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81" r:id="rId3"/>
    <p:sldId id="326" r:id="rId4"/>
    <p:sldId id="257" r:id="rId5"/>
    <p:sldId id="328" r:id="rId6"/>
    <p:sldId id="329" r:id="rId7"/>
    <p:sldId id="330" r:id="rId8"/>
    <p:sldId id="331" r:id="rId9"/>
    <p:sldId id="332" r:id="rId10"/>
    <p:sldId id="333" r:id="rId11"/>
    <p:sldId id="335" r:id="rId12"/>
    <p:sldId id="336" r:id="rId13"/>
    <p:sldId id="338" r:id="rId14"/>
    <p:sldId id="337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54" r:id="rId23"/>
    <p:sldId id="346" r:id="rId24"/>
    <p:sldId id="347" r:id="rId25"/>
    <p:sldId id="348" r:id="rId26"/>
    <p:sldId id="349" r:id="rId27"/>
    <p:sldId id="351" r:id="rId28"/>
    <p:sldId id="352" r:id="rId29"/>
    <p:sldId id="355" r:id="rId30"/>
    <p:sldId id="356" r:id="rId31"/>
    <p:sldId id="357" r:id="rId32"/>
    <p:sldId id="358" r:id="rId33"/>
    <p:sldId id="359" r:id="rId34"/>
    <p:sldId id="360" r:id="rId35"/>
    <p:sldId id="367" r:id="rId36"/>
    <p:sldId id="361" r:id="rId37"/>
    <p:sldId id="362" r:id="rId38"/>
    <p:sldId id="363" r:id="rId39"/>
    <p:sldId id="364" r:id="rId40"/>
    <p:sldId id="365" r:id="rId41"/>
    <p:sldId id="366" r:id="rId42"/>
    <p:sldId id="266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CD85"/>
    <a:srgbClr val="47AAC5"/>
    <a:srgbClr val="DC9E9C"/>
    <a:srgbClr val="FF4747"/>
    <a:srgbClr val="33CCCC"/>
    <a:srgbClr val="00CCFF"/>
    <a:srgbClr val="0099FF"/>
    <a:srgbClr val="FF2D2D"/>
    <a:srgbClr val="8EB14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48" autoAdjust="0"/>
  </p:normalViewPr>
  <p:slideViewPr>
    <p:cSldViewPr>
      <p:cViewPr>
        <p:scale>
          <a:sx n="100" d="100"/>
          <a:sy n="100" d="100"/>
        </p:scale>
        <p:origin x="-193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D61B4-30DA-4F87-9C3D-5B1538ACE35E}" type="datetimeFigureOut">
              <a:rPr lang="zh-CN" altLang="en-US" smtClean="0"/>
              <a:pPr/>
              <a:t>12/5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E0DAE-E6B1-4922-9A8F-50A00473C1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309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smtClean="0"/>
              <a:t>匿名内部类不需要在单独的文件中编写类，只需在使用的方法编写实现代码即可，但是匿名内部类有诸多缺点，第一比较笨重，因为他会占用很多的内存空间，第二：不符合阅读习惯，感觉很绕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smtClean="0"/>
              <a:t>使用</a:t>
            </a:r>
            <a:r>
              <a:rPr lang="en-US" altLang="zh-CN" sz="1200" smtClean="0"/>
              <a:t>Lambda</a:t>
            </a:r>
            <a:r>
              <a:rPr lang="zh-CN" altLang="en-US" sz="1200" smtClean="0"/>
              <a:t>表达式更具有简洁性、灵活性、易读性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smtClean="0"/>
              <a:t>使用</a:t>
            </a:r>
            <a:r>
              <a:rPr lang="en-US" altLang="zh-CN" sz="1200" smtClean="0"/>
              <a:t>Lambda</a:t>
            </a:r>
            <a:r>
              <a:rPr lang="zh-CN" altLang="en-US" sz="1200" smtClean="0"/>
              <a:t>表达式更具有简洁性、灵活性、易读性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smtClean="0"/>
              <a:t>第一种语法不需要显示的写；以及</a:t>
            </a:r>
            <a:r>
              <a:rPr lang="en-US" altLang="zh-CN" sz="1200" smtClean="0"/>
              <a:t>return</a:t>
            </a:r>
            <a:r>
              <a:rPr lang="zh-CN" altLang="en-US" sz="1200" smtClean="0"/>
              <a:t>，</a:t>
            </a:r>
            <a:r>
              <a:rPr lang="en-US" altLang="zh-CN" sz="1200" smtClean="0"/>
              <a:t>lambda</a:t>
            </a:r>
            <a:r>
              <a:rPr lang="zh-CN" altLang="en-US" sz="1200" smtClean="0"/>
              <a:t>会自动帮我们加上</a:t>
            </a:r>
            <a:r>
              <a:rPr lang="en-US" altLang="zh-CN" sz="1200" smtClean="0"/>
              <a:t>return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第二种语法需要大括号以及；可以理解为内部就是一段完整的</a:t>
            </a:r>
            <a:r>
              <a:rPr lang="en-US" altLang="zh-CN" sz="1200" smtClean="0"/>
              <a:t>java</a:t>
            </a:r>
            <a:r>
              <a:rPr lang="zh-CN" altLang="en-US" sz="1200" smtClean="0"/>
              <a:t>代码</a:t>
            </a:r>
            <a:endParaRPr lang="en-US" altLang="zh-CN" sz="12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smtClean="0"/>
              <a:t>Java8</a:t>
            </a:r>
            <a:r>
              <a:rPr lang="zh-CN" altLang="en-US" sz="1200" smtClean="0"/>
              <a:t>中的接口还可以定义自己的默认函数以及静态函数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List&lt;Apple&gt; filterGreenApples(List&lt;Apple&gt; inventory) {</a:t>
            </a:r>
          </a:p>
          <a:p>
            <a:pPr lvl="1"/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List&lt;Apple&gt; result =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ArrayList&lt;Apple&gt;();</a:t>
            </a:r>
          </a:p>
          <a:p>
            <a:pPr lvl="1"/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(Apple apple : inventory) {</a:t>
            </a:r>
          </a:p>
          <a:p>
            <a:pPr lvl="2"/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("green".equals(apple.getColor())) {</a:t>
            </a:r>
          </a:p>
          <a:p>
            <a:pPr lvl="2"/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result.add(apple);</a:t>
            </a:r>
          </a:p>
          <a:p>
            <a:pPr lvl="2"/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pPr lvl="1"/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pPr lvl="1"/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result;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此代码执行时将打印“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awesome!!”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表达式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()-&gt; System.out.println</a:t>
            </a:r>
            <a:r>
              <a:rPr lang="en-US" altLang="zh-CN" smtClean="0"/>
              <a:t>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("This is awesome!!")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不接受参数且返回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这恰恰是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Runnable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接口中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方法的签名。</a:t>
            </a:r>
            <a:r>
              <a:rPr lang="zh-CN" altLang="en-US" smtClean="0"/>
              <a:t> </a:t>
            </a:r>
            <a:br>
              <a:rPr lang="zh-CN" altLang="en-US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smtClean="0"/>
              <a:t>s.Length</a:t>
            </a:r>
            <a:r>
              <a:rPr lang="zh-CN" altLang="en-US" sz="1200" smtClean="0"/>
              <a:t>是</a:t>
            </a:r>
            <a:r>
              <a:rPr lang="en-US" altLang="zh-CN" sz="1200" smtClean="0"/>
              <a:t>Integer</a:t>
            </a:r>
            <a:r>
              <a:rPr lang="zh-CN" altLang="en-US" sz="1200" smtClean="0"/>
              <a:t>类型的，所以调用</a:t>
            </a:r>
            <a:r>
              <a:rPr lang="en-US" altLang="zh-CN" sz="1200" smtClean="0"/>
              <a:t>map</a:t>
            </a:r>
            <a:r>
              <a:rPr lang="zh-CN" altLang="en-US" sz="1200" smtClean="0"/>
              <a:t>后返回一个</a:t>
            </a:r>
            <a:r>
              <a:rPr lang="en-US" altLang="zh-CN" sz="1200" smtClean="0"/>
              <a:t>Integer</a:t>
            </a:r>
            <a:r>
              <a:rPr lang="zh-CN" altLang="en-US" sz="1200" smtClean="0"/>
              <a:t>类型的列表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但这在性能方面是要付出代价的。装箱后的值本质上就是把原始类型包裹起来，并保存在堆里。因此，装箱后的值需要更多的内存，并需要额外的内存搜索来获取被包裹的原始值。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5676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Comparing</a:t>
            </a:r>
            <a:r>
              <a:rPr lang="zh-CN" altLang="en-US" smtClean="0"/>
              <a:t>为</a:t>
            </a:r>
            <a:r>
              <a:rPr lang="en-US" altLang="zh-CN" smtClean="0"/>
              <a:t>java.util.Comparator</a:t>
            </a:r>
            <a:r>
              <a:rPr lang="zh-CN" altLang="en-US" smtClean="0"/>
              <a:t>接口中定义的静态函数，从</a:t>
            </a:r>
            <a:r>
              <a:rPr lang="en-US" altLang="zh-CN" smtClean="0"/>
              <a:t>java8</a:t>
            </a:r>
            <a:r>
              <a:rPr lang="zh-CN" altLang="en-US" smtClean="0"/>
              <a:t>开始，接口中可</a:t>
            </a:r>
            <a:endParaRPr lang="en-US" altLang="zh-CN" smtClean="0"/>
          </a:p>
          <a:p>
            <a:r>
              <a:rPr lang="zh-CN" altLang="en-US" smtClean="0"/>
              <a:t>以定义静态函数以及实现，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smtClean="0"/>
              <a:t>这种方法就应付不了了。一个良好的原则是在编写类似的代码之后，尝试将其抽象化。 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smtClean="0"/>
              <a:t>到此为止，对于筛选苹果重量和颜色的两个方法基本上差不多，但是我们定义了两个函数，在函数内部各声明了两个变量，编写了很多的重复代码；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如果你想要改变筛选遍历方式来提升性能呢？那就得修改所有方法的实现，而不是只改一个。</a:t>
            </a:r>
            <a:r>
              <a:rPr lang="zh-CN" altLang="en-US" smtClean="0"/>
              <a:t> </a:t>
            </a:r>
            <a:br>
              <a:rPr lang="zh-CN" altLang="en-US" smtClean="0"/>
            </a:b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smtClean="0"/>
              <a:t>将颜色和重量作为参数，并添加另一个参数</a:t>
            </a:r>
            <a:r>
              <a:rPr lang="en-US" altLang="zh-CN" sz="1200" smtClean="0"/>
              <a:t>flag</a:t>
            </a:r>
            <a:r>
              <a:rPr lang="zh-CN" altLang="en-US" sz="1200" smtClean="0"/>
              <a:t>，用来识别究竟是按照哪种方式进行筛选。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这种方式的缺点：</a:t>
            </a:r>
            <a:r>
              <a:rPr lang="en-US" altLang="zh-CN" sz="1200" smtClean="0"/>
              <a:t>1</a:t>
            </a:r>
            <a:r>
              <a:rPr lang="zh-CN" altLang="en-US" sz="1200" smtClean="0"/>
              <a:t>：参数太多，如果需要增加其他筛选方式，还会再增加参数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	2</a:t>
            </a:r>
            <a:r>
              <a:rPr lang="zh-CN" altLang="en-US" sz="1200" smtClean="0"/>
              <a:t>：根据函数名称不能理解各个参数到底是什么意思，</a:t>
            </a:r>
            <a:r>
              <a:rPr lang="en-US" altLang="zh-CN" sz="1200" smtClean="0"/>
              <a:t>flag</a:t>
            </a:r>
            <a:r>
              <a:rPr lang="zh-CN" altLang="en-US" sz="1200" smtClean="0"/>
              <a:t>什么时候为</a:t>
            </a:r>
            <a:r>
              <a:rPr lang="en-US" altLang="zh-CN" sz="1200" smtClean="0"/>
              <a:t>true</a:t>
            </a:r>
            <a:r>
              <a:rPr lang="zh-CN" altLang="en-US" sz="1200" smtClean="0"/>
              <a:t>什么时候为</a:t>
            </a:r>
            <a:r>
              <a:rPr lang="en-US" altLang="zh-CN" sz="1200" smtClean="0"/>
              <a:t>false</a:t>
            </a:r>
          </a:p>
          <a:p>
            <a:pPr>
              <a:lnSpc>
                <a:spcPct val="150000"/>
              </a:lnSpc>
            </a:pPr>
            <a:r>
              <a:rPr lang="en-US" altLang="zh-CN" sz="1200" smtClean="0"/>
              <a:t>	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这段代码比我们第一次尝试的时候灵活多了，读起来、用起来也更容易！</a:t>
            </a:r>
            <a:r>
              <a:rPr lang="zh-CN" altLang="en-US" smtClean="0"/>
              <a:t> </a:t>
            </a:r>
            <a:br>
              <a:rPr lang="zh-CN" altLang="en-US" smtClean="0"/>
            </a:b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这段代码比我们第一次尝试的时候灵活多了，读起来、用起来也更容易！现在你可以创建不同的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ApplePredicate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对象，并将它们传递给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filterApples</a:t>
            </a:r>
            <a:b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方法。免费的灵活性！比如，如果农民让你找出所有重量超过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150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克的红苹果，你只需要创建一个类来实现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ApplePredicate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就行了。你的代码现在足够灵活，可以应对任何涉及苹果属性的需</a:t>
            </a:r>
            <a:b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求变更了：</a:t>
            </a:r>
            <a:r>
              <a:rPr lang="zh-CN" altLang="en-US" smtClean="0"/>
              <a:t> </a:t>
            </a:r>
            <a:br>
              <a:rPr lang="zh-CN" altLang="en-US" smtClean="0"/>
            </a:b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smtClean="0"/>
              <a:t>这种我们把策略传递给</a:t>
            </a:r>
            <a:r>
              <a:rPr lang="en-US" altLang="zh-CN" sz="1200" smtClean="0"/>
              <a:t>filterApples</a:t>
            </a:r>
            <a:r>
              <a:rPr lang="zh-CN" altLang="en-US" sz="1200" smtClean="0"/>
              <a:t>这个筛选方法中，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由于该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filterApples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方法只能接受对象，所以你必须把代码包裹在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ApplePredicate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对象里</a:t>
            </a:r>
            <a:r>
              <a:rPr lang="zh-CN" altLang="en-US" smtClean="0"/>
              <a:t> </a:t>
            </a:r>
            <a:r>
              <a:rPr lang="zh-CN" altLang="en-US" sz="1200" smtClean="0"/>
              <a:t>其实最根本上就是传递小方框中的代码，但是为了这一小代码，我们编写了一个接口，以及实现接口的类，类中又定义了实现方法，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15438" y="285728"/>
            <a:ext cx="195715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 userDrawn="1"/>
        </p:nvSpPr>
        <p:spPr>
          <a:xfrm>
            <a:off x="0" y="2214554"/>
            <a:ext cx="3500430" cy="857256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 userDrawn="1">
            <p:ph type="ctrTitle"/>
          </p:nvPr>
        </p:nvSpPr>
        <p:spPr>
          <a:xfrm>
            <a:off x="1214414" y="3000372"/>
            <a:ext cx="6858048" cy="1143008"/>
          </a:xfrm>
        </p:spPr>
        <p:txBody>
          <a:bodyPr>
            <a:normAutofit/>
          </a:bodyPr>
          <a:lstStyle/>
          <a:p>
            <a:endParaRPr lang="zh-CN" altLang="en-US" sz="3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7935739" y="3286124"/>
            <a:ext cx="357158" cy="500066"/>
          </a:xfrm>
          <a:prstGeom prst="rect">
            <a:avLst/>
          </a:prstGeom>
          <a:solidFill>
            <a:srgbClr val="66CCF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8358214" y="3286124"/>
            <a:ext cx="357158" cy="500066"/>
          </a:xfrm>
          <a:prstGeom prst="rect">
            <a:avLst/>
          </a:prstGeom>
          <a:solidFill>
            <a:srgbClr val="66CCF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8786842" y="3286124"/>
            <a:ext cx="357158" cy="500066"/>
          </a:xfrm>
          <a:prstGeom prst="rect">
            <a:avLst/>
          </a:prstGeom>
          <a:solidFill>
            <a:srgbClr val="66CCF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0" y="6357958"/>
            <a:ext cx="9144000" cy="500066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0" y="6323844"/>
            <a:ext cx="5286380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5286380" y="6323844"/>
            <a:ext cx="1080000" cy="46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6357950" y="6323844"/>
            <a:ext cx="1080000" cy="4680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7422214" y="6325251"/>
            <a:ext cx="721686" cy="45719"/>
          </a:xfrm>
          <a:prstGeom prst="rect">
            <a:avLst/>
          </a:prstGeom>
          <a:solidFill>
            <a:srgbClr val="33A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8136032" y="6325170"/>
            <a:ext cx="1008000" cy="468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3500430" y="2214554"/>
            <a:ext cx="785818" cy="857256"/>
          </a:xfrm>
          <a:prstGeom prst="rect">
            <a:avLst/>
          </a:prstGeom>
          <a:solidFill>
            <a:srgbClr val="79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8501090" y="2214554"/>
            <a:ext cx="642910" cy="857256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285720" y="3286124"/>
            <a:ext cx="357190" cy="357190"/>
          </a:xfrm>
          <a:prstGeom prst="rect">
            <a:avLst/>
          </a:prstGeom>
          <a:noFill/>
          <a:ln>
            <a:solidFill>
              <a:srgbClr val="39C3E0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1214414" y="3357562"/>
            <a:ext cx="428628" cy="428628"/>
          </a:xfrm>
          <a:prstGeom prst="rect">
            <a:avLst/>
          </a:prstGeom>
          <a:noFill/>
          <a:ln>
            <a:solidFill>
              <a:srgbClr val="39C3E0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785786" y="3643314"/>
            <a:ext cx="571504" cy="571504"/>
          </a:xfrm>
          <a:prstGeom prst="rect">
            <a:avLst/>
          </a:prstGeom>
          <a:noFill/>
          <a:ln w="38100">
            <a:solidFill>
              <a:srgbClr val="39C3E0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285720" y="1785926"/>
            <a:ext cx="357190" cy="428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571472" y="1285860"/>
            <a:ext cx="500066" cy="357190"/>
          </a:xfrm>
          <a:prstGeom prst="rect">
            <a:avLst/>
          </a:prstGeom>
          <a:solidFill>
            <a:srgbClr val="66CCF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/>
        </p:nvSpPr>
        <p:spPr>
          <a:xfrm>
            <a:off x="1142976" y="1643050"/>
            <a:ext cx="785818" cy="428628"/>
          </a:xfrm>
          <a:prstGeom prst="rect">
            <a:avLst/>
          </a:prstGeom>
          <a:solidFill>
            <a:srgbClr val="66CCF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 userDrawn="1"/>
        </p:nvSpPr>
        <p:spPr>
          <a:xfrm>
            <a:off x="2071670" y="1071546"/>
            <a:ext cx="785818" cy="642942"/>
          </a:xfrm>
          <a:prstGeom prst="rect">
            <a:avLst/>
          </a:prstGeom>
          <a:solidFill>
            <a:schemeClr val="bg1">
              <a:lumMod val="8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 userDrawn="1"/>
        </p:nvSpPr>
        <p:spPr>
          <a:xfrm>
            <a:off x="0" y="3929066"/>
            <a:ext cx="214282" cy="357190"/>
          </a:xfrm>
          <a:prstGeom prst="rect">
            <a:avLst/>
          </a:prstGeom>
          <a:noFill/>
          <a:ln>
            <a:solidFill>
              <a:srgbClr val="39C3E0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3" name="Picture 3" descr="C:\Users\sly\Desktop\75k58PIChrs_1024.jpg"/>
          <p:cNvPicPr>
            <a:picLocks noChangeAspect="1" noChangeArrowheads="1"/>
          </p:cNvPicPr>
          <p:nvPr userDrawn="1"/>
        </p:nvPicPr>
        <p:blipFill>
          <a:blip r:embed="rId3"/>
          <a:srcRect l="34955" t="66643" r="34967" b="18763"/>
          <a:stretch>
            <a:fillRect/>
          </a:stretch>
        </p:blipFill>
        <p:spPr bwMode="auto">
          <a:xfrm>
            <a:off x="4357686" y="2215010"/>
            <a:ext cx="1509600" cy="856800"/>
          </a:xfrm>
          <a:prstGeom prst="rect">
            <a:avLst/>
          </a:prstGeom>
          <a:noFill/>
        </p:spPr>
      </p:pic>
      <p:pic>
        <p:nvPicPr>
          <p:cNvPr id="5124" name="Picture 4" descr="C:\Users\sly\Desktop\img-1457-113460.jpg"/>
          <p:cNvPicPr>
            <a:picLocks noChangeAspect="1" noChangeArrowheads="1"/>
          </p:cNvPicPr>
          <p:nvPr userDrawn="1"/>
        </p:nvPicPr>
        <p:blipFill>
          <a:blip r:embed="rId4"/>
          <a:srcRect l="47273" t="11864" b="26392"/>
          <a:stretch>
            <a:fillRect/>
          </a:stretch>
        </p:blipFill>
        <p:spPr bwMode="auto">
          <a:xfrm>
            <a:off x="5902688" y="2214554"/>
            <a:ext cx="974394" cy="856800"/>
          </a:xfrm>
          <a:prstGeom prst="rect">
            <a:avLst/>
          </a:prstGeom>
          <a:noFill/>
        </p:spPr>
      </p:pic>
      <p:pic>
        <p:nvPicPr>
          <p:cNvPr id="5125" name="Picture 5"/>
          <p:cNvPicPr>
            <a:picLocks noChangeAspect="1" noChangeArrowheads="1"/>
          </p:cNvPicPr>
          <p:nvPr userDrawn="1"/>
        </p:nvPicPr>
        <p:blipFill>
          <a:blip r:embed="rId5" cstate="print"/>
          <a:srcRect l="12248" t="9746" b="23406"/>
          <a:stretch>
            <a:fillRect/>
          </a:stretch>
        </p:blipFill>
        <p:spPr bwMode="auto">
          <a:xfrm>
            <a:off x="6912112" y="2214554"/>
            <a:ext cx="1535496" cy="85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30CA-15D6-4B27-A089-F746E21B51EE}" type="datetimeFigureOut">
              <a:rPr lang="zh-CN" altLang="en-US" smtClean="0"/>
              <a:pPr/>
              <a:t>12/5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F401-3DE8-4247-8D9F-287834CE9C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1406" y="274614"/>
            <a:ext cx="3429024" cy="500066"/>
            <a:chOff x="71406" y="142852"/>
            <a:chExt cx="3429024" cy="500066"/>
          </a:xfrm>
        </p:grpSpPr>
        <p:sp>
          <p:nvSpPr>
            <p:cNvPr id="9" name="矩形 8"/>
            <p:cNvSpPr/>
            <p:nvPr/>
          </p:nvSpPr>
          <p:spPr>
            <a:xfrm>
              <a:off x="71406" y="142852"/>
              <a:ext cx="3143272" cy="50006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928926" y="142852"/>
              <a:ext cx="571504" cy="500066"/>
            </a:xfrm>
            <a:prstGeom prst="roundRect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 algn="l"/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15438" y="285728"/>
            <a:ext cx="195715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30CA-15D6-4B27-A089-F746E21B51EE}" type="datetimeFigureOut">
              <a:rPr lang="zh-CN" altLang="en-US" smtClean="0"/>
              <a:pPr/>
              <a:t>12/5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F401-3DE8-4247-8D9F-287834CE9C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7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15438" y="285728"/>
            <a:ext cx="195715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3"/>
          <p:cNvSpPr/>
          <p:nvPr userDrawn="1"/>
        </p:nvSpPr>
        <p:spPr bwMode="auto">
          <a:xfrm rot="16200000">
            <a:off x="-233505" y="696054"/>
            <a:ext cx="856800" cy="389790"/>
          </a:xfrm>
          <a:custGeom>
            <a:avLst/>
            <a:gdLst/>
            <a:ahLst/>
            <a:cxnLst/>
            <a:rect l="l" t="t" r="r" b="b"/>
            <a:pathLst>
              <a:path w="1512168" h="411499">
                <a:moveTo>
                  <a:pt x="0" y="0"/>
                </a:moveTo>
                <a:lnTo>
                  <a:pt x="1512168" y="0"/>
                </a:lnTo>
                <a:lnTo>
                  <a:pt x="1512168" y="111467"/>
                </a:lnTo>
                <a:lnTo>
                  <a:pt x="1512168" y="260647"/>
                </a:lnTo>
                <a:lnTo>
                  <a:pt x="1512168" y="351491"/>
                </a:lnTo>
                <a:cubicBezTo>
                  <a:pt x="1512168" y="384633"/>
                  <a:pt x="1485302" y="411499"/>
                  <a:pt x="1452160" y="411499"/>
                </a:cubicBezTo>
                <a:lnTo>
                  <a:pt x="60008" y="411499"/>
                </a:lnTo>
                <a:cubicBezTo>
                  <a:pt x="26866" y="411499"/>
                  <a:pt x="0" y="384633"/>
                  <a:pt x="0" y="351491"/>
                </a:cubicBezTo>
                <a:lnTo>
                  <a:pt x="0" y="260647"/>
                </a:lnTo>
                <a:lnTo>
                  <a:pt x="0" y="111467"/>
                </a:lnTo>
                <a:close/>
              </a:path>
            </a:pathLst>
          </a:custGeom>
          <a:solidFill>
            <a:srgbClr val="00CC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6109" tIns="38049" rIns="38049" bIns="761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-4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3"/>
          <p:cNvSpPr/>
          <p:nvPr userDrawn="1"/>
        </p:nvSpPr>
        <p:spPr bwMode="auto">
          <a:xfrm>
            <a:off x="454971" y="462959"/>
            <a:ext cx="1511381" cy="856390"/>
          </a:xfrm>
          <a:prstGeom prst="roundRect">
            <a:avLst>
              <a:gd name="adj" fmla="val 6940"/>
            </a:avLst>
          </a:prstGeom>
          <a:solidFill>
            <a:srgbClr val="00CC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6109" tIns="38049" rIns="38049" bIns="761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210"/>
            <a:endParaRPr lang="en-US" sz="1500" kern="0" spc="-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文本框 10"/>
          <p:cNvSpPr txBox="1"/>
          <p:nvPr userDrawn="1"/>
        </p:nvSpPr>
        <p:spPr>
          <a:xfrm>
            <a:off x="454971" y="660116"/>
            <a:ext cx="1511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ea typeface="微软雅黑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658153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​​ 5"/>
          <p:cNvSpPr>
            <a:spLocks noChangeArrowheads="1"/>
          </p:cNvSpPr>
          <p:nvPr userDrawn="1"/>
        </p:nvSpPr>
        <p:spPr bwMode="auto">
          <a:xfrm>
            <a:off x="0" y="2428868"/>
            <a:ext cx="9145585" cy="44291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zh-CN" dirty="0">
              <a:sym typeface="Arial" pitchFamily="34" charset="0"/>
            </a:endParaRPr>
          </a:p>
        </p:txBody>
      </p:sp>
      <p:sp>
        <p:nvSpPr>
          <p:cNvPr id="14" name="Line 5"/>
          <p:cNvSpPr>
            <a:spLocks noChangeShapeType="1"/>
          </p:cNvSpPr>
          <p:nvPr userDrawn="1"/>
        </p:nvSpPr>
        <p:spPr bwMode="auto">
          <a:xfrm>
            <a:off x="1613292" y="5892672"/>
            <a:ext cx="1922479" cy="15481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" name="Line 19"/>
          <p:cNvSpPr>
            <a:spLocks noChangeShapeType="1"/>
          </p:cNvSpPr>
          <p:nvPr userDrawn="1"/>
        </p:nvSpPr>
        <p:spPr bwMode="auto">
          <a:xfrm flipH="1">
            <a:off x="3535772" y="4719634"/>
            <a:ext cx="199973" cy="1188519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  <a:headEnd/>
            <a:tailEnd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" name="Line 21"/>
          <p:cNvSpPr>
            <a:spLocks noChangeShapeType="1"/>
          </p:cNvSpPr>
          <p:nvPr userDrawn="1"/>
        </p:nvSpPr>
        <p:spPr bwMode="auto">
          <a:xfrm>
            <a:off x="4748302" y="4540996"/>
            <a:ext cx="7936" cy="1806596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  <a:headEnd/>
            <a:tailEnd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2" name="Line 51"/>
          <p:cNvSpPr>
            <a:spLocks noChangeShapeType="1"/>
          </p:cNvSpPr>
          <p:nvPr userDrawn="1"/>
        </p:nvSpPr>
        <p:spPr bwMode="auto">
          <a:xfrm>
            <a:off x="4741957" y="6345213"/>
            <a:ext cx="3070403" cy="2381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charset="0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2551776" y="2924944"/>
            <a:ext cx="4042309" cy="2023344"/>
            <a:chOff x="2551776" y="2924944"/>
            <a:chExt cx="4042309" cy="2023344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2767625" y="4717249"/>
              <a:ext cx="980819" cy="198880"/>
            </a:xfrm>
            <a:custGeom>
              <a:avLst/>
              <a:gdLst>
                <a:gd name="T0" fmla="*/ 0 w 618"/>
                <a:gd name="T1" fmla="*/ 167 h 167"/>
                <a:gd name="T2" fmla="*/ 616 w 618"/>
                <a:gd name="T3" fmla="*/ 20 h 167"/>
                <a:gd name="T4" fmla="*/ 618 w 618"/>
                <a:gd name="T5" fmla="*/ 0 h 167"/>
                <a:gd name="T6" fmla="*/ 2 w 618"/>
                <a:gd name="T7" fmla="*/ 153 h 1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8"/>
                <a:gd name="T13" fmla="*/ 0 h 167"/>
                <a:gd name="T14" fmla="*/ 618 w 618"/>
                <a:gd name="T15" fmla="*/ 167 h 1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8" h="167">
                  <a:moveTo>
                    <a:pt x="0" y="167"/>
                  </a:moveTo>
                  <a:lnTo>
                    <a:pt x="616" y="20"/>
                  </a:lnTo>
                  <a:lnTo>
                    <a:pt x="618" y="0"/>
                  </a:lnTo>
                  <a:lnTo>
                    <a:pt x="2" y="153"/>
                  </a:lnTo>
                </a:path>
              </a:pathLst>
            </a:custGeom>
            <a:solidFill>
              <a:schemeClr val="bg1"/>
            </a:solidFill>
            <a:ln w="11113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lIns="91417" tIns="45708" rIns="91417" bIns="45708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3716697" y="4438582"/>
              <a:ext cx="1566455" cy="309635"/>
            </a:xfrm>
            <a:custGeom>
              <a:avLst/>
              <a:gdLst>
                <a:gd name="T0" fmla="*/ 0 w 987"/>
                <a:gd name="T1" fmla="*/ 260 h 260"/>
                <a:gd name="T2" fmla="*/ 985 w 987"/>
                <a:gd name="T3" fmla="*/ 19 h 260"/>
                <a:gd name="T4" fmla="*/ 987 w 987"/>
                <a:gd name="T5" fmla="*/ 0 h 260"/>
                <a:gd name="T6" fmla="*/ 8 w 987"/>
                <a:gd name="T7" fmla="*/ 238 h 2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7"/>
                <a:gd name="T13" fmla="*/ 0 h 260"/>
                <a:gd name="T14" fmla="*/ 987 w 987"/>
                <a:gd name="T15" fmla="*/ 260 h 2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7" h="260">
                  <a:moveTo>
                    <a:pt x="0" y="260"/>
                  </a:moveTo>
                  <a:lnTo>
                    <a:pt x="985" y="19"/>
                  </a:lnTo>
                  <a:lnTo>
                    <a:pt x="987" y="0"/>
                  </a:lnTo>
                  <a:lnTo>
                    <a:pt x="8" y="238"/>
                  </a:lnTo>
                </a:path>
              </a:pathLst>
            </a:custGeom>
            <a:solidFill>
              <a:schemeClr val="bg1"/>
            </a:solidFill>
            <a:ln w="11113" cap="flat" cmpd="sng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91417" tIns="45708" rIns="91417" bIns="45708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2873960" y="2924944"/>
              <a:ext cx="2540925" cy="845540"/>
            </a:xfrm>
            <a:custGeom>
              <a:avLst/>
              <a:gdLst>
                <a:gd name="T0" fmla="*/ 1002 w 1002"/>
                <a:gd name="T1" fmla="*/ 3 h 396"/>
                <a:gd name="T2" fmla="*/ 997 w 1002"/>
                <a:gd name="T3" fmla="*/ 12 h 396"/>
                <a:gd name="T4" fmla="*/ 993 w 1002"/>
                <a:gd name="T5" fmla="*/ 11 h 396"/>
                <a:gd name="T6" fmla="*/ 982 w 1002"/>
                <a:gd name="T7" fmla="*/ 9 h 396"/>
                <a:gd name="T8" fmla="*/ 967 w 1002"/>
                <a:gd name="T9" fmla="*/ 9 h 396"/>
                <a:gd name="T10" fmla="*/ 953 w 1002"/>
                <a:gd name="T11" fmla="*/ 11 h 396"/>
                <a:gd name="T12" fmla="*/ 939 w 1002"/>
                <a:gd name="T13" fmla="*/ 16 h 396"/>
                <a:gd name="T14" fmla="*/ 424 w 1002"/>
                <a:gd name="T15" fmla="*/ 224 h 396"/>
                <a:gd name="T16" fmla="*/ 376 w 1002"/>
                <a:gd name="T17" fmla="*/ 244 h 396"/>
                <a:gd name="T18" fmla="*/ 1 w 1002"/>
                <a:gd name="T19" fmla="*/ 396 h 396"/>
                <a:gd name="T20" fmla="*/ 0 w 1002"/>
                <a:gd name="T21" fmla="*/ 390 h 396"/>
                <a:gd name="T22" fmla="*/ 377 w 1002"/>
                <a:gd name="T23" fmla="*/ 237 h 396"/>
                <a:gd name="T24" fmla="*/ 424 w 1002"/>
                <a:gd name="T25" fmla="*/ 218 h 396"/>
                <a:gd name="T26" fmla="*/ 938 w 1002"/>
                <a:gd name="T27" fmla="*/ 8 h 396"/>
                <a:gd name="T28" fmla="*/ 954 w 1002"/>
                <a:gd name="T29" fmla="*/ 3 h 396"/>
                <a:gd name="T30" fmla="*/ 971 w 1002"/>
                <a:gd name="T31" fmla="*/ 1 h 396"/>
                <a:gd name="T32" fmla="*/ 987 w 1002"/>
                <a:gd name="T33" fmla="*/ 0 h 396"/>
                <a:gd name="T34" fmla="*/ 1000 w 1002"/>
                <a:gd name="T35" fmla="*/ 3 h 396"/>
                <a:gd name="T36" fmla="*/ 1002 w 1002"/>
                <a:gd name="T37" fmla="*/ 3 h 39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02"/>
                <a:gd name="T58" fmla="*/ 0 h 396"/>
                <a:gd name="T59" fmla="*/ 1002 w 1002"/>
                <a:gd name="T60" fmla="*/ 396 h 39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02" h="396">
                  <a:moveTo>
                    <a:pt x="1002" y="3"/>
                  </a:moveTo>
                  <a:cubicBezTo>
                    <a:pt x="997" y="12"/>
                    <a:pt x="997" y="12"/>
                    <a:pt x="997" y="12"/>
                  </a:cubicBezTo>
                  <a:cubicBezTo>
                    <a:pt x="993" y="11"/>
                    <a:pt x="993" y="11"/>
                    <a:pt x="993" y="11"/>
                  </a:cubicBezTo>
                  <a:cubicBezTo>
                    <a:pt x="990" y="10"/>
                    <a:pt x="986" y="9"/>
                    <a:pt x="982" y="9"/>
                  </a:cubicBezTo>
                  <a:cubicBezTo>
                    <a:pt x="977" y="9"/>
                    <a:pt x="972" y="9"/>
                    <a:pt x="967" y="9"/>
                  </a:cubicBezTo>
                  <a:cubicBezTo>
                    <a:pt x="962" y="10"/>
                    <a:pt x="957" y="10"/>
                    <a:pt x="953" y="11"/>
                  </a:cubicBezTo>
                  <a:cubicBezTo>
                    <a:pt x="948" y="13"/>
                    <a:pt x="943" y="14"/>
                    <a:pt x="939" y="16"/>
                  </a:cubicBezTo>
                  <a:cubicBezTo>
                    <a:pt x="424" y="224"/>
                    <a:pt x="424" y="224"/>
                    <a:pt x="424" y="224"/>
                  </a:cubicBezTo>
                  <a:cubicBezTo>
                    <a:pt x="376" y="244"/>
                    <a:pt x="376" y="244"/>
                    <a:pt x="376" y="244"/>
                  </a:cubicBezTo>
                  <a:cubicBezTo>
                    <a:pt x="1" y="396"/>
                    <a:pt x="1" y="396"/>
                    <a:pt x="1" y="396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377" y="237"/>
                    <a:pt x="377" y="237"/>
                    <a:pt x="377" y="237"/>
                  </a:cubicBezTo>
                  <a:cubicBezTo>
                    <a:pt x="424" y="218"/>
                    <a:pt x="424" y="218"/>
                    <a:pt x="424" y="218"/>
                  </a:cubicBezTo>
                  <a:cubicBezTo>
                    <a:pt x="938" y="8"/>
                    <a:pt x="938" y="8"/>
                    <a:pt x="938" y="8"/>
                  </a:cubicBezTo>
                  <a:cubicBezTo>
                    <a:pt x="943" y="6"/>
                    <a:pt x="948" y="5"/>
                    <a:pt x="954" y="3"/>
                  </a:cubicBezTo>
                  <a:cubicBezTo>
                    <a:pt x="959" y="2"/>
                    <a:pt x="965" y="1"/>
                    <a:pt x="971" y="1"/>
                  </a:cubicBezTo>
                  <a:cubicBezTo>
                    <a:pt x="976" y="0"/>
                    <a:pt x="982" y="0"/>
                    <a:pt x="987" y="0"/>
                  </a:cubicBezTo>
                  <a:cubicBezTo>
                    <a:pt x="992" y="1"/>
                    <a:pt x="996" y="1"/>
                    <a:pt x="1000" y="3"/>
                  </a:cubicBezTo>
                  <a:cubicBezTo>
                    <a:pt x="1002" y="3"/>
                    <a:pt x="1002" y="3"/>
                    <a:pt x="1002" y="3"/>
                  </a:cubicBezTo>
                </a:path>
              </a:pathLst>
            </a:custGeom>
            <a:solidFill>
              <a:schemeClr val="bg1"/>
            </a:solidFill>
            <a:ln w="11113" cap="flat" cmpd="sng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91417" tIns="45708" rIns="91417" bIns="45708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2551776" y="3757387"/>
              <a:ext cx="325353" cy="1190901"/>
            </a:xfrm>
            <a:custGeom>
              <a:avLst/>
              <a:gdLst>
                <a:gd name="T0" fmla="*/ 128 w 128"/>
                <a:gd name="T1" fmla="*/ 6 h 558"/>
                <a:gd name="T2" fmla="*/ 124 w 128"/>
                <a:gd name="T3" fmla="*/ 7 h 558"/>
                <a:gd name="T4" fmla="*/ 118 w 128"/>
                <a:gd name="T5" fmla="*/ 11 h 558"/>
                <a:gd name="T6" fmla="*/ 112 w 128"/>
                <a:gd name="T7" fmla="*/ 17 h 558"/>
                <a:gd name="T8" fmla="*/ 108 w 128"/>
                <a:gd name="T9" fmla="*/ 24 h 558"/>
                <a:gd name="T10" fmla="*/ 106 w 128"/>
                <a:gd name="T11" fmla="*/ 31 h 558"/>
                <a:gd name="T12" fmla="*/ 64 w 128"/>
                <a:gd name="T13" fmla="*/ 240 h 558"/>
                <a:gd name="T14" fmla="*/ 55 w 128"/>
                <a:gd name="T15" fmla="*/ 287 h 558"/>
                <a:gd name="T16" fmla="*/ 7 w 128"/>
                <a:gd name="T17" fmla="*/ 530 h 558"/>
                <a:gd name="T18" fmla="*/ 6 w 128"/>
                <a:gd name="T19" fmla="*/ 539 h 558"/>
                <a:gd name="T20" fmla="*/ 8 w 128"/>
                <a:gd name="T21" fmla="*/ 545 h 558"/>
                <a:gd name="T22" fmla="*/ 13 w 128"/>
                <a:gd name="T23" fmla="*/ 549 h 558"/>
                <a:gd name="T24" fmla="*/ 19 w 128"/>
                <a:gd name="T25" fmla="*/ 550 h 558"/>
                <a:gd name="T26" fmla="*/ 86 w 128"/>
                <a:gd name="T27" fmla="*/ 535 h 558"/>
                <a:gd name="T28" fmla="*/ 85 w 128"/>
                <a:gd name="T29" fmla="*/ 543 h 558"/>
                <a:gd name="T30" fmla="*/ 17 w 128"/>
                <a:gd name="T31" fmla="*/ 558 h 558"/>
                <a:gd name="T32" fmla="*/ 9 w 128"/>
                <a:gd name="T33" fmla="*/ 557 h 558"/>
                <a:gd name="T34" fmla="*/ 3 w 128"/>
                <a:gd name="T35" fmla="*/ 552 h 558"/>
                <a:gd name="T36" fmla="*/ 0 w 128"/>
                <a:gd name="T37" fmla="*/ 543 h 558"/>
                <a:gd name="T38" fmla="*/ 1 w 128"/>
                <a:gd name="T39" fmla="*/ 531 h 558"/>
                <a:gd name="T40" fmla="*/ 49 w 128"/>
                <a:gd name="T41" fmla="*/ 289 h 558"/>
                <a:gd name="T42" fmla="*/ 58 w 128"/>
                <a:gd name="T43" fmla="*/ 242 h 558"/>
                <a:gd name="T44" fmla="*/ 100 w 128"/>
                <a:gd name="T45" fmla="*/ 33 h 558"/>
                <a:gd name="T46" fmla="*/ 104 w 128"/>
                <a:gd name="T47" fmla="*/ 23 h 558"/>
                <a:gd name="T48" fmla="*/ 110 w 128"/>
                <a:gd name="T49" fmla="*/ 14 h 558"/>
                <a:gd name="T50" fmla="*/ 117 w 128"/>
                <a:gd name="T51" fmla="*/ 6 h 558"/>
                <a:gd name="T52" fmla="*/ 126 w 128"/>
                <a:gd name="T53" fmla="*/ 1 h 558"/>
                <a:gd name="T54" fmla="*/ 127 w 128"/>
                <a:gd name="T55" fmla="*/ 0 h 558"/>
                <a:gd name="T56" fmla="*/ 128 w 128"/>
                <a:gd name="T57" fmla="*/ 6 h 55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8"/>
                <a:gd name="T88" fmla="*/ 0 h 558"/>
                <a:gd name="T89" fmla="*/ 128 w 128"/>
                <a:gd name="T90" fmla="*/ 558 h 55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8" h="558">
                  <a:moveTo>
                    <a:pt x="128" y="6"/>
                  </a:moveTo>
                  <a:cubicBezTo>
                    <a:pt x="124" y="7"/>
                    <a:pt x="124" y="7"/>
                    <a:pt x="124" y="7"/>
                  </a:cubicBezTo>
                  <a:cubicBezTo>
                    <a:pt x="122" y="8"/>
                    <a:pt x="120" y="9"/>
                    <a:pt x="118" y="11"/>
                  </a:cubicBezTo>
                  <a:cubicBezTo>
                    <a:pt x="116" y="13"/>
                    <a:pt x="114" y="15"/>
                    <a:pt x="112" y="17"/>
                  </a:cubicBezTo>
                  <a:cubicBezTo>
                    <a:pt x="111" y="19"/>
                    <a:pt x="109" y="21"/>
                    <a:pt x="108" y="24"/>
                  </a:cubicBezTo>
                  <a:cubicBezTo>
                    <a:pt x="107" y="26"/>
                    <a:pt x="106" y="28"/>
                    <a:pt x="106" y="31"/>
                  </a:cubicBezTo>
                  <a:cubicBezTo>
                    <a:pt x="64" y="240"/>
                    <a:pt x="64" y="240"/>
                    <a:pt x="64" y="240"/>
                  </a:cubicBezTo>
                  <a:cubicBezTo>
                    <a:pt x="55" y="287"/>
                    <a:pt x="55" y="287"/>
                    <a:pt x="55" y="287"/>
                  </a:cubicBezTo>
                  <a:cubicBezTo>
                    <a:pt x="7" y="530"/>
                    <a:pt x="7" y="530"/>
                    <a:pt x="7" y="530"/>
                  </a:cubicBezTo>
                  <a:cubicBezTo>
                    <a:pt x="6" y="533"/>
                    <a:pt x="6" y="536"/>
                    <a:pt x="6" y="539"/>
                  </a:cubicBezTo>
                  <a:cubicBezTo>
                    <a:pt x="6" y="541"/>
                    <a:pt x="7" y="544"/>
                    <a:pt x="8" y="545"/>
                  </a:cubicBezTo>
                  <a:cubicBezTo>
                    <a:pt x="9" y="547"/>
                    <a:pt x="11" y="548"/>
                    <a:pt x="13" y="549"/>
                  </a:cubicBezTo>
                  <a:cubicBezTo>
                    <a:pt x="14" y="550"/>
                    <a:pt x="17" y="550"/>
                    <a:pt x="19" y="550"/>
                  </a:cubicBezTo>
                  <a:cubicBezTo>
                    <a:pt x="86" y="535"/>
                    <a:pt x="86" y="535"/>
                    <a:pt x="86" y="535"/>
                  </a:cubicBezTo>
                  <a:cubicBezTo>
                    <a:pt x="85" y="543"/>
                    <a:pt x="85" y="543"/>
                    <a:pt x="85" y="543"/>
                  </a:cubicBezTo>
                  <a:cubicBezTo>
                    <a:pt x="17" y="558"/>
                    <a:pt x="17" y="558"/>
                    <a:pt x="17" y="558"/>
                  </a:cubicBezTo>
                  <a:cubicBezTo>
                    <a:pt x="14" y="558"/>
                    <a:pt x="11" y="558"/>
                    <a:pt x="9" y="557"/>
                  </a:cubicBezTo>
                  <a:cubicBezTo>
                    <a:pt x="6" y="556"/>
                    <a:pt x="4" y="554"/>
                    <a:pt x="3" y="552"/>
                  </a:cubicBezTo>
                  <a:cubicBezTo>
                    <a:pt x="1" y="550"/>
                    <a:pt x="0" y="547"/>
                    <a:pt x="0" y="543"/>
                  </a:cubicBezTo>
                  <a:cubicBezTo>
                    <a:pt x="0" y="540"/>
                    <a:pt x="0" y="536"/>
                    <a:pt x="1" y="531"/>
                  </a:cubicBezTo>
                  <a:cubicBezTo>
                    <a:pt x="49" y="289"/>
                    <a:pt x="49" y="289"/>
                    <a:pt x="49" y="289"/>
                  </a:cubicBezTo>
                  <a:cubicBezTo>
                    <a:pt x="58" y="242"/>
                    <a:pt x="58" y="242"/>
                    <a:pt x="58" y="242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1" y="30"/>
                    <a:pt x="102" y="26"/>
                    <a:pt x="104" y="23"/>
                  </a:cubicBezTo>
                  <a:cubicBezTo>
                    <a:pt x="105" y="20"/>
                    <a:pt x="107" y="17"/>
                    <a:pt x="110" y="14"/>
                  </a:cubicBezTo>
                  <a:cubicBezTo>
                    <a:pt x="112" y="11"/>
                    <a:pt x="114" y="8"/>
                    <a:pt x="117" y="6"/>
                  </a:cubicBezTo>
                  <a:cubicBezTo>
                    <a:pt x="120" y="4"/>
                    <a:pt x="123" y="2"/>
                    <a:pt x="126" y="1"/>
                  </a:cubicBezTo>
                  <a:cubicBezTo>
                    <a:pt x="127" y="0"/>
                    <a:pt x="127" y="0"/>
                    <a:pt x="127" y="0"/>
                  </a:cubicBezTo>
                  <a:lnTo>
                    <a:pt x="128" y="6"/>
                  </a:lnTo>
                  <a:close/>
                </a:path>
              </a:pathLst>
            </a:custGeom>
            <a:solidFill>
              <a:schemeClr val="bg1"/>
            </a:solidFill>
            <a:ln w="11113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lIns="91417" tIns="45708" rIns="91417" bIns="45708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5286326" y="2930900"/>
              <a:ext cx="1307759" cy="1529117"/>
            </a:xfrm>
            <a:custGeom>
              <a:avLst/>
              <a:gdLst>
                <a:gd name="T0" fmla="*/ 46 w 516"/>
                <a:gd name="T1" fmla="*/ 9 h 716"/>
                <a:gd name="T2" fmla="*/ 485 w 516"/>
                <a:gd name="T3" fmla="*/ 148 h 716"/>
                <a:gd name="T4" fmla="*/ 496 w 516"/>
                <a:gd name="T5" fmla="*/ 154 h 716"/>
                <a:gd name="T6" fmla="*/ 501 w 516"/>
                <a:gd name="T7" fmla="*/ 164 h 716"/>
                <a:gd name="T8" fmla="*/ 501 w 516"/>
                <a:gd name="T9" fmla="*/ 175 h 716"/>
                <a:gd name="T10" fmla="*/ 494 w 516"/>
                <a:gd name="T11" fmla="*/ 187 h 716"/>
                <a:gd name="T12" fmla="*/ 113 w 516"/>
                <a:gd name="T13" fmla="*/ 656 h 716"/>
                <a:gd name="T14" fmla="*/ 100 w 516"/>
                <a:gd name="T15" fmla="*/ 668 h 716"/>
                <a:gd name="T16" fmla="*/ 84 w 516"/>
                <a:gd name="T17" fmla="*/ 679 h 716"/>
                <a:gd name="T18" fmla="*/ 66 w 516"/>
                <a:gd name="T19" fmla="*/ 689 h 716"/>
                <a:gd name="T20" fmla="*/ 49 w 516"/>
                <a:gd name="T21" fmla="*/ 694 h 716"/>
                <a:gd name="T22" fmla="*/ 0 w 516"/>
                <a:gd name="T23" fmla="*/ 705 h 716"/>
                <a:gd name="T24" fmla="*/ 0 w 516"/>
                <a:gd name="T25" fmla="*/ 716 h 716"/>
                <a:gd name="T26" fmla="*/ 50 w 516"/>
                <a:gd name="T27" fmla="*/ 705 h 716"/>
                <a:gd name="T28" fmla="*/ 69 w 516"/>
                <a:gd name="T29" fmla="*/ 699 h 716"/>
                <a:gd name="T30" fmla="*/ 89 w 516"/>
                <a:gd name="T31" fmla="*/ 689 h 716"/>
                <a:gd name="T32" fmla="*/ 108 w 516"/>
                <a:gd name="T33" fmla="*/ 676 h 716"/>
                <a:gd name="T34" fmla="*/ 122 w 516"/>
                <a:gd name="T35" fmla="*/ 661 h 716"/>
                <a:gd name="T36" fmla="*/ 506 w 516"/>
                <a:gd name="T37" fmla="*/ 190 h 716"/>
                <a:gd name="T38" fmla="*/ 515 w 516"/>
                <a:gd name="T39" fmla="*/ 174 h 716"/>
                <a:gd name="T40" fmla="*/ 515 w 516"/>
                <a:gd name="T41" fmla="*/ 159 h 716"/>
                <a:gd name="T42" fmla="*/ 508 w 516"/>
                <a:gd name="T43" fmla="*/ 147 h 716"/>
                <a:gd name="T44" fmla="*/ 493 w 516"/>
                <a:gd name="T45" fmla="*/ 138 h 716"/>
                <a:gd name="T46" fmla="*/ 51 w 516"/>
                <a:gd name="T47" fmla="*/ 0 h 716"/>
                <a:gd name="T48" fmla="*/ 46 w 516"/>
                <a:gd name="T49" fmla="*/ 9 h 71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16"/>
                <a:gd name="T76" fmla="*/ 0 h 716"/>
                <a:gd name="T77" fmla="*/ 516 w 516"/>
                <a:gd name="T78" fmla="*/ 716 h 71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16" h="716">
                  <a:moveTo>
                    <a:pt x="46" y="9"/>
                  </a:moveTo>
                  <a:cubicBezTo>
                    <a:pt x="485" y="148"/>
                    <a:pt x="485" y="148"/>
                    <a:pt x="485" y="148"/>
                  </a:cubicBezTo>
                  <a:cubicBezTo>
                    <a:pt x="490" y="150"/>
                    <a:pt x="493" y="152"/>
                    <a:pt x="496" y="154"/>
                  </a:cubicBezTo>
                  <a:cubicBezTo>
                    <a:pt x="499" y="157"/>
                    <a:pt x="500" y="160"/>
                    <a:pt x="501" y="164"/>
                  </a:cubicBezTo>
                  <a:cubicBezTo>
                    <a:pt x="502" y="167"/>
                    <a:pt x="502" y="171"/>
                    <a:pt x="501" y="175"/>
                  </a:cubicBezTo>
                  <a:cubicBezTo>
                    <a:pt x="500" y="179"/>
                    <a:pt x="498" y="183"/>
                    <a:pt x="494" y="187"/>
                  </a:cubicBezTo>
                  <a:cubicBezTo>
                    <a:pt x="113" y="656"/>
                    <a:pt x="113" y="656"/>
                    <a:pt x="113" y="656"/>
                  </a:cubicBezTo>
                  <a:cubicBezTo>
                    <a:pt x="109" y="660"/>
                    <a:pt x="105" y="664"/>
                    <a:pt x="100" y="668"/>
                  </a:cubicBezTo>
                  <a:cubicBezTo>
                    <a:pt x="95" y="672"/>
                    <a:pt x="89" y="676"/>
                    <a:pt x="84" y="679"/>
                  </a:cubicBezTo>
                  <a:cubicBezTo>
                    <a:pt x="78" y="683"/>
                    <a:pt x="72" y="686"/>
                    <a:pt x="66" y="689"/>
                  </a:cubicBezTo>
                  <a:cubicBezTo>
                    <a:pt x="60" y="691"/>
                    <a:pt x="55" y="693"/>
                    <a:pt x="49" y="694"/>
                  </a:cubicBezTo>
                  <a:cubicBezTo>
                    <a:pt x="0" y="705"/>
                    <a:pt x="0" y="705"/>
                    <a:pt x="0" y="705"/>
                  </a:cubicBezTo>
                  <a:cubicBezTo>
                    <a:pt x="0" y="716"/>
                    <a:pt x="0" y="716"/>
                    <a:pt x="0" y="716"/>
                  </a:cubicBezTo>
                  <a:cubicBezTo>
                    <a:pt x="50" y="705"/>
                    <a:pt x="50" y="705"/>
                    <a:pt x="50" y="705"/>
                  </a:cubicBezTo>
                  <a:cubicBezTo>
                    <a:pt x="56" y="704"/>
                    <a:pt x="63" y="702"/>
                    <a:pt x="69" y="699"/>
                  </a:cubicBezTo>
                  <a:cubicBezTo>
                    <a:pt x="76" y="696"/>
                    <a:pt x="83" y="693"/>
                    <a:pt x="89" y="689"/>
                  </a:cubicBezTo>
                  <a:cubicBezTo>
                    <a:pt x="96" y="685"/>
                    <a:pt x="102" y="680"/>
                    <a:pt x="108" y="676"/>
                  </a:cubicBezTo>
                  <a:cubicBezTo>
                    <a:pt x="113" y="671"/>
                    <a:pt x="118" y="666"/>
                    <a:pt x="122" y="661"/>
                  </a:cubicBezTo>
                  <a:cubicBezTo>
                    <a:pt x="506" y="190"/>
                    <a:pt x="506" y="190"/>
                    <a:pt x="506" y="190"/>
                  </a:cubicBezTo>
                  <a:cubicBezTo>
                    <a:pt x="510" y="185"/>
                    <a:pt x="513" y="180"/>
                    <a:pt x="515" y="174"/>
                  </a:cubicBezTo>
                  <a:cubicBezTo>
                    <a:pt x="516" y="169"/>
                    <a:pt x="516" y="164"/>
                    <a:pt x="515" y="159"/>
                  </a:cubicBezTo>
                  <a:cubicBezTo>
                    <a:pt x="514" y="154"/>
                    <a:pt x="511" y="150"/>
                    <a:pt x="508" y="147"/>
                  </a:cubicBezTo>
                  <a:cubicBezTo>
                    <a:pt x="504" y="143"/>
                    <a:pt x="499" y="140"/>
                    <a:pt x="493" y="138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46" y="9"/>
                  </a:lnTo>
                  <a:close/>
                </a:path>
              </a:pathLst>
            </a:custGeom>
            <a:solidFill>
              <a:schemeClr val="bg1"/>
            </a:solidFill>
            <a:ln w="11113" cap="flat" cmpd="sng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91417" tIns="45708" rIns="91417" bIns="45708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3" name="TextBox 29"/>
            <p:cNvSpPr txBox="1"/>
            <p:nvPr userDrawn="1"/>
          </p:nvSpPr>
          <p:spPr>
            <a:xfrm rot="20445248">
              <a:off x="3003963" y="3470690"/>
              <a:ext cx="2953839" cy="923519"/>
            </a:xfrm>
            <a:prstGeom prst="rect">
              <a:avLst/>
            </a:prstGeom>
            <a:noFill/>
          </p:spPr>
          <p:txBody>
            <a:bodyPr wrap="none" lIns="91417" tIns="45708" rIns="91417" bIns="45708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5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谢谢观看</a:t>
              </a:r>
            </a:p>
          </p:txBody>
        </p:sp>
      </p:grpSp>
      <p:pic>
        <p:nvPicPr>
          <p:cNvPr id="25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15438" y="285728"/>
            <a:ext cx="195715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" descr="C:\Documents and Settings\tdz\桌面\新建文件夹\为高手鼓掌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57686" y="1203592"/>
            <a:ext cx="1370934" cy="857256"/>
          </a:xfrm>
          <a:prstGeom prst="rect">
            <a:avLst/>
          </a:prstGeom>
          <a:noFill/>
          <a:ln w="28575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Documents and Settings\tdz\桌面\新建文件夹\20121281732304920306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6446" y="1203593"/>
            <a:ext cx="1370934" cy="857255"/>
          </a:xfrm>
          <a:prstGeom prst="rect">
            <a:avLst/>
          </a:prstGeom>
          <a:noFill/>
          <a:ln w="28575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Documents and Settings\tdz\桌面\新建文件夹\2012511855371554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15206" y="1203593"/>
            <a:ext cx="1370933" cy="857255"/>
          </a:xfrm>
          <a:prstGeom prst="rect">
            <a:avLst/>
          </a:prstGeom>
          <a:noFill/>
          <a:ln w="28575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/>
          <p:cNvSpPr/>
          <p:nvPr userDrawn="1"/>
        </p:nvSpPr>
        <p:spPr>
          <a:xfrm>
            <a:off x="0" y="1203592"/>
            <a:ext cx="3500430" cy="857256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 userDrawn="1"/>
        </p:nvSpPr>
        <p:spPr>
          <a:xfrm>
            <a:off x="3500430" y="1203136"/>
            <a:ext cx="785818" cy="857256"/>
          </a:xfrm>
          <a:prstGeom prst="rect">
            <a:avLst/>
          </a:prstGeom>
          <a:solidFill>
            <a:srgbClr val="79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 userDrawn="1"/>
        </p:nvSpPr>
        <p:spPr>
          <a:xfrm>
            <a:off x="8643966" y="1203136"/>
            <a:ext cx="500034" cy="857256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 userDrawn="1"/>
        </p:nvSpPr>
        <p:spPr>
          <a:xfrm>
            <a:off x="357126" y="845946"/>
            <a:ext cx="35719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>
            <a:off x="642878" y="345880"/>
            <a:ext cx="500066" cy="357190"/>
          </a:xfrm>
          <a:prstGeom prst="rect">
            <a:avLst/>
          </a:prstGeom>
          <a:solidFill>
            <a:srgbClr val="66CCF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 userDrawn="1"/>
        </p:nvSpPr>
        <p:spPr>
          <a:xfrm>
            <a:off x="1214382" y="703070"/>
            <a:ext cx="785818" cy="428628"/>
          </a:xfrm>
          <a:prstGeom prst="rect">
            <a:avLst/>
          </a:prstGeom>
          <a:solidFill>
            <a:srgbClr val="66CCF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430CA-15D6-4B27-A089-F746E21B51EE}" type="datetimeFigureOut">
              <a:rPr lang="zh-CN" altLang="en-US" smtClean="0"/>
              <a:pPr/>
              <a:t>12/5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1F401-3DE8-4247-8D9F-287834CE9C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4414" y="3000372"/>
            <a:ext cx="6858048" cy="1143008"/>
          </a:xfrm>
        </p:spPr>
        <p:txBody>
          <a:bodyPr>
            <a:normAutofit/>
          </a:bodyPr>
          <a:lstStyle/>
          <a:p>
            <a:r>
              <a:rPr lang="en-US" altLang="zh-CN" sz="360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Java8 </a:t>
            </a:r>
            <a:r>
              <a:rPr lang="zh-CN" altLang="en-US" sz="360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高级教程</a:t>
            </a:r>
            <a:endParaRPr lang="zh-CN" altLang="en-US" sz="3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09074" y="48814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刘磊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168" y="980728"/>
            <a:ext cx="6172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980728"/>
            <a:ext cx="678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/>
              <a:t>第</a:t>
            </a:r>
            <a:r>
              <a:rPr lang="zh-CN" altLang="en-US" sz="2000"/>
              <a:t>五</a:t>
            </a:r>
            <a:r>
              <a:rPr lang="zh-CN" altLang="en-US" sz="2000" smtClean="0"/>
              <a:t>次尝试：行为参数化</a:t>
            </a:r>
            <a:endParaRPr lang="zh-CN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45" y="4424908"/>
            <a:ext cx="351472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338" y="2996952"/>
            <a:ext cx="5772150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429" y="4941168"/>
            <a:ext cx="5934075" cy="148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接箭头连接符 8"/>
          <p:cNvCxnSpPr>
            <a:stCxn id="5123" idx="1"/>
            <a:endCxn id="5122" idx="0"/>
          </p:cNvCxnSpPr>
          <p:nvPr/>
        </p:nvCxnSpPr>
        <p:spPr>
          <a:xfrm flipH="1">
            <a:off x="1734518" y="3792290"/>
            <a:ext cx="1457820" cy="632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124" idx="1"/>
            <a:endCxn id="5122" idx="2"/>
          </p:cNvCxnSpPr>
          <p:nvPr/>
        </p:nvCxnSpPr>
        <p:spPr>
          <a:xfrm flipH="1" flipV="1">
            <a:off x="1734518" y="5301208"/>
            <a:ext cx="1439911" cy="382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323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980728"/>
            <a:ext cx="678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/>
              <a:t>第</a:t>
            </a:r>
            <a:r>
              <a:rPr lang="zh-CN" altLang="en-US" sz="2000"/>
              <a:t>五</a:t>
            </a:r>
            <a:r>
              <a:rPr lang="zh-CN" altLang="en-US" sz="2000" smtClean="0"/>
              <a:t>次尝试：行为参数化</a:t>
            </a:r>
            <a:endParaRPr lang="zh-CN" alt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726757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10" y="4365104"/>
            <a:ext cx="7458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36935" y="5517232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行为参数化：让方法接受多种行为（</a:t>
            </a:r>
            <a:r>
              <a:rPr lang="zh-CN" altLang="en-US">
                <a:solidFill>
                  <a:srgbClr val="FF0000"/>
                </a:solidFill>
              </a:rPr>
              <a:t>或</a:t>
            </a:r>
            <a:r>
              <a:rPr lang="zh-CN" altLang="en-US" smtClean="0">
                <a:solidFill>
                  <a:srgbClr val="FF0000"/>
                </a:solidFill>
              </a:rPr>
              <a:t>战略</a:t>
            </a:r>
            <a:r>
              <a:rPr lang="zh-CN" altLang="en-US">
                <a:solidFill>
                  <a:srgbClr val="FF0000"/>
                </a:solidFill>
              </a:rPr>
              <a:t>）作为参数，并在内部使用，来完成不同的行为。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524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980728"/>
            <a:ext cx="6786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第五</a:t>
            </a:r>
            <a:r>
              <a:rPr lang="zh-CN" altLang="en-US" sz="2000" smtClean="0"/>
              <a:t>次尝试的思考（优点）</a:t>
            </a:r>
            <a:endParaRPr lang="en-US" altLang="zh-CN" sz="200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/>
              <a:t>读</a:t>
            </a:r>
            <a:r>
              <a:rPr lang="zh-CN" altLang="en-US" sz="2000" smtClean="0"/>
              <a:t>起来，用起来更容易</a:t>
            </a:r>
            <a:endParaRPr lang="en-US" altLang="zh-CN" sz="200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smtClean="0"/>
              <a:t>更灵活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48900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980728"/>
            <a:ext cx="678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第五</a:t>
            </a:r>
            <a:r>
              <a:rPr lang="zh-CN" altLang="en-US" sz="2000" smtClean="0"/>
              <a:t>次尝试的思考（缺点）</a:t>
            </a:r>
            <a:endParaRPr lang="zh-CN" alt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939" y="1916832"/>
            <a:ext cx="600075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8019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980728"/>
            <a:ext cx="678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/>
              <a:t>第六次尝试：使用</a:t>
            </a:r>
            <a:r>
              <a:rPr lang="zh-CN" altLang="en-US" sz="2000"/>
              <a:t>匿名</a:t>
            </a:r>
            <a:r>
              <a:rPr lang="zh-CN" altLang="en-US" sz="2000"/>
              <a:t>类</a:t>
            </a:r>
            <a:r>
              <a:rPr lang="zh-CN" altLang="en-US" sz="2000"/>
              <a:t> </a:t>
            </a:r>
            <a:endParaRPr lang="zh-CN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24" y="2708920"/>
            <a:ext cx="677227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3012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980728"/>
            <a:ext cx="678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/>
              <a:t>第七次尝试：</a:t>
            </a:r>
            <a:r>
              <a:rPr lang="zh-CN" altLang="en-US" sz="2000"/>
              <a:t>使用 </a:t>
            </a:r>
            <a:r>
              <a:rPr lang="en-US" altLang="zh-CN" sz="2000"/>
              <a:t>Lambda </a:t>
            </a:r>
            <a:r>
              <a:rPr lang="zh-CN" altLang="en-US" sz="2000"/>
              <a:t>表达式</a:t>
            </a:r>
            <a:r>
              <a:rPr lang="zh-CN" altLang="en-US" sz="2000"/>
              <a:t> </a:t>
            </a:r>
            <a:endParaRPr lang="zh-CN" altLang="en-US" sz="20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8" y="1628800"/>
            <a:ext cx="86582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139952" y="1700808"/>
            <a:ext cx="4104456" cy="237554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85" y="3861048"/>
            <a:ext cx="57435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83568" y="2348880"/>
            <a:ext cx="678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/>
              <a:t>第八次尝试：类型抽象化</a:t>
            </a:r>
            <a:endParaRPr lang="zh-CN" altLang="en-US" sz="2000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86" y="2902878"/>
            <a:ext cx="30003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021288"/>
            <a:ext cx="8201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8382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980728"/>
            <a:ext cx="678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/>
              <a:t>Lambda </a:t>
            </a:r>
            <a:r>
              <a:rPr lang="zh-CN" altLang="en-US" sz="2000" smtClean="0"/>
              <a:t>表达式组成部分，以排序为例 </a:t>
            </a:r>
            <a:endParaRPr lang="zh-CN" alt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18792"/>
            <a:ext cx="53816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611560" y="188169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先前：</a:t>
            </a:r>
            <a:r>
              <a:rPr lang="zh-CN" altLang="en-US"/>
              <a:t>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1560" y="37170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之后（用了</a:t>
            </a:r>
            <a:r>
              <a:rPr lang="en-US" altLang="zh-CN"/>
              <a:t>Lambda</a:t>
            </a:r>
            <a:r>
              <a:rPr lang="zh-CN" altLang="en-US"/>
              <a:t>表达式）：</a:t>
            </a:r>
            <a:r>
              <a:rPr lang="zh-CN" altLang="en-US"/>
              <a:t> 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57" y="4584814"/>
            <a:ext cx="70008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76758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980728"/>
            <a:ext cx="678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/>
              <a:t>Lambda </a:t>
            </a:r>
            <a:r>
              <a:rPr lang="zh-CN" altLang="en-US" sz="2000" smtClean="0"/>
              <a:t>表达式</a:t>
            </a:r>
            <a:r>
              <a:rPr lang="zh-CN" altLang="en-US" sz="2000" smtClean="0">
                <a:solidFill>
                  <a:srgbClr val="FF0000"/>
                </a:solidFill>
              </a:rPr>
              <a:t>组成部分</a:t>
            </a:r>
            <a:r>
              <a:rPr lang="zh-CN" altLang="en-US" sz="2000" smtClean="0"/>
              <a:t>，以排序为例 </a:t>
            </a:r>
            <a:endParaRPr lang="zh-CN" altLang="en-US" sz="2000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09" y="2281436"/>
            <a:ext cx="70008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680939" y="3284984"/>
            <a:ext cx="7560840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/>
              <a:t>参数</a:t>
            </a:r>
            <a:r>
              <a:rPr lang="zh-CN" altLang="en-US" smtClean="0"/>
              <a:t>列表</a:t>
            </a:r>
            <a:r>
              <a:rPr lang="zh-CN" altLang="en-US"/>
              <a:t>：</a:t>
            </a:r>
            <a:r>
              <a:rPr lang="zh-CN" altLang="en-US" smtClean="0"/>
              <a:t>这里</a:t>
            </a:r>
            <a:r>
              <a:rPr lang="zh-CN" altLang="en-US"/>
              <a:t>它采用了</a:t>
            </a:r>
            <a:r>
              <a:rPr lang="en-US" altLang="zh-CN"/>
              <a:t>Comparator</a:t>
            </a:r>
            <a:r>
              <a:rPr lang="zh-CN" altLang="en-US"/>
              <a:t>中</a:t>
            </a:r>
            <a:r>
              <a:rPr lang="en-US" altLang="zh-CN"/>
              <a:t>compare</a:t>
            </a:r>
            <a:r>
              <a:rPr lang="zh-CN" altLang="en-US"/>
              <a:t>方法的参数，两</a:t>
            </a:r>
            <a:r>
              <a:rPr lang="zh-CN" altLang="en-US"/>
              <a:t>个</a:t>
            </a:r>
            <a:r>
              <a:rPr lang="en-US" altLang="zh-CN" smtClean="0"/>
              <a:t>Apple</a:t>
            </a:r>
          </a:p>
        </p:txBody>
      </p:sp>
      <p:sp>
        <p:nvSpPr>
          <p:cNvPr id="14" name="矩形 13"/>
          <p:cNvSpPr/>
          <p:nvPr/>
        </p:nvSpPr>
        <p:spPr>
          <a:xfrm>
            <a:off x="680939" y="3945830"/>
            <a:ext cx="756084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/>
              <a:t>箭头：箭头</a:t>
            </a:r>
            <a:r>
              <a:rPr lang="en-US" altLang="zh-CN"/>
              <a:t>-&gt;</a:t>
            </a:r>
            <a:r>
              <a:rPr lang="zh-CN" altLang="en-US"/>
              <a:t>把参数列表与</a:t>
            </a:r>
            <a:r>
              <a:rPr lang="en-US" altLang="zh-CN"/>
              <a:t>Lambda</a:t>
            </a:r>
            <a:r>
              <a:rPr lang="zh-CN" altLang="en-US"/>
              <a:t>主体</a:t>
            </a:r>
            <a:r>
              <a:rPr lang="zh-CN" altLang="en-US"/>
              <a:t>分</a:t>
            </a:r>
            <a:r>
              <a:rPr lang="zh-CN" altLang="en-US" smtClean="0"/>
              <a:t>隔开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680939" y="4653136"/>
            <a:ext cx="8067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/>
              <a:t>Lambda</a:t>
            </a:r>
            <a:r>
              <a:rPr lang="zh-CN" altLang="en-US"/>
              <a:t>主体：比较两个</a:t>
            </a:r>
            <a:r>
              <a:rPr lang="en-US" altLang="zh-CN"/>
              <a:t>Apple</a:t>
            </a:r>
            <a:r>
              <a:rPr lang="zh-CN" altLang="en-US"/>
              <a:t>的重量。表达式就是</a:t>
            </a:r>
            <a:r>
              <a:rPr lang="en-US" altLang="zh-CN"/>
              <a:t>Lambda</a:t>
            </a:r>
            <a:r>
              <a:rPr lang="zh-CN" altLang="en-US"/>
              <a:t>的返回值了。 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1623273" y="2780928"/>
            <a:ext cx="150496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705282" y="2780928"/>
            <a:ext cx="322603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280640" y="2780928"/>
            <a:ext cx="2112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491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980728"/>
            <a:ext cx="6786610" cy="50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/>
              <a:t>Lambda </a:t>
            </a:r>
            <a:r>
              <a:rPr lang="zh-CN" altLang="en-US" sz="2000" smtClean="0"/>
              <a:t>表达式</a:t>
            </a:r>
            <a:r>
              <a:rPr lang="zh-CN" altLang="en-US" sz="2000" smtClean="0">
                <a:solidFill>
                  <a:srgbClr val="FF0000"/>
                </a:solidFill>
              </a:rPr>
              <a:t>基本语法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600" y="200161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/>
              <a:t>(parameters) -&gt; </a:t>
            </a:r>
            <a:r>
              <a:rPr lang="en-US" altLang="zh-CN"/>
              <a:t>expression</a:t>
            </a:r>
            <a:r>
              <a:rPr lang="en-US" altLang="zh-CN"/>
              <a:t> </a:t>
            </a:r>
            <a:endParaRPr lang="en-US" altLang="zh-CN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/>
              <a:t>(parameters) -&gt; { statements; </a:t>
            </a:r>
            <a:r>
              <a:rPr lang="en-US" altLang="zh-CN"/>
              <a:t>}</a:t>
            </a:r>
            <a:r>
              <a:rPr lang="en-US" altLang="zh-CN"/>
              <a:t> </a:t>
            </a:r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90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980728"/>
            <a:ext cx="6786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</a:rPr>
              <a:t>有效</a:t>
            </a:r>
            <a:r>
              <a:rPr lang="en-US" altLang="zh-CN" sz="2000" smtClean="0"/>
              <a:t>Lambda </a:t>
            </a:r>
            <a:r>
              <a:rPr lang="zh-CN" altLang="en-US" sz="2000" smtClean="0"/>
              <a:t>表达式示例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600" y="177281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(String s) -&gt; s.length</a:t>
            </a:r>
            <a:r>
              <a:rPr lang="en-US" altLang="zh-CN">
                <a:solidFill>
                  <a:srgbClr val="FF0000"/>
                </a:solidFill>
              </a:rPr>
              <a:t>()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1640" y="2247632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具有一个</a:t>
            </a:r>
            <a:r>
              <a:rPr lang="en-US" altLang="zh-CN" b="1"/>
              <a:t>String</a:t>
            </a:r>
            <a:r>
              <a:rPr lang="zh-CN" altLang="en-US"/>
              <a:t>类型</a:t>
            </a:r>
            <a:r>
              <a:rPr lang="zh-CN" altLang="en-US"/>
              <a:t>的</a:t>
            </a:r>
            <a:r>
              <a:rPr lang="zh-CN" altLang="en-US" smtClean="0"/>
              <a:t>参数</a:t>
            </a:r>
            <a:r>
              <a:rPr lang="zh-CN" altLang="en-US"/>
              <a:t>并返回一个</a:t>
            </a:r>
            <a:r>
              <a:rPr lang="en-US" altLang="zh-CN" b="1"/>
              <a:t>int</a:t>
            </a:r>
            <a:r>
              <a:rPr lang="zh-CN" altLang="en-US"/>
              <a:t>。 </a:t>
            </a:r>
            <a:r>
              <a:rPr lang="en-US" altLang="zh-CN"/>
              <a:t>Lambda</a:t>
            </a:r>
            <a:r>
              <a:rPr lang="zh-CN" altLang="en-US"/>
              <a:t>没有</a:t>
            </a:r>
            <a:r>
              <a:rPr lang="en-US" altLang="zh-CN" b="1"/>
              <a:t>return</a:t>
            </a:r>
            <a:r>
              <a:rPr lang="zh-CN" altLang="en-US"/>
              <a:t>语句</a:t>
            </a:r>
            <a:r>
              <a:rPr lang="zh-CN" altLang="en-US" smtClean="0"/>
              <a:t>，因为</a:t>
            </a:r>
            <a:r>
              <a:rPr lang="zh-CN" altLang="en-US"/>
              <a:t>已经隐含了</a:t>
            </a:r>
            <a:r>
              <a:rPr lang="en-US" altLang="zh-CN" b="1"/>
              <a:t>return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71600" y="30596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(Apple a) -&gt; a.getWeight() </a:t>
            </a:r>
            <a:r>
              <a:rPr lang="en-US" altLang="zh-CN">
                <a:solidFill>
                  <a:srgbClr val="FF0000"/>
                </a:solidFill>
              </a:rPr>
              <a:t>&gt; </a:t>
            </a:r>
            <a:r>
              <a:rPr lang="en-US" altLang="zh-CN" smtClean="0">
                <a:solidFill>
                  <a:srgbClr val="FF0000"/>
                </a:solidFill>
              </a:rPr>
              <a:t>150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3645024"/>
            <a:ext cx="64087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有</a:t>
            </a:r>
            <a:r>
              <a:rPr lang="zh-CN" altLang="en-US"/>
              <a:t>一</a:t>
            </a:r>
            <a:r>
              <a:rPr lang="zh-CN" altLang="en-US" smtClean="0"/>
              <a:t>个</a:t>
            </a:r>
            <a:r>
              <a:rPr lang="en-US" altLang="zh-CN" b="1" smtClean="0"/>
              <a:t>Apple </a:t>
            </a:r>
            <a:r>
              <a:rPr lang="zh-CN" altLang="en-US"/>
              <a:t>类 </a:t>
            </a:r>
            <a:r>
              <a:rPr lang="zh-CN" altLang="en-US"/>
              <a:t>型 </a:t>
            </a:r>
            <a:r>
              <a:rPr lang="zh-CN" altLang="en-US" smtClean="0"/>
              <a:t>的参数</a:t>
            </a:r>
            <a:r>
              <a:rPr lang="zh-CN" altLang="en-US"/>
              <a:t>并</a:t>
            </a:r>
            <a:r>
              <a:rPr lang="zh-CN" altLang="en-US"/>
              <a:t>返回</a:t>
            </a:r>
            <a:r>
              <a:rPr lang="zh-CN" altLang="en-US" smtClean="0"/>
              <a:t>一个</a:t>
            </a:r>
            <a:r>
              <a:rPr lang="en-US" altLang="zh-CN" b="1"/>
              <a:t>boolean</a:t>
            </a:r>
            <a:r>
              <a:rPr lang="zh-CN" altLang="en-US"/>
              <a:t>（</a:t>
            </a:r>
            <a:r>
              <a:rPr lang="zh-CN" altLang="en-US" smtClean="0"/>
              <a:t>苹果</a:t>
            </a:r>
            <a:r>
              <a:rPr lang="zh-CN" altLang="en-US"/>
              <a:t>的</a:t>
            </a:r>
            <a:r>
              <a:rPr lang="zh-CN" altLang="en-US"/>
              <a:t>重量</a:t>
            </a:r>
            <a:r>
              <a:rPr lang="zh-CN" altLang="en-US" smtClean="0"/>
              <a:t>是</a:t>
            </a:r>
            <a:br>
              <a:rPr lang="zh-CN" altLang="en-US" smtClean="0"/>
            </a:br>
            <a:r>
              <a:rPr lang="zh-CN" altLang="en-US" smtClean="0"/>
              <a:t>超过</a:t>
            </a:r>
            <a:r>
              <a:rPr lang="en-US" altLang="zh-CN"/>
              <a:t>150</a:t>
            </a:r>
            <a:r>
              <a:rPr lang="zh-CN" altLang="en-US"/>
              <a:t>克）</a:t>
            </a:r>
            <a:r>
              <a:rPr lang="zh-CN" altLang="en-US"/>
              <a:t>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76958" y="443711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(int x, int y) -&gt; {</a:t>
            </a:r>
            <a:r>
              <a:rPr lang="en-US" altLang="zh-CN">
                <a:solidFill>
                  <a:srgbClr val="FF0000"/>
                </a:solidFill>
              </a:rPr>
              <a:t/>
            </a:r>
            <a:br>
              <a:rPr lang="en-US" altLang="zh-CN">
                <a:solidFill>
                  <a:srgbClr val="FF0000"/>
                </a:solidFill>
              </a:rPr>
            </a:br>
            <a:r>
              <a:rPr lang="en-US" altLang="zh-CN" smtClean="0">
                <a:solidFill>
                  <a:srgbClr val="FF0000"/>
                </a:solidFill>
              </a:rPr>
              <a:t>   System.out.println</a:t>
            </a:r>
            <a:r>
              <a:rPr lang="en-US" altLang="zh-CN">
                <a:solidFill>
                  <a:srgbClr val="FF0000"/>
                </a:solidFill>
              </a:rPr>
              <a:t>("Result:");</a:t>
            </a:r>
            <a:r>
              <a:rPr lang="en-US" altLang="zh-CN">
                <a:solidFill>
                  <a:srgbClr val="FF0000"/>
                </a:solidFill>
              </a:rPr>
              <a:t/>
            </a:r>
            <a:br>
              <a:rPr lang="en-US" altLang="zh-CN">
                <a:solidFill>
                  <a:srgbClr val="FF0000"/>
                </a:solidFill>
              </a:rPr>
            </a:br>
            <a:r>
              <a:rPr lang="en-US" altLang="zh-CN" smtClean="0">
                <a:solidFill>
                  <a:srgbClr val="FF0000"/>
                </a:solidFill>
              </a:rPr>
              <a:t>   System.out.println(x+y</a:t>
            </a:r>
            <a:r>
              <a:rPr lang="en-US" altLang="zh-CN">
                <a:solidFill>
                  <a:srgbClr val="FF0000"/>
                </a:solidFill>
              </a:rPr>
              <a:t>);</a:t>
            </a:r>
            <a:br>
              <a:rPr lang="en-US" altLang="zh-CN">
                <a:solidFill>
                  <a:srgbClr val="FF0000"/>
                </a:solidFill>
              </a:rPr>
            </a:br>
            <a:r>
              <a:rPr lang="en-US" altLang="zh-CN">
                <a:solidFill>
                  <a:srgbClr val="FF0000"/>
                </a:solidFill>
              </a:rPr>
              <a:t>}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br>
              <a:rPr lang="en-US" altLang="zh-CN">
                <a:solidFill>
                  <a:srgbClr val="FF0000"/>
                </a:solidFill>
              </a:rPr>
            </a:b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1640" y="5805264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有两个</a:t>
            </a:r>
            <a:r>
              <a:rPr lang="en-US" altLang="zh-CN" b="1"/>
              <a:t>int</a:t>
            </a:r>
            <a:r>
              <a:rPr lang="zh-CN" altLang="en-US"/>
              <a:t>类型</a:t>
            </a:r>
            <a:r>
              <a:rPr lang="zh-CN" altLang="en-US"/>
              <a:t>的</a:t>
            </a:r>
            <a:r>
              <a:rPr lang="zh-CN" altLang="en-US" smtClean="0"/>
              <a:t>参数</a:t>
            </a:r>
            <a:r>
              <a:rPr lang="zh-CN" altLang="en-US"/>
              <a:t>而没有返回值（ </a:t>
            </a:r>
            <a:r>
              <a:rPr lang="en-US" altLang="zh-CN" b="1"/>
              <a:t>void</a:t>
            </a:r>
            <a:r>
              <a:rPr lang="zh-CN" altLang="en-US"/>
              <a:t>返回）。</a:t>
            </a:r>
            <a:r>
              <a:rPr lang="zh-CN" altLang="en-US"/>
              <a:t>注意</a:t>
            </a:r>
            <a:r>
              <a:rPr lang="en-US" altLang="zh-CN" smtClean="0"/>
              <a:t>Lambda</a:t>
            </a:r>
            <a:br>
              <a:rPr lang="en-US" altLang="zh-CN" smtClean="0"/>
            </a:br>
            <a:r>
              <a:rPr lang="zh-CN" altLang="en-US" smtClean="0"/>
              <a:t>表达式</a:t>
            </a:r>
            <a:r>
              <a:rPr lang="zh-CN" altLang="en-US"/>
              <a:t>可以包含多行语句，这里是两行</a:t>
            </a:r>
            <a:r>
              <a:rPr lang="zh-CN" altLang="en-US"/>
              <a:t> </a:t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669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76840" y="0"/>
            <a:ext cx="306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131840" y="3165653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131840" y="4146751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31840" y="5127849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31840" y="-1"/>
            <a:ext cx="351000" cy="144876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TextBox 8"/>
          <p:cNvSpPr txBox="1"/>
          <p:nvPr/>
        </p:nvSpPr>
        <p:spPr>
          <a:xfrm>
            <a:off x="3808704" y="3102043"/>
            <a:ext cx="2834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函数</a:t>
            </a:r>
            <a:r>
              <a:rPr lang="zh-CN" altLang="en-US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式接口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8704" y="4083141"/>
            <a:ext cx="4075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方法引用和构造器引用</a:t>
            </a:r>
            <a:endParaRPr lang="zh-CN" altLang="en-US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07948" y="5064239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Stream API</a:t>
            </a:r>
            <a:endParaRPr lang="zh-CN" altLang="en-US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131840" y="1340768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239840" y="1448768"/>
            <a:ext cx="180000" cy="18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763431" y="1196752"/>
            <a:ext cx="2520280" cy="661181"/>
            <a:chOff x="3763431" y="1988840"/>
            <a:chExt cx="2520280" cy="661181"/>
          </a:xfrm>
        </p:grpSpPr>
        <p:sp>
          <p:nvSpPr>
            <p:cNvPr id="12" name="圆角矩形 11"/>
            <p:cNvSpPr/>
            <p:nvPr/>
          </p:nvSpPr>
          <p:spPr>
            <a:xfrm>
              <a:off x="3763431" y="1988840"/>
              <a:ext cx="2520280" cy="661181"/>
            </a:xfrm>
            <a:prstGeom prst="roundRect">
              <a:avLst>
                <a:gd name="adj" fmla="val 1028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3897840" y="2042107"/>
              <a:ext cx="2376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800" b="1">
                  <a:solidFill>
                    <a:schemeClr val="bg1"/>
                  </a:solidFill>
                  <a:latin typeface="专业字体设计服务/WWW.ZTSGC.COM/"/>
                  <a:ea typeface="微软雅黑" pitchFamily="34" charset="-122"/>
                </a:rPr>
                <a:t>新</a:t>
              </a:r>
              <a:r>
                <a:rPr lang="zh-CN" altLang="en-US" sz="2800" b="1" smtClean="0">
                  <a:solidFill>
                    <a:schemeClr val="bg1"/>
                  </a:solidFill>
                  <a:latin typeface="专业字体设计服务/WWW.ZTSGC.COM/"/>
                  <a:ea typeface="微软雅黑" pitchFamily="34" charset="-122"/>
                </a:rPr>
                <a:t>特性简介</a:t>
              </a:r>
              <a:endParaRPr lang="zh-CN" altLang="en-US" sz="2800" b="1" dirty="0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808704" y="2033773"/>
              <a:ext cx="2430000" cy="576000"/>
            </a:xfrm>
            <a:prstGeom prst="roundRect">
              <a:avLst>
                <a:gd name="adj" fmla="val 10284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椭圆 15"/>
          <p:cNvSpPr/>
          <p:nvPr/>
        </p:nvSpPr>
        <p:spPr>
          <a:xfrm>
            <a:off x="3131840" y="6137742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07948" y="6074132"/>
            <a:ext cx="5084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接口中的默认方法和静态方法</a:t>
            </a:r>
            <a:endParaRPr lang="zh-CN" altLang="en-US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131840" y="2268474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TextBox 8"/>
          <p:cNvSpPr txBox="1"/>
          <p:nvPr/>
        </p:nvSpPr>
        <p:spPr>
          <a:xfrm>
            <a:off x="3808704" y="2204864"/>
            <a:ext cx="2834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Lambda</a:t>
            </a:r>
            <a:r>
              <a:rPr lang="zh-CN" altLang="en-US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表达式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3676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600" y="21235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() -&gt; </a:t>
            </a:r>
            <a:r>
              <a:rPr lang="en-US" altLang="zh-CN">
                <a:solidFill>
                  <a:srgbClr val="FF0000"/>
                </a:solidFill>
              </a:rPr>
              <a:t>42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1640" y="2598380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没有参数 </a:t>
            </a:r>
            <a:r>
              <a:rPr lang="zh-CN" altLang="en-US"/>
              <a:t>， </a:t>
            </a:r>
            <a:r>
              <a:rPr lang="zh-CN" altLang="en-US" smtClean="0"/>
              <a:t>返回一个</a:t>
            </a:r>
            <a:r>
              <a:rPr lang="en-US" altLang="zh-CN" b="1" smtClean="0"/>
              <a:t>int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71600" y="3089393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(Apple a1, Apple a2) </a:t>
            </a:r>
            <a:r>
              <a:rPr lang="en-US" altLang="zh-CN">
                <a:solidFill>
                  <a:srgbClr val="FF0000"/>
                </a:solidFill>
              </a:rPr>
              <a:t>-&gt; </a:t>
            </a:r>
            <a:r>
              <a:rPr lang="en-US" altLang="zh-CN" smtClean="0">
                <a:solidFill>
                  <a:srgbClr val="FF0000"/>
                </a:solidFill>
              </a:rPr>
              <a:t>a1.getWeight</a:t>
            </a:r>
            <a:r>
              <a:rPr lang="en-US" altLang="zh-CN">
                <a:solidFill>
                  <a:srgbClr val="FF0000"/>
                </a:solidFill>
              </a:rPr>
              <a:t>().compareTo(a2.getWeight())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br>
              <a:rPr lang="en-US" altLang="zh-CN">
                <a:solidFill>
                  <a:srgbClr val="FF0000"/>
                </a:solidFill>
              </a:rPr>
            </a:b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3635732"/>
            <a:ext cx="64087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具有两个</a:t>
            </a:r>
            <a:r>
              <a:rPr lang="en-US" altLang="zh-CN" b="1"/>
              <a:t>Apple</a:t>
            </a:r>
            <a:r>
              <a:rPr lang="zh-CN" altLang="en-US"/>
              <a:t>类型</a:t>
            </a:r>
            <a:r>
              <a:rPr lang="zh-CN" altLang="en-US" smtClean="0"/>
              <a:t>的参数</a:t>
            </a:r>
            <a:r>
              <a:rPr lang="zh-CN" altLang="en-US"/>
              <a:t>，返回一个</a:t>
            </a:r>
            <a:r>
              <a:rPr lang="en-US" altLang="zh-CN" b="1"/>
              <a:t>int</a:t>
            </a:r>
            <a:r>
              <a:rPr lang="zh-CN" altLang="en-US"/>
              <a:t>：比较两个</a:t>
            </a:r>
            <a:r>
              <a:rPr lang="en-US" altLang="zh-CN" b="1"/>
              <a:t>Apple</a:t>
            </a:r>
            <a:r>
              <a:rPr lang="zh-CN" altLang="en-US"/>
              <a:t>的重量</a:t>
            </a:r>
            <a:r>
              <a:rPr lang="zh-CN" altLang="en-US"/>
              <a:t>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71600" y="4427820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mtClean="0">
                <a:solidFill>
                  <a:srgbClr val="FF0000"/>
                </a:solidFill>
              </a:rPr>
              <a:t>(a1</a:t>
            </a:r>
            <a:r>
              <a:rPr lang="en-US" altLang="zh-CN">
                <a:solidFill>
                  <a:srgbClr val="FF0000"/>
                </a:solidFill>
              </a:rPr>
              <a:t>, </a:t>
            </a:r>
            <a:r>
              <a:rPr lang="en-US" altLang="zh-CN" smtClean="0">
                <a:solidFill>
                  <a:srgbClr val="FF0000"/>
                </a:solidFill>
              </a:rPr>
              <a:t>a2</a:t>
            </a:r>
            <a:r>
              <a:rPr lang="en-US" altLang="zh-CN">
                <a:solidFill>
                  <a:srgbClr val="FF0000"/>
                </a:solidFill>
              </a:rPr>
              <a:t>) </a:t>
            </a:r>
            <a:r>
              <a:rPr lang="en-US" altLang="zh-CN">
                <a:solidFill>
                  <a:srgbClr val="FF0000"/>
                </a:solidFill>
              </a:rPr>
              <a:t>-&gt; </a:t>
            </a:r>
            <a:r>
              <a:rPr lang="en-US" altLang="zh-CN" smtClean="0">
                <a:solidFill>
                  <a:srgbClr val="FF0000"/>
                </a:solidFill>
              </a:rPr>
              <a:t>a1.getWeight</a:t>
            </a:r>
            <a:r>
              <a:rPr lang="en-US" altLang="zh-CN">
                <a:solidFill>
                  <a:srgbClr val="FF0000"/>
                </a:solidFill>
              </a:rPr>
              <a:t>().compareTo(a2.getWeight())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br>
              <a:rPr lang="en-US" altLang="zh-CN">
                <a:solidFill>
                  <a:srgbClr val="FF0000"/>
                </a:solidFill>
              </a:rPr>
            </a:b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31640" y="5003884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甚至不提供参数类型也是可以的，会进行类型的自动匹配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11560" y="980728"/>
            <a:ext cx="6786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</a:rPr>
              <a:t>有效</a:t>
            </a:r>
            <a:r>
              <a:rPr lang="en-US" altLang="zh-CN" sz="2000" smtClean="0"/>
              <a:t>Lambda </a:t>
            </a:r>
            <a:r>
              <a:rPr lang="zh-CN" altLang="en-US" sz="2000" smtClean="0"/>
              <a:t>表达式示例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50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4264" y="941819"/>
            <a:ext cx="6786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i="1" smtClean="0">
                <a:solidFill>
                  <a:srgbClr val="FF0000"/>
                </a:solidFill>
              </a:rPr>
              <a:t>无效</a:t>
            </a:r>
            <a:r>
              <a:rPr lang="zh-CN" altLang="en-US" sz="2000" smtClean="0"/>
              <a:t>的</a:t>
            </a:r>
            <a:r>
              <a:rPr lang="en-US" altLang="zh-CN" sz="2000" smtClean="0"/>
              <a:t>Lambda </a:t>
            </a:r>
            <a:r>
              <a:rPr lang="zh-CN" altLang="en-US" sz="2000" smtClean="0"/>
              <a:t>表达式示例：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600" y="256490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(Integer i) -&gt; return "Alan" + i;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1640" y="3039720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要使此</a:t>
            </a:r>
            <a:r>
              <a:rPr lang="en-US" altLang="zh-CN"/>
              <a:t>Lambda</a:t>
            </a:r>
            <a:r>
              <a:rPr lang="zh-CN" altLang="en-US"/>
              <a:t>有效，需要使花括号，如下所</a:t>
            </a:r>
            <a:r>
              <a:rPr lang="zh-CN" altLang="en-US"/>
              <a:t>示</a:t>
            </a:r>
            <a:r>
              <a:rPr lang="zh-CN" altLang="en-US" smtClean="0"/>
              <a:t>：</a:t>
            </a:r>
            <a:r>
              <a:rPr lang="en-US" altLang="zh-CN" smtClean="0"/>
              <a:t>(</a:t>
            </a:r>
            <a:r>
              <a:rPr lang="en-US" altLang="zh-CN"/>
              <a:t>Integer i) -&gt; {return "Alan" + i</a:t>
            </a:r>
            <a:r>
              <a:rPr lang="en-US" altLang="zh-CN"/>
              <a:t>;} 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71600" y="3963050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(String s) -&gt; {"IronMan</a:t>
            </a:r>
            <a:r>
              <a:rPr lang="en-US" altLang="zh-CN">
                <a:solidFill>
                  <a:srgbClr val="FF0000"/>
                </a:solidFill>
              </a:rPr>
              <a:t>";}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1640" y="4388911"/>
            <a:ext cx="74919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“Iron Man”</a:t>
            </a:r>
            <a:r>
              <a:rPr lang="zh-CN" altLang="en-US"/>
              <a:t>是一个表达式，不是一个语句。要使此</a:t>
            </a:r>
            <a:r>
              <a:rPr lang="en-US" altLang="zh-CN"/>
              <a:t>Lambda</a:t>
            </a:r>
            <a:r>
              <a:rPr lang="zh-CN" altLang="en-US"/>
              <a:t>有效，你可以</a:t>
            </a:r>
            <a:r>
              <a:rPr lang="zh-CN" altLang="en-US"/>
              <a:t>去除</a:t>
            </a:r>
            <a:r>
              <a:rPr lang="zh-CN" altLang="en-US" smtClean="0"/>
              <a:t>花括号和</a:t>
            </a:r>
            <a:r>
              <a:rPr lang="zh-CN" altLang="en-US"/>
              <a:t>分号，如下所示： </a:t>
            </a:r>
            <a:r>
              <a:rPr lang="en-US" altLang="zh-CN"/>
              <a:t>(String s) -&gt; "Iron Man"</a:t>
            </a:r>
            <a:r>
              <a:rPr lang="zh-CN" altLang="en-US"/>
              <a:t>。或者如果</a:t>
            </a:r>
            <a:r>
              <a:rPr lang="zh-CN" altLang="en-US"/>
              <a:t>你</a:t>
            </a:r>
            <a:r>
              <a:rPr lang="zh-CN" altLang="en-US" smtClean="0"/>
              <a:t>喜欢，可以</a:t>
            </a:r>
            <a:r>
              <a:rPr lang="zh-CN" altLang="en-US"/>
              <a:t>使用显式</a:t>
            </a:r>
            <a:r>
              <a:rPr lang="zh-CN" altLang="en-US"/>
              <a:t>返回</a:t>
            </a:r>
            <a:r>
              <a:rPr lang="zh-CN" altLang="en-US" smtClean="0"/>
              <a:t>语句</a:t>
            </a:r>
            <a:r>
              <a:rPr lang="zh-CN" altLang="en-US"/>
              <a:t>，如下所示： </a:t>
            </a:r>
            <a:r>
              <a:rPr lang="en-US" altLang="zh-CN"/>
              <a:t>(String s)-&gt;{return "IronMan";}</a:t>
            </a:r>
            <a:r>
              <a:rPr lang="zh-CN" altLang="en-US"/>
              <a:t>。</a:t>
            </a:r>
            <a:r>
              <a:rPr lang="en-US" altLang="zh-CN"/>
              <a:t> </a:t>
            </a:r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763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76840" y="0"/>
            <a:ext cx="306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131840" y="4146751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31840" y="5127849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76840" y="-1"/>
            <a:ext cx="306000" cy="32129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08704" y="4083141"/>
            <a:ext cx="4075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方法引用和构造器引用</a:t>
            </a:r>
            <a:endParaRPr lang="zh-CN" altLang="en-US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07948" y="5064239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Stream API</a:t>
            </a:r>
            <a:endParaRPr lang="zh-CN" altLang="en-US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131840" y="1340768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239840" y="2376474"/>
            <a:ext cx="180000" cy="18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859997" y="3098409"/>
            <a:ext cx="2520280" cy="661181"/>
            <a:chOff x="3763431" y="1988840"/>
            <a:chExt cx="2520280" cy="661181"/>
          </a:xfrm>
        </p:grpSpPr>
        <p:sp>
          <p:nvSpPr>
            <p:cNvPr id="12" name="圆角矩形 11"/>
            <p:cNvSpPr/>
            <p:nvPr/>
          </p:nvSpPr>
          <p:spPr>
            <a:xfrm>
              <a:off x="3763431" y="1988840"/>
              <a:ext cx="2520280" cy="661181"/>
            </a:xfrm>
            <a:prstGeom prst="roundRect">
              <a:avLst>
                <a:gd name="adj" fmla="val 1028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3897840" y="2042107"/>
              <a:ext cx="2376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800" b="1" smtClean="0">
                  <a:solidFill>
                    <a:schemeClr val="bg1"/>
                  </a:solidFill>
                  <a:latin typeface="专业字体设计服务/WWW.ZTSGC.COM/"/>
                  <a:ea typeface="微软雅黑" pitchFamily="34" charset="-122"/>
                </a:rPr>
                <a:t>函数式接口</a:t>
              </a:r>
              <a:endParaRPr lang="zh-CN" altLang="en-US" sz="2800" b="1" dirty="0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808704" y="2033773"/>
              <a:ext cx="2430000" cy="576000"/>
            </a:xfrm>
            <a:prstGeom prst="roundRect">
              <a:avLst>
                <a:gd name="adj" fmla="val 10284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椭圆 15"/>
          <p:cNvSpPr/>
          <p:nvPr/>
        </p:nvSpPr>
        <p:spPr>
          <a:xfrm>
            <a:off x="3131840" y="6137742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07948" y="6074132"/>
            <a:ext cx="5084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接口中的默认方法和静态方法</a:t>
            </a:r>
            <a:endParaRPr lang="zh-CN" altLang="en-US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131840" y="2268474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TextBox 8"/>
          <p:cNvSpPr txBox="1"/>
          <p:nvPr/>
        </p:nvSpPr>
        <p:spPr>
          <a:xfrm>
            <a:off x="3808704" y="2204864"/>
            <a:ext cx="2834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Lambda</a:t>
            </a:r>
            <a:r>
              <a:rPr lang="zh-CN" altLang="en-US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表达式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131840" y="3165653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TextBox 8"/>
          <p:cNvSpPr txBox="1"/>
          <p:nvPr/>
        </p:nvSpPr>
        <p:spPr>
          <a:xfrm>
            <a:off x="3808704" y="1340768"/>
            <a:ext cx="2834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新特性简介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239840" y="3284984"/>
            <a:ext cx="180000" cy="18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091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函数式接口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112474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在</a:t>
            </a:r>
            <a:r>
              <a:rPr lang="zh-CN" altLang="en-US">
                <a:solidFill>
                  <a:srgbClr val="FF0000"/>
                </a:solidFill>
              </a:rPr>
              <a:t>函数式接口</a:t>
            </a:r>
            <a:r>
              <a:rPr lang="zh-CN" altLang="en-US"/>
              <a:t>上使用</a:t>
            </a:r>
            <a:r>
              <a:rPr lang="en-US" altLang="zh-CN"/>
              <a:t>Lambda</a:t>
            </a:r>
            <a:r>
              <a:rPr lang="zh-CN" altLang="en-US" smtClean="0"/>
              <a:t>表达式。 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3568" y="1771075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函数</a:t>
            </a:r>
            <a:r>
              <a:rPr lang="zh-CN" altLang="en-US"/>
              <a:t>式</a:t>
            </a:r>
            <a:r>
              <a:rPr lang="zh-CN" altLang="en-US" smtClean="0"/>
              <a:t>接口：</a:t>
            </a:r>
            <a:r>
              <a:rPr lang="zh-CN" altLang="en-US" smtClean="0">
                <a:solidFill>
                  <a:srgbClr val="FF0000"/>
                </a:solidFill>
              </a:rPr>
              <a:t>就是</a:t>
            </a:r>
            <a:r>
              <a:rPr lang="zh-CN" altLang="en-US">
                <a:solidFill>
                  <a:srgbClr val="FF0000"/>
                </a:solidFill>
              </a:rPr>
              <a:t>只定义一个抽象方法的接口</a:t>
            </a:r>
            <a:r>
              <a:rPr lang="zh-CN" altLang="en-US"/>
              <a:t>。</a:t>
            </a:r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8" y="2996951"/>
            <a:ext cx="343852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018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65" y="1497335"/>
            <a:ext cx="42767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2595" y="4005063"/>
            <a:ext cx="8869736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mtClean="0"/>
              <a:t>接口</a:t>
            </a:r>
            <a:r>
              <a:rPr lang="en-US" altLang="zh-CN" smtClean="0"/>
              <a:t>Adder</a:t>
            </a:r>
            <a:r>
              <a:rPr lang="zh-CN" altLang="en-US" smtClean="0"/>
              <a:t>只有一个抽象函数</a:t>
            </a:r>
            <a:r>
              <a:rPr lang="en-US" altLang="zh-CN" smtClean="0"/>
              <a:t>add,</a:t>
            </a:r>
            <a:r>
              <a:rPr lang="zh-CN" altLang="en-US" smtClean="0"/>
              <a:t>所以该接口</a:t>
            </a:r>
            <a:r>
              <a:rPr lang="zh-CN" altLang="en-US" smtClean="0">
                <a:solidFill>
                  <a:srgbClr val="FF0000"/>
                </a:solidFill>
              </a:rPr>
              <a:t>是</a:t>
            </a:r>
            <a:r>
              <a:rPr lang="zh-CN" altLang="en-US" smtClean="0"/>
              <a:t>函数式接口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/>
              <a:t>接口</a:t>
            </a:r>
            <a:r>
              <a:rPr lang="en-US" altLang="zh-CN" smtClean="0"/>
              <a:t>SmartAdder</a:t>
            </a:r>
            <a:r>
              <a:rPr lang="zh-CN" altLang="en-US" smtClean="0"/>
              <a:t>继承了</a:t>
            </a:r>
            <a:r>
              <a:rPr lang="en-US" altLang="zh-CN" smtClean="0"/>
              <a:t>Adder</a:t>
            </a:r>
            <a:r>
              <a:rPr lang="zh-CN" altLang="en-US" smtClean="0"/>
              <a:t>接口，拥有两个抽象函数，所以该接口</a:t>
            </a:r>
            <a:r>
              <a:rPr lang="zh-CN" altLang="en-US" smtClean="0">
                <a:solidFill>
                  <a:srgbClr val="FF0000"/>
                </a:solidFill>
              </a:rPr>
              <a:t>不是</a:t>
            </a:r>
            <a:r>
              <a:rPr lang="zh-CN" altLang="en-US" smtClean="0"/>
              <a:t>函数式接口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/>
              <a:t>接口</a:t>
            </a:r>
            <a:r>
              <a:rPr lang="en-US" altLang="zh-CN" smtClean="0"/>
              <a:t>Nothing</a:t>
            </a:r>
            <a:r>
              <a:rPr lang="zh-CN" altLang="en-US" smtClean="0"/>
              <a:t>没有任何函数，</a:t>
            </a:r>
            <a:r>
              <a:rPr lang="zh-CN" altLang="en-US" smtClean="0">
                <a:solidFill>
                  <a:srgbClr val="FF0000"/>
                </a:solidFill>
              </a:rPr>
              <a:t>不是</a:t>
            </a:r>
            <a:r>
              <a:rPr lang="zh-CN" altLang="en-US" smtClean="0"/>
              <a:t>函数式接口</a:t>
            </a:r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函数式接口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3213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函数式接口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函数描述符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3676" y="1268760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函数式接口的抽象方法的签名基本上就是</a:t>
            </a:r>
            <a:r>
              <a:rPr lang="en-US" altLang="zh-CN"/>
              <a:t>Lambda</a:t>
            </a:r>
            <a:r>
              <a:rPr lang="zh-CN" altLang="en-US"/>
              <a:t>表达式的签名。我们将这种</a:t>
            </a:r>
            <a:r>
              <a:rPr lang="zh-CN" altLang="en-US"/>
              <a:t>抽象方法</a:t>
            </a:r>
            <a:r>
              <a:rPr lang="zh-CN" altLang="en-US" smtClean="0"/>
              <a:t>叫作函数</a:t>
            </a:r>
            <a:r>
              <a:rPr lang="zh-CN" altLang="en-US"/>
              <a:t>描述符。例如， </a:t>
            </a:r>
            <a:r>
              <a:rPr lang="en-US" altLang="zh-CN"/>
              <a:t>Runnable</a:t>
            </a:r>
            <a:r>
              <a:rPr lang="zh-CN" altLang="en-US"/>
              <a:t>接口可以看作一个什么也不接受什么也不返回（</a:t>
            </a:r>
            <a:r>
              <a:rPr lang="en-US" altLang="zh-CN"/>
              <a:t>void</a:t>
            </a:r>
            <a:r>
              <a:rPr lang="zh-CN" altLang="en-US"/>
              <a:t>）的</a:t>
            </a:r>
            <a:r>
              <a:rPr lang="zh-CN" altLang="en-US"/>
              <a:t>函数</a:t>
            </a:r>
            <a:r>
              <a:rPr lang="zh-CN" altLang="en-US" smtClean="0"/>
              <a:t>的签名</a:t>
            </a:r>
            <a:r>
              <a:rPr lang="zh-CN" altLang="en-US"/>
              <a:t>，因为它只有一个叫作</a:t>
            </a:r>
            <a:r>
              <a:rPr lang="en-US" altLang="zh-CN"/>
              <a:t>run</a:t>
            </a:r>
            <a:r>
              <a:rPr lang="zh-CN" altLang="en-US"/>
              <a:t>的抽象方法，这个方法什么也不接受，什么也不返回（</a:t>
            </a:r>
            <a:r>
              <a:rPr lang="en-US" altLang="zh-CN"/>
              <a:t>void</a:t>
            </a:r>
            <a:r>
              <a:rPr lang="zh-CN" altLang="en-US"/>
              <a:t>）。</a:t>
            </a:r>
            <a:r>
              <a:rPr lang="zh-CN" altLang="en-US"/>
              <a:t> 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29" y="3068960"/>
            <a:ext cx="4419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29" y="4581128"/>
            <a:ext cx="561022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1962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5005220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式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56" y="1988347"/>
            <a:ext cx="4419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56992"/>
            <a:ext cx="33528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90167" y="4653136"/>
            <a:ext cx="8208912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/>
              <a:t>因为</a:t>
            </a:r>
            <a:r>
              <a:rPr lang="en-US" altLang="zh-CN"/>
              <a:t>Lambda() -&gt; {}</a:t>
            </a:r>
            <a:r>
              <a:rPr lang="zh-CN" altLang="en-US"/>
              <a:t>具有签名</a:t>
            </a:r>
            <a:r>
              <a:rPr lang="en-US" altLang="zh-CN"/>
              <a:t>() -&gt; void</a:t>
            </a:r>
            <a:r>
              <a:rPr lang="zh-CN" altLang="en-US"/>
              <a:t>，这和</a:t>
            </a:r>
            <a:r>
              <a:rPr lang="en-US" altLang="zh-CN"/>
              <a:t>Runnable</a:t>
            </a:r>
            <a:r>
              <a:rPr lang="zh-CN" altLang="en-US"/>
              <a:t>中</a:t>
            </a:r>
            <a:r>
              <a:rPr lang="zh-CN" altLang="en-US" smtClean="0"/>
              <a:t>的抽象方法</a:t>
            </a:r>
            <a:r>
              <a:rPr lang="en-US" altLang="zh-CN"/>
              <a:t>run</a:t>
            </a:r>
            <a:r>
              <a:rPr lang="zh-CN" altLang="en-US"/>
              <a:t>的签名相匹配。请注意，此代码运行后什么都不会做，因为</a:t>
            </a:r>
            <a:r>
              <a:rPr lang="en-US" altLang="zh-CN"/>
              <a:t>Lambda</a:t>
            </a:r>
            <a:r>
              <a:rPr lang="zh-CN" altLang="en-US"/>
              <a:t>是空的！</a:t>
            </a:r>
            <a:r>
              <a:rPr lang="zh-CN" altLang="en-US"/>
              <a:t>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2553" y="940663"/>
            <a:ext cx="6786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有效</a:t>
            </a:r>
            <a:r>
              <a:rPr lang="zh-CN" altLang="en-US" sz="2000" smtClean="0"/>
              <a:t>的</a:t>
            </a:r>
            <a:r>
              <a:rPr lang="en-US" altLang="zh-CN" sz="2000" smtClean="0"/>
              <a:t>Lambda </a:t>
            </a:r>
            <a:r>
              <a:rPr lang="zh-CN" altLang="en-US" sz="2000" smtClean="0"/>
              <a:t>表达式示例：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543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5005220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式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2852936"/>
            <a:ext cx="8208912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因为</a:t>
            </a:r>
            <a:r>
              <a:rPr lang="en-US" altLang="zh-CN"/>
              <a:t>Lambda</a:t>
            </a:r>
            <a:r>
              <a:rPr lang="zh-CN" altLang="en-US"/>
              <a:t>表达式</a:t>
            </a:r>
            <a:r>
              <a:rPr lang="en-US" altLang="zh-CN"/>
              <a:t>(Apple a) -&gt; a.getWeight()</a:t>
            </a:r>
            <a:r>
              <a:rPr lang="zh-CN" altLang="en-US"/>
              <a:t>的签名是</a:t>
            </a:r>
            <a:r>
              <a:rPr lang="en-US" altLang="zh-CN"/>
              <a:t>(Apple</a:t>
            </a:r>
            <a:r>
              <a:rPr lang="en-US" altLang="zh-CN"/>
              <a:t>) </a:t>
            </a:r>
            <a:r>
              <a:rPr lang="en-US" altLang="zh-CN" smtClean="0"/>
              <a:t>-&gt;Integer</a:t>
            </a:r>
            <a:r>
              <a:rPr lang="zh-CN" altLang="en-US"/>
              <a:t>，这和</a:t>
            </a:r>
            <a:r>
              <a:rPr lang="en-US" altLang="zh-CN"/>
              <a:t>Predicate&lt;Apple&gt;:(Apple) -&gt; boolean</a:t>
            </a:r>
            <a:r>
              <a:rPr lang="zh-CN" altLang="en-US"/>
              <a:t>中定义的</a:t>
            </a:r>
            <a:r>
              <a:rPr lang="en-US" altLang="zh-CN"/>
              <a:t>test</a:t>
            </a:r>
            <a:r>
              <a:rPr lang="zh-CN" altLang="en-US"/>
              <a:t>方法的签名不同</a:t>
            </a:r>
            <a:r>
              <a:rPr lang="zh-CN" altLang="en-US"/>
              <a:t>。</a:t>
            </a:r>
            <a:r>
              <a:rPr lang="zh-CN" altLang="en-US"/>
              <a:t> </a:t>
            </a:r>
            <a:endParaRPr lang="en-US" altLang="zh-CN" smtClean="0"/>
          </a:p>
        </p:txBody>
      </p:sp>
      <p:sp>
        <p:nvSpPr>
          <p:cNvPr id="9" name="TextBox 8"/>
          <p:cNvSpPr txBox="1"/>
          <p:nvPr/>
        </p:nvSpPr>
        <p:spPr>
          <a:xfrm>
            <a:off x="342553" y="940663"/>
            <a:ext cx="6786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i="1" smtClean="0">
                <a:solidFill>
                  <a:srgbClr val="FF0000"/>
                </a:solidFill>
              </a:rPr>
              <a:t>无效</a:t>
            </a:r>
            <a:r>
              <a:rPr lang="zh-CN" altLang="en-US" sz="2000" smtClean="0"/>
              <a:t>的</a:t>
            </a:r>
            <a:r>
              <a:rPr lang="en-US" altLang="zh-CN" sz="2000" smtClean="0"/>
              <a:t>Lambda </a:t>
            </a:r>
            <a:r>
              <a:rPr lang="zh-CN" altLang="en-US" sz="2000" smtClean="0"/>
              <a:t>表达式示例：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4762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6483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5005220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式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2643" y="1988840"/>
            <a:ext cx="820891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这个标注用于表示该接口会</a:t>
            </a:r>
            <a:r>
              <a:rPr lang="zh-CN" altLang="en-US"/>
              <a:t>设计</a:t>
            </a:r>
            <a:r>
              <a:rPr lang="zh-CN" altLang="en-US" smtClean="0"/>
              <a:t>成一</a:t>
            </a:r>
            <a:r>
              <a:rPr lang="zh-CN" altLang="en-US"/>
              <a:t>个函数式接口。如果</a:t>
            </a:r>
            <a:r>
              <a:rPr lang="zh-CN" altLang="en-US"/>
              <a:t>你</a:t>
            </a:r>
            <a:r>
              <a:rPr lang="zh-CN" altLang="en-US" smtClean="0"/>
              <a:t>用</a:t>
            </a:r>
            <a:r>
              <a:rPr lang="en-US" altLang="zh-CN" smtClean="0"/>
              <a:t>FunctionalInterface</a:t>
            </a:r>
            <a:r>
              <a:rPr lang="zh-CN" altLang="en-US"/>
              <a:t>定义了一个接口，而它却不是函数</a:t>
            </a:r>
            <a:r>
              <a:rPr lang="zh-CN" altLang="en-US"/>
              <a:t>式</a:t>
            </a:r>
            <a:r>
              <a:rPr lang="zh-CN" altLang="en-US" smtClean="0"/>
              <a:t>接口</a:t>
            </a:r>
            <a:r>
              <a:rPr lang="zh-CN" altLang="en-US"/>
              <a:t>的话，编译器将返回一个提示原因的错误</a:t>
            </a:r>
            <a:r>
              <a:rPr lang="zh-CN" altLang="en-US"/>
              <a:t>。</a:t>
            </a:r>
            <a:r>
              <a:rPr lang="zh-CN" altLang="en-US"/>
              <a:t> 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/>
              <a:t>@FunctionalInterface</a:t>
            </a:r>
            <a:r>
              <a:rPr lang="zh-CN" altLang="en-US">
                <a:solidFill>
                  <a:srgbClr val="FF0000"/>
                </a:solidFill>
              </a:rPr>
              <a:t>不是必需的</a:t>
            </a:r>
            <a:r>
              <a:rPr lang="zh-CN" altLang="en-US"/>
              <a:t>，但对于为此设计的接口而言，使用它是比较好的做法</a:t>
            </a:r>
            <a:r>
              <a:rPr lang="zh-CN" altLang="en-US"/>
              <a:t>。 </a:t>
            </a:r>
            <a:endParaRPr lang="en-US" altLang="zh-CN" smtClean="0"/>
          </a:p>
        </p:txBody>
      </p:sp>
      <p:sp>
        <p:nvSpPr>
          <p:cNvPr id="9" name="TextBox 8"/>
          <p:cNvSpPr txBox="1"/>
          <p:nvPr/>
        </p:nvSpPr>
        <p:spPr>
          <a:xfrm>
            <a:off x="316036" y="972314"/>
            <a:ext cx="678661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</a:rPr>
              <a:t>@</a:t>
            </a:r>
            <a:r>
              <a:rPr lang="en-US" altLang="zh-CN" sz="2800" b="1">
                <a:solidFill>
                  <a:srgbClr val="FF0000"/>
                </a:solidFill>
              </a:rPr>
              <a:t>FunctionalInterface</a:t>
            </a:r>
            <a:r>
              <a:rPr lang="en-US" altLang="zh-CN" sz="2800">
                <a:solidFill>
                  <a:srgbClr val="FF0000"/>
                </a:solidFill>
              </a:rPr>
              <a:t>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516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5005220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式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6614" y="1052736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Java 8</a:t>
            </a:r>
            <a:r>
              <a:rPr lang="zh-CN" altLang="en-US"/>
              <a:t>的库设计师帮你在</a:t>
            </a:r>
            <a:r>
              <a:rPr lang="en-US" altLang="zh-CN"/>
              <a:t>java.util.function</a:t>
            </a:r>
            <a:r>
              <a:rPr lang="zh-CN" altLang="en-US"/>
              <a:t>包中引入了几个新的函数式接口。</a:t>
            </a:r>
            <a:r>
              <a:rPr lang="zh-CN" altLang="en-US"/>
              <a:t>我们</a:t>
            </a:r>
            <a:r>
              <a:rPr lang="zh-CN" altLang="en-US" smtClean="0"/>
              <a:t>接下来</a:t>
            </a:r>
            <a:r>
              <a:rPr lang="zh-CN" altLang="en-US"/>
              <a:t>会介绍</a:t>
            </a:r>
            <a:r>
              <a:rPr lang="en-US" altLang="zh-CN"/>
              <a:t>Predicate</a:t>
            </a:r>
            <a:r>
              <a:rPr lang="zh-CN" altLang="en-US"/>
              <a:t>、 </a:t>
            </a:r>
            <a:r>
              <a:rPr lang="en-US" altLang="zh-CN"/>
              <a:t>Consumer</a:t>
            </a:r>
            <a:r>
              <a:rPr lang="zh-CN" altLang="en-US"/>
              <a:t>和</a:t>
            </a:r>
            <a:r>
              <a:rPr lang="en-US" altLang="zh-CN"/>
              <a:t>Function</a:t>
            </a:r>
            <a:r>
              <a:rPr lang="en-US" altLang="zh-CN"/>
              <a:t> </a:t>
            </a:r>
            <a:r>
              <a:rPr lang="zh-CN" altLang="en-US" smtClean="0"/>
              <a:t>。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67544" y="206084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1" smtClean="0">
                <a:solidFill>
                  <a:srgbClr val="FF0000"/>
                </a:solidFill>
              </a:rPr>
              <a:t>Predicate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55576" y="2492896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java.util.function.Predicate&lt;T&gt;</a:t>
            </a:r>
            <a:r>
              <a:rPr lang="zh-CN" altLang="en-US"/>
              <a:t>接口定义了一个名叫</a:t>
            </a:r>
            <a:r>
              <a:rPr lang="en-US" altLang="zh-CN"/>
              <a:t>test</a:t>
            </a:r>
            <a:r>
              <a:rPr lang="zh-CN" altLang="en-US"/>
              <a:t>的抽象方法，它接受</a:t>
            </a:r>
            <a:r>
              <a:rPr lang="zh-CN" altLang="en-US"/>
              <a:t>泛</a:t>
            </a:r>
            <a:r>
              <a:rPr lang="zh-CN" altLang="en-US" smtClean="0"/>
              <a:t>型</a:t>
            </a:r>
            <a:r>
              <a:rPr lang="en-US" altLang="zh-CN" smtClean="0">
                <a:solidFill>
                  <a:srgbClr val="FF0000"/>
                </a:solidFill>
              </a:rPr>
              <a:t>T</a:t>
            </a:r>
            <a:r>
              <a:rPr lang="zh-CN" altLang="en-US">
                <a:solidFill>
                  <a:srgbClr val="FF0000"/>
                </a:solidFill>
              </a:rPr>
              <a:t>对象</a:t>
            </a:r>
            <a:r>
              <a:rPr lang="zh-CN" altLang="en-US"/>
              <a:t>，并返回一个</a:t>
            </a:r>
            <a:r>
              <a:rPr lang="en-US" altLang="zh-CN">
                <a:solidFill>
                  <a:srgbClr val="FF0000"/>
                </a:solidFill>
              </a:rPr>
              <a:t>boolean</a:t>
            </a:r>
            <a:r>
              <a:rPr lang="zh-CN" altLang="en-US"/>
              <a:t>。</a:t>
            </a:r>
            <a:r>
              <a:rPr lang="en-US" altLang="zh-CN"/>
              <a:t> </a:t>
            </a:r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84984"/>
            <a:ext cx="683895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366614" y="6093296"/>
            <a:ext cx="8021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006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76840" y="0"/>
            <a:ext cx="306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131840" y="2726775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31840" y="3753080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TextBox 8"/>
          <p:cNvSpPr txBox="1"/>
          <p:nvPr/>
        </p:nvSpPr>
        <p:spPr>
          <a:xfrm>
            <a:off x="3808704" y="2663165"/>
            <a:ext cx="2834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函数</a:t>
            </a:r>
            <a:r>
              <a:rPr lang="zh-CN" altLang="en-US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式接口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07948" y="3645024"/>
            <a:ext cx="2376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Optional </a:t>
            </a:r>
            <a:r>
              <a:rPr lang="en-US" altLang="zh-CN" sz="2800"/>
              <a:t/>
            </a:r>
            <a:br>
              <a:rPr lang="en-US" altLang="zh-CN" sz="2800"/>
            </a:br>
            <a:endParaRPr lang="zh-CN" altLang="en-US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131840" y="1745677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808704" y="1673733"/>
            <a:ext cx="2430000" cy="576000"/>
          </a:xfrm>
          <a:prstGeom prst="roundRect">
            <a:avLst>
              <a:gd name="adj" fmla="val 10284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8"/>
          <p:cNvSpPr txBox="1"/>
          <p:nvPr/>
        </p:nvSpPr>
        <p:spPr>
          <a:xfrm>
            <a:off x="3808704" y="1715604"/>
            <a:ext cx="2834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新时间日期</a:t>
            </a:r>
            <a:r>
              <a:rPr lang="en-US" altLang="zh-CN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API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8370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5005220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式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052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Consumer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1484784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java.util.function.Consumer&lt;T&gt;</a:t>
            </a:r>
            <a:r>
              <a:rPr lang="zh-CN" altLang="en-US"/>
              <a:t>定义了一个名叫</a:t>
            </a:r>
            <a:r>
              <a:rPr lang="en-US" altLang="zh-CN"/>
              <a:t>accept</a:t>
            </a:r>
            <a:r>
              <a:rPr lang="zh-CN" altLang="en-US"/>
              <a:t>的抽象方法，它接受泛</a:t>
            </a:r>
            <a:r>
              <a:rPr lang="zh-CN" altLang="en-US"/>
              <a:t>型</a:t>
            </a:r>
            <a:r>
              <a:rPr lang="en-US" altLang="zh-CN" smtClean="0">
                <a:solidFill>
                  <a:srgbClr val="FF0000"/>
                </a:solidFill>
              </a:rPr>
              <a:t>T</a:t>
            </a:r>
            <a:r>
              <a:rPr lang="zh-CN" altLang="en-US" smtClean="0">
                <a:solidFill>
                  <a:srgbClr val="FF0000"/>
                </a:solidFill>
              </a:rPr>
              <a:t>的</a:t>
            </a:r>
            <a:r>
              <a:rPr lang="zh-CN" altLang="en-US">
                <a:solidFill>
                  <a:srgbClr val="FF0000"/>
                </a:solidFill>
              </a:rPr>
              <a:t>对象</a:t>
            </a:r>
            <a:r>
              <a:rPr lang="zh-CN" altLang="en-US"/>
              <a:t>，没有返回</a:t>
            </a: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void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13" y="2276872"/>
            <a:ext cx="621982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15233"/>
            <a:ext cx="46577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539552" y="4258220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208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5005220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式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052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Function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1353542"/>
            <a:ext cx="7704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java.util.function.Function&lt;T, R&gt;</a:t>
            </a:r>
            <a:r>
              <a:rPr lang="zh-CN" altLang="en-US"/>
              <a:t>接口定义了一个叫作</a:t>
            </a:r>
            <a:r>
              <a:rPr lang="en-US" altLang="zh-CN"/>
              <a:t>apply</a:t>
            </a:r>
            <a:r>
              <a:rPr lang="zh-CN" altLang="en-US"/>
              <a:t>的方法，它接受</a:t>
            </a:r>
            <a:r>
              <a:rPr lang="zh-CN" altLang="en-US"/>
              <a:t>一</a:t>
            </a:r>
            <a:r>
              <a:rPr lang="zh-CN" altLang="en-US" smtClean="0"/>
              <a:t>个泛</a:t>
            </a:r>
            <a:r>
              <a:rPr lang="zh-CN" altLang="en-US"/>
              <a:t>型</a:t>
            </a:r>
            <a:r>
              <a:rPr lang="en-US" altLang="zh-CN"/>
              <a:t>T</a:t>
            </a:r>
            <a:r>
              <a:rPr lang="zh-CN" altLang="en-US"/>
              <a:t>的对象，并返回一个泛型</a:t>
            </a:r>
            <a:r>
              <a:rPr lang="en-US" altLang="zh-CN"/>
              <a:t>R</a:t>
            </a:r>
            <a:r>
              <a:rPr lang="zh-CN" altLang="en-US"/>
              <a:t>的对象</a:t>
            </a:r>
            <a:r>
              <a:rPr lang="zh-CN" altLang="en-US"/>
              <a:t>。</a:t>
            </a:r>
            <a:r>
              <a:rPr lang="zh-CN" altLang="en-US"/>
              <a:t> 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15" y="2348880"/>
            <a:ext cx="601027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6827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5005220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式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 </a:t>
            </a:r>
            <a:r>
              <a:rPr lang="zh-CN" altLang="en-US" sz="1400" b="1" smtClean="0">
                <a:solidFill>
                  <a:schemeClr val="bg1"/>
                </a:solidFill>
              </a:rPr>
              <a:t>原始</a:t>
            </a:r>
            <a:r>
              <a:rPr lang="zh-CN" altLang="en-US" sz="1400" b="1">
                <a:solidFill>
                  <a:schemeClr val="bg1"/>
                </a:solidFill>
              </a:rPr>
              <a:t>类型</a:t>
            </a:r>
            <a:r>
              <a:rPr lang="zh-CN" altLang="en-US" sz="1400" b="1">
                <a:solidFill>
                  <a:schemeClr val="bg1"/>
                </a:solidFill>
              </a:rPr>
              <a:t>特化</a:t>
            </a:r>
            <a:r>
              <a:rPr lang="zh-CN" altLang="en-US" sz="1800" b="1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7315" y="1052736"/>
            <a:ext cx="7704856" cy="170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由于</a:t>
            </a:r>
            <a:r>
              <a:rPr lang="zh-CN" altLang="en-US" smtClean="0"/>
              <a:t>泛</a:t>
            </a:r>
            <a:r>
              <a:rPr lang="zh-CN" altLang="en-US"/>
              <a:t>型（比如</a:t>
            </a:r>
            <a:r>
              <a:rPr lang="en-US" altLang="zh-CN"/>
              <a:t>Consumer&lt;T&gt;</a:t>
            </a:r>
            <a:r>
              <a:rPr lang="zh-CN" altLang="en-US"/>
              <a:t>中的</a:t>
            </a:r>
            <a:r>
              <a:rPr lang="en-US" altLang="zh-CN"/>
              <a:t>T</a:t>
            </a:r>
            <a:r>
              <a:rPr lang="zh-CN" altLang="en-US"/>
              <a:t>）只能</a:t>
            </a:r>
            <a:r>
              <a:rPr lang="zh-CN" altLang="en-US"/>
              <a:t>绑定</a:t>
            </a:r>
            <a:r>
              <a:rPr lang="zh-CN" altLang="en-US" smtClean="0"/>
              <a:t>到引用</a:t>
            </a:r>
            <a:r>
              <a:rPr lang="zh-CN" altLang="en-US"/>
              <a:t>类型。这是由泛型内部的实现方式</a:t>
            </a:r>
            <a:r>
              <a:rPr lang="zh-CN" altLang="en-US"/>
              <a:t>造成</a:t>
            </a:r>
            <a:r>
              <a:rPr lang="zh-CN" altLang="en-US" smtClean="0"/>
              <a:t>的。</a:t>
            </a:r>
            <a:r>
              <a:rPr lang="zh-CN" altLang="en-US"/>
              <a:t>因此，在</a:t>
            </a:r>
            <a:r>
              <a:rPr lang="en-US" altLang="zh-CN"/>
              <a:t>Java</a:t>
            </a:r>
            <a:r>
              <a:rPr lang="zh-CN" altLang="en-US"/>
              <a:t>里有一个将原始类型转换为对应</a:t>
            </a:r>
            <a:br>
              <a:rPr lang="zh-CN" altLang="en-US"/>
            </a:br>
            <a:r>
              <a:rPr lang="zh-CN" altLang="en-US"/>
              <a:t>的引用类型的机制。这个机制叫作装箱（</a:t>
            </a:r>
            <a:r>
              <a:rPr lang="en-US" altLang="zh-CN"/>
              <a:t>boxing</a:t>
            </a:r>
            <a:r>
              <a:rPr lang="zh-CN" altLang="en-US"/>
              <a:t>）</a:t>
            </a:r>
            <a:r>
              <a:rPr lang="zh-CN" altLang="en-US"/>
              <a:t> </a:t>
            </a:r>
            <a:r>
              <a:rPr lang="zh-CN" altLang="en-US" smtClean="0"/>
              <a:t>。</a:t>
            </a:r>
            <a:r>
              <a:rPr lang="zh-CN" altLang="en-US"/>
              <a:t>相反的操作，也就是将引用类型转换</a:t>
            </a:r>
            <a:r>
              <a:rPr lang="zh-CN" altLang="en-US"/>
              <a:t>为</a:t>
            </a:r>
            <a:r>
              <a:rPr lang="zh-CN" altLang="en-US" smtClean="0"/>
              <a:t>对应</a:t>
            </a:r>
            <a:r>
              <a:rPr lang="zh-CN" altLang="en-US"/>
              <a:t>的原始类型，叫作拆箱（</a:t>
            </a:r>
            <a:r>
              <a:rPr lang="en-US" altLang="zh-CN"/>
              <a:t>unboxing</a:t>
            </a:r>
            <a:r>
              <a:rPr lang="zh-CN" altLang="en-US"/>
              <a:t>）</a:t>
            </a:r>
            <a:r>
              <a:rPr lang="zh-CN" altLang="en-US" smtClean="0"/>
              <a:t>。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85" y="2708920"/>
            <a:ext cx="51339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42515" y="3501008"/>
            <a:ext cx="84191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Java </a:t>
            </a:r>
            <a:r>
              <a:rPr lang="en-US" altLang="zh-CN"/>
              <a:t>8</a:t>
            </a:r>
            <a:r>
              <a:rPr lang="zh-CN" altLang="en-US"/>
              <a:t>为我们前面所说的函数式接口带来了一个专门的版本，以便在输入和输出都是</a:t>
            </a:r>
            <a:r>
              <a:rPr lang="zh-CN" altLang="en-US"/>
              <a:t>原始</a:t>
            </a:r>
            <a:r>
              <a:rPr lang="zh-CN" altLang="en-US" smtClean="0"/>
              <a:t>类型</a:t>
            </a:r>
            <a:r>
              <a:rPr lang="zh-CN" altLang="en-US"/>
              <a:t>时</a:t>
            </a:r>
            <a:r>
              <a:rPr lang="zh-CN" altLang="en-US">
                <a:solidFill>
                  <a:srgbClr val="FF0000"/>
                </a:solidFill>
              </a:rPr>
              <a:t>避免自动装箱</a:t>
            </a:r>
            <a:r>
              <a:rPr lang="zh-CN" altLang="en-US"/>
              <a:t>的</a:t>
            </a:r>
            <a:r>
              <a:rPr lang="zh-CN" altLang="en-US"/>
              <a:t>操作</a:t>
            </a:r>
            <a:r>
              <a:rPr lang="zh-CN" altLang="en-US"/>
              <a:t> </a:t>
            </a:r>
            <a:r>
              <a:rPr lang="zh-CN" altLang="en-US" smtClean="0"/>
              <a:t>。</a:t>
            </a:r>
            <a:endParaRPr lang="zh-CN" alt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82" y="4797152"/>
            <a:ext cx="7419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256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10766"/>
            <a:ext cx="804862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函数式接口 </a:t>
            </a:r>
            <a:r>
              <a:rPr lang="zh-CN" altLang="en-US" sz="1400" b="1" smtClean="0">
                <a:solidFill>
                  <a:schemeClr val="bg1"/>
                </a:solidFill>
              </a:rPr>
              <a:t>原始类型特化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65" y="3587452"/>
            <a:ext cx="806767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4295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函数式接口 </a:t>
            </a:r>
            <a:r>
              <a:rPr lang="zh-CN" altLang="en-US" sz="1400" b="1" smtClean="0">
                <a:solidFill>
                  <a:schemeClr val="bg1"/>
                </a:solidFill>
              </a:rPr>
              <a:t>原始类型特化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1052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特殊的</a:t>
            </a:r>
            <a:r>
              <a:rPr lang="en-US" altLang="zh-CN">
                <a:solidFill>
                  <a:srgbClr val="FF0000"/>
                </a:solidFill>
              </a:rPr>
              <a:t>void</a:t>
            </a:r>
            <a:r>
              <a:rPr lang="zh-CN" altLang="en-US">
                <a:solidFill>
                  <a:srgbClr val="FF0000"/>
                </a:solidFill>
              </a:rPr>
              <a:t>兼容</a:t>
            </a:r>
            <a:r>
              <a:rPr lang="zh-CN" altLang="en-US" smtClean="0">
                <a:solidFill>
                  <a:srgbClr val="FF0000"/>
                </a:solidFill>
              </a:rPr>
              <a:t>规则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4596" y="1772816"/>
            <a:ext cx="7776864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如果一个</a:t>
            </a:r>
            <a:r>
              <a:rPr lang="en-US" altLang="zh-CN"/>
              <a:t>Lambda</a:t>
            </a:r>
            <a:r>
              <a:rPr lang="zh-CN" altLang="en-US"/>
              <a:t>的主体是一个语句表达式， 它就和一个返回</a:t>
            </a:r>
            <a:r>
              <a:rPr lang="en-US" altLang="zh-CN"/>
              <a:t>void</a:t>
            </a:r>
            <a:r>
              <a:rPr lang="zh-CN" altLang="en-US"/>
              <a:t>的函数描述符兼容</a:t>
            </a:r>
            <a:r>
              <a:rPr lang="zh-CN" altLang="en-US"/>
              <a:t>（</a:t>
            </a:r>
            <a:r>
              <a:rPr lang="zh-CN" altLang="en-US" smtClean="0"/>
              <a:t>当然</a:t>
            </a:r>
            <a:r>
              <a:rPr lang="zh-CN" altLang="en-US"/>
              <a:t>需要参数列表也兼容）。例如，以下两行都是合法的，尽管</a:t>
            </a:r>
            <a:r>
              <a:rPr lang="en-US" altLang="zh-CN"/>
              <a:t>List</a:t>
            </a:r>
            <a:r>
              <a:rPr lang="zh-CN" altLang="en-US"/>
              <a:t>的</a:t>
            </a:r>
            <a:r>
              <a:rPr lang="en-US" altLang="zh-CN"/>
              <a:t>add</a:t>
            </a:r>
            <a:r>
              <a:rPr lang="zh-CN" altLang="en-US"/>
              <a:t>方法返回了</a:t>
            </a:r>
            <a:r>
              <a:rPr lang="zh-CN" altLang="en-US"/>
              <a:t>一</a:t>
            </a:r>
            <a:r>
              <a:rPr lang="zh-CN" altLang="en-US" smtClean="0"/>
              <a:t>个</a:t>
            </a:r>
            <a:r>
              <a:rPr lang="en-US" altLang="zh-CN" smtClean="0"/>
              <a:t>boolean</a:t>
            </a:r>
            <a:r>
              <a:rPr lang="zh-CN" altLang="en-US"/>
              <a:t>，而不是</a:t>
            </a:r>
            <a:r>
              <a:rPr lang="en-US" altLang="zh-CN"/>
              <a:t>Consumer</a:t>
            </a:r>
            <a:r>
              <a:rPr lang="zh-CN" altLang="en-US"/>
              <a:t>上下文（</a:t>
            </a:r>
            <a:r>
              <a:rPr lang="en-US" altLang="zh-CN"/>
              <a:t>T -&gt; void</a:t>
            </a:r>
            <a:r>
              <a:rPr lang="zh-CN" altLang="en-US"/>
              <a:t>）所要求的</a:t>
            </a:r>
            <a:r>
              <a:rPr lang="en-US" altLang="zh-CN"/>
              <a:t>void</a:t>
            </a:r>
            <a:r>
              <a:rPr lang="zh-CN" altLang="en-US"/>
              <a:t>：</a:t>
            </a:r>
            <a:r>
              <a:rPr lang="zh-CN" altLang="en-US"/>
              <a:t> 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49080"/>
            <a:ext cx="817245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519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76840" y="0"/>
            <a:ext cx="306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31840" y="5127849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76840" y="-1"/>
            <a:ext cx="306000" cy="42930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07948" y="5064239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Stream API</a:t>
            </a:r>
            <a:endParaRPr lang="zh-CN" altLang="en-US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131840" y="1340768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239840" y="2376474"/>
            <a:ext cx="180000" cy="18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697376" y="4056865"/>
            <a:ext cx="4464496" cy="1007374"/>
            <a:chOff x="3763431" y="1988840"/>
            <a:chExt cx="3384376" cy="1007374"/>
          </a:xfrm>
        </p:grpSpPr>
        <p:sp>
          <p:nvSpPr>
            <p:cNvPr id="12" name="圆角矩形 11"/>
            <p:cNvSpPr/>
            <p:nvPr/>
          </p:nvSpPr>
          <p:spPr>
            <a:xfrm>
              <a:off x="3763431" y="1988840"/>
              <a:ext cx="3384376" cy="661181"/>
            </a:xfrm>
            <a:prstGeom prst="roundRect">
              <a:avLst>
                <a:gd name="adj" fmla="val 1028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3897839" y="2042107"/>
              <a:ext cx="317795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800" b="1" smtClean="0">
                  <a:solidFill>
                    <a:schemeClr val="bg1"/>
                  </a:solidFill>
                  <a:latin typeface="专业字体设计服务/WWW.ZTSGC.COM/"/>
                  <a:ea typeface="微软雅黑" pitchFamily="34" charset="-122"/>
                </a:rPr>
                <a:t>方法引用和构造器引用</a:t>
              </a:r>
              <a:endParaRPr lang="zh-CN" altLang="en-US" sz="2800" b="1" dirty="0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808704" y="2033773"/>
              <a:ext cx="3267094" cy="576000"/>
            </a:xfrm>
            <a:prstGeom prst="roundRect">
              <a:avLst>
                <a:gd name="adj" fmla="val 10284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椭圆 15"/>
          <p:cNvSpPr/>
          <p:nvPr/>
        </p:nvSpPr>
        <p:spPr>
          <a:xfrm>
            <a:off x="3131840" y="6137742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07948" y="6074132"/>
            <a:ext cx="5084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接口中的默认方法和静态方法</a:t>
            </a:r>
            <a:endParaRPr lang="zh-CN" altLang="en-US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131840" y="2268474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TextBox 8"/>
          <p:cNvSpPr txBox="1"/>
          <p:nvPr/>
        </p:nvSpPr>
        <p:spPr>
          <a:xfrm>
            <a:off x="3808704" y="2204864"/>
            <a:ext cx="2834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Lambda</a:t>
            </a:r>
            <a:r>
              <a:rPr lang="zh-CN" altLang="en-US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表达式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131840" y="3165653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TextBox 8"/>
          <p:cNvSpPr txBox="1"/>
          <p:nvPr/>
        </p:nvSpPr>
        <p:spPr>
          <a:xfrm>
            <a:off x="3808704" y="1340768"/>
            <a:ext cx="2834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新特性简介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239840" y="4293096"/>
            <a:ext cx="180000" cy="18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131840" y="4146751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808704" y="3121804"/>
            <a:ext cx="4075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函数式接口</a:t>
            </a:r>
            <a:endParaRPr lang="zh-CN" altLang="en-US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239840" y="4257112"/>
            <a:ext cx="180000" cy="18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794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方法引用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705" y="3469650"/>
            <a:ext cx="5372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981818"/>
            <a:ext cx="42862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657855" y="282331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先前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97654" y="4300508"/>
            <a:ext cx="6654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之后（使用方法引用和</a:t>
            </a:r>
            <a:r>
              <a:rPr lang="en-US" altLang="zh-CN"/>
              <a:t>java.util.Comparator.comparing</a:t>
            </a:r>
            <a:r>
              <a:rPr lang="zh-CN" altLang="en-US"/>
              <a:t>）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25088" y="579597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61230" y="1213008"/>
            <a:ext cx="73951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方法引用</a:t>
            </a:r>
            <a:r>
              <a:rPr lang="zh-CN" altLang="en-US"/>
              <a:t>让你可以重复使用现有的方法定义，并像</a:t>
            </a:r>
            <a:r>
              <a:rPr lang="en-US" altLang="zh-CN"/>
              <a:t>Lambda</a:t>
            </a:r>
            <a:r>
              <a:rPr lang="zh-CN" altLang="en-US"/>
              <a:t>一样传递它们。在一些情况</a:t>
            </a:r>
            <a:r>
              <a:rPr lang="zh-CN" altLang="en-US"/>
              <a:t>下</a:t>
            </a:r>
            <a:r>
              <a:rPr lang="zh-CN" altLang="en-US" smtClean="0"/>
              <a:t>，比</a:t>
            </a:r>
            <a:r>
              <a:rPr lang="zh-CN" altLang="en-US"/>
              <a:t>起使用</a:t>
            </a:r>
            <a:r>
              <a:rPr lang="en-US" altLang="zh-CN"/>
              <a:t>Lambda</a:t>
            </a:r>
            <a:r>
              <a:rPr lang="zh-CN" altLang="en-US"/>
              <a:t>表达式，它们似乎更易读，感觉也更自然。</a:t>
            </a:r>
            <a:r>
              <a:rPr lang="zh-CN" altLang="en-US"/>
              <a:t> </a:t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34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25088" y="579597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61229" y="962425"/>
            <a:ext cx="739514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如何构建</a:t>
            </a:r>
            <a:r>
              <a:rPr lang="zh-CN" altLang="en-US"/>
              <a:t>方法</a:t>
            </a:r>
            <a:r>
              <a:rPr lang="zh-CN" altLang="en-US" smtClean="0"/>
              <a:t>引用，</a:t>
            </a:r>
            <a:r>
              <a:rPr lang="zh-CN" altLang="en-US"/>
              <a:t>方法引用主要有</a:t>
            </a:r>
            <a:r>
              <a:rPr lang="zh-CN" altLang="en-US"/>
              <a:t>三</a:t>
            </a:r>
            <a:r>
              <a:rPr lang="zh-CN" altLang="en-US" smtClean="0"/>
              <a:t>类： 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25088" y="1628800"/>
            <a:ext cx="7611171" cy="3373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指向静态方法的方法引用（例如</a:t>
            </a:r>
            <a:r>
              <a:rPr lang="en-US" altLang="zh-CN"/>
              <a:t>Integer</a:t>
            </a:r>
            <a:r>
              <a:rPr lang="zh-CN" altLang="en-US"/>
              <a:t>的</a:t>
            </a:r>
            <a:r>
              <a:rPr lang="en-US" altLang="zh-CN"/>
              <a:t>parseInt</a:t>
            </a:r>
            <a:r>
              <a:rPr lang="zh-CN" altLang="en-US"/>
              <a:t>方法</a:t>
            </a:r>
            <a:r>
              <a:rPr lang="zh-CN" altLang="en-US"/>
              <a:t>，</a:t>
            </a:r>
            <a:r>
              <a:rPr lang="zh-CN" altLang="en-US" smtClean="0"/>
              <a:t>写作</a:t>
            </a:r>
            <a:r>
              <a:rPr lang="en-US" altLang="zh-CN" smtClean="0"/>
              <a:t>Integer</a:t>
            </a:r>
            <a:r>
              <a:rPr lang="en-US" altLang="zh-CN"/>
              <a:t>::</a:t>
            </a:r>
            <a:r>
              <a:rPr lang="en-US" altLang="zh-CN" smtClean="0"/>
              <a:t>parseInt</a:t>
            </a:r>
            <a:r>
              <a:rPr lang="zh-CN" altLang="en-US" smtClean="0"/>
              <a:t>）</a:t>
            </a:r>
            <a:r>
              <a:rPr lang="en-US" altLang="zh-CN" smtClean="0"/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mtClean="0"/>
              <a:t>指向任意类型实例方法的方法引用（例 </a:t>
            </a:r>
            <a:r>
              <a:rPr lang="zh-CN" altLang="en-US"/>
              <a:t>如 </a:t>
            </a:r>
            <a:r>
              <a:rPr lang="en-US" altLang="zh-CN"/>
              <a:t>String </a:t>
            </a:r>
            <a:r>
              <a:rPr lang="zh-CN" altLang="en-US"/>
              <a:t>的 </a:t>
            </a:r>
            <a:r>
              <a:rPr lang="en-US" altLang="zh-CN" smtClean="0"/>
              <a:t>length</a:t>
            </a:r>
            <a:r>
              <a:rPr lang="zh-CN" altLang="en-US" smtClean="0"/>
              <a:t>方法，写作</a:t>
            </a:r>
            <a:r>
              <a:rPr lang="en-US" altLang="zh-CN" smtClean="0"/>
              <a:t>String</a:t>
            </a:r>
            <a:r>
              <a:rPr lang="en-US" altLang="zh-CN"/>
              <a:t>::</a:t>
            </a:r>
            <a:r>
              <a:rPr lang="en-US" altLang="zh-CN"/>
              <a:t>length</a:t>
            </a:r>
            <a:r>
              <a:rPr lang="zh-CN" altLang="en-US" smtClean="0"/>
              <a:t>）</a:t>
            </a:r>
            <a:endParaRPr lang="en-US" altLang="zh-CN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mtClean="0"/>
              <a:t>指向</a:t>
            </a:r>
            <a:r>
              <a:rPr lang="zh-CN" altLang="en-US"/>
              <a:t>现有对象的实例方法的方法引用（假设你有一个</a:t>
            </a:r>
            <a:r>
              <a:rPr lang="zh-CN" altLang="en-US"/>
              <a:t>局部变量</a:t>
            </a:r>
            <a:r>
              <a:rPr lang="en-US" altLang="zh-CN" smtClean="0"/>
              <a:t>expensiveTransaction</a:t>
            </a:r>
            <a:r>
              <a:rPr lang="zh-CN" altLang="en-US" smtClean="0"/>
              <a:t>用于</a:t>
            </a:r>
            <a:r>
              <a:rPr lang="zh-CN" altLang="en-US"/>
              <a:t>存放</a:t>
            </a:r>
            <a:r>
              <a:rPr lang="en-US" altLang="zh-CN"/>
              <a:t>Transaction</a:t>
            </a:r>
            <a:r>
              <a:rPr lang="zh-CN" altLang="en-US"/>
              <a:t>类型的对象，它支持实例方法</a:t>
            </a:r>
            <a:r>
              <a:rPr lang="en-US" altLang="zh-CN"/>
              <a:t>getValue</a:t>
            </a:r>
            <a:r>
              <a:rPr lang="zh-CN" altLang="en-US"/>
              <a:t>，那么你就可以写</a:t>
            </a:r>
            <a:r>
              <a:rPr lang="en-US" altLang="zh-CN"/>
              <a:t>expensiveTransaction::</a:t>
            </a:r>
            <a:r>
              <a:rPr lang="en-US" altLang="zh-CN"/>
              <a:t>getValue</a:t>
            </a:r>
            <a:r>
              <a:rPr lang="zh-CN" altLang="en-US" smtClean="0"/>
              <a:t>）</a:t>
            </a:r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方法引用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0026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25088" y="579597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19" y="1124744"/>
            <a:ext cx="6610350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方法引用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0026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25088" y="579597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59454" y="1052736"/>
            <a:ext cx="788495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对于一个现有构造函数，你可以利用它的名称和关键字</a:t>
            </a:r>
            <a:r>
              <a:rPr lang="en-US" altLang="zh-CN"/>
              <a:t>new</a:t>
            </a:r>
            <a:r>
              <a:rPr lang="zh-CN" altLang="en-US"/>
              <a:t>来创建它的一个</a:t>
            </a:r>
            <a:r>
              <a:rPr lang="zh-CN" altLang="en-US"/>
              <a:t>引用</a:t>
            </a:r>
            <a:r>
              <a:rPr lang="zh-CN" altLang="en-US" smtClean="0"/>
              <a:t>：</a:t>
            </a:r>
            <a:r>
              <a:rPr lang="en-US" altLang="zh-CN" smtClean="0"/>
              <a:t>ClassName</a:t>
            </a:r>
            <a:r>
              <a:rPr lang="en-US" altLang="zh-CN"/>
              <a:t>::new</a:t>
            </a:r>
            <a:r>
              <a:rPr lang="zh-CN" altLang="en-US"/>
              <a:t>。它的功能与指向静态方法的引用类似。例如，假设有一个构造函数没有</a:t>
            </a:r>
            <a:r>
              <a:rPr lang="zh-CN" altLang="en-US"/>
              <a:t>参数</a:t>
            </a:r>
            <a:r>
              <a:rPr lang="zh-CN" altLang="en-US" smtClean="0"/>
              <a:t>。它</a:t>
            </a:r>
            <a:r>
              <a:rPr lang="zh-CN" altLang="en-US"/>
              <a:t>适合</a:t>
            </a:r>
            <a:r>
              <a:rPr lang="en-US" altLang="zh-CN"/>
              <a:t>Supplier</a:t>
            </a:r>
            <a:r>
              <a:rPr lang="zh-CN" altLang="en-US"/>
              <a:t>的签名</a:t>
            </a:r>
            <a:r>
              <a:rPr lang="en-US" altLang="zh-CN"/>
              <a:t>() -&gt; Apple</a:t>
            </a:r>
            <a:r>
              <a:rPr lang="zh-CN" altLang="en-US"/>
              <a:t>。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9454" y="2572161"/>
            <a:ext cx="3400082" cy="646331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/>
              <a:t>Supplier&lt;Apple&gt; c1 = Apple::new;</a:t>
            </a:r>
            <a:br>
              <a:rPr lang="en-US" altLang="zh-CN"/>
            </a:br>
            <a:r>
              <a:rPr lang="en-US" altLang="zh-CN"/>
              <a:t>Apple a1 = c1.get();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59536" y="2710661"/>
            <a:ext cx="1102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等价于：</a:t>
            </a:r>
            <a:r>
              <a:rPr lang="zh-CN" altLang="en-US"/>
              <a:t>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88024" y="2564904"/>
            <a:ext cx="3960440" cy="646331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/>
              <a:t>Supplier&lt;Apple&gt; c1 = () -&gt; new Apple();</a:t>
            </a:r>
            <a:br>
              <a:rPr lang="en-US" altLang="zh-CN"/>
            </a:br>
            <a:r>
              <a:rPr lang="en-US" altLang="zh-CN"/>
              <a:t>Apple a1 = c1.get</a:t>
            </a:r>
            <a:r>
              <a:rPr lang="en-US" altLang="zh-CN"/>
              <a:t>();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59454" y="3595320"/>
            <a:ext cx="7722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如果你的构造函数的签名是</a:t>
            </a:r>
            <a:r>
              <a:rPr lang="en-US" altLang="zh-CN"/>
              <a:t>Apple(Integer weight)</a:t>
            </a:r>
            <a:r>
              <a:rPr lang="zh-CN" altLang="en-US"/>
              <a:t>，那么它就适合</a:t>
            </a:r>
            <a:r>
              <a:rPr lang="en-US" altLang="zh-CN"/>
              <a:t>Function</a:t>
            </a:r>
            <a:r>
              <a:rPr lang="zh-CN" altLang="en-US"/>
              <a:t>接口</a:t>
            </a:r>
            <a:r>
              <a:rPr lang="zh-CN" altLang="en-US"/>
              <a:t>的</a:t>
            </a:r>
            <a:r>
              <a:rPr lang="zh-CN" altLang="en-US" smtClean="0"/>
              <a:t>签名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5536" y="4293096"/>
            <a:ext cx="4188321" cy="646331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/>
              <a:t>Function&lt;Integer, Apple&gt; c2 = Apple::new;</a:t>
            </a:r>
            <a:br>
              <a:rPr lang="en-US" altLang="zh-CN"/>
            </a:br>
            <a:r>
              <a:rPr lang="en-US" altLang="zh-CN"/>
              <a:t>Apple a2 = c2.apply(110</a:t>
            </a:r>
            <a:r>
              <a:rPr lang="en-US" altLang="zh-CN"/>
              <a:t>);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676525" y="3649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5536" y="5657472"/>
            <a:ext cx="6531117" cy="646331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/>
              <a:t>Function&lt;Integer</a:t>
            </a:r>
            <a:r>
              <a:rPr lang="en-US" altLang="zh-CN"/>
              <a:t>, Apple&gt; c2 = (weight) -&gt; new Apple(weight);</a:t>
            </a:r>
          </a:p>
          <a:p>
            <a:r>
              <a:rPr lang="en-US" altLang="zh-CN"/>
              <a:t>Apple a2 = c2.apply(110);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39552" y="5145593"/>
            <a:ext cx="1102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等价</a:t>
            </a:r>
            <a:r>
              <a:rPr lang="zh-CN" altLang="en-US"/>
              <a:t>于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构造函数引用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62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特性简介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7224" y="1484784"/>
            <a:ext cx="67866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000" smtClean="0"/>
              <a:t>速度</a:t>
            </a:r>
            <a:r>
              <a:rPr lang="zh-CN" altLang="en-US" sz="2000"/>
              <a:t>更</a:t>
            </a:r>
            <a:r>
              <a:rPr lang="zh-CN" altLang="en-US" sz="2000" smtClean="0"/>
              <a:t>快</a:t>
            </a:r>
            <a:endParaRPr lang="en-US" altLang="zh-CN" sz="2000" smtClean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000" smtClean="0"/>
              <a:t>代码</a:t>
            </a:r>
            <a:r>
              <a:rPr lang="zh-CN" altLang="en-US" sz="2000"/>
              <a:t>更少（增加了新的语法 </a:t>
            </a:r>
            <a:r>
              <a:rPr lang="en-US" altLang="zh-CN" sz="2000" b="1"/>
              <a:t>Lambda </a:t>
            </a:r>
            <a:r>
              <a:rPr lang="zh-CN" altLang="en-US" sz="2000"/>
              <a:t>表达式</a:t>
            </a:r>
            <a:r>
              <a:rPr lang="zh-CN" altLang="en-US" sz="2000" smtClean="0"/>
              <a:t>）</a:t>
            </a:r>
            <a:endParaRPr lang="en-US" altLang="zh-CN" sz="200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000" smtClean="0"/>
              <a:t>强大</a:t>
            </a:r>
            <a:r>
              <a:rPr lang="zh-CN" altLang="en-US" sz="2000"/>
              <a:t>的 </a:t>
            </a:r>
            <a:r>
              <a:rPr lang="en-US" altLang="zh-CN" sz="2000" b="1"/>
              <a:t>Stream </a:t>
            </a:r>
            <a:r>
              <a:rPr lang="en-US" altLang="zh-CN" sz="2000" b="1" smtClean="0"/>
              <a:t>API</a:t>
            </a:r>
            <a:endParaRPr lang="en-US" altLang="zh-CN" sz="2000" b="1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000" smtClean="0"/>
              <a:t>便于并行</a:t>
            </a:r>
            <a:endParaRPr lang="en-US" altLang="zh-CN" sz="200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000" smtClean="0"/>
              <a:t>最大化</a:t>
            </a:r>
            <a:r>
              <a:rPr lang="zh-CN" altLang="en-US" sz="2000"/>
              <a:t>减少空指针异常 </a:t>
            </a:r>
            <a:r>
              <a:rPr lang="en-US" altLang="zh-CN" sz="2000"/>
              <a:t>Optional </a:t>
            </a:r>
            <a:endParaRPr lang="en-US" altLang="zh-CN" sz="2000" smtClean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endParaRPr lang="en-US" altLang="zh-CN" sz="2000"/>
          </a:p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其中最为核心的为 </a:t>
            </a:r>
            <a:r>
              <a:rPr lang="en-US" altLang="zh-CN" sz="2000">
                <a:solidFill>
                  <a:srgbClr val="FF0000"/>
                </a:solidFill>
              </a:rPr>
              <a:t>Lambda </a:t>
            </a:r>
            <a:r>
              <a:rPr lang="zh-CN" altLang="en-US" sz="2000">
                <a:solidFill>
                  <a:srgbClr val="FF0000"/>
                </a:solidFill>
              </a:rPr>
              <a:t>表达式与</a:t>
            </a:r>
            <a:r>
              <a:rPr lang="en-US" altLang="zh-CN" sz="2000">
                <a:solidFill>
                  <a:srgbClr val="FF0000"/>
                </a:solidFill>
              </a:rPr>
              <a:t>Stream API </a:t>
            </a:r>
            <a:r>
              <a:rPr lang="en-US" altLang="zh-CN" sz="2000"/>
              <a:t/>
            </a:r>
            <a:br>
              <a:rPr lang="en-US" altLang="zh-CN" sz="2000"/>
            </a:br>
            <a:r>
              <a:rPr lang="en-US" altLang="zh-CN" sz="2000"/>
              <a:t/>
            </a:r>
            <a:br>
              <a:rPr lang="en-US" altLang="zh-CN" sz="2000"/>
            </a:br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方法引用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比较器复合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9454" y="1052736"/>
            <a:ext cx="78849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前面看到，你可以使用静态方法</a:t>
            </a:r>
            <a:r>
              <a:rPr lang="en-US" altLang="zh-CN"/>
              <a:t>Comparator.comparing</a:t>
            </a:r>
            <a:r>
              <a:rPr lang="zh-CN" altLang="en-US"/>
              <a:t>，根据提取用于比较的</a:t>
            </a:r>
            <a:r>
              <a:rPr lang="zh-CN" altLang="en-US"/>
              <a:t>键</a:t>
            </a:r>
            <a:r>
              <a:rPr lang="zh-CN" altLang="en-US" smtClean="0"/>
              <a:t>值的</a:t>
            </a:r>
            <a:r>
              <a:rPr lang="en-US" altLang="zh-CN"/>
              <a:t>Function</a:t>
            </a:r>
            <a:r>
              <a:rPr lang="zh-CN" altLang="en-US"/>
              <a:t>来返回一个</a:t>
            </a:r>
            <a:r>
              <a:rPr lang="en-US" altLang="zh-CN"/>
              <a:t>Comparator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3691" y="2051556"/>
            <a:ext cx="7440676" cy="36933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/>
              <a:t>Comparator&lt;Apple&gt; c = Comparator.comparing(Apple::</a:t>
            </a:r>
            <a:r>
              <a:rPr lang="en-US" altLang="zh-CN"/>
              <a:t>getWeight</a:t>
            </a:r>
            <a:r>
              <a:rPr lang="en-US" altLang="zh-CN" smtClean="0"/>
              <a:t>);</a:t>
            </a:r>
            <a:endParaRPr lang="zh-CN" altLang="en-US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676525" y="3649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256490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、对</a:t>
            </a:r>
            <a:r>
              <a:rPr lang="zh-CN" altLang="en-US">
                <a:solidFill>
                  <a:srgbClr val="FF0000"/>
                </a:solidFill>
              </a:rPr>
              <a:t>苹果按重量</a:t>
            </a:r>
            <a:r>
              <a:rPr lang="zh-CN" altLang="en-US">
                <a:solidFill>
                  <a:srgbClr val="FF0000"/>
                </a:solidFill>
              </a:rPr>
              <a:t>递减</a:t>
            </a:r>
            <a:r>
              <a:rPr lang="zh-CN" altLang="en-US" smtClean="0">
                <a:solidFill>
                  <a:srgbClr val="FF0000"/>
                </a:solidFill>
              </a:rPr>
              <a:t>排序：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3690" y="3068960"/>
            <a:ext cx="7440677" cy="923330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/>
              <a:t>inventory.sort</a:t>
            </a:r>
            <a:r>
              <a:rPr lang="en-US" altLang="zh-CN" smtClean="0"/>
              <a:t>(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    comparing(Apple</a:t>
            </a:r>
            <a:r>
              <a:rPr lang="en-US" altLang="zh-CN"/>
              <a:t>::</a:t>
            </a:r>
            <a:r>
              <a:rPr lang="en-US" altLang="zh-CN"/>
              <a:t>getWeight</a:t>
            </a:r>
            <a:r>
              <a:rPr lang="en-US" altLang="zh-CN" smtClean="0"/>
              <a:t>)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    .</a:t>
            </a:r>
            <a:r>
              <a:rPr lang="en-US" altLang="zh-CN"/>
              <a:t>reversed</a:t>
            </a:r>
            <a:r>
              <a:rPr lang="en-US" altLang="zh-CN"/>
              <a:t>());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3691" y="421179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zh-CN" altLang="en-US" smtClean="0">
                <a:solidFill>
                  <a:srgbClr val="FF0000"/>
                </a:solidFill>
              </a:rPr>
              <a:t>、有</a:t>
            </a:r>
            <a:r>
              <a:rPr lang="zh-CN" altLang="en-US">
                <a:solidFill>
                  <a:srgbClr val="FF0000"/>
                </a:solidFill>
              </a:rPr>
              <a:t>两个苹果</a:t>
            </a:r>
            <a:r>
              <a:rPr lang="zh-CN" altLang="en-US">
                <a:solidFill>
                  <a:srgbClr val="FF0000"/>
                </a:solidFill>
              </a:rPr>
              <a:t>一样</a:t>
            </a:r>
            <a:r>
              <a:rPr lang="zh-CN" altLang="en-US" smtClean="0">
                <a:solidFill>
                  <a:srgbClr val="FF0000"/>
                </a:solidFill>
              </a:rPr>
              <a:t>重时按照国家排序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3690" y="4687976"/>
            <a:ext cx="7440677" cy="1200329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/>
              <a:t>inventory.sort</a:t>
            </a:r>
            <a:r>
              <a:rPr lang="en-US" altLang="zh-CN"/>
              <a:t>(</a:t>
            </a:r>
          </a:p>
          <a:p>
            <a:r>
              <a:rPr lang="en-US" altLang="zh-CN"/>
              <a:t>        comparing(Apple</a:t>
            </a:r>
            <a:r>
              <a:rPr lang="en-US" altLang="zh-CN"/>
              <a:t>::getWeight</a:t>
            </a:r>
            <a:r>
              <a:rPr lang="en-US" altLang="zh-CN"/>
              <a:t>)</a:t>
            </a:r>
          </a:p>
          <a:p>
            <a:r>
              <a:rPr lang="en-US" altLang="zh-CN"/>
              <a:t>        .</a:t>
            </a:r>
            <a:r>
              <a:rPr lang="en-US" altLang="zh-CN"/>
              <a:t>reversed()</a:t>
            </a:r>
            <a:br>
              <a:rPr lang="en-US" altLang="zh-CN"/>
            </a:br>
            <a:r>
              <a:rPr lang="en-US" altLang="zh-CN"/>
              <a:t>        .</a:t>
            </a:r>
            <a:r>
              <a:rPr lang="en-US" altLang="zh-CN"/>
              <a:t>thenComparing(Apple::getCountry</a:t>
            </a:r>
            <a:r>
              <a:rPr lang="en-US" altLang="zh-CN"/>
              <a:t>));</a:t>
            </a:r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364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方法引用 </a:t>
            </a:r>
            <a:r>
              <a:rPr lang="zh-CN" altLang="en-US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谓词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复合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9454" y="1052736"/>
            <a:ext cx="788495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谓词接口包括三个方法： </a:t>
            </a:r>
            <a:r>
              <a:rPr lang="en-US" altLang="zh-CN"/>
              <a:t>negate</a:t>
            </a:r>
            <a:r>
              <a:rPr lang="zh-CN" altLang="en-US"/>
              <a:t>、 </a:t>
            </a:r>
            <a:r>
              <a:rPr lang="en-US" altLang="zh-CN"/>
              <a:t>and</a:t>
            </a:r>
            <a:r>
              <a:rPr lang="zh-CN" altLang="en-US"/>
              <a:t>和</a:t>
            </a:r>
            <a:r>
              <a:rPr lang="en-US" altLang="zh-CN" smtClean="0"/>
              <a:t>or</a:t>
            </a:r>
            <a:endParaRPr lang="zh-CN" altLang="en-US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676525" y="3649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8137" y="1572771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、</a:t>
            </a:r>
            <a:r>
              <a:rPr lang="zh-CN" altLang="en-US">
                <a:solidFill>
                  <a:srgbClr val="FF0000"/>
                </a:solidFill>
              </a:rPr>
              <a:t>你可能想要把两个</a:t>
            </a:r>
            <a:r>
              <a:rPr lang="en-US" altLang="zh-CN">
                <a:solidFill>
                  <a:srgbClr val="FF0000"/>
                </a:solidFill>
              </a:rPr>
              <a:t>Lambda</a:t>
            </a:r>
            <a:r>
              <a:rPr lang="zh-CN" altLang="en-US">
                <a:solidFill>
                  <a:srgbClr val="FF0000"/>
                </a:solidFill>
              </a:rPr>
              <a:t>用</a:t>
            </a:r>
            <a:r>
              <a:rPr lang="en-US" altLang="zh-CN">
                <a:solidFill>
                  <a:srgbClr val="FF0000"/>
                </a:solidFill>
              </a:rPr>
              <a:t>and</a:t>
            </a:r>
            <a:r>
              <a:rPr lang="zh-CN" altLang="en-US">
                <a:solidFill>
                  <a:srgbClr val="FF0000"/>
                </a:solidFill>
              </a:rPr>
              <a:t>方法组合起来，比如一个苹果既是红色又</a:t>
            </a:r>
            <a:r>
              <a:rPr lang="zh-CN" altLang="en-US">
                <a:solidFill>
                  <a:srgbClr val="FF0000"/>
                </a:solidFill>
              </a:rPr>
              <a:t>比较</a:t>
            </a:r>
            <a:r>
              <a:rPr lang="zh-CN" altLang="en-US" smtClean="0">
                <a:solidFill>
                  <a:srgbClr val="FF0000"/>
                </a:solidFill>
              </a:rPr>
              <a:t>重。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3691" y="2276872"/>
            <a:ext cx="7440677" cy="923330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/>
              <a:t>Predicate&lt;Apple&gt; </a:t>
            </a:r>
            <a:r>
              <a:rPr lang="en-US" altLang="zh-CN"/>
              <a:t>redAndHeavyApple </a:t>
            </a:r>
            <a:r>
              <a:rPr lang="en-US" altLang="zh-CN" smtClean="0"/>
              <a:t>=redApple</a:t>
            </a:r>
          </a:p>
          <a:p>
            <a:r>
              <a:rPr lang="en-US" altLang="zh-CN" smtClean="0"/>
              <a:t>				.and(a </a:t>
            </a:r>
            <a:r>
              <a:rPr lang="en-US" altLang="zh-CN"/>
              <a:t>-&gt; a.getWeight() &gt; 150);</a:t>
            </a:r>
            <a:r>
              <a:rPr lang="en-US" altLang="zh-CN"/>
              <a:t>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3690" y="3284984"/>
            <a:ext cx="7512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zh-CN" altLang="en-US" smtClean="0">
                <a:solidFill>
                  <a:srgbClr val="FF0000"/>
                </a:solidFill>
              </a:rPr>
              <a:t>、</a:t>
            </a:r>
            <a:r>
              <a:rPr lang="zh-CN" altLang="en-US">
                <a:solidFill>
                  <a:srgbClr val="FF0000"/>
                </a:solidFill>
              </a:rPr>
              <a:t>表达要么是重（</a:t>
            </a:r>
            <a:r>
              <a:rPr lang="en-US" altLang="zh-CN">
                <a:solidFill>
                  <a:srgbClr val="FF0000"/>
                </a:solidFill>
              </a:rPr>
              <a:t>150</a:t>
            </a:r>
            <a:r>
              <a:rPr lang="zh-CN" altLang="en-US">
                <a:solidFill>
                  <a:srgbClr val="FF0000"/>
                </a:solidFill>
              </a:rPr>
              <a:t>克以上）的红苹果，要么是</a:t>
            </a:r>
            <a:r>
              <a:rPr lang="zh-CN" altLang="en-US">
                <a:solidFill>
                  <a:srgbClr val="FF0000"/>
                </a:solidFill>
              </a:rPr>
              <a:t>绿</a:t>
            </a:r>
            <a:r>
              <a:rPr lang="zh-CN" altLang="en-US" smtClean="0">
                <a:solidFill>
                  <a:srgbClr val="FF0000"/>
                </a:solidFill>
              </a:rPr>
              <a:t>苹果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3690" y="3645024"/>
            <a:ext cx="7440677" cy="1200329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/>
              <a:t>Predicate&lt;Apple&gt; </a:t>
            </a:r>
            <a:r>
              <a:rPr lang="en-US" altLang="zh-CN"/>
              <a:t>redAndHeavyAppleOrGreen </a:t>
            </a:r>
            <a:r>
              <a:rPr lang="en-US" altLang="zh-CN" smtClean="0"/>
              <a:t>=</a:t>
            </a:r>
          </a:p>
          <a:p>
            <a:r>
              <a:rPr lang="en-US" altLang="zh-CN"/>
              <a:t>	</a:t>
            </a:r>
            <a:r>
              <a:rPr lang="en-US" altLang="zh-CN" smtClean="0"/>
              <a:t>		redApple</a:t>
            </a:r>
          </a:p>
          <a:p>
            <a:r>
              <a:rPr lang="en-US" altLang="zh-CN"/>
              <a:t>	</a:t>
            </a:r>
            <a:r>
              <a:rPr lang="en-US" altLang="zh-CN" smtClean="0"/>
              <a:t>		.and(a </a:t>
            </a:r>
            <a:r>
              <a:rPr lang="en-US" altLang="zh-CN"/>
              <a:t>-&gt; a.getWeight() &gt; 150)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mtClean="0"/>
              <a:t>			.</a:t>
            </a:r>
            <a:r>
              <a:rPr lang="en-US" altLang="zh-CN"/>
              <a:t>or(a -&gt; "green".equals(a.getColor</a:t>
            </a:r>
            <a:r>
              <a:rPr lang="en-US" altLang="zh-CN"/>
              <a:t>()));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1183" y="5445224"/>
            <a:ext cx="81607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请注意， </a:t>
            </a:r>
            <a:r>
              <a:rPr lang="en-US" altLang="zh-CN"/>
              <a:t>and</a:t>
            </a:r>
            <a:r>
              <a:rPr lang="zh-CN" altLang="en-US"/>
              <a:t>和</a:t>
            </a:r>
            <a:r>
              <a:rPr lang="en-US" altLang="zh-CN"/>
              <a:t>or</a:t>
            </a:r>
            <a:r>
              <a:rPr lang="zh-CN" altLang="en-US"/>
              <a:t>方法是按照在表达式链中的位置，从左向右</a:t>
            </a:r>
            <a:r>
              <a:rPr lang="zh-CN" altLang="en-US"/>
              <a:t>确定</a:t>
            </a:r>
            <a:r>
              <a:rPr lang="zh-CN" altLang="en-US" smtClean="0"/>
              <a:t>优先级</a:t>
            </a:r>
            <a:r>
              <a:rPr lang="zh-CN" altLang="en-US"/>
              <a:t>的。因此， </a:t>
            </a:r>
            <a:r>
              <a:rPr lang="en-US" altLang="zh-CN" b="1">
                <a:solidFill>
                  <a:srgbClr val="FF0000"/>
                </a:solidFill>
              </a:rPr>
              <a:t>a.or(b).and(c)</a:t>
            </a:r>
            <a:r>
              <a:rPr lang="zh-CN" altLang="en-US" b="1">
                <a:solidFill>
                  <a:srgbClr val="FF0000"/>
                </a:solidFill>
              </a:rPr>
              <a:t>可以看作</a:t>
            </a:r>
            <a:r>
              <a:rPr lang="en-US" altLang="zh-CN" b="1">
                <a:solidFill>
                  <a:srgbClr val="FF0000"/>
                </a:solidFill>
              </a:rPr>
              <a:t>(a || b) &amp;&amp; </a:t>
            </a:r>
            <a:r>
              <a:rPr lang="en-US" altLang="zh-CN" b="1">
                <a:solidFill>
                  <a:srgbClr val="FF0000"/>
                </a:solidFill>
              </a:rPr>
              <a:t>c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131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76840" y="0"/>
            <a:ext cx="306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131840" y="3165653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131840" y="4146751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31840" y="5127849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31840" y="-1"/>
            <a:ext cx="351000" cy="24664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TextBox 8"/>
          <p:cNvSpPr txBox="1"/>
          <p:nvPr/>
        </p:nvSpPr>
        <p:spPr>
          <a:xfrm>
            <a:off x="3808704" y="3102043"/>
            <a:ext cx="2834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函数</a:t>
            </a:r>
            <a:r>
              <a:rPr lang="zh-CN" altLang="en-US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式接口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8704" y="4083141"/>
            <a:ext cx="4075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方法引用和构造器引用</a:t>
            </a:r>
            <a:endParaRPr lang="zh-CN" altLang="en-US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07948" y="5064239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Stream API</a:t>
            </a:r>
            <a:endParaRPr lang="zh-CN" altLang="en-US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131840" y="1340768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239840" y="1448768"/>
            <a:ext cx="180000" cy="18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131840" y="6137742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07948" y="6074132"/>
            <a:ext cx="5084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接口中的默认方法和静态方法</a:t>
            </a:r>
            <a:endParaRPr lang="zh-CN" altLang="en-US" sz="28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131840" y="2268474"/>
            <a:ext cx="396000" cy="39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241596" y="2376474"/>
            <a:ext cx="180000" cy="18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3851920" y="2135883"/>
            <a:ext cx="2520280" cy="661181"/>
            <a:chOff x="3763431" y="1988840"/>
            <a:chExt cx="2520280" cy="661181"/>
          </a:xfrm>
        </p:grpSpPr>
        <p:sp>
          <p:nvSpPr>
            <p:cNvPr id="23" name="圆角矩形 22"/>
            <p:cNvSpPr/>
            <p:nvPr/>
          </p:nvSpPr>
          <p:spPr>
            <a:xfrm>
              <a:off x="3763431" y="1988840"/>
              <a:ext cx="2520280" cy="661181"/>
            </a:xfrm>
            <a:prstGeom prst="roundRect">
              <a:avLst>
                <a:gd name="adj" fmla="val 1028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8"/>
            <p:cNvSpPr txBox="1"/>
            <p:nvPr/>
          </p:nvSpPr>
          <p:spPr>
            <a:xfrm>
              <a:off x="3897840" y="2042107"/>
              <a:ext cx="2376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b="1" smtClean="0">
                  <a:solidFill>
                    <a:schemeClr val="bg1"/>
                  </a:solidFill>
                  <a:latin typeface="专业字体设计服务/WWW.ZTSGC.COM/"/>
                  <a:ea typeface="微软雅黑" pitchFamily="34" charset="-122"/>
                </a:rPr>
                <a:t>Lambda</a:t>
              </a:r>
              <a:r>
                <a:rPr lang="zh-CN" altLang="en-US" sz="2800" b="1" smtClean="0">
                  <a:solidFill>
                    <a:schemeClr val="bg1"/>
                  </a:solidFill>
                  <a:latin typeface="专业字体设计服务/WWW.ZTSGC.COM/"/>
                  <a:ea typeface="微软雅黑" pitchFamily="34" charset="-122"/>
                </a:rPr>
                <a:t>表达式</a:t>
              </a:r>
              <a:endParaRPr lang="zh-CN" altLang="en-US" sz="2800" b="1" dirty="0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3808704" y="2033773"/>
              <a:ext cx="2430000" cy="576000"/>
            </a:xfrm>
            <a:prstGeom prst="roundRect">
              <a:avLst>
                <a:gd name="adj" fmla="val 10284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TextBox 8"/>
          <p:cNvSpPr txBox="1"/>
          <p:nvPr/>
        </p:nvSpPr>
        <p:spPr>
          <a:xfrm>
            <a:off x="3851920" y="1287630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新</a:t>
            </a:r>
            <a:r>
              <a:rPr lang="zh-CN" altLang="en-US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特性简介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1274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980728"/>
            <a:ext cx="678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/>
              <a:t>初试牛刀 </a:t>
            </a:r>
            <a:r>
              <a:rPr lang="zh-CN" altLang="en-US" sz="2000" smtClean="0"/>
              <a:t>：从</a:t>
            </a:r>
            <a:r>
              <a:rPr lang="zh-CN" altLang="en-US" sz="2000"/>
              <a:t>列表中筛选</a:t>
            </a:r>
            <a:r>
              <a:rPr lang="zh-CN" altLang="en-US" sz="2000" smtClean="0"/>
              <a:t>绿色</a:t>
            </a:r>
            <a:r>
              <a:rPr lang="zh-CN" altLang="en-US" sz="2000" smtClean="0"/>
              <a:t>苹果？</a:t>
            </a:r>
            <a:endParaRPr lang="zh-CN" altLang="en-US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40" y="3284984"/>
            <a:ext cx="649605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908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980728"/>
            <a:ext cx="6786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/>
              <a:t>第二次尝试：</a:t>
            </a:r>
            <a:r>
              <a:rPr lang="zh-CN" altLang="en-US" sz="2000"/>
              <a:t>然而</a:t>
            </a:r>
            <a:r>
              <a:rPr lang="zh-CN" altLang="en-US" sz="2000" smtClean="0"/>
              <a:t>，现在改变主意了，我们要</a:t>
            </a:r>
            <a:r>
              <a:rPr lang="zh-CN" altLang="en-US" sz="2000"/>
              <a:t>筛选多种颜色：浅绿色、暗红色、</a:t>
            </a:r>
            <a:r>
              <a:rPr lang="zh-CN" altLang="en-US" sz="2000"/>
              <a:t>黄色</a:t>
            </a:r>
            <a:r>
              <a:rPr lang="zh-CN" altLang="en-US" sz="2000" smtClean="0"/>
              <a:t>等</a:t>
            </a:r>
            <a:endParaRPr lang="zh-CN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79248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157192"/>
            <a:ext cx="721042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9873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980728"/>
            <a:ext cx="6786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/>
              <a:t>第三次尝试：</a:t>
            </a:r>
            <a:r>
              <a:rPr lang="zh-CN" altLang="en-US" sz="2000"/>
              <a:t>例子</a:t>
            </a:r>
            <a:r>
              <a:rPr lang="zh-CN" altLang="en-US" sz="2000" smtClean="0"/>
              <a:t>再</a:t>
            </a:r>
            <a:r>
              <a:rPr lang="zh-CN" altLang="en-US" sz="2000"/>
              <a:t>发生</a:t>
            </a:r>
            <a:r>
              <a:rPr lang="zh-CN" altLang="en-US" sz="2000" smtClean="0"/>
              <a:t>一点变化，需要区分重的苹果和轻的苹果 </a:t>
            </a:r>
            <a:r>
              <a:rPr lang="zh-CN" altLang="en-US" sz="2000"/>
              <a:t/>
            </a:r>
            <a:br>
              <a:rPr lang="zh-CN" altLang="en-US" sz="2000"/>
            </a:br>
            <a:endParaRPr lang="zh-CN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0928"/>
            <a:ext cx="752475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1331640" y="3429000"/>
            <a:ext cx="2880320" cy="216024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600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980728"/>
            <a:ext cx="6786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/>
              <a:t>第四次尝试：将两个方法合二为一</a:t>
            </a:r>
            <a:r>
              <a:rPr lang="zh-CN" altLang="en-US" sz="2000"/>
              <a:t/>
            </a:r>
            <a:br>
              <a:rPr lang="zh-CN" altLang="en-US" sz="2000"/>
            </a:br>
            <a:endParaRPr lang="zh-CN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2564904"/>
            <a:ext cx="8553747" cy="1578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085184"/>
            <a:ext cx="66103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1609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3753</TotalTime>
  <Words>2373</Words>
  <Application>Microsoft Office PowerPoint</Application>
  <PresentationFormat>全屏显示(4:3)</PresentationFormat>
  <Paragraphs>240</Paragraphs>
  <Slides>42</Slides>
  <Notes>34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Office 主题</vt:lpstr>
      <vt:lpstr>Java8 高级教程</vt:lpstr>
      <vt:lpstr>PowerPoint 演示文稿</vt:lpstr>
      <vt:lpstr>PowerPoint 演示文稿</vt:lpstr>
      <vt:lpstr>新特性简介</vt:lpstr>
      <vt:lpstr>PowerPoint 演示文稿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 示例</vt:lpstr>
      <vt:lpstr>PowerPoint 演示文稿</vt:lpstr>
      <vt:lpstr>函数式接口</vt:lpstr>
      <vt:lpstr>函数式接口 示例</vt:lpstr>
      <vt:lpstr>函数式接口 函数描述符</vt:lpstr>
      <vt:lpstr>函数式接口 使用方式</vt:lpstr>
      <vt:lpstr>函数式接口 使用方式</vt:lpstr>
      <vt:lpstr>函数式接口 </vt:lpstr>
      <vt:lpstr>函数式接口 </vt:lpstr>
      <vt:lpstr>函数式接口 </vt:lpstr>
      <vt:lpstr>函数式接口 </vt:lpstr>
      <vt:lpstr>函数式接口 原始类型特化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SpringMVC</dc:title>
  <dc:creator>QianYin</dc:creator>
  <cp:lastModifiedBy>liulei</cp:lastModifiedBy>
  <cp:revision>750</cp:revision>
  <dcterms:created xsi:type="dcterms:W3CDTF">2016-07-15T00:20:48Z</dcterms:created>
  <dcterms:modified xsi:type="dcterms:W3CDTF">2017-12-05T09:53:10Z</dcterms:modified>
</cp:coreProperties>
</file>