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81" r:id="rId3"/>
    <p:sldId id="257" r:id="rId4"/>
    <p:sldId id="388" r:id="rId5"/>
    <p:sldId id="329" r:id="rId6"/>
    <p:sldId id="330" r:id="rId7"/>
    <p:sldId id="331" r:id="rId8"/>
    <p:sldId id="332" r:id="rId9"/>
    <p:sldId id="333" r:id="rId10"/>
    <p:sldId id="335" r:id="rId11"/>
    <p:sldId id="336" r:id="rId12"/>
    <p:sldId id="338" r:id="rId13"/>
    <p:sldId id="337" r:id="rId14"/>
    <p:sldId id="339" r:id="rId15"/>
    <p:sldId id="340" r:id="rId16"/>
    <p:sldId id="368" r:id="rId17"/>
    <p:sldId id="341" r:id="rId18"/>
    <p:sldId id="342" r:id="rId19"/>
    <p:sldId id="343" r:id="rId20"/>
    <p:sldId id="344" r:id="rId21"/>
    <p:sldId id="345" r:id="rId22"/>
    <p:sldId id="389" r:id="rId23"/>
    <p:sldId id="346" r:id="rId24"/>
    <p:sldId id="347" r:id="rId25"/>
    <p:sldId id="348" r:id="rId26"/>
    <p:sldId id="349" r:id="rId27"/>
    <p:sldId id="351" r:id="rId28"/>
    <p:sldId id="352" r:id="rId29"/>
    <p:sldId id="355" r:id="rId30"/>
    <p:sldId id="356" r:id="rId31"/>
    <p:sldId id="357" r:id="rId32"/>
    <p:sldId id="358" r:id="rId33"/>
    <p:sldId id="359" r:id="rId34"/>
    <p:sldId id="360" r:id="rId35"/>
    <p:sldId id="390" r:id="rId36"/>
    <p:sldId id="361" r:id="rId37"/>
    <p:sldId id="362" r:id="rId38"/>
    <p:sldId id="363" r:id="rId39"/>
    <p:sldId id="364" r:id="rId40"/>
    <p:sldId id="365" r:id="rId41"/>
    <p:sldId id="366" r:id="rId42"/>
    <p:sldId id="391" r:id="rId43"/>
    <p:sldId id="370" r:id="rId44"/>
    <p:sldId id="372" r:id="rId45"/>
    <p:sldId id="371" r:id="rId46"/>
    <p:sldId id="373" r:id="rId47"/>
    <p:sldId id="374" r:id="rId48"/>
    <p:sldId id="375" r:id="rId49"/>
    <p:sldId id="376" r:id="rId50"/>
    <p:sldId id="377" r:id="rId51"/>
    <p:sldId id="379" r:id="rId52"/>
    <p:sldId id="380" r:id="rId53"/>
    <p:sldId id="381" r:id="rId54"/>
    <p:sldId id="382" r:id="rId55"/>
    <p:sldId id="384" r:id="rId56"/>
    <p:sldId id="385" r:id="rId57"/>
    <p:sldId id="386" r:id="rId58"/>
    <p:sldId id="392" r:id="rId59"/>
    <p:sldId id="393" r:id="rId60"/>
    <p:sldId id="394" r:id="rId61"/>
    <p:sldId id="395" r:id="rId62"/>
    <p:sldId id="396" r:id="rId63"/>
    <p:sldId id="397" r:id="rId64"/>
    <p:sldId id="401" r:id="rId65"/>
    <p:sldId id="398" r:id="rId66"/>
    <p:sldId id="402" r:id="rId67"/>
    <p:sldId id="403" r:id="rId68"/>
    <p:sldId id="404" r:id="rId69"/>
    <p:sldId id="405" r:id="rId70"/>
    <p:sldId id="406" r:id="rId71"/>
    <p:sldId id="407" r:id="rId72"/>
    <p:sldId id="399" r:id="rId73"/>
    <p:sldId id="408" r:id="rId74"/>
    <p:sldId id="409" r:id="rId75"/>
    <p:sldId id="410" r:id="rId76"/>
    <p:sldId id="411" r:id="rId77"/>
    <p:sldId id="412" r:id="rId78"/>
    <p:sldId id="413" r:id="rId79"/>
    <p:sldId id="414" r:id="rId80"/>
    <p:sldId id="266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D85"/>
    <a:srgbClr val="47AAC5"/>
    <a:srgbClr val="DC9E9C"/>
    <a:srgbClr val="FF4747"/>
    <a:srgbClr val="33CCCC"/>
    <a:srgbClr val="00CCFF"/>
    <a:srgbClr val="0099FF"/>
    <a:srgbClr val="FF2D2D"/>
    <a:srgbClr val="8EB14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38" autoAdjust="0"/>
  </p:normalViewPr>
  <p:slideViewPr>
    <p:cSldViewPr>
      <p:cViewPr>
        <p:scale>
          <a:sx n="75" d="100"/>
          <a:sy n="75" d="100"/>
        </p:scale>
        <p:origin x="-48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61B4-30DA-4F87-9C3D-5B1538ACE35E}" type="datetimeFigureOut">
              <a:rPr lang="zh-CN" altLang="en-US" smtClean="0"/>
              <a:pPr/>
              <a:t>12/7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0DAE-E6B1-4922-9A8F-50A00473C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0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匿名内部类不需要在单独的文件中编写类，只需在使用的方法编写实现代码即可，但是匿名内部类有诸多缺点，第一比较笨重，因为他会占用很多的内存空间，第二：不符合阅读习惯，感觉很绕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使用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表达式更具有简洁性、灵活性、易读性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使用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表达式更具有简洁性、灵活性、易读性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使用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表达式更具有简洁性、灵活性、易读性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第一种语法不需要显示的写；以及</a:t>
            </a:r>
            <a:r>
              <a:rPr lang="en-US" altLang="zh-CN" sz="1200" smtClean="0"/>
              <a:t>return</a:t>
            </a:r>
            <a:r>
              <a:rPr lang="zh-CN" altLang="en-US" sz="1200" smtClean="0"/>
              <a:t>，</a:t>
            </a:r>
            <a:r>
              <a:rPr lang="en-US" altLang="zh-CN" sz="1200" smtClean="0"/>
              <a:t>lambda</a:t>
            </a:r>
            <a:r>
              <a:rPr lang="zh-CN" altLang="en-US" sz="1200" smtClean="0"/>
              <a:t>会自动帮我们加上</a:t>
            </a:r>
            <a:r>
              <a:rPr lang="en-US" altLang="zh-CN" sz="1200" smtClean="0"/>
              <a:t>return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第二种语法需要大括号以及；可以理解为内部就是一段完整的</a:t>
            </a:r>
            <a:r>
              <a:rPr lang="en-US" altLang="zh-CN" sz="1200" smtClean="0"/>
              <a:t>java</a:t>
            </a:r>
            <a:r>
              <a:rPr lang="zh-CN" altLang="en-US" sz="1200" smtClean="0"/>
              <a:t>代码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Java8</a:t>
            </a:r>
            <a:r>
              <a:rPr lang="zh-CN" altLang="en-US" sz="1200" smtClean="0"/>
              <a:t>中的接口还可以定义自己的默认函数以及静态函数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此代码执行时将打印“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awesome!!”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()-&gt; System.out.println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("This is awesome!!")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不接受参数且返回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这恰恰是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方法的签名。</a:t>
            </a:r>
            <a:r>
              <a:rPr lang="zh-CN" altLang="en-US" smtClean="0"/>
              <a:t> </a:t>
            </a:r>
            <a:br>
              <a:rPr lang="zh-CN" alt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s.Length</a:t>
            </a:r>
            <a:r>
              <a:rPr lang="zh-CN" altLang="en-US" sz="1200" smtClean="0"/>
              <a:t>是</a:t>
            </a:r>
            <a:r>
              <a:rPr lang="en-US" altLang="zh-CN" sz="1200" smtClean="0"/>
              <a:t>Integer</a:t>
            </a:r>
            <a:r>
              <a:rPr lang="zh-CN" altLang="en-US" sz="1200" smtClean="0"/>
              <a:t>类型的，所以调用</a:t>
            </a:r>
            <a:r>
              <a:rPr lang="en-US" altLang="zh-CN" sz="1200" smtClean="0"/>
              <a:t>map</a:t>
            </a:r>
            <a:r>
              <a:rPr lang="zh-CN" altLang="en-US" sz="1200" smtClean="0"/>
              <a:t>后返回一个</a:t>
            </a:r>
            <a:r>
              <a:rPr lang="en-US" altLang="zh-CN" sz="1200" smtClean="0"/>
              <a:t>Integer</a:t>
            </a:r>
            <a:r>
              <a:rPr lang="zh-CN" altLang="en-US" sz="1200" smtClean="0"/>
              <a:t>类型的列表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但这在性能方面是要付出代价的。装箱后的值本质上就是把原始类型包裹起来，并保存在堆里。因此，装箱后的值需要更多的内存，并需要额外的内存搜索来获取被包裹的原始值。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6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Comparing</a:t>
            </a:r>
            <a:r>
              <a:rPr lang="zh-CN" altLang="en-US" smtClean="0"/>
              <a:t>为</a:t>
            </a:r>
            <a:r>
              <a:rPr lang="en-US" altLang="zh-CN" smtClean="0"/>
              <a:t>java.util.Comparator</a:t>
            </a:r>
            <a:r>
              <a:rPr lang="zh-CN" altLang="en-US" smtClean="0"/>
              <a:t>接口中定义的静态函数，从</a:t>
            </a:r>
            <a:r>
              <a:rPr lang="en-US" altLang="zh-CN" smtClean="0"/>
              <a:t>java8</a:t>
            </a:r>
            <a:r>
              <a:rPr lang="zh-CN" altLang="en-US" smtClean="0"/>
              <a:t>开始，接口中可</a:t>
            </a:r>
            <a:endParaRPr lang="en-US" altLang="zh-CN" smtClean="0"/>
          </a:p>
          <a:p>
            <a:r>
              <a:rPr lang="zh-CN" altLang="en-US" smtClean="0"/>
              <a:t>以定义静态函数以及实现，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、处理集合的抽象概念，集合是比如</a:t>
            </a:r>
            <a:r>
              <a:rPr lang="en-US" altLang="zh-CN" smtClean="0"/>
              <a:t>set</a:t>
            </a:r>
            <a:r>
              <a:rPr lang="zh-CN" altLang="en-US" smtClean="0"/>
              <a:t>，</a:t>
            </a:r>
            <a:r>
              <a:rPr lang="en-US" altLang="zh-CN" smtClean="0"/>
              <a:t>list</a:t>
            </a:r>
            <a:r>
              <a:rPr lang="zh-CN" altLang="en-US" smtClean="0"/>
              <a:t>，数组类型的数据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、类型与使用</a:t>
            </a:r>
            <a:r>
              <a:rPr lang="en-US" altLang="zh-CN" smtClean="0"/>
              <a:t>SQL</a:t>
            </a:r>
            <a:r>
              <a:rPr lang="zh-CN" altLang="en-US" smtClean="0"/>
              <a:t>，使用</a:t>
            </a:r>
            <a:r>
              <a:rPr lang="en-US" altLang="zh-CN" smtClean="0"/>
              <a:t>SQL</a:t>
            </a:r>
            <a:r>
              <a:rPr lang="zh-CN" altLang="en-US" smtClean="0"/>
              <a:t>语句对数据进行分组进行排序要比使用</a:t>
            </a:r>
            <a:r>
              <a:rPr lang="en-US" altLang="zh-CN" smtClean="0"/>
              <a:t>Java</a:t>
            </a:r>
            <a:r>
              <a:rPr lang="zh-CN" altLang="en-US" smtClean="0"/>
              <a:t>语句的方式精简的多</a:t>
            </a:r>
            <a:r>
              <a:rPr lang="zh-CN" altLang="en-US" baseline="0" smtClean="0"/>
              <a:t>代码也更具有易读性，他不会再像以前一样显示的进行遍历，对于数据的遍历在流的内部执行。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在本例中，我们先是对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方法，由菜单得到一个流。 数据源是菜肴列表（菜单），它给流提供一个元素序列。接下来，对流应用一系列数据处理操作：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。除了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之外，所有这些操作都会返回另一个流，这样它们就可以接成一条流水线，于是就可以看作对源的一个查询。最后，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操作开始处理流水线，并返回结果（它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和别的操作不一样，因为它返回的不是流，在这里是一个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）。在调用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之前，没有任何结果产生，实际上根本就没有从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里选择元素。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到此为止，对于筛选苹果重量和颜色的两个方法基本上差不多，但是我们定义了两个函数，在函数内部各声明了两个变量，编写了很多的重复代码；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如果你想要改变筛选遍历方式来提升性能呢？那就得修改所有方法的实现，而不是只改一个。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Map:Stream</a:t>
            </a:r>
            <a:r>
              <a:rPr lang="zh-CN" altLang="en-US" smtClean="0"/>
              <a:t>（</a:t>
            </a:r>
            <a:r>
              <a:rPr lang="en-US" altLang="zh-CN" smtClean="0"/>
              <a:t>[Stream([1,3],[1,4])] , [Stream([2,3],[2,4])] , [Stream([3,3],[3,4])]</a:t>
            </a:r>
            <a:r>
              <a:rPr lang="zh-CN" altLang="en-US" smtClean="0"/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flatMap:Stream([1,3]</a:t>
            </a:r>
            <a:r>
              <a:rPr lang="zh-CN" altLang="en-US" smtClean="0"/>
              <a:t>，</a:t>
            </a:r>
            <a:r>
              <a:rPr lang="en-US" altLang="zh-CN" smtClean="0"/>
              <a:t>[1,4],[2,3],[2,4],[3,3],[3,4])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将颜色和重量作为参数，并添加另一个参数</a:t>
            </a:r>
            <a:r>
              <a:rPr lang="en-US" altLang="zh-CN" sz="1200" smtClean="0"/>
              <a:t>flag</a:t>
            </a:r>
            <a:r>
              <a:rPr lang="zh-CN" altLang="en-US" sz="1200" smtClean="0"/>
              <a:t>，用来识别究竟是按照哪种方式进行筛选。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这种方式的缺点：</a:t>
            </a:r>
            <a:r>
              <a:rPr lang="en-US" altLang="zh-CN" sz="1200" smtClean="0"/>
              <a:t>1</a:t>
            </a:r>
            <a:r>
              <a:rPr lang="zh-CN" altLang="en-US" sz="1200" smtClean="0"/>
              <a:t>：参数太多，如果需要增加其他筛选方式，还会再增加参数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	2</a:t>
            </a:r>
            <a:r>
              <a:rPr lang="zh-CN" altLang="en-US" sz="1200" smtClean="0"/>
              <a:t>：根据函数名称不能理解各个参数到底是什么意思，</a:t>
            </a:r>
            <a:r>
              <a:rPr lang="en-US" altLang="zh-CN" sz="1200" smtClean="0"/>
              <a:t>flag</a:t>
            </a:r>
            <a:r>
              <a:rPr lang="zh-CN" altLang="en-US" sz="1200" smtClean="0"/>
              <a:t>什么时候为</a:t>
            </a:r>
            <a:r>
              <a:rPr lang="en-US" altLang="zh-CN" sz="1200" smtClean="0"/>
              <a:t>true</a:t>
            </a:r>
            <a:r>
              <a:rPr lang="zh-CN" altLang="en-US" sz="1200" smtClean="0"/>
              <a:t>什么时候为</a:t>
            </a:r>
            <a:r>
              <a:rPr lang="en-US" altLang="zh-CN" sz="1200" smtClean="0"/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	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282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它会使你的代码膨胀。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它让你的代码充斥着深度嵌套的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检查，代码的可读性糟糕透顶。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它会使你的代码膨胀。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它让你的代码充斥着深度嵌套的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检查，代码的可读性糟糕透顶。</a:t>
            </a:r>
            <a:r>
              <a:rPr lang="zh-CN" altLang="en-US" smtClean="0"/>
              <a:t> </a:t>
            </a:r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是如何丰富你模型的语义了吧。代码中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引用的是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Optional&lt;Car&gt;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引用的是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Optional&lt;Insurance&gt;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，这种方式非常清晰地表达了你的模型中一个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可能拥有也可能没有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的情形，同样，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可能进行了保险，也可能没有保险</a:t>
            </a:r>
            <a:r>
              <a:rPr lang="zh-CN" altLang="en-US" smtClean="0"/>
              <a:t>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这段代码比我们第一次尝试的时候灵活多了，读起来、用起来也更容易！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这段代码比我们第一次尝试的时候灵活多了，读起来、用起来也更容易！现在你可以创建不同的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ApplePredicate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对象，并将它们传递给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filterApples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方法。免费的灵活性！比如，如果农民让你找出所有重量超过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克的红苹果，你只需要创建一个类来实现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ApplePredicate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就行了。你的代码现在足够灵活，可以应对任何涉及苹果属性的需</a:t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求变更了：</a:t>
            </a:r>
            <a:r>
              <a:rPr lang="zh-CN" altLang="en-US" smtClean="0"/>
              <a:t> </a:t>
            </a:r>
            <a:br>
              <a:rPr lang="zh-CN" altLang="en-US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/>
              <a:t>这种我们把策略传递给</a:t>
            </a:r>
            <a:r>
              <a:rPr lang="en-US" altLang="zh-CN" sz="1200" smtClean="0"/>
              <a:t>filterApples</a:t>
            </a:r>
            <a:r>
              <a:rPr lang="zh-CN" altLang="en-US" sz="1200" smtClean="0"/>
              <a:t>这个筛选方法中，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filterApples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方法只能接受对象，所以你必须把代码包裹在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ApplePredicate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对象里</a:t>
            </a:r>
            <a:r>
              <a:rPr lang="zh-CN" altLang="en-US" smtClean="0"/>
              <a:t> </a:t>
            </a:r>
            <a:r>
              <a:rPr lang="zh-CN" altLang="en-US" sz="1200" smtClean="0"/>
              <a:t>其实最根本上就是传递小方框中的代码，但是为了这一小代码，我们编写了一个接口，以及实现接口的类，类中又定义了实现方法，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E0DAE-E6B1-4922-9A8F-50A00473C1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9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0" y="2214554"/>
            <a:ext cx="350043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 userDrawn="1">
            <p:ph type="ctrTitle"/>
          </p:nvPr>
        </p:nvSpPr>
        <p:spPr>
          <a:xfrm>
            <a:off x="1214414" y="3000372"/>
            <a:ext cx="6858048" cy="1143008"/>
          </a:xfrm>
        </p:spPr>
        <p:txBody>
          <a:bodyPr>
            <a:normAutofit/>
          </a:bodyPr>
          <a:lstStyle/>
          <a:p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935739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358214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8786842" y="3286124"/>
            <a:ext cx="357158" cy="500066"/>
          </a:xfrm>
          <a:prstGeom prst="rect">
            <a:avLst/>
          </a:prstGeom>
          <a:solidFill>
            <a:srgbClr val="66CC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357958"/>
            <a:ext cx="9144000" cy="50006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6323844"/>
            <a:ext cx="528638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286380" y="6323844"/>
            <a:ext cx="1080000" cy="46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357950" y="6323844"/>
            <a:ext cx="1080000" cy="46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422214" y="6325251"/>
            <a:ext cx="721686" cy="45719"/>
          </a:xfrm>
          <a:prstGeom prst="rect">
            <a:avLst/>
          </a:prstGeom>
          <a:solidFill>
            <a:srgbClr val="33A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8136032" y="6325170"/>
            <a:ext cx="1008000" cy="468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3500430" y="2214554"/>
            <a:ext cx="785818" cy="857256"/>
          </a:xfrm>
          <a:prstGeom prst="rect">
            <a:avLst/>
          </a:prstGeom>
          <a:solidFill>
            <a:srgbClr val="79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8501090" y="2214554"/>
            <a:ext cx="64291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285720" y="3286124"/>
            <a:ext cx="357190" cy="357190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214414" y="3357562"/>
            <a:ext cx="428628" cy="428628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85786" y="3643314"/>
            <a:ext cx="571504" cy="571504"/>
          </a:xfrm>
          <a:prstGeom prst="rect">
            <a:avLst/>
          </a:prstGeom>
          <a:noFill/>
          <a:ln w="38100"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285720" y="1785926"/>
            <a:ext cx="357190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571472" y="1285860"/>
            <a:ext cx="500066" cy="357190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142976" y="1643050"/>
            <a:ext cx="785818" cy="428628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2071670" y="1071546"/>
            <a:ext cx="785818" cy="642942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0" y="3929066"/>
            <a:ext cx="214282" cy="357190"/>
          </a:xfrm>
          <a:prstGeom prst="rect">
            <a:avLst/>
          </a:prstGeom>
          <a:noFill/>
          <a:ln>
            <a:solidFill>
              <a:srgbClr val="39C3E0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 descr="C:\Users\sly\Desktop\75k58PIChrs_1024.jpg"/>
          <p:cNvPicPr>
            <a:picLocks noChangeAspect="1" noChangeArrowheads="1"/>
          </p:cNvPicPr>
          <p:nvPr userDrawn="1"/>
        </p:nvPicPr>
        <p:blipFill>
          <a:blip r:embed="rId3"/>
          <a:srcRect l="34955" t="66643" r="34967" b="18763"/>
          <a:stretch>
            <a:fillRect/>
          </a:stretch>
        </p:blipFill>
        <p:spPr bwMode="auto">
          <a:xfrm>
            <a:off x="4357686" y="2215010"/>
            <a:ext cx="1509600" cy="856800"/>
          </a:xfrm>
          <a:prstGeom prst="rect">
            <a:avLst/>
          </a:prstGeom>
          <a:noFill/>
        </p:spPr>
      </p:pic>
      <p:pic>
        <p:nvPicPr>
          <p:cNvPr id="5124" name="Picture 4" descr="C:\Users\sly\Desktop\img-1457-113460.jpg"/>
          <p:cNvPicPr>
            <a:picLocks noChangeAspect="1" noChangeArrowheads="1"/>
          </p:cNvPicPr>
          <p:nvPr userDrawn="1"/>
        </p:nvPicPr>
        <p:blipFill>
          <a:blip r:embed="rId4"/>
          <a:srcRect l="47273" t="11864" b="26392"/>
          <a:stretch>
            <a:fillRect/>
          </a:stretch>
        </p:blipFill>
        <p:spPr bwMode="auto">
          <a:xfrm>
            <a:off x="5902688" y="2214554"/>
            <a:ext cx="974394" cy="856800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 userDrawn="1"/>
        </p:nvPicPr>
        <p:blipFill>
          <a:blip r:embed="rId5" cstate="print"/>
          <a:srcRect l="12248" t="9746" b="23406"/>
          <a:stretch>
            <a:fillRect/>
          </a:stretch>
        </p:blipFill>
        <p:spPr bwMode="auto">
          <a:xfrm>
            <a:off x="6912112" y="2214554"/>
            <a:ext cx="1535496" cy="85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30CA-15D6-4B27-A089-F746E21B51EE}" type="datetimeFigureOut">
              <a:rPr lang="zh-CN" altLang="en-US" smtClean="0"/>
              <a:pPr/>
              <a:t>12/7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274614"/>
            <a:ext cx="3429024" cy="500066"/>
            <a:chOff x="71406" y="142852"/>
            <a:chExt cx="3429024" cy="500066"/>
          </a:xfrm>
        </p:grpSpPr>
        <p:sp>
          <p:nvSpPr>
            <p:cNvPr id="9" name="矩形 8"/>
            <p:cNvSpPr/>
            <p:nvPr/>
          </p:nvSpPr>
          <p:spPr>
            <a:xfrm>
              <a:off x="71406" y="142852"/>
              <a:ext cx="3143272" cy="50006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928926" y="142852"/>
              <a:ext cx="571504" cy="50006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algn="l"/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30CA-15D6-4B27-A089-F746E21B51EE}" type="datetimeFigureOut">
              <a:rPr lang="zh-CN" altLang="en-US" smtClean="0"/>
              <a:pPr/>
              <a:t>12/7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3"/>
          <p:cNvSpPr/>
          <p:nvPr userDrawn="1"/>
        </p:nvSpPr>
        <p:spPr bwMode="auto">
          <a:xfrm rot="16200000">
            <a:off x="-233505" y="696054"/>
            <a:ext cx="856800" cy="389790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solidFill>
            <a:srgbClr val="00C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-4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3"/>
          <p:cNvSpPr/>
          <p:nvPr userDrawn="1"/>
        </p:nvSpPr>
        <p:spPr bwMode="auto">
          <a:xfrm>
            <a:off x="454971" y="462959"/>
            <a:ext cx="1511381" cy="856390"/>
          </a:xfrm>
          <a:prstGeom prst="roundRect">
            <a:avLst>
              <a:gd name="adj" fmla="val 6940"/>
            </a:avLst>
          </a:prstGeom>
          <a:solidFill>
            <a:srgbClr val="00C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210"/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文本框 10"/>
          <p:cNvSpPr txBox="1"/>
          <p:nvPr userDrawn="1"/>
        </p:nvSpPr>
        <p:spPr>
          <a:xfrm>
            <a:off x="454971" y="660116"/>
            <a:ext cx="151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a typeface="微软雅黑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5815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​​ 5"/>
          <p:cNvSpPr>
            <a:spLocks noChangeArrowheads="1"/>
          </p:cNvSpPr>
          <p:nvPr userDrawn="1"/>
        </p:nvSpPr>
        <p:spPr bwMode="auto">
          <a:xfrm>
            <a:off x="0" y="2428868"/>
            <a:ext cx="9145585" cy="44291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dirty="0">
              <a:sym typeface="Arial" pitchFamily="34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1613292" y="5892672"/>
            <a:ext cx="1922479" cy="15481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3535772" y="4719634"/>
            <a:ext cx="199973" cy="1188519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4748302" y="4540996"/>
            <a:ext cx="7936" cy="1806596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4741957" y="6345213"/>
            <a:ext cx="3070403" cy="2381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551776" y="2924944"/>
            <a:ext cx="4042309" cy="2023344"/>
            <a:chOff x="2551776" y="2924944"/>
            <a:chExt cx="4042309" cy="2023344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2767625" y="4717249"/>
              <a:ext cx="980819" cy="198880"/>
            </a:xfrm>
            <a:custGeom>
              <a:avLst/>
              <a:gdLst>
                <a:gd name="T0" fmla="*/ 0 w 618"/>
                <a:gd name="T1" fmla="*/ 167 h 167"/>
                <a:gd name="T2" fmla="*/ 616 w 618"/>
                <a:gd name="T3" fmla="*/ 20 h 167"/>
                <a:gd name="T4" fmla="*/ 618 w 618"/>
                <a:gd name="T5" fmla="*/ 0 h 167"/>
                <a:gd name="T6" fmla="*/ 2 w 618"/>
                <a:gd name="T7" fmla="*/ 153 h 1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"/>
                <a:gd name="T13" fmla="*/ 0 h 167"/>
                <a:gd name="T14" fmla="*/ 618 w 618"/>
                <a:gd name="T15" fmla="*/ 167 h 1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" h="167">
                  <a:moveTo>
                    <a:pt x="0" y="167"/>
                  </a:moveTo>
                  <a:lnTo>
                    <a:pt x="616" y="20"/>
                  </a:lnTo>
                  <a:lnTo>
                    <a:pt x="618" y="0"/>
                  </a:lnTo>
                  <a:lnTo>
                    <a:pt x="2" y="153"/>
                  </a:lnTo>
                </a:path>
              </a:pathLst>
            </a:custGeom>
            <a:solidFill>
              <a:schemeClr val="bg1"/>
            </a:solidFill>
            <a:ln w="11113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3716697" y="4438582"/>
              <a:ext cx="1566455" cy="309635"/>
            </a:xfrm>
            <a:custGeom>
              <a:avLst/>
              <a:gdLst>
                <a:gd name="T0" fmla="*/ 0 w 987"/>
                <a:gd name="T1" fmla="*/ 260 h 260"/>
                <a:gd name="T2" fmla="*/ 985 w 987"/>
                <a:gd name="T3" fmla="*/ 19 h 260"/>
                <a:gd name="T4" fmla="*/ 987 w 987"/>
                <a:gd name="T5" fmla="*/ 0 h 260"/>
                <a:gd name="T6" fmla="*/ 8 w 987"/>
                <a:gd name="T7" fmla="*/ 238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7"/>
                <a:gd name="T13" fmla="*/ 0 h 260"/>
                <a:gd name="T14" fmla="*/ 987 w 987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7" h="260">
                  <a:moveTo>
                    <a:pt x="0" y="260"/>
                  </a:moveTo>
                  <a:lnTo>
                    <a:pt x="985" y="19"/>
                  </a:lnTo>
                  <a:lnTo>
                    <a:pt x="987" y="0"/>
                  </a:lnTo>
                  <a:lnTo>
                    <a:pt x="8" y="238"/>
                  </a:lnTo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2873960" y="2924944"/>
              <a:ext cx="2540925" cy="845540"/>
            </a:xfrm>
            <a:custGeom>
              <a:avLst/>
              <a:gdLst>
                <a:gd name="T0" fmla="*/ 1002 w 1002"/>
                <a:gd name="T1" fmla="*/ 3 h 396"/>
                <a:gd name="T2" fmla="*/ 997 w 1002"/>
                <a:gd name="T3" fmla="*/ 12 h 396"/>
                <a:gd name="T4" fmla="*/ 993 w 1002"/>
                <a:gd name="T5" fmla="*/ 11 h 396"/>
                <a:gd name="T6" fmla="*/ 982 w 1002"/>
                <a:gd name="T7" fmla="*/ 9 h 396"/>
                <a:gd name="T8" fmla="*/ 967 w 1002"/>
                <a:gd name="T9" fmla="*/ 9 h 396"/>
                <a:gd name="T10" fmla="*/ 953 w 1002"/>
                <a:gd name="T11" fmla="*/ 11 h 396"/>
                <a:gd name="T12" fmla="*/ 939 w 1002"/>
                <a:gd name="T13" fmla="*/ 16 h 396"/>
                <a:gd name="T14" fmla="*/ 424 w 1002"/>
                <a:gd name="T15" fmla="*/ 224 h 396"/>
                <a:gd name="T16" fmla="*/ 376 w 1002"/>
                <a:gd name="T17" fmla="*/ 244 h 396"/>
                <a:gd name="T18" fmla="*/ 1 w 1002"/>
                <a:gd name="T19" fmla="*/ 396 h 396"/>
                <a:gd name="T20" fmla="*/ 0 w 1002"/>
                <a:gd name="T21" fmla="*/ 390 h 396"/>
                <a:gd name="T22" fmla="*/ 377 w 1002"/>
                <a:gd name="T23" fmla="*/ 237 h 396"/>
                <a:gd name="T24" fmla="*/ 424 w 1002"/>
                <a:gd name="T25" fmla="*/ 218 h 396"/>
                <a:gd name="T26" fmla="*/ 938 w 1002"/>
                <a:gd name="T27" fmla="*/ 8 h 396"/>
                <a:gd name="T28" fmla="*/ 954 w 1002"/>
                <a:gd name="T29" fmla="*/ 3 h 396"/>
                <a:gd name="T30" fmla="*/ 971 w 1002"/>
                <a:gd name="T31" fmla="*/ 1 h 396"/>
                <a:gd name="T32" fmla="*/ 987 w 1002"/>
                <a:gd name="T33" fmla="*/ 0 h 396"/>
                <a:gd name="T34" fmla="*/ 1000 w 1002"/>
                <a:gd name="T35" fmla="*/ 3 h 396"/>
                <a:gd name="T36" fmla="*/ 1002 w 1002"/>
                <a:gd name="T37" fmla="*/ 3 h 3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02"/>
                <a:gd name="T58" fmla="*/ 0 h 396"/>
                <a:gd name="T59" fmla="*/ 1002 w 1002"/>
                <a:gd name="T60" fmla="*/ 396 h 3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02" h="396">
                  <a:moveTo>
                    <a:pt x="1002" y="3"/>
                  </a:moveTo>
                  <a:cubicBezTo>
                    <a:pt x="997" y="12"/>
                    <a:pt x="997" y="12"/>
                    <a:pt x="997" y="12"/>
                  </a:cubicBezTo>
                  <a:cubicBezTo>
                    <a:pt x="993" y="11"/>
                    <a:pt x="993" y="11"/>
                    <a:pt x="993" y="11"/>
                  </a:cubicBezTo>
                  <a:cubicBezTo>
                    <a:pt x="990" y="10"/>
                    <a:pt x="986" y="9"/>
                    <a:pt x="982" y="9"/>
                  </a:cubicBezTo>
                  <a:cubicBezTo>
                    <a:pt x="977" y="9"/>
                    <a:pt x="972" y="9"/>
                    <a:pt x="967" y="9"/>
                  </a:cubicBezTo>
                  <a:cubicBezTo>
                    <a:pt x="962" y="10"/>
                    <a:pt x="957" y="10"/>
                    <a:pt x="953" y="11"/>
                  </a:cubicBezTo>
                  <a:cubicBezTo>
                    <a:pt x="948" y="13"/>
                    <a:pt x="943" y="14"/>
                    <a:pt x="939" y="16"/>
                  </a:cubicBezTo>
                  <a:cubicBezTo>
                    <a:pt x="424" y="224"/>
                    <a:pt x="424" y="224"/>
                    <a:pt x="424" y="224"/>
                  </a:cubicBezTo>
                  <a:cubicBezTo>
                    <a:pt x="376" y="244"/>
                    <a:pt x="376" y="244"/>
                    <a:pt x="376" y="244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377" y="237"/>
                    <a:pt x="377" y="237"/>
                    <a:pt x="377" y="237"/>
                  </a:cubicBezTo>
                  <a:cubicBezTo>
                    <a:pt x="424" y="218"/>
                    <a:pt x="424" y="218"/>
                    <a:pt x="424" y="218"/>
                  </a:cubicBezTo>
                  <a:cubicBezTo>
                    <a:pt x="938" y="8"/>
                    <a:pt x="938" y="8"/>
                    <a:pt x="938" y="8"/>
                  </a:cubicBezTo>
                  <a:cubicBezTo>
                    <a:pt x="943" y="6"/>
                    <a:pt x="948" y="5"/>
                    <a:pt x="954" y="3"/>
                  </a:cubicBezTo>
                  <a:cubicBezTo>
                    <a:pt x="959" y="2"/>
                    <a:pt x="965" y="1"/>
                    <a:pt x="971" y="1"/>
                  </a:cubicBezTo>
                  <a:cubicBezTo>
                    <a:pt x="976" y="0"/>
                    <a:pt x="982" y="0"/>
                    <a:pt x="987" y="0"/>
                  </a:cubicBezTo>
                  <a:cubicBezTo>
                    <a:pt x="992" y="1"/>
                    <a:pt x="996" y="1"/>
                    <a:pt x="1000" y="3"/>
                  </a:cubicBezTo>
                  <a:cubicBezTo>
                    <a:pt x="1002" y="3"/>
                    <a:pt x="1002" y="3"/>
                    <a:pt x="1002" y="3"/>
                  </a:cubicBezTo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2551776" y="3757387"/>
              <a:ext cx="325353" cy="1190901"/>
            </a:xfrm>
            <a:custGeom>
              <a:avLst/>
              <a:gdLst>
                <a:gd name="T0" fmla="*/ 128 w 128"/>
                <a:gd name="T1" fmla="*/ 6 h 558"/>
                <a:gd name="T2" fmla="*/ 124 w 128"/>
                <a:gd name="T3" fmla="*/ 7 h 558"/>
                <a:gd name="T4" fmla="*/ 118 w 128"/>
                <a:gd name="T5" fmla="*/ 11 h 558"/>
                <a:gd name="T6" fmla="*/ 112 w 128"/>
                <a:gd name="T7" fmla="*/ 17 h 558"/>
                <a:gd name="T8" fmla="*/ 108 w 128"/>
                <a:gd name="T9" fmla="*/ 24 h 558"/>
                <a:gd name="T10" fmla="*/ 106 w 128"/>
                <a:gd name="T11" fmla="*/ 31 h 558"/>
                <a:gd name="T12" fmla="*/ 64 w 128"/>
                <a:gd name="T13" fmla="*/ 240 h 558"/>
                <a:gd name="T14" fmla="*/ 55 w 128"/>
                <a:gd name="T15" fmla="*/ 287 h 558"/>
                <a:gd name="T16" fmla="*/ 7 w 128"/>
                <a:gd name="T17" fmla="*/ 530 h 558"/>
                <a:gd name="T18" fmla="*/ 6 w 128"/>
                <a:gd name="T19" fmla="*/ 539 h 558"/>
                <a:gd name="T20" fmla="*/ 8 w 128"/>
                <a:gd name="T21" fmla="*/ 545 h 558"/>
                <a:gd name="T22" fmla="*/ 13 w 128"/>
                <a:gd name="T23" fmla="*/ 549 h 558"/>
                <a:gd name="T24" fmla="*/ 19 w 128"/>
                <a:gd name="T25" fmla="*/ 550 h 558"/>
                <a:gd name="T26" fmla="*/ 86 w 128"/>
                <a:gd name="T27" fmla="*/ 535 h 558"/>
                <a:gd name="T28" fmla="*/ 85 w 128"/>
                <a:gd name="T29" fmla="*/ 543 h 558"/>
                <a:gd name="T30" fmla="*/ 17 w 128"/>
                <a:gd name="T31" fmla="*/ 558 h 558"/>
                <a:gd name="T32" fmla="*/ 9 w 128"/>
                <a:gd name="T33" fmla="*/ 557 h 558"/>
                <a:gd name="T34" fmla="*/ 3 w 128"/>
                <a:gd name="T35" fmla="*/ 552 h 558"/>
                <a:gd name="T36" fmla="*/ 0 w 128"/>
                <a:gd name="T37" fmla="*/ 543 h 558"/>
                <a:gd name="T38" fmla="*/ 1 w 128"/>
                <a:gd name="T39" fmla="*/ 531 h 558"/>
                <a:gd name="T40" fmla="*/ 49 w 128"/>
                <a:gd name="T41" fmla="*/ 289 h 558"/>
                <a:gd name="T42" fmla="*/ 58 w 128"/>
                <a:gd name="T43" fmla="*/ 242 h 558"/>
                <a:gd name="T44" fmla="*/ 100 w 128"/>
                <a:gd name="T45" fmla="*/ 33 h 558"/>
                <a:gd name="T46" fmla="*/ 104 w 128"/>
                <a:gd name="T47" fmla="*/ 23 h 558"/>
                <a:gd name="T48" fmla="*/ 110 w 128"/>
                <a:gd name="T49" fmla="*/ 14 h 558"/>
                <a:gd name="T50" fmla="*/ 117 w 128"/>
                <a:gd name="T51" fmla="*/ 6 h 558"/>
                <a:gd name="T52" fmla="*/ 126 w 128"/>
                <a:gd name="T53" fmla="*/ 1 h 558"/>
                <a:gd name="T54" fmla="*/ 127 w 128"/>
                <a:gd name="T55" fmla="*/ 0 h 558"/>
                <a:gd name="T56" fmla="*/ 128 w 128"/>
                <a:gd name="T57" fmla="*/ 6 h 5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8"/>
                <a:gd name="T88" fmla="*/ 0 h 558"/>
                <a:gd name="T89" fmla="*/ 128 w 128"/>
                <a:gd name="T90" fmla="*/ 558 h 55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8" h="558">
                  <a:moveTo>
                    <a:pt x="128" y="6"/>
                  </a:moveTo>
                  <a:cubicBezTo>
                    <a:pt x="124" y="7"/>
                    <a:pt x="124" y="7"/>
                    <a:pt x="124" y="7"/>
                  </a:cubicBezTo>
                  <a:cubicBezTo>
                    <a:pt x="122" y="8"/>
                    <a:pt x="120" y="9"/>
                    <a:pt x="118" y="11"/>
                  </a:cubicBezTo>
                  <a:cubicBezTo>
                    <a:pt x="116" y="13"/>
                    <a:pt x="114" y="15"/>
                    <a:pt x="112" y="17"/>
                  </a:cubicBezTo>
                  <a:cubicBezTo>
                    <a:pt x="111" y="19"/>
                    <a:pt x="109" y="21"/>
                    <a:pt x="108" y="24"/>
                  </a:cubicBezTo>
                  <a:cubicBezTo>
                    <a:pt x="107" y="26"/>
                    <a:pt x="106" y="28"/>
                    <a:pt x="106" y="3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55" y="287"/>
                    <a:pt x="55" y="287"/>
                    <a:pt x="55" y="287"/>
                  </a:cubicBezTo>
                  <a:cubicBezTo>
                    <a:pt x="7" y="530"/>
                    <a:pt x="7" y="530"/>
                    <a:pt x="7" y="530"/>
                  </a:cubicBezTo>
                  <a:cubicBezTo>
                    <a:pt x="6" y="533"/>
                    <a:pt x="6" y="536"/>
                    <a:pt x="6" y="539"/>
                  </a:cubicBezTo>
                  <a:cubicBezTo>
                    <a:pt x="6" y="541"/>
                    <a:pt x="7" y="544"/>
                    <a:pt x="8" y="545"/>
                  </a:cubicBezTo>
                  <a:cubicBezTo>
                    <a:pt x="9" y="547"/>
                    <a:pt x="11" y="548"/>
                    <a:pt x="13" y="549"/>
                  </a:cubicBezTo>
                  <a:cubicBezTo>
                    <a:pt x="14" y="550"/>
                    <a:pt x="17" y="550"/>
                    <a:pt x="19" y="550"/>
                  </a:cubicBezTo>
                  <a:cubicBezTo>
                    <a:pt x="86" y="535"/>
                    <a:pt x="86" y="535"/>
                    <a:pt x="86" y="535"/>
                  </a:cubicBezTo>
                  <a:cubicBezTo>
                    <a:pt x="85" y="543"/>
                    <a:pt x="85" y="543"/>
                    <a:pt x="85" y="543"/>
                  </a:cubicBezTo>
                  <a:cubicBezTo>
                    <a:pt x="17" y="558"/>
                    <a:pt x="17" y="558"/>
                    <a:pt x="17" y="558"/>
                  </a:cubicBezTo>
                  <a:cubicBezTo>
                    <a:pt x="14" y="558"/>
                    <a:pt x="11" y="558"/>
                    <a:pt x="9" y="557"/>
                  </a:cubicBezTo>
                  <a:cubicBezTo>
                    <a:pt x="6" y="556"/>
                    <a:pt x="4" y="554"/>
                    <a:pt x="3" y="552"/>
                  </a:cubicBezTo>
                  <a:cubicBezTo>
                    <a:pt x="1" y="550"/>
                    <a:pt x="0" y="547"/>
                    <a:pt x="0" y="543"/>
                  </a:cubicBezTo>
                  <a:cubicBezTo>
                    <a:pt x="0" y="540"/>
                    <a:pt x="0" y="536"/>
                    <a:pt x="1" y="531"/>
                  </a:cubicBezTo>
                  <a:cubicBezTo>
                    <a:pt x="49" y="289"/>
                    <a:pt x="49" y="289"/>
                    <a:pt x="49" y="289"/>
                  </a:cubicBezTo>
                  <a:cubicBezTo>
                    <a:pt x="58" y="242"/>
                    <a:pt x="58" y="242"/>
                    <a:pt x="58" y="24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0"/>
                    <a:pt x="102" y="26"/>
                    <a:pt x="104" y="23"/>
                  </a:cubicBezTo>
                  <a:cubicBezTo>
                    <a:pt x="105" y="20"/>
                    <a:pt x="107" y="17"/>
                    <a:pt x="110" y="14"/>
                  </a:cubicBezTo>
                  <a:cubicBezTo>
                    <a:pt x="112" y="11"/>
                    <a:pt x="114" y="8"/>
                    <a:pt x="117" y="6"/>
                  </a:cubicBezTo>
                  <a:cubicBezTo>
                    <a:pt x="120" y="4"/>
                    <a:pt x="123" y="2"/>
                    <a:pt x="126" y="1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8" y="6"/>
                  </a:lnTo>
                  <a:close/>
                </a:path>
              </a:pathLst>
            </a:custGeom>
            <a:solidFill>
              <a:schemeClr val="bg1"/>
            </a:solidFill>
            <a:ln w="11113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5286326" y="2930900"/>
              <a:ext cx="1307759" cy="1529117"/>
            </a:xfrm>
            <a:custGeom>
              <a:avLst/>
              <a:gdLst>
                <a:gd name="T0" fmla="*/ 46 w 516"/>
                <a:gd name="T1" fmla="*/ 9 h 716"/>
                <a:gd name="T2" fmla="*/ 485 w 516"/>
                <a:gd name="T3" fmla="*/ 148 h 716"/>
                <a:gd name="T4" fmla="*/ 496 w 516"/>
                <a:gd name="T5" fmla="*/ 154 h 716"/>
                <a:gd name="T6" fmla="*/ 501 w 516"/>
                <a:gd name="T7" fmla="*/ 164 h 716"/>
                <a:gd name="T8" fmla="*/ 501 w 516"/>
                <a:gd name="T9" fmla="*/ 175 h 716"/>
                <a:gd name="T10" fmla="*/ 494 w 516"/>
                <a:gd name="T11" fmla="*/ 187 h 716"/>
                <a:gd name="T12" fmla="*/ 113 w 516"/>
                <a:gd name="T13" fmla="*/ 656 h 716"/>
                <a:gd name="T14" fmla="*/ 100 w 516"/>
                <a:gd name="T15" fmla="*/ 668 h 716"/>
                <a:gd name="T16" fmla="*/ 84 w 516"/>
                <a:gd name="T17" fmla="*/ 679 h 716"/>
                <a:gd name="T18" fmla="*/ 66 w 516"/>
                <a:gd name="T19" fmla="*/ 689 h 716"/>
                <a:gd name="T20" fmla="*/ 49 w 516"/>
                <a:gd name="T21" fmla="*/ 694 h 716"/>
                <a:gd name="T22" fmla="*/ 0 w 516"/>
                <a:gd name="T23" fmla="*/ 705 h 716"/>
                <a:gd name="T24" fmla="*/ 0 w 516"/>
                <a:gd name="T25" fmla="*/ 716 h 716"/>
                <a:gd name="T26" fmla="*/ 50 w 516"/>
                <a:gd name="T27" fmla="*/ 705 h 716"/>
                <a:gd name="T28" fmla="*/ 69 w 516"/>
                <a:gd name="T29" fmla="*/ 699 h 716"/>
                <a:gd name="T30" fmla="*/ 89 w 516"/>
                <a:gd name="T31" fmla="*/ 689 h 716"/>
                <a:gd name="T32" fmla="*/ 108 w 516"/>
                <a:gd name="T33" fmla="*/ 676 h 716"/>
                <a:gd name="T34" fmla="*/ 122 w 516"/>
                <a:gd name="T35" fmla="*/ 661 h 716"/>
                <a:gd name="T36" fmla="*/ 506 w 516"/>
                <a:gd name="T37" fmla="*/ 190 h 716"/>
                <a:gd name="T38" fmla="*/ 515 w 516"/>
                <a:gd name="T39" fmla="*/ 174 h 716"/>
                <a:gd name="T40" fmla="*/ 515 w 516"/>
                <a:gd name="T41" fmla="*/ 159 h 716"/>
                <a:gd name="T42" fmla="*/ 508 w 516"/>
                <a:gd name="T43" fmla="*/ 147 h 716"/>
                <a:gd name="T44" fmla="*/ 493 w 516"/>
                <a:gd name="T45" fmla="*/ 138 h 716"/>
                <a:gd name="T46" fmla="*/ 51 w 516"/>
                <a:gd name="T47" fmla="*/ 0 h 716"/>
                <a:gd name="T48" fmla="*/ 46 w 516"/>
                <a:gd name="T49" fmla="*/ 9 h 7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16"/>
                <a:gd name="T76" fmla="*/ 0 h 716"/>
                <a:gd name="T77" fmla="*/ 516 w 516"/>
                <a:gd name="T78" fmla="*/ 716 h 71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16" h="716">
                  <a:moveTo>
                    <a:pt x="46" y="9"/>
                  </a:moveTo>
                  <a:cubicBezTo>
                    <a:pt x="485" y="148"/>
                    <a:pt x="485" y="148"/>
                    <a:pt x="485" y="148"/>
                  </a:cubicBezTo>
                  <a:cubicBezTo>
                    <a:pt x="490" y="150"/>
                    <a:pt x="493" y="152"/>
                    <a:pt x="496" y="154"/>
                  </a:cubicBezTo>
                  <a:cubicBezTo>
                    <a:pt x="499" y="157"/>
                    <a:pt x="500" y="160"/>
                    <a:pt x="501" y="164"/>
                  </a:cubicBezTo>
                  <a:cubicBezTo>
                    <a:pt x="502" y="167"/>
                    <a:pt x="502" y="171"/>
                    <a:pt x="501" y="175"/>
                  </a:cubicBezTo>
                  <a:cubicBezTo>
                    <a:pt x="500" y="179"/>
                    <a:pt x="498" y="183"/>
                    <a:pt x="494" y="187"/>
                  </a:cubicBezTo>
                  <a:cubicBezTo>
                    <a:pt x="113" y="656"/>
                    <a:pt x="113" y="656"/>
                    <a:pt x="113" y="656"/>
                  </a:cubicBezTo>
                  <a:cubicBezTo>
                    <a:pt x="109" y="660"/>
                    <a:pt x="105" y="664"/>
                    <a:pt x="100" y="668"/>
                  </a:cubicBezTo>
                  <a:cubicBezTo>
                    <a:pt x="95" y="672"/>
                    <a:pt x="89" y="676"/>
                    <a:pt x="84" y="679"/>
                  </a:cubicBezTo>
                  <a:cubicBezTo>
                    <a:pt x="78" y="683"/>
                    <a:pt x="72" y="686"/>
                    <a:pt x="66" y="689"/>
                  </a:cubicBezTo>
                  <a:cubicBezTo>
                    <a:pt x="60" y="691"/>
                    <a:pt x="55" y="693"/>
                    <a:pt x="49" y="694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50" y="705"/>
                    <a:pt x="50" y="705"/>
                    <a:pt x="50" y="705"/>
                  </a:cubicBezTo>
                  <a:cubicBezTo>
                    <a:pt x="56" y="704"/>
                    <a:pt x="63" y="702"/>
                    <a:pt x="69" y="699"/>
                  </a:cubicBezTo>
                  <a:cubicBezTo>
                    <a:pt x="76" y="696"/>
                    <a:pt x="83" y="693"/>
                    <a:pt x="89" y="689"/>
                  </a:cubicBezTo>
                  <a:cubicBezTo>
                    <a:pt x="96" y="685"/>
                    <a:pt x="102" y="680"/>
                    <a:pt x="108" y="676"/>
                  </a:cubicBezTo>
                  <a:cubicBezTo>
                    <a:pt x="113" y="671"/>
                    <a:pt x="118" y="666"/>
                    <a:pt x="122" y="661"/>
                  </a:cubicBezTo>
                  <a:cubicBezTo>
                    <a:pt x="506" y="190"/>
                    <a:pt x="506" y="190"/>
                    <a:pt x="506" y="190"/>
                  </a:cubicBezTo>
                  <a:cubicBezTo>
                    <a:pt x="510" y="185"/>
                    <a:pt x="513" y="180"/>
                    <a:pt x="515" y="174"/>
                  </a:cubicBezTo>
                  <a:cubicBezTo>
                    <a:pt x="516" y="169"/>
                    <a:pt x="516" y="164"/>
                    <a:pt x="515" y="159"/>
                  </a:cubicBezTo>
                  <a:cubicBezTo>
                    <a:pt x="514" y="154"/>
                    <a:pt x="511" y="150"/>
                    <a:pt x="508" y="147"/>
                  </a:cubicBezTo>
                  <a:cubicBezTo>
                    <a:pt x="504" y="143"/>
                    <a:pt x="499" y="140"/>
                    <a:pt x="493" y="138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46" y="9"/>
                  </a:lnTo>
                  <a:close/>
                </a:path>
              </a:pathLst>
            </a:custGeom>
            <a:solidFill>
              <a:schemeClr val="bg1"/>
            </a:solidFill>
            <a:ln w="11113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17" tIns="45708" rIns="91417" bIns="4570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TextBox 29"/>
            <p:cNvSpPr txBox="1"/>
            <p:nvPr userDrawn="1"/>
          </p:nvSpPr>
          <p:spPr>
            <a:xfrm rot="20445248">
              <a:off x="3003963" y="3470690"/>
              <a:ext cx="2953839" cy="923519"/>
            </a:xfrm>
            <a:prstGeom prst="rect">
              <a:avLst/>
            </a:prstGeom>
            <a:noFill/>
          </p:spPr>
          <p:txBody>
            <a:bodyPr wrap="none" lIns="91417" tIns="45708" rIns="91417" bIns="4570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5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谢谢观看</a:t>
              </a:r>
            </a:p>
          </p:txBody>
        </p:sp>
      </p:grpSp>
      <p:pic>
        <p:nvPicPr>
          <p:cNvPr id="2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15438" y="285728"/>
            <a:ext cx="195715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 descr="C:\Documents and Settings\tdz\桌面\新建文件夹\为高手鼓掌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7686" y="1203592"/>
            <a:ext cx="1370934" cy="857256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Documents and Settings\tdz\桌面\新建文件夹\20121281732304920306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6446" y="1203593"/>
            <a:ext cx="1370934" cy="85725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Documents and Settings\tdz\桌面\新建文件夹\2012511855371554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5206" y="1203593"/>
            <a:ext cx="1370933" cy="857255"/>
          </a:xfrm>
          <a:prstGeom prst="rect">
            <a:avLst/>
          </a:prstGeom>
          <a:noFill/>
          <a:ln w="2857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 userDrawn="1"/>
        </p:nvSpPr>
        <p:spPr>
          <a:xfrm>
            <a:off x="0" y="1203592"/>
            <a:ext cx="3500430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3500430" y="1203136"/>
            <a:ext cx="785818" cy="857256"/>
          </a:xfrm>
          <a:prstGeom prst="rect">
            <a:avLst/>
          </a:prstGeom>
          <a:solidFill>
            <a:srgbClr val="79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8643966" y="1203136"/>
            <a:ext cx="500034" cy="85725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357126" y="845946"/>
            <a:ext cx="35719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642878" y="345880"/>
            <a:ext cx="500066" cy="357190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1214382" y="703070"/>
            <a:ext cx="785818" cy="428628"/>
          </a:xfrm>
          <a:prstGeom prst="rect">
            <a:avLst/>
          </a:prstGeom>
          <a:solidFill>
            <a:srgbClr val="66CC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30CA-15D6-4B27-A089-F746E21B51EE}" type="datetimeFigureOut">
              <a:rPr lang="zh-CN" altLang="en-US" smtClean="0"/>
              <a:pPr/>
              <a:t>12/7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F401-3DE8-4247-8D9F-287834CE9C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4414" y="3000372"/>
            <a:ext cx="6858048" cy="1143008"/>
          </a:xfrm>
        </p:spPr>
        <p:txBody>
          <a:bodyPr>
            <a:normAutofit/>
          </a:bodyPr>
          <a:lstStyle/>
          <a:p>
            <a:r>
              <a:rPr lang="en-US" altLang="zh-CN" sz="360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Java8 </a:t>
            </a:r>
            <a:r>
              <a:rPr lang="zh-CN" altLang="en-US" sz="360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高级教程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9074" y="4881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刘磊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</a:t>
            </a:r>
            <a:r>
              <a:rPr lang="zh-CN" altLang="en-US" sz="2000"/>
              <a:t>五</a:t>
            </a:r>
            <a:r>
              <a:rPr lang="zh-CN" altLang="en-US" sz="2000" smtClean="0"/>
              <a:t>次尝试：行为参数化</a:t>
            </a:r>
            <a:endParaRPr lang="zh-CN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2675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" y="4365104"/>
            <a:ext cx="7458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36935" y="551723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行为参数化：让方法接受多种行为（或</a:t>
            </a:r>
            <a:r>
              <a:rPr lang="zh-CN" altLang="en-US" smtClean="0">
                <a:solidFill>
                  <a:srgbClr val="FF0000"/>
                </a:solidFill>
              </a:rPr>
              <a:t>战略</a:t>
            </a:r>
            <a:r>
              <a:rPr lang="zh-CN" altLang="en-US">
                <a:solidFill>
                  <a:srgbClr val="FF0000"/>
                </a:solidFill>
              </a:rPr>
              <a:t>）作为参数，并在内部使用，来完成不同的行为。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2844" y="1916832"/>
            <a:ext cx="8857648" cy="187220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2844" y="4365104"/>
            <a:ext cx="8857648" cy="54006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24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第五</a:t>
            </a:r>
            <a:r>
              <a:rPr lang="zh-CN" altLang="en-US" sz="2000" smtClean="0"/>
              <a:t>次尝试的思考（优点）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/>
              <a:t>读</a:t>
            </a:r>
            <a:r>
              <a:rPr lang="zh-CN" altLang="en-US" sz="2000" smtClean="0"/>
              <a:t>起来，用起来更容易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smtClean="0"/>
              <a:t>更灵活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890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第五</a:t>
            </a:r>
            <a:r>
              <a:rPr lang="zh-CN" altLang="en-US" sz="2000" smtClean="0"/>
              <a:t>次尝试的思考（缺点）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39" y="1916832"/>
            <a:ext cx="60007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019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第六次尝试：使用</a:t>
            </a:r>
            <a:r>
              <a:rPr lang="zh-CN" altLang="en-US" sz="2000"/>
              <a:t>匿名类 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4" y="2708920"/>
            <a:ext cx="67722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2844" y="2708920"/>
            <a:ext cx="8857648" cy="126014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12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第七次尝试：</a:t>
            </a:r>
            <a:r>
              <a:rPr lang="zh-CN" altLang="en-US" sz="2000"/>
              <a:t>使用 </a:t>
            </a:r>
            <a:r>
              <a:rPr lang="en-US" altLang="zh-CN" sz="2000"/>
              <a:t>Lambda </a:t>
            </a:r>
            <a:r>
              <a:rPr lang="zh-CN" altLang="en-US" sz="2000"/>
              <a:t>表达式 </a:t>
            </a:r>
            <a:endParaRPr lang="zh-CN" alt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8" y="1628800"/>
            <a:ext cx="8658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139952" y="1700808"/>
            <a:ext cx="4104456" cy="23755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5" y="3861048"/>
            <a:ext cx="5743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568" y="2348880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第八次尝试：类型抽象化</a:t>
            </a:r>
            <a:endParaRPr lang="zh-CN" altLang="en-US" sz="20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6" y="2902878"/>
            <a:ext cx="3000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21288"/>
            <a:ext cx="8201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42844" y="1628800"/>
            <a:ext cx="8857648" cy="61912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2844" y="2902878"/>
            <a:ext cx="8857648" cy="351846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82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/>
              <a:t>为什么使用 </a:t>
            </a:r>
            <a:r>
              <a:rPr lang="en-US" altLang="zh-CN" sz="2000" b="1"/>
              <a:t>Lambda </a:t>
            </a:r>
            <a:r>
              <a:rPr lang="zh-CN" altLang="en-US" sz="2000"/>
              <a:t>表达式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141637"/>
            <a:ext cx="621054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Lambda </a:t>
            </a:r>
            <a:r>
              <a:rPr lang="zh-CN" altLang="en-US"/>
              <a:t>是一个</a:t>
            </a:r>
            <a:r>
              <a:rPr lang="zh-CN" altLang="en-US" b="1">
                <a:solidFill>
                  <a:srgbClr val="FF0000"/>
                </a:solidFill>
              </a:rPr>
              <a:t>匿名函数</a:t>
            </a:r>
            <a:r>
              <a:rPr lang="zh-CN" altLang="en-US"/>
              <a:t>，我们可以把 </a:t>
            </a:r>
            <a:r>
              <a:rPr lang="en-US" altLang="zh-CN" smtClean="0"/>
              <a:t>Lambda</a:t>
            </a:r>
            <a:r>
              <a:rPr lang="zh-CN" altLang="en-US" smtClean="0"/>
              <a:t>表达式</a:t>
            </a:r>
            <a:r>
              <a:rPr lang="zh-CN" altLang="en-US"/>
              <a:t>理解为是一段</a:t>
            </a:r>
            <a:r>
              <a:rPr lang="zh-CN" altLang="en-US" b="1">
                <a:solidFill>
                  <a:srgbClr val="FF0000"/>
                </a:solidFill>
              </a:rPr>
              <a:t>可以传递的代码</a:t>
            </a:r>
            <a:r>
              <a:rPr lang="zh-CN" altLang="en-US"/>
              <a:t>（将</a:t>
            </a:r>
            <a:r>
              <a:rPr lang="zh-CN" altLang="en-US" smtClean="0"/>
              <a:t>代码像</a:t>
            </a:r>
            <a:r>
              <a:rPr lang="zh-CN" altLang="en-US"/>
              <a:t>数据一样进行传递）。可以写出更简洁、</a:t>
            </a:r>
            <a:r>
              <a:rPr lang="zh-CN" altLang="en-US" smtClean="0"/>
              <a:t>更灵活</a:t>
            </a:r>
            <a:r>
              <a:rPr lang="zh-CN" altLang="en-US"/>
              <a:t>的代码。作为一种更紧凑的代码风格，</a:t>
            </a:r>
            <a:r>
              <a:rPr lang="zh-CN" altLang="en-US" smtClean="0"/>
              <a:t>使</a:t>
            </a:r>
            <a:r>
              <a:rPr lang="en-US" altLang="zh-CN" smtClean="0"/>
              <a:t>Java</a:t>
            </a:r>
            <a:r>
              <a:rPr lang="zh-CN" altLang="en-US"/>
              <a:t>的语言表达能力得到了提升。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75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表达式组成部分，以排序为例 </a:t>
            </a:r>
            <a:endParaRPr lang="zh-CN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18792"/>
            <a:ext cx="53816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18816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先前：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37170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之后（用了</a:t>
            </a:r>
            <a:r>
              <a:rPr lang="en-US" altLang="zh-CN"/>
              <a:t>Lambda</a:t>
            </a:r>
            <a:r>
              <a:rPr lang="zh-CN" altLang="en-US"/>
              <a:t>表达式）：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57" y="4584814"/>
            <a:ext cx="700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971600" y="2384884"/>
            <a:ext cx="8028892" cy="111612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1600" y="4363362"/>
            <a:ext cx="8028892" cy="108186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88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</a:t>
            </a:r>
            <a:r>
              <a:rPr lang="zh-CN" altLang="en-US" sz="2000" smtClean="0">
                <a:solidFill>
                  <a:srgbClr val="FF0000"/>
                </a:solidFill>
              </a:rPr>
              <a:t>组成部分</a:t>
            </a:r>
            <a:r>
              <a:rPr lang="zh-CN" altLang="en-US" sz="2000" smtClean="0"/>
              <a:t>，以排序为例 </a:t>
            </a:r>
            <a:endParaRPr lang="zh-CN" altLang="en-US" sz="20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9" y="2281436"/>
            <a:ext cx="7000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680939" y="3284984"/>
            <a:ext cx="7560840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参数</a:t>
            </a:r>
            <a:r>
              <a:rPr lang="zh-CN" altLang="en-US" smtClean="0"/>
              <a:t>列表</a:t>
            </a:r>
            <a:r>
              <a:rPr lang="zh-CN" altLang="en-US"/>
              <a:t>：</a:t>
            </a:r>
            <a:r>
              <a:rPr lang="zh-CN" altLang="en-US" smtClean="0"/>
              <a:t>这里</a:t>
            </a:r>
            <a:r>
              <a:rPr lang="zh-CN" altLang="en-US"/>
              <a:t>它采用了</a:t>
            </a:r>
            <a:r>
              <a:rPr lang="en-US" altLang="zh-CN"/>
              <a:t>Comparator</a:t>
            </a:r>
            <a:r>
              <a:rPr lang="zh-CN" altLang="en-US"/>
              <a:t>中</a:t>
            </a:r>
            <a:r>
              <a:rPr lang="en-US" altLang="zh-CN"/>
              <a:t>compare</a:t>
            </a:r>
            <a:r>
              <a:rPr lang="zh-CN" altLang="en-US"/>
              <a:t>方法的参数，两个</a:t>
            </a:r>
            <a:r>
              <a:rPr lang="en-US" altLang="zh-CN" smtClean="0"/>
              <a:t>Apple</a:t>
            </a:r>
          </a:p>
        </p:txBody>
      </p:sp>
      <p:sp>
        <p:nvSpPr>
          <p:cNvPr id="14" name="矩形 13"/>
          <p:cNvSpPr/>
          <p:nvPr/>
        </p:nvSpPr>
        <p:spPr>
          <a:xfrm>
            <a:off x="680939" y="3945830"/>
            <a:ext cx="75608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箭头：箭头</a:t>
            </a:r>
            <a:r>
              <a:rPr lang="en-US" altLang="zh-CN"/>
              <a:t>-&gt;</a:t>
            </a:r>
            <a:r>
              <a:rPr lang="zh-CN" altLang="en-US"/>
              <a:t>把参数列表与</a:t>
            </a:r>
            <a:r>
              <a:rPr lang="en-US" altLang="zh-CN"/>
              <a:t>Lambda</a:t>
            </a:r>
            <a:r>
              <a:rPr lang="zh-CN" altLang="en-US"/>
              <a:t>主体分</a:t>
            </a:r>
            <a:r>
              <a:rPr lang="zh-CN" altLang="en-US" smtClean="0"/>
              <a:t>隔开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80939" y="4653136"/>
            <a:ext cx="8067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Lambda</a:t>
            </a:r>
            <a:r>
              <a:rPr lang="zh-CN" altLang="en-US"/>
              <a:t>主体：比较两个</a:t>
            </a:r>
            <a:r>
              <a:rPr lang="en-US" altLang="zh-CN"/>
              <a:t>Apple</a:t>
            </a:r>
            <a:r>
              <a:rPr lang="zh-CN" altLang="en-US"/>
              <a:t>的重量。表达式就是</a:t>
            </a:r>
            <a:r>
              <a:rPr lang="en-US" altLang="zh-CN"/>
              <a:t>Lambda</a:t>
            </a:r>
            <a:r>
              <a:rPr lang="zh-CN" altLang="en-US"/>
              <a:t>的返回值了。 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623273" y="2780928"/>
            <a:ext cx="15049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05282" y="2780928"/>
            <a:ext cx="32260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280640" y="2780928"/>
            <a:ext cx="2112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9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Lambda </a:t>
            </a:r>
            <a:r>
              <a:rPr lang="zh-CN" altLang="en-US" sz="2000" smtClean="0"/>
              <a:t>表达式</a:t>
            </a:r>
            <a:r>
              <a:rPr lang="zh-CN" altLang="en-US" sz="2000" smtClean="0">
                <a:solidFill>
                  <a:srgbClr val="FF0000"/>
                </a:solidFill>
              </a:rPr>
              <a:t>基本语法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0016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(parameters) -&gt; expression </a:t>
            </a: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(parameters) -&gt; { statements; }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90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80728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有效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(String s) -&gt; s.length()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2247632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具有一个</a:t>
            </a:r>
            <a:r>
              <a:rPr lang="en-US" altLang="zh-CN" b="1"/>
              <a:t>String</a:t>
            </a:r>
            <a:r>
              <a:rPr lang="zh-CN" altLang="en-US"/>
              <a:t>类型的</a:t>
            </a:r>
            <a:r>
              <a:rPr lang="zh-CN" altLang="en-US" smtClean="0"/>
              <a:t>参数</a:t>
            </a:r>
            <a:r>
              <a:rPr lang="zh-CN" altLang="en-US"/>
              <a:t>并返回一个</a:t>
            </a:r>
            <a:r>
              <a:rPr lang="en-US" altLang="zh-CN" b="1"/>
              <a:t>int</a:t>
            </a:r>
            <a:r>
              <a:rPr lang="zh-CN" altLang="en-US"/>
              <a:t>。 </a:t>
            </a:r>
            <a:r>
              <a:rPr lang="en-US" altLang="zh-CN"/>
              <a:t>Lambda</a:t>
            </a:r>
            <a:r>
              <a:rPr lang="zh-CN" altLang="en-US"/>
              <a:t>没有</a:t>
            </a:r>
            <a:r>
              <a:rPr lang="en-US" altLang="zh-CN" b="1"/>
              <a:t>return</a:t>
            </a:r>
            <a:r>
              <a:rPr lang="zh-CN" altLang="en-US"/>
              <a:t>语句</a:t>
            </a:r>
            <a:r>
              <a:rPr lang="zh-CN" altLang="en-US" smtClean="0"/>
              <a:t>，因为</a:t>
            </a:r>
            <a:r>
              <a:rPr lang="zh-CN" altLang="en-US"/>
              <a:t>已经隐含了</a:t>
            </a:r>
            <a:r>
              <a:rPr lang="en-US" altLang="zh-CN" b="1"/>
              <a:t>return</a:t>
            </a:r>
            <a:r>
              <a:rPr lang="zh-CN" altLang="en-US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971600" y="3059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(Apple a) -&gt; a.getWeight() &gt; </a:t>
            </a:r>
            <a:r>
              <a:rPr lang="en-US" altLang="zh-CN" smtClean="0">
                <a:solidFill>
                  <a:srgbClr val="FF0000"/>
                </a:solidFill>
              </a:rPr>
              <a:t>150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3645024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有一</a:t>
            </a:r>
            <a:r>
              <a:rPr lang="zh-CN" altLang="en-US" smtClean="0"/>
              <a:t>个</a:t>
            </a:r>
            <a:r>
              <a:rPr lang="en-US" altLang="zh-CN" b="1" smtClean="0"/>
              <a:t>Apple </a:t>
            </a:r>
            <a:r>
              <a:rPr lang="zh-CN" altLang="en-US"/>
              <a:t>类 型 </a:t>
            </a:r>
            <a:r>
              <a:rPr lang="zh-CN" altLang="en-US" smtClean="0"/>
              <a:t>的参数</a:t>
            </a:r>
            <a:r>
              <a:rPr lang="zh-CN" altLang="en-US"/>
              <a:t>并返回</a:t>
            </a:r>
            <a:r>
              <a:rPr lang="zh-CN" altLang="en-US" smtClean="0"/>
              <a:t>一个</a:t>
            </a:r>
            <a:r>
              <a:rPr lang="en-US" altLang="zh-CN" b="1"/>
              <a:t>boolean</a:t>
            </a:r>
            <a:r>
              <a:rPr lang="zh-CN" altLang="en-US"/>
              <a:t>（</a:t>
            </a:r>
            <a:r>
              <a:rPr lang="zh-CN" altLang="en-US" smtClean="0"/>
              <a:t>苹果</a:t>
            </a:r>
            <a:r>
              <a:rPr lang="zh-CN" altLang="en-US"/>
              <a:t>的重量</a:t>
            </a:r>
            <a:r>
              <a:rPr lang="zh-CN" altLang="en-US" smtClean="0"/>
              <a:t>是</a:t>
            </a:r>
            <a:br>
              <a:rPr lang="zh-CN" altLang="en-US" smtClean="0"/>
            </a:br>
            <a:r>
              <a:rPr lang="zh-CN" altLang="en-US" smtClean="0"/>
              <a:t>超过</a:t>
            </a:r>
            <a:r>
              <a:rPr lang="en-US" altLang="zh-CN"/>
              <a:t>150</a:t>
            </a:r>
            <a:r>
              <a:rPr lang="zh-CN" altLang="en-US"/>
              <a:t>克）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6958" y="44371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(int x, int y) -&gt; {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   System.out.println</a:t>
            </a:r>
            <a:r>
              <a:rPr lang="en-US" altLang="zh-CN">
                <a:solidFill>
                  <a:srgbClr val="FF0000"/>
                </a:solidFill>
              </a:rPr>
              <a:t>("Result:");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   System.out.println(x+y</a:t>
            </a:r>
            <a:r>
              <a:rPr lang="en-US" altLang="zh-CN">
                <a:solidFill>
                  <a:srgbClr val="FF0000"/>
                </a:solidFill>
              </a:rPr>
              <a:t>);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}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5805264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有两个</a:t>
            </a:r>
            <a:r>
              <a:rPr lang="en-US" altLang="zh-CN" b="1"/>
              <a:t>int</a:t>
            </a:r>
            <a:r>
              <a:rPr lang="zh-CN" altLang="en-US"/>
              <a:t>类型的</a:t>
            </a:r>
            <a:r>
              <a:rPr lang="zh-CN" altLang="en-US" smtClean="0"/>
              <a:t>参数</a:t>
            </a:r>
            <a:r>
              <a:rPr lang="zh-CN" altLang="en-US"/>
              <a:t>而没有返回值（ </a:t>
            </a:r>
            <a:r>
              <a:rPr lang="en-US" altLang="zh-CN" b="1"/>
              <a:t>void</a:t>
            </a:r>
            <a:r>
              <a:rPr lang="zh-CN" altLang="en-US"/>
              <a:t>返回）。注意</a:t>
            </a:r>
            <a:r>
              <a:rPr lang="en-US" altLang="zh-CN" smtClean="0"/>
              <a:t>Lambda</a:t>
            </a:r>
            <a:br>
              <a:rPr lang="en-US" altLang="zh-CN" smtClean="0"/>
            </a:br>
            <a:r>
              <a:rPr lang="zh-CN" altLang="en-US" smtClean="0"/>
              <a:t>表达式</a:t>
            </a:r>
            <a:r>
              <a:rPr lang="zh-CN" altLang="en-US"/>
              <a:t>可以包含多行语句，这里是两行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6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14487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2439253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式接口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3431" y="3065585"/>
            <a:ext cx="407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6339" y="1268768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63431" y="1048628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123564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新</a:t>
              </a:r>
              <a:r>
                <a:rPr lang="zh-CN" altLang="en-US" sz="20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特性简介</a:t>
              </a:r>
              <a:endParaRPr lang="zh-CN" altLang="en-US" sz="20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244321" y="125049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676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1235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() -&gt; 42</a:t>
            </a:r>
            <a:r>
              <a:rPr lang="zh-CN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2598380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没有参数 </a:t>
            </a:r>
            <a:r>
              <a:rPr lang="zh-CN" altLang="en-US"/>
              <a:t>， </a:t>
            </a:r>
            <a:r>
              <a:rPr lang="zh-CN" altLang="en-US" smtClean="0"/>
              <a:t>返回一个</a:t>
            </a:r>
            <a:r>
              <a:rPr lang="en-US" altLang="zh-CN" b="1" smtClean="0"/>
              <a:t>int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1600" y="3089393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(Apple a1, Apple a2) -&gt; </a:t>
            </a:r>
            <a:r>
              <a:rPr lang="en-US" altLang="zh-CN" smtClean="0">
                <a:solidFill>
                  <a:srgbClr val="FF0000"/>
                </a:solidFill>
              </a:rPr>
              <a:t>a1.getWeight</a:t>
            </a:r>
            <a:r>
              <a:rPr lang="en-US" altLang="zh-CN">
                <a:solidFill>
                  <a:srgbClr val="FF0000"/>
                </a:solidFill>
              </a:rPr>
              <a:t>().compareTo(a2.getWeight())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3635732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具有两个</a:t>
            </a:r>
            <a:r>
              <a:rPr lang="en-US" altLang="zh-CN" b="1"/>
              <a:t>Apple</a:t>
            </a:r>
            <a:r>
              <a:rPr lang="zh-CN" altLang="en-US"/>
              <a:t>类型</a:t>
            </a:r>
            <a:r>
              <a:rPr lang="zh-CN" altLang="en-US" smtClean="0"/>
              <a:t>的参数</a:t>
            </a:r>
            <a:r>
              <a:rPr lang="zh-CN" altLang="en-US"/>
              <a:t>，返回一个</a:t>
            </a:r>
            <a:r>
              <a:rPr lang="en-US" altLang="zh-CN" b="1"/>
              <a:t>int</a:t>
            </a:r>
            <a:r>
              <a:rPr lang="zh-CN" altLang="en-US"/>
              <a:t>：比较两个</a:t>
            </a:r>
            <a:r>
              <a:rPr lang="en-US" altLang="zh-CN" b="1"/>
              <a:t>Apple</a:t>
            </a:r>
            <a:r>
              <a:rPr lang="zh-CN" altLang="en-US"/>
              <a:t>的重量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71600" y="442782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>
                <a:solidFill>
                  <a:srgbClr val="FF0000"/>
                </a:solidFill>
              </a:rPr>
              <a:t>(a1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smtClean="0">
                <a:solidFill>
                  <a:srgbClr val="FF0000"/>
                </a:solidFill>
              </a:rPr>
              <a:t>a2</a:t>
            </a:r>
            <a:r>
              <a:rPr lang="en-US" altLang="zh-CN">
                <a:solidFill>
                  <a:srgbClr val="FF0000"/>
                </a:solidFill>
              </a:rPr>
              <a:t>) -&gt; </a:t>
            </a:r>
            <a:r>
              <a:rPr lang="en-US" altLang="zh-CN" smtClean="0">
                <a:solidFill>
                  <a:srgbClr val="FF0000"/>
                </a:solidFill>
              </a:rPr>
              <a:t>a1.getWeight</a:t>
            </a:r>
            <a:r>
              <a:rPr lang="en-US" altLang="zh-CN">
                <a:solidFill>
                  <a:srgbClr val="FF0000"/>
                </a:solidFill>
              </a:rPr>
              <a:t>().compareTo(a2.getWeight()) </a:t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1640" y="500388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甚至不提供参数类型也是可以的，</a:t>
            </a:r>
            <a:r>
              <a:rPr lang="en-US" altLang="zh-CN" smtClean="0"/>
              <a:t>javac</a:t>
            </a:r>
            <a:r>
              <a:rPr lang="zh-CN" altLang="en-US"/>
              <a:t>会自动进行</a:t>
            </a:r>
            <a:r>
              <a:rPr lang="zh-CN" altLang="en-US" smtClean="0"/>
              <a:t>类型匹配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1560" y="980728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有效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0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264" y="941819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1" smtClean="0">
                <a:solidFill>
                  <a:srgbClr val="FF0000"/>
                </a:solidFill>
              </a:rPr>
              <a:t>无效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(Integer i) -&gt; return "Alan" + i;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3039720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要使此</a:t>
            </a:r>
            <a:r>
              <a:rPr lang="en-US" altLang="zh-CN"/>
              <a:t>Lambda</a:t>
            </a:r>
            <a:r>
              <a:rPr lang="zh-CN" altLang="en-US"/>
              <a:t>有效，需要使花括号，如下所示</a:t>
            </a:r>
            <a:r>
              <a:rPr lang="zh-CN" altLang="en-US" smtClean="0"/>
              <a:t>：</a:t>
            </a:r>
            <a:r>
              <a:rPr lang="en-US" altLang="zh-CN" smtClean="0"/>
              <a:t>(</a:t>
            </a:r>
            <a:r>
              <a:rPr lang="en-US" altLang="zh-CN"/>
              <a:t>Integer i) -&gt; {return "Alan" + i;}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1600" y="396305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(String s) -&gt; {"IronMan";}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4388911"/>
            <a:ext cx="7491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“Iron Man”</a:t>
            </a:r>
            <a:r>
              <a:rPr lang="zh-CN" altLang="en-US"/>
              <a:t>是一个表达式，不是一个语句。要使此</a:t>
            </a:r>
            <a:r>
              <a:rPr lang="en-US" altLang="zh-CN"/>
              <a:t>Lambda</a:t>
            </a:r>
            <a:r>
              <a:rPr lang="zh-CN" altLang="en-US"/>
              <a:t>有效，你可以去除</a:t>
            </a:r>
            <a:r>
              <a:rPr lang="zh-CN" altLang="en-US" smtClean="0"/>
              <a:t>花括号和</a:t>
            </a:r>
            <a:r>
              <a:rPr lang="zh-CN" altLang="en-US"/>
              <a:t>分号，如下所示： </a:t>
            </a:r>
            <a:r>
              <a:rPr lang="en-US" altLang="zh-CN"/>
              <a:t>(String s) -&gt; "Iron Man"</a:t>
            </a:r>
            <a:r>
              <a:rPr lang="zh-CN" altLang="en-US"/>
              <a:t>。或者如果你</a:t>
            </a:r>
            <a:r>
              <a:rPr lang="zh-CN" altLang="en-US" smtClean="0"/>
              <a:t>喜欢，可以</a:t>
            </a:r>
            <a:r>
              <a:rPr lang="zh-CN" altLang="en-US"/>
              <a:t>使用显式返回</a:t>
            </a:r>
            <a:r>
              <a:rPr lang="zh-CN" altLang="en-US" smtClean="0"/>
              <a:t>语句</a:t>
            </a:r>
            <a:r>
              <a:rPr lang="zh-CN" altLang="en-US"/>
              <a:t>，如下所示： </a:t>
            </a:r>
            <a:r>
              <a:rPr lang="en-US" altLang="zh-CN"/>
              <a:t>(String s)-&gt;{return "IronMan";}</a:t>
            </a:r>
            <a:r>
              <a:rPr lang="zh-CN" altLang="en-US"/>
              <a:t>。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63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2639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3431" y="3065585"/>
            <a:ext cx="407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63431" y="2335771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123564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smtClean="0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函数式接口</a:t>
              </a:r>
              <a:endParaRPr lang="zh-CN" altLang="en-US" sz="20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361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1247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函数式接口</a:t>
            </a:r>
            <a:r>
              <a:rPr lang="zh-CN" altLang="en-US"/>
              <a:t>上使用</a:t>
            </a:r>
            <a:r>
              <a:rPr lang="en-US" altLang="zh-CN"/>
              <a:t>Lambda</a:t>
            </a:r>
            <a:r>
              <a:rPr lang="zh-CN" altLang="en-US" smtClean="0"/>
              <a:t>表达式。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3568" y="1771075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函数式</a:t>
            </a:r>
            <a:r>
              <a:rPr lang="zh-CN" altLang="en-US" smtClean="0"/>
              <a:t>接口：</a:t>
            </a:r>
            <a:r>
              <a:rPr lang="zh-CN" altLang="en-US" smtClean="0">
                <a:solidFill>
                  <a:srgbClr val="FF0000"/>
                </a:solidFill>
              </a:rPr>
              <a:t>就是</a:t>
            </a:r>
            <a:r>
              <a:rPr lang="zh-CN" altLang="en-US">
                <a:solidFill>
                  <a:srgbClr val="FF0000"/>
                </a:solidFill>
              </a:rPr>
              <a:t>只定义一个抽象方法的接口</a:t>
            </a:r>
            <a:r>
              <a:rPr lang="zh-CN" altLang="en-US"/>
              <a:t>。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8" y="2996951"/>
            <a:ext cx="34385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2844" y="2996951"/>
            <a:ext cx="8857648" cy="162877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5" y="1497335"/>
            <a:ext cx="42767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2595" y="4005063"/>
            <a:ext cx="886973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/>
              <a:t>接口</a:t>
            </a:r>
            <a:r>
              <a:rPr lang="en-US" altLang="zh-CN" smtClean="0"/>
              <a:t>Adder</a:t>
            </a:r>
            <a:r>
              <a:rPr lang="zh-CN" altLang="en-US" smtClean="0"/>
              <a:t>只有一个抽象函数</a:t>
            </a:r>
            <a:r>
              <a:rPr lang="en-US" altLang="zh-CN" smtClean="0"/>
              <a:t>add,</a:t>
            </a:r>
            <a:r>
              <a:rPr lang="zh-CN" altLang="en-US" smtClean="0"/>
              <a:t>所以该接口</a:t>
            </a:r>
            <a:r>
              <a:rPr lang="zh-CN" altLang="en-US" smtClean="0">
                <a:solidFill>
                  <a:srgbClr val="FF0000"/>
                </a:solidFill>
              </a:rPr>
              <a:t>是</a:t>
            </a:r>
            <a:r>
              <a:rPr lang="zh-CN" altLang="en-US" smtClean="0"/>
              <a:t>函数式接口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接口</a:t>
            </a:r>
            <a:r>
              <a:rPr lang="en-US" altLang="zh-CN" smtClean="0"/>
              <a:t>SmartAdder</a:t>
            </a:r>
            <a:r>
              <a:rPr lang="zh-CN" altLang="en-US" smtClean="0"/>
              <a:t>继承了</a:t>
            </a:r>
            <a:r>
              <a:rPr lang="en-US" altLang="zh-CN" smtClean="0"/>
              <a:t>Adder</a:t>
            </a:r>
            <a:r>
              <a:rPr lang="zh-CN" altLang="en-US" smtClean="0"/>
              <a:t>接口，拥有两个抽象函数，所以该接口</a:t>
            </a:r>
            <a:r>
              <a:rPr lang="zh-CN" altLang="en-US" smtClean="0">
                <a:solidFill>
                  <a:srgbClr val="FF0000"/>
                </a:solidFill>
              </a:rPr>
              <a:t>不是</a:t>
            </a:r>
            <a:r>
              <a:rPr lang="zh-CN" altLang="en-US" smtClean="0"/>
              <a:t>函数式接口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/>
              <a:t>接口</a:t>
            </a:r>
            <a:r>
              <a:rPr lang="en-US" altLang="zh-CN" smtClean="0"/>
              <a:t>Nothing</a:t>
            </a:r>
            <a:r>
              <a:rPr lang="zh-CN" altLang="en-US" smtClean="0"/>
              <a:t>没有任何函数，</a:t>
            </a:r>
            <a:r>
              <a:rPr lang="zh-CN" altLang="en-US" smtClean="0">
                <a:solidFill>
                  <a:srgbClr val="FF0000"/>
                </a:solidFill>
              </a:rPr>
              <a:t>不是</a:t>
            </a:r>
            <a:r>
              <a:rPr lang="zh-CN" altLang="en-US" smtClean="0"/>
              <a:t>函数式接口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213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函数描述符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676" y="1268760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函数式接口的抽象方法的签名基本上就是</a:t>
            </a:r>
            <a:r>
              <a:rPr lang="en-US" altLang="zh-CN"/>
              <a:t>Lambda</a:t>
            </a:r>
            <a:r>
              <a:rPr lang="zh-CN" altLang="en-US"/>
              <a:t>表达式的签名。我们将这种抽象方法</a:t>
            </a:r>
            <a:r>
              <a:rPr lang="zh-CN" altLang="en-US" smtClean="0"/>
              <a:t>叫作函数</a:t>
            </a:r>
            <a:r>
              <a:rPr lang="zh-CN" altLang="en-US"/>
              <a:t>描述符。例如， </a:t>
            </a:r>
            <a:r>
              <a:rPr lang="en-US" altLang="zh-CN"/>
              <a:t>Runnable</a:t>
            </a:r>
            <a:r>
              <a:rPr lang="zh-CN" altLang="en-US"/>
              <a:t>接口可以看作一个什么也不接受什么也不返回（</a:t>
            </a:r>
            <a:r>
              <a:rPr lang="en-US" altLang="zh-CN"/>
              <a:t>void</a:t>
            </a:r>
            <a:r>
              <a:rPr lang="zh-CN" altLang="en-US"/>
              <a:t>）的函数</a:t>
            </a:r>
            <a:r>
              <a:rPr lang="zh-CN" altLang="en-US" smtClean="0"/>
              <a:t>的签名</a:t>
            </a:r>
            <a:r>
              <a:rPr lang="zh-CN" altLang="en-US"/>
              <a:t>，因为它只有一个叫作</a:t>
            </a:r>
            <a:r>
              <a:rPr lang="en-US" altLang="zh-CN"/>
              <a:t>run</a:t>
            </a:r>
            <a:r>
              <a:rPr lang="zh-CN" altLang="en-US"/>
              <a:t>的抽象方法，这个方法什么也不接受，什么也不返回（</a:t>
            </a:r>
            <a:r>
              <a:rPr lang="en-US" altLang="zh-CN"/>
              <a:t>void</a:t>
            </a:r>
            <a:r>
              <a:rPr lang="zh-CN" altLang="en-US"/>
              <a:t>）。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9" y="3068960"/>
            <a:ext cx="441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9" y="4581128"/>
            <a:ext cx="5610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2844" y="3068960"/>
            <a:ext cx="8857648" cy="259801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62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使用方式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6" y="1988347"/>
            <a:ext cx="441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3352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0167" y="4653136"/>
            <a:ext cx="8208912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因为</a:t>
            </a:r>
            <a:r>
              <a:rPr lang="en-US" altLang="zh-CN"/>
              <a:t>Lambda() -&gt; {}</a:t>
            </a:r>
            <a:r>
              <a:rPr lang="zh-CN" altLang="en-US"/>
              <a:t>具有签名</a:t>
            </a:r>
            <a:r>
              <a:rPr lang="en-US" altLang="zh-CN"/>
              <a:t>() -&gt; void</a:t>
            </a:r>
            <a:r>
              <a:rPr lang="zh-CN" altLang="en-US"/>
              <a:t>，这和</a:t>
            </a:r>
            <a:r>
              <a:rPr lang="en-US" altLang="zh-CN"/>
              <a:t>Runnable</a:t>
            </a:r>
            <a:r>
              <a:rPr lang="zh-CN" altLang="en-US"/>
              <a:t>中</a:t>
            </a:r>
            <a:r>
              <a:rPr lang="zh-CN" altLang="en-US" smtClean="0"/>
              <a:t>的抽象方法</a:t>
            </a:r>
            <a:r>
              <a:rPr lang="en-US" altLang="zh-CN"/>
              <a:t>run</a:t>
            </a:r>
            <a:r>
              <a:rPr lang="zh-CN" altLang="en-US"/>
              <a:t>的签名相匹配。请注意，此代码运行后什么都不会做，因为</a:t>
            </a:r>
            <a:r>
              <a:rPr lang="en-US" altLang="zh-CN"/>
              <a:t>Lambda</a:t>
            </a:r>
            <a:r>
              <a:rPr lang="zh-CN" altLang="en-US"/>
              <a:t>是空的！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553" y="940663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有效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4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使用方式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852936"/>
            <a:ext cx="8208912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因为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  <a:r>
              <a:rPr lang="en-US" altLang="zh-CN"/>
              <a:t>(Apple a) -&gt; a.getWeight()</a:t>
            </a:r>
            <a:r>
              <a:rPr lang="zh-CN" altLang="en-US"/>
              <a:t>的签名是</a:t>
            </a:r>
            <a:r>
              <a:rPr lang="en-US" altLang="zh-CN"/>
              <a:t>(Apple) </a:t>
            </a:r>
            <a:r>
              <a:rPr lang="en-US" altLang="zh-CN" smtClean="0"/>
              <a:t>-&gt;Integer</a:t>
            </a:r>
            <a:r>
              <a:rPr lang="zh-CN" altLang="en-US"/>
              <a:t>，这和</a:t>
            </a:r>
            <a:r>
              <a:rPr lang="en-US" altLang="zh-CN"/>
              <a:t>Predicate&lt;Apple&gt;:(Apple) -&gt; boolean</a:t>
            </a:r>
            <a:r>
              <a:rPr lang="zh-CN" altLang="en-US"/>
              <a:t>中定义的</a:t>
            </a:r>
            <a:r>
              <a:rPr lang="en-US" altLang="zh-CN"/>
              <a:t>test</a:t>
            </a:r>
            <a:r>
              <a:rPr lang="zh-CN" altLang="en-US"/>
              <a:t>方法的签名不同。 </a:t>
            </a:r>
            <a:endParaRPr lang="en-US" altLang="zh-CN" smtClean="0"/>
          </a:p>
        </p:txBody>
      </p:sp>
      <p:sp>
        <p:nvSpPr>
          <p:cNvPr id="9" name="TextBox 8"/>
          <p:cNvSpPr txBox="1"/>
          <p:nvPr/>
        </p:nvSpPr>
        <p:spPr>
          <a:xfrm>
            <a:off x="342553" y="940663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1" smtClean="0">
                <a:solidFill>
                  <a:srgbClr val="FF0000"/>
                </a:solidFill>
              </a:rPr>
              <a:t>无效</a:t>
            </a:r>
            <a:r>
              <a:rPr lang="zh-CN" altLang="en-US" sz="2000" smtClean="0"/>
              <a:t>的</a:t>
            </a:r>
            <a:r>
              <a:rPr lang="en-US" altLang="zh-CN" sz="2000" smtClean="0"/>
              <a:t>Lambda </a:t>
            </a:r>
            <a:r>
              <a:rPr lang="zh-CN" altLang="en-US" sz="2000" smtClean="0"/>
              <a:t>表达式示例：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4762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483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2643" y="1988840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这个标注用于表示该接口会设计</a:t>
            </a:r>
            <a:r>
              <a:rPr lang="zh-CN" altLang="en-US" smtClean="0"/>
              <a:t>成一</a:t>
            </a:r>
            <a:r>
              <a:rPr lang="zh-CN" altLang="en-US"/>
              <a:t>个函数式接口。如果你</a:t>
            </a:r>
            <a:r>
              <a:rPr lang="zh-CN" altLang="en-US" smtClean="0"/>
              <a:t>用</a:t>
            </a:r>
            <a:r>
              <a:rPr lang="en-US" altLang="zh-CN" smtClean="0"/>
              <a:t>FunctionalInterface</a:t>
            </a:r>
            <a:r>
              <a:rPr lang="zh-CN" altLang="en-US"/>
              <a:t>定义了一个接口，而它却不是函数式</a:t>
            </a:r>
            <a:r>
              <a:rPr lang="zh-CN" altLang="en-US" smtClean="0"/>
              <a:t>接口</a:t>
            </a:r>
            <a:r>
              <a:rPr lang="zh-CN" altLang="en-US"/>
              <a:t>的话，编译器将返回一个提示原因的错误。 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@FunctionalInterface</a:t>
            </a:r>
            <a:r>
              <a:rPr lang="zh-CN" altLang="en-US">
                <a:solidFill>
                  <a:srgbClr val="FF0000"/>
                </a:solidFill>
              </a:rPr>
              <a:t>不是必需的</a:t>
            </a:r>
            <a:r>
              <a:rPr lang="zh-CN" altLang="en-US"/>
              <a:t>，但对于为此设计的接口而言，使用它是比较好的做法。 </a:t>
            </a:r>
            <a:endParaRPr lang="en-US" altLang="zh-CN" smtClean="0"/>
          </a:p>
        </p:txBody>
      </p:sp>
      <p:sp>
        <p:nvSpPr>
          <p:cNvPr id="9" name="TextBox 8"/>
          <p:cNvSpPr txBox="1"/>
          <p:nvPr/>
        </p:nvSpPr>
        <p:spPr>
          <a:xfrm>
            <a:off x="316036" y="972314"/>
            <a:ext cx="678661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@FunctionalInterface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16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614" y="105273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Java 8</a:t>
            </a:r>
            <a:r>
              <a:rPr lang="zh-CN" altLang="en-US"/>
              <a:t>的库设计师帮你在</a:t>
            </a:r>
            <a:r>
              <a:rPr lang="en-US" altLang="zh-CN"/>
              <a:t>java.util.function</a:t>
            </a:r>
            <a:r>
              <a:rPr lang="zh-CN" altLang="en-US"/>
              <a:t>包中引入了几个新的函数式接口。我们</a:t>
            </a:r>
            <a:r>
              <a:rPr lang="zh-CN" altLang="en-US" smtClean="0"/>
              <a:t>接下来</a:t>
            </a:r>
            <a:r>
              <a:rPr lang="zh-CN" altLang="en-US"/>
              <a:t>会介绍</a:t>
            </a:r>
            <a:r>
              <a:rPr lang="en-US" altLang="zh-CN"/>
              <a:t>Predicate</a:t>
            </a:r>
            <a:r>
              <a:rPr lang="zh-CN" altLang="en-US"/>
              <a:t>、 </a:t>
            </a:r>
            <a:r>
              <a:rPr lang="en-US" altLang="zh-CN"/>
              <a:t>Consumer</a:t>
            </a:r>
            <a:r>
              <a:rPr lang="zh-CN" altLang="en-US"/>
              <a:t>和</a:t>
            </a:r>
            <a:r>
              <a:rPr lang="en-US" altLang="zh-CN"/>
              <a:t>Function </a:t>
            </a:r>
            <a:r>
              <a:rPr lang="zh-CN" altLang="en-US" smtClean="0"/>
              <a:t>。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67544" y="20608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Predicate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576" y="249289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java.util.function.Predicate&lt;T&gt;</a:t>
            </a:r>
            <a:r>
              <a:rPr lang="zh-CN" altLang="en-US"/>
              <a:t>接口定义了一个名叫</a:t>
            </a:r>
            <a:r>
              <a:rPr lang="en-US" altLang="zh-CN"/>
              <a:t>test</a:t>
            </a:r>
            <a:r>
              <a:rPr lang="zh-CN" altLang="en-US"/>
              <a:t>的抽象方法，它接受泛</a:t>
            </a:r>
            <a:r>
              <a:rPr lang="zh-CN" altLang="en-US" smtClean="0"/>
              <a:t>型</a:t>
            </a:r>
            <a:r>
              <a:rPr lang="en-US" altLang="zh-CN" smtClean="0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，并返回一个</a:t>
            </a:r>
            <a:r>
              <a:rPr lang="en-US" altLang="zh-CN">
                <a:solidFill>
                  <a:srgbClr val="FF0000"/>
                </a:solidFill>
              </a:rPr>
              <a:t>boolean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68389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66614" y="6093296"/>
            <a:ext cx="8021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3568" y="3211234"/>
            <a:ext cx="7416824" cy="281005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0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特性简介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1484784"/>
            <a:ext cx="6786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速度</a:t>
            </a:r>
            <a:r>
              <a:rPr lang="zh-CN" altLang="en-US" sz="2000"/>
              <a:t>更</a:t>
            </a:r>
            <a:r>
              <a:rPr lang="zh-CN" altLang="en-US" sz="2000" smtClean="0"/>
              <a:t>快</a:t>
            </a:r>
            <a:endParaRPr lang="en-US" altLang="zh-CN" sz="200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代码</a:t>
            </a:r>
            <a:r>
              <a:rPr lang="zh-CN" altLang="en-US" sz="2000"/>
              <a:t>更少（增加了新的语法 </a:t>
            </a:r>
            <a:r>
              <a:rPr lang="en-US" altLang="zh-CN" sz="2000" b="1"/>
              <a:t>Lambda </a:t>
            </a:r>
            <a:r>
              <a:rPr lang="zh-CN" altLang="en-US" sz="2000"/>
              <a:t>表达式</a:t>
            </a:r>
            <a:r>
              <a:rPr lang="zh-CN" altLang="en-US" sz="2000" smtClean="0"/>
              <a:t>）</a:t>
            </a:r>
            <a:endParaRPr lang="en-US" altLang="zh-CN" sz="200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强大</a:t>
            </a:r>
            <a:r>
              <a:rPr lang="zh-CN" altLang="en-US" sz="2000"/>
              <a:t>的 </a:t>
            </a:r>
            <a:r>
              <a:rPr lang="en-US" altLang="zh-CN" sz="2000" b="1"/>
              <a:t>Stream </a:t>
            </a:r>
            <a:r>
              <a:rPr lang="en-US" altLang="zh-CN" sz="2000" b="1" smtClean="0"/>
              <a:t>API</a:t>
            </a:r>
            <a:endParaRPr lang="en-US" altLang="zh-CN" sz="2000" b="1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便于并行</a:t>
            </a:r>
            <a:endParaRPr lang="en-US" altLang="zh-CN" sz="200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smtClean="0"/>
              <a:t>最大化</a:t>
            </a:r>
            <a:r>
              <a:rPr lang="zh-CN" altLang="en-US" sz="2000"/>
              <a:t>减少空指针异常 </a:t>
            </a:r>
            <a:r>
              <a:rPr lang="en-US" altLang="zh-CN" sz="2000"/>
              <a:t>Optional </a:t>
            </a:r>
            <a:endParaRPr lang="en-US" altLang="zh-CN" sz="200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endParaRPr lang="en-US" altLang="zh-CN" sz="2000"/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其中最为核心的为 </a:t>
            </a:r>
            <a:r>
              <a:rPr lang="en-US" altLang="zh-CN" sz="2000">
                <a:solidFill>
                  <a:srgbClr val="FF0000"/>
                </a:solidFill>
              </a:rPr>
              <a:t>Lambda </a:t>
            </a:r>
            <a:r>
              <a:rPr lang="zh-CN" altLang="en-US" sz="2000">
                <a:solidFill>
                  <a:srgbClr val="FF0000"/>
                </a:solidFill>
              </a:rPr>
              <a:t>表达式与</a:t>
            </a:r>
            <a:r>
              <a:rPr lang="en-US" altLang="zh-CN" sz="2000">
                <a:solidFill>
                  <a:srgbClr val="FF0000"/>
                </a:solidFill>
              </a:rPr>
              <a:t>Stream API 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en-US" altLang="zh-CN" sz="2000"/>
              <a:t/>
            </a:r>
            <a:br>
              <a:rPr lang="en-US" altLang="zh-CN" sz="2000"/>
            </a:b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Consumer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48478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java.util.function.Consumer&lt;T&gt;</a:t>
            </a:r>
            <a:r>
              <a:rPr lang="zh-CN" altLang="en-US"/>
              <a:t>定义了一个名叫</a:t>
            </a:r>
            <a:r>
              <a:rPr lang="en-US" altLang="zh-CN"/>
              <a:t>accept</a:t>
            </a:r>
            <a:r>
              <a:rPr lang="zh-CN" altLang="en-US"/>
              <a:t>的抽象方法，它接受泛型</a:t>
            </a:r>
            <a:r>
              <a:rPr lang="en-US" altLang="zh-CN" smtClean="0">
                <a:solidFill>
                  <a:srgbClr val="FF0000"/>
                </a:solidFill>
              </a:rPr>
              <a:t>T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，没有返回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void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" y="2276872"/>
            <a:ext cx="62198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5233"/>
            <a:ext cx="46577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539552" y="4258220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3613" y="2131115"/>
            <a:ext cx="7228768" cy="201796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08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Function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353542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java.util.function.Function&lt;T, R&gt;</a:t>
            </a:r>
            <a:r>
              <a:rPr lang="zh-CN" altLang="en-US"/>
              <a:t>接口定义了一个叫作</a:t>
            </a:r>
            <a:r>
              <a:rPr lang="en-US" altLang="zh-CN"/>
              <a:t>apply</a:t>
            </a:r>
            <a:r>
              <a:rPr lang="zh-CN" altLang="en-US"/>
              <a:t>的方法，它接受一</a:t>
            </a:r>
            <a:r>
              <a:rPr lang="zh-CN" altLang="en-US" smtClean="0"/>
              <a:t>个泛</a:t>
            </a:r>
            <a:r>
              <a:rPr lang="zh-CN" altLang="en-US"/>
              <a:t>型</a:t>
            </a:r>
            <a:r>
              <a:rPr lang="en-US" altLang="zh-CN"/>
              <a:t>T</a:t>
            </a:r>
            <a:r>
              <a:rPr lang="zh-CN" altLang="en-US"/>
              <a:t>的对象，并返回一个泛型</a:t>
            </a:r>
            <a:r>
              <a:rPr lang="en-US" altLang="zh-CN"/>
              <a:t>R</a:t>
            </a:r>
            <a:r>
              <a:rPr lang="zh-CN" altLang="en-US"/>
              <a:t>的对象。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5" y="2348880"/>
            <a:ext cx="60102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63588" y="2240868"/>
            <a:ext cx="7380820" cy="23762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2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5005220" cy="79690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</a:t>
            </a:r>
            <a:r>
              <a:rPr lang="zh-CN" altLang="en-US" sz="1400" b="1">
                <a:solidFill>
                  <a:schemeClr val="bg1"/>
                </a:solidFill>
              </a:rPr>
              <a:t>类型特化</a:t>
            </a:r>
            <a:r>
              <a:rPr lang="zh-CN" altLang="en-US" sz="1800" b="1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7315" y="1052736"/>
            <a:ext cx="7704856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由于</a:t>
            </a:r>
            <a:r>
              <a:rPr lang="zh-CN" altLang="en-US" smtClean="0"/>
              <a:t>泛</a:t>
            </a:r>
            <a:r>
              <a:rPr lang="zh-CN" altLang="en-US"/>
              <a:t>型（比如</a:t>
            </a:r>
            <a:r>
              <a:rPr lang="en-US" altLang="zh-CN"/>
              <a:t>Consumer&lt;T&gt;</a:t>
            </a:r>
            <a:r>
              <a:rPr lang="zh-CN" altLang="en-US"/>
              <a:t>中的</a:t>
            </a:r>
            <a:r>
              <a:rPr lang="en-US" altLang="zh-CN"/>
              <a:t>T</a:t>
            </a:r>
            <a:r>
              <a:rPr lang="zh-CN" altLang="en-US"/>
              <a:t>）只能绑定</a:t>
            </a:r>
            <a:r>
              <a:rPr lang="zh-CN" altLang="en-US" smtClean="0"/>
              <a:t>到引用</a:t>
            </a:r>
            <a:r>
              <a:rPr lang="zh-CN" altLang="en-US"/>
              <a:t>类型。这是由泛型内部的实现方式造成</a:t>
            </a:r>
            <a:r>
              <a:rPr lang="zh-CN" altLang="en-US" smtClean="0"/>
              <a:t>的。</a:t>
            </a:r>
            <a:r>
              <a:rPr lang="zh-CN" altLang="en-US"/>
              <a:t>因此，在</a:t>
            </a:r>
            <a:r>
              <a:rPr lang="en-US" altLang="zh-CN"/>
              <a:t>Java</a:t>
            </a:r>
            <a:r>
              <a:rPr lang="zh-CN" altLang="en-US"/>
              <a:t>里有一个将原始类型转换为对应</a:t>
            </a:r>
            <a:br>
              <a:rPr lang="zh-CN" altLang="en-US"/>
            </a:br>
            <a:r>
              <a:rPr lang="zh-CN" altLang="en-US"/>
              <a:t>的引用类型的机制。这个机制叫作装箱（</a:t>
            </a:r>
            <a:r>
              <a:rPr lang="en-US" altLang="zh-CN"/>
              <a:t>boxing</a:t>
            </a:r>
            <a:r>
              <a:rPr lang="zh-CN" altLang="en-US"/>
              <a:t>） </a:t>
            </a:r>
            <a:r>
              <a:rPr lang="zh-CN" altLang="en-US" smtClean="0"/>
              <a:t>。</a:t>
            </a:r>
            <a:r>
              <a:rPr lang="zh-CN" altLang="en-US"/>
              <a:t>相反的操作，也就是将引用类型转换为</a:t>
            </a:r>
            <a:r>
              <a:rPr lang="zh-CN" altLang="en-US" smtClean="0"/>
              <a:t>对应</a:t>
            </a:r>
            <a:r>
              <a:rPr lang="zh-CN" altLang="en-US"/>
              <a:t>的原始类型，叫作拆箱（</a:t>
            </a:r>
            <a:r>
              <a:rPr lang="en-US" altLang="zh-CN"/>
              <a:t>unboxing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5" y="2708920"/>
            <a:ext cx="51339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42515" y="3501008"/>
            <a:ext cx="84191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Java </a:t>
            </a:r>
            <a:r>
              <a:rPr lang="en-US" altLang="zh-CN"/>
              <a:t>8</a:t>
            </a:r>
            <a:r>
              <a:rPr lang="zh-CN" altLang="en-US"/>
              <a:t>为我们前面所说的函数式接口带来了一个专门的版本，以便在输入和输出都是原始</a:t>
            </a:r>
            <a:r>
              <a:rPr lang="zh-CN" altLang="en-US" smtClean="0"/>
              <a:t>类型</a:t>
            </a:r>
            <a:r>
              <a:rPr lang="zh-CN" altLang="en-US"/>
              <a:t>时</a:t>
            </a:r>
            <a:r>
              <a:rPr lang="zh-CN" altLang="en-US">
                <a:solidFill>
                  <a:srgbClr val="FF0000"/>
                </a:solidFill>
              </a:rPr>
              <a:t>避免自动装箱</a:t>
            </a:r>
            <a:r>
              <a:rPr lang="zh-CN" altLang="en-US"/>
              <a:t>的操作 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82" y="4797152"/>
            <a:ext cx="7419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25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0766"/>
            <a:ext cx="80486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原始类型特化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5" y="3587452"/>
            <a:ext cx="80676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29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函数式接口 </a:t>
            </a:r>
            <a:r>
              <a:rPr lang="zh-CN" altLang="en-US" sz="1400" b="1" smtClean="0">
                <a:solidFill>
                  <a:schemeClr val="bg1"/>
                </a:solidFill>
              </a:rPr>
              <a:t>原始类型特化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特殊的</a:t>
            </a:r>
            <a:r>
              <a:rPr lang="en-US" altLang="zh-CN">
                <a:solidFill>
                  <a:srgbClr val="FF0000"/>
                </a:solidFill>
              </a:rPr>
              <a:t>void</a:t>
            </a:r>
            <a:r>
              <a:rPr lang="zh-CN" altLang="en-US">
                <a:solidFill>
                  <a:srgbClr val="FF0000"/>
                </a:solidFill>
              </a:rPr>
              <a:t>兼容</a:t>
            </a:r>
            <a:r>
              <a:rPr lang="zh-CN" altLang="en-US" smtClean="0">
                <a:solidFill>
                  <a:srgbClr val="FF0000"/>
                </a:solidFill>
              </a:rPr>
              <a:t>规则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96" y="1772816"/>
            <a:ext cx="7776864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如果一个</a:t>
            </a:r>
            <a:r>
              <a:rPr lang="en-US" altLang="zh-CN"/>
              <a:t>Lambda</a:t>
            </a:r>
            <a:r>
              <a:rPr lang="zh-CN" altLang="en-US"/>
              <a:t>的主体是一个语句表达式， 它就和一个返回</a:t>
            </a:r>
            <a:r>
              <a:rPr lang="en-US" altLang="zh-CN"/>
              <a:t>void</a:t>
            </a:r>
            <a:r>
              <a:rPr lang="zh-CN" altLang="en-US"/>
              <a:t>的函数描述符兼容（</a:t>
            </a:r>
            <a:r>
              <a:rPr lang="zh-CN" altLang="en-US" smtClean="0"/>
              <a:t>当然</a:t>
            </a:r>
            <a:r>
              <a:rPr lang="zh-CN" altLang="en-US"/>
              <a:t>需要参数列表也兼容）。例如，以下两行都是合法的，尽管</a:t>
            </a:r>
            <a:r>
              <a:rPr lang="en-US" altLang="zh-CN"/>
              <a:t>List</a:t>
            </a:r>
            <a:r>
              <a:rPr lang="zh-CN" altLang="en-US"/>
              <a:t>的</a:t>
            </a:r>
            <a:r>
              <a:rPr lang="en-US" altLang="zh-CN"/>
              <a:t>add</a:t>
            </a:r>
            <a:r>
              <a:rPr lang="zh-CN" altLang="en-US"/>
              <a:t>方法返回了一</a:t>
            </a:r>
            <a:r>
              <a:rPr lang="zh-CN" altLang="en-US" smtClean="0"/>
              <a:t>个</a:t>
            </a:r>
            <a:r>
              <a:rPr lang="en-US" altLang="zh-CN" smtClean="0"/>
              <a:t>boolean</a:t>
            </a:r>
            <a:r>
              <a:rPr lang="zh-CN" altLang="en-US"/>
              <a:t>，而不是</a:t>
            </a:r>
            <a:r>
              <a:rPr lang="en-US" altLang="zh-CN"/>
              <a:t>Consumer</a:t>
            </a:r>
            <a:r>
              <a:rPr lang="zh-CN" altLang="en-US"/>
              <a:t>上下文（</a:t>
            </a:r>
            <a:r>
              <a:rPr lang="en-US" altLang="zh-CN"/>
              <a:t>T -&gt; void</a:t>
            </a:r>
            <a:r>
              <a:rPr lang="zh-CN" altLang="en-US"/>
              <a:t>）所要求的</a:t>
            </a:r>
            <a:r>
              <a:rPr lang="en-US" altLang="zh-CN"/>
              <a:t>void</a:t>
            </a:r>
            <a:r>
              <a:rPr lang="zh-CN" altLang="en-US"/>
              <a:t>：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81724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51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3266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23570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3570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23570" y="3031517"/>
            <a:ext cx="3188689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方法引用和构造器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引用</a:t>
              </a:r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3570" y="4318249"/>
            <a:ext cx="3652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23570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23570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23570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284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05" y="3469650"/>
            <a:ext cx="537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981818"/>
            <a:ext cx="42862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57855" y="28233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先前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7654" y="4300508"/>
            <a:ext cx="6654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之后（使用方法引用和</a:t>
            </a:r>
            <a:r>
              <a:rPr lang="en-US" altLang="zh-CN"/>
              <a:t>java.util.Comparator.comparing</a:t>
            </a:r>
            <a:r>
              <a:rPr lang="zh-CN" altLang="en-US"/>
              <a:t>）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1230" y="1213008"/>
            <a:ext cx="7395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方法引用</a:t>
            </a:r>
            <a:r>
              <a:rPr lang="zh-CN" altLang="en-US"/>
              <a:t>让你可以重复使用现有的方法定义，并像</a:t>
            </a:r>
            <a:r>
              <a:rPr lang="en-US" altLang="zh-CN"/>
              <a:t>Lambda</a:t>
            </a:r>
            <a:r>
              <a:rPr lang="zh-CN" altLang="en-US"/>
              <a:t>一样传递它们。在一些情况下</a:t>
            </a:r>
            <a:r>
              <a:rPr lang="zh-CN" altLang="en-US" smtClean="0"/>
              <a:t>，比</a:t>
            </a:r>
            <a:r>
              <a:rPr lang="zh-CN" altLang="en-US"/>
              <a:t>起使用</a:t>
            </a:r>
            <a:r>
              <a:rPr lang="en-US" altLang="zh-CN"/>
              <a:t>Lambda</a:t>
            </a:r>
            <a:r>
              <a:rPr lang="zh-CN" altLang="en-US"/>
              <a:t>表达式，它们似乎更易读，感觉也更自然。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09818" y="3392996"/>
            <a:ext cx="7990673" cy="67943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9818" y="4941168"/>
            <a:ext cx="7990673" cy="46340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34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1229" y="962425"/>
            <a:ext cx="73951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如何构建方法</a:t>
            </a:r>
            <a:r>
              <a:rPr lang="zh-CN" altLang="en-US" smtClean="0"/>
              <a:t>引用，</a:t>
            </a:r>
            <a:r>
              <a:rPr lang="zh-CN" altLang="en-US"/>
              <a:t>方法引用主要有三</a:t>
            </a:r>
            <a:r>
              <a:rPr lang="zh-CN" altLang="en-US" smtClean="0"/>
              <a:t>类：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5088" y="1628800"/>
            <a:ext cx="7611171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指向静态方法的方法引用（例如</a:t>
            </a:r>
            <a:r>
              <a:rPr lang="en-US" altLang="zh-CN"/>
              <a:t>Integer</a:t>
            </a:r>
            <a:r>
              <a:rPr lang="zh-CN" altLang="en-US"/>
              <a:t>的</a:t>
            </a:r>
            <a:r>
              <a:rPr lang="en-US" altLang="zh-CN"/>
              <a:t>parseInt</a:t>
            </a:r>
            <a:r>
              <a:rPr lang="zh-CN" altLang="en-US"/>
              <a:t>方法，</a:t>
            </a:r>
            <a:r>
              <a:rPr lang="zh-CN" altLang="en-US" smtClean="0"/>
              <a:t>写作</a:t>
            </a:r>
            <a:r>
              <a:rPr lang="en-US" altLang="zh-CN" smtClean="0"/>
              <a:t>Integer</a:t>
            </a:r>
            <a:r>
              <a:rPr lang="en-US" altLang="zh-CN"/>
              <a:t>::</a:t>
            </a:r>
            <a:r>
              <a:rPr lang="en-US" altLang="zh-CN" smtClean="0"/>
              <a:t>parseInt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指向任意类型实例方法的方法引用（例 </a:t>
            </a:r>
            <a:r>
              <a:rPr lang="zh-CN" altLang="en-US"/>
              <a:t>如 </a:t>
            </a:r>
            <a:r>
              <a:rPr lang="en-US" altLang="zh-CN"/>
              <a:t>String </a:t>
            </a:r>
            <a:r>
              <a:rPr lang="zh-CN" altLang="en-US"/>
              <a:t>的 </a:t>
            </a:r>
            <a:r>
              <a:rPr lang="en-US" altLang="zh-CN" smtClean="0"/>
              <a:t>length</a:t>
            </a:r>
            <a:r>
              <a:rPr lang="zh-CN" altLang="en-US" smtClean="0"/>
              <a:t>方法，写作</a:t>
            </a:r>
            <a:r>
              <a:rPr lang="en-US" altLang="zh-CN" smtClean="0"/>
              <a:t>String</a:t>
            </a:r>
            <a:r>
              <a:rPr lang="en-US" altLang="zh-CN"/>
              <a:t>::length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指向</a:t>
            </a:r>
            <a:r>
              <a:rPr lang="zh-CN" altLang="en-US"/>
              <a:t>现有对象的实例方法的方法引用（假设你有一个局部变量</a:t>
            </a:r>
            <a:r>
              <a:rPr lang="en-US" altLang="zh-CN" smtClean="0"/>
              <a:t>expensiveTransaction</a:t>
            </a:r>
            <a:r>
              <a:rPr lang="zh-CN" altLang="en-US" smtClean="0"/>
              <a:t>用于</a:t>
            </a:r>
            <a:r>
              <a:rPr lang="zh-CN" altLang="en-US"/>
              <a:t>存放</a:t>
            </a:r>
            <a:r>
              <a:rPr lang="en-US" altLang="zh-CN"/>
              <a:t>Transaction</a:t>
            </a:r>
            <a:r>
              <a:rPr lang="zh-CN" altLang="en-US"/>
              <a:t>类型的对象，它支持实例方法</a:t>
            </a:r>
            <a:r>
              <a:rPr lang="en-US" altLang="zh-CN"/>
              <a:t>getValue</a:t>
            </a:r>
            <a:r>
              <a:rPr lang="zh-CN" altLang="en-US"/>
              <a:t>，那么你就可以写</a:t>
            </a:r>
            <a:r>
              <a:rPr lang="en-US" altLang="zh-CN"/>
              <a:t>expensiveTransaction::getValue</a:t>
            </a:r>
            <a:r>
              <a:rPr lang="zh-CN" altLang="en-US" smtClean="0"/>
              <a:t>）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026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89782"/>
            <a:ext cx="5938445" cy="444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3" y="5599638"/>
            <a:ext cx="7877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026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25088" y="57959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对于一个现有构造函数，你可以利用它的名称和关键字</a:t>
            </a:r>
            <a:r>
              <a:rPr lang="en-US" altLang="zh-CN"/>
              <a:t>new</a:t>
            </a:r>
            <a:r>
              <a:rPr lang="zh-CN" altLang="en-US"/>
              <a:t>来创建它的一个引用</a:t>
            </a:r>
            <a:r>
              <a:rPr lang="zh-CN" altLang="en-US" smtClean="0"/>
              <a:t>：</a:t>
            </a:r>
            <a:r>
              <a:rPr lang="en-US" altLang="zh-CN" smtClean="0"/>
              <a:t>ClassName</a:t>
            </a:r>
            <a:r>
              <a:rPr lang="en-US" altLang="zh-CN"/>
              <a:t>::new</a:t>
            </a:r>
            <a:r>
              <a:rPr lang="zh-CN" altLang="en-US"/>
              <a:t>。它的功能与指向静态方法的引用类似。例如，假设有一个构造函数没有参数</a:t>
            </a:r>
            <a:r>
              <a:rPr lang="zh-CN" altLang="en-US" smtClean="0"/>
              <a:t>。它</a:t>
            </a:r>
            <a:r>
              <a:rPr lang="zh-CN" altLang="en-US"/>
              <a:t>适合</a:t>
            </a:r>
            <a:r>
              <a:rPr lang="en-US" altLang="zh-CN"/>
              <a:t>Supplier</a:t>
            </a:r>
            <a:r>
              <a:rPr lang="zh-CN" altLang="en-US"/>
              <a:t>的签名</a:t>
            </a:r>
            <a:r>
              <a:rPr lang="en-US" altLang="zh-CN"/>
              <a:t>() -&gt; Apple</a:t>
            </a:r>
            <a:r>
              <a:rPr lang="zh-CN" altLang="en-US"/>
              <a:t>。 </a:t>
            </a:r>
          </a:p>
        </p:txBody>
      </p:sp>
      <p:sp>
        <p:nvSpPr>
          <p:cNvPr id="5" name="矩形 4"/>
          <p:cNvSpPr/>
          <p:nvPr/>
        </p:nvSpPr>
        <p:spPr>
          <a:xfrm>
            <a:off x="359454" y="2572161"/>
            <a:ext cx="340008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Supplier&lt;Apple&gt; c1 = Apple::new;</a:t>
            </a:r>
            <a:br>
              <a:rPr lang="en-US" altLang="zh-CN"/>
            </a:br>
            <a:r>
              <a:rPr lang="en-US" altLang="zh-CN"/>
              <a:t>Apple a1 = c1.get();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51920" y="2716222"/>
            <a:ext cx="1102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等价于：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8024" y="2564904"/>
            <a:ext cx="396044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Supplier&lt;Apple&gt; c1 = () -&gt; new Apple();</a:t>
            </a:r>
            <a:br>
              <a:rPr lang="en-US" altLang="zh-CN"/>
            </a:br>
            <a:r>
              <a:rPr lang="en-US" altLang="zh-CN"/>
              <a:t>Apple a1 = c1.get(); 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9454" y="3595320"/>
            <a:ext cx="7722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如果你的构造函数的签名是</a:t>
            </a:r>
            <a:r>
              <a:rPr lang="en-US" altLang="zh-CN"/>
              <a:t>Apple(Integer weight)</a:t>
            </a:r>
            <a:r>
              <a:rPr lang="zh-CN" altLang="en-US"/>
              <a:t>，那么它就适合</a:t>
            </a:r>
            <a:r>
              <a:rPr lang="en-US" altLang="zh-CN"/>
              <a:t>Function</a:t>
            </a:r>
            <a:r>
              <a:rPr lang="zh-CN" altLang="en-US"/>
              <a:t>接口的</a:t>
            </a:r>
            <a:r>
              <a:rPr lang="zh-CN" altLang="en-US" smtClean="0"/>
              <a:t>签名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5536" y="4293096"/>
            <a:ext cx="4188321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Function&lt;Integer, Apple&gt; c2 = Apple::new;</a:t>
            </a:r>
            <a:br>
              <a:rPr lang="en-US" altLang="zh-CN"/>
            </a:br>
            <a:r>
              <a:rPr lang="en-US" altLang="zh-CN"/>
              <a:t>Apple a2 = c2.apply(110); 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5536" y="5657472"/>
            <a:ext cx="653111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Function&lt;Integer, Apple&gt; c2 = (weight) -&gt; new Apple(weight);</a:t>
            </a:r>
          </a:p>
          <a:p>
            <a:r>
              <a:rPr lang="en-US" altLang="zh-CN"/>
              <a:t>Apple a2 = c2.apply(110);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9552" y="5049180"/>
            <a:ext cx="1102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等价于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构造函数引用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844" y="2564904"/>
            <a:ext cx="3616692" cy="79208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88024" y="2564904"/>
            <a:ext cx="3960440" cy="79208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2844" y="4257092"/>
            <a:ext cx="6193352" cy="7560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flipV="1">
            <a:off x="142844" y="5445222"/>
            <a:ext cx="6193352" cy="85857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1889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2439253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式接口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3431" y="3065585"/>
            <a:ext cx="407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方法引用和构造器引用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6919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63431" y="1687699"/>
            <a:ext cx="2520280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97840" y="2123564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Lambda</a:t>
              </a:r>
              <a:r>
                <a:rPr lang="zh-CN" altLang="en-US" sz="2000" b="1">
                  <a:solidFill>
                    <a:schemeClr val="bg1"/>
                  </a:solidFill>
                  <a:latin typeface="专业字体设计服务/WWW.ZTSGC.COM/"/>
                  <a:ea typeface="微软雅黑" pitchFamily="34" charset="-122"/>
                </a:rPr>
                <a:t>表达式</a:t>
              </a:r>
              <a:endParaRPr lang="zh-CN" altLang="en-US" sz="2000" b="1" dirty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8"/>
          <p:cNvSpPr txBox="1"/>
          <p:nvPr/>
        </p:nvSpPr>
        <p:spPr>
          <a:xfrm>
            <a:off x="3763431" y="118335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935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比较器复合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前面看到，你可以使用静态方法</a:t>
            </a:r>
            <a:r>
              <a:rPr lang="en-US" altLang="zh-CN"/>
              <a:t>Comparator.comparing</a:t>
            </a:r>
            <a:r>
              <a:rPr lang="zh-CN" altLang="en-US"/>
              <a:t>，根据提取用于比较的键</a:t>
            </a:r>
            <a:r>
              <a:rPr lang="zh-CN" altLang="en-US" smtClean="0"/>
              <a:t>值的</a:t>
            </a:r>
            <a:r>
              <a:rPr lang="en-US" altLang="zh-CN"/>
              <a:t>Function</a:t>
            </a:r>
            <a:r>
              <a:rPr lang="zh-CN" altLang="en-US"/>
              <a:t>来返回一个</a:t>
            </a:r>
            <a:r>
              <a:rPr lang="en-US" altLang="zh-CN"/>
              <a:t>Comparator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3691" y="2051556"/>
            <a:ext cx="744067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Comparator&lt;Apple&gt; c = Comparator.comparing(Apple::getWeight</a:t>
            </a:r>
            <a:r>
              <a:rPr lang="en-US" altLang="zh-CN"/>
              <a:t>);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、对</a:t>
            </a:r>
            <a:r>
              <a:rPr lang="zh-CN" altLang="en-US">
                <a:solidFill>
                  <a:srgbClr val="FF0000"/>
                </a:solidFill>
              </a:rPr>
              <a:t>苹果按重量递减</a:t>
            </a:r>
            <a:r>
              <a:rPr lang="zh-CN" altLang="en-US" smtClean="0">
                <a:solidFill>
                  <a:srgbClr val="FF0000"/>
                </a:solidFill>
              </a:rPr>
              <a:t>排序：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3690" y="3068960"/>
            <a:ext cx="744067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inventory.sort</a:t>
            </a:r>
            <a:r>
              <a:rPr lang="en-US" altLang="zh-CN" smtClean="0"/>
              <a:t>(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comparing(Apple</a:t>
            </a:r>
            <a:r>
              <a:rPr lang="en-US" altLang="zh-CN"/>
              <a:t>::getWeight</a:t>
            </a:r>
            <a:r>
              <a:rPr lang="en-US" altLang="zh-CN" smtClean="0"/>
              <a:t>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.</a:t>
            </a:r>
            <a:r>
              <a:rPr lang="en-US" altLang="zh-CN"/>
              <a:t>reversed());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691" y="42117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、有</a:t>
            </a:r>
            <a:r>
              <a:rPr lang="zh-CN" altLang="en-US">
                <a:solidFill>
                  <a:srgbClr val="FF0000"/>
                </a:solidFill>
              </a:rPr>
              <a:t>两个苹果一样</a:t>
            </a:r>
            <a:r>
              <a:rPr lang="zh-CN" altLang="en-US" smtClean="0">
                <a:solidFill>
                  <a:srgbClr val="FF0000"/>
                </a:solidFill>
              </a:rPr>
              <a:t>重时按照国家排序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690" y="4687976"/>
            <a:ext cx="7440677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inventory.sort(</a:t>
            </a:r>
          </a:p>
          <a:p>
            <a:r>
              <a:rPr lang="en-US" altLang="zh-CN"/>
              <a:t>        comparing(Apple::getWeight)</a:t>
            </a:r>
          </a:p>
          <a:p>
            <a:r>
              <a:rPr lang="en-US" altLang="zh-CN"/>
              <a:t>        .reversed()</a:t>
            </a:r>
            <a:br>
              <a:rPr lang="en-US" altLang="zh-CN"/>
            </a:br>
            <a:r>
              <a:rPr lang="en-US" altLang="zh-CN"/>
              <a:t>        .thenComparing(Apple::getCountry)); 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2844" y="1952836"/>
            <a:ext cx="8857648" cy="58883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2844" y="3068960"/>
            <a:ext cx="8857648" cy="10441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2844" y="4687976"/>
            <a:ext cx="8857648" cy="12613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64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方法引用 </a:t>
            </a:r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谓词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复合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谓词接口包括三个方法： </a:t>
            </a:r>
            <a:r>
              <a:rPr lang="en-US" altLang="zh-CN"/>
              <a:t>negate</a:t>
            </a:r>
            <a:r>
              <a:rPr lang="zh-CN" altLang="en-US"/>
              <a:t>、 </a:t>
            </a:r>
            <a:r>
              <a:rPr lang="en-US" altLang="zh-CN"/>
              <a:t>and</a:t>
            </a:r>
            <a:r>
              <a:rPr lang="zh-CN" altLang="en-US"/>
              <a:t>和</a:t>
            </a:r>
            <a:r>
              <a:rPr lang="en-US" altLang="zh-CN" smtClean="0"/>
              <a:t>or</a:t>
            </a:r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8137" y="1484784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你可能想要把两个</a:t>
            </a:r>
            <a:r>
              <a:rPr lang="en-US" altLang="zh-CN">
                <a:solidFill>
                  <a:srgbClr val="FF0000"/>
                </a:solidFill>
              </a:rPr>
              <a:t>Lambda</a:t>
            </a:r>
            <a:r>
              <a:rPr lang="zh-CN" altLang="en-US">
                <a:solidFill>
                  <a:srgbClr val="FF0000"/>
                </a:solidFill>
              </a:rPr>
              <a:t>用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zh-CN" altLang="en-US">
                <a:solidFill>
                  <a:srgbClr val="FF0000"/>
                </a:solidFill>
              </a:rPr>
              <a:t>方法组合起来，比如一个苹果既是红色又比较</a:t>
            </a:r>
            <a:r>
              <a:rPr lang="zh-CN" altLang="en-US" smtClean="0">
                <a:solidFill>
                  <a:srgbClr val="FF0000"/>
                </a:solidFill>
              </a:rPr>
              <a:t>重。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3691" y="2109626"/>
            <a:ext cx="744067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Predicate&lt;Apple&gt; redAndHeavyApple </a:t>
            </a:r>
            <a:r>
              <a:rPr lang="en-US" altLang="zh-CN"/>
              <a:t>=redApple</a:t>
            </a:r>
          </a:p>
          <a:p>
            <a:r>
              <a:rPr lang="en-US" altLang="zh-CN"/>
              <a:t>				.and(a </a:t>
            </a:r>
            <a:r>
              <a:rPr lang="en-US" altLang="zh-CN"/>
              <a:t>-&gt; a.getWeight() &gt; 150);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3690" y="3104964"/>
            <a:ext cx="7512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表达要么是重（</a:t>
            </a:r>
            <a:r>
              <a:rPr lang="en-US" altLang="zh-CN">
                <a:solidFill>
                  <a:srgbClr val="FF0000"/>
                </a:solidFill>
              </a:rPr>
              <a:t>150</a:t>
            </a:r>
            <a:r>
              <a:rPr lang="zh-CN" altLang="en-US">
                <a:solidFill>
                  <a:srgbClr val="FF0000"/>
                </a:solidFill>
              </a:rPr>
              <a:t>克以上）的红苹果，要么是</a:t>
            </a:r>
            <a:r>
              <a:rPr lang="zh-CN" altLang="en-US">
                <a:solidFill>
                  <a:srgbClr val="FF0000"/>
                </a:solidFill>
              </a:rPr>
              <a:t>绿</a:t>
            </a:r>
            <a:r>
              <a:rPr lang="zh-CN" altLang="en-US" smtClean="0">
                <a:solidFill>
                  <a:srgbClr val="FF0000"/>
                </a:solidFill>
              </a:rPr>
              <a:t>苹果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690" y="3465004"/>
            <a:ext cx="7440677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/>
              <a:t>Predicate&lt;Apple&gt; redAndHeavyAppleOrGreen </a:t>
            </a:r>
            <a:r>
              <a:rPr lang="en-US" altLang="zh-CN"/>
              <a:t>=</a:t>
            </a:r>
          </a:p>
          <a:p>
            <a:r>
              <a:rPr lang="en-US" altLang="zh-CN"/>
              <a:t>	</a:t>
            </a:r>
            <a:r>
              <a:rPr lang="en-US" altLang="zh-CN"/>
              <a:t>		redApple</a:t>
            </a:r>
          </a:p>
          <a:p>
            <a:r>
              <a:rPr lang="en-US" altLang="zh-CN"/>
              <a:t>	</a:t>
            </a:r>
            <a:r>
              <a:rPr lang="en-US" altLang="zh-CN"/>
              <a:t>		.and(a </a:t>
            </a:r>
            <a:r>
              <a:rPr lang="en-US" altLang="zh-CN"/>
              <a:t>-&gt; a.getWeight() &gt; 150)</a:t>
            </a:r>
            <a:br>
              <a:rPr lang="en-US" altLang="zh-CN"/>
            </a:br>
            <a:r>
              <a:rPr lang="en-US" altLang="zh-CN"/>
              <a:t>			.</a:t>
            </a:r>
            <a:r>
              <a:rPr lang="en-US" altLang="zh-CN"/>
              <a:t>or(a -&gt; "green".equals(a.getColor()));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3485" y="5807005"/>
            <a:ext cx="8160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请注意， </a:t>
            </a:r>
            <a:r>
              <a:rPr lang="en-US" altLang="zh-CN"/>
              <a:t>and</a:t>
            </a:r>
            <a:r>
              <a:rPr lang="zh-CN" altLang="en-US"/>
              <a:t>和</a:t>
            </a:r>
            <a:r>
              <a:rPr lang="en-US" altLang="zh-CN"/>
              <a:t>or</a:t>
            </a:r>
            <a:r>
              <a:rPr lang="zh-CN" altLang="en-US"/>
              <a:t>方法是按照在表达式链中的位置，从左向右确定</a:t>
            </a:r>
            <a:r>
              <a:rPr lang="zh-CN" altLang="en-US" smtClean="0"/>
              <a:t>优先级</a:t>
            </a:r>
            <a:r>
              <a:rPr lang="zh-CN" altLang="en-US"/>
              <a:t>的。因此， </a:t>
            </a:r>
            <a:r>
              <a:rPr lang="en-US" altLang="zh-CN" b="1">
                <a:solidFill>
                  <a:srgbClr val="FF0000"/>
                </a:solidFill>
              </a:rPr>
              <a:t>a.or(b).and(c)</a:t>
            </a:r>
            <a:r>
              <a:rPr lang="zh-CN" altLang="en-US" b="1">
                <a:solidFill>
                  <a:srgbClr val="FF0000"/>
                </a:solidFill>
              </a:rPr>
              <a:t>可以看作</a:t>
            </a:r>
            <a:r>
              <a:rPr lang="en-US" altLang="zh-CN" b="1">
                <a:solidFill>
                  <a:srgbClr val="FF0000"/>
                </a:solidFill>
              </a:rPr>
              <a:t>(a || b) &amp;&amp; c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9454" y="2096852"/>
            <a:ext cx="8641038" cy="86409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9454" y="3465004"/>
            <a:ext cx="8641038" cy="129614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7" y="5338953"/>
            <a:ext cx="6204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Predicate&lt;Apple&gt; notRedApple = redApple.negate();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3691" y="486916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、产生</a:t>
            </a:r>
            <a:r>
              <a:rPr lang="zh-CN" altLang="en-US">
                <a:solidFill>
                  <a:srgbClr val="FF0000"/>
                </a:solidFill>
              </a:rPr>
              <a:t>现有</a:t>
            </a:r>
            <a:r>
              <a:rPr lang="en-US" altLang="zh-CN">
                <a:solidFill>
                  <a:srgbClr val="FF0000"/>
                </a:solidFill>
              </a:rPr>
              <a:t>Predicate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en-US" altLang="zh-CN">
                <a:solidFill>
                  <a:srgbClr val="FF0000"/>
                </a:solidFill>
              </a:rPr>
              <a:t>redApple</a:t>
            </a:r>
            <a:r>
              <a:rPr lang="zh-CN" altLang="en-US">
                <a:solidFill>
                  <a:srgbClr val="FF0000"/>
                </a:solidFill>
              </a:rPr>
              <a:t>的非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br>
              <a:rPr lang="zh-CN" altLang="en-US">
                <a:solidFill>
                  <a:srgbClr val="FF0000"/>
                </a:solidFill>
              </a:rPr>
            </a:b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363484" y="5338082"/>
            <a:ext cx="8637007" cy="39517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31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38919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23570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3570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23570" y="3631915"/>
            <a:ext cx="3188689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3570" y="4318249"/>
            <a:ext cx="361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23570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23570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23570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23570" y="3779748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36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了解 </a:t>
            </a:r>
            <a:r>
              <a:rPr lang="en-US" altLang="zh-CN" b="1"/>
              <a:t>Stream </a:t>
            </a:r>
            <a:endParaRPr lang="zh-CN" altLang="en-US" b="1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962983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Java8</a:t>
            </a:r>
            <a:r>
              <a:rPr lang="zh-CN" altLang="en-US"/>
              <a:t>中有两大最为重要的改变。第一个是 </a:t>
            </a:r>
            <a:r>
              <a:rPr lang="en-US" altLang="zh-CN"/>
              <a:t>Lambda </a:t>
            </a:r>
            <a:r>
              <a:rPr lang="zh-CN" altLang="en-US"/>
              <a:t>表达式；另外</a:t>
            </a:r>
            <a:r>
              <a:rPr lang="zh-CN" altLang="en-US" smtClean="0"/>
              <a:t>一个</a:t>
            </a:r>
            <a:r>
              <a:rPr lang="zh-CN" altLang="en-US"/>
              <a:t>则是 </a:t>
            </a:r>
            <a:r>
              <a:rPr lang="en-US" altLang="zh-CN"/>
              <a:t>Stream API(java.util.stream.*)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Stream </a:t>
            </a:r>
            <a:r>
              <a:rPr lang="zh-CN" altLang="en-US"/>
              <a:t>是 </a:t>
            </a:r>
            <a:r>
              <a:rPr lang="en-US" altLang="zh-CN"/>
              <a:t>Java8 </a:t>
            </a:r>
            <a:r>
              <a:rPr lang="zh-CN" altLang="en-US"/>
              <a:t>中处理</a:t>
            </a:r>
            <a:r>
              <a:rPr lang="zh-CN" altLang="en-US" b="1">
                <a:solidFill>
                  <a:srgbClr val="FF0000"/>
                </a:solidFill>
              </a:rPr>
              <a:t>集合</a:t>
            </a:r>
            <a:r>
              <a:rPr lang="zh-CN" altLang="en-US"/>
              <a:t>的关键抽象概念，它可以指定你希望</a:t>
            </a:r>
            <a:r>
              <a:rPr lang="zh-CN" altLang="en-US" smtClean="0"/>
              <a:t>对集合</a:t>
            </a:r>
            <a:r>
              <a:rPr lang="zh-CN" altLang="en-US"/>
              <a:t>进行的操作，可以执行非常复杂的查找、过滤和映射数据等操作</a:t>
            </a:r>
            <a:r>
              <a:rPr lang="zh-CN" altLang="en-US" smtClean="0"/>
              <a:t>。使用</a:t>
            </a:r>
            <a:r>
              <a:rPr lang="en-US" altLang="zh-CN" smtClean="0"/>
              <a:t>Stream </a:t>
            </a:r>
            <a:r>
              <a:rPr lang="en-US" altLang="zh-CN"/>
              <a:t>API </a:t>
            </a:r>
            <a:r>
              <a:rPr lang="zh-CN" altLang="en-US"/>
              <a:t>对集合数据进行操作，就</a:t>
            </a:r>
            <a:r>
              <a:rPr lang="zh-CN" altLang="en-US" b="1">
                <a:solidFill>
                  <a:srgbClr val="FF0000"/>
                </a:solidFill>
              </a:rPr>
              <a:t>类似于使用 </a:t>
            </a:r>
            <a:r>
              <a:rPr lang="en-US" altLang="zh-CN" b="1">
                <a:solidFill>
                  <a:srgbClr val="FF0000"/>
                </a:solidFill>
              </a:rPr>
              <a:t>SQL </a:t>
            </a:r>
            <a:r>
              <a:rPr lang="zh-CN" altLang="en-US"/>
              <a:t>执行的</a:t>
            </a:r>
            <a:r>
              <a:rPr lang="zh-CN" altLang="en-US" smtClean="0"/>
              <a:t>数据库</a:t>
            </a:r>
            <a:r>
              <a:rPr lang="zh-CN" altLang="en-US"/>
              <a:t>查询。也可以使用 </a:t>
            </a:r>
            <a:r>
              <a:rPr lang="en-US" altLang="zh-CN"/>
              <a:t>Stream API </a:t>
            </a:r>
            <a:r>
              <a:rPr lang="zh-CN" altLang="en-US"/>
              <a:t>来并行执行操作。简而言之</a:t>
            </a:r>
            <a:r>
              <a:rPr lang="zh-CN" altLang="en-US" smtClean="0"/>
              <a:t>，</a:t>
            </a:r>
            <a:r>
              <a:rPr lang="en-US" altLang="zh-CN" smtClean="0"/>
              <a:t>Stream </a:t>
            </a:r>
            <a:r>
              <a:rPr lang="en-US" altLang="zh-CN"/>
              <a:t>API </a:t>
            </a:r>
            <a:r>
              <a:rPr lang="zh-CN" altLang="en-US"/>
              <a:t>提供了一种</a:t>
            </a:r>
            <a:r>
              <a:rPr lang="zh-CN" altLang="en-US" b="1">
                <a:solidFill>
                  <a:srgbClr val="FF0000"/>
                </a:solidFill>
              </a:rPr>
              <a:t>高效且易于使用</a:t>
            </a:r>
            <a:r>
              <a:rPr lang="zh-CN" altLang="en-US"/>
              <a:t>的处理数据的方式。 </a:t>
            </a:r>
          </a:p>
        </p:txBody>
      </p:sp>
    </p:spTree>
    <p:extLst>
      <p:ext uri="{BB962C8B-B14F-4D97-AF65-F5344CB8AC3E}">
        <p14:creationId xmlns:p14="http://schemas.microsoft.com/office/powerpoint/2010/main" val="1581990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454" y="1052736"/>
            <a:ext cx="7884954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流</a:t>
            </a:r>
            <a:r>
              <a:rPr lang="en-US" altLang="zh-CN" b="1"/>
              <a:t>(Stream) </a:t>
            </a:r>
            <a:r>
              <a:rPr lang="zh-CN" altLang="en-US" b="1"/>
              <a:t>到底是什么呢？</a:t>
            </a:r>
            <a:r>
              <a:rPr lang="en-US" altLang="zh-CN" b="1"/>
              <a:t> </a:t>
            </a:r>
            <a:endParaRPr lang="zh-CN" altLang="en-US" b="1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76525" y="364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556792"/>
            <a:ext cx="6696744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是数据渠道，用于操作数据源（集合、数组等）所生成的元素序列。</a:t>
            </a:r>
            <a:br>
              <a:rPr lang="zh-CN" altLang="en-US"/>
            </a:br>
            <a:r>
              <a:rPr lang="zh-CN" altLang="en-US" b="1">
                <a:solidFill>
                  <a:srgbClr val="FF0000"/>
                </a:solidFill>
              </a:rPr>
              <a:t>“集合讲的是数据，流讲的是计算！ ”</a:t>
            </a:r>
            <a:r>
              <a:rPr lang="zh-CN" altLang="en-US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848171"/>
            <a:ext cx="844051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注意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mtClean="0"/>
              <a:t>Stream </a:t>
            </a:r>
            <a:r>
              <a:rPr lang="zh-CN" altLang="en-US"/>
              <a:t>自己不会</a:t>
            </a:r>
            <a:r>
              <a:rPr lang="zh-CN" altLang="en-US" smtClean="0"/>
              <a:t>存储元素，需要有数据源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mtClean="0"/>
              <a:t>Stream </a:t>
            </a:r>
            <a:r>
              <a:rPr lang="zh-CN" altLang="en-US"/>
              <a:t>不会改变源对象。相反，他们会返回一个持有结果的新</a:t>
            </a:r>
            <a:r>
              <a:rPr lang="en-US" altLang="zh-CN" smtClean="0"/>
              <a:t>Stream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mtClean="0"/>
              <a:t>Stream </a:t>
            </a:r>
            <a:r>
              <a:rPr lang="zh-CN" altLang="en-US"/>
              <a:t>操作是延迟执行的。这意味着他们会等到需要结果的时候才</a:t>
            </a:r>
            <a:r>
              <a:rPr lang="zh-CN" altLang="en-US" smtClean="0"/>
              <a:t>执行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mtClean="0"/>
              <a:t>从</a:t>
            </a:r>
            <a:r>
              <a:rPr lang="zh-CN" altLang="en-US"/>
              <a:t>有序</a:t>
            </a:r>
            <a:r>
              <a:rPr lang="zh-CN" altLang="en-US" smtClean="0"/>
              <a:t>集合</a:t>
            </a:r>
            <a:r>
              <a:rPr lang="zh-CN" altLang="en-US"/>
              <a:t>生成流时会保留原有的顺序。由列表生成的流，其元素顺序与列表</a:t>
            </a:r>
            <a:r>
              <a:rPr lang="zh-CN" altLang="en-US" smtClean="0"/>
              <a:t>一致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mtClean="0"/>
              <a:t>流水线</a:t>
            </a:r>
            <a:r>
              <a:rPr lang="zh-CN" altLang="en-US"/>
              <a:t>：</a:t>
            </a:r>
            <a:r>
              <a:rPr lang="zh-CN" altLang="en-US" smtClean="0"/>
              <a:t>很多</a:t>
            </a:r>
            <a:r>
              <a:rPr lang="zh-CN" altLang="en-US"/>
              <a:t>流操作本身会返回一个流，这样多个操作就可以链接起来，形成一个</a:t>
            </a:r>
            <a:r>
              <a:rPr lang="zh-CN" altLang="en-US" smtClean="0"/>
              <a:t>大的</a:t>
            </a:r>
            <a:r>
              <a:rPr lang="zh-CN" altLang="en-US"/>
              <a:t>流水线 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/>
              <a:t>内部</a:t>
            </a:r>
            <a:r>
              <a:rPr lang="zh-CN" altLang="en-US" smtClean="0"/>
              <a:t>迭代：与</a:t>
            </a:r>
            <a:r>
              <a:rPr lang="zh-CN" altLang="en-US"/>
              <a:t>使用迭代器显式迭代的集合不同，流的迭代操作是在背后进行</a:t>
            </a:r>
            <a:r>
              <a:rPr lang="zh-CN" altLang="en-US" smtClean="0"/>
              <a:t>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21" y="1340768"/>
            <a:ext cx="3838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5496" y="854274"/>
            <a:ext cx="5162425" cy="21426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92080" y="854274"/>
            <a:ext cx="3528392" cy="21426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8342"/>
            <a:ext cx="49244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40005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69826" y="32849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选出前</a:t>
            </a:r>
            <a:r>
              <a:rPr lang="en-US" altLang="zh-CN" b="1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个</a:t>
            </a:r>
            <a:r>
              <a:rPr lang="zh-CN" altLang="en-US" b="1" smtClean="0">
                <a:solidFill>
                  <a:srgbClr val="FF0000"/>
                </a:solidFill>
              </a:rPr>
              <a:t>高</a:t>
            </a:r>
            <a:r>
              <a:rPr lang="zh-CN" altLang="en-US" b="1">
                <a:solidFill>
                  <a:srgbClr val="FF0000"/>
                </a:solidFill>
              </a:rPr>
              <a:t>热量</a:t>
            </a:r>
            <a:r>
              <a:rPr lang="zh-CN" altLang="en-US" smtClean="0"/>
              <a:t>的菜肴的</a:t>
            </a:r>
            <a:r>
              <a:rPr lang="zh-CN" altLang="en-US" b="1" smtClean="0">
                <a:solidFill>
                  <a:srgbClr val="FF0000"/>
                </a:solidFill>
              </a:rPr>
              <a:t>名称</a:t>
            </a:r>
            <a:r>
              <a:rPr lang="zh-CN" altLang="en-US" smtClean="0"/>
              <a:t>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990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1927"/>
            <a:ext cx="48696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70659"/>
            <a:ext cx="13239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7" y="3546723"/>
            <a:ext cx="30861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3" y="4554835"/>
            <a:ext cx="17811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>
            <a:off x="3779912" y="2852936"/>
            <a:ext cx="1224136" cy="2617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4048" y="2660639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从菜单获得流 </a:t>
            </a:r>
            <a:br>
              <a:rPr lang="zh-CN" altLang="en-US"/>
            </a:b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779912" y="3546722"/>
            <a:ext cx="1224136" cy="30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779912" y="4437112"/>
            <a:ext cx="1376536" cy="2617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04048" y="33076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中间操作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48064" y="42228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终端操作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2844" y="2924944"/>
            <a:ext cx="3637068" cy="33699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2844" y="3429000"/>
            <a:ext cx="3637068" cy="8903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2844" y="4437112"/>
            <a:ext cx="3637068" cy="57606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0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68760"/>
            <a:ext cx="82391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456384" y="9104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中间操作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91880" y="37875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终端操作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269457"/>
            <a:ext cx="80581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2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用谓词</a:t>
            </a:r>
            <a:r>
              <a:rPr lang="zh-CN" altLang="en-US" b="1" smtClean="0">
                <a:solidFill>
                  <a:srgbClr val="FF0000"/>
                </a:solidFill>
              </a:rPr>
              <a:t>筛选 </a:t>
            </a:r>
            <a:r>
              <a:rPr lang="en-US" altLang="zh-CN" b="1" smtClean="0">
                <a:solidFill>
                  <a:srgbClr val="FF0000"/>
                </a:solidFill>
              </a:rPr>
              <a:t>filter</a:t>
            </a:r>
            <a:r>
              <a:rPr lang="zh-CN" altLang="en-US" b="1" smtClean="0">
                <a:solidFill>
                  <a:srgbClr val="FF0000"/>
                </a:solidFill>
              </a:rPr>
              <a:t> 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812" y="29876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筛选各异的</a:t>
            </a:r>
            <a:r>
              <a:rPr lang="zh-CN" altLang="en-US" b="1" smtClean="0">
                <a:solidFill>
                  <a:srgbClr val="FF0000"/>
                </a:solidFill>
              </a:rPr>
              <a:t>元素 </a:t>
            </a:r>
            <a:r>
              <a:rPr lang="en-US" altLang="zh-CN" b="1" smtClean="0">
                <a:solidFill>
                  <a:srgbClr val="FF0000"/>
                </a:solidFill>
              </a:rPr>
              <a:t>distinct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752" y="486916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输出</a:t>
            </a:r>
            <a:r>
              <a:rPr lang="zh-CN" altLang="en-US" smtClean="0"/>
              <a:t>结果为：</a:t>
            </a:r>
            <a:r>
              <a:rPr lang="en-US" altLang="zh-CN" smtClean="0"/>
              <a:t>2 4</a:t>
            </a:r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39433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15" y="3645024"/>
            <a:ext cx="51911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931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截</a:t>
            </a:r>
            <a:r>
              <a:rPr lang="zh-CN" altLang="en-US" b="1">
                <a:solidFill>
                  <a:srgbClr val="FF0000"/>
                </a:solidFill>
              </a:rPr>
              <a:t>短</a:t>
            </a:r>
            <a:r>
              <a:rPr lang="zh-CN" altLang="en-US" b="1" smtClean="0">
                <a:solidFill>
                  <a:srgbClr val="FF0000"/>
                </a:solidFill>
              </a:rPr>
              <a:t>流 </a:t>
            </a:r>
            <a:r>
              <a:rPr lang="en-US" altLang="zh-CN" b="1" smtClean="0">
                <a:solidFill>
                  <a:srgbClr val="FF0000"/>
                </a:solidFill>
              </a:rPr>
              <a:t>limit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812" y="31956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跳过</a:t>
            </a:r>
            <a:r>
              <a:rPr lang="zh-CN" altLang="en-US" b="1" smtClean="0">
                <a:solidFill>
                  <a:srgbClr val="FF0000"/>
                </a:solidFill>
              </a:rPr>
              <a:t>元素 </a:t>
            </a:r>
            <a:r>
              <a:rPr lang="en-US" altLang="zh-CN" b="1" smtClean="0">
                <a:solidFill>
                  <a:srgbClr val="FF0000"/>
                </a:solidFill>
              </a:rPr>
              <a:t>skip</a:t>
            </a:r>
            <a:r>
              <a:rPr lang="zh-CN" altLang="en-US" b="1" smtClean="0">
                <a:solidFill>
                  <a:srgbClr val="FF0000"/>
                </a:solidFill>
              </a:rPr>
              <a:t> 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39147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53036"/>
            <a:ext cx="40481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58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80728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初试牛刀 </a:t>
            </a:r>
            <a:r>
              <a:rPr lang="zh-CN" altLang="en-US" sz="2000" smtClean="0"/>
              <a:t>：从</a:t>
            </a:r>
            <a:r>
              <a:rPr lang="zh-CN" altLang="en-US" sz="2000"/>
              <a:t>列表中筛选</a:t>
            </a:r>
            <a:r>
              <a:rPr lang="zh-CN" altLang="en-US" sz="2000" smtClean="0"/>
              <a:t>绿色苹果？</a:t>
            </a: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0" y="3284984"/>
            <a:ext cx="64960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2844" y="3140968"/>
            <a:ext cx="8857648" cy="230425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08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映射 </a:t>
            </a:r>
            <a:r>
              <a:rPr lang="en-US" altLang="zh-CN" b="1" smtClean="0">
                <a:solidFill>
                  <a:srgbClr val="FF0000"/>
                </a:solidFill>
              </a:rPr>
              <a:t>map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009" y="1422068"/>
            <a:ext cx="7887369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流支持</a:t>
            </a:r>
            <a:r>
              <a:rPr lang="en-US" altLang="zh-CN"/>
              <a:t>map</a:t>
            </a:r>
            <a:r>
              <a:rPr lang="zh-CN" altLang="en-US"/>
              <a:t>方法，它会接受一个函数作为参数。这个函数会被应用到每个</a:t>
            </a:r>
            <a:r>
              <a:rPr lang="zh-CN" altLang="en-US" smtClean="0"/>
              <a:t>元素上</a:t>
            </a:r>
            <a:r>
              <a:rPr lang="zh-CN" altLang="en-US"/>
              <a:t>，并将其</a:t>
            </a:r>
            <a:r>
              <a:rPr lang="zh-CN" altLang="en-US" smtClean="0"/>
              <a:t>映射</a:t>
            </a:r>
            <a:r>
              <a:rPr lang="zh-CN" altLang="en-US"/>
              <a:t>成一个新的元素（使用映射一词，是因为它和转换类似，但其中的细微差别在于它是“创建</a:t>
            </a:r>
            <a:r>
              <a:rPr lang="zh-CN" altLang="en-US" smtClean="0"/>
              <a:t>一个</a:t>
            </a:r>
            <a:r>
              <a:rPr lang="zh-CN" altLang="en-US"/>
              <a:t>新版本”而不是去“修改”） 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2" y="2713447"/>
            <a:ext cx="3476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3887" y="3351622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因为</a:t>
            </a:r>
            <a:r>
              <a:rPr lang="en-US" altLang="zh-CN"/>
              <a:t>getName</a:t>
            </a:r>
            <a:r>
              <a:rPr lang="zh-CN" altLang="en-US"/>
              <a:t>方法返回一个</a:t>
            </a:r>
            <a:r>
              <a:rPr lang="en-US" altLang="zh-CN"/>
              <a:t>String</a:t>
            </a:r>
            <a:r>
              <a:rPr lang="zh-CN" altLang="en-US"/>
              <a:t>，所以</a:t>
            </a:r>
            <a:r>
              <a:rPr lang="en-US" altLang="zh-CN"/>
              <a:t>map</a:t>
            </a:r>
            <a:r>
              <a:rPr lang="zh-CN" altLang="en-US"/>
              <a:t>方法输出的流的类型就是</a:t>
            </a:r>
            <a:r>
              <a:rPr lang="en-US" altLang="zh-CN"/>
              <a:t>Stream&lt;String&gt;</a:t>
            </a:r>
            <a:r>
              <a:rPr lang="zh-CN" altLang="en-US" smtClean="0"/>
              <a:t>。假如需要获取菜名的长度则使用下图操作</a:t>
            </a:r>
            <a:r>
              <a:rPr lang="en-US" altLang="zh-CN" smtClean="0"/>
              <a:t> 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5" y="4653136"/>
            <a:ext cx="40576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9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流的扁平化 </a:t>
            </a:r>
            <a:r>
              <a:rPr lang="en-US" altLang="zh-CN" b="1" smtClean="0">
                <a:solidFill>
                  <a:srgbClr val="FF0000"/>
                </a:solidFill>
              </a:rPr>
              <a:t>flatMap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009" y="1422068"/>
            <a:ext cx="7887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对于一张</a:t>
            </a:r>
            <a:r>
              <a:rPr lang="zh-CN" altLang="en-US" smtClean="0"/>
              <a:t>单词表 ，列出里面各不相同的字符？例如，给定单词列表</a:t>
            </a:r>
            <a:r>
              <a:rPr lang="en-US" altLang="zh-CN" smtClean="0"/>
              <a:t>["</a:t>
            </a:r>
            <a:r>
              <a:rPr lang="en-US" altLang="zh-CN"/>
              <a:t>Hello","World"]</a:t>
            </a:r>
            <a:r>
              <a:rPr lang="zh-CN" altLang="en-US"/>
              <a:t>，你想要返回列表</a:t>
            </a:r>
            <a:r>
              <a:rPr lang="en-US" altLang="zh-CN"/>
              <a:t>["H","e","l", "o","W","r","d"]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9926" y="4581128"/>
            <a:ext cx="727280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这种方式是</a:t>
            </a:r>
            <a:r>
              <a:rPr lang="zh-CN" altLang="en-US" b="1" smtClean="0">
                <a:solidFill>
                  <a:srgbClr val="FF0000"/>
                </a:solidFill>
              </a:rPr>
              <a:t>错误</a:t>
            </a:r>
            <a:r>
              <a:rPr lang="zh-CN" altLang="en-US" smtClean="0"/>
              <a:t>的</a:t>
            </a:r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42431"/>
            <a:ext cx="4695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03548" y="2636912"/>
            <a:ext cx="7056784" cy="144016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52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2199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0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9454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流的扁平化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009" y="1422068"/>
            <a:ext cx="78873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第一</a:t>
            </a:r>
            <a:r>
              <a:rPr lang="zh-CN" altLang="en-US" smtClean="0"/>
              <a:t>步：尝试</a:t>
            </a:r>
            <a:r>
              <a:rPr lang="zh-CN" altLang="en-US"/>
              <a:t>使用</a:t>
            </a:r>
            <a:r>
              <a:rPr lang="en-US" altLang="zh-CN" b="1"/>
              <a:t>map</a:t>
            </a:r>
            <a:r>
              <a:rPr lang="zh-CN" altLang="en-US"/>
              <a:t>和</a:t>
            </a:r>
            <a:r>
              <a:rPr lang="en-US" altLang="zh-CN" b="1"/>
              <a:t>Arrays.stream()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2714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71206"/>
            <a:ext cx="35242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83568" y="3788108"/>
            <a:ext cx="64536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第</a:t>
            </a:r>
            <a:r>
              <a:rPr lang="zh-CN" altLang="en-US"/>
              <a:t>二</a:t>
            </a:r>
            <a:r>
              <a:rPr lang="zh-CN" altLang="en-US" smtClean="0"/>
              <a:t>步：将</a:t>
            </a:r>
            <a:r>
              <a:rPr lang="en-US" altLang="zh-CN" smtClean="0"/>
              <a:t>map</a:t>
            </a:r>
            <a:r>
              <a:rPr lang="zh-CN" altLang="en-US" smtClean="0"/>
              <a:t>（</a:t>
            </a:r>
            <a:r>
              <a:rPr lang="en-US" altLang="zh-CN" smtClean="0"/>
              <a:t>Arrays::stream</a:t>
            </a:r>
            <a:r>
              <a:rPr lang="zh-CN" altLang="en-US" smtClean="0"/>
              <a:t>）修改为</a:t>
            </a:r>
            <a:r>
              <a:rPr lang="en-US" altLang="zh-CN" smtClean="0"/>
              <a:t>flatMap(Arrays:stream)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3274200"/>
            <a:ext cx="7887369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数组转换成</a:t>
            </a:r>
            <a:r>
              <a:rPr lang="en-US" altLang="zh-CN" smtClean="0">
                <a:solidFill>
                  <a:srgbClr val="FF0000"/>
                </a:solidFill>
              </a:rPr>
              <a:t>stream</a:t>
            </a:r>
            <a:r>
              <a:rPr lang="zh-CN" altLang="en-US" smtClean="0">
                <a:solidFill>
                  <a:srgbClr val="FF0000"/>
                </a:solidFill>
              </a:rPr>
              <a:t>使用</a:t>
            </a:r>
            <a:r>
              <a:rPr lang="en-US" altLang="zh-CN" smtClean="0">
                <a:solidFill>
                  <a:srgbClr val="FF0000"/>
                </a:solidFill>
              </a:rPr>
              <a:t>Arrays.stream(</a:t>
            </a:r>
            <a:r>
              <a:rPr lang="zh-CN" altLang="en-US" smtClean="0">
                <a:solidFill>
                  <a:srgbClr val="FF0000"/>
                </a:solidFill>
              </a:rPr>
              <a:t>数组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764704"/>
            <a:ext cx="78009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7833" y="6003454"/>
            <a:ext cx="8388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flatmap</a:t>
            </a:r>
            <a:r>
              <a:rPr lang="zh-CN" altLang="en-US">
                <a:solidFill>
                  <a:srgbClr val="FF0000"/>
                </a:solidFill>
              </a:rPr>
              <a:t>方法让你把一个流中的每个值都换成另一个流，然后把所有的流连接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起来成为一个流。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4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887" y="938769"/>
            <a:ext cx="8290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检查谓词是否至少匹配一个</a:t>
            </a:r>
            <a:r>
              <a:rPr lang="zh-CN" altLang="en-US" smtClean="0"/>
              <a:t>元素</a:t>
            </a:r>
            <a:r>
              <a:rPr lang="en-US" altLang="zh-CN" smtClean="0"/>
              <a:t>anyMatch,</a:t>
            </a:r>
            <a:r>
              <a:rPr lang="en-US" altLang="zh-CN"/>
              <a:t> </a:t>
            </a:r>
            <a:r>
              <a:rPr lang="zh-CN" altLang="en-US"/>
              <a:t>该</a:t>
            </a:r>
            <a:r>
              <a:rPr lang="zh-CN" altLang="en-US" smtClean="0"/>
              <a:t>方法</a:t>
            </a:r>
            <a:r>
              <a:rPr lang="zh-CN" altLang="en-US"/>
              <a:t>返回一个</a:t>
            </a:r>
            <a:r>
              <a:rPr lang="en-US" altLang="zh-CN"/>
              <a:t>boolean</a:t>
            </a:r>
            <a:r>
              <a:rPr lang="zh-CN" altLang="en-US"/>
              <a:t>，因此是一个终端</a:t>
            </a:r>
            <a:r>
              <a:rPr lang="zh-CN" altLang="en-US" smtClean="0"/>
              <a:t>操作 </a:t>
            </a:r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4" y="1758330"/>
            <a:ext cx="62865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83887" y="25980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匹配</a:t>
            </a:r>
            <a:r>
              <a:rPr lang="zh-CN" altLang="en-US"/>
              <a:t>所有</a:t>
            </a:r>
            <a:r>
              <a:rPr lang="zh-CN" altLang="en-US" smtClean="0"/>
              <a:t>元素</a:t>
            </a:r>
            <a:endParaRPr lang="zh-CN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3" y="3093343"/>
            <a:ext cx="4248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59454" y="41384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没有任何元素与给定的谓词</a:t>
            </a:r>
            <a:r>
              <a:rPr lang="zh-CN" altLang="en-US" smtClean="0"/>
              <a:t>匹配</a:t>
            </a:r>
            <a:endParaRPr lang="zh-CN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4" y="4797152"/>
            <a:ext cx="43624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83886" y="5805264"/>
            <a:ext cx="8148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anyMatch</a:t>
            </a:r>
            <a:r>
              <a:rPr lang="zh-CN" altLang="en-US">
                <a:solidFill>
                  <a:srgbClr val="FF0000"/>
                </a:solidFill>
              </a:rPr>
              <a:t>、 </a:t>
            </a:r>
            <a:r>
              <a:rPr lang="en-US" altLang="zh-CN">
                <a:solidFill>
                  <a:srgbClr val="FF0000"/>
                </a:solidFill>
              </a:rPr>
              <a:t>allMatch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noneMatch</a:t>
            </a:r>
            <a:r>
              <a:rPr lang="zh-CN" altLang="en-US">
                <a:solidFill>
                  <a:srgbClr val="FF0000"/>
                </a:solidFill>
              </a:rPr>
              <a:t>这三个操作都用到了我们所谓的短路，这就是大家</a:t>
            </a:r>
            <a:r>
              <a:rPr lang="zh-CN" altLang="en-US" smtClean="0">
                <a:solidFill>
                  <a:srgbClr val="FF0000"/>
                </a:solidFill>
              </a:rPr>
              <a:t>熟悉的</a:t>
            </a:r>
            <a:r>
              <a:rPr lang="en-US" altLang="zh-CN">
                <a:solidFill>
                  <a:srgbClr val="FF0000"/>
                </a:solidFill>
              </a:rPr>
              <a:t>Java</a:t>
            </a:r>
            <a:r>
              <a:rPr lang="zh-CN" altLang="en-US">
                <a:solidFill>
                  <a:srgbClr val="FF0000"/>
                </a:solidFill>
              </a:rPr>
              <a:t>中</a:t>
            </a:r>
            <a:r>
              <a:rPr lang="en-US" altLang="zh-CN">
                <a:solidFill>
                  <a:srgbClr val="FF0000"/>
                </a:solidFill>
              </a:rPr>
              <a:t>&amp;&amp;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||</a:t>
            </a:r>
            <a:r>
              <a:rPr lang="zh-CN" altLang="en-US">
                <a:solidFill>
                  <a:srgbClr val="FF0000"/>
                </a:solidFill>
              </a:rPr>
              <a:t>运算符短路在流中的版本。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5556" y="1628800"/>
            <a:ext cx="8424936" cy="7560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5556" y="3032956"/>
            <a:ext cx="8424936" cy="73170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5556" y="4617132"/>
            <a:ext cx="8424936" cy="82925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38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使用流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887" y="938769"/>
            <a:ext cx="8290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查找元素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45" y="1916832"/>
            <a:ext cx="3171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1434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返回</a:t>
            </a:r>
            <a:r>
              <a:rPr lang="zh-CN" altLang="en-US"/>
              <a:t>当前流中的任意</a:t>
            </a:r>
            <a:r>
              <a:rPr lang="zh-CN" altLang="en-US" smtClean="0"/>
              <a:t>元素 </a:t>
            </a:r>
            <a:r>
              <a:rPr lang="en-US" altLang="zh-CN" b="1">
                <a:solidFill>
                  <a:srgbClr val="FF0000"/>
                </a:solidFill>
              </a:rPr>
              <a:t>findAny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7045" y="2852936"/>
            <a:ext cx="7308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Optional&lt;T&gt;</a:t>
            </a:r>
            <a:r>
              <a:rPr lang="zh-CN" altLang="en-US"/>
              <a:t>类（</a:t>
            </a:r>
            <a:r>
              <a:rPr lang="en-US" altLang="zh-CN"/>
              <a:t>java.util.Optional</a:t>
            </a:r>
            <a:r>
              <a:rPr lang="zh-CN" altLang="en-US"/>
              <a:t>）是一个容器类，代表一个值存在或不存在。 </a:t>
            </a:r>
          </a:p>
        </p:txBody>
      </p:sp>
      <p:sp>
        <p:nvSpPr>
          <p:cNvPr id="5" name="矩形 4"/>
          <p:cNvSpPr/>
          <p:nvPr/>
        </p:nvSpPr>
        <p:spPr>
          <a:xfrm>
            <a:off x="577255" y="37521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查找</a:t>
            </a:r>
            <a:r>
              <a:rPr lang="zh-CN" altLang="en-US"/>
              <a:t>第一个</a:t>
            </a:r>
            <a:r>
              <a:rPr lang="zh-CN" altLang="en-US" smtClean="0"/>
              <a:t>元素 </a:t>
            </a:r>
            <a:r>
              <a:rPr lang="en-US" altLang="zh-CN" b="1">
                <a:solidFill>
                  <a:srgbClr val="FF0000"/>
                </a:solidFill>
              </a:rPr>
              <a:t>findFirst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7254" y="4826675"/>
            <a:ext cx="7955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你可能会想，为什么会同时有</a:t>
            </a:r>
            <a:r>
              <a:rPr lang="en-US" altLang="zh-CN"/>
              <a:t>findFirst</a:t>
            </a:r>
            <a:r>
              <a:rPr lang="zh-CN" altLang="en-US"/>
              <a:t>和</a:t>
            </a:r>
            <a:r>
              <a:rPr lang="en-US" altLang="zh-CN"/>
              <a:t>findAny</a:t>
            </a:r>
            <a:r>
              <a:rPr lang="zh-CN" altLang="en-US"/>
              <a:t>呢？答案是</a:t>
            </a:r>
            <a:r>
              <a:rPr lang="zh-CN" altLang="en-US">
                <a:solidFill>
                  <a:srgbClr val="FF0000"/>
                </a:solidFill>
              </a:rPr>
              <a:t>并行</a:t>
            </a:r>
            <a:r>
              <a:rPr lang="zh-CN" altLang="en-US"/>
              <a:t>。找到第一个</a:t>
            </a:r>
            <a:r>
              <a:rPr lang="zh-CN" altLang="en-US" smtClean="0"/>
              <a:t>元素在</a:t>
            </a:r>
            <a:r>
              <a:rPr lang="zh-CN" altLang="en-US"/>
              <a:t>并行上限制更多。如果你不关心返回的元素是哪个，请使用</a:t>
            </a:r>
            <a:r>
              <a:rPr lang="en-US" altLang="zh-CN"/>
              <a:t>findAny</a:t>
            </a:r>
            <a:r>
              <a:rPr lang="zh-CN" altLang="en-US"/>
              <a:t>，因为它在使用并行</a:t>
            </a:r>
            <a:r>
              <a:rPr lang="zh-CN" altLang="en-US" smtClean="0"/>
              <a:t>流时</a:t>
            </a:r>
            <a:r>
              <a:rPr lang="zh-CN" altLang="en-US"/>
              <a:t>限制较少。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7044" y="1803966"/>
            <a:ext cx="8193447" cy="104897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84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 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 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976" y="938769"/>
            <a:ext cx="8290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Java8 </a:t>
            </a:r>
            <a:r>
              <a:rPr lang="zh-CN" altLang="en-US"/>
              <a:t>中的 </a:t>
            </a:r>
            <a:r>
              <a:rPr lang="en-US" altLang="zh-CN"/>
              <a:t>Collection </a:t>
            </a:r>
            <a:r>
              <a:rPr lang="zh-CN" altLang="en-US"/>
              <a:t>接口被扩展，提供</a:t>
            </a:r>
            <a:r>
              <a:rPr lang="zh-CN" altLang="en-US" smtClean="0"/>
              <a:t>了两</a:t>
            </a:r>
            <a:r>
              <a:rPr lang="zh-CN" altLang="en-US"/>
              <a:t>个获取流的方法： </a:t>
            </a:r>
          </a:p>
        </p:txBody>
      </p:sp>
      <p:sp>
        <p:nvSpPr>
          <p:cNvPr id="6" name="矩形 5"/>
          <p:cNvSpPr/>
          <p:nvPr/>
        </p:nvSpPr>
        <p:spPr>
          <a:xfrm>
            <a:off x="378976" y="2123018"/>
            <a:ext cx="8148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由数组创建</a:t>
            </a:r>
            <a:r>
              <a:rPr lang="zh-CN" altLang="en-US" smtClean="0"/>
              <a:t>流</a:t>
            </a:r>
            <a:r>
              <a:rPr lang="en-US" altLang="zh-CN"/>
              <a:t>Java8 </a:t>
            </a:r>
            <a:r>
              <a:rPr lang="zh-CN" altLang="en-US"/>
              <a:t>中的 </a:t>
            </a:r>
            <a:r>
              <a:rPr lang="en-US" altLang="zh-CN"/>
              <a:t>Arrays </a:t>
            </a:r>
            <a:r>
              <a:rPr lang="zh-CN" altLang="en-US"/>
              <a:t>的静态方法 </a:t>
            </a:r>
            <a:r>
              <a:rPr lang="en-US" altLang="zh-CN"/>
              <a:t>stream() </a:t>
            </a:r>
            <a:r>
              <a:rPr lang="zh-CN" altLang="en-US" smtClean="0"/>
              <a:t>可以</a:t>
            </a:r>
            <a:r>
              <a:rPr lang="zh-CN" altLang="en-US"/>
              <a:t>获取数组流： </a:t>
            </a:r>
            <a:br>
              <a:rPr lang="zh-CN" altLang="en-US"/>
            </a:br>
            <a:r>
              <a:rPr lang="zh-CN" altLang="en-US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823045" y="1321843"/>
            <a:ext cx="5916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default Stream&lt;E&gt; stream() : </a:t>
            </a:r>
            <a:r>
              <a:rPr lang="zh-CN" altLang="en-US" smtClean="0"/>
              <a:t>返回一个顺序流</a:t>
            </a:r>
            <a:endParaRPr lang="en-US" altLang="zh-CN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default Stream&lt;E&gt; parallelStream() : </a:t>
            </a:r>
            <a:r>
              <a:rPr lang="zh-CN" altLang="en-US"/>
              <a:t>返回一个并行</a:t>
            </a:r>
            <a:r>
              <a:rPr lang="zh-CN" altLang="en-US" smtClean="0"/>
              <a:t>流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3045" y="2564904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public static IntStream stream(int[] </a:t>
            </a:r>
            <a:r>
              <a:rPr lang="en-US" altLang="zh-CN" smtClean="0"/>
              <a:t>array)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public </a:t>
            </a:r>
            <a:r>
              <a:rPr lang="en-US" altLang="zh-CN"/>
              <a:t>static LongStream stream(long[] </a:t>
            </a:r>
            <a:r>
              <a:rPr lang="en-US" altLang="zh-CN" smtClean="0"/>
              <a:t>array)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/>
              <a:t>public </a:t>
            </a:r>
            <a:r>
              <a:rPr lang="en-US" altLang="zh-CN"/>
              <a:t>static DoubleStream stream(double[] array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8976" y="37705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由值创建</a:t>
            </a:r>
            <a:r>
              <a:rPr lang="zh-CN" altLang="en-US" smtClean="0"/>
              <a:t>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3045" y="4293096"/>
            <a:ext cx="6695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public static&lt;T&gt; Stream&lt;T&gt; of(T... values) : </a:t>
            </a:r>
            <a:r>
              <a:rPr lang="zh-CN" altLang="en-US"/>
              <a:t>返回一个流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3045" y="55532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Stream.generate 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en-US" altLang="zh-CN" smtClean="0"/>
              <a:t>Stream.iterate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8976" y="50220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mtClean="0"/>
              <a:t>创建无限流流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84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454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6699" y="4240047"/>
            <a:ext cx="3591605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63431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63431" y="3721276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259967" y="439671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16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928670"/>
            <a:ext cx="7452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如何</a:t>
            </a:r>
            <a:r>
              <a:rPr lang="zh-CN" altLang="en-US"/>
              <a:t>辨识哪些是默认</a:t>
            </a:r>
            <a:r>
              <a:rPr lang="zh-CN" altLang="en-US" smtClean="0"/>
              <a:t>方法</a:t>
            </a:r>
            <a:r>
              <a:rPr lang="en-US" altLang="zh-CN" smtClean="0"/>
              <a:t>?</a:t>
            </a:r>
          </a:p>
          <a:p>
            <a:r>
              <a:rPr lang="zh-CN" altLang="en-US" smtClean="0"/>
              <a:t>默认</a:t>
            </a:r>
            <a:r>
              <a:rPr lang="zh-CN" altLang="en-US"/>
              <a:t>方法由</a:t>
            </a:r>
            <a:r>
              <a:rPr lang="en-US" altLang="zh-CN"/>
              <a:t>default</a:t>
            </a:r>
            <a:r>
              <a:rPr lang="zh-CN" altLang="en-US"/>
              <a:t>修饰符修饰</a:t>
            </a:r>
            <a:r>
              <a:rPr lang="zh-CN" altLang="en-US" smtClean="0"/>
              <a:t>，并</a:t>
            </a:r>
            <a:r>
              <a:rPr lang="zh-CN" altLang="en-US"/>
              <a:t>像类中声明的其他方法一样包含方法体。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3" y="2168860"/>
            <a:ext cx="32194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4041068"/>
            <a:ext cx="7020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FZSSJW--GB1-0"/>
              </a:rPr>
              <a:t>这样任何一个实现了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Sized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接口的类都会自动继承</a:t>
            </a:r>
            <a:r>
              <a:rPr lang="en-US" altLang="zh-CN">
                <a:solidFill>
                  <a:srgbClr val="000000"/>
                </a:solidFill>
                <a:latin typeface="Courier"/>
              </a:rPr>
              <a:t>isEmpty</a:t>
            </a:r>
            <a:r>
              <a:rPr lang="zh-CN" altLang="en-US">
                <a:solidFill>
                  <a:srgbClr val="000000"/>
                </a:solidFill>
                <a:latin typeface="FZSSJW--GB1-0"/>
              </a:rPr>
              <a:t>的实现</a:t>
            </a:r>
            <a:r>
              <a:rPr lang="zh-CN" altLang="en-US" smtClean="0">
                <a:solidFill>
                  <a:srgbClr val="000000"/>
                </a:solidFill>
                <a:latin typeface="FZSSJW--GB1-0"/>
              </a:rPr>
              <a:t>。</a:t>
            </a:r>
            <a:r>
              <a:rPr lang="zh-CN" altLang="en-US" smtClean="0"/>
              <a:t>默认方法让</a:t>
            </a:r>
            <a:r>
              <a:rPr lang="zh-CN" altLang="en-US"/>
              <a:t>类库的设计者放心地改进应用程序接口，无需担忧对</a:t>
            </a:r>
            <a:br>
              <a:rPr lang="zh-CN" altLang="en-US"/>
            </a:br>
            <a:r>
              <a:rPr lang="zh-CN" altLang="en-US"/>
              <a:t>遗留代码的</a:t>
            </a:r>
            <a:r>
              <a:rPr lang="zh-CN" altLang="en-US" smtClean="0"/>
              <a:t>影响。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6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80728"/>
            <a:ext cx="7956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第二次尝试：</a:t>
            </a:r>
            <a:r>
              <a:rPr lang="zh-CN" altLang="en-US" sz="2000"/>
              <a:t>然而</a:t>
            </a:r>
            <a:r>
              <a:rPr lang="zh-CN" altLang="en-US" sz="2000" smtClean="0"/>
              <a:t>，现在改变主意了，我们要</a:t>
            </a:r>
            <a:r>
              <a:rPr lang="zh-CN" altLang="en-US" sz="2000"/>
              <a:t>筛选多种颜色：浅绿色、暗红色、黄色</a:t>
            </a:r>
            <a:r>
              <a:rPr lang="zh-CN" altLang="en-US" sz="2000" smtClean="0"/>
              <a:t>等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79248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57192"/>
            <a:ext cx="72104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2844" y="2564904"/>
            <a:ext cx="8857648" cy="18362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142844" y="5265204"/>
            <a:ext cx="8857648" cy="64807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7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行为的多继承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2" y="1412776"/>
            <a:ext cx="69246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479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解决冲突的规则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7" y="1592796"/>
            <a:ext cx="44291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474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解决问题的三条规则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402" y="2492896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类</a:t>
            </a:r>
            <a:r>
              <a:rPr lang="zh-CN" altLang="en-US"/>
              <a:t>中的方法优先级最高。类或父类中声明的方法的优先级高于任何声明为默认方法的</a:t>
            </a:r>
            <a:r>
              <a:rPr lang="zh-CN" altLang="en-US" smtClean="0"/>
              <a:t>优先级。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如果</a:t>
            </a:r>
            <a:r>
              <a:rPr lang="zh-CN" altLang="en-US"/>
              <a:t>无法依据第一条进行判断，那么子接口的优先级更高：函数签名相同时，优先</a:t>
            </a:r>
            <a:r>
              <a:rPr lang="zh-CN" altLang="en-US" smtClean="0"/>
              <a:t>选择拥有</a:t>
            </a:r>
            <a:r>
              <a:rPr lang="zh-CN" altLang="en-US"/>
              <a:t>最具体实现的默认方法的接口，即如果</a:t>
            </a:r>
            <a:r>
              <a:rPr lang="en-US" altLang="zh-CN"/>
              <a:t>B</a:t>
            </a:r>
            <a:r>
              <a:rPr lang="zh-CN" altLang="en-US"/>
              <a:t>继承了</a:t>
            </a:r>
            <a:r>
              <a:rPr lang="en-US" altLang="zh-CN"/>
              <a:t>A</a:t>
            </a:r>
            <a:r>
              <a:rPr lang="zh-CN" altLang="en-US"/>
              <a:t>，那么</a:t>
            </a:r>
            <a:r>
              <a:rPr lang="en-US" altLang="zh-CN"/>
              <a:t>B</a:t>
            </a:r>
            <a:r>
              <a:rPr lang="zh-CN" altLang="en-US"/>
              <a:t>就比</a:t>
            </a:r>
            <a:r>
              <a:rPr lang="en-US" altLang="zh-CN"/>
              <a:t>A</a:t>
            </a:r>
            <a:r>
              <a:rPr lang="zh-CN" altLang="en-US"/>
              <a:t>更加</a:t>
            </a:r>
            <a:r>
              <a:rPr lang="zh-CN" altLang="en-US" smtClean="0"/>
              <a:t>具体，或者可以概括为路径最短则优先级越高。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最后</a:t>
            </a:r>
            <a:r>
              <a:rPr lang="zh-CN" altLang="en-US"/>
              <a:t>，如果还是无法判断，继承了多个接口的类必须通过显式覆盖和</a:t>
            </a:r>
            <a:r>
              <a:rPr lang="zh-CN" altLang="en-US" smtClean="0"/>
              <a:t>调用期望</a:t>
            </a:r>
            <a:r>
              <a:rPr lang="zh-CN" altLang="en-US"/>
              <a:t>的方法</a:t>
            </a:r>
            <a:r>
              <a:rPr lang="zh-CN" altLang="en-US" smtClean="0"/>
              <a:t>，显</a:t>
            </a:r>
            <a:r>
              <a:rPr lang="zh-CN" altLang="en-US"/>
              <a:t>式地选择使用哪一个默认方法的实现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70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928670"/>
            <a:ext cx="49625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2" y="4077072"/>
            <a:ext cx="30575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642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默认方法和静态方法  </a:t>
            </a:r>
            <a:r>
              <a:rPr lang="zh-CN" altLang="en-US" sz="1800" b="1" smtClean="0">
                <a:solidFill>
                  <a:schemeClr val="bg1"/>
                </a:solidFill>
              </a:rPr>
              <a:t> </a:t>
            </a:r>
            <a:r>
              <a:rPr lang="zh-CN" altLang="en-US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Java8 </a:t>
            </a:r>
            <a:r>
              <a:rPr lang="zh-CN" altLang="en-US"/>
              <a:t>中，接口中允许添加静态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58769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107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5144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6699" y="4811547"/>
            <a:ext cx="3591605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508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Optional</a:t>
            </a:r>
            <a:endParaRPr lang="zh-CN" altLang="en-US" sz="2000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chemeClr val="bg1"/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63431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63431" y="3721276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259967" y="439671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250349" y="503579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7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Java</a:t>
            </a:r>
            <a:r>
              <a:rPr lang="zh-CN" altLang="en-US"/>
              <a:t>处理日期、日历和时间的方式</a:t>
            </a:r>
            <a:r>
              <a:rPr lang="zh-CN" altLang="en-US" smtClean="0"/>
              <a:t>一直让开发人员深感困惑，将</a:t>
            </a:r>
            <a:r>
              <a:rPr lang="en-US" altLang="zh-CN"/>
              <a:t>Date</a:t>
            </a:r>
            <a:r>
              <a:rPr lang="zh-CN" altLang="en-US"/>
              <a:t>和</a:t>
            </a:r>
            <a:r>
              <a:rPr lang="en-US" altLang="zh-CN"/>
              <a:t>Calendar</a:t>
            </a:r>
            <a:r>
              <a:rPr lang="zh-CN" altLang="en-US"/>
              <a:t>类 </a:t>
            </a:r>
            <a:r>
              <a:rPr lang="zh-CN" altLang="en-US" smtClean="0"/>
              <a:t>设定</a:t>
            </a:r>
            <a:r>
              <a:rPr lang="zh-CN" altLang="en-US"/>
              <a:t>为可变类型，以及</a:t>
            </a:r>
            <a:r>
              <a:rPr lang="en-US" altLang="zh-CN"/>
              <a:t>SimpleDateFormat</a:t>
            </a:r>
            <a:r>
              <a:rPr lang="zh-CN" altLang="en-US"/>
              <a:t>的非线程安全使其应用非常受</a:t>
            </a:r>
            <a:r>
              <a:rPr lang="zh-CN" altLang="en-US" smtClean="0"/>
              <a:t>限，为了解决这些问题，</a:t>
            </a:r>
            <a:r>
              <a:rPr lang="en-US" altLang="zh-CN" smtClean="0"/>
              <a:t>Java 8</a:t>
            </a:r>
            <a:r>
              <a:rPr lang="zh-CN" altLang="en-US" smtClean="0"/>
              <a:t>在</a:t>
            </a:r>
            <a:r>
              <a:rPr lang="en-US" altLang="zh-CN"/>
              <a:t>java.time</a:t>
            </a:r>
            <a:r>
              <a:rPr lang="zh-CN" altLang="en-US" smtClean="0"/>
              <a:t>包中引入了新的日期时间格式</a:t>
            </a:r>
            <a:r>
              <a:rPr lang="en-US" altLang="zh-CN" smtClean="0"/>
              <a:t>.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684" y="2312876"/>
            <a:ext cx="7560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LocalDate</a:t>
            </a:r>
            <a:r>
              <a:rPr lang="zh-CN" altLang="en-US">
                <a:solidFill>
                  <a:srgbClr val="FF0000"/>
                </a:solidFill>
              </a:rPr>
              <a:t>、 </a:t>
            </a:r>
            <a:r>
              <a:rPr lang="en-US" altLang="zh-CN">
                <a:solidFill>
                  <a:srgbClr val="FF0000"/>
                </a:solidFill>
              </a:rPr>
              <a:t>LocalTime</a:t>
            </a:r>
            <a:r>
              <a:rPr lang="zh-CN" altLang="en-US">
                <a:solidFill>
                  <a:srgbClr val="FF0000"/>
                </a:solidFill>
              </a:rPr>
              <a:t>、 </a:t>
            </a:r>
            <a:r>
              <a:rPr lang="en-US" altLang="zh-CN">
                <a:solidFill>
                  <a:srgbClr val="FF0000"/>
                </a:solidFill>
              </a:rPr>
              <a:t>LocalDateTime </a:t>
            </a:r>
            <a:r>
              <a:rPr lang="zh-CN" altLang="en-US"/>
              <a:t>类的</a:t>
            </a:r>
            <a:r>
              <a:rPr lang="zh-CN" altLang="en-US" smtClean="0"/>
              <a:t>实例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不可变的对象</a:t>
            </a:r>
            <a:r>
              <a:rPr lang="zh-CN" altLang="en-US"/>
              <a:t>，分别表示使用 </a:t>
            </a:r>
            <a:r>
              <a:rPr lang="en-US" altLang="zh-CN"/>
              <a:t>ISO-8601</a:t>
            </a:r>
            <a:r>
              <a:rPr lang="zh-CN" altLang="en-US" smtClean="0"/>
              <a:t>日历</a:t>
            </a:r>
            <a:r>
              <a:rPr lang="zh-CN" altLang="en-US"/>
              <a:t>系统的日期、时间、日期和时间。它们</a:t>
            </a:r>
            <a:r>
              <a:rPr lang="zh-CN" altLang="en-US" smtClean="0"/>
              <a:t>提供了</a:t>
            </a:r>
            <a:r>
              <a:rPr lang="zh-CN" altLang="en-US"/>
              <a:t>简单的日期或时间</a:t>
            </a:r>
            <a:r>
              <a:rPr lang="zh-CN" altLang="en-US" smtClean="0"/>
              <a:t>，不</a:t>
            </a:r>
            <a:r>
              <a:rPr lang="zh-CN" altLang="en-US"/>
              <a:t>包含与时区相关的信息。 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4" y="3524429"/>
            <a:ext cx="72390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75556" y="3513205"/>
            <a:ext cx="8424936" cy="135424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2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6" y="1127124"/>
            <a:ext cx="78962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42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</a:t>
            </a:r>
            <a:r>
              <a:rPr lang="zh-CN" altLang="en-US" sz="18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日期 </a:t>
            </a:r>
            <a:r>
              <a:rPr lang="en-US" altLang="zh-CN" sz="1400" b="1">
                <a:solidFill>
                  <a:schemeClr val="bg1"/>
                </a:solidFill>
              </a:rPr>
              <a:t>ChronoField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还可以</a:t>
            </a:r>
            <a:r>
              <a:rPr lang="zh-CN" altLang="en-US" smtClean="0"/>
              <a:t>通过</a:t>
            </a:r>
            <a:r>
              <a:rPr lang="zh-CN" altLang="en-US"/>
              <a:t>传递一个</a:t>
            </a:r>
            <a:r>
              <a:rPr lang="en-US" altLang="zh-CN"/>
              <a:t>TemporalField</a:t>
            </a:r>
            <a:r>
              <a:rPr lang="zh-CN" altLang="en-US"/>
              <a:t>参数给</a:t>
            </a:r>
            <a:r>
              <a:rPr lang="en-US" altLang="zh-CN"/>
              <a:t>get</a:t>
            </a:r>
            <a:r>
              <a:rPr lang="zh-CN" altLang="en-US"/>
              <a:t>方法拿到同样的信息</a:t>
            </a:r>
            <a:r>
              <a:rPr lang="zh-CN" altLang="en-US" smtClean="0"/>
              <a:t>。</a:t>
            </a:r>
            <a:r>
              <a:rPr lang="en-US" altLang="zh-CN" smtClean="0"/>
              <a:t>TemporalField</a:t>
            </a:r>
            <a:r>
              <a:rPr lang="zh-CN" altLang="en-US"/>
              <a:t>是一个接口，它</a:t>
            </a:r>
            <a:r>
              <a:rPr lang="zh-CN" altLang="en-US" smtClean="0"/>
              <a:t>定义</a:t>
            </a:r>
            <a:r>
              <a:rPr lang="zh-CN" altLang="en-US"/>
              <a:t>了如何访问</a:t>
            </a:r>
            <a:r>
              <a:rPr lang="en-US" altLang="zh-CN"/>
              <a:t>temporal</a:t>
            </a:r>
            <a:r>
              <a:rPr lang="zh-CN" altLang="en-US"/>
              <a:t>对象某个字段的值。 </a:t>
            </a:r>
            <a:r>
              <a:rPr lang="en-US" altLang="zh-CN" b="1">
                <a:solidFill>
                  <a:srgbClr val="FF0000"/>
                </a:solidFill>
              </a:rPr>
              <a:t>ChronoField</a:t>
            </a:r>
            <a:r>
              <a:rPr lang="zh-CN" altLang="en-US"/>
              <a:t>枚举实现了这一</a:t>
            </a:r>
            <a:r>
              <a:rPr lang="zh-CN" altLang="en-US" smtClean="0"/>
              <a:t>接口。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6" y="2168860"/>
            <a:ext cx="4162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03548" y="2168860"/>
            <a:ext cx="8496944" cy="14287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4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</a:t>
            </a:r>
            <a:r>
              <a:rPr lang="zh-CN" altLang="en-US" sz="1800" b="1" smtClean="0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日期 </a:t>
            </a:r>
            <a:r>
              <a:rPr lang="en-US" altLang="zh-CN" sz="1400" b="1">
                <a:solidFill>
                  <a:schemeClr val="bg1"/>
                </a:solidFill>
              </a:rPr>
              <a:t>Instant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Instant</a:t>
            </a:r>
            <a:r>
              <a:rPr lang="zh-CN" altLang="en-US" smtClean="0"/>
              <a:t>用于</a:t>
            </a:r>
            <a:r>
              <a:rPr lang="zh-CN" altLang="en-US"/>
              <a:t>“时间戳”的运算。它是以</a:t>
            </a:r>
            <a:r>
              <a:rPr lang="en-US" altLang="zh-CN"/>
              <a:t>Unix</a:t>
            </a:r>
            <a:r>
              <a:rPr lang="zh-CN" altLang="en-US"/>
              <a:t>元年</a:t>
            </a:r>
            <a:r>
              <a:rPr lang="en-US" altLang="zh-CN"/>
              <a:t>(</a:t>
            </a:r>
            <a:r>
              <a:rPr lang="zh-CN" altLang="en-US" smtClean="0"/>
              <a:t>传统的</a:t>
            </a:r>
            <a:r>
              <a:rPr lang="zh-CN" altLang="en-US"/>
              <a:t>设定为</a:t>
            </a:r>
            <a:r>
              <a:rPr lang="en-US" altLang="zh-CN"/>
              <a:t>UTC</a:t>
            </a:r>
            <a:r>
              <a:rPr lang="zh-CN" altLang="en-US" smtClean="0"/>
              <a:t>时区</a:t>
            </a:r>
            <a:r>
              <a:rPr lang="en-US" altLang="zh-CN" smtClean="0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日午夜时分</a:t>
            </a:r>
            <a:r>
              <a:rPr lang="en-US" altLang="zh-CN"/>
              <a:t>)</a:t>
            </a:r>
            <a:r>
              <a:rPr lang="zh-CN" altLang="en-US" smtClean="0"/>
              <a:t>开始所</a:t>
            </a:r>
            <a:r>
              <a:rPr lang="zh-CN" altLang="en-US"/>
              <a:t>经历的描述进行运算 </a:t>
            </a:r>
            <a:r>
              <a:rPr lang="zh-CN" altLang="en-US" smtClean="0"/>
              <a:t>。可以</a:t>
            </a:r>
            <a:r>
              <a:rPr lang="zh-CN" altLang="en-US"/>
              <a:t>通过向静态工厂方法</a:t>
            </a:r>
            <a:r>
              <a:rPr lang="en-US" altLang="zh-CN"/>
              <a:t>ofEpochSecond</a:t>
            </a:r>
            <a:r>
              <a:rPr lang="zh-CN" altLang="en-US"/>
              <a:t>传递一个代表秒数的值创建一个该类的实例。 静</a:t>
            </a:r>
            <a:br>
              <a:rPr lang="zh-CN" altLang="en-US"/>
            </a:br>
            <a:r>
              <a:rPr lang="zh-CN" altLang="en-US"/>
              <a:t>态工厂方法</a:t>
            </a:r>
            <a:r>
              <a:rPr lang="en-US" altLang="zh-CN"/>
              <a:t>ofEpochSecond</a:t>
            </a:r>
            <a:r>
              <a:rPr lang="zh-CN" altLang="en-US"/>
              <a:t>还有一个增强的重载版本，它接收第二个以纳秒为单位的参数值，</a:t>
            </a:r>
            <a:r>
              <a:rPr lang="zh-CN" altLang="en-US" smtClean="0"/>
              <a:t>对传入</a:t>
            </a:r>
            <a:r>
              <a:rPr lang="zh-CN" altLang="en-US"/>
              <a:t>作为秒数的参数进行调整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6" y="2507753"/>
            <a:ext cx="40671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41140"/>
            <a:ext cx="1438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86966" y="2420888"/>
            <a:ext cx="8513526" cy="99325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0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980728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第三次尝试：</a:t>
            </a:r>
            <a:r>
              <a:rPr lang="zh-CN" altLang="en-US" sz="2000"/>
              <a:t>例子</a:t>
            </a:r>
            <a:r>
              <a:rPr lang="zh-CN" altLang="en-US" sz="2000" smtClean="0"/>
              <a:t>再</a:t>
            </a:r>
            <a:r>
              <a:rPr lang="zh-CN" altLang="en-US" sz="2000"/>
              <a:t>发生</a:t>
            </a:r>
            <a:r>
              <a:rPr lang="zh-CN" altLang="en-US" sz="2000" smtClean="0"/>
              <a:t>一点变化，需要区分重的苹果和轻的</a:t>
            </a:r>
            <a:r>
              <a:rPr lang="zh-CN" altLang="en-US" sz="2000" smtClean="0"/>
              <a:t>苹果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524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331640" y="3429000"/>
            <a:ext cx="2880320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2844" y="2780928"/>
            <a:ext cx="8857648" cy="18669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00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Duration</a:t>
            </a:r>
            <a:r>
              <a:rPr lang="en-US" altLang="zh-CN"/>
              <a:t>:</a:t>
            </a:r>
            <a:r>
              <a:rPr lang="zh-CN" altLang="en-US"/>
              <a:t>用于计算两个“时间”间隔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57054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84269" y="309540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Period</a:t>
            </a:r>
            <a:r>
              <a:rPr lang="en-US" altLang="zh-CN"/>
              <a:t>:</a:t>
            </a:r>
            <a:r>
              <a:rPr lang="zh-CN" altLang="en-US"/>
              <a:t>用于计算两个“日期”</a:t>
            </a:r>
            <a:r>
              <a:rPr lang="zh-CN" altLang="en-US" smtClean="0"/>
              <a:t>间隔</a:t>
            </a:r>
            <a:endParaRPr lang="zh-CN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41738"/>
            <a:ext cx="50958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83568" y="1484784"/>
            <a:ext cx="8316924" cy="14478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568" y="3645024"/>
            <a:ext cx="8316924" cy="140415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0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新时间日期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269" y="942940"/>
            <a:ext cx="7452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</a:rPr>
              <a:t>DateTimeFormatter </a:t>
            </a:r>
            <a:r>
              <a:rPr lang="zh-CN" altLang="en-US" smtClean="0"/>
              <a:t>格式化日期时间对象</a:t>
            </a:r>
            <a:endParaRPr lang="en-US" altLang="zh-CN" smtClean="0"/>
          </a:p>
          <a:p>
            <a:r>
              <a:rPr lang="zh-CN" altLang="en-US"/>
              <a:t>创建格式器最简单的方法是通过它的静态工厂方法以及常量。像</a:t>
            </a:r>
            <a:r>
              <a:rPr lang="en-US" altLang="zh-CN" smtClean="0"/>
              <a:t>BASIC_ISO_DATE</a:t>
            </a:r>
            <a:r>
              <a:rPr lang="zh-CN" altLang="en-US" smtClean="0"/>
              <a:t>和 </a:t>
            </a:r>
            <a:r>
              <a:rPr lang="en-US" altLang="zh-CN"/>
              <a:t>ISO_LOCAL_DATE </a:t>
            </a:r>
            <a:r>
              <a:rPr lang="zh-CN" altLang="en-US"/>
              <a:t>这 样 的 常 量 是 </a:t>
            </a:r>
            <a:r>
              <a:rPr lang="en-US" altLang="zh-CN"/>
              <a:t>DateTimeFormatter </a:t>
            </a:r>
            <a:r>
              <a:rPr lang="zh-CN" altLang="en-US"/>
              <a:t>类 的 预 定 义 实 例 。 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508337"/>
            <a:ext cx="67151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470275"/>
            <a:ext cx="72199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41451"/>
            <a:ext cx="8572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>
            <a:off x="6372200" y="2420888"/>
            <a:ext cx="79208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0908"/>
            <a:ext cx="9715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H="1">
            <a:off x="6372200" y="2686633"/>
            <a:ext cx="79208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7544" y="4467226"/>
            <a:ext cx="8460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和老的</a:t>
            </a:r>
            <a:r>
              <a:rPr lang="en-US" altLang="zh-CN"/>
              <a:t>java.util.DateFormat</a:t>
            </a:r>
            <a:r>
              <a:rPr lang="zh-CN" altLang="en-US"/>
              <a:t>相比较，所有的</a:t>
            </a:r>
            <a:r>
              <a:rPr lang="en-US" altLang="zh-CN"/>
              <a:t>DateTimeFormatter</a:t>
            </a:r>
            <a:r>
              <a:rPr lang="zh-CN" altLang="en-US"/>
              <a:t>实例都是</a:t>
            </a:r>
            <a:r>
              <a:rPr lang="zh-CN" altLang="en-US">
                <a:solidFill>
                  <a:srgbClr val="FF0000"/>
                </a:solidFill>
              </a:rPr>
              <a:t>线程</a:t>
            </a:r>
            <a:r>
              <a:rPr lang="zh-CN" altLang="en-US" smtClean="0">
                <a:solidFill>
                  <a:srgbClr val="FF0000"/>
                </a:solidFill>
              </a:rPr>
              <a:t>安全</a:t>
            </a:r>
            <a:r>
              <a:rPr lang="zh-CN" altLang="en-US" smtClean="0"/>
              <a:t>的</a:t>
            </a:r>
            <a:r>
              <a:rPr lang="zh-CN" altLang="en-US"/>
              <a:t>。所以，你能够以单例模式创建格式器实例，就像</a:t>
            </a:r>
            <a:r>
              <a:rPr lang="en-US" altLang="zh-CN"/>
              <a:t>DateTimeFormatter</a:t>
            </a:r>
            <a:r>
              <a:rPr lang="zh-CN" altLang="en-US"/>
              <a:t>所定义的那些常量</a:t>
            </a:r>
            <a:r>
              <a:rPr lang="zh-CN" altLang="en-US" smtClean="0"/>
              <a:t>，并</a:t>
            </a:r>
            <a:r>
              <a:rPr lang="zh-CN" altLang="en-US"/>
              <a:t>能在多个线程间共享这些实例。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7564" y="2241452"/>
            <a:ext cx="8352928" cy="185391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44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29840" y="0"/>
            <a:ext cx="153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7339" y="2528658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07339" y="3167740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07339" y="3806822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9840" y="-1"/>
            <a:ext cx="152999" cy="68580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TextBox 8"/>
          <p:cNvSpPr txBox="1"/>
          <p:nvPr/>
        </p:nvSpPr>
        <p:spPr>
          <a:xfrm>
            <a:off x="3763431" y="1124744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新特性简介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431" y="3064894"/>
            <a:ext cx="293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方法引用和构造器</a:t>
            </a:r>
            <a:r>
              <a:rPr lang="zh-CN" altLang="en-US" sz="2000" b="1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zh-CN" altLang="en-US" sz="2000" b="1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07339" y="125049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716699" y="5504123"/>
            <a:ext cx="3591605" cy="661181"/>
            <a:chOff x="3763431" y="1988840"/>
            <a:chExt cx="2520280" cy="661181"/>
          </a:xfrm>
        </p:grpSpPr>
        <p:sp>
          <p:nvSpPr>
            <p:cNvPr id="12" name="圆角矩形 11"/>
            <p:cNvSpPr/>
            <p:nvPr/>
          </p:nvSpPr>
          <p:spPr>
            <a:xfrm>
              <a:off x="3763431" y="1988840"/>
              <a:ext cx="2520280" cy="661181"/>
            </a:xfrm>
            <a:prstGeom prst="roundRect">
              <a:avLst>
                <a:gd name="adj" fmla="val 1028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3879227" y="2095681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08704" y="2033773"/>
              <a:ext cx="2430000" cy="576000"/>
            </a:xfrm>
            <a:prstGeom prst="roundRect">
              <a:avLst>
                <a:gd name="adj" fmla="val 10284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3307339" y="4445904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63431" y="4318249"/>
            <a:ext cx="3760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接口中的默认方法和静态方法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07339" y="188957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TextBox 8"/>
          <p:cNvSpPr txBox="1"/>
          <p:nvPr/>
        </p:nvSpPr>
        <p:spPr>
          <a:xfrm>
            <a:off x="3763431" y="181292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Lambda</a:t>
            </a: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表达式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6405" y="573325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97985" y="563232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</a:rPr>
              <a:t>Optional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07339" y="5084986"/>
            <a:ext cx="198241" cy="1982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3763431" y="4944581"/>
            <a:ext cx="283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latin typeface="专业字体设计服务/WWW.ZTSGC.COM/"/>
                <a:ea typeface="微软雅黑" pitchFamily="34" charset="-122"/>
              </a:rPr>
              <a:t>新时间日期</a:t>
            </a:r>
            <a:r>
              <a:rPr lang="en-US" altLang="zh-CN" sz="2000" b="1" smtClean="0">
                <a:latin typeface="专业字体设计服务/WWW.ZTSGC.COM/"/>
                <a:ea typeface="微软雅黑" pitchFamily="34" charset="-122"/>
              </a:rPr>
              <a:t>API</a:t>
            </a:r>
            <a:endParaRPr lang="zh-CN" altLang="en-US" sz="2000" b="1" dirty="0"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44321" y="186466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59667" y="120130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44321" y="2510491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63431" y="25159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专业字体设计服务/WWW.ZTSGC.COM/"/>
                <a:ea typeface="微软雅黑" pitchFamily="34" charset="-122"/>
              </a:rPr>
              <a:t>函数式接口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专业字体设计服务/WWW.ZTSGC.COM/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259667" y="3138358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44321" y="3795414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63431" y="3721276"/>
            <a:ext cx="147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Stream API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259967" y="4396717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240643" y="5059895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59967" y="5688749"/>
            <a:ext cx="324036" cy="2966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10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4269" y="942940"/>
            <a:ext cx="7452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Optional&lt;T&gt; </a:t>
            </a:r>
            <a:r>
              <a:rPr lang="zh-CN" altLang="en-US"/>
              <a:t>类</a:t>
            </a:r>
            <a:r>
              <a:rPr lang="en-US" altLang="zh-CN"/>
              <a:t>(java.util.Optional) </a:t>
            </a:r>
            <a:r>
              <a:rPr lang="zh-CN" altLang="en-US"/>
              <a:t>是一个容器类，代表一个值存在或不</a:t>
            </a:r>
            <a:r>
              <a:rPr lang="zh-CN" altLang="en-US"/>
              <a:t>存在</a:t>
            </a:r>
            <a:r>
              <a:rPr lang="zh-CN" altLang="en-US" smtClean="0"/>
              <a:t>，原来</a:t>
            </a:r>
            <a:r>
              <a:rPr lang="zh-CN" altLang="en-US"/>
              <a:t>用 </a:t>
            </a:r>
            <a:r>
              <a:rPr lang="en-US" altLang="zh-CN"/>
              <a:t>null </a:t>
            </a:r>
            <a:r>
              <a:rPr lang="zh-CN" altLang="en-US"/>
              <a:t>表示一个值不存在，现在 </a:t>
            </a:r>
            <a:r>
              <a:rPr lang="en-US" altLang="zh-CN"/>
              <a:t>Optional </a:t>
            </a:r>
            <a:r>
              <a:rPr lang="zh-CN" altLang="en-US"/>
              <a:t>可以更好的表达这个概念</a:t>
            </a:r>
            <a:r>
              <a:rPr lang="zh-CN" altLang="en-US"/>
              <a:t>。</a:t>
            </a:r>
            <a:r>
              <a:rPr lang="zh-CN" altLang="en-US" smtClean="0"/>
              <a:t>并且可以</a:t>
            </a:r>
            <a:r>
              <a:rPr lang="zh-CN" altLang="en-US"/>
              <a:t>避免空指针</a:t>
            </a:r>
            <a:r>
              <a:rPr lang="zh-CN" altLang="en-US"/>
              <a:t>异常</a:t>
            </a:r>
            <a:r>
              <a:rPr lang="zh-CN" altLang="en-US" smtClean="0"/>
              <a:t>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860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7" y="800708"/>
            <a:ext cx="74390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89140"/>
            <a:ext cx="6924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800708"/>
            <a:ext cx="7740860" cy="349238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V="1">
            <a:off x="359532" y="4617131"/>
            <a:ext cx="7740860" cy="20246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6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844" y="1160748"/>
            <a:ext cx="8857648" cy="428447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" y="1622500"/>
            <a:ext cx="8645212" cy="320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01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54" y="8976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创建 </a:t>
            </a:r>
            <a:r>
              <a:rPr lang="en-US" altLang="zh-CN" b="1"/>
              <a:t>Optional 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7564" y="142930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声明一个空</a:t>
            </a:r>
            <a:r>
              <a:rPr lang="zh-CN" altLang="en-US"/>
              <a:t>的</a:t>
            </a:r>
            <a:r>
              <a:rPr lang="en-US" altLang="zh-CN" b="1" smtClean="0"/>
              <a:t>Optional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3676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47564" y="267291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依据一个非空值</a:t>
            </a:r>
            <a:r>
              <a:rPr lang="zh-CN" altLang="en-US"/>
              <a:t>创建</a:t>
            </a:r>
            <a:r>
              <a:rPr lang="en-US" altLang="zh-CN" b="1" smtClean="0"/>
              <a:t>Optional</a:t>
            </a:r>
            <a:r>
              <a:rPr lang="zh-CN" altLang="en-US" b="1" smtClean="0"/>
              <a:t>，</a:t>
            </a:r>
            <a:r>
              <a:rPr lang="zh-CN" altLang="en-US"/>
              <a:t>如果</a:t>
            </a:r>
            <a:r>
              <a:rPr lang="en-US" altLang="zh-CN"/>
              <a:t>car</a:t>
            </a:r>
            <a:r>
              <a:rPr lang="zh-CN" altLang="en-US"/>
              <a:t>是一个</a:t>
            </a:r>
            <a:r>
              <a:rPr lang="en-US" altLang="zh-CN"/>
              <a:t>null</a:t>
            </a:r>
            <a:r>
              <a:rPr lang="zh-CN" altLang="en-US"/>
              <a:t>，这段代码会立即抛出一</a:t>
            </a:r>
            <a:r>
              <a:rPr lang="zh-CN" altLang="en-US"/>
              <a:t>个</a:t>
            </a:r>
            <a:r>
              <a:rPr lang="en-US" altLang="zh-CN" smtClean="0"/>
              <a:t>NullPointerException</a:t>
            </a:r>
            <a:r>
              <a:rPr lang="zh-CN" altLang="en-US" smtClean="0"/>
              <a:t>。 </a:t>
            </a:r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41738"/>
            <a:ext cx="36861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47564" y="4689140"/>
            <a:ext cx="7092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/>
              <a:t>可接受</a:t>
            </a:r>
            <a:r>
              <a:rPr lang="en-US" altLang="zh-CN" b="1"/>
              <a:t>null</a:t>
            </a:r>
            <a:r>
              <a:rPr lang="zh-CN" altLang="en-US"/>
              <a:t>的</a:t>
            </a:r>
            <a:r>
              <a:rPr lang="en-US" altLang="zh-CN" b="1" smtClean="0"/>
              <a:t>Optional</a:t>
            </a:r>
            <a:r>
              <a:rPr lang="zh-CN" altLang="en-US" b="1" smtClean="0"/>
              <a:t>，</a:t>
            </a:r>
            <a:r>
              <a:rPr lang="zh-CN" altLang="en-US"/>
              <a:t>可以创建一个允许</a:t>
            </a:r>
            <a:r>
              <a:rPr lang="en-US" altLang="zh-CN"/>
              <a:t>null</a:t>
            </a:r>
            <a:r>
              <a:rPr lang="zh-CN" altLang="en-US"/>
              <a:t>值</a:t>
            </a:r>
            <a:r>
              <a:rPr lang="zh-CN" altLang="en-US"/>
              <a:t>的</a:t>
            </a:r>
            <a:r>
              <a:rPr lang="en-US" altLang="zh-CN" smtClean="0"/>
              <a:t>Optional</a:t>
            </a:r>
            <a:r>
              <a:rPr lang="zh-CN" altLang="en-US" smtClean="0"/>
              <a:t>对象</a:t>
            </a:r>
            <a:r>
              <a:rPr lang="zh-CN" altLang="en-US"/>
              <a:t>：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81228"/>
            <a:ext cx="44196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327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54" y="8976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使用 </a:t>
            </a:r>
            <a:r>
              <a:rPr lang="en-US" altLang="zh-CN" b="1"/>
              <a:t>flatMap </a:t>
            </a:r>
            <a:r>
              <a:rPr lang="zh-CN" altLang="en-US"/>
              <a:t>链接 </a:t>
            </a:r>
            <a:r>
              <a:rPr lang="en-US" altLang="zh-CN" b="1"/>
              <a:t>Optional </a:t>
            </a:r>
            <a:r>
              <a:rPr lang="zh-CN" altLang="en-US"/>
              <a:t>对象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0908"/>
            <a:ext cx="46101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47564" y="5445224"/>
            <a:ext cx="6876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如果调用链上的任何一个方法返回</a:t>
            </a:r>
            <a:r>
              <a:rPr lang="zh-CN" altLang="en-US">
                <a:solidFill>
                  <a:srgbClr val="FF0000"/>
                </a:solidFill>
              </a:rPr>
              <a:t>一</a:t>
            </a:r>
            <a:r>
              <a:rPr lang="zh-CN" altLang="en-US" smtClean="0">
                <a:solidFill>
                  <a:srgbClr val="FF0000"/>
                </a:solidFill>
              </a:rPr>
              <a:t>个空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Optional</a:t>
            </a:r>
            <a:r>
              <a:rPr lang="zh-CN" altLang="en-US"/>
              <a:t>，那么结果就为空，否则返回的值就是你期望的保险公司的名称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7564" y="2492896"/>
            <a:ext cx="7812868" cy="13321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80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>
                <a:solidFill>
                  <a:schemeClr val="bg1"/>
                </a:solidFill>
                <a:latin typeface="专业字体设计服务/WWW.ZTSGC.COM/"/>
                <a:ea typeface="微软雅黑" pitchFamily="34" charset="-122"/>
              </a:rPr>
              <a:t>Optional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486" y="8976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默认行为及解引用 </a:t>
            </a:r>
            <a:r>
              <a:rPr lang="en-US" altLang="zh-CN" b="1"/>
              <a:t>Optional </a:t>
            </a:r>
            <a:r>
              <a:rPr lang="zh-CN" altLang="en-US"/>
              <a:t>对象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031" y="1618079"/>
            <a:ext cx="83289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/>
              <a:t>get()</a:t>
            </a:r>
            <a:r>
              <a:rPr lang="zh-CN" altLang="en-US"/>
              <a:t>是这些方法中最简单但又最不安全的方法。</a:t>
            </a:r>
            <a:r>
              <a:rPr lang="zh-CN" altLang="en-US"/>
              <a:t>如果</a:t>
            </a:r>
            <a:r>
              <a:rPr lang="zh-CN" altLang="en-US" smtClean="0"/>
              <a:t>变量不存在就</a:t>
            </a:r>
            <a:r>
              <a:rPr lang="zh-CN" altLang="en-US"/>
              <a:t>抛出一个</a:t>
            </a:r>
            <a:r>
              <a:rPr lang="en-US" altLang="zh-CN"/>
              <a:t>NoSuchElementException</a:t>
            </a:r>
            <a:r>
              <a:rPr lang="zh-CN" altLang="en-US"/>
              <a:t>异常</a:t>
            </a:r>
            <a:r>
              <a:rPr lang="zh-CN" altLang="en-US" smtClean="0"/>
              <a:t>。除非确定</a:t>
            </a:r>
            <a:r>
              <a:rPr lang="en-US" altLang="zh-CN" smtClean="0"/>
              <a:t>Optional</a:t>
            </a:r>
            <a:r>
              <a:rPr lang="zh-CN" altLang="en-US" smtClean="0"/>
              <a:t>变量</a:t>
            </a:r>
            <a:r>
              <a:rPr lang="zh-CN" altLang="en-US"/>
              <a:t>一定</a:t>
            </a:r>
            <a:r>
              <a:rPr lang="zh-CN" altLang="en-US"/>
              <a:t>包含</a:t>
            </a:r>
            <a:r>
              <a:rPr lang="zh-CN" altLang="en-US" smtClean="0"/>
              <a:t>值才使用此方法。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orElse(T </a:t>
            </a:r>
            <a:r>
              <a:rPr lang="en-US" altLang="zh-CN"/>
              <a:t>other</a:t>
            </a:r>
            <a:r>
              <a:rPr lang="en-US" altLang="zh-CN" smtClean="0"/>
              <a:t>)</a:t>
            </a:r>
            <a:r>
              <a:rPr lang="zh-CN" altLang="en-US" smtClean="0"/>
              <a:t> 它</a:t>
            </a:r>
            <a:r>
              <a:rPr lang="zh-CN" altLang="en-US"/>
              <a:t>允许</a:t>
            </a:r>
            <a:r>
              <a:rPr lang="zh-CN" altLang="en-US"/>
              <a:t>你</a:t>
            </a:r>
            <a:r>
              <a:rPr lang="zh-CN" altLang="en-US" smtClean="0"/>
              <a:t>在</a:t>
            </a:r>
            <a:r>
              <a:rPr lang="en-US" altLang="zh-CN" smtClean="0"/>
              <a:t>Optional</a:t>
            </a:r>
            <a:r>
              <a:rPr lang="zh-CN" altLang="en-US"/>
              <a:t>对象不包含值时提供一个默认</a:t>
            </a:r>
            <a:r>
              <a:rPr lang="zh-CN" altLang="en-US"/>
              <a:t>值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orElseGet(Supplier</a:t>
            </a:r>
            <a:r>
              <a:rPr lang="en-US" altLang="zh-CN"/>
              <a:t>&lt;? extends T&gt; other)</a:t>
            </a:r>
            <a:r>
              <a:rPr lang="zh-CN" altLang="en-US"/>
              <a:t>是</a:t>
            </a:r>
            <a:r>
              <a:rPr lang="en-US" altLang="zh-CN"/>
              <a:t>orElse</a:t>
            </a:r>
            <a:r>
              <a:rPr lang="zh-CN" altLang="en-US"/>
              <a:t>方法的延迟调用版</a:t>
            </a:r>
            <a:r>
              <a:rPr lang="zh-CN" altLang="en-US"/>
              <a:t>，</a:t>
            </a:r>
            <a:r>
              <a:rPr lang="en-US" altLang="zh-CN" smtClean="0"/>
              <a:t>Supplier</a:t>
            </a:r>
            <a:r>
              <a:rPr lang="zh-CN" altLang="en-US" smtClean="0"/>
              <a:t>方法</a:t>
            </a:r>
            <a:r>
              <a:rPr lang="zh-CN" altLang="en-US"/>
              <a:t>只有在</a:t>
            </a:r>
            <a:r>
              <a:rPr lang="en-US" altLang="zh-CN"/>
              <a:t>Optional</a:t>
            </a:r>
            <a:r>
              <a:rPr lang="zh-CN" altLang="en-US"/>
              <a:t>对象不含值时才执行</a:t>
            </a:r>
            <a:r>
              <a:rPr lang="zh-CN" altLang="en-US"/>
              <a:t>调用</a:t>
            </a:r>
            <a:r>
              <a:rPr lang="zh-CN" altLang="en-US" smtClean="0"/>
              <a:t>。。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orElseThrow(Supplier</a:t>
            </a:r>
            <a:r>
              <a:rPr lang="en-US" altLang="zh-CN"/>
              <a:t>&lt;? extends X&gt; exceptionSupplier)</a:t>
            </a:r>
            <a:r>
              <a:rPr lang="zh-CN" altLang="en-US"/>
              <a:t>和</a:t>
            </a:r>
            <a:r>
              <a:rPr lang="en-US" altLang="zh-CN"/>
              <a:t>get</a:t>
            </a:r>
            <a:r>
              <a:rPr lang="zh-CN" altLang="en-US"/>
              <a:t>方法非常</a:t>
            </a:r>
            <a:r>
              <a:rPr lang="zh-CN" altLang="en-US"/>
              <a:t>类似</a:t>
            </a:r>
            <a:r>
              <a:rPr lang="zh-CN" altLang="en-US" smtClean="0"/>
              <a:t>，它们</a:t>
            </a:r>
            <a:r>
              <a:rPr lang="zh-CN" altLang="en-US"/>
              <a:t>遭遇</a:t>
            </a:r>
            <a:r>
              <a:rPr lang="en-US" altLang="zh-CN"/>
              <a:t>Optional</a:t>
            </a:r>
            <a:r>
              <a:rPr lang="zh-CN" altLang="en-US"/>
              <a:t>对象为空时都会抛出一个异常，但是使用</a:t>
            </a:r>
            <a:r>
              <a:rPr lang="en-US" altLang="zh-CN"/>
              <a:t>orElseThrow</a:t>
            </a:r>
            <a:r>
              <a:rPr lang="zh-CN" altLang="en-US"/>
              <a:t>你可以</a:t>
            </a:r>
            <a:r>
              <a:rPr lang="zh-CN" altLang="en-US"/>
              <a:t>定制</a:t>
            </a:r>
            <a:r>
              <a:rPr lang="zh-CN" altLang="en-US" smtClean="0"/>
              <a:t>希望</a:t>
            </a:r>
            <a:r>
              <a:rPr lang="zh-CN" altLang="en-US"/>
              <a:t>抛出的异常</a:t>
            </a:r>
            <a:r>
              <a:rPr lang="zh-CN" altLang="en-US"/>
              <a:t>类型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ifPresent(Consumer</a:t>
            </a:r>
            <a:r>
              <a:rPr lang="en-US" altLang="zh-CN"/>
              <a:t>&lt;? super T&gt;)</a:t>
            </a:r>
            <a:r>
              <a:rPr lang="zh-CN" altLang="en-US"/>
              <a:t>让你能在变量值存在时执行一个作为参数</a:t>
            </a:r>
            <a:r>
              <a:rPr lang="zh-CN" altLang="en-US"/>
              <a:t>传入</a:t>
            </a:r>
            <a:r>
              <a:rPr lang="zh-CN" altLang="en-US" smtClean="0"/>
              <a:t>的方法</a:t>
            </a:r>
            <a:r>
              <a:rPr lang="zh-CN" altLang="en-US"/>
              <a:t>，否则就不进行任何</a:t>
            </a:r>
            <a:r>
              <a:rPr lang="zh-CN" altLang="en-US"/>
              <a:t>操作</a:t>
            </a:r>
            <a:r>
              <a:rPr lang="zh-CN" altLang="en-US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84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52625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42844" y="131762"/>
            <a:ext cx="500522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附加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54" y="897652"/>
            <a:ext cx="820899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Optional</a:t>
            </a:r>
            <a:r>
              <a:rPr lang="zh-CN" altLang="en-US"/>
              <a:t>类和</a:t>
            </a:r>
            <a:r>
              <a:rPr lang="en-US" altLang="zh-CN"/>
              <a:t>Stream</a:t>
            </a:r>
            <a:r>
              <a:rPr lang="zh-CN" altLang="en-US"/>
              <a:t>接口的相似之处远不止</a:t>
            </a:r>
            <a:r>
              <a:rPr lang="en-US" altLang="zh-CN"/>
              <a:t>map</a:t>
            </a:r>
            <a:r>
              <a:rPr lang="zh-CN" altLang="en-US"/>
              <a:t>和</a:t>
            </a:r>
            <a:r>
              <a:rPr lang="en-US" altLang="zh-CN"/>
              <a:t>flatMap</a:t>
            </a:r>
            <a:r>
              <a:rPr lang="zh-CN" altLang="en-US"/>
              <a:t>这两个方法。还有第三</a:t>
            </a:r>
            <a:r>
              <a:rPr lang="zh-CN" altLang="en-US"/>
              <a:t>个</a:t>
            </a:r>
            <a:r>
              <a:rPr lang="zh-CN" altLang="en-US" smtClean="0"/>
              <a:t>方法</a:t>
            </a:r>
            <a:r>
              <a:rPr lang="en-US" altLang="zh-CN" smtClean="0"/>
              <a:t>filter</a:t>
            </a:r>
            <a:r>
              <a:rPr lang="zh-CN" altLang="en-US"/>
              <a:t>，它的行为在两种类型之间也</a:t>
            </a:r>
            <a:r>
              <a:rPr lang="zh-CN" altLang="en-US"/>
              <a:t>极其</a:t>
            </a:r>
            <a:r>
              <a:rPr lang="zh-CN" altLang="en-US" smtClean="0"/>
              <a:t>相似。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/>
              <a:t>parallelStream</a:t>
            </a:r>
            <a:r>
              <a:rPr lang="zh-CN" altLang="en-US" smtClean="0"/>
              <a:t>：可以</a:t>
            </a:r>
            <a:r>
              <a:rPr lang="zh-CN" altLang="en-US"/>
              <a:t>通过</a:t>
            </a:r>
            <a:r>
              <a:rPr lang="zh-CN" altLang="en-US" smtClean="0"/>
              <a:t>对收集</a:t>
            </a:r>
            <a:r>
              <a:rPr lang="zh-CN" altLang="en-US"/>
              <a:t>源调用</a:t>
            </a:r>
            <a:r>
              <a:rPr lang="en-US" altLang="zh-CN"/>
              <a:t>parallelStream</a:t>
            </a:r>
            <a:r>
              <a:rPr lang="zh-CN" altLang="en-US"/>
              <a:t>方法来把集合转换为并行流</a:t>
            </a:r>
            <a:r>
              <a:rPr lang="zh-CN" altLang="en-US"/>
              <a:t>。</a:t>
            </a:r>
            <a:r>
              <a:rPr lang="zh-CN" altLang="en-US"/>
              <a:t> 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/>
              <a:t>代码示例：</a:t>
            </a:r>
            <a:r>
              <a:rPr lang="en-US" altLang="zh-CN"/>
              <a:t>https://</a:t>
            </a:r>
            <a:r>
              <a:rPr lang="en-US" altLang="zh-CN"/>
              <a:t>github.com/java8/Java8InAction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61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第四次尝试：将两个方法合二为一</a:t>
            </a:r>
            <a:r>
              <a:rPr lang="zh-CN" altLang="en-US" sz="2000"/>
              <a:t/>
            </a:r>
            <a:br>
              <a:rPr lang="zh-CN" altLang="en-US" sz="2000"/>
            </a:b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2564904"/>
            <a:ext cx="8553747" cy="157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85184"/>
            <a:ext cx="66103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42844" y="2564904"/>
            <a:ext cx="8857648" cy="16561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09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168" y="980728"/>
            <a:ext cx="6172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/>
          <p:cNvSpPr>
            <a:spLocks noGrp="1"/>
          </p:cNvSpPr>
          <p:nvPr>
            <p:ph type="title" idx="4294967295"/>
          </p:nvPr>
        </p:nvSpPr>
        <p:spPr>
          <a:xfrm>
            <a:off x="142844" y="131762"/>
            <a:ext cx="4114832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第</a:t>
            </a:r>
            <a:r>
              <a:rPr lang="zh-CN" altLang="en-US" sz="2000"/>
              <a:t>五</a:t>
            </a:r>
            <a:r>
              <a:rPr lang="zh-CN" altLang="en-US" sz="2000" smtClean="0"/>
              <a:t>次尝试：行为参数化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45" y="4496916"/>
            <a:ext cx="35147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38" y="2996952"/>
            <a:ext cx="57721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29" y="4941168"/>
            <a:ext cx="59340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>
            <a:stCxn id="5123" idx="1"/>
            <a:endCxn id="5122" idx="0"/>
          </p:cNvCxnSpPr>
          <p:nvPr/>
        </p:nvCxnSpPr>
        <p:spPr>
          <a:xfrm flipH="1">
            <a:off x="1734518" y="3792290"/>
            <a:ext cx="1457820" cy="704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124" idx="1"/>
          </p:cNvCxnSpPr>
          <p:nvPr/>
        </p:nvCxnSpPr>
        <p:spPr>
          <a:xfrm flipH="1" flipV="1">
            <a:off x="1583668" y="5193196"/>
            <a:ext cx="1590761" cy="490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74428" y="2996952"/>
            <a:ext cx="5826063" cy="151216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74428" y="4941168"/>
            <a:ext cx="5826064" cy="14859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4509120"/>
            <a:ext cx="2915816" cy="68407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323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4509</Words>
  <Application>Microsoft Office PowerPoint</Application>
  <PresentationFormat>全屏显示(4:3)</PresentationFormat>
  <Paragraphs>466</Paragraphs>
  <Slides>80</Slides>
  <Notes>70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Office 主题</vt:lpstr>
      <vt:lpstr>Java8 高级教程</vt:lpstr>
      <vt:lpstr>PowerPoint 演示文稿</vt:lpstr>
      <vt:lpstr>新特性简介</vt:lpstr>
      <vt:lpstr>PowerPoint 演示文稿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</vt:lpstr>
      <vt:lpstr>Lambda表达式 示例</vt:lpstr>
      <vt:lpstr>PowerPoint 演示文稿</vt:lpstr>
      <vt:lpstr>函数式接口</vt:lpstr>
      <vt:lpstr>函数式接口 示例</vt:lpstr>
      <vt:lpstr>函数式接口 函数描述符</vt:lpstr>
      <vt:lpstr>函数式接口 使用方式</vt:lpstr>
      <vt:lpstr>函数式接口 使用方式</vt:lpstr>
      <vt:lpstr>函数式接口 </vt:lpstr>
      <vt:lpstr>函数式接口 </vt:lpstr>
      <vt:lpstr>函数式接口 </vt:lpstr>
      <vt:lpstr>函数式接口 </vt:lpstr>
      <vt:lpstr>函数式接口 原始类型特化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SpringMVC</dc:title>
  <dc:creator>QianYin</dc:creator>
  <cp:lastModifiedBy>liulei</cp:lastModifiedBy>
  <cp:revision>883</cp:revision>
  <dcterms:created xsi:type="dcterms:W3CDTF">2016-07-15T00:20:48Z</dcterms:created>
  <dcterms:modified xsi:type="dcterms:W3CDTF">2017-12-07T02:38:54Z</dcterms:modified>
</cp:coreProperties>
</file>