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48"/>
  </p:notesMasterIdLst>
  <p:sldIdLst>
    <p:sldId id="283" r:id="rId4"/>
    <p:sldId id="289" r:id="rId5"/>
    <p:sldId id="273" r:id="rId6"/>
    <p:sldId id="295" r:id="rId7"/>
    <p:sldId id="328" r:id="rId8"/>
    <p:sldId id="327" r:id="rId9"/>
    <p:sldId id="329" r:id="rId10"/>
    <p:sldId id="330" r:id="rId11"/>
    <p:sldId id="290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</p:sldIdLst>
  <p:sldSz cx="9144000" cy="6858000" type="screen4x3"/>
  <p:notesSz cx="6669088" cy="97536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88" autoAdjust="0"/>
  </p:normalViewPr>
  <p:slideViewPr>
    <p:cSldViewPr showGuides="1">
      <p:cViewPr>
        <p:scale>
          <a:sx n="100" d="100"/>
          <a:sy n="100" d="100"/>
        </p:scale>
        <p:origin x="-1944" y="-276"/>
      </p:cViewPr>
      <p:guideLst>
        <p:guide orient="horz" pos="2311"/>
        <p:guide pos="27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076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786" y="0"/>
            <a:ext cx="2890076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12/5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8623" y="1219200"/>
            <a:ext cx="5852160" cy="32918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41" y="4693920"/>
            <a:ext cx="5335524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90076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786" y="9264227"/>
            <a:ext cx="2890076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9825" y="1219200"/>
            <a:ext cx="4389438" cy="32924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smtClean="0"/>
              <a:t>public static List&lt;Apple&gt; </a:t>
            </a:r>
            <a:r>
              <a:rPr lang="en-US" altLang="zh-CN" b="0" err="1" smtClean="0"/>
              <a:t>filterGreenApples</a:t>
            </a:r>
            <a:r>
              <a:rPr lang="en-US" altLang="zh-CN" b="0" smtClean="0"/>
              <a:t>(List&lt;Apple&gt; inventory){</a:t>
            </a:r>
            <a:br>
              <a:rPr lang="en-US" altLang="zh-CN" b="0" smtClean="0"/>
            </a:br>
            <a:r>
              <a:rPr lang="en-US" altLang="zh-CN" b="0" smtClean="0"/>
              <a:t>List&lt;Apple&gt; result = new </a:t>
            </a:r>
            <a:r>
              <a:rPr lang="en-US" altLang="zh-CN" b="0" err="1" smtClean="0"/>
              <a:t>ArrayList</a:t>
            </a:r>
            <a:r>
              <a:rPr lang="en-US" altLang="zh-CN" b="0" smtClean="0"/>
              <a:t>&lt;&gt;();</a:t>
            </a:r>
            <a:br>
              <a:rPr lang="en-US" altLang="zh-CN" b="0" smtClean="0"/>
            </a:br>
            <a:r>
              <a:rPr lang="en-US" altLang="zh-CN" b="0" smtClean="0"/>
              <a:t>for (Apple </a:t>
            </a:r>
            <a:r>
              <a:rPr lang="en-US" altLang="zh-CN" b="0" err="1" smtClean="0"/>
              <a:t>apple</a:t>
            </a:r>
            <a:r>
              <a:rPr lang="en-US" altLang="zh-CN" b="0" smtClean="0"/>
              <a:t>: inventory){</a:t>
            </a:r>
            <a:br>
              <a:rPr lang="en-US" altLang="zh-CN" b="0" smtClean="0"/>
            </a:br>
            <a:r>
              <a:rPr lang="en-US" altLang="zh-CN" smtClean="0"/>
              <a:t>if ("</a:t>
            </a:r>
            <a:r>
              <a:rPr lang="en-US" altLang="zh-CN" err="1" smtClean="0"/>
              <a:t>green".equals</a:t>
            </a:r>
            <a:r>
              <a:rPr lang="en-US" altLang="zh-CN" smtClean="0"/>
              <a:t>(</a:t>
            </a:r>
            <a:r>
              <a:rPr lang="en-US" altLang="zh-CN" err="1" smtClean="0"/>
              <a:t>apple.getColor</a:t>
            </a:r>
            <a:r>
              <a:rPr lang="en-US" altLang="zh-CN" smtClean="0"/>
              <a:t>())) {</a:t>
            </a:r>
            <a:br>
              <a:rPr lang="en-US" altLang="zh-CN" smtClean="0"/>
            </a:br>
            <a:r>
              <a:rPr lang="en-US" altLang="zh-CN" smtClean="0"/>
              <a:t>	</a:t>
            </a:r>
            <a:r>
              <a:rPr lang="en-US" altLang="zh-CN" b="0" err="1" smtClean="0"/>
              <a:t>result.add</a:t>
            </a:r>
            <a:r>
              <a:rPr lang="en-US" altLang="zh-CN" b="0" smtClean="0"/>
              <a:t>(apple);</a:t>
            </a:r>
            <a:br>
              <a:rPr lang="en-US" altLang="zh-CN" b="0" smtClean="0"/>
            </a:br>
            <a:r>
              <a:rPr lang="en-US" altLang="zh-CN" b="0" smtClean="0"/>
              <a:t>	}</a:t>
            </a:r>
            <a:br>
              <a:rPr lang="en-US" altLang="zh-CN" b="0" smtClean="0"/>
            </a:br>
            <a:r>
              <a:rPr lang="en-US" altLang="zh-CN" b="0" smtClean="0"/>
              <a:t>}</a:t>
            </a:r>
            <a:br>
              <a:rPr lang="en-US" altLang="zh-CN" b="0" smtClean="0"/>
            </a:br>
            <a:r>
              <a:rPr lang="en-US" altLang="zh-CN" b="0" smtClean="0"/>
              <a:t>return result;</a:t>
            </a:r>
            <a:br>
              <a:rPr lang="en-US" altLang="zh-CN" b="0" smtClean="0"/>
            </a:br>
            <a:r>
              <a:rPr lang="en-US" altLang="zh-CN" b="0" smtClean="0"/>
              <a:t>}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1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9825" y="1219200"/>
            <a:ext cx="4389438" cy="32924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smtClean="0"/>
              <a:t>public static List&lt;Apple&gt; </a:t>
            </a:r>
            <a:r>
              <a:rPr lang="en-US" altLang="zh-CN" b="0" err="1" smtClean="0"/>
              <a:t>filterHeavyApples</a:t>
            </a:r>
            <a:r>
              <a:rPr lang="en-US" altLang="zh-CN" b="0" smtClean="0"/>
              <a:t>(List&lt;Apple&gt; inventory){</a:t>
            </a:r>
            <a:br>
              <a:rPr lang="en-US" altLang="zh-CN" b="0" smtClean="0"/>
            </a:br>
            <a:r>
              <a:rPr lang="en-US" altLang="zh-CN" b="0" smtClean="0"/>
              <a:t>List&lt;Apple&gt; result = new </a:t>
            </a:r>
            <a:r>
              <a:rPr lang="en-US" altLang="zh-CN" b="0" err="1" smtClean="0"/>
              <a:t>ArrayList</a:t>
            </a:r>
            <a:r>
              <a:rPr lang="en-US" altLang="zh-CN" b="0" smtClean="0"/>
              <a:t>&lt;&gt;();</a:t>
            </a:r>
            <a:br>
              <a:rPr lang="en-US" altLang="zh-CN" b="0" smtClean="0"/>
            </a:br>
            <a:r>
              <a:rPr lang="en-US" altLang="zh-CN" b="0" smtClean="0"/>
              <a:t>for (Apple </a:t>
            </a:r>
            <a:r>
              <a:rPr lang="en-US" altLang="zh-CN" b="0" err="1" smtClean="0"/>
              <a:t>apple</a:t>
            </a:r>
            <a:r>
              <a:rPr lang="en-US" altLang="zh-CN" b="0" smtClean="0"/>
              <a:t>: inventory){</a:t>
            </a:r>
            <a:br>
              <a:rPr lang="en-US" altLang="zh-CN" b="0" smtClean="0"/>
            </a:br>
            <a:r>
              <a:rPr lang="en-US" altLang="zh-CN" smtClean="0"/>
              <a:t>if (</a:t>
            </a:r>
            <a:r>
              <a:rPr lang="en-US" altLang="zh-CN" err="1" smtClean="0"/>
              <a:t>apple.getWeight</a:t>
            </a:r>
            <a:r>
              <a:rPr lang="en-US" altLang="zh-CN" smtClean="0"/>
              <a:t>() &gt; 150) {</a:t>
            </a:r>
            <a:br>
              <a:rPr lang="en-US" altLang="zh-CN" smtClean="0"/>
            </a:br>
            <a:r>
              <a:rPr lang="en-US" altLang="zh-CN" b="0" err="1" smtClean="0"/>
              <a:t>result.add</a:t>
            </a:r>
            <a:r>
              <a:rPr lang="en-US" altLang="zh-CN" b="0" smtClean="0"/>
              <a:t>(apple);</a:t>
            </a:r>
            <a:br>
              <a:rPr lang="en-US" altLang="zh-CN" b="0" smtClean="0"/>
            </a:br>
            <a:r>
              <a:rPr lang="en-US" altLang="zh-CN" b="0" smtClean="0"/>
              <a:t>}</a:t>
            </a:r>
            <a:br>
              <a:rPr lang="en-US" altLang="zh-CN" b="0" smtClean="0"/>
            </a:br>
            <a:r>
              <a:rPr lang="en-US" altLang="zh-CN" b="0" smtClean="0"/>
              <a:t>}</a:t>
            </a:r>
            <a:br>
              <a:rPr lang="en-US" altLang="zh-CN" b="0" smtClean="0"/>
            </a:br>
            <a:r>
              <a:rPr lang="en-US" altLang="zh-CN" b="0" smtClean="0"/>
              <a:t>return result;</a:t>
            </a:r>
            <a:br>
              <a:rPr lang="en-US" altLang="zh-CN" b="0" smtClean="0"/>
            </a:br>
            <a:r>
              <a:rPr lang="en-US" altLang="zh-CN" b="0" smtClean="0"/>
              <a:t>}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9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9825" y="1219200"/>
            <a:ext cx="4389438" cy="32924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&lt;T, U extends Comparable&lt;? super U&gt;&gt; Comparator&lt;T&gt; comparing(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Function&lt;?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 T, ? extends U&gt; keyExtractor)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Objects.</a:t>
            </a:r>
            <a:r>
              <a:rPr lang="en-US" altLang="zh-CN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requireNonNull(keyExtractor);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(Comparator&lt;T&gt; &amp; Serializable)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(c1, c2) -&gt; keyExtractor.apply(c1).compareTo(keyExtractor.apply(c2));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标志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9575" y="0"/>
            <a:ext cx="492442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图片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79388" y="117475"/>
            <a:ext cx="169545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图片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79388" y="117475"/>
            <a:ext cx="169545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标志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9575" y="0"/>
            <a:ext cx="492442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标志"/>
          <p:cNvPicPr>
            <a:picLocks noChangeAspect="1"/>
          </p:cNvPicPr>
          <p:nvPr/>
        </p:nvPicPr>
        <p:blipFill>
          <a:blip r:embed="rId2">
            <a:lum bright="-12000"/>
          </a:blip>
          <a:stretch>
            <a:fillRect/>
          </a:stretch>
        </p:blipFill>
        <p:spPr>
          <a:xfrm>
            <a:off x="4343400" y="0"/>
            <a:ext cx="4800600" cy="668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Picture 3" descr="东方大楼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7825"/>
            <a:ext cx="9144000" cy="1400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4" descr="海颐标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863" y="2276475"/>
            <a:ext cx="3933825" cy="996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844824"/>
            <a:ext cx="6912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类型检查过程可以分解为如下所示。</a:t>
            </a:r>
            <a:br>
              <a:rPr lang="zh-CN" altLang="en-US" b="0"/>
            </a:br>
            <a:r>
              <a:rPr lang="zh-CN" altLang="en-US" b="0"/>
              <a:t> 首先，你要找出</a:t>
            </a:r>
            <a:r>
              <a:rPr lang="en-US" altLang="zh-CN" b="0"/>
              <a:t>filter</a:t>
            </a:r>
            <a:r>
              <a:rPr lang="zh-CN" altLang="en-US" b="0"/>
              <a:t>方法的声明。</a:t>
            </a:r>
            <a:br>
              <a:rPr lang="zh-CN" altLang="en-US" b="0"/>
            </a:br>
            <a:r>
              <a:rPr lang="zh-CN" altLang="en-US" b="0"/>
              <a:t> 第二，要求它是</a:t>
            </a:r>
            <a:r>
              <a:rPr lang="en-US" altLang="zh-CN" b="0"/>
              <a:t>Predicate&lt;Apple&gt;</a:t>
            </a:r>
            <a:r>
              <a:rPr lang="zh-CN" altLang="en-US" b="0"/>
              <a:t>（目标类型）对象的第二个正式参数。</a:t>
            </a:r>
            <a:br>
              <a:rPr lang="zh-CN" altLang="en-US" b="0"/>
            </a:br>
            <a:r>
              <a:rPr lang="zh-CN" altLang="en-US" b="0"/>
              <a:t> 第三， </a:t>
            </a:r>
            <a:r>
              <a:rPr lang="en-US" altLang="zh-CN" b="0"/>
              <a:t>Predicate&lt;Apple&gt;</a:t>
            </a:r>
            <a:r>
              <a:rPr lang="zh-CN" altLang="en-US" b="0"/>
              <a:t>是一个函数式接口，定义了一个叫作</a:t>
            </a:r>
            <a:r>
              <a:rPr lang="en-US" altLang="zh-CN" b="0"/>
              <a:t>test</a:t>
            </a:r>
            <a:r>
              <a:rPr lang="zh-CN" altLang="en-US" b="0"/>
              <a:t>的抽象方法。</a:t>
            </a:r>
            <a:br>
              <a:rPr lang="zh-CN" altLang="en-US" b="0"/>
            </a:br>
            <a:r>
              <a:rPr lang="zh-CN" altLang="en-US" b="0"/>
              <a:t> 第四， </a:t>
            </a:r>
            <a:r>
              <a:rPr lang="en-US" altLang="zh-CN" b="0"/>
              <a:t>test</a:t>
            </a:r>
            <a:r>
              <a:rPr lang="zh-CN" altLang="en-US" b="0"/>
              <a:t>方法描述了一个函数描述符，它可以接受一个</a:t>
            </a:r>
            <a:r>
              <a:rPr lang="en-US" altLang="zh-CN" b="0"/>
              <a:t>Apple</a:t>
            </a:r>
            <a:r>
              <a:rPr lang="zh-CN" altLang="en-US" b="0"/>
              <a:t>，并返回一个</a:t>
            </a:r>
            <a:r>
              <a:rPr lang="en-US" altLang="zh-CN" b="0" err="1"/>
              <a:t>boolean</a:t>
            </a:r>
            <a:r>
              <a:rPr lang="zh-CN" altLang="en-US" b="0"/>
              <a:t>。</a:t>
            </a:r>
            <a:br>
              <a:rPr lang="zh-CN" altLang="en-US" b="0"/>
            </a:br>
            <a:r>
              <a:rPr lang="en-US" altLang="zh-CN" b="0"/>
              <a:t> </a:t>
            </a:r>
            <a:r>
              <a:rPr lang="zh-CN" altLang="en-US" b="0"/>
              <a:t>最后， </a:t>
            </a:r>
            <a:r>
              <a:rPr lang="en-US" altLang="zh-CN" b="0"/>
              <a:t>filter</a:t>
            </a:r>
            <a:r>
              <a:rPr lang="zh-CN" altLang="en-US" b="0"/>
              <a:t>的任何实际参数都必须匹配这个要求。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69269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/>
              <a:t>如果一个</a:t>
            </a:r>
            <a:r>
              <a:rPr lang="en-US" altLang="zh-CN" b="0"/>
              <a:t>Lambda</a:t>
            </a:r>
            <a:r>
              <a:rPr lang="zh-CN" altLang="en-US" b="0"/>
              <a:t>的主体是一个语句表达式， 它就和一个返回</a:t>
            </a:r>
            <a:r>
              <a:rPr lang="en-US" altLang="zh-CN" b="0"/>
              <a:t>void</a:t>
            </a:r>
            <a:r>
              <a:rPr lang="zh-CN" altLang="en-US" b="0"/>
              <a:t>的函数描述符兼容（当</a:t>
            </a:r>
            <a:br>
              <a:rPr lang="zh-CN" altLang="en-US" b="0"/>
            </a:br>
            <a:r>
              <a:rPr lang="zh-CN" altLang="en-US" b="0"/>
              <a:t>然需要参数列表也兼容）。例如，以下两行都是合法的，尽管</a:t>
            </a:r>
            <a:r>
              <a:rPr lang="en-US" altLang="zh-CN" b="0"/>
              <a:t>List</a:t>
            </a:r>
            <a:r>
              <a:rPr lang="zh-CN" altLang="en-US" b="0"/>
              <a:t>的</a:t>
            </a:r>
            <a:r>
              <a:rPr lang="en-US" altLang="zh-CN" b="0"/>
              <a:t>add</a:t>
            </a:r>
            <a:r>
              <a:rPr lang="zh-CN" altLang="en-US" b="0"/>
              <a:t>方法返回了一个</a:t>
            </a:r>
            <a:br>
              <a:rPr lang="zh-CN" altLang="en-US" b="0"/>
            </a:br>
            <a:r>
              <a:rPr lang="en-US" altLang="zh-CN" b="0" err="1"/>
              <a:t>boolean</a:t>
            </a:r>
            <a:r>
              <a:rPr lang="zh-CN" altLang="en-US" b="0"/>
              <a:t>，而不是</a:t>
            </a:r>
            <a:r>
              <a:rPr lang="en-US" altLang="zh-CN" b="0"/>
              <a:t>Consumer</a:t>
            </a:r>
            <a:r>
              <a:rPr lang="zh-CN" altLang="en-US" b="0"/>
              <a:t>上下文（</a:t>
            </a:r>
            <a:r>
              <a:rPr lang="en-US" altLang="zh-CN" b="0"/>
              <a:t>T -&gt; void</a:t>
            </a:r>
            <a:r>
              <a:rPr lang="zh-CN" altLang="en-US" b="0"/>
              <a:t>）所要求的</a:t>
            </a:r>
            <a:r>
              <a:rPr lang="en-US" altLang="zh-CN" b="0"/>
              <a:t>void</a:t>
            </a:r>
            <a:r>
              <a:rPr lang="zh-CN" altLang="en-US" b="0"/>
              <a:t>：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03648" y="422108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/>
              <a:t>// Predicate</a:t>
            </a:r>
            <a:r>
              <a:rPr lang="zh-CN" altLang="en-US" b="0"/>
              <a:t>返回了一个</a:t>
            </a:r>
            <a:r>
              <a:rPr lang="en-US" altLang="zh-CN" b="0" err="1"/>
              <a:t>boolean</a:t>
            </a:r>
            <a:r>
              <a:rPr lang="en-US" altLang="zh-CN" b="0"/>
              <a:t/>
            </a:r>
            <a:br>
              <a:rPr lang="en-US" altLang="zh-CN" b="0"/>
            </a:br>
            <a:r>
              <a:rPr lang="en-US" altLang="zh-CN" b="0"/>
              <a:t>Predicate&lt;String&gt; p = s -&gt; </a:t>
            </a:r>
            <a:r>
              <a:rPr lang="en-US" altLang="zh-CN" b="0" err="1"/>
              <a:t>list.add</a:t>
            </a:r>
            <a:r>
              <a:rPr lang="en-US" altLang="zh-CN" b="0"/>
              <a:t>(s);</a:t>
            </a:r>
            <a:br>
              <a:rPr lang="en-US" altLang="zh-CN" b="0"/>
            </a:br>
            <a:r>
              <a:rPr lang="en-US" altLang="zh-CN" b="0"/>
              <a:t>// Consumer</a:t>
            </a:r>
            <a:r>
              <a:rPr lang="zh-CN" altLang="en-US" b="0"/>
              <a:t>返回了一个</a:t>
            </a:r>
            <a:r>
              <a:rPr lang="en-US" altLang="zh-CN" b="0"/>
              <a:t>void</a:t>
            </a:r>
            <a:br>
              <a:rPr lang="en-US" altLang="zh-CN" b="0"/>
            </a:br>
            <a:r>
              <a:rPr lang="en-US" altLang="zh-CN" b="0"/>
              <a:t>Consumer&lt;String&gt; b = s -&gt; </a:t>
            </a:r>
            <a:r>
              <a:rPr lang="en-US" altLang="zh-CN" b="0" err="1"/>
              <a:t>list.add</a:t>
            </a:r>
            <a:r>
              <a:rPr lang="en-US" altLang="zh-CN" b="0"/>
              <a:t>(s);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764704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你还可以进一步简化你的代码。 </a:t>
            </a:r>
            <a:r>
              <a:rPr lang="en-US" altLang="zh-CN" b="0"/>
              <a:t>Java</a:t>
            </a:r>
            <a:r>
              <a:rPr lang="zh-CN" altLang="en-US" b="0"/>
              <a:t>编译器会从上下文（目标类型）推断出用什么函数式接</a:t>
            </a:r>
            <a:br>
              <a:rPr lang="zh-CN" altLang="en-US" b="0"/>
            </a:br>
            <a:r>
              <a:rPr lang="zh-CN" altLang="en-US" b="0"/>
              <a:t>口来配合</a:t>
            </a:r>
            <a:r>
              <a:rPr lang="en-US" altLang="zh-CN" b="0"/>
              <a:t>Lambda</a:t>
            </a:r>
            <a:r>
              <a:rPr lang="zh-CN" altLang="en-US" b="0"/>
              <a:t>表达式，这意味着它也可以推断出适合</a:t>
            </a:r>
            <a:r>
              <a:rPr lang="en-US" altLang="zh-CN" b="0"/>
              <a:t>Lambda</a:t>
            </a:r>
            <a:r>
              <a:rPr lang="zh-CN" altLang="en-US" b="0"/>
              <a:t>的签名，因为函数描述符可以通</a:t>
            </a:r>
            <a:br>
              <a:rPr lang="zh-CN" altLang="en-US" b="0"/>
            </a:br>
            <a:r>
              <a:rPr lang="zh-CN" altLang="en-US" b="0"/>
              <a:t>过目标类型来得到。这样做的好处在于，编译器可以了解</a:t>
            </a:r>
            <a:r>
              <a:rPr lang="en-US" altLang="zh-CN" b="0"/>
              <a:t>Lambda</a:t>
            </a:r>
            <a:r>
              <a:rPr lang="zh-CN" altLang="en-US" b="0"/>
              <a:t>表达式的参数类型，这样就可</a:t>
            </a:r>
            <a:br>
              <a:rPr lang="zh-CN" altLang="en-US" b="0"/>
            </a:br>
            <a:r>
              <a:rPr lang="zh-CN" altLang="en-US" b="0"/>
              <a:t>以在</a:t>
            </a:r>
            <a:r>
              <a:rPr lang="en-US" altLang="zh-CN" b="0"/>
              <a:t>Lambda</a:t>
            </a:r>
            <a:r>
              <a:rPr lang="zh-CN" altLang="en-US" b="0"/>
              <a:t>语法中省去标注参数类型。换句话说， </a:t>
            </a:r>
            <a:r>
              <a:rPr lang="en-US" altLang="zh-CN" b="0"/>
              <a:t>Java</a:t>
            </a:r>
            <a:r>
              <a:rPr lang="zh-CN" altLang="en-US" b="0"/>
              <a:t>编译器会像下面这样推断</a:t>
            </a:r>
            <a:r>
              <a:rPr lang="en-US" altLang="zh-CN" b="0"/>
              <a:t>Lambda</a:t>
            </a:r>
            <a:r>
              <a:rPr lang="zh-CN" altLang="en-US" b="0"/>
              <a:t>的参数</a:t>
            </a:r>
            <a:br>
              <a:rPr lang="zh-CN" altLang="en-US" b="0"/>
            </a:br>
            <a:r>
              <a:rPr lang="zh-CN" altLang="en-US" b="0"/>
              <a:t>类型：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3789040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/>
              <a:t>Lambda</a:t>
            </a:r>
            <a:r>
              <a:rPr lang="zh-CN" altLang="en-US" b="0"/>
              <a:t>表达式有多个参数，代码可读性的好处就更为明显。例如，你可以这样来创建一个</a:t>
            </a:r>
            <a:br>
              <a:rPr lang="zh-CN" altLang="en-US" b="0"/>
            </a:br>
            <a:r>
              <a:rPr lang="en-US" altLang="zh-CN" b="0"/>
              <a:t>Comparator</a:t>
            </a:r>
            <a:r>
              <a:rPr lang="zh-CN" altLang="en-US" b="0"/>
              <a:t>对象：</a:t>
            </a:r>
            <a:br>
              <a:rPr lang="zh-CN" altLang="en-US" b="0"/>
            </a:br>
            <a:r>
              <a:rPr lang="en-US" altLang="zh-CN" b="0"/>
              <a:t>Comparator&lt;Apple&gt; c =</a:t>
            </a:r>
            <a:br>
              <a:rPr lang="en-US" altLang="zh-CN" b="0"/>
            </a:br>
            <a:r>
              <a:rPr lang="en-US" altLang="zh-CN" b="0"/>
              <a:t>(Apple a1, Apple a2) -&gt; a1.getWeight().</a:t>
            </a:r>
            <a:r>
              <a:rPr lang="en-US" altLang="zh-CN" b="0" err="1"/>
              <a:t>compareTo</a:t>
            </a:r>
            <a:r>
              <a:rPr lang="en-US" altLang="zh-CN" b="0"/>
              <a:t>(a2.getWeight());</a:t>
            </a:r>
            <a:br>
              <a:rPr lang="en-US" altLang="zh-CN" b="0"/>
            </a:br>
            <a:r>
              <a:rPr lang="en-US" altLang="zh-CN" b="0"/>
              <a:t>Comparator&lt;Apple&gt; c =</a:t>
            </a:r>
            <a:br>
              <a:rPr lang="en-US" altLang="zh-CN" b="0"/>
            </a:br>
            <a:r>
              <a:rPr lang="en-US" altLang="zh-CN" b="0"/>
              <a:t>(a1, a2) -&gt; a1.getWeight().</a:t>
            </a:r>
            <a:r>
              <a:rPr lang="en-US" altLang="zh-CN" b="0" err="1"/>
              <a:t>compareTo</a:t>
            </a:r>
            <a:r>
              <a:rPr lang="en-US" altLang="zh-CN" b="0"/>
              <a:t>(a2.getWeight());</a:t>
            </a:r>
            <a:r>
              <a:rPr lang="en-US" altLang="zh-CN"/>
              <a:t> 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/>
            </a:r>
            <a:br>
              <a:rPr lang="en-US" altLang="zh-CN"/>
            </a:br>
            <a:r>
              <a:rPr lang="zh-CN" altLang="en-US" b="0"/>
              <a:t>请注意，当</a:t>
            </a:r>
            <a:r>
              <a:rPr lang="en-US" altLang="zh-CN" b="0"/>
              <a:t>Lambda</a:t>
            </a:r>
            <a:r>
              <a:rPr lang="zh-CN" altLang="en-US" b="0"/>
              <a:t>仅有一个类型需要推断的参数时，参数名称两边的括号也可以省略。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/>
              <a:t>我们迄今为止所介绍的所有</a:t>
            </a:r>
            <a:r>
              <a:rPr lang="en-US" altLang="zh-CN" b="0"/>
              <a:t>Lambda</a:t>
            </a:r>
            <a:r>
              <a:rPr lang="zh-CN" altLang="en-US" b="0"/>
              <a:t>表达式都只用到了其主体里面的参数。但</a:t>
            </a:r>
            <a:r>
              <a:rPr lang="en-US" altLang="zh-CN" b="0"/>
              <a:t>Lambda</a:t>
            </a:r>
            <a:r>
              <a:rPr lang="zh-CN" altLang="en-US" b="0"/>
              <a:t>表达式</a:t>
            </a:r>
            <a:br>
              <a:rPr lang="zh-CN" altLang="en-US" b="0"/>
            </a:br>
            <a:r>
              <a:rPr lang="zh-CN" altLang="en-US" b="0"/>
              <a:t>也允许使用自由变量（不是参数，而是在外层作用域中定义的变量），就像匿名类一样。 它们被</a:t>
            </a:r>
            <a:br>
              <a:rPr lang="zh-CN" altLang="en-US" b="0"/>
            </a:br>
            <a:r>
              <a:rPr lang="zh-CN" altLang="en-US" b="0"/>
              <a:t>称作捕获</a:t>
            </a:r>
            <a:r>
              <a:rPr lang="en-US" altLang="zh-CN" b="0"/>
              <a:t>Lambda</a:t>
            </a:r>
            <a:r>
              <a:rPr lang="zh-CN" altLang="en-US" b="0"/>
              <a:t>。例如，下面的</a:t>
            </a:r>
            <a:r>
              <a:rPr lang="en-US" altLang="zh-CN" b="0"/>
              <a:t>Lambda</a:t>
            </a:r>
            <a:r>
              <a:rPr lang="zh-CN" altLang="en-US" b="0"/>
              <a:t>捕获了</a:t>
            </a:r>
            <a:r>
              <a:rPr lang="en-US" altLang="zh-CN" b="0" err="1"/>
              <a:t>portNumber</a:t>
            </a:r>
            <a:r>
              <a:rPr lang="zh-CN" altLang="en-US" b="0"/>
              <a:t>变量：</a:t>
            </a:r>
            <a:br>
              <a:rPr lang="zh-CN" altLang="en-US" b="0"/>
            </a:br>
            <a:r>
              <a:rPr lang="en-US" altLang="zh-CN" b="0" err="1"/>
              <a:t>int</a:t>
            </a:r>
            <a:r>
              <a:rPr lang="en-US" altLang="zh-CN" b="0"/>
              <a:t> </a:t>
            </a:r>
            <a:r>
              <a:rPr lang="en-US" altLang="zh-CN" b="0" err="1"/>
              <a:t>portNumber</a:t>
            </a:r>
            <a:r>
              <a:rPr lang="en-US" altLang="zh-CN" b="0"/>
              <a:t> = 1337;</a:t>
            </a:r>
            <a:br>
              <a:rPr lang="en-US" altLang="zh-CN" b="0"/>
            </a:br>
            <a:r>
              <a:rPr lang="en-US" altLang="zh-CN" b="0"/>
              <a:t>Runnable r = () -&gt; </a:t>
            </a:r>
            <a:r>
              <a:rPr lang="en-US" altLang="zh-CN" b="0" err="1"/>
              <a:t>System.out.println</a:t>
            </a:r>
            <a:r>
              <a:rPr lang="en-US" altLang="zh-CN" b="0"/>
              <a:t>(</a:t>
            </a:r>
            <a:r>
              <a:rPr lang="en-US" altLang="zh-CN" b="0" err="1"/>
              <a:t>portNumber</a:t>
            </a:r>
            <a:r>
              <a:rPr lang="en-US" altLang="zh-CN" b="0"/>
              <a:t>);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/>
              <a:t>一个好处是，你的代码现在读起来更接近问题的陈述了。方法不</a:t>
            </a:r>
            <a:br>
              <a:rPr lang="zh-CN" altLang="en-US" b="0"/>
            </a:br>
            <a:r>
              <a:rPr lang="zh-CN" altLang="en-US" b="0"/>
              <a:t>再是二等值了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908720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假设你有一个</a:t>
            </a:r>
            <a:r>
              <a:rPr lang="en-US" altLang="zh-CN" b="0"/>
              <a:t>Apple</a:t>
            </a:r>
            <a:r>
              <a:rPr lang="zh-CN" altLang="en-US" b="0"/>
              <a:t>类，</a:t>
            </a:r>
            <a:r>
              <a:rPr lang="zh-CN" altLang="en-US" b="0" smtClean="0"/>
              <a:t>它有</a:t>
            </a:r>
            <a:r>
              <a:rPr lang="zh-CN" altLang="en-US" b="0"/>
              <a:t>一个</a:t>
            </a:r>
            <a:r>
              <a:rPr lang="en-US" altLang="zh-CN" b="0" err="1"/>
              <a:t>getColor</a:t>
            </a:r>
            <a:r>
              <a:rPr lang="zh-CN" altLang="en-US" b="0"/>
              <a:t>方法，还有一个变量</a:t>
            </a:r>
            <a:r>
              <a:rPr lang="en-US" altLang="zh-CN" b="0"/>
              <a:t>inventory</a:t>
            </a:r>
            <a:r>
              <a:rPr lang="zh-CN" altLang="en-US" b="0"/>
              <a:t>保存着一个</a:t>
            </a:r>
            <a:r>
              <a:rPr lang="en-US" altLang="zh-CN" b="0"/>
              <a:t>Apples</a:t>
            </a:r>
            <a:r>
              <a:rPr lang="zh-CN" altLang="en-US" b="0"/>
              <a:t>的列表。你可能想要选出</a:t>
            </a:r>
            <a:r>
              <a:rPr lang="zh-CN" altLang="en-US" b="0" smtClean="0"/>
              <a:t>所有</a:t>
            </a:r>
            <a:r>
              <a:rPr lang="zh-CN" altLang="en-US" b="0"/>
              <a:t>的绿苹果，并返回一个列表。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7544" y="2924944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78676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84784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但是接下来，有人可能想要选出重的苹果，比如超过</a:t>
            </a:r>
            <a:r>
              <a:rPr lang="en-US" altLang="zh-CN" b="0"/>
              <a:t>150</a:t>
            </a:r>
            <a:r>
              <a:rPr lang="zh-CN" altLang="en-US" b="0"/>
              <a:t>克，于是你心情沉重地写了下面</a:t>
            </a:r>
            <a:r>
              <a:rPr lang="zh-CN" altLang="en-US" b="0" smtClean="0"/>
              <a:t>这个方法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9592" y="270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92487"/>
            <a:ext cx="79629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3608" y="2982515"/>
            <a:ext cx="6318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所以，你甚至都不需要为只用一次的方法写定义；代码更干净、更清晰，因为你用不着去找</a:t>
            </a:r>
          </a:p>
          <a:p>
            <a:r>
              <a:rPr lang="zh-CN" altLang="en-US"/>
              <a:t>自己到底传递了什么代码。但要是</a:t>
            </a:r>
            <a:r>
              <a:rPr lang="en-US" altLang="zh-CN"/>
              <a:t>Lambda</a:t>
            </a:r>
            <a:r>
              <a:rPr lang="zh-CN" altLang="en-US"/>
              <a:t>的长度多于几行（它的行为也不是一目了然）的话，</a:t>
            </a:r>
          </a:p>
          <a:p>
            <a:r>
              <a:rPr lang="zh-CN" altLang="en-US"/>
              <a:t>那你还是应该用方法引用来指向一个有描述性名称的方法，而不是使用匿名的</a:t>
            </a:r>
            <a:r>
              <a:rPr lang="en-US" altLang="zh-CN"/>
              <a:t>Lambda</a:t>
            </a:r>
            <a:r>
              <a:rPr lang="zh-CN" altLang="en-US"/>
              <a:t>。你应该</a:t>
            </a:r>
          </a:p>
          <a:p>
            <a:r>
              <a:rPr lang="zh-CN" altLang="en-US"/>
              <a:t>以代码的清晰度为准绳。</a:t>
            </a:r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7541146" cy="196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43841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在</a:t>
            </a:r>
            <a:r>
              <a:rPr lang="en-US" altLang="zh-CN" b="0"/>
              <a:t>Java 8</a:t>
            </a:r>
            <a:r>
              <a:rPr lang="zh-CN" altLang="en-US" b="0"/>
              <a:t>里有一个</a:t>
            </a:r>
            <a:r>
              <a:rPr lang="en-US" altLang="zh-CN" b="0"/>
              <a:t>Optional&lt;T&gt;</a:t>
            </a:r>
            <a:r>
              <a:rPr lang="zh-CN" altLang="en-US" b="0"/>
              <a:t>类，如果你能一致地使用它的话，就可以帮助你避免出现</a:t>
            </a:r>
            <a:br>
              <a:rPr lang="zh-CN" altLang="en-US" b="0"/>
            </a:br>
            <a:r>
              <a:rPr lang="en-US" altLang="zh-CN" b="0"/>
              <a:t>NullPointer</a:t>
            </a:r>
            <a:r>
              <a:rPr lang="zh-CN" altLang="en-US" b="0"/>
              <a:t>异常。它是一个容器对象，可以包含，也可以不包含一个值。 </a:t>
            </a:r>
            <a:r>
              <a:rPr lang="en-US" altLang="zh-CN" b="0"/>
              <a:t>Optional&lt;T&gt;</a:t>
            </a:r>
            <a:r>
              <a:rPr lang="zh-CN" altLang="en-US" b="0"/>
              <a:t>中有</a:t>
            </a:r>
            <a:br>
              <a:rPr lang="zh-CN" altLang="en-US" b="0"/>
            </a:br>
            <a:r>
              <a:rPr lang="zh-CN" altLang="en-US" b="0"/>
              <a:t>方法来明确处理值不存在的情况，这样就可以避免</a:t>
            </a:r>
            <a:r>
              <a:rPr lang="en-US" altLang="zh-CN" b="0"/>
              <a:t>NullPointer</a:t>
            </a:r>
            <a:r>
              <a:rPr lang="zh-CN" altLang="en-US" b="0"/>
              <a:t>异常了。换句话说，它使用类</a:t>
            </a:r>
            <a:br>
              <a:rPr lang="zh-CN" altLang="en-US" b="0"/>
            </a:br>
            <a:r>
              <a:rPr lang="zh-CN" altLang="en-US" b="0"/>
              <a:t>型 系 统 ， 允 许 你 表 明 我 们 知 道 一 个 变 量 可 能 会 没 有 值 。 我 们 会 在 第 </a:t>
            </a:r>
            <a:r>
              <a:rPr lang="en-US" altLang="zh-CN" b="0"/>
              <a:t>10 </a:t>
            </a:r>
            <a:r>
              <a:rPr lang="zh-CN" altLang="en-US" b="0"/>
              <a:t>章 中 详 细 讨 论</a:t>
            </a:r>
            <a:br>
              <a:rPr lang="zh-CN" altLang="en-US" b="0"/>
            </a:br>
            <a:r>
              <a:rPr lang="en-US" altLang="zh-CN" b="0"/>
              <a:t>Optional&lt;T&gt;</a:t>
            </a:r>
            <a:r>
              <a:rPr lang="zh-CN" altLang="en-US" b="0"/>
              <a:t>。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Java8</a:t>
            </a:r>
            <a:r>
              <a:rPr lang="zh-CN" altLang="en-US"/>
              <a:t>高级培训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刘磊</a:t>
            </a:r>
            <a:endParaRPr lang="en-US" altLang="zh-CN" smtClean="0"/>
          </a:p>
          <a:p>
            <a:r>
              <a:rPr lang="en-US" altLang="zh-CN" smtClean="0"/>
              <a:t>2017.12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772816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先前：</a:t>
            </a:r>
            <a:br>
              <a:rPr lang="zh-CN" altLang="en-US" b="0"/>
            </a:br>
            <a:r>
              <a:rPr lang="en-US" altLang="zh-CN" b="0"/>
              <a:t>inventory.sort((Apple a1, Apple a2)</a:t>
            </a:r>
            <a:br>
              <a:rPr lang="en-US" altLang="zh-CN" b="0"/>
            </a:br>
            <a:r>
              <a:rPr lang="en-US" altLang="zh-CN" b="0"/>
              <a:t>-&gt; a1.getWeight().compareTo(a2.getWeight()));</a:t>
            </a:r>
            <a:br>
              <a:rPr lang="en-US" altLang="zh-CN" b="0"/>
            </a:br>
            <a:r>
              <a:rPr lang="zh-CN" altLang="en-US" b="0"/>
              <a:t>之后（使用方法引用和</a:t>
            </a:r>
            <a:r>
              <a:rPr lang="en-US" altLang="zh-CN" b="0"/>
              <a:t>java.util.Comparator.comparing</a:t>
            </a:r>
            <a:r>
              <a:rPr lang="zh-CN" altLang="en-US" b="0"/>
              <a:t>）：</a:t>
            </a:r>
            <a:br>
              <a:rPr lang="zh-CN" altLang="en-US" b="0"/>
            </a:br>
            <a:r>
              <a:rPr lang="en-US" altLang="zh-CN" b="0"/>
              <a:t>inventory.sort(comparing(</a:t>
            </a:r>
            <a:r>
              <a:rPr lang="en-US" altLang="zh-CN"/>
              <a:t>Apple::getWeight</a:t>
            </a:r>
            <a:r>
              <a:rPr lang="en-US" altLang="zh-CN" b="0"/>
              <a:t>));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/>
          <p:nvPr/>
        </p:nvSpPr>
        <p:spPr>
          <a:xfrm>
            <a:off x="395288" y="1773238"/>
            <a:ext cx="8229600" cy="6492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r>
              <a:rPr lang="zh-CN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文件变更记录</a:t>
            </a:r>
            <a: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                                          *</a:t>
            </a:r>
            <a:r>
              <a:rPr lang="zh-CN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- 增加  </a:t>
            </a:r>
            <a:r>
              <a:rPr lang="zh-CN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- 修订  </a:t>
            </a:r>
            <a:r>
              <a:rPr lang="zh-CN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- 删除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/>
        </p:nvGraphicFramePr>
        <p:xfrm>
          <a:off x="468313" y="2781300"/>
          <a:ext cx="8229600" cy="2832101"/>
        </p:xfrm>
        <a:graphic>
          <a:graphicData uri="http://schemas.openxmlformats.org/drawingml/2006/table">
            <a:tbl>
              <a:tblPr/>
              <a:tblGrid>
                <a:gridCol w="946150"/>
                <a:gridCol w="1212850"/>
                <a:gridCol w="1439862"/>
                <a:gridCol w="792163"/>
                <a:gridCol w="3036887"/>
                <a:gridCol w="801688"/>
              </a:tblGrid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变更版本号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变更类型</a:t>
                      </a:r>
                      <a:b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（A*M*D）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修改人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变更摘要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备注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05" name="Text Box 61"/>
          <p:cNvSpPr txBox="1"/>
          <p:nvPr/>
        </p:nvSpPr>
        <p:spPr>
          <a:xfrm>
            <a:off x="2987675" y="620713"/>
            <a:ext cx="26320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3200">
                <a:latin typeface="黑体" panose="02010609060101010101" pitchFamily="49" charset="-122"/>
              </a:rPr>
              <a:t>培训课件名称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1628800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为什么要存在</a:t>
            </a:r>
            <a:r>
              <a:rPr lang="en-US" altLang="zh-CN" smtClean="0"/>
              <a:t>java8</a:t>
            </a:r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7886700" cy="4351338"/>
          </a:xfrm>
        </p:spPr>
        <p:txBody>
          <a:bodyPr/>
          <a:lstStyle/>
          <a:p>
            <a:r>
              <a:rPr lang="en-US" altLang="zh-CN" sz="1800"/>
              <a:t>Java 8</a:t>
            </a:r>
            <a:r>
              <a:rPr lang="zh-CN" altLang="en-US" sz="1800"/>
              <a:t>的流实现并行比</a:t>
            </a:r>
            <a:r>
              <a:rPr lang="en-US" altLang="zh-CN" sz="1800"/>
              <a:t>Java</a:t>
            </a:r>
            <a:r>
              <a:rPr lang="zh-CN" altLang="en-US" sz="1800"/>
              <a:t>现有的线程</a:t>
            </a:r>
            <a:r>
              <a:rPr lang="en-US" altLang="zh-CN" sz="1800"/>
              <a:t>API</a:t>
            </a:r>
            <a:r>
              <a:rPr lang="zh-CN" altLang="en-US" sz="1800"/>
              <a:t>更容易，因此，尽管可以使用</a:t>
            </a:r>
            <a:r>
              <a:rPr lang="en-US" altLang="zh-CN" sz="1800"/>
              <a:t>synchronized</a:t>
            </a:r>
            <a:r>
              <a:rPr lang="zh-CN" altLang="en-US" sz="1800"/>
              <a:t>来</a:t>
            </a:r>
            <a:r>
              <a:rPr lang="zh-CN" altLang="en-US" sz="1800" smtClean="0"/>
              <a:t>打破</a:t>
            </a:r>
            <a:r>
              <a:rPr lang="zh-CN" altLang="en-US" sz="1800"/>
              <a:t>“不能有共享的可变数据”这一规则，但这相当于是在和整个体系作对，因为它使所有围绕</a:t>
            </a:r>
            <a:r>
              <a:rPr lang="zh-CN" altLang="en-US" sz="1800" smtClean="0"/>
              <a:t>这一</a:t>
            </a:r>
            <a:r>
              <a:rPr lang="zh-CN" altLang="en-US" sz="1800"/>
              <a:t>规则做出的优化都失去意义了。在多个处理器内核之间使用</a:t>
            </a:r>
            <a:r>
              <a:rPr lang="en-US" altLang="zh-CN" sz="1800"/>
              <a:t>synchronized</a:t>
            </a:r>
            <a:r>
              <a:rPr lang="zh-CN" altLang="en-US" sz="1800"/>
              <a:t>，其代价往往比</a:t>
            </a:r>
            <a:r>
              <a:rPr lang="zh-CN" altLang="en-US" sz="1800" smtClean="0"/>
              <a:t>你预期</a:t>
            </a:r>
            <a:r>
              <a:rPr lang="zh-CN" altLang="en-US" sz="1800"/>
              <a:t>的要大得多，因为同步迫使</a:t>
            </a:r>
            <a:r>
              <a:rPr lang="zh-CN" altLang="en-US" sz="1800" smtClean="0"/>
              <a:t>代按照</a:t>
            </a:r>
            <a:r>
              <a:rPr lang="zh-CN" altLang="en-US" sz="1800"/>
              <a:t>顺序执行，而这与并行处理的宗旨相悖。 </a:t>
            </a:r>
            <a:br>
              <a:rPr lang="zh-CN" altLang="en-US" sz="1800"/>
            </a:b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83382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742159"/>
            <a:ext cx="85534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3" y="1340768"/>
            <a:ext cx="73628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21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0960" y="3645024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这两个要点（没有共享的可变数据，将方法和函数即代码传递给其他方法的能力）是我们平</a:t>
            </a:r>
            <a:br>
              <a:rPr lang="zh-CN" altLang="en-US" b="0"/>
            </a:br>
            <a:r>
              <a:rPr lang="zh-CN" altLang="en-US" b="0"/>
              <a:t>常所说的函数式编程范式的基石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0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/>
              <a:t>Java 8</a:t>
            </a:r>
            <a:r>
              <a:rPr lang="zh-CN" altLang="en-US" sz="1400"/>
              <a:t>中新增了函数</a:t>
            </a:r>
            <a:r>
              <a:rPr lang="en-US" altLang="zh-CN" sz="1400"/>
              <a:t>——</a:t>
            </a:r>
            <a:r>
              <a:rPr lang="zh-CN" altLang="en-US" sz="1400"/>
              <a:t>值的一种新形式。它有助于使用</a:t>
            </a:r>
            <a:r>
              <a:rPr lang="en-US" altLang="zh-CN" sz="1400"/>
              <a:t>1.3</a:t>
            </a:r>
            <a:r>
              <a:rPr lang="zh-CN" altLang="en-US" sz="1400"/>
              <a:t>节中谈到的流，有了它， </a:t>
            </a:r>
            <a:r>
              <a:rPr lang="en-US" altLang="zh-CN" sz="1400"/>
              <a:t>Java 8</a:t>
            </a:r>
            <a:br>
              <a:rPr lang="en-US" altLang="zh-CN" sz="1400"/>
            </a:br>
            <a:r>
              <a:rPr lang="zh-CN" altLang="en-US" sz="1400"/>
              <a:t>可以进行多核处理器上的并行编程。我们首先来展示一下作为值的函数本身的有用之处。 </a:t>
            </a:r>
            <a:br>
              <a:rPr lang="zh-CN" altLang="en-US" sz="1400"/>
            </a:br>
            <a:r>
              <a:rPr lang="zh-CN" altLang="en-US" sz="1400"/>
              <a:t>想想</a:t>
            </a:r>
            <a:r>
              <a:rPr lang="en-US" altLang="zh-CN" sz="1400"/>
              <a:t>Java</a:t>
            </a:r>
            <a:r>
              <a:rPr lang="zh-CN" altLang="en-US" sz="1400"/>
              <a:t>程序可能操作的值吧。首先有原始值，比如</a:t>
            </a:r>
            <a:r>
              <a:rPr lang="en-US" altLang="zh-CN" sz="1400"/>
              <a:t>42</a:t>
            </a:r>
            <a:r>
              <a:rPr lang="zh-CN" altLang="en-US" sz="1400"/>
              <a:t>（</a:t>
            </a:r>
            <a:r>
              <a:rPr lang="en-US" altLang="zh-CN" sz="1400" err="1"/>
              <a:t>int</a:t>
            </a:r>
            <a:r>
              <a:rPr lang="zh-CN" altLang="en-US" sz="1400"/>
              <a:t>类型）和</a:t>
            </a:r>
            <a:r>
              <a:rPr lang="en-US" altLang="zh-CN" sz="1400"/>
              <a:t>3.14</a:t>
            </a:r>
            <a:r>
              <a:rPr lang="zh-CN" altLang="en-US" sz="1400"/>
              <a:t>（</a:t>
            </a:r>
            <a:r>
              <a:rPr lang="en-US" altLang="zh-CN" sz="1400"/>
              <a:t>double</a:t>
            </a:r>
            <a:r>
              <a:rPr lang="zh-CN" altLang="en-US" sz="1400"/>
              <a:t>类型）。</a:t>
            </a:r>
            <a:br>
              <a:rPr lang="zh-CN" altLang="en-US" sz="1400"/>
            </a:br>
            <a:r>
              <a:rPr lang="zh-CN" altLang="en-US" sz="1400"/>
              <a:t>其次，值可以是对象（更严格地说是对象的引用）。获得对象的唯一途径是利用</a:t>
            </a:r>
            <a:r>
              <a:rPr lang="en-US" altLang="zh-CN" sz="1400"/>
              <a:t>new</a:t>
            </a:r>
            <a:r>
              <a:rPr lang="zh-CN" altLang="en-US" sz="1400"/>
              <a:t>，也许是通</a:t>
            </a:r>
            <a:br>
              <a:rPr lang="zh-CN" altLang="en-US" sz="1400"/>
            </a:br>
            <a:r>
              <a:rPr lang="zh-CN" altLang="en-US" sz="1400"/>
              <a:t>过工厂方法或库函数实现的；对象引用指向类的一个实例。例子包括</a:t>
            </a:r>
            <a:r>
              <a:rPr lang="en-US" altLang="zh-CN" sz="1400"/>
              <a:t>"</a:t>
            </a:r>
            <a:r>
              <a:rPr lang="en-US" altLang="zh-CN" sz="1400" err="1"/>
              <a:t>abc</a:t>
            </a:r>
            <a:r>
              <a:rPr lang="en-US" altLang="zh-CN" sz="1400"/>
              <a:t>"</a:t>
            </a:r>
            <a:r>
              <a:rPr lang="zh-CN" altLang="en-US" sz="1400"/>
              <a:t>（</a:t>
            </a:r>
            <a:r>
              <a:rPr lang="en-US" altLang="zh-CN" sz="1400"/>
              <a:t>String</a:t>
            </a:r>
            <a:r>
              <a:rPr lang="zh-CN" altLang="en-US" sz="1400"/>
              <a:t>类型）， </a:t>
            </a:r>
            <a:r>
              <a:rPr lang="en-US" altLang="zh-CN" sz="1400"/>
              <a:t>new</a:t>
            </a:r>
            <a:br>
              <a:rPr lang="en-US" altLang="zh-CN" sz="1400"/>
            </a:br>
            <a:r>
              <a:rPr lang="en-US" altLang="zh-CN" sz="1400"/>
              <a:t>Integer(1111)</a:t>
            </a:r>
            <a:r>
              <a:rPr lang="zh-CN" altLang="en-US" sz="1400"/>
              <a:t>（</a:t>
            </a:r>
            <a:r>
              <a:rPr lang="en-US" altLang="zh-CN" sz="1400"/>
              <a:t>Integer</a:t>
            </a:r>
            <a:r>
              <a:rPr lang="zh-CN" altLang="en-US" sz="1400"/>
              <a:t>类型），以及</a:t>
            </a:r>
            <a:r>
              <a:rPr lang="en-US" altLang="zh-CN" sz="1400"/>
              <a:t>new </a:t>
            </a:r>
            <a:r>
              <a:rPr lang="en-US" altLang="zh-CN" sz="1400" err="1"/>
              <a:t>HashMap</a:t>
            </a:r>
            <a:r>
              <a:rPr lang="en-US" altLang="zh-CN" sz="1400"/>
              <a:t>&lt;</a:t>
            </a:r>
            <a:r>
              <a:rPr lang="en-US" altLang="zh-CN" sz="1400" err="1"/>
              <a:t>Integer,String</a:t>
            </a:r>
            <a:r>
              <a:rPr lang="en-US" altLang="zh-CN" sz="1400"/>
              <a:t>&gt;(100)</a:t>
            </a:r>
            <a:r>
              <a:rPr lang="zh-CN" altLang="en-US" sz="1400"/>
              <a:t>的结果</a:t>
            </a:r>
            <a:r>
              <a:rPr lang="en-US" altLang="zh-CN" sz="1400"/>
              <a:t>——</a:t>
            </a:r>
            <a:r>
              <a:rPr lang="zh-CN" altLang="en-US" sz="1400"/>
              <a:t>它</a:t>
            </a:r>
            <a:br>
              <a:rPr lang="zh-CN" altLang="en-US" sz="1400"/>
            </a:br>
            <a:r>
              <a:rPr lang="zh-CN" altLang="en-US" sz="1400"/>
              <a:t>显然调用了</a:t>
            </a:r>
            <a:r>
              <a:rPr lang="en-US" altLang="zh-CN" sz="1400" err="1"/>
              <a:t>HashMap</a:t>
            </a:r>
            <a:r>
              <a:rPr lang="zh-CN" altLang="en-US" sz="1400"/>
              <a:t>的构造函数。甚至数组也是对象。 </a:t>
            </a:r>
            <a:br>
              <a:rPr lang="zh-CN" altLang="en-US" sz="1400"/>
            </a:br>
            <a:r>
              <a:rPr lang="zh-CN" altLang="en-US" sz="1400"/>
              <a:t>为了帮助回答这个问题，我们要注意到，编程语言的整个目的就在于操作值，要是按照历史</a:t>
            </a:r>
            <a:br>
              <a:rPr lang="zh-CN" altLang="en-US" sz="1400"/>
            </a:br>
            <a:r>
              <a:rPr lang="zh-CN" altLang="en-US" sz="1400"/>
              <a:t>上编程语言的传统，这些值因此被称为一等值 </a:t>
            </a:r>
            <a:endParaRPr lang="en-US" altLang="zh-CN" sz="1400" smtClean="0"/>
          </a:p>
          <a:p>
            <a:r>
              <a:rPr lang="zh-CN" altLang="en-US" sz="1400"/>
              <a:t>编程语言中的其他结构也许有助于我们表示值的结构，但在程序执行期间</a:t>
            </a:r>
            <a:br>
              <a:rPr lang="zh-CN" altLang="en-US" sz="1400"/>
            </a:br>
            <a:r>
              <a:rPr lang="zh-CN" altLang="en-US" sz="1400"/>
              <a:t>不能传递，因而是二等公民。前面所说的值是</a:t>
            </a:r>
            <a:r>
              <a:rPr lang="en-US" altLang="zh-CN" sz="1400"/>
              <a:t>Java</a:t>
            </a:r>
            <a:r>
              <a:rPr lang="zh-CN" altLang="en-US" sz="1400"/>
              <a:t>中的一等公民，但其他很多</a:t>
            </a:r>
            <a:r>
              <a:rPr lang="en-US" altLang="zh-CN" sz="1400"/>
              <a:t>Java</a:t>
            </a:r>
            <a:r>
              <a:rPr lang="zh-CN" altLang="en-US" sz="1400"/>
              <a:t>概念（如</a:t>
            </a:r>
            <a:r>
              <a:rPr lang="zh-CN" altLang="en-US" sz="1400" smtClean="0"/>
              <a:t>方法和类等）则是二等公民</a:t>
            </a:r>
            <a:r>
              <a:rPr lang="zh-CN" altLang="en-US" sz="1400"/>
              <a:t/>
            </a:r>
            <a:br>
              <a:rPr lang="zh-CN" altLang="en-US" sz="1400"/>
            </a:br>
            <a:r>
              <a:rPr lang="zh-CN" altLang="en-US" sz="1400"/>
              <a:t/>
            </a:r>
            <a:br>
              <a:rPr lang="zh-CN" altLang="en-US" sz="1400"/>
            </a:b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06154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74416"/>
            <a:ext cx="6768752" cy="585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61905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_2">
  <a:themeElements>
    <a:clrScheme name="1_自定义设计方案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569</Words>
  <Application>Microsoft Office PowerPoint</Application>
  <PresentationFormat>全屏显示(4:3)</PresentationFormat>
  <Paragraphs>47</Paragraphs>
  <Slides>44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47" baseType="lpstr">
      <vt:lpstr>1_自定义设计方案</vt:lpstr>
      <vt:lpstr>自定义设计方案</vt:lpstr>
      <vt:lpstr>1_自定义设计方案_2</vt:lpstr>
      <vt:lpstr>PowerPoint 演示文稿</vt:lpstr>
      <vt:lpstr>Java8高级培训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烟台海颐软件股份有限公司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徐世洁</dc:creator>
  <cp:lastModifiedBy>liulei</cp:lastModifiedBy>
  <cp:revision>598</cp:revision>
  <dcterms:created xsi:type="dcterms:W3CDTF">2003-10-17T08:45:00Z</dcterms:created>
  <dcterms:modified xsi:type="dcterms:W3CDTF">2017-12-05T02:06:38Z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