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81" r:id="rId3"/>
    <p:sldId id="326" r:id="rId4"/>
    <p:sldId id="257" r:id="rId5"/>
    <p:sldId id="269" r:id="rId6"/>
    <p:sldId id="291" r:id="rId7"/>
    <p:sldId id="292" r:id="rId8"/>
    <p:sldId id="293" r:id="rId9"/>
    <p:sldId id="294" r:id="rId10"/>
    <p:sldId id="282" r:id="rId11"/>
    <p:sldId id="267" r:id="rId12"/>
    <p:sldId id="268" r:id="rId13"/>
    <p:sldId id="295" r:id="rId14"/>
    <p:sldId id="272" r:id="rId15"/>
    <p:sldId id="296" r:id="rId16"/>
    <p:sldId id="297" r:id="rId17"/>
    <p:sldId id="298" r:id="rId18"/>
    <p:sldId id="299" r:id="rId19"/>
    <p:sldId id="283" r:id="rId20"/>
    <p:sldId id="271" r:id="rId21"/>
    <p:sldId id="300" r:id="rId22"/>
    <p:sldId id="301" r:id="rId23"/>
    <p:sldId id="302" r:id="rId24"/>
    <p:sldId id="303" r:id="rId25"/>
    <p:sldId id="273" r:id="rId26"/>
    <p:sldId id="274" r:id="rId27"/>
    <p:sldId id="304" r:id="rId28"/>
    <p:sldId id="306" r:id="rId29"/>
    <p:sldId id="307" r:id="rId30"/>
    <p:sldId id="305" r:id="rId31"/>
    <p:sldId id="308" r:id="rId32"/>
    <p:sldId id="310" r:id="rId33"/>
    <p:sldId id="311" r:id="rId34"/>
    <p:sldId id="284" r:id="rId35"/>
    <p:sldId id="275" r:id="rId36"/>
    <p:sldId id="276" r:id="rId37"/>
    <p:sldId id="277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285" r:id="rId48"/>
    <p:sldId id="287" r:id="rId49"/>
    <p:sldId id="321" r:id="rId50"/>
    <p:sldId id="322" r:id="rId51"/>
    <p:sldId id="324" r:id="rId52"/>
    <p:sldId id="323" r:id="rId53"/>
    <p:sldId id="325" r:id="rId54"/>
    <p:sldId id="266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D85"/>
    <a:srgbClr val="47AAC5"/>
    <a:srgbClr val="DC9E9C"/>
    <a:srgbClr val="FF4747"/>
    <a:srgbClr val="33CCCC"/>
    <a:srgbClr val="00CCFF"/>
    <a:srgbClr val="0099FF"/>
    <a:srgbClr val="FF2D2D"/>
    <a:srgbClr val="8EB14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4" autoAdjust="0"/>
  </p:normalViewPr>
  <p:slideViewPr>
    <p:cSldViewPr>
      <p:cViewPr>
        <p:scale>
          <a:sx n="70" d="100"/>
          <a:sy n="70" d="100"/>
        </p:scale>
        <p:origin x="-281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61B4-30DA-4F87-9C3D-5B1538ACE35E}" type="datetimeFigureOut">
              <a:rPr lang="zh-CN" altLang="en-US" smtClean="0"/>
              <a:pPr/>
              <a:t>12/4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0DAE-E6B1-4922-9A8F-50A00473C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0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5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5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00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0" y="2214554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 userDrawn="1"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935739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358214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8786842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357958"/>
            <a:ext cx="9144000" cy="50006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6323844"/>
            <a:ext cx="528638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286380" y="6323844"/>
            <a:ext cx="1080000" cy="46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357950" y="6323844"/>
            <a:ext cx="1080000" cy="46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422214" y="6325251"/>
            <a:ext cx="721686" cy="45719"/>
          </a:xfrm>
          <a:prstGeom prst="rect">
            <a:avLst/>
          </a:prstGeom>
          <a:solidFill>
            <a:srgbClr val="33A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136032" y="6325170"/>
            <a:ext cx="1008000" cy="468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3500430" y="2214554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8501090" y="2214554"/>
            <a:ext cx="64291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285720" y="3286124"/>
            <a:ext cx="357190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214414" y="3357562"/>
            <a:ext cx="428628" cy="428628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85786" y="3643314"/>
            <a:ext cx="571504" cy="571504"/>
          </a:xfrm>
          <a:prstGeom prst="rect">
            <a:avLst/>
          </a:prstGeom>
          <a:noFill/>
          <a:ln w="38100"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285720" y="1785926"/>
            <a:ext cx="35719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571472" y="128586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142976" y="164305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2071670" y="1071546"/>
            <a:ext cx="785818" cy="642942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0" y="3929066"/>
            <a:ext cx="214282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 descr="C:\Users\sly\Desktop\75k58PIChrs_1024.jpg"/>
          <p:cNvPicPr>
            <a:picLocks noChangeAspect="1" noChangeArrowheads="1"/>
          </p:cNvPicPr>
          <p:nvPr userDrawn="1"/>
        </p:nvPicPr>
        <p:blipFill>
          <a:blip r:embed="rId3"/>
          <a:srcRect l="34955" t="66643" r="34967" b="18763"/>
          <a:stretch>
            <a:fillRect/>
          </a:stretch>
        </p:blipFill>
        <p:spPr bwMode="auto">
          <a:xfrm>
            <a:off x="4357686" y="2215010"/>
            <a:ext cx="1509600" cy="856800"/>
          </a:xfrm>
          <a:prstGeom prst="rect">
            <a:avLst/>
          </a:prstGeom>
          <a:noFill/>
        </p:spPr>
      </p:pic>
      <p:pic>
        <p:nvPicPr>
          <p:cNvPr id="5124" name="Picture 4" descr="C:\Users\sly\Desktop\img-1457-113460.jpg"/>
          <p:cNvPicPr>
            <a:picLocks noChangeAspect="1" noChangeArrowheads="1"/>
          </p:cNvPicPr>
          <p:nvPr userDrawn="1"/>
        </p:nvPicPr>
        <p:blipFill>
          <a:blip r:embed="rId4"/>
          <a:srcRect l="47273" t="11864" b="26392"/>
          <a:stretch>
            <a:fillRect/>
          </a:stretch>
        </p:blipFill>
        <p:spPr bwMode="auto">
          <a:xfrm>
            <a:off x="5902688" y="2214554"/>
            <a:ext cx="974394" cy="85680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5" cstate="print"/>
          <a:srcRect l="12248" t="9746" b="23406"/>
          <a:stretch>
            <a:fillRect/>
          </a:stretch>
        </p:blipFill>
        <p:spPr bwMode="auto">
          <a:xfrm>
            <a:off x="6912112" y="2214554"/>
            <a:ext cx="1535496" cy="85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274614"/>
            <a:ext cx="3429024" cy="500066"/>
            <a:chOff x="71406" y="142852"/>
            <a:chExt cx="3429024" cy="500066"/>
          </a:xfrm>
        </p:grpSpPr>
        <p:sp>
          <p:nvSpPr>
            <p:cNvPr id="9" name="矩形 8"/>
            <p:cNvSpPr/>
            <p:nvPr/>
          </p:nvSpPr>
          <p:spPr>
            <a:xfrm>
              <a:off x="71406" y="142852"/>
              <a:ext cx="3143272" cy="50006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928926" y="142852"/>
              <a:ext cx="571504" cy="50006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algn="l"/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/>
          <p:nvPr userDrawn="1"/>
        </p:nvSpPr>
        <p:spPr bwMode="auto">
          <a:xfrm rot="16200000">
            <a:off x="-233505" y="696054"/>
            <a:ext cx="856800" cy="389790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3"/>
          <p:cNvSpPr/>
          <p:nvPr userDrawn="1"/>
        </p:nvSpPr>
        <p:spPr bwMode="auto">
          <a:xfrm>
            <a:off x="454971" y="462959"/>
            <a:ext cx="1511381" cy="856390"/>
          </a:xfrm>
          <a:prstGeom prst="roundRect">
            <a:avLst>
              <a:gd name="adj" fmla="val 6940"/>
            </a:avLst>
          </a:pr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210"/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文本框 10"/>
          <p:cNvSpPr txBox="1"/>
          <p:nvPr userDrawn="1"/>
        </p:nvSpPr>
        <p:spPr>
          <a:xfrm>
            <a:off x="454971" y="660116"/>
            <a:ext cx="151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5815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​​ 5"/>
          <p:cNvSpPr>
            <a:spLocks noChangeArrowheads="1"/>
          </p:cNvSpPr>
          <p:nvPr userDrawn="1"/>
        </p:nvSpPr>
        <p:spPr bwMode="auto">
          <a:xfrm>
            <a:off x="0" y="2428868"/>
            <a:ext cx="9145585" cy="4429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dirty="0">
              <a:sym typeface="Arial" pitchFamily="34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1613292" y="5892672"/>
            <a:ext cx="1922479" cy="154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3535772" y="4719634"/>
            <a:ext cx="199973" cy="1188519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4748302" y="4540996"/>
            <a:ext cx="7936" cy="1806596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4741957" y="6345213"/>
            <a:ext cx="3070403" cy="23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551776" y="2924944"/>
            <a:ext cx="4042309" cy="2023344"/>
            <a:chOff x="2551776" y="2924944"/>
            <a:chExt cx="4042309" cy="2023344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2767625" y="4717249"/>
              <a:ext cx="980819" cy="198880"/>
            </a:xfrm>
            <a:custGeom>
              <a:avLst/>
              <a:gdLst>
                <a:gd name="T0" fmla="*/ 0 w 618"/>
                <a:gd name="T1" fmla="*/ 167 h 167"/>
                <a:gd name="T2" fmla="*/ 616 w 618"/>
                <a:gd name="T3" fmla="*/ 20 h 167"/>
                <a:gd name="T4" fmla="*/ 618 w 618"/>
                <a:gd name="T5" fmla="*/ 0 h 167"/>
                <a:gd name="T6" fmla="*/ 2 w 618"/>
                <a:gd name="T7" fmla="*/ 153 h 1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"/>
                <a:gd name="T13" fmla="*/ 0 h 167"/>
                <a:gd name="T14" fmla="*/ 618 w 618"/>
                <a:gd name="T15" fmla="*/ 167 h 1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" h="167">
                  <a:moveTo>
                    <a:pt x="0" y="167"/>
                  </a:moveTo>
                  <a:lnTo>
                    <a:pt x="616" y="20"/>
                  </a:lnTo>
                  <a:lnTo>
                    <a:pt x="618" y="0"/>
                  </a:lnTo>
                  <a:lnTo>
                    <a:pt x="2" y="153"/>
                  </a:lnTo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3716697" y="4438582"/>
              <a:ext cx="1566455" cy="309635"/>
            </a:xfrm>
            <a:custGeom>
              <a:avLst/>
              <a:gdLst>
                <a:gd name="T0" fmla="*/ 0 w 987"/>
                <a:gd name="T1" fmla="*/ 260 h 260"/>
                <a:gd name="T2" fmla="*/ 985 w 987"/>
                <a:gd name="T3" fmla="*/ 19 h 260"/>
                <a:gd name="T4" fmla="*/ 987 w 987"/>
                <a:gd name="T5" fmla="*/ 0 h 260"/>
                <a:gd name="T6" fmla="*/ 8 w 987"/>
                <a:gd name="T7" fmla="*/ 238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7"/>
                <a:gd name="T13" fmla="*/ 0 h 260"/>
                <a:gd name="T14" fmla="*/ 987 w 987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7" h="260">
                  <a:moveTo>
                    <a:pt x="0" y="260"/>
                  </a:moveTo>
                  <a:lnTo>
                    <a:pt x="985" y="19"/>
                  </a:lnTo>
                  <a:lnTo>
                    <a:pt x="987" y="0"/>
                  </a:lnTo>
                  <a:lnTo>
                    <a:pt x="8" y="238"/>
                  </a:ln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2873960" y="2924944"/>
              <a:ext cx="2540925" cy="845540"/>
            </a:xfrm>
            <a:custGeom>
              <a:avLst/>
              <a:gdLst>
                <a:gd name="T0" fmla="*/ 1002 w 1002"/>
                <a:gd name="T1" fmla="*/ 3 h 396"/>
                <a:gd name="T2" fmla="*/ 997 w 1002"/>
                <a:gd name="T3" fmla="*/ 12 h 396"/>
                <a:gd name="T4" fmla="*/ 993 w 1002"/>
                <a:gd name="T5" fmla="*/ 11 h 396"/>
                <a:gd name="T6" fmla="*/ 982 w 1002"/>
                <a:gd name="T7" fmla="*/ 9 h 396"/>
                <a:gd name="T8" fmla="*/ 967 w 1002"/>
                <a:gd name="T9" fmla="*/ 9 h 396"/>
                <a:gd name="T10" fmla="*/ 953 w 1002"/>
                <a:gd name="T11" fmla="*/ 11 h 396"/>
                <a:gd name="T12" fmla="*/ 939 w 1002"/>
                <a:gd name="T13" fmla="*/ 16 h 396"/>
                <a:gd name="T14" fmla="*/ 424 w 1002"/>
                <a:gd name="T15" fmla="*/ 224 h 396"/>
                <a:gd name="T16" fmla="*/ 376 w 1002"/>
                <a:gd name="T17" fmla="*/ 244 h 396"/>
                <a:gd name="T18" fmla="*/ 1 w 1002"/>
                <a:gd name="T19" fmla="*/ 396 h 396"/>
                <a:gd name="T20" fmla="*/ 0 w 1002"/>
                <a:gd name="T21" fmla="*/ 390 h 396"/>
                <a:gd name="T22" fmla="*/ 377 w 1002"/>
                <a:gd name="T23" fmla="*/ 237 h 396"/>
                <a:gd name="T24" fmla="*/ 424 w 1002"/>
                <a:gd name="T25" fmla="*/ 218 h 396"/>
                <a:gd name="T26" fmla="*/ 938 w 1002"/>
                <a:gd name="T27" fmla="*/ 8 h 396"/>
                <a:gd name="T28" fmla="*/ 954 w 1002"/>
                <a:gd name="T29" fmla="*/ 3 h 396"/>
                <a:gd name="T30" fmla="*/ 971 w 1002"/>
                <a:gd name="T31" fmla="*/ 1 h 396"/>
                <a:gd name="T32" fmla="*/ 987 w 1002"/>
                <a:gd name="T33" fmla="*/ 0 h 396"/>
                <a:gd name="T34" fmla="*/ 1000 w 1002"/>
                <a:gd name="T35" fmla="*/ 3 h 396"/>
                <a:gd name="T36" fmla="*/ 1002 w 1002"/>
                <a:gd name="T37" fmla="*/ 3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02"/>
                <a:gd name="T58" fmla="*/ 0 h 396"/>
                <a:gd name="T59" fmla="*/ 1002 w 1002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02" h="396">
                  <a:moveTo>
                    <a:pt x="1002" y="3"/>
                  </a:moveTo>
                  <a:cubicBezTo>
                    <a:pt x="997" y="12"/>
                    <a:pt x="997" y="12"/>
                    <a:pt x="997" y="12"/>
                  </a:cubicBezTo>
                  <a:cubicBezTo>
                    <a:pt x="993" y="11"/>
                    <a:pt x="993" y="11"/>
                    <a:pt x="993" y="11"/>
                  </a:cubicBezTo>
                  <a:cubicBezTo>
                    <a:pt x="990" y="10"/>
                    <a:pt x="986" y="9"/>
                    <a:pt x="982" y="9"/>
                  </a:cubicBezTo>
                  <a:cubicBezTo>
                    <a:pt x="977" y="9"/>
                    <a:pt x="972" y="9"/>
                    <a:pt x="967" y="9"/>
                  </a:cubicBezTo>
                  <a:cubicBezTo>
                    <a:pt x="962" y="10"/>
                    <a:pt x="957" y="10"/>
                    <a:pt x="953" y="11"/>
                  </a:cubicBezTo>
                  <a:cubicBezTo>
                    <a:pt x="948" y="13"/>
                    <a:pt x="943" y="14"/>
                    <a:pt x="939" y="16"/>
                  </a:cubicBezTo>
                  <a:cubicBezTo>
                    <a:pt x="424" y="224"/>
                    <a:pt x="424" y="224"/>
                    <a:pt x="424" y="224"/>
                  </a:cubicBezTo>
                  <a:cubicBezTo>
                    <a:pt x="376" y="244"/>
                    <a:pt x="376" y="244"/>
                    <a:pt x="376" y="244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377" y="237"/>
                    <a:pt x="377" y="237"/>
                    <a:pt x="377" y="237"/>
                  </a:cubicBezTo>
                  <a:cubicBezTo>
                    <a:pt x="424" y="218"/>
                    <a:pt x="424" y="218"/>
                    <a:pt x="424" y="218"/>
                  </a:cubicBezTo>
                  <a:cubicBezTo>
                    <a:pt x="938" y="8"/>
                    <a:pt x="938" y="8"/>
                    <a:pt x="938" y="8"/>
                  </a:cubicBezTo>
                  <a:cubicBezTo>
                    <a:pt x="943" y="6"/>
                    <a:pt x="948" y="5"/>
                    <a:pt x="954" y="3"/>
                  </a:cubicBezTo>
                  <a:cubicBezTo>
                    <a:pt x="959" y="2"/>
                    <a:pt x="965" y="1"/>
                    <a:pt x="971" y="1"/>
                  </a:cubicBezTo>
                  <a:cubicBezTo>
                    <a:pt x="976" y="0"/>
                    <a:pt x="982" y="0"/>
                    <a:pt x="987" y="0"/>
                  </a:cubicBezTo>
                  <a:cubicBezTo>
                    <a:pt x="992" y="1"/>
                    <a:pt x="996" y="1"/>
                    <a:pt x="1000" y="3"/>
                  </a:cubicBezTo>
                  <a:cubicBezTo>
                    <a:pt x="1002" y="3"/>
                    <a:pt x="1002" y="3"/>
                    <a:pt x="1002" y="3"/>
                  </a:cubicBez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2551776" y="3757387"/>
              <a:ext cx="325353" cy="1190901"/>
            </a:xfrm>
            <a:custGeom>
              <a:avLst/>
              <a:gdLst>
                <a:gd name="T0" fmla="*/ 128 w 128"/>
                <a:gd name="T1" fmla="*/ 6 h 558"/>
                <a:gd name="T2" fmla="*/ 124 w 128"/>
                <a:gd name="T3" fmla="*/ 7 h 558"/>
                <a:gd name="T4" fmla="*/ 118 w 128"/>
                <a:gd name="T5" fmla="*/ 11 h 558"/>
                <a:gd name="T6" fmla="*/ 112 w 128"/>
                <a:gd name="T7" fmla="*/ 17 h 558"/>
                <a:gd name="T8" fmla="*/ 108 w 128"/>
                <a:gd name="T9" fmla="*/ 24 h 558"/>
                <a:gd name="T10" fmla="*/ 106 w 128"/>
                <a:gd name="T11" fmla="*/ 31 h 558"/>
                <a:gd name="T12" fmla="*/ 64 w 128"/>
                <a:gd name="T13" fmla="*/ 240 h 558"/>
                <a:gd name="T14" fmla="*/ 55 w 128"/>
                <a:gd name="T15" fmla="*/ 287 h 558"/>
                <a:gd name="T16" fmla="*/ 7 w 128"/>
                <a:gd name="T17" fmla="*/ 530 h 558"/>
                <a:gd name="T18" fmla="*/ 6 w 128"/>
                <a:gd name="T19" fmla="*/ 539 h 558"/>
                <a:gd name="T20" fmla="*/ 8 w 128"/>
                <a:gd name="T21" fmla="*/ 545 h 558"/>
                <a:gd name="T22" fmla="*/ 13 w 128"/>
                <a:gd name="T23" fmla="*/ 549 h 558"/>
                <a:gd name="T24" fmla="*/ 19 w 128"/>
                <a:gd name="T25" fmla="*/ 550 h 558"/>
                <a:gd name="T26" fmla="*/ 86 w 128"/>
                <a:gd name="T27" fmla="*/ 535 h 558"/>
                <a:gd name="T28" fmla="*/ 85 w 128"/>
                <a:gd name="T29" fmla="*/ 543 h 558"/>
                <a:gd name="T30" fmla="*/ 17 w 128"/>
                <a:gd name="T31" fmla="*/ 558 h 558"/>
                <a:gd name="T32" fmla="*/ 9 w 128"/>
                <a:gd name="T33" fmla="*/ 557 h 558"/>
                <a:gd name="T34" fmla="*/ 3 w 128"/>
                <a:gd name="T35" fmla="*/ 552 h 558"/>
                <a:gd name="T36" fmla="*/ 0 w 128"/>
                <a:gd name="T37" fmla="*/ 543 h 558"/>
                <a:gd name="T38" fmla="*/ 1 w 128"/>
                <a:gd name="T39" fmla="*/ 531 h 558"/>
                <a:gd name="T40" fmla="*/ 49 w 128"/>
                <a:gd name="T41" fmla="*/ 289 h 558"/>
                <a:gd name="T42" fmla="*/ 58 w 128"/>
                <a:gd name="T43" fmla="*/ 242 h 558"/>
                <a:gd name="T44" fmla="*/ 100 w 128"/>
                <a:gd name="T45" fmla="*/ 33 h 558"/>
                <a:gd name="T46" fmla="*/ 104 w 128"/>
                <a:gd name="T47" fmla="*/ 23 h 558"/>
                <a:gd name="T48" fmla="*/ 110 w 128"/>
                <a:gd name="T49" fmla="*/ 14 h 558"/>
                <a:gd name="T50" fmla="*/ 117 w 128"/>
                <a:gd name="T51" fmla="*/ 6 h 558"/>
                <a:gd name="T52" fmla="*/ 126 w 128"/>
                <a:gd name="T53" fmla="*/ 1 h 558"/>
                <a:gd name="T54" fmla="*/ 127 w 128"/>
                <a:gd name="T55" fmla="*/ 0 h 558"/>
                <a:gd name="T56" fmla="*/ 128 w 128"/>
                <a:gd name="T57" fmla="*/ 6 h 5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8"/>
                <a:gd name="T88" fmla="*/ 0 h 558"/>
                <a:gd name="T89" fmla="*/ 128 w 128"/>
                <a:gd name="T90" fmla="*/ 558 h 5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8" h="558">
                  <a:moveTo>
                    <a:pt x="128" y="6"/>
                  </a:moveTo>
                  <a:cubicBezTo>
                    <a:pt x="124" y="7"/>
                    <a:pt x="124" y="7"/>
                    <a:pt x="124" y="7"/>
                  </a:cubicBezTo>
                  <a:cubicBezTo>
                    <a:pt x="122" y="8"/>
                    <a:pt x="120" y="9"/>
                    <a:pt x="118" y="11"/>
                  </a:cubicBezTo>
                  <a:cubicBezTo>
                    <a:pt x="116" y="13"/>
                    <a:pt x="114" y="15"/>
                    <a:pt x="112" y="17"/>
                  </a:cubicBezTo>
                  <a:cubicBezTo>
                    <a:pt x="111" y="19"/>
                    <a:pt x="109" y="21"/>
                    <a:pt x="108" y="24"/>
                  </a:cubicBezTo>
                  <a:cubicBezTo>
                    <a:pt x="107" y="26"/>
                    <a:pt x="106" y="28"/>
                    <a:pt x="106" y="3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55" y="287"/>
                    <a:pt x="55" y="287"/>
                    <a:pt x="55" y="287"/>
                  </a:cubicBezTo>
                  <a:cubicBezTo>
                    <a:pt x="7" y="530"/>
                    <a:pt x="7" y="530"/>
                    <a:pt x="7" y="530"/>
                  </a:cubicBezTo>
                  <a:cubicBezTo>
                    <a:pt x="6" y="533"/>
                    <a:pt x="6" y="536"/>
                    <a:pt x="6" y="539"/>
                  </a:cubicBezTo>
                  <a:cubicBezTo>
                    <a:pt x="6" y="541"/>
                    <a:pt x="7" y="544"/>
                    <a:pt x="8" y="545"/>
                  </a:cubicBezTo>
                  <a:cubicBezTo>
                    <a:pt x="9" y="547"/>
                    <a:pt x="11" y="548"/>
                    <a:pt x="13" y="549"/>
                  </a:cubicBezTo>
                  <a:cubicBezTo>
                    <a:pt x="14" y="550"/>
                    <a:pt x="17" y="550"/>
                    <a:pt x="19" y="550"/>
                  </a:cubicBezTo>
                  <a:cubicBezTo>
                    <a:pt x="86" y="535"/>
                    <a:pt x="86" y="535"/>
                    <a:pt x="86" y="535"/>
                  </a:cubicBezTo>
                  <a:cubicBezTo>
                    <a:pt x="85" y="543"/>
                    <a:pt x="85" y="543"/>
                    <a:pt x="85" y="543"/>
                  </a:cubicBezTo>
                  <a:cubicBezTo>
                    <a:pt x="17" y="558"/>
                    <a:pt x="17" y="558"/>
                    <a:pt x="17" y="558"/>
                  </a:cubicBezTo>
                  <a:cubicBezTo>
                    <a:pt x="14" y="558"/>
                    <a:pt x="11" y="558"/>
                    <a:pt x="9" y="557"/>
                  </a:cubicBezTo>
                  <a:cubicBezTo>
                    <a:pt x="6" y="556"/>
                    <a:pt x="4" y="554"/>
                    <a:pt x="3" y="552"/>
                  </a:cubicBezTo>
                  <a:cubicBezTo>
                    <a:pt x="1" y="550"/>
                    <a:pt x="0" y="547"/>
                    <a:pt x="0" y="543"/>
                  </a:cubicBezTo>
                  <a:cubicBezTo>
                    <a:pt x="0" y="540"/>
                    <a:pt x="0" y="536"/>
                    <a:pt x="1" y="531"/>
                  </a:cubicBezTo>
                  <a:cubicBezTo>
                    <a:pt x="49" y="289"/>
                    <a:pt x="49" y="289"/>
                    <a:pt x="49" y="289"/>
                  </a:cubicBezTo>
                  <a:cubicBezTo>
                    <a:pt x="58" y="242"/>
                    <a:pt x="58" y="242"/>
                    <a:pt x="58" y="24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0"/>
                    <a:pt x="102" y="26"/>
                    <a:pt x="104" y="23"/>
                  </a:cubicBezTo>
                  <a:cubicBezTo>
                    <a:pt x="105" y="20"/>
                    <a:pt x="107" y="17"/>
                    <a:pt x="110" y="14"/>
                  </a:cubicBezTo>
                  <a:cubicBezTo>
                    <a:pt x="112" y="11"/>
                    <a:pt x="114" y="8"/>
                    <a:pt x="117" y="6"/>
                  </a:cubicBezTo>
                  <a:cubicBezTo>
                    <a:pt x="120" y="4"/>
                    <a:pt x="123" y="2"/>
                    <a:pt x="126" y="1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8" y="6"/>
                  </a:lnTo>
                  <a:close/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5286326" y="2930900"/>
              <a:ext cx="1307759" cy="1529117"/>
            </a:xfrm>
            <a:custGeom>
              <a:avLst/>
              <a:gdLst>
                <a:gd name="T0" fmla="*/ 46 w 516"/>
                <a:gd name="T1" fmla="*/ 9 h 716"/>
                <a:gd name="T2" fmla="*/ 485 w 516"/>
                <a:gd name="T3" fmla="*/ 148 h 716"/>
                <a:gd name="T4" fmla="*/ 496 w 516"/>
                <a:gd name="T5" fmla="*/ 154 h 716"/>
                <a:gd name="T6" fmla="*/ 501 w 516"/>
                <a:gd name="T7" fmla="*/ 164 h 716"/>
                <a:gd name="T8" fmla="*/ 501 w 516"/>
                <a:gd name="T9" fmla="*/ 175 h 716"/>
                <a:gd name="T10" fmla="*/ 494 w 516"/>
                <a:gd name="T11" fmla="*/ 187 h 716"/>
                <a:gd name="T12" fmla="*/ 113 w 516"/>
                <a:gd name="T13" fmla="*/ 656 h 716"/>
                <a:gd name="T14" fmla="*/ 100 w 516"/>
                <a:gd name="T15" fmla="*/ 668 h 716"/>
                <a:gd name="T16" fmla="*/ 84 w 516"/>
                <a:gd name="T17" fmla="*/ 679 h 716"/>
                <a:gd name="T18" fmla="*/ 66 w 516"/>
                <a:gd name="T19" fmla="*/ 689 h 716"/>
                <a:gd name="T20" fmla="*/ 49 w 516"/>
                <a:gd name="T21" fmla="*/ 694 h 716"/>
                <a:gd name="T22" fmla="*/ 0 w 516"/>
                <a:gd name="T23" fmla="*/ 705 h 716"/>
                <a:gd name="T24" fmla="*/ 0 w 516"/>
                <a:gd name="T25" fmla="*/ 716 h 716"/>
                <a:gd name="T26" fmla="*/ 50 w 516"/>
                <a:gd name="T27" fmla="*/ 705 h 716"/>
                <a:gd name="T28" fmla="*/ 69 w 516"/>
                <a:gd name="T29" fmla="*/ 699 h 716"/>
                <a:gd name="T30" fmla="*/ 89 w 516"/>
                <a:gd name="T31" fmla="*/ 689 h 716"/>
                <a:gd name="T32" fmla="*/ 108 w 516"/>
                <a:gd name="T33" fmla="*/ 676 h 716"/>
                <a:gd name="T34" fmla="*/ 122 w 516"/>
                <a:gd name="T35" fmla="*/ 661 h 716"/>
                <a:gd name="T36" fmla="*/ 506 w 516"/>
                <a:gd name="T37" fmla="*/ 190 h 716"/>
                <a:gd name="T38" fmla="*/ 515 w 516"/>
                <a:gd name="T39" fmla="*/ 174 h 716"/>
                <a:gd name="T40" fmla="*/ 515 w 516"/>
                <a:gd name="T41" fmla="*/ 159 h 716"/>
                <a:gd name="T42" fmla="*/ 508 w 516"/>
                <a:gd name="T43" fmla="*/ 147 h 716"/>
                <a:gd name="T44" fmla="*/ 493 w 516"/>
                <a:gd name="T45" fmla="*/ 138 h 716"/>
                <a:gd name="T46" fmla="*/ 51 w 516"/>
                <a:gd name="T47" fmla="*/ 0 h 716"/>
                <a:gd name="T48" fmla="*/ 46 w 516"/>
                <a:gd name="T49" fmla="*/ 9 h 7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16"/>
                <a:gd name="T76" fmla="*/ 0 h 716"/>
                <a:gd name="T77" fmla="*/ 516 w 516"/>
                <a:gd name="T78" fmla="*/ 716 h 7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16" h="716">
                  <a:moveTo>
                    <a:pt x="46" y="9"/>
                  </a:moveTo>
                  <a:cubicBezTo>
                    <a:pt x="485" y="148"/>
                    <a:pt x="485" y="148"/>
                    <a:pt x="485" y="148"/>
                  </a:cubicBezTo>
                  <a:cubicBezTo>
                    <a:pt x="490" y="150"/>
                    <a:pt x="493" y="152"/>
                    <a:pt x="496" y="154"/>
                  </a:cubicBezTo>
                  <a:cubicBezTo>
                    <a:pt x="499" y="157"/>
                    <a:pt x="500" y="160"/>
                    <a:pt x="501" y="164"/>
                  </a:cubicBezTo>
                  <a:cubicBezTo>
                    <a:pt x="502" y="167"/>
                    <a:pt x="502" y="171"/>
                    <a:pt x="501" y="175"/>
                  </a:cubicBezTo>
                  <a:cubicBezTo>
                    <a:pt x="500" y="179"/>
                    <a:pt x="498" y="183"/>
                    <a:pt x="494" y="187"/>
                  </a:cubicBezTo>
                  <a:cubicBezTo>
                    <a:pt x="113" y="656"/>
                    <a:pt x="113" y="656"/>
                    <a:pt x="113" y="656"/>
                  </a:cubicBezTo>
                  <a:cubicBezTo>
                    <a:pt x="109" y="660"/>
                    <a:pt x="105" y="664"/>
                    <a:pt x="100" y="668"/>
                  </a:cubicBezTo>
                  <a:cubicBezTo>
                    <a:pt x="95" y="672"/>
                    <a:pt x="89" y="676"/>
                    <a:pt x="84" y="679"/>
                  </a:cubicBezTo>
                  <a:cubicBezTo>
                    <a:pt x="78" y="683"/>
                    <a:pt x="72" y="686"/>
                    <a:pt x="66" y="689"/>
                  </a:cubicBezTo>
                  <a:cubicBezTo>
                    <a:pt x="60" y="691"/>
                    <a:pt x="55" y="693"/>
                    <a:pt x="49" y="694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50" y="705"/>
                    <a:pt x="50" y="705"/>
                    <a:pt x="50" y="705"/>
                  </a:cubicBezTo>
                  <a:cubicBezTo>
                    <a:pt x="56" y="704"/>
                    <a:pt x="63" y="702"/>
                    <a:pt x="69" y="699"/>
                  </a:cubicBezTo>
                  <a:cubicBezTo>
                    <a:pt x="76" y="696"/>
                    <a:pt x="83" y="693"/>
                    <a:pt x="89" y="689"/>
                  </a:cubicBezTo>
                  <a:cubicBezTo>
                    <a:pt x="96" y="685"/>
                    <a:pt x="102" y="680"/>
                    <a:pt x="108" y="676"/>
                  </a:cubicBezTo>
                  <a:cubicBezTo>
                    <a:pt x="113" y="671"/>
                    <a:pt x="118" y="666"/>
                    <a:pt x="122" y="661"/>
                  </a:cubicBezTo>
                  <a:cubicBezTo>
                    <a:pt x="506" y="190"/>
                    <a:pt x="506" y="190"/>
                    <a:pt x="506" y="190"/>
                  </a:cubicBezTo>
                  <a:cubicBezTo>
                    <a:pt x="510" y="185"/>
                    <a:pt x="513" y="180"/>
                    <a:pt x="515" y="174"/>
                  </a:cubicBezTo>
                  <a:cubicBezTo>
                    <a:pt x="516" y="169"/>
                    <a:pt x="516" y="164"/>
                    <a:pt x="515" y="159"/>
                  </a:cubicBezTo>
                  <a:cubicBezTo>
                    <a:pt x="514" y="154"/>
                    <a:pt x="511" y="150"/>
                    <a:pt x="508" y="147"/>
                  </a:cubicBezTo>
                  <a:cubicBezTo>
                    <a:pt x="504" y="143"/>
                    <a:pt x="499" y="140"/>
                    <a:pt x="493" y="138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46" y="9"/>
                  </a:lnTo>
                  <a:close/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TextBox 29"/>
            <p:cNvSpPr txBox="1"/>
            <p:nvPr userDrawn="1"/>
          </p:nvSpPr>
          <p:spPr>
            <a:xfrm rot="20445248">
              <a:off x="3003963" y="3470690"/>
              <a:ext cx="2953839" cy="923519"/>
            </a:xfrm>
            <a:prstGeom prst="rect">
              <a:avLst/>
            </a:prstGeom>
            <a:noFill/>
          </p:spPr>
          <p:txBody>
            <a:bodyPr wrap="none" lIns="91417" tIns="45708" rIns="91417" bIns="4570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5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谢谢观看</a:t>
              </a:r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 descr="C:\Documents and Settings\tdz\桌面\新建文件夹\为高手鼓掌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7686" y="1203592"/>
            <a:ext cx="1370934" cy="857256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Documents and Settings\tdz\桌面\新建文件夹\20121281732304920306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6446" y="1203593"/>
            <a:ext cx="1370934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Documents and Settings\tdz\桌面\新建文件夹\2012511855371554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5206" y="1203593"/>
            <a:ext cx="1370933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0" y="1203592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3500430" y="1203136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8643966" y="1203136"/>
            <a:ext cx="500034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357126" y="845946"/>
            <a:ext cx="35719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642878" y="34588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1214382" y="70307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30CA-15D6-4B27-A089-F746E21B51EE}" type="datetimeFigureOut">
              <a:rPr lang="zh-CN" altLang="en-US" smtClean="0"/>
              <a:pPr/>
              <a:t>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Java8 </a:t>
            </a:r>
            <a:r>
              <a:rPr lang="zh-CN" altLang="en-US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高级教程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9074" y="4881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刘磊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370787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468897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6840" y="-1"/>
            <a:ext cx="306000" cy="2904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863817" y="168206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概述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704" y="364426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常用注解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7948" y="4625361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模型和视图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745677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91676" y="2589340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042107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工作原理</a:t>
              </a:r>
              <a:endParaRPr lang="zh-CN" altLang="en-US" sz="28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131840" y="5698864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7948" y="563525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31840" y="2726775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9840" y="2834775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88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架构图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07236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976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流程步骤解释（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1357298"/>
            <a:ext cx="803296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用户请求</a:t>
            </a:r>
            <a:r>
              <a:rPr lang="en-US" b="1" dirty="0" smtClean="0"/>
              <a:t>——&gt;DispatcherServlet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前端控制器收到请求后自己不进行处理，而是委托给其他的解析器进行处理，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作为统一访问点，进行全局的流程控制；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2. DispatcherServlet——&gt;HandlerMapping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en-US" dirty="0" smtClean="0"/>
              <a:t>HandlerMapping </a:t>
            </a:r>
            <a:r>
              <a:rPr lang="zh-CN" altLang="en-US" dirty="0" smtClean="0"/>
              <a:t>将会把请求映射为</a:t>
            </a:r>
            <a:r>
              <a:rPr lang="en-US" altLang="en-US" dirty="0" smtClean="0"/>
              <a:t>HandlerExecutionChain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（包含一个</a:t>
            </a:r>
            <a:r>
              <a:rPr lang="en-US" altLang="en-US" dirty="0" smtClean="0"/>
              <a:t>Handler </a:t>
            </a:r>
            <a:r>
              <a:rPr lang="zh-CN" altLang="en-US" dirty="0" smtClean="0"/>
              <a:t>处理器、多个</a:t>
            </a:r>
            <a:r>
              <a:rPr lang="en-US" altLang="en-US" dirty="0" smtClean="0"/>
              <a:t>HandlerInterceptor </a:t>
            </a:r>
            <a:r>
              <a:rPr lang="zh-CN" altLang="en-US" dirty="0" smtClean="0"/>
              <a:t>拦截器），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通过这种策略模式，很容易添加新的映射策略；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3. DispatcherServlet——&gt;HandlerAdapter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HandlerAdapter </a:t>
            </a:r>
            <a:r>
              <a:rPr lang="zh-CN" altLang="en-US" dirty="0" smtClean="0"/>
              <a:t>将会把处理器包装为适配器，从而支持多种类型的处理器，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即适配器设计模式的应用，从而很容易支持很多类型的处理器；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77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流程步骤解释（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1000108"/>
            <a:ext cx="783624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4. </a:t>
            </a:r>
            <a:r>
              <a:rPr lang="en-US" b="1" dirty="0" smtClean="0"/>
              <a:t>HandlerAdapter——&gt;Han</a:t>
            </a:r>
            <a:r>
              <a:rPr lang="en-US" altLang="zh-CN" b="1" dirty="0" smtClean="0"/>
              <a:t>dler</a:t>
            </a:r>
            <a:r>
              <a:rPr lang="zh-CN" altLang="en-US" b="1" dirty="0" smtClean="0"/>
              <a:t>方法调用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HandlerAdapter </a:t>
            </a:r>
            <a:r>
              <a:rPr lang="zh-CN" altLang="en-US" dirty="0" smtClean="0"/>
              <a:t>将会根据适配的结果，调用真正的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的处理方法，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然后返回一个</a:t>
            </a:r>
            <a:r>
              <a:rPr lang="en-US" dirty="0" smtClean="0"/>
              <a:t>ModelAndView </a:t>
            </a:r>
            <a:r>
              <a:rPr lang="zh-CN" altLang="en-US" dirty="0" smtClean="0"/>
              <a:t>对象（包含模型数据、逻辑视图名）；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5. DispatcherServlet——&gt;ViewResolver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ViewResolver </a:t>
            </a:r>
            <a:r>
              <a:rPr lang="zh-CN" altLang="en-US" dirty="0" smtClean="0"/>
              <a:t>将把逻辑视图名解析为具体的</a:t>
            </a:r>
            <a:r>
              <a:rPr lang="en-US" dirty="0" smtClean="0"/>
              <a:t>View</a:t>
            </a:r>
            <a:r>
              <a:rPr lang="zh-CN" altLang="en-US" dirty="0" smtClean="0"/>
              <a:t>，通过这种策略模式，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很容易更换其他视图技术；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6. View——&gt;</a:t>
            </a:r>
            <a:r>
              <a:rPr lang="zh-CN" altLang="en-US" b="1" dirty="0" smtClean="0"/>
              <a:t>渲染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View</a:t>
            </a:r>
            <a:r>
              <a:rPr lang="zh-CN" altLang="en-US" dirty="0" smtClean="0"/>
              <a:t>会根据传进来的</a:t>
            </a:r>
            <a:r>
              <a:rPr lang="en-US" dirty="0" smtClean="0"/>
              <a:t>Model</a:t>
            </a:r>
            <a:r>
              <a:rPr lang="zh-CN" altLang="en-US" dirty="0" smtClean="0"/>
              <a:t>模型数据进行渲染，此处的</a:t>
            </a:r>
            <a:r>
              <a:rPr lang="en-US" dirty="0" smtClean="0"/>
              <a:t>Model</a:t>
            </a:r>
            <a:r>
              <a:rPr lang="zh-CN" altLang="en-US" dirty="0" smtClean="0"/>
              <a:t>实际是一个</a:t>
            </a:r>
            <a:r>
              <a:rPr lang="en-US" dirty="0" smtClean="0"/>
              <a:t>Map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数据结构，因此很容易支持其他视图技术；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7.</a:t>
            </a:r>
            <a:r>
              <a:rPr lang="zh-CN" altLang="en-US" b="1" dirty="0" smtClean="0"/>
              <a:t>返回控制权给</a:t>
            </a:r>
            <a:r>
              <a:rPr lang="en-US" altLang="zh-CN" b="1" dirty="0" smtClean="0"/>
              <a:t>DispatcherServlet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由</a:t>
            </a:r>
            <a:r>
              <a:rPr lang="en-US" dirty="0" smtClean="0"/>
              <a:t>DispatcherServlet</a:t>
            </a:r>
            <a:r>
              <a:rPr lang="zh-CN" altLang="en-US" dirty="0" smtClean="0"/>
              <a:t>返回响应给用户，到此一个流程结束。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5929330"/>
            <a:ext cx="75713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</a:rPr>
              <a:t>注：此处只描述了核心流程，没有考虑拦截器、本地解析、文件上传解析等功能。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77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核心接口和类（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142984"/>
            <a:ext cx="3877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 smtClean="0"/>
              <a:t>DispatcherServlet -&gt;</a:t>
            </a:r>
            <a:r>
              <a:rPr lang="zh-CN" altLang="en-US" b="1" dirty="0" smtClean="0">
                <a:sym typeface="Wingdings" pitchFamily="2" charset="2"/>
              </a:rPr>
              <a:t>前置控制器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962" y="1952625"/>
            <a:ext cx="44100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75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核心接口和类（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142984"/>
            <a:ext cx="48013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2.  HandlerMapping</a:t>
            </a:r>
            <a:r>
              <a:rPr lang="zh-CN" altLang="en-US" b="1" dirty="0" smtClean="0"/>
              <a:t>接口</a:t>
            </a:r>
            <a:r>
              <a:rPr lang="en-US" b="1" dirty="0" smtClean="0"/>
              <a:t> -&gt; </a:t>
            </a:r>
            <a:r>
              <a:rPr lang="zh-CN" altLang="en-US" b="1" dirty="0" smtClean="0"/>
              <a:t>处理请求的映射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1725" y="1881187"/>
            <a:ext cx="44005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75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核心接口和类（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142984"/>
            <a:ext cx="48013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3. HandlerAdapter</a:t>
            </a:r>
            <a:r>
              <a:rPr lang="zh-CN" altLang="en-US" b="1" dirty="0" smtClean="0"/>
              <a:t>接口</a:t>
            </a:r>
            <a:r>
              <a:rPr lang="en-US" b="1" dirty="0" smtClean="0"/>
              <a:t> -&gt; </a:t>
            </a:r>
            <a:r>
              <a:rPr lang="zh-CN" altLang="en-US" b="1" dirty="0" smtClean="0"/>
              <a:t>请求处理适配器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34272"/>
            <a:ext cx="5214974" cy="22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75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核心接口和类（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142984"/>
            <a:ext cx="3877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4. ViewResolver</a:t>
            </a:r>
            <a:r>
              <a:rPr lang="zh-CN" altLang="en-US" dirty="0" smtClean="0"/>
              <a:t>接口</a:t>
            </a:r>
            <a:r>
              <a:rPr lang="en-US" dirty="0" smtClean="0"/>
              <a:t> -&gt; </a:t>
            </a:r>
            <a:r>
              <a:rPr lang="zh-CN" altLang="en-US" dirty="0" smtClean="0"/>
              <a:t>视图解析器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919302"/>
            <a:ext cx="514353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75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核心接口和类（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142984"/>
            <a:ext cx="2108719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5. View</a:t>
            </a:r>
            <a:r>
              <a:rPr lang="zh-CN" altLang="en-US" b="1" dirty="0" smtClean="0"/>
              <a:t>接口</a:t>
            </a:r>
            <a:r>
              <a:rPr lang="en-US" b="1" dirty="0" smtClean="0"/>
              <a:t> -&gt; </a:t>
            </a:r>
            <a:r>
              <a:rPr lang="zh-CN" altLang="en-US" b="1" dirty="0" smtClean="0"/>
              <a:t>视图</a:t>
            </a:r>
            <a:endParaRPr lang="zh-CN" altLang="en-US" b="1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30" y="1395434"/>
            <a:ext cx="40005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75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6840" y="-2"/>
            <a:ext cx="306000" cy="39058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863817" y="168206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概述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7948" y="4625361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模型和视图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745677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7948" y="563525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31840" y="2726775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807948" y="3575282"/>
            <a:ext cx="2520280" cy="661181"/>
            <a:chOff x="3763431" y="1988840"/>
            <a:chExt cx="2520280" cy="661181"/>
          </a:xfrm>
        </p:grpSpPr>
        <p:sp>
          <p:nvSpPr>
            <p:cNvPr id="19" name="圆角矩形 18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8"/>
            <p:cNvSpPr txBox="1"/>
            <p:nvPr/>
          </p:nvSpPr>
          <p:spPr>
            <a:xfrm>
              <a:off x="3897840" y="2042107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常用注解</a:t>
              </a:r>
              <a:endParaRPr lang="zh-CN" altLang="en-US" sz="28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3866417" y="2662065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工作原理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31840" y="5698864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468897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370787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9840" y="3818215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7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131840" y="2726775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370787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468897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6840" y="-1"/>
            <a:ext cx="306000" cy="18448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808704" y="2663165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704" y="3644263"/>
            <a:ext cx="407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7948" y="4625361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745677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9840" y="1853677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1628800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042107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Lambda</a:t>
              </a:r>
              <a:r>
                <a:rPr lang="zh-CN" altLang="en-US" sz="28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表达式</a:t>
              </a:r>
              <a:endParaRPr lang="zh-CN" altLang="en-US" sz="28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131840" y="5698864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7948" y="5635254"/>
            <a:ext cx="508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67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@RequestMapping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239268"/>
            <a:ext cx="789652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@RequestMapping -&gt;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映射请求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为控制器指定可以处理那些</a:t>
            </a:r>
            <a:r>
              <a:rPr lang="en-US" dirty="0" smtClean="0"/>
              <a:t>URL</a:t>
            </a:r>
            <a:r>
              <a:rPr lang="zh-CN" altLang="en-US" dirty="0" smtClean="0"/>
              <a:t>请求。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在控制器的类定义和方法定义处都可以标注。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类定义处</a:t>
            </a:r>
            <a:r>
              <a:rPr lang="zh-CN" altLang="en-US" dirty="0" smtClean="0"/>
              <a:t>：提供初步的请求映射信息，相对于</a:t>
            </a:r>
            <a:r>
              <a:rPr lang="en-US" dirty="0" smtClean="0"/>
              <a:t>WEB</a:t>
            </a:r>
            <a:r>
              <a:rPr lang="zh-CN" altLang="en-US" dirty="0" smtClean="0"/>
              <a:t>应用的根目录。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方法处</a:t>
            </a:r>
            <a:r>
              <a:rPr lang="zh-CN" altLang="en-US" dirty="0" smtClean="0"/>
              <a:t>：提供进一步的映射信息，相对于类定义处的</a:t>
            </a:r>
            <a:r>
              <a:rPr lang="en-US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若类定义处未标注，则方法处的定义相当于</a:t>
            </a:r>
            <a:r>
              <a:rPr lang="en-US" dirty="0" smtClean="0"/>
              <a:t>WEB</a:t>
            </a:r>
            <a:r>
              <a:rPr lang="zh-CN" altLang="en-US" dirty="0" smtClean="0"/>
              <a:t>应用的根目录。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@RequestMapping</a:t>
            </a:r>
            <a:r>
              <a:rPr lang="zh-CN" altLang="en-US" dirty="0" smtClean="0"/>
              <a:t>除了可以使用请求</a:t>
            </a:r>
            <a:r>
              <a:rPr lang="en-US" dirty="0" smtClean="0"/>
              <a:t>URL</a:t>
            </a:r>
            <a:r>
              <a:rPr lang="zh-CN" altLang="en-US" dirty="0" smtClean="0"/>
              <a:t>映射请求外，还可以使用请求方法、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请求参数及请求头映射请求。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3592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@RequestMapping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333577"/>
            <a:ext cx="842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映射请求参数、请求方法或请求头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@RequestMapping</a:t>
            </a:r>
            <a:r>
              <a:rPr lang="zh-CN" altLang="en-US" dirty="0" smtClean="0"/>
              <a:t>的</a:t>
            </a:r>
            <a:r>
              <a:rPr lang="en-US" dirty="0" smtClean="0"/>
              <a:t>value</a:t>
            </a:r>
            <a:r>
              <a:rPr lang="zh-CN" altLang="en-US" dirty="0" smtClean="0"/>
              <a:t>、</a:t>
            </a:r>
            <a:r>
              <a:rPr lang="en-US" dirty="0" smtClean="0"/>
              <a:t>method</a:t>
            </a:r>
            <a:r>
              <a:rPr lang="zh-CN" altLang="en-US" dirty="0" smtClean="0"/>
              <a:t>、</a:t>
            </a:r>
            <a:r>
              <a:rPr lang="en-US" dirty="0" smtClean="0"/>
              <a:t>params</a:t>
            </a:r>
            <a:r>
              <a:rPr lang="zh-CN" altLang="en-US" dirty="0" smtClean="0"/>
              <a:t>及</a:t>
            </a:r>
            <a:r>
              <a:rPr lang="en-US" dirty="0" smtClean="0"/>
              <a:t>headers</a:t>
            </a:r>
            <a:r>
              <a:rPr lang="zh-CN" altLang="en-US" dirty="0" smtClean="0"/>
              <a:t>分别表示请求</a:t>
            </a:r>
            <a:r>
              <a:rPr lang="en-US" dirty="0" smtClean="0"/>
              <a:t>URL</a:t>
            </a:r>
            <a:r>
              <a:rPr lang="zh-CN" altLang="en-US" dirty="0" smtClean="0"/>
              <a:t>、请求方法、请求参数及请求头。它们之间是与的关系，联合使用可以使请求映射更精确化。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支持的请求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有：</a:t>
            </a:r>
            <a:r>
              <a:rPr lang="en-US" altLang="zh-CN" sz="1600" b="1" dirty="0" smtClean="0"/>
              <a:t>GET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HEAD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POST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PUT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PATCH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DELETE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OPTIONS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TRACE</a:t>
            </a:r>
            <a:r>
              <a:rPr lang="zh-CN" altLang="en-US" sz="1600" b="1" dirty="0" smtClean="0"/>
              <a:t>。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params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headers</a:t>
            </a:r>
            <a:r>
              <a:rPr lang="zh-CN" altLang="en-US" sz="2000" dirty="0" smtClean="0"/>
              <a:t>支持简单的表达式，如：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param1</a:t>
            </a:r>
            <a:r>
              <a:rPr lang="zh-CN" altLang="en-US" sz="1600" dirty="0" smtClean="0"/>
              <a:t>：表示请求必须包含名为</a:t>
            </a:r>
            <a:r>
              <a:rPr lang="en-US" sz="1600" dirty="0" smtClean="0"/>
              <a:t>param1</a:t>
            </a:r>
            <a:r>
              <a:rPr lang="zh-CN" altLang="en-US" sz="1600" dirty="0" smtClean="0"/>
              <a:t>的请求参数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!param1</a:t>
            </a:r>
            <a:r>
              <a:rPr lang="zh-CN" altLang="en-US" sz="1600" dirty="0" smtClean="0"/>
              <a:t>：表示请求不能包含名为</a:t>
            </a:r>
            <a:r>
              <a:rPr lang="en-US" sz="1600" dirty="0" smtClean="0"/>
              <a:t>param1</a:t>
            </a:r>
            <a:r>
              <a:rPr lang="zh-CN" altLang="en-US" sz="1600" dirty="0" smtClean="0"/>
              <a:t>的请求参数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param1!=value1</a:t>
            </a:r>
            <a:r>
              <a:rPr lang="zh-CN" altLang="en-US" sz="1600" dirty="0" smtClean="0"/>
              <a:t>：表示请求包含名为</a:t>
            </a:r>
            <a:r>
              <a:rPr lang="en-US" sz="1600" dirty="0" smtClean="0"/>
              <a:t>param1</a:t>
            </a:r>
            <a:r>
              <a:rPr lang="zh-CN" altLang="en-US" sz="1600" dirty="0" smtClean="0"/>
              <a:t>的请求参数，但其值不能为</a:t>
            </a:r>
            <a:r>
              <a:rPr lang="en-US" sz="1600" dirty="0" smtClean="0"/>
              <a:t>value1</a:t>
            </a:r>
            <a:endParaRPr lang="zh-CN" alt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{"param1=value1","param2"}</a:t>
            </a:r>
            <a:r>
              <a:rPr lang="zh-CN" altLang="en-US" sz="1600" dirty="0" smtClean="0"/>
              <a:t>：请求必须包含名为</a:t>
            </a:r>
            <a:r>
              <a:rPr lang="en-US" sz="1600" dirty="0" smtClean="0"/>
              <a:t>param1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param2</a:t>
            </a:r>
            <a:r>
              <a:rPr lang="zh-CN" altLang="en-US" sz="1600" dirty="0" smtClean="0"/>
              <a:t>的两个请求参数，且</a:t>
            </a:r>
            <a:r>
              <a:rPr lang="en-US" sz="1600" dirty="0" smtClean="0"/>
              <a:t>param1</a:t>
            </a:r>
            <a:r>
              <a:rPr lang="zh-CN" altLang="en-US" sz="1600" dirty="0" smtClean="0"/>
              <a:t>的参数值必须为</a:t>
            </a:r>
            <a:r>
              <a:rPr lang="en-US" sz="1600" dirty="0" smtClean="0"/>
              <a:t>value1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33592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@RequestMapping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333577"/>
            <a:ext cx="842968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支持</a:t>
            </a:r>
            <a:r>
              <a:rPr lang="en-US" sz="2000" b="1" dirty="0" smtClean="0">
                <a:solidFill>
                  <a:srgbClr val="FF0000"/>
                </a:solidFill>
              </a:rPr>
              <a:t>Ant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风格的</a:t>
            </a:r>
            <a:r>
              <a:rPr lang="en-US" sz="2000" b="1" dirty="0" smtClean="0">
                <a:solidFill>
                  <a:srgbClr val="FF0000"/>
                </a:solidFill>
              </a:rPr>
              <a:t>URL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/>
              <a:t>3</a:t>
            </a:r>
            <a:r>
              <a:rPr lang="zh-CN" altLang="en-US" dirty="0" smtClean="0"/>
              <a:t>种匹配符：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?</a:t>
            </a:r>
            <a:r>
              <a:rPr lang="zh-CN" altLang="en-US" dirty="0" smtClean="0"/>
              <a:t>：匹配</a:t>
            </a:r>
            <a:r>
              <a:rPr lang="en-US" dirty="0" smtClean="0"/>
              <a:t>URL</a:t>
            </a:r>
            <a:r>
              <a:rPr lang="zh-CN" altLang="en-US" dirty="0" smtClean="0"/>
              <a:t>中的一个字符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*</a:t>
            </a:r>
            <a:r>
              <a:rPr lang="zh-CN" altLang="en-US" dirty="0" smtClean="0"/>
              <a:t>：匹配</a:t>
            </a:r>
            <a:r>
              <a:rPr lang="en-US" dirty="0" smtClean="0"/>
              <a:t>URL</a:t>
            </a:r>
            <a:r>
              <a:rPr lang="zh-CN" altLang="en-US" dirty="0" smtClean="0"/>
              <a:t>中的任意字符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**</a:t>
            </a:r>
            <a:r>
              <a:rPr lang="zh-CN" altLang="en-US" dirty="0" smtClean="0"/>
              <a:t>：匹配多层路径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举例说明</a:t>
            </a:r>
            <a:r>
              <a:rPr lang="zh-CN" altLang="en-US" dirty="0" smtClean="0"/>
              <a:t>：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/user/*/</a:t>
            </a:r>
            <a:r>
              <a:rPr lang="en-US" dirty="0" err="1" smtClean="0"/>
              <a:t>createUser</a:t>
            </a:r>
            <a:r>
              <a:rPr lang="en-US" dirty="0" smtClean="0"/>
              <a:t> =&gt; /user/</a:t>
            </a:r>
            <a:r>
              <a:rPr lang="en-US" dirty="0" err="1" smtClean="0"/>
              <a:t>aa</a:t>
            </a:r>
            <a:r>
              <a:rPr lang="en-US" dirty="0" smtClean="0"/>
              <a:t>/</a:t>
            </a:r>
            <a:r>
              <a:rPr lang="en-US" dirty="0" err="1" smtClean="0"/>
              <a:t>createUser</a:t>
            </a:r>
            <a:r>
              <a:rPr lang="zh-CN" altLang="en-US" dirty="0" smtClean="0"/>
              <a:t>、</a:t>
            </a:r>
            <a:r>
              <a:rPr lang="en-US" dirty="0" smtClean="0"/>
              <a:t>/user/bb/</a:t>
            </a:r>
            <a:r>
              <a:rPr lang="en-US" dirty="0" err="1" smtClean="0"/>
              <a:t>createUser</a:t>
            </a:r>
            <a:r>
              <a:rPr lang="zh-CN" altLang="en-US" dirty="0" smtClean="0"/>
              <a:t>等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/user/**/</a:t>
            </a:r>
            <a:r>
              <a:rPr lang="en-US" dirty="0" err="1" smtClean="0"/>
              <a:t>createUser</a:t>
            </a:r>
            <a:r>
              <a:rPr lang="en-US" dirty="0" smtClean="0"/>
              <a:t> =&gt; /user/</a:t>
            </a:r>
            <a:r>
              <a:rPr lang="en-US" dirty="0" err="1" smtClean="0"/>
              <a:t>createUser</a:t>
            </a:r>
            <a:r>
              <a:rPr lang="zh-CN" altLang="en-US" dirty="0" smtClean="0"/>
              <a:t>、</a:t>
            </a:r>
            <a:r>
              <a:rPr lang="en-US" dirty="0" smtClean="0"/>
              <a:t>/user/</a:t>
            </a:r>
            <a:r>
              <a:rPr lang="en-US" dirty="0" err="1" smtClean="0"/>
              <a:t>aa</a:t>
            </a:r>
            <a:r>
              <a:rPr lang="en-US" dirty="0" smtClean="0"/>
              <a:t>/bb/</a:t>
            </a:r>
            <a:r>
              <a:rPr lang="en-US" dirty="0" err="1" smtClean="0"/>
              <a:t>createUser</a:t>
            </a:r>
            <a:r>
              <a:rPr lang="zh-CN" altLang="en-US" dirty="0" smtClean="0"/>
              <a:t>等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/user/</a:t>
            </a:r>
            <a:r>
              <a:rPr lang="en-US" dirty="0" err="1" smtClean="0"/>
              <a:t>createUser</a:t>
            </a:r>
            <a:r>
              <a:rPr lang="en-US" dirty="0" smtClean="0"/>
              <a:t>?? =&gt; /user/</a:t>
            </a:r>
            <a:r>
              <a:rPr lang="en-US" dirty="0" err="1" smtClean="0"/>
              <a:t>createUseraa</a:t>
            </a:r>
            <a:r>
              <a:rPr lang="zh-CN" altLang="en-US" dirty="0" smtClean="0"/>
              <a:t>、</a:t>
            </a:r>
            <a:r>
              <a:rPr lang="en-US" dirty="0" smtClean="0"/>
              <a:t>/user/</a:t>
            </a:r>
            <a:r>
              <a:rPr lang="en-US" dirty="0" err="1" smtClean="0"/>
              <a:t>createUserbb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592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@RequestMapping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333577"/>
            <a:ext cx="84296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REST -&gt;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表现层状态转换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en-US" dirty="0" smtClean="0"/>
              <a:t>HTTP </a:t>
            </a:r>
            <a:r>
              <a:rPr lang="zh-CN" altLang="en-US" dirty="0" smtClean="0"/>
              <a:t>协议里面，有四个表示操作方式的动词：</a:t>
            </a:r>
            <a:r>
              <a:rPr lang="en-US" dirty="0" smtClean="0"/>
              <a:t>GET</a:t>
            </a:r>
            <a:r>
              <a:rPr lang="zh-CN" altLang="en-US" dirty="0" smtClean="0"/>
              <a:t>、</a:t>
            </a:r>
            <a:r>
              <a:rPr lang="en-US" dirty="0" smtClean="0"/>
              <a:t>POST</a:t>
            </a:r>
            <a:r>
              <a:rPr lang="zh-CN" altLang="en-US" dirty="0" smtClean="0"/>
              <a:t>、</a:t>
            </a:r>
            <a:r>
              <a:rPr lang="en-US" dirty="0" smtClean="0"/>
              <a:t>PUT</a:t>
            </a:r>
            <a:r>
              <a:rPr lang="zh-CN" altLang="en-US" dirty="0" smtClean="0"/>
              <a:t>、</a:t>
            </a:r>
            <a:r>
              <a:rPr lang="en-US" dirty="0" smtClean="0"/>
              <a:t>DELETE</a:t>
            </a:r>
            <a:r>
              <a:rPr lang="zh-CN" altLang="en-US" dirty="0" smtClean="0"/>
              <a:t>。它们分别对应四种基本操作：</a:t>
            </a:r>
            <a:r>
              <a:rPr lang="en-US" dirty="0" smtClean="0"/>
              <a:t>GET </a:t>
            </a:r>
            <a:r>
              <a:rPr lang="zh-CN" altLang="en-US" dirty="0" smtClean="0"/>
              <a:t>用来获取资源，</a:t>
            </a:r>
            <a:r>
              <a:rPr lang="en-US" dirty="0" smtClean="0"/>
              <a:t>POST </a:t>
            </a:r>
            <a:r>
              <a:rPr lang="zh-CN" altLang="en-US" dirty="0" smtClean="0"/>
              <a:t>用来新建资源，</a:t>
            </a:r>
            <a:r>
              <a:rPr lang="en-US" dirty="0" smtClean="0"/>
              <a:t>PUT </a:t>
            </a:r>
            <a:r>
              <a:rPr lang="zh-CN" altLang="en-US" dirty="0" smtClean="0"/>
              <a:t>用来更新资源，</a:t>
            </a:r>
            <a:r>
              <a:rPr lang="en-US" dirty="0" smtClean="0"/>
              <a:t>DELETE </a:t>
            </a:r>
            <a:r>
              <a:rPr lang="zh-CN" altLang="en-US" dirty="0" smtClean="0"/>
              <a:t>用来删除资源。如下示例：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b="1" dirty="0" smtClean="0"/>
              <a:t>/user/1 HTTP GET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获取</a:t>
            </a:r>
            <a:r>
              <a:rPr lang="en-US" dirty="0" smtClean="0"/>
              <a:t>id=1</a:t>
            </a:r>
            <a:r>
              <a:rPr lang="zh-CN" altLang="en-US" dirty="0" smtClean="0"/>
              <a:t>的</a:t>
            </a:r>
            <a:r>
              <a:rPr lang="en-US" dirty="0" smtClean="0"/>
              <a:t>user</a:t>
            </a:r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en-US" b="1" dirty="0" smtClean="0"/>
              <a:t>/user/1 HTTP PUT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更新</a:t>
            </a:r>
            <a:r>
              <a:rPr lang="en-US" dirty="0" smtClean="0"/>
              <a:t>id=1</a:t>
            </a:r>
            <a:r>
              <a:rPr lang="zh-CN" altLang="en-US" dirty="0" smtClean="0"/>
              <a:t>的</a:t>
            </a:r>
            <a:r>
              <a:rPr lang="en-US" dirty="0" smtClean="0"/>
              <a:t>user</a:t>
            </a:r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en-US" b="1" dirty="0" smtClean="0"/>
              <a:t>/user/1 HTTP DELETE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删除</a:t>
            </a:r>
            <a:r>
              <a:rPr lang="en-US" dirty="0" smtClean="0"/>
              <a:t>id=1</a:t>
            </a:r>
            <a:r>
              <a:rPr lang="zh-CN" altLang="en-US" dirty="0" smtClean="0"/>
              <a:t>的</a:t>
            </a:r>
            <a:r>
              <a:rPr lang="en-US" dirty="0" smtClean="0"/>
              <a:t>user</a:t>
            </a:r>
            <a:endParaRPr lang="zh-CN" altLang="en-US" dirty="0" smtClean="0"/>
          </a:p>
          <a:p>
            <a:pPr lvl="1">
              <a:lnSpc>
                <a:spcPct val="200000"/>
              </a:lnSpc>
            </a:pPr>
            <a:r>
              <a:rPr lang="en-US" b="1" dirty="0" smtClean="0"/>
              <a:t>/user HTTP POST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新增</a:t>
            </a:r>
            <a:r>
              <a:rPr lang="en-US" dirty="0" smtClean="0"/>
              <a:t>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592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@RequestMapping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333577"/>
            <a:ext cx="842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浏览器</a:t>
            </a:r>
            <a:r>
              <a:rPr lang="en-US" sz="2000" dirty="0" smtClean="0"/>
              <a:t> form </a:t>
            </a:r>
            <a:r>
              <a:rPr lang="zh-CN" altLang="en-US" sz="2000" dirty="0" smtClean="0"/>
              <a:t>表单只支持</a:t>
            </a:r>
            <a:r>
              <a:rPr lang="en-US" sz="2000" dirty="0" smtClean="0"/>
              <a:t> GET 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 POST </a:t>
            </a:r>
            <a:r>
              <a:rPr lang="zh-CN" altLang="en-US" sz="2000" dirty="0" smtClean="0"/>
              <a:t>请求，而</a:t>
            </a:r>
            <a:r>
              <a:rPr lang="en-US" sz="2000" dirty="0" smtClean="0"/>
              <a:t> DELETE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PUT </a:t>
            </a:r>
            <a:r>
              <a:rPr lang="zh-CN" altLang="en-US" sz="2000" dirty="0" smtClean="0"/>
              <a:t>等</a:t>
            </a:r>
            <a:r>
              <a:rPr lang="en-US" sz="2000" dirty="0" smtClean="0"/>
              <a:t> method </a:t>
            </a:r>
            <a:r>
              <a:rPr lang="zh-CN" altLang="en-US" sz="2000" dirty="0" smtClean="0"/>
              <a:t>并不支持，</a:t>
            </a:r>
            <a:r>
              <a:rPr lang="en-US" sz="2000" dirty="0" smtClean="0"/>
              <a:t>spring3.0 </a:t>
            </a:r>
            <a:r>
              <a:rPr lang="zh-CN" altLang="en-US" sz="2000" dirty="0" smtClean="0"/>
              <a:t>添加了一个过滤器，可以将这些请求转换为标准的</a:t>
            </a:r>
            <a:r>
              <a:rPr lang="en-US" sz="2000" dirty="0" smtClean="0"/>
              <a:t> http </a:t>
            </a:r>
            <a:r>
              <a:rPr lang="zh-CN" altLang="en-US" sz="2000" dirty="0" smtClean="0"/>
              <a:t>方法，使得支持</a:t>
            </a:r>
            <a:r>
              <a:rPr lang="en-US" sz="2000" dirty="0" smtClean="0"/>
              <a:t> GET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POST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PUT 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 DELETE </a:t>
            </a:r>
            <a:r>
              <a:rPr lang="zh-CN" altLang="en-US" sz="2000" dirty="0" smtClean="0"/>
              <a:t>请求，该过滤器为 </a:t>
            </a:r>
            <a:r>
              <a:rPr lang="en-US" sz="2000" b="1" dirty="0" smtClean="0">
                <a:solidFill>
                  <a:srgbClr val="FF0000"/>
                </a:solidFill>
              </a:rPr>
              <a:t>HiddenHttpMethodFilter</a:t>
            </a:r>
            <a:r>
              <a:rPr lang="zh-CN" altLang="en-US" sz="20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使用方式（</a:t>
            </a:r>
            <a:r>
              <a:rPr lang="en-US" sz="2000" dirty="0" smtClean="0"/>
              <a:t>method</a:t>
            </a:r>
            <a:r>
              <a:rPr lang="zh-CN" altLang="en-US" sz="2000" dirty="0" smtClean="0"/>
              <a:t>必须为</a:t>
            </a:r>
            <a:r>
              <a:rPr lang="en-US" sz="2000" dirty="0" smtClean="0"/>
              <a:t>post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name</a:t>
            </a:r>
            <a:r>
              <a:rPr lang="zh-CN" altLang="en-US" sz="2000" dirty="0" smtClean="0"/>
              <a:t>必须为</a:t>
            </a:r>
            <a:r>
              <a:rPr lang="en-US" sz="2000" dirty="0" smtClean="0"/>
              <a:t>_method</a:t>
            </a:r>
            <a:r>
              <a:rPr lang="zh-CN" altLang="en-US" sz="2000" dirty="0" smtClean="0"/>
              <a:t>）：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</a:rPr>
              <a:t>&lt;form action="..." method="post"&gt;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</a:rPr>
              <a:t>        &lt;input type="hidden" name="_method" value="PUT" /&gt;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</a:rPr>
              <a:t>        ......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</a:rPr>
              <a:t>&lt;/form&gt;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需要在</a:t>
            </a:r>
            <a:r>
              <a:rPr lang="en-US" sz="2000" dirty="0" smtClean="0"/>
              <a:t>web.xml</a:t>
            </a:r>
            <a:r>
              <a:rPr lang="zh-CN" altLang="en-US" sz="2000" dirty="0" smtClean="0"/>
              <a:t>中配置</a:t>
            </a:r>
            <a:r>
              <a:rPr lang="en-US" sz="2000" b="1" dirty="0" smtClean="0"/>
              <a:t>HiddenHttpMethodFilter</a:t>
            </a:r>
            <a:r>
              <a:rPr lang="zh-CN" altLang="en-US" sz="2000" b="1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3592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修饰入参的注解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428736"/>
            <a:ext cx="80438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SpringMVC</a:t>
            </a:r>
            <a:r>
              <a:rPr lang="zh-CN" altLang="en-US" sz="2000" dirty="0" smtClean="0"/>
              <a:t>通过分析处理方法的签名，将</a:t>
            </a:r>
            <a:r>
              <a:rPr lang="en-US" sz="2000" dirty="0" smtClean="0"/>
              <a:t>HTTP</a:t>
            </a:r>
            <a:r>
              <a:rPr lang="zh-CN" altLang="en-US" sz="2000" dirty="0" smtClean="0"/>
              <a:t>请求信息绑定到处理方法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的方法参数中。可以修饰入参的注解有：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PathVariable</a:t>
            </a:r>
            <a:endParaRPr lang="en-US" altLang="zh-CN" sz="2000" b="1" dirty="0" smtClean="0"/>
          </a:p>
          <a:p>
            <a:pPr lvl="1">
              <a:lnSpc>
                <a:spcPct val="200000"/>
              </a:lnSpc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RequestParam</a:t>
            </a:r>
            <a:endParaRPr lang="en-US" altLang="zh-CN" sz="2000" b="1" dirty="0" smtClean="0"/>
          </a:p>
          <a:p>
            <a:pPr lvl="1">
              <a:lnSpc>
                <a:spcPct val="200000"/>
              </a:lnSpc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RequestHeader</a:t>
            </a:r>
            <a:endParaRPr lang="en-US" sz="2000" b="1" dirty="0" smtClean="0"/>
          </a:p>
          <a:p>
            <a:pPr lvl="1">
              <a:lnSpc>
                <a:spcPct val="200000"/>
              </a:lnSpc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CookieValue</a:t>
            </a:r>
            <a:endParaRPr lang="en-US" sz="2000" b="1" dirty="0" smtClean="0"/>
          </a:p>
          <a:p>
            <a:pPr lvl="1">
              <a:lnSpc>
                <a:spcPct val="200000"/>
              </a:lnSpc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RequestBody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24180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@PathVariable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242940"/>
            <a:ext cx="4694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@PathVariable -&gt;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映射</a:t>
            </a:r>
            <a:r>
              <a:rPr lang="en-US" sz="2000" b="1" dirty="0" smtClean="0">
                <a:solidFill>
                  <a:srgbClr val="FF0000"/>
                </a:solidFill>
              </a:rPr>
              <a:t> URL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绑定的占位符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857364"/>
            <a:ext cx="83488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带占位符的 </a:t>
            </a:r>
            <a:r>
              <a:rPr lang="en-US" dirty="0" smtClean="0"/>
              <a:t>URL </a:t>
            </a:r>
            <a:r>
              <a:rPr lang="zh-CN" altLang="en-US" dirty="0" smtClean="0"/>
              <a:t>是 </a:t>
            </a:r>
            <a:r>
              <a:rPr lang="en-US" dirty="0" smtClean="0"/>
              <a:t>Spring3.0 </a:t>
            </a:r>
            <a:r>
              <a:rPr lang="zh-CN" altLang="en-US" dirty="0" smtClean="0"/>
              <a:t>新增的功能，该功能在 </a:t>
            </a:r>
            <a:r>
              <a:rPr lang="en-US" dirty="0" smtClean="0"/>
              <a:t>SpringMVC </a:t>
            </a:r>
            <a:r>
              <a:rPr lang="zh-CN" altLang="en-US" dirty="0" smtClean="0"/>
              <a:t>向 </a:t>
            </a:r>
            <a:r>
              <a:rPr lang="en-US" dirty="0" smtClean="0"/>
              <a:t>REST 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挺进发展过程中具有里程碑的意义。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通过 </a:t>
            </a:r>
            <a:r>
              <a:rPr lang="en-US" dirty="0" smtClean="0"/>
              <a:t>@PathVariable </a:t>
            </a:r>
            <a:r>
              <a:rPr lang="zh-CN" altLang="en-US" dirty="0" smtClean="0"/>
              <a:t>可以将 </a:t>
            </a:r>
            <a:r>
              <a:rPr lang="en-US" dirty="0" smtClean="0"/>
              <a:t>URL </a:t>
            </a:r>
            <a:r>
              <a:rPr lang="zh-CN" altLang="en-US" dirty="0" smtClean="0"/>
              <a:t>中占位符参数绑定到控制器处理方法的入参中：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URL </a:t>
            </a:r>
            <a:r>
              <a:rPr lang="zh-CN" altLang="en-US" dirty="0" smtClean="0"/>
              <a:t>中的</a:t>
            </a:r>
            <a:r>
              <a:rPr lang="en-US" dirty="0" smtClean="0"/>
              <a:t> {xxx} </a:t>
            </a:r>
            <a:r>
              <a:rPr lang="zh-CN" altLang="en-US" dirty="0" smtClean="0"/>
              <a:t>占位符可以通过 </a:t>
            </a:r>
            <a:r>
              <a:rPr lang="en-US" dirty="0" smtClean="0"/>
              <a:t>@PathVariable("xxx") </a:t>
            </a:r>
            <a:r>
              <a:rPr lang="zh-CN" altLang="en-US" dirty="0" smtClean="0"/>
              <a:t>绑定。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@PathVariable </a:t>
            </a:r>
            <a:r>
              <a:rPr lang="zh-CN" altLang="en-US" dirty="0" smtClean="0"/>
              <a:t>中的</a:t>
            </a:r>
            <a:r>
              <a:rPr lang="en-US" dirty="0" smtClean="0"/>
              <a:t> value</a:t>
            </a:r>
            <a:r>
              <a:rPr lang="zh-CN" altLang="en-US" dirty="0" smtClean="0"/>
              <a:t>值</a:t>
            </a:r>
            <a:r>
              <a:rPr lang="en-US" dirty="0" smtClean="0"/>
              <a:t> </a:t>
            </a:r>
            <a:r>
              <a:rPr lang="zh-CN" altLang="en-US" dirty="0" smtClean="0"/>
              <a:t>可以不写，方法参数列表含有多个</a:t>
            </a:r>
            <a:r>
              <a:rPr lang="en-US" dirty="0" smtClean="0"/>
              <a:t> @PathVariable 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按</a:t>
            </a:r>
            <a:r>
              <a:rPr lang="en-US" dirty="0" smtClean="0"/>
              <a:t> URL </a:t>
            </a:r>
            <a:r>
              <a:rPr lang="zh-CN" altLang="en-US" dirty="0" smtClean="0"/>
              <a:t>中占位符顺序绑定。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3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RequestParam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242940"/>
            <a:ext cx="40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@</a:t>
            </a:r>
            <a:r>
              <a:rPr lang="en-US" sz="2000" b="1" dirty="0" err="1" smtClean="0">
                <a:solidFill>
                  <a:srgbClr val="FF0000"/>
                </a:solidFill>
              </a:rPr>
              <a:t>RequestParam</a:t>
            </a:r>
            <a:r>
              <a:rPr lang="en-US" sz="2000" b="1" dirty="0" smtClean="0">
                <a:solidFill>
                  <a:srgbClr val="FF0000"/>
                </a:solidFill>
              </a:rPr>
              <a:t> -&gt;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绑定请求参数值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857364"/>
            <a:ext cx="79899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在处理方法入参处使用</a:t>
            </a:r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zh-CN" altLang="en-US" dirty="0" smtClean="0"/>
              <a:t>可以将请求参数传递给请求方法。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value</a:t>
            </a:r>
            <a:r>
              <a:rPr lang="zh-CN" altLang="en-US" dirty="0" smtClean="0"/>
              <a:t>： 参数名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required: </a:t>
            </a:r>
            <a:r>
              <a:rPr lang="zh-CN" altLang="en-US" dirty="0" smtClean="0"/>
              <a:t>是否必须。默认</a:t>
            </a:r>
            <a:r>
              <a:rPr lang="en-US" dirty="0" smtClean="0"/>
              <a:t>true</a:t>
            </a:r>
            <a:r>
              <a:rPr lang="zh-CN" altLang="en-US" dirty="0" smtClean="0"/>
              <a:t>，表示请求参数中必须包含对应的参数，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若不存在，将抛出异常。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defaultValue</a:t>
            </a:r>
            <a:r>
              <a:rPr lang="zh-CN" altLang="en-US" dirty="0" smtClean="0"/>
              <a:t>：默认值，当</a:t>
            </a:r>
            <a:r>
              <a:rPr lang="en-US" dirty="0" smtClean="0"/>
              <a:t>required=true</a:t>
            </a:r>
            <a:r>
              <a:rPr lang="zh-CN" altLang="en-US" dirty="0" smtClean="0"/>
              <a:t>，而请求参数没有该参数时使用。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3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RequestHeader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242940"/>
            <a:ext cx="470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@</a:t>
            </a:r>
            <a:r>
              <a:rPr lang="en-US" sz="2000" b="1" dirty="0" err="1" smtClean="0">
                <a:solidFill>
                  <a:srgbClr val="FF0000"/>
                </a:solidFill>
              </a:rPr>
              <a:t>RequestHeader</a:t>
            </a:r>
            <a:r>
              <a:rPr lang="en-US" sz="2000" b="1" dirty="0" smtClean="0">
                <a:solidFill>
                  <a:srgbClr val="FF0000"/>
                </a:solidFill>
              </a:rPr>
              <a:t> -&gt;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绑定请求头的属性值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857364"/>
            <a:ext cx="6917086" cy="1672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请求头包含了若干属性，服务器可据此获知客户端的信息，通过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RequestHeader</a:t>
            </a:r>
            <a:r>
              <a:rPr lang="zh-CN" altLang="en-US" dirty="0" smtClean="0"/>
              <a:t>即可将请求头中的属性绑定到处理方法的入参中。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可配置项：</a:t>
            </a:r>
            <a:r>
              <a:rPr lang="en-US" dirty="0" smtClean="0"/>
              <a:t>value</a:t>
            </a:r>
            <a:r>
              <a:rPr lang="zh-CN" altLang="en-US" dirty="0" smtClean="0"/>
              <a:t>，</a:t>
            </a:r>
            <a:r>
              <a:rPr lang="en-US" dirty="0" smtClean="0"/>
              <a:t>required</a:t>
            </a:r>
            <a:r>
              <a:rPr lang="zh-CN" altLang="en-US" dirty="0" smtClean="0"/>
              <a:t>，</a:t>
            </a:r>
            <a:r>
              <a:rPr lang="en-US" dirty="0" err="1" smtClean="0"/>
              <a:t>defaultValue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3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CookieValue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242940"/>
            <a:ext cx="459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@</a:t>
            </a:r>
            <a:r>
              <a:rPr lang="en-US" sz="2000" b="1" dirty="0" err="1" smtClean="0">
                <a:solidFill>
                  <a:srgbClr val="FF0000"/>
                </a:solidFill>
              </a:rPr>
              <a:t>CookieValue</a:t>
            </a:r>
            <a:r>
              <a:rPr lang="en-US" sz="2000" b="1" dirty="0" smtClean="0">
                <a:solidFill>
                  <a:srgbClr val="FF0000"/>
                </a:solidFill>
              </a:rPr>
              <a:t> -&gt;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绑定请求中的</a:t>
            </a:r>
            <a:r>
              <a:rPr lang="en-US" sz="2000" b="1" dirty="0" smtClean="0">
                <a:solidFill>
                  <a:srgbClr val="FF0000"/>
                </a:solidFill>
              </a:rPr>
              <a:t>Cookie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值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857364"/>
            <a:ext cx="7268336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通过</a:t>
            </a:r>
            <a:r>
              <a:rPr lang="en-US" dirty="0" smtClean="0"/>
              <a:t>@</a:t>
            </a:r>
            <a:r>
              <a:rPr lang="en-US" dirty="0" err="1" smtClean="0"/>
              <a:t>CookieValue</a:t>
            </a:r>
            <a:r>
              <a:rPr lang="zh-CN" altLang="en-US" dirty="0" smtClean="0"/>
              <a:t>可以将请求中的</a:t>
            </a:r>
            <a:r>
              <a:rPr lang="en-US" dirty="0" smtClean="0"/>
              <a:t>Cookie</a:t>
            </a:r>
            <a:r>
              <a:rPr lang="zh-CN" altLang="en-US" dirty="0" smtClean="0"/>
              <a:t>值绑定到处理方法的入参中。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可配置项：</a:t>
            </a:r>
            <a:r>
              <a:rPr lang="en-US" dirty="0" smtClean="0"/>
              <a:t>value</a:t>
            </a:r>
            <a:r>
              <a:rPr lang="zh-CN" altLang="en-US" dirty="0" smtClean="0"/>
              <a:t>，</a:t>
            </a:r>
            <a:r>
              <a:rPr lang="en-US" dirty="0" smtClean="0"/>
              <a:t>required</a:t>
            </a:r>
            <a:r>
              <a:rPr lang="zh-CN" altLang="en-US" dirty="0" smtClean="0"/>
              <a:t>，</a:t>
            </a:r>
            <a:r>
              <a:rPr lang="en-US" dirty="0" err="1" smtClean="0"/>
              <a:t>defaultValue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3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131840" y="2726775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370787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468897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808704" y="2663165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704" y="3644263"/>
            <a:ext cx="407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7948" y="4625361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Optional </a:t>
            </a:r>
            <a:r>
              <a:rPr lang="en-US" altLang="zh-CN" sz="2800"/>
              <a:t/>
            </a:r>
            <a:br>
              <a:rPr lang="en-US" altLang="zh-CN" sz="2800"/>
            </a:b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745677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808704" y="1673733"/>
            <a:ext cx="2430000" cy="576000"/>
          </a:xfrm>
          <a:prstGeom prst="roundRect">
            <a:avLst>
              <a:gd name="adj" fmla="val 10284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8"/>
          <p:cNvSpPr txBox="1"/>
          <p:nvPr/>
        </p:nvSpPr>
        <p:spPr>
          <a:xfrm>
            <a:off x="3808704" y="1715604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370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RequestBody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242940"/>
            <a:ext cx="446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@</a:t>
            </a:r>
            <a:r>
              <a:rPr lang="en-US" sz="2000" b="1" dirty="0" err="1" smtClean="0">
                <a:solidFill>
                  <a:srgbClr val="FF0000"/>
                </a:solidFill>
              </a:rPr>
              <a:t>RequestBody</a:t>
            </a:r>
            <a:r>
              <a:rPr lang="en-US" sz="2000" b="1" dirty="0" smtClean="0">
                <a:solidFill>
                  <a:srgbClr val="FF0000"/>
                </a:solidFill>
              </a:rPr>
              <a:t> -&gt;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绑定请求体的属性值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857364"/>
            <a:ext cx="72398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该注解用于读取</a:t>
            </a:r>
            <a:r>
              <a:rPr lang="en-US" dirty="0" smtClean="0"/>
              <a:t>Request</a:t>
            </a:r>
            <a:r>
              <a:rPr lang="zh-CN" altLang="en-US" dirty="0" smtClean="0"/>
              <a:t>请求的</a:t>
            </a:r>
            <a:r>
              <a:rPr lang="en-US" dirty="0" smtClean="0"/>
              <a:t>body</a:t>
            </a:r>
            <a:r>
              <a:rPr lang="zh-CN" altLang="en-US" dirty="0" smtClean="0"/>
              <a:t>部分数据，使用系统默认配置的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HttpMessageConverter</a:t>
            </a:r>
            <a:r>
              <a:rPr lang="zh-CN" altLang="en-US" dirty="0" smtClean="0"/>
              <a:t>进行解析，将</a:t>
            </a:r>
            <a:r>
              <a:rPr lang="en-US" dirty="0" err="1" smtClean="0"/>
              <a:t>HttpMessageConverter</a:t>
            </a:r>
            <a:r>
              <a:rPr lang="zh-CN" altLang="en-US" dirty="0" smtClean="0"/>
              <a:t>返回的对象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数据绑定到</a:t>
            </a:r>
            <a:r>
              <a:rPr lang="en-US" dirty="0" smtClean="0"/>
              <a:t>Controller</a:t>
            </a:r>
            <a:r>
              <a:rPr lang="zh-CN" altLang="en-US" dirty="0" smtClean="0"/>
              <a:t>中方法的参数上。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请求的</a:t>
            </a:r>
            <a:r>
              <a:rPr lang="en-US" dirty="0" err="1" smtClean="0"/>
              <a:t>ContentType</a:t>
            </a:r>
            <a:r>
              <a:rPr lang="zh-CN" altLang="en-US" dirty="0" smtClean="0"/>
              <a:t>的值为</a:t>
            </a:r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r>
              <a:rPr lang="en-US" dirty="0" smtClean="0"/>
              <a:t>, application/xml</a:t>
            </a:r>
            <a:r>
              <a:rPr lang="zh-CN" altLang="en-US" dirty="0" smtClean="0"/>
              <a:t>等，必须使用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RequestBody</a:t>
            </a:r>
            <a:r>
              <a:rPr lang="zh-CN" altLang="en-US" dirty="0" smtClean="0"/>
              <a:t>来处理。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3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ResponseBody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745" y="1571612"/>
            <a:ext cx="8268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ReponseBody</a:t>
            </a:r>
            <a:r>
              <a:rPr lang="zh-CN" altLang="en-US" dirty="0" smtClean="0"/>
              <a:t>修饰类或方法，用于将</a:t>
            </a:r>
            <a:r>
              <a:rPr lang="en-US" dirty="0" smtClean="0"/>
              <a:t>Controller</a:t>
            </a:r>
            <a:r>
              <a:rPr lang="zh-CN" altLang="en-US" dirty="0" smtClean="0"/>
              <a:t>的方法返回的对象，通过适当的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HttpMessageConverter</a:t>
            </a:r>
            <a:r>
              <a:rPr lang="zh-CN" altLang="en-US" dirty="0" smtClean="0"/>
              <a:t>转换为指定格式后，写入到</a:t>
            </a:r>
            <a:r>
              <a:rPr lang="en-US" dirty="0" smtClean="0"/>
              <a:t>Response</a:t>
            </a:r>
            <a:r>
              <a:rPr lang="zh-CN" altLang="en-US" dirty="0" smtClean="0"/>
              <a:t>对象的</a:t>
            </a:r>
            <a:r>
              <a:rPr lang="en-US" dirty="0" smtClean="0"/>
              <a:t>body</a:t>
            </a:r>
            <a:r>
              <a:rPr lang="zh-CN" altLang="en-US" dirty="0" smtClean="0"/>
              <a:t>数据区。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返回的数据不是</a:t>
            </a:r>
            <a:r>
              <a:rPr lang="en-US" dirty="0" smtClean="0"/>
              <a:t>html</a:t>
            </a:r>
            <a:r>
              <a:rPr lang="zh-CN" altLang="en-US" dirty="0" smtClean="0"/>
              <a:t>标签的页面，而是其他某种格式的数据时（如</a:t>
            </a:r>
            <a:r>
              <a:rPr lang="en-US" dirty="0" err="1" smtClean="0"/>
              <a:t>json</a:t>
            </a:r>
            <a:r>
              <a:rPr lang="zh-CN" altLang="en-US" dirty="0" smtClean="0"/>
              <a:t>、</a:t>
            </a:r>
            <a:r>
              <a:rPr lang="en-US" dirty="0" smtClean="0"/>
              <a:t>xml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3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其他形式的入参（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452" y="1714488"/>
            <a:ext cx="741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SpringMVC </a:t>
            </a:r>
            <a:r>
              <a:rPr lang="zh-CN" altLang="en-US" dirty="0" smtClean="0"/>
              <a:t>会按请求参数名和</a:t>
            </a:r>
            <a:r>
              <a:rPr lang="en-US" dirty="0" smtClean="0"/>
              <a:t> POJO </a:t>
            </a:r>
            <a:r>
              <a:rPr lang="zh-CN" altLang="en-US" dirty="0" smtClean="0"/>
              <a:t>属性名进行自动匹配，自动为该对象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填充属性值。支持级联属性。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917" y="1142984"/>
            <a:ext cx="36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FF0000"/>
                </a:solidFill>
              </a:rPr>
              <a:t>  使用</a:t>
            </a:r>
            <a:r>
              <a:rPr lang="en-US" b="1" dirty="0" smtClean="0">
                <a:solidFill>
                  <a:srgbClr val="FF0000"/>
                </a:solidFill>
              </a:rPr>
              <a:t>POJO </a:t>
            </a:r>
            <a:r>
              <a:rPr lang="zh-CN" altLang="en-US" b="1" dirty="0" smtClean="0">
                <a:solidFill>
                  <a:srgbClr val="FF0000"/>
                </a:solidFill>
              </a:rPr>
              <a:t>对象绑定请求参数值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3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其他形式的入参（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255" y="1800043"/>
            <a:ext cx="695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在类</a:t>
            </a:r>
            <a:r>
              <a:rPr lang="en-US" dirty="0" err="1" smtClean="0"/>
              <a:t>AnnotationMethodHandlerAdapter</a:t>
            </a:r>
            <a:r>
              <a:rPr lang="zh-CN" altLang="en-US" dirty="0" smtClean="0"/>
              <a:t>可以看到，支持类和接口有：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142984"/>
            <a:ext cx="295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FF0000"/>
                </a:solidFill>
              </a:rPr>
              <a:t>  使用</a:t>
            </a:r>
            <a:r>
              <a:rPr lang="en-US" b="1" dirty="0" err="1" smtClean="0">
                <a:solidFill>
                  <a:srgbClr val="FF0000"/>
                </a:solidFill>
              </a:rPr>
              <a:t>Servlet</a:t>
            </a:r>
            <a:r>
              <a:rPr lang="en-US" b="1" dirty="0" smtClean="0">
                <a:solidFill>
                  <a:srgbClr val="FF0000"/>
                </a:solidFill>
              </a:rPr>
              <a:t> API</a:t>
            </a:r>
            <a:r>
              <a:rPr lang="zh-CN" altLang="en-US" b="1" dirty="0" smtClean="0">
                <a:solidFill>
                  <a:srgbClr val="FF0000"/>
                </a:solidFill>
              </a:rPr>
              <a:t>作为入参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85295"/>
            <a:ext cx="5274310" cy="41441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883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6840" y="-2"/>
            <a:ext cx="306000" cy="48712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863817" y="168206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概述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0020" y="363856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常用注解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745677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7948" y="563525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31840" y="2726775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3866417" y="2662065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工作原理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31840" y="5698864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468897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370787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9840" y="4799313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791809" y="4556380"/>
            <a:ext cx="2520280" cy="661181"/>
            <a:chOff x="3763431" y="1988840"/>
            <a:chExt cx="2520280" cy="661181"/>
          </a:xfrm>
        </p:grpSpPr>
        <p:sp>
          <p:nvSpPr>
            <p:cNvPr id="24" name="圆角矩形 23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3897840" y="2042107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模型和视图</a:t>
              </a:r>
              <a:endParaRPr lang="zh-CN" altLang="en-US" sz="28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846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处理模型数据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这里写图片描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601" y="1000108"/>
            <a:ext cx="833773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SpringMVC </a:t>
            </a:r>
            <a:r>
              <a:rPr lang="zh-CN" altLang="en-US" dirty="0" smtClean="0"/>
              <a:t>提供了以下几种途径输出模型数据：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b="1" dirty="0" smtClean="0"/>
              <a:t>ModelAndView</a:t>
            </a:r>
            <a:r>
              <a:rPr lang="en-US" dirty="0" smtClean="0"/>
              <a:t>: </a:t>
            </a:r>
            <a:r>
              <a:rPr lang="zh-CN" altLang="en-US" dirty="0" smtClean="0"/>
              <a:t>处理方法返回值为</a:t>
            </a:r>
            <a:r>
              <a:rPr lang="en-US" dirty="0" smtClean="0"/>
              <a:t> ModelAndView </a:t>
            </a:r>
            <a:r>
              <a:rPr lang="zh-CN" altLang="en-US" dirty="0" smtClean="0"/>
              <a:t>时</a:t>
            </a:r>
            <a:r>
              <a:rPr lang="en-US" dirty="0" smtClean="0"/>
              <a:t>,</a:t>
            </a:r>
            <a:r>
              <a:rPr lang="zh-CN" altLang="en-US" dirty="0" smtClean="0"/>
              <a:t>方法体即可通过该对象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添加模型和数据。</a:t>
            </a:r>
            <a:endParaRPr lang="zh-CN" altLang="en-US" sz="2400" dirty="0" smtClean="0"/>
          </a:p>
          <a:p>
            <a:pPr lvl="1">
              <a:lnSpc>
                <a:spcPct val="200000"/>
              </a:lnSpc>
            </a:pPr>
            <a:r>
              <a:rPr lang="en-US" b="1" dirty="0" smtClean="0"/>
              <a:t>Map </a:t>
            </a:r>
            <a:r>
              <a:rPr lang="zh-CN" altLang="en-US" b="1" dirty="0" smtClean="0"/>
              <a:t>及</a:t>
            </a:r>
            <a:r>
              <a:rPr lang="zh-CN" altLang="en-US" dirty="0" smtClean="0"/>
              <a:t> </a:t>
            </a:r>
            <a:r>
              <a:rPr lang="en-US" b="1" dirty="0" smtClean="0"/>
              <a:t>Model</a:t>
            </a:r>
            <a:r>
              <a:rPr lang="en-US" dirty="0" smtClean="0"/>
              <a:t>: </a:t>
            </a:r>
            <a:r>
              <a:rPr lang="zh-CN" altLang="en-US" dirty="0" smtClean="0"/>
              <a:t>入参为</a:t>
            </a:r>
            <a:r>
              <a:rPr lang="en-US" dirty="0" err="1" smtClean="0"/>
              <a:t>java.util.Map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org.springframework.ui.Model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或</a:t>
            </a:r>
            <a:r>
              <a:rPr lang="en-US" dirty="0" err="1" smtClean="0"/>
              <a:t>org.springframework.ui.ModelMap</a:t>
            </a:r>
            <a:r>
              <a:rPr lang="zh-CN" altLang="en-US" dirty="0" smtClean="0"/>
              <a:t>时，处理方法返回时，这些入参中的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数据会自动添加到模型中。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b="1" dirty="0" smtClean="0"/>
              <a:t>@</a:t>
            </a:r>
            <a:r>
              <a:rPr lang="en-US" b="1" dirty="0" err="1" smtClean="0"/>
              <a:t>SessionAttributes</a:t>
            </a:r>
            <a:r>
              <a:rPr lang="en-US" dirty="0" smtClean="0"/>
              <a:t>: </a:t>
            </a:r>
            <a:r>
              <a:rPr lang="zh-CN" altLang="en-US" dirty="0" smtClean="0"/>
              <a:t>将模型中的某个属性暂存到</a:t>
            </a:r>
            <a:r>
              <a:rPr lang="en-US" dirty="0" smtClean="0"/>
              <a:t> </a:t>
            </a:r>
            <a:r>
              <a:rPr lang="en-US" dirty="0" err="1" smtClean="0"/>
              <a:t>HttpSession</a:t>
            </a:r>
            <a:r>
              <a:rPr lang="en-US" dirty="0" smtClean="0"/>
              <a:t> </a:t>
            </a:r>
            <a:r>
              <a:rPr lang="zh-CN" altLang="en-US" dirty="0" smtClean="0"/>
              <a:t>中，以便多个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请求之间可以共享这个属性。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@</a:t>
            </a:r>
            <a:r>
              <a:rPr lang="en-US" b="1" dirty="0" err="1" smtClean="0"/>
              <a:t>ModelAttribute</a:t>
            </a:r>
            <a:r>
              <a:rPr lang="en-US" dirty="0" smtClean="0"/>
              <a:t>: </a:t>
            </a:r>
            <a:r>
              <a:rPr lang="zh-CN" altLang="en-US" dirty="0" smtClean="0"/>
              <a:t>方法入参标注该注解后</a:t>
            </a:r>
            <a:r>
              <a:rPr lang="en-US" dirty="0" smtClean="0"/>
              <a:t>, </a:t>
            </a:r>
            <a:r>
              <a:rPr lang="zh-CN" altLang="en-US" dirty="0" smtClean="0"/>
              <a:t>入参的对象就会放到数据模型中。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64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14750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ModelAndView</a:t>
            </a:r>
            <a:r>
              <a:rPr lang="zh-CN" altLang="en-US" sz="2000" dirty="0" smtClean="0"/>
              <a:t>，既包含视图信息，也包含模型数据信息。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928802"/>
            <a:ext cx="835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添加模型数据</a:t>
            </a:r>
            <a:r>
              <a:rPr lang="en-US" altLang="zh-CN" dirty="0" smtClean="0"/>
              <a:t> :</a:t>
            </a:r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ModelAndView </a:t>
            </a:r>
            <a:r>
              <a:rPr lang="en-US" altLang="zh-CN" b="1" dirty="0" err="1" smtClean="0"/>
              <a:t>addObject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attributeName</a:t>
            </a:r>
            <a:r>
              <a:rPr lang="en-US" altLang="zh-CN" dirty="0" smtClean="0"/>
              <a:t>, Object </a:t>
            </a:r>
            <a:r>
              <a:rPr lang="en-US" altLang="zh-CN" dirty="0" err="1" smtClean="0"/>
              <a:t>attributeValue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ModelAndView </a:t>
            </a:r>
            <a:r>
              <a:rPr lang="en-US" altLang="zh-CN" b="1" dirty="0" err="1" smtClean="0"/>
              <a:t>addAllObject</a:t>
            </a:r>
            <a:r>
              <a:rPr lang="en-US" altLang="zh-CN" dirty="0" smtClean="0"/>
              <a:t>(Map&lt;String, ?&gt; </a:t>
            </a:r>
            <a:r>
              <a:rPr lang="en-US" altLang="zh-CN" dirty="0" err="1" smtClean="0"/>
              <a:t>modelMap</a:t>
            </a:r>
            <a:r>
              <a:rPr lang="en-US" altLang="zh-CN" dirty="0" smtClean="0"/>
              <a:t> )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设置视图</a:t>
            </a:r>
            <a:r>
              <a:rPr lang="en-US" altLang="zh-CN" dirty="0" smtClean="0"/>
              <a:t> :</a:t>
            </a:r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void </a:t>
            </a:r>
            <a:r>
              <a:rPr lang="en-US" altLang="zh-CN" b="1" dirty="0" err="1" smtClean="0"/>
              <a:t>setView</a:t>
            </a:r>
            <a:r>
              <a:rPr lang="en-US" altLang="zh-CN" dirty="0" smtClean="0"/>
              <a:t>(View </a:t>
            </a:r>
            <a:r>
              <a:rPr lang="en-US" altLang="zh-CN" dirty="0" err="1" smtClean="0"/>
              <a:t>view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void </a:t>
            </a:r>
            <a:r>
              <a:rPr lang="en-US" altLang="zh-CN" b="1" dirty="0" err="1" smtClean="0"/>
              <a:t>setViewName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viewName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03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214422"/>
            <a:ext cx="7858180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SpringMVC </a:t>
            </a:r>
            <a:r>
              <a:rPr lang="zh-CN" altLang="en-US" dirty="0" smtClean="0"/>
              <a:t>在调用方法前会创建一个隐含的模型对象作为模型数据的存储容器。如果方法的入参为</a:t>
            </a:r>
            <a:r>
              <a:rPr lang="en-US" dirty="0" smtClean="0"/>
              <a:t>Map </a:t>
            </a:r>
            <a:r>
              <a:rPr lang="zh-CN" altLang="en-US" dirty="0" smtClean="0"/>
              <a:t>或者</a:t>
            </a:r>
            <a:r>
              <a:rPr lang="en-US" dirty="0" smtClean="0"/>
              <a:t> Model </a:t>
            </a:r>
            <a:r>
              <a:rPr lang="zh-CN" altLang="en-US" dirty="0" smtClean="0"/>
              <a:t>类型，</a:t>
            </a:r>
            <a:r>
              <a:rPr lang="en-US" dirty="0" smtClean="0"/>
              <a:t>SpringMVC</a:t>
            </a:r>
            <a:r>
              <a:rPr lang="zh-CN" altLang="en-US" dirty="0" smtClean="0"/>
              <a:t>会将隐含模型的引用传递给这些入参。在方法体内，开发者可以通过这个入参对象访问到模型中的所有数据，也可以向模型中添加新的数据。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214686"/>
            <a:ext cx="5274310" cy="21759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</a:rPr>
              <a:t>SessionAttributes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21442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SessionAttributes</a:t>
            </a:r>
            <a:r>
              <a:rPr lang="en-US" dirty="0" smtClean="0"/>
              <a:t> </a:t>
            </a:r>
            <a:r>
              <a:rPr lang="zh-CN" altLang="en-US" dirty="0" smtClean="0"/>
              <a:t>除了可以通过属性名指定需要放到会话中的属性外，还可以通过模型属性的对象类型指定哪些模型属性需要放到会话中。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357430"/>
            <a:ext cx="6279411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SessionAttributes</a:t>
            </a:r>
            <a:r>
              <a:rPr lang="en-US" dirty="0" smtClean="0"/>
              <a:t>(types=</a:t>
            </a:r>
            <a:r>
              <a:rPr lang="en-US" dirty="0" err="1" smtClean="0"/>
              <a:t>User.class</a:t>
            </a:r>
            <a:r>
              <a:rPr lang="en-US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会将隐含模型中所有类型为</a:t>
            </a:r>
            <a:r>
              <a:rPr lang="en-US" dirty="0" smtClean="0"/>
              <a:t> User </a:t>
            </a:r>
            <a:r>
              <a:rPr lang="zh-CN" altLang="en-US" dirty="0" smtClean="0"/>
              <a:t>的属性添加到会话中。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SessionAttributes</a:t>
            </a:r>
            <a:r>
              <a:rPr lang="en-US" dirty="0" smtClean="0"/>
              <a:t>(value={“user1”, “user2”})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SessionAttributes</a:t>
            </a:r>
            <a:r>
              <a:rPr lang="en-US" dirty="0" smtClean="0"/>
              <a:t>(types={</a:t>
            </a:r>
            <a:r>
              <a:rPr lang="en-US" dirty="0" err="1" smtClean="0"/>
              <a:t>User.class</a:t>
            </a:r>
            <a:r>
              <a:rPr lang="en-US" dirty="0" smtClean="0"/>
              <a:t>, </a:t>
            </a:r>
            <a:r>
              <a:rPr lang="en-US" dirty="0" err="1" smtClean="0"/>
              <a:t>Dept.class</a:t>
            </a:r>
            <a:r>
              <a:rPr lang="en-US" dirty="0" smtClean="0"/>
              <a:t>}) 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SessionAttributes</a:t>
            </a:r>
            <a:r>
              <a:rPr lang="en-US" dirty="0" smtClean="0"/>
              <a:t>(value={“user1”, “user2”}, types={</a:t>
            </a:r>
            <a:r>
              <a:rPr lang="en-US" dirty="0" err="1" smtClean="0"/>
              <a:t>Dept.class</a:t>
            </a:r>
            <a:r>
              <a:rPr lang="en-US" dirty="0" smtClean="0"/>
              <a:t>})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4929198"/>
            <a:ext cx="508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注意：</a:t>
            </a:r>
            <a:r>
              <a:rPr lang="en-US" b="1" dirty="0" smtClean="0"/>
              <a:t>@</a:t>
            </a:r>
            <a:r>
              <a:rPr lang="en-US" b="1" dirty="0" err="1" smtClean="0"/>
              <a:t>SessionAttributes</a:t>
            </a:r>
            <a:r>
              <a:rPr lang="zh-CN" altLang="en-US" b="1" dirty="0" smtClean="0"/>
              <a:t>注解只能在类上使用。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</a:rPr>
              <a:t>ModelAttribute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214422"/>
            <a:ext cx="78581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在方法定义上使用</a:t>
            </a:r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zh-CN" altLang="en-US" dirty="0" smtClean="0"/>
              <a:t>注解：</a:t>
            </a:r>
            <a:r>
              <a:rPr lang="en-US" dirty="0" smtClean="0"/>
              <a:t>SpringMVC</a:t>
            </a:r>
            <a:r>
              <a:rPr lang="zh-CN" altLang="en-US" dirty="0" smtClean="0"/>
              <a:t>在调用目标处理方法前，会先逐个调用在方法上标注了</a:t>
            </a:r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在方法的入参上使用</a:t>
            </a:r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zh-CN" altLang="en-US" dirty="0" smtClean="0"/>
              <a:t>注解：入参的对象就会放到数据模型中。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28925"/>
            <a:ext cx="6572296" cy="381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2132950"/>
            <a:ext cx="6786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SpringMVC</a:t>
            </a:r>
            <a:r>
              <a:rPr lang="zh-CN" altLang="en-US" sz="2000" dirty="0" smtClean="0"/>
              <a:t>属于</a:t>
            </a:r>
            <a:r>
              <a:rPr lang="en-US" sz="2000" dirty="0" smtClean="0"/>
              <a:t>SpringFrameWork</a:t>
            </a:r>
            <a:r>
              <a:rPr lang="zh-CN" altLang="en-US" sz="2000" dirty="0" smtClean="0"/>
              <a:t>的后续产品，已经融合在</a:t>
            </a:r>
            <a:r>
              <a:rPr lang="en-US" sz="2000" dirty="0" smtClean="0"/>
              <a:t>Spring Web Flow</a:t>
            </a:r>
            <a:r>
              <a:rPr lang="zh-CN" altLang="en-US" sz="2000" dirty="0" smtClean="0"/>
              <a:t>里面。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是</a:t>
            </a:r>
            <a:r>
              <a:rPr lang="en-US" sz="2000" b="1" dirty="0" smtClean="0">
                <a:solidFill>
                  <a:srgbClr val="FF0000"/>
                </a:solidFill>
              </a:rPr>
              <a:t>Spring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为展现层提供的基于</a:t>
            </a:r>
            <a:r>
              <a:rPr lang="en-US" sz="2000" b="1" dirty="0" smtClean="0">
                <a:solidFill>
                  <a:srgbClr val="FF0000"/>
                </a:solidFill>
              </a:rPr>
              <a:t>MVC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设计理念的优秀的</a:t>
            </a:r>
            <a:r>
              <a:rPr lang="en-US" sz="2000" b="1" dirty="0" smtClean="0">
                <a:solidFill>
                  <a:srgbClr val="FF0000"/>
                </a:solidFill>
              </a:rPr>
              <a:t>Web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框架</a:t>
            </a:r>
            <a:r>
              <a:rPr lang="zh-CN" altLang="en-US" sz="2000" dirty="0" smtClean="0"/>
              <a:t>，是目前最主流的</a:t>
            </a:r>
            <a:r>
              <a:rPr lang="en-US" sz="2000" dirty="0" smtClean="0"/>
              <a:t>MVC</a:t>
            </a:r>
            <a:r>
              <a:rPr lang="zh-CN" altLang="en-US" sz="2000" dirty="0" smtClean="0"/>
              <a:t>框架之一。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214422"/>
            <a:ext cx="7858180" cy="300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请求处理方法执行完成后，最终会返回一个</a:t>
            </a:r>
            <a:r>
              <a:rPr lang="en-US" sz="1600" dirty="0" smtClean="0"/>
              <a:t>ModelAndView</a:t>
            </a:r>
            <a:r>
              <a:rPr lang="zh-CN" altLang="en-US" sz="1600" dirty="0" smtClean="0"/>
              <a:t>对象。对于那些返回</a:t>
            </a:r>
            <a:r>
              <a:rPr lang="en-US" sz="1600" dirty="0" smtClean="0"/>
              <a:t>String</a:t>
            </a:r>
            <a:r>
              <a:rPr lang="zh-CN" altLang="en-US" sz="1600" dirty="0" smtClean="0"/>
              <a:t>，</a:t>
            </a:r>
            <a:r>
              <a:rPr lang="en-US" sz="1600" dirty="0" smtClean="0"/>
              <a:t>View</a:t>
            </a:r>
            <a:r>
              <a:rPr lang="zh-CN" altLang="en-US" sz="1600" dirty="0" smtClean="0"/>
              <a:t>或</a:t>
            </a:r>
            <a:r>
              <a:rPr lang="en-US" sz="1600" dirty="0" err="1" smtClean="0"/>
              <a:t>ModelMap</a:t>
            </a:r>
            <a:r>
              <a:rPr lang="zh-CN" altLang="en-US" sz="1600" dirty="0" smtClean="0"/>
              <a:t>等类型的处理方法，</a:t>
            </a:r>
            <a:r>
              <a:rPr lang="en-US" sz="1600" dirty="0" smtClean="0"/>
              <a:t>SpringMVC</a:t>
            </a:r>
            <a:r>
              <a:rPr lang="zh-CN" altLang="en-US" sz="1600" dirty="0" smtClean="0"/>
              <a:t>也会在内部将它们装配成一个</a:t>
            </a:r>
            <a:r>
              <a:rPr lang="en-US" sz="1600" dirty="0" smtClean="0"/>
              <a:t>ModelAndView</a:t>
            </a:r>
            <a:r>
              <a:rPr lang="zh-CN" altLang="en-US" sz="1600" dirty="0" smtClean="0"/>
              <a:t>对象。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SpringMVC</a:t>
            </a:r>
            <a:r>
              <a:rPr lang="zh-CN" altLang="en-US" sz="1600" dirty="0" smtClean="0"/>
              <a:t>借助视图解析器（</a:t>
            </a:r>
            <a:r>
              <a:rPr lang="en-US" sz="1600" dirty="0" smtClean="0"/>
              <a:t>ViewResolver</a:t>
            </a:r>
            <a:r>
              <a:rPr lang="zh-CN" altLang="en-US" sz="1600" dirty="0" smtClean="0"/>
              <a:t>）得到最终的视图对象（</a:t>
            </a:r>
            <a:r>
              <a:rPr lang="en-US" sz="1600" dirty="0" smtClean="0"/>
              <a:t>View</a:t>
            </a:r>
            <a:r>
              <a:rPr lang="zh-CN" altLang="en-US" sz="1600" dirty="0" smtClean="0"/>
              <a:t>），最终的视图可以使</a:t>
            </a:r>
            <a:r>
              <a:rPr lang="en-US" sz="1600" dirty="0" smtClean="0"/>
              <a:t>JSP</a:t>
            </a:r>
            <a:r>
              <a:rPr lang="zh-CN" altLang="en-US" sz="1600" dirty="0" smtClean="0"/>
              <a:t>，也可以是</a:t>
            </a:r>
            <a:r>
              <a:rPr lang="en-US" sz="1600" dirty="0" smtClean="0"/>
              <a:t>Excel</a:t>
            </a:r>
            <a:r>
              <a:rPr lang="zh-CN" altLang="en-US" sz="1600" dirty="0" smtClean="0"/>
              <a:t>、</a:t>
            </a:r>
            <a:r>
              <a:rPr lang="en-US" sz="1600" dirty="0" err="1" smtClean="0"/>
              <a:t>JFreeChart</a:t>
            </a:r>
            <a:r>
              <a:rPr lang="zh-CN" altLang="en-US" sz="1600" dirty="0" smtClean="0"/>
              <a:t>等各种表现形式的视图。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视图</a:t>
            </a:r>
            <a:r>
              <a:rPr lang="zh-CN" altLang="en-US" sz="1600" dirty="0" smtClean="0"/>
              <a:t>的作用是渲染模型数据，将模型里的数据以某种形式呈现给用户。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为了实现视图模型和具体实现技术的解耦，</a:t>
            </a:r>
            <a:r>
              <a:rPr lang="en-US" sz="1600" dirty="0" smtClean="0"/>
              <a:t>Spring</a:t>
            </a:r>
            <a:r>
              <a:rPr lang="zh-CN" altLang="en-US" sz="1600" dirty="0" smtClean="0"/>
              <a:t>在</a:t>
            </a:r>
            <a:r>
              <a:rPr lang="en-US" sz="1600" dirty="0" err="1" smtClean="0"/>
              <a:t>org.springframework.web.servlet</a:t>
            </a:r>
            <a:r>
              <a:rPr lang="zh-CN" altLang="en-US" sz="1600" dirty="0" smtClean="0"/>
              <a:t>包中定义了一个高度抽象的</a:t>
            </a:r>
            <a:r>
              <a:rPr lang="en-US" sz="1600" dirty="0" smtClean="0"/>
              <a:t>View</a:t>
            </a:r>
            <a:r>
              <a:rPr lang="zh-CN" altLang="en-US" sz="1600" dirty="0" smtClean="0"/>
              <a:t>接口。</a:t>
            </a:r>
            <a:endParaRPr lang="zh-CN" altLang="en-US" sz="16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429132"/>
            <a:ext cx="5274310" cy="1254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472" y="5929330"/>
            <a:ext cx="81868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视图对象由视图解析器负责实例化。由于视图是无状态的，所以不存在线程安全的问题。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常用视图实现类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21442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常用的视图实现类有：</a:t>
            </a:r>
            <a:endParaRPr lang="zh-CN" altLang="en-US" sz="2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02638"/>
            <a:ext cx="7215238" cy="398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视图解析器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214422"/>
            <a:ext cx="7858180" cy="307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SpringMVC</a:t>
            </a:r>
            <a:r>
              <a:rPr lang="zh-CN" altLang="en-US" sz="2000" dirty="0" smtClean="0"/>
              <a:t>为逻辑视图名的解析提供了不同的策略，可以在</a:t>
            </a:r>
            <a:r>
              <a:rPr lang="en-US" sz="2000" dirty="0" smtClean="0"/>
              <a:t>Spring WEB</a:t>
            </a:r>
            <a:r>
              <a:rPr lang="zh-CN" altLang="en-US" sz="2000" dirty="0" smtClean="0"/>
              <a:t>上下文中配置一种或多种解析策略，并可以指定它们之间的先后顺序。每一种策略对应一个具体的视图解析实现类。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视图解析器的作用比较单一：将逻辑视图解析为一个具体的视图对象。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所有的视图解析器都必须实现</a:t>
            </a:r>
            <a:r>
              <a:rPr lang="en-US" sz="2000" dirty="0" smtClean="0"/>
              <a:t>ViewResolver</a:t>
            </a:r>
            <a:r>
              <a:rPr lang="zh-CN" altLang="en-US" sz="2000" dirty="0" smtClean="0"/>
              <a:t>接口。</a:t>
            </a:r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857760"/>
            <a:ext cx="5274310" cy="6001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常用视图解析器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21442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常用的视图解析器：</a:t>
            </a:r>
            <a:endParaRPr lang="zh-CN" altLang="en-US" sz="20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358114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solidFill>
                  <a:schemeClr val="bg1"/>
                </a:solidFill>
              </a:rPr>
              <a:t>HttpMessageConverter</a:t>
            </a:r>
            <a:r>
              <a:rPr lang="zh-CN" altLang="en-US" sz="1800" dirty="0" smtClean="0">
                <a:solidFill>
                  <a:schemeClr val="bg1"/>
                </a:solidFill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71546"/>
            <a:ext cx="7500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/>
              <a:t>HttpMessageConverter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HttpMessageConverter</a:t>
            </a:r>
            <a:r>
              <a:rPr lang="en-US" dirty="0" smtClean="0"/>
              <a:t>&lt;T&gt; </a:t>
            </a:r>
            <a:r>
              <a:rPr lang="zh-CN" altLang="en-US" dirty="0" smtClean="0"/>
              <a:t>是</a:t>
            </a:r>
            <a:r>
              <a:rPr lang="en-US" dirty="0" smtClean="0"/>
              <a:t> Spring3.0 </a:t>
            </a:r>
            <a:r>
              <a:rPr lang="zh-CN" altLang="en-US" dirty="0" smtClean="0"/>
              <a:t>新添加的一个接口，负责将请求信息转换为一个对象（类型为</a:t>
            </a:r>
            <a:r>
              <a:rPr lang="en-US" dirty="0" smtClean="0"/>
              <a:t>T</a:t>
            </a:r>
            <a:r>
              <a:rPr lang="zh-CN" altLang="en-US" dirty="0" smtClean="0"/>
              <a:t>），将对象（类型为</a:t>
            </a:r>
            <a:r>
              <a:rPr lang="en-US" dirty="0" smtClean="0"/>
              <a:t>T</a:t>
            </a:r>
            <a:r>
              <a:rPr lang="zh-CN" altLang="en-US" dirty="0" smtClean="0"/>
              <a:t>）输出为响应信息。</a:t>
            </a:r>
          </a:p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89186"/>
            <a:ext cx="6357982" cy="24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solidFill>
                  <a:schemeClr val="bg1"/>
                </a:solidFill>
              </a:rPr>
              <a:t>HttpMessageConverter</a:t>
            </a:r>
            <a:r>
              <a:rPr lang="zh-CN" altLang="en-US" sz="1800" dirty="0" smtClean="0">
                <a:solidFill>
                  <a:schemeClr val="bg1"/>
                </a:solidFill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71546"/>
            <a:ext cx="750099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HttpMessageConverter</a:t>
            </a:r>
            <a:r>
              <a:rPr lang="zh-CN" altLang="en-US" sz="2000" dirty="0" smtClean="0"/>
              <a:t>的实现类有：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66437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71546"/>
            <a:ext cx="7500990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</a:t>
            </a:r>
            <a:r>
              <a:rPr lang="en-US" altLang="zh-CN" sz="2000" dirty="0" smtClean="0"/>
              <a:t>pringMVC</a:t>
            </a:r>
            <a:r>
              <a:rPr lang="zh-CN" altLang="en-US" sz="2000" dirty="0" smtClean="0"/>
              <a:t>解析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MappingJackson2HttpMessageConverter</a:t>
            </a:r>
            <a:r>
              <a:rPr lang="zh-CN" altLang="en-US" sz="2000" dirty="0" smtClean="0"/>
              <a:t>，所以依赖</a:t>
            </a:r>
            <a:r>
              <a:rPr lang="en-US" altLang="zh-CN" sz="2000" dirty="0" err="1" smtClean="0"/>
              <a:t>jackson</a:t>
            </a:r>
            <a:r>
              <a:rPr lang="zh-CN" altLang="en-US" sz="2000" dirty="0" smtClean="0"/>
              <a:t>。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728" y="2165028"/>
            <a:ext cx="5149850" cy="6210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4348" y="2902249"/>
            <a:ext cx="7000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编写目标方法，使其返回</a:t>
            </a:r>
            <a:r>
              <a:rPr lang="en-US" dirty="0" smtClean="0"/>
              <a:t> JSON </a:t>
            </a:r>
            <a:r>
              <a:rPr lang="zh-CN" altLang="en-US" dirty="0" smtClean="0"/>
              <a:t>对应的对象或集合，并在方法上添加</a:t>
            </a:r>
            <a:r>
              <a:rPr lang="en-US" dirty="0" smtClean="0"/>
              <a:t> @</a:t>
            </a:r>
            <a:r>
              <a:rPr lang="en-US" dirty="0" err="1" smtClean="0"/>
              <a:t>ResponseBody</a:t>
            </a:r>
            <a:r>
              <a:rPr lang="en-US" dirty="0" smtClean="0"/>
              <a:t> </a:t>
            </a:r>
            <a:r>
              <a:rPr lang="zh-CN" altLang="en-US" dirty="0" smtClean="0"/>
              <a:t>注解。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MVC</a:t>
            </a:r>
            <a:r>
              <a:rPr lang="zh-CN" altLang="en-US" dirty="0" smtClean="0"/>
              <a:t>配置文件中添加如下内容：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mvc:annotation</a:t>
            </a:r>
            <a:r>
              <a:rPr lang="en-US" altLang="zh-CN" b="1" dirty="0" smtClean="0"/>
              <a:t>-driven /&gt;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</a:t>
            </a:r>
            <a:r>
              <a:rPr lang="en-US" b="1" dirty="0" err="1" smtClean="0"/>
              <a:t>AnnotationDrivenBeanDefinitionParser</a:t>
            </a:r>
            <a:r>
              <a:rPr lang="zh-CN" altLang="en-US" dirty="0" smtClean="0"/>
              <a:t>的类说明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929198"/>
            <a:ext cx="6143668" cy="122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39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6840" y="-2"/>
            <a:ext cx="306000" cy="58811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863817" y="168206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概述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0020" y="363856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常用注解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745677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3533" y="460964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模型和视图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31840" y="2726775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3866417" y="2662065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工作原理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31840" y="5698864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468897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370787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9840" y="5806863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791623" y="5566273"/>
            <a:ext cx="2520280" cy="661181"/>
            <a:chOff x="3763431" y="1988840"/>
            <a:chExt cx="2520280" cy="661181"/>
          </a:xfrm>
        </p:grpSpPr>
        <p:sp>
          <p:nvSpPr>
            <p:cNvPr id="19" name="圆角矩形 18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8"/>
            <p:cNvSpPr txBox="1"/>
            <p:nvPr/>
          </p:nvSpPr>
          <p:spPr>
            <a:xfrm>
              <a:off x="3897840" y="2042107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其他</a:t>
              </a:r>
              <a:endParaRPr lang="zh-CN" altLang="en-US" sz="28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6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处理静态资源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357298"/>
            <a:ext cx="828680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优雅的</a:t>
            </a:r>
            <a:r>
              <a:rPr lang="en-US" dirty="0" smtClean="0"/>
              <a:t>REST</a:t>
            </a:r>
            <a:r>
              <a:rPr lang="zh-CN" altLang="en-US" dirty="0" smtClean="0"/>
              <a:t>风格的资源</a:t>
            </a:r>
            <a:r>
              <a:rPr lang="en-US" dirty="0" smtClean="0"/>
              <a:t>URL</a:t>
            </a:r>
            <a:r>
              <a:rPr lang="zh-CN" altLang="en-US" dirty="0" smtClean="0"/>
              <a:t>不希望带</a:t>
            </a:r>
            <a:r>
              <a:rPr lang="en-US" dirty="0" smtClean="0"/>
              <a:t>.html</a:t>
            </a:r>
            <a:r>
              <a:rPr lang="zh-CN" altLang="en-US" dirty="0" smtClean="0"/>
              <a:t>或</a:t>
            </a:r>
            <a:r>
              <a:rPr lang="en-US" dirty="0" smtClean="0"/>
              <a:t>.do</a:t>
            </a:r>
            <a:r>
              <a:rPr lang="zh-CN" altLang="en-US" dirty="0" smtClean="0"/>
              <a:t>等后缀。若将</a:t>
            </a:r>
            <a:r>
              <a:rPr lang="en-US" dirty="0" smtClean="0"/>
              <a:t>DispatcherServlet</a:t>
            </a:r>
            <a:r>
              <a:rPr lang="zh-CN" altLang="en-US" dirty="0" smtClean="0"/>
              <a:t>请求映射配置为</a:t>
            </a:r>
            <a:r>
              <a:rPr lang="en-US" dirty="0" smtClean="0"/>
              <a:t>/</a:t>
            </a:r>
            <a:r>
              <a:rPr lang="zh-CN" altLang="en-US" dirty="0" smtClean="0"/>
              <a:t>，则</a:t>
            </a:r>
            <a:r>
              <a:rPr lang="en-US" dirty="0" smtClean="0"/>
              <a:t>SpringMVC</a:t>
            </a:r>
            <a:r>
              <a:rPr lang="zh-CN" altLang="en-US" dirty="0" smtClean="0"/>
              <a:t>将捕获</a:t>
            </a:r>
            <a:r>
              <a:rPr lang="en-US" dirty="0" smtClean="0"/>
              <a:t>WEB</a:t>
            </a:r>
            <a:r>
              <a:rPr lang="zh-CN" altLang="en-US" dirty="0" smtClean="0"/>
              <a:t>容器的所有请求，包括静态资源的请求，</a:t>
            </a:r>
            <a:r>
              <a:rPr lang="en-US" dirty="0" smtClean="0"/>
              <a:t>SpringMVC</a:t>
            </a:r>
            <a:r>
              <a:rPr lang="zh-CN" altLang="en-US" dirty="0" smtClean="0"/>
              <a:t>会将他们当成一个普通请求处理，因找不到对应处理器将导致错误。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可以在</a:t>
            </a:r>
            <a:r>
              <a:rPr lang="en-US" dirty="0" smtClean="0"/>
              <a:t>SpringMVC</a:t>
            </a:r>
            <a:r>
              <a:rPr lang="zh-CN" altLang="en-US" dirty="0" smtClean="0"/>
              <a:t>的配置文件中配置：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&lt;</a:t>
            </a:r>
            <a:r>
              <a:rPr lang="en-US" b="1" dirty="0" err="1" smtClean="0"/>
              <a:t>mvc:default</a:t>
            </a:r>
            <a:r>
              <a:rPr lang="en-US" b="1" dirty="0" smtClean="0"/>
              <a:t>-</a:t>
            </a:r>
            <a:r>
              <a:rPr lang="en-US" b="1" dirty="0" err="1" smtClean="0"/>
              <a:t>servlet</a:t>
            </a:r>
            <a:r>
              <a:rPr lang="en-US" b="1" dirty="0" smtClean="0"/>
              <a:t>-handler/&gt;</a:t>
            </a:r>
            <a:r>
              <a:rPr lang="zh-CN" altLang="en-US" dirty="0" smtClean="0"/>
              <a:t>的方式解决静态资源的问题。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mvc:default</a:t>
            </a:r>
            <a:r>
              <a:rPr lang="en-US" dirty="0" smtClean="0"/>
              <a:t>-</a:t>
            </a:r>
            <a:r>
              <a:rPr lang="en-US" dirty="0" err="1" smtClean="0"/>
              <a:t>servlet</a:t>
            </a:r>
            <a:r>
              <a:rPr lang="en-US" dirty="0" smtClean="0"/>
              <a:t>-handler/&gt;</a:t>
            </a:r>
            <a:r>
              <a:rPr lang="zh-CN" altLang="en-US" dirty="0" smtClean="0"/>
              <a:t>将在</a:t>
            </a:r>
            <a:r>
              <a:rPr lang="en-US" dirty="0" smtClean="0"/>
              <a:t>SpringMVC</a:t>
            </a:r>
            <a:r>
              <a:rPr lang="zh-CN" altLang="en-US" dirty="0" smtClean="0"/>
              <a:t>上下文中定义一个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DefaultServletHttpRequestHandler</a:t>
            </a:r>
            <a:r>
              <a:rPr lang="zh-CN" altLang="en-US" dirty="0" smtClean="0"/>
              <a:t>，它会对进入</a:t>
            </a:r>
            <a:r>
              <a:rPr lang="en-US" dirty="0" smtClean="0"/>
              <a:t>DispatcherServlet</a:t>
            </a:r>
            <a:r>
              <a:rPr lang="zh-CN" altLang="en-US" dirty="0" smtClean="0"/>
              <a:t>的请求进行筛查，如果发现是没有经过映射的请求，就将该请求交由</a:t>
            </a:r>
            <a:r>
              <a:rPr lang="en-US" dirty="0" smtClean="0"/>
              <a:t> WEB </a:t>
            </a:r>
            <a:r>
              <a:rPr lang="zh-CN" altLang="en-US" dirty="0" smtClean="0"/>
              <a:t>应用服务器默认的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zh-CN" altLang="en-US" dirty="0" smtClean="0"/>
              <a:t>处理，如果不是静态资源的请求，才由</a:t>
            </a:r>
            <a:r>
              <a:rPr lang="en-US" dirty="0" smtClean="0"/>
              <a:t>DispatcherServlet</a:t>
            </a:r>
            <a:r>
              <a:rPr lang="zh-CN" altLang="en-US" dirty="0" smtClean="0"/>
              <a:t>继续处理。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一般</a:t>
            </a:r>
            <a:r>
              <a:rPr lang="en-US" dirty="0" smtClean="0"/>
              <a:t>WEB</a:t>
            </a:r>
            <a:r>
              <a:rPr lang="zh-CN" altLang="en-US" dirty="0" smtClean="0"/>
              <a:t>应用服务器默认的</a:t>
            </a:r>
            <a:r>
              <a:rPr lang="en-US" dirty="0" err="1" smtClean="0"/>
              <a:t>Servlet</a:t>
            </a:r>
            <a:r>
              <a:rPr lang="zh-CN" altLang="en-US" dirty="0" smtClean="0"/>
              <a:t>的名称都是</a:t>
            </a:r>
            <a:r>
              <a:rPr lang="en-US" dirty="0" smtClean="0"/>
              <a:t>default</a:t>
            </a:r>
            <a:r>
              <a:rPr lang="zh-CN" altLang="en-US" dirty="0" smtClean="0"/>
              <a:t>。若所使用的</a:t>
            </a:r>
            <a:r>
              <a:rPr lang="en-US" dirty="0" smtClean="0"/>
              <a:t>WEB</a:t>
            </a:r>
            <a:r>
              <a:rPr lang="zh-CN" altLang="en-US" dirty="0" smtClean="0"/>
              <a:t>服务器的默认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zh-CN" altLang="en-US" dirty="0" smtClean="0"/>
              <a:t>名称不是</a:t>
            </a:r>
            <a:r>
              <a:rPr lang="en-US" dirty="0" smtClean="0"/>
              <a:t>default</a:t>
            </a:r>
            <a:r>
              <a:rPr lang="zh-CN" altLang="en-US" dirty="0" smtClean="0"/>
              <a:t>，则需要通过</a:t>
            </a:r>
            <a:r>
              <a:rPr lang="en-US" dirty="0" smtClean="0"/>
              <a:t>default-</a:t>
            </a:r>
            <a:r>
              <a:rPr lang="en-US" dirty="0" err="1" smtClean="0"/>
              <a:t>servlet</a:t>
            </a:r>
            <a:r>
              <a:rPr lang="en-US" dirty="0" smtClean="0"/>
              <a:t>-name</a:t>
            </a:r>
            <a:r>
              <a:rPr lang="zh-CN" altLang="en-US" dirty="0" smtClean="0"/>
              <a:t>属性显式指定。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57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</a:rPr>
              <a:t>转发和重定向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357298"/>
            <a:ext cx="8286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一般情况下，控制器方法返回字符串类型的值会被当成逻辑视图名处理。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如果返回的字符串中带</a:t>
            </a:r>
            <a:r>
              <a:rPr lang="en-US" dirty="0" smtClean="0"/>
              <a:t> forward: </a:t>
            </a:r>
            <a:r>
              <a:rPr lang="zh-CN" altLang="en-US" dirty="0" smtClean="0"/>
              <a:t>或</a:t>
            </a:r>
            <a:r>
              <a:rPr lang="en-US" dirty="0" smtClean="0"/>
              <a:t> redirect: </a:t>
            </a:r>
            <a:r>
              <a:rPr lang="zh-CN" altLang="en-US" dirty="0" smtClean="0"/>
              <a:t>前缀时，</a:t>
            </a:r>
            <a:r>
              <a:rPr lang="en-US" dirty="0" smtClean="0"/>
              <a:t>SpringMVC</a:t>
            </a:r>
            <a:r>
              <a:rPr lang="zh-CN" altLang="en-US" dirty="0" smtClean="0"/>
              <a:t>会对他们进行特殊处理，将</a:t>
            </a:r>
            <a:r>
              <a:rPr lang="en-US" dirty="0" smtClean="0"/>
              <a:t> forward: </a:t>
            </a:r>
            <a:r>
              <a:rPr lang="zh-CN" altLang="en-US" dirty="0" smtClean="0"/>
              <a:t>和</a:t>
            </a:r>
            <a:r>
              <a:rPr lang="en-US" dirty="0" smtClean="0"/>
              <a:t>redirect: </a:t>
            </a:r>
            <a:r>
              <a:rPr lang="zh-CN" altLang="en-US" dirty="0" smtClean="0"/>
              <a:t>当成指示符，其后的字符串作为</a:t>
            </a:r>
            <a:r>
              <a:rPr lang="en-US" dirty="0" smtClean="0"/>
              <a:t>URL</a:t>
            </a:r>
            <a:r>
              <a:rPr lang="zh-CN" altLang="en-US" dirty="0" smtClean="0"/>
              <a:t>来处理。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例如：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redirect:/test</a:t>
            </a:r>
            <a:r>
              <a:rPr lang="zh-CN" altLang="en-US" dirty="0" smtClean="0"/>
              <a:t>：会完成一个到</a:t>
            </a:r>
            <a:r>
              <a:rPr lang="en-US" dirty="0" smtClean="0"/>
              <a:t>/test</a:t>
            </a:r>
            <a:r>
              <a:rPr lang="zh-CN" altLang="en-US" dirty="0" smtClean="0"/>
              <a:t>的重定向的操作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forward:/test</a:t>
            </a:r>
            <a:r>
              <a:rPr lang="zh-CN" altLang="en-US" dirty="0" smtClean="0"/>
              <a:t>：会完成一个到</a:t>
            </a:r>
            <a:r>
              <a:rPr lang="en-US" dirty="0" smtClean="0"/>
              <a:t>/test</a:t>
            </a:r>
            <a:r>
              <a:rPr lang="zh-CN" altLang="en-US" dirty="0" smtClean="0"/>
              <a:t>的转发操作</a:t>
            </a:r>
          </a:p>
        </p:txBody>
      </p:sp>
    </p:spTree>
    <p:extLst>
      <p:ext uri="{BB962C8B-B14F-4D97-AF65-F5344CB8AC3E}">
        <p14:creationId xmlns:p14="http://schemas.microsoft.com/office/powerpoint/2010/main" val="1102457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能帮我们做什么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5720" y="928670"/>
            <a:ext cx="864647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让我们能非常简单的设计出干净简洁的</a:t>
            </a:r>
            <a:r>
              <a:rPr lang="en-US" sz="2000" dirty="0" smtClean="0"/>
              <a:t>Web</a:t>
            </a:r>
            <a:r>
              <a:rPr lang="zh-CN" altLang="en-US" sz="2000" dirty="0" smtClean="0"/>
              <a:t>层；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天生与</a:t>
            </a:r>
            <a:r>
              <a:rPr lang="en-US" sz="2000" dirty="0" smtClean="0"/>
              <a:t>Spring</a:t>
            </a:r>
            <a:r>
              <a:rPr lang="zh-CN" altLang="en-US" sz="2000" dirty="0" smtClean="0"/>
              <a:t>框架集成（如</a:t>
            </a:r>
            <a:r>
              <a:rPr lang="en-US" sz="2000" dirty="0" smtClean="0"/>
              <a:t>IOC</a:t>
            </a:r>
            <a:r>
              <a:rPr lang="zh-CN" altLang="en-US" sz="2000" dirty="0" smtClean="0"/>
              <a:t>容器、</a:t>
            </a:r>
            <a:r>
              <a:rPr lang="en-US" sz="2000" dirty="0" smtClean="0"/>
              <a:t>AOP</a:t>
            </a:r>
            <a:r>
              <a:rPr lang="zh-CN" altLang="en-US" sz="2000" dirty="0" smtClean="0"/>
              <a:t>等）；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提供强大的约定大于配置的契约式编程支持；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能简单的进行</a:t>
            </a:r>
            <a:r>
              <a:rPr lang="en-US" sz="2000" dirty="0" smtClean="0"/>
              <a:t>Web</a:t>
            </a:r>
            <a:r>
              <a:rPr lang="zh-CN" altLang="en-US" sz="2000" dirty="0" smtClean="0"/>
              <a:t>层的单元测试；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支持灵活的</a:t>
            </a:r>
            <a:r>
              <a:rPr lang="en-US" sz="2000" dirty="0" smtClean="0"/>
              <a:t>URL</a:t>
            </a:r>
            <a:r>
              <a:rPr lang="zh-CN" altLang="en-US" sz="2000" dirty="0" smtClean="0"/>
              <a:t>到页面控制器的映射；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非常容易与其他视图技术集成，如</a:t>
            </a:r>
            <a:r>
              <a:rPr lang="en-US" sz="2000" dirty="0" smtClean="0"/>
              <a:t>Velocity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FreeMarker</a:t>
            </a:r>
            <a:r>
              <a:rPr lang="zh-CN" altLang="en-US" sz="2000" dirty="0" smtClean="0"/>
              <a:t>等等；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非常灵活的数据验证、格式化和数据绑定机制；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提供一套强大的</a:t>
            </a:r>
            <a:r>
              <a:rPr lang="en-US" sz="2000" dirty="0" smtClean="0"/>
              <a:t>JSP</a:t>
            </a:r>
            <a:r>
              <a:rPr lang="zh-CN" altLang="en-US" sz="2000" dirty="0" smtClean="0"/>
              <a:t>标签库，简化</a:t>
            </a:r>
            <a:r>
              <a:rPr lang="en-US" sz="2000" dirty="0" smtClean="0"/>
              <a:t>JSP</a:t>
            </a:r>
            <a:r>
              <a:rPr lang="zh-CN" altLang="en-US" sz="2000" dirty="0" smtClean="0"/>
              <a:t>开发；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支持灵活的本地化、主题等解析；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更加简单的异常处理；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对静态资源的支持；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√ </a:t>
            </a:r>
            <a:r>
              <a:rPr lang="zh-CN" altLang="en-US" sz="2000" dirty="0" smtClean="0"/>
              <a:t>支持</a:t>
            </a:r>
            <a:r>
              <a:rPr lang="en-US" sz="2000" dirty="0" smtClean="0"/>
              <a:t>Restful</a:t>
            </a:r>
            <a:r>
              <a:rPr lang="zh-CN" altLang="en-US" sz="2000" dirty="0" smtClean="0"/>
              <a:t>风格。</a:t>
            </a:r>
          </a:p>
          <a:p>
            <a:pPr marL="285750" indent="-285750"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022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拦截器（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357298"/>
            <a:ext cx="8286808" cy="41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Spring MVC</a:t>
            </a:r>
            <a:r>
              <a:rPr lang="zh-CN" altLang="en-US" dirty="0" smtClean="0"/>
              <a:t>也可以使用拦截器对请求进行拦截处理，用户可以自定义拦截器来实现特定的功能，自定义的拦截器必须实现 </a:t>
            </a:r>
            <a:r>
              <a:rPr lang="en-US" b="1" dirty="0" smtClean="0"/>
              <a:t>HandlerInterceptor </a:t>
            </a:r>
            <a:r>
              <a:rPr lang="zh-CN" altLang="en-US" dirty="0" smtClean="0"/>
              <a:t>接口。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preHandle</a:t>
            </a:r>
            <a:r>
              <a:rPr lang="en-US" dirty="0" smtClean="0"/>
              <a:t>()</a:t>
            </a:r>
            <a:r>
              <a:rPr lang="zh-CN" altLang="en-US" dirty="0" smtClean="0"/>
              <a:t>：这个方法在业务处理器处理请求之前被调用，在该方法中对用户请求</a:t>
            </a:r>
            <a:r>
              <a:rPr lang="en-US" dirty="0" smtClean="0"/>
              <a:t> request </a:t>
            </a:r>
            <a:r>
              <a:rPr lang="zh-CN" altLang="en-US" dirty="0" smtClean="0"/>
              <a:t>进行处理。如果决定该拦截器对请求进行拦截处理后还要调用其他的拦截器，或者是业务处理器去进行处理，则返回</a:t>
            </a:r>
            <a:r>
              <a:rPr lang="en-US" b="1" dirty="0" smtClean="0"/>
              <a:t>true</a:t>
            </a:r>
            <a:r>
              <a:rPr lang="zh-CN" altLang="en-US" dirty="0" smtClean="0"/>
              <a:t>；如果决定不需要再调用其他的组件去处理请求，则返回</a:t>
            </a:r>
            <a:r>
              <a:rPr lang="en-US" b="1" dirty="0" smtClean="0"/>
              <a:t>false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postHandle</a:t>
            </a:r>
            <a:r>
              <a:rPr lang="en-US" dirty="0" smtClean="0"/>
              <a:t>()</a:t>
            </a:r>
            <a:r>
              <a:rPr lang="zh-CN" altLang="en-US" dirty="0" smtClean="0"/>
              <a:t>：这个方法在业务处理器处理完请求后，但是</a:t>
            </a:r>
            <a:r>
              <a:rPr lang="en-US" b="1" dirty="0" smtClean="0"/>
              <a:t>DispatcherServlet </a:t>
            </a:r>
            <a:r>
              <a:rPr lang="zh-CN" altLang="en-US" dirty="0" smtClean="0"/>
              <a:t>向客户端返回响应前被调用，在该方法中对用户请求</a:t>
            </a:r>
            <a:r>
              <a:rPr lang="en-US" dirty="0" smtClean="0"/>
              <a:t>request</a:t>
            </a:r>
            <a:r>
              <a:rPr lang="zh-CN" altLang="en-US" dirty="0" smtClean="0"/>
              <a:t>进行处理。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afterCompletion</a:t>
            </a:r>
            <a:r>
              <a:rPr lang="en-US" dirty="0" smtClean="0"/>
              <a:t>()</a:t>
            </a:r>
            <a:r>
              <a:rPr lang="zh-CN" altLang="en-US" dirty="0" smtClean="0"/>
              <a:t>：这个方法在 </a:t>
            </a:r>
            <a:r>
              <a:rPr lang="en-US" b="1" dirty="0" smtClean="0"/>
              <a:t>DispatcherServlet </a:t>
            </a:r>
            <a:r>
              <a:rPr lang="zh-CN" altLang="en-US" dirty="0" smtClean="0"/>
              <a:t>完全处理完请求后被调用，可以在该方法中进行一些资源清理的操作。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57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拦截器（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684430"/>
            <a:ext cx="7072362" cy="41020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2457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Strust2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357298"/>
            <a:ext cx="8286808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en-US" dirty="0" smtClean="0"/>
              <a:t>SpringMVC</a:t>
            </a:r>
            <a:r>
              <a:rPr lang="zh-CN" altLang="en-US" dirty="0" smtClean="0"/>
              <a:t>的入口是一个</a:t>
            </a:r>
            <a:r>
              <a:rPr lang="en-US" dirty="0" err="1" smtClean="0"/>
              <a:t>servlet</a:t>
            </a:r>
            <a:r>
              <a:rPr lang="zh-CN" altLang="en-US" dirty="0" smtClean="0"/>
              <a:t>，即前端控制器；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 Struts2</a:t>
            </a:r>
            <a:r>
              <a:rPr lang="zh-CN" altLang="en-US" dirty="0" smtClean="0"/>
              <a:t>入口是一个</a:t>
            </a:r>
            <a:r>
              <a:rPr lang="en-US" dirty="0" smtClean="0"/>
              <a:t>filter</a:t>
            </a:r>
            <a:r>
              <a:rPr lang="zh-CN" altLang="en-US" dirty="0" smtClean="0"/>
              <a:t>过虑器，即前端过滤器。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2</a:t>
            </a:r>
            <a:r>
              <a:rPr lang="zh-CN" altLang="en-US" dirty="0" smtClean="0"/>
              <a:t>）</a:t>
            </a:r>
            <a:r>
              <a:rPr lang="en-US" dirty="0" smtClean="0"/>
              <a:t>SpringMVC</a:t>
            </a:r>
            <a:r>
              <a:rPr lang="zh-CN" altLang="en-US" dirty="0" smtClean="0"/>
              <a:t>是基于方法开发，传递参数是通过方法形参，可以设计为单例；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Struts2</a:t>
            </a:r>
            <a:r>
              <a:rPr lang="zh-CN" altLang="en-US" dirty="0" smtClean="0"/>
              <a:t>是基于类开发，传递参数是通过类的属性，只能设计为多例。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</a:t>
            </a:r>
            <a:r>
              <a:rPr lang="zh-CN" altLang="en-US" dirty="0" smtClean="0"/>
              <a:t>）</a:t>
            </a:r>
            <a:r>
              <a:rPr lang="en-US" dirty="0" smtClean="0"/>
              <a:t>SpringMVC</a:t>
            </a:r>
            <a:r>
              <a:rPr lang="zh-CN" altLang="en-US" dirty="0" smtClean="0"/>
              <a:t>通过参数解析器是将</a:t>
            </a:r>
            <a:r>
              <a:rPr lang="en-US" dirty="0" smtClean="0"/>
              <a:t>request</a:t>
            </a:r>
            <a:r>
              <a:rPr lang="zh-CN" altLang="en-US" dirty="0" smtClean="0"/>
              <a:t>对象内容进行解析成方法形参，将响应数据和页面封装成</a:t>
            </a:r>
            <a:r>
              <a:rPr lang="en-US" dirty="0" smtClean="0"/>
              <a:t>ModelAndView</a:t>
            </a:r>
            <a:r>
              <a:rPr lang="zh-CN" altLang="en-US" dirty="0" smtClean="0"/>
              <a:t>对象，最后又将模型数据通过</a:t>
            </a:r>
            <a:r>
              <a:rPr lang="en-US" dirty="0" smtClean="0"/>
              <a:t>response</a:t>
            </a:r>
            <a:r>
              <a:rPr lang="zh-CN" altLang="en-US" dirty="0" smtClean="0"/>
              <a:t>对象传输到页面；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struts</a:t>
            </a:r>
            <a:r>
              <a:rPr lang="zh-CN" altLang="en-US" dirty="0" smtClean="0"/>
              <a:t>采用值栈存储请求和响应的数据，通过</a:t>
            </a:r>
            <a:r>
              <a:rPr lang="en-US" dirty="0" smtClean="0"/>
              <a:t>OGNL</a:t>
            </a:r>
            <a:r>
              <a:rPr lang="zh-CN" altLang="en-US" dirty="0" smtClean="0"/>
              <a:t>存取数据。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57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35496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其他未尽内容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357298"/>
            <a:ext cx="8286808" cy="426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表单标签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数据转换、格式化和校验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国际化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文件上传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。。。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57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入门示例：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714488"/>
            <a:ext cx="6429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/>
              <a:t>创建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工程，添加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web.xml</a:t>
            </a:r>
            <a:r>
              <a:rPr lang="zh-CN" altLang="en-US" sz="2400" dirty="0" smtClean="0"/>
              <a:t>中配置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DispatcherServlet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/>
              <a:t>加入</a:t>
            </a:r>
            <a:r>
              <a:rPr lang="en-US" altLang="zh-CN" sz="2400" dirty="0" smtClean="0"/>
              <a:t>SpringMVC</a:t>
            </a:r>
            <a:r>
              <a:rPr lang="zh-CN" altLang="en-US" sz="2400" dirty="0" smtClean="0"/>
              <a:t>的配置文件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/>
              <a:t>编写处理请求的控制器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/>
              <a:t>编写视图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9022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入门示例：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142984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：可借助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进行构建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03604" y="1643050"/>
          <a:ext cx="3554082" cy="685800"/>
        </p:xfrm>
        <a:graphic>
          <a:graphicData uri="http://schemas.openxmlformats.org/drawingml/2006/table">
            <a:tbl>
              <a:tblPr/>
              <a:tblGrid>
                <a:gridCol w="355408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dependency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groupId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org.springframework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groupId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artifactId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spring-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webmvc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artifactId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version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4.1.6.RELEASE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version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dependency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2559602"/>
            <a:ext cx="41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配置</a:t>
            </a:r>
            <a:r>
              <a:rPr lang="en-US" altLang="zh-CN" b="1" dirty="0" smtClean="0">
                <a:solidFill>
                  <a:srgbClr val="FF0000"/>
                </a:solidFill>
              </a:rPr>
              <a:t>DispatcherServlet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3163266"/>
          <a:ext cx="5500726" cy="1920240"/>
        </p:xfrm>
        <a:graphic>
          <a:graphicData uri="http://schemas.openxmlformats.org/drawingml/2006/table">
            <a:tbl>
              <a:tblPr/>
              <a:tblGrid>
                <a:gridCol w="550072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-name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springDispatcherServlet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-name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-class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org.springframework.web.servlet.DispatcherServlet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-class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init-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-name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contextConfigLocation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-name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-value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classpath:springmvc.xml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-value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init-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load-on-startup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1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load-on-startup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900" kern="0" dirty="0" smtClean="0">
                        <a:solidFill>
                          <a:srgbClr val="000000"/>
                        </a:solidFill>
                        <a:latin typeface="Consolas"/>
                        <a:ea typeface="微软雅黑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-mapping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-name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springDispatcherServlet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-name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    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url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-pattern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/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url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-pattern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servlet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-mapping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微软雅黑"/>
                          <a:cs typeface="Times New Roman"/>
                        </a:rPr>
                        <a:t>&gt;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786" y="5424746"/>
            <a:ext cx="6763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默认加载</a:t>
            </a:r>
            <a:r>
              <a:rPr lang="en-US" sz="1600" dirty="0" smtClean="0"/>
              <a:t>/WEB-INF/&lt;</a:t>
            </a:r>
            <a:r>
              <a:rPr lang="en-US" sz="1600" dirty="0" err="1" smtClean="0"/>
              <a:t>servlet</a:t>
            </a:r>
            <a:r>
              <a:rPr lang="en-US" sz="1600" dirty="0" smtClean="0"/>
              <a:t>-name&gt;-servlet.xml</a:t>
            </a:r>
            <a:r>
              <a:rPr lang="zh-CN" altLang="en-US" sz="1600" dirty="0" smtClean="0"/>
              <a:t>的</a:t>
            </a:r>
            <a:r>
              <a:rPr lang="en-US" sz="1600" dirty="0" smtClean="0"/>
              <a:t>Spring</a:t>
            </a:r>
            <a:r>
              <a:rPr lang="zh-CN" altLang="en-US" sz="1600" dirty="0" smtClean="0"/>
              <a:t>配置文件，可以通过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contextConfigLocation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初始化参数自定义配置文件的位置和名称。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80" y="1000108"/>
            <a:ext cx="3810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9022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入门示例：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142984"/>
            <a:ext cx="365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：加入</a:t>
            </a:r>
            <a:r>
              <a:rPr lang="en-US" altLang="zh-CN" dirty="0" smtClean="0"/>
              <a:t>SpringMVC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1571612"/>
            <a:ext cx="634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在配置文件中最基本的配置是：配置包扫描路径和定义视图解析器。</a:t>
            </a:r>
            <a:endParaRPr lang="zh-CN" altLang="en-US" sz="16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2071678"/>
            <a:ext cx="6865937" cy="1171575"/>
          </a:xfrm>
          <a:prstGeom prst="rect">
            <a:avLst/>
          </a:prstGeom>
          <a:noFill/>
          <a:ln w="9525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14348" y="350043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：编写处理请求的控制器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000504"/>
            <a:ext cx="6858048" cy="1368005"/>
          </a:xfrm>
          <a:prstGeom prst="rect">
            <a:avLst/>
          </a:prstGeom>
          <a:noFill/>
          <a:ln w="9525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022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入门示例：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14298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：编写视图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1571612"/>
            <a:ext cx="7092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根据视图解析器的配置和控制器的返回值，创建</a:t>
            </a:r>
            <a:r>
              <a:rPr lang="en-US" altLang="zh-CN" sz="1600" dirty="0" smtClean="0"/>
              <a:t>WEB-INF/views/success.jsp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7954" y="2071678"/>
            <a:ext cx="6345880" cy="550201"/>
          </a:xfrm>
          <a:prstGeom prst="rect">
            <a:avLst/>
          </a:prstGeom>
          <a:noFill/>
          <a:ln w="9525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85786" y="28574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运行程序，结果如下：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9" y="3429000"/>
            <a:ext cx="7215237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5072074"/>
            <a:ext cx="7215238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9022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3080</Words>
  <Application>Microsoft Office PowerPoint</Application>
  <PresentationFormat>全屏显示(4:3)</PresentationFormat>
  <Paragraphs>318</Paragraphs>
  <Slides>54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Java8 高级教程</vt:lpstr>
      <vt:lpstr>PowerPoint 演示文稿</vt:lpstr>
      <vt:lpstr>PowerPoint 演示文稿</vt:lpstr>
      <vt:lpstr>SpringMVC是什么</vt:lpstr>
      <vt:lpstr>SpringMVC能帮我们做什么</vt:lpstr>
      <vt:lpstr>入门示例：HelloWorld（1）</vt:lpstr>
      <vt:lpstr>入门示例：HelloWorld（2）</vt:lpstr>
      <vt:lpstr>入门示例：HelloWorld（3）</vt:lpstr>
      <vt:lpstr>入门示例：HelloWorld（4）</vt:lpstr>
      <vt:lpstr>PowerPoint 演示文稿</vt:lpstr>
      <vt:lpstr>架构图</vt:lpstr>
      <vt:lpstr>流程步骤解释（1）</vt:lpstr>
      <vt:lpstr>流程步骤解释（2）</vt:lpstr>
      <vt:lpstr>核心接口和类（1）</vt:lpstr>
      <vt:lpstr>核心接口和类（2）</vt:lpstr>
      <vt:lpstr>核心接口和类（3）</vt:lpstr>
      <vt:lpstr>核心接口和类（4）</vt:lpstr>
      <vt:lpstr>核心接口和类（5）</vt:lpstr>
      <vt:lpstr>PowerPoint 演示文稿</vt:lpstr>
      <vt:lpstr>@RequestMapping（1）</vt:lpstr>
      <vt:lpstr>@RequestMapping（2）</vt:lpstr>
      <vt:lpstr>@RequestMapping（3）</vt:lpstr>
      <vt:lpstr>@RequestMapping（4）</vt:lpstr>
      <vt:lpstr>@RequestMapping（5）</vt:lpstr>
      <vt:lpstr>修饰入参的注解</vt:lpstr>
      <vt:lpstr>@PathVariable </vt:lpstr>
      <vt:lpstr>@RequestParam</vt:lpstr>
      <vt:lpstr>@RequestHeader</vt:lpstr>
      <vt:lpstr>@CookieValue</vt:lpstr>
      <vt:lpstr>@RequestBody</vt:lpstr>
      <vt:lpstr>@ResponseBody</vt:lpstr>
      <vt:lpstr>其他形式的入参（1）</vt:lpstr>
      <vt:lpstr>其他形式的入参（2）</vt:lpstr>
      <vt:lpstr>PowerPoint 演示文稿</vt:lpstr>
      <vt:lpstr>处理模型数据</vt:lpstr>
      <vt:lpstr>ModelAndView</vt:lpstr>
      <vt:lpstr>Map及Model</vt:lpstr>
      <vt:lpstr>@SessionAttributes</vt:lpstr>
      <vt:lpstr>@ModelAttribute</vt:lpstr>
      <vt:lpstr>视图</vt:lpstr>
      <vt:lpstr>常用视图实现类</vt:lpstr>
      <vt:lpstr>视图解析器</vt:lpstr>
      <vt:lpstr>常用视图解析器</vt:lpstr>
      <vt:lpstr>HttpMessageConverter（1）</vt:lpstr>
      <vt:lpstr>HttpMessageConverter（2）</vt:lpstr>
      <vt:lpstr>解析JSON</vt:lpstr>
      <vt:lpstr>PowerPoint 演示文稿</vt:lpstr>
      <vt:lpstr>处理静态资源</vt:lpstr>
      <vt:lpstr>转发和重定向</vt:lpstr>
      <vt:lpstr>拦截器（1）</vt:lpstr>
      <vt:lpstr>拦截器（2）</vt:lpstr>
      <vt:lpstr>SpringMVC对比Strust2</vt:lpstr>
      <vt:lpstr>其他未尽内容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SpringMVC</dc:title>
  <dc:creator>QianYin</dc:creator>
  <cp:lastModifiedBy>liulei</cp:lastModifiedBy>
  <cp:revision>616</cp:revision>
  <dcterms:created xsi:type="dcterms:W3CDTF">2016-07-15T00:20:48Z</dcterms:created>
  <dcterms:modified xsi:type="dcterms:W3CDTF">2017-12-04T07:44:58Z</dcterms:modified>
</cp:coreProperties>
</file>