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62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E8FB32-E4EB-4AB6-9EDB-9E3A7311A280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157D31-3D9B-43D4-BD5F-448ABD7E29A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84728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FB32-E4EB-4AB6-9EDB-9E3A7311A280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7D31-3D9B-43D4-BD5F-448ABD7E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FB32-E4EB-4AB6-9EDB-9E3A7311A280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7D31-3D9B-43D4-BD5F-448ABD7E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4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FB32-E4EB-4AB6-9EDB-9E3A7311A280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7D31-3D9B-43D4-BD5F-448ABD7E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6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E8FB32-E4EB-4AB6-9EDB-9E3A7311A280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57D31-3D9B-43D4-BD5F-448ABD7E29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05059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FB32-E4EB-4AB6-9EDB-9E3A7311A280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7D31-3D9B-43D4-BD5F-448ABD7E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7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FB32-E4EB-4AB6-9EDB-9E3A7311A280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7D31-3D9B-43D4-BD5F-448ABD7E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FB32-E4EB-4AB6-9EDB-9E3A7311A280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7D31-3D9B-43D4-BD5F-448ABD7E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9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FB32-E4EB-4AB6-9EDB-9E3A7311A280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7D31-3D9B-43D4-BD5F-448ABD7E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8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E8FB32-E4EB-4AB6-9EDB-9E3A7311A280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57D31-3D9B-43D4-BD5F-448ABD7E29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310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E8FB32-E4EB-4AB6-9EDB-9E3A7311A280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57D31-3D9B-43D4-BD5F-448ABD7E29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621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2E8FB32-E4EB-4AB6-9EDB-9E3A7311A280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A157D31-3D9B-43D4-BD5F-448ABD7E29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132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6-robot/waterplus_map_tools.g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" TargetMode="External"/><Relationship Id="rId2" Type="http://schemas.openxmlformats.org/officeDocument/2006/relationships/hyperlink" Target="https://www.ro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wiki.ros.org/ROS/Tutorial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iki.ros.org/kinetic/Installation/Ubunt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98C2C-7DF5-4FCB-8395-CA505CB86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ROS</a:t>
            </a:r>
            <a:r>
              <a:rPr lang="zh-CN" altLang="en-US" dirty="0"/>
              <a:t>系统入门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485BDF-4C2F-423E-BF14-8992B2FA2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9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284601-FB95-4D22-B2B0-BBDA499E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ROS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65A37-3CCD-4ADE-B49C-4ED4721215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第二步：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4F12BE-F6D9-4BD8-BED5-6CE97C613A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第三步：选择</a:t>
            </a:r>
            <a:r>
              <a:rPr lang="en-US" altLang="zh-CN" dirty="0"/>
              <a:t>Y</a:t>
            </a:r>
            <a:endParaRPr lang="zh-CN" altLang="en-US" dirty="0"/>
          </a:p>
        </p:txBody>
      </p:sp>
      <p:pic>
        <p:nvPicPr>
          <p:cNvPr id="4" name="Drawing 1">
            <a:extLst>
              <a:ext uri="{FF2B5EF4-FFF2-40B4-BE49-F238E27FC236}">
                <a16:creationId xmlns:a16="http://schemas.microsoft.com/office/drawing/2014/main" id="{C2F9A7EC-7148-4C49-9325-5C7BAA4973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8079" y="2904490"/>
            <a:ext cx="5114538" cy="2962910"/>
          </a:xfrm>
          <a:prstGeom prst="rect">
            <a:avLst/>
          </a:prstGeom>
        </p:spPr>
      </p:pic>
      <p:pic>
        <p:nvPicPr>
          <p:cNvPr id="7" name="Drawing 2">
            <a:extLst>
              <a:ext uri="{FF2B5EF4-FFF2-40B4-BE49-F238E27FC236}">
                <a16:creationId xmlns:a16="http://schemas.microsoft.com/office/drawing/2014/main" id="{7EEC8CE4-4DBB-4BD9-8248-03753BCB78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25403" y="2877574"/>
            <a:ext cx="5267325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2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284601-FB95-4D22-B2B0-BBDA499E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ROS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65A37-3CCD-4ADE-B49C-4ED4721215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第四步：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4F12BE-F6D9-4BD8-BED5-6CE97C613A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第五步：</a:t>
            </a:r>
          </a:p>
        </p:txBody>
      </p:sp>
      <p:pic>
        <p:nvPicPr>
          <p:cNvPr id="8" name="Drawing 3">
            <a:extLst>
              <a:ext uri="{FF2B5EF4-FFF2-40B4-BE49-F238E27FC236}">
                <a16:creationId xmlns:a16="http://schemas.microsoft.com/office/drawing/2014/main" id="{2CF093E3-E9FD-4F33-A308-1C76CFA320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5291" y="2931794"/>
            <a:ext cx="5267325" cy="3049905"/>
          </a:xfrm>
          <a:prstGeom prst="rect">
            <a:avLst/>
          </a:prstGeom>
        </p:spPr>
      </p:pic>
      <p:pic>
        <p:nvPicPr>
          <p:cNvPr id="9" name="Drawing 4">
            <a:extLst>
              <a:ext uri="{FF2B5EF4-FFF2-40B4-BE49-F238E27FC236}">
                <a16:creationId xmlns:a16="http://schemas.microsoft.com/office/drawing/2014/main" id="{64B78358-BD95-4322-9898-0D936C9E90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38925" y="2848552"/>
            <a:ext cx="5267325" cy="30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4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464CAA-6A32-4E15-8F5B-10BB0B8A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卸载</a:t>
            </a:r>
          </a:p>
        </p:txBody>
      </p:sp>
      <p:pic>
        <p:nvPicPr>
          <p:cNvPr id="7" name="Drawing 5">
            <a:extLst>
              <a:ext uri="{FF2B5EF4-FFF2-40B4-BE49-F238E27FC236}">
                <a16:creationId xmlns:a16="http://schemas.microsoft.com/office/drawing/2014/main" id="{3B982BE8-19C3-4CD0-8F8E-077CBFD69D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418" y="2024320"/>
            <a:ext cx="5921253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5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464CAA-6A32-4E15-8F5B-10BB0B8A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第三部分</a:t>
            </a:r>
            <a:r>
              <a:rPr lang="en-US" altLang="zh-CN" dirty="0"/>
              <a:t>-</a:t>
            </a:r>
            <a:r>
              <a:rPr lang="zh-CN" altLang="en-US" dirty="0"/>
              <a:t>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99E0E-9B7A-4412-9BBC-0FC3FF6DD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系统命令行的熟悉</a:t>
            </a:r>
            <a:endParaRPr lang="en-US" altLang="zh-CN" dirty="0"/>
          </a:p>
          <a:p>
            <a:r>
              <a:rPr lang="zh-CN" altLang="en-US" dirty="0"/>
              <a:t>机器人框架</a:t>
            </a:r>
            <a:endParaRPr lang="en-US" altLang="zh-CN" dirty="0"/>
          </a:p>
          <a:p>
            <a:r>
              <a:rPr lang="en-US" altLang="zh-CN" dirty="0"/>
              <a:t>ROS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en-US" altLang="zh-CN" dirty="0"/>
              <a:t>ROS</a:t>
            </a:r>
            <a:r>
              <a:rPr lang="zh-CN" altLang="en-US" dirty="0"/>
              <a:t>的核心概念</a:t>
            </a:r>
            <a:endParaRPr lang="en-US" altLang="zh-CN" dirty="0"/>
          </a:p>
          <a:p>
            <a:r>
              <a:rPr lang="zh-CN" altLang="en-US" dirty="0"/>
              <a:t>常见的</a:t>
            </a:r>
            <a:r>
              <a:rPr lang="en-US" altLang="zh-CN" dirty="0"/>
              <a:t>ROS</a:t>
            </a:r>
            <a:r>
              <a:rPr lang="zh-CN" altLang="en-US" dirty="0"/>
              <a:t>系统的操作命令</a:t>
            </a:r>
            <a:endParaRPr lang="en-US" altLang="zh-CN" dirty="0"/>
          </a:p>
          <a:p>
            <a:r>
              <a:rPr lang="zh-CN" altLang="en-US" dirty="0"/>
              <a:t>从创建工作空间到运行的流程示例</a:t>
            </a:r>
            <a:endParaRPr lang="en-US" altLang="zh-CN" dirty="0"/>
          </a:p>
          <a:p>
            <a:r>
              <a:rPr lang="zh-CN" altLang="en-US" dirty="0"/>
              <a:t>启智机器人的硬件驱动</a:t>
            </a:r>
          </a:p>
        </p:txBody>
      </p:sp>
    </p:spTree>
    <p:extLst>
      <p:ext uri="{BB962C8B-B14F-4D97-AF65-F5344CB8AC3E}">
        <p14:creationId xmlns:p14="http://schemas.microsoft.com/office/powerpoint/2010/main" val="366889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88A09-0C2F-425D-A530-2A73ED6B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系统命令行的熟悉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83A08-A77C-44EE-A7AB-333D4510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以下是常用的操作命令，需要某个命令可以网上搜索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 </a:t>
            </a:r>
            <a:r>
              <a:rPr lang="zh-CN" altLang="en-US" dirty="0"/>
              <a:t>获取</a:t>
            </a:r>
            <a:r>
              <a:rPr lang="en-US" altLang="zh-CN" dirty="0"/>
              <a:t>root</a:t>
            </a:r>
            <a:r>
              <a:rPr lang="zh-CN" altLang="en-US" dirty="0"/>
              <a:t>权限</a:t>
            </a:r>
            <a:endParaRPr lang="en-US" altLang="zh-CN" dirty="0"/>
          </a:p>
          <a:p>
            <a:r>
              <a:rPr lang="en-US" altLang="zh-CN" dirty="0"/>
              <a:t>apt-get </a:t>
            </a:r>
            <a:r>
              <a:rPr lang="zh-CN" altLang="en-US" dirty="0"/>
              <a:t>软件管理</a:t>
            </a:r>
            <a:endParaRPr lang="en-US" altLang="zh-CN" dirty="0"/>
          </a:p>
          <a:p>
            <a:r>
              <a:rPr lang="en-US" altLang="zh-CN" dirty="0"/>
              <a:t>cd  </a:t>
            </a:r>
            <a:r>
              <a:rPr lang="zh-CN" altLang="en-US" dirty="0"/>
              <a:t>操作路径</a:t>
            </a:r>
            <a:endParaRPr lang="en-US" altLang="zh-CN" dirty="0"/>
          </a:p>
          <a:p>
            <a:r>
              <a:rPr lang="en-US" altLang="zh-CN" dirty="0" err="1"/>
              <a:t>mkdir</a:t>
            </a:r>
            <a:r>
              <a:rPr lang="en-US" altLang="zh-CN" dirty="0"/>
              <a:t>  </a:t>
            </a:r>
            <a:r>
              <a:rPr lang="zh-CN" altLang="en-US" dirty="0"/>
              <a:t>创建文件夹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查看当前目录下的文件消息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62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88A09-0C2F-425D-A530-2A73ED6B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机器人框架</a:t>
            </a:r>
          </a:p>
        </p:txBody>
      </p:sp>
      <p:pic>
        <p:nvPicPr>
          <p:cNvPr id="4" name="Drawing 6">
            <a:extLst>
              <a:ext uri="{FF2B5EF4-FFF2-40B4-BE49-F238E27FC236}">
                <a16:creationId xmlns:a16="http://schemas.microsoft.com/office/drawing/2014/main" id="{CA4A53A6-B2BC-4813-8D05-55C991FB12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1541" y="2008251"/>
            <a:ext cx="3300262" cy="376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1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0CCD7-1329-40BF-935C-3941A442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ROS</a:t>
            </a:r>
            <a:r>
              <a:rPr lang="zh-CN" altLang="en-US" dirty="0"/>
              <a:t>框架</a:t>
            </a:r>
          </a:p>
        </p:txBody>
      </p:sp>
      <p:pic>
        <p:nvPicPr>
          <p:cNvPr id="5" name="Drawing 7">
            <a:extLst>
              <a:ext uri="{FF2B5EF4-FFF2-40B4-BE49-F238E27FC236}">
                <a16:creationId xmlns:a16="http://schemas.microsoft.com/office/drawing/2014/main" id="{4879C078-0825-4482-BEC5-98AA213EF4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426" y="2216055"/>
            <a:ext cx="6269148" cy="340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6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013EF-C9B8-44C4-8113-D4899630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ROS</a:t>
            </a:r>
            <a:r>
              <a:rPr lang="zh-CN" altLang="en-US" dirty="0"/>
              <a:t>的核心概念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7D60E-6F37-4AE6-8FF1-F98FA2D2B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节点：是执行运算的进程，</a:t>
            </a:r>
            <a:r>
              <a:rPr lang="zh-CN" altLang="zh-CN" dirty="0">
                <a:solidFill>
                  <a:srgbClr val="FF0000"/>
                </a:solidFill>
              </a:rPr>
              <a:t>也是实际要编写的代码部分</a:t>
            </a:r>
          </a:p>
          <a:p>
            <a:r>
              <a:rPr lang="zh-CN" altLang="zh-CN" dirty="0"/>
              <a:t>消息：节点之间传递的消息，是一种数据结构</a:t>
            </a:r>
          </a:p>
          <a:p>
            <a:r>
              <a:rPr lang="zh-CN" altLang="zh-CN" dirty="0"/>
              <a:t>话题：由节点来发布和订阅，用以接收和发送消息</a:t>
            </a:r>
          </a:p>
          <a:p>
            <a:r>
              <a:rPr lang="zh-CN" altLang="zh-CN" dirty="0"/>
              <a:t>总结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”</a:t>
            </a:r>
            <a:r>
              <a:rPr lang="zh-CN" altLang="zh-CN" dirty="0"/>
              <a:t>节点</a:t>
            </a:r>
            <a:r>
              <a:rPr lang="en-US" altLang="zh-CN" dirty="0"/>
              <a:t>“</a:t>
            </a:r>
            <a:r>
              <a:rPr lang="zh-CN" altLang="zh-CN" dirty="0"/>
              <a:t>之间是通过</a:t>
            </a:r>
            <a:r>
              <a:rPr lang="en-US" altLang="zh-CN" dirty="0"/>
              <a:t>“</a:t>
            </a:r>
            <a:r>
              <a:rPr lang="zh-CN" altLang="zh-CN" dirty="0"/>
              <a:t>话题</a:t>
            </a:r>
            <a:r>
              <a:rPr lang="en-US" altLang="zh-CN" dirty="0"/>
              <a:t>”</a:t>
            </a:r>
            <a:r>
              <a:rPr lang="zh-CN" altLang="zh-CN" dirty="0"/>
              <a:t>这个渠道来传递</a:t>
            </a:r>
            <a:r>
              <a:rPr lang="en-US" altLang="zh-CN" dirty="0"/>
              <a:t>”</a:t>
            </a:r>
            <a:r>
              <a:rPr lang="zh-CN" altLang="zh-CN" dirty="0"/>
              <a:t>消息</a:t>
            </a:r>
            <a:r>
              <a:rPr lang="en-US" altLang="zh-CN" dirty="0"/>
              <a:t>“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669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8096F-2A25-4DF4-97D4-E411BDD4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ROS</a:t>
            </a:r>
            <a:r>
              <a:rPr lang="zh-CN" altLang="en-US" dirty="0"/>
              <a:t>系统的操作命令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BA4EE-ADE5-4017-82CE-F6E33A9E4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catkin_init_workspace</a:t>
            </a:r>
            <a:r>
              <a:rPr lang="zh-CN" altLang="en-US" dirty="0"/>
              <a:t>：</a:t>
            </a:r>
            <a:r>
              <a:rPr lang="zh-CN" altLang="zh-CN" dirty="0"/>
              <a:t>初始化工作空间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catkin_make</a:t>
            </a:r>
            <a:r>
              <a:rPr lang="zh-CN" altLang="en-US" dirty="0"/>
              <a:t>：</a:t>
            </a:r>
            <a:r>
              <a:rPr lang="zh-CN" altLang="zh-CN" dirty="0"/>
              <a:t>编译命令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roslaunch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  <a:r>
              <a:rPr lang="zh-CN" altLang="zh-CN" dirty="0"/>
              <a:t>运行</a:t>
            </a:r>
            <a:r>
              <a:rPr lang="en-US" altLang="zh-CN" dirty="0"/>
              <a:t>launch</a:t>
            </a:r>
            <a:r>
              <a:rPr lang="zh-CN" altLang="zh-CN" dirty="0"/>
              <a:t>文件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rosrun</a:t>
            </a:r>
            <a:r>
              <a:rPr lang="zh-CN" altLang="en-US" dirty="0"/>
              <a:t>：</a:t>
            </a:r>
            <a:r>
              <a:rPr lang="zh-CN" altLang="zh-CN" dirty="0"/>
              <a:t>运行</a:t>
            </a:r>
            <a:r>
              <a:rPr lang="en-US" altLang="zh-CN" dirty="0"/>
              <a:t>node</a:t>
            </a:r>
            <a:r>
              <a:rPr lang="zh-CN" altLang="zh-CN" dirty="0"/>
              <a:t>程序</a:t>
            </a:r>
            <a:endParaRPr lang="en-US" altLang="zh-CN" dirty="0"/>
          </a:p>
          <a:p>
            <a:r>
              <a:rPr lang="en-US" altLang="zh-CN" dirty="0"/>
              <a:t>......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641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D7114-9A8D-463C-82CB-0261C27E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从创建工作空间到运行的流程示例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6E8CE-6331-45B2-954E-3202C5DF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</a:t>
            </a:r>
            <a:r>
              <a:rPr lang="zh-CN" altLang="zh-CN" dirty="0"/>
              <a:t>创建一个工作空间，名称为</a:t>
            </a:r>
            <a:r>
              <a:rPr lang="en-US" altLang="zh-CN" dirty="0" err="1"/>
              <a:t>catkin_ws</a:t>
            </a:r>
            <a:r>
              <a:rPr lang="en-US" altLang="zh-CN" dirty="0"/>
              <a:t>(</a:t>
            </a:r>
            <a:r>
              <a:rPr lang="zh-CN" altLang="en-US" dirty="0"/>
              <a:t>可自己定义</a:t>
            </a:r>
            <a:r>
              <a:rPr lang="en-US" altLang="zh-CN" dirty="0"/>
              <a:t>)</a:t>
            </a:r>
            <a:r>
              <a:rPr lang="zh-CN" altLang="zh-CN" dirty="0"/>
              <a:t>并初始化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Drawing 8">
            <a:extLst>
              <a:ext uri="{FF2B5EF4-FFF2-40B4-BE49-F238E27FC236}">
                <a16:creationId xmlns:a16="http://schemas.microsoft.com/office/drawing/2014/main" id="{F35DBC50-7757-4933-8579-3F348BEE5A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30074" y="2865120"/>
            <a:ext cx="5267325" cy="30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7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85292E-46B7-4A82-8815-5D376D8D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F056D4-D71E-4000-B234-67AF69D69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第一部分：</a:t>
            </a:r>
            <a:r>
              <a:rPr lang="en-US" altLang="zh-CN" dirty="0"/>
              <a:t>ROS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第二部分：安装和卸载</a:t>
            </a:r>
            <a:endParaRPr lang="en-US" altLang="zh-CN" dirty="0"/>
          </a:p>
          <a:p>
            <a:r>
              <a:rPr lang="zh-CN" altLang="en-US" dirty="0"/>
              <a:t>第三部分：</a:t>
            </a:r>
            <a:r>
              <a:rPr lang="en-US" altLang="zh-CN" dirty="0"/>
              <a:t>ROS</a:t>
            </a:r>
            <a:r>
              <a:rPr lang="zh-CN" altLang="en-US" dirty="0"/>
              <a:t>入门</a:t>
            </a:r>
            <a:endParaRPr lang="en-US" altLang="zh-CN" dirty="0"/>
          </a:p>
          <a:p>
            <a:r>
              <a:rPr lang="zh-CN" altLang="en-US" dirty="0"/>
              <a:t>第四部分：学习资料</a:t>
            </a:r>
            <a:endParaRPr lang="en-US" altLang="zh-CN" dirty="0"/>
          </a:p>
          <a:p>
            <a:r>
              <a:rPr lang="zh-CN" altLang="en-US" dirty="0"/>
              <a:t>第五部分：学习建议</a:t>
            </a:r>
          </a:p>
        </p:txBody>
      </p:sp>
    </p:spTree>
    <p:extLst>
      <p:ext uri="{BB962C8B-B14F-4D97-AF65-F5344CB8AC3E}">
        <p14:creationId xmlns:p14="http://schemas.microsoft.com/office/powerpoint/2010/main" val="17727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D7114-9A8D-463C-82CB-0261C27E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从创建工作空间到运行的流程示例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6E8CE-6331-45B2-954E-3202C5DF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第二步：</a:t>
            </a:r>
            <a:r>
              <a:rPr lang="zh-CN" altLang="zh-CN" dirty="0"/>
              <a:t>在</a:t>
            </a:r>
            <a:r>
              <a:rPr lang="en-US" altLang="zh-CN" dirty="0" err="1"/>
              <a:t>src</a:t>
            </a:r>
            <a:r>
              <a:rPr lang="zh-CN" altLang="zh-CN" dirty="0"/>
              <a:t>下创建目录和文件</a:t>
            </a:r>
            <a:r>
              <a:rPr lang="zh-CN" altLang="zh-CN" dirty="0">
                <a:solidFill>
                  <a:srgbClr val="FF0000"/>
                </a:solidFill>
              </a:rPr>
              <a:t>编写程序</a:t>
            </a:r>
            <a:r>
              <a:rPr lang="zh-CN" altLang="zh-CN" dirty="0"/>
              <a:t>，存放资源</a:t>
            </a:r>
            <a:endParaRPr lang="en-US" altLang="zh-CN" dirty="0"/>
          </a:p>
          <a:p>
            <a:r>
              <a:rPr lang="zh-CN" altLang="en-US" dirty="0"/>
              <a:t>第三步：</a:t>
            </a:r>
            <a:r>
              <a:rPr lang="zh-CN" altLang="zh-CN" dirty="0"/>
              <a:t>回到</a:t>
            </a:r>
            <a:r>
              <a:rPr lang="en-US" altLang="zh-CN" dirty="0" err="1"/>
              <a:t>catkin_ws</a:t>
            </a:r>
            <a:r>
              <a:rPr lang="zh-CN" altLang="zh-CN" dirty="0"/>
              <a:t>目录下编译，会额为出现两个文件夹</a:t>
            </a:r>
          </a:p>
          <a:p>
            <a:endParaRPr lang="zh-CN" altLang="en-US" dirty="0"/>
          </a:p>
        </p:txBody>
      </p:sp>
      <p:pic>
        <p:nvPicPr>
          <p:cNvPr id="5" name="Drawing 9">
            <a:extLst>
              <a:ext uri="{FF2B5EF4-FFF2-40B4-BE49-F238E27FC236}">
                <a16:creationId xmlns:a16="http://schemas.microsoft.com/office/drawing/2014/main" id="{23CA62F9-DBB3-4DB3-BDDF-7718647B73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1" y="3355795"/>
            <a:ext cx="4724400" cy="2511605"/>
          </a:xfrm>
          <a:prstGeom prst="rect">
            <a:avLst/>
          </a:prstGeom>
        </p:spPr>
      </p:pic>
      <p:pic>
        <p:nvPicPr>
          <p:cNvPr id="6" name="Drawing 10">
            <a:extLst>
              <a:ext uri="{FF2B5EF4-FFF2-40B4-BE49-F238E27FC236}">
                <a16:creationId xmlns:a16="http://schemas.microsoft.com/office/drawing/2014/main" id="{110C15CE-791E-4154-8DE1-D3DEAE52D0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38926" y="3318965"/>
            <a:ext cx="4724400" cy="251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29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D7114-9A8D-463C-82CB-0261C27E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从创建工作空间到运行的流程示例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6E8CE-6331-45B2-954E-3202C5DF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第四步：</a:t>
            </a:r>
            <a:r>
              <a:rPr lang="zh-CN" altLang="zh-CN" dirty="0"/>
              <a:t>执行以下命令，功能是在工作空间中的任意路径下执行程序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第五步：使用</a:t>
            </a:r>
            <a:r>
              <a:rPr lang="en-US" altLang="zh-CN" dirty="0" err="1"/>
              <a:t>roslaunch</a:t>
            </a:r>
            <a:r>
              <a:rPr lang="zh-CN" altLang="en-US" dirty="0"/>
              <a:t>或者</a:t>
            </a:r>
            <a:r>
              <a:rPr lang="en-US" altLang="zh-CN" dirty="0" err="1"/>
              <a:t>rosrun</a:t>
            </a:r>
            <a:r>
              <a:rPr lang="zh-CN" altLang="en-US" dirty="0"/>
              <a:t>执行程序</a:t>
            </a:r>
          </a:p>
        </p:txBody>
      </p:sp>
      <p:pic>
        <p:nvPicPr>
          <p:cNvPr id="6" name="Drawing 11">
            <a:extLst>
              <a:ext uri="{FF2B5EF4-FFF2-40B4-BE49-F238E27FC236}">
                <a16:creationId xmlns:a16="http://schemas.microsoft.com/office/drawing/2014/main" id="{F2513335-37B2-4B9B-9810-6101B6CB95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93824" y="2729551"/>
            <a:ext cx="4858605" cy="26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01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EB779-E840-42DB-988C-B48CA508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启智机器人的硬件驱动</a:t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FF67A24-036D-4CFF-99E3-8E1C2A266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673889"/>
              </p:ext>
            </p:extLst>
          </p:nvPr>
        </p:nvGraphicFramePr>
        <p:xfrm>
          <a:off x="1774209" y="2047164"/>
          <a:ext cx="8134066" cy="3755864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286615">
                  <a:extLst>
                    <a:ext uri="{9D8B030D-6E8A-4147-A177-3AD203B41FA5}">
                      <a16:colId xmlns:a16="http://schemas.microsoft.com/office/drawing/2014/main" val="2317288041"/>
                    </a:ext>
                  </a:extLst>
                </a:gridCol>
                <a:gridCol w="5847451">
                  <a:extLst>
                    <a:ext uri="{9D8B030D-6E8A-4147-A177-3AD203B41FA5}">
                      <a16:colId xmlns:a16="http://schemas.microsoft.com/office/drawing/2014/main" val="1295631320"/>
                    </a:ext>
                  </a:extLst>
                </a:gridCol>
              </a:tblGrid>
              <a:tr h="8461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硬件驱动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下载网址</a:t>
                      </a:r>
                      <a:endParaRPr lang="zh-CN" sz="20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59059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激光雷达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https://github.com/robopeak/rplidar_ros 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9908201"/>
                  </a:ext>
                </a:extLst>
              </a:tr>
              <a:tr h="715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语音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https://github.com/6-robot/xfyun_kinetic.git 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331734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导航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+mn-ea"/>
                          <a:ea typeface="+mn-ea"/>
                          <a:hlinkClick r:id="rId2"/>
                        </a:rPr>
                        <a:t>https://github.com/6-robot/waterplus_map_tools.git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336634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2000" b="0" dirty="0">
                          <a:effectLst/>
                          <a:latin typeface="+mn-ea"/>
                          <a:ea typeface="+mn-ea"/>
                        </a:rPr>
                        <a:t>IAI-Kinect2</a:t>
                      </a: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https://github.com/code-iai/iai_kinect2 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90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221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0455F-1DCA-457B-914C-8882A72F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第四部分：参考资料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9840E-3D56-4417-BFF5-7E42999A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启智</a:t>
            </a:r>
            <a:r>
              <a:rPr lang="en-US" altLang="zh-CN" dirty="0"/>
              <a:t>ROS</a:t>
            </a:r>
            <a:r>
              <a:rPr lang="zh-CN" altLang="zh-CN" dirty="0"/>
              <a:t>版开发手册</a:t>
            </a:r>
            <a:r>
              <a:rPr lang="en-US" altLang="zh-CN" dirty="0"/>
              <a:t>.pdf</a:t>
            </a:r>
            <a:endParaRPr lang="zh-CN" altLang="zh-CN" dirty="0"/>
          </a:p>
          <a:p>
            <a:r>
              <a:rPr lang="zh-CN" altLang="en-US" dirty="0"/>
              <a:t>官网资料</a:t>
            </a:r>
            <a:endParaRPr lang="en-US" altLang="zh-CN" dirty="0"/>
          </a:p>
          <a:p>
            <a:pPr lvl="1"/>
            <a:r>
              <a:rPr lang="en-US" altLang="zh-CN" u="sng" dirty="0">
                <a:hlinkClick r:id="rId2"/>
              </a:rPr>
              <a:t>https://www.ros.org/</a:t>
            </a:r>
            <a:endParaRPr lang="zh-CN" altLang="zh-CN" dirty="0"/>
          </a:p>
          <a:p>
            <a:pPr lvl="1"/>
            <a:r>
              <a:rPr lang="en-US" altLang="zh-CN" u="sng" dirty="0">
                <a:hlinkClick r:id="rId3"/>
              </a:rPr>
              <a:t>http://wiki.ros.org/</a:t>
            </a:r>
            <a:endParaRPr lang="zh-CN" altLang="zh-CN" dirty="0"/>
          </a:p>
          <a:p>
            <a:pPr lvl="1"/>
            <a:r>
              <a:rPr lang="en-US" altLang="zh-CN" u="sng" dirty="0">
                <a:hlinkClick r:id="rId4"/>
              </a:rPr>
              <a:t>http://wiki.ros.org/ROS/Tutorials</a:t>
            </a:r>
            <a:endParaRPr lang="en-US" altLang="zh-CN" u="sng" dirty="0"/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zh-CN" altLang="en-US" i="0" dirty="0">
                <a:latin typeface="+mn-ea"/>
              </a:rPr>
              <a:t>网上博客</a:t>
            </a:r>
            <a:endParaRPr lang="en-US" altLang="zh-CN" i="0" dirty="0">
              <a:latin typeface="+mn-ea"/>
            </a:endParaRPr>
          </a:p>
          <a:p>
            <a:pPr marL="530352" lvl="1" indent="0">
              <a:buNone/>
            </a:pP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C8B114-C053-4704-81E2-A668D6A1A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691" y="2417360"/>
            <a:ext cx="4452709" cy="29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12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77A93-D4F6-4CAC-9DF5-79B9602E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第五部分：学习建议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25A95-770B-4B1E-94C8-AAFA261D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宏观上把握机器人框架和</a:t>
            </a:r>
            <a:r>
              <a:rPr lang="en-US" altLang="zh-CN" dirty="0"/>
              <a:t>ROS</a:t>
            </a:r>
            <a:r>
              <a:rPr lang="zh-CN" altLang="en-US" dirty="0"/>
              <a:t>框架，了解它们所处的位置</a:t>
            </a:r>
            <a:endParaRPr lang="en-US" altLang="zh-CN" dirty="0"/>
          </a:p>
          <a:p>
            <a:r>
              <a:rPr lang="zh-CN" altLang="en-US" dirty="0"/>
              <a:t>熟悉</a:t>
            </a:r>
            <a:r>
              <a:rPr lang="en-US" altLang="zh-CN" dirty="0"/>
              <a:t>Ubuntu</a:t>
            </a:r>
            <a:r>
              <a:rPr lang="zh-CN" altLang="en-US" dirty="0"/>
              <a:t>的命令行操作和</a:t>
            </a:r>
            <a:r>
              <a:rPr lang="en-US" altLang="zh-CN" dirty="0"/>
              <a:t>ROS</a:t>
            </a:r>
            <a:r>
              <a:rPr lang="zh-CN" altLang="en-US" dirty="0"/>
              <a:t>系统的操作命令</a:t>
            </a:r>
            <a:endParaRPr lang="en-US" altLang="zh-CN" dirty="0"/>
          </a:p>
          <a:p>
            <a:r>
              <a:rPr lang="zh-CN" altLang="en-US" dirty="0"/>
              <a:t>熟悉从个人角度的开发流程，从创建工作空间到运行编写的程序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ROS</a:t>
            </a:r>
            <a:r>
              <a:rPr lang="zh-CN" altLang="en-US" dirty="0"/>
              <a:t>的核心概念，自己编写的程序即是一个个节点</a:t>
            </a:r>
            <a:endParaRPr lang="en-US" altLang="zh-CN" dirty="0"/>
          </a:p>
          <a:p>
            <a:r>
              <a:rPr lang="zh-CN" altLang="en-US" dirty="0"/>
              <a:t>有问题可以多查看官网的教程和开发手册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29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85292E-46B7-4A82-8815-5D376D8D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第一部分：</a:t>
            </a:r>
            <a:r>
              <a:rPr lang="en-US" altLang="zh-CN" dirty="0"/>
              <a:t>ROS</a:t>
            </a:r>
            <a:r>
              <a:rPr lang="zh-CN" altLang="en-US" dirty="0"/>
              <a:t>概述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F056D4-D71E-4000-B234-67AF69D69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什么是</a:t>
            </a:r>
            <a:r>
              <a:rPr lang="en-US" altLang="zh-CN" dirty="0"/>
              <a:t>ROS?</a:t>
            </a:r>
          </a:p>
          <a:p>
            <a:r>
              <a:rPr lang="en-US" altLang="zh-CN" dirty="0"/>
              <a:t>ROS</a:t>
            </a:r>
            <a:r>
              <a:rPr lang="zh-CN" altLang="en-US" dirty="0"/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176109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85292E-46B7-4A82-8815-5D376D8D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ROS</a:t>
            </a:r>
            <a:r>
              <a:rPr lang="zh-CN" altLang="en-US" dirty="0"/>
              <a:t>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F056D4-D71E-4000-B234-67AF69D69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lvl="1"/>
            <a:r>
              <a:rPr lang="en-US" altLang="zh-CN" i="0" dirty="0"/>
              <a:t>ROS</a:t>
            </a:r>
            <a:r>
              <a:rPr lang="zh-CN" altLang="en-US" i="0" dirty="0"/>
              <a:t>为机器人操作系统的简称</a:t>
            </a:r>
          </a:p>
          <a:p>
            <a:pPr lvl="1"/>
            <a:r>
              <a:rPr lang="en-US" altLang="zh-CN" i="0" dirty="0"/>
              <a:t>ROS</a:t>
            </a:r>
            <a:r>
              <a:rPr lang="zh-CN" altLang="en-US" i="0" dirty="0"/>
              <a:t>是用于编写机器人软件的分布式处理框架。它是工具，库和约定的集合，旨在简化跨各种机器人平台创建复杂且健壮的机器人行为的任务。</a:t>
            </a:r>
          </a:p>
          <a:p>
            <a:pPr lvl="1"/>
            <a:r>
              <a:rPr lang="en-US" altLang="zh-CN" i="0" dirty="0"/>
              <a:t>ROS</a:t>
            </a:r>
            <a:r>
              <a:rPr lang="zh-CN" altLang="en-US" i="0" dirty="0"/>
              <a:t>是开源的，是用于机器人的一种后操作系统，或者说次级操作系统。它提供类似操作系统所提供的功能。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6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0C7E2-AD5A-4BD5-B29A-99B5D07F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ROS</a:t>
            </a:r>
            <a:r>
              <a:rPr lang="zh-CN" altLang="en-US" dirty="0"/>
              <a:t>版本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66DF025-1235-47AF-BF4A-4F919A4E7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743847"/>
              </p:ext>
            </p:extLst>
          </p:nvPr>
        </p:nvGraphicFramePr>
        <p:xfrm>
          <a:off x="1534235" y="2648480"/>
          <a:ext cx="9123529" cy="352372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3040825">
                  <a:extLst>
                    <a:ext uri="{9D8B030D-6E8A-4147-A177-3AD203B41FA5}">
                      <a16:colId xmlns:a16="http://schemas.microsoft.com/office/drawing/2014/main" val="1324107154"/>
                    </a:ext>
                  </a:extLst>
                </a:gridCol>
                <a:gridCol w="3040825">
                  <a:extLst>
                    <a:ext uri="{9D8B030D-6E8A-4147-A177-3AD203B41FA5}">
                      <a16:colId xmlns:a16="http://schemas.microsoft.com/office/drawing/2014/main" val="1941078466"/>
                    </a:ext>
                  </a:extLst>
                </a:gridCol>
                <a:gridCol w="3041879">
                  <a:extLst>
                    <a:ext uri="{9D8B030D-6E8A-4147-A177-3AD203B41FA5}">
                      <a16:colId xmlns:a16="http://schemas.microsoft.com/office/drawing/2014/main" val="155994149"/>
                    </a:ext>
                  </a:extLst>
                </a:gridCol>
              </a:tblGrid>
              <a:tr h="698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ROS</a:t>
                      </a: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版本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对应</a:t>
                      </a: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Ubuntu</a:t>
                      </a: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版本</a:t>
                      </a:r>
                      <a:endParaRPr lang="zh-CN" sz="20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对应</a:t>
                      </a: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Ubuntu</a:t>
                      </a: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数字版本</a:t>
                      </a:r>
                      <a:endParaRPr lang="zh-CN" sz="20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597854"/>
                  </a:ext>
                </a:extLst>
              </a:tr>
              <a:tr h="698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ROS Indigo Igloo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Ubuntu Saucy and Trusty</a:t>
                      </a:r>
                      <a:endParaRPr lang="zh-CN" sz="20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13.10</a:t>
                      </a: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14.04</a:t>
                      </a:r>
                      <a:endParaRPr lang="zh-CN" sz="20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2319431"/>
                  </a:ext>
                </a:extLst>
              </a:tr>
              <a:tr h="698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ROS Kinetic Kame</a:t>
                      </a:r>
                      <a:endParaRPr lang="zh-CN" sz="20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Ubuntu Wily and Xenial</a:t>
                      </a:r>
                      <a:endParaRPr lang="zh-CN" sz="20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15.10</a:t>
                      </a: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16.04</a:t>
                      </a:r>
                      <a:endParaRPr lang="zh-CN" sz="20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7024771"/>
                  </a:ext>
                </a:extLst>
              </a:tr>
              <a:tr h="7900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ROS Lunar Loggerhead</a:t>
                      </a:r>
                      <a:endParaRPr lang="zh-CN" sz="20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Ubuntu Xenial and Yakkety and Zesty</a:t>
                      </a:r>
                      <a:endParaRPr lang="zh-CN" sz="20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16.04</a:t>
                      </a: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16.10</a:t>
                      </a: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17.04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1007260"/>
                  </a:ext>
                </a:extLst>
              </a:tr>
              <a:tr h="6393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ROS Melodic Morenia</a:t>
                      </a:r>
                      <a:endParaRPr lang="zh-CN" sz="20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Ubuntu Artful and Bionic</a:t>
                      </a:r>
                      <a:endParaRPr lang="zh-CN" sz="20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  <a:latin typeface="+mn-ea"/>
                          <a:ea typeface="+mn-ea"/>
                        </a:rPr>
                        <a:t>17.10</a:t>
                      </a:r>
                      <a:r>
                        <a:rPr lang="zh-CN" altLang="en-US" sz="2000" dirty="0"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18.04</a:t>
                      </a:r>
                      <a:endParaRPr lang="zh-CN" sz="20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94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3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B9E96-3FE8-402D-94C0-C013FE53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第二部分：安装和卸载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21B5D-2C12-4015-B09D-8A596FCC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+mn-ea"/>
              </a:rPr>
              <a:t>安装版本建议：</a:t>
            </a:r>
            <a:r>
              <a:rPr lang="en-US" altLang="zh-CN" dirty="0">
                <a:latin typeface="+mn-ea"/>
              </a:rPr>
              <a:t>ROS</a:t>
            </a:r>
            <a:r>
              <a:rPr lang="zh-CN" altLang="zh-CN" dirty="0">
                <a:latin typeface="+mn-ea"/>
              </a:rPr>
              <a:t>版本</a:t>
            </a:r>
            <a:r>
              <a:rPr lang="en-US" altLang="zh-CN" dirty="0">
                <a:latin typeface="+mn-ea"/>
              </a:rPr>
              <a:t>(ROS Kinetic)</a:t>
            </a:r>
            <a:r>
              <a:rPr lang="zh-CN" altLang="zh-CN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Ubuntu</a:t>
            </a:r>
            <a:r>
              <a:rPr lang="zh-CN" altLang="zh-CN" dirty="0">
                <a:latin typeface="+mn-ea"/>
              </a:rPr>
              <a:t>版本</a:t>
            </a:r>
            <a:r>
              <a:rPr lang="en-US" altLang="zh-CN" dirty="0">
                <a:latin typeface="+mn-ea"/>
              </a:rPr>
              <a:t>(16.04)</a:t>
            </a:r>
          </a:p>
          <a:p>
            <a:r>
              <a:rPr lang="zh-CN" altLang="en-US" dirty="0">
                <a:latin typeface="+mn-ea"/>
              </a:rPr>
              <a:t>安装</a:t>
            </a:r>
            <a:r>
              <a:rPr lang="en-US" altLang="zh-CN" dirty="0">
                <a:latin typeface="+mn-ea"/>
              </a:rPr>
              <a:t>Ubuntu</a:t>
            </a:r>
          </a:p>
          <a:p>
            <a:r>
              <a:rPr lang="zh-CN" altLang="en-US" dirty="0">
                <a:latin typeface="+mn-ea"/>
              </a:rPr>
              <a:t>安装</a:t>
            </a:r>
            <a:r>
              <a:rPr lang="en-US" altLang="zh-CN" dirty="0">
                <a:latin typeface="+mn-ea"/>
              </a:rPr>
              <a:t>ROS</a:t>
            </a:r>
            <a:r>
              <a:rPr lang="zh-CN" altLang="en-US" dirty="0">
                <a:latin typeface="+mn-ea"/>
              </a:rPr>
              <a:t>系统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安装</a:t>
            </a:r>
            <a:r>
              <a:rPr lang="en-US" altLang="zh-CN" dirty="0">
                <a:latin typeface="+mn-ea"/>
              </a:rPr>
              <a:t>VS Code</a:t>
            </a:r>
          </a:p>
          <a:p>
            <a:r>
              <a:rPr lang="zh-CN" altLang="en-US" dirty="0">
                <a:latin typeface="+mn-ea"/>
              </a:rPr>
              <a:t>卸载</a:t>
            </a:r>
            <a:r>
              <a:rPr lang="en-US" altLang="zh-CN" dirty="0">
                <a:latin typeface="+mn-ea"/>
              </a:rPr>
              <a:t>ROS</a:t>
            </a:r>
            <a:r>
              <a:rPr lang="zh-CN" altLang="en-US" dirty="0">
                <a:latin typeface="+mn-ea"/>
              </a:rPr>
              <a:t>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16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7073E-9C58-4494-BACD-20BE2AB7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Ubuntu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2993F-4BA7-41BC-9073-2FA0AF6C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可以安装</a:t>
            </a:r>
            <a:r>
              <a:rPr lang="en-US" altLang="zh-CN" dirty="0"/>
              <a:t>Ubuntu</a:t>
            </a:r>
            <a:r>
              <a:rPr lang="zh-CN" altLang="zh-CN" dirty="0"/>
              <a:t>系统或者安装虚拟机，如果可以，建议直接安装</a:t>
            </a:r>
            <a:r>
              <a:rPr lang="en-US" altLang="zh-CN" dirty="0"/>
              <a:t>Ubuntu</a:t>
            </a:r>
            <a:r>
              <a:rPr lang="zh-CN" altLang="zh-CN" dirty="0"/>
              <a:t>系统，可以按照</a:t>
            </a:r>
            <a:r>
              <a:rPr lang="zh-CN" altLang="zh-CN" dirty="0">
                <a:solidFill>
                  <a:srgbClr val="FF0000"/>
                </a:solidFill>
              </a:rPr>
              <a:t>开发手册上的附录二</a:t>
            </a:r>
            <a:r>
              <a:rPr lang="zh-CN" altLang="zh-CN" dirty="0"/>
              <a:t>或者网上博客安装</a:t>
            </a:r>
          </a:p>
          <a:p>
            <a:r>
              <a:rPr lang="zh-CN" altLang="zh-CN" dirty="0"/>
              <a:t>注意：安装虚拟机</a:t>
            </a:r>
            <a:r>
              <a:rPr lang="en-US" altLang="zh-CN" dirty="0"/>
              <a:t>+ROS</a:t>
            </a:r>
            <a:r>
              <a:rPr lang="zh-CN" altLang="zh-CN" dirty="0"/>
              <a:t>可以作为学习之用，但是想要使用本机控制机器人存在困难。因为计算机实际控制机器人需要使用</a:t>
            </a:r>
            <a:r>
              <a:rPr lang="en-US" altLang="zh-CN" dirty="0"/>
              <a:t>USB</a:t>
            </a:r>
            <a:r>
              <a:rPr lang="zh-CN" altLang="zh-CN" dirty="0"/>
              <a:t>线来连接，虚拟机内定义使用物理接口比较麻烦。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82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7073E-9C58-4494-BACD-20BE2AB7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VS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2993F-4BA7-41BC-9073-2FA0AF6C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用作管理</a:t>
            </a:r>
            <a:r>
              <a:rPr lang="en-US" altLang="zh-CN" dirty="0"/>
              <a:t>ROS</a:t>
            </a:r>
            <a:r>
              <a:rPr lang="zh-CN" altLang="zh-CN" dirty="0"/>
              <a:t>项目、编辑代码</a:t>
            </a:r>
          </a:p>
          <a:p>
            <a:r>
              <a:rPr lang="zh-CN" altLang="zh-CN" dirty="0"/>
              <a:t>可以按照</a:t>
            </a:r>
            <a:r>
              <a:rPr lang="zh-CN" altLang="zh-CN" dirty="0">
                <a:solidFill>
                  <a:srgbClr val="FF0000"/>
                </a:solidFill>
              </a:rPr>
              <a:t>开发手册上的附录三</a:t>
            </a:r>
            <a:r>
              <a:rPr lang="zh-CN" altLang="zh-CN" dirty="0"/>
              <a:t>安装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35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7073E-9C58-4494-BACD-20BE2AB7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ROS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2993F-4BA7-41BC-9073-2FA0AF6C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不建议从源码安装，建议按照</a:t>
            </a:r>
            <a:r>
              <a:rPr lang="zh-CN" altLang="zh-CN" dirty="0">
                <a:solidFill>
                  <a:srgbClr val="FF0000"/>
                </a:solidFill>
              </a:rPr>
              <a:t>官网</a:t>
            </a:r>
            <a:r>
              <a:rPr lang="en-US" altLang="zh-CN" u="sng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http://wiki.ros.org/kinetic/Installation/Ubuntu</a:t>
            </a:r>
            <a:r>
              <a:rPr lang="zh-CN" altLang="zh-CN" dirty="0">
                <a:solidFill>
                  <a:srgbClr val="FF0000"/>
                </a:solidFill>
              </a:rPr>
              <a:t>的步骤</a:t>
            </a:r>
            <a:r>
              <a:rPr lang="zh-CN" altLang="zh-CN" dirty="0"/>
              <a:t>或者</a:t>
            </a:r>
            <a:r>
              <a:rPr lang="zh-CN" altLang="zh-CN" dirty="0">
                <a:solidFill>
                  <a:srgbClr val="FF0000"/>
                </a:solidFill>
              </a:rPr>
              <a:t>开发手册上的附录二</a:t>
            </a:r>
            <a:r>
              <a:rPr lang="zh-CN" altLang="zh-CN" dirty="0"/>
              <a:t>或者网上博客安装</a:t>
            </a:r>
            <a:endParaRPr lang="en-US" altLang="zh-CN" dirty="0"/>
          </a:p>
          <a:p>
            <a:r>
              <a:rPr lang="zh-CN" altLang="en-US" dirty="0"/>
              <a:t>第一步：</a:t>
            </a:r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Drawing 0">
            <a:extLst>
              <a:ext uri="{FF2B5EF4-FFF2-40B4-BE49-F238E27FC236}">
                <a16:creationId xmlns:a16="http://schemas.microsoft.com/office/drawing/2014/main" id="{E0973B8B-622D-4DCF-A0B1-0D38E38C73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71018" y="3092962"/>
            <a:ext cx="5267325" cy="32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67279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68</TotalTime>
  <Words>830</Words>
  <Application>Microsoft Office PowerPoint</Application>
  <PresentationFormat>宽屏</PresentationFormat>
  <Paragraphs>123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华文楷体</vt:lpstr>
      <vt:lpstr>Franklin Gothic Book</vt:lpstr>
      <vt:lpstr>剪切</vt:lpstr>
      <vt:lpstr>ROS系统入门</vt:lpstr>
      <vt:lpstr>目录</vt:lpstr>
      <vt:lpstr>第一部分：ROS概述</vt:lpstr>
      <vt:lpstr>什么是ROS？</vt:lpstr>
      <vt:lpstr>ROS版本</vt:lpstr>
      <vt:lpstr>第二部分：安装和卸载</vt:lpstr>
      <vt:lpstr>安装Ubuntu</vt:lpstr>
      <vt:lpstr>安装VS Code</vt:lpstr>
      <vt:lpstr>安装ROS</vt:lpstr>
      <vt:lpstr>安装ROS</vt:lpstr>
      <vt:lpstr>安装ROS</vt:lpstr>
      <vt:lpstr>卸载</vt:lpstr>
      <vt:lpstr>第三部分-入门</vt:lpstr>
      <vt:lpstr>Ubuntu系统命令行的熟悉</vt:lpstr>
      <vt:lpstr>机器人框架</vt:lpstr>
      <vt:lpstr>ROS框架</vt:lpstr>
      <vt:lpstr>ROS的核心概念 </vt:lpstr>
      <vt:lpstr>常见的ROS系统的操作命令 </vt:lpstr>
      <vt:lpstr>从创建工作空间到运行的流程示例 </vt:lpstr>
      <vt:lpstr>从创建工作空间到运行的流程示例 </vt:lpstr>
      <vt:lpstr>从创建工作空间到运行的流程示例 </vt:lpstr>
      <vt:lpstr>启智机器人的硬件驱动 </vt:lpstr>
      <vt:lpstr>第四部分：参考资料</vt:lpstr>
      <vt:lpstr>第五部分：学习建议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ROS系统入门</dc:title>
  <dc:creator>王 宏伟</dc:creator>
  <cp:lastModifiedBy>王 宏伟</cp:lastModifiedBy>
  <cp:revision>10</cp:revision>
  <dcterms:created xsi:type="dcterms:W3CDTF">2020-03-05T12:55:53Z</dcterms:created>
  <dcterms:modified xsi:type="dcterms:W3CDTF">2020-03-05T14:05:40Z</dcterms:modified>
</cp:coreProperties>
</file>