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492" r:id="rId3"/>
    <p:sldId id="1233" r:id="rId4"/>
    <p:sldId id="1237" r:id="rId5"/>
    <p:sldId id="1236" r:id="rId6"/>
    <p:sldId id="1238" r:id="rId7"/>
    <p:sldId id="1239" r:id="rId8"/>
    <p:sldId id="1240" r:id="rId9"/>
    <p:sldId id="1241" r:id="rId10"/>
    <p:sldId id="1244" r:id="rId11"/>
    <p:sldId id="1243" r:id="rId12"/>
    <p:sldId id="1245" r:id="rId13"/>
    <p:sldId id="1252" r:id="rId14"/>
    <p:sldId id="1255" r:id="rId15"/>
    <p:sldId id="1254" r:id="rId16"/>
    <p:sldId id="1246" r:id="rId17"/>
    <p:sldId id="1256" r:id="rId18"/>
    <p:sldId id="1257" r:id="rId19"/>
    <p:sldId id="1258" r:id="rId20"/>
    <p:sldId id="1247" r:id="rId21"/>
    <p:sldId id="1259" r:id="rId22"/>
    <p:sldId id="1249" r:id="rId23"/>
    <p:sldId id="1263" r:id="rId24"/>
    <p:sldId id="1260" r:id="rId25"/>
    <p:sldId id="1250" r:id="rId26"/>
    <p:sldId id="1261" r:id="rId27"/>
    <p:sldId id="1262" r:id="rId28"/>
    <p:sldId id="1231" r:id="rId29"/>
    <p:sldId id="1186" r:id="rId30"/>
    <p:sldId id="1276" r:id="rId31"/>
    <p:sldId id="1277" r:id="rId32"/>
    <p:sldId id="1234" r:id="rId33"/>
    <p:sldId id="1283" r:id="rId34"/>
    <p:sldId id="1284" r:id="rId35"/>
    <p:sldId id="1235" r:id="rId36"/>
    <p:sldId id="1232" r:id="rId37"/>
    <p:sldId id="1188" r:id="rId38"/>
    <p:sldId id="120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jpeg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1.jpeg"/><Relationship Id="rId7" Type="http://schemas.openxmlformats.org/officeDocument/2006/relationships/image" Target="../media/image60.jpeg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jpeg"/><Relationship Id="rId8" Type="http://schemas.openxmlformats.org/officeDocument/2006/relationships/image" Target="../media/image69.jpeg"/><Relationship Id="rId7" Type="http://schemas.openxmlformats.org/officeDocument/2006/relationships/image" Target="../media/image68.jpeg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8.jpeg"/><Relationship Id="rId7" Type="http://schemas.openxmlformats.org/officeDocument/2006/relationships/image" Target="../media/image77.jpeg"/><Relationship Id="rId6" Type="http://schemas.openxmlformats.org/officeDocument/2006/relationships/image" Target="../media/image76.jpeg"/><Relationship Id="rId5" Type="http://schemas.openxmlformats.org/officeDocument/2006/relationships/image" Target="../media/image75.jpeg"/><Relationship Id="rId4" Type="http://schemas.openxmlformats.org/officeDocument/2006/relationships/image" Target="../media/image74.jpeg"/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image" Target="../media/image71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6.jpeg"/><Relationship Id="rId7" Type="http://schemas.openxmlformats.org/officeDocument/2006/relationships/image" Target="../media/image85.jpeg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jpeg"/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image" Target="../media/image79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image" Target="../media/image8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/>
          <p:cNvGraphicFramePr/>
          <p:nvPr/>
        </p:nvGraphicFramePr>
        <p:xfrm>
          <a:off x="859057" y="1427689"/>
          <a:ext cx="10158413" cy="428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983"/>
                <a:gridCol w="7156430"/>
              </a:tblGrid>
              <a:tr h="2321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31063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  <a:tr h="23214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resetiosflags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终止已设置的输出格式状态，在括号中应指定内容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10" y="1323975"/>
            <a:ext cx="1090295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、给出</a:t>
            </a:r>
            <a:r>
              <a:rPr kumimoji="1" lang="en-US" altLang="zh-CN" sz="1600" b="1" dirty="0" err="1">
                <a:solidFill>
                  <a:srgbClr val="0000CC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单独使用时的显示规律总结（如果数据不够，可以再自己构造测试数据）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a.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设为空或为非法字母，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直接报错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b.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设为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按忽略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处理，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Dev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按设为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处理。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c.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若设定值小于输入数字的有效位数，以输入值为准四舍五入降低精度输出。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d.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只要输入数字位数超出有效位数，均按四舍五入降低精度输出。测试程序表明，系统并非一定会按指定位数无限输出，设定位数或输入的数字位数超出有效位数，以随机值为准四舍五入降低精度输出。当输入的数字位数比默认上限位数还多，则不论设定值是多大，编译器只四舍五入输出默认上限位数以内的数字。（因为默认上限可变，这里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把凡是超出有效位数的数字均视为随机值，尽管部分随机值与输入的数字一样。）</a:t>
            </a:r>
            <a:endParaRPr kumimoji="1" lang="zh-CN" altLang="en-US" sz="16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e.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其他情况均正常输出。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8.F-(1)~(3)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同样适用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0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9580" y="2356485"/>
            <a:ext cx="3185160" cy="510540"/>
          </a:xfrm>
          <a:prstGeom prst="rect">
            <a:avLst/>
          </a:prstGeom>
        </p:spPr>
      </p:pic>
      <p:pic>
        <p:nvPicPr>
          <p:cNvPr id="4" name="图片 3" descr="0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40" y="2356485"/>
            <a:ext cx="2110740" cy="434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010" y="4597400"/>
            <a:ext cx="1088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注：所给的部分初始数据已经超出了</a:t>
            </a:r>
            <a:r>
              <a:rPr lang="en-US" altLang="zh-CN">
                <a:solidFill>
                  <a:srgbClr val="FF0000"/>
                </a:solidFill>
              </a:rPr>
              <a:t>float</a:t>
            </a:r>
            <a:r>
              <a:rPr lang="zh-CN" altLang="en-US">
                <a:solidFill>
                  <a:srgbClr val="FF0000"/>
                </a:solidFill>
              </a:rPr>
              <a:t>型有效位数，强制类型转换时精度已经降低，并产生一系列随机</a:t>
            </a:r>
            <a:r>
              <a:rPr lang="zh-CN" altLang="en-US">
                <a:solidFill>
                  <a:srgbClr val="FF0000"/>
                </a:solidFill>
              </a:rPr>
              <a:t>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(3)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  <a:sym typeface="+mn-ea"/>
              </a:rPr>
              <a:t>    cout</a:t>
            </a:r>
            <a:r>
              <a:rPr lang="en-US" altLang="zh-CN" sz="1200" b="1" dirty="0">
                <a:latin typeface="+mn-ea"/>
                <a:sym typeface="+mn-ea"/>
              </a:rPr>
              <a:t> &lt;&lt; </a:t>
            </a:r>
            <a:r>
              <a:rPr lang="en-US" altLang="zh-CN" sz="1200" b="1" dirty="0" err="1">
                <a:latin typeface="+mn-ea"/>
                <a:sym typeface="+mn-ea"/>
              </a:rPr>
              <a:t>setprecision</a:t>
            </a:r>
            <a:r>
              <a:rPr lang="en-US" altLang="zh-CN" sz="1200" b="1" dirty="0">
                <a:latin typeface="+mn-ea"/>
                <a:sym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  <a:sym typeface="+mn-ea"/>
              </a:rPr>
              <a:t>endl</a:t>
            </a:r>
            <a:r>
              <a:rPr lang="en-US" altLang="zh-CN" sz="1200" b="1" dirty="0">
                <a:latin typeface="+mn-ea"/>
                <a:sym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5510" y="533717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1" name="图片 10" descr="0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4380" y="1616710"/>
            <a:ext cx="4664075" cy="1771015"/>
          </a:xfrm>
          <a:prstGeom prst="rect">
            <a:avLst/>
          </a:prstGeom>
        </p:spPr>
      </p:pic>
      <p:pic>
        <p:nvPicPr>
          <p:cNvPr id="12" name="图片 11" descr="0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80" y="3387725"/>
            <a:ext cx="465582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5" y="1323975"/>
            <a:ext cx="64185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1234567890123456789.0F;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9876543210987654321.0F;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4019550" y="1847850"/>
            <a:ext cx="2003355" cy="721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215" y="2338070"/>
            <a:ext cx="6339840" cy="1356360"/>
          </a:xfrm>
          <a:prstGeom prst="rect">
            <a:avLst/>
          </a:prstGeom>
        </p:spPr>
      </p:pic>
      <p:pic>
        <p:nvPicPr>
          <p:cNvPr id="4" name="图片 3" descr="0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15" y="3694430"/>
            <a:ext cx="6217920" cy="1432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85510" y="533717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0.12345678F;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0.87654321F;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4019550" y="1847850"/>
            <a:ext cx="2003355" cy="721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0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0570" y="2438400"/>
            <a:ext cx="4747895" cy="1786890"/>
          </a:xfrm>
          <a:prstGeom prst="rect">
            <a:avLst/>
          </a:prstGeom>
        </p:spPr>
      </p:pic>
      <p:pic>
        <p:nvPicPr>
          <p:cNvPr id="4" name="图片 3" descr="0.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4386580"/>
            <a:ext cx="4735830" cy="179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30570" y="617791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1820" y="1323975"/>
            <a:ext cx="1062990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、设置的固定小数位数小于有效位数，以输入数字为准四舍五入降低精度输出；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b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、设置的固定小数位数不小于有效位数，以随机值为准四舍五入输出；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、固定输出位数后，系统会按指定位数输出，即使指定位数超过数据的有效位数（默认上限较大）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8.G-(1)~(3)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同样适用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820" y="2632710"/>
            <a:ext cx="1043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注：所给的部分初始数据已经超出了</a:t>
            </a:r>
            <a:r>
              <a:rPr lang="en-US" altLang="zh-CN">
                <a:solidFill>
                  <a:srgbClr val="FF0000"/>
                </a:solidFill>
              </a:rPr>
              <a:t>float</a:t>
            </a:r>
            <a:r>
              <a:rPr lang="zh-CN" altLang="en-US">
                <a:solidFill>
                  <a:srgbClr val="FF0000"/>
                </a:solidFill>
              </a:rPr>
              <a:t>型有效位数，强制类型转换时精度已经降低，并产生一系列值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0.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615" y="1735455"/>
            <a:ext cx="4562475" cy="1539240"/>
          </a:xfrm>
          <a:prstGeom prst="rect">
            <a:avLst/>
          </a:prstGeom>
        </p:spPr>
      </p:pic>
      <p:pic>
        <p:nvPicPr>
          <p:cNvPr id="4" name="图片 3" descr="0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615" y="3454400"/>
            <a:ext cx="4561840" cy="1569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6960" y="533717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1234567890123456789.0F;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9876543210987654321.0F;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4019551" y="1866900"/>
            <a:ext cx="2181225" cy="7028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0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3465" y="4060190"/>
            <a:ext cx="4498975" cy="1508125"/>
          </a:xfrm>
          <a:prstGeom prst="rect">
            <a:avLst/>
          </a:prstGeom>
        </p:spPr>
      </p:pic>
      <p:pic>
        <p:nvPicPr>
          <p:cNvPr id="4" name="图片 3" descr="0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5" y="2438400"/>
            <a:ext cx="4486275" cy="1429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0775" y="5781040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1234.5678F,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0.12345678F;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0.87654321F;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09545" y="2438400"/>
            <a:ext cx="3110005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4019551" y="1866900"/>
            <a:ext cx="2181225" cy="7028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0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775" y="2371725"/>
            <a:ext cx="4130040" cy="1348740"/>
          </a:xfrm>
          <a:prstGeom prst="rect">
            <a:avLst/>
          </a:prstGeom>
        </p:spPr>
      </p:pic>
      <p:pic>
        <p:nvPicPr>
          <p:cNvPr id="4" name="图片 3" descr="0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3860165"/>
            <a:ext cx="416814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0775" y="5781040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a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、设置的科学计数法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小数位数小于有效位数，以输入数字为准四舍五入降低精度输出；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b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、设置的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科学计数法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小数位数不小于有效位数，以随机值为准四舍五入输出；</a:t>
            </a:r>
            <a:endParaRPr kumimoji="1" lang="zh-CN" altLang="en-US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c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、固定输出位数后，系统会按指定位数输出，即使指定位数超过数据的有效位数（默认上限较大）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8.H-(1)~(3)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同样适用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fr-FR" sz="1100" b="1" dirty="0">
                <a:latin typeface="+mn-ea"/>
              </a:rPr>
              <a:t>scientific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fr-FR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627" y="4533900"/>
            <a:ext cx="4995022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85686" y="4533900"/>
            <a:ext cx="5249725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0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5632450"/>
            <a:ext cx="2268855" cy="798195"/>
          </a:xfrm>
          <a:prstGeom prst="rect">
            <a:avLst/>
          </a:prstGeom>
        </p:spPr>
      </p:pic>
      <p:pic>
        <p:nvPicPr>
          <p:cNvPr id="8" name="图片 7" descr="0.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4888230"/>
            <a:ext cx="2358390" cy="7442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05445" y="894080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左为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右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" name="图片 1" descr="0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05" y="5683885"/>
            <a:ext cx="2453640" cy="746760"/>
          </a:xfrm>
          <a:prstGeom prst="rect">
            <a:avLst/>
          </a:prstGeom>
        </p:spPr>
      </p:pic>
      <p:pic>
        <p:nvPicPr>
          <p:cNvPr id="4" name="图片 3" descr="0.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460" y="4888230"/>
            <a:ext cx="2186940" cy="7772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91130" y="4071620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进制前导符的使用：按要求自行构造测试程序，   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1820" y="1323975"/>
            <a:ext cx="5996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8305" y="1611630"/>
            <a:ext cx="4170680" cy="49542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n>
                  <a:noFill/>
                </a:ln>
                <a:effectLst/>
                <a:latin typeface="+mn-ea"/>
                <a:sym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  <a:sym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_4__</a:t>
            </a:r>
            <a:r>
              <a:rPr kumimoji="1" lang="en-US" altLang="zh-CN" sz="1600" b="1" dirty="0">
                <a:latin typeface="+mn-ea"/>
                <a:sym typeface="+mn-ea"/>
              </a:rPr>
              <a:t>__</a:t>
            </a:r>
            <a:r>
              <a:rPr kumimoji="1" lang="zh-CN" altLang="en-US" sz="1600" b="1" dirty="0">
                <a:latin typeface="+mn-ea"/>
                <a:sym typeface="+mn-ea"/>
              </a:rPr>
              <a:t>种不同进制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的表示形式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latin typeface="+mn-ea"/>
                <a:sym typeface="+mn-ea"/>
              </a:rPr>
              <a:t>、无论源程序中整型常量表示为何种进制，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它的机内存储均为</a:t>
            </a:r>
            <a:r>
              <a:rPr kumimoji="1" lang="en-US" altLang="zh-CN" sz="1600" b="1" dirty="0">
                <a:latin typeface="+mn-ea"/>
                <a:sym typeface="+mn-ea"/>
              </a:rPr>
              <a:t> ____</a:t>
            </a:r>
            <a:r>
              <a:rPr kumimoji="1" lang="en-US" altLang="zh-CN" sz="1600" b="1" u="sng" dirty="0">
                <a:latin typeface="+mn-ea"/>
                <a:sym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二进制</a:t>
            </a:r>
            <a:r>
              <a:rPr kumimoji="1" lang="en-US" altLang="zh-CN" sz="1600" b="1" u="sng" dirty="0">
                <a:latin typeface="+mn-ea"/>
                <a:sym typeface="+mn-ea"/>
              </a:rPr>
              <a:t>__</a:t>
            </a:r>
            <a:r>
              <a:rPr kumimoji="1" lang="en-US" altLang="zh-CN" sz="1600" b="1" dirty="0">
                <a:latin typeface="+mn-ea"/>
                <a:sym typeface="+mn-ea"/>
              </a:rPr>
              <a:t>___</a:t>
            </a:r>
            <a:r>
              <a:rPr kumimoji="1" lang="zh-CN" altLang="en-US" sz="1600" b="1" dirty="0">
                <a:latin typeface="+mn-ea"/>
                <a:sym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latin typeface="+mn-ea"/>
                <a:sym typeface="+mn-ea"/>
              </a:rPr>
              <a:t>、如果想使数据输出时使用不同进制，要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加</a:t>
            </a:r>
            <a:r>
              <a:rPr kumimoji="1" lang="en-US" altLang="zh-CN" sz="1600" b="1" dirty="0">
                <a:latin typeface="+mn-ea"/>
                <a:sym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__dec</a:t>
            </a:r>
            <a:r>
              <a:rPr kumimoji="1" lang="zh-CN" altLang="en-US" sz="1600" b="1" u="sng" dirty="0">
                <a:latin typeface="+mn-ea"/>
                <a:sym typeface="+mn-ea"/>
              </a:rPr>
              <a:t>、</a:t>
            </a:r>
            <a:r>
              <a:rPr kumimoji="1" lang="en-US" altLang="zh-CN" sz="1600" b="1" u="sng" dirty="0">
                <a:latin typeface="+mn-ea"/>
                <a:sym typeface="+mn-ea"/>
              </a:rPr>
              <a:t>oct</a:t>
            </a:r>
            <a:r>
              <a:rPr kumimoji="1" lang="zh-CN" altLang="en-US" sz="1600" b="1" u="sng" dirty="0">
                <a:latin typeface="+mn-ea"/>
                <a:sym typeface="+mn-ea"/>
              </a:rPr>
              <a:t>、</a:t>
            </a:r>
            <a:r>
              <a:rPr kumimoji="1" lang="en-US" altLang="zh-CN" sz="1600" b="1" u="sng" dirty="0">
                <a:latin typeface="+mn-ea"/>
                <a:sym typeface="+mn-ea"/>
              </a:rPr>
              <a:t>hex__</a:t>
            </a:r>
            <a:r>
              <a:rPr kumimoji="1" lang="en-US" altLang="zh-CN" sz="1600" b="1" dirty="0">
                <a:latin typeface="+mn-ea"/>
                <a:sym typeface="+mn-ea"/>
              </a:rPr>
              <a:t>___</a:t>
            </a:r>
            <a:r>
              <a:rPr kumimoji="1" lang="zh-CN" altLang="en-US" sz="1600" b="1" dirty="0">
                <a:latin typeface="+mn-ea"/>
                <a:sym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4</a:t>
            </a:r>
            <a:r>
              <a:rPr kumimoji="1" lang="zh-CN" altLang="en-US" sz="1600" b="1" dirty="0">
                <a:latin typeface="+mn-ea"/>
                <a:sym typeface="+mn-ea"/>
              </a:rPr>
              <a:t>、输出</a:t>
            </a:r>
            <a:r>
              <a:rPr kumimoji="1" lang="en-US" altLang="zh-CN" sz="1600" b="1" dirty="0">
                <a:latin typeface="+mn-ea"/>
                <a:sym typeface="+mn-ea"/>
              </a:rPr>
              <a:t>_</a:t>
            </a:r>
            <a:r>
              <a:rPr kumimoji="1" lang="en-US" altLang="zh-CN" sz="1600" b="1" u="sng" dirty="0">
                <a:latin typeface="+mn-ea"/>
                <a:sym typeface="+mn-ea"/>
              </a:rPr>
              <a:t>__</a:t>
            </a:r>
            <a:r>
              <a:rPr kumimoji="1" lang="zh-CN" altLang="en-US" sz="1600" b="1" u="sng" dirty="0">
                <a:latin typeface="+mn-ea"/>
                <a:sym typeface="+mn-ea"/>
              </a:rPr>
              <a:t>无</a:t>
            </a:r>
            <a:r>
              <a:rPr kumimoji="1" lang="en-US" altLang="zh-CN" sz="1600" b="1" dirty="0">
                <a:latin typeface="+mn-ea"/>
                <a:sym typeface="+mn-ea"/>
              </a:rPr>
              <a:t>____(</a:t>
            </a:r>
            <a:r>
              <a:rPr kumimoji="1" lang="zh-CN" altLang="en-US" sz="1600" b="1" dirty="0">
                <a:latin typeface="+mn-ea"/>
                <a:sym typeface="+mn-ea"/>
              </a:rPr>
              <a:t>有</a:t>
            </a:r>
            <a:r>
              <a:rPr kumimoji="1" lang="en-US" altLang="zh-CN" sz="1600" b="1" dirty="0">
                <a:latin typeface="+mn-ea"/>
                <a:sym typeface="+mn-ea"/>
              </a:rPr>
              <a:t>/</a:t>
            </a:r>
            <a:r>
              <a:rPr kumimoji="1" lang="zh-CN" altLang="en-US" sz="1600" b="1" dirty="0">
                <a:latin typeface="+mn-ea"/>
                <a:sym typeface="+mn-ea"/>
              </a:rPr>
              <a:t>无</a:t>
            </a:r>
            <a:r>
              <a:rPr kumimoji="1" lang="en-US" altLang="zh-CN" sz="1600" b="1" dirty="0"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latin typeface="+mn-ea"/>
                <a:sym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5</a:t>
            </a:r>
            <a:r>
              <a:rPr kumimoji="1" lang="zh-CN" altLang="en-US" sz="1600" b="1" dirty="0">
                <a:latin typeface="+mn-ea"/>
                <a:sym typeface="+mn-ea"/>
              </a:rPr>
              <a:t>、只有</a:t>
            </a:r>
            <a:r>
              <a:rPr kumimoji="1" lang="en-US" altLang="zh-CN" sz="1600" b="1" dirty="0">
                <a:latin typeface="+mn-ea"/>
                <a:sym typeface="+mn-ea"/>
              </a:rPr>
              <a:t>___</a:t>
            </a:r>
            <a:r>
              <a:rPr kumimoji="1" lang="en-US" altLang="zh-CN" sz="1600" b="1" u="sng" dirty="0">
                <a:latin typeface="+mn-ea"/>
                <a:sym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十</a:t>
            </a:r>
            <a:r>
              <a:rPr kumimoji="1" lang="en-US" altLang="zh-CN" sz="1600" b="1" u="sng" dirty="0">
                <a:latin typeface="+mn-ea"/>
                <a:sym typeface="+mn-ea"/>
              </a:rPr>
              <a:t>_</a:t>
            </a:r>
            <a:r>
              <a:rPr kumimoji="1" lang="en-US" altLang="zh-CN" sz="1600" b="1" dirty="0">
                <a:latin typeface="+mn-ea"/>
                <a:sym typeface="+mn-ea"/>
              </a:rPr>
              <a:t>___</a:t>
            </a:r>
            <a:r>
              <a:rPr kumimoji="1" lang="zh-CN" altLang="en-US" sz="1600" b="1" dirty="0">
                <a:latin typeface="+mn-ea"/>
                <a:sym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   16</a:t>
            </a:r>
            <a:r>
              <a:rPr kumimoji="1" lang="zh-CN" altLang="en-US" sz="1600" b="1" dirty="0">
                <a:latin typeface="+mn-ea"/>
                <a:sym typeface="+mn-ea"/>
              </a:rPr>
              <a:t>进制输出负数时，特征是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  <a:sym typeface="+mn-ea"/>
              </a:rPr>
              <a:t>输出强制类型转换为对应无符号数的</a:t>
            </a:r>
            <a:r>
              <a:rPr kumimoji="1" lang="en-US" altLang="zh-CN" sz="1400" b="1" dirty="0">
                <a:latin typeface="+mn-ea"/>
                <a:sym typeface="+mn-ea"/>
              </a:rPr>
              <a:t>16</a:t>
            </a:r>
            <a:r>
              <a:rPr kumimoji="1" lang="zh-CN" altLang="en-US" sz="1400" b="1" dirty="0">
                <a:latin typeface="+mn-ea"/>
                <a:sym typeface="+mn-ea"/>
              </a:rPr>
              <a:t>进制数</a:t>
            </a:r>
            <a:endParaRPr kumimoji="1" lang="en-US" altLang="zh-CN" sz="1600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  <a:sym typeface="+mn-ea"/>
              </a:rPr>
              <a:t>   8</a:t>
            </a:r>
            <a:r>
              <a:rPr kumimoji="1" lang="zh-CN" altLang="en-US" sz="1600" b="1" dirty="0">
                <a:latin typeface="+mn-ea"/>
                <a:sym typeface="+mn-ea"/>
              </a:rPr>
              <a:t>进制输出负数时，特征是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  <a:sym typeface="+mn-ea"/>
              </a:rPr>
              <a:t>输出强制类型转换为对应无符号数的</a:t>
            </a:r>
            <a:r>
              <a:rPr kumimoji="1" lang="en-US" altLang="zh-CN" sz="1400" b="1" dirty="0">
                <a:latin typeface="+mn-ea"/>
                <a:sym typeface="+mn-ea"/>
              </a:rPr>
              <a:t>8</a:t>
            </a:r>
            <a:r>
              <a:rPr kumimoji="1" lang="zh-CN" altLang="en-US" sz="1400" b="1" dirty="0">
                <a:latin typeface="+mn-ea"/>
                <a:sym typeface="+mn-ea"/>
              </a:rPr>
              <a:t>进制数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1600"/>
          </a:p>
        </p:txBody>
      </p:sp>
      <p:pic>
        <p:nvPicPr>
          <p:cNvPr id="14" name="图片 13" descr="0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783715"/>
            <a:ext cx="5722620" cy="4290060"/>
          </a:xfrm>
          <a:prstGeom prst="rect">
            <a:avLst/>
          </a:prstGeom>
        </p:spPr>
      </p:pic>
      <p:pic>
        <p:nvPicPr>
          <p:cNvPr id="15" name="图片 14" descr="0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45" y="1323975"/>
            <a:ext cx="157734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fr-FR" sz="1100" b="1" dirty="0">
                <a:latin typeface="+mn-ea"/>
              </a:rPr>
              <a:t>scientific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cout &lt;&lt; resetiosflags(ios::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scientific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) &lt;&lt; endl;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fr-FR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</a:t>
            </a:r>
            <a:r>
              <a:rPr lang="fr-FR" altLang="zh-CN" sz="1100" b="1" dirty="0">
                <a:solidFill>
                  <a:srgbClr val="FF0000"/>
                </a:solidFill>
                <a:latin typeface="+mn-ea"/>
              </a:rPr>
              <a:t>  cout &lt;&lt; resetiosflags(ios::fixed)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627" y="4533900"/>
            <a:ext cx="4995022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585686" y="4533900"/>
            <a:ext cx="5249725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cout &lt;&lt; resetiosflags(ios::fixed) &lt;&lt; endl;</a:t>
            </a:r>
            <a:endParaRPr kumimoji="1" lang="en-US" altLang="zh-CN" sz="1600" b="1" u="sng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" name="图片 1" descr="0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4533900"/>
            <a:ext cx="1857375" cy="782955"/>
          </a:xfrm>
          <a:prstGeom prst="rect">
            <a:avLst/>
          </a:prstGeom>
        </p:spPr>
      </p:pic>
      <p:pic>
        <p:nvPicPr>
          <p:cNvPr id="4" name="图片 3" descr="0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4533900"/>
            <a:ext cx="1877695" cy="871855"/>
          </a:xfrm>
          <a:prstGeom prst="rect">
            <a:avLst/>
          </a:prstGeom>
        </p:spPr>
      </p:pic>
      <p:pic>
        <p:nvPicPr>
          <p:cNvPr id="5" name="图片 4" descr="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85" y="4592320"/>
            <a:ext cx="2133600" cy="883920"/>
          </a:xfrm>
          <a:prstGeom prst="rect">
            <a:avLst/>
          </a:prstGeom>
        </p:spPr>
      </p:pic>
      <p:pic>
        <p:nvPicPr>
          <p:cNvPr id="11" name="图片 10" descr="0.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885" y="4528185"/>
            <a:ext cx="2103120" cy="10058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91130" y="4071620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左为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右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1820" y="4918710"/>
            <a:ext cx="10243185" cy="18669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多出的宽度用空格填充且先左对齐填充   空格再输出字符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_______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；</a:t>
            </a:r>
            <a:r>
              <a:rPr kumimoji="1" lang="zh-CN" altLang="en-US" sz="1600" b="1" dirty="0">
                <a:latin typeface="+mn-ea"/>
              </a:rPr>
              <a:t>当总宽度小于数据宽度时，显示规律为 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完整输出数据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仅一个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便于后面的程序对照观察输出的字符宽度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提示完整输出结束，观察有无截断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2" name="图片 1" descr="0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1687195"/>
            <a:ext cx="4396740" cy="1434465"/>
          </a:xfrm>
          <a:prstGeom prst="rect">
            <a:avLst/>
          </a:prstGeom>
        </p:spPr>
      </p:pic>
      <p:pic>
        <p:nvPicPr>
          <p:cNvPr id="4" name="图片 3" descr="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3232785"/>
            <a:ext cx="4471035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包含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0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9135" y="1609090"/>
            <a:ext cx="4280535" cy="1443990"/>
          </a:xfrm>
          <a:prstGeom prst="rect">
            <a:avLst/>
          </a:prstGeom>
        </p:spPr>
      </p:pic>
      <p:pic>
        <p:nvPicPr>
          <p:cNvPr id="4" name="图片 3" descr="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3129915"/>
            <a:ext cx="4293235" cy="13900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rgbClr val="0000CC"/>
                </a:solidFill>
                <a:effectLst/>
                <a:latin typeface="+mn-ea"/>
                <a:sym typeface="+mn-ea"/>
              </a:rPr>
              <a:t>设置填充字符，可以是字符常量或字符变量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  <a:sym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虽然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setfill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对所有数据有效，但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setw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仅对一个数据有效，所以，（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12346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）直接普通输出，没有可用来填充的位置。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0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060" y="1777365"/>
            <a:ext cx="3426460" cy="778510"/>
          </a:xfrm>
          <a:prstGeom prst="rect">
            <a:avLst/>
          </a:prstGeom>
        </p:spPr>
      </p:pic>
      <p:pic>
        <p:nvPicPr>
          <p:cNvPr id="4" name="图片 3" descr="0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60" y="2652395"/>
            <a:ext cx="34264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3832160"/>
            <a:ext cx="6905800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273" y="3832157"/>
            <a:ext cx="4635565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lang="zh-CN" altLang="en-US" sz="1600" b="1" u="sng" dirty="0">
                <a:effectLst/>
                <a:latin typeface="+mn-ea"/>
                <a:sym typeface="+mn-ea"/>
              </a:rPr>
              <a:t>输出数据左对齐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en-US" altLang="zh-CN" sz="1600" b="1" dirty="0">
                <a:latin typeface="+mn-ea"/>
              </a:rPr>
              <a:t>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0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635" y="4181475"/>
            <a:ext cx="3341370" cy="801370"/>
          </a:xfrm>
          <a:prstGeom prst="rect">
            <a:avLst/>
          </a:prstGeom>
        </p:spPr>
      </p:pic>
      <p:pic>
        <p:nvPicPr>
          <p:cNvPr id="4" name="图片 3" descr="0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35" y="4982845"/>
            <a:ext cx="3333115" cy="901065"/>
          </a:xfrm>
          <a:prstGeom prst="rect">
            <a:avLst/>
          </a:prstGeom>
        </p:spPr>
      </p:pic>
      <p:pic>
        <p:nvPicPr>
          <p:cNvPr id="5" name="图片 4" descr="0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5" y="1618615"/>
            <a:ext cx="3299460" cy="807085"/>
          </a:xfrm>
          <a:prstGeom prst="rect">
            <a:avLst/>
          </a:prstGeom>
        </p:spPr>
      </p:pic>
      <p:pic>
        <p:nvPicPr>
          <p:cNvPr id="11" name="图片 10" descr="0.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635" y="2425700"/>
            <a:ext cx="3298825" cy="8362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2"/>
            <a:ext cx="3341536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4109545"/>
            <a:ext cx="3341536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pic>
        <p:nvPicPr>
          <p:cNvPr id="2" name="图片 1" descr="0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1260" y="4421505"/>
            <a:ext cx="3185160" cy="807720"/>
          </a:xfrm>
          <a:prstGeom prst="rect">
            <a:avLst/>
          </a:prstGeom>
        </p:spPr>
      </p:pic>
      <p:pic>
        <p:nvPicPr>
          <p:cNvPr id="4" name="图片 3" descr="0.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60" y="5320665"/>
            <a:ext cx="3184525" cy="781685"/>
          </a:xfrm>
          <a:prstGeom prst="rect">
            <a:avLst/>
          </a:prstGeom>
        </p:spPr>
      </p:pic>
      <p:pic>
        <p:nvPicPr>
          <p:cNvPr id="5" name="图片 4" descr="0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220" y="1648460"/>
            <a:ext cx="3124200" cy="922020"/>
          </a:xfrm>
          <a:prstGeom prst="rect">
            <a:avLst/>
          </a:prstGeom>
        </p:spPr>
      </p:pic>
      <p:pic>
        <p:nvPicPr>
          <p:cNvPr id="6" name="图片 5" descr="0.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220" y="2653665"/>
            <a:ext cx="3124200" cy="8928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 cout &lt;&lt; resetiosflags(ios::right) &lt;&lt; endl;</a:t>
            </a:r>
            <a:endParaRPr kumimoji="1" lang="zh-CN" altLang="en-US" sz="11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2"/>
            <a:ext cx="3341536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4109545"/>
            <a:ext cx="3341536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  <a:sym typeface="+mn-ea"/>
              </a:rPr>
              <a:t> cout &lt;&lt; resetiosflags(ios::right) &lt;&lt; endl;</a:t>
            </a:r>
            <a:endParaRPr kumimoji="1" lang="zh-CN" altLang="en-US" sz="1100" b="1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cout &lt;&lt; resetiosflags(ios::right) &lt;&lt; endl;</a:t>
            </a:r>
            <a:endParaRPr kumimoji="1" lang="zh-CN" altLang="en-US" sz="1200" b="1" dirty="0">
              <a:solidFill>
                <a:srgbClr val="0000CC"/>
              </a:solidFill>
              <a:latin typeface="+mn-ea"/>
            </a:endParaRPr>
          </a:p>
        </p:txBody>
      </p:sp>
      <p:pic>
        <p:nvPicPr>
          <p:cNvPr id="4" name="图片 3" descr="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635" y="1621790"/>
            <a:ext cx="3177540" cy="1036320"/>
          </a:xfrm>
          <a:prstGeom prst="rect">
            <a:avLst/>
          </a:prstGeom>
        </p:spPr>
      </p:pic>
      <p:pic>
        <p:nvPicPr>
          <p:cNvPr id="5" name="图片 4" descr="0.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25" y="2865755"/>
            <a:ext cx="3169920" cy="1074420"/>
          </a:xfrm>
          <a:prstGeom prst="rect">
            <a:avLst/>
          </a:prstGeom>
        </p:spPr>
      </p:pic>
      <p:pic>
        <p:nvPicPr>
          <p:cNvPr id="6" name="图片 5" descr="0.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065" y="4466590"/>
            <a:ext cx="3139440" cy="883920"/>
          </a:xfrm>
          <a:prstGeom prst="rect">
            <a:avLst/>
          </a:prstGeom>
        </p:spPr>
      </p:pic>
      <p:pic>
        <p:nvPicPr>
          <p:cNvPr id="12" name="图片 11" descr="0.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25" y="5464810"/>
            <a:ext cx="3154680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基本要求：修改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语句，使能从键盘输入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进制数，并仿照第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题，构造若干测试组数据（多个</a:t>
            </a:r>
            <a:r>
              <a:rPr lang="en-US" altLang="zh-CN" sz="1600" b="1" dirty="0">
                <a:latin typeface="+mn-ea"/>
              </a:rPr>
              <a:t>Page</a:t>
            </a:r>
            <a:r>
              <a:rPr lang="zh-CN" altLang="en-US" sz="1600" b="1" dirty="0">
                <a:latin typeface="+mn-ea"/>
              </a:rPr>
              <a:t>），回答相应问题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a;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a;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名词约定：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输入正确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的某类型数据的数据范围内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（下同）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非法字符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型的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进制数而言是非法的字符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输入正数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指键盘输入的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进制数，以十进制输出时，变量的值显示为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"xx"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输入负数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指键盘输入的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进制数，以十进制输出时，变量的值显示为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"-xx"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9.A.a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short</a:t>
            </a:r>
            <a:r>
              <a:rPr kumimoji="1" lang="zh-CN" altLang="en-US" sz="1200" b="1" dirty="0">
                <a:latin typeface="+mn-ea"/>
              </a:rPr>
              <a:t>型，前面是输入正确且范围合理的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正数</a:t>
            </a:r>
            <a:r>
              <a:rPr kumimoji="1" lang="zh-CN" altLang="en-US" sz="1200" b="1" dirty="0">
                <a:latin typeface="+mn-ea"/>
              </a:rPr>
              <a:t>，后面加回车、空格、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非法字符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9.A.b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short</a:t>
            </a:r>
            <a:r>
              <a:rPr kumimoji="1" lang="zh-CN" altLang="en-US" sz="1200" b="1" dirty="0">
                <a:latin typeface="+mn-ea"/>
              </a:rPr>
              <a:t>型，验证</a:t>
            </a:r>
            <a:r>
              <a:rPr kumimoji="1" lang="en-US" altLang="zh-CN" sz="1200" b="1" dirty="0">
                <a:latin typeface="+mn-ea"/>
              </a:rPr>
              <a:t>16</a:t>
            </a:r>
            <a:r>
              <a:rPr kumimoji="1" lang="zh-CN" altLang="en-US" sz="1200" b="1" dirty="0">
                <a:latin typeface="+mn-ea"/>
              </a:rPr>
              <a:t>进制方式能否以“</a:t>
            </a:r>
            <a:r>
              <a:rPr kumimoji="1" lang="en-US" altLang="zh-CN" sz="1200" b="1" dirty="0">
                <a:latin typeface="+mn-ea"/>
              </a:rPr>
              <a:t>-xx</a:t>
            </a:r>
            <a:r>
              <a:rPr kumimoji="1" lang="zh-CN" altLang="en-US" sz="1200" b="1" dirty="0">
                <a:latin typeface="+mn-ea"/>
              </a:rPr>
              <a:t>”的方式输入负数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9.A.c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short</a:t>
            </a:r>
            <a:r>
              <a:rPr kumimoji="1" lang="zh-CN" altLang="en-US" sz="1200" b="1" dirty="0">
                <a:latin typeface="+mn-ea"/>
              </a:rPr>
              <a:t>型，</a:t>
            </a:r>
            <a:r>
              <a:rPr kumimoji="1" lang="en-US" altLang="zh-CN" sz="1200" b="1" dirty="0">
                <a:latin typeface="+mn-ea"/>
              </a:rPr>
              <a:t>16</a:t>
            </a:r>
            <a:r>
              <a:rPr kumimoji="1" lang="zh-CN" altLang="en-US" sz="1200" b="1" dirty="0">
                <a:latin typeface="+mn-ea"/>
              </a:rPr>
              <a:t>进制方式输入负数的正确方法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9.A.d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short</a:t>
            </a:r>
            <a:r>
              <a:rPr kumimoji="1" lang="zh-CN" altLang="en-US" sz="1200" b="1" dirty="0">
                <a:latin typeface="+mn-ea"/>
              </a:rPr>
              <a:t>型，输入正确，但超</a:t>
            </a:r>
            <a:r>
              <a:rPr kumimoji="1" lang="en-US" altLang="zh-CN" sz="1200" b="1" dirty="0">
                <a:latin typeface="+mn-ea"/>
              </a:rPr>
              <a:t>short</a:t>
            </a:r>
            <a:r>
              <a:rPr kumimoji="1" lang="zh-CN" altLang="en-US" sz="1200" b="1" dirty="0">
                <a:latin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9.A.e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 err="1">
                <a:latin typeface="+mn-ea"/>
              </a:rPr>
              <a:t>u_short</a:t>
            </a:r>
            <a:r>
              <a:rPr kumimoji="1" lang="zh-CN" altLang="en-US" sz="1200" b="1" dirty="0">
                <a:latin typeface="+mn-ea"/>
              </a:rPr>
              <a:t>型，输入正确，但超</a:t>
            </a:r>
            <a:r>
              <a:rPr kumimoji="1" lang="en-US" altLang="zh-CN" sz="1200" b="1" dirty="0" err="1">
                <a:latin typeface="+mn-ea"/>
              </a:rPr>
              <a:t>u_short</a:t>
            </a:r>
            <a:r>
              <a:rPr kumimoji="1" lang="zh-CN" altLang="en-US" sz="1200" b="1" dirty="0">
                <a:latin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9.A.f - </a:t>
            </a:r>
            <a:r>
              <a:rPr kumimoji="1" lang="zh-CN" altLang="en-US" sz="1200" b="1" dirty="0">
                <a:latin typeface="+mn-ea"/>
              </a:rPr>
              <a:t>你自己学习过程中发现的、你认为需要写上的测试及总结（本项不强求）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出于减轻工作量的考虑，下面各项不要求：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不需要加</a:t>
            </a:r>
            <a:r>
              <a:rPr kumimoji="1" lang="en-US" altLang="zh-CN" sz="1200" b="1" dirty="0">
                <a:latin typeface="+mn-ea"/>
              </a:rPr>
              <a:t>int/</a:t>
            </a:r>
            <a:r>
              <a:rPr kumimoji="1" lang="en-US" altLang="zh-CN" sz="1200" b="1" dirty="0" err="1">
                <a:latin typeface="+mn-ea"/>
              </a:rPr>
              <a:t>u_int</a:t>
            </a:r>
            <a:r>
              <a:rPr kumimoji="1" lang="zh-CN" altLang="en-US" sz="1200" b="1" dirty="0">
                <a:latin typeface="+mn-ea"/>
              </a:rPr>
              <a:t>的测试数据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不再需要和同类型赋值去比较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不考虑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连续读入多个</a:t>
            </a:r>
            <a:r>
              <a:rPr kumimoji="1" lang="en-US" altLang="zh-CN" sz="1200" b="1" dirty="0">
                <a:latin typeface="+mn-ea"/>
              </a:rPr>
              <a:t>16</a:t>
            </a:r>
            <a:r>
              <a:rPr kumimoji="1" lang="zh-CN" altLang="en-US" sz="1200" b="1" dirty="0">
                <a:latin typeface="+mn-ea"/>
              </a:rPr>
              <a:t>进制数时，中间含非法字符的问题（整个第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题）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★ 上述项虽然不强制在作业中体现出来，但是自己一定要做一遍，跟第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2/3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题的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对应项的结论去对比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★ 本次作业完成后，默认你已掌握这些作业不要求的知识点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 bwMode="auto">
          <a:xfrm>
            <a:off x="3867785" y="295910"/>
            <a:ext cx="7178040" cy="6460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dirty="0">
                <a:latin typeface="+mn-ea"/>
              </a:rPr>
              <a:t> b↙(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dirty="0">
                <a:latin typeface="+mn-ea"/>
              </a:rPr>
              <a:t>    b↙(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a,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,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a↙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a↙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a↙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8595" y="295910"/>
            <a:ext cx="3679190" cy="64598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short a;  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cin</a:t>
            </a:r>
            <a:r>
              <a:rPr lang="en-US" altLang="zh-CN" sz="1400" b="1" dirty="0">
                <a:latin typeface="+mn-ea"/>
              </a:rPr>
              <a:t> &gt;&gt; hex&gt;&gt; a; 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:"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"hex:" &lt;&lt; hex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"oct:" &lt;&lt; oct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using namespace std;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int main()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{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short a;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cin &gt;&gt;setbase(16)&gt;&gt;a;</a:t>
            </a:r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"dec:" &lt;&lt; dec &lt;&lt; a &lt;&lt; endl;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"hex:" &lt;&lt; hex &lt;&lt; a &lt;&lt; endl;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"oct:" &lt;&lt; oct &lt;&lt; a &lt;&lt; endl;</a:t>
            </a:r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return 0;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}</a:t>
            </a:r>
            <a:endParaRPr lang="zh-CN" altLang="en-US" sz="1400" b="1" dirty="0">
              <a:latin typeface="+mn-ea"/>
            </a:endParaRPr>
          </a:p>
        </p:txBody>
      </p:sp>
      <p:pic>
        <p:nvPicPr>
          <p:cNvPr id="5" name="图片 4" descr="0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5606415"/>
            <a:ext cx="553085" cy="967105"/>
          </a:xfrm>
          <a:prstGeom prst="rect">
            <a:avLst/>
          </a:prstGeom>
        </p:spPr>
      </p:pic>
      <p:pic>
        <p:nvPicPr>
          <p:cNvPr id="6" name="图片 5" descr="0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10" y="4610735"/>
            <a:ext cx="1043940" cy="937260"/>
          </a:xfrm>
          <a:prstGeom prst="rect">
            <a:avLst/>
          </a:prstGeom>
        </p:spPr>
      </p:pic>
      <p:pic>
        <p:nvPicPr>
          <p:cNvPr id="7" name="图片 6" descr="0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30" y="3750310"/>
            <a:ext cx="708660" cy="777240"/>
          </a:xfrm>
          <a:prstGeom prst="rect">
            <a:avLst/>
          </a:prstGeom>
        </p:spPr>
      </p:pic>
      <p:pic>
        <p:nvPicPr>
          <p:cNvPr id="8" name="图片 7" descr="0.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3246120"/>
            <a:ext cx="800100" cy="701040"/>
          </a:xfrm>
          <a:prstGeom prst="rect">
            <a:avLst/>
          </a:prstGeom>
        </p:spPr>
      </p:pic>
      <p:pic>
        <p:nvPicPr>
          <p:cNvPr id="9" name="图片 8" descr="0.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2414270"/>
            <a:ext cx="891540" cy="739140"/>
          </a:xfrm>
          <a:prstGeom prst="rect">
            <a:avLst/>
          </a:prstGeom>
        </p:spPr>
      </p:pic>
      <p:pic>
        <p:nvPicPr>
          <p:cNvPr id="10" name="图片 9" descr="0.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395" y="1763395"/>
            <a:ext cx="952500" cy="769620"/>
          </a:xfrm>
          <a:prstGeom prst="rect">
            <a:avLst/>
          </a:prstGeom>
        </p:spPr>
      </p:pic>
      <p:pic>
        <p:nvPicPr>
          <p:cNvPr id="11" name="图片 10" descr="0.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5830" y="1068070"/>
            <a:ext cx="890270" cy="695325"/>
          </a:xfrm>
          <a:prstGeom prst="rect">
            <a:avLst/>
          </a:prstGeom>
        </p:spPr>
      </p:pic>
      <p:pic>
        <p:nvPicPr>
          <p:cNvPr id="12" name="图片 11" descr="0.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7300" y="367030"/>
            <a:ext cx="723900" cy="70104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90500" y="3846195"/>
            <a:ext cx="36677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文本框 14"/>
          <p:cNvSpPr txBox="1"/>
          <p:nvPr/>
        </p:nvSpPr>
        <p:spPr>
          <a:xfrm>
            <a:off x="2604770" y="-8890"/>
            <a:ext cx="69824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9.A.a 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short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型，前面是输入正确且范围合理的正数，后面加回车、空格、非法字符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59750" y="547370"/>
            <a:ext cx="254000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分析结果：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、在前面有正确输入的情况下，回车、空格、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对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进制而言是非法的字符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)“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的作用是输入终止条件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、直接输入若干空格和回车后，再输入正确变量依旧可以得到正确的值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、直接输入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对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进制而言是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非法的数据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输出是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17445" y="5473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方法一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17445" y="4159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方法二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所有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32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 = 10;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 descr="0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010" y="2934970"/>
            <a:ext cx="3322320" cy="18294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365" y="210820"/>
            <a:ext cx="106540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9.A.b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short</a:t>
            </a:r>
            <a:r>
              <a:rPr kumimoji="1" lang="zh-CN" altLang="en-US" sz="1200" b="1" dirty="0">
                <a:latin typeface="+mn-ea"/>
                <a:sym typeface="+mn-ea"/>
              </a:rPr>
              <a:t>型，验证</a:t>
            </a:r>
            <a:r>
              <a:rPr kumimoji="1" lang="en-US" altLang="zh-CN" sz="1200" b="1" dirty="0">
                <a:latin typeface="+mn-ea"/>
                <a:sym typeface="+mn-ea"/>
              </a:rPr>
              <a:t>16</a:t>
            </a:r>
            <a:r>
              <a:rPr kumimoji="1" lang="zh-CN" altLang="en-US" sz="1200" b="1" dirty="0">
                <a:latin typeface="+mn-ea"/>
                <a:sym typeface="+mn-ea"/>
              </a:rPr>
              <a:t>进制方式能否以“</a:t>
            </a:r>
            <a:r>
              <a:rPr kumimoji="1" lang="en-US" altLang="zh-CN" sz="1200" b="1" dirty="0">
                <a:latin typeface="+mn-ea"/>
                <a:sym typeface="+mn-ea"/>
              </a:rPr>
              <a:t>-xx</a:t>
            </a:r>
            <a:r>
              <a:rPr kumimoji="1" lang="zh-CN" altLang="en-US" sz="1200" b="1" dirty="0">
                <a:latin typeface="+mn-ea"/>
                <a:sym typeface="+mn-ea"/>
              </a:rPr>
              <a:t>”的方式输入负数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9.A.c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short</a:t>
            </a:r>
            <a:r>
              <a:rPr kumimoji="1" lang="zh-CN" altLang="en-US" sz="1200" b="1" dirty="0">
                <a:latin typeface="+mn-ea"/>
                <a:sym typeface="+mn-ea"/>
              </a:rPr>
              <a:t>型，</a:t>
            </a:r>
            <a:r>
              <a:rPr kumimoji="1" lang="en-US" altLang="zh-CN" sz="1200" b="1" dirty="0">
                <a:latin typeface="+mn-ea"/>
                <a:sym typeface="+mn-ea"/>
              </a:rPr>
              <a:t>16</a:t>
            </a:r>
            <a:r>
              <a:rPr kumimoji="1" lang="zh-CN" altLang="en-US" sz="1200" b="1" dirty="0">
                <a:latin typeface="+mn-ea"/>
                <a:sym typeface="+mn-ea"/>
              </a:rPr>
              <a:t>进制方式输入负数的正确方法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9.A.d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short</a:t>
            </a:r>
            <a:r>
              <a:rPr kumimoji="1" lang="zh-CN" altLang="en-US" sz="1200" b="1" dirty="0">
                <a:latin typeface="+mn-ea"/>
                <a:sym typeface="+mn-ea"/>
              </a:rPr>
              <a:t>型，输入正确，但超</a:t>
            </a:r>
            <a:r>
              <a:rPr kumimoji="1" lang="en-US" altLang="zh-CN" sz="1200" b="1" dirty="0">
                <a:latin typeface="+mn-ea"/>
                <a:sym typeface="+mn-ea"/>
              </a:rPr>
              <a:t>short</a:t>
            </a:r>
            <a:r>
              <a:rPr kumimoji="1" lang="zh-CN" altLang="en-US" sz="1200" b="1" dirty="0">
                <a:latin typeface="+mn-ea"/>
                <a:sym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9.A.e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 err="1">
                <a:latin typeface="+mn-ea"/>
                <a:sym typeface="+mn-ea"/>
              </a:rPr>
              <a:t>u_short</a:t>
            </a:r>
            <a:r>
              <a:rPr kumimoji="1" lang="zh-CN" altLang="en-US" sz="1200" b="1" dirty="0">
                <a:latin typeface="+mn-ea"/>
                <a:sym typeface="+mn-ea"/>
              </a:rPr>
              <a:t>型，输入正确，但超</a:t>
            </a:r>
            <a:r>
              <a:rPr kumimoji="1" lang="en-US" altLang="zh-CN" sz="1200" b="1" dirty="0" err="1">
                <a:latin typeface="+mn-ea"/>
                <a:sym typeface="+mn-ea"/>
              </a:rPr>
              <a:t>u_short</a:t>
            </a:r>
            <a:r>
              <a:rPr kumimoji="1" lang="zh-CN" altLang="en-US" sz="1200" b="1" dirty="0">
                <a:latin typeface="+mn-ea"/>
                <a:sym typeface="+mn-ea"/>
              </a:rPr>
              <a:t>型范围</a:t>
            </a:r>
            <a:endParaRPr kumimoji="1" lang="zh-CN" altLang="en-US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pic>
        <p:nvPicPr>
          <p:cNvPr id="5" name="图片 4" descr="0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649605"/>
            <a:ext cx="1545590" cy="989330"/>
          </a:xfrm>
          <a:prstGeom prst="rect">
            <a:avLst/>
          </a:prstGeom>
        </p:spPr>
      </p:pic>
      <p:pic>
        <p:nvPicPr>
          <p:cNvPr id="6" name="图片 5" descr="0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" y="649605"/>
            <a:ext cx="1255395" cy="989965"/>
          </a:xfrm>
          <a:prstGeom prst="rect">
            <a:avLst/>
          </a:prstGeom>
        </p:spPr>
      </p:pic>
      <p:pic>
        <p:nvPicPr>
          <p:cNvPr id="7" name="图片 6" descr="0.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10" y="2233930"/>
            <a:ext cx="1127125" cy="822960"/>
          </a:xfrm>
          <a:prstGeom prst="rect">
            <a:avLst/>
          </a:prstGeom>
        </p:spPr>
      </p:pic>
      <p:pic>
        <p:nvPicPr>
          <p:cNvPr id="8" name="图片 7" descr="0.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" y="2172335"/>
            <a:ext cx="1400810" cy="885190"/>
          </a:xfrm>
          <a:prstGeom prst="rect">
            <a:avLst/>
          </a:prstGeom>
        </p:spPr>
      </p:pic>
      <p:pic>
        <p:nvPicPr>
          <p:cNvPr id="9" name="图片 8" descr="0.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5" y="3709670"/>
            <a:ext cx="1390015" cy="879475"/>
          </a:xfrm>
          <a:prstGeom prst="rect">
            <a:avLst/>
          </a:prstGeom>
        </p:spPr>
      </p:pic>
      <p:pic>
        <p:nvPicPr>
          <p:cNvPr id="10" name="图片 9" descr="0.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975" y="3709670"/>
            <a:ext cx="1207135" cy="8788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66490" y="960120"/>
            <a:ext cx="734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两种方式均可以以</a:t>
            </a:r>
            <a:r>
              <a:rPr lang="en-US" altLang="zh-CN">
                <a:solidFill>
                  <a:srgbClr val="0000CC"/>
                </a:solidFill>
              </a:rPr>
              <a:t>-xx</a:t>
            </a:r>
            <a:r>
              <a:rPr lang="zh-CN" altLang="en-US">
                <a:solidFill>
                  <a:srgbClr val="0000CC"/>
                </a:solidFill>
              </a:rPr>
              <a:t>形式输入负数，左为程序一结果，右为程序二结果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12" name="图片 11" descr="0.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910" y="2280285"/>
            <a:ext cx="1127760" cy="777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80840" y="1901825"/>
            <a:ext cx="640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从左到右依次输入：</a:t>
            </a:r>
            <a:r>
              <a:rPr lang="en-US" altLang="zh-CN">
                <a:solidFill>
                  <a:srgbClr val="0000CC"/>
                </a:solidFill>
              </a:rPr>
              <a:t>ffffff 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-ffffff 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8000 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-8000</a:t>
            </a:r>
            <a:r>
              <a:rPr lang="zh-CN" altLang="en-US">
                <a:solidFill>
                  <a:srgbClr val="0000CC"/>
                </a:solidFill>
              </a:rPr>
              <a:t>四个</a:t>
            </a:r>
            <a:r>
              <a:rPr lang="en-US" altLang="zh-CN">
                <a:solidFill>
                  <a:srgbClr val="0000CC"/>
                </a:solidFill>
              </a:rPr>
              <a:t>16</a:t>
            </a:r>
            <a:r>
              <a:rPr lang="zh-CN" altLang="en-US">
                <a:solidFill>
                  <a:srgbClr val="0000CC"/>
                </a:solidFill>
              </a:rPr>
              <a:t>进制数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6620" y="2385695"/>
            <a:ext cx="5554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正数超范围各进制均直接输出最值，负数超范围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进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制输出</a:t>
            </a:r>
            <a:r>
              <a:rPr lang="en-US" altLang="zh-CN">
                <a:solidFill>
                  <a:srgbClr val="0000CC"/>
                </a:solidFill>
              </a:rPr>
              <a:t>short</a:t>
            </a:r>
            <a:r>
              <a:rPr lang="zh-CN" altLang="en-US">
                <a:solidFill>
                  <a:srgbClr val="0000CC"/>
                </a:solidFill>
              </a:rPr>
              <a:t>最小值，</a:t>
            </a:r>
            <a:r>
              <a:rPr lang="en-US" altLang="zh-CN">
                <a:solidFill>
                  <a:srgbClr val="0000CC"/>
                </a:solidFill>
              </a:rPr>
              <a:t>8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16</a:t>
            </a:r>
            <a:r>
              <a:rPr lang="zh-CN" altLang="en-US">
                <a:solidFill>
                  <a:srgbClr val="0000CC"/>
                </a:solidFill>
              </a:rPr>
              <a:t>进制输出</a:t>
            </a:r>
            <a:r>
              <a:rPr lang="en-US" altLang="zh-CN">
                <a:solidFill>
                  <a:srgbClr val="0000CC"/>
                </a:solidFill>
              </a:rPr>
              <a:t>32768</a:t>
            </a:r>
            <a:r>
              <a:rPr lang="zh-CN" altLang="en-US">
                <a:solidFill>
                  <a:srgbClr val="0000CC"/>
                </a:solidFill>
              </a:rPr>
              <a:t>对应的</a:t>
            </a:r>
            <a:r>
              <a:rPr lang="en-US" altLang="zh-CN">
                <a:solidFill>
                  <a:srgbClr val="0000CC"/>
                </a:solidFill>
              </a:rPr>
              <a:t>8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16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进制数。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16" name="图片 15" descr="0.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670" y="2318385"/>
            <a:ext cx="1104900" cy="739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6220" y="3923665"/>
            <a:ext cx="749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正数超范围均输出最大值，负数超范围则强制类型转换后输出对应进制数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3" name="图片 2" descr="0.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0840" y="4353560"/>
            <a:ext cx="2438400" cy="23393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基本要求：修改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语句，使能从键盘输入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进制数，并仿照第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题，构造若干测试组数据（多个</a:t>
            </a:r>
            <a:r>
              <a:rPr lang="en-US" altLang="zh-CN" sz="1600" b="1" dirty="0">
                <a:latin typeface="+mn-ea"/>
              </a:rPr>
              <a:t>Page</a:t>
            </a:r>
            <a:r>
              <a:rPr lang="zh-CN" altLang="en-US" sz="1600" b="1" dirty="0">
                <a:latin typeface="+mn-ea"/>
              </a:rPr>
              <a:t>），回答相应问题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a;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a;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名词约定：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输入正确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的某类型数据的数据范围内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（下同）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非法字符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型的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进制数而言是非法的字符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输入正数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指键盘输入的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进制数，以十进制输出时，变量的值显示为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"xx"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输入负数  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指键盘输入的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进制数，以十进制输出时，变量的值显示为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"-xx"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9.B.a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型，前面是输入正确且范围合理的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正数</a:t>
            </a:r>
            <a:r>
              <a:rPr kumimoji="1" lang="zh-CN" altLang="en-US" sz="1200" b="1" dirty="0">
                <a:latin typeface="+mn-ea"/>
              </a:rPr>
              <a:t>，后面加回车、空格、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非法字符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9.B.b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型，验证</a:t>
            </a: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进制方式能否以“</a:t>
            </a:r>
            <a:r>
              <a:rPr kumimoji="1" lang="en-US" altLang="zh-CN" sz="1200" b="1" dirty="0">
                <a:latin typeface="+mn-ea"/>
              </a:rPr>
              <a:t>-xx</a:t>
            </a:r>
            <a:r>
              <a:rPr kumimoji="1" lang="zh-CN" altLang="en-US" sz="1200" b="1" dirty="0">
                <a:latin typeface="+mn-ea"/>
              </a:rPr>
              <a:t>”的方式输入负数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9.B.c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型，</a:t>
            </a: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进制方式输入负数的正确方法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9.B.d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型，输入正确，但超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9.B.e - </a:t>
            </a:r>
            <a:r>
              <a:rPr kumimoji="1" lang="zh-CN" altLang="en-US" sz="1200" b="1" dirty="0">
                <a:latin typeface="+mn-ea"/>
              </a:rPr>
              <a:t>变量为</a:t>
            </a:r>
            <a:r>
              <a:rPr kumimoji="1" lang="en-US" altLang="zh-CN" sz="1200" b="1" dirty="0" err="1">
                <a:latin typeface="+mn-ea"/>
              </a:rPr>
              <a:t>u_int</a:t>
            </a:r>
            <a:r>
              <a:rPr kumimoji="1" lang="zh-CN" altLang="en-US" sz="1200" b="1" dirty="0">
                <a:latin typeface="+mn-ea"/>
              </a:rPr>
              <a:t>型，输入正确，但超</a:t>
            </a:r>
            <a:r>
              <a:rPr kumimoji="1" lang="en-US" altLang="zh-CN" sz="1200" b="1" dirty="0" err="1">
                <a:latin typeface="+mn-ea"/>
              </a:rPr>
              <a:t>u_int</a:t>
            </a:r>
            <a:r>
              <a:rPr kumimoji="1" lang="zh-CN" altLang="en-US" sz="1200" b="1" dirty="0">
                <a:latin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9.B.f - </a:t>
            </a:r>
            <a:r>
              <a:rPr kumimoji="1" lang="zh-CN" altLang="en-US" sz="1200" b="1" dirty="0">
                <a:latin typeface="+mn-ea"/>
              </a:rPr>
              <a:t>你自己学习过程中发现的、你认为需要写上的测试及总结（本项不强求）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出于减轻工作量的考虑，下面各项不要求：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不需要加</a:t>
            </a:r>
            <a:r>
              <a:rPr kumimoji="1" lang="en-US" altLang="zh-CN" sz="1200" b="1" dirty="0">
                <a:latin typeface="+mn-ea"/>
              </a:rPr>
              <a:t>int/</a:t>
            </a:r>
            <a:r>
              <a:rPr kumimoji="1" lang="en-US" altLang="zh-CN" sz="1200" b="1" dirty="0" err="1">
                <a:latin typeface="+mn-ea"/>
              </a:rPr>
              <a:t>u_int</a:t>
            </a:r>
            <a:r>
              <a:rPr kumimoji="1" lang="zh-CN" altLang="en-US" sz="1200" b="1" dirty="0">
                <a:latin typeface="+mn-ea"/>
              </a:rPr>
              <a:t>的测试数据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不再需要和同类型赋值去比较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★ </a:t>
            </a:r>
            <a:r>
              <a:rPr kumimoji="1" lang="zh-CN" altLang="en-US" sz="1200" b="1" dirty="0">
                <a:latin typeface="+mn-ea"/>
              </a:rPr>
              <a:t>不考虑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连续读入多个</a:t>
            </a: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进制数时，中间含非法字符的问题（整个第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题）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★ 上述项虽然不强制在作业中体现出来，但是自己一定要做一遍，跟第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2/3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题的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对应项的结论去对比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★ 本次作业完成后，默认你已掌握这些作业不要求的知识点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 bwMode="auto">
          <a:xfrm>
            <a:off x="218440" y="198755"/>
            <a:ext cx="3679190" cy="64598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a;  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cin</a:t>
            </a:r>
            <a:r>
              <a:rPr lang="en-US" altLang="zh-CN" sz="1400" b="1" dirty="0">
                <a:latin typeface="+mn-ea"/>
              </a:rPr>
              <a:t> &gt;&gt; oct</a:t>
            </a:r>
            <a:r>
              <a:rPr lang="en-US" altLang="zh-CN" sz="1400" b="1" dirty="0">
                <a:latin typeface="+mn-ea"/>
              </a:rPr>
              <a:t>&gt;&gt; a; 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程序允许修改此句</a:t>
            </a:r>
            <a:endParaRPr lang="en-US" altLang="zh-CN" sz="14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:"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"hex:" &lt;&lt; hex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"oct:" &lt;&lt; oct &lt;&lt; a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using namespace std;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int main()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{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</a:t>
            </a:r>
            <a:r>
              <a:rPr lang="en-US" altLang="zh-CN" sz="1400" b="1" dirty="0">
                <a:latin typeface="+mn-ea"/>
              </a:rPr>
              <a:t>in</a:t>
            </a:r>
            <a:r>
              <a:rPr lang="zh-CN" altLang="en-US" sz="1400" b="1" dirty="0">
                <a:latin typeface="+mn-ea"/>
              </a:rPr>
              <a:t>t a;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cin &gt;&gt;setbase(</a:t>
            </a:r>
            <a:r>
              <a:rPr lang="en-US" altLang="zh-CN" sz="1400" b="1" dirty="0">
                <a:latin typeface="+mn-ea"/>
              </a:rPr>
              <a:t>8</a:t>
            </a:r>
            <a:r>
              <a:rPr lang="zh-CN" altLang="en-US" sz="1400" b="1" dirty="0">
                <a:latin typeface="+mn-ea"/>
              </a:rPr>
              <a:t>)&gt;&gt;a;</a:t>
            </a:r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"dec:" &lt;&lt; dec &lt;&lt; a &lt;&lt; endl;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"hex:" &lt;&lt; hex &lt;&lt; a &lt;&lt; endl;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cout &lt;&lt; "oct:" &lt;&lt; oct &lt;&lt; a &lt;&lt; endl;</a:t>
            </a:r>
            <a:endParaRPr lang="zh-CN" altLang="en-US" sz="1400" b="1" dirty="0">
              <a:latin typeface="+mn-ea"/>
            </a:endParaRP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    return 0;</a:t>
            </a:r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}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897630" y="198120"/>
            <a:ext cx="7178040" cy="64604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7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en-US" altLang="zh-CN" sz="1200" b="1" dirty="0">
                <a:latin typeface="+mn-ea"/>
              </a:rPr>
              <a:t> 7↙(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en-US" altLang="zh-CN" sz="1200" b="1" dirty="0">
                <a:latin typeface="+mn-ea"/>
              </a:rPr>
              <a:t>    7↙(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7a↙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7↙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7↙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7↙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4770" y="-8890"/>
            <a:ext cx="69824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9.B.a -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in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  <a:sym typeface="+mn-ea"/>
              </a:rPr>
              <a:t>型，前面是输入正确且范围合理的正数，后面加回车、空格、非法字符</a:t>
            </a:r>
            <a:endParaRPr kumimoji="1" lang="zh-CN" altLang="en-US" sz="12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 descr="0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8535" y="5386070"/>
            <a:ext cx="586740" cy="1272540"/>
          </a:xfrm>
          <a:prstGeom prst="rect">
            <a:avLst/>
          </a:prstGeom>
        </p:spPr>
      </p:pic>
      <p:pic>
        <p:nvPicPr>
          <p:cNvPr id="6" name="图片 5" descr="0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4805045"/>
            <a:ext cx="739140" cy="929640"/>
          </a:xfrm>
          <a:prstGeom prst="rect">
            <a:avLst/>
          </a:prstGeom>
        </p:spPr>
      </p:pic>
      <p:pic>
        <p:nvPicPr>
          <p:cNvPr id="7" name="图片 6" descr="0.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3788410"/>
            <a:ext cx="762000" cy="739140"/>
          </a:xfrm>
          <a:prstGeom prst="rect">
            <a:avLst/>
          </a:prstGeom>
        </p:spPr>
      </p:pic>
      <p:pic>
        <p:nvPicPr>
          <p:cNvPr id="8" name="图片 7" descr="0.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10" y="3204210"/>
            <a:ext cx="556260" cy="739140"/>
          </a:xfrm>
          <a:prstGeom prst="rect">
            <a:avLst/>
          </a:prstGeom>
        </p:spPr>
      </p:pic>
      <p:pic>
        <p:nvPicPr>
          <p:cNvPr id="9" name="图片 8" descr="0.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785" y="2439670"/>
            <a:ext cx="723900" cy="853440"/>
          </a:xfrm>
          <a:prstGeom prst="rect">
            <a:avLst/>
          </a:prstGeom>
        </p:spPr>
      </p:pic>
      <p:pic>
        <p:nvPicPr>
          <p:cNvPr id="10" name="图片 9" descr="0.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420" y="1895475"/>
            <a:ext cx="802005" cy="632460"/>
          </a:xfrm>
          <a:prstGeom prst="rect">
            <a:avLst/>
          </a:prstGeom>
        </p:spPr>
      </p:pic>
      <p:pic>
        <p:nvPicPr>
          <p:cNvPr id="11" name="图片 10" descr="0.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610" y="975360"/>
            <a:ext cx="632460" cy="701040"/>
          </a:xfrm>
          <a:prstGeom prst="rect">
            <a:avLst/>
          </a:prstGeom>
        </p:spPr>
      </p:pic>
      <p:pic>
        <p:nvPicPr>
          <p:cNvPr id="12" name="图片 11" descr="0.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255" y="198120"/>
            <a:ext cx="815340" cy="7772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59750" y="412115"/>
            <a:ext cx="254000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分析结果：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、在前面有正确输入的情况下，回车、空格、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对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进制而言是非法的字符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)“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的作用是输入终止条件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2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、直接输入若干空格和回车后，再输入正确变量依旧可以得到正确的值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3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、直接输入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(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对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16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进制而言是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)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非法的数据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“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，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”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  <a:sym typeface="+mn-ea"/>
              </a:rPr>
              <a:t>输出是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  <a:sym typeface="+mn-ea"/>
              </a:rPr>
              <a:t>0</a:t>
            </a: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17445" y="5473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方法一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17445" y="41592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方法二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365" y="210820"/>
            <a:ext cx="106540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9.B.b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in</a:t>
            </a:r>
            <a:r>
              <a:rPr kumimoji="1" lang="en-US" altLang="zh-CN" sz="1200" b="1" dirty="0">
                <a:latin typeface="+mn-ea"/>
                <a:sym typeface="+mn-ea"/>
              </a:rPr>
              <a:t>t</a:t>
            </a:r>
            <a:r>
              <a:rPr kumimoji="1" lang="zh-CN" altLang="en-US" sz="1200" b="1" dirty="0">
                <a:latin typeface="+mn-ea"/>
                <a:sym typeface="+mn-ea"/>
              </a:rPr>
              <a:t>型，验证</a:t>
            </a:r>
            <a:r>
              <a:rPr kumimoji="1" lang="en-US" altLang="zh-CN" sz="1200" b="1" dirty="0">
                <a:latin typeface="+mn-ea"/>
                <a:sym typeface="+mn-ea"/>
              </a:rPr>
              <a:t>8</a:t>
            </a:r>
            <a:r>
              <a:rPr kumimoji="1" lang="zh-CN" altLang="en-US" sz="1200" b="1" dirty="0">
                <a:latin typeface="+mn-ea"/>
                <a:sym typeface="+mn-ea"/>
              </a:rPr>
              <a:t>进制方式能否以“</a:t>
            </a:r>
            <a:r>
              <a:rPr kumimoji="1" lang="en-US" altLang="zh-CN" sz="1200" b="1" dirty="0">
                <a:latin typeface="+mn-ea"/>
                <a:sym typeface="+mn-ea"/>
              </a:rPr>
              <a:t>-xx</a:t>
            </a:r>
            <a:r>
              <a:rPr kumimoji="1" lang="zh-CN" altLang="en-US" sz="1200" b="1" dirty="0">
                <a:latin typeface="+mn-ea"/>
                <a:sym typeface="+mn-ea"/>
              </a:rPr>
              <a:t>”的方式输入负数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9.B.c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in</a:t>
            </a:r>
            <a:r>
              <a:rPr kumimoji="1" lang="en-US" altLang="zh-CN" sz="1200" b="1" dirty="0">
                <a:latin typeface="+mn-ea"/>
                <a:sym typeface="+mn-ea"/>
              </a:rPr>
              <a:t>t</a:t>
            </a:r>
            <a:r>
              <a:rPr kumimoji="1" lang="zh-CN" altLang="en-US" sz="1200" b="1" dirty="0">
                <a:latin typeface="+mn-ea"/>
                <a:sym typeface="+mn-ea"/>
              </a:rPr>
              <a:t>型，</a:t>
            </a:r>
            <a:r>
              <a:rPr kumimoji="1" lang="en-US" altLang="zh-CN" sz="1200" b="1" dirty="0">
                <a:latin typeface="+mn-ea"/>
                <a:sym typeface="+mn-ea"/>
              </a:rPr>
              <a:t>8</a:t>
            </a:r>
            <a:r>
              <a:rPr kumimoji="1" lang="zh-CN" altLang="en-US" sz="1200" b="1" dirty="0">
                <a:latin typeface="+mn-ea"/>
                <a:sym typeface="+mn-ea"/>
              </a:rPr>
              <a:t>进制方式输入负数的正确方法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9.B.d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>
                <a:latin typeface="+mn-ea"/>
                <a:sym typeface="+mn-ea"/>
              </a:rPr>
              <a:t>in</a:t>
            </a:r>
            <a:r>
              <a:rPr kumimoji="1" lang="en-US" altLang="zh-CN" sz="1200" b="1" dirty="0">
                <a:latin typeface="+mn-ea"/>
                <a:sym typeface="+mn-ea"/>
              </a:rPr>
              <a:t>t</a:t>
            </a:r>
            <a:r>
              <a:rPr kumimoji="1" lang="zh-CN" altLang="en-US" sz="1200" b="1" dirty="0">
                <a:latin typeface="+mn-ea"/>
                <a:sym typeface="+mn-ea"/>
              </a:rPr>
              <a:t>型，输入正确，但超</a:t>
            </a:r>
            <a:r>
              <a:rPr kumimoji="1" lang="en-US" altLang="zh-CN" sz="1200" b="1" dirty="0">
                <a:latin typeface="+mn-ea"/>
                <a:sym typeface="+mn-ea"/>
              </a:rPr>
              <a:t>in</a:t>
            </a:r>
            <a:r>
              <a:rPr kumimoji="1" lang="en-US" altLang="zh-CN" sz="1200" b="1" dirty="0">
                <a:latin typeface="+mn-ea"/>
                <a:sym typeface="+mn-ea"/>
              </a:rPr>
              <a:t>t</a:t>
            </a:r>
            <a:r>
              <a:rPr kumimoji="1" lang="zh-CN" altLang="en-US" sz="1200" b="1" dirty="0">
                <a:latin typeface="+mn-ea"/>
                <a:sym typeface="+mn-ea"/>
              </a:rPr>
              <a:t>型范围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  <a:sym typeface="+mn-ea"/>
              </a:rPr>
              <a:t>9.B.e - </a:t>
            </a:r>
            <a:r>
              <a:rPr kumimoji="1" lang="zh-CN" altLang="en-US" sz="1200" b="1" dirty="0">
                <a:latin typeface="+mn-ea"/>
                <a:sym typeface="+mn-ea"/>
              </a:rPr>
              <a:t>变量为</a:t>
            </a:r>
            <a:r>
              <a:rPr kumimoji="1" lang="en-US" altLang="zh-CN" sz="1200" b="1" dirty="0" err="1">
                <a:latin typeface="+mn-ea"/>
                <a:sym typeface="+mn-ea"/>
              </a:rPr>
              <a:t>u_int</a:t>
            </a:r>
            <a:r>
              <a:rPr kumimoji="1" lang="zh-CN" altLang="en-US" sz="1200" b="1" dirty="0">
                <a:latin typeface="+mn-ea"/>
                <a:sym typeface="+mn-ea"/>
              </a:rPr>
              <a:t>型，输入正确，但超</a:t>
            </a:r>
            <a:r>
              <a:rPr kumimoji="1" lang="en-US" altLang="zh-CN" sz="1200" b="1" dirty="0" err="1">
                <a:latin typeface="+mn-ea"/>
                <a:sym typeface="+mn-ea"/>
              </a:rPr>
              <a:t>u_int</a:t>
            </a:r>
            <a:r>
              <a:rPr kumimoji="1" lang="zh-CN" altLang="en-US" sz="1200" b="1" dirty="0">
                <a:latin typeface="+mn-ea"/>
                <a:sym typeface="+mn-ea"/>
              </a:rPr>
              <a:t>型范围</a:t>
            </a:r>
            <a:endParaRPr kumimoji="1" lang="zh-CN" altLang="en-US" sz="12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pic>
        <p:nvPicPr>
          <p:cNvPr id="5" name="图片 4" descr="0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095" y="643255"/>
            <a:ext cx="1564640" cy="960120"/>
          </a:xfrm>
          <a:prstGeom prst="rect">
            <a:avLst/>
          </a:prstGeom>
        </p:spPr>
      </p:pic>
      <p:pic>
        <p:nvPicPr>
          <p:cNvPr id="6" name="图片 5" descr="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643255"/>
            <a:ext cx="1593215" cy="9601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41470" y="1235075"/>
            <a:ext cx="734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两种方式均可以以</a:t>
            </a:r>
            <a:r>
              <a:rPr lang="en-US" altLang="zh-CN">
                <a:solidFill>
                  <a:srgbClr val="0000CC"/>
                </a:solidFill>
              </a:rPr>
              <a:t>-xx</a:t>
            </a:r>
            <a:r>
              <a:rPr lang="zh-CN" altLang="en-US">
                <a:solidFill>
                  <a:srgbClr val="0000CC"/>
                </a:solidFill>
              </a:rPr>
              <a:t>形式输入负数，左为程序一结果，右为程序二结果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80840" y="1901825"/>
            <a:ext cx="56864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0000CC"/>
                </a:solidFill>
              </a:rPr>
              <a:t>从左到右依次输入：</a:t>
            </a:r>
            <a:r>
              <a:rPr lang="en-US" altLang="zh-CN" sz="1600">
                <a:solidFill>
                  <a:srgbClr val="0000CC"/>
                </a:solidFill>
              </a:rPr>
              <a:t>41234567770 </a:t>
            </a:r>
            <a:r>
              <a:rPr lang="zh-CN" altLang="en-US" sz="1600">
                <a:solidFill>
                  <a:srgbClr val="0000CC"/>
                </a:solidFill>
              </a:rPr>
              <a:t>、</a:t>
            </a:r>
            <a:r>
              <a:rPr lang="en-US" altLang="zh-CN" sz="1600">
                <a:solidFill>
                  <a:srgbClr val="0000CC"/>
                </a:solidFill>
              </a:rPr>
              <a:t>-41234567770</a:t>
            </a:r>
            <a:r>
              <a:rPr lang="zh-CN" altLang="en-US" sz="1600">
                <a:solidFill>
                  <a:srgbClr val="0000CC"/>
                </a:solidFill>
              </a:rPr>
              <a:t>四个</a:t>
            </a:r>
            <a:r>
              <a:rPr lang="en-US" altLang="zh-CN" sz="1600">
                <a:solidFill>
                  <a:srgbClr val="0000CC"/>
                </a:solidFill>
              </a:rPr>
              <a:t>8</a:t>
            </a:r>
            <a:r>
              <a:rPr lang="zh-CN" altLang="en-US" sz="1600">
                <a:solidFill>
                  <a:srgbClr val="0000CC"/>
                </a:solidFill>
              </a:rPr>
              <a:t>进制数</a:t>
            </a:r>
            <a:endParaRPr lang="zh-CN" altLang="en-US" sz="1600">
              <a:solidFill>
                <a:srgbClr val="0000CC"/>
              </a:solidFill>
            </a:endParaRPr>
          </a:p>
        </p:txBody>
      </p:sp>
      <p:pic>
        <p:nvPicPr>
          <p:cNvPr id="7" name="图片 6" descr="0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95" y="2312035"/>
            <a:ext cx="1424940" cy="777240"/>
          </a:xfrm>
          <a:prstGeom prst="rect">
            <a:avLst/>
          </a:prstGeom>
        </p:spPr>
      </p:pic>
      <p:pic>
        <p:nvPicPr>
          <p:cNvPr id="8" name="图片 7" descr="0.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2239010"/>
            <a:ext cx="1602740" cy="8502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36820" y="2312035"/>
            <a:ext cx="5910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正数超范围各进制均直接输出最值，负数超范围</a:t>
            </a:r>
            <a:r>
              <a:rPr lang="en-US" altLang="zh-CN">
                <a:solidFill>
                  <a:srgbClr val="0000CC"/>
                </a:solidFill>
              </a:rPr>
              <a:t>10</a:t>
            </a:r>
            <a:r>
              <a:rPr lang="zh-CN" altLang="en-US">
                <a:solidFill>
                  <a:srgbClr val="0000CC"/>
                </a:solidFill>
              </a:rPr>
              <a:t>进</a:t>
            </a:r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制输出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zh-CN" altLang="en-US">
                <a:solidFill>
                  <a:srgbClr val="0000CC"/>
                </a:solidFill>
              </a:rPr>
              <a:t>最小值，</a:t>
            </a:r>
            <a:r>
              <a:rPr lang="en-US" altLang="zh-CN">
                <a:solidFill>
                  <a:srgbClr val="0000CC"/>
                </a:solidFill>
              </a:rPr>
              <a:t>8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16</a:t>
            </a:r>
            <a:r>
              <a:rPr lang="zh-CN" altLang="en-US">
                <a:solidFill>
                  <a:srgbClr val="0000CC"/>
                </a:solidFill>
              </a:rPr>
              <a:t>进制输出</a:t>
            </a:r>
            <a:r>
              <a:rPr lang="en-US" altLang="zh-CN">
                <a:solidFill>
                  <a:srgbClr val="0000CC"/>
                </a:solidFill>
              </a:rPr>
              <a:t>2147483648</a:t>
            </a:r>
            <a:r>
              <a:rPr lang="zh-CN" altLang="en-US">
                <a:solidFill>
                  <a:srgbClr val="0000CC"/>
                </a:solidFill>
              </a:rPr>
              <a:t>对应的</a:t>
            </a:r>
            <a:r>
              <a:rPr lang="en-US" altLang="zh-CN">
                <a:solidFill>
                  <a:srgbClr val="0000CC"/>
                </a:solidFill>
              </a:rPr>
              <a:t>8</a:t>
            </a:r>
            <a:r>
              <a:rPr lang="zh-CN" altLang="en-US">
                <a:solidFill>
                  <a:srgbClr val="0000CC"/>
                </a:solidFill>
              </a:rPr>
              <a:t>、</a:t>
            </a:r>
            <a:r>
              <a:rPr lang="en-US" altLang="zh-CN">
                <a:solidFill>
                  <a:srgbClr val="0000CC"/>
                </a:solidFill>
              </a:rPr>
              <a:t>16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进制数。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9" name="图片 8" descr="0.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5" y="3750310"/>
            <a:ext cx="1593215" cy="888365"/>
          </a:xfrm>
          <a:prstGeom prst="rect">
            <a:avLst/>
          </a:prstGeom>
        </p:spPr>
      </p:pic>
      <p:pic>
        <p:nvPicPr>
          <p:cNvPr id="10" name="图片 9" descr="0.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095" y="3750310"/>
            <a:ext cx="1619250" cy="8883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46220" y="3923665"/>
            <a:ext cx="749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00CC"/>
                </a:solidFill>
              </a:rPr>
              <a:t>正数超范围均输出最大值，负数超范围则强制类型转换后输出对应进制数</a:t>
            </a:r>
            <a:endParaRPr lang="zh-CN" altLang="en-US">
              <a:solidFill>
                <a:srgbClr val="0000CC"/>
              </a:solidFill>
            </a:endParaRPr>
          </a:p>
        </p:txBody>
      </p:sp>
      <p:pic>
        <p:nvPicPr>
          <p:cNvPr id="13" name="图片 12" descr="0.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25" y="4868545"/>
            <a:ext cx="1592580" cy="918845"/>
          </a:xfrm>
          <a:prstGeom prst="rect">
            <a:avLst/>
          </a:prstGeom>
        </p:spPr>
      </p:pic>
      <p:pic>
        <p:nvPicPr>
          <p:cNvPr id="16" name="图片 15" descr="0.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1470" y="4442460"/>
            <a:ext cx="2476500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_12___34__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_12____34_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_12     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综合以上三个例子可以得到如下结论：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的意思，是空格不作为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输入字符</a:t>
            </a:r>
            <a:r>
              <a:rPr kumimoji="1" lang="en-US" altLang="zh-CN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，而是做为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分隔符</a:t>
            </a:r>
            <a:r>
              <a:rPr kumimoji="1" lang="en-US" altLang="zh-CN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（因此导致第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个例子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未取得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在缺省情况下是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无效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的，即不设置也生效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、如果想取消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的设置，应使用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en-US" altLang="zh-CN" sz="14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cin.unsetf</a:t>
            </a:r>
            <a:r>
              <a:rPr kumimoji="1" lang="en-US" altLang="zh-CN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kumimoji="1" lang="en-US" altLang="zh-CN" sz="14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ios</a:t>
            </a:r>
            <a:r>
              <a:rPr kumimoji="1" lang="en-US" altLang="zh-CN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::</a:t>
            </a:r>
            <a:r>
              <a:rPr kumimoji="1" lang="en-US" altLang="zh-CN" sz="14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skipws</a:t>
            </a:r>
            <a:r>
              <a:rPr kumimoji="1" lang="en-US" altLang="zh-CN" sz="14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r>
              <a:rPr kumimoji="1" lang="en-US" altLang="zh-CN" sz="14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 descr="0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2230" y="4058920"/>
            <a:ext cx="617220" cy="571500"/>
          </a:xfrm>
          <a:prstGeom prst="rect">
            <a:avLst/>
          </a:prstGeom>
        </p:spPr>
      </p:pic>
      <p:pic>
        <p:nvPicPr>
          <p:cNvPr id="13" name="图片 12" descr="0.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4104640"/>
            <a:ext cx="662940" cy="541020"/>
          </a:xfrm>
          <a:prstGeom prst="rect">
            <a:avLst/>
          </a:prstGeom>
        </p:spPr>
      </p:pic>
      <p:pic>
        <p:nvPicPr>
          <p:cNvPr id="15" name="图片 14" descr="0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30" y="4058920"/>
            <a:ext cx="845820" cy="5867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、阅读附件给出的补充资料，自行尝试上面的示例（部分不清楚的内容可以暂时放一放）</a:t>
            </a:r>
            <a:endParaRPr lang="en-US" altLang="zh-CN" sz="1600" b="1" dirty="0">
              <a:latin typeface="+mn-ea"/>
            </a:endParaRPr>
          </a:p>
          <a:p>
            <a:pPr lvl="0"/>
            <a:endParaRPr lang="en-US" altLang="zh-CN" sz="1600" b="1" dirty="0">
              <a:latin typeface="+mn-ea"/>
            </a:endParaRPr>
          </a:p>
          <a:p>
            <a:pPr lvl="0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zh-CN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zh-CN" sz="1600" b="1" dirty="0">
                <a:latin typeface="+mn-ea"/>
              </a:rPr>
              <a:t>语言的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zh-CN" sz="1600" b="1" dirty="0">
                <a:latin typeface="+mn-ea"/>
              </a:rPr>
              <a:t>函数完成与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zh-CN" sz="1600" b="1" dirty="0">
                <a:latin typeface="+mn-ea"/>
              </a:rPr>
              <a:t>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zh-CN" sz="1600" b="1" dirty="0">
                <a:latin typeface="+mn-ea"/>
              </a:rPr>
              <a:t>一样的输出（不需要输出中文提示部分）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说明：① 附件中的</a:t>
            </a:r>
            <a:r>
              <a:rPr lang="en-US" altLang="zh-CN" sz="1600" b="1" dirty="0">
                <a:latin typeface="+mn-ea"/>
              </a:rPr>
              <a:t>3-b1.cpp</a:t>
            </a:r>
            <a:r>
              <a:rPr lang="zh-CN" altLang="zh-CN" sz="1600" b="1" dirty="0">
                <a:latin typeface="+mn-ea"/>
              </a:rPr>
              <a:t>已包含了完整的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zh-CN" sz="1600" b="1" dirty="0">
                <a:latin typeface="+mn-ea"/>
              </a:rPr>
              <a:t>输出，不准改动只准改动首行的个人信息以及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zh-CN" sz="1600" b="1" dirty="0">
                <a:latin typeface="+mn-ea"/>
              </a:rPr>
              <a:t>函数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</a:t>
            </a:r>
            <a:r>
              <a:rPr lang="zh-CN" altLang="zh-CN" sz="1600" b="1" dirty="0">
                <a:latin typeface="+mn-ea"/>
              </a:rPr>
              <a:t>所在行，使其与上面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zh-CN" sz="1600" b="1" dirty="0">
                <a:latin typeface="+mn-ea"/>
              </a:rPr>
              <a:t>的输出要求完全一致即可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</a:t>
            </a:r>
            <a:r>
              <a:rPr lang="zh-CN" altLang="zh-CN" sz="1600" b="1" dirty="0">
                <a:latin typeface="+mn-ea"/>
              </a:rPr>
              <a:t>② 按回车键依次执行，直到全部结束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</a:t>
            </a:r>
            <a:r>
              <a:rPr lang="zh-CN" altLang="zh-CN" sz="1600" b="1" dirty="0">
                <a:latin typeface="+mn-ea"/>
              </a:rPr>
              <a:t>③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zh-CN" sz="1600" b="1" dirty="0">
                <a:latin typeface="+mn-ea"/>
              </a:rPr>
              <a:t>语言补充资料中无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zh-CN" sz="1600" b="1" dirty="0">
                <a:latin typeface="+mn-ea"/>
              </a:rPr>
              <a:t>对整数带符号位</a:t>
            </a:r>
            <a:r>
              <a:rPr lang="en-US" altLang="zh-CN" sz="1600" b="1" dirty="0">
                <a:latin typeface="+mn-ea"/>
              </a:rPr>
              <a:t>(+)</a:t>
            </a:r>
            <a:r>
              <a:rPr lang="zh-CN" altLang="zh-CN" sz="1600" b="1" dirty="0">
                <a:latin typeface="+mn-ea"/>
              </a:rPr>
              <a:t>的输出方法，需自行查找相关资料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(</a:t>
            </a:r>
            <a:r>
              <a:rPr lang="zh-CN" altLang="zh-CN" sz="1600" b="1" dirty="0">
                <a:latin typeface="+mn-ea"/>
              </a:rPr>
              <a:t>不允许用</a:t>
            </a:r>
            <a:r>
              <a:rPr lang="en-US" altLang="zh-CN" sz="1600" b="1" dirty="0">
                <a:latin typeface="+mn-ea"/>
              </a:rPr>
              <a:t>if-else</a:t>
            </a:r>
            <a:r>
              <a:rPr lang="zh-CN" altLang="zh-CN" sz="1600" b="1" dirty="0">
                <a:latin typeface="+mn-ea"/>
              </a:rPr>
              <a:t>之类的分支语句或条件表达式</a:t>
            </a:r>
            <a:r>
              <a:rPr lang="en-US" altLang="zh-CN" sz="1600" b="1" dirty="0">
                <a:latin typeface="+mn-ea"/>
              </a:rPr>
              <a:t>(?:)</a:t>
            </a:r>
            <a:r>
              <a:rPr lang="zh-CN" altLang="zh-CN" sz="1600" b="1" dirty="0">
                <a:latin typeface="+mn-ea"/>
              </a:rPr>
              <a:t>输出符号位，否则得分直接为</a:t>
            </a:r>
            <a:r>
              <a:rPr lang="en-US" altLang="zh-CN" sz="1600" b="1" dirty="0">
                <a:latin typeface="+mn-ea"/>
              </a:rPr>
              <a:t>0)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语言的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8.A/8.B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1820" y="1323975"/>
            <a:ext cx="53257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 descr="0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3975"/>
            <a:ext cx="4767580" cy="5217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42660" y="1551940"/>
            <a:ext cx="479171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ln>
                  <a:noFill/>
                </a:ln>
                <a:effectLst/>
                <a:latin typeface="+mn-ea"/>
                <a:sym typeface="+mn-ea"/>
              </a:rPr>
              <a:t>自行构造若干组测试数据，运行并截图</a:t>
            </a:r>
            <a:endParaRPr kumimoji="1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latin typeface="+mn-ea"/>
                <a:sym typeface="+mn-ea"/>
              </a:rPr>
              <a:t>结论：</a:t>
            </a: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1</a:t>
            </a:r>
            <a:r>
              <a:rPr kumimoji="1" lang="zh-CN" altLang="en-US" b="1" dirty="0">
                <a:latin typeface="+mn-ea"/>
                <a:sym typeface="+mn-ea"/>
              </a:rPr>
              <a:t>、</a:t>
            </a:r>
            <a:r>
              <a:rPr kumimoji="1" lang="en-US" altLang="zh-CN" b="1" dirty="0" err="1">
                <a:latin typeface="+mn-ea"/>
                <a:sym typeface="+mn-ea"/>
              </a:rPr>
              <a:t>setbase</a:t>
            </a:r>
            <a:r>
              <a:rPr kumimoji="1" lang="zh-CN" altLang="en-US" b="1" dirty="0">
                <a:latin typeface="+mn-ea"/>
                <a:sym typeface="+mn-ea"/>
              </a:rPr>
              <a:t>中允许的合法值有</a:t>
            </a:r>
            <a:r>
              <a:rPr kumimoji="1" lang="en-US" altLang="zh-CN" b="1" dirty="0">
                <a:solidFill>
                  <a:srgbClr val="0000CC"/>
                </a:solidFill>
                <a:latin typeface="+mn-ea"/>
                <a:sym typeface="+mn-ea"/>
              </a:rPr>
              <a:t>_</a:t>
            </a:r>
            <a:r>
              <a:rPr kumimoji="1" lang="en-US" altLang="zh-CN" b="1" u="sng" dirty="0">
                <a:solidFill>
                  <a:srgbClr val="0000CC"/>
                </a:solidFill>
                <a:latin typeface="+mn-ea"/>
                <a:sym typeface="+mn-ea"/>
              </a:rPr>
              <a:t>8</a:t>
            </a:r>
            <a:r>
              <a:rPr kumimoji="1" lang="zh-CN" altLang="en-US" b="1" u="sng" dirty="0">
                <a:solidFill>
                  <a:srgbClr val="0000CC"/>
                </a:solidFill>
                <a:latin typeface="+mn-ea"/>
                <a:sym typeface="+mn-ea"/>
              </a:rPr>
              <a:t>、</a:t>
            </a:r>
            <a:r>
              <a:rPr kumimoji="1" lang="en-US" altLang="zh-CN" b="1" u="sng" dirty="0">
                <a:solidFill>
                  <a:srgbClr val="0000CC"/>
                </a:solidFill>
                <a:latin typeface="+mn-ea"/>
                <a:sym typeface="+mn-ea"/>
              </a:rPr>
              <a:t>10</a:t>
            </a:r>
            <a:r>
              <a:rPr kumimoji="1" lang="zh-CN" altLang="en-US" b="1" u="sng" dirty="0">
                <a:solidFill>
                  <a:srgbClr val="0000CC"/>
                </a:solidFill>
                <a:latin typeface="+mn-ea"/>
                <a:sym typeface="+mn-ea"/>
              </a:rPr>
              <a:t>、</a:t>
            </a:r>
            <a:r>
              <a:rPr kumimoji="1" lang="en-US" altLang="zh-CN" b="1" u="sng" dirty="0">
                <a:solidFill>
                  <a:srgbClr val="0000CC"/>
                </a:solidFill>
                <a:latin typeface="+mn-ea"/>
                <a:sym typeface="+mn-ea"/>
              </a:rPr>
              <a:t>16_</a:t>
            </a:r>
            <a:r>
              <a:rPr kumimoji="1" lang="en-US" altLang="zh-CN" b="1" u="sng" dirty="0">
                <a:latin typeface="+mn-ea"/>
                <a:sym typeface="+mn-ea"/>
              </a:rPr>
              <a:t>__</a:t>
            </a:r>
            <a:r>
              <a:rPr kumimoji="1" lang="en-US" altLang="zh-CN" b="1" dirty="0">
                <a:latin typeface="+mn-ea"/>
                <a:sym typeface="+mn-ea"/>
              </a:rPr>
              <a:t>_</a:t>
            </a: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2</a:t>
            </a:r>
            <a:r>
              <a:rPr kumimoji="1" lang="zh-CN" altLang="en-US" b="1" dirty="0">
                <a:latin typeface="+mn-ea"/>
                <a:sym typeface="+mn-ea"/>
              </a:rPr>
              <a:t>、当</a:t>
            </a:r>
            <a:r>
              <a:rPr kumimoji="1" lang="en-US" altLang="zh-CN" b="1" dirty="0" err="1">
                <a:latin typeface="+mn-ea"/>
                <a:sym typeface="+mn-ea"/>
              </a:rPr>
              <a:t>setbase</a:t>
            </a:r>
            <a:r>
              <a:rPr kumimoji="1" lang="zh-CN" altLang="en-US" b="1" dirty="0">
                <a:latin typeface="+mn-ea"/>
                <a:sym typeface="+mn-ea"/>
              </a:rPr>
              <a:t>中出现非法值时，处理方法是</a:t>
            </a:r>
            <a:endParaRPr kumimoji="1" lang="zh-CN" altLang="en-US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_</a:t>
            </a:r>
            <a:r>
              <a:rPr kumimoji="1" lang="en-US" altLang="zh-CN" b="1" u="sng" dirty="0">
                <a:latin typeface="+mn-ea"/>
                <a:sym typeface="+mn-ea"/>
              </a:rPr>
              <a:t>__</a:t>
            </a:r>
            <a:r>
              <a:rPr kumimoji="1" lang="zh-CN" altLang="en-US" b="1" u="sng" dirty="0">
                <a:solidFill>
                  <a:srgbClr val="0000CC"/>
                </a:solidFill>
                <a:latin typeface="+mn-ea"/>
                <a:sym typeface="+mn-ea"/>
              </a:rPr>
              <a:t>按</a:t>
            </a:r>
            <a:r>
              <a:rPr kumimoji="1" lang="en-US" altLang="zh-CN" b="1" u="sng" dirty="0">
                <a:solidFill>
                  <a:srgbClr val="0000CC"/>
                </a:solidFill>
                <a:latin typeface="+mn-ea"/>
                <a:sym typeface="+mn-ea"/>
              </a:rPr>
              <a:t>10</a:t>
            </a:r>
            <a:r>
              <a:rPr kumimoji="1" lang="zh-CN" altLang="en-US" b="1" u="sng" dirty="0">
                <a:solidFill>
                  <a:srgbClr val="0000CC"/>
                </a:solidFill>
                <a:latin typeface="+mn-ea"/>
                <a:sym typeface="+mn-ea"/>
              </a:rPr>
              <a:t>进制输出</a:t>
            </a:r>
            <a:r>
              <a:rPr kumimoji="1" lang="en-US" altLang="zh-CN" b="1" dirty="0">
                <a:solidFill>
                  <a:srgbClr val="0000CC"/>
                </a:solidFill>
                <a:latin typeface="+mn-ea"/>
                <a:sym typeface="+mn-ea"/>
              </a:rPr>
              <a:t>_</a:t>
            </a:r>
            <a:r>
              <a:rPr kumimoji="1" lang="en-US" altLang="zh-CN" b="1" dirty="0">
                <a:latin typeface="+mn-ea"/>
                <a:sym typeface="+mn-ea"/>
              </a:rPr>
              <a:t>_________</a:t>
            </a: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3</a:t>
            </a:r>
            <a:r>
              <a:rPr kumimoji="1" lang="zh-CN" altLang="en-US" b="1" dirty="0">
                <a:latin typeface="+mn-ea"/>
                <a:sym typeface="+mn-ea"/>
              </a:rPr>
              <a:t>、</a:t>
            </a:r>
            <a:r>
              <a:rPr kumimoji="1" lang="en-US" altLang="zh-CN" b="1" dirty="0" err="1">
                <a:latin typeface="+mn-ea"/>
                <a:sym typeface="+mn-ea"/>
              </a:rPr>
              <a:t>setbase</a:t>
            </a:r>
            <a:r>
              <a:rPr kumimoji="1" lang="zh-CN" altLang="en-US" b="1" dirty="0">
                <a:latin typeface="+mn-ea"/>
                <a:sym typeface="+mn-ea"/>
              </a:rPr>
              <a:t>设置后，对后面的</a:t>
            </a:r>
            <a:r>
              <a:rPr kumimoji="1" lang="en-US" altLang="zh-CN" b="1" dirty="0">
                <a:latin typeface="+mn-ea"/>
                <a:sym typeface="+mn-ea"/>
              </a:rPr>
              <a:t>__</a:t>
            </a:r>
            <a:r>
              <a:rPr kumimoji="1" lang="en-US" altLang="zh-CN" b="1" u="sng" dirty="0">
                <a:solidFill>
                  <a:srgbClr val="0000CC"/>
                </a:solidFill>
                <a:latin typeface="+mn-ea"/>
                <a:sym typeface="+mn-ea"/>
              </a:rPr>
              <a:t>_</a:t>
            </a:r>
            <a:r>
              <a:rPr kumimoji="1" lang="zh-CN" altLang="en-US" b="1" u="sng" dirty="0">
                <a:solidFill>
                  <a:srgbClr val="0000CC"/>
                </a:solidFill>
                <a:latin typeface="+mn-ea"/>
                <a:sym typeface="+mn-ea"/>
              </a:rPr>
              <a:t>所有</a:t>
            </a:r>
            <a:r>
              <a:rPr kumimoji="1" lang="en-US" altLang="zh-CN" b="1" u="sng" dirty="0">
                <a:latin typeface="+mn-ea"/>
                <a:sym typeface="+mn-ea"/>
              </a:rPr>
              <a:t>_</a:t>
            </a:r>
            <a:r>
              <a:rPr kumimoji="1" lang="en-US" altLang="zh-CN" b="1" dirty="0">
                <a:latin typeface="+mn-ea"/>
                <a:sym typeface="+mn-ea"/>
              </a:rPr>
              <a:t>_____</a:t>
            </a:r>
            <a:endParaRPr kumimoji="1" lang="en-US" altLang="zh-CN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latin typeface="+mn-ea"/>
                <a:sym typeface="+mn-ea"/>
              </a:rPr>
              <a:t>(</a:t>
            </a:r>
            <a:r>
              <a:rPr kumimoji="1" lang="zh-CN" altLang="en-US" b="1" dirty="0">
                <a:latin typeface="+mn-ea"/>
                <a:sym typeface="+mn-ea"/>
              </a:rPr>
              <a:t>仅一个</a:t>
            </a:r>
            <a:r>
              <a:rPr kumimoji="1" lang="en-US" altLang="zh-CN" b="1" dirty="0">
                <a:latin typeface="+mn-ea"/>
                <a:sym typeface="+mn-ea"/>
              </a:rPr>
              <a:t>/</a:t>
            </a:r>
            <a:r>
              <a:rPr kumimoji="1" lang="zh-CN" altLang="en-US" b="1" dirty="0">
                <a:latin typeface="+mn-ea"/>
                <a:sym typeface="+mn-ea"/>
              </a:rPr>
              <a:t>所有</a:t>
            </a:r>
            <a:r>
              <a:rPr kumimoji="1" lang="en-US" altLang="zh-CN" b="1" dirty="0">
                <a:latin typeface="+mn-ea"/>
                <a:sym typeface="+mn-ea"/>
              </a:rPr>
              <a:t>)</a:t>
            </a:r>
            <a:r>
              <a:rPr kumimoji="1" lang="zh-CN" altLang="en-US" b="1" dirty="0">
                <a:latin typeface="+mn-ea"/>
                <a:sym typeface="+mn-ea"/>
              </a:rPr>
              <a:t>数据有效，直到用</a:t>
            </a:r>
            <a:endParaRPr kumimoji="1" lang="zh-CN" altLang="en-US" b="1" dirty="0">
              <a:latin typeface="+mn-ea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latin typeface="+mn-ea"/>
                <a:sym typeface="+mn-ea"/>
              </a:rPr>
              <a:t>另一个</a:t>
            </a:r>
            <a:r>
              <a:rPr kumimoji="1" lang="en-US" altLang="zh-CN" b="1" dirty="0" err="1">
                <a:latin typeface="+mn-ea"/>
                <a:sym typeface="+mn-ea"/>
              </a:rPr>
              <a:t>setbase</a:t>
            </a:r>
            <a:r>
              <a:rPr kumimoji="1" lang="zh-CN" altLang="en-US" b="1" dirty="0">
                <a:latin typeface="+mn-ea"/>
                <a:sym typeface="+mn-ea"/>
              </a:rPr>
              <a:t>去改变为止。</a:t>
            </a:r>
            <a:endParaRPr kumimoji="1" lang="en-US" altLang="zh-CN" b="1" dirty="0">
              <a:latin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十、十六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在想要恢复的语句前一行插入      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</a:rPr>
              <a:t>cout&lt;&lt;resetiosflags(ios::uppercase)&lt;&lt;endl;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 descr="0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3975"/>
            <a:ext cx="4438015" cy="4651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  <a:sym typeface="+mn-ea"/>
              </a:rPr>
              <a:t>在想要恢复的语句前一行插入 </a:t>
            </a:r>
            <a:r>
              <a:rPr kumimoji="1" lang="zh-CN" altLang="en-US" sz="1600" b="1" dirty="0">
                <a:latin typeface="+mn-ea"/>
                <a:sym typeface="+mn-ea"/>
              </a:rPr>
              <a:t>     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latin typeface="+mn-ea"/>
                <a:sym typeface="+mn-ea"/>
              </a:rPr>
              <a:t>cout&lt;&lt;resetiosflags(ios::uppercase)&lt;&lt;endl;</a:t>
            </a:r>
            <a:r>
              <a:rPr kumimoji="1" lang="en-US" altLang="zh-CN" sz="1600" b="1" dirty="0">
                <a:latin typeface="+mn-ea"/>
              </a:rPr>
              <a:t>_________________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 descr="0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3975"/>
            <a:ext cx="4421505" cy="4711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组：小于等于整数位数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组：大于整数位数，但小与等于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4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926062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5590" y="510857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左为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右为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9" name="图片 8" descr="0.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1765" y="1756410"/>
            <a:ext cx="2727960" cy="2644140"/>
          </a:xfrm>
          <a:prstGeom prst="rect">
            <a:avLst/>
          </a:prstGeom>
        </p:spPr>
      </p:pic>
      <p:pic>
        <p:nvPicPr>
          <p:cNvPr id="10" name="图片 9" descr="0.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5" y="1718310"/>
            <a:ext cx="275844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325" y="1323975"/>
            <a:ext cx="627697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1234567890123456789.0F;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9876543210987654321.0F;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</a:t>
            </a:r>
            <a:r>
              <a:rPr kumimoji="1" lang="en-US" altLang="zh-CN" sz="1600" b="1" dirty="0">
                <a:latin typeface="+mn-ea"/>
              </a:rPr>
              <a:t>1/2/3/4</a:t>
            </a:r>
            <a:r>
              <a:rPr kumimoji="1" lang="zh-CN" altLang="en-US" sz="1600" b="1" dirty="0">
                <a:latin typeface="+mn-ea"/>
              </a:rPr>
              <a:t>组的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值要对应改变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组：小于等于整数位数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4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926062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787910" y="1828800"/>
            <a:ext cx="1561856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5410200" y="563689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左为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右为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4" name="图片 13" descr="0.1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3325" y="2608580"/>
            <a:ext cx="3007360" cy="2019935"/>
          </a:xfrm>
          <a:prstGeom prst="rect">
            <a:avLst/>
          </a:prstGeom>
        </p:spPr>
      </p:pic>
      <p:pic>
        <p:nvPicPr>
          <p:cNvPr id="15" name="图片 14" descr="0.1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85" y="2608580"/>
            <a:ext cx="2952750" cy="2036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输入输出部分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fontAlgn="t" hangingPunct="1">
              <a:spcBef>
                <a:spcPts val="385"/>
              </a:spcBef>
              <a:spcAft>
                <a:spcPts val="0"/>
              </a:spcAft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f1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0.12345678F;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f2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=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0.87654321F;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</a:t>
            </a:r>
            <a:r>
              <a:rPr kumimoji="1" lang="en-US" altLang="zh-CN" sz="1600" b="1" dirty="0">
                <a:latin typeface="+mn-ea"/>
              </a:rPr>
              <a:t>1/2/3/4</a:t>
            </a:r>
            <a:r>
              <a:rPr kumimoji="1" lang="zh-CN" altLang="en-US" sz="1600" b="1" dirty="0">
                <a:latin typeface="+mn-ea"/>
              </a:rPr>
              <a:t>组的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值要对应改变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组：大于整数位数，但小与等于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4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 err="1">
                <a:latin typeface="+mn-ea"/>
                <a:sym typeface="+mn-ea"/>
              </a:rPr>
              <a:t>    cout</a:t>
            </a:r>
            <a:r>
              <a:rPr lang="en-US" altLang="zh-CN" sz="1100" b="1" dirty="0">
                <a:latin typeface="+mn-ea"/>
                <a:sym typeface="+mn-ea"/>
              </a:rPr>
              <a:t> &lt;&lt; </a:t>
            </a:r>
            <a:r>
              <a:rPr lang="en-US" altLang="zh-CN" sz="1100" b="1" dirty="0" err="1">
                <a:latin typeface="+mn-ea"/>
                <a:sym typeface="+mn-ea"/>
              </a:rPr>
              <a:t>setprecision</a:t>
            </a:r>
            <a:r>
              <a:rPr lang="en-US" altLang="zh-CN" sz="1100" b="1" dirty="0">
                <a:latin typeface="+mn-ea"/>
                <a:sym typeface="+mn-ea"/>
              </a:rPr>
              <a:t>(60) &lt;&lt; f1 &lt;&lt; ' ' &lt;&lt; f2 &lt;&lt; </a:t>
            </a:r>
            <a:r>
              <a:rPr lang="en-US" altLang="zh-CN" sz="1100" b="1" dirty="0" err="1">
                <a:latin typeface="+mn-ea"/>
                <a:sym typeface="+mn-ea"/>
              </a:rPr>
              <a:t>endl</a:t>
            </a:r>
            <a:r>
              <a:rPr lang="en-US" altLang="zh-CN" sz="1100" b="1" dirty="0">
                <a:latin typeface="+mn-ea"/>
                <a:sym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926062" cy="2627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787910" y="1828800"/>
            <a:ext cx="1561856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8575040" y="1920875"/>
            <a:ext cx="1827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上为</a:t>
            </a:r>
            <a:r>
              <a:rPr lang="en-US" altLang="zh-CN">
                <a:solidFill>
                  <a:srgbClr val="FF0000"/>
                </a:solidFill>
              </a:rPr>
              <a:t>VS,</a:t>
            </a:r>
            <a:r>
              <a:rPr lang="zh-CN" altLang="en-US">
                <a:solidFill>
                  <a:srgbClr val="FF0000"/>
                </a:solidFill>
              </a:rPr>
              <a:t>下</a:t>
            </a:r>
            <a:r>
              <a:rPr lang="zh-CN" altLang="en-US">
                <a:solidFill>
                  <a:srgbClr val="FF0000"/>
                </a:solidFill>
              </a:rPr>
              <a:t>为</a:t>
            </a:r>
            <a:r>
              <a:rPr lang="en-US" altLang="zh-CN">
                <a:solidFill>
                  <a:srgbClr val="FF0000"/>
                </a:solidFill>
              </a:rPr>
              <a:t>Dev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" name="图片 9" descr="0.1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2547620"/>
            <a:ext cx="4366260" cy="1912620"/>
          </a:xfrm>
          <a:prstGeom prst="rect">
            <a:avLst/>
          </a:prstGeom>
        </p:spPr>
      </p:pic>
      <p:pic>
        <p:nvPicPr>
          <p:cNvPr id="11" name="图片 10" descr="0.1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5" y="4460240"/>
            <a:ext cx="4404360" cy="2026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23134</Words>
  <Application>WPS 演示</Application>
  <PresentationFormat>宽屏</PresentationFormat>
  <Paragraphs>1278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治华</cp:lastModifiedBy>
  <cp:revision>211</cp:revision>
  <dcterms:created xsi:type="dcterms:W3CDTF">2020-08-13T13:39:00Z</dcterms:created>
  <dcterms:modified xsi:type="dcterms:W3CDTF">2020-10-07T14:34:37Z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