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06" r:id="rId3"/>
    <p:sldId id="2508" r:id="rId5"/>
    <p:sldId id="2536" r:id="rId6"/>
    <p:sldId id="1377" r:id="rId7"/>
    <p:sldId id="2532" r:id="rId8"/>
    <p:sldId id="843" r:id="rId9"/>
    <p:sldId id="2522" r:id="rId10"/>
    <p:sldId id="2523" r:id="rId11"/>
    <p:sldId id="2524" r:id="rId12"/>
    <p:sldId id="2527" r:id="rId13"/>
    <p:sldId id="2529" r:id="rId14"/>
    <p:sldId id="2518" r:id="rId15"/>
    <p:sldId id="2528" r:id="rId16"/>
    <p:sldId id="113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0C"/>
    <a:srgbClr val="FFFFFF"/>
    <a:srgbClr val="FDEFE5"/>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showGuides="1">
      <p:cViewPr varScale="1">
        <p:scale>
          <a:sx n="108" d="100"/>
          <a:sy n="108" d="100"/>
        </p:scale>
        <p:origin x="654" y="114"/>
      </p:cViewPr>
      <p:guideLst>
        <p:guide orient="horz" pos="2172"/>
        <p:guide pos="36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6.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815340" y="2716530"/>
            <a:ext cx="2874645" cy="885825"/>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8" name="矩形 7"/>
          <p:cNvSpPr>
            <a:spLocks noChangeAspect="1"/>
          </p:cNvSpPr>
          <p:nvPr/>
        </p:nvSpPr>
        <p:spPr>
          <a:xfrm>
            <a:off x="7732674" y="1878745"/>
            <a:ext cx="2664000" cy="2664000"/>
          </a:xfrm>
          <a:prstGeom prst="rect">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latin typeface="思源黑体 Normal" panose="020B0400000000000000" pitchFamily="34" charset="-122"/>
                <a:ea typeface="思源黑体 Normal" panose="020B0400000000000000" pitchFamily="34" charset="-122"/>
                <a:cs typeface="+mn-ea"/>
                <a:sym typeface="+mn-lt"/>
              </a:rPr>
              <a:t>REPOTR</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815610" y="2759050"/>
            <a:ext cx="5811668" cy="768350"/>
          </a:xfrm>
          <a:prstGeom prst="rect">
            <a:avLst/>
          </a:prstGeom>
          <a:noFill/>
        </p:spPr>
        <p:txBody>
          <a:bodyPr wrap="square" rtlCol="0">
            <a:spAutoFit/>
          </a:bodyPr>
          <a:lstStyle/>
          <a:p>
            <a:pPr algn="dist"/>
            <a:r>
              <a:rPr lang="zh-CN" altLang="en-US" sz="4400" dirty="0">
                <a:solidFill>
                  <a:schemeClr val="bg1"/>
                </a:solidFill>
                <a:latin typeface="思源黑体 Normal" panose="020B0400000000000000" pitchFamily="34" charset="-122"/>
                <a:ea typeface="思源黑体 Normal" panose="020B0400000000000000" pitchFamily="34" charset="-122"/>
                <a:cs typeface="+mn-ea"/>
                <a:sym typeface="+mn-lt"/>
              </a:rPr>
              <a:t>五子连珠</a:t>
            </a:r>
            <a:r>
              <a:rPr lang="zh-CN" altLang="en-US" sz="4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课程答辩</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26" name="组合 25"/>
          <p:cNvGrpSpPr/>
          <p:nvPr/>
        </p:nvGrpSpPr>
        <p:grpSpPr>
          <a:xfrm>
            <a:off x="772607" y="4455076"/>
            <a:ext cx="3179685" cy="468000"/>
            <a:chOff x="4666248" y="4096573"/>
            <a:chExt cx="3179685" cy="468000"/>
          </a:xfrm>
        </p:grpSpPr>
        <p:grpSp>
          <p:nvGrpSpPr>
            <p:cNvPr id="27" name="组合 26"/>
            <p:cNvGrpSpPr/>
            <p:nvPr/>
          </p:nvGrpSpPr>
          <p:grpSpPr>
            <a:xfrm>
              <a:off x="4666248" y="4096573"/>
              <a:ext cx="1328472" cy="468000"/>
              <a:chOff x="4900613" y="4067568"/>
              <a:chExt cx="1328472" cy="468000"/>
            </a:xfrm>
          </p:grpSpPr>
          <p:sp>
            <p:nvSpPr>
              <p:cNvPr id="31" name="矩形 30"/>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32" name="文本框 31"/>
              <p:cNvSpPr txBox="1"/>
              <p:nvPr/>
            </p:nvSpPr>
            <p:spPr>
              <a:xfrm>
                <a:off x="4918341" y="4100839"/>
                <a:ext cx="1275236" cy="398780"/>
              </a:xfrm>
              <a:prstGeom prst="rect">
                <a:avLst/>
              </a:prstGeom>
              <a:noFill/>
            </p:spPr>
            <p:txBody>
              <a:bodyPr wrap="square" rtlCol="0">
                <a:spAutoFit/>
              </a:bodyPr>
              <a:lstStyle/>
              <a:p>
                <a:pPr algn="ctr"/>
                <a:r>
                  <a:rPr lang="zh-CN" altLang="en-US" sz="2000" dirty="0">
                    <a:solidFill>
                      <a:schemeClr val="bg1"/>
                    </a:solidFill>
                    <a:latin typeface="思源黑体 Normal" panose="020B0400000000000000" pitchFamily="34" charset="-122"/>
                    <a:ea typeface="思源黑体 Normal" panose="020B0400000000000000" pitchFamily="34" charset="-122"/>
                    <a:cs typeface="+mn-ea"/>
                    <a:sym typeface="+mn-lt"/>
                  </a:rPr>
                  <a:t>刘治华</a:t>
                </a:r>
                <a:endParaRPr lang="zh-CN" altLang="en-US" sz="20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27"/>
            <p:cNvGrpSpPr/>
            <p:nvPr/>
          </p:nvGrpSpPr>
          <p:grpSpPr>
            <a:xfrm>
              <a:off x="6374227" y="4096573"/>
              <a:ext cx="1471706" cy="468000"/>
              <a:chOff x="5193221" y="4071473"/>
              <a:chExt cx="1471706" cy="468000"/>
            </a:xfrm>
          </p:grpSpPr>
          <p:sp>
            <p:nvSpPr>
              <p:cNvPr id="29" name="矩形 28"/>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30" name="文本框 29"/>
              <p:cNvSpPr txBox="1"/>
              <p:nvPr/>
            </p:nvSpPr>
            <p:spPr>
              <a:xfrm>
                <a:off x="5219839" y="4095854"/>
                <a:ext cx="1445088" cy="398780"/>
              </a:xfrm>
              <a:prstGeom prst="rect">
                <a:avLst/>
              </a:prstGeom>
              <a:noFill/>
            </p:spPr>
            <p:txBody>
              <a:bodyPr wrap="square" rtlCol="0">
                <a:spAutoFit/>
              </a:bodyPr>
              <a:lstStyle/>
              <a:p>
                <a:pPr algn="ctr"/>
                <a:r>
                  <a:rPr lang="en-US" altLang="zh-CN" sz="2000" dirty="0">
                    <a:latin typeface="思源黑体 Normal" panose="020B0400000000000000" pitchFamily="34" charset="-122"/>
                    <a:ea typeface="思源黑体 Normal" panose="020B0400000000000000" pitchFamily="34" charset="-122"/>
                    <a:cs typeface="+mn-ea"/>
                    <a:sym typeface="+mn-lt"/>
                  </a:rPr>
                  <a:t>2052134</a:t>
                </a:r>
                <a:endParaRPr lang="en-US" altLang="zh-CN" sz="2000" dirty="0">
                  <a:latin typeface="思源黑体 Normal" panose="020B0400000000000000" pitchFamily="34" charset="-122"/>
                  <a:ea typeface="思源黑体 Normal" panose="020B0400000000000000" pitchFamily="34" charset="-122"/>
                  <a:cs typeface="+mn-ea"/>
                  <a:sym typeface="+mn-lt"/>
                </a:endParaRPr>
              </a:p>
            </p:txBody>
          </p:sp>
        </p:grpSp>
      </p:grpSp>
      <p:sp>
        <p:nvSpPr>
          <p:cNvPr id="34" name="矩形 33"/>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矩形 134"/>
          <p:cNvSpPr/>
          <p:nvPr/>
        </p:nvSpPr>
        <p:spPr>
          <a:xfrm>
            <a:off x="10269220" y="2917825"/>
            <a:ext cx="1703070" cy="364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矩形 124"/>
          <p:cNvSpPr/>
          <p:nvPr/>
        </p:nvSpPr>
        <p:spPr>
          <a:xfrm>
            <a:off x="8996680" y="4371340"/>
            <a:ext cx="1056640" cy="364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5" name="组合 204"/>
          <p:cNvGrpSpPr/>
          <p:nvPr/>
        </p:nvGrpSpPr>
        <p:grpSpPr>
          <a:xfrm>
            <a:off x="0" y="339090"/>
            <a:ext cx="4268470" cy="481330"/>
            <a:chOff x="0" y="534"/>
            <a:chExt cx="6722" cy="758"/>
          </a:xfrm>
        </p:grpSpPr>
        <p:sp>
          <p:nvSpPr>
            <p:cNvPr id="41" name="íṧlíḍè"/>
            <p:cNvSpPr/>
            <p:nvPr/>
          </p:nvSpPr>
          <p:spPr bwMode="auto">
            <a:xfrm>
              <a:off x="0" y="534"/>
              <a:ext cx="6722" cy="759"/>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2" name="ïş1ídè"/>
            <p:cNvSpPr txBox="1"/>
            <p:nvPr/>
          </p:nvSpPr>
          <p:spPr>
            <a:xfrm>
              <a:off x="62" y="595"/>
              <a:ext cx="6660" cy="613"/>
            </a:xfrm>
            <a:prstGeom prst="rect">
              <a:avLst/>
            </a:prstGeom>
            <a:noFill/>
          </p:spPr>
          <p:txBody>
            <a:bodyPr wrap="square">
              <a:normAutofit/>
            </a:bodyPr>
            <a:lstStyle/>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程序功能与模块</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--main函数</a:t>
              </a:r>
              <a:endPar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cxnSp>
        <p:nvCxnSpPr>
          <p:cNvPr id="60" name="直接连接符 59"/>
          <p:cNvCxnSpPr/>
          <p:nvPr/>
        </p:nvCxnSpPr>
        <p:spPr>
          <a:xfrm flipH="1">
            <a:off x="3860800" y="6048375"/>
            <a:ext cx="3810" cy="422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2633980" y="5854700"/>
            <a:ext cx="41338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flipV="1">
            <a:off x="2204720" y="6074410"/>
            <a:ext cx="10795" cy="289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2538730" y="370332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09" name="矩形 108"/>
          <p:cNvSpPr/>
          <p:nvPr/>
        </p:nvSpPr>
        <p:spPr>
          <a:xfrm>
            <a:off x="3700780" y="412305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grpSp>
        <p:nvGrpSpPr>
          <p:cNvPr id="30" name="组合 29"/>
          <p:cNvGrpSpPr/>
          <p:nvPr/>
        </p:nvGrpSpPr>
        <p:grpSpPr>
          <a:xfrm>
            <a:off x="3006090" y="1201420"/>
            <a:ext cx="2127250" cy="2922270"/>
            <a:chOff x="1077" y="1864"/>
            <a:chExt cx="3350" cy="4602"/>
          </a:xfrm>
        </p:grpSpPr>
        <p:grpSp>
          <p:nvGrpSpPr>
            <p:cNvPr id="88" name="组合 87"/>
            <p:cNvGrpSpPr/>
            <p:nvPr/>
          </p:nvGrpSpPr>
          <p:grpSpPr>
            <a:xfrm>
              <a:off x="1853" y="1864"/>
              <a:ext cx="1214" cy="483"/>
              <a:chOff x="14737" y="2637"/>
              <a:chExt cx="1600" cy="612"/>
            </a:xfrm>
          </p:grpSpPr>
          <p:sp>
            <p:nvSpPr>
              <p:cNvPr id="89" name="流程图: 可选过程 88"/>
              <p:cNvSpPr/>
              <p:nvPr/>
            </p:nvSpPr>
            <p:spPr>
              <a:xfrm>
                <a:off x="14737" y="2637"/>
                <a:ext cx="1600" cy="5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文本框 89"/>
              <p:cNvSpPr txBox="1"/>
              <p:nvPr/>
            </p:nvSpPr>
            <p:spPr>
              <a:xfrm>
                <a:off x="14882" y="2637"/>
                <a:ext cx="1312" cy="612"/>
              </a:xfrm>
              <a:prstGeom prst="rect">
                <a:avLst/>
              </a:prstGeom>
              <a:noFill/>
            </p:spPr>
            <p:txBody>
              <a:bodyPr wrap="square" rtlCol="0">
                <a:spAutoFit/>
              </a:bodyPr>
              <a:p>
                <a:r>
                  <a:rPr lang="zh-CN" altLang="en-US" sz="1400"/>
                  <a:t>开始</a:t>
                </a:r>
                <a:endParaRPr lang="zh-CN" altLang="en-US" sz="1400"/>
              </a:p>
            </p:txBody>
          </p:sp>
        </p:grpSp>
        <p:grpSp>
          <p:nvGrpSpPr>
            <p:cNvPr id="16" name="组合 15"/>
            <p:cNvGrpSpPr/>
            <p:nvPr/>
          </p:nvGrpSpPr>
          <p:grpSpPr>
            <a:xfrm>
              <a:off x="1120" y="2347"/>
              <a:ext cx="2682" cy="1010"/>
              <a:chOff x="1120" y="2347"/>
              <a:chExt cx="2682" cy="1010"/>
            </a:xfrm>
          </p:grpSpPr>
          <p:sp>
            <p:nvSpPr>
              <p:cNvPr id="14" name="矩形 13"/>
              <p:cNvSpPr/>
              <p:nvPr/>
            </p:nvSpPr>
            <p:spPr>
              <a:xfrm>
                <a:off x="1120" y="2783"/>
                <a:ext cx="268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箭头连接符 14"/>
              <p:cNvCxnSpPr/>
              <p:nvPr/>
            </p:nvCxnSpPr>
            <p:spPr>
              <a:xfrm>
                <a:off x="2402" y="2347"/>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615" y="2863"/>
              <a:ext cx="2812" cy="434"/>
            </a:xfrm>
            <a:prstGeom prst="rect">
              <a:avLst/>
            </a:prstGeom>
            <a:noFill/>
          </p:spPr>
          <p:txBody>
            <a:bodyPr wrap="square" rtlCol="0">
              <a:spAutoFit/>
            </a:bodyPr>
            <a:p>
              <a:r>
                <a:rPr lang="zh-CN" altLang="en-US" sz="1200"/>
                <a:t>设置窗口大小</a:t>
              </a:r>
              <a:endParaRPr lang="zh-CN" altLang="en-US" sz="1200"/>
            </a:p>
          </p:txBody>
        </p:sp>
        <p:grpSp>
          <p:nvGrpSpPr>
            <p:cNvPr id="21" name="组合 20"/>
            <p:cNvGrpSpPr/>
            <p:nvPr/>
          </p:nvGrpSpPr>
          <p:grpSpPr>
            <a:xfrm>
              <a:off x="1124" y="3401"/>
              <a:ext cx="2812" cy="1055"/>
              <a:chOff x="1124" y="3401"/>
              <a:chExt cx="2812" cy="1055"/>
            </a:xfrm>
          </p:grpSpPr>
          <p:grpSp>
            <p:nvGrpSpPr>
              <p:cNvPr id="17" name="组合 16"/>
              <p:cNvGrpSpPr/>
              <p:nvPr/>
            </p:nvGrpSpPr>
            <p:grpSpPr>
              <a:xfrm>
                <a:off x="1124" y="3401"/>
                <a:ext cx="2682" cy="1010"/>
                <a:chOff x="1120" y="2347"/>
                <a:chExt cx="2682" cy="1010"/>
              </a:xfrm>
            </p:grpSpPr>
            <p:sp>
              <p:nvSpPr>
                <p:cNvPr id="18" name="矩形 17"/>
                <p:cNvSpPr/>
                <p:nvPr/>
              </p:nvSpPr>
              <p:spPr>
                <a:xfrm>
                  <a:off x="1120" y="2783"/>
                  <a:ext cx="268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a:off x="2402" y="2347"/>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1124" y="3828"/>
                <a:ext cx="2812" cy="628"/>
              </a:xfrm>
              <a:prstGeom prst="rect">
                <a:avLst/>
              </a:prstGeom>
              <a:noFill/>
            </p:spPr>
            <p:txBody>
              <a:bodyPr wrap="square" rtlCol="0">
                <a:spAutoFit/>
              </a:bodyPr>
              <a:p>
                <a:r>
                  <a:rPr lang="zh-CN" altLang="en-US" sz="1000"/>
                  <a:t>初始化数组，画棋盘，生成棋子，画棋子，更新分数榜</a:t>
                </a:r>
                <a:endParaRPr lang="zh-CN" altLang="en-US" sz="1000"/>
              </a:p>
            </p:txBody>
          </p:sp>
        </p:grpSp>
        <p:grpSp>
          <p:nvGrpSpPr>
            <p:cNvPr id="22" name="组合 21"/>
            <p:cNvGrpSpPr/>
            <p:nvPr/>
          </p:nvGrpSpPr>
          <p:grpSpPr>
            <a:xfrm>
              <a:off x="1142" y="4427"/>
              <a:ext cx="2994" cy="1013"/>
              <a:chOff x="1124" y="3401"/>
              <a:chExt cx="2994" cy="1013"/>
            </a:xfrm>
          </p:grpSpPr>
          <p:grpSp>
            <p:nvGrpSpPr>
              <p:cNvPr id="23" name="组合 22"/>
              <p:cNvGrpSpPr/>
              <p:nvPr/>
            </p:nvGrpSpPr>
            <p:grpSpPr>
              <a:xfrm>
                <a:off x="1124" y="3401"/>
                <a:ext cx="2682" cy="1010"/>
                <a:chOff x="1120" y="2347"/>
                <a:chExt cx="2682" cy="1010"/>
              </a:xfrm>
            </p:grpSpPr>
            <p:sp>
              <p:nvSpPr>
                <p:cNvPr id="24" name="矩形 23"/>
                <p:cNvSpPr/>
                <p:nvPr/>
              </p:nvSpPr>
              <p:spPr>
                <a:xfrm>
                  <a:off x="1120" y="2783"/>
                  <a:ext cx="268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箭头连接符 24"/>
                <p:cNvCxnSpPr/>
                <p:nvPr/>
              </p:nvCxnSpPr>
              <p:spPr>
                <a:xfrm>
                  <a:off x="2402" y="2347"/>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1306" y="3883"/>
                <a:ext cx="2812" cy="531"/>
              </a:xfrm>
              <a:prstGeom prst="rect">
                <a:avLst/>
              </a:prstGeom>
              <a:noFill/>
            </p:spPr>
            <p:txBody>
              <a:bodyPr wrap="square" rtlCol="0">
                <a:spAutoFit/>
              </a:bodyPr>
              <a:p>
                <a:r>
                  <a:rPr lang="zh-CN" altLang="en-US" sz="1600"/>
                  <a:t>读鼠标、键盘</a:t>
                </a:r>
                <a:endParaRPr lang="zh-CN" altLang="en-US" sz="1600"/>
              </a:p>
            </p:txBody>
          </p:sp>
        </p:grpSp>
        <p:grpSp>
          <p:nvGrpSpPr>
            <p:cNvPr id="29" name="组合 28"/>
            <p:cNvGrpSpPr/>
            <p:nvPr/>
          </p:nvGrpSpPr>
          <p:grpSpPr>
            <a:xfrm>
              <a:off x="1077" y="5459"/>
              <a:ext cx="2640" cy="1007"/>
              <a:chOff x="1077" y="5459"/>
              <a:chExt cx="2640" cy="1007"/>
            </a:xfrm>
          </p:grpSpPr>
          <p:grpSp>
            <p:nvGrpSpPr>
              <p:cNvPr id="5" name="组合 4"/>
              <p:cNvGrpSpPr/>
              <p:nvPr/>
            </p:nvGrpSpPr>
            <p:grpSpPr>
              <a:xfrm>
                <a:off x="1077" y="5850"/>
                <a:ext cx="2640" cy="617"/>
                <a:chOff x="10771" y="3787"/>
                <a:chExt cx="2640" cy="617"/>
              </a:xfrm>
            </p:grpSpPr>
            <p:sp>
              <p:nvSpPr>
                <p:cNvPr id="3" name="流程图: 决策 2"/>
                <p:cNvSpPr/>
                <p:nvPr/>
              </p:nvSpPr>
              <p:spPr>
                <a:xfrm>
                  <a:off x="10771" y="3787"/>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1153" y="3891"/>
                  <a:ext cx="2007" cy="434"/>
                </a:xfrm>
                <a:prstGeom prst="rect">
                  <a:avLst/>
                </a:prstGeom>
                <a:noFill/>
              </p:spPr>
              <p:txBody>
                <a:bodyPr wrap="square" rtlCol="0">
                  <a:spAutoFit/>
                </a:bodyPr>
                <a:p>
                  <a:r>
                    <a:rPr lang="zh-CN" altLang="en-US" sz="1200"/>
                    <a:t>是否触发</a:t>
                  </a:r>
                  <a:r>
                    <a:rPr lang="en-US" altLang="zh-CN" sz="1200"/>
                    <a:t>ESC</a:t>
                  </a:r>
                  <a:r>
                    <a:rPr lang="zh-CN" altLang="en-US" sz="1200"/>
                    <a:t>键</a:t>
                  </a:r>
                  <a:endParaRPr lang="zh-CN" altLang="en-US" sz="1200"/>
                </a:p>
              </p:txBody>
            </p:sp>
          </p:grpSp>
          <p:cxnSp>
            <p:nvCxnSpPr>
              <p:cNvPr id="28" name="直接箭头连接符 27"/>
              <p:cNvCxnSpPr/>
              <p:nvPr/>
            </p:nvCxnSpPr>
            <p:spPr>
              <a:xfrm>
                <a:off x="2399" y="5459"/>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3011805" y="4117975"/>
            <a:ext cx="1676400" cy="645160"/>
            <a:chOff x="4743" y="6485"/>
            <a:chExt cx="2640" cy="1016"/>
          </a:xfrm>
        </p:grpSpPr>
        <p:sp>
          <p:nvSpPr>
            <p:cNvPr id="31" name="流程图: 决策 30"/>
            <p:cNvSpPr/>
            <p:nvPr/>
          </p:nvSpPr>
          <p:spPr>
            <a:xfrm>
              <a:off x="4743" y="688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2" name="直接箭头连接符 31"/>
            <p:cNvCxnSpPr/>
            <p:nvPr/>
          </p:nvCxnSpPr>
          <p:spPr>
            <a:xfrm>
              <a:off x="6046" y="6485"/>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204" y="7022"/>
              <a:ext cx="2007" cy="386"/>
            </a:xfrm>
            <a:prstGeom prst="rect">
              <a:avLst/>
            </a:prstGeom>
            <a:noFill/>
          </p:spPr>
          <p:txBody>
            <a:bodyPr wrap="square" rtlCol="0">
              <a:spAutoFit/>
            </a:bodyPr>
            <a:p>
              <a:r>
                <a:rPr lang="zh-CN" altLang="en-US" sz="1000"/>
                <a:t>是否</a:t>
              </a:r>
              <a:r>
                <a:rPr lang="zh-CN" sz="1000"/>
                <a:t>左</a:t>
              </a:r>
              <a:r>
                <a:rPr lang="zh-CN" altLang="en-US" sz="1000"/>
                <a:t>键选择珠子</a:t>
              </a:r>
              <a:endParaRPr lang="zh-CN" altLang="en-US" sz="1000"/>
            </a:p>
          </p:txBody>
        </p:sp>
      </p:grpSp>
      <p:grpSp>
        <p:nvGrpSpPr>
          <p:cNvPr id="47" name="组合 46"/>
          <p:cNvGrpSpPr/>
          <p:nvPr/>
        </p:nvGrpSpPr>
        <p:grpSpPr>
          <a:xfrm>
            <a:off x="3032125" y="5405755"/>
            <a:ext cx="1676400" cy="645795"/>
            <a:chOff x="4743" y="6485"/>
            <a:chExt cx="2640" cy="1017"/>
          </a:xfrm>
        </p:grpSpPr>
        <p:sp>
          <p:nvSpPr>
            <p:cNvPr id="48" name="流程图: 决策 47"/>
            <p:cNvSpPr/>
            <p:nvPr/>
          </p:nvSpPr>
          <p:spPr>
            <a:xfrm>
              <a:off x="4743" y="688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箭头连接符 48"/>
            <p:cNvCxnSpPr/>
            <p:nvPr/>
          </p:nvCxnSpPr>
          <p:spPr>
            <a:xfrm>
              <a:off x="6046" y="6485"/>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099" y="7022"/>
              <a:ext cx="2112" cy="386"/>
            </a:xfrm>
            <a:prstGeom prst="rect">
              <a:avLst/>
            </a:prstGeom>
            <a:noFill/>
          </p:spPr>
          <p:txBody>
            <a:bodyPr wrap="square" rtlCol="0">
              <a:spAutoFit/>
            </a:bodyPr>
            <a:p>
              <a:r>
                <a:rPr lang="zh-CN" altLang="en-US" sz="1000"/>
                <a:t>是否第一次选择珠子</a:t>
              </a:r>
              <a:endParaRPr lang="zh-CN" altLang="en-US" sz="1000"/>
            </a:p>
          </p:txBody>
        </p:sp>
      </p:grpSp>
      <p:grpSp>
        <p:nvGrpSpPr>
          <p:cNvPr id="53" name="组合 52"/>
          <p:cNvGrpSpPr/>
          <p:nvPr/>
        </p:nvGrpSpPr>
        <p:grpSpPr>
          <a:xfrm>
            <a:off x="4699635" y="4371975"/>
            <a:ext cx="1967230" cy="391795"/>
            <a:chOff x="7401" y="6885"/>
            <a:chExt cx="3098" cy="617"/>
          </a:xfrm>
        </p:grpSpPr>
        <p:cxnSp>
          <p:nvCxnSpPr>
            <p:cNvPr id="57" name="直接箭头连接符 56"/>
            <p:cNvCxnSpPr/>
            <p:nvPr/>
          </p:nvCxnSpPr>
          <p:spPr>
            <a:xfrm>
              <a:off x="7401" y="7188"/>
              <a:ext cx="458" cy="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流程图: 决策 51"/>
            <p:cNvSpPr/>
            <p:nvPr/>
          </p:nvSpPr>
          <p:spPr>
            <a:xfrm>
              <a:off x="7859" y="688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8260" y="7015"/>
              <a:ext cx="2007" cy="386"/>
            </a:xfrm>
            <a:prstGeom prst="rect">
              <a:avLst/>
            </a:prstGeom>
            <a:noFill/>
          </p:spPr>
          <p:txBody>
            <a:bodyPr wrap="square" rtlCol="0">
              <a:spAutoFit/>
            </a:bodyPr>
            <a:p>
              <a:r>
                <a:rPr lang="zh-CN" altLang="en-US" sz="1000"/>
                <a:t>是否左键选择终点</a:t>
              </a:r>
              <a:endParaRPr lang="zh-CN" altLang="en-US" sz="1000"/>
            </a:p>
          </p:txBody>
        </p:sp>
      </p:grpSp>
      <p:grpSp>
        <p:nvGrpSpPr>
          <p:cNvPr id="54" name="组合 53"/>
          <p:cNvGrpSpPr/>
          <p:nvPr/>
        </p:nvGrpSpPr>
        <p:grpSpPr>
          <a:xfrm>
            <a:off x="6675755" y="4371340"/>
            <a:ext cx="1967230" cy="391795"/>
            <a:chOff x="7401" y="6885"/>
            <a:chExt cx="3098" cy="617"/>
          </a:xfrm>
        </p:grpSpPr>
        <p:cxnSp>
          <p:nvCxnSpPr>
            <p:cNvPr id="55" name="直接箭头连接符 54"/>
            <p:cNvCxnSpPr/>
            <p:nvPr/>
          </p:nvCxnSpPr>
          <p:spPr>
            <a:xfrm>
              <a:off x="7401" y="7188"/>
              <a:ext cx="458" cy="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图: 决策 55"/>
            <p:cNvSpPr/>
            <p:nvPr/>
          </p:nvSpPr>
          <p:spPr>
            <a:xfrm>
              <a:off x="7859" y="688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8414" y="7015"/>
              <a:ext cx="2007" cy="386"/>
            </a:xfrm>
            <a:prstGeom prst="rect">
              <a:avLst/>
            </a:prstGeom>
            <a:noFill/>
          </p:spPr>
          <p:txBody>
            <a:bodyPr wrap="square" rtlCol="0">
              <a:spAutoFit/>
            </a:bodyPr>
            <a:p>
              <a:r>
                <a:rPr lang="zh-CN" altLang="en-US" sz="1000"/>
                <a:t>终点是否合法</a:t>
              </a:r>
              <a:endParaRPr lang="zh-CN" altLang="en-US" sz="1000"/>
            </a:p>
          </p:txBody>
        </p:sp>
      </p:grpSp>
      <p:grpSp>
        <p:nvGrpSpPr>
          <p:cNvPr id="95" name="组合 94"/>
          <p:cNvGrpSpPr/>
          <p:nvPr/>
        </p:nvGrpSpPr>
        <p:grpSpPr>
          <a:xfrm>
            <a:off x="925195" y="2173605"/>
            <a:ext cx="1824990" cy="391795"/>
            <a:chOff x="4743" y="5835"/>
            <a:chExt cx="2874" cy="617"/>
          </a:xfrm>
        </p:grpSpPr>
        <p:sp>
          <p:nvSpPr>
            <p:cNvPr id="113" name="流程图: 决策 112"/>
            <p:cNvSpPr/>
            <p:nvPr/>
          </p:nvSpPr>
          <p:spPr>
            <a:xfrm>
              <a:off x="4743" y="583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文本框 114"/>
            <p:cNvSpPr txBox="1"/>
            <p:nvPr/>
          </p:nvSpPr>
          <p:spPr>
            <a:xfrm>
              <a:off x="5505" y="5970"/>
              <a:ext cx="2112" cy="386"/>
            </a:xfrm>
            <a:prstGeom prst="rect">
              <a:avLst/>
            </a:prstGeom>
            <a:noFill/>
          </p:spPr>
          <p:txBody>
            <a:bodyPr wrap="square" rtlCol="0">
              <a:spAutoFit/>
            </a:bodyPr>
            <a:p>
              <a:r>
                <a:rPr lang="zh-CN" altLang="en-US" sz="1000"/>
                <a:t>是否输入</a:t>
              </a:r>
              <a:r>
                <a:rPr lang="en-US" altLang="zh-CN" sz="1000"/>
                <a:t>0</a:t>
              </a:r>
              <a:endParaRPr lang="en-US" altLang="zh-CN" sz="1000"/>
            </a:p>
          </p:txBody>
        </p:sp>
      </p:grpSp>
      <p:grpSp>
        <p:nvGrpSpPr>
          <p:cNvPr id="118" name="组合 117"/>
          <p:cNvGrpSpPr/>
          <p:nvPr/>
        </p:nvGrpSpPr>
        <p:grpSpPr>
          <a:xfrm>
            <a:off x="1593004" y="5687060"/>
            <a:ext cx="1235330" cy="364490"/>
            <a:chOff x="1767" y="8956"/>
            <a:chExt cx="2540" cy="574"/>
          </a:xfrm>
        </p:grpSpPr>
        <p:sp>
          <p:nvSpPr>
            <p:cNvPr id="117" name="矩形 116"/>
            <p:cNvSpPr/>
            <p:nvPr/>
          </p:nvSpPr>
          <p:spPr>
            <a:xfrm>
              <a:off x="1858" y="8956"/>
              <a:ext cx="2090"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文本框 115"/>
            <p:cNvSpPr txBox="1"/>
            <p:nvPr/>
          </p:nvSpPr>
          <p:spPr>
            <a:xfrm>
              <a:off x="1767" y="9052"/>
              <a:ext cx="2540" cy="434"/>
            </a:xfrm>
            <a:prstGeom prst="rect">
              <a:avLst/>
            </a:prstGeom>
            <a:noFill/>
          </p:spPr>
          <p:txBody>
            <a:bodyPr wrap="square" rtlCol="0">
              <a:spAutoFit/>
            </a:bodyPr>
            <a:p>
              <a:r>
                <a:rPr lang="zh-CN" altLang="en-US" sz="1200"/>
                <a:t>突出显示起点</a:t>
              </a:r>
              <a:endParaRPr lang="zh-CN" altLang="en-US" sz="1200"/>
            </a:p>
          </p:txBody>
        </p:sp>
      </p:grpSp>
      <p:cxnSp>
        <p:nvCxnSpPr>
          <p:cNvPr id="122" name="直接箭头连接符 121"/>
          <p:cNvCxnSpPr/>
          <p:nvPr/>
        </p:nvCxnSpPr>
        <p:spPr>
          <a:xfrm flipH="1">
            <a:off x="2640965" y="6485255"/>
            <a:ext cx="12204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8664575" y="4564380"/>
            <a:ext cx="29083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8955405" y="4324985"/>
            <a:ext cx="1194435" cy="460375"/>
          </a:xfrm>
          <a:prstGeom prst="rect">
            <a:avLst/>
          </a:prstGeom>
          <a:noFill/>
        </p:spPr>
        <p:txBody>
          <a:bodyPr wrap="square" rtlCol="0">
            <a:spAutoFit/>
          </a:bodyPr>
          <a:p>
            <a:r>
              <a:rPr lang="zh-CN" altLang="en-US" sz="1200"/>
              <a:t>突出显示终点</a:t>
            </a:r>
            <a:endParaRPr lang="zh-CN" altLang="en-US" sz="1200"/>
          </a:p>
          <a:p>
            <a:r>
              <a:rPr lang="zh-CN" altLang="en-US" sz="1200"/>
              <a:t>计算最短路径</a:t>
            </a:r>
            <a:endParaRPr lang="zh-CN" altLang="en-US" sz="1200"/>
          </a:p>
        </p:txBody>
      </p:sp>
      <p:grpSp>
        <p:nvGrpSpPr>
          <p:cNvPr id="126" name="组合 125"/>
          <p:cNvGrpSpPr/>
          <p:nvPr/>
        </p:nvGrpSpPr>
        <p:grpSpPr>
          <a:xfrm>
            <a:off x="10053320" y="4344035"/>
            <a:ext cx="2077720" cy="391795"/>
            <a:chOff x="7401" y="6885"/>
            <a:chExt cx="3272" cy="617"/>
          </a:xfrm>
        </p:grpSpPr>
        <p:cxnSp>
          <p:nvCxnSpPr>
            <p:cNvPr id="127" name="直接箭头连接符 126"/>
            <p:cNvCxnSpPr/>
            <p:nvPr/>
          </p:nvCxnSpPr>
          <p:spPr>
            <a:xfrm>
              <a:off x="7401" y="7188"/>
              <a:ext cx="458" cy="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流程图: 决策 127"/>
            <p:cNvSpPr/>
            <p:nvPr/>
          </p:nvSpPr>
          <p:spPr>
            <a:xfrm>
              <a:off x="7859" y="688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文本框 128"/>
            <p:cNvSpPr txBox="1"/>
            <p:nvPr/>
          </p:nvSpPr>
          <p:spPr>
            <a:xfrm>
              <a:off x="8666" y="7015"/>
              <a:ext cx="2007" cy="386"/>
            </a:xfrm>
            <a:prstGeom prst="rect">
              <a:avLst/>
            </a:prstGeom>
            <a:noFill/>
          </p:spPr>
          <p:txBody>
            <a:bodyPr wrap="square" rtlCol="0">
              <a:spAutoFit/>
            </a:bodyPr>
            <a:p>
              <a:r>
                <a:rPr lang="zh-CN" altLang="en-US" sz="1000"/>
                <a:t>是否有路</a:t>
              </a:r>
              <a:endParaRPr lang="zh-CN" altLang="en-US" sz="1000"/>
            </a:p>
          </p:txBody>
        </p:sp>
      </p:grpSp>
      <p:cxnSp>
        <p:nvCxnSpPr>
          <p:cNvPr id="131" name="直接连接符 130"/>
          <p:cNvCxnSpPr/>
          <p:nvPr/>
        </p:nvCxnSpPr>
        <p:spPr>
          <a:xfrm>
            <a:off x="12014835" y="3615055"/>
            <a:ext cx="1905" cy="921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11167745" y="3623945"/>
            <a:ext cx="848995" cy="95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10269220" y="2917825"/>
            <a:ext cx="1785620" cy="715010"/>
            <a:chOff x="16172" y="4595"/>
            <a:chExt cx="2812" cy="1126"/>
          </a:xfrm>
        </p:grpSpPr>
        <p:cxnSp>
          <p:nvCxnSpPr>
            <p:cNvPr id="133" name="直接箭头连接符 132"/>
            <p:cNvCxnSpPr/>
            <p:nvPr/>
          </p:nvCxnSpPr>
          <p:spPr>
            <a:xfrm flipH="1" flipV="1">
              <a:off x="17570" y="5223"/>
              <a:ext cx="17" cy="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16172" y="4595"/>
              <a:ext cx="2812" cy="628"/>
            </a:xfrm>
            <a:prstGeom prst="rect">
              <a:avLst/>
            </a:prstGeom>
            <a:noFill/>
          </p:spPr>
          <p:txBody>
            <a:bodyPr wrap="square" rtlCol="0">
              <a:spAutoFit/>
            </a:bodyPr>
            <a:p>
              <a:r>
                <a:rPr lang="zh-CN" altLang="en-US" sz="1000"/>
                <a:t>画路线，移动珠子，判断连珠，更新分数，消除连珠</a:t>
              </a:r>
              <a:endParaRPr lang="zh-CN" altLang="en-US" sz="1000"/>
            </a:p>
          </p:txBody>
        </p:sp>
      </p:grpSp>
      <p:cxnSp>
        <p:nvCxnSpPr>
          <p:cNvPr id="141" name="直接箭头连接符 140"/>
          <p:cNvCxnSpPr/>
          <p:nvPr/>
        </p:nvCxnSpPr>
        <p:spPr>
          <a:xfrm flipH="1" flipV="1">
            <a:off x="11137265" y="1830070"/>
            <a:ext cx="10795" cy="31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4" name="组合 183"/>
          <p:cNvGrpSpPr/>
          <p:nvPr/>
        </p:nvGrpSpPr>
        <p:grpSpPr>
          <a:xfrm>
            <a:off x="10309860" y="2185035"/>
            <a:ext cx="1676400" cy="391160"/>
            <a:chOff x="16236" y="2265"/>
            <a:chExt cx="2640" cy="616"/>
          </a:xfrm>
        </p:grpSpPr>
        <p:sp>
          <p:nvSpPr>
            <p:cNvPr id="142" name="流程图: 决策 141"/>
            <p:cNvSpPr/>
            <p:nvPr/>
          </p:nvSpPr>
          <p:spPr>
            <a:xfrm>
              <a:off x="16236" y="226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文本框 142"/>
            <p:cNvSpPr txBox="1"/>
            <p:nvPr/>
          </p:nvSpPr>
          <p:spPr>
            <a:xfrm>
              <a:off x="17067" y="2409"/>
              <a:ext cx="1203" cy="386"/>
            </a:xfrm>
            <a:prstGeom prst="rect">
              <a:avLst/>
            </a:prstGeom>
            <a:noFill/>
          </p:spPr>
          <p:txBody>
            <a:bodyPr wrap="square" rtlCol="0">
              <a:spAutoFit/>
            </a:bodyPr>
            <a:p>
              <a:r>
                <a:rPr lang="zh-CN" altLang="en-US" sz="1000"/>
                <a:t>是否连珠</a:t>
              </a:r>
              <a:endParaRPr lang="zh-CN" altLang="en-US" sz="1000"/>
            </a:p>
          </p:txBody>
        </p:sp>
      </p:grpSp>
      <p:grpSp>
        <p:nvGrpSpPr>
          <p:cNvPr id="148" name="组合 147"/>
          <p:cNvGrpSpPr/>
          <p:nvPr/>
        </p:nvGrpSpPr>
        <p:grpSpPr>
          <a:xfrm>
            <a:off x="10269220" y="1482725"/>
            <a:ext cx="1703070" cy="367665"/>
            <a:chOff x="1505" y="8956"/>
            <a:chExt cx="2682" cy="579"/>
          </a:xfrm>
        </p:grpSpPr>
        <p:sp>
          <p:nvSpPr>
            <p:cNvPr id="149" name="矩形 148"/>
            <p:cNvSpPr/>
            <p:nvPr/>
          </p:nvSpPr>
          <p:spPr>
            <a:xfrm>
              <a:off x="1505" y="8956"/>
              <a:ext cx="268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文本框 149"/>
            <p:cNvSpPr txBox="1"/>
            <p:nvPr/>
          </p:nvSpPr>
          <p:spPr>
            <a:xfrm>
              <a:off x="1885" y="9052"/>
              <a:ext cx="2302" cy="483"/>
            </a:xfrm>
            <a:prstGeom prst="rect">
              <a:avLst/>
            </a:prstGeom>
            <a:noFill/>
          </p:spPr>
          <p:txBody>
            <a:bodyPr wrap="square" rtlCol="0">
              <a:spAutoFit/>
            </a:bodyPr>
            <a:p>
              <a:r>
                <a:rPr lang="zh-CN" altLang="en-US" sz="1400"/>
                <a:t>生成随机棋子</a:t>
              </a:r>
              <a:endParaRPr lang="zh-CN" altLang="en-US" sz="1400"/>
            </a:p>
          </p:txBody>
        </p:sp>
      </p:grpSp>
      <p:grpSp>
        <p:nvGrpSpPr>
          <p:cNvPr id="152" name="组合 151"/>
          <p:cNvGrpSpPr/>
          <p:nvPr/>
        </p:nvGrpSpPr>
        <p:grpSpPr>
          <a:xfrm>
            <a:off x="8261985" y="1468755"/>
            <a:ext cx="1579245" cy="367665"/>
            <a:chOff x="1505" y="8956"/>
            <a:chExt cx="1641" cy="579"/>
          </a:xfrm>
        </p:grpSpPr>
        <p:sp>
          <p:nvSpPr>
            <p:cNvPr id="153" name="矩形 152"/>
            <p:cNvSpPr/>
            <p:nvPr/>
          </p:nvSpPr>
          <p:spPr>
            <a:xfrm>
              <a:off x="1505" y="8956"/>
              <a:ext cx="1641"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文本框 153"/>
            <p:cNvSpPr txBox="1"/>
            <p:nvPr/>
          </p:nvSpPr>
          <p:spPr>
            <a:xfrm>
              <a:off x="1647" y="9052"/>
              <a:ext cx="1499" cy="483"/>
            </a:xfrm>
            <a:prstGeom prst="rect">
              <a:avLst/>
            </a:prstGeom>
            <a:noFill/>
          </p:spPr>
          <p:txBody>
            <a:bodyPr wrap="square" rtlCol="0">
              <a:spAutoFit/>
            </a:bodyPr>
            <a:p>
              <a:r>
                <a:rPr lang="zh-CN" altLang="en-US" sz="1400"/>
                <a:t>重画棋盘、棋子</a:t>
              </a:r>
              <a:endParaRPr lang="zh-CN" altLang="en-US" sz="1400"/>
            </a:p>
          </p:txBody>
        </p:sp>
      </p:grpSp>
      <p:cxnSp>
        <p:nvCxnSpPr>
          <p:cNvPr id="156" name="直接连接符 155"/>
          <p:cNvCxnSpPr/>
          <p:nvPr/>
        </p:nvCxnSpPr>
        <p:spPr>
          <a:xfrm>
            <a:off x="9027160" y="1201420"/>
            <a:ext cx="210375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9036685" y="1192530"/>
            <a:ext cx="0" cy="235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H="1">
            <a:off x="3912870" y="2941320"/>
            <a:ext cx="5114290"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H="1">
            <a:off x="9036685" y="1830070"/>
            <a:ext cx="8890" cy="11201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1" name="组合 160"/>
          <p:cNvGrpSpPr/>
          <p:nvPr/>
        </p:nvGrpSpPr>
        <p:grpSpPr>
          <a:xfrm>
            <a:off x="3028315" y="4779645"/>
            <a:ext cx="1700530" cy="645795"/>
            <a:chOff x="4743" y="6485"/>
            <a:chExt cx="2678" cy="1017"/>
          </a:xfrm>
        </p:grpSpPr>
        <p:sp>
          <p:nvSpPr>
            <p:cNvPr id="162" name="流程图: 决策 161"/>
            <p:cNvSpPr/>
            <p:nvPr/>
          </p:nvSpPr>
          <p:spPr>
            <a:xfrm>
              <a:off x="4743" y="6885"/>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3" name="直接箭头连接符 162"/>
            <p:cNvCxnSpPr/>
            <p:nvPr/>
          </p:nvCxnSpPr>
          <p:spPr>
            <a:xfrm>
              <a:off x="6046" y="6485"/>
              <a:ext cx="3" cy="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文本框 163"/>
            <p:cNvSpPr txBox="1"/>
            <p:nvPr/>
          </p:nvSpPr>
          <p:spPr>
            <a:xfrm>
              <a:off x="5309" y="7022"/>
              <a:ext cx="2112" cy="386"/>
            </a:xfrm>
            <a:prstGeom prst="rect">
              <a:avLst/>
            </a:prstGeom>
            <a:noFill/>
          </p:spPr>
          <p:txBody>
            <a:bodyPr wrap="square" rtlCol="0">
              <a:spAutoFit/>
            </a:bodyPr>
            <a:p>
              <a:r>
                <a:rPr lang="zh-CN" altLang="en-US" sz="1000"/>
                <a:t>起点是否合法</a:t>
              </a:r>
              <a:endParaRPr lang="zh-CN" altLang="en-US" sz="1000"/>
            </a:p>
          </p:txBody>
        </p:sp>
      </p:grpSp>
      <p:grpSp>
        <p:nvGrpSpPr>
          <p:cNvPr id="167" name="组合 166"/>
          <p:cNvGrpSpPr/>
          <p:nvPr/>
        </p:nvGrpSpPr>
        <p:grpSpPr>
          <a:xfrm>
            <a:off x="1390650" y="1181735"/>
            <a:ext cx="770890" cy="306070"/>
            <a:chOff x="174" y="1987"/>
            <a:chExt cx="1214" cy="482"/>
          </a:xfrm>
        </p:grpSpPr>
        <p:sp>
          <p:nvSpPr>
            <p:cNvPr id="166" name="流程图: 可选过程 165"/>
            <p:cNvSpPr/>
            <p:nvPr/>
          </p:nvSpPr>
          <p:spPr>
            <a:xfrm>
              <a:off x="174" y="1987"/>
              <a:ext cx="1214" cy="46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文本框 164"/>
            <p:cNvSpPr txBox="1"/>
            <p:nvPr/>
          </p:nvSpPr>
          <p:spPr>
            <a:xfrm>
              <a:off x="382" y="1987"/>
              <a:ext cx="995" cy="483"/>
            </a:xfrm>
            <a:prstGeom prst="rect">
              <a:avLst/>
            </a:prstGeom>
            <a:noFill/>
          </p:spPr>
          <p:txBody>
            <a:bodyPr wrap="square" rtlCol="0">
              <a:spAutoFit/>
            </a:bodyPr>
            <a:p>
              <a:r>
                <a:rPr lang="zh-CN" altLang="en-US" sz="1400"/>
                <a:t>结束</a:t>
              </a:r>
              <a:endParaRPr lang="zh-CN" altLang="en-US" sz="1400"/>
            </a:p>
          </p:txBody>
        </p:sp>
      </p:grpSp>
      <p:cxnSp>
        <p:nvCxnSpPr>
          <p:cNvPr id="168" name="直接箭头连接符 167"/>
          <p:cNvCxnSpPr/>
          <p:nvPr/>
        </p:nvCxnSpPr>
        <p:spPr>
          <a:xfrm flipV="1">
            <a:off x="1758950" y="1497965"/>
            <a:ext cx="8890" cy="702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1750695" y="2565400"/>
            <a:ext cx="6350" cy="1386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1750695" y="3929380"/>
            <a:ext cx="1296670" cy="13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2599690" y="2367915"/>
            <a:ext cx="110045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2305050" y="211137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74" name="矩形 173"/>
          <p:cNvSpPr/>
          <p:nvPr/>
        </p:nvSpPr>
        <p:spPr>
          <a:xfrm>
            <a:off x="1539875" y="193357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75" name="矩形 174"/>
          <p:cNvSpPr/>
          <p:nvPr/>
        </p:nvSpPr>
        <p:spPr>
          <a:xfrm>
            <a:off x="4432300" y="434784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76" name="矩形 175"/>
          <p:cNvSpPr/>
          <p:nvPr/>
        </p:nvSpPr>
        <p:spPr>
          <a:xfrm>
            <a:off x="3412490" y="475488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cxnSp>
        <p:nvCxnSpPr>
          <p:cNvPr id="177" name="直接连接符 176"/>
          <p:cNvCxnSpPr/>
          <p:nvPr/>
        </p:nvCxnSpPr>
        <p:spPr>
          <a:xfrm>
            <a:off x="5821680" y="2959100"/>
            <a:ext cx="7620" cy="1412240"/>
          </a:xfrm>
          <a:prstGeom prst="line">
            <a:avLst/>
          </a:prstGeom>
        </p:spPr>
        <p:style>
          <a:lnRef idx="1">
            <a:schemeClr val="accent1"/>
          </a:lnRef>
          <a:fillRef idx="0">
            <a:schemeClr val="accent1"/>
          </a:fillRef>
          <a:effectRef idx="0">
            <a:schemeClr val="accent1"/>
          </a:effectRef>
          <a:fontRef idx="minor">
            <a:schemeClr val="tx1"/>
          </a:fontRef>
        </p:style>
      </p:cxnSp>
      <p:sp>
        <p:nvSpPr>
          <p:cNvPr id="178" name="矩形 177"/>
          <p:cNvSpPr/>
          <p:nvPr/>
        </p:nvSpPr>
        <p:spPr>
          <a:xfrm>
            <a:off x="5415280" y="407416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79" name="矩形 178"/>
          <p:cNvSpPr/>
          <p:nvPr/>
        </p:nvSpPr>
        <p:spPr>
          <a:xfrm>
            <a:off x="6350635" y="433197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cxnSp>
        <p:nvCxnSpPr>
          <p:cNvPr id="180" name="直接连接符 179"/>
          <p:cNvCxnSpPr/>
          <p:nvPr/>
        </p:nvCxnSpPr>
        <p:spPr>
          <a:xfrm>
            <a:off x="7800975" y="2941320"/>
            <a:ext cx="7620" cy="1412240"/>
          </a:xfrm>
          <a:prstGeom prst="line">
            <a:avLst/>
          </a:prstGeom>
        </p:spPr>
        <p:style>
          <a:lnRef idx="1">
            <a:schemeClr val="accent1"/>
          </a:lnRef>
          <a:fillRef idx="0">
            <a:schemeClr val="accent1"/>
          </a:fillRef>
          <a:effectRef idx="0">
            <a:schemeClr val="accent1"/>
          </a:effectRef>
          <a:fontRef idx="minor">
            <a:schemeClr val="tx1"/>
          </a:fontRef>
        </p:style>
      </p:cxnSp>
      <p:sp>
        <p:nvSpPr>
          <p:cNvPr id="181" name="矩形 180"/>
          <p:cNvSpPr/>
          <p:nvPr/>
        </p:nvSpPr>
        <p:spPr>
          <a:xfrm>
            <a:off x="7397750" y="408749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82" name="矩形 181"/>
          <p:cNvSpPr/>
          <p:nvPr/>
        </p:nvSpPr>
        <p:spPr>
          <a:xfrm>
            <a:off x="8336915" y="433260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cxnSp>
        <p:nvCxnSpPr>
          <p:cNvPr id="185" name="直接箭头连接符 184"/>
          <p:cNvCxnSpPr/>
          <p:nvPr/>
        </p:nvCxnSpPr>
        <p:spPr>
          <a:xfrm flipH="1" flipV="1">
            <a:off x="11148669" y="2576830"/>
            <a:ext cx="7935" cy="31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1140440" y="1210945"/>
            <a:ext cx="10160" cy="27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H="1" flipV="1">
            <a:off x="10050780" y="1233170"/>
            <a:ext cx="5715" cy="2809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0050780" y="4043045"/>
            <a:ext cx="1116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1167745" y="4034155"/>
            <a:ext cx="1905" cy="267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0047605" y="2385060"/>
            <a:ext cx="262255" cy="508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矩形 190"/>
          <p:cNvSpPr/>
          <p:nvPr/>
        </p:nvSpPr>
        <p:spPr>
          <a:xfrm>
            <a:off x="10754995" y="406844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92" name="矩形 191"/>
          <p:cNvSpPr/>
          <p:nvPr/>
        </p:nvSpPr>
        <p:spPr>
          <a:xfrm>
            <a:off x="11577955" y="4095750"/>
            <a:ext cx="55308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93" name="矩形 192"/>
          <p:cNvSpPr/>
          <p:nvPr/>
        </p:nvSpPr>
        <p:spPr>
          <a:xfrm>
            <a:off x="9921875" y="2171700"/>
            <a:ext cx="55308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94" name="矩形 193"/>
          <p:cNvSpPr/>
          <p:nvPr/>
        </p:nvSpPr>
        <p:spPr>
          <a:xfrm>
            <a:off x="10648315" y="189166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95" name="矩形 194"/>
          <p:cNvSpPr/>
          <p:nvPr/>
        </p:nvSpPr>
        <p:spPr>
          <a:xfrm>
            <a:off x="3412490" y="541909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cxnSp>
        <p:nvCxnSpPr>
          <p:cNvPr id="196" name="直接箭头连接符 195"/>
          <p:cNvCxnSpPr/>
          <p:nvPr/>
        </p:nvCxnSpPr>
        <p:spPr>
          <a:xfrm flipV="1">
            <a:off x="2214880" y="2959100"/>
            <a:ext cx="1580515" cy="952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97" name="直接连接符 196"/>
          <p:cNvCxnSpPr/>
          <p:nvPr/>
        </p:nvCxnSpPr>
        <p:spPr>
          <a:xfrm flipH="1">
            <a:off x="2205990" y="2968625"/>
            <a:ext cx="12700" cy="271399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8" name="直接连接符 197"/>
          <p:cNvCxnSpPr/>
          <p:nvPr/>
        </p:nvCxnSpPr>
        <p:spPr>
          <a:xfrm flipV="1">
            <a:off x="2187575" y="5227320"/>
            <a:ext cx="810260" cy="1905"/>
          </a:xfrm>
          <a:prstGeom prst="line">
            <a:avLst/>
          </a:prstGeom>
        </p:spPr>
        <p:style>
          <a:lnRef idx="1">
            <a:schemeClr val="accent2"/>
          </a:lnRef>
          <a:fillRef idx="0">
            <a:schemeClr val="accent2"/>
          </a:fillRef>
          <a:effectRef idx="0">
            <a:schemeClr val="accent2"/>
          </a:effectRef>
          <a:fontRef idx="minor">
            <a:schemeClr val="tx1"/>
          </a:fontRef>
        </p:style>
      </p:cxnSp>
      <p:sp>
        <p:nvSpPr>
          <p:cNvPr id="199" name="矩形 198"/>
          <p:cNvSpPr/>
          <p:nvPr/>
        </p:nvSpPr>
        <p:spPr>
          <a:xfrm>
            <a:off x="2600960" y="500380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grpSp>
        <p:nvGrpSpPr>
          <p:cNvPr id="200" name="组合 199"/>
          <p:cNvGrpSpPr/>
          <p:nvPr/>
        </p:nvGrpSpPr>
        <p:grpSpPr>
          <a:xfrm>
            <a:off x="1574589" y="6355080"/>
            <a:ext cx="1235330" cy="364490"/>
            <a:chOff x="1767" y="8956"/>
            <a:chExt cx="2540" cy="574"/>
          </a:xfrm>
        </p:grpSpPr>
        <p:sp>
          <p:nvSpPr>
            <p:cNvPr id="201" name="矩形 200"/>
            <p:cNvSpPr/>
            <p:nvPr/>
          </p:nvSpPr>
          <p:spPr>
            <a:xfrm>
              <a:off x="1858" y="8956"/>
              <a:ext cx="2090"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文本框 201"/>
            <p:cNvSpPr txBox="1"/>
            <p:nvPr/>
          </p:nvSpPr>
          <p:spPr>
            <a:xfrm>
              <a:off x="1767" y="9052"/>
              <a:ext cx="2540" cy="434"/>
            </a:xfrm>
            <a:prstGeom prst="rect">
              <a:avLst/>
            </a:prstGeom>
            <a:noFill/>
          </p:spPr>
          <p:txBody>
            <a:bodyPr wrap="square" rtlCol="0">
              <a:spAutoFit/>
            </a:bodyPr>
            <a:p>
              <a:r>
                <a:rPr lang="zh-CN" altLang="en-US" sz="1200"/>
                <a:t>重画棋盘棋子</a:t>
              </a:r>
              <a:endParaRPr lang="zh-CN" altLang="en-US" sz="1200"/>
            </a:p>
          </p:txBody>
        </p:sp>
      </p:grpSp>
      <p:sp>
        <p:nvSpPr>
          <p:cNvPr id="203" name="矩形 202"/>
          <p:cNvSpPr/>
          <p:nvPr/>
        </p:nvSpPr>
        <p:spPr>
          <a:xfrm>
            <a:off x="3414395" y="605155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204" name="矩形 203"/>
          <p:cNvSpPr/>
          <p:nvPr/>
        </p:nvSpPr>
        <p:spPr>
          <a:xfrm>
            <a:off x="2587625" y="564134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792997" y="132868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8" name="TextBox 7"/>
          <p:cNvSpPr txBox="1"/>
          <p:nvPr/>
        </p:nvSpPr>
        <p:spPr>
          <a:xfrm>
            <a:off x="1501331" y="1190064"/>
            <a:ext cx="1605280" cy="583565"/>
          </a:xfrm>
          <a:prstGeom prst="rect">
            <a:avLst/>
          </a:prstGeom>
          <a:noFill/>
        </p:spPr>
        <p:txBody>
          <a:bodyPr wrap="none" rtlCol="0">
            <a:spAutoFit/>
          </a:bodyPr>
          <a:lstStyle/>
          <a:p>
            <a:r>
              <a:rPr lang="en-US" altLang="zh-CN"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MVC</a:t>
            </a:r>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模式</a:t>
            </a:r>
            <a:endPar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1483647" y="1680655"/>
            <a:ext cx="3730928" cy="332168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1.数据模块：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类部分：数组及其元素值的底层计算；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2.界面模块：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图形函数部分：</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通过函数实现游戏界面的图像化，使玩家更为便捷地通过鼠标点击移动珠子，交互体验更好，且游戏界面更加美观</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3.控制模块：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main函数部分：</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按照游戏玩法与规则控制函数调用的逻辑</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4" name="组合 3"/>
          <p:cNvGrpSpPr/>
          <p:nvPr/>
        </p:nvGrpSpPr>
        <p:grpSpPr>
          <a:xfrm>
            <a:off x="0" y="525780"/>
            <a:ext cx="2092325" cy="481965"/>
            <a:chOff x="0" y="828"/>
            <a:chExt cx="3295" cy="759"/>
          </a:xfrm>
        </p:grpSpPr>
        <p:sp>
          <p:nvSpPr>
            <p:cNvPr id="42" name="íṧlíḍè"/>
            <p:cNvSpPr/>
            <p:nvPr/>
          </p:nvSpPr>
          <p:spPr bwMode="auto">
            <a:xfrm>
              <a:off x="0" y="828"/>
              <a:ext cx="3295" cy="759"/>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76" y="903"/>
              <a:ext cx="3121" cy="613"/>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总结</a:t>
              </a:r>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SUMMARY</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5" name="组合 4"/>
          <p:cNvGrpSpPr/>
          <p:nvPr/>
        </p:nvGrpSpPr>
        <p:grpSpPr>
          <a:xfrm>
            <a:off x="2686685" y="1754505"/>
            <a:ext cx="891504" cy="389255"/>
            <a:chOff x="0" y="973"/>
            <a:chExt cx="1745" cy="613"/>
          </a:xfrm>
        </p:grpSpPr>
        <p:sp>
          <p:nvSpPr>
            <p:cNvPr id="6"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7" name="ïş1ídè"/>
            <p:cNvSpPr txBox="1"/>
            <p:nvPr/>
          </p:nvSpPr>
          <p:spPr>
            <a:xfrm>
              <a:off x="174" y="973"/>
              <a:ext cx="1396" cy="613"/>
            </a:xfrm>
            <a:prstGeom prst="rect">
              <a:avLst/>
            </a:prstGeom>
            <a:noFill/>
          </p:spPr>
          <p:txBody>
            <a:bodyPr wrap="square">
              <a:normAutofit fontScale="90000"/>
            </a:bodyPr>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model</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9" name="组合 8"/>
          <p:cNvGrpSpPr/>
          <p:nvPr/>
        </p:nvGrpSpPr>
        <p:grpSpPr>
          <a:xfrm>
            <a:off x="2687320" y="2364740"/>
            <a:ext cx="891504" cy="389255"/>
            <a:chOff x="0" y="945"/>
            <a:chExt cx="1745" cy="613"/>
          </a:xfrm>
        </p:grpSpPr>
        <p:sp>
          <p:nvSpPr>
            <p:cNvPr id="11"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2" name="ïş1ídè"/>
            <p:cNvSpPr txBox="1"/>
            <p:nvPr/>
          </p:nvSpPr>
          <p:spPr>
            <a:xfrm>
              <a:off x="174" y="945"/>
              <a:ext cx="1396" cy="613"/>
            </a:xfrm>
            <a:prstGeom prst="rect">
              <a:avLst/>
            </a:prstGeom>
            <a:noFill/>
          </p:spPr>
          <p:txBody>
            <a:bodyPr wrap="square">
              <a:normAutofit/>
            </a:bodyPr>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view</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13" name="组合 12"/>
          <p:cNvGrpSpPr/>
          <p:nvPr/>
        </p:nvGrpSpPr>
        <p:grpSpPr>
          <a:xfrm>
            <a:off x="2700655" y="3997325"/>
            <a:ext cx="891504" cy="389255"/>
            <a:chOff x="0" y="987"/>
            <a:chExt cx="1745" cy="613"/>
          </a:xfrm>
        </p:grpSpPr>
        <p:sp>
          <p:nvSpPr>
            <p:cNvPr id="14"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5" name="ïş1ídè"/>
            <p:cNvSpPr txBox="1"/>
            <p:nvPr/>
          </p:nvSpPr>
          <p:spPr>
            <a:xfrm>
              <a:off x="72" y="987"/>
              <a:ext cx="1646" cy="613"/>
            </a:xfrm>
            <a:prstGeom prst="rect">
              <a:avLst/>
            </a:prstGeom>
            <a:noFill/>
          </p:spPr>
          <p:txBody>
            <a:bodyPr wrap="square">
              <a:normAutofit fontScale="80000"/>
            </a:bodyPr>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control</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pic>
        <p:nvPicPr>
          <p:cNvPr id="16" name="图片 15" descr="示例图1"/>
          <p:cNvPicPr>
            <a:picLocks noChangeAspect="1"/>
          </p:cNvPicPr>
          <p:nvPr/>
        </p:nvPicPr>
        <p:blipFill>
          <a:blip r:embed="rId1"/>
          <a:stretch>
            <a:fillRect/>
          </a:stretch>
        </p:blipFill>
        <p:spPr>
          <a:xfrm>
            <a:off x="6116955" y="949325"/>
            <a:ext cx="5037455" cy="4999990"/>
          </a:xfrm>
          <a:prstGeom prst="rect">
            <a:avLst/>
          </a:prstGeom>
        </p:spPr>
      </p:pic>
      <p:sp>
        <p:nvSpPr>
          <p:cNvPr id="17" name="文本框 16"/>
          <p:cNvSpPr txBox="1"/>
          <p:nvPr/>
        </p:nvSpPr>
        <p:spPr>
          <a:xfrm>
            <a:off x="276860" y="5135880"/>
            <a:ext cx="5665470" cy="922020"/>
          </a:xfrm>
          <a:prstGeom prst="rect">
            <a:avLst/>
          </a:prstGeom>
          <a:solidFill>
            <a:srgbClr val="FD5C0C"/>
          </a:solidFill>
          <a:ln>
            <a:solidFill>
              <a:srgbClr val="FF0000"/>
            </a:solidFill>
            <a:prstDash val="sysDot"/>
          </a:ln>
        </p:spPr>
        <p:txBody>
          <a:bodyPr wrap="square" rtlCol="0">
            <a:spAutoFit/>
          </a:bodyPr>
          <a:p>
            <a:r>
              <a:rPr lang="zh-CN" altLang="en-US">
                <a:solidFill>
                  <a:schemeClr val="bg1"/>
                </a:solidFill>
              </a:rPr>
              <a:t>总体来看，整体程序通过以main函数为主的控制层调用函数，按照游戏运行逻辑进行数据层数据的计算与界面层图像化界面的显示</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8" name="矩形 7"/>
          <p:cNvSpPr>
            <a:spLocks noChangeAspect="1"/>
          </p:cNvSpPr>
          <p:nvPr/>
        </p:nvSpPr>
        <p:spPr>
          <a:xfrm>
            <a:off x="7732674" y="1878745"/>
            <a:ext cx="2664000" cy="2664000"/>
          </a:xfrm>
          <a:prstGeom prst="rect">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latin typeface="思源黑体 Normal" panose="020B0400000000000000" pitchFamily="34" charset="-122"/>
                <a:ea typeface="思源黑体 Normal" panose="020B0400000000000000" pitchFamily="34" charset="-122"/>
                <a:cs typeface="+mn-ea"/>
                <a:sym typeface="+mn-lt"/>
              </a:rPr>
              <a:t>THANKS</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latin typeface="思源黑体 Normal" panose="020B0400000000000000" pitchFamily="34" charset="-122"/>
                <a:ea typeface="思源黑体 Normal" panose="020B0400000000000000" pitchFamily="34" charset="-122"/>
                <a:cs typeface="+mn-ea"/>
                <a:sym typeface="+mn-lt"/>
              </a:rPr>
              <a:t>谢谢观看</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26" name="组合 25"/>
          <p:cNvGrpSpPr/>
          <p:nvPr/>
        </p:nvGrpSpPr>
        <p:grpSpPr>
          <a:xfrm>
            <a:off x="772607" y="4455076"/>
            <a:ext cx="3179685" cy="468000"/>
            <a:chOff x="4666248" y="4096573"/>
            <a:chExt cx="3179685" cy="468000"/>
          </a:xfrm>
        </p:grpSpPr>
        <p:grpSp>
          <p:nvGrpSpPr>
            <p:cNvPr id="27" name="组合 26"/>
            <p:cNvGrpSpPr/>
            <p:nvPr/>
          </p:nvGrpSpPr>
          <p:grpSpPr>
            <a:xfrm>
              <a:off x="4666248" y="4096573"/>
              <a:ext cx="1328472" cy="468000"/>
              <a:chOff x="4900613" y="4067568"/>
              <a:chExt cx="1328472" cy="468000"/>
            </a:xfrm>
          </p:grpSpPr>
          <p:sp>
            <p:nvSpPr>
              <p:cNvPr id="31" name="矩形 30"/>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32" name="文本框 31"/>
              <p:cNvSpPr txBox="1"/>
              <p:nvPr/>
            </p:nvSpPr>
            <p:spPr>
              <a:xfrm>
                <a:off x="4927231" y="4163069"/>
                <a:ext cx="1275236" cy="275590"/>
              </a:xfrm>
              <a:prstGeom prst="rect">
                <a:avLst/>
              </a:prstGeom>
              <a:noFill/>
            </p:spPr>
            <p:txBody>
              <a:bodyPr wrap="square" rtlCol="0">
                <a:spAutoFit/>
              </a:bodyPr>
              <a:lstStyle/>
              <a:p>
                <a:pPr algn="ctr"/>
                <a:r>
                  <a:rPr lang="zh-CN" sz="1200" dirty="0">
                    <a:solidFill>
                      <a:schemeClr val="bg1"/>
                    </a:solidFill>
                    <a:latin typeface="思源黑体 Normal" panose="020B0400000000000000" pitchFamily="34" charset="-122"/>
                    <a:ea typeface="思源黑体 Normal" panose="020B0400000000000000" pitchFamily="34" charset="-122"/>
                    <a:cs typeface="+mn-ea"/>
                    <a:sym typeface="+mn-lt"/>
                  </a:rPr>
                  <a:t>刘治华</a:t>
                </a:r>
                <a:endParaRPr lang="zh-CN" sz="12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27"/>
            <p:cNvGrpSpPr/>
            <p:nvPr/>
          </p:nvGrpSpPr>
          <p:grpSpPr>
            <a:xfrm>
              <a:off x="6374227" y="4096573"/>
              <a:ext cx="1471706" cy="468000"/>
              <a:chOff x="5193221" y="4071473"/>
              <a:chExt cx="1471706" cy="468000"/>
            </a:xfrm>
          </p:grpSpPr>
          <p:sp>
            <p:nvSpPr>
              <p:cNvPr id="29" name="矩形 28"/>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30" name="文本框 29"/>
              <p:cNvSpPr txBox="1"/>
              <p:nvPr/>
            </p:nvSpPr>
            <p:spPr>
              <a:xfrm>
                <a:off x="5219839" y="4166974"/>
                <a:ext cx="1445088" cy="275590"/>
              </a:xfrm>
              <a:prstGeom prst="rect">
                <a:avLst/>
              </a:prstGeom>
              <a:noFill/>
            </p:spPr>
            <p:txBody>
              <a:bodyPr wrap="square" rtlCol="0">
                <a:spAutoFit/>
              </a:bodyPr>
              <a:lstStyle/>
              <a:p>
                <a:pPr algn="ctr"/>
                <a:r>
                  <a:rPr lang="en-US" altLang="zh-CN" sz="1200" dirty="0">
                    <a:latin typeface="思源黑体 Normal" panose="020B0400000000000000" pitchFamily="34" charset="-122"/>
                    <a:ea typeface="思源黑体 Normal" panose="020B0400000000000000" pitchFamily="34" charset="-122"/>
                    <a:cs typeface="+mn-ea"/>
                    <a:sym typeface="+mn-lt"/>
                  </a:rPr>
                  <a:t>2052134</a:t>
                </a:r>
                <a:endParaRPr lang="en-US" altLang="zh-CN" sz="1200" dirty="0">
                  <a:latin typeface="思源黑体 Normal" panose="020B0400000000000000" pitchFamily="34" charset="-122"/>
                  <a:ea typeface="思源黑体 Normal" panose="020B0400000000000000" pitchFamily="34" charset="-122"/>
                  <a:cs typeface="+mn-ea"/>
                  <a:sym typeface="+mn-lt"/>
                </a:endParaRPr>
              </a:p>
            </p:txBody>
          </p:sp>
        </p:grpSp>
      </p:grpSp>
      <p:sp>
        <p:nvSpPr>
          <p:cNvPr id="34" name="矩形 33"/>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7" name="组合 36"/>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775217" y="1279785"/>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8" name="TextBox 7"/>
          <p:cNvSpPr txBox="1"/>
          <p:nvPr/>
        </p:nvSpPr>
        <p:spPr>
          <a:xfrm>
            <a:off x="1579436" y="1139264"/>
            <a:ext cx="5872480" cy="583565"/>
          </a:xfrm>
          <a:prstGeom prst="rect">
            <a:avLst/>
          </a:prstGeom>
          <a:noFill/>
        </p:spPr>
        <p:txBody>
          <a:bodyPr wrap="none" rtlCol="0">
            <a:spAutoFit/>
          </a:bodyPr>
          <a:lstStyle/>
          <a:p>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调用伪图形函数实现伪图形界面</a:t>
            </a:r>
            <a:endPar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1256030" y="1629410"/>
            <a:ext cx="10381615" cy="429133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1.获取、设置控制台窗口及缓冲区大小：</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使不同玩家控制台窗口大小适应游戏界面，并在程序结束时使玩家控制台大小恢复原状</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2.读鼠标、键盘触发情况：</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获取输入设备（即键盘与鼠标）对应的句柄，判断触发类型，返回相应的值以供调用相应函数作出响应，增强交互效果</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3.设置输出颜色：</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输出之后，便是以函数第一个参数为前景色，第二个参数为背景色，输出符号的颜色为背景色，如设置黄色为前景色，蓝色为背景色，则输出</a:t>
            </a: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时，效果是：黄底蓝字符。</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4.将光标移动至指定位置的功能</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将控制台窗口分成小格，最左上角坐标为（0,0），x轴为横向，y轴为纵向，cct_gotoxy函数会把输出光标移动到参数对应的位置，cout的起始位置，即光标位置，就会变为参数对应的位置</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5" name="组合 4"/>
          <p:cNvGrpSpPr/>
          <p:nvPr/>
        </p:nvGrpSpPr>
        <p:grpSpPr>
          <a:xfrm>
            <a:off x="1532255" y="2355215"/>
            <a:ext cx="5371465" cy="389255"/>
            <a:chOff x="0" y="1015"/>
            <a:chExt cx="1745" cy="613"/>
          </a:xfrm>
        </p:grpSpPr>
        <p:sp>
          <p:nvSpPr>
            <p:cNvPr id="6"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7" name="ïş1ídè"/>
            <p:cNvSpPr txBox="1"/>
            <p:nvPr/>
          </p:nvSpPr>
          <p:spPr>
            <a:xfrm>
              <a:off x="35" y="1015"/>
              <a:ext cx="1671" cy="613"/>
            </a:xfrm>
            <a:prstGeom prst="rect">
              <a:avLst/>
            </a:prstGeom>
            <a:noFill/>
          </p:spPr>
          <p:txBody>
            <a:bodyPr wrap="square">
              <a:normAutofit fontScale="80000"/>
            </a:bodyPr>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调用函数cct_setconsoleborder、cct_getconsoleborder</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05" name="组合 204"/>
          <p:cNvGrpSpPr/>
          <p:nvPr/>
        </p:nvGrpSpPr>
        <p:grpSpPr>
          <a:xfrm>
            <a:off x="0" y="339090"/>
            <a:ext cx="4268470" cy="481330"/>
            <a:chOff x="0" y="534"/>
            <a:chExt cx="6722" cy="758"/>
          </a:xfrm>
        </p:grpSpPr>
        <p:sp>
          <p:nvSpPr>
            <p:cNvPr id="16" name="íṧlíḍè"/>
            <p:cNvSpPr/>
            <p:nvPr/>
          </p:nvSpPr>
          <p:spPr bwMode="auto">
            <a:xfrm>
              <a:off x="0" y="534"/>
              <a:ext cx="6722" cy="759"/>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7" name="ïş1ídè"/>
            <p:cNvSpPr txBox="1"/>
            <p:nvPr/>
          </p:nvSpPr>
          <p:spPr>
            <a:xfrm>
              <a:off x="62" y="595"/>
              <a:ext cx="6660" cy="613"/>
            </a:xfrm>
            <a:prstGeom prst="rect">
              <a:avLst/>
            </a:prstGeom>
            <a:noFill/>
          </p:spPr>
          <p:txBody>
            <a:bodyPr wrap="square">
              <a:normAutofit fontScale="90000"/>
            </a:bodyPr>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程序功能与模块</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a:t>
              </a:r>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图形界面与伪图形函数</a:t>
              </a:r>
              <a:endPar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1" name="组合 20"/>
          <p:cNvGrpSpPr/>
          <p:nvPr/>
        </p:nvGrpSpPr>
        <p:grpSpPr>
          <a:xfrm>
            <a:off x="1517015" y="3335655"/>
            <a:ext cx="5371465" cy="389255"/>
            <a:chOff x="0" y="1015"/>
            <a:chExt cx="1745" cy="613"/>
          </a:xfrm>
        </p:grpSpPr>
        <p:sp>
          <p:nvSpPr>
            <p:cNvPr id="22"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23" name="ïş1ídè"/>
            <p:cNvSpPr txBox="1"/>
            <p:nvPr/>
          </p:nvSpPr>
          <p:spPr>
            <a:xfrm>
              <a:off x="35" y="1015"/>
              <a:ext cx="1671" cy="613"/>
            </a:xfrm>
            <a:prstGeom prst="rect">
              <a:avLst/>
            </a:prstGeom>
            <a:noFill/>
          </p:spPr>
          <p:txBody>
            <a:bodyPr wrap="square">
              <a:normAutofit/>
            </a:bodyPr>
            <a:p>
              <a:pPr algn="dist"/>
              <a:r>
                <a:rPr lang="zh-CN" altLang="en-US" sz="1400" dirty="0">
                  <a:solidFill>
                    <a:schemeClr val="bg1"/>
                  </a:solidFill>
                  <a:latin typeface="思源黑体 Normal" panose="020B0400000000000000" pitchFamily="34" charset="-122"/>
                  <a:ea typeface="思源黑体 Normal" panose="020B0400000000000000" pitchFamily="34" charset="-122"/>
                  <a:cs typeface="+mn-ea"/>
                  <a:sym typeface="+mn-lt"/>
                </a:rPr>
                <a:t>调用函数my_read_keyboard_and_mouse</a:t>
              </a:r>
              <a:endParaRPr lang="zh-CN" altLang="en-US" sz="14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4" name="组合 23"/>
          <p:cNvGrpSpPr/>
          <p:nvPr/>
        </p:nvGrpSpPr>
        <p:grpSpPr>
          <a:xfrm>
            <a:off x="1557020" y="4601210"/>
            <a:ext cx="5371465" cy="389255"/>
            <a:chOff x="0" y="1040"/>
            <a:chExt cx="1745" cy="613"/>
          </a:xfrm>
        </p:grpSpPr>
        <p:sp>
          <p:nvSpPr>
            <p:cNvPr id="25"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26" name="ïş1ídè"/>
            <p:cNvSpPr txBox="1"/>
            <p:nvPr/>
          </p:nvSpPr>
          <p:spPr>
            <a:xfrm>
              <a:off x="14" y="1040"/>
              <a:ext cx="1671" cy="613"/>
            </a:xfrm>
            <a:prstGeom prst="rect">
              <a:avLst/>
            </a:prstGeom>
            <a:noFill/>
          </p:spPr>
          <p:txBody>
            <a:bodyPr wrap="square">
              <a:normAutofit fontScale="80000"/>
            </a:bodyPr>
            <a:p>
              <a:pPr algn="dist"/>
              <a:r>
                <a:rPr lang="zh-CN" altLang="en-US" sz="1400" dirty="0">
                  <a:solidFill>
                    <a:schemeClr val="bg1"/>
                  </a:solidFill>
                  <a:latin typeface="思源黑体 Normal" panose="020B0400000000000000" pitchFamily="34" charset="-122"/>
                  <a:ea typeface="思源黑体 Normal" panose="020B0400000000000000" pitchFamily="34" charset="-122"/>
                  <a:cs typeface="+mn-ea"/>
                  <a:sym typeface="+mn-lt"/>
                </a:rPr>
                <a:t>调用函数void cct_setcolor(const int bg_color, const int fg_color)</a:t>
              </a:r>
              <a:endParaRPr lang="zh-CN" altLang="en-US" sz="14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7" name="组合 26"/>
          <p:cNvGrpSpPr/>
          <p:nvPr/>
        </p:nvGrpSpPr>
        <p:grpSpPr>
          <a:xfrm>
            <a:off x="1541780" y="5848350"/>
            <a:ext cx="5371465" cy="389255"/>
            <a:chOff x="0" y="1012"/>
            <a:chExt cx="1745" cy="613"/>
          </a:xfrm>
        </p:grpSpPr>
        <p:sp>
          <p:nvSpPr>
            <p:cNvPr id="28"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29" name="ïş1ídè"/>
            <p:cNvSpPr txBox="1"/>
            <p:nvPr/>
          </p:nvSpPr>
          <p:spPr>
            <a:xfrm>
              <a:off x="8" y="1012"/>
              <a:ext cx="1671" cy="613"/>
            </a:xfrm>
            <a:prstGeom prst="rect">
              <a:avLst/>
            </a:prstGeom>
            <a:noFill/>
          </p:spPr>
          <p:txBody>
            <a:bodyPr wrap="square">
              <a:normAutofit/>
            </a:bodyPr>
            <a:p>
              <a:pPr algn="dist"/>
              <a:r>
                <a:rPr lang="zh-CN" altLang="en-US" sz="1400" dirty="0">
                  <a:solidFill>
                    <a:schemeClr val="bg1"/>
                  </a:solidFill>
                  <a:latin typeface="思源黑体 Normal" panose="020B0400000000000000" pitchFamily="34" charset="-122"/>
                  <a:ea typeface="思源黑体 Normal" panose="020B0400000000000000" pitchFamily="34" charset="-122"/>
                  <a:cs typeface="+mn-ea"/>
                  <a:sym typeface="+mn-lt"/>
                </a:rPr>
                <a:t>调用函数void cct_gotoxy(const int X, const int Y)</a:t>
              </a:r>
              <a:endParaRPr lang="zh-CN" altLang="en-US" sz="14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0299" y="1539892"/>
            <a:ext cx="4450080" cy="521970"/>
          </a:xfrm>
          <a:prstGeom prst="rect">
            <a:avLst/>
          </a:prstGeom>
          <a:noFill/>
        </p:spPr>
        <p:txBody>
          <a:bodyPr wrap="none" rtlCol="0">
            <a:spAutoFit/>
          </a:bodyPr>
          <a:lstStyle/>
          <a:p>
            <a:r>
              <a:rPr lang="zh-CN" altLang="en-US" sz="28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迪杰斯特拉算法</a:t>
            </a:r>
            <a:r>
              <a:rPr lang="en-US" altLang="zh-CN" sz="28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(Dijkstra)</a:t>
            </a:r>
            <a:endParaRPr lang="en-US" altLang="zh-CN" sz="28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9" name="Google Shape;86;p19"/>
          <p:cNvSpPr txBox="1"/>
          <p:nvPr/>
        </p:nvSpPr>
        <p:spPr>
          <a:xfrm>
            <a:off x="723265" y="1123315"/>
            <a:ext cx="3585210" cy="434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0" i="0" u="none" strike="noStrike" cap="none">
                <a:solidFill>
                  <a:schemeClr val="accent1"/>
                </a:solidFill>
                <a:latin typeface="思源黑体 Normal" panose="020B0400000000000000" pitchFamily="34" charset="-122"/>
                <a:ea typeface="思源黑体 Normal" panose="020B0400000000000000" pitchFamily="34" charset="-122"/>
                <a:cs typeface="+mn-ea"/>
                <a:sym typeface="+mn-lt"/>
              </a:rPr>
              <a:t>简单地图的导航路线规划</a:t>
            </a:r>
            <a:endParaRPr lang="zh-CN" sz="2400" b="0" i="0" u="none" strike="noStrike" cap="none">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840905" y="2151035"/>
            <a:ext cx="3467616" cy="3644900"/>
          </a:xfrm>
          <a:prstGeom prst="rect">
            <a:avLst/>
          </a:prstGeom>
          <a:noFill/>
        </p:spPr>
        <p:txBody>
          <a:bodyPr wrap="square" lIns="91423" tIns="45712" rIns="91423" bIns="45712" rtlCol="0">
            <a:spAutoFit/>
          </a:bodyPr>
          <a:lstStyle/>
          <a:p>
            <a:pPr defTabSz="1217930">
              <a:lnSpc>
                <a:spcPct val="150000"/>
              </a:lnSpc>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基本思想：两个集合S,T，S表示已经访问的点集合，T表示未访问的点集合，S初始为空，T包括所有点；每次从T集合中选取从s到该点距离最小的点cur，然后将点cur加入到S中（保证从s到S集合中的点之间的路径长度最小），并且基于cur点为跳板，做松弛操作，更新s到T集合中其他点的距离，松弛操作即，如果dist[j] &gt; dist[cur] + G[cur,j]，更新dist[j] = dist[cur]+G[cur,j]，其中j属于T集合；当cur==t时算法结束。</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2" name="组合 1"/>
          <p:cNvGrpSpPr/>
          <p:nvPr/>
        </p:nvGrpSpPr>
        <p:grpSpPr>
          <a:xfrm>
            <a:off x="0" y="525780"/>
            <a:ext cx="2091690" cy="481330"/>
            <a:chOff x="0" y="828"/>
            <a:chExt cx="3294" cy="758"/>
          </a:xfrm>
        </p:grpSpPr>
        <p:sp>
          <p:nvSpPr>
            <p:cNvPr id="36" name="íṧlíḍè"/>
            <p:cNvSpPr/>
            <p:nvPr/>
          </p:nvSpPr>
          <p:spPr bwMode="auto">
            <a:xfrm>
              <a:off x="0" y="828"/>
              <a:ext cx="3295" cy="759"/>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7" name="ïş1ídè"/>
            <p:cNvSpPr txBox="1"/>
            <p:nvPr/>
          </p:nvSpPr>
          <p:spPr>
            <a:xfrm>
              <a:off x="174" y="973"/>
              <a:ext cx="3121" cy="613"/>
            </a:xfrm>
            <a:prstGeom prst="rect">
              <a:avLst/>
            </a:prstGeom>
            <a:noFill/>
          </p:spPr>
          <p:txBody>
            <a:bodyPr wrap="square">
              <a:normAutofit/>
            </a:bodyPr>
            <a:lstStyle/>
            <a:p>
              <a:pPr algn="dist"/>
              <a:r>
                <a:rPr lang="zh-CN" altLang="en-US" dirty="0">
                  <a:solidFill>
                    <a:schemeClr val="bg1"/>
                  </a:solidFill>
                  <a:cs typeface="+mn-ea"/>
                  <a:sym typeface="+mn-lt"/>
                </a:rPr>
                <a:t>相关扩展联想</a:t>
              </a:r>
              <a:endParaRPr lang="zh-CN" altLang="en-US" dirty="0">
                <a:solidFill>
                  <a:schemeClr val="bg1"/>
                </a:solidFill>
                <a:cs typeface="+mn-ea"/>
                <a:sym typeface="+mn-lt"/>
              </a:endParaRPr>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75356" y="1540594"/>
            <a:ext cx="6365166" cy="4243444"/>
          </a:xfrm>
          <a:prstGeom prst="rect">
            <a:avLst/>
          </a:prstGeom>
        </p:spPr>
      </p:pic>
      <p:grpSp>
        <p:nvGrpSpPr>
          <p:cNvPr id="3" name="组合 2"/>
          <p:cNvGrpSpPr/>
          <p:nvPr/>
        </p:nvGrpSpPr>
        <p:grpSpPr>
          <a:xfrm>
            <a:off x="757951" y="5792470"/>
            <a:ext cx="4311279" cy="481965"/>
            <a:chOff x="-36" y="828"/>
            <a:chExt cx="3331" cy="759"/>
          </a:xfrm>
        </p:grpSpPr>
        <p:sp>
          <p:nvSpPr>
            <p:cNvPr id="4" name="íṧlíḍè"/>
            <p:cNvSpPr/>
            <p:nvPr/>
          </p:nvSpPr>
          <p:spPr bwMode="auto">
            <a:xfrm>
              <a:off x="0" y="828"/>
              <a:ext cx="3295" cy="759"/>
            </a:xfrm>
            <a:prstGeom prst="homePlate">
              <a:avLst>
                <a:gd name="adj" fmla="val 0"/>
              </a:avLst>
            </a:prstGeom>
            <a:solidFill>
              <a:schemeClr val="accent1"/>
            </a:solidFill>
            <a:ln w="19050">
              <a:noFill/>
              <a:round/>
            </a:ln>
          </p:spPr>
          <p:txBody>
            <a:bodyPr anchor="ctr"/>
            <a:p>
              <a:pPr algn="ctr"/>
              <a:endParaRPr>
                <a:cs typeface="+mn-ea"/>
                <a:sym typeface="+mn-lt"/>
              </a:endParaRPr>
            </a:p>
          </p:txBody>
        </p:sp>
        <p:sp>
          <p:nvSpPr>
            <p:cNvPr id="6" name="ïş1ídè"/>
            <p:cNvSpPr txBox="1"/>
            <p:nvPr/>
          </p:nvSpPr>
          <p:spPr>
            <a:xfrm>
              <a:off x="-36" y="959"/>
              <a:ext cx="3275" cy="613"/>
            </a:xfrm>
            <a:prstGeom prst="rect">
              <a:avLst/>
            </a:prstGeom>
            <a:noFill/>
          </p:spPr>
          <p:txBody>
            <a:bodyPr wrap="square">
              <a:normAutofit fontScale="70000"/>
            </a:bodyPr>
            <a:p>
              <a:pPr algn="dist"/>
              <a:r>
                <a:rPr lang="zh-CN" altLang="en-US" dirty="0">
                  <a:solidFill>
                    <a:schemeClr val="bg1"/>
                  </a:solidFill>
                  <a:cs typeface="+mn-ea"/>
                  <a:sym typeface="+mn-lt"/>
                </a:rPr>
                <a:t>成功率高，必能算出最短路径，但时间复杂度太高</a:t>
              </a:r>
              <a:r>
                <a:rPr lang="en-US" altLang="zh-CN" dirty="0">
                  <a:solidFill>
                    <a:schemeClr val="bg1"/>
                  </a:solidFill>
                  <a:cs typeface="+mn-ea"/>
                  <a:sym typeface="+mn-lt"/>
                </a:rPr>
                <a:t> </a:t>
              </a:r>
              <a:r>
                <a:rPr lang="en-US" altLang="zh-CN" i="1" dirty="0">
                  <a:solidFill>
                    <a:schemeClr val="bg1"/>
                  </a:solidFill>
                  <a:cs typeface="+mn-ea"/>
                  <a:sym typeface="+mn-lt"/>
                </a:rPr>
                <a:t>O </a:t>
              </a:r>
              <a:r>
                <a:rPr lang="en-US" altLang="zh-CN" dirty="0">
                  <a:solidFill>
                    <a:schemeClr val="bg1"/>
                  </a:solidFill>
                  <a:cs typeface="+mn-ea"/>
                  <a:sym typeface="+mn-lt"/>
                </a:rPr>
                <a:t>(n²</a:t>
              </a:r>
              <a:r>
                <a:rPr lang="zh-CN" altLang="en-US" dirty="0">
                  <a:solidFill>
                    <a:schemeClr val="bg1"/>
                  </a:solidFill>
                  <a:cs typeface="+mn-ea"/>
                  <a:sym typeface="+mn-lt"/>
                </a:rPr>
                <a:t>）</a:t>
              </a:r>
              <a:endParaRPr lang="zh-CN" altLang="en-US"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矩形 12"/>
          <p:cNvSpPr/>
          <p:nvPr/>
        </p:nvSpPr>
        <p:spPr>
          <a:xfrm>
            <a:off x="790418" y="165701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790532" y="3014544"/>
            <a:ext cx="4812875" cy="1086485"/>
          </a:xfrm>
          <a:prstGeom prst="rect">
            <a:avLst/>
          </a:prstGeom>
        </p:spPr>
        <p:txBody>
          <a:bodyPr wrap="square">
            <a:spAutoFit/>
          </a:bodyPr>
          <a:lstStyle/>
          <a:p>
            <a:pPr algn="l" defTabSz="914400">
              <a:lnSpc>
                <a:spcPct val="90000"/>
              </a:lnSpc>
              <a:spcBef>
                <a:spcPct val="0"/>
              </a:spcBef>
            </a:pPr>
            <a:r>
              <a:rPr lang="zh-CN" altLang="en-US" dirty="0">
                <a:solidFill>
                  <a:srgbClr val="2F5597"/>
                </a:solidFill>
                <a:cs typeface="+mn-ea"/>
                <a:sym typeface="+mn-lt"/>
              </a:rPr>
              <a:t>除了最基本的作业要求，</a:t>
            </a:r>
            <a:r>
              <a:rPr lang="en-US" altLang="zh-CN" dirty="0">
                <a:solidFill>
                  <a:srgbClr val="2F5597"/>
                </a:solidFill>
                <a:cs typeface="+mn-ea"/>
                <a:sym typeface="+mn-lt"/>
              </a:rPr>
              <a:t>本程序实现了</a:t>
            </a:r>
            <a:r>
              <a:rPr lang="zh-CN" altLang="en-US" dirty="0">
                <a:solidFill>
                  <a:srgbClr val="2F5597"/>
                </a:solidFill>
                <a:cs typeface="+mn-ea"/>
                <a:sym typeface="+mn-lt"/>
              </a:rPr>
              <a:t>：</a:t>
            </a:r>
            <a:endParaRPr lang="zh-CN" altLang="en-US" dirty="0">
              <a:solidFill>
                <a:srgbClr val="2F5597"/>
              </a:solidFill>
              <a:cs typeface="+mn-ea"/>
              <a:sym typeface="+mn-lt"/>
            </a:endParaRPr>
          </a:p>
          <a:p>
            <a:pPr algn="l" defTabSz="914400">
              <a:lnSpc>
                <a:spcPct val="90000"/>
              </a:lnSpc>
              <a:spcBef>
                <a:spcPct val="0"/>
              </a:spcBef>
            </a:pPr>
            <a:r>
              <a:rPr lang="en-US" altLang="zh-CN" dirty="0">
                <a:solidFill>
                  <a:srgbClr val="2F5597"/>
                </a:solidFill>
                <a:cs typeface="+mn-ea"/>
                <a:sym typeface="+mn-lt"/>
              </a:rPr>
              <a:t>1. 计 算 并 显 示 最 短 移 动 路 径</a:t>
            </a:r>
            <a:endParaRPr lang="en-US" altLang="zh-CN" dirty="0">
              <a:solidFill>
                <a:srgbClr val="2F5597"/>
              </a:solidFill>
              <a:cs typeface="+mn-ea"/>
              <a:sym typeface="+mn-lt"/>
            </a:endParaRPr>
          </a:p>
          <a:p>
            <a:pPr algn="l" defTabSz="914400">
              <a:lnSpc>
                <a:spcPct val="90000"/>
              </a:lnSpc>
              <a:spcBef>
                <a:spcPct val="0"/>
              </a:spcBef>
            </a:pPr>
            <a:r>
              <a:rPr lang="en-US" altLang="zh-CN" dirty="0">
                <a:solidFill>
                  <a:srgbClr val="2F5597"/>
                </a:solidFill>
                <a:cs typeface="+mn-ea"/>
                <a:sym typeface="+mn-lt"/>
              </a:rPr>
              <a:t>2. </a:t>
            </a:r>
            <a:r>
              <a:rPr lang="zh-CN" altLang="en-US" dirty="0">
                <a:solidFill>
                  <a:srgbClr val="2F5597"/>
                </a:solidFill>
                <a:cs typeface="+mn-ea"/>
                <a:sym typeface="+mn-lt"/>
              </a:rPr>
              <a:t>伪 </a:t>
            </a:r>
            <a:r>
              <a:rPr lang="en-US" altLang="zh-CN" dirty="0">
                <a:solidFill>
                  <a:srgbClr val="2F5597"/>
                </a:solidFill>
                <a:cs typeface="+mn-ea"/>
                <a:sym typeface="+mn-lt"/>
              </a:rPr>
              <a:t>图 形 界 面     </a:t>
            </a:r>
            <a:endParaRPr lang="en-US" altLang="zh-CN" dirty="0">
              <a:solidFill>
                <a:srgbClr val="2F5597"/>
              </a:solidFill>
              <a:cs typeface="+mn-ea"/>
              <a:sym typeface="+mn-lt"/>
            </a:endParaRPr>
          </a:p>
          <a:p>
            <a:pPr algn="l" defTabSz="914400">
              <a:lnSpc>
                <a:spcPct val="90000"/>
              </a:lnSpc>
              <a:spcBef>
                <a:spcPct val="0"/>
              </a:spcBef>
            </a:pPr>
            <a:r>
              <a:rPr lang="en-US" altLang="zh-CN" dirty="0">
                <a:solidFill>
                  <a:srgbClr val="2F5597"/>
                </a:solidFill>
                <a:cs typeface="+mn-ea"/>
                <a:sym typeface="+mn-lt"/>
              </a:rPr>
              <a:t>3. 通 过 鼠 标 点 击 移 动 珠 子</a:t>
            </a:r>
            <a:endParaRPr lang="en-US" altLang="zh-CN" dirty="0">
              <a:solidFill>
                <a:srgbClr val="2F5597"/>
              </a:solidFill>
              <a:cs typeface="+mn-ea"/>
              <a:sym typeface="+mn-lt"/>
            </a:endParaRPr>
          </a:p>
        </p:txBody>
      </p:sp>
      <p:sp>
        <p:nvSpPr>
          <p:cNvPr id="15" name="TextBox 891"/>
          <p:cNvSpPr txBox="1"/>
          <p:nvPr/>
        </p:nvSpPr>
        <p:spPr>
          <a:xfrm>
            <a:off x="1115408" y="1684685"/>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grpSp>
        <p:nvGrpSpPr>
          <p:cNvPr id="3" name="组合 2"/>
          <p:cNvGrpSpPr/>
          <p:nvPr/>
        </p:nvGrpSpPr>
        <p:grpSpPr>
          <a:xfrm>
            <a:off x="5979657" y="2021181"/>
            <a:ext cx="5254763" cy="858520"/>
            <a:chOff x="9416" y="2609"/>
            <a:chExt cx="5142" cy="840"/>
          </a:xfrm>
        </p:grpSpPr>
        <p:sp>
          <p:nvSpPr>
            <p:cNvPr id="16" name="矩形 15"/>
            <p:cNvSpPr/>
            <p:nvPr/>
          </p:nvSpPr>
          <p:spPr>
            <a:xfrm>
              <a:off x="9416" y="2609"/>
              <a:ext cx="840" cy="84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思源黑体 Normal" panose="020B0400000000000000" pitchFamily="34" charset="-122"/>
                  <a:ea typeface="思源黑体 Normal" panose="020B0400000000000000" pitchFamily="34" charset="-122"/>
                  <a:cs typeface="+mn-ea"/>
                  <a:sym typeface="+mn-lt"/>
                </a:rPr>
                <a:t>01</a:t>
              </a:r>
              <a:endParaRPr lang="zh-CN" altLang="en-US" sz="3200" dirty="0">
                <a:latin typeface="思源黑体 Normal" panose="020B0400000000000000" pitchFamily="34" charset="-122"/>
                <a:ea typeface="思源黑体 Normal" panose="020B0400000000000000" pitchFamily="34" charset="-122"/>
                <a:cs typeface="+mn-ea"/>
                <a:sym typeface="+mn-lt"/>
              </a:endParaRPr>
            </a:p>
          </p:txBody>
        </p:sp>
        <p:sp>
          <p:nvSpPr>
            <p:cNvPr id="17" name="文本框 16"/>
            <p:cNvSpPr txBox="1"/>
            <p:nvPr/>
          </p:nvSpPr>
          <p:spPr>
            <a:xfrm>
              <a:off x="10512" y="2862"/>
              <a:ext cx="4046" cy="36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整体设计思路</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grpSp>
      <p:grpSp>
        <p:nvGrpSpPr>
          <p:cNvPr id="4" name="组合 3"/>
          <p:cNvGrpSpPr/>
          <p:nvPr/>
        </p:nvGrpSpPr>
        <p:grpSpPr>
          <a:xfrm>
            <a:off x="5979654" y="3424953"/>
            <a:ext cx="7603376" cy="1711003"/>
            <a:chOff x="9416" y="4203"/>
            <a:chExt cx="7487" cy="1685"/>
          </a:xfrm>
        </p:grpSpPr>
        <p:sp>
          <p:nvSpPr>
            <p:cNvPr id="22" name="矩形 21"/>
            <p:cNvSpPr/>
            <p:nvPr/>
          </p:nvSpPr>
          <p:spPr>
            <a:xfrm>
              <a:off x="9416" y="4203"/>
              <a:ext cx="840" cy="84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思源黑体 Normal" panose="020B0400000000000000" pitchFamily="34" charset="-122"/>
                  <a:ea typeface="思源黑体 Normal" panose="020B0400000000000000" pitchFamily="34" charset="-122"/>
                  <a:cs typeface="+mn-ea"/>
                  <a:sym typeface="+mn-lt"/>
                </a:rPr>
                <a:t>02</a:t>
              </a:r>
              <a:endParaRPr lang="zh-CN" altLang="en-US" sz="3200" dirty="0">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10512" y="4438"/>
              <a:ext cx="4046" cy="363"/>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程序功能与模块</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27" name="文本框 26"/>
            <p:cNvSpPr txBox="1"/>
            <p:nvPr/>
          </p:nvSpPr>
          <p:spPr>
            <a:xfrm>
              <a:off x="10564" y="4866"/>
              <a:ext cx="6339" cy="102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1.类函数与对应功能</a:t>
              </a:r>
              <a:endParaRPr lang="en-US" altLang="zh-CN"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a:p>
              <a:pPr>
                <a:lnSpc>
                  <a:spcPct val="114000"/>
                </a:lnSpc>
              </a:pPr>
              <a:r>
                <a:rPr lang="en-US" altLang="zh-CN"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2.main函数及其调用的control函数</a:t>
              </a:r>
              <a:endParaRPr lang="en-US" altLang="zh-CN"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a:p>
              <a:pPr>
                <a:lnSpc>
                  <a:spcPct val="114000"/>
                </a:lnSpc>
              </a:pPr>
              <a:r>
                <a:rPr lang="en-US" altLang="zh-CN"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3.图形函数</a:t>
              </a:r>
              <a:endParaRPr lang="en-US" altLang="zh-CN"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27"/>
          <p:cNvGrpSpPr/>
          <p:nvPr/>
        </p:nvGrpSpPr>
        <p:grpSpPr>
          <a:xfrm>
            <a:off x="925225" y="484441"/>
            <a:ext cx="11512319" cy="7057559"/>
            <a:chOff x="925225" y="484441"/>
            <a:chExt cx="11512319" cy="7057559"/>
          </a:xfrm>
        </p:grpSpPr>
        <p:sp>
          <p:nvSpPr>
            <p:cNvPr id="29" name="矩形 28"/>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0"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1"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42874" y="641643"/>
            <a:ext cx="3524435"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735847" y="114199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8" name="TextBox 7"/>
          <p:cNvSpPr txBox="1"/>
          <p:nvPr/>
        </p:nvSpPr>
        <p:spPr>
          <a:xfrm>
            <a:off x="1579436" y="1038934"/>
            <a:ext cx="1808480" cy="583565"/>
          </a:xfrm>
          <a:prstGeom prst="rect">
            <a:avLst/>
          </a:prstGeom>
          <a:noFill/>
        </p:spPr>
        <p:txBody>
          <a:bodyPr wrap="none" rtlCol="0">
            <a:spAutoFit/>
          </a:bodyPr>
          <a:lstStyle/>
          <a:p>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类</a:t>
            </a:r>
            <a:r>
              <a:rPr lang="en-US" altLang="zh-CN"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a:t>
            </a:r>
            <a:r>
              <a:rPr lang="en-US" altLang="zh-CN"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CLASS</a:t>
            </a:r>
            <a:endParaRPr lang="en-US" altLang="zh-CN"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205" name="组合 204"/>
          <p:cNvGrpSpPr/>
          <p:nvPr/>
        </p:nvGrpSpPr>
        <p:grpSpPr>
          <a:xfrm>
            <a:off x="0" y="339090"/>
            <a:ext cx="2146935" cy="481965"/>
            <a:chOff x="0" y="534"/>
            <a:chExt cx="3381" cy="759"/>
          </a:xfrm>
        </p:grpSpPr>
        <p:sp>
          <p:nvSpPr>
            <p:cNvPr id="16" name="íṧlíḍè"/>
            <p:cNvSpPr/>
            <p:nvPr/>
          </p:nvSpPr>
          <p:spPr bwMode="auto">
            <a:xfrm>
              <a:off x="0" y="534"/>
              <a:ext cx="3381" cy="759"/>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7" name="ïş1ídè"/>
            <p:cNvSpPr txBox="1"/>
            <p:nvPr/>
          </p:nvSpPr>
          <p:spPr>
            <a:xfrm>
              <a:off x="62" y="595"/>
              <a:ext cx="3220" cy="613"/>
            </a:xfrm>
            <a:prstGeom prst="rect">
              <a:avLst/>
            </a:prstGeom>
            <a:noFill/>
          </p:spPr>
          <p:txBody>
            <a:bodyPr wrap="square">
              <a:normAutofit/>
            </a:bodyPr>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头文件</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a:t>
              </a:r>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类</a:t>
              </a:r>
              <a:endPar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pic>
        <p:nvPicPr>
          <p:cNvPr id="4" name="图片 3" descr="类"/>
          <p:cNvPicPr>
            <a:picLocks noChangeAspect="1"/>
          </p:cNvPicPr>
          <p:nvPr/>
        </p:nvPicPr>
        <p:blipFill>
          <a:blip r:embed="rId1"/>
          <a:stretch>
            <a:fillRect/>
          </a:stretch>
        </p:blipFill>
        <p:spPr>
          <a:xfrm>
            <a:off x="1501140" y="1631315"/>
            <a:ext cx="9438005" cy="4548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6826767" y="189002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8" name="TextBox 7"/>
          <p:cNvSpPr txBox="1"/>
          <p:nvPr/>
        </p:nvSpPr>
        <p:spPr>
          <a:xfrm>
            <a:off x="7568756" y="1760294"/>
            <a:ext cx="1605280" cy="583565"/>
          </a:xfrm>
          <a:prstGeom prst="rect">
            <a:avLst/>
          </a:prstGeom>
          <a:noFill/>
        </p:spPr>
        <p:txBody>
          <a:bodyPr wrap="none" rtlCol="0">
            <a:spAutoFit/>
          </a:bodyPr>
          <a:lstStyle/>
          <a:p>
            <a:r>
              <a:rPr lang="en-US" altLang="zh-CN"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MVC</a:t>
            </a:r>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模式</a:t>
            </a:r>
            <a:endPar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7007512" y="2566480"/>
            <a:ext cx="3730928" cy="235204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1.数据模块：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类部分：数组及其元素值的计算；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2.界面模块：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伪图形函数部分：实现图形界面；</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3.控制模块：</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main函数部分：依据游戏运行逻辑，调用类函数与图形函数</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r>
                <a:rPr lang="zh-CN" altLang="en-US"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的</a:t>
              </a:r>
              <a:endParaRPr lang="zh-CN" altLang="en-US"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grpSp>
      <p:grpSp>
        <p:nvGrpSpPr>
          <p:cNvPr id="4" name="组合 3"/>
          <p:cNvGrpSpPr/>
          <p:nvPr/>
        </p:nvGrpSpPr>
        <p:grpSpPr>
          <a:xfrm>
            <a:off x="0" y="525780"/>
            <a:ext cx="2091690" cy="481330"/>
            <a:chOff x="0" y="828"/>
            <a:chExt cx="3294" cy="758"/>
          </a:xfrm>
        </p:grpSpPr>
        <p:sp>
          <p:nvSpPr>
            <p:cNvPr id="42" name="íṧlíḍè"/>
            <p:cNvSpPr/>
            <p:nvPr/>
          </p:nvSpPr>
          <p:spPr bwMode="auto">
            <a:xfrm>
              <a:off x="0" y="828"/>
              <a:ext cx="3295" cy="759"/>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74" y="973"/>
              <a:ext cx="3121" cy="613"/>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整体设计思路</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5" name="组合 4"/>
          <p:cNvGrpSpPr/>
          <p:nvPr/>
        </p:nvGrpSpPr>
        <p:grpSpPr>
          <a:xfrm>
            <a:off x="8132445" y="2628900"/>
            <a:ext cx="891504" cy="389255"/>
            <a:chOff x="0" y="973"/>
            <a:chExt cx="1745" cy="613"/>
          </a:xfrm>
        </p:grpSpPr>
        <p:sp>
          <p:nvSpPr>
            <p:cNvPr id="6"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7" name="ïş1ídè"/>
            <p:cNvSpPr txBox="1"/>
            <p:nvPr/>
          </p:nvSpPr>
          <p:spPr>
            <a:xfrm>
              <a:off x="174" y="973"/>
              <a:ext cx="1396" cy="613"/>
            </a:xfrm>
            <a:prstGeom prst="rect">
              <a:avLst/>
            </a:prstGeom>
            <a:noFill/>
          </p:spPr>
          <p:txBody>
            <a:bodyPr wrap="square">
              <a:normAutofit fontScale="90000"/>
            </a:bodyPr>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model</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9" name="组合 8"/>
          <p:cNvGrpSpPr/>
          <p:nvPr/>
        </p:nvGrpSpPr>
        <p:grpSpPr>
          <a:xfrm>
            <a:off x="8115935" y="3276600"/>
            <a:ext cx="891504" cy="389255"/>
            <a:chOff x="0" y="945"/>
            <a:chExt cx="1745" cy="613"/>
          </a:xfrm>
        </p:grpSpPr>
        <p:sp>
          <p:nvSpPr>
            <p:cNvPr id="11"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2" name="ïş1ídè"/>
            <p:cNvSpPr txBox="1"/>
            <p:nvPr/>
          </p:nvSpPr>
          <p:spPr>
            <a:xfrm>
              <a:off x="174" y="945"/>
              <a:ext cx="1396" cy="613"/>
            </a:xfrm>
            <a:prstGeom prst="rect">
              <a:avLst/>
            </a:prstGeom>
            <a:noFill/>
          </p:spPr>
          <p:txBody>
            <a:bodyPr wrap="square">
              <a:normAutofit/>
            </a:bodyPr>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view</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13" name="组合 12"/>
          <p:cNvGrpSpPr/>
          <p:nvPr/>
        </p:nvGrpSpPr>
        <p:grpSpPr>
          <a:xfrm>
            <a:off x="8132445" y="3921125"/>
            <a:ext cx="891504" cy="389255"/>
            <a:chOff x="0" y="987"/>
            <a:chExt cx="1745" cy="613"/>
          </a:xfrm>
        </p:grpSpPr>
        <p:sp>
          <p:nvSpPr>
            <p:cNvPr id="14" name="íṧlíḍè"/>
            <p:cNvSpPr/>
            <p:nvPr/>
          </p:nvSpPr>
          <p:spPr bwMode="auto">
            <a:xfrm>
              <a:off x="0" y="1048"/>
              <a:ext cx="1745" cy="411"/>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5" name="ïş1ídè"/>
            <p:cNvSpPr txBox="1"/>
            <p:nvPr/>
          </p:nvSpPr>
          <p:spPr>
            <a:xfrm>
              <a:off x="72" y="987"/>
              <a:ext cx="1646" cy="613"/>
            </a:xfrm>
            <a:prstGeom prst="rect">
              <a:avLst/>
            </a:prstGeom>
            <a:noFill/>
          </p:spPr>
          <p:txBody>
            <a:bodyPr wrap="square">
              <a:normAutofit fontScale="80000"/>
            </a:bodyPr>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control</a:t>
              </a:r>
              <a:endPar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pic>
        <p:nvPicPr>
          <p:cNvPr id="17" name="图片 16" descr="整体设计思路"/>
          <p:cNvPicPr>
            <a:picLocks noChangeAspect="1"/>
          </p:cNvPicPr>
          <p:nvPr/>
        </p:nvPicPr>
        <p:blipFill>
          <a:blip r:embed="rId1"/>
          <a:stretch>
            <a:fillRect/>
          </a:stretch>
        </p:blipFill>
        <p:spPr>
          <a:xfrm>
            <a:off x="859790" y="1312545"/>
            <a:ext cx="4945380" cy="4320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775217" y="1519815"/>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8" name="TextBox 7"/>
          <p:cNvSpPr txBox="1"/>
          <p:nvPr/>
        </p:nvSpPr>
        <p:spPr>
          <a:xfrm>
            <a:off x="1579436" y="1386914"/>
            <a:ext cx="1402080" cy="583565"/>
          </a:xfrm>
          <a:prstGeom prst="rect">
            <a:avLst/>
          </a:prstGeom>
          <a:noFill/>
        </p:spPr>
        <p:txBody>
          <a:bodyPr wrap="none" rtlCol="0">
            <a:spAutoFit/>
          </a:bodyPr>
          <a:lstStyle/>
          <a:p>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宏定义</a:t>
            </a:r>
            <a:endPar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1255395" y="4404360"/>
            <a:ext cx="10381615" cy="138239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程序对于游戏设定均使用了宏定义：</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所以，如果有修改游戏设定的需求，只需要直接在头文件中更改相应宏定义的数值即可，</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  </a:t>
            </a: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而无需做除此之外的任何修改。</a:t>
            </a: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descr="宏定义"/>
          <p:cNvPicPr>
            <a:picLocks noChangeAspect="1"/>
          </p:cNvPicPr>
          <p:nvPr/>
        </p:nvPicPr>
        <p:blipFill>
          <a:blip r:embed="rId1"/>
          <a:stretch>
            <a:fillRect/>
          </a:stretch>
        </p:blipFill>
        <p:spPr>
          <a:xfrm>
            <a:off x="1526540" y="2336165"/>
            <a:ext cx="6578600" cy="1743075"/>
          </a:xfrm>
          <a:prstGeom prst="rect">
            <a:avLst/>
          </a:prstGeom>
        </p:spPr>
      </p:pic>
      <p:grpSp>
        <p:nvGrpSpPr>
          <p:cNvPr id="4" name="组合 3"/>
          <p:cNvGrpSpPr/>
          <p:nvPr/>
        </p:nvGrpSpPr>
        <p:grpSpPr>
          <a:xfrm>
            <a:off x="0" y="339090"/>
            <a:ext cx="2146935" cy="481965"/>
            <a:chOff x="0" y="534"/>
            <a:chExt cx="3381" cy="759"/>
          </a:xfrm>
        </p:grpSpPr>
        <p:sp>
          <p:nvSpPr>
            <p:cNvPr id="5" name="íṧlíḍè"/>
            <p:cNvSpPr/>
            <p:nvPr/>
          </p:nvSpPr>
          <p:spPr bwMode="auto">
            <a:xfrm>
              <a:off x="0" y="534"/>
              <a:ext cx="3381" cy="759"/>
            </a:xfrm>
            <a:prstGeom prst="homePlate">
              <a:avLst>
                <a:gd name="adj" fmla="val 0"/>
              </a:avLst>
            </a:prstGeom>
            <a:solidFill>
              <a:schemeClr val="accent1"/>
            </a:solidFill>
            <a:ln w="19050">
              <a:noFill/>
              <a:round/>
            </a:ln>
          </p:spPr>
          <p:txBody>
            <a:bodyPr anchor="ctr"/>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6" name="ïş1ídè"/>
            <p:cNvSpPr txBox="1"/>
            <p:nvPr/>
          </p:nvSpPr>
          <p:spPr>
            <a:xfrm>
              <a:off x="62" y="595"/>
              <a:ext cx="3220" cy="613"/>
            </a:xfrm>
            <a:prstGeom prst="rect">
              <a:avLst/>
            </a:prstGeom>
            <a:noFill/>
          </p:spPr>
          <p:txBody>
            <a:bodyPr wrap="square">
              <a:normAutofit/>
            </a:bodyPr>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头文件</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a:t>
              </a:r>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宏定义</a:t>
              </a:r>
              <a:endPar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rot="15433288">
            <a:off x="2244189" y="-1939496"/>
            <a:ext cx="8481704" cy="9397093"/>
            <a:chOff x="4297364" y="903288"/>
            <a:chExt cx="2946834" cy="3067178"/>
          </a:xfrm>
          <a:solidFill>
            <a:schemeClr val="bg1">
              <a:lumMod val="65000"/>
              <a:alpha val="3000"/>
            </a:schemeClr>
          </a:solidFill>
        </p:grpSpPr>
        <p:sp>
          <p:nvSpPr>
            <p:cNvPr id="36"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8"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1" name="íṧlíḍè"/>
          <p:cNvSpPr/>
          <p:nvPr/>
        </p:nvSpPr>
        <p:spPr bwMode="auto">
          <a:xfrm>
            <a:off x="0" y="525780"/>
            <a:ext cx="4268470" cy="481965"/>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2" name="ïş1ídè"/>
          <p:cNvSpPr txBox="1"/>
          <p:nvPr/>
        </p:nvSpPr>
        <p:spPr>
          <a:xfrm>
            <a:off x="39370" y="582295"/>
            <a:ext cx="4229100" cy="389255"/>
          </a:xfrm>
          <a:prstGeom prst="rect">
            <a:avLst/>
          </a:prstGeom>
          <a:noFill/>
        </p:spPr>
        <p:txBody>
          <a:bodyPr wrap="square">
            <a:normAutofit/>
          </a:bodyPr>
          <a:lstStyle/>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程序功能与模块</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--类函数与对应功能</a:t>
            </a:r>
            <a:endPar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3" name="组合 13"/>
          <p:cNvGrpSpPr/>
          <p:nvPr/>
        </p:nvGrpSpPr>
        <p:grpSpPr bwMode="auto">
          <a:xfrm>
            <a:off x="5585563" y="517458"/>
            <a:ext cx="3677743" cy="435618"/>
            <a:chOff x="0" y="10477"/>
            <a:chExt cx="3240360" cy="326896"/>
          </a:xfrm>
        </p:grpSpPr>
        <p:sp>
          <p:nvSpPr>
            <p:cNvPr id="44" name="矩形 14"/>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5" name="文本框 11"/>
            <p:cNvSpPr>
              <a:spLocks noChangeArrowheads="1"/>
            </p:cNvSpPr>
            <p:nvPr/>
          </p:nvSpPr>
          <p:spPr bwMode="auto">
            <a:xfrm>
              <a:off x="166137" y="19951"/>
              <a:ext cx="2985952" cy="28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sz="1865" dirty="0">
                  <a:solidFill>
                    <a:schemeClr val="bg1"/>
                  </a:solidFill>
                  <a:latin typeface="思源黑体 Normal" panose="020B0400000000000000" pitchFamily="34" charset="-122"/>
                  <a:ea typeface="思源黑体 Normal" panose="020B0400000000000000" pitchFamily="34" charset="-122"/>
                  <a:cs typeface="+mn-ea"/>
                  <a:sym typeface="+mn-lt"/>
                </a:rPr>
                <a:t>调用类函数int born(int num)</a:t>
              </a:r>
              <a:endParaRPr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pic>
        <p:nvPicPr>
          <p:cNvPr id="2" name="图片 1" descr="born"/>
          <p:cNvPicPr>
            <a:picLocks noChangeAspect="1"/>
          </p:cNvPicPr>
          <p:nvPr/>
        </p:nvPicPr>
        <p:blipFill>
          <a:blip r:embed="rId1"/>
          <a:stretch>
            <a:fillRect/>
          </a:stretch>
        </p:blipFill>
        <p:spPr>
          <a:xfrm>
            <a:off x="635635" y="1709420"/>
            <a:ext cx="4331970" cy="4375150"/>
          </a:xfrm>
          <a:prstGeom prst="rect">
            <a:avLst/>
          </a:prstGeom>
        </p:spPr>
      </p:pic>
      <p:grpSp>
        <p:nvGrpSpPr>
          <p:cNvPr id="5" name="组合 4"/>
          <p:cNvGrpSpPr/>
          <p:nvPr/>
        </p:nvGrpSpPr>
        <p:grpSpPr>
          <a:xfrm>
            <a:off x="7718425" y="1671955"/>
            <a:ext cx="1730375" cy="391795"/>
            <a:chOff x="10771" y="3787"/>
            <a:chExt cx="2725" cy="617"/>
          </a:xfrm>
        </p:grpSpPr>
        <p:sp>
          <p:nvSpPr>
            <p:cNvPr id="3" name="流程图: 决策 2"/>
            <p:cNvSpPr/>
            <p:nvPr/>
          </p:nvSpPr>
          <p:spPr>
            <a:xfrm>
              <a:off x="10771" y="3787"/>
              <a:ext cx="2640" cy="61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1489" y="3835"/>
              <a:ext cx="2007" cy="531"/>
            </a:xfrm>
            <a:prstGeom prst="rect">
              <a:avLst/>
            </a:prstGeom>
            <a:noFill/>
          </p:spPr>
          <p:txBody>
            <a:bodyPr wrap="square" rtlCol="0">
              <a:spAutoFit/>
            </a:bodyPr>
            <a:p>
              <a:r>
                <a:rPr lang="zh-CN" altLang="en-US" sz="1600"/>
                <a:t>i &lt; num</a:t>
              </a:r>
              <a:endParaRPr lang="zh-CN" altLang="en-US" sz="1600"/>
            </a:p>
          </p:txBody>
        </p:sp>
      </p:grpSp>
      <p:grpSp>
        <p:nvGrpSpPr>
          <p:cNvPr id="26" name="组合 25"/>
          <p:cNvGrpSpPr/>
          <p:nvPr/>
        </p:nvGrpSpPr>
        <p:grpSpPr>
          <a:xfrm>
            <a:off x="5327650" y="1751965"/>
            <a:ext cx="1788795" cy="866140"/>
            <a:chOff x="8608" y="4234"/>
            <a:chExt cx="2817" cy="1364"/>
          </a:xfrm>
        </p:grpSpPr>
        <p:cxnSp>
          <p:nvCxnSpPr>
            <p:cNvPr id="6" name="直接箭头连接符 5"/>
            <p:cNvCxnSpPr/>
            <p:nvPr/>
          </p:nvCxnSpPr>
          <p:spPr>
            <a:xfrm flipH="1">
              <a:off x="9924" y="4234"/>
              <a:ext cx="6" cy="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8608" y="5024"/>
              <a:ext cx="2817" cy="574"/>
              <a:chOff x="8608" y="5038"/>
              <a:chExt cx="2817" cy="574"/>
            </a:xfrm>
          </p:grpSpPr>
          <p:sp>
            <p:nvSpPr>
              <p:cNvPr id="7" name="矩形 6"/>
              <p:cNvSpPr/>
              <p:nvPr/>
            </p:nvSpPr>
            <p:spPr>
              <a:xfrm>
                <a:off x="8608" y="5038"/>
                <a:ext cx="268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3" y="5125"/>
                <a:ext cx="2812" cy="434"/>
              </a:xfrm>
              <a:prstGeom prst="rect">
                <a:avLst/>
              </a:prstGeom>
              <a:noFill/>
            </p:spPr>
            <p:txBody>
              <a:bodyPr wrap="square" rtlCol="0">
                <a:spAutoFit/>
              </a:bodyPr>
              <a:p>
                <a:r>
                  <a:rPr lang="zh-CN" altLang="en-US" sz="1200"/>
                  <a:t>生成随机坐标与颜色值</a:t>
                </a:r>
                <a:endParaRPr lang="zh-CN" altLang="en-US" sz="1200"/>
              </a:p>
            </p:txBody>
          </p:sp>
        </p:grpSp>
      </p:grpSp>
      <p:grpSp>
        <p:nvGrpSpPr>
          <p:cNvPr id="33" name="组合 32"/>
          <p:cNvGrpSpPr/>
          <p:nvPr/>
        </p:nvGrpSpPr>
        <p:grpSpPr>
          <a:xfrm>
            <a:off x="5276215" y="2612390"/>
            <a:ext cx="1754505" cy="803910"/>
            <a:chOff x="8444" y="5596"/>
            <a:chExt cx="2763" cy="1266"/>
          </a:xfrm>
        </p:grpSpPr>
        <p:cxnSp>
          <p:nvCxnSpPr>
            <p:cNvPr id="11" name="直接箭头连接符 10"/>
            <p:cNvCxnSpPr/>
            <p:nvPr/>
          </p:nvCxnSpPr>
          <p:spPr>
            <a:xfrm>
              <a:off x="9830" y="5596"/>
              <a:ext cx="0" cy="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流程图: 决策 11"/>
            <p:cNvSpPr/>
            <p:nvPr/>
          </p:nvSpPr>
          <p:spPr>
            <a:xfrm>
              <a:off x="8444" y="5941"/>
              <a:ext cx="2763" cy="92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8765" y="6185"/>
              <a:ext cx="2222" cy="434"/>
            </a:xfrm>
            <a:prstGeom prst="rect">
              <a:avLst/>
            </a:prstGeom>
            <a:noFill/>
          </p:spPr>
          <p:txBody>
            <a:bodyPr wrap="square" rtlCol="0">
              <a:spAutoFit/>
            </a:bodyPr>
            <a:p>
              <a:r>
                <a:rPr lang="zh-CN" altLang="en-US" sz="1200"/>
                <a:t>随机坐标有无棋子</a:t>
              </a:r>
              <a:endParaRPr lang="zh-CN" altLang="en-US" sz="1200"/>
            </a:p>
          </p:txBody>
        </p:sp>
      </p:grpSp>
      <p:cxnSp>
        <p:nvCxnSpPr>
          <p:cNvPr id="57" name="直接箭头连接符 56"/>
          <p:cNvCxnSpPr/>
          <p:nvPr/>
        </p:nvCxnSpPr>
        <p:spPr>
          <a:xfrm>
            <a:off x="9401175" y="1862455"/>
            <a:ext cx="83439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10273665" y="1674495"/>
            <a:ext cx="1056640" cy="388620"/>
            <a:chOff x="14737" y="2637"/>
            <a:chExt cx="1664" cy="612"/>
          </a:xfrm>
        </p:grpSpPr>
        <p:sp>
          <p:nvSpPr>
            <p:cNvPr id="58" name="流程图: 可选过程 57"/>
            <p:cNvSpPr/>
            <p:nvPr/>
          </p:nvSpPr>
          <p:spPr>
            <a:xfrm>
              <a:off x="14737" y="2637"/>
              <a:ext cx="1600" cy="5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15089" y="2669"/>
              <a:ext cx="1312" cy="580"/>
            </a:xfrm>
            <a:prstGeom prst="rect">
              <a:avLst/>
            </a:prstGeom>
            <a:noFill/>
          </p:spPr>
          <p:txBody>
            <a:bodyPr wrap="square" rtlCol="0">
              <a:spAutoFit/>
            </a:bodyPr>
            <a:p>
              <a:r>
                <a:rPr lang="zh-CN" altLang="en-US"/>
                <a:t>结束</a:t>
              </a:r>
              <a:endParaRPr lang="zh-CN" altLang="en-US"/>
            </a:p>
          </p:txBody>
        </p:sp>
      </p:grpSp>
      <p:cxnSp>
        <p:nvCxnSpPr>
          <p:cNvPr id="60" name="直接连接符 59"/>
          <p:cNvCxnSpPr/>
          <p:nvPr/>
        </p:nvCxnSpPr>
        <p:spPr>
          <a:xfrm>
            <a:off x="7132955" y="3122295"/>
            <a:ext cx="142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flipV="1">
            <a:off x="6210300" y="1862455"/>
            <a:ext cx="150177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5585460" y="3503930"/>
            <a:ext cx="1134110" cy="300990"/>
            <a:chOff x="12438" y="3944"/>
            <a:chExt cx="1786" cy="474"/>
          </a:xfrm>
        </p:grpSpPr>
        <p:sp>
          <p:nvSpPr>
            <p:cNvPr id="63" name="矩形 62"/>
            <p:cNvSpPr/>
            <p:nvPr/>
          </p:nvSpPr>
          <p:spPr>
            <a:xfrm>
              <a:off x="12438" y="3944"/>
              <a:ext cx="1779" cy="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文本框 63"/>
            <p:cNvSpPr txBox="1"/>
            <p:nvPr/>
          </p:nvSpPr>
          <p:spPr>
            <a:xfrm>
              <a:off x="12482" y="3961"/>
              <a:ext cx="1742" cy="434"/>
            </a:xfrm>
            <a:prstGeom prst="rect">
              <a:avLst/>
            </a:prstGeom>
            <a:noFill/>
          </p:spPr>
          <p:txBody>
            <a:bodyPr wrap="square" rtlCol="0">
              <a:spAutoFit/>
            </a:bodyPr>
            <a:p>
              <a:r>
                <a:rPr lang="zh-CN" altLang="en-US" sz="1200"/>
                <a:t>数组元素赋值</a:t>
              </a:r>
              <a:endParaRPr lang="zh-CN" altLang="en-US" sz="1200"/>
            </a:p>
          </p:txBody>
        </p:sp>
      </p:grpSp>
      <p:cxnSp>
        <p:nvCxnSpPr>
          <p:cNvPr id="65" name="直接箭头连接符 64"/>
          <p:cNvCxnSpPr/>
          <p:nvPr/>
        </p:nvCxnSpPr>
        <p:spPr>
          <a:xfrm flipV="1">
            <a:off x="10763885" y="2063750"/>
            <a:ext cx="36195" cy="470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V="1">
            <a:off x="8535670" y="2062480"/>
            <a:ext cx="36195" cy="441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5272405" y="3814445"/>
            <a:ext cx="2096135" cy="2967355"/>
            <a:chOff x="8303" y="5489"/>
            <a:chExt cx="3301" cy="4673"/>
          </a:xfrm>
        </p:grpSpPr>
        <p:grpSp>
          <p:nvGrpSpPr>
            <p:cNvPr id="68" name="组合 67"/>
            <p:cNvGrpSpPr/>
            <p:nvPr/>
          </p:nvGrpSpPr>
          <p:grpSpPr>
            <a:xfrm>
              <a:off x="8304" y="5489"/>
              <a:ext cx="2977" cy="1179"/>
              <a:chOff x="8448" y="6975"/>
              <a:chExt cx="2977" cy="1179"/>
            </a:xfrm>
          </p:grpSpPr>
          <p:cxnSp>
            <p:nvCxnSpPr>
              <p:cNvPr id="69" name="直接箭头连接符 68"/>
              <p:cNvCxnSpPr/>
              <p:nvPr/>
            </p:nvCxnSpPr>
            <p:spPr>
              <a:xfrm>
                <a:off x="9832" y="6975"/>
                <a:ext cx="2" cy="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流程图: 决策 69"/>
              <p:cNvSpPr/>
              <p:nvPr/>
            </p:nvSpPr>
            <p:spPr>
              <a:xfrm>
                <a:off x="8448" y="7233"/>
                <a:ext cx="2763" cy="92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文本框 70"/>
              <p:cNvSpPr txBox="1"/>
              <p:nvPr/>
            </p:nvSpPr>
            <p:spPr>
              <a:xfrm>
                <a:off x="9203" y="7477"/>
                <a:ext cx="2222" cy="434"/>
              </a:xfrm>
              <a:prstGeom prst="rect">
                <a:avLst/>
              </a:prstGeom>
              <a:noFill/>
            </p:spPr>
            <p:txBody>
              <a:bodyPr wrap="square" rtlCol="0">
                <a:spAutoFit/>
              </a:bodyPr>
              <a:p>
                <a:r>
                  <a:rPr lang="zh-CN" altLang="en-US" sz="1200"/>
                  <a:t>是否连珠</a:t>
                </a:r>
                <a:endParaRPr lang="zh-CN" altLang="en-US" sz="1200"/>
              </a:p>
            </p:txBody>
          </p:sp>
        </p:grpSp>
        <p:grpSp>
          <p:nvGrpSpPr>
            <p:cNvPr id="72" name="组合 71"/>
            <p:cNvGrpSpPr/>
            <p:nvPr/>
          </p:nvGrpSpPr>
          <p:grpSpPr>
            <a:xfrm>
              <a:off x="8303" y="6689"/>
              <a:ext cx="2879" cy="1266"/>
              <a:chOff x="8466" y="8110"/>
              <a:chExt cx="2879" cy="1266"/>
            </a:xfrm>
          </p:grpSpPr>
          <p:cxnSp>
            <p:nvCxnSpPr>
              <p:cNvPr id="73" name="直接箭头连接符 72"/>
              <p:cNvCxnSpPr/>
              <p:nvPr/>
            </p:nvCxnSpPr>
            <p:spPr>
              <a:xfrm>
                <a:off x="9852" y="8110"/>
                <a:ext cx="0" cy="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流程图: 决策 73"/>
              <p:cNvSpPr/>
              <p:nvPr/>
            </p:nvSpPr>
            <p:spPr>
              <a:xfrm>
                <a:off x="8466" y="8455"/>
                <a:ext cx="2763" cy="92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9123" y="8651"/>
                <a:ext cx="2222" cy="531"/>
              </a:xfrm>
              <a:prstGeom prst="rect">
                <a:avLst/>
              </a:prstGeom>
              <a:noFill/>
            </p:spPr>
            <p:txBody>
              <a:bodyPr wrap="square" rtlCol="0">
                <a:spAutoFit/>
              </a:bodyPr>
              <a:p>
                <a:r>
                  <a:rPr lang="en-US" altLang="zh-CN" sz="1600"/>
                  <a:t>num==3?</a:t>
                </a:r>
                <a:endParaRPr lang="en-US" altLang="zh-CN" sz="1600"/>
              </a:p>
            </p:txBody>
          </p:sp>
        </p:grpSp>
        <p:grpSp>
          <p:nvGrpSpPr>
            <p:cNvPr id="76" name="组合 75"/>
            <p:cNvGrpSpPr/>
            <p:nvPr/>
          </p:nvGrpSpPr>
          <p:grpSpPr>
            <a:xfrm>
              <a:off x="8309" y="8896"/>
              <a:ext cx="2837" cy="1266"/>
              <a:chOff x="8452" y="9328"/>
              <a:chExt cx="2837" cy="1266"/>
            </a:xfrm>
          </p:grpSpPr>
          <p:cxnSp>
            <p:nvCxnSpPr>
              <p:cNvPr id="77" name="直接箭头连接符 76"/>
              <p:cNvCxnSpPr/>
              <p:nvPr/>
            </p:nvCxnSpPr>
            <p:spPr>
              <a:xfrm>
                <a:off x="9838" y="9328"/>
                <a:ext cx="0" cy="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流程图: 决策 77"/>
              <p:cNvSpPr/>
              <p:nvPr/>
            </p:nvSpPr>
            <p:spPr>
              <a:xfrm>
                <a:off x="8452" y="9673"/>
                <a:ext cx="2763" cy="92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文本框 78"/>
              <p:cNvSpPr txBox="1"/>
              <p:nvPr/>
            </p:nvSpPr>
            <p:spPr>
              <a:xfrm>
                <a:off x="9067" y="9917"/>
                <a:ext cx="2222" cy="434"/>
              </a:xfrm>
              <a:prstGeom prst="rect">
                <a:avLst/>
              </a:prstGeom>
              <a:noFill/>
            </p:spPr>
            <p:txBody>
              <a:bodyPr wrap="square" rtlCol="0">
                <a:spAutoFit/>
              </a:bodyPr>
              <a:p>
                <a:r>
                  <a:rPr lang="zh-CN" altLang="en-US" sz="1200"/>
                  <a:t>棋盘是否已满</a:t>
                </a:r>
                <a:endParaRPr lang="zh-CN" altLang="en-US" sz="1200"/>
              </a:p>
            </p:txBody>
          </p:sp>
        </p:grpSp>
        <p:grpSp>
          <p:nvGrpSpPr>
            <p:cNvPr id="80" name="组合 79"/>
            <p:cNvGrpSpPr/>
            <p:nvPr/>
          </p:nvGrpSpPr>
          <p:grpSpPr>
            <a:xfrm>
              <a:off x="8451" y="7980"/>
              <a:ext cx="3153" cy="888"/>
              <a:chOff x="8608" y="4710"/>
              <a:chExt cx="3153" cy="888"/>
            </a:xfrm>
          </p:grpSpPr>
          <p:cxnSp>
            <p:nvCxnSpPr>
              <p:cNvPr id="81" name="直接箭头连接符 80"/>
              <p:cNvCxnSpPr/>
              <p:nvPr/>
            </p:nvCxnSpPr>
            <p:spPr>
              <a:xfrm>
                <a:off x="9840" y="4710"/>
                <a:ext cx="0" cy="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8608" y="5024"/>
                <a:ext cx="3153" cy="574"/>
                <a:chOff x="8608" y="5038"/>
                <a:chExt cx="3153" cy="574"/>
              </a:xfrm>
            </p:grpSpPr>
            <p:sp>
              <p:nvSpPr>
                <p:cNvPr id="83" name="矩形 82"/>
                <p:cNvSpPr/>
                <p:nvPr/>
              </p:nvSpPr>
              <p:spPr>
                <a:xfrm>
                  <a:off x="8608" y="5038"/>
                  <a:ext cx="268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文本框 83"/>
                <p:cNvSpPr txBox="1"/>
                <p:nvPr/>
              </p:nvSpPr>
              <p:spPr>
                <a:xfrm>
                  <a:off x="8949" y="5125"/>
                  <a:ext cx="2812" cy="483"/>
                </a:xfrm>
                <a:prstGeom prst="rect">
                  <a:avLst/>
                </a:prstGeom>
                <a:noFill/>
              </p:spPr>
              <p:txBody>
                <a:bodyPr wrap="square" rtlCol="0">
                  <a:spAutoFit/>
                </a:bodyPr>
                <a:p>
                  <a:r>
                    <a:rPr lang="zh-CN" altLang="en-US" sz="1400"/>
                    <a:t>消除连珠，</a:t>
                  </a:r>
                  <a:r>
                    <a:rPr lang="en-US" altLang="zh-CN" sz="1400"/>
                    <a:t>i++</a:t>
                  </a:r>
                  <a:endParaRPr lang="en-US" altLang="zh-CN" sz="1400"/>
                </a:p>
              </p:txBody>
            </p:sp>
          </p:grpSp>
        </p:grpSp>
      </p:grpSp>
      <p:cxnSp>
        <p:nvCxnSpPr>
          <p:cNvPr id="87" name="直接箭头连接符 86"/>
          <p:cNvCxnSpPr/>
          <p:nvPr/>
        </p:nvCxnSpPr>
        <p:spPr>
          <a:xfrm flipH="1">
            <a:off x="6151245" y="3418205"/>
            <a:ext cx="635" cy="9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5672455" y="1376045"/>
            <a:ext cx="1016000" cy="388620"/>
            <a:chOff x="14737" y="2637"/>
            <a:chExt cx="1600" cy="612"/>
          </a:xfrm>
        </p:grpSpPr>
        <p:sp>
          <p:nvSpPr>
            <p:cNvPr id="89" name="流程图: 可选过程 88"/>
            <p:cNvSpPr/>
            <p:nvPr/>
          </p:nvSpPr>
          <p:spPr>
            <a:xfrm>
              <a:off x="14737" y="2637"/>
              <a:ext cx="1600" cy="5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文本框 89"/>
            <p:cNvSpPr txBox="1"/>
            <p:nvPr/>
          </p:nvSpPr>
          <p:spPr>
            <a:xfrm>
              <a:off x="14991" y="2669"/>
              <a:ext cx="1312" cy="580"/>
            </a:xfrm>
            <a:prstGeom prst="rect">
              <a:avLst/>
            </a:prstGeom>
            <a:noFill/>
          </p:spPr>
          <p:txBody>
            <a:bodyPr wrap="square" rtlCol="0">
              <a:spAutoFit/>
            </a:bodyPr>
            <a:p>
              <a:r>
                <a:rPr lang="zh-CN" altLang="en-US"/>
                <a:t>开始</a:t>
              </a:r>
              <a:endParaRPr lang="zh-CN" altLang="en-US"/>
            </a:p>
          </p:txBody>
        </p:sp>
      </p:grpSp>
      <p:cxnSp>
        <p:nvCxnSpPr>
          <p:cNvPr id="91" name="直接连接符 90"/>
          <p:cNvCxnSpPr/>
          <p:nvPr/>
        </p:nvCxnSpPr>
        <p:spPr>
          <a:xfrm>
            <a:off x="7123430" y="4270375"/>
            <a:ext cx="222885"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7100570" y="5088255"/>
            <a:ext cx="142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7077710" y="6470650"/>
            <a:ext cx="1445895" cy="11430"/>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7340600" y="159385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96" name="矩形 95"/>
          <p:cNvSpPr/>
          <p:nvPr/>
        </p:nvSpPr>
        <p:spPr>
          <a:xfrm>
            <a:off x="5588635" y="330581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97" name="矩形 96"/>
          <p:cNvSpPr/>
          <p:nvPr/>
        </p:nvSpPr>
        <p:spPr>
          <a:xfrm>
            <a:off x="6729730" y="397383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grpSp>
        <p:nvGrpSpPr>
          <p:cNvPr id="98" name="组合 97"/>
          <p:cNvGrpSpPr/>
          <p:nvPr/>
        </p:nvGrpSpPr>
        <p:grpSpPr>
          <a:xfrm>
            <a:off x="7346315" y="4107815"/>
            <a:ext cx="798105" cy="337185"/>
            <a:chOff x="12438" y="3944"/>
            <a:chExt cx="2050" cy="531"/>
          </a:xfrm>
        </p:grpSpPr>
        <p:sp>
          <p:nvSpPr>
            <p:cNvPr id="99" name="矩形 98"/>
            <p:cNvSpPr/>
            <p:nvPr/>
          </p:nvSpPr>
          <p:spPr>
            <a:xfrm>
              <a:off x="12438" y="3944"/>
              <a:ext cx="1779" cy="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12746" y="3944"/>
              <a:ext cx="1742" cy="531"/>
            </a:xfrm>
            <a:prstGeom prst="rect">
              <a:avLst/>
            </a:prstGeom>
            <a:noFill/>
          </p:spPr>
          <p:txBody>
            <a:bodyPr wrap="square" rtlCol="0">
              <a:spAutoFit/>
            </a:bodyPr>
            <a:p>
              <a:r>
                <a:rPr lang="en-US" altLang="zh-CN" sz="1600"/>
                <a:t>i++</a:t>
              </a:r>
              <a:endParaRPr lang="en-US" altLang="zh-CN" sz="1600"/>
            </a:p>
          </p:txBody>
        </p:sp>
      </p:grpSp>
      <p:cxnSp>
        <p:nvCxnSpPr>
          <p:cNvPr id="101" name="直接箭头连接符 100"/>
          <p:cNvCxnSpPr/>
          <p:nvPr/>
        </p:nvCxnSpPr>
        <p:spPr>
          <a:xfrm flipV="1">
            <a:off x="8039100" y="4253865"/>
            <a:ext cx="5080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5611495" y="456565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03" name="矩形 102"/>
          <p:cNvSpPr/>
          <p:nvPr/>
        </p:nvSpPr>
        <p:spPr>
          <a:xfrm>
            <a:off x="6719570" y="482092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04" name="矩形 103"/>
          <p:cNvSpPr/>
          <p:nvPr/>
        </p:nvSpPr>
        <p:spPr>
          <a:xfrm>
            <a:off x="5612765" y="536702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cxnSp>
        <p:nvCxnSpPr>
          <p:cNvPr id="105" name="直接连接符 104"/>
          <p:cNvCxnSpPr/>
          <p:nvPr/>
        </p:nvCxnSpPr>
        <p:spPr>
          <a:xfrm>
            <a:off x="6130290" y="6769100"/>
            <a:ext cx="4656455" cy="1905"/>
          </a:xfrm>
          <a:prstGeom prst="line">
            <a:avLst/>
          </a:prstGeom>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6492240" y="655193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07" name="矩形 106"/>
          <p:cNvSpPr/>
          <p:nvPr/>
        </p:nvSpPr>
        <p:spPr>
          <a:xfrm>
            <a:off x="6720840" y="623951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
        <p:nvSpPr>
          <p:cNvPr id="108" name="矩形 107"/>
          <p:cNvSpPr/>
          <p:nvPr/>
        </p:nvSpPr>
        <p:spPr>
          <a:xfrm>
            <a:off x="6887845" y="288226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09" name="矩形 108"/>
          <p:cNvSpPr/>
          <p:nvPr/>
        </p:nvSpPr>
        <p:spPr>
          <a:xfrm>
            <a:off x="9206230" y="160972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grpSp>
        <p:nvGrpSpPr>
          <p:cNvPr id="110" name="组合 13"/>
          <p:cNvGrpSpPr/>
          <p:nvPr/>
        </p:nvGrpSpPr>
        <p:grpSpPr bwMode="auto">
          <a:xfrm>
            <a:off x="1002133" y="1191193"/>
            <a:ext cx="3677743" cy="435618"/>
            <a:chOff x="0" y="10477"/>
            <a:chExt cx="3240360" cy="326896"/>
          </a:xfrm>
        </p:grpSpPr>
        <p:sp>
          <p:nvSpPr>
            <p:cNvPr id="111" name="矩形 14"/>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12" name="文本框 11"/>
            <p:cNvSpPr>
              <a:spLocks noChangeArrowheads="1"/>
            </p:cNvSpPr>
            <p:nvPr/>
          </p:nvSpPr>
          <p:spPr bwMode="auto">
            <a:xfrm>
              <a:off x="276918" y="37105"/>
              <a:ext cx="2672083" cy="28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生成随机位置与颜色的棋子</a:t>
              </a:r>
              <a:endParaRPr 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30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750" fill="hold"/>
                                        <p:tgtEl>
                                          <p:spTgt spid="43"/>
                                        </p:tgtEl>
                                        <p:attrNameLst>
                                          <p:attrName>ppt_x</p:attrName>
                                        </p:attrNameLst>
                                      </p:cBhvr>
                                      <p:tavLst>
                                        <p:tav tm="0">
                                          <p:val>
                                            <p:strVal val="0-#ppt_w/2"/>
                                          </p:val>
                                        </p:tav>
                                        <p:tav tm="100000">
                                          <p:val>
                                            <p:strVal val="#ppt_x"/>
                                          </p:val>
                                        </p:tav>
                                      </p:tavLst>
                                    </p:anim>
                                    <p:anim calcmode="lin" valueType="num">
                                      <p:cBhvr additive="base">
                                        <p:cTn id="12" dur="75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 presetClass="entr" presetSubtype="8" fill="hold" nodeType="afterEffect">
                                  <p:stCondLst>
                                    <p:cond delay="0"/>
                                  </p:stCondLst>
                                  <p:childTnLst>
                                    <p:set>
                                      <p:cBhvr>
                                        <p:cTn id="15" dur="1" fill="hold">
                                          <p:stCondLst>
                                            <p:cond delay="0"/>
                                          </p:stCondLst>
                                        </p:cTn>
                                        <p:tgtEl>
                                          <p:spTgt spid="110"/>
                                        </p:tgtEl>
                                        <p:attrNameLst>
                                          <p:attrName>style.visibility</p:attrName>
                                        </p:attrNameLst>
                                      </p:cBhvr>
                                      <p:to>
                                        <p:strVal val="visible"/>
                                      </p:to>
                                    </p:set>
                                    <p:anim calcmode="lin" valueType="num">
                                      <p:cBhvr additive="base">
                                        <p:cTn id="16" dur="750" fill="hold"/>
                                        <p:tgtEl>
                                          <p:spTgt spid="110"/>
                                        </p:tgtEl>
                                        <p:attrNameLst>
                                          <p:attrName>ppt_x</p:attrName>
                                        </p:attrNameLst>
                                      </p:cBhvr>
                                      <p:tavLst>
                                        <p:tav tm="0">
                                          <p:val>
                                            <p:strVal val="0-#ppt_w/2"/>
                                          </p:val>
                                        </p:tav>
                                        <p:tav tm="100000">
                                          <p:val>
                                            <p:strVal val="#ppt_x"/>
                                          </p:val>
                                        </p:tav>
                                      </p:tavLst>
                                    </p:anim>
                                    <p:anim calcmode="lin" valueType="num">
                                      <p:cBhvr additive="base">
                                        <p:cTn id="17" dur="75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íṧlíḍè"/>
          <p:cNvSpPr/>
          <p:nvPr/>
        </p:nvSpPr>
        <p:spPr bwMode="auto">
          <a:xfrm>
            <a:off x="0" y="525780"/>
            <a:ext cx="4268470" cy="481965"/>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2" name="ïş1ídè"/>
          <p:cNvSpPr txBox="1"/>
          <p:nvPr/>
        </p:nvSpPr>
        <p:spPr>
          <a:xfrm>
            <a:off x="39370" y="582295"/>
            <a:ext cx="4229100" cy="389255"/>
          </a:xfrm>
          <a:prstGeom prst="rect">
            <a:avLst/>
          </a:prstGeom>
          <a:noFill/>
        </p:spPr>
        <p:txBody>
          <a:bodyPr wrap="square">
            <a:normAutofit/>
          </a:bodyPr>
          <a:lstStyle/>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程序功能与模块</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--类函数与对应功能</a:t>
            </a:r>
            <a:endPar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3" name="组合 13"/>
          <p:cNvGrpSpPr/>
          <p:nvPr/>
        </p:nvGrpSpPr>
        <p:grpSpPr bwMode="auto">
          <a:xfrm>
            <a:off x="471170" y="1164590"/>
            <a:ext cx="5074285" cy="435610"/>
            <a:chOff x="0" y="10477"/>
            <a:chExt cx="4621094" cy="326890"/>
          </a:xfrm>
        </p:grpSpPr>
        <p:sp>
          <p:nvSpPr>
            <p:cNvPr id="44" name="矩形 14"/>
            <p:cNvSpPr>
              <a:spLocks noChangeArrowheads="1"/>
            </p:cNvSpPr>
            <p:nvPr/>
          </p:nvSpPr>
          <p:spPr bwMode="auto">
            <a:xfrm>
              <a:off x="0" y="10477"/>
              <a:ext cx="4269495" cy="326890"/>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5" name="文本框 11"/>
            <p:cNvSpPr>
              <a:spLocks noChangeArrowheads="1"/>
            </p:cNvSpPr>
            <p:nvPr/>
          </p:nvSpPr>
          <p:spPr bwMode="auto">
            <a:xfrm>
              <a:off x="165968" y="20007"/>
              <a:ext cx="4455126" cy="28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sz="1865" dirty="0">
                  <a:solidFill>
                    <a:schemeClr val="bg1"/>
                  </a:solidFill>
                  <a:latin typeface="思源黑体 Normal" panose="020B0400000000000000" pitchFamily="34" charset="-122"/>
                  <a:ea typeface="思源黑体 Normal" panose="020B0400000000000000" pitchFamily="34" charset="-122"/>
                  <a:cs typeface="+mn-ea"/>
                  <a:sym typeface="+mn-lt"/>
                </a:rPr>
                <a:t>调用类函数</a:t>
              </a:r>
              <a:r>
                <a:rPr lang="en-US" sz="1865" dirty="0">
                  <a:solidFill>
                    <a:schemeClr val="bg1"/>
                  </a:solidFill>
                  <a:latin typeface="思源黑体 Normal" panose="020B0400000000000000" pitchFamily="34" charset="-122"/>
                  <a:ea typeface="思源黑体 Normal" panose="020B0400000000000000" pitchFamily="34" charset="-122"/>
                  <a:cs typeface="+mn-ea"/>
                  <a:sym typeface="+mn-lt"/>
                </a:rPr>
                <a:t>void </a:t>
              </a:r>
              <a:r>
                <a:rPr sz="1865" dirty="0">
                  <a:solidFill>
                    <a:schemeClr val="bg1"/>
                  </a:solidFill>
                  <a:latin typeface="思源黑体 Normal" panose="020B0400000000000000" pitchFamily="34" charset="-122"/>
                  <a:ea typeface="思源黑体 Normal" panose="020B0400000000000000" pitchFamily="34" charset="-122"/>
                  <a:cs typeface="+mn-ea"/>
                  <a:sym typeface="+mn-lt"/>
                </a:rPr>
                <a:t>continuity(int state)</a:t>
              </a:r>
              <a:endParaRPr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110" name="组合 13"/>
          <p:cNvGrpSpPr/>
          <p:nvPr/>
        </p:nvGrpSpPr>
        <p:grpSpPr bwMode="auto">
          <a:xfrm>
            <a:off x="5575403" y="553018"/>
            <a:ext cx="3019425" cy="435610"/>
            <a:chOff x="0" y="10477"/>
            <a:chExt cx="2660334" cy="326890"/>
          </a:xfrm>
        </p:grpSpPr>
        <p:sp>
          <p:nvSpPr>
            <p:cNvPr id="111" name="矩形 14"/>
            <p:cNvSpPr>
              <a:spLocks noChangeArrowheads="1"/>
            </p:cNvSpPr>
            <p:nvPr/>
          </p:nvSpPr>
          <p:spPr bwMode="auto">
            <a:xfrm>
              <a:off x="0" y="10477"/>
              <a:ext cx="2660334" cy="326890"/>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12" name="文本框 11"/>
            <p:cNvSpPr>
              <a:spLocks noChangeArrowheads="1"/>
            </p:cNvSpPr>
            <p:nvPr/>
          </p:nvSpPr>
          <p:spPr bwMode="auto">
            <a:xfrm>
              <a:off x="276918" y="37105"/>
              <a:ext cx="2044345" cy="28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判断是否连珠并计分</a:t>
              </a:r>
              <a:endParaRPr 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8" name="组合 13"/>
          <p:cNvGrpSpPr/>
          <p:nvPr/>
        </p:nvGrpSpPr>
        <p:grpSpPr bwMode="auto">
          <a:xfrm>
            <a:off x="5574665" y="1151890"/>
            <a:ext cx="5875655" cy="435610"/>
            <a:chOff x="0" y="10477"/>
            <a:chExt cx="4429687" cy="326890"/>
          </a:xfrm>
        </p:grpSpPr>
        <p:sp>
          <p:nvSpPr>
            <p:cNvPr id="14" name="矩形 14"/>
            <p:cNvSpPr>
              <a:spLocks noChangeArrowheads="1"/>
            </p:cNvSpPr>
            <p:nvPr/>
          </p:nvSpPr>
          <p:spPr bwMode="auto">
            <a:xfrm>
              <a:off x="0" y="10477"/>
              <a:ext cx="4429687" cy="326890"/>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5" name="文本框 11"/>
            <p:cNvSpPr>
              <a:spLocks noChangeArrowheads="1"/>
            </p:cNvSpPr>
            <p:nvPr/>
          </p:nvSpPr>
          <p:spPr bwMode="auto">
            <a:xfrm>
              <a:off x="166309" y="20007"/>
              <a:ext cx="4263378" cy="28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865" dirty="0">
                  <a:solidFill>
                    <a:schemeClr val="bg1"/>
                  </a:solidFill>
                  <a:latin typeface="思源黑体 Normal" panose="020B0400000000000000" pitchFamily="34" charset="-122"/>
                  <a:ea typeface="思源黑体 Normal" panose="020B0400000000000000" pitchFamily="34" charset="-122"/>
                  <a:cs typeface="+mn-ea"/>
                  <a:sym typeface="+mn-lt"/>
                </a:rPr>
                <a:t>调用类函数int count(</a:t>
              </a:r>
              <a:r>
                <a:rPr lang="en-US" sz="1865" dirty="0">
                  <a:solidFill>
                    <a:schemeClr val="bg1"/>
                  </a:solidFill>
                  <a:latin typeface="思源黑体 Normal" panose="020B0400000000000000" pitchFamily="34" charset="-122"/>
                  <a:ea typeface="思源黑体 Normal" panose="020B0400000000000000" pitchFamily="34" charset="-122"/>
                  <a:cs typeface="+mn-ea"/>
                  <a:sym typeface="+mn-lt"/>
                </a:rPr>
                <a:t>int a,int b,int c,int d</a:t>
              </a:r>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a:t>
              </a:r>
              <a:endParaRPr 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
        <p:nvSpPr>
          <p:cNvPr id="16" name="文本框 15"/>
          <p:cNvSpPr txBox="1"/>
          <p:nvPr/>
        </p:nvSpPr>
        <p:spPr>
          <a:xfrm>
            <a:off x="5160010" y="1135380"/>
            <a:ext cx="461645" cy="521970"/>
          </a:xfrm>
          <a:prstGeom prst="rect">
            <a:avLst/>
          </a:prstGeom>
          <a:noFill/>
        </p:spPr>
        <p:txBody>
          <a:bodyPr wrap="square" rtlCol="0">
            <a:spAutoFit/>
          </a:bodyPr>
          <a:p>
            <a:r>
              <a:rPr lang="en-US" altLang="zh-CN" sz="2800" b="1">
                <a:solidFill>
                  <a:schemeClr val="accent1"/>
                </a:solidFill>
              </a:rPr>
              <a:t>+</a:t>
            </a:r>
            <a:endParaRPr lang="en-US" altLang="zh-CN" sz="2800" b="1">
              <a:solidFill>
                <a:schemeClr val="accent1"/>
              </a:solidFill>
            </a:endParaRPr>
          </a:p>
        </p:txBody>
      </p:sp>
      <p:sp>
        <p:nvSpPr>
          <p:cNvPr id="17" name="圆角矩形 16"/>
          <p:cNvSpPr/>
          <p:nvPr/>
        </p:nvSpPr>
        <p:spPr>
          <a:xfrm>
            <a:off x="600075" y="2025650"/>
            <a:ext cx="10783570" cy="43065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210945" y="2028825"/>
            <a:ext cx="1847215" cy="368300"/>
          </a:xfrm>
          <a:prstGeom prst="rect">
            <a:avLst/>
          </a:prstGeom>
          <a:noFill/>
        </p:spPr>
        <p:txBody>
          <a:bodyPr wrap="square" rtlCol="0">
            <a:spAutoFit/>
          </a:bodyPr>
          <a:p>
            <a:r>
              <a:rPr lang="zh-CN" altLang="en-US">
                <a:solidFill>
                  <a:schemeClr val="accent1"/>
                </a:solidFill>
              </a:rPr>
              <a:t>遍历颜色</a:t>
            </a:r>
            <a:endParaRPr lang="zh-CN" altLang="en-US">
              <a:solidFill>
                <a:schemeClr val="accent1"/>
              </a:solidFill>
            </a:endParaRPr>
          </a:p>
        </p:txBody>
      </p:sp>
      <p:sp>
        <p:nvSpPr>
          <p:cNvPr id="19" name="圆角矩形 18"/>
          <p:cNvSpPr/>
          <p:nvPr/>
        </p:nvSpPr>
        <p:spPr>
          <a:xfrm>
            <a:off x="1001395" y="2415540"/>
            <a:ext cx="9998075" cy="35921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452245" y="2498725"/>
            <a:ext cx="5264785" cy="368300"/>
          </a:xfrm>
          <a:prstGeom prst="rect">
            <a:avLst/>
          </a:prstGeom>
          <a:noFill/>
        </p:spPr>
        <p:txBody>
          <a:bodyPr wrap="square" rtlCol="0">
            <a:spAutoFit/>
          </a:bodyPr>
          <a:p>
            <a:r>
              <a:rPr lang="zh-CN" altLang="en-US">
                <a:solidFill>
                  <a:schemeClr val="accent1"/>
                </a:solidFill>
              </a:rPr>
              <a:t>遍历横行（</a:t>
            </a:r>
            <a:r>
              <a:rPr lang="en-US" altLang="zh-CN">
                <a:solidFill>
                  <a:schemeClr val="accent1"/>
                </a:solidFill>
              </a:rPr>
              <a:t>0</a:t>
            </a:r>
            <a:r>
              <a:rPr lang="zh-CN" altLang="en-US">
                <a:solidFill>
                  <a:schemeClr val="accent1"/>
                </a:solidFill>
              </a:rPr>
              <a:t>°）、纵行（</a:t>
            </a:r>
            <a:r>
              <a:rPr lang="en-US" altLang="zh-CN">
                <a:solidFill>
                  <a:schemeClr val="accent1"/>
                </a:solidFill>
              </a:rPr>
              <a:t>90</a:t>
            </a:r>
            <a:r>
              <a:rPr lang="zh-CN" altLang="en-US">
                <a:solidFill>
                  <a:schemeClr val="accent1"/>
                </a:solidFill>
              </a:rPr>
              <a:t>°）、斜行（</a:t>
            </a:r>
            <a:r>
              <a:rPr lang="en-US" altLang="zh-CN">
                <a:solidFill>
                  <a:schemeClr val="accent1"/>
                </a:solidFill>
              </a:rPr>
              <a:t>45</a:t>
            </a:r>
            <a:r>
              <a:rPr lang="zh-CN" altLang="en-US">
                <a:solidFill>
                  <a:schemeClr val="accent1"/>
                </a:solidFill>
              </a:rPr>
              <a:t>°、</a:t>
            </a:r>
            <a:r>
              <a:rPr lang="en-US" altLang="zh-CN">
                <a:solidFill>
                  <a:schemeClr val="accent1"/>
                </a:solidFill>
              </a:rPr>
              <a:t>135</a:t>
            </a:r>
            <a:r>
              <a:rPr lang="zh-CN" altLang="en-US">
                <a:solidFill>
                  <a:schemeClr val="accent1"/>
                </a:solidFill>
              </a:rPr>
              <a:t>°）</a:t>
            </a:r>
            <a:endParaRPr lang="zh-CN" altLang="en-US">
              <a:solidFill>
                <a:schemeClr val="accent1"/>
              </a:solidFill>
            </a:endParaRPr>
          </a:p>
        </p:txBody>
      </p:sp>
      <p:sp>
        <p:nvSpPr>
          <p:cNvPr id="21" name="圆角矩形 20"/>
          <p:cNvSpPr/>
          <p:nvPr/>
        </p:nvSpPr>
        <p:spPr>
          <a:xfrm>
            <a:off x="1452245" y="2968625"/>
            <a:ext cx="6362065" cy="2748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7998460" y="2968625"/>
            <a:ext cx="2680335" cy="682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7998460" y="4001770"/>
            <a:ext cx="2680335" cy="682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7998460" y="4931410"/>
            <a:ext cx="2680335" cy="682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1824355" y="3042285"/>
            <a:ext cx="3971290" cy="368300"/>
          </a:xfrm>
          <a:prstGeom prst="rect">
            <a:avLst/>
          </a:prstGeom>
          <a:noFill/>
        </p:spPr>
        <p:txBody>
          <a:bodyPr wrap="square" rtlCol="0">
            <a:spAutoFit/>
          </a:bodyPr>
          <a:p>
            <a:r>
              <a:rPr lang="zh-CN" altLang="en-US">
                <a:solidFill>
                  <a:schemeClr val="accent1"/>
                </a:solidFill>
              </a:rPr>
              <a:t>以横行（</a:t>
            </a:r>
            <a:r>
              <a:rPr lang="en-US" altLang="zh-CN">
                <a:solidFill>
                  <a:schemeClr val="accent1"/>
                </a:solidFill>
              </a:rPr>
              <a:t>0</a:t>
            </a:r>
            <a:r>
              <a:rPr lang="zh-CN" altLang="en-US">
                <a:solidFill>
                  <a:schemeClr val="accent1"/>
                </a:solidFill>
              </a:rPr>
              <a:t>°）遍历为例，</a:t>
            </a:r>
            <a:r>
              <a:rPr lang="zh-CN" altLang="en-US">
                <a:solidFill>
                  <a:srgbClr val="FFC000"/>
                </a:solidFill>
              </a:rPr>
              <a:t>详细说明</a:t>
            </a:r>
            <a:endParaRPr lang="zh-CN" altLang="en-US">
              <a:solidFill>
                <a:srgbClr val="FFC000"/>
              </a:solidFill>
            </a:endParaRPr>
          </a:p>
        </p:txBody>
      </p:sp>
      <p:sp>
        <p:nvSpPr>
          <p:cNvPr id="31" name="文本框 30"/>
          <p:cNvSpPr txBox="1"/>
          <p:nvPr/>
        </p:nvSpPr>
        <p:spPr>
          <a:xfrm>
            <a:off x="8289925" y="5076825"/>
            <a:ext cx="2204085" cy="368300"/>
          </a:xfrm>
          <a:prstGeom prst="rect">
            <a:avLst/>
          </a:prstGeom>
          <a:noFill/>
        </p:spPr>
        <p:txBody>
          <a:bodyPr wrap="square" rtlCol="0">
            <a:spAutoFit/>
          </a:bodyPr>
          <a:p>
            <a:r>
              <a:rPr lang="zh-CN" altLang="en-US">
                <a:solidFill>
                  <a:schemeClr val="accent1"/>
                </a:solidFill>
              </a:rPr>
              <a:t>斜行（</a:t>
            </a:r>
            <a:r>
              <a:rPr lang="en-US" altLang="zh-CN">
                <a:solidFill>
                  <a:schemeClr val="accent1"/>
                </a:solidFill>
              </a:rPr>
              <a:t>135</a:t>
            </a:r>
            <a:r>
              <a:rPr lang="zh-CN" altLang="en-US">
                <a:solidFill>
                  <a:schemeClr val="accent1"/>
                </a:solidFill>
              </a:rPr>
              <a:t>°）遍历</a:t>
            </a:r>
            <a:endParaRPr lang="zh-CN" altLang="en-US">
              <a:solidFill>
                <a:schemeClr val="accent1"/>
              </a:solidFill>
            </a:endParaRPr>
          </a:p>
        </p:txBody>
      </p:sp>
      <p:sp>
        <p:nvSpPr>
          <p:cNvPr id="32" name="文本框 31"/>
          <p:cNvSpPr txBox="1"/>
          <p:nvPr/>
        </p:nvSpPr>
        <p:spPr>
          <a:xfrm>
            <a:off x="8312785" y="4164965"/>
            <a:ext cx="2204085" cy="368300"/>
          </a:xfrm>
          <a:prstGeom prst="rect">
            <a:avLst/>
          </a:prstGeom>
          <a:noFill/>
        </p:spPr>
        <p:txBody>
          <a:bodyPr wrap="square" rtlCol="0">
            <a:spAutoFit/>
          </a:bodyPr>
          <a:p>
            <a:r>
              <a:rPr lang="zh-CN" altLang="en-US">
                <a:solidFill>
                  <a:schemeClr val="accent1"/>
                </a:solidFill>
              </a:rPr>
              <a:t>斜行（</a:t>
            </a:r>
            <a:r>
              <a:rPr lang="en-US" altLang="zh-CN">
                <a:solidFill>
                  <a:schemeClr val="accent1"/>
                </a:solidFill>
              </a:rPr>
              <a:t>45</a:t>
            </a:r>
            <a:r>
              <a:rPr lang="zh-CN" altLang="en-US">
                <a:solidFill>
                  <a:schemeClr val="accent1"/>
                </a:solidFill>
              </a:rPr>
              <a:t>°）遍历</a:t>
            </a:r>
            <a:endParaRPr lang="zh-CN" altLang="en-US">
              <a:solidFill>
                <a:schemeClr val="accent1"/>
              </a:solidFill>
            </a:endParaRPr>
          </a:p>
        </p:txBody>
      </p:sp>
      <p:sp>
        <p:nvSpPr>
          <p:cNvPr id="34" name="文本框 33"/>
          <p:cNvSpPr txBox="1"/>
          <p:nvPr/>
        </p:nvSpPr>
        <p:spPr>
          <a:xfrm>
            <a:off x="8339455" y="3136900"/>
            <a:ext cx="2204085" cy="368300"/>
          </a:xfrm>
          <a:prstGeom prst="rect">
            <a:avLst/>
          </a:prstGeom>
          <a:noFill/>
        </p:spPr>
        <p:txBody>
          <a:bodyPr wrap="square" rtlCol="0">
            <a:spAutoFit/>
          </a:bodyPr>
          <a:p>
            <a:r>
              <a:rPr lang="zh-CN" altLang="en-US">
                <a:solidFill>
                  <a:schemeClr val="accent1"/>
                </a:solidFill>
              </a:rPr>
              <a:t>纵行（</a:t>
            </a:r>
            <a:r>
              <a:rPr lang="en-US" altLang="zh-CN">
                <a:solidFill>
                  <a:schemeClr val="accent1"/>
                </a:solidFill>
              </a:rPr>
              <a:t>90</a:t>
            </a:r>
            <a:r>
              <a:rPr lang="zh-CN" altLang="en-US">
                <a:solidFill>
                  <a:schemeClr val="accent1"/>
                </a:solidFill>
              </a:rPr>
              <a:t>°）遍历</a:t>
            </a:r>
            <a:endParaRPr lang="zh-CN" altLang="en-US">
              <a:solidFill>
                <a:schemeClr val="accent1"/>
              </a:solidFill>
            </a:endParaRPr>
          </a:p>
        </p:txBody>
      </p:sp>
      <p:grpSp>
        <p:nvGrpSpPr>
          <p:cNvPr id="48" name="组合 47"/>
          <p:cNvGrpSpPr/>
          <p:nvPr/>
        </p:nvGrpSpPr>
        <p:grpSpPr>
          <a:xfrm>
            <a:off x="1927225" y="3708400"/>
            <a:ext cx="1327150" cy="1600200"/>
            <a:chOff x="3072" y="6177"/>
            <a:chExt cx="2090" cy="2520"/>
          </a:xfrm>
        </p:grpSpPr>
        <p:sp>
          <p:nvSpPr>
            <p:cNvPr id="46" name="矩形 45"/>
            <p:cNvSpPr/>
            <p:nvPr/>
          </p:nvSpPr>
          <p:spPr>
            <a:xfrm>
              <a:off x="3072" y="6177"/>
              <a:ext cx="2091" cy="2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3236" y="6372"/>
              <a:ext cx="1764" cy="2325"/>
            </a:xfrm>
            <a:prstGeom prst="rect">
              <a:avLst/>
            </a:prstGeom>
            <a:noFill/>
          </p:spPr>
          <p:txBody>
            <a:bodyPr wrap="square" rtlCol="0">
              <a:spAutoFit/>
            </a:bodyPr>
            <a:p>
              <a:r>
                <a:rPr lang="zh-CN" altLang="en-US"/>
                <a:t>遍历横行</a:t>
              </a:r>
              <a:endParaRPr lang="zh-CN" altLang="en-US"/>
            </a:p>
            <a:p>
              <a:r>
                <a:rPr lang="zh-CN" altLang="en-US"/>
                <a:t>统计当前颜色当前横行连珠数量</a:t>
              </a:r>
              <a:endParaRPr lang="zh-CN" altLang="en-US"/>
            </a:p>
          </p:txBody>
        </p:sp>
      </p:grpSp>
      <p:cxnSp>
        <p:nvCxnSpPr>
          <p:cNvPr id="49" name="直接箭头连接符 48"/>
          <p:cNvCxnSpPr>
            <a:stCxn id="46" idx="3"/>
          </p:cNvCxnSpPr>
          <p:nvPr/>
        </p:nvCxnSpPr>
        <p:spPr>
          <a:xfrm flipV="1">
            <a:off x="3255010" y="4507865"/>
            <a:ext cx="35814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流程图: 决策 49"/>
          <p:cNvSpPr/>
          <p:nvPr/>
        </p:nvSpPr>
        <p:spPr>
          <a:xfrm>
            <a:off x="3613150" y="4022725"/>
            <a:ext cx="1673860" cy="981075"/>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3981450" y="4294505"/>
            <a:ext cx="1120140" cy="368300"/>
          </a:xfrm>
          <a:prstGeom prst="rect">
            <a:avLst/>
          </a:prstGeom>
          <a:noFill/>
        </p:spPr>
        <p:txBody>
          <a:bodyPr wrap="square" rtlCol="0">
            <a:spAutoFit/>
          </a:bodyPr>
          <a:p>
            <a:r>
              <a:rPr lang="en-US" altLang="zh-CN"/>
              <a:t>num&lt;5?</a:t>
            </a:r>
            <a:endParaRPr lang="en-US" altLang="zh-CN"/>
          </a:p>
        </p:txBody>
      </p:sp>
      <p:cxnSp>
        <p:nvCxnSpPr>
          <p:cNvPr id="52" name="直接箭头连接符 51"/>
          <p:cNvCxnSpPr/>
          <p:nvPr/>
        </p:nvCxnSpPr>
        <p:spPr>
          <a:xfrm>
            <a:off x="4433570" y="3445510"/>
            <a:ext cx="2308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447540" y="3445510"/>
            <a:ext cx="4445" cy="592455"/>
          </a:xfrm>
          <a:prstGeom prst="line">
            <a:avLst/>
          </a:prstGeom>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6742430" y="3214370"/>
            <a:ext cx="949325" cy="4622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6861810" y="3256280"/>
            <a:ext cx="825500" cy="368300"/>
          </a:xfrm>
          <a:prstGeom prst="rect">
            <a:avLst/>
          </a:prstGeom>
          <a:noFill/>
        </p:spPr>
        <p:txBody>
          <a:bodyPr wrap="square" rtlCol="0">
            <a:spAutoFit/>
          </a:bodyPr>
          <a:p>
            <a:r>
              <a:rPr lang="zh-CN">
                <a:solidFill>
                  <a:schemeClr val="accent1"/>
                </a:solidFill>
              </a:rPr>
              <a:t>结束</a:t>
            </a:r>
            <a:endParaRPr lang="zh-CN">
              <a:solidFill>
                <a:schemeClr val="accent1"/>
              </a:solidFill>
            </a:endParaRPr>
          </a:p>
        </p:txBody>
      </p:sp>
      <p:cxnSp>
        <p:nvCxnSpPr>
          <p:cNvPr id="56" name="直接连接符 55"/>
          <p:cNvCxnSpPr/>
          <p:nvPr/>
        </p:nvCxnSpPr>
        <p:spPr>
          <a:xfrm flipH="1">
            <a:off x="4432935" y="5021580"/>
            <a:ext cx="5080"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4432935" y="5347970"/>
            <a:ext cx="103949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流程图: 过程 112"/>
          <p:cNvSpPr/>
          <p:nvPr/>
        </p:nvSpPr>
        <p:spPr>
          <a:xfrm>
            <a:off x="5828030" y="4521835"/>
            <a:ext cx="1050290" cy="40449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文本框 114"/>
          <p:cNvSpPr txBox="1"/>
          <p:nvPr/>
        </p:nvSpPr>
        <p:spPr>
          <a:xfrm>
            <a:off x="5864860" y="4544060"/>
            <a:ext cx="1004570" cy="337185"/>
          </a:xfrm>
          <a:prstGeom prst="rect">
            <a:avLst/>
          </a:prstGeom>
          <a:noFill/>
        </p:spPr>
        <p:txBody>
          <a:bodyPr wrap="square" rtlCol="0">
            <a:spAutoFit/>
          </a:bodyPr>
          <a:p>
            <a:r>
              <a:rPr lang="zh-CN" altLang="en-US" sz="1600"/>
              <a:t>增加分数</a:t>
            </a:r>
            <a:endParaRPr lang="zh-CN" altLang="en-US" sz="1600"/>
          </a:p>
        </p:txBody>
      </p:sp>
      <p:cxnSp>
        <p:nvCxnSpPr>
          <p:cNvPr id="117" name="直接箭头连接符 116"/>
          <p:cNvCxnSpPr/>
          <p:nvPr/>
        </p:nvCxnSpPr>
        <p:spPr>
          <a:xfrm flipV="1">
            <a:off x="7250430" y="4438650"/>
            <a:ext cx="11430" cy="911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流程图: 过程 119"/>
          <p:cNvSpPr/>
          <p:nvPr/>
        </p:nvSpPr>
        <p:spPr>
          <a:xfrm>
            <a:off x="6753860" y="4050665"/>
            <a:ext cx="993140" cy="34671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文本框 120"/>
          <p:cNvSpPr txBox="1"/>
          <p:nvPr/>
        </p:nvSpPr>
        <p:spPr>
          <a:xfrm>
            <a:off x="6714490" y="4094480"/>
            <a:ext cx="2021205" cy="275590"/>
          </a:xfrm>
          <a:prstGeom prst="rect">
            <a:avLst/>
          </a:prstGeom>
          <a:noFill/>
        </p:spPr>
        <p:txBody>
          <a:bodyPr wrap="square" rtlCol="0">
            <a:spAutoFit/>
          </a:bodyPr>
          <a:p>
            <a:r>
              <a:rPr lang="zh-CN" altLang="en-US" sz="1200"/>
              <a:t>标记连珠棋子</a:t>
            </a:r>
            <a:endParaRPr lang="zh-CN" altLang="en-US" sz="1200"/>
          </a:p>
        </p:txBody>
      </p:sp>
      <p:cxnSp>
        <p:nvCxnSpPr>
          <p:cNvPr id="122" name="直接箭头连接符 121"/>
          <p:cNvCxnSpPr/>
          <p:nvPr/>
        </p:nvCxnSpPr>
        <p:spPr>
          <a:xfrm flipV="1">
            <a:off x="7261860" y="3757295"/>
            <a:ext cx="11430" cy="26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流程图: 决策 122"/>
          <p:cNvSpPr/>
          <p:nvPr/>
        </p:nvSpPr>
        <p:spPr>
          <a:xfrm>
            <a:off x="5570220" y="5078095"/>
            <a:ext cx="1621790" cy="54229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文本框 123"/>
          <p:cNvSpPr txBox="1"/>
          <p:nvPr/>
        </p:nvSpPr>
        <p:spPr>
          <a:xfrm>
            <a:off x="5798820" y="5220970"/>
            <a:ext cx="2021205" cy="275590"/>
          </a:xfrm>
          <a:prstGeom prst="rect">
            <a:avLst/>
          </a:prstGeom>
          <a:noFill/>
        </p:spPr>
        <p:txBody>
          <a:bodyPr wrap="square" rtlCol="0">
            <a:spAutoFit/>
          </a:bodyPr>
          <a:p>
            <a:r>
              <a:rPr lang="zh-CN" altLang="en-US" sz="1200"/>
              <a:t>棋子是否标记</a:t>
            </a:r>
            <a:endParaRPr lang="zh-CN" altLang="en-US" sz="1200"/>
          </a:p>
        </p:txBody>
      </p:sp>
      <p:cxnSp>
        <p:nvCxnSpPr>
          <p:cNvPr id="125" name="直接箭头连接符 124"/>
          <p:cNvCxnSpPr/>
          <p:nvPr/>
        </p:nvCxnSpPr>
        <p:spPr>
          <a:xfrm flipV="1">
            <a:off x="6384290" y="4918710"/>
            <a:ext cx="11430" cy="143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H="1" flipV="1">
            <a:off x="6384290" y="4242435"/>
            <a:ext cx="11430" cy="30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6395720" y="4231005"/>
            <a:ext cx="35814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7070090" y="5098415"/>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Y</a:t>
            </a:r>
            <a:endParaRPr lang="en-US" altLang="zh-CN" sz="1200" b="1">
              <a:solidFill>
                <a:schemeClr val="accent4"/>
              </a:solidFill>
              <a:effectLst/>
            </a:endParaRPr>
          </a:p>
        </p:txBody>
      </p:sp>
      <p:sp>
        <p:nvSpPr>
          <p:cNvPr id="129" name="矩形 128"/>
          <p:cNvSpPr/>
          <p:nvPr/>
        </p:nvSpPr>
        <p:spPr>
          <a:xfrm>
            <a:off x="5889625" y="4897120"/>
            <a:ext cx="624205" cy="27559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1200" b="1">
                <a:solidFill>
                  <a:schemeClr val="accent4"/>
                </a:solidFill>
                <a:effectLst/>
              </a:rPr>
              <a:t>N</a:t>
            </a:r>
            <a:endParaRPr lang="en-US" altLang="zh-CN" sz="1200" b="1">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0-#ppt_w/2"/>
                                          </p:val>
                                        </p:tav>
                                        <p:tav tm="100000">
                                          <p:val>
                                            <p:strVal val="#ppt_x"/>
                                          </p:val>
                                        </p:tav>
                                      </p:tavLst>
                                    </p:anim>
                                    <p:anim calcmode="lin" valueType="num">
                                      <p:cBhvr additive="base">
                                        <p:cTn id="8" dur="75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additive="base">
                                        <p:cTn id="12" dur="750" fill="hold"/>
                                        <p:tgtEl>
                                          <p:spTgt spid="110"/>
                                        </p:tgtEl>
                                        <p:attrNameLst>
                                          <p:attrName>ppt_x</p:attrName>
                                        </p:attrNameLst>
                                      </p:cBhvr>
                                      <p:tavLst>
                                        <p:tav tm="0">
                                          <p:val>
                                            <p:strVal val="0-#ppt_w/2"/>
                                          </p:val>
                                        </p:tav>
                                        <p:tav tm="100000">
                                          <p:val>
                                            <p:strVal val="#ppt_x"/>
                                          </p:val>
                                        </p:tav>
                                      </p:tavLst>
                                    </p:anim>
                                    <p:anim calcmode="lin" valueType="num">
                                      <p:cBhvr additive="base">
                                        <p:cTn id="13" dur="750" fill="hold"/>
                                        <p:tgtEl>
                                          <p:spTgt spid="110"/>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íṧlíḍè"/>
          <p:cNvSpPr/>
          <p:nvPr/>
        </p:nvSpPr>
        <p:spPr bwMode="auto">
          <a:xfrm>
            <a:off x="0" y="525780"/>
            <a:ext cx="4268470" cy="481965"/>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2" name="ïş1ídè"/>
          <p:cNvSpPr txBox="1"/>
          <p:nvPr/>
        </p:nvSpPr>
        <p:spPr>
          <a:xfrm>
            <a:off x="39370" y="582295"/>
            <a:ext cx="4229100" cy="389255"/>
          </a:xfrm>
          <a:prstGeom prst="rect">
            <a:avLst/>
          </a:prstGeom>
          <a:noFill/>
        </p:spPr>
        <p:txBody>
          <a:bodyPr wrap="square">
            <a:normAutofit/>
          </a:bodyPr>
          <a:lstStyle/>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程序功能与模块</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--类函数与对应功能</a:t>
            </a:r>
            <a:endPar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3" name="组合 13"/>
          <p:cNvGrpSpPr/>
          <p:nvPr/>
        </p:nvGrpSpPr>
        <p:grpSpPr bwMode="auto">
          <a:xfrm>
            <a:off x="721463" y="3473383"/>
            <a:ext cx="3677743" cy="435618"/>
            <a:chOff x="0" y="10477"/>
            <a:chExt cx="3240360" cy="326896"/>
          </a:xfrm>
        </p:grpSpPr>
        <p:sp>
          <p:nvSpPr>
            <p:cNvPr id="44" name="矩形 14"/>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5" name="文本框 11"/>
            <p:cNvSpPr>
              <a:spLocks noChangeArrowheads="1"/>
            </p:cNvSpPr>
            <p:nvPr/>
          </p:nvSpPr>
          <p:spPr bwMode="auto">
            <a:xfrm>
              <a:off x="166137" y="19951"/>
              <a:ext cx="2672083" cy="28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sz="1865" dirty="0">
                  <a:solidFill>
                    <a:schemeClr val="bg1"/>
                  </a:solidFill>
                  <a:latin typeface="思源黑体 Normal" panose="020B0400000000000000" pitchFamily="34" charset="-122"/>
                  <a:ea typeface="思源黑体 Normal" panose="020B0400000000000000" pitchFamily="34" charset="-122"/>
                  <a:cs typeface="+mn-ea"/>
                  <a:sym typeface="+mn-lt"/>
                </a:rPr>
                <a:t>调用类函数</a:t>
              </a:r>
              <a:r>
                <a:rPr lang="en-US" sz="1865" dirty="0">
                  <a:solidFill>
                    <a:schemeClr val="bg1"/>
                  </a:solidFill>
                  <a:latin typeface="思源黑体 Normal" panose="020B0400000000000000" pitchFamily="34" charset="-122"/>
                  <a:ea typeface="思源黑体 Normal" panose="020B0400000000000000" pitchFamily="34" charset="-122"/>
                  <a:cs typeface="+mn-ea"/>
                  <a:sym typeface="+mn-lt"/>
                </a:rPr>
                <a:t>   </a:t>
              </a:r>
              <a:r>
                <a:rPr sz="1865" dirty="0">
                  <a:solidFill>
                    <a:schemeClr val="bg1"/>
                  </a:solidFill>
                  <a:latin typeface="思源黑体 Normal" panose="020B0400000000000000" pitchFamily="34" charset="-122"/>
                  <a:ea typeface="思源黑体 Normal" panose="020B0400000000000000" pitchFamily="34" charset="-122"/>
                  <a:cs typeface="+mn-ea"/>
                  <a:sym typeface="+mn-lt"/>
                </a:rPr>
                <a:t>void sort()</a:t>
              </a:r>
              <a:endParaRPr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88" name="组合 87"/>
          <p:cNvGrpSpPr/>
          <p:nvPr/>
        </p:nvGrpSpPr>
        <p:grpSpPr>
          <a:xfrm>
            <a:off x="628015" y="4224655"/>
            <a:ext cx="1547528" cy="375920"/>
            <a:chOff x="14737" y="2637"/>
            <a:chExt cx="1334" cy="592"/>
          </a:xfrm>
        </p:grpSpPr>
        <p:sp>
          <p:nvSpPr>
            <p:cNvPr id="89" name="流程图: 可选过程 88"/>
            <p:cNvSpPr/>
            <p:nvPr/>
          </p:nvSpPr>
          <p:spPr>
            <a:xfrm>
              <a:off x="14737" y="2637"/>
              <a:ext cx="1252" cy="5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文本框 89"/>
            <p:cNvSpPr txBox="1"/>
            <p:nvPr/>
          </p:nvSpPr>
          <p:spPr>
            <a:xfrm>
              <a:off x="14759" y="2709"/>
              <a:ext cx="1312" cy="483"/>
            </a:xfrm>
            <a:prstGeom prst="rect">
              <a:avLst/>
            </a:prstGeom>
            <a:noFill/>
          </p:spPr>
          <p:txBody>
            <a:bodyPr wrap="square" rtlCol="0">
              <a:spAutoFit/>
            </a:bodyPr>
            <a:p>
              <a:r>
                <a:rPr lang="zh-CN" altLang="en-US" sz="1400"/>
                <a:t>得到一个新分数</a:t>
              </a:r>
              <a:endParaRPr lang="zh-CN" altLang="en-US" sz="1400"/>
            </a:p>
          </p:txBody>
        </p:sp>
      </p:grpSp>
      <p:grpSp>
        <p:nvGrpSpPr>
          <p:cNvPr id="110" name="组合 13"/>
          <p:cNvGrpSpPr/>
          <p:nvPr/>
        </p:nvGrpSpPr>
        <p:grpSpPr bwMode="auto">
          <a:xfrm>
            <a:off x="5336538" y="1081405"/>
            <a:ext cx="6200140" cy="701040"/>
            <a:chOff x="16045" y="10477"/>
            <a:chExt cx="2238132" cy="526083"/>
          </a:xfrm>
        </p:grpSpPr>
        <p:sp>
          <p:nvSpPr>
            <p:cNvPr id="111" name="矩形 14"/>
            <p:cNvSpPr>
              <a:spLocks noChangeArrowheads="1"/>
            </p:cNvSpPr>
            <p:nvPr/>
          </p:nvSpPr>
          <p:spPr bwMode="auto">
            <a:xfrm>
              <a:off x="16045" y="10477"/>
              <a:ext cx="2238132"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12" name="文本框 11"/>
            <p:cNvSpPr>
              <a:spLocks noChangeArrowheads="1"/>
            </p:cNvSpPr>
            <p:nvPr/>
          </p:nvSpPr>
          <p:spPr bwMode="auto">
            <a:xfrm>
              <a:off x="277124" y="37162"/>
              <a:ext cx="1870590" cy="49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记分并排序功能</a:t>
              </a:r>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a:t>
              </a:r>
              <a:r>
                <a:rPr sz="1860" dirty="0">
                  <a:solidFill>
                    <a:schemeClr val="bg1"/>
                  </a:solidFill>
                  <a:latin typeface="思源黑体 Normal" panose="020B0400000000000000" pitchFamily="34" charset="-122"/>
                  <a:ea typeface="思源黑体 Normal" panose="020B0400000000000000" pitchFamily="34" charset="-122"/>
                  <a:cs typeface="+mn-ea"/>
                  <a:sym typeface="+mn-lt"/>
                </a:rPr>
                <a:t>调用类函数void sort();</a:t>
              </a:r>
              <a:endParaRPr sz="1860" dirty="0">
                <a:solidFill>
                  <a:schemeClr val="bg1"/>
                </a:solidFill>
                <a:latin typeface="思源黑体 Normal" panose="020B0400000000000000" pitchFamily="34" charset="-122"/>
                <a:ea typeface="思源黑体 Normal" panose="020B0400000000000000" pitchFamily="34" charset="-122"/>
                <a:cs typeface="+mn-ea"/>
                <a:sym typeface="+mn-lt"/>
              </a:endParaRPr>
            </a:p>
            <a:p>
              <a:pPr algn="l"/>
              <a:endPar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8" name="组合 13"/>
          <p:cNvGrpSpPr/>
          <p:nvPr/>
        </p:nvGrpSpPr>
        <p:grpSpPr bwMode="auto">
          <a:xfrm>
            <a:off x="518795" y="1636395"/>
            <a:ext cx="4236723" cy="435610"/>
            <a:chOff x="0" y="10477"/>
            <a:chExt cx="3917321" cy="326896"/>
          </a:xfrm>
        </p:grpSpPr>
        <p:sp>
          <p:nvSpPr>
            <p:cNvPr id="14" name="矩形 14"/>
            <p:cNvSpPr>
              <a:spLocks noChangeArrowheads="1"/>
            </p:cNvSpPr>
            <p:nvPr/>
          </p:nvSpPr>
          <p:spPr bwMode="auto">
            <a:xfrm>
              <a:off x="0" y="10477"/>
              <a:ext cx="3892659"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5" name="文本框 11"/>
            <p:cNvSpPr>
              <a:spLocks noChangeArrowheads="1"/>
            </p:cNvSpPr>
            <p:nvPr/>
          </p:nvSpPr>
          <p:spPr bwMode="auto">
            <a:xfrm>
              <a:off x="150308" y="37162"/>
              <a:ext cx="3767013" cy="2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sz="1600" dirty="0">
                  <a:solidFill>
                    <a:schemeClr val="bg1"/>
                  </a:solidFill>
                  <a:latin typeface="思源黑体 Normal" panose="020B0400000000000000" pitchFamily="34" charset="-122"/>
                  <a:ea typeface="思源黑体 Normal" panose="020B0400000000000000" pitchFamily="34" charset="-122"/>
                  <a:cs typeface="+mn-ea"/>
                  <a:sym typeface="+mn-lt"/>
                </a:rPr>
                <a:t>一维数组排序（记录分数、次数两个因素）</a:t>
              </a:r>
              <a:endParaRPr lang="zh-CN"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16" name="组合 13"/>
          <p:cNvGrpSpPr/>
          <p:nvPr/>
        </p:nvGrpSpPr>
        <p:grpSpPr bwMode="auto">
          <a:xfrm>
            <a:off x="531495" y="2174875"/>
            <a:ext cx="4655155" cy="435610"/>
            <a:chOff x="0" y="10477"/>
            <a:chExt cx="2269486" cy="326896"/>
          </a:xfrm>
        </p:grpSpPr>
        <p:sp>
          <p:nvSpPr>
            <p:cNvPr id="17" name="矩形 14"/>
            <p:cNvSpPr>
              <a:spLocks noChangeArrowheads="1"/>
            </p:cNvSpPr>
            <p:nvPr/>
          </p:nvSpPr>
          <p:spPr bwMode="auto">
            <a:xfrm>
              <a:off x="0" y="10477"/>
              <a:ext cx="2036359"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8" name="文本框 11"/>
            <p:cNvSpPr>
              <a:spLocks noChangeArrowheads="1"/>
            </p:cNvSpPr>
            <p:nvPr/>
          </p:nvSpPr>
          <p:spPr bwMode="auto">
            <a:xfrm>
              <a:off x="398896" y="37162"/>
              <a:ext cx="1870590" cy="28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元素</a:t>
              </a:r>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分数</a:t>
              </a:r>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*1000+</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次数</a:t>
              </a:r>
              <a:endPar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cxnSp>
        <p:nvCxnSpPr>
          <p:cNvPr id="19" name="直接箭头连接符 18"/>
          <p:cNvCxnSpPr/>
          <p:nvPr/>
        </p:nvCxnSpPr>
        <p:spPr>
          <a:xfrm flipV="1">
            <a:off x="2146935" y="4427220"/>
            <a:ext cx="41592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920615" y="3014980"/>
            <a:ext cx="6995160" cy="2753995"/>
            <a:chOff x="3375" y="4730"/>
            <a:chExt cx="11016" cy="4337"/>
          </a:xfrm>
        </p:grpSpPr>
        <p:grpSp>
          <p:nvGrpSpPr>
            <p:cNvPr id="29" name="组合 28"/>
            <p:cNvGrpSpPr/>
            <p:nvPr/>
          </p:nvGrpSpPr>
          <p:grpSpPr>
            <a:xfrm rot="0">
              <a:off x="4094" y="6656"/>
              <a:ext cx="4963" cy="574"/>
              <a:chOff x="8608" y="5038"/>
              <a:chExt cx="4963" cy="574"/>
            </a:xfrm>
          </p:grpSpPr>
          <p:sp>
            <p:nvSpPr>
              <p:cNvPr id="30" name="矩形 29"/>
              <p:cNvSpPr/>
              <p:nvPr/>
            </p:nvSpPr>
            <p:spPr>
              <a:xfrm>
                <a:off x="8608" y="5038"/>
                <a:ext cx="4874"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8613" y="5125"/>
                <a:ext cx="4958" cy="307"/>
              </a:xfrm>
              <a:prstGeom prst="rect">
                <a:avLst/>
              </a:prstGeom>
              <a:noFill/>
            </p:spPr>
            <p:txBody>
              <a:bodyPr wrap="square" rtlCol="0">
                <a:spAutoFit/>
              </a:bodyPr>
              <a:p>
                <a:r>
                  <a:rPr lang="zh-CN" altLang="en-US" sz="1200"/>
                  <a:t>遍历数组到第一个比它小的元素</a:t>
                </a:r>
                <a:r>
                  <a:rPr lang="en-US" altLang="zh-CN" sz="1200"/>
                  <a:t>num[x]/1000</a:t>
                </a:r>
                <a:endParaRPr lang="en-US" altLang="zh-CN" sz="1200"/>
              </a:p>
            </p:txBody>
          </p:sp>
        </p:grpSp>
        <p:cxnSp>
          <p:nvCxnSpPr>
            <p:cNvPr id="32" name="直接箭头连接符 31"/>
            <p:cNvCxnSpPr/>
            <p:nvPr/>
          </p:nvCxnSpPr>
          <p:spPr>
            <a:xfrm flipV="1">
              <a:off x="3375" y="6959"/>
              <a:ext cx="655"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9042" y="6936"/>
              <a:ext cx="445" cy="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rot="0">
              <a:off x="9696" y="4730"/>
              <a:ext cx="4695" cy="4337"/>
              <a:chOff x="9880" y="3130"/>
              <a:chExt cx="4695" cy="4337"/>
            </a:xfrm>
          </p:grpSpPr>
          <p:sp>
            <p:nvSpPr>
              <p:cNvPr id="49" name="矩形 48"/>
              <p:cNvSpPr/>
              <p:nvPr/>
            </p:nvSpPr>
            <p:spPr>
              <a:xfrm>
                <a:off x="9880" y="3130"/>
                <a:ext cx="4684" cy="4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文本框 49"/>
              <p:cNvSpPr txBox="1"/>
              <p:nvPr/>
            </p:nvSpPr>
            <p:spPr>
              <a:xfrm>
                <a:off x="10164" y="3253"/>
                <a:ext cx="4411" cy="434"/>
              </a:xfrm>
              <a:prstGeom prst="rect">
                <a:avLst/>
              </a:prstGeom>
              <a:noFill/>
            </p:spPr>
            <p:txBody>
              <a:bodyPr wrap="square" rtlCol="0">
                <a:spAutoFit/>
              </a:bodyPr>
              <a:p>
                <a:r>
                  <a:rPr lang="zh-CN" altLang="en-US" sz="1200"/>
                  <a:t>循环状态下执行两个数交换值的操作</a:t>
                </a:r>
                <a:endParaRPr lang="zh-CN" altLang="en-US" sz="1200"/>
              </a:p>
            </p:txBody>
          </p:sp>
        </p:grpSp>
      </p:grpSp>
      <p:sp>
        <p:nvSpPr>
          <p:cNvPr id="52" name="矩形 51"/>
          <p:cNvSpPr/>
          <p:nvPr/>
        </p:nvSpPr>
        <p:spPr>
          <a:xfrm>
            <a:off x="2574925" y="4250055"/>
            <a:ext cx="2299970" cy="364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2615565" y="4305935"/>
            <a:ext cx="2327910" cy="275590"/>
          </a:xfrm>
          <a:prstGeom prst="rect">
            <a:avLst/>
          </a:prstGeom>
          <a:noFill/>
        </p:spPr>
        <p:txBody>
          <a:bodyPr wrap="square" rtlCol="0">
            <a:spAutoFit/>
          </a:bodyPr>
          <a:p>
            <a:r>
              <a:rPr lang="zh-CN" altLang="en-US" sz="1200"/>
              <a:t>中间变量</a:t>
            </a:r>
            <a:r>
              <a:rPr lang="en-US" altLang="zh-CN" sz="1200"/>
              <a:t>=</a:t>
            </a:r>
            <a:r>
              <a:rPr lang="zh-CN" altLang="en-US" sz="1200"/>
              <a:t>分数</a:t>
            </a:r>
            <a:r>
              <a:rPr lang="en-US" altLang="zh-CN" sz="1200"/>
              <a:t>*1000+</a:t>
            </a:r>
            <a:r>
              <a:rPr lang="zh-CN" altLang="en-US" sz="1200"/>
              <a:t>游戏次数</a:t>
            </a:r>
            <a:endParaRPr lang="zh-CN" altLang="en-US" sz="1200"/>
          </a:p>
        </p:txBody>
      </p:sp>
      <p:grpSp>
        <p:nvGrpSpPr>
          <p:cNvPr id="56" name="组合 55"/>
          <p:cNvGrpSpPr/>
          <p:nvPr/>
        </p:nvGrpSpPr>
        <p:grpSpPr>
          <a:xfrm>
            <a:off x="2524125" y="4249420"/>
            <a:ext cx="2407920" cy="364490"/>
            <a:chOff x="3975" y="6692"/>
            <a:chExt cx="3792" cy="574"/>
          </a:xfrm>
        </p:grpSpPr>
        <p:sp>
          <p:nvSpPr>
            <p:cNvPr id="54" name="矩形 53"/>
            <p:cNvSpPr/>
            <p:nvPr/>
          </p:nvSpPr>
          <p:spPr>
            <a:xfrm>
              <a:off x="4037" y="6692"/>
              <a:ext cx="362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3975" y="6780"/>
              <a:ext cx="3792" cy="434"/>
            </a:xfrm>
            <a:prstGeom prst="rect">
              <a:avLst/>
            </a:prstGeom>
            <a:noFill/>
          </p:spPr>
          <p:txBody>
            <a:bodyPr wrap="square" rtlCol="0">
              <a:spAutoFit/>
            </a:bodyPr>
            <a:p>
              <a:r>
                <a:rPr lang="zh-CN" altLang="en-US" sz="1200"/>
                <a:t>中间变量</a:t>
              </a:r>
              <a:r>
                <a:rPr lang="en-US" altLang="zh-CN" sz="1200"/>
                <a:t>1=</a:t>
              </a:r>
              <a:r>
                <a:rPr lang="zh-CN" altLang="en-US" sz="1200"/>
                <a:t>分数</a:t>
              </a:r>
              <a:r>
                <a:rPr lang="en-US" altLang="zh-CN" sz="1200"/>
                <a:t>*1000+</a:t>
              </a:r>
              <a:r>
                <a:rPr lang="zh-CN" altLang="en-US" sz="1200"/>
                <a:t>游戏次数</a:t>
              </a:r>
              <a:endParaRPr lang="zh-CN" altLang="en-US" sz="1200"/>
            </a:p>
          </p:txBody>
        </p:sp>
      </p:grpSp>
      <p:grpSp>
        <p:nvGrpSpPr>
          <p:cNvPr id="61" name="组合 60"/>
          <p:cNvGrpSpPr/>
          <p:nvPr/>
        </p:nvGrpSpPr>
        <p:grpSpPr>
          <a:xfrm>
            <a:off x="9285605" y="3440430"/>
            <a:ext cx="2791460" cy="364490"/>
            <a:chOff x="4037" y="6692"/>
            <a:chExt cx="4396" cy="574"/>
          </a:xfrm>
        </p:grpSpPr>
        <p:sp>
          <p:nvSpPr>
            <p:cNvPr id="95" name="矩形 94"/>
            <p:cNvSpPr/>
            <p:nvPr/>
          </p:nvSpPr>
          <p:spPr>
            <a:xfrm>
              <a:off x="4037" y="6692"/>
              <a:ext cx="362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文本框 112"/>
            <p:cNvSpPr txBox="1"/>
            <p:nvPr/>
          </p:nvSpPr>
          <p:spPr>
            <a:xfrm>
              <a:off x="4767" y="6780"/>
              <a:ext cx="3666" cy="434"/>
            </a:xfrm>
            <a:prstGeom prst="rect">
              <a:avLst/>
            </a:prstGeom>
            <a:noFill/>
          </p:spPr>
          <p:txBody>
            <a:bodyPr wrap="square" rtlCol="0">
              <a:spAutoFit/>
            </a:bodyPr>
            <a:p>
              <a:r>
                <a:rPr lang="zh-CN" altLang="en-US" sz="1200"/>
                <a:t>中间变量</a:t>
              </a:r>
              <a:r>
                <a:rPr lang="en-US" altLang="zh-CN" sz="1200"/>
                <a:t>2=</a:t>
              </a:r>
              <a:r>
                <a:rPr lang="en-US" sz="1200"/>
                <a:t>num[x]</a:t>
              </a:r>
              <a:endParaRPr lang="en-US" sz="1200"/>
            </a:p>
          </p:txBody>
        </p:sp>
      </p:grpSp>
      <p:grpSp>
        <p:nvGrpSpPr>
          <p:cNvPr id="114" name="组合 113"/>
          <p:cNvGrpSpPr/>
          <p:nvPr/>
        </p:nvGrpSpPr>
        <p:grpSpPr>
          <a:xfrm>
            <a:off x="9275445" y="3978910"/>
            <a:ext cx="2791460" cy="364490"/>
            <a:chOff x="4037" y="6692"/>
            <a:chExt cx="4396" cy="574"/>
          </a:xfrm>
        </p:grpSpPr>
        <p:sp>
          <p:nvSpPr>
            <p:cNvPr id="115" name="矩形 114"/>
            <p:cNvSpPr/>
            <p:nvPr/>
          </p:nvSpPr>
          <p:spPr>
            <a:xfrm>
              <a:off x="4037" y="6692"/>
              <a:ext cx="362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文本框 115"/>
            <p:cNvSpPr txBox="1"/>
            <p:nvPr/>
          </p:nvSpPr>
          <p:spPr>
            <a:xfrm>
              <a:off x="4767" y="6780"/>
              <a:ext cx="3666" cy="434"/>
            </a:xfrm>
            <a:prstGeom prst="rect">
              <a:avLst/>
            </a:prstGeom>
            <a:noFill/>
          </p:spPr>
          <p:txBody>
            <a:bodyPr wrap="square" rtlCol="0">
              <a:spAutoFit/>
            </a:bodyPr>
            <a:p>
              <a:r>
                <a:rPr lang="en-US" sz="1200"/>
                <a:t>num[x]=</a:t>
              </a:r>
              <a:r>
                <a:rPr lang="zh-CN" altLang="en-US" sz="1200"/>
                <a:t>中间变量</a:t>
              </a:r>
              <a:r>
                <a:rPr lang="en-US" altLang="zh-CN" sz="1200"/>
                <a:t>1</a:t>
              </a:r>
              <a:endParaRPr lang="en-US" altLang="zh-CN" sz="1200"/>
            </a:p>
          </p:txBody>
        </p:sp>
      </p:grpSp>
      <p:grpSp>
        <p:nvGrpSpPr>
          <p:cNvPr id="117" name="组合 116"/>
          <p:cNvGrpSpPr/>
          <p:nvPr/>
        </p:nvGrpSpPr>
        <p:grpSpPr>
          <a:xfrm>
            <a:off x="9288145" y="4528820"/>
            <a:ext cx="2688590" cy="364490"/>
            <a:chOff x="4037" y="6692"/>
            <a:chExt cx="4234" cy="574"/>
          </a:xfrm>
        </p:grpSpPr>
        <p:sp>
          <p:nvSpPr>
            <p:cNvPr id="118" name="矩形 117"/>
            <p:cNvSpPr/>
            <p:nvPr/>
          </p:nvSpPr>
          <p:spPr>
            <a:xfrm>
              <a:off x="4037" y="6692"/>
              <a:ext cx="362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文本框 118"/>
            <p:cNvSpPr txBox="1"/>
            <p:nvPr/>
          </p:nvSpPr>
          <p:spPr>
            <a:xfrm>
              <a:off x="4605" y="6780"/>
              <a:ext cx="3666" cy="434"/>
            </a:xfrm>
            <a:prstGeom prst="rect">
              <a:avLst/>
            </a:prstGeom>
            <a:noFill/>
          </p:spPr>
          <p:txBody>
            <a:bodyPr wrap="square" rtlCol="0">
              <a:spAutoFit/>
            </a:bodyPr>
            <a:p>
              <a:r>
                <a:rPr lang="zh-CN" altLang="en-US" sz="1200"/>
                <a:t>中间变量</a:t>
              </a:r>
              <a:r>
                <a:rPr lang="en-US" altLang="zh-CN" sz="1200"/>
                <a:t>1=</a:t>
              </a:r>
              <a:r>
                <a:rPr lang="zh-CN" altLang="en-US" sz="1200"/>
                <a:t>中间变量</a:t>
              </a:r>
              <a:r>
                <a:rPr lang="en-US" altLang="zh-CN" sz="1200"/>
                <a:t>2</a:t>
              </a:r>
              <a:endParaRPr lang="en-US" altLang="zh-CN" sz="1200"/>
            </a:p>
          </p:txBody>
        </p:sp>
      </p:grpSp>
      <p:grpSp>
        <p:nvGrpSpPr>
          <p:cNvPr id="120" name="组合 119"/>
          <p:cNvGrpSpPr/>
          <p:nvPr/>
        </p:nvGrpSpPr>
        <p:grpSpPr>
          <a:xfrm>
            <a:off x="9289415" y="5044440"/>
            <a:ext cx="2299970" cy="364490"/>
            <a:chOff x="4037" y="6692"/>
            <a:chExt cx="3622" cy="574"/>
          </a:xfrm>
        </p:grpSpPr>
        <p:sp>
          <p:nvSpPr>
            <p:cNvPr id="121" name="矩形 120"/>
            <p:cNvSpPr/>
            <p:nvPr/>
          </p:nvSpPr>
          <p:spPr>
            <a:xfrm>
              <a:off x="4037" y="6692"/>
              <a:ext cx="3622" cy="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文本框 121"/>
            <p:cNvSpPr txBox="1"/>
            <p:nvPr/>
          </p:nvSpPr>
          <p:spPr>
            <a:xfrm>
              <a:off x="5467" y="6762"/>
              <a:ext cx="913" cy="434"/>
            </a:xfrm>
            <a:prstGeom prst="rect">
              <a:avLst/>
            </a:prstGeom>
            <a:noFill/>
          </p:spPr>
          <p:txBody>
            <a:bodyPr wrap="square" rtlCol="0">
              <a:spAutoFit/>
            </a:bodyPr>
            <a:p>
              <a:r>
                <a:rPr lang="en-US" sz="1200"/>
                <a:t>x++</a:t>
              </a:r>
              <a:endParaRPr lang="en-US" sz="1200"/>
            </a:p>
          </p:txBody>
        </p:sp>
      </p:grpSp>
      <p:cxnSp>
        <p:nvCxnSpPr>
          <p:cNvPr id="123" name="直接箭头连接符 122"/>
          <p:cNvCxnSpPr/>
          <p:nvPr/>
        </p:nvCxnSpPr>
        <p:spPr>
          <a:xfrm flipH="1" flipV="1">
            <a:off x="8086090" y="5523865"/>
            <a:ext cx="71564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5670866" y="5337810"/>
            <a:ext cx="2350722" cy="375920"/>
            <a:chOff x="14723" y="2637"/>
            <a:chExt cx="1312" cy="592"/>
          </a:xfrm>
        </p:grpSpPr>
        <p:sp>
          <p:nvSpPr>
            <p:cNvPr id="125" name="流程图: 可选过程 124"/>
            <p:cNvSpPr/>
            <p:nvPr/>
          </p:nvSpPr>
          <p:spPr>
            <a:xfrm>
              <a:off x="14737" y="2637"/>
              <a:ext cx="1252" cy="5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文本框 125"/>
            <p:cNvSpPr txBox="1"/>
            <p:nvPr/>
          </p:nvSpPr>
          <p:spPr>
            <a:xfrm>
              <a:off x="14723" y="2709"/>
              <a:ext cx="1312" cy="483"/>
            </a:xfrm>
            <a:prstGeom prst="rect">
              <a:avLst/>
            </a:prstGeom>
            <a:noFill/>
          </p:spPr>
          <p:txBody>
            <a:bodyPr wrap="square" rtlCol="0">
              <a:spAutoFit/>
            </a:bodyPr>
            <a:p>
              <a:r>
                <a:rPr lang="zh-CN" altLang="en-US" sz="1400"/>
                <a:t>一个空数组元素写入新分数</a:t>
              </a:r>
              <a:endParaRPr lang="zh-CN" altLang="en-US" sz="1400"/>
            </a:p>
          </p:txBody>
        </p:sp>
      </p:grpSp>
      <p:sp>
        <p:nvSpPr>
          <p:cNvPr id="127" name="文本框 126"/>
          <p:cNvSpPr txBox="1"/>
          <p:nvPr/>
        </p:nvSpPr>
        <p:spPr>
          <a:xfrm>
            <a:off x="2249170" y="5073015"/>
            <a:ext cx="2228215" cy="922020"/>
          </a:xfrm>
          <a:prstGeom prst="rect">
            <a:avLst/>
          </a:prstGeom>
          <a:noFill/>
          <a:ln>
            <a:solidFill>
              <a:srgbClr val="FF0000"/>
            </a:solidFill>
          </a:ln>
        </p:spPr>
        <p:txBody>
          <a:bodyPr wrap="square" rtlCol="0">
            <a:spAutoFit/>
          </a:bodyPr>
          <a:p>
            <a:r>
              <a:rPr lang="zh-CN" altLang="en-US"/>
              <a:t>这样达到的效果是：分数越高的数组元素永远越靠前</a:t>
            </a:r>
            <a:endParaRPr lang="zh-CN" altLang="en-US"/>
          </a:p>
        </p:txBody>
      </p:sp>
      <p:cxnSp>
        <p:nvCxnSpPr>
          <p:cNvPr id="128" name="直接箭头连接符 127"/>
          <p:cNvCxnSpPr/>
          <p:nvPr/>
        </p:nvCxnSpPr>
        <p:spPr>
          <a:xfrm flipH="1">
            <a:off x="4563110" y="5539105"/>
            <a:ext cx="110744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9" name="组合 13"/>
          <p:cNvGrpSpPr/>
          <p:nvPr/>
        </p:nvGrpSpPr>
        <p:grpSpPr bwMode="auto">
          <a:xfrm>
            <a:off x="521335" y="2701925"/>
            <a:ext cx="4176966" cy="435610"/>
            <a:chOff x="0" y="10477"/>
            <a:chExt cx="2036359" cy="326896"/>
          </a:xfrm>
        </p:grpSpPr>
        <p:sp>
          <p:nvSpPr>
            <p:cNvPr id="130" name="矩形 14"/>
            <p:cNvSpPr>
              <a:spLocks noChangeArrowheads="1"/>
            </p:cNvSpPr>
            <p:nvPr/>
          </p:nvSpPr>
          <p:spPr bwMode="auto">
            <a:xfrm>
              <a:off x="0" y="10477"/>
              <a:ext cx="2036359"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31" name="文本框 11"/>
            <p:cNvSpPr>
              <a:spLocks noChangeArrowheads="1"/>
            </p:cNvSpPr>
            <p:nvPr/>
          </p:nvSpPr>
          <p:spPr bwMode="auto">
            <a:xfrm>
              <a:off x="120296" y="37162"/>
              <a:ext cx="1870590" cy="28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元素</a:t>
              </a:r>
              <a:r>
                <a:rPr lang="en-US" sz="1865" dirty="0">
                  <a:solidFill>
                    <a:schemeClr val="bg1"/>
                  </a:solidFill>
                  <a:latin typeface="思源黑体 Normal" panose="020B0400000000000000" pitchFamily="34" charset="-122"/>
                  <a:ea typeface="思源黑体 Normal" panose="020B0400000000000000" pitchFamily="34" charset="-122"/>
                  <a:cs typeface="+mn-ea"/>
                  <a:sym typeface="+mn-lt"/>
                </a:rPr>
                <a:t>/1000=</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分数，元素</a:t>
              </a:r>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%1000=</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次数</a:t>
              </a:r>
              <a:endPar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0-#ppt_w/2"/>
                                          </p:val>
                                        </p:tav>
                                        <p:tav tm="100000">
                                          <p:val>
                                            <p:strVal val="#ppt_x"/>
                                          </p:val>
                                        </p:tav>
                                      </p:tavLst>
                                    </p:anim>
                                    <p:anim calcmode="lin" valueType="num">
                                      <p:cBhvr additive="base">
                                        <p:cTn id="8" dur="75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additive="base">
                                        <p:cTn id="12" dur="750" fill="hold"/>
                                        <p:tgtEl>
                                          <p:spTgt spid="110"/>
                                        </p:tgtEl>
                                        <p:attrNameLst>
                                          <p:attrName>ppt_x</p:attrName>
                                        </p:attrNameLst>
                                      </p:cBhvr>
                                      <p:tavLst>
                                        <p:tav tm="0">
                                          <p:val>
                                            <p:strVal val="0-#ppt_w/2"/>
                                          </p:val>
                                        </p:tav>
                                        <p:tav tm="100000">
                                          <p:val>
                                            <p:strVal val="#ppt_x"/>
                                          </p:val>
                                        </p:tav>
                                      </p:tavLst>
                                    </p:anim>
                                    <p:anim calcmode="lin" valueType="num">
                                      <p:cBhvr additive="base">
                                        <p:cTn id="13" dur="750" fill="hold"/>
                                        <p:tgtEl>
                                          <p:spTgt spid="110"/>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750" fill="hold"/>
                                        <p:tgtEl>
                                          <p:spTgt spid="16"/>
                                        </p:tgtEl>
                                        <p:attrNameLst>
                                          <p:attrName>ppt_x</p:attrName>
                                        </p:attrNameLst>
                                      </p:cBhvr>
                                      <p:tavLst>
                                        <p:tav tm="0">
                                          <p:val>
                                            <p:strVal val="0-#ppt_w/2"/>
                                          </p:val>
                                        </p:tav>
                                        <p:tav tm="100000">
                                          <p:val>
                                            <p:strVal val="#ppt_x"/>
                                          </p:val>
                                        </p:tav>
                                      </p:tavLst>
                                    </p:anim>
                                    <p:anim calcmode="lin" valueType="num">
                                      <p:cBhvr additive="base">
                                        <p:cTn id="23" dur="75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 calcmode="lin" valueType="num">
                                      <p:cBhvr additive="base">
                                        <p:cTn id="27" dur="750" fill="hold"/>
                                        <p:tgtEl>
                                          <p:spTgt spid="129"/>
                                        </p:tgtEl>
                                        <p:attrNameLst>
                                          <p:attrName>ppt_x</p:attrName>
                                        </p:attrNameLst>
                                      </p:cBhvr>
                                      <p:tavLst>
                                        <p:tav tm="0">
                                          <p:val>
                                            <p:strVal val="0-#ppt_w/2"/>
                                          </p:val>
                                        </p:tav>
                                        <p:tav tm="100000">
                                          <p:val>
                                            <p:strVal val="#ppt_x"/>
                                          </p:val>
                                        </p:tav>
                                      </p:tavLst>
                                    </p:anim>
                                    <p:anim calcmode="lin" valueType="num">
                                      <p:cBhvr additive="base">
                                        <p:cTn id="28" dur="750" fill="hold"/>
                                        <p:tgtEl>
                                          <p:spTgt spid="1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íṧlíḍè"/>
          <p:cNvSpPr/>
          <p:nvPr/>
        </p:nvSpPr>
        <p:spPr bwMode="auto">
          <a:xfrm>
            <a:off x="0" y="232410"/>
            <a:ext cx="4268470" cy="481965"/>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2" name="ïş1ídè"/>
          <p:cNvSpPr txBox="1"/>
          <p:nvPr/>
        </p:nvSpPr>
        <p:spPr>
          <a:xfrm>
            <a:off x="30480" y="306705"/>
            <a:ext cx="4229100" cy="389255"/>
          </a:xfrm>
          <a:prstGeom prst="rect">
            <a:avLst/>
          </a:prstGeom>
          <a:noFill/>
        </p:spPr>
        <p:txBody>
          <a:bodyPr wrap="square">
            <a:normAutofit/>
          </a:bodyPr>
          <a:lstStyle/>
          <a:p>
            <a:pPr algn="dist"/>
            <a:r>
              <a:rPr lang="zh-CN" altLang="en-US" b="1" dirty="0">
                <a:solidFill>
                  <a:schemeClr val="bg1"/>
                </a:solidFill>
                <a:latin typeface="思源黑体 Normal" panose="020B0400000000000000" pitchFamily="34" charset="-122"/>
                <a:ea typeface="思源黑体 Normal" panose="020B0400000000000000" pitchFamily="34" charset="-122"/>
                <a:cs typeface="+mn-ea"/>
                <a:sym typeface="+mn-lt"/>
              </a:rPr>
              <a:t>程序功能与模块</a:t>
            </a:r>
            <a:r>
              <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rPr>
              <a:t>--类函数与对应功能</a:t>
            </a:r>
            <a:endParaRPr lang="en-US" altLang="zh-CN" b="1"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110" name="组合 13"/>
          <p:cNvGrpSpPr/>
          <p:nvPr/>
        </p:nvGrpSpPr>
        <p:grpSpPr bwMode="auto">
          <a:xfrm>
            <a:off x="7108825" y="237490"/>
            <a:ext cx="2501263" cy="435610"/>
            <a:chOff x="0" y="10477"/>
            <a:chExt cx="2312695" cy="326896"/>
          </a:xfrm>
        </p:grpSpPr>
        <p:sp>
          <p:nvSpPr>
            <p:cNvPr id="111" name="矩形 14"/>
            <p:cNvSpPr>
              <a:spLocks noChangeArrowheads="1"/>
            </p:cNvSpPr>
            <p:nvPr/>
          </p:nvSpPr>
          <p:spPr bwMode="auto">
            <a:xfrm>
              <a:off x="0" y="10477"/>
              <a:ext cx="2238132"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12" name="文本框 11"/>
            <p:cNvSpPr>
              <a:spLocks noChangeArrowheads="1"/>
            </p:cNvSpPr>
            <p:nvPr/>
          </p:nvSpPr>
          <p:spPr bwMode="auto">
            <a:xfrm>
              <a:off x="73976" y="37162"/>
              <a:ext cx="2238719" cy="28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sz="1865" dirty="0">
                  <a:solidFill>
                    <a:schemeClr val="bg1"/>
                  </a:solidFill>
                  <a:latin typeface="思源黑体 Normal" panose="020B0400000000000000" pitchFamily="34" charset="-122"/>
                  <a:ea typeface="思源黑体 Normal" panose="020B0400000000000000" pitchFamily="34" charset="-122"/>
                  <a:cs typeface="+mn-ea"/>
                  <a:sym typeface="+mn-lt"/>
                </a:rPr>
                <a:t>计算并显示最短路径</a:t>
              </a:r>
              <a:endParaRPr 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pic>
        <p:nvPicPr>
          <p:cNvPr id="132" name="图片 131"/>
          <p:cNvPicPr>
            <a:picLocks noChangeAspect="1"/>
          </p:cNvPicPr>
          <p:nvPr>
            <p:custDataLst>
              <p:tags r:id="rId1"/>
            </p:custDataLst>
          </p:nvPr>
        </p:nvPicPr>
        <p:blipFill>
          <a:blip r:embed="rId2"/>
          <a:stretch>
            <a:fillRect/>
          </a:stretch>
        </p:blipFill>
        <p:spPr>
          <a:xfrm>
            <a:off x="340360" y="2825115"/>
            <a:ext cx="2595245" cy="2595245"/>
          </a:xfrm>
          <a:prstGeom prst="rect">
            <a:avLst/>
          </a:prstGeom>
        </p:spPr>
      </p:pic>
      <p:cxnSp>
        <p:nvCxnSpPr>
          <p:cNvPr id="4" name="直接箭头连接符 3"/>
          <p:cNvCxnSpPr/>
          <p:nvPr/>
        </p:nvCxnSpPr>
        <p:spPr>
          <a:xfrm>
            <a:off x="596900" y="2524760"/>
            <a:ext cx="0" cy="31813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grpSp>
        <p:nvGrpSpPr>
          <p:cNvPr id="5" name="组合 13"/>
          <p:cNvGrpSpPr/>
          <p:nvPr/>
        </p:nvGrpSpPr>
        <p:grpSpPr bwMode="auto">
          <a:xfrm>
            <a:off x="264160" y="2143125"/>
            <a:ext cx="1187450" cy="435610"/>
            <a:chOff x="0" y="10477"/>
            <a:chExt cx="2340030" cy="326896"/>
          </a:xfrm>
        </p:grpSpPr>
        <p:sp>
          <p:nvSpPr>
            <p:cNvPr id="6" name="矩形 14"/>
            <p:cNvSpPr>
              <a:spLocks noChangeArrowheads="1"/>
            </p:cNvSpPr>
            <p:nvPr/>
          </p:nvSpPr>
          <p:spPr bwMode="auto">
            <a:xfrm>
              <a:off x="0" y="10477"/>
              <a:ext cx="234003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7" name="文本框 11"/>
            <p:cNvSpPr>
              <a:spLocks noChangeArrowheads="1"/>
            </p:cNvSpPr>
            <p:nvPr/>
          </p:nvSpPr>
          <p:spPr bwMode="auto">
            <a:xfrm>
              <a:off x="150533" y="37162"/>
              <a:ext cx="2188512" cy="2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终点置</a:t>
              </a:r>
              <a:r>
                <a:rPr lang="en-US" altLang="zh-CN" sz="1600" dirty="0">
                  <a:solidFill>
                    <a:schemeClr val="bg1"/>
                  </a:solidFill>
                  <a:latin typeface="思源黑体 Normal" panose="020B0400000000000000" pitchFamily="34" charset="-122"/>
                  <a:ea typeface="思源黑体 Normal" panose="020B0400000000000000" pitchFamily="34" charset="-122"/>
                  <a:cs typeface="+mn-ea"/>
                  <a:sym typeface="+mn-lt"/>
                </a:rPr>
                <a:t> 0</a:t>
              </a:r>
              <a:endParaRPr lang="en-US" altLang="zh-CN"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9" name="组合 13"/>
          <p:cNvGrpSpPr/>
          <p:nvPr/>
        </p:nvGrpSpPr>
        <p:grpSpPr bwMode="auto">
          <a:xfrm>
            <a:off x="5921375" y="2134870"/>
            <a:ext cx="1187450" cy="435610"/>
            <a:chOff x="0" y="10477"/>
            <a:chExt cx="2340030" cy="326896"/>
          </a:xfrm>
        </p:grpSpPr>
        <p:sp>
          <p:nvSpPr>
            <p:cNvPr id="10" name="矩形 14"/>
            <p:cNvSpPr>
              <a:spLocks noChangeArrowheads="1"/>
            </p:cNvSpPr>
            <p:nvPr/>
          </p:nvSpPr>
          <p:spPr bwMode="auto">
            <a:xfrm>
              <a:off x="0" y="10477"/>
              <a:ext cx="234003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11" name="文本框 11"/>
            <p:cNvSpPr>
              <a:spLocks noChangeArrowheads="1"/>
            </p:cNvSpPr>
            <p:nvPr/>
          </p:nvSpPr>
          <p:spPr bwMode="auto">
            <a:xfrm>
              <a:off x="150533" y="37162"/>
              <a:ext cx="2188512" cy="2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距离</a:t>
              </a:r>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扩展</a:t>
              </a:r>
              <a:endPar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
        <p:nvSpPr>
          <p:cNvPr id="13" name="矩形 12"/>
          <p:cNvSpPr/>
          <p:nvPr/>
        </p:nvSpPr>
        <p:spPr>
          <a:xfrm>
            <a:off x="392113" y="2806700"/>
            <a:ext cx="408305" cy="58356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0</a:t>
            </a:r>
            <a:endParaRPr lang="en-US" altLang="zh-CN" sz="3200" b="1">
              <a:solidFill>
                <a:schemeClr val="accent4"/>
              </a:solidFill>
              <a:effectLst/>
            </a:endParaRPr>
          </a:p>
        </p:txBody>
      </p:sp>
      <p:pic>
        <p:nvPicPr>
          <p:cNvPr id="17" name="图片 16"/>
          <p:cNvPicPr>
            <a:picLocks noChangeAspect="1"/>
          </p:cNvPicPr>
          <p:nvPr>
            <p:custDataLst>
              <p:tags r:id="rId3"/>
            </p:custDataLst>
          </p:nvPr>
        </p:nvPicPr>
        <p:blipFill>
          <a:blip r:embed="rId2"/>
          <a:stretch>
            <a:fillRect/>
          </a:stretch>
        </p:blipFill>
        <p:spPr>
          <a:xfrm>
            <a:off x="3156585" y="2842895"/>
            <a:ext cx="2577465" cy="2577465"/>
          </a:xfrm>
          <a:prstGeom prst="rect">
            <a:avLst/>
          </a:prstGeom>
        </p:spPr>
      </p:pic>
      <p:sp>
        <p:nvSpPr>
          <p:cNvPr id="12" name="矩形 11"/>
          <p:cNvSpPr/>
          <p:nvPr/>
        </p:nvSpPr>
        <p:spPr>
          <a:xfrm>
            <a:off x="3174048" y="2825115"/>
            <a:ext cx="4083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0</a:t>
            </a:r>
            <a:endParaRPr lang="en-US" altLang="zh-CN" sz="3200" b="1">
              <a:solidFill>
                <a:schemeClr val="accent4"/>
              </a:solidFill>
              <a:effectLst/>
            </a:endParaRPr>
          </a:p>
        </p:txBody>
      </p:sp>
      <p:sp>
        <p:nvSpPr>
          <p:cNvPr id="16" name="矩形 15"/>
          <p:cNvSpPr/>
          <p:nvPr/>
        </p:nvSpPr>
        <p:spPr>
          <a:xfrm>
            <a:off x="3182938" y="3317240"/>
            <a:ext cx="4083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sp>
        <p:nvSpPr>
          <p:cNvPr id="20" name="矩形 19"/>
          <p:cNvSpPr/>
          <p:nvPr/>
        </p:nvSpPr>
        <p:spPr>
          <a:xfrm>
            <a:off x="3720148" y="2824480"/>
            <a:ext cx="4083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sp>
        <p:nvSpPr>
          <p:cNvPr id="26" name="矩形 25"/>
          <p:cNvSpPr/>
          <p:nvPr/>
        </p:nvSpPr>
        <p:spPr>
          <a:xfrm>
            <a:off x="6490018" y="3874135"/>
            <a:ext cx="4083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grpSp>
        <p:nvGrpSpPr>
          <p:cNvPr id="39" name="组合 13"/>
          <p:cNvGrpSpPr/>
          <p:nvPr/>
        </p:nvGrpSpPr>
        <p:grpSpPr bwMode="auto">
          <a:xfrm>
            <a:off x="316230" y="5693410"/>
            <a:ext cx="1187450" cy="435610"/>
            <a:chOff x="0" y="10477"/>
            <a:chExt cx="2340030" cy="326896"/>
          </a:xfrm>
        </p:grpSpPr>
        <p:sp>
          <p:nvSpPr>
            <p:cNvPr id="40" name="矩形 14"/>
            <p:cNvSpPr>
              <a:spLocks noChangeArrowheads="1"/>
            </p:cNvSpPr>
            <p:nvPr/>
          </p:nvSpPr>
          <p:spPr bwMode="auto">
            <a:xfrm>
              <a:off x="0" y="10477"/>
              <a:ext cx="234003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3" name="文本框 11"/>
            <p:cNvSpPr>
              <a:spLocks noChangeArrowheads="1"/>
            </p:cNvSpPr>
            <p:nvPr/>
          </p:nvSpPr>
          <p:spPr bwMode="auto">
            <a:xfrm>
              <a:off x="150533" y="37162"/>
              <a:ext cx="2188512" cy="2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去除被围</a:t>
              </a:r>
              <a:endPar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
        <p:nvSpPr>
          <p:cNvPr id="44" name="矩形 43"/>
          <p:cNvSpPr/>
          <p:nvPr/>
        </p:nvSpPr>
        <p:spPr>
          <a:xfrm>
            <a:off x="260033" y="4914900"/>
            <a:ext cx="6115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cxnSp>
        <p:nvCxnSpPr>
          <p:cNvPr id="45" name="直接箭头连接符 44"/>
          <p:cNvCxnSpPr/>
          <p:nvPr/>
        </p:nvCxnSpPr>
        <p:spPr>
          <a:xfrm flipH="1" flipV="1">
            <a:off x="572135" y="5384165"/>
            <a:ext cx="3810" cy="3803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46" name="矩形 45"/>
          <p:cNvSpPr/>
          <p:nvPr/>
        </p:nvSpPr>
        <p:spPr>
          <a:xfrm>
            <a:off x="3081338" y="4906010"/>
            <a:ext cx="6115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grpSp>
        <p:nvGrpSpPr>
          <p:cNvPr id="47" name="组合 13"/>
          <p:cNvGrpSpPr/>
          <p:nvPr/>
        </p:nvGrpSpPr>
        <p:grpSpPr bwMode="auto">
          <a:xfrm>
            <a:off x="3080385" y="2143760"/>
            <a:ext cx="1187450" cy="435610"/>
            <a:chOff x="0" y="10477"/>
            <a:chExt cx="2340030" cy="326896"/>
          </a:xfrm>
        </p:grpSpPr>
        <p:sp>
          <p:nvSpPr>
            <p:cNvPr id="48" name="矩形 14"/>
            <p:cNvSpPr>
              <a:spLocks noChangeArrowheads="1"/>
            </p:cNvSpPr>
            <p:nvPr/>
          </p:nvSpPr>
          <p:spPr bwMode="auto">
            <a:xfrm>
              <a:off x="0" y="10477"/>
              <a:ext cx="234003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9" name="文本框 11"/>
            <p:cNvSpPr>
              <a:spLocks noChangeArrowheads="1"/>
            </p:cNvSpPr>
            <p:nvPr/>
          </p:nvSpPr>
          <p:spPr bwMode="auto">
            <a:xfrm>
              <a:off x="150533" y="37162"/>
              <a:ext cx="2188512" cy="2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距离</a:t>
              </a:r>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扩展</a:t>
              </a:r>
              <a:endPar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52" name="组合 51"/>
          <p:cNvGrpSpPr/>
          <p:nvPr/>
        </p:nvGrpSpPr>
        <p:grpSpPr>
          <a:xfrm>
            <a:off x="5851843" y="2825115"/>
            <a:ext cx="2657157" cy="2674620"/>
            <a:chOff x="9216" y="4449"/>
            <a:chExt cx="4184" cy="4212"/>
          </a:xfrm>
        </p:grpSpPr>
        <p:pic>
          <p:nvPicPr>
            <p:cNvPr id="18" name="图片 17"/>
            <p:cNvPicPr>
              <a:picLocks noChangeAspect="1"/>
            </p:cNvPicPr>
            <p:nvPr>
              <p:custDataLst>
                <p:tags r:id="rId4"/>
              </p:custDataLst>
            </p:nvPr>
          </p:nvPicPr>
          <p:blipFill>
            <a:blip r:embed="rId2"/>
            <a:stretch>
              <a:fillRect/>
            </a:stretch>
          </p:blipFill>
          <p:spPr>
            <a:xfrm>
              <a:off x="9327" y="4476"/>
              <a:ext cx="4073" cy="4073"/>
            </a:xfrm>
            <a:prstGeom prst="rect">
              <a:avLst/>
            </a:prstGeom>
          </p:spPr>
        </p:pic>
        <p:sp>
          <p:nvSpPr>
            <p:cNvPr id="21" name="矩形 20"/>
            <p:cNvSpPr/>
            <p:nvPr/>
          </p:nvSpPr>
          <p:spPr>
            <a:xfrm>
              <a:off x="9408" y="4476"/>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0</a:t>
              </a:r>
              <a:endParaRPr lang="en-US" altLang="zh-CN" sz="3200" b="1">
                <a:solidFill>
                  <a:schemeClr val="accent4"/>
                </a:solidFill>
                <a:effectLst/>
              </a:endParaRPr>
            </a:p>
          </p:txBody>
        </p:sp>
        <p:sp>
          <p:nvSpPr>
            <p:cNvPr id="22" name="矩形 21"/>
            <p:cNvSpPr/>
            <p:nvPr/>
          </p:nvSpPr>
          <p:spPr>
            <a:xfrm>
              <a:off x="10247" y="4477"/>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sp>
          <p:nvSpPr>
            <p:cNvPr id="23" name="矩形 22"/>
            <p:cNvSpPr/>
            <p:nvPr/>
          </p:nvSpPr>
          <p:spPr>
            <a:xfrm>
              <a:off x="9408" y="529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sp>
          <p:nvSpPr>
            <p:cNvPr id="24" name="矩形 23"/>
            <p:cNvSpPr/>
            <p:nvPr/>
          </p:nvSpPr>
          <p:spPr>
            <a:xfrm>
              <a:off x="9408" y="608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2</a:t>
              </a:r>
              <a:endParaRPr lang="en-US" altLang="zh-CN" sz="3200" b="1">
                <a:solidFill>
                  <a:schemeClr val="accent4"/>
                </a:solidFill>
                <a:effectLst/>
              </a:endParaRPr>
            </a:p>
          </p:txBody>
        </p:sp>
        <p:sp>
          <p:nvSpPr>
            <p:cNvPr id="25" name="矩形 24"/>
            <p:cNvSpPr/>
            <p:nvPr/>
          </p:nvSpPr>
          <p:spPr>
            <a:xfrm>
              <a:off x="11051" y="4477"/>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2</a:t>
              </a:r>
              <a:endParaRPr lang="en-US" altLang="zh-CN" sz="3200" b="1">
                <a:solidFill>
                  <a:schemeClr val="accent4"/>
                </a:solidFill>
                <a:effectLst/>
              </a:endParaRPr>
            </a:p>
          </p:txBody>
        </p:sp>
        <p:sp>
          <p:nvSpPr>
            <p:cNvPr id="27" name="矩形 26"/>
            <p:cNvSpPr/>
            <p:nvPr/>
          </p:nvSpPr>
          <p:spPr>
            <a:xfrm>
              <a:off x="11051" y="529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sp>
          <p:nvSpPr>
            <p:cNvPr id="28" name="矩形 27"/>
            <p:cNvSpPr/>
            <p:nvPr/>
          </p:nvSpPr>
          <p:spPr>
            <a:xfrm>
              <a:off x="11881" y="444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sp>
          <p:nvSpPr>
            <p:cNvPr id="29" name="矩形 28"/>
            <p:cNvSpPr/>
            <p:nvPr/>
          </p:nvSpPr>
          <p:spPr>
            <a:xfrm>
              <a:off x="10207" y="694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4</a:t>
              </a:r>
              <a:endParaRPr lang="en-US" altLang="zh-CN" sz="3200" b="1">
                <a:solidFill>
                  <a:schemeClr val="accent4"/>
                </a:solidFill>
                <a:effectLst/>
              </a:endParaRPr>
            </a:p>
          </p:txBody>
        </p:sp>
        <p:sp>
          <p:nvSpPr>
            <p:cNvPr id="30" name="矩形 29"/>
            <p:cNvSpPr/>
            <p:nvPr/>
          </p:nvSpPr>
          <p:spPr>
            <a:xfrm>
              <a:off x="11051" y="610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4</a:t>
              </a:r>
              <a:endParaRPr lang="en-US" altLang="zh-CN" sz="3200" b="1">
                <a:solidFill>
                  <a:schemeClr val="accent4"/>
                </a:solidFill>
                <a:effectLst/>
              </a:endParaRPr>
            </a:p>
          </p:txBody>
        </p:sp>
        <p:sp>
          <p:nvSpPr>
            <p:cNvPr id="31" name="矩形 30"/>
            <p:cNvSpPr/>
            <p:nvPr/>
          </p:nvSpPr>
          <p:spPr>
            <a:xfrm>
              <a:off x="12670" y="4462"/>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4</a:t>
              </a:r>
              <a:endParaRPr lang="en-US" altLang="zh-CN" sz="3200" b="1">
                <a:solidFill>
                  <a:schemeClr val="accent4"/>
                </a:solidFill>
                <a:effectLst/>
              </a:endParaRPr>
            </a:p>
          </p:txBody>
        </p:sp>
        <p:sp>
          <p:nvSpPr>
            <p:cNvPr id="32" name="矩形 31"/>
            <p:cNvSpPr/>
            <p:nvPr/>
          </p:nvSpPr>
          <p:spPr>
            <a:xfrm>
              <a:off x="11895" y="610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5</a:t>
              </a:r>
              <a:endParaRPr lang="en-US" altLang="zh-CN" sz="3200" b="1">
                <a:solidFill>
                  <a:schemeClr val="accent4"/>
                </a:solidFill>
                <a:effectLst/>
              </a:endParaRPr>
            </a:p>
          </p:txBody>
        </p:sp>
        <p:sp>
          <p:nvSpPr>
            <p:cNvPr id="33" name="矩形 32"/>
            <p:cNvSpPr/>
            <p:nvPr/>
          </p:nvSpPr>
          <p:spPr>
            <a:xfrm>
              <a:off x="11881" y="694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6</a:t>
              </a:r>
              <a:endParaRPr lang="en-US" altLang="zh-CN" sz="3200" b="1">
                <a:solidFill>
                  <a:schemeClr val="accent4"/>
                </a:solidFill>
                <a:effectLst/>
              </a:endParaRPr>
            </a:p>
          </p:txBody>
        </p:sp>
        <p:sp>
          <p:nvSpPr>
            <p:cNvPr id="34" name="矩形 33"/>
            <p:cNvSpPr/>
            <p:nvPr/>
          </p:nvSpPr>
          <p:spPr>
            <a:xfrm>
              <a:off x="12680" y="6117"/>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6</a:t>
              </a:r>
              <a:endParaRPr lang="en-US" altLang="zh-CN" sz="3200" b="1">
                <a:solidFill>
                  <a:schemeClr val="accent4"/>
                </a:solidFill>
                <a:effectLst/>
              </a:endParaRPr>
            </a:p>
          </p:txBody>
        </p:sp>
        <p:sp>
          <p:nvSpPr>
            <p:cNvPr id="35" name="矩形 34"/>
            <p:cNvSpPr/>
            <p:nvPr/>
          </p:nvSpPr>
          <p:spPr>
            <a:xfrm>
              <a:off x="12697" y="6944"/>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7</a:t>
              </a:r>
              <a:endParaRPr lang="en-US" altLang="zh-CN" sz="3200" b="1">
                <a:solidFill>
                  <a:schemeClr val="accent4"/>
                </a:solidFill>
                <a:effectLst/>
              </a:endParaRPr>
            </a:p>
          </p:txBody>
        </p:sp>
        <p:sp>
          <p:nvSpPr>
            <p:cNvPr id="36" name="矩形 35"/>
            <p:cNvSpPr/>
            <p:nvPr/>
          </p:nvSpPr>
          <p:spPr>
            <a:xfrm>
              <a:off x="11881" y="7742"/>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7</a:t>
              </a:r>
              <a:endParaRPr lang="en-US" altLang="zh-CN" sz="3200" b="1">
                <a:solidFill>
                  <a:schemeClr val="accent4"/>
                </a:solidFill>
                <a:effectLst/>
              </a:endParaRPr>
            </a:p>
          </p:txBody>
        </p:sp>
        <p:sp>
          <p:nvSpPr>
            <p:cNvPr id="37" name="矩形 36"/>
            <p:cNvSpPr/>
            <p:nvPr/>
          </p:nvSpPr>
          <p:spPr>
            <a:xfrm>
              <a:off x="11044" y="7741"/>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8</a:t>
              </a:r>
              <a:endParaRPr lang="en-US" altLang="zh-CN" sz="3200" b="1">
                <a:solidFill>
                  <a:schemeClr val="accent4"/>
                </a:solidFill>
                <a:effectLst/>
              </a:endParaRPr>
            </a:p>
          </p:txBody>
        </p:sp>
        <p:sp>
          <p:nvSpPr>
            <p:cNvPr id="38" name="矩形 37"/>
            <p:cNvSpPr/>
            <p:nvPr/>
          </p:nvSpPr>
          <p:spPr>
            <a:xfrm>
              <a:off x="12718" y="7740"/>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8</a:t>
              </a:r>
              <a:endParaRPr lang="en-US" altLang="zh-CN" sz="3200" b="1">
                <a:solidFill>
                  <a:schemeClr val="accent4"/>
                </a:solidFill>
                <a:effectLst/>
              </a:endParaRPr>
            </a:p>
          </p:txBody>
        </p:sp>
        <p:sp>
          <p:nvSpPr>
            <p:cNvPr id="50" name="矩形 49"/>
            <p:cNvSpPr/>
            <p:nvPr/>
          </p:nvSpPr>
          <p:spPr>
            <a:xfrm>
              <a:off x="9216" y="7740"/>
              <a:ext cx="96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grpSp>
      <p:grpSp>
        <p:nvGrpSpPr>
          <p:cNvPr id="53" name="组合 52"/>
          <p:cNvGrpSpPr/>
          <p:nvPr/>
        </p:nvGrpSpPr>
        <p:grpSpPr>
          <a:xfrm>
            <a:off x="8634095" y="2821305"/>
            <a:ext cx="2656205" cy="2673985"/>
            <a:chOff x="9216" y="4449"/>
            <a:chExt cx="4183" cy="4211"/>
          </a:xfrm>
        </p:grpSpPr>
        <p:pic>
          <p:nvPicPr>
            <p:cNvPr id="54" name="图片 53"/>
            <p:cNvPicPr>
              <a:picLocks noChangeAspect="1"/>
            </p:cNvPicPr>
            <p:nvPr>
              <p:custDataLst>
                <p:tags r:id="rId5"/>
              </p:custDataLst>
            </p:nvPr>
          </p:nvPicPr>
          <p:blipFill>
            <a:blip r:embed="rId2"/>
            <a:stretch>
              <a:fillRect/>
            </a:stretch>
          </p:blipFill>
          <p:spPr>
            <a:xfrm>
              <a:off x="9327" y="4476"/>
              <a:ext cx="4073" cy="4073"/>
            </a:xfrm>
            <a:prstGeom prst="rect">
              <a:avLst/>
            </a:prstGeom>
          </p:spPr>
        </p:pic>
        <p:sp>
          <p:nvSpPr>
            <p:cNvPr id="55" name="矩形 54"/>
            <p:cNvSpPr/>
            <p:nvPr/>
          </p:nvSpPr>
          <p:spPr>
            <a:xfrm>
              <a:off x="9408" y="4476"/>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0</a:t>
              </a:r>
              <a:endParaRPr lang="en-US" altLang="zh-CN" sz="3200" b="1">
                <a:solidFill>
                  <a:schemeClr val="accent4"/>
                </a:solidFill>
                <a:effectLst/>
              </a:endParaRPr>
            </a:p>
          </p:txBody>
        </p:sp>
        <p:sp>
          <p:nvSpPr>
            <p:cNvPr id="56" name="矩形 55"/>
            <p:cNvSpPr/>
            <p:nvPr/>
          </p:nvSpPr>
          <p:spPr>
            <a:xfrm>
              <a:off x="10247" y="4477"/>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sp>
          <p:nvSpPr>
            <p:cNvPr id="57" name="矩形 56"/>
            <p:cNvSpPr/>
            <p:nvPr/>
          </p:nvSpPr>
          <p:spPr>
            <a:xfrm>
              <a:off x="9408" y="529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sp>
          <p:nvSpPr>
            <p:cNvPr id="58" name="矩形 57"/>
            <p:cNvSpPr/>
            <p:nvPr/>
          </p:nvSpPr>
          <p:spPr>
            <a:xfrm>
              <a:off x="9408" y="608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2</a:t>
              </a:r>
              <a:endParaRPr lang="en-US" altLang="zh-CN" sz="3200" b="1">
                <a:solidFill>
                  <a:schemeClr val="accent4"/>
                </a:solidFill>
                <a:effectLst/>
              </a:endParaRPr>
            </a:p>
          </p:txBody>
        </p:sp>
        <p:sp>
          <p:nvSpPr>
            <p:cNvPr id="59" name="矩形 58"/>
            <p:cNvSpPr/>
            <p:nvPr/>
          </p:nvSpPr>
          <p:spPr>
            <a:xfrm>
              <a:off x="11051" y="4477"/>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2</a:t>
              </a:r>
              <a:endParaRPr lang="en-US" altLang="zh-CN" sz="3200" b="1">
                <a:solidFill>
                  <a:schemeClr val="accent4"/>
                </a:solidFill>
                <a:effectLst/>
              </a:endParaRPr>
            </a:p>
          </p:txBody>
        </p:sp>
        <p:sp>
          <p:nvSpPr>
            <p:cNvPr id="60" name="矩形 59"/>
            <p:cNvSpPr/>
            <p:nvPr/>
          </p:nvSpPr>
          <p:spPr>
            <a:xfrm>
              <a:off x="11051" y="529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sp>
          <p:nvSpPr>
            <p:cNvPr id="61" name="矩形 60"/>
            <p:cNvSpPr/>
            <p:nvPr/>
          </p:nvSpPr>
          <p:spPr>
            <a:xfrm>
              <a:off x="11881" y="444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sp>
          <p:nvSpPr>
            <p:cNvPr id="62" name="矩形 61"/>
            <p:cNvSpPr/>
            <p:nvPr/>
          </p:nvSpPr>
          <p:spPr>
            <a:xfrm>
              <a:off x="10207" y="694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4</a:t>
              </a:r>
              <a:endParaRPr lang="en-US" altLang="zh-CN" sz="3200" b="1">
                <a:solidFill>
                  <a:schemeClr val="accent4"/>
                </a:solidFill>
                <a:effectLst/>
              </a:endParaRPr>
            </a:p>
          </p:txBody>
        </p:sp>
        <p:sp>
          <p:nvSpPr>
            <p:cNvPr id="63" name="矩形 62"/>
            <p:cNvSpPr/>
            <p:nvPr/>
          </p:nvSpPr>
          <p:spPr>
            <a:xfrm>
              <a:off x="11051" y="610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4</a:t>
              </a:r>
              <a:endParaRPr lang="en-US" altLang="zh-CN" sz="3200" b="1">
                <a:solidFill>
                  <a:schemeClr val="accent4"/>
                </a:solidFill>
                <a:effectLst/>
              </a:endParaRPr>
            </a:p>
          </p:txBody>
        </p:sp>
        <p:sp>
          <p:nvSpPr>
            <p:cNvPr id="64" name="矩形 63"/>
            <p:cNvSpPr/>
            <p:nvPr/>
          </p:nvSpPr>
          <p:spPr>
            <a:xfrm>
              <a:off x="12670" y="4462"/>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4</a:t>
              </a:r>
              <a:endParaRPr lang="en-US" altLang="zh-CN" sz="3200" b="1">
                <a:solidFill>
                  <a:schemeClr val="accent4"/>
                </a:solidFill>
                <a:effectLst/>
              </a:endParaRPr>
            </a:p>
          </p:txBody>
        </p:sp>
        <p:sp>
          <p:nvSpPr>
            <p:cNvPr id="65" name="矩形 64"/>
            <p:cNvSpPr/>
            <p:nvPr/>
          </p:nvSpPr>
          <p:spPr>
            <a:xfrm>
              <a:off x="11895" y="6109"/>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5</a:t>
              </a:r>
              <a:endParaRPr lang="en-US" altLang="zh-CN" sz="3200" b="1">
                <a:solidFill>
                  <a:schemeClr val="accent4"/>
                </a:solidFill>
                <a:effectLst/>
              </a:endParaRPr>
            </a:p>
          </p:txBody>
        </p:sp>
        <p:sp>
          <p:nvSpPr>
            <p:cNvPr id="66" name="矩形 65"/>
            <p:cNvSpPr/>
            <p:nvPr/>
          </p:nvSpPr>
          <p:spPr>
            <a:xfrm>
              <a:off x="11881" y="6944"/>
              <a:ext cx="64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6</a:t>
              </a:r>
              <a:endParaRPr lang="en-US" altLang="zh-CN" sz="3200" b="1">
                <a:solidFill>
                  <a:schemeClr val="accent4"/>
                </a:solidFill>
                <a:effectLst/>
              </a:endParaRPr>
            </a:p>
          </p:txBody>
        </p:sp>
        <p:sp>
          <p:nvSpPr>
            <p:cNvPr id="67" name="矩形 66"/>
            <p:cNvSpPr/>
            <p:nvPr/>
          </p:nvSpPr>
          <p:spPr>
            <a:xfrm>
              <a:off x="12680" y="6117"/>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6</a:t>
              </a:r>
              <a:endParaRPr lang="en-US" altLang="zh-CN" sz="3200" b="1">
                <a:solidFill>
                  <a:schemeClr val="accent4"/>
                </a:solidFill>
                <a:effectLst/>
              </a:endParaRPr>
            </a:p>
          </p:txBody>
        </p:sp>
        <p:sp>
          <p:nvSpPr>
            <p:cNvPr id="68" name="矩形 67"/>
            <p:cNvSpPr/>
            <p:nvPr/>
          </p:nvSpPr>
          <p:spPr>
            <a:xfrm>
              <a:off x="12697" y="6944"/>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7</a:t>
              </a:r>
              <a:endParaRPr lang="en-US" altLang="zh-CN" sz="3200" b="1">
                <a:solidFill>
                  <a:schemeClr val="accent4"/>
                </a:solidFill>
                <a:effectLst/>
              </a:endParaRPr>
            </a:p>
          </p:txBody>
        </p:sp>
        <p:sp>
          <p:nvSpPr>
            <p:cNvPr id="69" name="矩形 68"/>
            <p:cNvSpPr/>
            <p:nvPr/>
          </p:nvSpPr>
          <p:spPr>
            <a:xfrm>
              <a:off x="11881" y="7742"/>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7</a:t>
              </a:r>
              <a:endParaRPr lang="en-US" altLang="zh-CN" sz="3200" b="1">
                <a:solidFill>
                  <a:schemeClr val="accent4"/>
                </a:solidFill>
                <a:effectLst/>
              </a:endParaRPr>
            </a:p>
          </p:txBody>
        </p:sp>
        <p:sp>
          <p:nvSpPr>
            <p:cNvPr id="70" name="矩形 69"/>
            <p:cNvSpPr/>
            <p:nvPr/>
          </p:nvSpPr>
          <p:spPr>
            <a:xfrm>
              <a:off x="11044" y="7741"/>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8</a:t>
              </a:r>
              <a:endParaRPr lang="en-US" altLang="zh-CN" sz="3200" b="1">
                <a:solidFill>
                  <a:schemeClr val="accent4"/>
                </a:solidFill>
                <a:effectLst/>
              </a:endParaRPr>
            </a:p>
          </p:txBody>
        </p:sp>
        <p:sp>
          <p:nvSpPr>
            <p:cNvPr id="71" name="矩形 70"/>
            <p:cNvSpPr/>
            <p:nvPr/>
          </p:nvSpPr>
          <p:spPr>
            <a:xfrm>
              <a:off x="12718" y="7740"/>
              <a:ext cx="643" cy="919"/>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8</a:t>
              </a:r>
              <a:endParaRPr lang="en-US" altLang="zh-CN" sz="3200" b="1">
                <a:solidFill>
                  <a:schemeClr val="accent4"/>
                </a:solidFill>
                <a:effectLst/>
              </a:endParaRPr>
            </a:p>
          </p:txBody>
        </p:sp>
        <p:sp>
          <p:nvSpPr>
            <p:cNvPr id="72" name="矩形 71"/>
            <p:cNvSpPr/>
            <p:nvPr/>
          </p:nvSpPr>
          <p:spPr>
            <a:xfrm>
              <a:off x="9216" y="7740"/>
              <a:ext cx="963" cy="919"/>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-1</a:t>
              </a:r>
              <a:endParaRPr lang="en-US" altLang="zh-CN" sz="3200" b="1">
                <a:solidFill>
                  <a:schemeClr val="accent4"/>
                </a:solidFill>
                <a:effectLst/>
              </a:endParaRPr>
            </a:p>
          </p:txBody>
        </p:sp>
      </p:grpSp>
      <p:grpSp>
        <p:nvGrpSpPr>
          <p:cNvPr id="73" name="组合 13"/>
          <p:cNvGrpSpPr/>
          <p:nvPr/>
        </p:nvGrpSpPr>
        <p:grpSpPr bwMode="auto">
          <a:xfrm>
            <a:off x="8679815" y="2157730"/>
            <a:ext cx="1187450" cy="435610"/>
            <a:chOff x="0" y="10477"/>
            <a:chExt cx="2340030" cy="326896"/>
          </a:xfrm>
        </p:grpSpPr>
        <p:sp>
          <p:nvSpPr>
            <p:cNvPr id="74" name="矩形 14"/>
            <p:cNvSpPr>
              <a:spLocks noChangeArrowheads="1"/>
            </p:cNvSpPr>
            <p:nvPr/>
          </p:nvSpPr>
          <p:spPr bwMode="auto">
            <a:xfrm>
              <a:off x="0" y="10477"/>
              <a:ext cx="234003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75" name="文本框 11"/>
            <p:cNvSpPr>
              <a:spLocks noChangeArrowheads="1"/>
            </p:cNvSpPr>
            <p:nvPr/>
          </p:nvSpPr>
          <p:spPr bwMode="auto">
            <a:xfrm>
              <a:off x="150533" y="37162"/>
              <a:ext cx="2188512" cy="2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rPr>
                <a:t>路线回推</a:t>
              </a:r>
              <a:endPar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
        <p:nvSpPr>
          <p:cNvPr id="76" name="矩形 75"/>
          <p:cNvSpPr/>
          <p:nvPr/>
        </p:nvSpPr>
        <p:spPr>
          <a:xfrm>
            <a:off x="6481128" y="3866515"/>
            <a:ext cx="4083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sp>
        <p:nvSpPr>
          <p:cNvPr id="77" name="矩形 76"/>
          <p:cNvSpPr/>
          <p:nvPr/>
        </p:nvSpPr>
        <p:spPr>
          <a:xfrm>
            <a:off x="9254173" y="3866515"/>
            <a:ext cx="408305" cy="58356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3200" b="1">
                <a:solidFill>
                  <a:schemeClr val="accent4"/>
                </a:solidFill>
                <a:effectLst/>
              </a:rPr>
              <a:t>3</a:t>
            </a:r>
            <a:endParaRPr lang="en-US" altLang="zh-CN" sz="3200" b="1">
              <a:solidFill>
                <a:schemeClr val="accent4"/>
              </a:solidFill>
              <a:effectLst/>
            </a:endParaRPr>
          </a:p>
        </p:txBody>
      </p:sp>
      <p:sp>
        <p:nvSpPr>
          <p:cNvPr id="78" name="心形 77"/>
          <p:cNvSpPr/>
          <p:nvPr/>
        </p:nvSpPr>
        <p:spPr>
          <a:xfrm rot="10800000">
            <a:off x="9190355" y="4407535"/>
            <a:ext cx="233045" cy="218440"/>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心形 78"/>
          <p:cNvSpPr/>
          <p:nvPr/>
        </p:nvSpPr>
        <p:spPr>
          <a:xfrm rot="5160000">
            <a:off x="9701530" y="4406900"/>
            <a:ext cx="233045" cy="218440"/>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心形 79"/>
          <p:cNvSpPr/>
          <p:nvPr/>
        </p:nvSpPr>
        <p:spPr>
          <a:xfrm rot="10800000">
            <a:off x="8686800" y="3361690"/>
            <a:ext cx="233045" cy="218440"/>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心形 80"/>
          <p:cNvSpPr/>
          <p:nvPr/>
        </p:nvSpPr>
        <p:spPr>
          <a:xfrm rot="10800000">
            <a:off x="8704580" y="3900805"/>
            <a:ext cx="233045" cy="218440"/>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心形 81"/>
          <p:cNvSpPr/>
          <p:nvPr/>
        </p:nvSpPr>
        <p:spPr>
          <a:xfrm rot="5400000">
            <a:off x="9194800" y="3884295"/>
            <a:ext cx="233045" cy="218440"/>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3" name="组合 13"/>
          <p:cNvGrpSpPr/>
          <p:nvPr/>
        </p:nvGrpSpPr>
        <p:grpSpPr bwMode="auto">
          <a:xfrm>
            <a:off x="4044315" y="903605"/>
            <a:ext cx="8140065" cy="640080"/>
            <a:chOff x="-726407" y="37162"/>
            <a:chExt cx="2938408" cy="480337"/>
          </a:xfrm>
        </p:grpSpPr>
        <p:sp>
          <p:nvSpPr>
            <p:cNvPr id="84" name="矩形 14"/>
            <p:cNvSpPr>
              <a:spLocks noChangeArrowheads="1"/>
            </p:cNvSpPr>
            <p:nvPr/>
          </p:nvSpPr>
          <p:spPr bwMode="auto">
            <a:xfrm>
              <a:off x="-726407" y="37162"/>
              <a:ext cx="2938179"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85" name="文本框 11"/>
            <p:cNvSpPr>
              <a:spLocks noChangeArrowheads="1"/>
            </p:cNvSpPr>
            <p:nvPr/>
          </p:nvSpPr>
          <p:spPr bwMode="auto">
            <a:xfrm>
              <a:off x="-708298" y="79573"/>
              <a:ext cx="2920299" cy="43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dirty="0">
                  <a:solidFill>
                    <a:schemeClr val="bg1"/>
                  </a:solidFill>
                  <a:latin typeface="思源黑体 Normal" panose="020B0400000000000000" pitchFamily="34" charset="-122"/>
                  <a:ea typeface="思源黑体 Normal" panose="020B0400000000000000" pitchFamily="34" charset="-122"/>
                  <a:cs typeface="+mn-ea"/>
                  <a:sym typeface="+mn-lt"/>
                </a:rPr>
                <a:t>调用类函数int shortest_way(int x_start,int y_start,int x_finish,int y_finish);</a:t>
              </a:r>
              <a:endParaRPr sz="1600" dirty="0">
                <a:solidFill>
                  <a:schemeClr val="bg1"/>
                </a:solidFill>
                <a:latin typeface="思源黑体 Normal" panose="020B0400000000000000" pitchFamily="34" charset="-122"/>
                <a:ea typeface="思源黑体 Normal" panose="020B0400000000000000" pitchFamily="34" charset="-122"/>
                <a:cs typeface="+mn-ea"/>
                <a:sym typeface="+mn-lt"/>
              </a:endParaRPr>
            </a:p>
            <a:p>
              <a:pPr algn="l"/>
              <a:endParaRPr lang="en-US" altLang="zh-CN"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86" name="组合 13"/>
          <p:cNvGrpSpPr/>
          <p:nvPr/>
        </p:nvGrpSpPr>
        <p:grpSpPr bwMode="auto">
          <a:xfrm>
            <a:off x="4054475" y="1508125"/>
            <a:ext cx="2375530" cy="647700"/>
            <a:chOff x="0" y="10477"/>
            <a:chExt cx="4681302" cy="486055"/>
          </a:xfrm>
        </p:grpSpPr>
        <p:sp>
          <p:nvSpPr>
            <p:cNvPr id="87" name="矩形 14"/>
            <p:cNvSpPr>
              <a:spLocks noChangeArrowheads="1"/>
            </p:cNvSpPr>
            <p:nvPr/>
          </p:nvSpPr>
          <p:spPr bwMode="auto">
            <a:xfrm>
              <a:off x="0" y="10477"/>
              <a:ext cx="4617492" cy="326896"/>
            </a:xfrm>
            <a:prstGeom prst="rect">
              <a:avLst/>
            </a:prstGeom>
            <a:solidFill>
              <a:srgbClr val="FF0000"/>
            </a:solidFill>
            <a:ln>
              <a:noFill/>
            </a:ln>
            <a:extLst>
              <a:ext uri="{91240B29-F687-4F45-9708-019B960494DF}">
                <a14:hiddenLine xmlns:a14="http://schemas.microsoft.com/office/drawing/2010/main" w="12700">
                  <a:solidFill>
                    <a:srgbClr val="42719B"/>
                  </a:solidFill>
                  <a:bevel/>
                </a14:hiddenLine>
              </a:ext>
            </a:extLst>
          </p:spPr>
          <p:txBody>
            <a:bodyPr anchor="ctr"/>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88" name="文本框 11"/>
            <p:cNvSpPr>
              <a:spLocks noChangeArrowheads="1"/>
            </p:cNvSpPr>
            <p:nvPr/>
          </p:nvSpPr>
          <p:spPr bwMode="auto">
            <a:xfrm>
              <a:off x="713262" y="58606"/>
              <a:ext cx="3968040" cy="43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1600" dirty="0">
                  <a:solidFill>
                    <a:schemeClr val="bg1"/>
                  </a:solidFill>
                  <a:latin typeface="思源黑体 Normal" panose="020B0400000000000000" pitchFamily="34" charset="-122"/>
                  <a:ea typeface="思源黑体 Normal" panose="020B0400000000000000" pitchFamily="34" charset="-122"/>
                  <a:cs typeface="+mn-ea"/>
                  <a:sym typeface="+mn-lt"/>
                </a:rPr>
                <a:t>0 —&gt; X —&gt; 0</a:t>
              </a:r>
              <a:endPar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endParaRPr>
            </a:p>
            <a:p>
              <a:pPr algn="l"/>
              <a:endParaRPr lang="zh-CN" altLang="en-US" sz="16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fill="hold"/>
                                        <p:tgtEl>
                                          <p:spTgt spid="110"/>
                                        </p:tgtEl>
                                        <p:attrNameLst>
                                          <p:attrName>ppt_x</p:attrName>
                                        </p:attrNameLst>
                                      </p:cBhvr>
                                      <p:tavLst>
                                        <p:tav tm="0">
                                          <p:val>
                                            <p:strVal val="0-#ppt_w/2"/>
                                          </p:val>
                                        </p:tav>
                                        <p:tav tm="100000">
                                          <p:val>
                                            <p:strVal val="#ppt_x"/>
                                          </p:val>
                                        </p:tav>
                                      </p:tavLst>
                                    </p:anim>
                                    <p:anim calcmode="lin" valueType="num">
                                      <p:cBhvr additive="base">
                                        <p:cTn id="8" dur="750" fill="hold"/>
                                        <p:tgtEl>
                                          <p:spTgt spid="1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750" fill="hold"/>
                                        <p:tgtEl>
                                          <p:spTgt spid="9"/>
                                        </p:tgtEl>
                                        <p:attrNameLst>
                                          <p:attrName>ppt_x</p:attrName>
                                        </p:attrNameLst>
                                      </p:cBhvr>
                                      <p:tavLst>
                                        <p:tav tm="0">
                                          <p:val>
                                            <p:strVal val="0-#ppt_w/2"/>
                                          </p:val>
                                        </p:tav>
                                        <p:tav tm="100000">
                                          <p:val>
                                            <p:strVal val="#ppt_x"/>
                                          </p:val>
                                        </p:tav>
                                      </p:tavLst>
                                    </p:anim>
                                    <p:anim calcmode="lin" valueType="num">
                                      <p:cBhvr additive="base">
                                        <p:cTn id="18" dur="7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750" fill="hold"/>
                                        <p:tgtEl>
                                          <p:spTgt spid="39"/>
                                        </p:tgtEl>
                                        <p:attrNameLst>
                                          <p:attrName>ppt_x</p:attrName>
                                        </p:attrNameLst>
                                      </p:cBhvr>
                                      <p:tavLst>
                                        <p:tav tm="0">
                                          <p:val>
                                            <p:strVal val="0-#ppt_w/2"/>
                                          </p:val>
                                        </p:tav>
                                        <p:tav tm="100000">
                                          <p:val>
                                            <p:strVal val="#ppt_x"/>
                                          </p:val>
                                        </p:tav>
                                      </p:tavLst>
                                    </p:anim>
                                    <p:anim calcmode="lin" valueType="num">
                                      <p:cBhvr additive="base">
                                        <p:cTn id="23" dur="750" fill="hold"/>
                                        <p:tgtEl>
                                          <p:spTgt spid="39"/>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750" fill="hold"/>
                                        <p:tgtEl>
                                          <p:spTgt spid="47"/>
                                        </p:tgtEl>
                                        <p:attrNameLst>
                                          <p:attrName>ppt_x</p:attrName>
                                        </p:attrNameLst>
                                      </p:cBhvr>
                                      <p:tavLst>
                                        <p:tav tm="0">
                                          <p:val>
                                            <p:strVal val="0-#ppt_w/2"/>
                                          </p:val>
                                        </p:tav>
                                        <p:tav tm="100000">
                                          <p:val>
                                            <p:strVal val="#ppt_x"/>
                                          </p:val>
                                        </p:tav>
                                      </p:tavLst>
                                    </p:anim>
                                    <p:anim calcmode="lin" valueType="num">
                                      <p:cBhvr additive="base">
                                        <p:cTn id="28" dur="750" fill="hold"/>
                                        <p:tgtEl>
                                          <p:spTgt spid="47"/>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73"/>
                                        </p:tgtEl>
                                        <p:attrNameLst>
                                          <p:attrName>style.visibility</p:attrName>
                                        </p:attrNameLst>
                                      </p:cBhvr>
                                      <p:to>
                                        <p:strVal val="visible"/>
                                      </p:to>
                                    </p:set>
                                    <p:anim calcmode="lin" valueType="num">
                                      <p:cBhvr additive="base">
                                        <p:cTn id="32" dur="750" fill="hold"/>
                                        <p:tgtEl>
                                          <p:spTgt spid="73"/>
                                        </p:tgtEl>
                                        <p:attrNameLst>
                                          <p:attrName>ppt_x</p:attrName>
                                        </p:attrNameLst>
                                      </p:cBhvr>
                                      <p:tavLst>
                                        <p:tav tm="0">
                                          <p:val>
                                            <p:strVal val="0-#ppt_w/2"/>
                                          </p:val>
                                        </p:tav>
                                        <p:tav tm="100000">
                                          <p:val>
                                            <p:strVal val="#ppt_x"/>
                                          </p:val>
                                        </p:tav>
                                      </p:tavLst>
                                    </p:anim>
                                    <p:anim calcmode="lin" valueType="num">
                                      <p:cBhvr additive="base">
                                        <p:cTn id="33" dur="750" fill="hold"/>
                                        <p:tgtEl>
                                          <p:spTgt spid="73"/>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 calcmode="lin" valueType="num">
                                      <p:cBhvr additive="base">
                                        <p:cTn id="37" dur="750" fill="hold"/>
                                        <p:tgtEl>
                                          <p:spTgt spid="83"/>
                                        </p:tgtEl>
                                        <p:attrNameLst>
                                          <p:attrName>ppt_x</p:attrName>
                                        </p:attrNameLst>
                                      </p:cBhvr>
                                      <p:tavLst>
                                        <p:tav tm="0">
                                          <p:val>
                                            <p:strVal val="0-#ppt_w/2"/>
                                          </p:val>
                                        </p:tav>
                                        <p:tav tm="100000">
                                          <p:val>
                                            <p:strVal val="#ppt_x"/>
                                          </p:val>
                                        </p:tav>
                                      </p:tavLst>
                                    </p:anim>
                                    <p:anim calcmode="lin" valueType="num">
                                      <p:cBhvr additive="base">
                                        <p:cTn id="38" dur="750" fill="hold"/>
                                        <p:tgtEl>
                                          <p:spTgt spid="83"/>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8" fill="hold" nodeType="afterEffect">
                                  <p:stCondLst>
                                    <p:cond delay="0"/>
                                  </p:stCondLst>
                                  <p:childTnLst>
                                    <p:set>
                                      <p:cBhvr>
                                        <p:cTn id="41" dur="1" fill="hold">
                                          <p:stCondLst>
                                            <p:cond delay="0"/>
                                          </p:stCondLst>
                                        </p:cTn>
                                        <p:tgtEl>
                                          <p:spTgt spid="86"/>
                                        </p:tgtEl>
                                        <p:attrNameLst>
                                          <p:attrName>style.visibility</p:attrName>
                                        </p:attrNameLst>
                                      </p:cBhvr>
                                      <p:to>
                                        <p:strVal val="visible"/>
                                      </p:to>
                                    </p:set>
                                    <p:anim calcmode="lin" valueType="num">
                                      <p:cBhvr additive="base">
                                        <p:cTn id="42" dur="750" fill="hold"/>
                                        <p:tgtEl>
                                          <p:spTgt spid="86"/>
                                        </p:tgtEl>
                                        <p:attrNameLst>
                                          <p:attrName>ppt_x</p:attrName>
                                        </p:attrNameLst>
                                      </p:cBhvr>
                                      <p:tavLst>
                                        <p:tav tm="0">
                                          <p:val>
                                            <p:strVal val="0-#ppt_w/2"/>
                                          </p:val>
                                        </p:tav>
                                        <p:tav tm="100000">
                                          <p:val>
                                            <p:strVal val="#ppt_x"/>
                                          </p:val>
                                        </p:tav>
                                      </p:tavLst>
                                    </p:anim>
                                    <p:anim calcmode="lin" valueType="num">
                                      <p:cBhvr additive="base">
                                        <p:cTn id="43" dur="75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4374,&quot;width&quot;:4374}"/>
</p:tagLst>
</file>

<file path=ppt/tags/tag2.xml><?xml version="1.0" encoding="utf-8"?>
<p:tagLst xmlns:p="http://schemas.openxmlformats.org/presentationml/2006/main">
  <p:tag name="KSO_WM_UNIT_PLACING_PICTURE_USER_VIEWPORT" val="{&quot;height&quot;:4374,&quot;width&quot;:4374}"/>
</p:tagLst>
</file>

<file path=ppt/tags/tag3.xml><?xml version="1.0" encoding="utf-8"?>
<p:tagLst xmlns:p="http://schemas.openxmlformats.org/presentationml/2006/main">
  <p:tag name="KSO_WM_UNIT_PLACING_PICTURE_USER_VIEWPORT" val="{&quot;height&quot;:4374,&quot;width&quot;:4374}"/>
</p:tagLst>
</file>

<file path=ppt/tags/tag4.xml><?xml version="1.0" encoding="utf-8"?>
<p:tagLst xmlns:p="http://schemas.openxmlformats.org/presentationml/2006/main">
  <p:tag name="KSO_WM_UNIT_PLACING_PICTURE_USER_VIEWPORT" val="{&quot;height&quot;:4374,&quot;width&quot;:437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2446</Words>
  <Application>WPS 演示</Application>
  <PresentationFormat>宽屏</PresentationFormat>
  <Paragraphs>441</Paragraphs>
  <Slides>14</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思源黑体 Normal</vt:lpstr>
      <vt:lpstr>黑体</vt:lpstr>
      <vt:lpstr>等线</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Lenovo</cp:lastModifiedBy>
  <cp:revision>19</cp:revision>
  <dcterms:created xsi:type="dcterms:W3CDTF">2021-06-12T07:20:00Z</dcterms:created>
  <dcterms:modified xsi:type="dcterms:W3CDTF">2021-09-03T15:40:29Z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68697566B0EA403F8783269A92BF11B3</vt:lpwstr>
  </property>
  <property fmtid="{D5CDD505-2E9C-101B-9397-08002B2CF9AE}" pid="3" name="KSOProductBuildVer">
    <vt:lpwstr>2052-11.1.0.9192</vt:lpwstr>
  </property>
</Properties>
</file>