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0" r:id="rId4"/>
    <p:sldId id="261" r:id="rId5"/>
    <p:sldId id="257" r:id="rId6"/>
    <p:sldId id="262" r:id="rId7"/>
    <p:sldId id="265" r:id="rId8"/>
    <p:sldId id="266" r:id="rId9"/>
    <p:sldId id="267" r:id="rId10"/>
    <p:sldId id="270" r:id="rId11"/>
    <p:sldId id="263" r:id="rId12"/>
    <p:sldId id="273" r:id="rId13"/>
    <p:sldId id="274" r:id="rId14"/>
    <p:sldId id="259" r:id="rId15"/>
  </p:sldIdLst>
  <p:sldSz cx="12192000" cy="6858000"/>
  <p:notesSz cx="12192000" cy="685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A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999"/>
        <p:guide pos="213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rgbClr val="2174B8"/>
                </a:solidFill>
                <a:latin typeface="宋体" panose="02010600030101010101" pitchFamily="2" charset="-122"/>
                <a:cs typeface="宋体" panose="02010600030101010101" pitchFamily="2" charset="-122"/>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rgbClr val="2174B8"/>
                </a:solidFill>
                <a:latin typeface="宋体" panose="02010600030101010101" pitchFamily="2" charset="-122"/>
                <a:cs typeface="宋体" panose="02010600030101010101" pitchFamily="2" charset="-122"/>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showMasterSp="0">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6858000"/>
          </a:xfrm>
          <a:prstGeom prst="rect">
            <a:avLst/>
          </a:prstGeom>
          <a:blipFill>
            <a:blip r:embed="rId2" cstate="print"/>
            <a:stretch>
              <a:fillRect/>
            </a:stretch>
          </a:blipFill>
        </p:spPr>
        <p:txBody>
          <a:bodyPr wrap="square" lIns="0" tIns="0" rIns="0" bIns="0" rtlCol="0"/>
          <a:lstStyle/>
          <a:p/>
        </p:txBody>
      </p:sp>
      <p:sp>
        <p:nvSpPr>
          <p:cNvPr id="17" name="bk object 17"/>
          <p:cNvSpPr/>
          <p:nvPr/>
        </p:nvSpPr>
        <p:spPr>
          <a:xfrm>
            <a:off x="2037588" y="1648967"/>
            <a:ext cx="2987040" cy="3316224"/>
          </a:xfrm>
          <a:prstGeom prst="rect">
            <a:avLst/>
          </a:prstGeom>
          <a:blipFill>
            <a:blip r:embed="rId3" cstate="print"/>
            <a:stretch>
              <a:fillRect/>
            </a:stretch>
          </a:blipFill>
        </p:spPr>
        <p:txBody>
          <a:bodyPr wrap="square" lIns="0" tIns="0" rIns="0" bIns="0" rtlCol="0"/>
          <a:lstStyle/>
          <a:p/>
        </p:txBody>
      </p:sp>
      <p:sp>
        <p:nvSpPr>
          <p:cNvPr id="18" name="bk object 18"/>
          <p:cNvSpPr/>
          <p:nvPr/>
        </p:nvSpPr>
        <p:spPr>
          <a:xfrm>
            <a:off x="5680328" y="2258517"/>
            <a:ext cx="1470025" cy="1131570"/>
          </a:xfrm>
          <a:custGeom>
            <a:avLst/>
            <a:gdLst/>
            <a:ahLst/>
            <a:cxnLst/>
            <a:rect l="l" t="t" r="r" b="b"/>
            <a:pathLst>
              <a:path w="1470025" h="1131570">
                <a:moveTo>
                  <a:pt x="0" y="1130960"/>
                </a:moveTo>
                <a:lnTo>
                  <a:pt x="0" y="0"/>
                </a:lnTo>
                <a:lnTo>
                  <a:pt x="1469771" y="0"/>
                </a:lnTo>
                <a:lnTo>
                  <a:pt x="0" y="1130960"/>
                </a:lnTo>
                <a:close/>
              </a:path>
            </a:pathLst>
          </a:custGeom>
          <a:solidFill>
            <a:srgbClr val="FFCC28"/>
          </a:solidFill>
        </p:spPr>
        <p:txBody>
          <a:bodyPr wrap="square" lIns="0" tIns="0" rIns="0" bIns="0" rtlCol="0"/>
          <a:lstStyle/>
          <a:p/>
        </p:txBody>
      </p:sp>
      <p:sp>
        <p:nvSpPr>
          <p:cNvPr id="2" name="Holder 2"/>
          <p:cNvSpPr>
            <a:spLocks noGrp="1"/>
          </p:cNvSpPr>
          <p:nvPr>
            <p:ph type="title"/>
          </p:nvPr>
        </p:nvSpPr>
        <p:spPr/>
        <p:txBody>
          <a:bodyPr lIns="0" tIns="0" rIns="0" bIns="0"/>
          <a:lstStyle>
            <a:lvl1pPr>
              <a:defRPr sz="4000" b="1" i="0">
                <a:solidFill>
                  <a:srgbClr val="2174B8"/>
                </a:solidFill>
                <a:latin typeface="宋体" panose="02010600030101010101" pitchFamily="2" charset="-122"/>
                <a:cs typeface="宋体" panose="02010600030101010101" pitchFamily="2" charset="-122"/>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3.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6858000"/>
          </a:xfrm>
          <a:prstGeom prst="rect">
            <a:avLst/>
          </a:prstGeom>
          <a:blipFill>
            <a:blip r:embed="rId6" cstate="print"/>
            <a:stretch>
              <a:fillRect/>
            </a:stretch>
          </a:blipFill>
        </p:spPr>
        <p:txBody>
          <a:bodyPr wrap="square" lIns="0" tIns="0" rIns="0" bIns="0" rtlCol="0"/>
          <a:lstStyle/>
          <a:p/>
        </p:txBody>
      </p:sp>
      <p:sp>
        <p:nvSpPr>
          <p:cNvPr id="2" name="Holder 2"/>
          <p:cNvSpPr>
            <a:spLocks noGrp="1"/>
          </p:cNvSpPr>
          <p:nvPr>
            <p:ph type="title"/>
          </p:nvPr>
        </p:nvSpPr>
        <p:spPr>
          <a:xfrm>
            <a:off x="873950" y="2334259"/>
            <a:ext cx="10444098" cy="848360"/>
          </a:xfrm>
          <a:prstGeom prst="rect">
            <a:avLst/>
          </a:prstGeom>
        </p:spPr>
        <p:txBody>
          <a:bodyPr wrap="square" lIns="0" tIns="0" rIns="0" bIns="0">
            <a:spAutoFit/>
          </a:bodyPr>
          <a:lstStyle>
            <a:lvl1pPr>
              <a:defRPr sz="4000" b="1" i="0">
                <a:solidFill>
                  <a:srgbClr val="2174B8"/>
                </a:solidFill>
                <a:latin typeface="宋体" panose="02010600030101010101" pitchFamily="2" charset="-122"/>
                <a:cs typeface="宋体" panose="02010600030101010101" pitchFamily="2" charset="-122"/>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jpe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jpeg"/><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jpeg"/><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jpeg"/><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9.png"/></Relationships>
</file>

<file path=ppt/slides/_rels/slide5.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10.wmf"/><Relationship Id="rId2" Type="http://schemas.openxmlformats.org/officeDocument/2006/relationships/oleObject" Target="../embeddings/oleObject1.bin"/><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image" Target="../media/image10.wmf"/><Relationship Id="rId2" Type="http://schemas.openxmlformats.org/officeDocument/2006/relationships/oleObject" Target="../embeddings/oleObject2.bin"/><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7" Type="http://schemas.openxmlformats.org/officeDocument/2006/relationships/vmlDrawing" Target="../drawings/vmlDrawing3.vml"/><Relationship Id="rId6"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jpeg"/><Relationship Id="rId3" Type="http://schemas.openxmlformats.org/officeDocument/2006/relationships/image" Target="../media/image10.wmf"/><Relationship Id="rId2" Type="http://schemas.openxmlformats.org/officeDocument/2006/relationships/oleObject" Target="../embeddings/oleObject3.bin"/><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2.xml"/><Relationship Id="rId4" Type="http://schemas.openxmlformats.org/officeDocument/2006/relationships/image" Target="../media/image13.jpeg"/><Relationship Id="rId3" Type="http://schemas.openxmlformats.org/officeDocument/2006/relationships/image" Target="../media/image10.wmf"/><Relationship Id="rId2" Type="http://schemas.openxmlformats.org/officeDocument/2006/relationships/oleObject" Target="../embeddings/oleObject4.bin"/><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slideLayout" Target="../slideLayouts/slideLayout2.xml"/><Relationship Id="rId4" Type="http://schemas.openxmlformats.org/officeDocument/2006/relationships/image" Target="../media/image14.jpeg"/><Relationship Id="rId3" Type="http://schemas.openxmlformats.org/officeDocument/2006/relationships/image" Target="../media/image10.wmf"/><Relationship Id="rId2" Type="http://schemas.openxmlformats.org/officeDocument/2006/relationships/oleObject" Target="../embeddings/oleObject5.bin"/><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prstGeom prst="rect">
            <a:avLst/>
          </a:prstGeom>
          <a:blipFill>
            <a:blip r:embed="rId1" cstate="print"/>
            <a:stretch>
              <a:fillRect/>
            </a:stretch>
          </a:blipFill>
        </p:spPr>
        <p:txBody>
          <a:bodyPr wrap="square" lIns="0" tIns="0" rIns="0" bIns="0" rtlCol="0"/>
          <a:lstStyle/>
          <a:p/>
        </p:txBody>
      </p:sp>
      <p:sp>
        <p:nvSpPr>
          <p:cNvPr id="3" name="object 3"/>
          <p:cNvSpPr/>
          <p:nvPr/>
        </p:nvSpPr>
        <p:spPr>
          <a:xfrm>
            <a:off x="0" y="0"/>
            <a:ext cx="12188952" cy="6801611"/>
          </a:xfrm>
          <a:prstGeom prst="rect">
            <a:avLst/>
          </a:prstGeom>
          <a:blipFill>
            <a:blip r:embed="rId2" cstate="print"/>
            <a:stretch>
              <a:fillRect/>
            </a:stretch>
          </a:blipFill>
        </p:spPr>
        <p:txBody>
          <a:bodyPr wrap="square" lIns="0" tIns="0" rIns="0" bIns="0" rtlCol="0"/>
          <a:lstStyle/>
          <a:p/>
        </p:txBody>
      </p:sp>
      <p:sp>
        <p:nvSpPr>
          <p:cNvPr id="10" name="object 10"/>
          <p:cNvSpPr/>
          <p:nvPr/>
        </p:nvSpPr>
        <p:spPr>
          <a:xfrm>
            <a:off x="10154411" y="832103"/>
            <a:ext cx="451484" cy="463550"/>
          </a:xfrm>
          <a:custGeom>
            <a:avLst/>
            <a:gdLst/>
            <a:ahLst/>
            <a:cxnLst/>
            <a:rect l="l" t="t" r="r" b="b"/>
            <a:pathLst>
              <a:path w="451484" h="463550">
                <a:moveTo>
                  <a:pt x="0" y="463296"/>
                </a:moveTo>
                <a:lnTo>
                  <a:pt x="205740" y="0"/>
                </a:lnTo>
                <a:lnTo>
                  <a:pt x="451104" y="234696"/>
                </a:lnTo>
                <a:lnTo>
                  <a:pt x="0" y="463296"/>
                </a:lnTo>
                <a:close/>
              </a:path>
            </a:pathLst>
          </a:custGeom>
          <a:solidFill>
            <a:srgbClr val="FFCC28"/>
          </a:solidFill>
        </p:spPr>
        <p:txBody>
          <a:bodyPr wrap="square" lIns="0" tIns="0" rIns="0" bIns="0" rtlCol="0"/>
          <a:lstStyle/>
          <a:p/>
        </p:txBody>
      </p:sp>
      <p:sp>
        <p:nvSpPr>
          <p:cNvPr id="11" name="object 11"/>
          <p:cNvSpPr/>
          <p:nvPr/>
        </p:nvSpPr>
        <p:spPr>
          <a:xfrm>
            <a:off x="11021568" y="4712208"/>
            <a:ext cx="670560" cy="312420"/>
          </a:xfrm>
          <a:custGeom>
            <a:avLst/>
            <a:gdLst/>
            <a:ahLst/>
            <a:cxnLst/>
            <a:rect l="l" t="t" r="r" b="b"/>
            <a:pathLst>
              <a:path w="670559" h="312420">
                <a:moveTo>
                  <a:pt x="605027" y="312419"/>
                </a:moveTo>
                <a:lnTo>
                  <a:pt x="0" y="22859"/>
                </a:lnTo>
                <a:lnTo>
                  <a:pt x="670559" y="0"/>
                </a:lnTo>
                <a:lnTo>
                  <a:pt x="605027" y="312419"/>
                </a:lnTo>
                <a:close/>
              </a:path>
            </a:pathLst>
          </a:custGeom>
          <a:solidFill>
            <a:srgbClr val="106BC7"/>
          </a:solidFill>
        </p:spPr>
        <p:txBody>
          <a:bodyPr wrap="square" lIns="0" tIns="0" rIns="0" bIns="0" rtlCol="0"/>
          <a:lstStyle/>
          <a:p/>
        </p:txBody>
      </p:sp>
      <p:sp>
        <p:nvSpPr>
          <p:cNvPr id="12" name="object 12"/>
          <p:cNvSpPr/>
          <p:nvPr/>
        </p:nvSpPr>
        <p:spPr>
          <a:xfrm>
            <a:off x="11021568" y="4733544"/>
            <a:ext cx="607060" cy="393700"/>
          </a:xfrm>
          <a:custGeom>
            <a:avLst/>
            <a:gdLst/>
            <a:ahLst/>
            <a:cxnLst/>
            <a:rect l="l" t="t" r="r" b="b"/>
            <a:pathLst>
              <a:path w="607059" h="393700">
                <a:moveTo>
                  <a:pt x="184403" y="393191"/>
                </a:moveTo>
                <a:lnTo>
                  <a:pt x="0" y="0"/>
                </a:lnTo>
                <a:lnTo>
                  <a:pt x="606551" y="289559"/>
                </a:lnTo>
                <a:lnTo>
                  <a:pt x="184403" y="393191"/>
                </a:lnTo>
                <a:close/>
              </a:path>
            </a:pathLst>
          </a:custGeom>
          <a:solidFill>
            <a:srgbClr val="48A2FF"/>
          </a:solidFill>
        </p:spPr>
        <p:txBody>
          <a:bodyPr wrap="square" lIns="0" tIns="0" rIns="0" bIns="0" rtlCol="0"/>
          <a:lstStyle/>
          <a:p/>
        </p:txBody>
      </p:sp>
      <p:sp>
        <p:nvSpPr>
          <p:cNvPr id="13" name="object 13"/>
          <p:cNvSpPr/>
          <p:nvPr/>
        </p:nvSpPr>
        <p:spPr>
          <a:xfrm>
            <a:off x="10506456" y="4760976"/>
            <a:ext cx="457200" cy="559435"/>
          </a:xfrm>
          <a:custGeom>
            <a:avLst/>
            <a:gdLst/>
            <a:ahLst/>
            <a:cxnLst/>
            <a:rect l="l" t="t" r="r" b="b"/>
            <a:pathLst>
              <a:path w="457200" h="559435">
                <a:moveTo>
                  <a:pt x="231648" y="559308"/>
                </a:moveTo>
                <a:lnTo>
                  <a:pt x="0" y="393191"/>
                </a:lnTo>
                <a:lnTo>
                  <a:pt x="457200" y="0"/>
                </a:lnTo>
                <a:lnTo>
                  <a:pt x="231648" y="559308"/>
                </a:lnTo>
                <a:close/>
              </a:path>
            </a:pathLst>
          </a:custGeom>
          <a:solidFill>
            <a:srgbClr val="FBBA02"/>
          </a:solidFill>
        </p:spPr>
        <p:txBody>
          <a:bodyPr wrap="square" lIns="0" tIns="0" rIns="0" bIns="0" rtlCol="0"/>
          <a:lstStyle/>
          <a:p/>
        </p:txBody>
      </p:sp>
      <p:sp>
        <p:nvSpPr>
          <p:cNvPr id="14" name="object 14"/>
          <p:cNvSpPr/>
          <p:nvPr/>
        </p:nvSpPr>
        <p:spPr>
          <a:xfrm>
            <a:off x="10736580" y="4760976"/>
            <a:ext cx="342900" cy="559435"/>
          </a:xfrm>
          <a:custGeom>
            <a:avLst/>
            <a:gdLst/>
            <a:ahLst/>
            <a:cxnLst/>
            <a:rect l="l" t="t" r="r" b="b"/>
            <a:pathLst>
              <a:path w="342900" h="559435">
                <a:moveTo>
                  <a:pt x="0" y="559308"/>
                </a:moveTo>
                <a:lnTo>
                  <a:pt x="225551" y="0"/>
                </a:lnTo>
                <a:lnTo>
                  <a:pt x="342900" y="371856"/>
                </a:lnTo>
                <a:lnTo>
                  <a:pt x="0" y="559308"/>
                </a:lnTo>
                <a:close/>
              </a:path>
            </a:pathLst>
          </a:custGeom>
          <a:solidFill>
            <a:srgbClr val="FFCC28"/>
          </a:solidFill>
        </p:spPr>
        <p:txBody>
          <a:bodyPr wrap="square" lIns="0" tIns="0" rIns="0" bIns="0" rtlCol="0"/>
          <a:lstStyle/>
          <a:p/>
        </p:txBody>
      </p:sp>
      <p:sp>
        <p:nvSpPr>
          <p:cNvPr id="15" name="object 15"/>
          <p:cNvSpPr/>
          <p:nvPr/>
        </p:nvSpPr>
        <p:spPr>
          <a:xfrm>
            <a:off x="320040" y="51815"/>
            <a:ext cx="1139952" cy="1139952"/>
          </a:xfrm>
          <a:prstGeom prst="rect">
            <a:avLst/>
          </a:prstGeom>
          <a:blipFill>
            <a:blip r:embed="rId3" cstate="print"/>
            <a:stretch>
              <a:fillRect/>
            </a:stretch>
          </a:blipFill>
        </p:spPr>
        <p:txBody>
          <a:bodyPr wrap="square" lIns="0" tIns="0" rIns="0" bIns="0" rtlCol="0"/>
          <a:lstStyle/>
          <a:p/>
        </p:txBody>
      </p:sp>
      <p:sp>
        <p:nvSpPr>
          <p:cNvPr id="16" name="object 16"/>
          <p:cNvSpPr/>
          <p:nvPr/>
        </p:nvSpPr>
        <p:spPr>
          <a:xfrm>
            <a:off x="0" y="2945130"/>
            <a:ext cx="3927475" cy="3778250"/>
          </a:xfrm>
          <a:prstGeom prst="rect">
            <a:avLst/>
          </a:prstGeom>
          <a:blipFill>
            <a:blip r:embed="rId4" cstate="print"/>
            <a:stretch>
              <a:fillRect/>
            </a:stretch>
          </a:blipFill>
        </p:spPr>
        <p:txBody>
          <a:bodyPr wrap="square" lIns="0" tIns="0" rIns="0" bIns="0" rtlCol="0"/>
          <a:lstStyle/>
          <a:p/>
        </p:txBody>
      </p:sp>
      <p:sp>
        <p:nvSpPr>
          <p:cNvPr id="20" name="object 20"/>
          <p:cNvSpPr txBox="1"/>
          <p:nvPr/>
        </p:nvSpPr>
        <p:spPr>
          <a:xfrm>
            <a:off x="7707058" y="5466130"/>
            <a:ext cx="3921760" cy="320040"/>
          </a:xfrm>
          <a:prstGeom prst="rect">
            <a:avLst/>
          </a:prstGeom>
        </p:spPr>
        <p:txBody>
          <a:bodyPr vert="horz" wrap="square" lIns="0" tIns="12700" rIns="0" bIns="0" rtlCol="0">
            <a:spAutoFit/>
          </a:bodyPr>
          <a:lstStyle/>
          <a:p>
            <a:pPr marL="12700" marR="5080" algn="ctr">
              <a:lnSpc>
                <a:spcPct val="100000"/>
              </a:lnSpc>
              <a:spcBef>
                <a:spcPts val="100"/>
              </a:spcBef>
            </a:pPr>
            <a:r>
              <a:rPr lang="zh-CN" sz="2000" b="1">
                <a:latin typeface="宋体" panose="02010600030101010101" pitchFamily="2" charset="-122"/>
                <a:cs typeface="宋体" panose="02010600030101010101" pitchFamily="2" charset="-122"/>
              </a:rPr>
              <a:t>刘治华  </a:t>
            </a:r>
            <a:r>
              <a:rPr lang="en-US" altLang="zh-CN" sz="2000" b="1">
                <a:latin typeface="宋体" panose="02010600030101010101" pitchFamily="2" charset="-122"/>
                <a:cs typeface="宋体" panose="02010600030101010101" pitchFamily="2" charset="-122"/>
              </a:rPr>
              <a:t>2052134</a:t>
            </a:r>
            <a:endParaRPr lang="en-US" altLang="zh-CN" sz="2000" b="1">
              <a:latin typeface="宋体" panose="02010600030101010101" pitchFamily="2" charset="-122"/>
              <a:cs typeface="宋体" panose="02010600030101010101" pitchFamily="2" charset="-122"/>
            </a:endParaRPr>
          </a:p>
        </p:txBody>
      </p:sp>
      <p:sp>
        <p:nvSpPr>
          <p:cNvPr id="22" name="文本框 21"/>
          <p:cNvSpPr txBox="1"/>
          <p:nvPr/>
        </p:nvSpPr>
        <p:spPr>
          <a:xfrm>
            <a:off x="1269365" y="1038225"/>
            <a:ext cx="10074275" cy="4215765"/>
          </a:xfrm>
          <a:prstGeom prst="rect">
            <a:avLst/>
          </a:prstGeom>
          <a:noFill/>
        </p:spPr>
        <p:txBody>
          <a:bodyPr wrap="square" rtlCol="0">
            <a:spAutoFit/>
          </a:bodyPr>
          <a:p>
            <a:pPr algn="ctr"/>
            <a:r>
              <a:rPr lang="en-US" altLang="zh-CN" sz="5400" b="1">
                <a:solidFill>
                  <a:srgbClr val="48A2FF"/>
                </a:solidFill>
              </a:rPr>
              <a:t>3FabRec:Fast Few-shot </a:t>
            </a:r>
            <a:endParaRPr lang="en-US" altLang="zh-CN" sz="5400" b="1">
              <a:solidFill>
                <a:srgbClr val="48A2FF"/>
              </a:solidFill>
            </a:endParaRPr>
          </a:p>
          <a:p>
            <a:pPr algn="ctr"/>
            <a:r>
              <a:rPr lang="en-US" altLang="zh-CN" sz="5400" b="1">
                <a:solidFill>
                  <a:srgbClr val="48A2FF"/>
                </a:solidFill>
              </a:rPr>
              <a:t>Face Alignment by Reconstruction</a:t>
            </a:r>
            <a:endParaRPr lang="en-US" altLang="zh-CN" sz="5400" b="1">
              <a:solidFill>
                <a:srgbClr val="48A2FF"/>
              </a:solidFill>
            </a:endParaRPr>
          </a:p>
          <a:p>
            <a:pPr algn="ctr"/>
            <a:r>
              <a:rPr lang="en-US" altLang="zh-CN" sz="3200" b="1">
                <a:solidFill>
                  <a:srgbClr val="48A2FF"/>
                </a:solidFill>
              </a:rPr>
              <a:t>(CVPR 2020)</a:t>
            </a:r>
            <a:endParaRPr lang="en-US" altLang="zh-CN" sz="3200" b="1">
              <a:solidFill>
                <a:srgbClr val="48A2FF"/>
              </a:solidFill>
            </a:endParaRPr>
          </a:p>
          <a:p>
            <a:pPr algn="ctr"/>
            <a:r>
              <a:rPr lang="zh-CN" altLang="en-US" sz="3200" b="1">
                <a:solidFill>
                  <a:srgbClr val="48A2FF"/>
                </a:solidFill>
              </a:rPr>
              <a:t>通过重建人脸实现一种</a:t>
            </a:r>
            <a:endParaRPr lang="zh-CN" altLang="en-US" sz="3200" b="1">
              <a:solidFill>
                <a:srgbClr val="48A2FF"/>
              </a:solidFill>
            </a:endParaRPr>
          </a:p>
          <a:p>
            <a:pPr algn="ctr"/>
            <a:r>
              <a:rPr lang="zh-CN" altLang="en-US" sz="3200" b="1">
                <a:solidFill>
                  <a:srgbClr val="48A2FF"/>
                </a:solidFill>
              </a:rPr>
              <a:t>快速的</a:t>
            </a:r>
            <a:endParaRPr lang="zh-CN" altLang="en-US" sz="3200" b="1">
              <a:solidFill>
                <a:srgbClr val="48A2FF"/>
              </a:solidFill>
            </a:endParaRPr>
          </a:p>
          <a:p>
            <a:pPr algn="ctr"/>
            <a:r>
              <a:rPr lang="zh-CN" altLang="en-US" sz="3200" b="1">
                <a:solidFill>
                  <a:srgbClr val="48A2FF"/>
                </a:solidFill>
              </a:rPr>
              <a:t>在监督学习阶段只需要少量训练数据的</a:t>
            </a:r>
            <a:endParaRPr lang="zh-CN" altLang="en-US" sz="3200" b="1">
              <a:solidFill>
                <a:srgbClr val="48A2FF"/>
              </a:solidFill>
            </a:endParaRPr>
          </a:p>
          <a:p>
            <a:pPr algn="ctr"/>
            <a:r>
              <a:rPr lang="zh-CN" altLang="en-US" sz="3200" b="1">
                <a:solidFill>
                  <a:srgbClr val="48A2FF"/>
                </a:solidFill>
              </a:rPr>
              <a:t>人脸对齐框架</a:t>
            </a:r>
            <a:endParaRPr lang="zh-CN" altLang="en-US" sz="3200" b="1">
              <a:solidFill>
                <a:srgbClr val="48A2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0395" y="809244"/>
            <a:ext cx="670560" cy="311150"/>
          </a:xfrm>
          <a:custGeom>
            <a:avLst/>
            <a:gdLst/>
            <a:ahLst/>
            <a:cxnLst/>
            <a:rect l="l" t="t" r="r" b="b"/>
            <a:pathLst>
              <a:path w="670560" h="311150">
                <a:moveTo>
                  <a:pt x="65532" y="310895"/>
                </a:moveTo>
                <a:lnTo>
                  <a:pt x="0" y="0"/>
                </a:lnTo>
                <a:lnTo>
                  <a:pt x="670560" y="21335"/>
                </a:lnTo>
                <a:lnTo>
                  <a:pt x="65532" y="310895"/>
                </a:lnTo>
                <a:close/>
              </a:path>
            </a:pathLst>
          </a:custGeom>
          <a:solidFill>
            <a:srgbClr val="106BC7"/>
          </a:solidFill>
        </p:spPr>
        <p:txBody>
          <a:bodyPr wrap="square" lIns="0" tIns="0" rIns="0" bIns="0" rtlCol="0"/>
          <a:lstStyle/>
          <a:p/>
        </p:txBody>
      </p:sp>
      <p:sp>
        <p:nvSpPr>
          <p:cNvPr id="3" name="object 3"/>
          <p:cNvSpPr/>
          <p:nvPr/>
        </p:nvSpPr>
        <p:spPr>
          <a:xfrm>
            <a:off x="120395" y="545591"/>
            <a:ext cx="670560" cy="285115"/>
          </a:xfrm>
          <a:custGeom>
            <a:avLst/>
            <a:gdLst/>
            <a:ahLst/>
            <a:cxnLst/>
            <a:rect l="l" t="t" r="r" b="b"/>
            <a:pathLst>
              <a:path w="670560" h="285115">
                <a:moveTo>
                  <a:pt x="670560" y="284988"/>
                </a:moveTo>
                <a:lnTo>
                  <a:pt x="0" y="265176"/>
                </a:lnTo>
                <a:lnTo>
                  <a:pt x="342899" y="0"/>
                </a:lnTo>
                <a:lnTo>
                  <a:pt x="670560" y="284988"/>
                </a:lnTo>
                <a:close/>
              </a:path>
            </a:pathLst>
          </a:custGeom>
          <a:solidFill>
            <a:srgbClr val="48A2FF"/>
          </a:solidFill>
        </p:spPr>
        <p:txBody>
          <a:bodyPr wrap="square" lIns="0" tIns="0" rIns="0" bIns="0" rtlCol="0"/>
          <a:lstStyle/>
          <a:p/>
        </p:txBody>
      </p:sp>
      <p:sp>
        <p:nvSpPr>
          <p:cNvPr id="4" name="object 4"/>
          <p:cNvSpPr/>
          <p:nvPr/>
        </p:nvSpPr>
        <p:spPr>
          <a:xfrm>
            <a:off x="813816" y="179831"/>
            <a:ext cx="279400" cy="601980"/>
          </a:xfrm>
          <a:custGeom>
            <a:avLst/>
            <a:gdLst/>
            <a:ahLst/>
            <a:cxnLst/>
            <a:rect l="l" t="t" r="r" b="b"/>
            <a:pathLst>
              <a:path w="279400" h="601980">
                <a:moveTo>
                  <a:pt x="19812" y="601980"/>
                </a:moveTo>
                <a:lnTo>
                  <a:pt x="0" y="0"/>
                </a:lnTo>
                <a:lnTo>
                  <a:pt x="278892" y="59436"/>
                </a:lnTo>
                <a:lnTo>
                  <a:pt x="19812" y="601980"/>
                </a:lnTo>
                <a:close/>
              </a:path>
            </a:pathLst>
          </a:custGeom>
          <a:solidFill>
            <a:srgbClr val="FBBA02"/>
          </a:solidFill>
        </p:spPr>
        <p:txBody>
          <a:bodyPr wrap="square" lIns="0" tIns="0" rIns="0" bIns="0" rtlCol="0"/>
          <a:lstStyle/>
          <a:p/>
        </p:txBody>
      </p:sp>
      <p:sp>
        <p:nvSpPr>
          <p:cNvPr id="5" name="object 5"/>
          <p:cNvSpPr/>
          <p:nvPr/>
        </p:nvSpPr>
        <p:spPr>
          <a:xfrm>
            <a:off x="577595" y="179831"/>
            <a:ext cx="257810" cy="601980"/>
          </a:xfrm>
          <a:custGeom>
            <a:avLst/>
            <a:gdLst/>
            <a:ahLst/>
            <a:cxnLst/>
            <a:rect l="l" t="t" r="r" b="b"/>
            <a:pathLst>
              <a:path w="257809" h="601980">
                <a:moveTo>
                  <a:pt x="257556" y="601980"/>
                </a:moveTo>
                <a:lnTo>
                  <a:pt x="0" y="309372"/>
                </a:lnTo>
                <a:lnTo>
                  <a:pt x="237744" y="0"/>
                </a:lnTo>
                <a:lnTo>
                  <a:pt x="257556" y="601980"/>
                </a:lnTo>
                <a:close/>
              </a:path>
            </a:pathLst>
          </a:custGeom>
          <a:solidFill>
            <a:srgbClr val="FFCC28"/>
          </a:solidFill>
        </p:spPr>
        <p:txBody>
          <a:bodyPr wrap="square" lIns="0" tIns="0" rIns="0" bIns="0" rtlCol="0"/>
          <a:lstStyle/>
          <a:p/>
        </p:txBody>
      </p:sp>
      <p:sp>
        <p:nvSpPr>
          <p:cNvPr id="6" name="object 6"/>
          <p:cNvSpPr txBox="1">
            <a:spLocks noGrp="1"/>
          </p:cNvSpPr>
          <p:nvPr>
            <p:ph type="title"/>
          </p:nvPr>
        </p:nvSpPr>
        <p:spPr>
          <a:xfrm>
            <a:off x="1094105" y="89535"/>
            <a:ext cx="5331460" cy="822325"/>
          </a:xfrm>
          <a:prstGeom prst="rect">
            <a:avLst/>
          </a:prstGeom>
        </p:spPr>
        <p:txBody>
          <a:bodyPr vert="horz" wrap="square" lIns="0" tIns="12700" rIns="0" bIns="0" rtlCol="0">
            <a:spAutoFit/>
          </a:bodyPr>
          <a:lstStyle/>
          <a:p>
            <a:pPr marL="38100">
              <a:lnSpc>
                <a:spcPct val="100000"/>
              </a:lnSpc>
              <a:spcBef>
                <a:spcPts val="100"/>
              </a:spcBef>
            </a:pPr>
            <a:r>
              <a:rPr sz="8100" spc="-7" baseline="-10000" dirty="0">
                <a:solidFill>
                  <a:srgbClr val="252525"/>
                </a:solidFill>
                <a:latin typeface="Calibri" panose="020F0502020204030204"/>
                <a:cs typeface="Calibri" panose="020F0502020204030204"/>
              </a:rPr>
              <a:t>0</a:t>
            </a:r>
            <a:r>
              <a:rPr lang="en-US" sz="8100" spc="-7" baseline="-10000" dirty="0">
                <a:solidFill>
                  <a:srgbClr val="252525"/>
                </a:solidFill>
                <a:latin typeface="Calibri" panose="020F0502020204030204"/>
                <a:cs typeface="Calibri" panose="020F0502020204030204"/>
              </a:rPr>
              <a:t>4</a:t>
            </a:r>
            <a:r>
              <a:rPr lang="zh-CN" sz="3200" spc="-10" dirty="0"/>
              <a:t>有效性验证</a:t>
            </a:r>
            <a:r>
              <a:rPr lang="en-US" altLang="zh-CN" sz="3200" spc="-10" dirty="0"/>
              <a:t>—</a:t>
            </a:r>
            <a:r>
              <a:rPr lang="zh-CN" altLang="en-US" sz="3200" spc="-10" dirty="0"/>
              <a:t>消融实验</a:t>
            </a:r>
            <a:endParaRPr lang="zh-CN" altLang="en-US" sz="3200" spc="-10" dirty="0"/>
          </a:p>
        </p:txBody>
      </p:sp>
      <p:sp>
        <p:nvSpPr>
          <p:cNvPr id="7" name="object 7"/>
          <p:cNvSpPr/>
          <p:nvPr/>
        </p:nvSpPr>
        <p:spPr>
          <a:xfrm>
            <a:off x="10905743" y="80772"/>
            <a:ext cx="1139952" cy="1139952"/>
          </a:xfrm>
          <a:prstGeom prst="rect">
            <a:avLst/>
          </a:prstGeom>
          <a:blipFill>
            <a:blip r:embed="rId1" cstate="print"/>
            <a:stretch>
              <a:fillRect/>
            </a:stretch>
          </a:blipFill>
        </p:spPr>
        <p:txBody>
          <a:bodyPr wrap="square" lIns="0" tIns="0" rIns="0" bIns="0" rtlCol="0"/>
          <a:lstStyle/>
          <a:p/>
        </p:txBody>
      </p:sp>
      <p:sp>
        <p:nvSpPr>
          <p:cNvPr id="9" name="object 9"/>
          <p:cNvSpPr txBox="1"/>
          <p:nvPr/>
        </p:nvSpPr>
        <p:spPr>
          <a:xfrm>
            <a:off x="1631950" y="3858895"/>
            <a:ext cx="9248775" cy="2892425"/>
          </a:xfrm>
          <a:prstGeom prst="rect">
            <a:avLst/>
          </a:prstGeom>
        </p:spPr>
        <p:txBody>
          <a:bodyPr vert="horz" wrap="square" lIns="0" tIns="12065" rIns="0" bIns="0" rtlCol="0">
            <a:spAutoFit/>
          </a:bodyPr>
          <a:lstStyle/>
          <a:p>
            <a:pPr marL="12700">
              <a:lnSpc>
                <a:spcPct val="100000"/>
              </a:lnSpc>
              <a:spcBef>
                <a:spcPts val="95"/>
              </a:spcBef>
            </a:pPr>
            <a:r>
              <a:rPr lang="en-US" sz="2800">
                <a:latin typeface="宋体" panose="02010600030101010101" pitchFamily="2" charset="-122"/>
                <a:cs typeface="宋体" panose="02010600030101010101" pitchFamily="2" charset="-122"/>
              </a:rPr>
              <a:t>1.</a:t>
            </a:r>
            <a:r>
              <a:rPr lang="zh-CN" sz="2800">
                <a:latin typeface="宋体" panose="02010600030101010101" pitchFamily="2" charset="-122"/>
                <a:cs typeface="宋体" panose="02010600030101010101" pitchFamily="2" charset="-122"/>
                <a:sym typeface="+mn-ea"/>
              </a:rPr>
              <a:t>交叉传输</a:t>
            </a:r>
            <a:r>
              <a:rPr sz="2800">
                <a:latin typeface="宋体" panose="02010600030101010101" pitchFamily="2" charset="-122"/>
                <a:cs typeface="宋体" panose="02010600030101010101" pitchFamily="2" charset="-122"/>
                <a:sym typeface="+mn-ea"/>
              </a:rPr>
              <a:t>层中关于</a:t>
            </a:r>
            <a:r>
              <a:rPr lang="zh-CN" sz="2800">
                <a:latin typeface="宋体" panose="02010600030101010101" pitchFamily="2" charset="-122"/>
                <a:cs typeface="宋体" panose="02010600030101010101" pitchFamily="2" charset="-122"/>
                <a:sym typeface="+mn-ea"/>
              </a:rPr>
              <a:t>人脸特征点</a:t>
            </a:r>
            <a:r>
              <a:rPr sz="2800">
                <a:latin typeface="宋体" panose="02010600030101010101" pitchFamily="2" charset="-122"/>
                <a:cs typeface="宋体" panose="02010600030101010101" pitchFamily="2" charset="-122"/>
                <a:sym typeface="+mn-ea"/>
              </a:rPr>
              <a:t>的信息是在哪里学习的</a:t>
            </a:r>
            <a:r>
              <a:rPr lang="zh-CN" sz="2800">
                <a:latin typeface="宋体" panose="02010600030101010101" pitchFamily="2" charset="-122"/>
                <a:cs typeface="宋体" panose="02010600030101010101" pitchFamily="2" charset="-122"/>
                <a:sym typeface="+mn-ea"/>
              </a:rPr>
              <a:t>？</a:t>
            </a:r>
            <a:endParaRPr lang="en-US" sz="2800">
              <a:latin typeface="宋体" panose="02010600030101010101" pitchFamily="2" charset="-122"/>
              <a:cs typeface="宋体" panose="02010600030101010101" pitchFamily="2" charset="-122"/>
            </a:endParaRPr>
          </a:p>
          <a:p>
            <a:pPr marL="12700">
              <a:lnSpc>
                <a:spcPct val="100000"/>
              </a:lnSpc>
              <a:spcBef>
                <a:spcPts val="95"/>
              </a:spcBef>
            </a:pPr>
            <a:r>
              <a:rPr lang="en-US" sz="2000">
                <a:latin typeface="宋体" panose="02010600030101010101" pitchFamily="2" charset="-122"/>
                <a:cs typeface="宋体" panose="02010600030101010101" pitchFamily="2" charset="-122"/>
              </a:rPr>
              <a:t>    </a:t>
            </a:r>
            <a:r>
              <a:rPr lang="zh-CN" sz="2000">
                <a:latin typeface="宋体" panose="02010600030101010101" pitchFamily="2" charset="-122"/>
                <a:cs typeface="宋体" panose="02010600030101010101" pitchFamily="2" charset="-122"/>
              </a:rPr>
              <a:t>上</a:t>
            </a:r>
            <a:r>
              <a:rPr sz="2000">
                <a:latin typeface="宋体" panose="02010600030101010101" pitchFamily="2" charset="-122"/>
                <a:cs typeface="宋体" panose="02010600030101010101" pitchFamily="2" charset="-122"/>
              </a:rPr>
              <a:t>图显示了使用所有四层与上层逐渐减少的子集时</a:t>
            </a:r>
            <a:r>
              <a:rPr lang="zh-CN" sz="2000">
                <a:latin typeface="宋体" panose="02010600030101010101" pitchFamily="2" charset="-122"/>
                <a:cs typeface="宋体" panose="02010600030101010101" pitchFamily="2" charset="-122"/>
              </a:rPr>
              <a:t>特征点</a:t>
            </a:r>
            <a:r>
              <a:rPr sz="2000">
                <a:latin typeface="宋体" panose="02010600030101010101" pitchFamily="2" charset="-122"/>
                <a:cs typeface="宋体" panose="02010600030101010101" pitchFamily="2" charset="-122"/>
              </a:rPr>
              <a:t>热图的重建。可以看到，最高层只有非常局部的信息(主要集中在眼睛和嘴巴上)，而较低的层能够添加关于轮廓的信息——特别是在第2层以下。</a:t>
            </a:r>
            <a:endParaRPr sz="2000">
              <a:latin typeface="宋体" panose="02010600030101010101" pitchFamily="2" charset="-122"/>
              <a:cs typeface="宋体" panose="02010600030101010101" pitchFamily="2" charset="-122"/>
            </a:endParaRPr>
          </a:p>
          <a:p>
            <a:pPr marL="12700">
              <a:lnSpc>
                <a:spcPct val="100000"/>
              </a:lnSpc>
              <a:spcBef>
                <a:spcPts val="95"/>
              </a:spcBef>
            </a:pPr>
            <a:r>
              <a:rPr sz="2000">
                <a:latin typeface="宋体" panose="02010600030101010101" pitchFamily="2" charset="-122"/>
                <a:cs typeface="宋体" panose="02010600030101010101" pitchFamily="2" charset="-122"/>
              </a:rPr>
              <a:t>    </a:t>
            </a:r>
            <a:r>
              <a:rPr lang="zh-CN" sz="2000">
                <a:latin typeface="宋体" panose="02010600030101010101" pitchFamily="2" charset="-122"/>
                <a:cs typeface="宋体" panose="02010600030101010101" pitchFamily="2" charset="-122"/>
              </a:rPr>
              <a:t>原因在于</a:t>
            </a:r>
            <a:r>
              <a:rPr sz="2000">
                <a:latin typeface="宋体" panose="02010600030101010101" pitchFamily="2" charset="-122"/>
                <a:cs typeface="宋体" panose="02010600030101010101" pitchFamily="2" charset="-122"/>
              </a:rPr>
              <a:t>上层主要包含像素级的局部的、去相关的信息，而下层更接近全局和上下文信息</a:t>
            </a:r>
            <a:r>
              <a:rPr lang="zh-CN" sz="2000">
                <a:latin typeface="宋体" panose="02010600030101010101" pitchFamily="2" charset="-122"/>
                <a:cs typeface="宋体" panose="02010600030101010101" pitchFamily="2" charset="-122"/>
              </a:rPr>
              <a:t>（下层更接近隐空间，因此这一点也不难理解）</a:t>
            </a:r>
            <a:r>
              <a:rPr lang="zh-CN" sz="2000">
                <a:latin typeface="宋体" panose="02010600030101010101" pitchFamily="2" charset="-122"/>
                <a:cs typeface="宋体" panose="02010600030101010101" pitchFamily="2" charset="-122"/>
              </a:rPr>
              <a:t>。</a:t>
            </a:r>
            <a:endParaRPr sz="2000">
              <a:latin typeface="宋体" panose="02010600030101010101" pitchFamily="2" charset="-122"/>
              <a:cs typeface="宋体" panose="02010600030101010101" pitchFamily="2" charset="-122"/>
            </a:endParaRPr>
          </a:p>
          <a:p>
            <a:pPr marL="12700">
              <a:lnSpc>
                <a:spcPct val="100000"/>
              </a:lnSpc>
              <a:spcBef>
                <a:spcPts val="95"/>
              </a:spcBef>
            </a:pPr>
            <a:endParaRPr lang="en-US" sz="2800">
              <a:latin typeface="宋体" panose="02010600030101010101" pitchFamily="2" charset="-122"/>
              <a:cs typeface="宋体" panose="02010600030101010101" pitchFamily="2" charset="-122"/>
            </a:endParaRPr>
          </a:p>
          <a:p>
            <a:pPr marL="12700">
              <a:lnSpc>
                <a:spcPct val="100000"/>
              </a:lnSpc>
              <a:spcBef>
                <a:spcPts val="95"/>
              </a:spcBef>
            </a:pPr>
            <a:endParaRPr lang="en-US" sz="2800">
              <a:latin typeface="宋体" panose="02010600030101010101" pitchFamily="2" charset="-122"/>
              <a:cs typeface="宋体" panose="02010600030101010101" pitchFamily="2" charset="-122"/>
            </a:endParaRPr>
          </a:p>
        </p:txBody>
      </p:sp>
      <p:pic>
        <p:nvPicPr>
          <p:cNvPr id="8" name="图片 7" descr="屏幕截图 2022-07-18 163556"/>
          <p:cNvPicPr>
            <a:picLocks noChangeAspect="1"/>
          </p:cNvPicPr>
          <p:nvPr/>
        </p:nvPicPr>
        <p:blipFill>
          <a:blip r:embed="rId2"/>
          <a:stretch>
            <a:fillRect/>
          </a:stretch>
        </p:blipFill>
        <p:spPr>
          <a:xfrm>
            <a:off x="3752215" y="911860"/>
            <a:ext cx="5008880" cy="268097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0395" y="809244"/>
            <a:ext cx="670560" cy="311150"/>
          </a:xfrm>
          <a:custGeom>
            <a:avLst/>
            <a:gdLst/>
            <a:ahLst/>
            <a:cxnLst/>
            <a:rect l="l" t="t" r="r" b="b"/>
            <a:pathLst>
              <a:path w="670560" h="311150">
                <a:moveTo>
                  <a:pt x="65532" y="310895"/>
                </a:moveTo>
                <a:lnTo>
                  <a:pt x="0" y="0"/>
                </a:lnTo>
                <a:lnTo>
                  <a:pt x="670560" y="21335"/>
                </a:lnTo>
                <a:lnTo>
                  <a:pt x="65532" y="310895"/>
                </a:lnTo>
                <a:close/>
              </a:path>
            </a:pathLst>
          </a:custGeom>
          <a:solidFill>
            <a:srgbClr val="106BC7"/>
          </a:solidFill>
        </p:spPr>
        <p:txBody>
          <a:bodyPr wrap="square" lIns="0" tIns="0" rIns="0" bIns="0" rtlCol="0"/>
          <a:lstStyle/>
          <a:p/>
        </p:txBody>
      </p:sp>
      <p:sp>
        <p:nvSpPr>
          <p:cNvPr id="3" name="object 3"/>
          <p:cNvSpPr/>
          <p:nvPr/>
        </p:nvSpPr>
        <p:spPr>
          <a:xfrm>
            <a:off x="120395" y="545591"/>
            <a:ext cx="670560" cy="285115"/>
          </a:xfrm>
          <a:custGeom>
            <a:avLst/>
            <a:gdLst/>
            <a:ahLst/>
            <a:cxnLst/>
            <a:rect l="l" t="t" r="r" b="b"/>
            <a:pathLst>
              <a:path w="670560" h="285115">
                <a:moveTo>
                  <a:pt x="670560" y="284988"/>
                </a:moveTo>
                <a:lnTo>
                  <a:pt x="0" y="265176"/>
                </a:lnTo>
                <a:lnTo>
                  <a:pt x="342899" y="0"/>
                </a:lnTo>
                <a:lnTo>
                  <a:pt x="670560" y="284988"/>
                </a:lnTo>
                <a:close/>
              </a:path>
            </a:pathLst>
          </a:custGeom>
          <a:solidFill>
            <a:srgbClr val="48A2FF"/>
          </a:solidFill>
        </p:spPr>
        <p:txBody>
          <a:bodyPr wrap="square" lIns="0" tIns="0" rIns="0" bIns="0" rtlCol="0"/>
          <a:lstStyle/>
          <a:p/>
        </p:txBody>
      </p:sp>
      <p:sp>
        <p:nvSpPr>
          <p:cNvPr id="4" name="object 4"/>
          <p:cNvSpPr/>
          <p:nvPr/>
        </p:nvSpPr>
        <p:spPr>
          <a:xfrm>
            <a:off x="813816" y="179831"/>
            <a:ext cx="279400" cy="601980"/>
          </a:xfrm>
          <a:custGeom>
            <a:avLst/>
            <a:gdLst/>
            <a:ahLst/>
            <a:cxnLst/>
            <a:rect l="l" t="t" r="r" b="b"/>
            <a:pathLst>
              <a:path w="279400" h="601980">
                <a:moveTo>
                  <a:pt x="19812" y="601980"/>
                </a:moveTo>
                <a:lnTo>
                  <a:pt x="0" y="0"/>
                </a:lnTo>
                <a:lnTo>
                  <a:pt x="278892" y="59436"/>
                </a:lnTo>
                <a:lnTo>
                  <a:pt x="19812" y="601980"/>
                </a:lnTo>
                <a:close/>
              </a:path>
            </a:pathLst>
          </a:custGeom>
          <a:solidFill>
            <a:srgbClr val="FBBA02"/>
          </a:solidFill>
        </p:spPr>
        <p:txBody>
          <a:bodyPr wrap="square" lIns="0" tIns="0" rIns="0" bIns="0" rtlCol="0"/>
          <a:lstStyle/>
          <a:p/>
        </p:txBody>
      </p:sp>
      <p:sp>
        <p:nvSpPr>
          <p:cNvPr id="5" name="object 5"/>
          <p:cNvSpPr/>
          <p:nvPr/>
        </p:nvSpPr>
        <p:spPr>
          <a:xfrm>
            <a:off x="577595" y="179831"/>
            <a:ext cx="257810" cy="601980"/>
          </a:xfrm>
          <a:custGeom>
            <a:avLst/>
            <a:gdLst/>
            <a:ahLst/>
            <a:cxnLst/>
            <a:rect l="l" t="t" r="r" b="b"/>
            <a:pathLst>
              <a:path w="257809" h="601980">
                <a:moveTo>
                  <a:pt x="257556" y="601980"/>
                </a:moveTo>
                <a:lnTo>
                  <a:pt x="0" y="309372"/>
                </a:lnTo>
                <a:lnTo>
                  <a:pt x="237744" y="0"/>
                </a:lnTo>
                <a:lnTo>
                  <a:pt x="257556" y="601980"/>
                </a:lnTo>
                <a:close/>
              </a:path>
            </a:pathLst>
          </a:custGeom>
          <a:solidFill>
            <a:srgbClr val="FFCC28"/>
          </a:solidFill>
        </p:spPr>
        <p:txBody>
          <a:bodyPr wrap="square" lIns="0" tIns="0" rIns="0" bIns="0" rtlCol="0"/>
          <a:lstStyle/>
          <a:p/>
        </p:txBody>
      </p:sp>
      <p:sp>
        <p:nvSpPr>
          <p:cNvPr id="6" name="object 6"/>
          <p:cNvSpPr txBox="1">
            <a:spLocks noGrp="1"/>
          </p:cNvSpPr>
          <p:nvPr>
            <p:ph type="title"/>
          </p:nvPr>
        </p:nvSpPr>
        <p:spPr>
          <a:xfrm>
            <a:off x="1094105" y="89535"/>
            <a:ext cx="5331460" cy="822325"/>
          </a:xfrm>
          <a:prstGeom prst="rect">
            <a:avLst/>
          </a:prstGeom>
        </p:spPr>
        <p:txBody>
          <a:bodyPr vert="horz" wrap="square" lIns="0" tIns="12700" rIns="0" bIns="0" rtlCol="0">
            <a:spAutoFit/>
          </a:bodyPr>
          <a:lstStyle/>
          <a:p>
            <a:pPr marL="38100">
              <a:lnSpc>
                <a:spcPct val="100000"/>
              </a:lnSpc>
              <a:spcBef>
                <a:spcPts val="100"/>
              </a:spcBef>
            </a:pPr>
            <a:r>
              <a:rPr sz="8100" spc="-7" baseline="-10000" dirty="0">
                <a:solidFill>
                  <a:srgbClr val="252525"/>
                </a:solidFill>
                <a:latin typeface="Calibri" panose="020F0502020204030204"/>
                <a:cs typeface="Calibri" panose="020F0502020204030204"/>
              </a:rPr>
              <a:t>0</a:t>
            </a:r>
            <a:r>
              <a:rPr lang="en-US" sz="8100" spc="-7" baseline="-10000" dirty="0">
                <a:solidFill>
                  <a:srgbClr val="252525"/>
                </a:solidFill>
                <a:latin typeface="Calibri" panose="020F0502020204030204"/>
                <a:cs typeface="Calibri" panose="020F0502020204030204"/>
              </a:rPr>
              <a:t>4</a:t>
            </a:r>
            <a:r>
              <a:rPr lang="zh-CN" sz="3200" spc="-10" dirty="0"/>
              <a:t>有效性验证</a:t>
            </a:r>
            <a:r>
              <a:rPr lang="en-US" altLang="zh-CN" sz="3200" spc="-10" dirty="0"/>
              <a:t>—</a:t>
            </a:r>
            <a:r>
              <a:rPr lang="zh-CN" altLang="en-US" sz="3200" spc="-10" dirty="0"/>
              <a:t>消融实验</a:t>
            </a:r>
            <a:endParaRPr lang="zh-CN" altLang="en-US" sz="3200" spc="-10" dirty="0"/>
          </a:p>
        </p:txBody>
      </p:sp>
      <p:sp>
        <p:nvSpPr>
          <p:cNvPr id="7" name="object 7"/>
          <p:cNvSpPr/>
          <p:nvPr/>
        </p:nvSpPr>
        <p:spPr>
          <a:xfrm>
            <a:off x="10905743" y="80772"/>
            <a:ext cx="1139952" cy="1139952"/>
          </a:xfrm>
          <a:prstGeom prst="rect">
            <a:avLst/>
          </a:prstGeom>
          <a:blipFill>
            <a:blip r:embed="rId1" cstate="print"/>
            <a:stretch>
              <a:fillRect/>
            </a:stretch>
          </a:blipFill>
        </p:spPr>
        <p:txBody>
          <a:bodyPr wrap="square" lIns="0" tIns="0" rIns="0" bIns="0" rtlCol="0"/>
          <a:lstStyle/>
          <a:p/>
        </p:txBody>
      </p:sp>
      <p:sp>
        <p:nvSpPr>
          <p:cNvPr id="9" name="object 9"/>
          <p:cNvSpPr txBox="1"/>
          <p:nvPr/>
        </p:nvSpPr>
        <p:spPr>
          <a:xfrm>
            <a:off x="1631950" y="3858895"/>
            <a:ext cx="9248775" cy="3519805"/>
          </a:xfrm>
          <a:prstGeom prst="rect">
            <a:avLst/>
          </a:prstGeom>
        </p:spPr>
        <p:txBody>
          <a:bodyPr vert="horz" wrap="square" lIns="0" tIns="12065" rIns="0" bIns="0" rtlCol="0">
            <a:spAutoFit/>
          </a:bodyPr>
          <a:lstStyle/>
          <a:p>
            <a:pPr marL="12700">
              <a:lnSpc>
                <a:spcPct val="100000"/>
              </a:lnSpc>
              <a:spcBef>
                <a:spcPts val="95"/>
              </a:spcBef>
            </a:pPr>
            <a:r>
              <a:rPr lang="en-US" sz="2800">
                <a:latin typeface="宋体" panose="02010600030101010101" pitchFamily="2" charset="-122"/>
                <a:cs typeface="宋体" panose="02010600030101010101" pitchFamily="2" charset="-122"/>
              </a:rPr>
              <a:t>2.</a:t>
            </a:r>
            <a:r>
              <a:rPr lang="en-US" sz="2800">
                <a:latin typeface="宋体" panose="02010600030101010101" pitchFamily="2" charset="-122"/>
                <a:cs typeface="宋体" panose="02010600030101010101" pitchFamily="2" charset="-122"/>
                <a:sym typeface="+mn-ea"/>
              </a:rPr>
              <a:t>ITL</a:t>
            </a:r>
            <a:r>
              <a:rPr lang="zh-CN" altLang="en-US" sz="2800">
                <a:latin typeface="宋体" panose="02010600030101010101" pitchFamily="2" charset="-122"/>
                <a:cs typeface="宋体" panose="02010600030101010101" pitchFamily="2" charset="-122"/>
                <a:sym typeface="+mn-ea"/>
              </a:rPr>
              <a:t>层训练达到收敛后进行微调优化是否有用</a:t>
            </a:r>
            <a:r>
              <a:rPr lang="zh-CN" sz="2800">
                <a:latin typeface="宋体" panose="02010600030101010101" pitchFamily="2" charset="-122"/>
                <a:cs typeface="宋体" panose="02010600030101010101" pitchFamily="2" charset="-122"/>
                <a:sym typeface="+mn-ea"/>
              </a:rPr>
              <a:t>？</a:t>
            </a:r>
            <a:endParaRPr lang="en-US" sz="2800">
              <a:latin typeface="宋体" panose="02010600030101010101" pitchFamily="2" charset="-122"/>
              <a:cs typeface="宋体" panose="02010600030101010101" pitchFamily="2" charset="-122"/>
            </a:endParaRPr>
          </a:p>
          <a:p>
            <a:pPr marL="12700">
              <a:lnSpc>
                <a:spcPct val="100000"/>
              </a:lnSpc>
              <a:spcBef>
                <a:spcPts val="95"/>
              </a:spcBef>
            </a:pPr>
            <a:r>
              <a:rPr lang="en-US" sz="2000">
                <a:latin typeface="宋体" panose="02010600030101010101" pitchFamily="2" charset="-122"/>
                <a:cs typeface="宋体" panose="02010600030101010101" pitchFamily="2" charset="-122"/>
              </a:rPr>
              <a:t>    </a:t>
            </a:r>
            <a:r>
              <a:rPr lang="zh-CN" altLang="en-US" sz="2000">
                <a:latin typeface="宋体" panose="02010600030101010101" pitchFamily="2" charset="-122"/>
                <a:cs typeface="宋体" panose="02010600030101010101" pitchFamily="2" charset="-122"/>
              </a:rPr>
              <a:t>上</a:t>
            </a:r>
            <a:r>
              <a:rPr sz="2000">
                <a:latin typeface="宋体" panose="02010600030101010101" pitchFamily="2" charset="-122"/>
                <a:cs typeface="宋体" panose="02010600030101010101" pitchFamily="2" charset="-122"/>
              </a:rPr>
              <a:t>表</a:t>
            </a:r>
            <a:r>
              <a:rPr lang="zh-CN" sz="2000">
                <a:latin typeface="宋体" panose="02010600030101010101" pitchFamily="2" charset="-122"/>
                <a:cs typeface="宋体" panose="02010600030101010101" pitchFamily="2" charset="-122"/>
              </a:rPr>
              <a:t>说明</a:t>
            </a:r>
            <a:r>
              <a:rPr sz="2000">
                <a:latin typeface="宋体" panose="02010600030101010101" pitchFamily="2" charset="-122"/>
                <a:cs typeface="宋体" panose="02010600030101010101" pitchFamily="2" charset="-122"/>
              </a:rPr>
              <a:t>了运行模型时对三个评估数据集的完整测试集进行微调和不进行微调的影响。对自动编码器的额外再训练允许更好地重建人脸，并导致平均10.9%的收益(分别为</a:t>
            </a:r>
            <a:r>
              <a:rPr sz="2000">
                <a:latin typeface="宋体" panose="02010600030101010101" pitchFamily="2" charset="-122"/>
                <a:cs typeface="宋体" panose="02010600030101010101" pitchFamily="2" charset="-122"/>
                <a:sym typeface="+mn-ea"/>
              </a:rPr>
              <a:t>300W</a:t>
            </a:r>
            <a:r>
              <a:rPr lang="en-US" sz="2000">
                <a:latin typeface="宋体" panose="02010600030101010101" pitchFamily="2" charset="-122"/>
                <a:cs typeface="宋体" panose="02010600030101010101" pitchFamily="2" charset="-122"/>
                <a:sym typeface="+mn-ea"/>
              </a:rPr>
              <a:t>—</a:t>
            </a:r>
            <a:r>
              <a:rPr sz="2000">
                <a:latin typeface="宋体" panose="02010600030101010101" pitchFamily="2" charset="-122"/>
                <a:cs typeface="宋体" panose="02010600030101010101" pitchFamily="2" charset="-122"/>
              </a:rPr>
              <a:t>8.9%, </a:t>
            </a:r>
            <a:r>
              <a:rPr sz="2000">
                <a:latin typeface="宋体" panose="02010600030101010101" pitchFamily="2" charset="-122"/>
                <a:cs typeface="宋体" panose="02010600030101010101" pitchFamily="2" charset="-122"/>
                <a:sym typeface="+mn-ea"/>
              </a:rPr>
              <a:t>AFLW</a:t>
            </a:r>
            <a:r>
              <a:rPr lang="en-US" sz="2000">
                <a:latin typeface="宋体" panose="02010600030101010101" pitchFamily="2" charset="-122"/>
                <a:cs typeface="宋体" panose="02010600030101010101" pitchFamily="2" charset="-122"/>
                <a:sym typeface="+mn-ea"/>
              </a:rPr>
              <a:t>—</a:t>
            </a:r>
            <a:r>
              <a:rPr sz="2000">
                <a:latin typeface="宋体" panose="02010600030101010101" pitchFamily="2" charset="-122"/>
                <a:cs typeface="宋体" panose="02010600030101010101" pitchFamily="2" charset="-122"/>
              </a:rPr>
              <a:t>15.2%和</a:t>
            </a:r>
            <a:r>
              <a:rPr sz="2000">
                <a:latin typeface="宋体" panose="02010600030101010101" pitchFamily="2" charset="-122"/>
                <a:cs typeface="宋体" panose="02010600030101010101" pitchFamily="2" charset="-122"/>
                <a:sym typeface="+mn-ea"/>
              </a:rPr>
              <a:t>WFLW</a:t>
            </a:r>
            <a:r>
              <a:rPr lang="en-US" sz="2000">
                <a:latin typeface="宋体" panose="02010600030101010101" pitchFamily="2" charset="-122"/>
                <a:cs typeface="宋体" panose="02010600030101010101" pitchFamily="2" charset="-122"/>
                <a:sym typeface="+mn-ea"/>
              </a:rPr>
              <a:t>—</a:t>
            </a:r>
            <a:r>
              <a:rPr sz="2000">
                <a:latin typeface="宋体" panose="02010600030101010101" pitchFamily="2" charset="-122"/>
                <a:cs typeface="宋体" panose="02010600030101010101" pitchFamily="2" charset="-122"/>
              </a:rPr>
              <a:t>8.5%)。</a:t>
            </a:r>
            <a:endParaRPr sz="2000">
              <a:latin typeface="宋体" panose="02010600030101010101" pitchFamily="2" charset="-122"/>
              <a:cs typeface="宋体" panose="02010600030101010101" pitchFamily="2" charset="-122"/>
            </a:endParaRPr>
          </a:p>
          <a:p>
            <a:pPr marL="12700">
              <a:lnSpc>
                <a:spcPct val="100000"/>
              </a:lnSpc>
              <a:spcBef>
                <a:spcPts val="95"/>
              </a:spcBef>
            </a:pPr>
            <a:endParaRPr sz="2000">
              <a:latin typeface="宋体" panose="02010600030101010101" pitchFamily="2" charset="-122"/>
              <a:cs typeface="宋体" panose="02010600030101010101" pitchFamily="2" charset="-122"/>
            </a:endParaRPr>
          </a:p>
          <a:p>
            <a:pPr marL="12700">
              <a:lnSpc>
                <a:spcPct val="100000"/>
              </a:lnSpc>
              <a:spcBef>
                <a:spcPts val="95"/>
              </a:spcBef>
            </a:pPr>
            <a:r>
              <a:rPr lang="zh-CN" sz="2000">
                <a:latin typeface="宋体" panose="02010600030101010101" pitchFamily="2" charset="-122"/>
                <a:cs typeface="宋体" panose="02010600030101010101" pitchFamily="2" charset="-122"/>
              </a:rPr>
              <a:t>（备注）NME(预测的特征点与真实的特征点之间的距离，除以该人脸的边界框的大小 ，即 nme = dist / llength，可以作为衡量预测的人脸特征点质量高低的标准，数值越低越好。)</a:t>
            </a:r>
            <a:endParaRPr lang="zh-CN" sz="2000">
              <a:latin typeface="宋体" panose="02010600030101010101" pitchFamily="2" charset="-122"/>
              <a:cs typeface="宋体" panose="02010600030101010101" pitchFamily="2" charset="-122"/>
            </a:endParaRPr>
          </a:p>
          <a:p>
            <a:pPr marL="12700">
              <a:lnSpc>
                <a:spcPct val="100000"/>
              </a:lnSpc>
              <a:spcBef>
                <a:spcPts val="95"/>
              </a:spcBef>
            </a:pPr>
            <a:endParaRPr lang="en-US" sz="2800">
              <a:latin typeface="宋体" panose="02010600030101010101" pitchFamily="2" charset="-122"/>
              <a:cs typeface="宋体" panose="02010600030101010101" pitchFamily="2" charset="-122"/>
            </a:endParaRPr>
          </a:p>
          <a:p>
            <a:pPr marL="12700">
              <a:lnSpc>
                <a:spcPct val="100000"/>
              </a:lnSpc>
              <a:spcBef>
                <a:spcPts val="95"/>
              </a:spcBef>
            </a:pPr>
            <a:endParaRPr lang="en-US" sz="2800">
              <a:latin typeface="宋体" panose="02010600030101010101" pitchFamily="2" charset="-122"/>
              <a:cs typeface="宋体" panose="02010600030101010101" pitchFamily="2" charset="-122"/>
            </a:endParaRPr>
          </a:p>
        </p:txBody>
      </p:sp>
      <p:pic>
        <p:nvPicPr>
          <p:cNvPr id="10" name="图片 9" descr="屏幕截图 2022-07-18 164543"/>
          <p:cNvPicPr>
            <a:picLocks noChangeAspect="1"/>
          </p:cNvPicPr>
          <p:nvPr/>
        </p:nvPicPr>
        <p:blipFill>
          <a:blip r:embed="rId2"/>
          <a:stretch>
            <a:fillRect/>
          </a:stretch>
        </p:blipFill>
        <p:spPr>
          <a:xfrm>
            <a:off x="1631950" y="1426210"/>
            <a:ext cx="8808085" cy="21202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0395" y="809244"/>
            <a:ext cx="670560" cy="311150"/>
          </a:xfrm>
          <a:custGeom>
            <a:avLst/>
            <a:gdLst/>
            <a:ahLst/>
            <a:cxnLst/>
            <a:rect l="l" t="t" r="r" b="b"/>
            <a:pathLst>
              <a:path w="670560" h="311150">
                <a:moveTo>
                  <a:pt x="65532" y="310895"/>
                </a:moveTo>
                <a:lnTo>
                  <a:pt x="0" y="0"/>
                </a:lnTo>
                <a:lnTo>
                  <a:pt x="670560" y="21335"/>
                </a:lnTo>
                <a:lnTo>
                  <a:pt x="65532" y="310895"/>
                </a:lnTo>
                <a:close/>
              </a:path>
            </a:pathLst>
          </a:custGeom>
          <a:solidFill>
            <a:srgbClr val="106BC7"/>
          </a:solidFill>
        </p:spPr>
        <p:txBody>
          <a:bodyPr wrap="square" lIns="0" tIns="0" rIns="0" bIns="0" rtlCol="0"/>
          <a:lstStyle/>
          <a:p/>
        </p:txBody>
      </p:sp>
      <p:sp>
        <p:nvSpPr>
          <p:cNvPr id="3" name="object 3"/>
          <p:cNvSpPr/>
          <p:nvPr/>
        </p:nvSpPr>
        <p:spPr>
          <a:xfrm>
            <a:off x="120395" y="545591"/>
            <a:ext cx="670560" cy="285115"/>
          </a:xfrm>
          <a:custGeom>
            <a:avLst/>
            <a:gdLst/>
            <a:ahLst/>
            <a:cxnLst/>
            <a:rect l="l" t="t" r="r" b="b"/>
            <a:pathLst>
              <a:path w="670560" h="285115">
                <a:moveTo>
                  <a:pt x="670560" y="284988"/>
                </a:moveTo>
                <a:lnTo>
                  <a:pt x="0" y="265176"/>
                </a:lnTo>
                <a:lnTo>
                  <a:pt x="342899" y="0"/>
                </a:lnTo>
                <a:lnTo>
                  <a:pt x="670560" y="284988"/>
                </a:lnTo>
                <a:close/>
              </a:path>
            </a:pathLst>
          </a:custGeom>
          <a:solidFill>
            <a:srgbClr val="48A2FF"/>
          </a:solidFill>
        </p:spPr>
        <p:txBody>
          <a:bodyPr wrap="square" lIns="0" tIns="0" rIns="0" bIns="0" rtlCol="0"/>
          <a:lstStyle/>
          <a:p/>
        </p:txBody>
      </p:sp>
      <p:sp>
        <p:nvSpPr>
          <p:cNvPr id="4" name="object 4"/>
          <p:cNvSpPr/>
          <p:nvPr/>
        </p:nvSpPr>
        <p:spPr>
          <a:xfrm>
            <a:off x="813816" y="179831"/>
            <a:ext cx="279400" cy="601980"/>
          </a:xfrm>
          <a:custGeom>
            <a:avLst/>
            <a:gdLst/>
            <a:ahLst/>
            <a:cxnLst/>
            <a:rect l="l" t="t" r="r" b="b"/>
            <a:pathLst>
              <a:path w="279400" h="601980">
                <a:moveTo>
                  <a:pt x="19812" y="601980"/>
                </a:moveTo>
                <a:lnTo>
                  <a:pt x="0" y="0"/>
                </a:lnTo>
                <a:lnTo>
                  <a:pt x="278892" y="59436"/>
                </a:lnTo>
                <a:lnTo>
                  <a:pt x="19812" y="601980"/>
                </a:lnTo>
                <a:close/>
              </a:path>
            </a:pathLst>
          </a:custGeom>
          <a:solidFill>
            <a:srgbClr val="FBBA02"/>
          </a:solidFill>
        </p:spPr>
        <p:txBody>
          <a:bodyPr wrap="square" lIns="0" tIns="0" rIns="0" bIns="0" rtlCol="0"/>
          <a:lstStyle/>
          <a:p/>
        </p:txBody>
      </p:sp>
      <p:sp>
        <p:nvSpPr>
          <p:cNvPr id="5" name="object 5"/>
          <p:cNvSpPr/>
          <p:nvPr/>
        </p:nvSpPr>
        <p:spPr>
          <a:xfrm>
            <a:off x="577595" y="179831"/>
            <a:ext cx="257810" cy="601980"/>
          </a:xfrm>
          <a:custGeom>
            <a:avLst/>
            <a:gdLst/>
            <a:ahLst/>
            <a:cxnLst/>
            <a:rect l="l" t="t" r="r" b="b"/>
            <a:pathLst>
              <a:path w="257809" h="601980">
                <a:moveTo>
                  <a:pt x="257556" y="601980"/>
                </a:moveTo>
                <a:lnTo>
                  <a:pt x="0" y="309372"/>
                </a:lnTo>
                <a:lnTo>
                  <a:pt x="237744" y="0"/>
                </a:lnTo>
                <a:lnTo>
                  <a:pt x="257556" y="601980"/>
                </a:lnTo>
                <a:close/>
              </a:path>
            </a:pathLst>
          </a:custGeom>
          <a:solidFill>
            <a:srgbClr val="FFCC28"/>
          </a:solidFill>
        </p:spPr>
        <p:txBody>
          <a:bodyPr wrap="square" lIns="0" tIns="0" rIns="0" bIns="0" rtlCol="0"/>
          <a:lstStyle/>
          <a:p/>
        </p:txBody>
      </p:sp>
      <p:sp>
        <p:nvSpPr>
          <p:cNvPr id="6" name="object 6"/>
          <p:cNvSpPr txBox="1">
            <a:spLocks noGrp="1"/>
          </p:cNvSpPr>
          <p:nvPr>
            <p:ph type="title"/>
          </p:nvPr>
        </p:nvSpPr>
        <p:spPr>
          <a:xfrm>
            <a:off x="1094105" y="89535"/>
            <a:ext cx="5331460" cy="822325"/>
          </a:xfrm>
          <a:prstGeom prst="rect">
            <a:avLst/>
          </a:prstGeom>
        </p:spPr>
        <p:txBody>
          <a:bodyPr vert="horz" wrap="square" lIns="0" tIns="12700" rIns="0" bIns="0" rtlCol="0">
            <a:spAutoFit/>
          </a:bodyPr>
          <a:lstStyle/>
          <a:p>
            <a:pPr marL="38100">
              <a:lnSpc>
                <a:spcPct val="100000"/>
              </a:lnSpc>
              <a:spcBef>
                <a:spcPts val="100"/>
              </a:spcBef>
            </a:pPr>
            <a:r>
              <a:rPr sz="8100" spc="-7" baseline="-10000" dirty="0">
                <a:solidFill>
                  <a:srgbClr val="252525"/>
                </a:solidFill>
                <a:latin typeface="Calibri" panose="020F0502020204030204"/>
                <a:cs typeface="Calibri" panose="020F0502020204030204"/>
              </a:rPr>
              <a:t>0</a:t>
            </a:r>
            <a:r>
              <a:rPr lang="en-US" sz="8100" spc="-7" baseline="-10000" dirty="0">
                <a:solidFill>
                  <a:srgbClr val="252525"/>
                </a:solidFill>
                <a:latin typeface="Calibri" panose="020F0502020204030204"/>
                <a:cs typeface="Calibri" panose="020F0502020204030204"/>
              </a:rPr>
              <a:t>5 </a:t>
            </a:r>
            <a:r>
              <a:rPr lang="zh-CN" sz="3200" spc="-10" dirty="0"/>
              <a:t>总结 </a:t>
            </a:r>
            <a:r>
              <a:rPr lang="en-US" altLang="zh-CN" sz="3200" spc="-10" dirty="0"/>
              <a:t>&amp; Conclusion</a:t>
            </a:r>
            <a:endParaRPr lang="en-US" altLang="zh-CN" sz="3200" spc="-10" dirty="0"/>
          </a:p>
        </p:txBody>
      </p:sp>
      <p:sp>
        <p:nvSpPr>
          <p:cNvPr id="7" name="object 7"/>
          <p:cNvSpPr/>
          <p:nvPr/>
        </p:nvSpPr>
        <p:spPr>
          <a:xfrm>
            <a:off x="10905743" y="80772"/>
            <a:ext cx="1139952" cy="1139952"/>
          </a:xfrm>
          <a:prstGeom prst="rect">
            <a:avLst/>
          </a:prstGeom>
          <a:blipFill>
            <a:blip r:embed="rId1" cstate="print"/>
            <a:stretch>
              <a:fillRect/>
            </a:stretch>
          </a:blipFill>
        </p:spPr>
        <p:txBody>
          <a:bodyPr wrap="square" lIns="0" tIns="0" rIns="0" bIns="0" rtlCol="0"/>
          <a:lstStyle/>
          <a:p/>
        </p:txBody>
      </p:sp>
      <p:sp>
        <p:nvSpPr>
          <p:cNvPr id="9" name="object 9"/>
          <p:cNvSpPr txBox="1"/>
          <p:nvPr/>
        </p:nvSpPr>
        <p:spPr>
          <a:xfrm>
            <a:off x="1631950" y="3858895"/>
            <a:ext cx="9248775" cy="2609215"/>
          </a:xfrm>
          <a:prstGeom prst="rect">
            <a:avLst/>
          </a:prstGeom>
        </p:spPr>
        <p:txBody>
          <a:bodyPr vert="horz" wrap="square" lIns="0" tIns="12065" rIns="0" bIns="0" rtlCol="0">
            <a:spAutoFit/>
          </a:bodyPr>
          <a:lstStyle/>
          <a:p>
            <a:pPr marL="12700">
              <a:lnSpc>
                <a:spcPct val="100000"/>
              </a:lnSpc>
              <a:spcBef>
                <a:spcPts val="95"/>
              </a:spcBef>
            </a:pPr>
            <a:r>
              <a:rPr lang="en-US" altLang="zh-CN" sz="2800">
                <a:latin typeface="宋体" panose="02010600030101010101" pitchFamily="2" charset="-122"/>
                <a:cs typeface="宋体" panose="02010600030101010101" pitchFamily="2" charset="-122"/>
              </a:rPr>
              <a:t>    </a:t>
            </a:r>
            <a:r>
              <a:rPr lang="zh-CN" altLang="en-US" sz="2800">
                <a:latin typeface="宋体" panose="02010600030101010101" pitchFamily="2" charset="-122"/>
                <a:cs typeface="宋体" panose="02010600030101010101" pitchFamily="2" charset="-122"/>
              </a:rPr>
              <a:t>①</a:t>
            </a:r>
            <a:r>
              <a:rPr lang="zh-CN" sz="2800">
                <a:latin typeface="宋体" panose="02010600030101010101" pitchFamily="2" charset="-122"/>
                <a:cs typeface="宋体" panose="02010600030101010101" pitchFamily="2" charset="-122"/>
                <a:sym typeface="+mn-ea"/>
              </a:rPr>
              <a:t>实验证明，</a:t>
            </a:r>
            <a:r>
              <a:rPr lang="zh-CN" sz="2800">
                <a:latin typeface="宋体" panose="02010600030101010101" pitchFamily="2" charset="-122"/>
                <a:cs typeface="宋体" panose="02010600030101010101" pitchFamily="2" charset="-122"/>
              </a:rPr>
              <a:t>自编码器能够在低维隐空间捕获人脸特征点信息，并为后续监督学习过程中低开销地快速实现较高准确度的人脸对齐奠定重要基础</a:t>
            </a:r>
            <a:r>
              <a:rPr lang="en-US" altLang="zh-CN" sz="2800">
                <a:latin typeface="宋体" panose="02010600030101010101" pitchFamily="2" charset="-122"/>
                <a:cs typeface="宋体" panose="02010600030101010101" pitchFamily="2" charset="-122"/>
              </a:rPr>
              <a:t>(2</a:t>
            </a:r>
            <a:r>
              <a:rPr lang="zh-CN" altLang="en-US" sz="2800">
                <a:latin typeface="宋体" panose="02010600030101010101" pitchFamily="2" charset="-122"/>
                <a:cs typeface="宋体" panose="02010600030101010101" pitchFamily="2" charset="-122"/>
              </a:rPr>
              <a:t>×</a:t>
            </a:r>
            <a:r>
              <a:rPr lang="en-US" altLang="zh-CN" sz="2800">
                <a:latin typeface="宋体" panose="02010600030101010101" pitchFamily="2" charset="-122"/>
                <a:cs typeface="宋体" panose="02010600030101010101" pitchFamily="2" charset="-122"/>
              </a:rPr>
              <a:t>ResNet18)</a:t>
            </a:r>
            <a:r>
              <a:rPr lang="zh-CN" sz="2800">
                <a:latin typeface="宋体" panose="02010600030101010101" pitchFamily="2" charset="-122"/>
                <a:cs typeface="宋体" panose="02010600030101010101" pitchFamily="2" charset="-122"/>
              </a:rPr>
              <a:t>。</a:t>
            </a:r>
            <a:endParaRPr lang="zh-CN" sz="2800">
              <a:latin typeface="宋体" panose="02010600030101010101" pitchFamily="2" charset="-122"/>
              <a:cs typeface="宋体" panose="02010600030101010101" pitchFamily="2" charset="-122"/>
            </a:endParaRPr>
          </a:p>
          <a:p>
            <a:pPr marL="12700">
              <a:lnSpc>
                <a:spcPct val="100000"/>
              </a:lnSpc>
              <a:spcBef>
                <a:spcPts val="95"/>
              </a:spcBef>
            </a:pPr>
            <a:r>
              <a:rPr lang="zh-CN" sz="2800">
                <a:latin typeface="宋体" panose="02010600030101010101" pitchFamily="2" charset="-122"/>
                <a:cs typeface="宋体" panose="02010600030101010101" pitchFamily="2" charset="-122"/>
              </a:rPr>
              <a:t>    ②实验证明，在</a:t>
            </a:r>
            <a:r>
              <a:rPr lang="en-US" altLang="zh-CN" sz="2800">
                <a:latin typeface="宋体" panose="02010600030101010101" pitchFamily="2" charset="-122"/>
                <a:cs typeface="宋体" panose="02010600030101010101" pitchFamily="2" charset="-122"/>
              </a:rPr>
              <a:t>3FabRec</a:t>
            </a:r>
            <a:r>
              <a:rPr lang="zh-CN" sz="2800">
                <a:latin typeface="宋体" panose="02010600030101010101" pitchFamily="2" charset="-122"/>
                <a:cs typeface="宋体" panose="02010600030101010101" pitchFamily="2" charset="-122"/>
              </a:rPr>
              <a:t>这种半监督学习架构中，在通过无监督学习</a:t>
            </a:r>
            <a:r>
              <a:rPr lang="zh-CN" sz="2800">
                <a:latin typeface="宋体" panose="02010600030101010101" pitchFamily="2" charset="-122"/>
                <a:cs typeface="宋体" panose="02010600030101010101" pitchFamily="2" charset="-122"/>
                <a:sym typeface="+mn-ea"/>
              </a:rPr>
              <a:t>训练</a:t>
            </a:r>
            <a:r>
              <a:rPr lang="zh-CN" sz="2800">
                <a:latin typeface="宋体" panose="02010600030101010101" pitchFamily="2" charset="-122"/>
                <a:cs typeface="宋体" panose="02010600030101010101" pitchFamily="2" charset="-122"/>
              </a:rPr>
              <a:t>自编码器结束后的监督学习阶段，只需要少量（</a:t>
            </a:r>
            <a:r>
              <a:rPr lang="en-US" altLang="zh-CN" sz="2800">
                <a:latin typeface="宋体" panose="02010600030101010101" pitchFamily="2" charset="-122"/>
                <a:cs typeface="宋体" panose="02010600030101010101" pitchFamily="2" charset="-122"/>
              </a:rPr>
              <a:t>10</a:t>
            </a:r>
            <a:r>
              <a:rPr lang="zh-CN" altLang="en-US" sz="2800">
                <a:latin typeface="宋体" panose="02010600030101010101" pitchFamily="2" charset="-122"/>
                <a:cs typeface="宋体" panose="02010600030101010101" pitchFamily="2" charset="-122"/>
              </a:rPr>
              <a:t>张）训练数据即可得到很好的效果。</a:t>
            </a:r>
            <a:endParaRPr lang="zh-CN" altLang="en-US" sz="2800">
              <a:latin typeface="宋体" panose="02010600030101010101" pitchFamily="2" charset="-122"/>
              <a:cs typeface="宋体" panose="02010600030101010101" pitchFamily="2" charset="-122"/>
            </a:endParaRPr>
          </a:p>
        </p:txBody>
      </p:sp>
      <p:pic>
        <p:nvPicPr>
          <p:cNvPr id="8" name="图片 7" descr="屏幕截图 2022-07-18 165919"/>
          <p:cNvPicPr>
            <a:picLocks noChangeAspect="1"/>
          </p:cNvPicPr>
          <p:nvPr/>
        </p:nvPicPr>
        <p:blipFill>
          <a:blip r:embed="rId2"/>
          <a:stretch>
            <a:fillRect/>
          </a:stretch>
        </p:blipFill>
        <p:spPr>
          <a:xfrm>
            <a:off x="2301240" y="911860"/>
            <a:ext cx="7249795" cy="287528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1270" y="3291204"/>
            <a:ext cx="10444098" cy="822325"/>
          </a:xfrm>
          <a:prstGeom prst="rect">
            <a:avLst/>
          </a:prstGeom>
        </p:spPr>
        <p:txBody>
          <a:bodyPr vert="horz" wrap="square" lIns="0" tIns="12700" rIns="0" bIns="0" rtlCol="0">
            <a:spAutoFit/>
          </a:bodyPr>
          <a:lstStyle/>
          <a:p>
            <a:pPr marL="4875530">
              <a:lnSpc>
                <a:spcPct val="100000"/>
              </a:lnSpc>
              <a:spcBef>
                <a:spcPts val="100"/>
              </a:spcBef>
            </a:pPr>
            <a:r>
              <a:rPr sz="8100" spc="-15" baseline="20000" dirty="0">
                <a:solidFill>
                  <a:srgbClr val="FFFFFF"/>
                </a:solidFill>
              </a:rPr>
              <a:t>01</a:t>
            </a:r>
            <a:r>
              <a:rPr sz="8100" spc="-1222" baseline="20000" dirty="0">
                <a:solidFill>
                  <a:srgbClr val="FFFFFF"/>
                </a:solidFill>
              </a:rPr>
              <a:t> </a:t>
            </a:r>
            <a:r>
              <a:rPr lang="zh-CN" sz="4000" dirty="0"/>
              <a:t>谢谢大家</a:t>
            </a:r>
            <a:endParaRPr lang="zh-CN" sz="4000"/>
          </a:p>
        </p:txBody>
      </p:sp>
      <p:sp>
        <p:nvSpPr>
          <p:cNvPr id="3" name="object 3"/>
          <p:cNvSpPr/>
          <p:nvPr/>
        </p:nvSpPr>
        <p:spPr>
          <a:xfrm>
            <a:off x="320040" y="51815"/>
            <a:ext cx="1139952" cy="1139952"/>
          </a:xfrm>
          <a:prstGeom prst="rect">
            <a:avLst/>
          </a:prstGeom>
          <a:blipFill>
            <a:blip r:embed="rId1" cstate="print"/>
            <a:stretch>
              <a:fillRect/>
            </a:stretch>
          </a:blipFill>
        </p:spPr>
        <p:txBody>
          <a:bodyPr wrap="square" lIns="0" tIns="0" rIns="0" bIns="0" rtlCol="0"/>
          <a:lstStyle/>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0395" y="809244"/>
            <a:ext cx="670560" cy="311150"/>
          </a:xfrm>
          <a:custGeom>
            <a:avLst/>
            <a:gdLst/>
            <a:ahLst/>
            <a:cxnLst/>
            <a:rect l="l" t="t" r="r" b="b"/>
            <a:pathLst>
              <a:path w="670560" h="311150">
                <a:moveTo>
                  <a:pt x="65532" y="310895"/>
                </a:moveTo>
                <a:lnTo>
                  <a:pt x="0" y="0"/>
                </a:lnTo>
                <a:lnTo>
                  <a:pt x="670560" y="21335"/>
                </a:lnTo>
                <a:lnTo>
                  <a:pt x="65532" y="310895"/>
                </a:lnTo>
                <a:close/>
              </a:path>
            </a:pathLst>
          </a:custGeom>
          <a:solidFill>
            <a:srgbClr val="106BC7"/>
          </a:solidFill>
        </p:spPr>
        <p:txBody>
          <a:bodyPr wrap="square" lIns="0" tIns="0" rIns="0" bIns="0" rtlCol="0"/>
          <a:lstStyle/>
          <a:p/>
        </p:txBody>
      </p:sp>
      <p:sp>
        <p:nvSpPr>
          <p:cNvPr id="3" name="object 3"/>
          <p:cNvSpPr/>
          <p:nvPr/>
        </p:nvSpPr>
        <p:spPr>
          <a:xfrm>
            <a:off x="120395" y="545591"/>
            <a:ext cx="670560" cy="285115"/>
          </a:xfrm>
          <a:custGeom>
            <a:avLst/>
            <a:gdLst/>
            <a:ahLst/>
            <a:cxnLst/>
            <a:rect l="l" t="t" r="r" b="b"/>
            <a:pathLst>
              <a:path w="670560" h="285115">
                <a:moveTo>
                  <a:pt x="670560" y="284988"/>
                </a:moveTo>
                <a:lnTo>
                  <a:pt x="0" y="265176"/>
                </a:lnTo>
                <a:lnTo>
                  <a:pt x="342899" y="0"/>
                </a:lnTo>
                <a:lnTo>
                  <a:pt x="670560" y="284988"/>
                </a:lnTo>
                <a:close/>
              </a:path>
            </a:pathLst>
          </a:custGeom>
          <a:solidFill>
            <a:srgbClr val="48A2FF"/>
          </a:solidFill>
        </p:spPr>
        <p:txBody>
          <a:bodyPr wrap="square" lIns="0" tIns="0" rIns="0" bIns="0" rtlCol="0"/>
          <a:lstStyle/>
          <a:p/>
        </p:txBody>
      </p:sp>
      <p:sp>
        <p:nvSpPr>
          <p:cNvPr id="4" name="object 4"/>
          <p:cNvSpPr/>
          <p:nvPr/>
        </p:nvSpPr>
        <p:spPr>
          <a:xfrm>
            <a:off x="813816" y="179831"/>
            <a:ext cx="279400" cy="601980"/>
          </a:xfrm>
          <a:custGeom>
            <a:avLst/>
            <a:gdLst/>
            <a:ahLst/>
            <a:cxnLst/>
            <a:rect l="l" t="t" r="r" b="b"/>
            <a:pathLst>
              <a:path w="279400" h="601980">
                <a:moveTo>
                  <a:pt x="19812" y="601980"/>
                </a:moveTo>
                <a:lnTo>
                  <a:pt x="0" y="0"/>
                </a:lnTo>
                <a:lnTo>
                  <a:pt x="278892" y="59436"/>
                </a:lnTo>
                <a:lnTo>
                  <a:pt x="19812" y="601980"/>
                </a:lnTo>
                <a:close/>
              </a:path>
            </a:pathLst>
          </a:custGeom>
          <a:solidFill>
            <a:srgbClr val="FBBA02"/>
          </a:solidFill>
        </p:spPr>
        <p:txBody>
          <a:bodyPr wrap="square" lIns="0" tIns="0" rIns="0" bIns="0" rtlCol="0"/>
          <a:lstStyle/>
          <a:p/>
        </p:txBody>
      </p:sp>
      <p:sp>
        <p:nvSpPr>
          <p:cNvPr id="5" name="object 5"/>
          <p:cNvSpPr/>
          <p:nvPr/>
        </p:nvSpPr>
        <p:spPr>
          <a:xfrm>
            <a:off x="577595" y="179831"/>
            <a:ext cx="257810" cy="601980"/>
          </a:xfrm>
          <a:custGeom>
            <a:avLst/>
            <a:gdLst/>
            <a:ahLst/>
            <a:cxnLst/>
            <a:rect l="l" t="t" r="r" b="b"/>
            <a:pathLst>
              <a:path w="257809" h="601980">
                <a:moveTo>
                  <a:pt x="257556" y="601980"/>
                </a:moveTo>
                <a:lnTo>
                  <a:pt x="0" y="309372"/>
                </a:lnTo>
                <a:lnTo>
                  <a:pt x="237744" y="0"/>
                </a:lnTo>
                <a:lnTo>
                  <a:pt x="257556" y="601980"/>
                </a:lnTo>
                <a:close/>
              </a:path>
            </a:pathLst>
          </a:custGeom>
          <a:solidFill>
            <a:srgbClr val="FFCC28"/>
          </a:solidFill>
        </p:spPr>
        <p:txBody>
          <a:bodyPr wrap="square" lIns="0" tIns="0" rIns="0" bIns="0" rtlCol="0"/>
          <a:lstStyle/>
          <a:p/>
        </p:txBody>
      </p:sp>
      <p:sp>
        <p:nvSpPr>
          <p:cNvPr id="6" name="object 6"/>
          <p:cNvSpPr txBox="1">
            <a:spLocks noGrp="1"/>
          </p:cNvSpPr>
          <p:nvPr>
            <p:ph type="title"/>
          </p:nvPr>
        </p:nvSpPr>
        <p:spPr>
          <a:xfrm>
            <a:off x="1094422" y="89674"/>
            <a:ext cx="4575810" cy="822325"/>
          </a:xfrm>
          <a:prstGeom prst="rect">
            <a:avLst/>
          </a:prstGeom>
        </p:spPr>
        <p:txBody>
          <a:bodyPr vert="horz" wrap="square" lIns="0" tIns="12700" rIns="0" bIns="0" rtlCol="0">
            <a:spAutoFit/>
          </a:bodyPr>
          <a:lstStyle/>
          <a:p>
            <a:pPr marL="38100">
              <a:lnSpc>
                <a:spcPct val="100000"/>
              </a:lnSpc>
              <a:spcBef>
                <a:spcPts val="100"/>
              </a:spcBef>
            </a:pPr>
            <a:r>
              <a:rPr sz="8100" spc="-7" baseline="-10000" dirty="0">
                <a:solidFill>
                  <a:srgbClr val="252525"/>
                </a:solidFill>
                <a:latin typeface="Calibri" panose="020F0502020204030204"/>
                <a:cs typeface="Calibri" panose="020F0502020204030204"/>
              </a:rPr>
              <a:t>01</a:t>
            </a:r>
            <a:r>
              <a:rPr lang="zh-CN" sz="3200" spc="-10" dirty="0"/>
              <a:t>论文针对的问题</a:t>
            </a:r>
            <a:endParaRPr lang="zh-CN" sz="3200" spc="-10" dirty="0">
              <a:latin typeface="Calibri" panose="020F0502020204030204"/>
              <a:cs typeface="Calibri" panose="020F0502020204030204"/>
            </a:endParaRPr>
          </a:p>
        </p:txBody>
      </p:sp>
      <p:sp>
        <p:nvSpPr>
          <p:cNvPr id="7" name="object 7"/>
          <p:cNvSpPr/>
          <p:nvPr/>
        </p:nvSpPr>
        <p:spPr>
          <a:xfrm>
            <a:off x="10905743" y="80772"/>
            <a:ext cx="1139952" cy="1139952"/>
          </a:xfrm>
          <a:prstGeom prst="rect">
            <a:avLst/>
          </a:prstGeom>
          <a:blipFill>
            <a:blip r:embed="rId1" cstate="print"/>
            <a:stretch>
              <a:fillRect/>
            </a:stretch>
          </a:blipFill>
        </p:spPr>
        <p:txBody>
          <a:bodyPr wrap="square" lIns="0" tIns="0" rIns="0" bIns="0" rtlCol="0"/>
          <a:lstStyle/>
          <a:p/>
        </p:txBody>
      </p:sp>
      <p:sp>
        <p:nvSpPr>
          <p:cNvPr id="9" name="object 9"/>
          <p:cNvSpPr txBox="1"/>
          <p:nvPr/>
        </p:nvSpPr>
        <p:spPr>
          <a:xfrm>
            <a:off x="1266190" y="1120140"/>
            <a:ext cx="9248775" cy="7384415"/>
          </a:xfrm>
          <a:prstGeom prst="rect">
            <a:avLst/>
          </a:prstGeom>
        </p:spPr>
        <p:txBody>
          <a:bodyPr vert="horz" wrap="square" lIns="0" tIns="12065" rIns="0" bIns="0" rtlCol="0">
            <a:spAutoFit/>
          </a:bodyPr>
          <a:lstStyle/>
          <a:p>
            <a:pPr marL="12700">
              <a:lnSpc>
                <a:spcPct val="100000"/>
              </a:lnSpc>
              <a:spcBef>
                <a:spcPts val="95"/>
              </a:spcBef>
            </a:pPr>
            <a:r>
              <a:rPr lang="en-US" altLang="zh-CN" sz="2800">
                <a:latin typeface="宋体" panose="02010600030101010101" pitchFamily="2" charset="-122"/>
                <a:cs typeface="宋体" panose="02010600030101010101" pitchFamily="2" charset="-122"/>
              </a:rPr>
              <a:t>    </a:t>
            </a:r>
            <a:r>
              <a:rPr lang="zh-CN" altLang="en-US" sz="2800">
                <a:latin typeface="宋体" panose="02010600030101010101" pitchFamily="2" charset="-122"/>
                <a:cs typeface="宋体" panose="02010600030101010101" pitchFamily="2" charset="-122"/>
              </a:rPr>
              <a:t>一、</a:t>
            </a:r>
            <a:r>
              <a:rPr lang="zh-CN" altLang="en-US" sz="2800">
                <a:latin typeface="宋体" panose="02010600030101010101" pitchFamily="2" charset="-122"/>
                <a:cs typeface="宋体" panose="02010600030101010101" pitchFamily="2" charset="-122"/>
              </a:rPr>
              <a:t>以往研究中</a:t>
            </a:r>
            <a:r>
              <a:rPr lang="zh-CN" altLang="en-US" sz="2800">
                <a:latin typeface="宋体" panose="02010600030101010101" pitchFamily="2" charset="-122"/>
                <a:cs typeface="宋体" panose="02010600030101010101" pitchFamily="2" charset="-122"/>
              </a:rPr>
              <a:t>通过</a:t>
            </a:r>
            <a:r>
              <a:rPr lang="en-US" sz="2800">
                <a:latin typeface="宋体" panose="02010600030101010101" pitchFamily="2" charset="-122"/>
                <a:cs typeface="宋体" panose="02010600030101010101" pitchFamily="2" charset="-122"/>
                <a:sym typeface="+mn-ea"/>
              </a:rPr>
              <a:t>监督</a:t>
            </a:r>
            <a:r>
              <a:rPr lang="zh-CN" altLang="en-US" sz="2800">
                <a:latin typeface="宋体" panose="02010600030101010101" pitchFamily="2" charset="-122"/>
                <a:cs typeface="宋体" panose="02010600030101010101" pitchFamily="2" charset="-122"/>
                <a:sym typeface="+mn-ea"/>
              </a:rPr>
              <a:t>学习的</a:t>
            </a:r>
            <a:r>
              <a:rPr lang="en-US" sz="2800">
                <a:latin typeface="宋体" panose="02010600030101010101" pitchFamily="2" charset="-122"/>
                <a:cs typeface="宋体" panose="02010600030101010101" pitchFamily="2" charset="-122"/>
                <a:sym typeface="+mn-ea"/>
              </a:rPr>
              <a:t>方法</a:t>
            </a:r>
            <a:r>
              <a:rPr lang="zh-CN" altLang="en-US" sz="2800">
                <a:latin typeface="宋体" panose="02010600030101010101" pitchFamily="2" charset="-122"/>
                <a:cs typeface="宋体" panose="02010600030101010101" pitchFamily="2" charset="-122"/>
                <a:sym typeface="+mn-ea"/>
              </a:rPr>
              <a:t>实现</a:t>
            </a:r>
            <a:r>
              <a:rPr lang="en-US" sz="2800">
                <a:latin typeface="宋体" panose="02010600030101010101" pitchFamily="2" charset="-122"/>
                <a:cs typeface="宋体" panose="02010600030101010101" pitchFamily="2" charset="-122"/>
              </a:rPr>
              <a:t>人脸</a:t>
            </a:r>
            <a:r>
              <a:rPr lang="zh-CN" altLang="en-US" sz="2800">
                <a:latin typeface="宋体" panose="02010600030101010101" pitchFamily="2" charset="-122"/>
                <a:cs typeface="宋体" panose="02010600030101010101" pitchFamily="2" charset="-122"/>
              </a:rPr>
              <a:t>特征点检测，往往面临着两个问题：</a:t>
            </a:r>
            <a:endParaRPr lang="zh-CN" altLang="en-US" sz="2800">
              <a:latin typeface="宋体" panose="02010600030101010101" pitchFamily="2" charset="-122"/>
              <a:cs typeface="宋体" panose="02010600030101010101" pitchFamily="2" charset="-122"/>
            </a:endParaRPr>
          </a:p>
          <a:p>
            <a:pPr marL="12700">
              <a:lnSpc>
                <a:spcPct val="100000"/>
              </a:lnSpc>
              <a:spcBef>
                <a:spcPts val="95"/>
              </a:spcBef>
            </a:pPr>
            <a:r>
              <a:rPr lang="zh-CN" altLang="en-US" sz="2800">
                <a:latin typeface="宋体" panose="02010600030101010101" pitchFamily="2" charset="-122"/>
                <a:cs typeface="宋体" panose="02010600030101010101" pitchFamily="2" charset="-122"/>
              </a:rPr>
              <a:t>    ①</a:t>
            </a:r>
            <a:r>
              <a:rPr lang="en-US" sz="2800">
                <a:latin typeface="宋体" panose="02010600030101010101" pitchFamily="2" charset="-122"/>
                <a:cs typeface="宋体" panose="02010600030101010101" pitchFamily="2" charset="-122"/>
              </a:rPr>
              <a:t>需要大量的训练数据→</a:t>
            </a:r>
            <a:r>
              <a:rPr lang="en-US" sz="2800">
                <a:latin typeface="宋体" panose="02010600030101010101" pitchFamily="2" charset="-122"/>
                <a:cs typeface="宋体" panose="02010600030101010101" pitchFamily="2" charset="-122"/>
                <a:sym typeface="+mn-ea"/>
              </a:rPr>
              <a:t>可能会导致对特定数据集的过拟合(</a:t>
            </a:r>
            <a:r>
              <a:rPr lang="zh-CN" altLang="en-US" sz="2800">
                <a:latin typeface="宋体" panose="02010600030101010101" pitchFamily="2" charset="-122"/>
                <a:cs typeface="宋体" panose="02010600030101010101" pitchFamily="2" charset="-122"/>
                <a:sym typeface="+mn-ea"/>
              </a:rPr>
              <a:t>常见数据集</a:t>
            </a:r>
            <a:r>
              <a:rPr lang="en-US" altLang="zh-CN" sz="2800">
                <a:latin typeface="宋体" panose="02010600030101010101" pitchFamily="2" charset="-122"/>
                <a:cs typeface="宋体" panose="02010600030101010101" pitchFamily="2" charset="-122"/>
                <a:sym typeface="+mn-ea"/>
              </a:rPr>
              <a:t>:</a:t>
            </a:r>
            <a:r>
              <a:rPr lang="en-US" sz="2800">
                <a:latin typeface="宋体" panose="02010600030101010101" pitchFamily="2" charset="-122"/>
                <a:cs typeface="宋体" panose="02010600030101010101" pitchFamily="2" charset="-122"/>
                <a:sym typeface="+mn-ea"/>
              </a:rPr>
              <a:t>300W</a:t>
            </a:r>
            <a:r>
              <a:rPr lang="zh-CN" altLang="en-US" sz="2800">
                <a:latin typeface="宋体" panose="02010600030101010101" pitchFamily="2" charset="-122"/>
                <a:cs typeface="宋体" panose="02010600030101010101" pitchFamily="2" charset="-122"/>
                <a:sym typeface="+mn-ea"/>
              </a:rPr>
              <a:t>、</a:t>
            </a:r>
            <a:r>
              <a:rPr lang="en-US" altLang="zh-CN" sz="2800">
                <a:latin typeface="宋体" panose="02010600030101010101" pitchFamily="2" charset="-122"/>
                <a:cs typeface="宋体" panose="02010600030101010101" pitchFamily="2" charset="-122"/>
                <a:sym typeface="+mn-ea"/>
              </a:rPr>
              <a:t>AFLW</a:t>
            </a:r>
            <a:r>
              <a:rPr lang="zh-CN" altLang="en-US" sz="2800">
                <a:latin typeface="宋体" panose="02010600030101010101" pitchFamily="2" charset="-122"/>
                <a:cs typeface="宋体" panose="02010600030101010101" pitchFamily="2" charset="-122"/>
                <a:sym typeface="+mn-ea"/>
              </a:rPr>
              <a:t>、</a:t>
            </a:r>
            <a:r>
              <a:rPr lang="en-US" altLang="zh-CN" sz="2800">
                <a:latin typeface="宋体" panose="02010600030101010101" pitchFamily="2" charset="-122"/>
                <a:cs typeface="宋体" panose="02010600030101010101" pitchFamily="2" charset="-122"/>
                <a:sym typeface="+mn-ea"/>
              </a:rPr>
              <a:t>WFLW …</a:t>
            </a:r>
            <a:r>
              <a:rPr lang="en-US" sz="2800">
                <a:latin typeface="宋体" panose="02010600030101010101" pitchFamily="2" charset="-122"/>
                <a:cs typeface="宋体" panose="02010600030101010101" pitchFamily="2" charset="-122"/>
                <a:sym typeface="+mn-ea"/>
              </a:rPr>
              <a:t>)</a:t>
            </a:r>
            <a:endParaRPr lang="en-US" sz="2800">
              <a:latin typeface="宋体" panose="02010600030101010101" pitchFamily="2" charset="-122"/>
              <a:cs typeface="宋体" panose="02010600030101010101" pitchFamily="2" charset="-122"/>
            </a:endParaRPr>
          </a:p>
          <a:p>
            <a:pPr marL="12700">
              <a:lnSpc>
                <a:spcPct val="100000"/>
              </a:lnSpc>
              <a:spcBef>
                <a:spcPts val="95"/>
              </a:spcBef>
            </a:pPr>
            <a:r>
              <a:rPr lang="en-US" sz="2800">
                <a:latin typeface="宋体" panose="02010600030101010101" pitchFamily="2" charset="-122"/>
                <a:cs typeface="宋体" panose="02010600030101010101" pitchFamily="2" charset="-122"/>
              </a:rPr>
              <a:t>    </a:t>
            </a:r>
            <a:r>
              <a:rPr lang="zh-CN" altLang="en-US" sz="2800">
                <a:latin typeface="宋体" panose="02010600030101010101" pitchFamily="2" charset="-122"/>
                <a:cs typeface="宋体" panose="02010600030101010101" pitchFamily="2" charset="-122"/>
              </a:rPr>
              <a:t>②</a:t>
            </a:r>
            <a:r>
              <a:rPr lang="en-US" sz="2800">
                <a:latin typeface="宋体" panose="02010600030101010101" pitchFamily="2" charset="-122"/>
                <a:cs typeface="宋体" panose="02010600030101010101" pitchFamily="2" charset="-122"/>
              </a:rPr>
              <a:t>参数数目庞大→</a:t>
            </a:r>
            <a:r>
              <a:rPr lang="zh-CN" altLang="en-US" sz="2800">
                <a:latin typeface="宋体" panose="02010600030101010101" pitchFamily="2" charset="-122"/>
                <a:cs typeface="宋体" panose="02010600030101010101" pitchFamily="2" charset="-122"/>
              </a:rPr>
              <a:t>制约</a:t>
            </a:r>
            <a:r>
              <a:rPr lang="zh-CN" altLang="en-US" sz="2800">
                <a:latin typeface="宋体" panose="02010600030101010101" pitchFamily="2" charset="-122"/>
                <a:cs typeface="宋体" panose="02010600030101010101" pitchFamily="2" charset="-122"/>
              </a:rPr>
              <a:t>运算速度</a:t>
            </a:r>
            <a:endParaRPr lang="zh-CN" altLang="en-US" sz="2800">
              <a:latin typeface="宋体" panose="02010600030101010101" pitchFamily="2" charset="-122"/>
              <a:cs typeface="宋体" panose="02010600030101010101" pitchFamily="2" charset="-122"/>
            </a:endParaRPr>
          </a:p>
          <a:p>
            <a:pPr marL="12700">
              <a:lnSpc>
                <a:spcPct val="100000"/>
              </a:lnSpc>
              <a:spcBef>
                <a:spcPts val="95"/>
              </a:spcBef>
            </a:pPr>
            <a:r>
              <a:rPr lang="zh-CN" altLang="en-US" sz="2800">
                <a:latin typeface="宋体" panose="02010600030101010101" pitchFamily="2" charset="-122"/>
                <a:cs typeface="宋体" panose="02010600030101010101" pitchFamily="2" charset="-122"/>
              </a:rPr>
              <a:t>    二、人脸对齐的共性难题：</a:t>
            </a:r>
            <a:endParaRPr lang="zh-CN" altLang="en-US" sz="2800">
              <a:latin typeface="宋体" panose="02010600030101010101" pitchFamily="2" charset="-122"/>
              <a:cs typeface="宋体" panose="02010600030101010101" pitchFamily="2" charset="-122"/>
            </a:endParaRPr>
          </a:p>
          <a:p>
            <a:pPr marL="12700">
              <a:lnSpc>
                <a:spcPct val="100000"/>
              </a:lnSpc>
              <a:spcBef>
                <a:spcPts val="95"/>
              </a:spcBef>
            </a:pPr>
            <a:r>
              <a:rPr lang="zh-CN" altLang="en-US" sz="2800">
                <a:latin typeface="宋体" panose="02010600030101010101" pitchFamily="2" charset="-122"/>
                <a:cs typeface="宋体" panose="02010600030101010101" pitchFamily="2" charset="-122"/>
              </a:rPr>
              <a:t>    ① 人脸姿态不同（不同的三维视角）</a:t>
            </a:r>
            <a:endParaRPr lang="zh-CN" altLang="en-US" sz="2800">
              <a:latin typeface="宋体" panose="02010600030101010101" pitchFamily="2" charset="-122"/>
              <a:cs typeface="宋体" panose="02010600030101010101" pitchFamily="2" charset="-122"/>
            </a:endParaRPr>
          </a:p>
          <a:p>
            <a:pPr marL="12700">
              <a:lnSpc>
                <a:spcPct val="100000"/>
              </a:lnSpc>
              <a:spcBef>
                <a:spcPts val="95"/>
              </a:spcBef>
            </a:pPr>
            <a:r>
              <a:rPr lang="zh-CN" altLang="en-US" sz="2800">
                <a:latin typeface="宋体" panose="02010600030101010101" pitchFamily="2" charset="-122"/>
                <a:cs typeface="宋体" panose="02010600030101010101" pitchFamily="2" charset="-122"/>
              </a:rPr>
              <a:t>    ② 面部遮挡（夸张的化妆、口罩、墨镜等）</a:t>
            </a:r>
            <a:endParaRPr lang="zh-CN" altLang="en-US" sz="2800">
              <a:latin typeface="宋体" panose="02010600030101010101" pitchFamily="2" charset="-122"/>
              <a:cs typeface="宋体" panose="02010600030101010101" pitchFamily="2" charset="-122"/>
            </a:endParaRPr>
          </a:p>
          <a:p>
            <a:pPr marL="12700">
              <a:lnSpc>
                <a:spcPct val="100000"/>
              </a:lnSpc>
              <a:spcBef>
                <a:spcPts val="95"/>
              </a:spcBef>
            </a:pPr>
            <a:r>
              <a:rPr lang="zh-CN" altLang="en-US" sz="2800">
                <a:latin typeface="宋体" panose="02010600030101010101" pitchFamily="2" charset="-122"/>
                <a:cs typeface="宋体" panose="02010600030101010101" pitchFamily="2" charset="-122"/>
              </a:rPr>
              <a:t>    ③ 夸张的表情（面部特征点严重</a:t>
            </a:r>
            <a:r>
              <a:rPr lang="zh-CN" altLang="en-US" sz="2800">
                <a:latin typeface="宋体" panose="02010600030101010101" pitchFamily="2" charset="-122"/>
                <a:cs typeface="宋体" panose="02010600030101010101" pitchFamily="2" charset="-122"/>
                <a:sym typeface="+mn-ea"/>
              </a:rPr>
              <a:t>变形</a:t>
            </a:r>
            <a:r>
              <a:rPr lang="zh-CN" altLang="en-US" sz="2800">
                <a:latin typeface="宋体" panose="02010600030101010101" pitchFamily="2" charset="-122"/>
                <a:cs typeface="宋体" panose="02010600030101010101" pitchFamily="2" charset="-122"/>
              </a:rPr>
              <a:t>）</a:t>
            </a:r>
            <a:endParaRPr lang="zh-CN" altLang="en-US" sz="2800">
              <a:latin typeface="宋体" panose="02010600030101010101" pitchFamily="2" charset="-122"/>
              <a:cs typeface="宋体" panose="02010600030101010101" pitchFamily="2" charset="-122"/>
            </a:endParaRPr>
          </a:p>
          <a:p>
            <a:pPr marL="12700">
              <a:lnSpc>
                <a:spcPct val="100000"/>
              </a:lnSpc>
              <a:spcBef>
                <a:spcPts val="95"/>
              </a:spcBef>
            </a:pPr>
            <a:r>
              <a:rPr lang="zh-CN" altLang="en-US" sz="2800">
                <a:latin typeface="宋体" panose="02010600030101010101" pitchFamily="2" charset="-122"/>
                <a:cs typeface="宋体" panose="02010600030101010101" pitchFamily="2" charset="-122"/>
              </a:rPr>
              <a:t>    ④ 光照（强光过曝、光照不足等）</a:t>
            </a:r>
            <a:endParaRPr lang="zh-CN" altLang="en-US" sz="2800">
              <a:latin typeface="宋体" panose="02010600030101010101" pitchFamily="2" charset="-122"/>
              <a:cs typeface="宋体" panose="02010600030101010101" pitchFamily="2" charset="-122"/>
            </a:endParaRPr>
          </a:p>
          <a:p>
            <a:pPr marL="12700">
              <a:lnSpc>
                <a:spcPct val="100000"/>
              </a:lnSpc>
              <a:spcBef>
                <a:spcPts val="95"/>
              </a:spcBef>
            </a:pPr>
            <a:r>
              <a:rPr lang="zh-CN" altLang="en-US" sz="2800">
                <a:latin typeface="宋体" panose="02010600030101010101" pitchFamily="2" charset="-122"/>
                <a:cs typeface="宋体" panose="02010600030101010101" pitchFamily="2" charset="-122"/>
              </a:rPr>
              <a:t>   </a:t>
            </a:r>
            <a:endParaRPr lang="en-US" sz="2800">
              <a:latin typeface="宋体" panose="02010600030101010101" pitchFamily="2" charset="-122"/>
              <a:cs typeface="宋体" panose="02010600030101010101" pitchFamily="2" charset="-122"/>
            </a:endParaRPr>
          </a:p>
          <a:p>
            <a:pPr marL="12700">
              <a:lnSpc>
                <a:spcPct val="100000"/>
              </a:lnSpc>
              <a:spcBef>
                <a:spcPts val="95"/>
              </a:spcBef>
            </a:pPr>
            <a:r>
              <a:rPr lang="en-US" sz="2000">
                <a:latin typeface="宋体" panose="02010600030101010101" pitchFamily="2" charset="-122"/>
                <a:cs typeface="宋体" panose="02010600030101010101" pitchFamily="2" charset="-122"/>
              </a:rPr>
              <a:t>   </a:t>
            </a:r>
            <a:endParaRPr lang="en-US" sz="2000">
              <a:latin typeface="宋体" panose="02010600030101010101" pitchFamily="2" charset="-122"/>
              <a:cs typeface="宋体" panose="02010600030101010101" pitchFamily="2" charset="-122"/>
              <a:sym typeface="+mn-ea"/>
            </a:endParaRPr>
          </a:p>
          <a:p>
            <a:pPr marL="12700">
              <a:lnSpc>
                <a:spcPct val="100000"/>
              </a:lnSpc>
              <a:spcBef>
                <a:spcPts val="95"/>
              </a:spcBef>
            </a:pPr>
            <a:endParaRPr lang="en-US" sz="2800">
              <a:latin typeface="宋体" panose="02010600030101010101" pitchFamily="2" charset="-122"/>
              <a:cs typeface="宋体" panose="02010600030101010101" pitchFamily="2" charset="-122"/>
            </a:endParaRPr>
          </a:p>
          <a:p>
            <a:pPr marL="12700">
              <a:lnSpc>
                <a:spcPct val="100000"/>
              </a:lnSpc>
              <a:spcBef>
                <a:spcPts val="95"/>
              </a:spcBef>
            </a:pPr>
            <a:endParaRPr lang="en-US" sz="2800">
              <a:latin typeface="宋体" panose="02010600030101010101" pitchFamily="2" charset="-122"/>
              <a:cs typeface="宋体" panose="02010600030101010101" pitchFamily="2" charset="-122"/>
            </a:endParaRPr>
          </a:p>
          <a:p>
            <a:pPr marL="12700">
              <a:lnSpc>
                <a:spcPct val="100000"/>
              </a:lnSpc>
              <a:spcBef>
                <a:spcPts val="95"/>
              </a:spcBef>
            </a:pPr>
            <a:endParaRPr lang="en-US" sz="2800">
              <a:latin typeface="宋体" panose="02010600030101010101" pitchFamily="2" charset="-122"/>
              <a:cs typeface="宋体" panose="02010600030101010101" pitchFamily="2" charset="-122"/>
            </a:endParaRPr>
          </a:p>
          <a:p>
            <a:pPr marL="12700">
              <a:lnSpc>
                <a:spcPct val="100000"/>
              </a:lnSpc>
              <a:spcBef>
                <a:spcPts val="95"/>
              </a:spcBef>
            </a:pPr>
            <a:endParaRPr lang="en-US" sz="2800">
              <a:latin typeface="宋体" panose="02010600030101010101" pitchFamily="2" charset="-122"/>
              <a:cs typeface="宋体" panose="02010600030101010101" pitchFamily="2" charset="-122"/>
            </a:endParaRPr>
          </a:p>
          <a:p>
            <a:pPr marL="12700">
              <a:lnSpc>
                <a:spcPct val="100000"/>
              </a:lnSpc>
              <a:spcBef>
                <a:spcPts val="95"/>
              </a:spcBef>
            </a:pPr>
            <a:endParaRPr lang="en-US" sz="2800">
              <a:latin typeface="宋体" panose="02010600030101010101" pitchFamily="2" charset="-122"/>
              <a:cs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0395" y="809244"/>
            <a:ext cx="670560" cy="311150"/>
          </a:xfrm>
          <a:custGeom>
            <a:avLst/>
            <a:gdLst/>
            <a:ahLst/>
            <a:cxnLst/>
            <a:rect l="l" t="t" r="r" b="b"/>
            <a:pathLst>
              <a:path w="670560" h="311150">
                <a:moveTo>
                  <a:pt x="65532" y="310895"/>
                </a:moveTo>
                <a:lnTo>
                  <a:pt x="0" y="0"/>
                </a:lnTo>
                <a:lnTo>
                  <a:pt x="670560" y="21335"/>
                </a:lnTo>
                <a:lnTo>
                  <a:pt x="65532" y="310895"/>
                </a:lnTo>
                <a:close/>
              </a:path>
            </a:pathLst>
          </a:custGeom>
          <a:solidFill>
            <a:srgbClr val="106BC7"/>
          </a:solidFill>
        </p:spPr>
        <p:txBody>
          <a:bodyPr wrap="square" lIns="0" tIns="0" rIns="0" bIns="0" rtlCol="0"/>
          <a:lstStyle/>
          <a:p/>
        </p:txBody>
      </p:sp>
      <p:sp>
        <p:nvSpPr>
          <p:cNvPr id="3" name="object 3"/>
          <p:cNvSpPr/>
          <p:nvPr/>
        </p:nvSpPr>
        <p:spPr>
          <a:xfrm>
            <a:off x="120395" y="545591"/>
            <a:ext cx="670560" cy="285115"/>
          </a:xfrm>
          <a:custGeom>
            <a:avLst/>
            <a:gdLst/>
            <a:ahLst/>
            <a:cxnLst/>
            <a:rect l="l" t="t" r="r" b="b"/>
            <a:pathLst>
              <a:path w="670560" h="285115">
                <a:moveTo>
                  <a:pt x="670560" y="284988"/>
                </a:moveTo>
                <a:lnTo>
                  <a:pt x="0" y="265176"/>
                </a:lnTo>
                <a:lnTo>
                  <a:pt x="342899" y="0"/>
                </a:lnTo>
                <a:lnTo>
                  <a:pt x="670560" y="284988"/>
                </a:lnTo>
                <a:close/>
              </a:path>
            </a:pathLst>
          </a:custGeom>
          <a:solidFill>
            <a:srgbClr val="48A2FF"/>
          </a:solidFill>
        </p:spPr>
        <p:txBody>
          <a:bodyPr wrap="square" lIns="0" tIns="0" rIns="0" bIns="0" rtlCol="0"/>
          <a:lstStyle/>
          <a:p/>
        </p:txBody>
      </p:sp>
      <p:sp>
        <p:nvSpPr>
          <p:cNvPr id="4" name="object 4"/>
          <p:cNvSpPr/>
          <p:nvPr/>
        </p:nvSpPr>
        <p:spPr>
          <a:xfrm>
            <a:off x="813816" y="179831"/>
            <a:ext cx="279400" cy="601980"/>
          </a:xfrm>
          <a:custGeom>
            <a:avLst/>
            <a:gdLst/>
            <a:ahLst/>
            <a:cxnLst/>
            <a:rect l="l" t="t" r="r" b="b"/>
            <a:pathLst>
              <a:path w="279400" h="601980">
                <a:moveTo>
                  <a:pt x="19812" y="601980"/>
                </a:moveTo>
                <a:lnTo>
                  <a:pt x="0" y="0"/>
                </a:lnTo>
                <a:lnTo>
                  <a:pt x="278892" y="59436"/>
                </a:lnTo>
                <a:lnTo>
                  <a:pt x="19812" y="601980"/>
                </a:lnTo>
                <a:close/>
              </a:path>
            </a:pathLst>
          </a:custGeom>
          <a:solidFill>
            <a:srgbClr val="FBBA02"/>
          </a:solidFill>
        </p:spPr>
        <p:txBody>
          <a:bodyPr wrap="square" lIns="0" tIns="0" rIns="0" bIns="0" rtlCol="0"/>
          <a:lstStyle/>
          <a:p/>
        </p:txBody>
      </p:sp>
      <p:sp>
        <p:nvSpPr>
          <p:cNvPr id="5" name="object 5"/>
          <p:cNvSpPr/>
          <p:nvPr/>
        </p:nvSpPr>
        <p:spPr>
          <a:xfrm>
            <a:off x="577595" y="179831"/>
            <a:ext cx="257810" cy="601980"/>
          </a:xfrm>
          <a:custGeom>
            <a:avLst/>
            <a:gdLst/>
            <a:ahLst/>
            <a:cxnLst/>
            <a:rect l="l" t="t" r="r" b="b"/>
            <a:pathLst>
              <a:path w="257809" h="601980">
                <a:moveTo>
                  <a:pt x="257556" y="601980"/>
                </a:moveTo>
                <a:lnTo>
                  <a:pt x="0" y="309372"/>
                </a:lnTo>
                <a:lnTo>
                  <a:pt x="237744" y="0"/>
                </a:lnTo>
                <a:lnTo>
                  <a:pt x="257556" y="601980"/>
                </a:lnTo>
                <a:close/>
              </a:path>
            </a:pathLst>
          </a:custGeom>
          <a:solidFill>
            <a:srgbClr val="FFCC28"/>
          </a:solidFill>
        </p:spPr>
        <p:txBody>
          <a:bodyPr wrap="square" lIns="0" tIns="0" rIns="0" bIns="0" rtlCol="0"/>
          <a:lstStyle/>
          <a:p/>
        </p:txBody>
      </p:sp>
      <p:sp>
        <p:nvSpPr>
          <p:cNvPr id="6" name="object 6"/>
          <p:cNvSpPr txBox="1">
            <a:spLocks noGrp="1"/>
          </p:cNvSpPr>
          <p:nvPr>
            <p:ph type="title"/>
          </p:nvPr>
        </p:nvSpPr>
        <p:spPr>
          <a:xfrm>
            <a:off x="1094422" y="89674"/>
            <a:ext cx="4575810" cy="822325"/>
          </a:xfrm>
          <a:prstGeom prst="rect">
            <a:avLst/>
          </a:prstGeom>
        </p:spPr>
        <p:txBody>
          <a:bodyPr vert="horz" wrap="square" lIns="0" tIns="12700" rIns="0" bIns="0" rtlCol="0">
            <a:spAutoFit/>
          </a:bodyPr>
          <a:lstStyle/>
          <a:p>
            <a:pPr marL="38100">
              <a:lnSpc>
                <a:spcPct val="100000"/>
              </a:lnSpc>
              <a:spcBef>
                <a:spcPts val="100"/>
              </a:spcBef>
            </a:pPr>
            <a:r>
              <a:rPr sz="8100" spc="-7" baseline="-10000" dirty="0">
                <a:solidFill>
                  <a:srgbClr val="252525"/>
                </a:solidFill>
                <a:latin typeface="Calibri" panose="020F0502020204030204"/>
                <a:cs typeface="Calibri" panose="020F0502020204030204"/>
              </a:rPr>
              <a:t>0</a:t>
            </a:r>
            <a:r>
              <a:rPr lang="en-US" sz="8100" spc="-7" baseline="-10000" dirty="0">
                <a:solidFill>
                  <a:srgbClr val="252525"/>
                </a:solidFill>
                <a:latin typeface="Calibri" panose="020F0502020204030204"/>
                <a:cs typeface="Calibri" panose="020F0502020204030204"/>
              </a:rPr>
              <a:t>2</a:t>
            </a:r>
            <a:r>
              <a:rPr lang="zh-CN" sz="3200" spc="-10" dirty="0"/>
              <a:t>论文给出的解决方案</a:t>
            </a:r>
            <a:endParaRPr lang="zh-CN" sz="3200" spc="-10" dirty="0"/>
          </a:p>
        </p:txBody>
      </p:sp>
      <p:sp>
        <p:nvSpPr>
          <p:cNvPr id="7" name="object 7"/>
          <p:cNvSpPr/>
          <p:nvPr/>
        </p:nvSpPr>
        <p:spPr>
          <a:xfrm>
            <a:off x="10905743" y="80772"/>
            <a:ext cx="1139952" cy="1139952"/>
          </a:xfrm>
          <a:prstGeom prst="rect">
            <a:avLst/>
          </a:prstGeom>
          <a:blipFill>
            <a:blip r:embed="rId1" cstate="print"/>
            <a:stretch>
              <a:fillRect/>
            </a:stretch>
          </a:blipFill>
        </p:spPr>
        <p:txBody>
          <a:bodyPr wrap="square" lIns="0" tIns="0" rIns="0" bIns="0" rtlCol="0"/>
          <a:lstStyle/>
          <a:p/>
        </p:txBody>
      </p:sp>
      <p:sp>
        <p:nvSpPr>
          <p:cNvPr id="9" name="object 9"/>
          <p:cNvSpPr txBox="1"/>
          <p:nvPr/>
        </p:nvSpPr>
        <p:spPr>
          <a:xfrm>
            <a:off x="1311910" y="1120140"/>
            <a:ext cx="9248775" cy="5132070"/>
          </a:xfrm>
          <a:prstGeom prst="rect">
            <a:avLst/>
          </a:prstGeom>
        </p:spPr>
        <p:txBody>
          <a:bodyPr vert="horz" wrap="square" lIns="0" tIns="12065" rIns="0" bIns="0" rtlCol="0">
            <a:spAutoFit/>
          </a:bodyPr>
          <a:lstStyle/>
          <a:p>
            <a:pPr marL="12700">
              <a:lnSpc>
                <a:spcPct val="100000"/>
              </a:lnSpc>
              <a:spcBef>
                <a:spcPts val="95"/>
              </a:spcBef>
            </a:pPr>
            <a:r>
              <a:rPr lang="zh-CN" altLang="en-US" sz="2800">
                <a:latin typeface="宋体" panose="02010600030101010101" pitchFamily="2" charset="-122"/>
                <a:cs typeface="宋体" panose="02010600030101010101" pitchFamily="2" charset="-122"/>
              </a:rPr>
              <a:t>一、半监督学习方式</a:t>
            </a:r>
            <a:endParaRPr lang="zh-CN" altLang="en-US" sz="2800">
              <a:latin typeface="宋体" panose="02010600030101010101" pitchFamily="2" charset="-122"/>
              <a:cs typeface="宋体" panose="02010600030101010101" pitchFamily="2" charset="-122"/>
            </a:endParaRPr>
          </a:p>
          <a:p>
            <a:pPr marL="12700">
              <a:lnSpc>
                <a:spcPct val="100000"/>
              </a:lnSpc>
              <a:spcBef>
                <a:spcPts val="95"/>
              </a:spcBef>
            </a:pPr>
            <a:r>
              <a:rPr lang="en-US" altLang="zh-CN" sz="2800">
                <a:latin typeface="宋体" panose="02010600030101010101" pitchFamily="2" charset="-122"/>
                <a:cs typeface="宋体" panose="02010600030101010101" pitchFamily="2" charset="-122"/>
              </a:rPr>
              <a:t>1.</a:t>
            </a:r>
            <a:r>
              <a:rPr lang="zh-CN" altLang="en-US" sz="2800">
                <a:latin typeface="宋体" panose="02010600030101010101" pitchFamily="2" charset="-122"/>
                <a:cs typeface="宋体" panose="02010600030101010101" pitchFamily="2" charset="-122"/>
              </a:rPr>
              <a:t>关键思想：</a:t>
            </a:r>
            <a:r>
              <a:rPr lang="zh-CN" altLang="en-US" sz="2400">
                <a:latin typeface="宋体" panose="02010600030101010101" pitchFamily="2" charset="-122"/>
                <a:cs typeface="宋体" panose="02010600030101010101" pitchFamily="2" charset="-122"/>
              </a:rPr>
              <a:t>从大量未标记人脸图像中提取隐含的人脸知识</a:t>
            </a:r>
            <a:endParaRPr lang="zh-CN" altLang="en-US" sz="2400">
              <a:latin typeface="宋体" panose="02010600030101010101" pitchFamily="2" charset="-122"/>
              <a:cs typeface="宋体" panose="02010600030101010101" pitchFamily="2" charset="-122"/>
            </a:endParaRPr>
          </a:p>
          <a:p>
            <a:pPr marL="12700">
              <a:lnSpc>
                <a:spcPct val="100000"/>
              </a:lnSpc>
              <a:spcBef>
                <a:spcPts val="95"/>
              </a:spcBef>
            </a:pPr>
            <a:r>
              <a:rPr lang="en-US" sz="2800">
                <a:latin typeface="宋体" panose="02010600030101010101" pitchFamily="2" charset="-122"/>
                <a:cs typeface="宋体" panose="02010600030101010101" pitchFamily="2" charset="-122"/>
                <a:sym typeface="+mn-ea"/>
              </a:rPr>
              <a:t>2.</a:t>
            </a:r>
            <a:r>
              <a:rPr lang="zh-CN" altLang="en-US" sz="2800">
                <a:latin typeface="宋体" panose="02010600030101010101" pitchFamily="2" charset="-122"/>
                <a:cs typeface="宋体" panose="02010600030101010101" pitchFamily="2" charset="-122"/>
                <a:sym typeface="+mn-ea"/>
              </a:rPr>
              <a:t>两个阶段</a:t>
            </a:r>
            <a:r>
              <a:rPr lang="zh-CN" altLang="en-US" sz="2800">
                <a:latin typeface="宋体" panose="02010600030101010101" pitchFamily="2" charset="-122"/>
                <a:cs typeface="宋体" panose="02010600030101010101" pitchFamily="2" charset="-122"/>
                <a:sym typeface="+mn-ea"/>
              </a:rPr>
              <a:t>：</a:t>
            </a:r>
            <a:endParaRPr lang="zh-CN" altLang="en-US" sz="2800">
              <a:latin typeface="宋体" panose="02010600030101010101" pitchFamily="2" charset="-122"/>
              <a:cs typeface="宋体" panose="02010600030101010101" pitchFamily="2" charset="-122"/>
              <a:sym typeface="+mn-ea"/>
            </a:endParaRPr>
          </a:p>
          <a:p>
            <a:pPr marL="12700">
              <a:lnSpc>
                <a:spcPct val="100000"/>
              </a:lnSpc>
              <a:spcBef>
                <a:spcPts val="95"/>
              </a:spcBef>
            </a:pPr>
            <a:r>
              <a:rPr lang="en-US" sz="2000">
                <a:latin typeface="宋体" panose="02010600030101010101" pitchFamily="2" charset="-122"/>
                <a:cs typeface="宋体" panose="02010600030101010101" pitchFamily="2" charset="-122"/>
                <a:sym typeface="+mn-ea"/>
              </a:rPr>
              <a:t>    </a:t>
            </a:r>
            <a:r>
              <a:rPr lang="zh-CN" altLang="en-US" sz="2000">
                <a:latin typeface="宋体" panose="02010600030101010101" pitchFamily="2" charset="-122"/>
                <a:cs typeface="宋体" panose="02010600030101010101" pitchFamily="2" charset="-122"/>
                <a:sym typeface="+mn-ea"/>
              </a:rPr>
              <a:t>①无监督学习阶段：训练一个</a:t>
            </a:r>
            <a:r>
              <a:rPr lang="zh-CN" altLang="en-US" sz="2000">
                <a:solidFill>
                  <a:srgbClr val="FF0000"/>
                </a:solidFill>
                <a:latin typeface="宋体" panose="02010600030101010101" pitchFamily="2" charset="-122"/>
                <a:cs typeface="宋体" panose="02010600030101010101" pitchFamily="2" charset="-122"/>
                <a:sym typeface="+mn-ea"/>
              </a:rPr>
              <a:t>对抗自编码器</a:t>
            </a:r>
            <a:r>
              <a:rPr lang="zh-CN" altLang="en-US" sz="2000">
                <a:latin typeface="宋体" panose="02010600030101010101" pitchFamily="2" charset="-122"/>
                <a:cs typeface="宋体" panose="02010600030101010101" pitchFamily="2" charset="-122"/>
                <a:sym typeface="+mn-ea"/>
              </a:rPr>
              <a:t>通过低维的</a:t>
            </a:r>
            <a:r>
              <a:rPr lang="zh-CN" altLang="en-US" sz="2000">
                <a:solidFill>
                  <a:srgbClr val="FF0000"/>
                </a:solidFill>
                <a:latin typeface="宋体" panose="02010600030101010101" pitchFamily="2" charset="-122"/>
                <a:cs typeface="宋体" panose="02010600030101010101" pitchFamily="2" charset="-122"/>
                <a:sym typeface="+mn-ea"/>
              </a:rPr>
              <a:t>人脸嵌入</a:t>
            </a:r>
            <a:r>
              <a:rPr lang="zh-CN" altLang="en-US" sz="2000">
                <a:latin typeface="宋体" panose="02010600030101010101" pitchFamily="2" charset="-122"/>
                <a:cs typeface="宋体" panose="02010600030101010101" pitchFamily="2" charset="-122"/>
                <a:sym typeface="+mn-ea"/>
              </a:rPr>
              <a:t>来重建人脸</a:t>
            </a:r>
            <a:endParaRPr lang="zh-CN" altLang="en-US" sz="2000">
              <a:latin typeface="宋体" panose="02010600030101010101" pitchFamily="2" charset="-122"/>
              <a:cs typeface="宋体" panose="02010600030101010101" pitchFamily="2" charset="-122"/>
              <a:sym typeface="+mn-ea"/>
            </a:endParaRPr>
          </a:p>
          <a:p>
            <a:pPr marL="12700">
              <a:lnSpc>
                <a:spcPct val="100000"/>
              </a:lnSpc>
              <a:spcBef>
                <a:spcPts val="95"/>
              </a:spcBef>
            </a:pPr>
            <a:r>
              <a:rPr lang="en-US" sz="2800">
                <a:latin typeface="宋体" panose="02010600030101010101" pitchFamily="2" charset="-122"/>
                <a:cs typeface="宋体" panose="02010600030101010101" pitchFamily="2" charset="-122"/>
              </a:rPr>
              <a:t>  </a:t>
            </a:r>
            <a:r>
              <a:rPr lang="zh-CN" altLang="en-US" sz="2000">
                <a:latin typeface="宋体" panose="02010600030101010101" pitchFamily="2" charset="-122"/>
                <a:cs typeface="宋体" panose="02010600030101010101" pitchFamily="2" charset="-122"/>
              </a:rPr>
              <a:t> ②监督学习阶段：在有标签数据集上训练定位特征点任务，生成器被重新要求通过生成</a:t>
            </a:r>
            <a:r>
              <a:rPr lang="zh-CN" altLang="en-US" sz="2000">
                <a:solidFill>
                  <a:srgbClr val="FF0000"/>
                </a:solidFill>
                <a:latin typeface="宋体" panose="02010600030101010101" pitchFamily="2" charset="-122"/>
                <a:cs typeface="宋体" panose="02010600030101010101" pitchFamily="2" charset="-122"/>
              </a:rPr>
              <a:t>特征点热图</a:t>
            </a:r>
            <a:r>
              <a:rPr lang="zh-CN" altLang="en-US" sz="2000">
                <a:latin typeface="宋体" panose="02010600030101010101" pitchFamily="2" charset="-122"/>
                <a:cs typeface="宋体" panose="02010600030101010101" pitchFamily="2" charset="-122"/>
              </a:rPr>
              <a:t>来预测一组特征点的位置。</a:t>
            </a:r>
            <a:endParaRPr lang="zh-CN" altLang="en-US" sz="2000">
              <a:latin typeface="宋体" panose="02010600030101010101" pitchFamily="2" charset="-122"/>
              <a:cs typeface="宋体" panose="02010600030101010101" pitchFamily="2" charset="-122"/>
            </a:endParaRPr>
          </a:p>
          <a:p>
            <a:pPr marL="12700">
              <a:lnSpc>
                <a:spcPct val="100000"/>
              </a:lnSpc>
              <a:spcBef>
                <a:spcPts val="95"/>
              </a:spcBef>
            </a:pPr>
            <a:r>
              <a:rPr lang="zh-CN" altLang="en-US" sz="2800">
                <a:latin typeface="宋体" panose="02010600030101010101" pitchFamily="2" charset="-122"/>
                <a:cs typeface="宋体" panose="02010600030101010101" pitchFamily="2" charset="-122"/>
              </a:rPr>
              <a:t>二、论文效果</a:t>
            </a:r>
            <a:endParaRPr lang="zh-CN" altLang="en-US" sz="2800">
              <a:latin typeface="宋体" panose="02010600030101010101" pitchFamily="2" charset="-122"/>
              <a:cs typeface="宋体" panose="02010600030101010101" pitchFamily="2" charset="-122"/>
            </a:endParaRPr>
          </a:p>
          <a:p>
            <a:pPr marL="12700">
              <a:lnSpc>
                <a:spcPct val="100000"/>
              </a:lnSpc>
              <a:spcBef>
                <a:spcPts val="95"/>
              </a:spcBef>
            </a:pPr>
            <a:r>
              <a:rPr lang="zh-CN" altLang="en-US" sz="2000">
                <a:latin typeface="宋体" panose="02010600030101010101" pitchFamily="2" charset="-122"/>
                <a:cs typeface="宋体" panose="02010600030101010101" pitchFamily="2" charset="-122"/>
              </a:rPr>
              <a:t>1.在</a:t>
            </a:r>
            <a:r>
              <a:rPr lang="en-US" altLang="zh-CN" sz="2000">
                <a:latin typeface="宋体" panose="02010600030101010101" pitchFamily="2" charset="-122"/>
                <a:cs typeface="宋体" panose="02010600030101010101" pitchFamily="2" charset="-122"/>
              </a:rPr>
              <a:t>300W</a:t>
            </a:r>
            <a:r>
              <a:rPr lang="zh-CN" altLang="en-US" sz="2000">
                <a:latin typeface="宋体" panose="02010600030101010101" pitchFamily="2" charset="-122"/>
                <a:cs typeface="宋体" panose="02010600030101010101" pitchFamily="2" charset="-122"/>
              </a:rPr>
              <a:t>、</a:t>
            </a:r>
            <a:r>
              <a:rPr lang="en-US" altLang="zh-CN" sz="2000">
                <a:latin typeface="宋体" panose="02010600030101010101" pitchFamily="2" charset="-122"/>
                <a:cs typeface="宋体" panose="02010600030101010101" pitchFamily="2" charset="-122"/>
              </a:rPr>
              <a:t>AFLW</a:t>
            </a:r>
            <a:r>
              <a:rPr lang="zh-CN" altLang="en-US" sz="2000">
                <a:latin typeface="宋体" panose="02010600030101010101" pitchFamily="2" charset="-122"/>
                <a:cs typeface="宋体" panose="02010600030101010101" pitchFamily="2" charset="-122"/>
              </a:rPr>
              <a:t>、</a:t>
            </a:r>
            <a:r>
              <a:rPr lang="en-US" altLang="zh-CN" sz="2000">
                <a:latin typeface="宋体" panose="02010600030101010101" pitchFamily="2" charset="-122"/>
                <a:cs typeface="宋体" panose="02010600030101010101" pitchFamily="2" charset="-122"/>
              </a:rPr>
              <a:t>WFLW</a:t>
            </a:r>
            <a:r>
              <a:rPr lang="zh-CN" altLang="en-US" sz="2000">
                <a:latin typeface="宋体" panose="02010600030101010101" pitchFamily="2" charset="-122"/>
                <a:cs typeface="宋体" panose="02010600030101010101" pitchFamily="2" charset="-122"/>
              </a:rPr>
              <a:t>这</a:t>
            </a:r>
            <a:r>
              <a:rPr lang="en-US" altLang="zh-CN" sz="2000">
                <a:latin typeface="宋体" panose="02010600030101010101" pitchFamily="2" charset="-122"/>
                <a:cs typeface="宋体" panose="02010600030101010101" pitchFamily="2" charset="-122"/>
              </a:rPr>
              <a:t>3</a:t>
            </a:r>
            <a:r>
              <a:rPr lang="zh-CN" altLang="en-US" sz="2000">
                <a:latin typeface="宋体" panose="02010600030101010101" pitchFamily="2" charset="-122"/>
                <a:cs typeface="宋体" panose="02010600030101010101" pitchFamily="2" charset="-122"/>
              </a:rPr>
              <a:t>个常见的基准数据集上实现了比较好的性能</a:t>
            </a:r>
            <a:endParaRPr lang="zh-CN" altLang="en-US" sz="2000">
              <a:latin typeface="宋体" panose="02010600030101010101" pitchFamily="2" charset="-122"/>
              <a:cs typeface="宋体" panose="02010600030101010101" pitchFamily="2" charset="-122"/>
            </a:endParaRPr>
          </a:p>
          <a:p>
            <a:pPr marL="12700">
              <a:lnSpc>
                <a:spcPct val="100000"/>
              </a:lnSpc>
              <a:spcBef>
                <a:spcPts val="95"/>
              </a:spcBef>
            </a:pPr>
            <a:r>
              <a:rPr lang="en-US" altLang="zh-CN" sz="2000">
                <a:latin typeface="宋体" panose="02010600030101010101" pitchFamily="2" charset="-122"/>
                <a:cs typeface="宋体" panose="02010600030101010101" pitchFamily="2" charset="-122"/>
              </a:rPr>
              <a:t>2.</a:t>
            </a:r>
            <a:r>
              <a:rPr lang="zh-CN" altLang="en-US" sz="2000">
                <a:latin typeface="宋体" panose="02010600030101010101" pitchFamily="2" charset="-122"/>
                <a:cs typeface="宋体" panose="02010600030101010101" pitchFamily="2" charset="-122"/>
              </a:rPr>
              <a:t>仅仅利用</a:t>
            </a:r>
            <a:r>
              <a:rPr lang="en-US" altLang="zh-CN" sz="2000">
                <a:latin typeface="宋体" panose="02010600030101010101" pitchFamily="2" charset="-122"/>
                <a:cs typeface="宋体" panose="02010600030101010101" pitchFamily="2" charset="-122"/>
              </a:rPr>
              <a:t>300W</a:t>
            </a:r>
            <a:r>
              <a:rPr lang="zh-CN" altLang="en-US" sz="2000">
                <a:latin typeface="宋体" panose="02010600030101010101" pitchFamily="2" charset="-122"/>
                <a:cs typeface="宋体" panose="02010600030101010101" pitchFamily="2" charset="-122"/>
              </a:rPr>
              <a:t>数据集中的</a:t>
            </a:r>
            <a:r>
              <a:rPr lang="en-US" altLang="zh-CN" sz="2000">
                <a:latin typeface="宋体" panose="02010600030101010101" pitchFamily="2" charset="-122"/>
                <a:cs typeface="宋体" panose="02010600030101010101" pitchFamily="2" charset="-122"/>
              </a:rPr>
              <a:t>10</a:t>
            </a:r>
            <a:r>
              <a:rPr lang="zh-CN" altLang="en-US" sz="2000">
                <a:latin typeface="宋体" panose="02010600030101010101" pitchFamily="2" charset="-122"/>
                <a:cs typeface="宋体" panose="02010600030101010101" pitchFamily="2" charset="-122"/>
              </a:rPr>
              <a:t>张图片进行训练就能得到很好的效果</a:t>
            </a:r>
            <a:endParaRPr lang="zh-CN" altLang="en-US" sz="2000">
              <a:latin typeface="宋体" panose="02010600030101010101" pitchFamily="2" charset="-122"/>
              <a:cs typeface="宋体" panose="02010600030101010101" pitchFamily="2" charset="-122"/>
            </a:endParaRPr>
          </a:p>
          <a:p>
            <a:pPr marL="12700">
              <a:lnSpc>
                <a:spcPct val="100000"/>
              </a:lnSpc>
              <a:spcBef>
                <a:spcPts val="95"/>
              </a:spcBef>
            </a:pPr>
            <a:r>
              <a:rPr lang="en-US" altLang="zh-CN" sz="2000">
                <a:latin typeface="宋体" panose="02010600030101010101" pitchFamily="2" charset="-122"/>
                <a:cs typeface="宋体" panose="02010600030101010101" pitchFamily="2" charset="-122"/>
              </a:rPr>
              <a:t>3.</a:t>
            </a:r>
            <a:r>
              <a:rPr lang="zh-CN" altLang="en-US" sz="2000">
                <a:latin typeface="宋体" panose="02010600030101010101" pitchFamily="2" charset="-122"/>
                <a:cs typeface="宋体" panose="02010600030101010101" pitchFamily="2" charset="-122"/>
              </a:rPr>
              <a:t>在 </a:t>
            </a:r>
            <a:r>
              <a:rPr lang="en-US" altLang="zh-CN" sz="2000">
                <a:latin typeface="宋体" panose="02010600030101010101" pitchFamily="2" charset="-122"/>
                <a:cs typeface="宋体" panose="02010600030101010101" pitchFamily="2" charset="-122"/>
              </a:rPr>
              <a:t>Titan X</a:t>
            </a:r>
            <a:r>
              <a:rPr lang="zh-CN" altLang="en-US" sz="2000">
                <a:latin typeface="宋体" panose="02010600030101010101" pitchFamily="2" charset="-122"/>
                <a:cs typeface="宋体" panose="02010600030101010101" pitchFamily="2" charset="-122"/>
              </a:rPr>
              <a:t>型号的</a:t>
            </a:r>
            <a:r>
              <a:rPr lang="en-US" altLang="zh-CN" sz="2000">
                <a:latin typeface="宋体" panose="02010600030101010101" pitchFamily="2" charset="-122"/>
                <a:cs typeface="宋体" panose="02010600030101010101" pitchFamily="2" charset="-122"/>
              </a:rPr>
              <a:t>GPU</a:t>
            </a:r>
            <a:r>
              <a:rPr lang="zh-CN" altLang="en-US" sz="2000">
                <a:latin typeface="宋体" panose="02010600030101010101" pitchFamily="2" charset="-122"/>
                <a:cs typeface="宋体" panose="02010600030101010101" pitchFamily="2" charset="-122"/>
              </a:rPr>
              <a:t>上能够以接近</a:t>
            </a:r>
            <a:r>
              <a:rPr lang="en-US" altLang="zh-CN" sz="2000">
                <a:latin typeface="宋体" panose="02010600030101010101" pitchFamily="2" charset="-122"/>
                <a:cs typeface="宋体" panose="02010600030101010101" pitchFamily="2" charset="-122"/>
              </a:rPr>
              <a:t>300FPS</a:t>
            </a:r>
            <a:r>
              <a:rPr lang="zh-CN" altLang="en-US" sz="2000">
                <a:latin typeface="宋体" panose="02010600030101010101" pitchFamily="2" charset="-122"/>
                <a:cs typeface="宋体" panose="02010600030101010101" pitchFamily="2" charset="-122"/>
              </a:rPr>
              <a:t>的速度进行推理</a:t>
            </a:r>
            <a:endParaRPr lang="en-US" altLang="zh-CN" sz="2800">
              <a:latin typeface="宋体" panose="02010600030101010101" pitchFamily="2" charset="-122"/>
              <a:cs typeface="宋体" panose="02010600030101010101" pitchFamily="2" charset="-122"/>
            </a:endParaRPr>
          </a:p>
          <a:p>
            <a:pPr marL="12700">
              <a:lnSpc>
                <a:spcPct val="100000"/>
              </a:lnSpc>
              <a:spcBef>
                <a:spcPts val="95"/>
              </a:spcBef>
            </a:pPr>
            <a:r>
              <a:rPr lang="zh-CN" altLang="en-US" sz="2800">
                <a:latin typeface="宋体" panose="02010600030101010101" pitchFamily="2" charset="-122"/>
                <a:cs typeface="宋体" panose="02010600030101010101" pitchFamily="2" charset="-122"/>
                <a:sym typeface="+mn-ea"/>
              </a:rPr>
              <a:t>三</a:t>
            </a:r>
            <a:r>
              <a:rPr lang="zh-CN" altLang="en-US" sz="2800">
                <a:latin typeface="宋体" panose="02010600030101010101" pitchFamily="2" charset="-122"/>
                <a:cs typeface="宋体" panose="02010600030101010101" pitchFamily="2" charset="-122"/>
                <a:sym typeface="+mn-ea"/>
              </a:rPr>
              <a:t>、现实生活中的要求：</a:t>
            </a:r>
            <a:endParaRPr lang="zh-CN" altLang="en-US" sz="2800">
              <a:latin typeface="宋体" panose="02010600030101010101" pitchFamily="2" charset="-122"/>
              <a:cs typeface="宋体" panose="02010600030101010101" pitchFamily="2" charset="-122"/>
              <a:sym typeface="+mn-ea"/>
            </a:endParaRPr>
          </a:p>
          <a:p>
            <a:pPr marL="12700">
              <a:lnSpc>
                <a:spcPct val="100000"/>
              </a:lnSpc>
              <a:spcBef>
                <a:spcPts val="95"/>
              </a:spcBef>
            </a:pPr>
            <a:r>
              <a:rPr lang="zh-CN" altLang="en-US" sz="2800">
                <a:latin typeface="宋体" panose="02010600030101010101" pitchFamily="2" charset="-122"/>
                <a:cs typeface="宋体" panose="02010600030101010101" pitchFamily="2" charset="-122"/>
                <a:sym typeface="+mn-ea"/>
              </a:rPr>
              <a:t>    </a:t>
            </a:r>
            <a:r>
              <a:rPr lang="zh-CN" altLang="en-US" sz="2000">
                <a:latin typeface="宋体" panose="02010600030101010101" pitchFamily="2" charset="-122"/>
                <a:cs typeface="宋体" panose="02010600030101010101" pitchFamily="2" charset="-122"/>
                <a:sym typeface="+mn-ea"/>
              </a:rPr>
              <a:t>速度、准确性、鲁棒性、泛化能力</a:t>
            </a:r>
            <a:endParaRPr lang="zh-CN" altLang="en-US" sz="2000">
              <a:latin typeface="宋体" panose="02010600030101010101" pitchFamily="2" charset="-122"/>
              <a:cs typeface="宋体" panose="02010600030101010101" pitchFamily="2" charset="-122"/>
            </a:endParaRPr>
          </a:p>
          <a:p>
            <a:pPr marL="12700">
              <a:lnSpc>
                <a:spcPct val="100000"/>
              </a:lnSpc>
              <a:spcBef>
                <a:spcPts val="95"/>
              </a:spcBef>
            </a:pPr>
            <a:endParaRPr lang="en-US" sz="2800">
              <a:latin typeface="宋体" panose="02010600030101010101" pitchFamily="2" charset="-122"/>
              <a:cs typeface="宋体" panose="02010600030101010101" pitchFamily="2" charset="-122"/>
            </a:endParaRPr>
          </a:p>
        </p:txBody>
      </p:sp>
      <p:pic>
        <p:nvPicPr>
          <p:cNvPr id="8" name="图片 7" descr="屏幕截图 2022-07-17 124958"/>
          <p:cNvPicPr>
            <a:picLocks noChangeAspect="1"/>
          </p:cNvPicPr>
          <p:nvPr/>
        </p:nvPicPr>
        <p:blipFill>
          <a:blip r:embed="rId2"/>
          <a:stretch>
            <a:fillRect/>
          </a:stretch>
        </p:blipFill>
        <p:spPr>
          <a:xfrm>
            <a:off x="9343390" y="3348355"/>
            <a:ext cx="1962150" cy="298640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50833" y="2394077"/>
            <a:ext cx="1549400" cy="1401445"/>
          </a:xfrm>
          <a:prstGeom prst="rect">
            <a:avLst/>
          </a:prstGeom>
        </p:spPr>
        <p:txBody>
          <a:bodyPr vert="horz" wrap="square" lIns="0" tIns="80645" rIns="0" bIns="0" rtlCol="0">
            <a:spAutoFit/>
          </a:bodyPr>
          <a:lstStyle/>
          <a:p>
            <a:pPr algn="ctr">
              <a:lnSpc>
                <a:spcPct val="100000"/>
              </a:lnSpc>
              <a:spcBef>
                <a:spcPts val="635"/>
              </a:spcBef>
            </a:pPr>
            <a:r>
              <a:rPr sz="6000" dirty="0">
                <a:latin typeface="宋体" panose="02010600030101010101" pitchFamily="2" charset="-122"/>
                <a:cs typeface="宋体" panose="02010600030101010101" pitchFamily="2" charset="-122"/>
              </a:rPr>
              <a:t>目录</a:t>
            </a:r>
            <a:endParaRPr sz="6000">
              <a:latin typeface="宋体" panose="02010600030101010101" pitchFamily="2" charset="-122"/>
              <a:cs typeface="宋体" panose="02010600030101010101" pitchFamily="2" charset="-122"/>
            </a:endParaRPr>
          </a:p>
          <a:p>
            <a:pPr algn="ctr">
              <a:lnSpc>
                <a:spcPct val="100000"/>
              </a:lnSpc>
              <a:spcBef>
                <a:spcPts val="215"/>
              </a:spcBef>
            </a:pPr>
            <a:r>
              <a:rPr sz="2400" dirty="0">
                <a:latin typeface="宋体" panose="02010600030101010101" pitchFamily="2" charset="-122"/>
                <a:cs typeface="宋体" panose="02010600030101010101" pitchFamily="2" charset="-122"/>
              </a:rPr>
              <a:t>COMPANY</a:t>
            </a:r>
            <a:endParaRPr sz="2400">
              <a:latin typeface="宋体" panose="02010600030101010101" pitchFamily="2" charset="-122"/>
              <a:cs typeface="宋体" panose="02010600030101010101" pitchFamily="2" charset="-122"/>
            </a:endParaRPr>
          </a:p>
        </p:txBody>
      </p:sp>
      <p:sp>
        <p:nvSpPr>
          <p:cNvPr id="3" name="object 3"/>
          <p:cNvSpPr/>
          <p:nvPr/>
        </p:nvSpPr>
        <p:spPr>
          <a:xfrm>
            <a:off x="381000" y="728472"/>
            <a:ext cx="5266944" cy="6129527"/>
          </a:xfrm>
          <a:prstGeom prst="rect">
            <a:avLst/>
          </a:prstGeom>
          <a:blipFill>
            <a:blip r:embed="rId1" cstate="print"/>
            <a:stretch>
              <a:fillRect/>
            </a:stretch>
          </a:blipFill>
        </p:spPr>
        <p:txBody>
          <a:bodyPr wrap="square" lIns="0" tIns="0" rIns="0" bIns="0" rtlCol="0"/>
          <a:lstStyle/>
          <a:p/>
        </p:txBody>
      </p:sp>
      <p:grpSp>
        <p:nvGrpSpPr>
          <p:cNvPr id="25" name="组合 24"/>
          <p:cNvGrpSpPr/>
          <p:nvPr/>
        </p:nvGrpSpPr>
        <p:grpSpPr>
          <a:xfrm>
            <a:off x="6083300" y="4114800"/>
            <a:ext cx="4943475" cy="798830"/>
            <a:chOff x="9580" y="3398"/>
            <a:chExt cx="7785" cy="1258"/>
          </a:xfrm>
        </p:grpSpPr>
        <p:sp>
          <p:nvSpPr>
            <p:cNvPr id="8" name="object 8"/>
            <p:cNvSpPr/>
            <p:nvPr/>
          </p:nvSpPr>
          <p:spPr>
            <a:xfrm>
              <a:off x="10177" y="3615"/>
              <a:ext cx="1173" cy="1041"/>
            </a:xfrm>
            <a:custGeom>
              <a:avLst/>
              <a:gdLst/>
              <a:ahLst/>
              <a:cxnLst/>
              <a:rect l="l" t="t" r="r" b="b"/>
              <a:pathLst>
                <a:path w="744854" h="661035">
                  <a:moveTo>
                    <a:pt x="8420" y="660488"/>
                  </a:moveTo>
                  <a:lnTo>
                    <a:pt x="0" y="650976"/>
                  </a:lnTo>
                  <a:lnTo>
                    <a:pt x="735812" y="0"/>
                  </a:lnTo>
                  <a:lnTo>
                    <a:pt x="744232" y="9512"/>
                  </a:lnTo>
                  <a:lnTo>
                    <a:pt x="8420" y="660488"/>
                  </a:lnTo>
                  <a:close/>
                </a:path>
              </a:pathLst>
            </a:custGeom>
            <a:solidFill>
              <a:srgbClr val="48A2FF"/>
            </a:solidFill>
          </p:spPr>
          <p:txBody>
            <a:bodyPr wrap="square" lIns="0" tIns="0" rIns="0" bIns="0" rtlCol="0"/>
            <a:lstStyle/>
            <a:p/>
          </p:txBody>
        </p:sp>
        <p:sp>
          <p:nvSpPr>
            <p:cNvPr id="9" name="object 9"/>
            <p:cNvSpPr/>
            <p:nvPr/>
          </p:nvSpPr>
          <p:spPr>
            <a:xfrm>
              <a:off x="9580" y="4223"/>
              <a:ext cx="846" cy="363"/>
            </a:xfrm>
            <a:custGeom>
              <a:avLst/>
              <a:gdLst/>
              <a:ahLst/>
              <a:cxnLst/>
              <a:rect l="l" t="t" r="r" b="b"/>
              <a:pathLst>
                <a:path w="537209" h="230505">
                  <a:moveTo>
                    <a:pt x="268325" y="230225"/>
                  </a:moveTo>
                  <a:lnTo>
                    <a:pt x="0" y="0"/>
                  </a:lnTo>
                  <a:lnTo>
                    <a:pt x="536663" y="0"/>
                  </a:lnTo>
                  <a:lnTo>
                    <a:pt x="268325" y="230225"/>
                  </a:lnTo>
                  <a:close/>
                </a:path>
              </a:pathLst>
            </a:custGeom>
            <a:solidFill>
              <a:srgbClr val="FFCC28"/>
            </a:solidFill>
          </p:spPr>
          <p:txBody>
            <a:bodyPr wrap="square" lIns="0" tIns="0" rIns="0" bIns="0" rtlCol="0"/>
            <a:lstStyle/>
            <a:p/>
          </p:txBody>
        </p:sp>
        <p:sp>
          <p:nvSpPr>
            <p:cNvPr id="10" name="object 10"/>
            <p:cNvSpPr txBox="1"/>
            <p:nvPr/>
          </p:nvSpPr>
          <p:spPr>
            <a:xfrm>
              <a:off x="9657" y="3398"/>
              <a:ext cx="684" cy="796"/>
            </a:xfrm>
            <a:prstGeom prst="rect">
              <a:avLst/>
            </a:prstGeom>
          </p:spPr>
          <p:txBody>
            <a:bodyPr vert="horz" wrap="square" lIns="0" tIns="13335" rIns="0" bIns="0" rtlCol="0">
              <a:spAutoFit/>
            </a:bodyPr>
            <a:lstStyle/>
            <a:p>
              <a:pPr marL="12700">
                <a:lnSpc>
                  <a:spcPct val="100000"/>
                </a:lnSpc>
                <a:spcBef>
                  <a:spcPts val="105"/>
                </a:spcBef>
              </a:pPr>
              <a:r>
                <a:rPr sz="3200" b="1" dirty="0">
                  <a:solidFill>
                    <a:srgbClr val="252525"/>
                  </a:solidFill>
                  <a:latin typeface="宋体" panose="02010600030101010101" pitchFamily="2" charset="-122"/>
                  <a:cs typeface="宋体" panose="02010600030101010101" pitchFamily="2" charset="-122"/>
                </a:rPr>
                <a:t>0</a:t>
              </a:r>
              <a:r>
                <a:rPr lang="en-US" sz="3200" b="1" dirty="0">
                  <a:solidFill>
                    <a:srgbClr val="252525"/>
                  </a:solidFill>
                  <a:latin typeface="宋体" panose="02010600030101010101" pitchFamily="2" charset="-122"/>
                  <a:cs typeface="宋体" panose="02010600030101010101" pitchFamily="2" charset="-122"/>
                </a:rPr>
                <a:t>4</a:t>
              </a:r>
              <a:endParaRPr lang="en-US" sz="3200" b="1" dirty="0">
                <a:solidFill>
                  <a:srgbClr val="252525"/>
                </a:solidFill>
                <a:latin typeface="宋体" panose="02010600030101010101" pitchFamily="2" charset="-122"/>
                <a:cs typeface="宋体" panose="02010600030101010101" pitchFamily="2" charset="-122"/>
              </a:endParaRPr>
            </a:p>
          </p:txBody>
        </p:sp>
        <p:sp>
          <p:nvSpPr>
            <p:cNvPr id="11" name="object 11"/>
            <p:cNvSpPr txBox="1"/>
            <p:nvPr/>
          </p:nvSpPr>
          <p:spPr>
            <a:xfrm>
              <a:off x="12015" y="3449"/>
              <a:ext cx="5350" cy="796"/>
            </a:xfrm>
            <a:prstGeom prst="rect">
              <a:avLst/>
            </a:prstGeom>
          </p:spPr>
          <p:txBody>
            <a:bodyPr vert="horz" wrap="square" lIns="0" tIns="13335" rIns="0" bIns="0" rtlCol="0">
              <a:spAutoFit/>
            </a:bodyPr>
            <a:lstStyle/>
            <a:p>
              <a:pPr marL="12700">
                <a:lnSpc>
                  <a:spcPct val="100000"/>
                </a:lnSpc>
                <a:spcBef>
                  <a:spcPts val="105"/>
                </a:spcBef>
              </a:pPr>
              <a:r>
                <a:rPr lang="zh-CN" sz="3200" b="1" dirty="0">
                  <a:solidFill>
                    <a:srgbClr val="2174B8"/>
                  </a:solidFill>
                  <a:latin typeface="宋体" panose="02010600030101010101" pitchFamily="2" charset="-122"/>
                  <a:cs typeface="宋体" panose="02010600030101010101" pitchFamily="2" charset="-122"/>
                </a:rPr>
                <a:t>有效性</a:t>
              </a:r>
              <a:r>
                <a:rPr lang="zh-CN" sz="3200" b="1" dirty="0">
                  <a:solidFill>
                    <a:srgbClr val="2174B8"/>
                  </a:solidFill>
                  <a:latin typeface="宋体" panose="02010600030101010101" pitchFamily="2" charset="-122"/>
                  <a:cs typeface="宋体" panose="02010600030101010101" pitchFamily="2" charset="-122"/>
                  <a:sym typeface="+mn-ea"/>
                </a:rPr>
                <a:t>验证</a:t>
              </a:r>
              <a:endParaRPr lang="zh-CN" altLang="zh-CN" sz="3200" b="1" dirty="0">
                <a:solidFill>
                  <a:srgbClr val="2174B8"/>
                </a:solidFill>
                <a:latin typeface="宋体" panose="02010600030101010101" pitchFamily="2" charset="-122"/>
                <a:cs typeface="宋体" panose="02010600030101010101" pitchFamily="2" charset="-122"/>
                <a:sym typeface="+mn-ea"/>
              </a:endParaRPr>
            </a:p>
          </p:txBody>
        </p:sp>
      </p:grpSp>
      <p:sp>
        <p:nvSpPr>
          <p:cNvPr id="15" name="object 15"/>
          <p:cNvSpPr/>
          <p:nvPr/>
        </p:nvSpPr>
        <p:spPr>
          <a:xfrm>
            <a:off x="1443227" y="1729739"/>
            <a:ext cx="670560" cy="311150"/>
          </a:xfrm>
          <a:custGeom>
            <a:avLst/>
            <a:gdLst/>
            <a:ahLst/>
            <a:cxnLst/>
            <a:rect l="l" t="t" r="r" b="b"/>
            <a:pathLst>
              <a:path w="670560" h="311150">
                <a:moveTo>
                  <a:pt x="65531" y="310896"/>
                </a:moveTo>
                <a:lnTo>
                  <a:pt x="0" y="0"/>
                </a:lnTo>
                <a:lnTo>
                  <a:pt x="670560" y="21336"/>
                </a:lnTo>
                <a:lnTo>
                  <a:pt x="65531" y="310896"/>
                </a:lnTo>
                <a:close/>
              </a:path>
            </a:pathLst>
          </a:custGeom>
          <a:solidFill>
            <a:srgbClr val="106BC7"/>
          </a:solidFill>
        </p:spPr>
        <p:txBody>
          <a:bodyPr wrap="square" lIns="0" tIns="0" rIns="0" bIns="0" rtlCol="0"/>
          <a:lstStyle/>
          <a:p/>
        </p:txBody>
      </p:sp>
      <p:sp>
        <p:nvSpPr>
          <p:cNvPr id="16" name="object 16"/>
          <p:cNvSpPr/>
          <p:nvPr/>
        </p:nvSpPr>
        <p:spPr>
          <a:xfrm>
            <a:off x="1441703" y="1466088"/>
            <a:ext cx="672465" cy="287020"/>
          </a:xfrm>
          <a:custGeom>
            <a:avLst/>
            <a:gdLst/>
            <a:ahLst/>
            <a:cxnLst/>
            <a:rect l="l" t="t" r="r" b="b"/>
            <a:pathLst>
              <a:path w="672464" h="287019">
                <a:moveTo>
                  <a:pt x="672084" y="286512"/>
                </a:moveTo>
                <a:lnTo>
                  <a:pt x="0" y="265175"/>
                </a:lnTo>
                <a:lnTo>
                  <a:pt x="344423" y="0"/>
                </a:lnTo>
                <a:lnTo>
                  <a:pt x="672084" y="286512"/>
                </a:lnTo>
                <a:close/>
              </a:path>
            </a:pathLst>
          </a:custGeom>
          <a:solidFill>
            <a:srgbClr val="48A2FF"/>
          </a:solidFill>
        </p:spPr>
        <p:txBody>
          <a:bodyPr wrap="square" lIns="0" tIns="0" rIns="0" bIns="0" rtlCol="0"/>
          <a:lstStyle/>
          <a:p/>
        </p:txBody>
      </p:sp>
      <p:sp>
        <p:nvSpPr>
          <p:cNvPr id="17" name="object 17"/>
          <p:cNvSpPr/>
          <p:nvPr/>
        </p:nvSpPr>
        <p:spPr>
          <a:xfrm>
            <a:off x="2135123" y="1100327"/>
            <a:ext cx="280670" cy="601980"/>
          </a:xfrm>
          <a:custGeom>
            <a:avLst/>
            <a:gdLst/>
            <a:ahLst/>
            <a:cxnLst/>
            <a:rect l="l" t="t" r="r" b="b"/>
            <a:pathLst>
              <a:path w="280669" h="601980">
                <a:moveTo>
                  <a:pt x="21336" y="601980"/>
                </a:moveTo>
                <a:lnTo>
                  <a:pt x="0" y="0"/>
                </a:lnTo>
                <a:lnTo>
                  <a:pt x="280415" y="59436"/>
                </a:lnTo>
                <a:lnTo>
                  <a:pt x="21336" y="601980"/>
                </a:lnTo>
                <a:close/>
              </a:path>
            </a:pathLst>
          </a:custGeom>
          <a:solidFill>
            <a:srgbClr val="FBBA02"/>
          </a:solidFill>
        </p:spPr>
        <p:txBody>
          <a:bodyPr wrap="square" lIns="0" tIns="0" rIns="0" bIns="0" rtlCol="0"/>
          <a:lstStyle/>
          <a:p/>
        </p:txBody>
      </p:sp>
      <p:sp>
        <p:nvSpPr>
          <p:cNvPr id="18" name="object 18"/>
          <p:cNvSpPr/>
          <p:nvPr/>
        </p:nvSpPr>
        <p:spPr>
          <a:xfrm>
            <a:off x="1900427" y="1100327"/>
            <a:ext cx="257810" cy="603885"/>
          </a:xfrm>
          <a:custGeom>
            <a:avLst/>
            <a:gdLst/>
            <a:ahLst/>
            <a:cxnLst/>
            <a:rect l="l" t="t" r="r" b="b"/>
            <a:pathLst>
              <a:path w="257810" h="603885">
                <a:moveTo>
                  <a:pt x="257556" y="603504"/>
                </a:moveTo>
                <a:lnTo>
                  <a:pt x="0" y="309372"/>
                </a:lnTo>
                <a:lnTo>
                  <a:pt x="237744" y="0"/>
                </a:lnTo>
                <a:lnTo>
                  <a:pt x="257556" y="603504"/>
                </a:lnTo>
                <a:close/>
              </a:path>
            </a:pathLst>
          </a:custGeom>
          <a:solidFill>
            <a:srgbClr val="FFCC28"/>
          </a:solidFill>
        </p:spPr>
        <p:txBody>
          <a:bodyPr wrap="square" lIns="0" tIns="0" rIns="0" bIns="0" rtlCol="0"/>
          <a:lstStyle/>
          <a:p/>
        </p:txBody>
      </p:sp>
      <p:sp>
        <p:nvSpPr>
          <p:cNvPr id="24" name="object 24"/>
          <p:cNvSpPr/>
          <p:nvPr/>
        </p:nvSpPr>
        <p:spPr>
          <a:xfrm>
            <a:off x="320040" y="51815"/>
            <a:ext cx="1139952" cy="1139952"/>
          </a:xfrm>
          <a:prstGeom prst="rect">
            <a:avLst/>
          </a:prstGeom>
          <a:blipFill>
            <a:blip r:embed="rId2" cstate="print"/>
            <a:stretch>
              <a:fillRect/>
            </a:stretch>
          </a:blipFill>
        </p:spPr>
        <p:txBody>
          <a:bodyPr wrap="square" lIns="0" tIns="0" rIns="0" bIns="0" rtlCol="0"/>
          <a:lstStyle/>
          <a:p/>
        </p:txBody>
      </p:sp>
      <p:grpSp>
        <p:nvGrpSpPr>
          <p:cNvPr id="19" name="组合 18"/>
          <p:cNvGrpSpPr/>
          <p:nvPr/>
        </p:nvGrpSpPr>
        <p:grpSpPr>
          <a:xfrm>
            <a:off x="6118860" y="2146935"/>
            <a:ext cx="4852670" cy="798830"/>
            <a:chOff x="9580" y="3398"/>
            <a:chExt cx="7642" cy="1258"/>
          </a:xfrm>
        </p:grpSpPr>
        <p:sp>
          <p:nvSpPr>
            <p:cNvPr id="20" name="object 8"/>
            <p:cNvSpPr/>
            <p:nvPr/>
          </p:nvSpPr>
          <p:spPr>
            <a:xfrm>
              <a:off x="10177" y="3615"/>
              <a:ext cx="1173" cy="1041"/>
            </a:xfrm>
            <a:custGeom>
              <a:avLst/>
              <a:gdLst/>
              <a:ahLst/>
              <a:cxnLst/>
              <a:rect l="l" t="t" r="r" b="b"/>
              <a:pathLst>
                <a:path w="744854" h="661035">
                  <a:moveTo>
                    <a:pt x="8420" y="660488"/>
                  </a:moveTo>
                  <a:lnTo>
                    <a:pt x="0" y="650976"/>
                  </a:lnTo>
                  <a:lnTo>
                    <a:pt x="735812" y="0"/>
                  </a:lnTo>
                  <a:lnTo>
                    <a:pt x="744232" y="9512"/>
                  </a:lnTo>
                  <a:lnTo>
                    <a:pt x="8420" y="660488"/>
                  </a:lnTo>
                  <a:close/>
                </a:path>
              </a:pathLst>
            </a:custGeom>
            <a:solidFill>
              <a:srgbClr val="48A2FF"/>
            </a:solidFill>
          </p:spPr>
          <p:txBody>
            <a:bodyPr wrap="square" lIns="0" tIns="0" rIns="0" bIns="0" rtlCol="0"/>
            <a:p/>
          </p:txBody>
        </p:sp>
        <p:sp>
          <p:nvSpPr>
            <p:cNvPr id="21" name="object 9"/>
            <p:cNvSpPr/>
            <p:nvPr/>
          </p:nvSpPr>
          <p:spPr>
            <a:xfrm>
              <a:off x="9580" y="4223"/>
              <a:ext cx="846" cy="363"/>
            </a:xfrm>
            <a:custGeom>
              <a:avLst/>
              <a:gdLst/>
              <a:ahLst/>
              <a:cxnLst/>
              <a:rect l="l" t="t" r="r" b="b"/>
              <a:pathLst>
                <a:path w="537209" h="230505">
                  <a:moveTo>
                    <a:pt x="268325" y="230225"/>
                  </a:moveTo>
                  <a:lnTo>
                    <a:pt x="0" y="0"/>
                  </a:lnTo>
                  <a:lnTo>
                    <a:pt x="536663" y="0"/>
                  </a:lnTo>
                  <a:lnTo>
                    <a:pt x="268325" y="230225"/>
                  </a:lnTo>
                  <a:close/>
                </a:path>
              </a:pathLst>
            </a:custGeom>
            <a:solidFill>
              <a:srgbClr val="FFCC28"/>
            </a:solidFill>
          </p:spPr>
          <p:txBody>
            <a:bodyPr wrap="square" lIns="0" tIns="0" rIns="0" bIns="0" rtlCol="0"/>
            <a:p/>
          </p:txBody>
        </p:sp>
        <p:sp>
          <p:nvSpPr>
            <p:cNvPr id="22" name="object 10"/>
            <p:cNvSpPr txBox="1"/>
            <p:nvPr/>
          </p:nvSpPr>
          <p:spPr>
            <a:xfrm>
              <a:off x="9657" y="3398"/>
              <a:ext cx="684" cy="796"/>
            </a:xfrm>
            <a:prstGeom prst="rect">
              <a:avLst/>
            </a:prstGeom>
          </p:spPr>
          <p:txBody>
            <a:bodyPr vert="horz" wrap="square" lIns="0" tIns="13335" rIns="0" bIns="0" rtlCol="0">
              <a:spAutoFit/>
            </a:bodyPr>
            <a:p>
              <a:pPr marL="12700">
                <a:lnSpc>
                  <a:spcPct val="100000"/>
                </a:lnSpc>
                <a:spcBef>
                  <a:spcPts val="105"/>
                </a:spcBef>
              </a:pPr>
              <a:r>
                <a:rPr sz="3200" b="1" dirty="0">
                  <a:solidFill>
                    <a:srgbClr val="252525"/>
                  </a:solidFill>
                  <a:latin typeface="宋体" panose="02010600030101010101" pitchFamily="2" charset="-122"/>
                  <a:cs typeface="宋体" panose="02010600030101010101" pitchFamily="2" charset="-122"/>
                </a:rPr>
                <a:t>0</a:t>
              </a:r>
              <a:r>
                <a:rPr lang="en-US" sz="3200" b="1" dirty="0">
                  <a:solidFill>
                    <a:srgbClr val="252525"/>
                  </a:solidFill>
                  <a:latin typeface="宋体" panose="02010600030101010101" pitchFamily="2" charset="-122"/>
                  <a:cs typeface="宋体" panose="02010600030101010101" pitchFamily="2" charset="-122"/>
                </a:rPr>
                <a:t>3</a:t>
              </a:r>
              <a:endParaRPr lang="en-US" sz="3200" b="1" dirty="0">
                <a:solidFill>
                  <a:srgbClr val="252525"/>
                </a:solidFill>
                <a:latin typeface="宋体" panose="02010600030101010101" pitchFamily="2" charset="-122"/>
                <a:cs typeface="宋体" panose="02010600030101010101" pitchFamily="2" charset="-122"/>
              </a:endParaRPr>
            </a:p>
          </p:txBody>
        </p:sp>
        <p:sp>
          <p:nvSpPr>
            <p:cNvPr id="26" name="object 11"/>
            <p:cNvSpPr txBox="1"/>
            <p:nvPr/>
          </p:nvSpPr>
          <p:spPr>
            <a:xfrm>
              <a:off x="11872" y="3427"/>
              <a:ext cx="5350" cy="796"/>
            </a:xfrm>
            <a:prstGeom prst="rect">
              <a:avLst/>
            </a:prstGeom>
          </p:spPr>
          <p:txBody>
            <a:bodyPr vert="horz" wrap="square" lIns="0" tIns="13335" rIns="0" bIns="0" rtlCol="0">
              <a:spAutoFit/>
            </a:bodyPr>
            <a:p>
              <a:pPr marL="12700">
                <a:lnSpc>
                  <a:spcPct val="100000"/>
                </a:lnSpc>
                <a:spcBef>
                  <a:spcPts val="105"/>
                </a:spcBef>
              </a:pPr>
              <a:r>
                <a:rPr lang="zh-CN" altLang="en-US" sz="3200" b="1" dirty="0">
                  <a:solidFill>
                    <a:srgbClr val="2174B8"/>
                  </a:solidFill>
                  <a:latin typeface="宋体" panose="02010600030101010101" pitchFamily="2" charset="-122"/>
                  <a:cs typeface="宋体" panose="02010600030101010101" pitchFamily="2" charset="-122"/>
                </a:rPr>
                <a:t>具体实现方法</a:t>
              </a:r>
              <a:endParaRPr lang="zh-CN" altLang="en-US" sz="3200" b="1" dirty="0">
                <a:solidFill>
                  <a:srgbClr val="2174B8"/>
                </a:solidFill>
                <a:latin typeface="宋体" panose="02010600030101010101" pitchFamily="2" charset="-122"/>
                <a:cs typeface="宋体" panose="02010600030101010101" pitchFamily="2" charset="-122"/>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0395" y="809244"/>
            <a:ext cx="670560" cy="311150"/>
          </a:xfrm>
          <a:custGeom>
            <a:avLst/>
            <a:gdLst/>
            <a:ahLst/>
            <a:cxnLst/>
            <a:rect l="l" t="t" r="r" b="b"/>
            <a:pathLst>
              <a:path w="670560" h="311150">
                <a:moveTo>
                  <a:pt x="65532" y="310895"/>
                </a:moveTo>
                <a:lnTo>
                  <a:pt x="0" y="0"/>
                </a:lnTo>
                <a:lnTo>
                  <a:pt x="670560" y="21335"/>
                </a:lnTo>
                <a:lnTo>
                  <a:pt x="65532" y="310895"/>
                </a:lnTo>
                <a:close/>
              </a:path>
            </a:pathLst>
          </a:custGeom>
          <a:solidFill>
            <a:srgbClr val="106BC7"/>
          </a:solidFill>
        </p:spPr>
        <p:txBody>
          <a:bodyPr wrap="square" lIns="0" tIns="0" rIns="0" bIns="0" rtlCol="0"/>
          <a:lstStyle/>
          <a:p/>
        </p:txBody>
      </p:sp>
      <p:sp>
        <p:nvSpPr>
          <p:cNvPr id="3" name="object 3"/>
          <p:cNvSpPr/>
          <p:nvPr/>
        </p:nvSpPr>
        <p:spPr>
          <a:xfrm>
            <a:off x="120395" y="545591"/>
            <a:ext cx="670560" cy="285115"/>
          </a:xfrm>
          <a:custGeom>
            <a:avLst/>
            <a:gdLst/>
            <a:ahLst/>
            <a:cxnLst/>
            <a:rect l="l" t="t" r="r" b="b"/>
            <a:pathLst>
              <a:path w="670560" h="285115">
                <a:moveTo>
                  <a:pt x="670560" y="284988"/>
                </a:moveTo>
                <a:lnTo>
                  <a:pt x="0" y="265176"/>
                </a:lnTo>
                <a:lnTo>
                  <a:pt x="342899" y="0"/>
                </a:lnTo>
                <a:lnTo>
                  <a:pt x="670560" y="284988"/>
                </a:lnTo>
                <a:close/>
              </a:path>
            </a:pathLst>
          </a:custGeom>
          <a:solidFill>
            <a:srgbClr val="48A2FF"/>
          </a:solidFill>
        </p:spPr>
        <p:txBody>
          <a:bodyPr wrap="square" lIns="0" tIns="0" rIns="0" bIns="0" rtlCol="0"/>
          <a:lstStyle/>
          <a:p/>
        </p:txBody>
      </p:sp>
      <p:sp>
        <p:nvSpPr>
          <p:cNvPr id="4" name="object 4"/>
          <p:cNvSpPr/>
          <p:nvPr/>
        </p:nvSpPr>
        <p:spPr>
          <a:xfrm>
            <a:off x="813816" y="179831"/>
            <a:ext cx="279400" cy="601980"/>
          </a:xfrm>
          <a:custGeom>
            <a:avLst/>
            <a:gdLst/>
            <a:ahLst/>
            <a:cxnLst/>
            <a:rect l="l" t="t" r="r" b="b"/>
            <a:pathLst>
              <a:path w="279400" h="601980">
                <a:moveTo>
                  <a:pt x="19812" y="601980"/>
                </a:moveTo>
                <a:lnTo>
                  <a:pt x="0" y="0"/>
                </a:lnTo>
                <a:lnTo>
                  <a:pt x="278892" y="59436"/>
                </a:lnTo>
                <a:lnTo>
                  <a:pt x="19812" y="601980"/>
                </a:lnTo>
                <a:close/>
              </a:path>
            </a:pathLst>
          </a:custGeom>
          <a:solidFill>
            <a:srgbClr val="FBBA02"/>
          </a:solidFill>
        </p:spPr>
        <p:txBody>
          <a:bodyPr wrap="square" lIns="0" tIns="0" rIns="0" bIns="0" rtlCol="0"/>
          <a:lstStyle/>
          <a:p/>
        </p:txBody>
      </p:sp>
      <p:sp>
        <p:nvSpPr>
          <p:cNvPr id="5" name="object 5"/>
          <p:cNvSpPr/>
          <p:nvPr/>
        </p:nvSpPr>
        <p:spPr>
          <a:xfrm>
            <a:off x="577595" y="179831"/>
            <a:ext cx="257810" cy="601980"/>
          </a:xfrm>
          <a:custGeom>
            <a:avLst/>
            <a:gdLst/>
            <a:ahLst/>
            <a:cxnLst/>
            <a:rect l="l" t="t" r="r" b="b"/>
            <a:pathLst>
              <a:path w="257809" h="601980">
                <a:moveTo>
                  <a:pt x="257556" y="601980"/>
                </a:moveTo>
                <a:lnTo>
                  <a:pt x="0" y="309372"/>
                </a:lnTo>
                <a:lnTo>
                  <a:pt x="237744" y="0"/>
                </a:lnTo>
                <a:lnTo>
                  <a:pt x="257556" y="601980"/>
                </a:lnTo>
                <a:close/>
              </a:path>
            </a:pathLst>
          </a:custGeom>
          <a:solidFill>
            <a:srgbClr val="FFCC28"/>
          </a:solidFill>
        </p:spPr>
        <p:txBody>
          <a:bodyPr wrap="square" lIns="0" tIns="0" rIns="0" bIns="0" rtlCol="0"/>
          <a:lstStyle/>
          <a:p/>
        </p:txBody>
      </p:sp>
      <p:sp>
        <p:nvSpPr>
          <p:cNvPr id="6" name="object 6"/>
          <p:cNvSpPr txBox="1">
            <a:spLocks noGrp="1"/>
          </p:cNvSpPr>
          <p:nvPr>
            <p:ph type="title"/>
          </p:nvPr>
        </p:nvSpPr>
        <p:spPr>
          <a:xfrm>
            <a:off x="1094105" y="89535"/>
            <a:ext cx="6779895" cy="822325"/>
          </a:xfrm>
          <a:prstGeom prst="rect">
            <a:avLst/>
          </a:prstGeom>
        </p:spPr>
        <p:txBody>
          <a:bodyPr vert="horz" wrap="square" lIns="0" tIns="12700" rIns="0" bIns="0" rtlCol="0">
            <a:spAutoFit/>
          </a:bodyPr>
          <a:lstStyle/>
          <a:p>
            <a:pPr marL="38100">
              <a:lnSpc>
                <a:spcPct val="100000"/>
              </a:lnSpc>
              <a:spcBef>
                <a:spcPts val="100"/>
              </a:spcBef>
            </a:pPr>
            <a:r>
              <a:rPr sz="8100" spc="-7" baseline="-10000" dirty="0">
                <a:solidFill>
                  <a:srgbClr val="252525"/>
                </a:solidFill>
                <a:latin typeface="Calibri" panose="020F0502020204030204"/>
                <a:cs typeface="Calibri" panose="020F0502020204030204"/>
              </a:rPr>
              <a:t>0</a:t>
            </a:r>
            <a:r>
              <a:rPr lang="en-US" sz="8100" spc="-7" baseline="-10000" dirty="0">
                <a:solidFill>
                  <a:srgbClr val="252525"/>
                </a:solidFill>
                <a:latin typeface="Calibri" panose="020F0502020204030204"/>
                <a:cs typeface="Calibri" panose="020F0502020204030204"/>
              </a:rPr>
              <a:t>3</a:t>
            </a:r>
            <a:r>
              <a:rPr lang="zh-CN" sz="3200" spc="-10" dirty="0"/>
              <a:t>具体实现方法</a:t>
            </a:r>
            <a:r>
              <a:rPr lang="en-US" altLang="zh-CN" sz="3200" spc="-10" dirty="0"/>
              <a:t>—</a:t>
            </a:r>
            <a:r>
              <a:rPr lang="zh-CN" altLang="en-US" sz="3200" spc="-10" dirty="0"/>
              <a:t>无监督学习阶段</a:t>
            </a:r>
            <a:endParaRPr lang="zh-CN" altLang="en-US" sz="3200" spc="-10" dirty="0"/>
          </a:p>
        </p:txBody>
      </p:sp>
      <p:sp>
        <p:nvSpPr>
          <p:cNvPr id="7" name="object 7"/>
          <p:cNvSpPr/>
          <p:nvPr/>
        </p:nvSpPr>
        <p:spPr>
          <a:xfrm>
            <a:off x="10905743" y="80772"/>
            <a:ext cx="1139952" cy="1139952"/>
          </a:xfrm>
          <a:prstGeom prst="rect">
            <a:avLst/>
          </a:prstGeom>
          <a:blipFill>
            <a:blip r:embed="rId1" cstate="print"/>
            <a:stretch>
              <a:fillRect/>
            </a:stretch>
          </a:blipFill>
        </p:spPr>
        <p:txBody>
          <a:bodyPr wrap="square" lIns="0" tIns="0" rIns="0" bIns="0" rtlCol="0"/>
          <a:lstStyle/>
          <a:p/>
        </p:txBody>
      </p:sp>
      <p:sp>
        <p:nvSpPr>
          <p:cNvPr id="9" name="object 9"/>
          <p:cNvSpPr txBox="1"/>
          <p:nvPr/>
        </p:nvSpPr>
        <p:spPr>
          <a:xfrm>
            <a:off x="719455" y="974090"/>
            <a:ext cx="10186035" cy="5561965"/>
          </a:xfrm>
          <a:prstGeom prst="rect">
            <a:avLst/>
          </a:prstGeom>
        </p:spPr>
        <p:txBody>
          <a:bodyPr vert="horz" wrap="square" lIns="0" tIns="12065" rIns="0" bIns="0" rtlCol="0">
            <a:spAutoFit/>
          </a:bodyPr>
          <a:lstStyle/>
          <a:p>
            <a:pPr marL="12700">
              <a:lnSpc>
                <a:spcPct val="100000"/>
              </a:lnSpc>
              <a:spcBef>
                <a:spcPts val="95"/>
              </a:spcBef>
            </a:pPr>
            <a:r>
              <a:rPr lang="zh-CN" altLang="en-US" sz="2800">
                <a:latin typeface="宋体" panose="02010600030101010101" pitchFamily="2" charset="-122"/>
                <a:cs typeface="宋体" panose="02010600030101010101" pitchFamily="2" charset="-122"/>
                <a:sym typeface="+mn-ea"/>
              </a:rPr>
              <a:t>训练一个</a:t>
            </a:r>
            <a:r>
              <a:rPr lang="zh-CN" altLang="en-US" sz="2800">
                <a:solidFill>
                  <a:srgbClr val="FF0000"/>
                </a:solidFill>
                <a:latin typeface="宋体" panose="02010600030101010101" pitchFamily="2" charset="-122"/>
                <a:cs typeface="宋体" panose="02010600030101010101" pitchFamily="2" charset="-122"/>
                <a:sym typeface="+mn-ea"/>
              </a:rPr>
              <a:t>对抗自编码器</a:t>
            </a:r>
            <a:r>
              <a:rPr lang="zh-CN" altLang="en-US" sz="2800">
                <a:latin typeface="宋体" panose="02010600030101010101" pitchFamily="2" charset="-122"/>
                <a:cs typeface="宋体" panose="02010600030101010101" pitchFamily="2" charset="-122"/>
                <a:sym typeface="+mn-ea"/>
              </a:rPr>
              <a:t>通过低维的</a:t>
            </a:r>
            <a:r>
              <a:rPr lang="zh-CN" altLang="en-US" sz="2800">
                <a:solidFill>
                  <a:srgbClr val="FF0000"/>
                </a:solidFill>
                <a:latin typeface="宋体" panose="02010600030101010101" pitchFamily="2" charset="-122"/>
                <a:cs typeface="宋体" panose="02010600030101010101" pitchFamily="2" charset="-122"/>
                <a:sym typeface="+mn-ea"/>
              </a:rPr>
              <a:t>人脸嵌入</a:t>
            </a:r>
            <a:r>
              <a:rPr lang="zh-CN" altLang="en-US" sz="2800">
                <a:latin typeface="宋体" panose="02010600030101010101" pitchFamily="2" charset="-122"/>
                <a:cs typeface="宋体" panose="02010600030101010101" pitchFamily="2" charset="-122"/>
                <a:sym typeface="+mn-ea"/>
              </a:rPr>
              <a:t>来重建人脸</a:t>
            </a:r>
            <a:endParaRPr lang="en-US" sz="2800">
              <a:latin typeface="宋体" panose="02010600030101010101" pitchFamily="2" charset="-122"/>
              <a:cs typeface="宋体" panose="02010600030101010101" pitchFamily="2" charset="-122"/>
            </a:endParaRPr>
          </a:p>
          <a:p>
            <a:pPr marL="12700">
              <a:lnSpc>
                <a:spcPct val="100000"/>
              </a:lnSpc>
              <a:spcBef>
                <a:spcPts val="95"/>
              </a:spcBef>
            </a:pPr>
            <a:r>
              <a:rPr lang="zh-CN" altLang="en-US" sz="2000">
                <a:solidFill>
                  <a:schemeClr val="tx1"/>
                </a:solidFill>
                <a:latin typeface="宋体" panose="02010600030101010101" pitchFamily="2" charset="-122"/>
                <a:cs typeface="宋体" panose="02010600030101010101" pitchFamily="2" charset="-122"/>
              </a:rPr>
              <a:t>例</a:t>
            </a:r>
            <a:r>
              <a:rPr lang="en-US" altLang="zh-CN" sz="2000">
                <a:solidFill>
                  <a:schemeClr val="tx1"/>
                </a:solidFill>
                <a:latin typeface="宋体" panose="02010600030101010101" pitchFamily="2" charset="-122"/>
                <a:cs typeface="宋体" panose="02010600030101010101" pitchFamily="2" charset="-122"/>
              </a:rPr>
              <a:t>:</a:t>
            </a:r>
            <a:r>
              <a:rPr lang="zh-CN" altLang="en-US" sz="2000">
                <a:solidFill>
                  <a:schemeClr val="tx1"/>
                </a:solidFill>
                <a:latin typeface="宋体" panose="02010600030101010101" pitchFamily="2" charset="-122"/>
                <a:cs typeface="宋体" panose="02010600030101010101" pitchFamily="2" charset="-122"/>
              </a:rPr>
              <a:t>hailstone sequence</a:t>
            </a:r>
            <a:endParaRPr lang="zh-CN" altLang="en-US" sz="2000">
              <a:solidFill>
                <a:schemeClr val="tx1"/>
              </a:solidFill>
              <a:latin typeface="宋体" panose="02010600030101010101" pitchFamily="2" charset="-122"/>
              <a:cs typeface="宋体" panose="02010600030101010101" pitchFamily="2" charset="-122"/>
            </a:endParaRPr>
          </a:p>
          <a:p>
            <a:pPr marL="12700">
              <a:lnSpc>
                <a:spcPct val="100000"/>
              </a:lnSpc>
              <a:spcBef>
                <a:spcPts val="95"/>
              </a:spcBef>
            </a:pPr>
            <a:r>
              <a:rPr lang="en-US" altLang="zh-CN" sz="2000">
                <a:solidFill>
                  <a:schemeClr val="tx1"/>
                </a:solidFill>
                <a:latin typeface="宋体" panose="02010600030101010101" pitchFamily="2" charset="-122"/>
                <a:cs typeface="宋体" panose="02010600030101010101" pitchFamily="2" charset="-122"/>
              </a:rPr>
              <a:t>X = {</a:t>
            </a:r>
            <a:r>
              <a:rPr lang="zh-CN" altLang="en-US" sz="2000">
                <a:solidFill>
                  <a:schemeClr val="tx1"/>
                </a:solidFill>
                <a:latin typeface="宋体" panose="02010600030101010101" pitchFamily="2" charset="-122"/>
                <a:cs typeface="宋体" panose="02010600030101010101" pitchFamily="2" charset="-122"/>
              </a:rPr>
              <a:t>50, 25, 76, 38, 19, 58, 29, 88, 44, 22, 11, 34, 17, 52, 26, 13, 40, 20</a:t>
            </a:r>
            <a:r>
              <a:rPr lang="en-US" altLang="zh-CN" sz="2000">
                <a:solidFill>
                  <a:schemeClr val="tx1"/>
                </a:solidFill>
                <a:latin typeface="宋体" panose="02010600030101010101" pitchFamily="2" charset="-122"/>
                <a:cs typeface="宋体" panose="02010600030101010101" pitchFamily="2" charset="-122"/>
              </a:rPr>
              <a:t>}</a:t>
            </a:r>
            <a:endParaRPr lang="zh-CN" altLang="en-US" sz="2000">
              <a:solidFill>
                <a:schemeClr val="tx1"/>
              </a:solidFill>
              <a:latin typeface="宋体" panose="02010600030101010101" pitchFamily="2" charset="-122"/>
              <a:cs typeface="宋体" panose="02010600030101010101" pitchFamily="2" charset="-122"/>
            </a:endParaRPr>
          </a:p>
          <a:p>
            <a:pPr marL="12700">
              <a:lnSpc>
                <a:spcPct val="100000"/>
              </a:lnSpc>
              <a:spcBef>
                <a:spcPts val="95"/>
              </a:spcBef>
            </a:pPr>
            <a:r>
              <a:rPr lang="zh-CN" altLang="en-US" sz="2000">
                <a:solidFill>
                  <a:schemeClr val="tx1"/>
                </a:solidFill>
                <a:latin typeface="宋体" panose="02010600030101010101" pitchFamily="2" charset="-122"/>
                <a:cs typeface="宋体" panose="02010600030101010101" pitchFamily="2" charset="-122"/>
              </a:rPr>
              <a:t>问：如何快速记住上面的这串数字？</a:t>
            </a:r>
            <a:endParaRPr lang="zh-CN" altLang="en-US" sz="2000">
              <a:solidFill>
                <a:schemeClr val="tx1"/>
              </a:solidFill>
              <a:latin typeface="宋体" panose="02010600030101010101" pitchFamily="2" charset="-122"/>
              <a:cs typeface="宋体" panose="02010600030101010101" pitchFamily="2" charset="-122"/>
            </a:endParaRPr>
          </a:p>
          <a:p>
            <a:pPr marL="12700">
              <a:lnSpc>
                <a:spcPct val="100000"/>
              </a:lnSpc>
              <a:spcBef>
                <a:spcPts val="95"/>
              </a:spcBef>
            </a:pPr>
            <a:r>
              <a:rPr lang="zh-CN" altLang="en-US" sz="2000">
                <a:solidFill>
                  <a:schemeClr val="tx1"/>
                </a:solidFill>
                <a:latin typeface="宋体" panose="02010600030101010101" pitchFamily="2" charset="-122"/>
                <a:cs typeface="宋体" panose="02010600030101010101" pitchFamily="2" charset="-122"/>
              </a:rPr>
              <a:t>答：提取</a:t>
            </a:r>
            <a:r>
              <a:rPr lang="zh-CN" altLang="en-US" sz="2000">
                <a:solidFill>
                  <a:srgbClr val="FF0000"/>
                </a:solidFill>
                <a:latin typeface="宋体" panose="02010600030101010101" pitchFamily="2" charset="-122"/>
                <a:cs typeface="宋体" panose="02010600030101010101" pitchFamily="2" charset="-122"/>
              </a:rPr>
              <a:t>特征函数</a:t>
            </a:r>
            <a:r>
              <a:rPr lang="zh-CN" altLang="en-US" sz="2000">
                <a:solidFill>
                  <a:schemeClr val="tx1"/>
                </a:solidFill>
                <a:latin typeface="宋体" panose="02010600030101010101" pitchFamily="2" charset="-122"/>
                <a:cs typeface="宋体" panose="02010600030101010101" pitchFamily="2" charset="-122"/>
              </a:rPr>
              <a:t>：偶数后面是其二分之一，奇数后面是其三倍加一</a:t>
            </a:r>
            <a:endParaRPr lang="zh-CN" altLang="en-US" sz="2000">
              <a:solidFill>
                <a:schemeClr val="tx1"/>
              </a:solidFill>
              <a:latin typeface="宋体" panose="02010600030101010101" pitchFamily="2" charset="-122"/>
              <a:cs typeface="宋体" panose="02010600030101010101" pitchFamily="2" charset="-122"/>
            </a:endParaRPr>
          </a:p>
          <a:p>
            <a:pPr marL="12700">
              <a:lnSpc>
                <a:spcPct val="100000"/>
              </a:lnSpc>
              <a:spcBef>
                <a:spcPts val="95"/>
              </a:spcBef>
            </a:pPr>
            <a:endParaRPr lang="zh-CN" altLang="en-US" sz="2000">
              <a:solidFill>
                <a:schemeClr val="tx1"/>
              </a:solidFill>
              <a:latin typeface="宋体" panose="02010600030101010101" pitchFamily="2" charset="-122"/>
              <a:cs typeface="宋体" panose="02010600030101010101" pitchFamily="2" charset="-122"/>
            </a:endParaRPr>
          </a:p>
          <a:p>
            <a:pPr marL="12700">
              <a:lnSpc>
                <a:spcPct val="100000"/>
              </a:lnSpc>
              <a:spcBef>
                <a:spcPts val="95"/>
              </a:spcBef>
            </a:pPr>
            <a:endParaRPr lang="zh-CN" altLang="en-US" sz="2000">
              <a:solidFill>
                <a:schemeClr val="tx1"/>
              </a:solidFill>
              <a:latin typeface="宋体" panose="02010600030101010101" pitchFamily="2" charset="-122"/>
              <a:cs typeface="宋体" panose="02010600030101010101" pitchFamily="2" charset="-122"/>
            </a:endParaRPr>
          </a:p>
          <a:p>
            <a:pPr marL="12700">
              <a:lnSpc>
                <a:spcPct val="100000"/>
              </a:lnSpc>
              <a:spcBef>
                <a:spcPts val="95"/>
              </a:spcBef>
            </a:pPr>
            <a:endParaRPr lang="zh-CN" altLang="en-US" sz="2000">
              <a:solidFill>
                <a:schemeClr val="tx1"/>
              </a:solidFill>
              <a:latin typeface="宋体" panose="02010600030101010101" pitchFamily="2" charset="-122"/>
              <a:cs typeface="宋体" panose="02010600030101010101" pitchFamily="2" charset="-122"/>
            </a:endParaRPr>
          </a:p>
          <a:p>
            <a:pPr marL="12700">
              <a:lnSpc>
                <a:spcPct val="100000"/>
              </a:lnSpc>
              <a:spcBef>
                <a:spcPts val="95"/>
              </a:spcBef>
            </a:pPr>
            <a:endParaRPr lang="zh-CN" altLang="en-US" sz="2000">
              <a:solidFill>
                <a:schemeClr val="tx1"/>
              </a:solidFill>
              <a:latin typeface="宋体" panose="02010600030101010101" pitchFamily="2" charset="-122"/>
              <a:cs typeface="宋体" panose="02010600030101010101" pitchFamily="2" charset="-122"/>
            </a:endParaRPr>
          </a:p>
          <a:p>
            <a:pPr marL="12700">
              <a:lnSpc>
                <a:spcPct val="100000"/>
              </a:lnSpc>
              <a:spcBef>
                <a:spcPts val="95"/>
              </a:spcBef>
            </a:pPr>
            <a:endParaRPr lang="zh-CN" altLang="en-US" sz="2000">
              <a:solidFill>
                <a:schemeClr val="tx1"/>
              </a:solidFill>
              <a:latin typeface="宋体" panose="02010600030101010101" pitchFamily="2" charset="-122"/>
              <a:cs typeface="宋体" panose="02010600030101010101" pitchFamily="2" charset="-122"/>
            </a:endParaRPr>
          </a:p>
          <a:p>
            <a:pPr marL="12700">
              <a:lnSpc>
                <a:spcPct val="100000"/>
              </a:lnSpc>
              <a:spcBef>
                <a:spcPts val="95"/>
              </a:spcBef>
            </a:pPr>
            <a:r>
              <a:rPr lang="zh-CN" altLang="en-US" sz="2000">
                <a:solidFill>
                  <a:schemeClr val="tx1"/>
                </a:solidFill>
                <a:latin typeface="宋体" panose="02010600030101010101" pitchFamily="2" charset="-122"/>
                <a:cs typeface="宋体" panose="02010600030101010101" pitchFamily="2" charset="-122"/>
              </a:rPr>
              <a:t>因此：上面的数字可以</a:t>
            </a:r>
            <a:r>
              <a:rPr lang="zh-CN" altLang="en-US" sz="2000">
                <a:solidFill>
                  <a:srgbClr val="FF0000"/>
                </a:solidFill>
                <a:latin typeface="宋体" panose="02010600030101010101" pitchFamily="2" charset="-122"/>
                <a:cs typeface="宋体" panose="02010600030101010101" pitchFamily="2" charset="-122"/>
              </a:rPr>
              <a:t>压缩</a:t>
            </a:r>
            <a:r>
              <a:rPr lang="zh-CN" altLang="en-US" sz="2000">
                <a:solidFill>
                  <a:schemeClr val="tx1"/>
                </a:solidFill>
                <a:latin typeface="宋体" panose="02010600030101010101" pitchFamily="2" charset="-122"/>
                <a:cs typeface="宋体" panose="02010600030101010101" pitchFamily="2" charset="-122"/>
              </a:rPr>
              <a:t>表示成：</a:t>
            </a:r>
            <a:endParaRPr lang="zh-CN" altLang="en-US" sz="2000">
              <a:solidFill>
                <a:schemeClr val="tx1"/>
              </a:solidFill>
              <a:latin typeface="宋体" panose="02010600030101010101" pitchFamily="2" charset="-122"/>
              <a:cs typeface="宋体" panose="02010600030101010101" pitchFamily="2" charset="-122"/>
            </a:endParaRPr>
          </a:p>
          <a:p>
            <a:pPr marL="12700">
              <a:lnSpc>
                <a:spcPct val="100000"/>
              </a:lnSpc>
              <a:spcBef>
                <a:spcPts val="95"/>
              </a:spcBef>
            </a:pPr>
            <a:r>
              <a:rPr lang="en-US" altLang="zh-CN" sz="2000">
                <a:solidFill>
                  <a:schemeClr val="tx1"/>
                </a:solidFill>
                <a:latin typeface="宋体" panose="02010600030101010101" pitchFamily="2" charset="-122"/>
                <a:cs typeface="宋体" panose="02010600030101010101" pitchFamily="2" charset="-122"/>
              </a:rPr>
              <a:t>       Q(X) = (50,18)</a:t>
            </a:r>
            <a:r>
              <a:rPr lang="zh-CN" altLang="en-US" sz="2000">
                <a:solidFill>
                  <a:schemeClr val="tx1"/>
                </a:solidFill>
                <a:latin typeface="宋体" panose="02010600030101010101" pitchFamily="2" charset="-122"/>
                <a:cs typeface="宋体" panose="02010600030101010101" pitchFamily="2" charset="-122"/>
              </a:rPr>
              <a:t>，其中</a:t>
            </a:r>
            <a:r>
              <a:rPr lang="en-US" altLang="zh-CN" sz="2000">
                <a:solidFill>
                  <a:schemeClr val="tx1"/>
                </a:solidFill>
                <a:latin typeface="宋体" panose="02010600030101010101" pitchFamily="2" charset="-122"/>
                <a:cs typeface="宋体" panose="02010600030101010101" pitchFamily="2" charset="-122"/>
              </a:rPr>
              <a:t>50</a:t>
            </a:r>
            <a:r>
              <a:rPr lang="zh-CN" altLang="en-US" sz="2000">
                <a:solidFill>
                  <a:schemeClr val="tx1"/>
                </a:solidFill>
                <a:latin typeface="宋体" panose="02010600030101010101" pitchFamily="2" charset="-122"/>
                <a:cs typeface="宋体" panose="02010600030101010101" pitchFamily="2" charset="-122"/>
              </a:rPr>
              <a:t>为序列的第一个数字，</a:t>
            </a:r>
            <a:r>
              <a:rPr lang="en-US" altLang="zh-CN" sz="2000">
                <a:solidFill>
                  <a:schemeClr val="tx1"/>
                </a:solidFill>
                <a:latin typeface="宋体" panose="02010600030101010101" pitchFamily="2" charset="-122"/>
                <a:cs typeface="宋体" panose="02010600030101010101" pitchFamily="2" charset="-122"/>
              </a:rPr>
              <a:t>18</a:t>
            </a:r>
            <a:r>
              <a:rPr lang="zh-CN" altLang="en-US" sz="2000">
                <a:solidFill>
                  <a:schemeClr val="tx1"/>
                </a:solidFill>
                <a:latin typeface="宋体" panose="02010600030101010101" pitchFamily="2" charset="-122"/>
                <a:cs typeface="宋体" panose="02010600030101010101" pitchFamily="2" charset="-122"/>
              </a:rPr>
              <a:t>为</a:t>
            </a:r>
            <a:r>
              <a:rPr lang="zh-CN" altLang="en-US" sz="2000">
                <a:solidFill>
                  <a:schemeClr val="tx1"/>
                </a:solidFill>
                <a:latin typeface="宋体" panose="02010600030101010101" pitchFamily="2" charset="-122"/>
                <a:cs typeface="宋体" panose="02010600030101010101" pitchFamily="2" charset="-122"/>
              </a:rPr>
              <a:t>序列的长度</a:t>
            </a:r>
            <a:endParaRPr lang="zh-CN" altLang="en-US" sz="2000">
              <a:solidFill>
                <a:schemeClr val="tx1"/>
              </a:solidFill>
              <a:latin typeface="宋体" panose="02010600030101010101" pitchFamily="2" charset="-122"/>
              <a:cs typeface="宋体" panose="02010600030101010101" pitchFamily="2" charset="-122"/>
            </a:endParaRPr>
          </a:p>
          <a:p>
            <a:pPr marL="12700">
              <a:lnSpc>
                <a:spcPct val="100000"/>
              </a:lnSpc>
              <a:spcBef>
                <a:spcPts val="95"/>
              </a:spcBef>
            </a:pPr>
            <a:r>
              <a:rPr lang="zh-CN" altLang="en-US" sz="2000">
                <a:solidFill>
                  <a:schemeClr val="tx1"/>
                </a:solidFill>
                <a:latin typeface="宋体" panose="02010600030101010101" pitchFamily="2" charset="-122"/>
                <a:cs typeface="宋体" panose="02010600030101010101" pitchFamily="2" charset="-122"/>
              </a:rPr>
              <a:t>而通过</a:t>
            </a:r>
            <a:r>
              <a:rPr lang="zh-CN" altLang="en-US" sz="2000">
                <a:solidFill>
                  <a:srgbClr val="FF0000"/>
                </a:solidFill>
                <a:latin typeface="宋体" panose="02010600030101010101" pitchFamily="2" charset="-122"/>
                <a:cs typeface="宋体" panose="02010600030101010101" pitchFamily="2" charset="-122"/>
              </a:rPr>
              <a:t>压缩的逆过程</a:t>
            </a:r>
            <a:r>
              <a:rPr lang="zh-CN" altLang="en-US" sz="2000">
                <a:solidFill>
                  <a:schemeClr val="tx1"/>
                </a:solidFill>
                <a:latin typeface="宋体" panose="02010600030101010101" pitchFamily="2" charset="-122"/>
                <a:cs typeface="宋体" panose="02010600030101010101" pitchFamily="2" charset="-122"/>
              </a:rPr>
              <a:t>进行</a:t>
            </a:r>
            <a:r>
              <a:rPr lang="zh-CN" altLang="en-US" sz="2000">
                <a:solidFill>
                  <a:srgbClr val="FF0000"/>
                </a:solidFill>
                <a:latin typeface="宋体" panose="02010600030101010101" pitchFamily="2" charset="-122"/>
                <a:cs typeface="宋体" panose="02010600030101010101" pitchFamily="2" charset="-122"/>
              </a:rPr>
              <a:t>解压</a:t>
            </a:r>
            <a:r>
              <a:rPr lang="zh-CN" altLang="en-US" sz="2000">
                <a:solidFill>
                  <a:schemeClr val="tx1"/>
                </a:solidFill>
                <a:latin typeface="宋体" panose="02010600030101010101" pitchFamily="2" charset="-122"/>
                <a:cs typeface="宋体" panose="02010600030101010101" pitchFamily="2" charset="-122"/>
              </a:rPr>
              <a:t>（</a:t>
            </a:r>
            <a:r>
              <a:rPr lang="en-US" altLang="zh-CN" sz="2000">
                <a:solidFill>
                  <a:schemeClr val="tx1"/>
                </a:solidFill>
                <a:latin typeface="宋体" panose="02010600030101010101" pitchFamily="2" charset="-122"/>
                <a:cs typeface="宋体" panose="02010600030101010101" pitchFamily="2" charset="-122"/>
              </a:rPr>
              <a:t>50,18</a:t>
            </a:r>
            <a:r>
              <a:rPr lang="zh-CN" altLang="en-US" sz="2000">
                <a:solidFill>
                  <a:schemeClr val="tx1"/>
                </a:solidFill>
                <a:latin typeface="宋体" panose="02010600030101010101" pitchFamily="2" charset="-122"/>
                <a:cs typeface="宋体" panose="02010600030101010101" pitchFamily="2" charset="-122"/>
              </a:rPr>
              <a:t>）又可以</a:t>
            </a:r>
            <a:r>
              <a:rPr lang="zh-CN" altLang="en-US" sz="2000">
                <a:solidFill>
                  <a:srgbClr val="FF0000"/>
                </a:solidFill>
                <a:latin typeface="宋体" panose="02010600030101010101" pitchFamily="2" charset="-122"/>
                <a:cs typeface="宋体" panose="02010600030101010101" pitchFamily="2" charset="-122"/>
              </a:rPr>
              <a:t>生成</a:t>
            </a:r>
            <a:r>
              <a:rPr lang="zh-CN" altLang="en-US" sz="2000">
                <a:solidFill>
                  <a:schemeClr val="tx1"/>
                </a:solidFill>
                <a:latin typeface="宋体" panose="02010600030101010101" pitchFamily="2" charset="-122"/>
                <a:cs typeface="宋体" panose="02010600030101010101" pitchFamily="2" charset="-122"/>
              </a:rPr>
              <a:t>序列</a:t>
            </a:r>
            <a:r>
              <a:rPr lang="en-US" altLang="zh-CN" sz="2000">
                <a:solidFill>
                  <a:schemeClr val="tx1"/>
                </a:solidFill>
                <a:latin typeface="宋体" panose="02010600030101010101" pitchFamily="2" charset="-122"/>
                <a:cs typeface="宋体" panose="02010600030101010101" pitchFamily="2" charset="-122"/>
              </a:rPr>
              <a:t>X</a:t>
            </a:r>
            <a:endParaRPr lang="en-US" altLang="zh-CN" sz="2000">
              <a:solidFill>
                <a:schemeClr val="tx1"/>
              </a:solidFill>
              <a:latin typeface="宋体" panose="02010600030101010101" pitchFamily="2" charset="-122"/>
              <a:cs typeface="宋体" panose="02010600030101010101" pitchFamily="2" charset="-122"/>
            </a:endParaRPr>
          </a:p>
          <a:p>
            <a:pPr marL="12700">
              <a:lnSpc>
                <a:spcPct val="100000"/>
              </a:lnSpc>
              <a:spcBef>
                <a:spcPts val="95"/>
              </a:spcBef>
            </a:pPr>
            <a:endParaRPr lang="en-US" altLang="zh-CN" sz="2000">
              <a:solidFill>
                <a:schemeClr val="tx1"/>
              </a:solidFill>
              <a:latin typeface="宋体" panose="02010600030101010101" pitchFamily="2" charset="-122"/>
              <a:cs typeface="宋体" panose="02010600030101010101" pitchFamily="2" charset="-122"/>
            </a:endParaRPr>
          </a:p>
          <a:p>
            <a:pPr marL="12700">
              <a:lnSpc>
                <a:spcPct val="100000"/>
              </a:lnSpc>
              <a:spcBef>
                <a:spcPts val="95"/>
              </a:spcBef>
            </a:pPr>
            <a:r>
              <a:rPr lang="zh-CN" altLang="en-US" sz="2000">
                <a:solidFill>
                  <a:schemeClr val="tx1"/>
                </a:solidFill>
                <a:latin typeface="宋体" panose="02010600030101010101" pitchFamily="2" charset="-122"/>
                <a:cs typeface="宋体" panose="02010600030101010101" pitchFamily="2" charset="-122"/>
              </a:rPr>
              <a:t>在深度学习中，压缩函数</a:t>
            </a:r>
            <a:r>
              <a:rPr lang="en-US" altLang="zh-CN" sz="2000">
                <a:solidFill>
                  <a:schemeClr val="tx1"/>
                </a:solidFill>
                <a:latin typeface="宋体" panose="02010600030101010101" pitchFamily="2" charset="-122"/>
                <a:cs typeface="宋体" panose="02010600030101010101" pitchFamily="2" charset="-122"/>
              </a:rPr>
              <a:t>Q(X)=</a:t>
            </a:r>
            <a:r>
              <a:rPr lang="zh-CN" altLang="en-US" sz="2000">
                <a:solidFill>
                  <a:schemeClr val="tx1"/>
                </a:solidFill>
                <a:latin typeface="宋体" panose="02010600030101010101" pitchFamily="2" charset="-122"/>
                <a:cs typeface="宋体" panose="02010600030101010101" pitchFamily="2" charset="-122"/>
              </a:rPr>
              <a:t>编码器，解压函数</a:t>
            </a:r>
            <a:r>
              <a:rPr lang="en-US" altLang="zh-CN" sz="2000">
                <a:solidFill>
                  <a:schemeClr val="tx1"/>
                </a:solidFill>
                <a:latin typeface="宋体" panose="02010600030101010101" pitchFamily="2" charset="-122"/>
                <a:cs typeface="宋体" panose="02010600030101010101" pitchFamily="2" charset="-122"/>
              </a:rPr>
              <a:t>P(X)</a:t>
            </a:r>
            <a:r>
              <a:rPr lang="en-US" altLang="zh-CN" sz="2000">
                <a:solidFill>
                  <a:schemeClr val="tx1"/>
                </a:solidFill>
                <a:latin typeface="宋体" panose="02010600030101010101" pitchFamily="2" charset="-122"/>
                <a:cs typeface="宋体" panose="02010600030101010101" pitchFamily="2" charset="-122"/>
              </a:rPr>
              <a:t>=</a:t>
            </a:r>
            <a:r>
              <a:rPr lang="zh-CN" altLang="en-US" sz="2000">
                <a:solidFill>
                  <a:schemeClr val="tx1"/>
                </a:solidFill>
                <a:latin typeface="宋体" panose="02010600030101010101" pitchFamily="2" charset="-122"/>
                <a:cs typeface="宋体" panose="02010600030101010101" pitchFamily="2" charset="-122"/>
              </a:rPr>
              <a:t>解码器，编码器</a:t>
            </a:r>
            <a:r>
              <a:rPr lang="en-US" altLang="zh-CN" sz="2000">
                <a:solidFill>
                  <a:schemeClr val="tx1"/>
                </a:solidFill>
                <a:latin typeface="宋体" panose="02010600030101010101" pitchFamily="2" charset="-122"/>
                <a:cs typeface="宋体" panose="02010600030101010101" pitchFamily="2" charset="-122"/>
              </a:rPr>
              <a:t>+</a:t>
            </a:r>
            <a:r>
              <a:rPr lang="zh-CN" altLang="en-US" sz="2000">
                <a:solidFill>
                  <a:schemeClr val="tx1"/>
                </a:solidFill>
                <a:latin typeface="宋体" panose="02010600030101010101" pitchFamily="2" charset="-122"/>
                <a:cs typeface="宋体" panose="02010600030101010101" pitchFamily="2" charset="-122"/>
              </a:rPr>
              <a:t>解码器</a:t>
            </a:r>
            <a:r>
              <a:rPr lang="en-US" altLang="zh-CN" sz="2000">
                <a:solidFill>
                  <a:schemeClr val="tx1"/>
                </a:solidFill>
                <a:latin typeface="宋体" panose="02010600030101010101" pitchFamily="2" charset="-122"/>
                <a:cs typeface="宋体" panose="02010600030101010101" pitchFamily="2" charset="-122"/>
              </a:rPr>
              <a:t>=</a:t>
            </a:r>
            <a:r>
              <a:rPr lang="zh-CN" altLang="en-US" sz="2000">
                <a:solidFill>
                  <a:schemeClr val="tx1"/>
                </a:solidFill>
                <a:latin typeface="宋体" panose="02010600030101010101" pitchFamily="2" charset="-122"/>
                <a:cs typeface="宋体" panose="02010600030101010101" pitchFamily="2" charset="-122"/>
              </a:rPr>
              <a:t>自编码器</a:t>
            </a:r>
            <a:endParaRPr lang="zh-CN" altLang="en-US" sz="2000">
              <a:solidFill>
                <a:schemeClr val="tx1"/>
              </a:solidFill>
              <a:latin typeface="宋体" panose="02010600030101010101" pitchFamily="2" charset="-122"/>
              <a:cs typeface="宋体" panose="02010600030101010101" pitchFamily="2" charset="-122"/>
            </a:endParaRPr>
          </a:p>
          <a:p>
            <a:pPr marL="12700">
              <a:lnSpc>
                <a:spcPct val="100000"/>
              </a:lnSpc>
              <a:spcBef>
                <a:spcPts val="95"/>
              </a:spcBef>
            </a:pPr>
            <a:endParaRPr lang="zh-CN" altLang="en-US" sz="2000">
              <a:solidFill>
                <a:schemeClr val="tx1"/>
              </a:solidFill>
              <a:latin typeface="宋体" panose="02010600030101010101" pitchFamily="2" charset="-122"/>
              <a:cs typeface="宋体" panose="02010600030101010101" pitchFamily="2" charset="-122"/>
            </a:endParaRPr>
          </a:p>
          <a:p>
            <a:pPr marL="12700">
              <a:lnSpc>
                <a:spcPct val="100000"/>
              </a:lnSpc>
              <a:spcBef>
                <a:spcPts val="95"/>
              </a:spcBef>
            </a:pPr>
            <a:r>
              <a:rPr lang="zh-CN" altLang="en-US" sz="2000">
                <a:solidFill>
                  <a:srgbClr val="FF0000"/>
                </a:solidFill>
                <a:latin typeface="宋体" panose="02010600030101010101" pitchFamily="2" charset="-122"/>
                <a:cs typeface="宋体" panose="02010600030101010101" pitchFamily="2" charset="-122"/>
              </a:rPr>
              <a:t>    </a:t>
            </a:r>
            <a:endParaRPr lang="en-US" sz="2800">
              <a:latin typeface="宋体" panose="02010600030101010101" pitchFamily="2" charset="-122"/>
              <a:cs typeface="宋体" panose="02010600030101010101" pitchFamily="2" charset="-122"/>
            </a:endParaRPr>
          </a:p>
        </p:txBody>
      </p:sp>
      <p:graphicFrame>
        <p:nvGraphicFramePr>
          <p:cNvPr id="10" name="对象 9">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5" name="" r:id="rId2" imgW="914400" imgH="215900" progId="Equation.KSEE3">
                  <p:embed/>
                </p:oleObj>
              </mc:Choice>
              <mc:Fallback>
                <p:oleObj name="" r:id="rId2" imgW="914400" imgH="215900" progId="Equation.KSEE3">
                  <p:embed/>
                  <p:pic>
                    <p:nvPicPr>
                      <p:cNvPr id="0" name="图片 1024"/>
                      <p:cNvPicPr/>
                      <p:nvPr/>
                    </p:nvPicPr>
                    <p:blipFill>
                      <a:blip r:embed="rId3"/>
                      <a:stretch>
                        <a:fillRect/>
                      </a:stretch>
                    </p:blipFill>
                    <p:spPr>
                      <a:xfrm>
                        <a:off x="5638800" y="3321050"/>
                        <a:ext cx="914400" cy="215900"/>
                      </a:xfrm>
                      <a:prstGeom prst="rect">
                        <a:avLst/>
                      </a:prstGeom>
                    </p:spPr>
                  </p:pic>
                </p:oleObj>
              </mc:Fallback>
            </mc:AlternateContent>
          </a:graphicData>
        </a:graphic>
      </p:graphicFrame>
      <p:grpSp>
        <p:nvGrpSpPr>
          <p:cNvPr id="17" name="组合 16"/>
          <p:cNvGrpSpPr/>
          <p:nvPr/>
        </p:nvGrpSpPr>
        <p:grpSpPr>
          <a:xfrm>
            <a:off x="1405890" y="2719705"/>
            <a:ext cx="5474970" cy="1292225"/>
            <a:chOff x="2200" y="6273"/>
            <a:chExt cx="8622" cy="2035"/>
          </a:xfrm>
        </p:grpSpPr>
        <p:sp>
          <p:nvSpPr>
            <p:cNvPr id="11" name="文本框 10"/>
            <p:cNvSpPr txBox="1"/>
            <p:nvPr/>
          </p:nvSpPr>
          <p:spPr>
            <a:xfrm>
              <a:off x="2200" y="7030"/>
              <a:ext cx="1160" cy="580"/>
            </a:xfrm>
            <a:prstGeom prst="rect">
              <a:avLst/>
            </a:prstGeom>
            <a:noFill/>
          </p:spPr>
          <p:txBody>
            <a:bodyPr wrap="square" rtlCol="0">
              <a:spAutoFit/>
            </a:bodyPr>
            <a:p>
              <a:r>
                <a:rPr lang="en-US" altLang="zh-CN"/>
                <a:t>Z(x</a:t>
              </a:r>
              <a:r>
                <a:rPr lang="en-US" altLang="zh-CN" baseline="-25000"/>
                <a:t>i</a:t>
              </a:r>
              <a:r>
                <a:rPr lang="en-US" altLang="zh-CN"/>
                <a:t>)=</a:t>
              </a:r>
              <a:endParaRPr lang="en-US" altLang="zh-CN"/>
            </a:p>
          </p:txBody>
        </p:sp>
        <p:sp>
          <p:nvSpPr>
            <p:cNvPr id="12" name="文本框 11"/>
            <p:cNvSpPr txBox="1"/>
            <p:nvPr/>
          </p:nvSpPr>
          <p:spPr>
            <a:xfrm>
              <a:off x="3388" y="6976"/>
              <a:ext cx="7155" cy="580"/>
            </a:xfrm>
            <a:prstGeom prst="rect">
              <a:avLst/>
            </a:prstGeom>
            <a:noFill/>
          </p:spPr>
          <p:txBody>
            <a:bodyPr wrap="square" rtlCol="0">
              <a:spAutoFit/>
            </a:bodyPr>
            <a:p>
              <a:r>
                <a:rPr lang="en-US" altLang="zh-CN"/>
                <a:t>1/2</a:t>
              </a:r>
              <a:r>
                <a:rPr lang="zh-CN" altLang="en-US">
                  <a:sym typeface="+mn-ea"/>
                </a:rPr>
                <a:t>×</a:t>
              </a:r>
              <a:r>
                <a:rPr lang="en-US" altLang="zh-CN">
                  <a:sym typeface="+mn-ea"/>
                </a:rPr>
                <a:t>Z</a:t>
              </a:r>
              <a:r>
                <a:rPr lang="en-US" altLang="zh-CN">
                  <a:sym typeface="+mn-ea"/>
                </a:rPr>
                <a:t>(x</a:t>
              </a:r>
              <a:r>
                <a:rPr lang="en-US" altLang="zh-CN" baseline="-25000">
                  <a:sym typeface="+mn-ea"/>
                </a:rPr>
                <a:t>i-1</a:t>
              </a:r>
              <a:r>
                <a:rPr lang="en-US" altLang="zh-CN">
                  <a:sym typeface="+mn-ea"/>
                </a:rPr>
                <a:t>)       if ((Z</a:t>
              </a:r>
              <a:r>
                <a:rPr lang="en-US" altLang="zh-CN">
                  <a:sym typeface="+mn-ea"/>
                </a:rPr>
                <a:t>(x</a:t>
              </a:r>
              <a:r>
                <a:rPr lang="en-US" altLang="zh-CN" baseline="-25000">
                  <a:sym typeface="+mn-ea"/>
                </a:rPr>
                <a:t>i-1</a:t>
              </a:r>
              <a:r>
                <a:rPr lang="en-US" altLang="zh-CN">
                  <a:sym typeface="+mn-ea"/>
                </a:rPr>
                <a:t>)%2 == 0</a:t>
              </a:r>
              <a:r>
                <a:rPr lang="en-US" altLang="zh-CN">
                  <a:sym typeface="+mn-ea"/>
                </a:rPr>
                <a:t>) &amp;&amp; i∈[1, 17]) </a:t>
              </a:r>
              <a:endParaRPr lang="zh-CN" altLang="en-US">
                <a:sym typeface="+mn-ea"/>
              </a:endParaRPr>
            </a:p>
          </p:txBody>
        </p:sp>
        <p:sp>
          <p:nvSpPr>
            <p:cNvPr id="13" name="文本框 12"/>
            <p:cNvSpPr txBox="1"/>
            <p:nvPr/>
          </p:nvSpPr>
          <p:spPr>
            <a:xfrm>
              <a:off x="3388" y="7728"/>
              <a:ext cx="7434" cy="580"/>
            </a:xfrm>
            <a:prstGeom prst="rect">
              <a:avLst/>
            </a:prstGeom>
            <a:noFill/>
          </p:spPr>
          <p:txBody>
            <a:bodyPr wrap="square" rtlCol="0">
              <a:spAutoFit/>
            </a:bodyPr>
            <a:p>
              <a:r>
                <a:rPr lang="en-US" altLang="zh-CN"/>
                <a:t>3</a:t>
              </a:r>
              <a:r>
                <a:rPr lang="zh-CN" altLang="en-US">
                  <a:sym typeface="+mn-ea"/>
                </a:rPr>
                <a:t>×</a:t>
              </a:r>
              <a:r>
                <a:rPr lang="en-US" altLang="zh-CN">
                  <a:sym typeface="+mn-ea"/>
                </a:rPr>
                <a:t>Z</a:t>
              </a:r>
              <a:r>
                <a:rPr lang="en-US" altLang="zh-CN">
                  <a:sym typeface="+mn-ea"/>
                </a:rPr>
                <a:t>(x</a:t>
              </a:r>
              <a:r>
                <a:rPr lang="en-US" altLang="zh-CN" baseline="-25000">
                  <a:sym typeface="+mn-ea"/>
                </a:rPr>
                <a:t>i-1</a:t>
              </a:r>
              <a:r>
                <a:rPr lang="en-US" altLang="zh-CN">
                  <a:sym typeface="+mn-ea"/>
                </a:rPr>
                <a:t>)+1       if ((Z(x</a:t>
              </a:r>
              <a:r>
                <a:rPr lang="en-US" altLang="zh-CN" baseline="-25000">
                  <a:sym typeface="+mn-ea"/>
                </a:rPr>
                <a:t>i-1</a:t>
              </a:r>
              <a:r>
                <a:rPr lang="en-US" altLang="zh-CN">
                  <a:sym typeface="+mn-ea"/>
                </a:rPr>
                <a:t>)%2 == 1) </a:t>
              </a:r>
              <a:r>
                <a:rPr lang="en-US" altLang="zh-CN">
                  <a:sym typeface="+mn-ea"/>
                </a:rPr>
                <a:t>&amp;&amp; i∈[1, 17] )</a:t>
              </a:r>
              <a:endParaRPr lang="en-US" altLang="zh-CN">
                <a:sym typeface="+mn-ea"/>
              </a:endParaRPr>
            </a:p>
          </p:txBody>
        </p:sp>
        <p:sp>
          <p:nvSpPr>
            <p:cNvPr id="14" name="文本框 13"/>
            <p:cNvSpPr txBox="1"/>
            <p:nvPr/>
          </p:nvSpPr>
          <p:spPr>
            <a:xfrm>
              <a:off x="3388" y="6273"/>
              <a:ext cx="1850" cy="580"/>
            </a:xfrm>
            <a:prstGeom prst="rect">
              <a:avLst/>
            </a:prstGeom>
            <a:noFill/>
          </p:spPr>
          <p:txBody>
            <a:bodyPr wrap="square" rtlCol="0">
              <a:spAutoFit/>
            </a:bodyPr>
            <a:p>
              <a:r>
                <a:rPr lang="en-US" altLang="zh-CN">
                  <a:sym typeface="+mn-ea"/>
                </a:rPr>
                <a:t>Z(x</a:t>
              </a:r>
              <a:r>
                <a:rPr lang="en-US" altLang="zh-CN" baseline="-25000">
                  <a:sym typeface="+mn-ea"/>
                </a:rPr>
                <a:t>0</a:t>
              </a:r>
              <a:r>
                <a:rPr lang="en-US" altLang="zh-CN">
                  <a:sym typeface="+mn-ea"/>
                </a:rPr>
                <a:t>) = 50    </a:t>
              </a:r>
              <a:endParaRPr lang="zh-CN" altLang="en-US">
                <a:sym typeface="+mn-ea"/>
              </a:endParaRPr>
            </a:p>
          </p:txBody>
        </p:sp>
        <p:sp>
          <p:nvSpPr>
            <p:cNvPr id="16" name="左中括号 15"/>
            <p:cNvSpPr/>
            <p:nvPr/>
          </p:nvSpPr>
          <p:spPr>
            <a:xfrm>
              <a:off x="3240" y="6600"/>
              <a:ext cx="120" cy="1440"/>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0395" y="809244"/>
            <a:ext cx="670560" cy="311150"/>
          </a:xfrm>
          <a:custGeom>
            <a:avLst/>
            <a:gdLst/>
            <a:ahLst/>
            <a:cxnLst/>
            <a:rect l="l" t="t" r="r" b="b"/>
            <a:pathLst>
              <a:path w="670560" h="311150">
                <a:moveTo>
                  <a:pt x="65532" y="310895"/>
                </a:moveTo>
                <a:lnTo>
                  <a:pt x="0" y="0"/>
                </a:lnTo>
                <a:lnTo>
                  <a:pt x="670560" y="21335"/>
                </a:lnTo>
                <a:lnTo>
                  <a:pt x="65532" y="310895"/>
                </a:lnTo>
                <a:close/>
              </a:path>
            </a:pathLst>
          </a:custGeom>
          <a:solidFill>
            <a:srgbClr val="106BC7"/>
          </a:solidFill>
        </p:spPr>
        <p:txBody>
          <a:bodyPr wrap="square" lIns="0" tIns="0" rIns="0" bIns="0" rtlCol="0"/>
          <a:lstStyle/>
          <a:p/>
        </p:txBody>
      </p:sp>
      <p:sp>
        <p:nvSpPr>
          <p:cNvPr id="3" name="object 3"/>
          <p:cNvSpPr/>
          <p:nvPr/>
        </p:nvSpPr>
        <p:spPr>
          <a:xfrm>
            <a:off x="120395" y="545591"/>
            <a:ext cx="670560" cy="285115"/>
          </a:xfrm>
          <a:custGeom>
            <a:avLst/>
            <a:gdLst/>
            <a:ahLst/>
            <a:cxnLst/>
            <a:rect l="l" t="t" r="r" b="b"/>
            <a:pathLst>
              <a:path w="670560" h="285115">
                <a:moveTo>
                  <a:pt x="670560" y="284988"/>
                </a:moveTo>
                <a:lnTo>
                  <a:pt x="0" y="265176"/>
                </a:lnTo>
                <a:lnTo>
                  <a:pt x="342899" y="0"/>
                </a:lnTo>
                <a:lnTo>
                  <a:pt x="670560" y="284988"/>
                </a:lnTo>
                <a:close/>
              </a:path>
            </a:pathLst>
          </a:custGeom>
          <a:solidFill>
            <a:srgbClr val="48A2FF"/>
          </a:solidFill>
        </p:spPr>
        <p:txBody>
          <a:bodyPr wrap="square" lIns="0" tIns="0" rIns="0" bIns="0" rtlCol="0"/>
          <a:lstStyle/>
          <a:p/>
        </p:txBody>
      </p:sp>
      <p:sp>
        <p:nvSpPr>
          <p:cNvPr id="4" name="object 4"/>
          <p:cNvSpPr/>
          <p:nvPr/>
        </p:nvSpPr>
        <p:spPr>
          <a:xfrm>
            <a:off x="813816" y="179831"/>
            <a:ext cx="279400" cy="601980"/>
          </a:xfrm>
          <a:custGeom>
            <a:avLst/>
            <a:gdLst/>
            <a:ahLst/>
            <a:cxnLst/>
            <a:rect l="l" t="t" r="r" b="b"/>
            <a:pathLst>
              <a:path w="279400" h="601980">
                <a:moveTo>
                  <a:pt x="19812" y="601980"/>
                </a:moveTo>
                <a:lnTo>
                  <a:pt x="0" y="0"/>
                </a:lnTo>
                <a:lnTo>
                  <a:pt x="278892" y="59436"/>
                </a:lnTo>
                <a:lnTo>
                  <a:pt x="19812" y="601980"/>
                </a:lnTo>
                <a:close/>
              </a:path>
            </a:pathLst>
          </a:custGeom>
          <a:solidFill>
            <a:srgbClr val="FBBA02"/>
          </a:solidFill>
        </p:spPr>
        <p:txBody>
          <a:bodyPr wrap="square" lIns="0" tIns="0" rIns="0" bIns="0" rtlCol="0"/>
          <a:lstStyle/>
          <a:p/>
        </p:txBody>
      </p:sp>
      <p:sp>
        <p:nvSpPr>
          <p:cNvPr id="5" name="object 5"/>
          <p:cNvSpPr/>
          <p:nvPr/>
        </p:nvSpPr>
        <p:spPr>
          <a:xfrm>
            <a:off x="577595" y="179831"/>
            <a:ext cx="257810" cy="601980"/>
          </a:xfrm>
          <a:custGeom>
            <a:avLst/>
            <a:gdLst/>
            <a:ahLst/>
            <a:cxnLst/>
            <a:rect l="l" t="t" r="r" b="b"/>
            <a:pathLst>
              <a:path w="257809" h="601980">
                <a:moveTo>
                  <a:pt x="257556" y="601980"/>
                </a:moveTo>
                <a:lnTo>
                  <a:pt x="0" y="309372"/>
                </a:lnTo>
                <a:lnTo>
                  <a:pt x="237744" y="0"/>
                </a:lnTo>
                <a:lnTo>
                  <a:pt x="257556" y="601980"/>
                </a:lnTo>
                <a:close/>
              </a:path>
            </a:pathLst>
          </a:custGeom>
          <a:solidFill>
            <a:srgbClr val="FFCC28"/>
          </a:solidFill>
        </p:spPr>
        <p:txBody>
          <a:bodyPr wrap="square" lIns="0" tIns="0" rIns="0" bIns="0" rtlCol="0"/>
          <a:lstStyle/>
          <a:p/>
        </p:txBody>
      </p:sp>
      <p:sp>
        <p:nvSpPr>
          <p:cNvPr id="6" name="object 6"/>
          <p:cNvSpPr txBox="1">
            <a:spLocks noGrp="1"/>
          </p:cNvSpPr>
          <p:nvPr>
            <p:ph type="title"/>
          </p:nvPr>
        </p:nvSpPr>
        <p:spPr>
          <a:xfrm>
            <a:off x="1094105" y="89535"/>
            <a:ext cx="6779895" cy="822325"/>
          </a:xfrm>
          <a:prstGeom prst="rect">
            <a:avLst/>
          </a:prstGeom>
        </p:spPr>
        <p:txBody>
          <a:bodyPr vert="horz" wrap="square" lIns="0" tIns="12700" rIns="0" bIns="0" rtlCol="0">
            <a:spAutoFit/>
          </a:bodyPr>
          <a:lstStyle/>
          <a:p>
            <a:pPr marL="38100">
              <a:lnSpc>
                <a:spcPct val="100000"/>
              </a:lnSpc>
              <a:spcBef>
                <a:spcPts val="100"/>
              </a:spcBef>
            </a:pPr>
            <a:r>
              <a:rPr sz="8100" spc="-7" baseline="-10000" dirty="0">
                <a:solidFill>
                  <a:srgbClr val="252525"/>
                </a:solidFill>
                <a:latin typeface="Calibri" panose="020F0502020204030204"/>
                <a:cs typeface="Calibri" panose="020F0502020204030204"/>
              </a:rPr>
              <a:t>0</a:t>
            </a:r>
            <a:r>
              <a:rPr lang="en-US" sz="8100" spc="-7" baseline="-10000" dirty="0">
                <a:solidFill>
                  <a:srgbClr val="252525"/>
                </a:solidFill>
                <a:latin typeface="Calibri" panose="020F0502020204030204"/>
                <a:cs typeface="Calibri" panose="020F0502020204030204"/>
              </a:rPr>
              <a:t>3</a:t>
            </a:r>
            <a:r>
              <a:rPr lang="zh-CN" sz="3200" spc="-10" dirty="0"/>
              <a:t>具体实现方法</a:t>
            </a:r>
            <a:r>
              <a:rPr lang="en-US" altLang="zh-CN" sz="3200" spc="-10" dirty="0"/>
              <a:t>—</a:t>
            </a:r>
            <a:r>
              <a:rPr lang="zh-CN" altLang="en-US" sz="3200" spc="-10" dirty="0"/>
              <a:t>无监督学习阶段</a:t>
            </a:r>
            <a:endParaRPr lang="zh-CN" altLang="en-US" sz="3200" spc="-10" dirty="0"/>
          </a:p>
        </p:txBody>
      </p:sp>
      <p:sp>
        <p:nvSpPr>
          <p:cNvPr id="7" name="object 7"/>
          <p:cNvSpPr/>
          <p:nvPr/>
        </p:nvSpPr>
        <p:spPr>
          <a:xfrm>
            <a:off x="10905743" y="80772"/>
            <a:ext cx="1139952" cy="1139952"/>
          </a:xfrm>
          <a:prstGeom prst="rect">
            <a:avLst/>
          </a:prstGeom>
          <a:blipFill>
            <a:blip r:embed="rId1" cstate="print"/>
            <a:stretch>
              <a:fillRect/>
            </a:stretch>
          </a:blipFill>
        </p:spPr>
        <p:txBody>
          <a:bodyPr wrap="square" lIns="0" tIns="0" rIns="0" bIns="0" rtlCol="0"/>
          <a:lstStyle/>
          <a:p/>
        </p:txBody>
      </p:sp>
      <p:sp>
        <p:nvSpPr>
          <p:cNvPr id="9" name="object 9"/>
          <p:cNvSpPr txBox="1"/>
          <p:nvPr/>
        </p:nvSpPr>
        <p:spPr>
          <a:xfrm>
            <a:off x="719455" y="974090"/>
            <a:ext cx="10632440" cy="5796915"/>
          </a:xfrm>
          <a:prstGeom prst="rect">
            <a:avLst/>
          </a:prstGeom>
        </p:spPr>
        <p:txBody>
          <a:bodyPr vert="horz" wrap="square" lIns="0" tIns="12065" rIns="0" bIns="0" rtlCol="0">
            <a:spAutoFit/>
          </a:bodyPr>
          <a:lstStyle/>
          <a:p>
            <a:pPr marL="12700">
              <a:lnSpc>
                <a:spcPct val="100000"/>
              </a:lnSpc>
              <a:spcBef>
                <a:spcPts val="95"/>
              </a:spcBef>
            </a:pPr>
            <a:r>
              <a:rPr lang="zh-CN" altLang="en-US" sz="2800">
                <a:latin typeface="宋体" panose="02010600030101010101" pitchFamily="2" charset="-122"/>
                <a:cs typeface="宋体" panose="02010600030101010101" pitchFamily="2" charset="-122"/>
                <a:sym typeface="+mn-ea"/>
              </a:rPr>
              <a:t>训练一个</a:t>
            </a:r>
            <a:r>
              <a:rPr lang="zh-CN" altLang="en-US" sz="2800">
                <a:solidFill>
                  <a:srgbClr val="FF0000"/>
                </a:solidFill>
                <a:latin typeface="宋体" panose="02010600030101010101" pitchFamily="2" charset="-122"/>
                <a:cs typeface="宋体" panose="02010600030101010101" pitchFamily="2" charset="-122"/>
                <a:sym typeface="+mn-ea"/>
              </a:rPr>
              <a:t>对抗自编码器</a:t>
            </a:r>
            <a:r>
              <a:rPr lang="zh-CN" altLang="en-US" sz="2800">
                <a:latin typeface="宋体" panose="02010600030101010101" pitchFamily="2" charset="-122"/>
                <a:cs typeface="宋体" panose="02010600030101010101" pitchFamily="2" charset="-122"/>
                <a:sym typeface="+mn-ea"/>
              </a:rPr>
              <a:t>通过低维的</a:t>
            </a:r>
            <a:r>
              <a:rPr lang="zh-CN" altLang="en-US" sz="2800">
                <a:solidFill>
                  <a:srgbClr val="FF0000"/>
                </a:solidFill>
                <a:latin typeface="宋体" panose="02010600030101010101" pitchFamily="2" charset="-122"/>
                <a:cs typeface="宋体" panose="02010600030101010101" pitchFamily="2" charset="-122"/>
                <a:sym typeface="+mn-ea"/>
              </a:rPr>
              <a:t>人脸嵌入</a:t>
            </a:r>
            <a:r>
              <a:rPr lang="zh-CN" altLang="en-US" sz="2800">
                <a:latin typeface="宋体" panose="02010600030101010101" pitchFamily="2" charset="-122"/>
                <a:cs typeface="宋体" panose="02010600030101010101" pitchFamily="2" charset="-122"/>
                <a:sym typeface="+mn-ea"/>
              </a:rPr>
              <a:t>来重建人脸</a:t>
            </a:r>
            <a:endParaRPr lang="en-US" sz="2800">
              <a:latin typeface="宋体" panose="02010600030101010101" pitchFamily="2" charset="-122"/>
              <a:cs typeface="宋体" panose="02010600030101010101" pitchFamily="2" charset="-122"/>
            </a:endParaRPr>
          </a:p>
          <a:p>
            <a:pPr marL="12700">
              <a:lnSpc>
                <a:spcPct val="100000"/>
              </a:lnSpc>
              <a:spcBef>
                <a:spcPts val="95"/>
              </a:spcBef>
            </a:pPr>
            <a:r>
              <a:rPr lang="zh-CN" altLang="en-US" sz="2000">
                <a:solidFill>
                  <a:schemeClr val="tx1"/>
                </a:solidFill>
                <a:latin typeface="宋体" panose="02010600030101010101" pitchFamily="2" charset="-122"/>
                <a:cs typeface="宋体" panose="02010600030101010101" pitchFamily="2" charset="-122"/>
              </a:rPr>
              <a:t>例</a:t>
            </a:r>
            <a:r>
              <a:rPr lang="en-US" altLang="zh-CN" sz="2000">
                <a:solidFill>
                  <a:schemeClr val="tx1"/>
                </a:solidFill>
                <a:latin typeface="宋体" panose="02010600030101010101" pitchFamily="2" charset="-122"/>
                <a:cs typeface="宋体" panose="02010600030101010101" pitchFamily="2" charset="-122"/>
              </a:rPr>
              <a:t>:</a:t>
            </a:r>
            <a:r>
              <a:rPr lang="zh-CN" altLang="en-US" sz="2000">
                <a:solidFill>
                  <a:schemeClr val="tx1"/>
                </a:solidFill>
                <a:latin typeface="宋体" panose="02010600030101010101" pitchFamily="2" charset="-122"/>
                <a:cs typeface="宋体" panose="02010600030101010101" pitchFamily="2" charset="-122"/>
              </a:rPr>
              <a:t>hailstone sequence</a:t>
            </a:r>
            <a:endParaRPr lang="zh-CN" altLang="en-US" sz="2000">
              <a:solidFill>
                <a:schemeClr val="tx1"/>
              </a:solidFill>
              <a:latin typeface="宋体" panose="02010600030101010101" pitchFamily="2" charset="-122"/>
              <a:cs typeface="宋体" panose="02010600030101010101" pitchFamily="2" charset="-122"/>
            </a:endParaRPr>
          </a:p>
          <a:p>
            <a:pPr marL="12700">
              <a:lnSpc>
                <a:spcPct val="100000"/>
              </a:lnSpc>
              <a:spcBef>
                <a:spcPts val="95"/>
              </a:spcBef>
            </a:pPr>
            <a:r>
              <a:rPr lang="en-US" altLang="zh-CN" sz="2000">
                <a:solidFill>
                  <a:schemeClr val="tx1"/>
                </a:solidFill>
                <a:latin typeface="宋体" panose="02010600030101010101" pitchFamily="2" charset="-122"/>
                <a:cs typeface="宋体" panose="02010600030101010101" pitchFamily="2" charset="-122"/>
              </a:rPr>
              <a:t>X = {</a:t>
            </a:r>
            <a:r>
              <a:rPr lang="zh-CN" altLang="en-US" sz="2000">
                <a:solidFill>
                  <a:schemeClr val="tx1"/>
                </a:solidFill>
                <a:latin typeface="宋体" panose="02010600030101010101" pitchFamily="2" charset="-122"/>
                <a:cs typeface="宋体" panose="02010600030101010101" pitchFamily="2" charset="-122"/>
              </a:rPr>
              <a:t>50, 25, 76, 38, 19, 58, 29, 88, 44, 22, 11, 34, 17, 52, 26, 13, 40, 20</a:t>
            </a:r>
            <a:r>
              <a:rPr lang="en-US" altLang="zh-CN" sz="2000">
                <a:solidFill>
                  <a:schemeClr val="tx1"/>
                </a:solidFill>
                <a:latin typeface="宋体" panose="02010600030101010101" pitchFamily="2" charset="-122"/>
                <a:cs typeface="宋体" panose="02010600030101010101" pitchFamily="2" charset="-122"/>
              </a:rPr>
              <a:t>}</a:t>
            </a:r>
            <a:endParaRPr lang="zh-CN" altLang="en-US" sz="2000">
              <a:solidFill>
                <a:schemeClr val="tx1"/>
              </a:solidFill>
              <a:latin typeface="宋体" panose="02010600030101010101" pitchFamily="2" charset="-122"/>
              <a:cs typeface="宋体" panose="02010600030101010101" pitchFamily="2" charset="-122"/>
            </a:endParaRPr>
          </a:p>
          <a:p>
            <a:pPr marL="12700">
              <a:lnSpc>
                <a:spcPct val="100000"/>
              </a:lnSpc>
              <a:spcBef>
                <a:spcPts val="95"/>
              </a:spcBef>
            </a:pPr>
            <a:r>
              <a:rPr lang="zh-CN" altLang="en-US" sz="2000">
                <a:solidFill>
                  <a:schemeClr val="tx1"/>
                </a:solidFill>
                <a:latin typeface="宋体" panose="02010600030101010101" pitchFamily="2" charset="-122"/>
                <a:cs typeface="宋体" panose="02010600030101010101" pitchFamily="2" charset="-122"/>
              </a:rPr>
              <a:t>问：如何快速记住上面的这串数字？</a:t>
            </a:r>
            <a:endParaRPr lang="zh-CN" altLang="en-US" sz="2000">
              <a:solidFill>
                <a:schemeClr val="tx1"/>
              </a:solidFill>
              <a:latin typeface="宋体" panose="02010600030101010101" pitchFamily="2" charset="-122"/>
              <a:cs typeface="宋体" panose="02010600030101010101" pitchFamily="2" charset="-122"/>
            </a:endParaRPr>
          </a:p>
          <a:p>
            <a:pPr marL="12700">
              <a:lnSpc>
                <a:spcPct val="100000"/>
              </a:lnSpc>
              <a:spcBef>
                <a:spcPts val="95"/>
              </a:spcBef>
            </a:pPr>
            <a:r>
              <a:rPr lang="zh-CN" altLang="en-US" sz="2000">
                <a:solidFill>
                  <a:schemeClr val="tx1"/>
                </a:solidFill>
                <a:latin typeface="宋体" panose="02010600030101010101" pitchFamily="2" charset="-122"/>
                <a:cs typeface="宋体" panose="02010600030101010101" pitchFamily="2" charset="-122"/>
              </a:rPr>
              <a:t>答：提取</a:t>
            </a:r>
            <a:r>
              <a:rPr lang="zh-CN" altLang="en-US" sz="2000">
                <a:solidFill>
                  <a:srgbClr val="FF0000"/>
                </a:solidFill>
                <a:latin typeface="宋体" panose="02010600030101010101" pitchFamily="2" charset="-122"/>
                <a:cs typeface="宋体" panose="02010600030101010101" pitchFamily="2" charset="-122"/>
              </a:rPr>
              <a:t>特征函数</a:t>
            </a:r>
            <a:r>
              <a:rPr lang="zh-CN" altLang="en-US" sz="2000">
                <a:solidFill>
                  <a:schemeClr val="tx1"/>
                </a:solidFill>
                <a:latin typeface="宋体" panose="02010600030101010101" pitchFamily="2" charset="-122"/>
                <a:cs typeface="宋体" panose="02010600030101010101" pitchFamily="2" charset="-122"/>
              </a:rPr>
              <a:t>：偶数后面是其二分之一，奇数后面是其三倍加一</a:t>
            </a:r>
            <a:endParaRPr lang="zh-CN" altLang="en-US" sz="2000">
              <a:solidFill>
                <a:schemeClr val="tx1"/>
              </a:solidFill>
              <a:latin typeface="宋体" panose="02010600030101010101" pitchFamily="2" charset="-122"/>
              <a:cs typeface="宋体" panose="02010600030101010101" pitchFamily="2" charset="-122"/>
            </a:endParaRPr>
          </a:p>
          <a:p>
            <a:pPr marL="12700">
              <a:lnSpc>
                <a:spcPct val="100000"/>
              </a:lnSpc>
              <a:spcBef>
                <a:spcPts val="95"/>
              </a:spcBef>
            </a:pPr>
            <a:endParaRPr lang="zh-CN" altLang="en-US" sz="2000">
              <a:solidFill>
                <a:schemeClr val="tx1"/>
              </a:solidFill>
              <a:latin typeface="宋体" panose="02010600030101010101" pitchFamily="2" charset="-122"/>
              <a:cs typeface="宋体" panose="02010600030101010101" pitchFamily="2" charset="-122"/>
            </a:endParaRPr>
          </a:p>
          <a:p>
            <a:pPr marL="12700">
              <a:lnSpc>
                <a:spcPct val="100000"/>
              </a:lnSpc>
              <a:spcBef>
                <a:spcPts val="95"/>
              </a:spcBef>
            </a:pPr>
            <a:r>
              <a:rPr lang="zh-CN" altLang="en-US" sz="2000">
                <a:latin typeface="宋体" panose="02010600030101010101" pitchFamily="2" charset="-122"/>
                <a:cs typeface="宋体" panose="02010600030101010101" pitchFamily="2" charset="-122"/>
                <a:sym typeface="+mn-ea"/>
              </a:rPr>
              <a:t>事实上我们可以看到，压缩数据的过程其实同时也是一个需要去提取特征的过程</a:t>
            </a:r>
            <a:endParaRPr lang="zh-CN" altLang="en-US" sz="2000">
              <a:latin typeface="宋体" panose="02010600030101010101" pitchFamily="2" charset="-122"/>
              <a:cs typeface="宋体" panose="02010600030101010101" pitchFamily="2" charset="-122"/>
              <a:sym typeface="+mn-ea"/>
            </a:endParaRPr>
          </a:p>
          <a:p>
            <a:pPr marL="12700">
              <a:lnSpc>
                <a:spcPct val="100000"/>
              </a:lnSpc>
              <a:spcBef>
                <a:spcPts val="95"/>
              </a:spcBef>
            </a:pPr>
            <a:r>
              <a:rPr lang="zh-CN" altLang="en-US" sz="2000">
                <a:latin typeface="宋体" panose="02010600030101010101" pitchFamily="2" charset="-122"/>
                <a:cs typeface="宋体" panose="02010600030101010101" pitchFamily="2" charset="-122"/>
                <a:sym typeface="+mn-ea"/>
              </a:rPr>
              <a:t>那么在深度学习中，如何提取特征：神经网络</a:t>
            </a:r>
            <a:r>
              <a:rPr lang="en-US" altLang="zh-CN" sz="2000">
                <a:latin typeface="宋体" panose="02010600030101010101" pitchFamily="2" charset="-122"/>
                <a:cs typeface="宋体" panose="02010600030101010101" pitchFamily="2" charset="-122"/>
                <a:sym typeface="+mn-ea"/>
              </a:rPr>
              <a:t>(ResNet18</a:t>
            </a:r>
            <a:r>
              <a:rPr lang="zh-CN" altLang="en-US" sz="2000">
                <a:latin typeface="宋体" panose="02010600030101010101" pitchFamily="2" charset="-122"/>
                <a:cs typeface="宋体" panose="02010600030101010101" pitchFamily="2" charset="-122"/>
                <a:sym typeface="+mn-ea"/>
              </a:rPr>
              <a:t>做编码器，反向的</a:t>
            </a:r>
            <a:r>
              <a:rPr lang="en-US" altLang="zh-CN" sz="2000">
                <a:latin typeface="宋体" panose="02010600030101010101" pitchFamily="2" charset="-122"/>
                <a:cs typeface="宋体" panose="02010600030101010101" pitchFamily="2" charset="-122"/>
                <a:sym typeface="+mn-ea"/>
              </a:rPr>
              <a:t>ResNet18</a:t>
            </a:r>
            <a:r>
              <a:rPr lang="zh-CN" altLang="en-US" sz="2000">
                <a:latin typeface="宋体" panose="02010600030101010101" pitchFamily="2" charset="-122"/>
                <a:cs typeface="宋体" panose="02010600030101010101" pitchFamily="2" charset="-122"/>
                <a:sym typeface="+mn-ea"/>
              </a:rPr>
              <a:t>做解码器</a:t>
            </a:r>
            <a:r>
              <a:rPr lang="en-US" altLang="zh-CN" sz="2000">
                <a:latin typeface="宋体" panose="02010600030101010101" pitchFamily="2" charset="-122"/>
                <a:cs typeface="宋体" panose="02010600030101010101" pitchFamily="2" charset="-122"/>
                <a:sym typeface="+mn-ea"/>
              </a:rPr>
              <a:t>)</a:t>
            </a:r>
            <a:endParaRPr lang="en-US" altLang="zh-CN" sz="2000">
              <a:latin typeface="宋体" panose="02010600030101010101" pitchFamily="2" charset="-122"/>
              <a:cs typeface="宋体" panose="02010600030101010101" pitchFamily="2" charset="-122"/>
              <a:sym typeface="+mn-ea"/>
            </a:endParaRPr>
          </a:p>
          <a:p>
            <a:pPr marL="12700">
              <a:lnSpc>
                <a:spcPct val="100000"/>
              </a:lnSpc>
              <a:spcBef>
                <a:spcPts val="95"/>
              </a:spcBef>
            </a:pPr>
            <a:r>
              <a:rPr lang="zh-CN" altLang="en-US" sz="2000">
                <a:latin typeface="宋体" panose="02010600030101010101" pitchFamily="2" charset="-122"/>
                <a:cs typeface="宋体" panose="02010600030101010101" pitchFamily="2" charset="-122"/>
                <a:sym typeface="+mn-ea"/>
              </a:rPr>
              <a:t>    这就带来一个新问题：人眼可以很直观地看到图片中人脸的特征，但图像在计算机中是通过矩阵来表示的，换言之，在计算机中人脸特征是不那么直观的</a:t>
            </a:r>
            <a:r>
              <a:rPr lang="en-US" altLang="zh-CN" sz="2000">
                <a:latin typeface="宋体" panose="02010600030101010101" pitchFamily="2" charset="-122"/>
                <a:cs typeface="宋体" panose="02010600030101010101" pitchFamily="2" charset="-122"/>
                <a:sym typeface="+mn-ea"/>
              </a:rPr>
              <a:t>“</a:t>
            </a:r>
            <a:r>
              <a:rPr lang="zh-CN" altLang="en-US" sz="2000">
                <a:latin typeface="宋体" panose="02010600030101010101" pitchFamily="2" charset="-122"/>
                <a:cs typeface="宋体" panose="02010600030101010101" pitchFamily="2" charset="-122"/>
                <a:sym typeface="+mn-ea"/>
              </a:rPr>
              <a:t>隐变量</a:t>
            </a:r>
            <a:r>
              <a:rPr lang="en-US" altLang="zh-CN" sz="2000">
                <a:latin typeface="宋体" panose="02010600030101010101" pitchFamily="2" charset="-122"/>
                <a:cs typeface="宋体" panose="02010600030101010101" pitchFamily="2" charset="-122"/>
                <a:sym typeface="+mn-ea"/>
              </a:rPr>
              <a:t>”</a:t>
            </a:r>
            <a:r>
              <a:rPr lang="zh-CN" altLang="en-US" sz="2000">
                <a:latin typeface="宋体" panose="02010600030101010101" pitchFamily="2" charset="-122"/>
                <a:cs typeface="宋体" panose="02010600030101010101" pitchFamily="2" charset="-122"/>
                <a:sym typeface="+mn-ea"/>
              </a:rPr>
              <a:t>，测量这些因素在理论上可行，实际上却很困难，但是隐变量却又可以通过数学模型依据观测得的数据被实实在在推断出来。</a:t>
            </a:r>
            <a:endParaRPr lang="zh-CN" altLang="en-US" sz="2000">
              <a:latin typeface="宋体" panose="02010600030101010101" pitchFamily="2" charset="-122"/>
              <a:cs typeface="宋体" panose="02010600030101010101" pitchFamily="2" charset="-122"/>
              <a:sym typeface="+mn-ea"/>
            </a:endParaRPr>
          </a:p>
          <a:p>
            <a:pPr marL="12700">
              <a:lnSpc>
                <a:spcPct val="100000"/>
              </a:lnSpc>
              <a:spcBef>
                <a:spcPts val="95"/>
              </a:spcBef>
            </a:pPr>
            <a:r>
              <a:rPr lang="zh-CN" altLang="en-US" sz="2000">
                <a:latin typeface="宋体" panose="02010600030101010101" pitchFamily="2" charset="-122"/>
                <a:cs typeface="宋体" panose="02010600030101010101" pitchFamily="2" charset="-122"/>
                <a:sym typeface="+mn-ea"/>
              </a:rPr>
              <a:t>    具体到论文实现人脸对齐的实例：通过编码器压缩得到的数据所蕴含的人脸特征并不能被我们直观明确地表示成类似于hailstone sequence这个例子中的特征函数一样，但是人脸的特征确确实实会被</a:t>
            </a:r>
            <a:r>
              <a:rPr lang="en-US" altLang="zh-CN" sz="2000">
                <a:latin typeface="宋体" panose="02010600030101010101" pitchFamily="2" charset="-122"/>
                <a:cs typeface="宋体" panose="02010600030101010101" pitchFamily="2" charset="-122"/>
                <a:sym typeface="+mn-ea"/>
              </a:rPr>
              <a:t>“</a:t>
            </a:r>
            <a:r>
              <a:rPr lang="zh-CN" altLang="en-US" sz="2000">
                <a:latin typeface="宋体" panose="02010600030101010101" pitchFamily="2" charset="-122"/>
                <a:cs typeface="宋体" panose="02010600030101010101" pitchFamily="2" charset="-122"/>
                <a:sym typeface="+mn-ea"/>
              </a:rPr>
              <a:t>隐含</a:t>
            </a:r>
            <a:r>
              <a:rPr lang="en-US" altLang="zh-CN" sz="2000">
                <a:latin typeface="宋体" panose="02010600030101010101" pitchFamily="2" charset="-122"/>
                <a:cs typeface="宋体" panose="02010600030101010101" pitchFamily="2" charset="-122"/>
                <a:sym typeface="+mn-ea"/>
              </a:rPr>
              <a:t>”</a:t>
            </a:r>
            <a:r>
              <a:rPr lang="zh-CN" altLang="en-US" sz="2000">
                <a:latin typeface="宋体" panose="02010600030101010101" pitchFamily="2" charset="-122"/>
                <a:cs typeface="宋体" panose="02010600030101010101" pitchFamily="2" charset="-122"/>
                <a:sym typeface="+mn-ea"/>
              </a:rPr>
              <a:t>在编码器输出的压缩数据以及编码器神经网络的训练得到的参数中，而这种压缩数据的表示就可以称为一种</a:t>
            </a:r>
            <a:r>
              <a:rPr lang="zh-CN" altLang="en-US" sz="2000">
                <a:solidFill>
                  <a:srgbClr val="FF0000"/>
                </a:solidFill>
                <a:latin typeface="宋体" panose="02010600030101010101" pitchFamily="2" charset="-122"/>
                <a:cs typeface="宋体" panose="02010600030101010101" pitchFamily="2" charset="-122"/>
                <a:sym typeface="+mn-ea"/>
              </a:rPr>
              <a:t>隐空间</a:t>
            </a:r>
            <a:r>
              <a:rPr lang="zh-CN" altLang="en-US" sz="2000">
                <a:solidFill>
                  <a:schemeClr val="tx1"/>
                </a:solidFill>
                <a:latin typeface="宋体" panose="02010600030101010101" pitchFamily="2" charset="-122"/>
                <a:cs typeface="宋体" panose="02010600030101010101" pitchFamily="2" charset="-122"/>
                <a:sym typeface="+mn-ea"/>
              </a:rPr>
              <a:t>，这个隐空间中会隐含着人脸特征，所以论文中把它的隐空间表述成</a:t>
            </a:r>
            <a:r>
              <a:rPr lang="en-US" altLang="zh-CN" sz="2000">
                <a:solidFill>
                  <a:schemeClr val="tx1"/>
                </a:solidFill>
                <a:latin typeface="宋体" panose="02010600030101010101" pitchFamily="2" charset="-122"/>
                <a:cs typeface="宋体" panose="02010600030101010101" pitchFamily="2" charset="-122"/>
                <a:sym typeface="+mn-ea"/>
              </a:rPr>
              <a:t>“</a:t>
            </a:r>
            <a:r>
              <a:rPr lang="zh-CN" altLang="en-US" sz="2000">
                <a:solidFill>
                  <a:srgbClr val="FF0000"/>
                </a:solidFill>
                <a:latin typeface="宋体" panose="02010600030101010101" pitchFamily="2" charset="-122"/>
                <a:cs typeface="宋体" panose="02010600030101010101" pitchFamily="2" charset="-122"/>
                <a:sym typeface="+mn-ea"/>
              </a:rPr>
              <a:t>人脸嵌入</a:t>
            </a:r>
            <a:r>
              <a:rPr lang="en-US" altLang="zh-CN" sz="2000">
                <a:solidFill>
                  <a:schemeClr val="tx1"/>
                </a:solidFill>
                <a:latin typeface="宋体" panose="02010600030101010101" pitchFamily="2" charset="-122"/>
                <a:cs typeface="宋体" panose="02010600030101010101" pitchFamily="2" charset="-122"/>
                <a:sym typeface="+mn-ea"/>
              </a:rPr>
              <a:t>”</a:t>
            </a:r>
            <a:r>
              <a:rPr lang="zh-CN" altLang="en-US" sz="2000">
                <a:solidFill>
                  <a:schemeClr val="tx1"/>
                </a:solidFill>
                <a:latin typeface="宋体" panose="02010600030101010101" pitchFamily="2" charset="-122"/>
                <a:cs typeface="宋体" panose="02010600030101010101" pitchFamily="2" charset="-122"/>
                <a:sym typeface="+mn-ea"/>
              </a:rPr>
              <a:t>，为隐空间嵌入人脸特征这样一种含义。</a:t>
            </a:r>
            <a:endParaRPr lang="zh-CN" altLang="en-US" sz="2000">
              <a:latin typeface="宋体" panose="02010600030101010101" pitchFamily="2" charset="-122"/>
              <a:cs typeface="宋体" panose="02010600030101010101" pitchFamily="2" charset="-122"/>
              <a:sym typeface="+mn-ea"/>
            </a:endParaRPr>
          </a:p>
          <a:p>
            <a:pPr marL="12700">
              <a:lnSpc>
                <a:spcPct val="100000"/>
              </a:lnSpc>
              <a:spcBef>
                <a:spcPts val="95"/>
              </a:spcBef>
            </a:pPr>
            <a:r>
              <a:rPr lang="zh-CN" altLang="en-US" sz="2000">
                <a:solidFill>
                  <a:srgbClr val="FF0000"/>
                </a:solidFill>
                <a:latin typeface="宋体" panose="02010600030101010101" pitchFamily="2" charset="-122"/>
                <a:cs typeface="宋体" panose="02010600030101010101" pitchFamily="2" charset="-122"/>
              </a:rPr>
              <a:t>    </a:t>
            </a:r>
            <a:endParaRPr lang="en-US" sz="2800">
              <a:latin typeface="宋体" panose="02010600030101010101" pitchFamily="2" charset="-122"/>
              <a:cs typeface="宋体" panose="02010600030101010101" pitchFamily="2" charset="-122"/>
            </a:endParaRPr>
          </a:p>
        </p:txBody>
      </p:sp>
      <p:graphicFrame>
        <p:nvGraphicFramePr>
          <p:cNvPr id="10" name="对象 9">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5" name="" r:id="rId2" imgW="914400" imgH="215900" progId="Equation.KSEE3">
                  <p:embed/>
                </p:oleObj>
              </mc:Choice>
              <mc:Fallback>
                <p:oleObj name="" r:id="rId2" imgW="914400" imgH="215900" progId="Equation.KSEE3">
                  <p:embed/>
                  <p:pic>
                    <p:nvPicPr>
                      <p:cNvPr id="0" name="图片 1024"/>
                      <p:cNvPicPr/>
                      <p:nvPr/>
                    </p:nvPicPr>
                    <p:blipFill>
                      <a:blip r:embed="rId3"/>
                      <a:stretch>
                        <a:fillRect/>
                      </a:stretch>
                    </p:blipFill>
                    <p:spPr>
                      <a:xfrm>
                        <a:off x="5638800" y="3321050"/>
                        <a:ext cx="914400" cy="215900"/>
                      </a:xfrm>
                      <a:prstGeom prst="rect">
                        <a:avLst/>
                      </a:prstGeom>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0395" y="809244"/>
            <a:ext cx="670560" cy="311150"/>
          </a:xfrm>
          <a:custGeom>
            <a:avLst/>
            <a:gdLst/>
            <a:ahLst/>
            <a:cxnLst/>
            <a:rect l="l" t="t" r="r" b="b"/>
            <a:pathLst>
              <a:path w="670560" h="311150">
                <a:moveTo>
                  <a:pt x="65532" y="310895"/>
                </a:moveTo>
                <a:lnTo>
                  <a:pt x="0" y="0"/>
                </a:lnTo>
                <a:lnTo>
                  <a:pt x="670560" y="21335"/>
                </a:lnTo>
                <a:lnTo>
                  <a:pt x="65532" y="310895"/>
                </a:lnTo>
                <a:close/>
              </a:path>
            </a:pathLst>
          </a:custGeom>
          <a:solidFill>
            <a:srgbClr val="106BC7"/>
          </a:solidFill>
        </p:spPr>
        <p:txBody>
          <a:bodyPr wrap="square" lIns="0" tIns="0" rIns="0" bIns="0" rtlCol="0"/>
          <a:lstStyle/>
          <a:p/>
        </p:txBody>
      </p:sp>
      <p:sp>
        <p:nvSpPr>
          <p:cNvPr id="3" name="object 3"/>
          <p:cNvSpPr/>
          <p:nvPr/>
        </p:nvSpPr>
        <p:spPr>
          <a:xfrm>
            <a:off x="120395" y="545591"/>
            <a:ext cx="670560" cy="285115"/>
          </a:xfrm>
          <a:custGeom>
            <a:avLst/>
            <a:gdLst/>
            <a:ahLst/>
            <a:cxnLst/>
            <a:rect l="l" t="t" r="r" b="b"/>
            <a:pathLst>
              <a:path w="670560" h="285115">
                <a:moveTo>
                  <a:pt x="670560" y="284988"/>
                </a:moveTo>
                <a:lnTo>
                  <a:pt x="0" y="265176"/>
                </a:lnTo>
                <a:lnTo>
                  <a:pt x="342899" y="0"/>
                </a:lnTo>
                <a:lnTo>
                  <a:pt x="670560" y="284988"/>
                </a:lnTo>
                <a:close/>
              </a:path>
            </a:pathLst>
          </a:custGeom>
          <a:solidFill>
            <a:srgbClr val="48A2FF"/>
          </a:solidFill>
        </p:spPr>
        <p:txBody>
          <a:bodyPr wrap="square" lIns="0" tIns="0" rIns="0" bIns="0" rtlCol="0"/>
          <a:lstStyle/>
          <a:p/>
        </p:txBody>
      </p:sp>
      <p:sp>
        <p:nvSpPr>
          <p:cNvPr id="4" name="object 4"/>
          <p:cNvSpPr/>
          <p:nvPr/>
        </p:nvSpPr>
        <p:spPr>
          <a:xfrm>
            <a:off x="813816" y="179831"/>
            <a:ext cx="279400" cy="601980"/>
          </a:xfrm>
          <a:custGeom>
            <a:avLst/>
            <a:gdLst/>
            <a:ahLst/>
            <a:cxnLst/>
            <a:rect l="l" t="t" r="r" b="b"/>
            <a:pathLst>
              <a:path w="279400" h="601980">
                <a:moveTo>
                  <a:pt x="19812" y="601980"/>
                </a:moveTo>
                <a:lnTo>
                  <a:pt x="0" y="0"/>
                </a:lnTo>
                <a:lnTo>
                  <a:pt x="278892" y="59436"/>
                </a:lnTo>
                <a:lnTo>
                  <a:pt x="19812" y="601980"/>
                </a:lnTo>
                <a:close/>
              </a:path>
            </a:pathLst>
          </a:custGeom>
          <a:solidFill>
            <a:srgbClr val="FBBA02"/>
          </a:solidFill>
        </p:spPr>
        <p:txBody>
          <a:bodyPr wrap="square" lIns="0" tIns="0" rIns="0" bIns="0" rtlCol="0"/>
          <a:lstStyle/>
          <a:p/>
        </p:txBody>
      </p:sp>
      <p:sp>
        <p:nvSpPr>
          <p:cNvPr id="5" name="object 5"/>
          <p:cNvSpPr/>
          <p:nvPr/>
        </p:nvSpPr>
        <p:spPr>
          <a:xfrm>
            <a:off x="577595" y="179831"/>
            <a:ext cx="257810" cy="601980"/>
          </a:xfrm>
          <a:custGeom>
            <a:avLst/>
            <a:gdLst/>
            <a:ahLst/>
            <a:cxnLst/>
            <a:rect l="l" t="t" r="r" b="b"/>
            <a:pathLst>
              <a:path w="257809" h="601980">
                <a:moveTo>
                  <a:pt x="257556" y="601980"/>
                </a:moveTo>
                <a:lnTo>
                  <a:pt x="0" y="309372"/>
                </a:lnTo>
                <a:lnTo>
                  <a:pt x="237744" y="0"/>
                </a:lnTo>
                <a:lnTo>
                  <a:pt x="257556" y="601980"/>
                </a:lnTo>
                <a:close/>
              </a:path>
            </a:pathLst>
          </a:custGeom>
          <a:solidFill>
            <a:srgbClr val="FFCC28"/>
          </a:solidFill>
        </p:spPr>
        <p:txBody>
          <a:bodyPr wrap="square" lIns="0" tIns="0" rIns="0" bIns="0" rtlCol="0"/>
          <a:lstStyle/>
          <a:p/>
        </p:txBody>
      </p:sp>
      <p:sp>
        <p:nvSpPr>
          <p:cNvPr id="6" name="object 6"/>
          <p:cNvSpPr txBox="1">
            <a:spLocks noGrp="1"/>
          </p:cNvSpPr>
          <p:nvPr>
            <p:ph type="title"/>
          </p:nvPr>
        </p:nvSpPr>
        <p:spPr>
          <a:xfrm>
            <a:off x="1094105" y="89535"/>
            <a:ext cx="6779895" cy="822325"/>
          </a:xfrm>
          <a:prstGeom prst="rect">
            <a:avLst/>
          </a:prstGeom>
        </p:spPr>
        <p:txBody>
          <a:bodyPr vert="horz" wrap="square" lIns="0" tIns="12700" rIns="0" bIns="0" rtlCol="0">
            <a:spAutoFit/>
          </a:bodyPr>
          <a:lstStyle/>
          <a:p>
            <a:pPr marL="38100">
              <a:lnSpc>
                <a:spcPct val="100000"/>
              </a:lnSpc>
              <a:spcBef>
                <a:spcPts val="100"/>
              </a:spcBef>
            </a:pPr>
            <a:r>
              <a:rPr sz="8100" spc="-7" baseline="-10000" dirty="0">
                <a:solidFill>
                  <a:srgbClr val="252525"/>
                </a:solidFill>
                <a:latin typeface="Calibri" panose="020F0502020204030204"/>
                <a:cs typeface="Calibri" panose="020F0502020204030204"/>
              </a:rPr>
              <a:t>0</a:t>
            </a:r>
            <a:r>
              <a:rPr lang="en-US" sz="8100" spc="-7" baseline="-10000" dirty="0">
                <a:solidFill>
                  <a:srgbClr val="252525"/>
                </a:solidFill>
                <a:latin typeface="Calibri" panose="020F0502020204030204"/>
                <a:cs typeface="Calibri" panose="020F0502020204030204"/>
              </a:rPr>
              <a:t>3</a:t>
            </a:r>
            <a:r>
              <a:rPr lang="zh-CN" sz="3200" spc="-10" dirty="0"/>
              <a:t>具体实现方法</a:t>
            </a:r>
            <a:r>
              <a:rPr lang="en-US" altLang="zh-CN" sz="3200" spc="-10" dirty="0"/>
              <a:t>—</a:t>
            </a:r>
            <a:r>
              <a:rPr lang="zh-CN" altLang="en-US" sz="3200" spc="-10" dirty="0"/>
              <a:t>无监督学习阶段</a:t>
            </a:r>
            <a:endParaRPr lang="zh-CN" altLang="en-US" sz="3200" spc="-10" dirty="0"/>
          </a:p>
        </p:txBody>
      </p:sp>
      <p:sp>
        <p:nvSpPr>
          <p:cNvPr id="7" name="object 7"/>
          <p:cNvSpPr/>
          <p:nvPr/>
        </p:nvSpPr>
        <p:spPr>
          <a:xfrm>
            <a:off x="10905743" y="80772"/>
            <a:ext cx="1139952" cy="1139952"/>
          </a:xfrm>
          <a:prstGeom prst="rect">
            <a:avLst/>
          </a:prstGeom>
          <a:blipFill>
            <a:blip r:embed="rId1" cstate="print"/>
            <a:stretch>
              <a:fillRect/>
            </a:stretch>
          </a:blipFill>
        </p:spPr>
        <p:txBody>
          <a:bodyPr wrap="square" lIns="0" tIns="0" rIns="0" bIns="0" rtlCol="0"/>
          <a:lstStyle/>
          <a:p/>
        </p:txBody>
      </p:sp>
      <p:sp>
        <p:nvSpPr>
          <p:cNvPr id="9" name="object 9"/>
          <p:cNvSpPr txBox="1"/>
          <p:nvPr/>
        </p:nvSpPr>
        <p:spPr>
          <a:xfrm>
            <a:off x="719455" y="974090"/>
            <a:ext cx="10186035" cy="3913505"/>
          </a:xfrm>
          <a:prstGeom prst="rect">
            <a:avLst/>
          </a:prstGeom>
        </p:spPr>
        <p:txBody>
          <a:bodyPr vert="horz" wrap="square" lIns="0" tIns="12065" rIns="0" bIns="0" rtlCol="0">
            <a:spAutoFit/>
          </a:bodyPr>
          <a:lstStyle/>
          <a:p>
            <a:pPr marL="12700">
              <a:lnSpc>
                <a:spcPct val="100000"/>
              </a:lnSpc>
              <a:spcBef>
                <a:spcPts val="95"/>
              </a:spcBef>
            </a:pPr>
            <a:r>
              <a:rPr lang="zh-CN" altLang="en-US" sz="2800">
                <a:latin typeface="宋体" panose="02010600030101010101" pitchFamily="2" charset="-122"/>
                <a:cs typeface="宋体" panose="02010600030101010101" pitchFamily="2" charset="-122"/>
                <a:sym typeface="+mn-ea"/>
              </a:rPr>
              <a:t>训练一个</a:t>
            </a:r>
            <a:r>
              <a:rPr lang="zh-CN" altLang="en-US" sz="2800">
                <a:solidFill>
                  <a:srgbClr val="FF0000"/>
                </a:solidFill>
                <a:latin typeface="宋体" panose="02010600030101010101" pitchFamily="2" charset="-122"/>
                <a:cs typeface="宋体" panose="02010600030101010101" pitchFamily="2" charset="-122"/>
                <a:sym typeface="+mn-ea"/>
              </a:rPr>
              <a:t>对抗自编码器</a:t>
            </a:r>
            <a:r>
              <a:rPr lang="zh-CN" altLang="en-US" sz="2800">
                <a:latin typeface="宋体" panose="02010600030101010101" pitchFamily="2" charset="-122"/>
                <a:cs typeface="宋体" panose="02010600030101010101" pitchFamily="2" charset="-122"/>
                <a:sym typeface="+mn-ea"/>
              </a:rPr>
              <a:t>通过低维的</a:t>
            </a:r>
            <a:r>
              <a:rPr lang="zh-CN" altLang="en-US" sz="2800">
                <a:solidFill>
                  <a:srgbClr val="FF0000"/>
                </a:solidFill>
                <a:latin typeface="宋体" panose="02010600030101010101" pitchFamily="2" charset="-122"/>
                <a:cs typeface="宋体" panose="02010600030101010101" pitchFamily="2" charset="-122"/>
                <a:sym typeface="+mn-ea"/>
              </a:rPr>
              <a:t>人脸嵌入</a:t>
            </a:r>
            <a:r>
              <a:rPr lang="zh-CN" altLang="en-US" sz="2800">
                <a:latin typeface="宋体" panose="02010600030101010101" pitchFamily="2" charset="-122"/>
                <a:cs typeface="宋体" panose="02010600030101010101" pitchFamily="2" charset="-122"/>
                <a:sym typeface="+mn-ea"/>
              </a:rPr>
              <a:t>来重建人脸</a:t>
            </a:r>
            <a:endParaRPr lang="zh-CN" altLang="en-US" sz="2000">
              <a:solidFill>
                <a:schemeClr val="tx1"/>
              </a:solidFill>
              <a:latin typeface="宋体" panose="02010600030101010101" pitchFamily="2" charset="-122"/>
              <a:cs typeface="宋体" panose="02010600030101010101" pitchFamily="2" charset="-122"/>
            </a:endParaRPr>
          </a:p>
          <a:p>
            <a:pPr marL="12700">
              <a:lnSpc>
                <a:spcPct val="100000"/>
              </a:lnSpc>
              <a:spcBef>
                <a:spcPts val="95"/>
              </a:spcBef>
            </a:pPr>
            <a:endParaRPr lang="en-US" altLang="zh-CN" sz="2000">
              <a:solidFill>
                <a:schemeClr val="tx1"/>
              </a:solidFill>
              <a:latin typeface="宋体" panose="02010600030101010101" pitchFamily="2" charset="-122"/>
              <a:cs typeface="宋体" panose="02010600030101010101" pitchFamily="2" charset="-122"/>
            </a:endParaRPr>
          </a:p>
          <a:p>
            <a:pPr marL="12700">
              <a:lnSpc>
                <a:spcPct val="100000"/>
              </a:lnSpc>
              <a:spcBef>
                <a:spcPts val="95"/>
              </a:spcBef>
            </a:pPr>
            <a:r>
              <a:rPr lang="zh-CN" altLang="en-US" sz="2000">
                <a:solidFill>
                  <a:schemeClr val="tx1"/>
                </a:solidFill>
                <a:latin typeface="宋体" panose="02010600030101010101" pitchFamily="2" charset="-122"/>
                <a:cs typeface="宋体" panose="02010600030101010101" pitchFamily="2" charset="-122"/>
              </a:rPr>
              <a:t>在深度学习中，压缩函数</a:t>
            </a:r>
            <a:r>
              <a:rPr lang="en-US" altLang="zh-CN" sz="2000">
                <a:solidFill>
                  <a:schemeClr val="tx1"/>
                </a:solidFill>
                <a:latin typeface="宋体" panose="02010600030101010101" pitchFamily="2" charset="-122"/>
                <a:cs typeface="宋体" panose="02010600030101010101" pitchFamily="2" charset="-122"/>
              </a:rPr>
              <a:t>Q(X)=</a:t>
            </a:r>
            <a:r>
              <a:rPr lang="zh-CN" altLang="en-US" sz="2000">
                <a:solidFill>
                  <a:schemeClr val="tx1"/>
                </a:solidFill>
                <a:latin typeface="宋体" panose="02010600030101010101" pitchFamily="2" charset="-122"/>
                <a:cs typeface="宋体" panose="02010600030101010101" pitchFamily="2" charset="-122"/>
              </a:rPr>
              <a:t>编码器，解压函数</a:t>
            </a:r>
            <a:r>
              <a:rPr lang="en-US" altLang="zh-CN" sz="2000">
                <a:solidFill>
                  <a:schemeClr val="tx1"/>
                </a:solidFill>
                <a:latin typeface="宋体" panose="02010600030101010101" pitchFamily="2" charset="-122"/>
                <a:cs typeface="宋体" panose="02010600030101010101" pitchFamily="2" charset="-122"/>
              </a:rPr>
              <a:t>P(X)</a:t>
            </a:r>
            <a:r>
              <a:rPr lang="en-US" altLang="zh-CN" sz="2000">
                <a:solidFill>
                  <a:schemeClr val="tx1"/>
                </a:solidFill>
                <a:latin typeface="宋体" panose="02010600030101010101" pitchFamily="2" charset="-122"/>
                <a:cs typeface="宋体" panose="02010600030101010101" pitchFamily="2" charset="-122"/>
              </a:rPr>
              <a:t>=</a:t>
            </a:r>
            <a:r>
              <a:rPr lang="zh-CN" altLang="en-US" sz="2000">
                <a:solidFill>
                  <a:schemeClr val="tx1"/>
                </a:solidFill>
                <a:latin typeface="宋体" panose="02010600030101010101" pitchFamily="2" charset="-122"/>
                <a:cs typeface="宋体" panose="02010600030101010101" pitchFamily="2" charset="-122"/>
              </a:rPr>
              <a:t>解码器，编码器</a:t>
            </a:r>
            <a:r>
              <a:rPr lang="en-US" altLang="zh-CN" sz="2000">
                <a:solidFill>
                  <a:schemeClr val="tx1"/>
                </a:solidFill>
                <a:latin typeface="宋体" panose="02010600030101010101" pitchFamily="2" charset="-122"/>
                <a:cs typeface="宋体" panose="02010600030101010101" pitchFamily="2" charset="-122"/>
              </a:rPr>
              <a:t>+</a:t>
            </a:r>
            <a:r>
              <a:rPr lang="zh-CN" altLang="en-US" sz="2000">
                <a:solidFill>
                  <a:schemeClr val="tx1"/>
                </a:solidFill>
                <a:latin typeface="宋体" panose="02010600030101010101" pitchFamily="2" charset="-122"/>
                <a:cs typeface="宋体" panose="02010600030101010101" pitchFamily="2" charset="-122"/>
              </a:rPr>
              <a:t>解码器</a:t>
            </a:r>
            <a:r>
              <a:rPr lang="en-US" altLang="zh-CN" sz="2000">
                <a:solidFill>
                  <a:schemeClr val="tx1"/>
                </a:solidFill>
                <a:latin typeface="宋体" panose="02010600030101010101" pitchFamily="2" charset="-122"/>
                <a:cs typeface="宋体" panose="02010600030101010101" pitchFamily="2" charset="-122"/>
              </a:rPr>
              <a:t>=</a:t>
            </a:r>
            <a:r>
              <a:rPr lang="zh-CN" altLang="en-US" sz="2000">
                <a:solidFill>
                  <a:schemeClr val="tx1"/>
                </a:solidFill>
                <a:latin typeface="宋体" panose="02010600030101010101" pitchFamily="2" charset="-122"/>
                <a:cs typeface="宋体" panose="02010600030101010101" pitchFamily="2" charset="-122"/>
              </a:rPr>
              <a:t>自编码器</a:t>
            </a:r>
            <a:endParaRPr lang="zh-CN" altLang="en-US" sz="2000">
              <a:solidFill>
                <a:schemeClr val="tx1"/>
              </a:solidFill>
              <a:latin typeface="宋体" panose="02010600030101010101" pitchFamily="2" charset="-122"/>
              <a:cs typeface="宋体" panose="02010600030101010101" pitchFamily="2" charset="-122"/>
            </a:endParaRPr>
          </a:p>
          <a:p>
            <a:pPr marL="12700">
              <a:lnSpc>
                <a:spcPct val="100000"/>
              </a:lnSpc>
              <a:spcBef>
                <a:spcPts val="95"/>
              </a:spcBef>
            </a:pPr>
            <a:r>
              <a:rPr lang="zh-CN" altLang="en-US" sz="2000">
                <a:solidFill>
                  <a:schemeClr val="tx1"/>
                </a:solidFill>
                <a:latin typeface="宋体" panose="02010600030101010101" pitchFamily="2" charset="-122"/>
                <a:cs typeface="宋体" panose="02010600030101010101" pitchFamily="2" charset="-122"/>
              </a:rPr>
              <a:t>    可以这样理解：自编码器、编码器、解码器都是一种特殊的神经网络，编码完成之后，冻结编码器神经网络中的参数，这样解码器就能依据编码器得到的压缩数据以及训练编码器得到的参数实现数据压缩的逆过程，重新生成一张人脸图片。</a:t>
            </a:r>
            <a:endParaRPr lang="zh-CN" altLang="en-US" sz="2000">
              <a:solidFill>
                <a:schemeClr val="tx1"/>
              </a:solidFill>
              <a:latin typeface="宋体" panose="02010600030101010101" pitchFamily="2" charset="-122"/>
              <a:cs typeface="宋体" panose="02010600030101010101" pitchFamily="2" charset="-122"/>
            </a:endParaRPr>
          </a:p>
          <a:p>
            <a:pPr marL="12700">
              <a:lnSpc>
                <a:spcPct val="100000"/>
              </a:lnSpc>
              <a:spcBef>
                <a:spcPts val="95"/>
              </a:spcBef>
            </a:pPr>
            <a:r>
              <a:rPr lang="zh-CN" altLang="en-US" sz="2000">
                <a:solidFill>
                  <a:schemeClr val="tx1"/>
                </a:solidFill>
                <a:latin typeface="宋体" panose="02010600030101010101" pitchFamily="2" charset="-122"/>
                <a:cs typeface="宋体" panose="02010600030101010101" pitchFamily="2" charset="-122"/>
              </a:rPr>
              <a:t>    事实上，在人脸对齐中通过编码器去处理图像数据时，这种压缩数据的过程往往是一种将高维数据降维成低维数据的过程，这个过程往往就是一种</a:t>
            </a:r>
            <a:r>
              <a:rPr lang="en-US" altLang="zh-CN" sz="2000">
                <a:solidFill>
                  <a:schemeClr val="tx1"/>
                </a:solidFill>
                <a:latin typeface="宋体" panose="02010600030101010101" pitchFamily="2" charset="-122"/>
                <a:cs typeface="宋体" panose="02010600030101010101" pitchFamily="2" charset="-122"/>
              </a:rPr>
              <a:t>“</a:t>
            </a:r>
            <a:r>
              <a:rPr lang="zh-CN" altLang="en-US" sz="2000">
                <a:solidFill>
                  <a:schemeClr val="tx1"/>
                </a:solidFill>
                <a:latin typeface="宋体" panose="02010600030101010101" pitchFamily="2" charset="-122"/>
                <a:cs typeface="宋体" panose="02010600030101010101" pitchFamily="2" charset="-122"/>
              </a:rPr>
              <a:t>有损压缩</a:t>
            </a:r>
            <a:r>
              <a:rPr lang="en-US" altLang="zh-CN" sz="2000">
                <a:solidFill>
                  <a:schemeClr val="tx1"/>
                </a:solidFill>
                <a:latin typeface="宋体" panose="02010600030101010101" pitchFamily="2" charset="-122"/>
                <a:cs typeface="宋体" panose="02010600030101010101" pitchFamily="2" charset="-122"/>
              </a:rPr>
              <a:t>”</a:t>
            </a:r>
            <a:endParaRPr lang="en-US" altLang="zh-CN" sz="2000">
              <a:solidFill>
                <a:schemeClr val="tx1"/>
              </a:solidFill>
              <a:latin typeface="宋体" panose="02010600030101010101" pitchFamily="2" charset="-122"/>
              <a:cs typeface="宋体" panose="02010600030101010101" pitchFamily="2" charset="-122"/>
            </a:endParaRPr>
          </a:p>
          <a:p>
            <a:pPr marL="12700">
              <a:lnSpc>
                <a:spcPct val="100000"/>
              </a:lnSpc>
              <a:spcBef>
                <a:spcPts val="95"/>
              </a:spcBef>
            </a:pPr>
            <a:r>
              <a:rPr lang="en-US" altLang="zh-CN" sz="2000">
                <a:solidFill>
                  <a:schemeClr val="tx1"/>
                </a:solidFill>
                <a:latin typeface="宋体" panose="02010600030101010101" pitchFamily="2" charset="-122"/>
                <a:cs typeface="宋体" panose="02010600030101010101" pitchFamily="2" charset="-122"/>
              </a:rPr>
              <a:t>    </a:t>
            </a:r>
            <a:r>
              <a:rPr lang="zh-CN" altLang="en-US" sz="2000">
                <a:solidFill>
                  <a:schemeClr val="tx1"/>
                </a:solidFill>
                <a:latin typeface="宋体" panose="02010600030101010101" pitchFamily="2" charset="-122"/>
                <a:cs typeface="宋体" panose="02010600030101010101" pitchFamily="2" charset="-122"/>
              </a:rPr>
              <a:t>幸运的是，编码器的压缩过程目的即是为了保留我们需要的人脸特征，所以这些损失的数据往往还是一些与人脸特征无关的</a:t>
            </a:r>
            <a:r>
              <a:rPr lang="en-US" altLang="zh-CN" sz="2000">
                <a:solidFill>
                  <a:schemeClr val="tx1"/>
                </a:solidFill>
                <a:latin typeface="宋体" panose="02010600030101010101" pitchFamily="2" charset="-122"/>
                <a:cs typeface="宋体" panose="02010600030101010101" pitchFamily="2" charset="-122"/>
              </a:rPr>
              <a:t>“</a:t>
            </a:r>
            <a:r>
              <a:rPr lang="zh-CN" altLang="en-US" sz="2000">
                <a:solidFill>
                  <a:schemeClr val="tx1"/>
                </a:solidFill>
                <a:latin typeface="宋体" panose="02010600030101010101" pitchFamily="2" charset="-122"/>
                <a:cs typeface="宋体" panose="02010600030101010101" pitchFamily="2" charset="-122"/>
              </a:rPr>
              <a:t>噪声</a:t>
            </a:r>
            <a:r>
              <a:rPr lang="en-US" altLang="zh-CN" sz="2000">
                <a:solidFill>
                  <a:schemeClr val="tx1"/>
                </a:solidFill>
                <a:latin typeface="宋体" panose="02010600030101010101" pitchFamily="2" charset="-122"/>
                <a:cs typeface="宋体" panose="02010600030101010101" pitchFamily="2" charset="-122"/>
              </a:rPr>
              <a:t>”</a:t>
            </a:r>
            <a:r>
              <a:rPr lang="zh-CN" altLang="en-US" sz="2000">
                <a:solidFill>
                  <a:schemeClr val="tx1"/>
                </a:solidFill>
                <a:latin typeface="宋体" panose="02010600030101010101" pitchFamily="2" charset="-122"/>
                <a:cs typeface="宋体" panose="02010600030101010101" pitchFamily="2" charset="-122"/>
              </a:rPr>
              <a:t>，如：人脸上夸张的妆容</a:t>
            </a:r>
            <a:r>
              <a:rPr lang="zh-CN" altLang="en-US" sz="2000">
                <a:solidFill>
                  <a:schemeClr val="tx1"/>
                </a:solidFill>
                <a:latin typeface="宋体" panose="02010600030101010101" pitchFamily="2" charset="-122"/>
                <a:cs typeface="宋体" panose="02010600030101010101" pitchFamily="2" charset="-122"/>
              </a:rPr>
              <a:t>。</a:t>
            </a:r>
            <a:endParaRPr lang="zh-CN" altLang="en-US" sz="2000">
              <a:solidFill>
                <a:schemeClr val="tx1"/>
              </a:solidFill>
              <a:latin typeface="宋体" panose="02010600030101010101" pitchFamily="2" charset="-122"/>
              <a:cs typeface="宋体" panose="02010600030101010101" pitchFamily="2" charset="-122"/>
            </a:endParaRPr>
          </a:p>
          <a:p>
            <a:pPr marL="12700">
              <a:lnSpc>
                <a:spcPct val="100000"/>
              </a:lnSpc>
              <a:spcBef>
                <a:spcPts val="95"/>
              </a:spcBef>
            </a:pPr>
            <a:endParaRPr lang="zh-CN" altLang="en-US" sz="2000">
              <a:solidFill>
                <a:schemeClr val="tx1"/>
              </a:solidFill>
              <a:latin typeface="宋体" panose="02010600030101010101" pitchFamily="2" charset="-122"/>
              <a:cs typeface="宋体" panose="02010600030101010101" pitchFamily="2" charset="-122"/>
            </a:endParaRPr>
          </a:p>
          <a:p>
            <a:pPr marL="12700">
              <a:lnSpc>
                <a:spcPct val="100000"/>
              </a:lnSpc>
              <a:spcBef>
                <a:spcPts val="95"/>
              </a:spcBef>
            </a:pPr>
            <a:r>
              <a:rPr lang="zh-CN" altLang="en-US" sz="2000">
                <a:solidFill>
                  <a:srgbClr val="FF0000"/>
                </a:solidFill>
                <a:latin typeface="宋体" panose="02010600030101010101" pitchFamily="2" charset="-122"/>
                <a:cs typeface="宋体" panose="02010600030101010101" pitchFamily="2" charset="-122"/>
              </a:rPr>
              <a:t>    </a:t>
            </a:r>
            <a:endParaRPr lang="en-US" sz="2800">
              <a:latin typeface="宋体" panose="02010600030101010101" pitchFamily="2" charset="-122"/>
              <a:cs typeface="宋体" panose="02010600030101010101" pitchFamily="2" charset="-122"/>
            </a:endParaRPr>
          </a:p>
        </p:txBody>
      </p:sp>
      <p:graphicFrame>
        <p:nvGraphicFramePr>
          <p:cNvPr id="10" name="对象 9">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5" name="" r:id="rId2" imgW="914400" imgH="215900" progId="Equation.KSEE3">
                  <p:embed/>
                </p:oleObj>
              </mc:Choice>
              <mc:Fallback>
                <p:oleObj name="" r:id="rId2" imgW="914400" imgH="215900" progId="Equation.KSEE3">
                  <p:embed/>
                  <p:pic>
                    <p:nvPicPr>
                      <p:cNvPr id="0" name="图片 1024"/>
                      <p:cNvPicPr/>
                      <p:nvPr/>
                    </p:nvPicPr>
                    <p:blipFill>
                      <a:blip r:embed="rId3"/>
                      <a:stretch>
                        <a:fillRect/>
                      </a:stretch>
                    </p:blipFill>
                    <p:spPr>
                      <a:xfrm>
                        <a:off x="5638800" y="3321050"/>
                        <a:ext cx="914400" cy="215900"/>
                      </a:xfrm>
                      <a:prstGeom prst="rect">
                        <a:avLst/>
                      </a:prstGeom>
                    </p:spPr>
                  </p:pic>
                </p:oleObj>
              </mc:Fallback>
            </mc:AlternateContent>
          </a:graphicData>
        </a:graphic>
      </p:graphicFrame>
      <p:pic>
        <p:nvPicPr>
          <p:cNvPr id="8" name="图片 7" descr="屏幕截图 2022-07-17 234724"/>
          <p:cNvPicPr>
            <a:picLocks noChangeAspect="1"/>
          </p:cNvPicPr>
          <p:nvPr/>
        </p:nvPicPr>
        <p:blipFill>
          <a:blip r:embed="rId4"/>
          <a:stretch>
            <a:fillRect/>
          </a:stretch>
        </p:blipFill>
        <p:spPr>
          <a:xfrm>
            <a:off x="6241415" y="4234180"/>
            <a:ext cx="5312410" cy="2101215"/>
          </a:xfrm>
          <a:prstGeom prst="rect">
            <a:avLst/>
          </a:prstGeom>
        </p:spPr>
      </p:pic>
      <p:pic>
        <p:nvPicPr>
          <p:cNvPr id="15" name="图片 14" descr="94ce0b98377240db91b276bd9587a0c5"/>
          <p:cNvPicPr>
            <a:picLocks noChangeAspect="1"/>
          </p:cNvPicPr>
          <p:nvPr/>
        </p:nvPicPr>
        <p:blipFill>
          <a:blip r:embed="rId5"/>
          <a:srcRect b="21054"/>
          <a:stretch>
            <a:fillRect/>
          </a:stretch>
        </p:blipFill>
        <p:spPr>
          <a:xfrm>
            <a:off x="354965" y="4234180"/>
            <a:ext cx="5886450" cy="204533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0395" y="809244"/>
            <a:ext cx="670560" cy="311150"/>
          </a:xfrm>
          <a:custGeom>
            <a:avLst/>
            <a:gdLst/>
            <a:ahLst/>
            <a:cxnLst/>
            <a:rect l="l" t="t" r="r" b="b"/>
            <a:pathLst>
              <a:path w="670560" h="311150">
                <a:moveTo>
                  <a:pt x="65532" y="310895"/>
                </a:moveTo>
                <a:lnTo>
                  <a:pt x="0" y="0"/>
                </a:lnTo>
                <a:lnTo>
                  <a:pt x="670560" y="21335"/>
                </a:lnTo>
                <a:lnTo>
                  <a:pt x="65532" y="310895"/>
                </a:lnTo>
                <a:close/>
              </a:path>
            </a:pathLst>
          </a:custGeom>
          <a:solidFill>
            <a:srgbClr val="106BC7"/>
          </a:solidFill>
        </p:spPr>
        <p:txBody>
          <a:bodyPr wrap="square" lIns="0" tIns="0" rIns="0" bIns="0" rtlCol="0"/>
          <a:lstStyle/>
          <a:p/>
        </p:txBody>
      </p:sp>
      <p:sp>
        <p:nvSpPr>
          <p:cNvPr id="3" name="object 3"/>
          <p:cNvSpPr/>
          <p:nvPr/>
        </p:nvSpPr>
        <p:spPr>
          <a:xfrm>
            <a:off x="120395" y="545591"/>
            <a:ext cx="670560" cy="285115"/>
          </a:xfrm>
          <a:custGeom>
            <a:avLst/>
            <a:gdLst/>
            <a:ahLst/>
            <a:cxnLst/>
            <a:rect l="l" t="t" r="r" b="b"/>
            <a:pathLst>
              <a:path w="670560" h="285115">
                <a:moveTo>
                  <a:pt x="670560" y="284988"/>
                </a:moveTo>
                <a:lnTo>
                  <a:pt x="0" y="265176"/>
                </a:lnTo>
                <a:lnTo>
                  <a:pt x="342899" y="0"/>
                </a:lnTo>
                <a:lnTo>
                  <a:pt x="670560" y="284988"/>
                </a:lnTo>
                <a:close/>
              </a:path>
            </a:pathLst>
          </a:custGeom>
          <a:solidFill>
            <a:srgbClr val="48A2FF"/>
          </a:solidFill>
        </p:spPr>
        <p:txBody>
          <a:bodyPr wrap="square" lIns="0" tIns="0" rIns="0" bIns="0" rtlCol="0"/>
          <a:lstStyle/>
          <a:p/>
        </p:txBody>
      </p:sp>
      <p:sp>
        <p:nvSpPr>
          <p:cNvPr id="4" name="object 4"/>
          <p:cNvSpPr/>
          <p:nvPr/>
        </p:nvSpPr>
        <p:spPr>
          <a:xfrm>
            <a:off x="813816" y="179831"/>
            <a:ext cx="279400" cy="601980"/>
          </a:xfrm>
          <a:custGeom>
            <a:avLst/>
            <a:gdLst/>
            <a:ahLst/>
            <a:cxnLst/>
            <a:rect l="l" t="t" r="r" b="b"/>
            <a:pathLst>
              <a:path w="279400" h="601980">
                <a:moveTo>
                  <a:pt x="19812" y="601980"/>
                </a:moveTo>
                <a:lnTo>
                  <a:pt x="0" y="0"/>
                </a:lnTo>
                <a:lnTo>
                  <a:pt x="278892" y="59436"/>
                </a:lnTo>
                <a:lnTo>
                  <a:pt x="19812" y="601980"/>
                </a:lnTo>
                <a:close/>
              </a:path>
            </a:pathLst>
          </a:custGeom>
          <a:solidFill>
            <a:srgbClr val="FBBA02"/>
          </a:solidFill>
        </p:spPr>
        <p:txBody>
          <a:bodyPr wrap="square" lIns="0" tIns="0" rIns="0" bIns="0" rtlCol="0"/>
          <a:lstStyle/>
          <a:p/>
        </p:txBody>
      </p:sp>
      <p:sp>
        <p:nvSpPr>
          <p:cNvPr id="5" name="object 5"/>
          <p:cNvSpPr/>
          <p:nvPr/>
        </p:nvSpPr>
        <p:spPr>
          <a:xfrm>
            <a:off x="577595" y="179831"/>
            <a:ext cx="257810" cy="601980"/>
          </a:xfrm>
          <a:custGeom>
            <a:avLst/>
            <a:gdLst/>
            <a:ahLst/>
            <a:cxnLst/>
            <a:rect l="l" t="t" r="r" b="b"/>
            <a:pathLst>
              <a:path w="257809" h="601980">
                <a:moveTo>
                  <a:pt x="257556" y="601980"/>
                </a:moveTo>
                <a:lnTo>
                  <a:pt x="0" y="309372"/>
                </a:lnTo>
                <a:lnTo>
                  <a:pt x="237744" y="0"/>
                </a:lnTo>
                <a:lnTo>
                  <a:pt x="257556" y="601980"/>
                </a:lnTo>
                <a:close/>
              </a:path>
            </a:pathLst>
          </a:custGeom>
          <a:solidFill>
            <a:srgbClr val="FFCC28"/>
          </a:solidFill>
        </p:spPr>
        <p:txBody>
          <a:bodyPr wrap="square" lIns="0" tIns="0" rIns="0" bIns="0" rtlCol="0"/>
          <a:lstStyle/>
          <a:p/>
        </p:txBody>
      </p:sp>
      <p:sp>
        <p:nvSpPr>
          <p:cNvPr id="6" name="object 6"/>
          <p:cNvSpPr txBox="1">
            <a:spLocks noGrp="1"/>
          </p:cNvSpPr>
          <p:nvPr>
            <p:ph type="title"/>
          </p:nvPr>
        </p:nvSpPr>
        <p:spPr>
          <a:xfrm>
            <a:off x="1094105" y="89535"/>
            <a:ext cx="6779895" cy="822325"/>
          </a:xfrm>
          <a:prstGeom prst="rect">
            <a:avLst/>
          </a:prstGeom>
        </p:spPr>
        <p:txBody>
          <a:bodyPr vert="horz" wrap="square" lIns="0" tIns="12700" rIns="0" bIns="0" rtlCol="0">
            <a:spAutoFit/>
          </a:bodyPr>
          <a:lstStyle/>
          <a:p>
            <a:pPr marL="38100">
              <a:lnSpc>
                <a:spcPct val="100000"/>
              </a:lnSpc>
              <a:spcBef>
                <a:spcPts val="100"/>
              </a:spcBef>
            </a:pPr>
            <a:r>
              <a:rPr sz="8100" spc="-7" baseline="-10000" dirty="0">
                <a:solidFill>
                  <a:srgbClr val="252525"/>
                </a:solidFill>
                <a:latin typeface="Calibri" panose="020F0502020204030204"/>
                <a:cs typeface="Calibri" panose="020F0502020204030204"/>
              </a:rPr>
              <a:t>0</a:t>
            </a:r>
            <a:r>
              <a:rPr lang="en-US" sz="8100" spc="-7" baseline="-10000" dirty="0">
                <a:solidFill>
                  <a:srgbClr val="252525"/>
                </a:solidFill>
                <a:latin typeface="Calibri" panose="020F0502020204030204"/>
                <a:cs typeface="Calibri" panose="020F0502020204030204"/>
              </a:rPr>
              <a:t>3</a:t>
            </a:r>
            <a:r>
              <a:rPr lang="zh-CN" sz="3200" spc="-10" dirty="0"/>
              <a:t>具体实现方法</a:t>
            </a:r>
            <a:r>
              <a:rPr lang="en-US" altLang="zh-CN" sz="3200" spc="-10" dirty="0"/>
              <a:t>—</a:t>
            </a:r>
            <a:r>
              <a:rPr lang="zh-CN" altLang="en-US" sz="3200" spc="-10" dirty="0"/>
              <a:t>无监督学习阶段</a:t>
            </a:r>
            <a:endParaRPr lang="zh-CN" altLang="en-US" sz="3200" spc="-10" dirty="0"/>
          </a:p>
        </p:txBody>
      </p:sp>
      <p:sp>
        <p:nvSpPr>
          <p:cNvPr id="7" name="object 7"/>
          <p:cNvSpPr/>
          <p:nvPr/>
        </p:nvSpPr>
        <p:spPr>
          <a:xfrm>
            <a:off x="10905743" y="80772"/>
            <a:ext cx="1139952" cy="1139952"/>
          </a:xfrm>
          <a:prstGeom prst="rect">
            <a:avLst/>
          </a:prstGeom>
          <a:blipFill>
            <a:blip r:embed="rId1" cstate="print"/>
            <a:stretch>
              <a:fillRect/>
            </a:stretch>
          </a:blipFill>
        </p:spPr>
        <p:txBody>
          <a:bodyPr wrap="square" lIns="0" tIns="0" rIns="0" bIns="0" rtlCol="0"/>
          <a:lstStyle/>
          <a:p/>
        </p:txBody>
      </p:sp>
      <p:sp>
        <p:nvSpPr>
          <p:cNvPr id="9" name="object 9"/>
          <p:cNvSpPr txBox="1"/>
          <p:nvPr/>
        </p:nvSpPr>
        <p:spPr>
          <a:xfrm>
            <a:off x="719455" y="974090"/>
            <a:ext cx="10186035" cy="3618230"/>
          </a:xfrm>
          <a:prstGeom prst="rect">
            <a:avLst/>
          </a:prstGeom>
        </p:spPr>
        <p:txBody>
          <a:bodyPr vert="horz" wrap="square" lIns="0" tIns="12065" rIns="0" bIns="0" rtlCol="0">
            <a:spAutoFit/>
          </a:bodyPr>
          <a:lstStyle/>
          <a:p>
            <a:pPr marL="12700">
              <a:lnSpc>
                <a:spcPct val="100000"/>
              </a:lnSpc>
              <a:spcBef>
                <a:spcPts val="95"/>
              </a:spcBef>
            </a:pPr>
            <a:r>
              <a:rPr lang="zh-CN" altLang="en-US" sz="2800">
                <a:latin typeface="宋体" panose="02010600030101010101" pitchFamily="2" charset="-122"/>
                <a:cs typeface="宋体" panose="02010600030101010101" pitchFamily="2" charset="-122"/>
                <a:sym typeface="+mn-ea"/>
              </a:rPr>
              <a:t>训练自编码器时涉及到的损失函数：</a:t>
            </a:r>
            <a:endParaRPr lang="zh-CN" altLang="en-US" sz="2800">
              <a:latin typeface="宋体" panose="02010600030101010101" pitchFamily="2" charset="-122"/>
              <a:cs typeface="宋体" panose="02010600030101010101" pitchFamily="2" charset="-122"/>
              <a:sym typeface="+mn-ea"/>
            </a:endParaRPr>
          </a:p>
          <a:p>
            <a:pPr marL="12700">
              <a:lnSpc>
                <a:spcPct val="100000"/>
              </a:lnSpc>
              <a:spcBef>
                <a:spcPts val="95"/>
              </a:spcBef>
            </a:pPr>
            <a:r>
              <a:rPr lang="zh-CN" altLang="en-US" sz="2000">
                <a:solidFill>
                  <a:schemeClr val="tx1"/>
                </a:solidFill>
                <a:latin typeface="宋体" panose="02010600030101010101" pitchFamily="2" charset="-122"/>
                <a:cs typeface="宋体" panose="02010600030101010101" pitchFamily="2" charset="-122"/>
              </a:rPr>
              <a:t>a.Lrec：重建损失( reconstruction loss)，度量自编码器最终能否很好地重建输入图像</a:t>
            </a:r>
            <a:endParaRPr lang="zh-CN" altLang="en-US" sz="2000">
              <a:solidFill>
                <a:schemeClr val="tx1"/>
              </a:solidFill>
              <a:latin typeface="宋体" panose="02010600030101010101" pitchFamily="2" charset="-122"/>
              <a:cs typeface="宋体" panose="02010600030101010101" pitchFamily="2" charset="-122"/>
            </a:endParaRPr>
          </a:p>
          <a:p>
            <a:pPr marL="12700">
              <a:lnSpc>
                <a:spcPct val="100000"/>
              </a:lnSpc>
              <a:spcBef>
                <a:spcPts val="95"/>
              </a:spcBef>
            </a:pPr>
            <a:r>
              <a:rPr lang="en-US" altLang="zh-CN" sz="2000">
                <a:solidFill>
                  <a:schemeClr val="tx1"/>
                </a:solidFill>
                <a:latin typeface="宋体" panose="02010600030101010101" pitchFamily="2" charset="-122"/>
                <a:cs typeface="宋体" panose="02010600030101010101" pitchFamily="2" charset="-122"/>
              </a:rPr>
              <a:t>b</a:t>
            </a:r>
            <a:r>
              <a:rPr lang="zh-CN" altLang="en-US" sz="2000">
                <a:solidFill>
                  <a:schemeClr val="tx1"/>
                </a:solidFill>
                <a:latin typeface="宋体" panose="02010600030101010101" pitchFamily="2" charset="-122"/>
                <a:cs typeface="宋体" panose="02010600030101010101" pitchFamily="2" charset="-122"/>
              </a:rPr>
              <a:t>.Ladv：对抗特征损失( adversarial feature loss)，推动编码器和生成器产生高保真度的重建，仅使用</a:t>
            </a:r>
            <a:r>
              <a:rPr lang="zh-CN" altLang="en-US" sz="2000">
                <a:latin typeface="宋体" panose="02010600030101010101" pitchFamily="2" charset="-122"/>
                <a:cs typeface="宋体" panose="02010600030101010101" pitchFamily="2" charset="-122"/>
                <a:sym typeface="+mn-ea"/>
              </a:rPr>
              <a:t>Lrec可能</a:t>
            </a:r>
            <a:r>
              <a:rPr lang="zh-CN" altLang="en-US" sz="2000">
                <a:solidFill>
                  <a:schemeClr val="tx1"/>
                </a:solidFill>
                <a:latin typeface="宋体" panose="02010600030101010101" pitchFamily="2" charset="-122"/>
                <a:cs typeface="宋体" panose="02010600030101010101" pitchFamily="2" charset="-122"/>
              </a:rPr>
              <a:t>会导致图像模糊</a:t>
            </a:r>
            <a:endParaRPr lang="zh-CN" altLang="en-US" sz="2000">
              <a:solidFill>
                <a:schemeClr val="tx1"/>
              </a:solidFill>
              <a:latin typeface="宋体" panose="02010600030101010101" pitchFamily="2" charset="-122"/>
              <a:cs typeface="宋体" panose="02010600030101010101" pitchFamily="2" charset="-122"/>
            </a:endParaRPr>
          </a:p>
          <a:p>
            <a:pPr marL="12700">
              <a:lnSpc>
                <a:spcPct val="100000"/>
              </a:lnSpc>
              <a:spcBef>
                <a:spcPts val="95"/>
              </a:spcBef>
            </a:pPr>
            <a:r>
              <a:rPr lang="en-US" altLang="zh-CN" sz="2000">
                <a:solidFill>
                  <a:schemeClr val="tx1"/>
                </a:solidFill>
                <a:latin typeface="宋体" panose="02010600030101010101" pitchFamily="2" charset="-122"/>
                <a:cs typeface="宋体" panose="02010600030101010101" pitchFamily="2" charset="-122"/>
              </a:rPr>
              <a:t>c</a:t>
            </a:r>
            <a:r>
              <a:rPr lang="zh-CN" altLang="en-US" sz="2000">
                <a:solidFill>
                  <a:schemeClr val="tx1"/>
                </a:solidFill>
                <a:latin typeface="宋体" panose="02010600030101010101" pitchFamily="2" charset="-122"/>
                <a:cs typeface="宋体" panose="02010600030101010101" pitchFamily="2" charset="-122"/>
              </a:rPr>
              <a:t>.Lcs： 结构性图像损失(structural image loss)，度量是否准确重建人脸特征点的面部结构，稳定对抗性训练，避免对抗训练中给图像加入过大的噪声</a:t>
            </a:r>
            <a:endParaRPr lang="zh-CN" altLang="en-US" sz="2000">
              <a:solidFill>
                <a:schemeClr val="tx1"/>
              </a:solidFill>
              <a:latin typeface="宋体" panose="02010600030101010101" pitchFamily="2" charset="-122"/>
              <a:cs typeface="宋体" panose="02010600030101010101" pitchFamily="2" charset="-122"/>
            </a:endParaRPr>
          </a:p>
          <a:p>
            <a:pPr marL="12700">
              <a:lnSpc>
                <a:spcPct val="100000"/>
              </a:lnSpc>
              <a:spcBef>
                <a:spcPts val="95"/>
              </a:spcBef>
            </a:pPr>
            <a:r>
              <a:rPr lang="en-US" altLang="zh-CN" sz="2000">
                <a:latin typeface="宋体" panose="02010600030101010101" pitchFamily="2" charset="-122"/>
                <a:cs typeface="宋体" panose="02010600030101010101" pitchFamily="2" charset="-122"/>
                <a:sym typeface="+mn-ea"/>
              </a:rPr>
              <a:t>d</a:t>
            </a:r>
            <a:r>
              <a:rPr lang="zh-CN" altLang="en-US" sz="2000">
                <a:latin typeface="宋体" panose="02010600030101010101" pitchFamily="2" charset="-122"/>
                <a:cs typeface="宋体" panose="02010600030101010101" pitchFamily="2" charset="-122"/>
                <a:sym typeface="+mn-ea"/>
              </a:rPr>
              <a:t>.Lenc：编码特征损失( encoding feature loss)，确保创建平滑连续的隐空间</a:t>
            </a:r>
            <a:r>
              <a:rPr lang="zh-CN" sz="2000">
                <a:solidFill>
                  <a:schemeClr val="tx1"/>
                </a:solidFill>
                <a:latin typeface="宋体" panose="02010600030101010101" pitchFamily="2" charset="-122"/>
                <a:cs typeface="宋体" panose="02010600030101010101" pitchFamily="2" charset="-122"/>
              </a:rPr>
              <a:t>  </a:t>
            </a:r>
            <a:endParaRPr lang="zh-CN" sz="2000">
              <a:solidFill>
                <a:schemeClr val="tx1"/>
              </a:solidFill>
              <a:latin typeface="宋体" panose="02010600030101010101" pitchFamily="2" charset="-122"/>
              <a:cs typeface="宋体" panose="02010600030101010101" pitchFamily="2" charset="-122"/>
            </a:endParaRPr>
          </a:p>
          <a:p>
            <a:pPr marL="12700">
              <a:lnSpc>
                <a:spcPct val="100000"/>
              </a:lnSpc>
              <a:spcBef>
                <a:spcPts val="95"/>
              </a:spcBef>
            </a:pPr>
            <a:endParaRPr lang="zh-CN" altLang="en-US" sz="2000">
              <a:solidFill>
                <a:schemeClr val="tx1"/>
              </a:solidFill>
              <a:latin typeface="宋体" panose="02010600030101010101" pitchFamily="2" charset="-122"/>
              <a:cs typeface="宋体" panose="02010600030101010101" pitchFamily="2" charset="-122"/>
            </a:endParaRPr>
          </a:p>
          <a:p>
            <a:pPr marL="12700">
              <a:lnSpc>
                <a:spcPct val="100000"/>
              </a:lnSpc>
              <a:spcBef>
                <a:spcPts val="95"/>
              </a:spcBef>
            </a:pPr>
            <a:r>
              <a:rPr lang="zh-CN" altLang="en-US" sz="2000">
                <a:solidFill>
                  <a:schemeClr val="tx1"/>
                </a:solidFill>
                <a:latin typeface="宋体" panose="02010600030101010101" pitchFamily="2" charset="-122"/>
                <a:cs typeface="宋体" panose="02010600030101010101" pitchFamily="2" charset="-122"/>
              </a:rPr>
              <a:t>最终的训练目标是所有损失项的加权组合</a:t>
            </a:r>
            <a:r>
              <a:rPr lang="en-US" altLang="zh-CN" sz="2000">
                <a:solidFill>
                  <a:schemeClr val="tx1"/>
                </a:solidFill>
                <a:latin typeface="宋体" panose="02010600030101010101" pitchFamily="2" charset="-122"/>
                <a:cs typeface="宋体" panose="02010600030101010101" pitchFamily="2" charset="-122"/>
              </a:rPr>
              <a:t>(</a:t>
            </a:r>
            <a:r>
              <a:rPr lang="zh-CN" altLang="en-US" sz="2000">
                <a:solidFill>
                  <a:schemeClr val="tx1"/>
                </a:solidFill>
                <a:latin typeface="宋体" panose="02010600030101010101" pitchFamily="2" charset="-122"/>
                <a:cs typeface="宋体" panose="02010600030101010101" pitchFamily="2" charset="-122"/>
              </a:rPr>
              <a:t>其中λenc和λadv=1.0</a:t>
            </a:r>
            <a:r>
              <a:rPr lang="en-US" altLang="zh-CN" sz="2000">
                <a:solidFill>
                  <a:schemeClr val="tx1"/>
                </a:solidFill>
                <a:latin typeface="宋体" panose="02010600030101010101" pitchFamily="2" charset="-122"/>
                <a:cs typeface="宋体" panose="02010600030101010101" pitchFamily="2" charset="-122"/>
              </a:rPr>
              <a:t>,</a:t>
            </a:r>
            <a:r>
              <a:rPr lang="zh-CN" altLang="en-US" sz="2000">
                <a:solidFill>
                  <a:schemeClr val="tx1"/>
                </a:solidFill>
                <a:latin typeface="宋体" panose="02010600030101010101" pitchFamily="2" charset="-122"/>
                <a:cs typeface="宋体" panose="02010600030101010101" pitchFamily="2" charset="-122"/>
              </a:rPr>
              <a:t>λrec≈1.0</a:t>
            </a:r>
            <a:r>
              <a:rPr lang="en-US" altLang="zh-CN" sz="2000">
                <a:solidFill>
                  <a:schemeClr val="tx1"/>
                </a:solidFill>
                <a:latin typeface="宋体" panose="02010600030101010101" pitchFamily="2" charset="-122"/>
                <a:cs typeface="宋体" panose="02010600030101010101" pitchFamily="2" charset="-122"/>
              </a:rPr>
              <a:t>,</a:t>
            </a:r>
            <a:r>
              <a:rPr lang="zh-CN" altLang="en-US" sz="2000">
                <a:solidFill>
                  <a:schemeClr val="tx1"/>
                </a:solidFill>
                <a:latin typeface="宋体" panose="02010600030101010101" pitchFamily="2" charset="-122"/>
                <a:cs typeface="宋体" panose="02010600030101010101" pitchFamily="2" charset="-122"/>
              </a:rPr>
              <a:t>cs≈60.0</a:t>
            </a:r>
            <a:r>
              <a:rPr lang="en-US" altLang="zh-CN" sz="2000">
                <a:solidFill>
                  <a:schemeClr val="tx1"/>
                </a:solidFill>
                <a:latin typeface="宋体" panose="02010600030101010101" pitchFamily="2" charset="-122"/>
                <a:cs typeface="宋体" panose="02010600030101010101" pitchFamily="2" charset="-122"/>
              </a:rPr>
              <a:t>)</a:t>
            </a:r>
            <a:endParaRPr lang="zh-CN" altLang="en-US" sz="2000">
              <a:solidFill>
                <a:schemeClr val="tx1"/>
              </a:solidFill>
              <a:latin typeface="宋体" panose="02010600030101010101" pitchFamily="2" charset="-122"/>
              <a:cs typeface="宋体" panose="02010600030101010101" pitchFamily="2" charset="-122"/>
            </a:endParaRPr>
          </a:p>
          <a:p>
            <a:pPr marL="12700">
              <a:lnSpc>
                <a:spcPct val="100000"/>
              </a:lnSpc>
              <a:spcBef>
                <a:spcPts val="95"/>
              </a:spcBef>
            </a:pPr>
            <a:endParaRPr lang="zh-CN" altLang="en-US" sz="2000">
              <a:solidFill>
                <a:schemeClr val="tx1"/>
              </a:solidFill>
              <a:latin typeface="宋体" panose="02010600030101010101" pitchFamily="2" charset="-122"/>
              <a:cs typeface="宋体" panose="02010600030101010101" pitchFamily="2" charset="-122"/>
            </a:endParaRPr>
          </a:p>
          <a:p>
            <a:pPr marL="12700">
              <a:lnSpc>
                <a:spcPct val="100000"/>
              </a:lnSpc>
              <a:spcBef>
                <a:spcPts val="95"/>
              </a:spcBef>
            </a:pPr>
            <a:r>
              <a:rPr lang="zh-CN" altLang="en-US" sz="2000">
                <a:solidFill>
                  <a:srgbClr val="FF0000"/>
                </a:solidFill>
                <a:latin typeface="宋体" panose="02010600030101010101" pitchFamily="2" charset="-122"/>
                <a:cs typeface="宋体" panose="02010600030101010101" pitchFamily="2" charset="-122"/>
              </a:rPr>
              <a:t>    </a:t>
            </a:r>
            <a:endParaRPr lang="en-US" sz="2800">
              <a:latin typeface="宋体" panose="02010600030101010101" pitchFamily="2" charset="-122"/>
              <a:cs typeface="宋体" panose="02010600030101010101" pitchFamily="2" charset="-122"/>
            </a:endParaRPr>
          </a:p>
        </p:txBody>
      </p:sp>
      <p:graphicFrame>
        <p:nvGraphicFramePr>
          <p:cNvPr id="10" name="对象 9">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5" name="" r:id="rId2" imgW="914400" imgH="215900" progId="Equation.KSEE3">
                  <p:embed/>
                </p:oleObj>
              </mc:Choice>
              <mc:Fallback>
                <p:oleObj name="" r:id="rId2" imgW="914400" imgH="215900" progId="Equation.KSEE3">
                  <p:embed/>
                  <p:pic>
                    <p:nvPicPr>
                      <p:cNvPr id="0" name="图片 1024"/>
                      <p:cNvPicPr/>
                      <p:nvPr/>
                    </p:nvPicPr>
                    <p:blipFill>
                      <a:blip r:embed="rId3"/>
                      <a:stretch>
                        <a:fillRect/>
                      </a:stretch>
                    </p:blipFill>
                    <p:spPr>
                      <a:xfrm>
                        <a:off x="5638800" y="3321050"/>
                        <a:ext cx="914400" cy="215900"/>
                      </a:xfrm>
                      <a:prstGeom prst="rect">
                        <a:avLst/>
                      </a:prstGeom>
                    </p:spPr>
                  </p:pic>
                </p:oleObj>
              </mc:Fallback>
            </mc:AlternateContent>
          </a:graphicData>
        </a:graphic>
      </p:graphicFrame>
      <p:pic>
        <p:nvPicPr>
          <p:cNvPr id="11" name="图片 10" descr="屏幕截图 2022-07-18 022550"/>
          <p:cNvPicPr>
            <a:picLocks noChangeAspect="1"/>
          </p:cNvPicPr>
          <p:nvPr/>
        </p:nvPicPr>
        <p:blipFill>
          <a:blip r:embed="rId4"/>
          <a:stretch>
            <a:fillRect/>
          </a:stretch>
        </p:blipFill>
        <p:spPr>
          <a:xfrm>
            <a:off x="719455" y="4410710"/>
            <a:ext cx="8913495" cy="19075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0395" y="809244"/>
            <a:ext cx="670560" cy="311150"/>
          </a:xfrm>
          <a:custGeom>
            <a:avLst/>
            <a:gdLst/>
            <a:ahLst/>
            <a:cxnLst/>
            <a:rect l="l" t="t" r="r" b="b"/>
            <a:pathLst>
              <a:path w="670560" h="311150">
                <a:moveTo>
                  <a:pt x="65532" y="310895"/>
                </a:moveTo>
                <a:lnTo>
                  <a:pt x="0" y="0"/>
                </a:lnTo>
                <a:lnTo>
                  <a:pt x="670560" y="21335"/>
                </a:lnTo>
                <a:lnTo>
                  <a:pt x="65532" y="310895"/>
                </a:lnTo>
                <a:close/>
              </a:path>
            </a:pathLst>
          </a:custGeom>
          <a:solidFill>
            <a:srgbClr val="106BC7"/>
          </a:solidFill>
        </p:spPr>
        <p:txBody>
          <a:bodyPr wrap="square" lIns="0" tIns="0" rIns="0" bIns="0" rtlCol="0"/>
          <a:lstStyle/>
          <a:p/>
        </p:txBody>
      </p:sp>
      <p:sp>
        <p:nvSpPr>
          <p:cNvPr id="3" name="object 3"/>
          <p:cNvSpPr/>
          <p:nvPr/>
        </p:nvSpPr>
        <p:spPr>
          <a:xfrm>
            <a:off x="120395" y="545591"/>
            <a:ext cx="670560" cy="285115"/>
          </a:xfrm>
          <a:custGeom>
            <a:avLst/>
            <a:gdLst/>
            <a:ahLst/>
            <a:cxnLst/>
            <a:rect l="l" t="t" r="r" b="b"/>
            <a:pathLst>
              <a:path w="670560" h="285115">
                <a:moveTo>
                  <a:pt x="670560" y="284988"/>
                </a:moveTo>
                <a:lnTo>
                  <a:pt x="0" y="265176"/>
                </a:lnTo>
                <a:lnTo>
                  <a:pt x="342899" y="0"/>
                </a:lnTo>
                <a:lnTo>
                  <a:pt x="670560" y="284988"/>
                </a:lnTo>
                <a:close/>
              </a:path>
            </a:pathLst>
          </a:custGeom>
          <a:solidFill>
            <a:srgbClr val="48A2FF"/>
          </a:solidFill>
        </p:spPr>
        <p:txBody>
          <a:bodyPr wrap="square" lIns="0" tIns="0" rIns="0" bIns="0" rtlCol="0"/>
          <a:lstStyle/>
          <a:p/>
        </p:txBody>
      </p:sp>
      <p:sp>
        <p:nvSpPr>
          <p:cNvPr id="4" name="object 4"/>
          <p:cNvSpPr/>
          <p:nvPr/>
        </p:nvSpPr>
        <p:spPr>
          <a:xfrm>
            <a:off x="813816" y="179831"/>
            <a:ext cx="279400" cy="601980"/>
          </a:xfrm>
          <a:custGeom>
            <a:avLst/>
            <a:gdLst/>
            <a:ahLst/>
            <a:cxnLst/>
            <a:rect l="l" t="t" r="r" b="b"/>
            <a:pathLst>
              <a:path w="279400" h="601980">
                <a:moveTo>
                  <a:pt x="19812" y="601980"/>
                </a:moveTo>
                <a:lnTo>
                  <a:pt x="0" y="0"/>
                </a:lnTo>
                <a:lnTo>
                  <a:pt x="278892" y="59436"/>
                </a:lnTo>
                <a:lnTo>
                  <a:pt x="19812" y="601980"/>
                </a:lnTo>
                <a:close/>
              </a:path>
            </a:pathLst>
          </a:custGeom>
          <a:solidFill>
            <a:srgbClr val="FBBA02"/>
          </a:solidFill>
        </p:spPr>
        <p:txBody>
          <a:bodyPr wrap="square" lIns="0" tIns="0" rIns="0" bIns="0" rtlCol="0"/>
          <a:lstStyle/>
          <a:p/>
        </p:txBody>
      </p:sp>
      <p:sp>
        <p:nvSpPr>
          <p:cNvPr id="5" name="object 5"/>
          <p:cNvSpPr/>
          <p:nvPr/>
        </p:nvSpPr>
        <p:spPr>
          <a:xfrm>
            <a:off x="577595" y="179831"/>
            <a:ext cx="257810" cy="601980"/>
          </a:xfrm>
          <a:custGeom>
            <a:avLst/>
            <a:gdLst/>
            <a:ahLst/>
            <a:cxnLst/>
            <a:rect l="l" t="t" r="r" b="b"/>
            <a:pathLst>
              <a:path w="257809" h="601980">
                <a:moveTo>
                  <a:pt x="257556" y="601980"/>
                </a:moveTo>
                <a:lnTo>
                  <a:pt x="0" y="309372"/>
                </a:lnTo>
                <a:lnTo>
                  <a:pt x="237744" y="0"/>
                </a:lnTo>
                <a:lnTo>
                  <a:pt x="257556" y="601980"/>
                </a:lnTo>
                <a:close/>
              </a:path>
            </a:pathLst>
          </a:custGeom>
          <a:solidFill>
            <a:srgbClr val="FFCC28"/>
          </a:solidFill>
        </p:spPr>
        <p:txBody>
          <a:bodyPr wrap="square" lIns="0" tIns="0" rIns="0" bIns="0" rtlCol="0"/>
          <a:lstStyle/>
          <a:p/>
        </p:txBody>
      </p:sp>
      <p:sp>
        <p:nvSpPr>
          <p:cNvPr id="6" name="object 6"/>
          <p:cNvSpPr txBox="1">
            <a:spLocks noGrp="1"/>
          </p:cNvSpPr>
          <p:nvPr>
            <p:ph type="title"/>
          </p:nvPr>
        </p:nvSpPr>
        <p:spPr>
          <a:xfrm>
            <a:off x="1094105" y="89535"/>
            <a:ext cx="8428355" cy="822325"/>
          </a:xfrm>
          <a:prstGeom prst="rect">
            <a:avLst/>
          </a:prstGeom>
        </p:spPr>
        <p:txBody>
          <a:bodyPr vert="horz" wrap="square" lIns="0" tIns="12700" rIns="0" bIns="0" rtlCol="0">
            <a:spAutoFit/>
          </a:bodyPr>
          <a:lstStyle/>
          <a:p>
            <a:pPr marL="38100">
              <a:lnSpc>
                <a:spcPct val="100000"/>
              </a:lnSpc>
              <a:spcBef>
                <a:spcPts val="100"/>
              </a:spcBef>
            </a:pPr>
            <a:r>
              <a:rPr sz="8100" spc="-7" baseline="-10000" dirty="0">
                <a:solidFill>
                  <a:srgbClr val="252525"/>
                </a:solidFill>
                <a:latin typeface="Calibri" panose="020F0502020204030204"/>
                <a:cs typeface="Calibri" panose="020F0502020204030204"/>
              </a:rPr>
              <a:t>0</a:t>
            </a:r>
            <a:r>
              <a:rPr lang="en-US" sz="8100" spc="-7" baseline="-10000" dirty="0">
                <a:solidFill>
                  <a:srgbClr val="252525"/>
                </a:solidFill>
                <a:latin typeface="Calibri" panose="020F0502020204030204"/>
                <a:cs typeface="Calibri" panose="020F0502020204030204"/>
              </a:rPr>
              <a:t>3</a:t>
            </a:r>
            <a:r>
              <a:rPr lang="zh-CN" sz="3200" spc="-10" dirty="0"/>
              <a:t>具体实现方法</a:t>
            </a:r>
            <a:r>
              <a:rPr lang="en-US" altLang="zh-CN" sz="3200" spc="-10" dirty="0"/>
              <a:t>—</a:t>
            </a:r>
            <a:r>
              <a:rPr lang="zh-CN" altLang="en-US" sz="3200" spc="-10" dirty="0"/>
              <a:t>监督学习阶段 </a:t>
            </a:r>
            <a:r>
              <a:rPr lang="en-US" altLang="zh-CN" sz="3200" spc="-10" dirty="0"/>
              <a:t>&amp; </a:t>
            </a:r>
            <a:r>
              <a:rPr lang="zh-CN" altLang="en-US" sz="3200" spc="-10" dirty="0"/>
              <a:t>总体框架</a:t>
            </a:r>
            <a:endParaRPr lang="zh-CN" altLang="en-US" sz="3200" spc="-10" dirty="0"/>
          </a:p>
        </p:txBody>
      </p:sp>
      <p:sp>
        <p:nvSpPr>
          <p:cNvPr id="7" name="object 7"/>
          <p:cNvSpPr/>
          <p:nvPr/>
        </p:nvSpPr>
        <p:spPr>
          <a:xfrm>
            <a:off x="10905743" y="80772"/>
            <a:ext cx="1139952" cy="1139952"/>
          </a:xfrm>
          <a:prstGeom prst="rect">
            <a:avLst/>
          </a:prstGeom>
          <a:blipFill>
            <a:blip r:embed="rId1" cstate="print"/>
            <a:stretch>
              <a:fillRect/>
            </a:stretch>
          </a:blipFill>
        </p:spPr>
        <p:txBody>
          <a:bodyPr wrap="square" lIns="0" tIns="0" rIns="0" bIns="0" rtlCol="0"/>
          <a:lstStyle/>
          <a:p/>
        </p:txBody>
      </p:sp>
      <p:sp>
        <p:nvSpPr>
          <p:cNvPr id="9" name="object 9"/>
          <p:cNvSpPr txBox="1"/>
          <p:nvPr/>
        </p:nvSpPr>
        <p:spPr>
          <a:xfrm>
            <a:off x="133985" y="4752975"/>
            <a:ext cx="11924030" cy="2165350"/>
          </a:xfrm>
          <a:prstGeom prst="rect">
            <a:avLst/>
          </a:prstGeom>
        </p:spPr>
        <p:txBody>
          <a:bodyPr vert="horz" wrap="square" lIns="0" tIns="12065" rIns="0" bIns="0" rtlCol="0">
            <a:spAutoFit/>
          </a:bodyPr>
          <a:lstStyle/>
          <a:p>
            <a:pPr marL="12700">
              <a:lnSpc>
                <a:spcPct val="100000"/>
              </a:lnSpc>
              <a:spcBef>
                <a:spcPts val="95"/>
              </a:spcBef>
            </a:pPr>
            <a:r>
              <a:rPr lang="zh-CN" altLang="en-US" sz="2000">
                <a:latin typeface="宋体" panose="02010600030101010101" pitchFamily="2" charset="-122"/>
                <a:cs typeface="宋体" panose="02010600030101010101" pitchFamily="2" charset="-122"/>
                <a:sym typeface="+mn-ea"/>
              </a:rPr>
              <a:t>生成器被重新要求通过生成特征点热图来预测一组特征点的位置</a:t>
            </a:r>
            <a:r>
              <a:rPr lang="zh-CN" sz="2000">
                <a:solidFill>
                  <a:schemeClr val="tx1"/>
                </a:solidFill>
                <a:latin typeface="宋体" panose="02010600030101010101" pitchFamily="2" charset="-122"/>
                <a:cs typeface="宋体" panose="02010600030101010101" pitchFamily="2" charset="-122"/>
              </a:rPr>
              <a:t>，通过监督学习的方式去训练神经网络。 </a:t>
            </a:r>
            <a:endParaRPr lang="zh-CN" sz="2000">
              <a:solidFill>
                <a:schemeClr val="tx1"/>
              </a:solidFill>
              <a:latin typeface="宋体" panose="02010600030101010101" pitchFamily="2" charset="-122"/>
              <a:cs typeface="宋体" panose="02010600030101010101" pitchFamily="2" charset="-122"/>
            </a:endParaRPr>
          </a:p>
          <a:p>
            <a:pPr marL="12700">
              <a:lnSpc>
                <a:spcPct val="100000"/>
              </a:lnSpc>
              <a:spcBef>
                <a:spcPts val="95"/>
              </a:spcBef>
            </a:pPr>
            <a:r>
              <a:rPr lang="zh-CN" altLang="en-US" sz="1600">
                <a:solidFill>
                  <a:schemeClr val="tx1"/>
                </a:solidFill>
                <a:latin typeface="宋体" panose="02010600030101010101" pitchFamily="2" charset="-122"/>
                <a:cs typeface="宋体" panose="02010600030101010101" pitchFamily="2" charset="-122"/>
              </a:rPr>
              <a:t>①将解码器与交叉传输层交织，将解码器的生成重定向到特征点热图的预测生成</a:t>
            </a:r>
            <a:endParaRPr lang="zh-CN" altLang="en-US" sz="1600">
              <a:solidFill>
                <a:schemeClr val="tx1"/>
              </a:solidFill>
              <a:latin typeface="宋体" panose="02010600030101010101" pitchFamily="2" charset="-122"/>
              <a:cs typeface="宋体" panose="02010600030101010101" pitchFamily="2" charset="-122"/>
            </a:endParaRPr>
          </a:p>
          <a:p>
            <a:pPr marL="12700">
              <a:lnSpc>
                <a:spcPct val="100000"/>
              </a:lnSpc>
              <a:spcBef>
                <a:spcPts val="95"/>
              </a:spcBef>
            </a:pPr>
            <a:r>
              <a:rPr lang="zh-CN" altLang="en-US" sz="1600">
                <a:solidFill>
                  <a:schemeClr val="tx1"/>
                </a:solidFill>
                <a:latin typeface="宋体" panose="02010600030101010101" pitchFamily="2" charset="-122"/>
                <a:cs typeface="宋体" panose="02010600030101010101" pitchFamily="2" charset="-122"/>
              </a:rPr>
              <a:t>②论文里的交叉传输层可以理解成一种需要被训练的神经网络</a:t>
            </a:r>
            <a:endParaRPr lang="zh-CN" altLang="en-US" sz="1600">
              <a:solidFill>
                <a:schemeClr val="tx1"/>
              </a:solidFill>
              <a:latin typeface="宋体" panose="02010600030101010101" pitchFamily="2" charset="-122"/>
              <a:cs typeface="宋体" panose="02010600030101010101" pitchFamily="2" charset="-122"/>
            </a:endParaRPr>
          </a:p>
          <a:p>
            <a:pPr marL="12700">
              <a:lnSpc>
                <a:spcPct val="100000"/>
              </a:lnSpc>
              <a:spcBef>
                <a:spcPts val="95"/>
              </a:spcBef>
            </a:pPr>
            <a:r>
              <a:rPr lang="zh-CN" altLang="en-US" sz="1600">
                <a:solidFill>
                  <a:schemeClr val="tx1"/>
                </a:solidFill>
                <a:latin typeface="宋体" panose="02010600030101010101" pitchFamily="2" charset="-122"/>
                <a:cs typeface="宋体" panose="02010600030101010101" pitchFamily="2" charset="-122"/>
              </a:rPr>
              <a:t>③需要关注的并不是生成RGB模式的彩色图像，而是包含特征点概率图的亮度通道图像</a:t>
            </a:r>
            <a:r>
              <a:rPr lang="en-US" altLang="zh-CN" sz="1600">
                <a:solidFill>
                  <a:schemeClr val="tx1"/>
                </a:solidFill>
                <a:latin typeface="宋体" panose="02010600030101010101" pitchFamily="2" charset="-122"/>
                <a:cs typeface="宋体" panose="02010600030101010101" pitchFamily="2" charset="-122"/>
              </a:rPr>
              <a:t>(Lab</a:t>
            </a:r>
            <a:r>
              <a:rPr lang="zh-CN" altLang="en-US" sz="1600">
                <a:solidFill>
                  <a:schemeClr val="tx1"/>
                </a:solidFill>
                <a:latin typeface="宋体" panose="02010600030101010101" pitchFamily="2" charset="-122"/>
                <a:cs typeface="宋体" panose="02010600030101010101" pitchFamily="2" charset="-122"/>
              </a:rPr>
              <a:t>模式</a:t>
            </a:r>
            <a:r>
              <a:rPr lang="en-US" altLang="zh-CN" sz="1600">
                <a:solidFill>
                  <a:schemeClr val="tx1"/>
                </a:solidFill>
                <a:latin typeface="宋体" panose="02010600030101010101" pitchFamily="2" charset="-122"/>
                <a:cs typeface="宋体" panose="02010600030101010101" pitchFamily="2" charset="-122"/>
              </a:rPr>
              <a:t>)</a:t>
            </a:r>
            <a:r>
              <a:rPr lang="zh-CN" altLang="en-US" sz="1600">
                <a:solidFill>
                  <a:schemeClr val="tx1"/>
                </a:solidFill>
                <a:latin typeface="宋体" panose="02010600030101010101" pitchFamily="2" charset="-122"/>
                <a:cs typeface="宋体" panose="02010600030101010101" pitchFamily="2" charset="-122"/>
              </a:rPr>
              <a:t>。这可以看作是一种样式转换的形式，在转换后的</a:t>
            </a:r>
            <a:r>
              <a:rPr lang="zh-CN" altLang="en-US" sz="1600">
                <a:latin typeface="宋体" panose="02010600030101010101" pitchFamily="2" charset="-122"/>
                <a:cs typeface="宋体" panose="02010600030101010101" pitchFamily="2" charset="-122"/>
                <a:sym typeface="+mn-ea"/>
              </a:rPr>
              <a:t>亮度通道图像</a:t>
            </a:r>
            <a:r>
              <a:rPr lang="zh-CN" altLang="en-US" sz="1600">
                <a:solidFill>
                  <a:schemeClr val="tx1"/>
                </a:solidFill>
                <a:latin typeface="宋体" panose="02010600030101010101" pitchFamily="2" charset="-122"/>
                <a:cs typeface="宋体" panose="02010600030101010101" pitchFamily="2" charset="-122"/>
              </a:rPr>
              <a:t>中，生成的人脸的外观被转换为允许我们读取地标位置的表示形式。因此，以前在彩色图像生成过程中隐含的关于人脸的信息现在变得更明确了。</a:t>
            </a:r>
            <a:endParaRPr lang="zh-CN" altLang="en-US" sz="2000">
              <a:solidFill>
                <a:schemeClr val="tx1"/>
              </a:solidFill>
              <a:latin typeface="宋体" panose="02010600030101010101" pitchFamily="2" charset="-122"/>
              <a:cs typeface="宋体" panose="02010600030101010101" pitchFamily="2" charset="-122"/>
            </a:endParaRPr>
          </a:p>
          <a:p>
            <a:pPr marL="12700">
              <a:lnSpc>
                <a:spcPct val="100000"/>
              </a:lnSpc>
              <a:spcBef>
                <a:spcPts val="95"/>
              </a:spcBef>
            </a:pPr>
            <a:r>
              <a:rPr lang="zh-CN" altLang="en-US" sz="1600">
                <a:solidFill>
                  <a:schemeClr val="tx1"/>
                </a:solidFill>
                <a:latin typeface="宋体" panose="02010600030101010101" pitchFamily="2" charset="-122"/>
                <a:cs typeface="宋体" panose="02010600030101010101" pitchFamily="2" charset="-122"/>
              </a:rPr>
              <a:t>④一旦ITL层的训练达到收敛，可以执行一个微调步骤。</a:t>
            </a:r>
            <a:r>
              <a:rPr lang="zh-CN" altLang="en-US" sz="1600">
                <a:latin typeface="宋体" panose="02010600030101010101" pitchFamily="2" charset="-122"/>
                <a:cs typeface="宋体" panose="02010600030101010101" pitchFamily="2" charset="-122"/>
                <a:sym typeface="+mn-ea"/>
              </a:rPr>
              <a:t>解冻</a:t>
            </a:r>
            <a:r>
              <a:rPr lang="zh-CN" altLang="en-US" sz="1600">
                <a:solidFill>
                  <a:schemeClr val="tx1"/>
                </a:solidFill>
                <a:latin typeface="宋体" panose="02010600030101010101" pitchFamily="2" charset="-122"/>
                <a:cs typeface="宋体" panose="02010600030101010101" pitchFamily="2" charset="-122"/>
              </a:rPr>
              <a:t>对编码器的参数，使ITL层与编码器进行串联优化</a:t>
            </a:r>
            <a:endParaRPr lang="zh-CN" altLang="en-US" sz="1600">
              <a:solidFill>
                <a:schemeClr val="tx1"/>
              </a:solidFill>
              <a:latin typeface="宋体" panose="02010600030101010101" pitchFamily="2" charset="-122"/>
              <a:cs typeface="宋体" panose="02010600030101010101" pitchFamily="2" charset="-122"/>
            </a:endParaRPr>
          </a:p>
          <a:p>
            <a:pPr marL="12700">
              <a:lnSpc>
                <a:spcPct val="100000"/>
              </a:lnSpc>
              <a:spcBef>
                <a:spcPts val="95"/>
              </a:spcBef>
            </a:pPr>
            <a:r>
              <a:rPr lang="zh-CN" altLang="en-US" sz="2000">
                <a:solidFill>
                  <a:srgbClr val="FF0000"/>
                </a:solidFill>
                <a:latin typeface="宋体" panose="02010600030101010101" pitchFamily="2" charset="-122"/>
                <a:cs typeface="宋体" panose="02010600030101010101" pitchFamily="2" charset="-122"/>
              </a:rPr>
              <a:t>    </a:t>
            </a:r>
            <a:endParaRPr lang="en-US" sz="2800">
              <a:latin typeface="宋体" panose="02010600030101010101" pitchFamily="2" charset="-122"/>
              <a:cs typeface="宋体" panose="02010600030101010101" pitchFamily="2" charset="-122"/>
            </a:endParaRPr>
          </a:p>
        </p:txBody>
      </p:sp>
      <p:graphicFrame>
        <p:nvGraphicFramePr>
          <p:cNvPr id="10" name="对象 9">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5" name="" r:id="rId2" imgW="914400" imgH="215900" progId="Equation.KSEE3">
                  <p:embed/>
                </p:oleObj>
              </mc:Choice>
              <mc:Fallback>
                <p:oleObj name="" r:id="rId2" imgW="914400" imgH="215900" progId="Equation.KSEE3">
                  <p:embed/>
                  <p:pic>
                    <p:nvPicPr>
                      <p:cNvPr id="0" name="图片 1024"/>
                      <p:cNvPicPr/>
                      <p:nvPr/>
                    </p:nvPicPr>
                    <p:blipFill>
                      <a:blip r:embed="rId3"/>
                      <a:stretch>
                        <a:fillRect/>
                      </a:stretch>
                    </p:blipFill>
                    <p:spPr>
                      <a:xfrm>
                        <a:off x="5638800" y="3321050"/>
                        <a:ext cx="914400" cy="215900"/>
                      </a:xfrm>
                      <a:prstGeom prst="rect">
                        <a:avLst/>
                      </a:prstGeom>
                    </p:spPr>
                  </p:pic>
                </p:oleObj>
              </mc:Fallback>
            </mc:AlternateContent>
          </a:graphicData>
        </a:graphic>
      </p:graphicFrame>
      <p:pic>
        <p:nvPicPr>
          <p:cNvPr id="8" name="图片 7" descr="屏幕截图 2022-07-18 113844"/>
          <p:cNvPicPr>
            <a:picLocks noChangeAspect="1"/>
          </p:cNvPicPr>
          <p:nvPr/>
        </p:nvPicPr>
        <p:blipFill>
          <a:blip r:embed="rId4"/>
          <a:srcRect t="5523"/>
          <a:stretch>
            <a:fillRect/>
          </a:stretch>
        </p:blipFill>
        <p:spPr>
          <a:xfrm>
            <a:off x="2074545" y="911860"/>
            <a:ext cx="8016240" cy="367157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3359</Words>
  <Application>WPS 演示</Application>
  <PresentationFormat>On-screen Show (4:3)</PresentationFormat>
  <Paragraphs>152</Paragraphs>
  <Slides>13</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5</vt:i4>
      </vt:variant>
      <vt:variant>
        <vt:lpstr>幻灯片标题</vt:lpstr>
      </vt:variant>
      <vt:variant>
        <vt:i4>13</vt:i4>
      </vt:variant>
    </vt:vector>
  </HeadingPairs>
  <TitlesOfParts>
    <vt:vector size="26" baseType="lpstr">
      <vt:lpstr>Arial</vt:lpstr>
      <vt:lpstr>宋体</vt:lpstr>
      <vt:lpstr>Wingdings</vt:lpstr>
      <vt:lpstr>Calibri</vt:lpstr>
      <vt:lpstr>微软雅黑</vt:lpstr>
      <vt:lpstr>Arial Unicode MS</vt:lpstr>
      <vt:lpstr>Calibri</vt:lpstr>
      <vt:lpstr>Office Theme</vt:lpstr>
      <vt:lpstr>Equation.KSEE3</vt:lpstr>
      <vt:lpstr>Equation.KSEE3</vt:lpstr>
      <vt:lpstr>Equation.KSEE3</vt:lpstr>
      <vt:lpstr>Equation.KSEE3</vt:lpstr>
      <vt:lpstr>Equation.KSEE3</vt:lpstr>
      <vt:lpstr>PowerPoint 演示文稿</vt:lpstr>
      <vt:lpstr>01论文针对的问题</vt:lpstr>
      <vt:lpstr>02论文给出的解决方案</vt:lpstr>
      <vt:lpstr>PowerPoint 演示文稿</vt:lpstr>
      <vt:lpstr>03具体实现方法—无监督学习阶段</vt:lpstr>
      <vt:lpstr>03具体实现方法—无监督学习阶段</vt:lpstr>
      <vt:lpstr>03具体实现方法—无监督学习阶段</vt:lpstr>
      <vt:lpstr>03具体实现方法—无监督学习阶段</vt:lpstr>
      <vt:lpstr>03具体实现方法—监督学习阶段 &amp; 总体框架</vt:lpstr>
      <vt:lpstr>04有效性验证—消融实验</vt:lpstr>
      <vt:lpstr>04有效性验证—消融实验</vt:lpstr>
      <vt:lpstr>05 总结 &amp; Conclusion</vt:lpstr>
      <vt:lpstr>01 谢谢大家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治华</cp:lastModifiedBy>
  <cp:revision>26</cp:revision>
  <dcterms:created xsi:type="dcterms:W3CDTF">2022-03-14T12:55:00Z</dcterms:created>
  <dcterms:modified xsi:type="dcterms:W3CDTF">2022-07-19T01:07:39Z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2022-03-06T00:00:00Z</vt:filetime>
  </property>
  <property fmtid="{D5CDD505-2E9C-101B-9397-08002B2CF9AE}" pid="3" name="Creator">
    <vt:lpwstr>WPS 演示</vt:lpwstr>
  </property>
  <property fmtid="{D5CDD505-2E9C-101B-9397-08002B2CF9AE}" pid="4" name="LastSaved">
    <vt:filetime>2022-03-06T00:00:00Z</vt:filetime>
  </property>
  <property fmtid="{D5CDD505-2E9C-101B-9397-08002B2CF9AE}" pid="5" name="KSOProductBuildVer">
    <vt:lpwstr>2052-11.1.0.9192</vt:lpwstr>
  </property>
</Properties>
</file>