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9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5BF31-747E-46C5-8F76-D3FB5C82B5AD}" v="70" dt="2024-09-23T11:06:19.612"/>
    <p1510:client id="{48CBFE29-4568-237C-535F-CF4D068AD8C1}" v="5" dt="2024-09-23T10:58:57.371"/>
    <p1510:client id="{C4A0BCD1-833B-7AF6-EDB1-B034CCF2CDD6}" v="327" dt="2024-09-25T07:49:03.277"/>
    <p1510:client id="{DD044AEA-8B23-A1F8-5874-1BE92420B483}" v="7" dt="2024-09-23T10:43:57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4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39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smarter.de/ausbildung/kaufmaennisch/produktion-und-logistik/kanba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FB077-2335-9915-4B97-D5E99E82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0FA93A-E565-C563-E54A-B063D715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3223" y="2364392"/>
            <a:ext cx="7025533" cy="2129216"/>
          </a:xfrm>
        </p:spPr>
        <p:txBody>
          <a:bodyPr>
            <a:noAutofit/>
          </a:bodyPr>
          <a:lstStyle/>
          <a:p>
            <a:pPr algn="ctr"/>
            <a:r>
              <a:rPr lang="de-DE" sz="14900">
                <a:solidFill>
                  <a:schemeClr val="tx1"/>
                </a:solidFill>
              </a:rPr>
              <a:t>Kanban</a:t>
            </a:r>
            <a:endParaRPr lang="en-AT" sz="14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9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6ACE4-62D3-8D97-01FF-17267242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604184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sz="2700">
                <a:solidFill>
                  <a:srgbClr val="FFFFFF"/>
                </a:solidFill>
              </a:rPr>
              <a:t>Was ist Kanban und wie funktioniert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6CB0A-C24B-2985-13D7-FAA2229C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405742"/>
            <a:ext cx="3409782" cy="38236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de-AT" sz="2100" b="1">
                <a:solidFill>
                  <a:srgbClr val="FFFFFF"/>
                </a:solidFill>
                <a:ea typeface="+mn-lt"/>
                <a:cs typeface="+mn-lt"/>
              </a:rPr>
              <a:t>Kanban</a:t>
            </a:r>
            <a:r>
              <a:rPr lang="de-AT" sz="2100">
                <a:solidFill>
                  <a:srgbClr val="FFFFFF"/>
                </a:solidFill>
                <a:ea typeface="+mn-lt"/>
                <a:cs typeface="+mn-lt"/>
              </a:rPr>
              <a:t>: Fokus auf Visualisierung von Arbeitsprozessen.</a:t>
            </a:r>
            <a:endParaRPr lang="de-AT" sz="2100">
              <a:solidFill>
                <a:srgbClr val="FFFFFF"/>
              </a:solidFill>
            </a:endParaRPr>
          </a:p>
          <a:p>
            <a:pPr marL="305435" indent="-305435"/>
            <a:r>
              <a:rPr lang="de-AT" sz="2100" b="1">
                <a:solidFill>
                  <a:srgbClr val="FFFFFF"/>
                </a:solidFill>
                <a:ea typeface="+mn-lt"/>
                <a:cs typeface="+mn-lt"/>
              </a:rPr>
              <a:t>Darstellung</a:t>
            </a:r>
            <a:r>
              <a:rPr lang="de-AT" sz="2100">
                <a:solidFill>
                  <a:srgbClr val="FFFFFF"/>
                </a:solidFill>
                <a:ea typeface="+mn-lt"/>
                <a:cs typeface="+mn-lt"/>
              </a:rPr>
              <a:t>: Alle, bis auf die kleinsten Arbeitsschritte und Fortschritt visuell abgebildet.</a:t>
            </a:r>
            <a:endParaRPr lang="de-AT" sz="2100">
              <a:solidFill>
                <a:srgbClr val="FFFFFF"/>
              </a:solidFill>
            </a:endParaRPr>
          </a:p>
          <a:p>
            <a:pPr marL="305435" indent="-305435"/>
            <a:r>
              <a:rPr lang="de-AT" sz="2100" b="1">
                <a:solidFill>
                  <a:srgbClr val="FFFFFF"/>
                </a:solidFill>
                <a:ea typeface="+mn-lt"/>
                <a:cs typeface="+mn-lt"/>
              </a:rPr>
              <a:t>Limitierung</a:t>
            </a:r>
            <a:r>
              <a:rPr lang="de-AT" sz="2100">
                <a:solidFill>
                  <a:srgbClr val="FFFFFF"/>
                </a:solidFill>
                <a:ea typeface="+mn-lt"/>
                <a:cs typeface="+mn-lt"/>
              </a:rPr>
              <a:t>: Begrenzung der maximalen Aufträge pro Spalte, um Überlastung zu vermeiden.</a:t>
            </a:r>
            <a:endParaRPr lang="de-AT" sz="2100">
              <a:solidFill>
                <a:srgbClr val="FFFFFF"/>
              </a:solidFill>
            </a:endParaRPr>
          </a:p>
          <a:p>
            <a:pPr marL="305435" indent="-305435"/>
            <a:endParaRPr lang="de-AT">
              <a:solidFill>
                <a:srgbClr val="FFFFFF"/>
              </a:solidFill>
            </a:endParaRPr>
          </a:p>
        </p:txBody>
      </p:sp>
      <p:pic>
        <p:nvPicPr>
          <p:cNvPr id="4" name="Picture 3" descr="Was ist Kanban - Kanban Board Beispiel für die Umsetzung von Kanban - Aufbau und Struktur mit fünf Phasen für das Projektmanagement - BeeWaTec Blog">
            <a:extLst>
              <a:ext uri="{FF2B5EF4-FFF2-40B4-BE49-F238E27FC236}">
                <a16:creationId xmlns:a16="http://schemas.microsoft.com/office/drawing/2014/main" id="{857C358B-1591-6812-ACB0-52ADB31C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498933"/>
            <a:ext cx="6831503" cy="3842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01432-19F6-5545-85D9-4E849F8008C0}"/>
              </a:ext>
            </a:extLst>
          </p:cNvPr>
          <p:cNvSpPr txBox="1"/>
          <p:nvPr/>
        </p:nvSpPr>
        <p:spPr>
          <a:xfrm>
            <a:off x="4601936" y="5578928"/>
            <a:ext cx="7709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Quelle: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https://www.studysmarter.de/ausbildung/kaufmaennisch/produktion-und-logistik/kanban/</a:t>
            </a:r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Quelle Bild: https://www.beewatec.com/de/blog/kanban-definition-methode-prinzipien-beispiele-und-kanban-board</a:t>
            </a:r>
          </a:p>
        </p:txBody>
      </p:sp>
    </p:spTree>
    <p:extLst>
      <p:ext uri="{BB962C8B-B14F-4D97-AF65-F5344CB8AC3E}">
        <p14:creationId xmlns:p14="http://schemas.microsoft.com/office/powerpoint/2010/main" val="68660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D3062-50BF-CDF1-0670-DA4975DC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T">
                <a:solidFill>
                  <a:srgbClr val="FFFFFF"/>
                </a:solidFill>
              </a:rPr>
              <a:t>Wo wird kanban eingesetzt?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F4AF2-67D6-E352-0118-6405C4A2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de-AT" b="1">
                <a:solidFill>
                  <a:srgbClr val="FFFFFF"/>
                </a:solidFill>
                <a:ea typeface="+mn-lt"/>
                <a:cs typeface="+mn-lt"/>
              </a:rPr>
              <a:t>Kanban in Logistik</a:t>
            </a:r>
            <a:r>
              <a:rPr lang="de-AT">
                <a:solidFill>
                  <a:srgbClr val="FFFFFF"/>
                </a:solidFill>
                <a:ea typeface="+mn-lt"/>
                <a:cs typeface="+mn-lt"/>
              </a:rPr>
              <a:t>: Nur sinnvoll in standardisierter Serienproduktion.</a:t>
            </a:r>
            <a:endParaRPr lang="de-AT">
              <a:solidFill>
                <a:srgbClr val="FFFFFF"/>
              </a:solidFill>
            </a:endParaRPr>
          </a:p>
          <a:p>
            <a:pPr marL="305435" indent="-305435"/>
            <a:r>
              <a:rPr lang="de-AT" b="1">
                <a:solidFill>
                  <a:srgbClr val="FFFFFF"/>
                </a:solidFill>
                <a:ea typeface="+mn-lt"/>
                <a:cs typeface="+mn-lt"/>
              </a:rPr>
              <a:t>Einsatzgebiet</a:t>
            </a:r>
            <a:r>
              <a:rPr lang="de-AT">
                <a:solidFill>
                  <a:srgbClr val="FFFFFF"/>
                </a:solidFill>
                <a:ea typeface="+mn-lt"/>
                <a:cs typeface="+mn-lt"/>
              </a:rPr>
              <a:t>: Bei großen Materialmengen, die in kurzer Zeit benötigt werden.</a:t>
            </a:r>
            <a:endParaRPr lang="de-AT">
              <a:solidFill>
                <a:srgbClr val="FFFFFF"/>
              </a:solidFill>
            </a:endParaRPr>
          </a:p>
          <a:p>
            <a:pPr marL="305435" indent="-305435"/>
            <a:r>
              <a:rPr lang="de-AT" b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de-AT">
                <a:solidFill>
                  <a:srgbClr val="FFFFFF"/>
                </a:solidFill>
              </a:rPr>
              <a:t>: </a:t>
            </a:r>
            <a:r>
              <a:rPr lang="de-AT">
                <a:solidFill>
                  <a:srgbClr val="FFFFFF"/>
                </a:solidFill>
                <a:ea typeface="+mn-lt"/>
                <a:cs typeface="+mn-lt"/>
              </a:rPr>
              <a:t>Unverzichtbar in vielen agilen und </a:t>
            </a:r>
            <a:r>
              <a:rPr lang="de-AT" err="1">
                <a:solidFill>
                  <a:srgbClr val="FFFFFF"/>
                </a:solidFill>
                <a:ea typeface="+mn-lt"/>
                <a:cs typeface="+mn-lt"/>
              </a:rPr>
              <a:t>DevOps</a:t>
            </a:r>
            <a:r>
              <a:rPr lang="de-AT">
                <a:solidFill>
                  <a:srgbClr val="FFFFFF"/>
                </a:solidFill>
                <a:ea typeface="+mn-lt"/>
                <a:cs typeface="+mn-lt"/>
              </a:rPr>
              <a:t>-Softwareteams.</a:t>
            </a:r>
          </a:p>
          <a:p>
            <a:pPr marL="305435" indent="-305435"/>
            <a:endParaRPr lang="de-AT">
              <a:solidFill>
                <a:srgbClr val="FFFFFF"/>
              </a:solidFill>
            </a:endParaRPr>
          </a:p>
        </p:txBody>
      </p:sp>
      <p:pic>
        <p:nvPicPr>
          <p:cNvPr id="4" name="Picture 3" descr="A person writing on a whiteboard&#10;&#10;Description automatically generated">
            <a:extLst>
              <a:ext uri="{FF2B5EF4-FFF2-40B4-BE49-F238E27FC236}">
                <a16:creationId xmlns:a16="http://schemas.microsoft.com/office/drawing/2014/main" id="{7840B62E-473E-57F3-E294-785902B2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93" b="1"/>
          <a:stretch/>
        </p:blipFill>
        <p:spPr>
          <a:xfrm>
            <a:off x="4546630" y="540240"/>
            <a:ext cx="7005796" cy="544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83B73-12A5-02FF-25A9-5D856D70089C}"/>
              </a:ext>
            </a:extLst>
          </p:cNvPr>
          <p:cNvSpPr txBox="1"/>
          <p:nvPr/>
        </p:nvSpPr>
        <p:spPr>
          <a:xfrm>
            <a:off x="4536440" y="6060440"/>
            <a:ext cx="112649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Quelle: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https://www.wlw.de/de/inside-business/praxiswissen/einkaeufer-ratgeber/kanban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   https://www.fhnw.ch/plattformen/iwi/2021/04/07/kanban-richtig-eingesetzt/</a:t>
            </a:r>
          </a:p>
          <a:p>
            <a:r>
              <a:rPr lang="en-US" sz="1200">
                <a:solidFill>
                  <a:schemeClr val="bg1"/>
                </a:solidFill>
              </a:rPr>
              <a:t>Quelle Bild: </a:t>
            </a:r>
            <a:r>
              <a:rPr lang="en-US" sz="1200">
                <a:solidFill>
                  <a:schemeClr val="bg1"/>
                </a:solidFill>
                <a:latin typeface="TW Cen MT"/>
              </a:rPr>
              <a:t>https://www.fhnw.ch/plattformen/iwi/2021/04/07/kanban-richtig-eingesetzt/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8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8CFCA-80C8-B671-7503-7C80ADDE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Vergleich </a:t>
            </a:r>
            <a:r>
              <a:rPr lang="de-AT" err="1">
                <a:solidFill>
                  <a:srgbClr val="FFFFFF"/>
                </a:solidFill>
              </a:rPr>
              <a:t>sCrum</a:t>
            </a:r>
            <a:r>
              <a:rPr lang="de-AT">
                <a:solidFill>
                  <a:srgbClr val="FFFFFF"/>
                </a:solidFill>
              </a:rPr>
              <a:t> </a:t>
            </a:r>
            <a:r>
              <a:rPr lang="de-AT" err="1">
                <a:solidFill>
                  <a:srgbClr val="FFFFFF"/>
                </a:solidFill>
              </a:rPr>
              <a:t>vs</a:t>
            </a:r>
            <a:r>
              <a:rPr lang="de-AT">
                <a:solidFill>
                  <a:srgbClr val="FFFFFF"/>
                </a:solidFill>
              </a:rPr>
              <a:t> </a:t>
            </a:r>
            <a:r>
              <a:rPr lang="de-AT" err="1">
                <a:solidFill>
                  <a:srgbClr val="FFFFFF"/>
                </a:solidFill>
              </a:rPr>
              <a:t>kanban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516EA-49D1-BF68-43D2-EFB62C56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spcBef>
                <a:spcPts val="600"/>
              </a:spcBef>
            </a:pPr>
            <a:r>
              <a:rPr lang="de-DE" sz="2400">
                <a:solidFill>
                  <a:srgbClr val="FFFFFF"/>
                </a:solidFill>
              </a:rPr>
              <a:t>Kanban: visuelles Aufgabenmanagement zur </a:t>
            </a:r>
            <a:r>
              <a:rPr lang="de-AT" sz="2400">
                <a:solidFill>
                  <a:srgbClr val="FFFFFF"/>
                </a:solidFill>
              </a:rPr>
              <a:t>Workflow</a:t>
            </a:r>
            <a:r>
              <a:rPr lang="de-DE" sz="2400">
                <a:solidFill>
                  <a:srgbClr val="FFFFFF"/>
                </a:solidFill>
              </a:rPr>
              <a:t>-Verwaltung.</a:t>
            </a:r>
            <a:endParaRPr lang="en-US" sz="2400">
              <a:solidFill>
                <a:srgbClr val="FFFFFF"/>
              </a:solidFill>
            </a:endParaRPr>
          </a:p>
          <a:p>
            <a:pPr marL="305435" indent="-305435">
              <a:spcBef>
                <a:spcPts val="600"/>
              </a:spcBef>
            </a:pPr>
            <a:r>
              <a:rPr lang="de-DE" sz="2400">
                <a:solidFill>
                  <a:srgbClr val="FFFFFF"/>
                </a:solidFill>
              </a:rPr>
              <a:t>Scrum: Strukturierung und Verwaltung von Arbeit durch Werte, Prinzipien und Methoden.</a:t>
            </a:r>
          </a:p>
          <a:p>
            <a:pPr marL="305435" indent="-305435">
              <a:spcBef>
                <a:spcPts val="600"/>
              </a:spcBef>
            </a:pPr>
            <a:endParaRPr lang="en-US" i="1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4" name="Picture 3" descr="SCRUM VS KANBAN – A FAIR COMPARISON - WeSquare Smart IT Development">
            <a:extLst>
              <a:ext uri="{FF2B5EF4-FFF2-40B4-BE49-F238E27FC236}">
                <a16:creationId xmlns:a16="http://schemas.microsoft.com/office/drawing/2014/main" id="{3B8C7D0A-6127-58C0-E271-B0ACDB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336685"/>
            <a:ext cx="6831503" cy="416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7710F-C408-F2F5-ACED-5F393B6B1C17}"/>
              </a:ext>
            </a:extLst>
          </p:cNvPr>
          <p:cNvSpPr txBox="1"/>
          <p:nvPr/>
        </p:nvSpPr>
        <p:spPr>
          <a:xfrm>
            <a:off x="5127171" y="5630635"/>
            <a:ext cx="783499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Quelle Info: </a:t>
            </a: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https://www.atlassian.com/de/agile/kanban/kanban-vs-scrum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100">
                <a:solidFill>
                  <a:schemeClr val="bg1"/>
                </a:solidFill>
              </a:rPr>
              <a:t>Quelle Bild: </a:t>
            </a: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https://www.wesquare.nl/scrum-vs-kanban-a-fair-comparison/</a:t>
            </a: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9AA88-B607-5E33-BF29-D8020A10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AT"/>
              <a:t>Vorteile</a:t>
            </a:r>
            <a:r>
              <a:rPr lang="en-AT"/>
              <a:t> und Nachteile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A823DC-10B0-CDDF-28F2-5792D0E3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22685"/>
              </p:ext>
            </p:extLst>
          </p:nvPr>
        </p:nvGraphicFramePr>
        <p:xfrm>
          <a:off x="581025" y="2508802"/>
          <a:ext cx="11029951" cy="34798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5512">
                  <a:extLst>
                    <a:ext uri="{9D8B030D-6E8A-4147-A177-3AD203B41FA5}">
                      <a16:colId xmlns:a16="http://schemas.microsoft.com/office/drawing/2014/main" val="811865852"/>
                    </a:ext>
                  </a:extLst>
                </a:gridCol>
                <a:gridCol w="5564439">
                  <a:extLst>
                    <a:ext uri="{9D8B030D-6E8A-4147-A177-3AD203B41FA5}">
                      <a16:colId xmlns:a16="http://schemas.microsoft.com/office/drawing/2014/main" val="3038186730"/>
                    </a:ext>
                  </a:extLst>
                </a:gridCol>
              </a:tblGrid>
              <a:tr h="398728">
                <a:tc>
                  <a:txBody>
                    <a:bodyPr/>
                    <a:lstStyle/>
                    <a:p>
                      <a:r>
                        <a:rPr lang="de-AT" sz="2000" b="1" u="sng" noProof="0"/>
                        <a:t>Vorteile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1" u="sng" noProof="0"/>
                        <a:t>Nachteile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272081"/>
                  </a:ext>
                </a:extLst>
              </a:tr>
              <a:tr h="398728">
                <a:tc>
                  <a:txBody>
                    <a:bodyPr/>
                    <a:lstStyle/>
                    <a:p>
                      <a:r>
                        <a:rPr lang="de-AT" sz="1800" noProof="0"/>
                        <a:t>Kanban ist flexibel und anpassungsfähig.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noProof="0"/>
                        <a:t>ungeeignet für große Teams (max. 3-10 Personen)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525315"/>
                  </a:ext>
                </a:extLst>
              </a:tr>
              <a:tr h="670588">
                <a:tc>
                  <a:txBody>
                    <a:bodyPr/>
                    <a:lstStyle/>
                    <a:p>
                      <a:r>
                        <a:rPr lang="de-AT" sz="1800" noProof="0"/>
                        <a:t>Kanban schafft Transparenz und Überblick.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noProof="0"/>
                        <a:t>Transparenz deckt Schwachstellen auf und kann zu Skepsis bei Mitarbeitenden führen.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73587"/>
                  </a:ext>
                </a:extLst>
              </a:tr>
              <a:tr h="670588">
                <a:tc>
                  <a:txBody>
                    <a:bodyPr/>
                    <a:lstStyle/>
                    <a:p>
                      <a:r>
                        <a:rPr lang="de-AT" sz="1800" noProof="0"/>
                        <a:t>Fehlentwicklungen werden schnell bemerkt.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noProof="0"/>
                        <a:t>nur sinnvoll, wenn Arbeitsabläufe und -pakete klar voneinander abgrenzbar sind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014615"/>
                  </a:ext>
                </a:extLst>
              </a:tr>
              <a:tr h="670588">
                <a:tc>
                  <a:txBody>
                    <a:bodyPr/>
                    <a:lstStyle/>
                    <a:p>
                      <a:r>
                        <a:rPr lang="de-AT" sz="1800" noProof="0"/>
                        <a:t>Eigenverantwortung und selbstorganisiertes Arbeiten werden gefördert.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800" noProof="0"/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82965"/>
                  </a:ext>
                </a:extLst>
              </a:tr>
              <a:tr h="670588">
                <a:tc>
                  <a:txBody>
                    <a:bodyPr/>
                    <a:lstStyle/>
                    <a:p>
                      <a:r>
                        <a:rPr lang="de-AT" sz="1800" noProof="0"/>
                        <a:t>Kanban lässt sich leicht in der Organisation einführen.</a:t>
                      </a: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800" noProof="0"/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401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DCF2DA-9229-3F97-7389-7EE81340EE00}"/>
              </a:ext>
            </a:extLst>
          </p:cNvPr>
          <p:cNvSpPr txBox="1"/>
          <p:nvPr/>
        </p:nvSpPr>
        <p:spPr>
          <a:xfrm>
            <a:off x="579100" y="6382976"/>
            <a:ext cx="111830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Quelle: </a:t>
            </a:r>
            <a:r>
              <a:rPr lang="en-US" sz="1200" dirty="0">
                <a:ea typeface="+mn-lt"/>
                <a:cs typeface="+mn-lt"/>
              </a:rPr>
              <a:t>https://www.orghandbuch.de/Webs/OHB/DE/OrganisationshandbuchNEU/4_MethodenUndTechniken/Methoden_A_bis_Z/Kanban/Kanban_node.html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6442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sch mit Tischsets">
            <a:extLst>
              <a:ext uri="{FF2B5EF4-FFF2-40B4-BE49-F238E27FC236}">
                <a16:creationId xmlns:a16="http://schemas.microsoft.com/office/drawing/2014/main" id="{AA4C2632-840C-AB2D-BC7A-7E1AE691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502" b="222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49FF03-472F-E3C9-0729-5315AD83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25" y="3089321"/>
            <a:ext cx="10225530" cy="14750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>
                <a:solidFill>
                  <a:schemeClr val="tx1"/>
                </a:solidFill>
              </a:rPr>
              <a:t>Danke für </a:t>
            </a:r>
            <a:r>
              <a:rPr lang="en-US" sz="9600" err="1">
                <a:solidFill>
                  <a:schemeClr val="tx1"/>
                </a:solidFill>
              </a:rPr>
              <a:t>eure</a:t>
            </a:r>
            <a:r>
              <a:rPr lang="en-US" sz="9600">
                <a:solidFill>
                  <a:schemeClr val="tx1"/>
                </a:solidFill>
              </a:rPr>
              <a:t> </a:t>
            </a:r>
            <a:r>
              <a:rPr lang="en-US" sz="9600" err="1">
                <a:solidFill>
                  <a:schemeClr val="tx1"/>
                </a:solidFill>
              </a:rPr>
              <a:t>Aufmerksamkeit</a:t>
            </a:r>
            <a:endParaRPr lang="en-US" sz="9600">
              <a:solidFill>
                <a:schemeClr val="tx1"/>
              </a:solidFill>
            </a:endParaRPr>
          </a:p>
        </p:txBody>
      </p:sp>
      <p:pic>
        <p:nvPicPr>
          <p:cNvPr id="4" name="Picture 3" descr="~Maxiel~ on Tumblr">
            <a:extLst>
              <a:ext uri="{FF2B5EF4-FFF2-40B4-BE49-F238E27FC236}">
                <a16:creationId xmlns:a16="http://schemas.microsoft.com/office/drawing/2014/main" id="{554D4A08-D742-EEC3-C0CE-CBDB657B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99" y="6585120"/>
            <a:ext cx="230660" cy="2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B2E22"/>
      </a:dk2>
      <a:lt2>
        <a:srgbClr val="E6E2E8"/>
      </a:lt2>
      <a:accent1>
        <a:srgbClr val="64B447"/>
      </a:accent1>
      <a:accent2>
        <a:srgbClr val="8AAE3A"/>
      </a:accent2>
      <a:accent3>
        <a:srgbClr val="ADA244"/>
      </a:accent3>
      <a:accent4>
        <a:srgbClr val="B1733B"/>
      </a:accent4>
      <a:accent5>
        <a:srgbClr val="C3544D"/>
      </a:accent5>
      <a:accent6>
        <a:srgbClr val="B13B65"/>
      </a:accent6>
      <a:hlink>
        <a:srgbClr val="BF5C3F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9181AC7725F438EEB941A59FEBA3D" ma:contentTypeVersion="17" ma:contentTypeDescription="Create a new document." ma:contentTypeScope="" ma:versionID="c4b8c9c897ca15aae6e1374fe9930213">
  <xsd:schema xmlns:xsd="http://www.w3.org/2001/XMLSchema" xmlns:xs="http://www.w3.org/2001/XMLSchema" xmlns:p="http://schemas.microsoft.com/office/2006/metadata/properties" xmlns:ns3="d6f7d8ac-85f1-4942-917a-1d214eeba349" xmlns:ns4="3a0895a1-6712-4ce6-942e-647633519aed" targetNamespace="http://schemas.microsoft.com/office/2006/metadata/properties" ma:root="true" ma:fieldsID="6996e698ea10a78ad6b6f917aa2efe5b" ns3:_="" ns4:_="">
    <xsd:import namespace="d6f7d8ac-85f1-4942-917a-1d214eeba349"/>
    <xsd:import namespace="3a0895a1-6712-4ce6-942e-647633519a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7d8ac-85f1-4942-917a-1d214eeba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895a1-6712-4ce6-942e-647633519ae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f7d8ac-85f1-4942-917a-1d214eeba34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01CEE4-8B82-4D4B-857E-D212C4136E41}">
  <ds:schemaRefs>
    <ds:schemaRef ds:uri="3a0895a1-6712-4ce6-942e-647633519aed"/>
    <ds:schemaRef ds:uri="d6f7d8ac-85f1-4942-917a-1d214eeba3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D3DC8D-0C8B-4D18-812B-4805FB656263}">
  <ds:schemaRefs>
    <ds:schemaRef ds:uri="3a0895a1-6712-4ce6-942e-647633519aed"/>
    <ds:schemaRef ds:uri="d6f7d8ac-85f1-4942-917a-1d214eeba34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134515-790C-4CEB-85CC-AC740FB1E9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DividendVTI</vt:lpstr>
      <vt:lpstr>Kanban</vt:lpstr>
      <vt:lpstr>Was ist Kanban und wie funktioniert es?</vt:lpstr>
      <vt:lpstr>Wo wird kanban eingesetzt?</vt:lpstr>
      <vt:lpstr>Vergleich sCrum vs kanban</vt:lpstr>
      <vt:lpstr>Vorteile und Nachteile 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Wilhelm</dc:creator>
  <cp:revision>15</cp:revision>
  <dcterms:created xsi:type="dcterms:W3CDTF">2024-09-23T10:37:44Z</dcterms:created>
  <dcterms:modified xsi:type="dcterms:W3CDTF">2024-09-25T07:49:40Z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0x0101001B09181AC7725F438EEB941A59FEBA3D</vt:lpwstr>
  </property>
</Properties>
</file>