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7C6ED7-0411-4FEF-93B4-06AA08AED32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B8AB13-D436-4FEC-A3D1-584C8AAFA2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945FE54-24E2-437F-ADCE-1FB94253379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344F4D-1D86-4CB5-A909-2DF6083C9C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395194-F749-4BB1-9F7C-160296B841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BA3E09-BA15-4108-9569-D206CA48A4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moodle.cs.colorado.edu/mod/hvp/view.php?id=28862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CSCI 2400: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Performance Lab Recitation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938400"/>
            <a:ext cx="9143640" cy="34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TA: Sandesh Dhwaskar Sathyanarayana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Fall 2019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Matrix Multiplication (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kij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976400" y="1770120"/>
            <a:ext cx="4263840" cy="24940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/* kij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(k=0; k&lt;n; k++)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(i=0; i&lt;n; i++)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 = a[i][k];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(j=0; j&lt;n; j++)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c00000"/>
                </a:solidFill>
                <a:latin typeface="Courier New"/>
              </a:rPr>
              <a:t>c[i][j] += r * b[k][j];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864480" y="2378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8083440" y="2378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9252000" y="2378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6987240" y="2959200"/>
            <a:ext cx="354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8198280" y="2959200"/>
            <a:ext cx="3556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9352800" y="2959200"/>
            <a:ext cx="3585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9806760" y="2577960"/>
            <a:ext cx="6573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(i,*)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Line 10"/>
          <p:cNvSpPr/>
          <p:nvPr/>
        </p:nvSpPr>
        <p:spPr>
          <a:xfrm>
            <a:off x="9258120" y="2752560"/>
            <a:ext cx="5842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"/>
          <p:cNvSpPr/>
          <p:nvPr/>
        </p:nvSpPr>
        <p:spPr>
          <a:xfrm>
            <a:off x="6946920" y="2765520"/>
            <a:ext cx="50400" cy="50400"/>
          </a:xfrm>
          <a:prstGeom prst="rect">
            <a:avLst/>
          </a:prstGeom>
          <a:solidFill>
            <a:srgbClr val="ff0000"/>
          </a:solidFill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2"/>
          <p:cNvSpPr/>
          <p:nvPr/>
        </p:nvSpPr>
        <p:spPr>
          <a:xfrm>
            <a:off x="6764040" y="2349360"/>
            <a:ext cx="6771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(i,k)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13"/>
          <p:cNvSpPr/>
          <p:nvPr/>
        </p:nvSpPr>
        <p:spPr>
          <a:xfrm>
            <a:off x="8628120" y="2349360"/>
            <a:ext cx="73512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(k,*)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Line 14"/>
          <p:cNvSpPr/>
          <p:nvPr/>
        </p:nvSpPr>
        <p:spPr>
          <a:xfrm>
            <a:off x="8089560" y="2523960"/>
            <a:ext cx="5842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"/>
          <p:cNvSpPr/>
          <p:nvPr/>
        </p:nvSpPr>
        <p:spPr>
          <a:xfrm>
            <a:off x="6795000" y="1816200"/>
            <a:ext cx="15490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Inner loop: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16"/>
          <p:cNvSpPr/>
          <p:nvPr/>
        </p:nvSpPr>
        <p:spPr>
          <a:xfrm>
            <a:off x="7752240" y="3863880"/>
            <a:ext cx="137052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Row-wise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Line 17"/>
          <p:cNvSpPr/>
          <p:nvPr/>
        </p:nvSpPr>
        <p:spPr>
          <a:xfrm flipV="1">
            <a:off x="8405640" y="335268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8"/>
          <p:cNvSpPr/>
          <p:nvPr/>
        </p:nvSpPr>
        <p:spPr>
          <a:xfrm>
            <a:off x="8895240" y="3863880"/>
            <a:ext cx="137052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Row-wise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Line 19"/>
          <p:cNvSpPr/>
          <p:nvPr/>
        </p:nvSpPr>
        <p:spPr>
          <a:xfrm flipV="1">
            <a:off x="9548640" y="335268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0"/>
          <p:cNvSpPr/>
          <p:nvPr/>
        </p:nvSpPr>
        <p:spPr>
          <a:xfrm>
            <a:off x="6760440" y="3871800"/>
            <a:ext cx="840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Fixed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Line 21"/>
          <p:cNvSpPr/>
          <p:nvPr/>
        </p:nvSpPr>
        <p:spPr>
          <a:xfrm flipV="1">
            <a:off x="7156440" y="336060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2"/>
          <p:cNvSpPr/>
          <p:nvPr/>
        </p:nvSpPr>
        <p:spPr>
          <a:xfrm>
            <a:off x="1968480" y="4869000"/>
            <a:ext cx="4965480" cy="122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23920" indent="-223560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Misses per inner loop iteration:</a:t>
            </a:r>
            <a:endParaRPr b="0" lang="en-US" sz="24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0.0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0.25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0.25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4455000" y="3962520"/>
            <a:ext cx="1827000" cy="3517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-US" sz="1800" spc="-1" strike="noStrike">
                <a:solidFill>
                  <a:srgbClr val="808080"/>
                </a:solidFill>
                <a:latin typeface="Courier New"/>
                <a:ea typeface="msgothic"/>
              </a:rPr>
              <a:t>matmult/mm.c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4"/>
          <p:cNvSpPr/>
          <p:nvPr/>
        </p:nvSpPr>
        <p:spPr>
          <a:xfrm>
            <a:off x="6567480" y="6015240"/>
            <a:ext cx="40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 size = 32B (four doubles)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Matrix Multiplication (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jki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090880" y="1766880"/>
            <a:ext cx="4352400" cy="231588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/* jki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(j=0; j&lt;n; j++)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(k=0; k&lt;n; k++)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 = b[k][j];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(i=0; i&lt;n; 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c00000"/>
                </a:solidFill>
                <a:latin typeface="Courier New"/>
              </a:rPr>
              <a:t>c[i][j] += a[i][k] * 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864480" y="2432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8083440" y="2432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9252000" y="243216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6987240" y="2959200"/>
            <a:ext cx="354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8198280" y="2959200"/>
            <a:ext cx="3556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9352800" y="2959200"/>
            <a:ext cx="3585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9147240" y="2057400"/>
            <a:ext cx="6573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(*,j)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17000" y="2832120"/>
            <a:ext cx="50400" cy="50400"/>
          </a:xfrm>
          <a:prstGeom prst="rect">
            <a:avLst/>
          </a:prstGeom>
          <a:solidFill>
            <a:srgbClr val="ff0000"/>
          </a:solidFill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1"/>
          <p:cNvSpPr/>
          <p:nvPr/>
        </p:nvSpPr>
        <p:spPr>
          <a:xfrm>
            <a:off x="7950960" y="2416320"/>
            <a:ext cx="6771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(k,j)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6680520" y="1600200"/>
            <a:ext cx="15490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Inner loop: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Line 13"/>
          <p:cNvSpPr/>
          <p:nvPr/>
        </p:nvSpPr>
        <p:spPr>
          <a:xfrm flipV="1">
            <a:off x="7327800" y="2425680"/>
            <a:ext cx="360" cy="5331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4"/>
          <p:cNvSpPr/>
          <p:nvPr/>
        </p:nvSpPr>
        <p:spPr>
          <a:xfrm flipV="1">
            <a:off x="9410400" y="2438280"/>
            <a:ext cx="360" cy="53352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5"/>
          <p:cNvSpPr/>
          <p:nvPr/>
        </p:nvSpPr>
        <p:spPr>
          <a:xfrm>
            <a:off x="7002720" y="2057400"/>
            <a:ext cx="73512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(*,k)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568200" y="3866760"/>
            <a:ext cx="1247040" cy="698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Column-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Line 17"/>
          <p:cNvSpPr/>
          <p:nvPr/>
        </p:nvSpPr>
        <p:spPr>
          <a:xfrm flipV="1">
            <a:off x="7162560" y="333576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>
            <a:off x="8902080" y="3866760"/>
            <a:ext cx="1247040" cy="698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Column-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 flipV="1">
            <a:off x="9548640" y="333576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0"/>
          <p:cNvSpPr/>
          <p:nvPr/>
        </p:nvSpPr>
        <p:spPr>
          <a:xfrm>
            <a:off x="7943760" y="3866760"/>
            <a:ext cx="840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Fixed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Line 21"/>
          <p:cNvSpPr/>
          <p:nvPr/>
        </p:nvSpPr>
        <p:spPr>
          <a:xfrm flipV="1">
            <a:off x="8339760" y="334368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1968480" y="4869000"/>
            <a:ext cx="5492520" cy="122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23920" indent="-22356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Misses per inner loop iteration:</a:t>
            </a:r>
            <a:endParaRPr b="0" lang="en-US" sz="18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4682160" y="3985560"/>
            <a:ext cx="1827000" cy="3517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-US" sz="1800" spc="-1" strike="noStrike">
                <a:solidFill>
                  <a:srgbClr val="808080"/>
                </a:solidFill>
                <a:latin typeface="Courier New"/>
                <a:ea typeface="msgothic"/>
              </a:rPr>
              <a:t>matmult/mm.c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567480" y="6015240"/>
            <a:ext cx="40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 size = 32B (four doubles)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881000" y="304920"/>
            <a:ext cx="759168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Matrix Multiplication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819480" y="1371600"/>
            <a:ext cx="2705760" cy="100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ijk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(&amp;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jik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): 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loads, 0 stores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misses/iter = 1.25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836040" y="3313080"/>
            <a:ext cx="2544120" cy="100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kij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(&amp;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ikj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): 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loads, 1 store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misses/iter = 0.5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849000" y="5184720"/>
            <a:ext cx="2544120" cy="100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jki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(&amp;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kji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): 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loads, 1 store</a:t>
            </a:r>
            <a:endParaRPr b="0" lang="en-US" sz="2000" spc="-1" strike="noStrike">
              <a:latin typeface="Arial"/>
            </a:endParaRPr>
          </a:p>
          <a:p>
            <a:pPr lvl="1" marL="11448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misses/iter = 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84800" y="1042920"/>
            <a:ext cx="3481200" cy="19036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(i=0; i&lt;n; i++)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(j=0; j&lt;n; j++)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sum = 0.0;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(k=0; k&lt;n; k++)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sum += a[i][k] * b[k][j];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c[i][j] = sum;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3242160" y="3181320"/>
            <a:ext cx="3481200" cy="16657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(k=0; k&lt;n; k++)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(i=0; i&lt;n; i++)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 = a[i][k];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(j=0; j&lt;n; j++)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c[i][j] += r * b[k][j];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84800" y="5014800"/>
            <a:ext cx="3481200" cy="16657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(j=0; j&lt;n; j++)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(k=0; k&lt;n; k++)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 = b[k][j];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(i=0; i&lt;n; i++)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c[i][j] += a[i][k] * r;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Code Motion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 frequency with which execution performed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if it will always produce the same result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especially move code out of the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2004840" y="3577320"/>
            <a:ext cx="8181720" cy="2057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Reduction in strength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 costly operations with simpler ones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ex. use shifts or add instead of multiply and divide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16*x --&gt; x &lt;&lt;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2462040" y="3372120"/>
            <a:ext cx="7267320" cy="20476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 unrolling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97400" y="1760040"/>
            <a:ext cx="3656520" cy="1914120"/>
          </a:xfrm>
          <a:prstGeom prst="rect">
            <a:avLst/>
          </a:prstGeom>
          <a:solidFill>
            <a:srgbClr val="f6f5bd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void combine4(vec_ptr v, data_t *dest)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i;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length = vec_length(v);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*d = get_vec_start(v);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t = IDENT;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for (i = 0; i &lt; length; i++)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t = t OP d[i];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*dest = 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959440" y="29160"/>
            <a:ext cx="4479480" cy="30092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void unroll2a_combine(vec_ptr v, data_t *dest){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length = vec_length(v);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limit = length-1;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*d = get_vec_start(v);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x = IDENT;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i;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/* Combine 2 elements at a time */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for (i = 0; i &lt; limit; i+=2)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x = (x OP d[i]) OP d[i+1];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/* Finish any remaining elements */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for (; i &lt; length; i++)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x = x OP d[i];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*dest = 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472280" y="2041560"/>
            <a:ext cx="1330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original loop: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 1 calc. in 1 iteration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10633680" y="627840"/>
            <a:ext cx="167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Unroll by 2x1: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 2 calc. in 1 iteration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0568520" y="3985920"/>
            <a:ext cx="1468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Unroll by 2x2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reduce sequential dependency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2" name="Table 7"/>
          <p:cNvGraphicFramePr/>
          <p:nvPr/>
        </p:nvGraphicFramePr>
        <p:xfrm>
          <a:off x="767880" y="3978000"/>
          <a:ext cx="3813120" cy="1939680"/>
        </p:xfrm>
        <a:graphic>
          <a:graphicData uri="http://schemas.openxmlformats.org/drawingml/2006/table">
            <a:tbl>
              <a:tblPr/>
              <a:tblGrid>
                <a:gridCol w="1202400"/>
                <a:gridCol w="695520"/>
                <a:gridCol w="655920"/>
                <a:gridCol w="626040"/>
                <a:gridCol w="633240"/>
              </a:tblGrid>
              <a:tr h="322920">
                <a:tc>
                  <a:txBody>
                    <a:bodyPr lIns="45720" rIns="45720"/>
                    <a:p>
                      <a:pPr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Method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5f1cf"/>
                    </a:solidFill>
                  </a:tcPr>
                </a:tc>
                <a:tc gridSpan="2">
                  <a:txBody>
                    <a:bodyPr lIns="45720" rIns="45720"/>
                    <a:p>
                      <a:pPr algn="ct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Integer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c7c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45720" rIns="45720"/>
                    <a:p>
                      <a:pPr algn="ct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Double FP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c7c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54040">
                <a:tc>
                  <a:txBody>
                    <a:bodyPr lIns="45720" rIns="45720"/>
                    <a:p>
                      <a:pPr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Operation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Add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Mult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Add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Mult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4040">
                <a:tc>
                  <a:txBody>
                    <a:bodyPr lIns="45720" rIns="45720"/>
                    <a:p>
                      <a:pPr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4040">
                <a:tc>
                  <a:txBody>
                    <a:bodyPr lIns="45720" rIns="45720"/>
                    <a:p>
                      <a:pPr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Unroll 2x1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4040">
                <a:tc>
                  <a:txBody>
                    <a:bodyPr lIns="45720" rIns="45720"/>
                    <a:p>
                      <a:pPr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Unroll 2x2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1.51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1.51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5720" rIns="45720"/>
                    <a:p>
                      <a:pPr algn="r">
                        <a:lnSpc>
                          <a:spcPct val="95000"/>
                        </a:lnSpc>
                        <a:spcBef>
                          <a:spcPts val="799"/>
                        </a:spcBef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2.51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CustomShape 8"/>
          <p:cNvSpPr/>
          <p:nvPr/>
        </p:nvSpPr>
        <p:spPr>
          <a:xfrm>
            <a:off x="6005880" y="3219840"/>
            <a:ext cx="4479480" cy="33742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void unroll2a_combine(vec_ptr v, data_t *dest){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length = vec_length(v);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limit = length-1;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*d = get_vec_start(v);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x0 = IDENT;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data_t x1 = IDENT;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long i;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/* Combine 2 elements at a time */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for (i = 0; i &lt; limit; i+=2)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x0 = x0 OP d[i];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x1 = x1 OP d[i+1];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ff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/* Finish any remaining elements */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for (; i &lt; length; i++)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x0 = x0 OP d[i];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*dest = x0 OP x1;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420120" y="6198840"/>
            <a:ext cx="40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Refer to Lecture 10.pptx for more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 and go though the files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Please show them where they can optimize the code?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Please watch video: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https://moodle.cs.colorado.edu/mod/hvp/view.php?id=28862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72800" y="334800"/>
            <a:ext cx="6230520" cy="57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Improving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8560" y="4176360"/>
            <a:ext cx="5196960" cy="2283480"/>
          </a:xfrm>
          <a:prstGeom prst="rect">
            <a:avLst/>
          </a:prstGeom>
          <a:solidFill>
            <a:srgbClr val="f6f5bd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lower(char *s)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size_t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size_t </a:t>
            </a:r>
            <a:r>
              <a:rPr b="0" lang="en-US" sz="1800" spc="-1" strike="noStrike">
                <a:solidFill>
                  <a:srgbClr val="a50021"/>
                </a:solidFill>
                <a:latin typeface="Courier New"/>
              </a:rPr>
              <a:t>len = strlen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(i = 0; i &lt;</a:t>
            </a:r>
            <a:r>
              <a:rPr b="0" lang="en-US" sz="1800" spc="-1" strike="noStrike">
                <a:solidFill>
                  <a:srgbClr val="a50021"/>
                </a:solidFill>
                <a:latin typeface="Courier New"/>
              </a:rPr>
              <a:t> len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; 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(s[i] &gt;= 'A' &amp;&amp; s[i] &lt;= 'Z')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s[i] -= ('A' - 'a');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98560" y="1923480"/>
            <a:ext cx="5196960" cy="2009160"/>
          </a:xfrm>
          <a:prstGeom prst="rect">
            <a:avLst/>
          </a:prstGeom>
          <a:solidFill>
            <a:srgbClr val="f6f5bd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lower(char *s)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size_t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(i = 0; i &lt;</a:t>
            </a:r>
            <a:r>
              <a:rPr b="0" lang="en-US" sz="1800" spc="-1" strike="noStrike">
                <a:solidFill>
                  <a:srgbClr val="a50021"/>
                </a:solidFill>
                <a:latin typeface="Courier New"/>
              </a:rPr>
              <a:t> strlen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(s); 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(s[i] &gt;= 'A' &amp;&amp; s[i] &lt;= 'Z')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s[i] -= ('A' - 'a');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03880" y="1126440"/>
            <a:ext cx="623052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Procedure to convert string to lower case 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095880" y="1917720"/>
            <a:ext cx="5941080" cy="38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 call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strlen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outside of loop.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Since result does not change from one iteration to another.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to calculate the length of string :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950760" y="1690560"/>
            <a:ext cx="4479120" cy="254520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34160" y="4638600"/>
            <a:ext cx="83070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 call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strlen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outside of loop.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Since result does not change from one iteration to another.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76200"/>
            <a:ext cx="81770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535040"/>
            <a:ext cx="10515240" cy="464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Principle of Locality: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Programs tend to use data and instructions with addresses near or equal to those they have used recently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Temporal locality:  (ex. Loops)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Recently referenced items are likely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referenced again in the near future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Spatial locality:  (ex. Arrays)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Items with nearby addresses tend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referenced close together in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20120" y="3124080"/>
            <a:ext cx="1904760" cy="30456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8013600" y="3124080"/>
            <a:ext cx="380520" cy="304560"/>
          </a:xfrm>
          <a:prstGeom prst="rect">
            <a:avLst/>
          </a:prstGeom>
          <a:solidFill>
            <a:srgbClr val="ff9999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7842960" y="2614320"/>
            <a:ext cx="627480" cy="433080"/>
          </a:xfrm>
          <a:custGeom>
            <a:avLst/>
            <a:gdLst/>
            <a:ahLst/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7626240" y="4617000"/>
            <a:ext cx="1904760" cy="30456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8020080" y="4617000"/>
            <a:ext cx="380520" cy="304560"/>
          </a:xfrm>
          <a:prstGeom prst="rect">
            <a:avLst/>
          </a:prstGeom>
          <a:solidFill>
            <a:srgbClr val="ff9999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8394840" y="4617000"/>
            <a:ext cx="380520" cy="304560"/>
          </a:xfrm>
          <a:prstGeom prst="rect">
            <a:avLst/>
          </a:prstGeom>
          <a:solidFill>
            <a:srgbClr val="ff9999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7940880" y="4186440"/>
            <a:ext cx="840960" cy="359280"/>
          </a:xfrm>
          <a:custGeom>
            <a:avLst/>
            <a:gdLst/>
            <a:ahLst/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Locality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920960" y="2946240"/>
            <a:ext cx="5317920" cy="276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references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Reference array elements in succession (stride-1 reference pattern).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Reference variable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sum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each iteration.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references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Reference instructions in sequence.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Cycle through loop repeatedly.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573440" y="1650960"/>
            <a:ext cx="3044520" cy="1062360"/>
          </a:xfrm>
          <a:prstGeom prst="rect">
            <a:avLst/>
          </a:prstGeom>
          <a:solidFill>
            <a:srgbClr val="f7f5c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sum =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for (i = 0; i &lt; n; i++)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sum += a[i];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return sum;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074360" y="3560760"/>
            <a:ext cx="186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Spatial locality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067160" y="4022640"/>
            <a:ext cx="21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Temporal locality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7074360" y="4800600"/>
            <a:ext cx="186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Spatial locality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7067160" y="5197680"/>
            <a:ext cx="21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Temporal locality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General Cache concepts: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253160"/>
            <a:ext cx="10515240" cy="491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memories are small, fast SRAM-based memories manages automatically in hardware.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Hold frequently accessed blocks of main memory.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CPU looks for data first in cache.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1006200" y="3014280"/>
            <a:ext cx="8631360" cy="280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802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Cache Concepts for Matrix Mul example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596960"/>
            <a:ext cx="10515240" cy="490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spatial property of cache allows elements in the same row to be cached.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Stepping through elements in the same row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for(i = 0; i &lt; n; i++)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sum += a[0][i]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Here, miss rate = sizeof(a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)/B, where B is the block size for the cache (32 bytes). For floats it would be 8/32 = 0.25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case of multiple loops we only consider the innermost loop as it is the most repeated operation.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Stepping through rows in one column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(i=0;i&lt;n;i++)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 += a[i][0]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Here, the elements are located in different rows and since n &gt;&gt; size of cache, we can assume miss rate as 1/n ~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the case where there is no spatial locality and this should be avoided.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Miss rate = 1 (i.e. 100%)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365040"/>
            <a:ext cx="10515240" cy="802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Cache Concepts for Matrix Mul example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Matrix Multiplication (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ijk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30200" y="1497960"/>
            <a:ext cx="5208120" cy="30794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  <a:effectLst>
            <a:outerShdw algn="ctr" blurRad="63500" dir="2700000" dist="107763" rotWithShape="0">
              <a:schemeClr val="tx1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/* ijk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(i=0; i&lt;n; i++) 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(j=0; j&lt;n; j++)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sum = 0.0;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for (k=0; k&lt;n; k++)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c00000"/>
                </a:solidFill>
                <a:latin typeface="Courier New"/>
              </a:rPr>
              <a:t>sum += a[i][k] * b[k][j];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Courier New"/>
              </a:rPr>
              <a:t>#Take only inner loop elements to compute the cycles.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c[i][j] = sum;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016760" y="258768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8236080" y="258768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9379080" y="2587680"/>
            <a:ext cx="596520" cy="520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139520" y="3168720"/>
            <a:ext cx="354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8350920" y="3168720"/>
            <a:ext cx="3556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9491040" y="3168720"/>
            <a:ext cx="3585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Line 9"/>
          <p:cNvSpPr/>
          <p:nvPr/>
        </p:nvSpPr>
        <p:spPr>
          <a:xfrm>
            <a:off x="8458200" y="2593800"/>
            <a:ext cx="360" cy="5079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0"/>
          <p:cNvSpPr/>
          <p:nvPr/>
        </p:nvSpPr>
        <p:spPr>
          <a:xfrm>
            <a:off x="7022880" y="2962080"/>
            <a:ext cx="5842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1"/>
          <p:cNvSpPr/>
          <p:nvPr/>
        </p:nvSpPr>
        <p:spPr>
          <a:xfrm>
            <a:off x="7571520" y="2787480"/>
            <a:ext cx="6573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(i,*)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8182080" y="2254320"/>
            <a:ext cx="65736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(*,j)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9537840" y="2898720"/>
            <a:ext cx="50400" cy="50400"/>
          </a:xfrm>
          <a:prstGeom prst="rect">
            <a:avLst/>
          </a:prstGeom>
          <a:solidFill>
            <a:srgbClr val="ff0000"/>
          </a:solidFill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4"/>
          <p:cNvSpPr/>
          <p:nvPr/>
        </p:nvSpPr>
        <p:spPr>
          <a:xfrm>
            <a:off x="9319680" y="2558880"/>
            <a:ext cx="59940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(i,j)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6807600" y="1797120"/>
            <a:ext cx="154908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Inner loop: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7868520" y="4255920"/>
            <a:ext cx="1247040" cy="698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Column-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Line 17"/>
          <p:cNvSpPr/>
          <p:nvPr/>
        </p:nvSpPr>
        <p:spPr>
          <a:xfrm flipV="1">
            <a:off x="8515080" y="359244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8"/>
          <p:cNvSpPr/>
          <p:nvPr/>
        </p:nvSpPr>
        <p:spPr>
          <a:xfrm>
            <a:off x="6642360" y="4255920"/>
            <a:ext cx="137052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Row-wise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Line 19"/>
          <p:cNvSpPr/>
          <p:nvPr/>
        </p:nvSpPr>
        <p:spPr>
          <a:xfrm flipV="1">
            <a:off x="7296120" y="359244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0"/>
          <p:cNvSpPr/>
          <p:nvPr/>
        </p:nvSpPr>
        <p:spPr>
          <a:xfrm>
            <a:off x="9275040" y="4255920"/>
            <a:ext cx="840240" cy="393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Fixed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Line 21"/>
          <p:cNvSpPr/>
          <p:nvPr/>
        </p:nvSpPr>
        <p:spPr>
          <a:xfrm flipV="1">
            <a:off x="9671040" y="3592440"/>
            <a:ext cx="360" cy="627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2"/>
          <p:cNvSpPr/>
          <p:nvPr/>
        </p:nvSpPr>
        <p:spPr>
          <a:xfrm>
            <a:off x="1494000" y="4982400"/>
            <a:ext cx="5073120" cy="121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23920" indent="-223560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Misses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per inner loop iteration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  <a:p>
            <a:pPr marL="560520" indent="-2217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0.25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1.0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4680360" y="4219560"/>
            <a:ext cx="1827000" cy="3517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i="1" lang="en-US" sz="1800" spc="-1" strike="noStrike">
                <a:solidFill>
                  <a:srgbClr val="808080"/>
                </a:solidFill>
                <a:latin typeface="Courier New"/>
                <a:ea typeface="msgothic"/>
              </a:rPr>
              <a:t>matmult/mm.c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6567480" y="6015240"/>
            <a:ext cx="40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 size = 32B (four doubles)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Application>LibreOffice/6.0.7.3$Linux_X86_64 LibreOffice_project/00m0$Build-3</Application>
  <Words>1405</Words>
  <Paragraphs>260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2018-03-21T05:02:41Z</dcterms:created>
  <dc:creator>Sandesh Dhawaskar Sathyanarayana</dc:creator>
  <dc:description/>
  <dc:language>en-US</dc:language>
  <cp:lastModifiedBy/>
  <dcterms:modified xsi:type="dcterms:W3CDTF">2019-10-23T09:38:03Z</dcterms:modified>
  <cp:revision>71</cp:revision>
  <dc:subject/>
  <dc:title>Performance Lab: Cache and Memory Hierarchy.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