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10" r:id="rId2"/>
    <p:sldMasterId id="2147483930" r:id="rId3"/>
    <p:sldMasterId id="2147483942" r:id="rId4"/>
    <p:sldMasterId id="2147483944" r:id="rId5"/>
  </p:sldMasterIdLst>
  <p:notesMasterIdLst>
    <p:notesMasterId r:id="rId67"/>
  </p:notesMasterIdLst>
  <p:handoutMasterIdLst>
    <p:handoutMasterId r:id="rId68"/>
  </p:handoutMasterIdLst>
  <p:sldIdLst>
    <p:sldId id="414" r:id="rId6"/>
    <p:sldId id="523" r:id="rId7"/>
    <p:sldId id="554" r:id="rId8"/>
    <p:sldId id="555"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570" r:id="rId24"/>
    <p:sldId id="571" r:id="rId25"/>
    <p:sldId id="572" r:id="rId26"/>
    <p:sldId id="573" r:id="rId27"/>
    <p:sldId id="574" r:id="rId28"/>
    <p:sldId id="575" r:id="rId29"/>
    <p:sldId id="576" r:id="rId30"/>
    <p:sldId id="577" r:id="rId31"/>
    <p:sldId id="578" r:id="rId32"/>
    <p:sldId id="579" r:id="rId33"/>
    <p:sldId id="580" r:id="rId34"/>
    <p:sldId id="581" r:id="rId35"/>
    <p:sldId id="582" r:id="rId36"/>
    <p:sldId id="583" r:id="rId37"/>
    <p:sldId id="584" r:id="rId38"/>
    <p:sldId id="585" r:id="rId39"/>
    <p:sldId id="586" r:id="rId40"/>
    <p:sldId id="587" r:id="rId41"/>
    <p:sldId id="588" r:id="rId42"/>
    <p:sldId id="589" r:id="rId43"/>
    <p:sldId id="590" r:id="rId44"/>
    <p:sldId id="591" r:id="rId45"/>
    <p:sldId id="592" r:id="rId46"/>
    <p:sldId id="593" r:id="rId47"/>
    <p:sldId id="594" r:id="rId48"/>
    <p:sldId id="595" r:id="rId49"/>
    <p:sldId id="596" r:id="rId50"/>
    <p:sldId id="597" r:id="rId51"/>
    <p:sldId id="598" r:id="rId52"/>
    <p:sldId id="599" r:id="rId53"/>
    <p:sldId id="600" r:id="rId54"/>
    <p:sldId id="601" r:id="rId55"/>
    <p:sldId id="528" r:id="rId56"/>
    <p:sldId id="602" r:id="rId57"/>
    <p:sldId id="604" r:id="rId58"/>
    <p:sldId id="605" r:id="rId59"/>
    <p:sldId id="606" r:id="rId60"/>
    <p:sldId id="607" r:id="rId61"/>
    <p:sldId id="608" r:id="rId62"/>
    <p:sldId id="609" r:id="rId63"/>
    <p:sldId id="610" r:id="rId64"/>
    <p:sldId id="611" r:id="rId65"/>
    <p:sldId id="612" r:id="rId66"/>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FFCC"/>
    <a:srgbClr val="66FFFF"/>
    <a:srgbClr val="FF5050"/>
    <a:srgbClr val="FFBBCB"/>
    <a:srgbClr val="FFB4A2"/>
    <a:srgbClr val="FFB7DA"/>
    <a:srgbClr val="0037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92" y="-80"/>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tableStyles" Target="tableStyle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9E5FB19D-E154-B848-A32C-4B104316D994}" type="slidenum">
              <a:rPr lang="en-US" sz="1200" b="0"/>
              <a:pPr defTabSz="868363"/>
              <a:t>‹#›</a:t>
            </a:fld>
            <a:endParaRPr lang="en-US" sz="1200" b="0"/>
          </a:p>
        </p:txBody>
      </p:sp>
    </p:spTree>
    <p:extLst>
      <p:ext uri="{BB962C8B-B14F-4D97-AF65-F5344CB8AC3E}">
        <p14:creationId xmlns:p14="http://schemas.microsoft.com/office/powerpoint/2010/main" val="472978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7"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ADE6B700-5D50-EF4D-96D9-176F884B4DD0}" type="slidenum">
              <a:rPr lang="en-US" sz="1200" b="0">
                <a:latin typeface="Century Gothic" charset="0"/>
              </a:rPr>
              <a:pPr defTabSz="868363"/>
              <a:t>‹#›</a:t>
            </a:fld>
            <a:endParaRPr lang="en-US" sz="1200" b="0">
              <a:latin typeface="Century Gothic" charset="0"/>
            </a:endParaRPr>
          </a:p>
        </p:txBody>
      </p:sp>
      <p:sp>
        <p:nvSpPr>
          <p:cNvPr id="6148"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336279193"/>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See pp. </a:t>
            </a:r>
            <a:r>
              <a:rPr lang="en-US" dirty="0" smtClean="0"/>
              <a:t>688</a:t>
            </a:r>
            <a:r>
              <a:rPr lang="en-US" baseline="0" dirty="0" smtClean="0"/>
              <a:t>-689 </a:t>
            </a:r>
            <a:r>
              <a:rPr lang="en-US" dirty="0" smtClean="0"/>
              <a:t>about </a:t>
            </a:r>
            <a:r>
              <a:rPr lang="en-US" dirty="0"/>
              <a:t>the importance of correctly ordering the compilation command line.  Because of the way the linker resolves undefined symbols, all references to symbols should occur first, before the files containing the definition of symbols are listed, i.e. list all .c source files before the libraries in the command 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This is load-time dynamic linking.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Details about how dynamic linking saves storage/memory have to do with memory mapping and position independent code, that we are not covering in this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COFF (Common Object File Format) is another object file format (from AT&amp;T) used in early versions of Unix.  Microsoft Windows systems use the Portable Executable (PE) object file format.  PE is a modified version of COFF.</a:t>
            </a:r>
          </a:p>
          <a:p>
            <a:pPr marL="0" lvl="1"/>
            <a:r>
              <a:rPr lang="en-US">
                <a:solidFill>
                  <a:srgbClr val="000066"/>
                </a:solidFill>
                <a:latin typeface="Helvetica" charset="0"/>
              </a:rPr>
              <a:t>Static variables allocated like global variables in .data/.bss - See Chapter 7, e.g. pp. 660-661</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COFF (Common Object File Format) is another object file format (from AT&amp;T) used in early versions of Unix.  Microsoft Windows systems use the Portable Executable (PE) object file format.  PE is a modified version of COFF.</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Magic number identifies that this is a file of ELF format.  The machine says what is the target architecture for this file, e.g. x86, 64-bit Intel, etc.  There is also a field saying what is the target OS.</a:t>
            </a:r>
          </a:p>
          <a:p>
            <a:pPr marL="0" lvl="1"/>
            <a:r>
              <a:rPr lang="en-US" dirty="0">
                <a:solidFill>
                  <a:srgbClr val="000066"/>
                </a:solidFill>
                <a:latin typeface="Helvetica" charset="0"/>
              </a:rPr>
              <a:t>Static variables allocated like global variables in .data/.</a:t>
            </a:r>
            <a:r>
              <a:rPr lang="en-US" dirty="0" err="1">
                <a:solidFill>
                  <a:srgbClr val="000066"/>
                </a:solidFill>
                <a:latin typeface="Helvetica" charset="0"/>
              </a:rPr>
              <a:t>bss</a:t>
            </a:r>
            <a:r>
              <a:rPr lang="en-US" dirty="0">
                <a:solidFill>
                  <a:srgbClr val="000066"/>
                </a:solidFill>
                <a:latin typeface="Helvetica" charset="0"/>
              </a:rPr>
              <a:t> - See Chapter 7, </a:t>
            </a:r>
            <a:r>
              <a:rPr lang="en-US" dirty="0" smtClean="0">
                <a:solidFill>
                  <a:srgbClr val="000066"/>
                </a:solidFill>
                <a:latin typeface="Helvetica" charset="0"/>
              </a:rPr>
              <a:t>page</a:t>
            </a:r>
            <a:r>
              <a:rPr lang="en-US" baseline="0" dirty="0" smtClean="0">
                <a:solidFill>
                  <a:srgbClr val="000066"/>
                </a:solidFill>
                <a:latin typeface="Helvetica" charset="0"/>
              </a:rPr>
              <a:t> 676.</a:t>
            </a:r>
            <a:endParaRPr lang="en-US" dirty="0">
              <a:solidFill>
                <a:srgbClr val="000066"/>
              </a:solidFill>
              <a:latin typeface="Helvetica" charset="0"/>
            </a:endParaRP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t>
            </a:r>
            <a:r>
              <a:rPr lang="en-US" dirty="0" err="1" smtClean="0"/>
              <a:t>ep</a:t>
            </a:r>
            <a:r>
              <a:rPr lang="en-US" dirty="0" smtClean="0"/>
              <a:t> = &amp;e,</a:t>
            </a:r>
            <a:r>
              <a:rPr lang="en-US" baseline="0" dirty="0" smtClean="0"/>
              <a:t> then after concatenating together all the .text and .data sections, we know exactly the address of e in the .data section, namely its offset from the start of the .data section.  Since we also know the sizes in # of bytes for all the concatenated .text sections, then we know exactly the address of e in the .data section.  Hence we can substitute in that address to the variable </a:t>
            </a:r>
            <a:r>
              <a:rPr lang="en-US" baseline="0" dirty="0" err="1" smtClean="0"/>
              <a:t>ep</a:t>
            </a:r>
            <a:r>
              <a:rPr lang="en-US" baseline="0" dirty="0" smtClean="0"/>
              <a:t> located in .data just below it in this case.</a:t>
            </a:r>
            <a:endParaRPr lang="en-US" dirty="0"/>
          </a:p>
        </p:txBody>
      </p:sp>
    </p:spTree>
    <p:extLst>
      <p:ext uri="{BB962C8B-B14F-4D97-AF65-F5344CB8AC3E}">
        <p14:creationId xmlns:p14="http://schemas.microsoft.com/office/powerpoint/2010/main" val="70092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t>Note: the encoding fc ff ff ff is little endian, so should read ff ff ff fc, which equals -4.  This is a PC-relative address saying that at the address PC-4, we have an as yet undefined symbol.  Note in this example, if the CPU is at the call statement, the PC actually points to the next instruction to be executed, which is at address 8.  PC-4 = 8-4 = 4, so this disassembly is saying that at address 4 in the .text section, we need to fill in the address of function a() when we later link.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know the locations of </a:t>
            </a:r>
            <a:r>
              <a:rPr lang="en-US" dirty="0" err="1" smtClean="0"/>
              <a:t>ep</a:t>
            </a:r>
            <a:r>
              <a:rPr lang="en-US" dirty="0" smtClean="0"/>
              <a:t>,</a:t>
            </a:r>
            <a:r>
              <a:rPr lang="en-US" baseline="0" dirty="0" smtClean="0"/>
              <a:t> x, or y yet until the final executable has been concatenated together and the .data section’s starting address is known.  So we temporarily put placeholders for each global variable.</a:t>
            </a:r>
            <a:endParaRPr lang="en-US" dirty="0"/>
          </a:p>
        </p:txBody>
      </p:sp>
    </p:spTree>
    <p:extLst>
      <p:ext uri="{BB962C8B-B14F-4D97-AF65-F5344CB8AC3E}">
        <p14:creationId xmlns:p14="http://schemas.microsoft.com/office/powerpoint/2010/main" val="226989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 call 8048540 &lt;a&gt; encoded using PC-relative addressing as e8 08 00 00 00 is correct, because the PC-relative offset of 8 encoded within the call instruction takes into account that the PC is pointing at the *next* instruction </a:t>
            </a:r>
            <a:r>
              <a:rPr lang="en-US" dirty="0" err="1"/>
              <a:t>pushl</a:t>
            </a:r>
            <a:r>
              <a:rPr lang="en-US" dirty="0"/>
              <a:t> $0x0 located at 8048538.  So 8 + 8048538 = 8048540  in hex = start of function ‘a’</a:t>
            </a:r>
            <a:r>
              <a:rPr lang="en-US" dirty="0" smtClean="0"/>
              <a:t>.</a:t>
            </a:r>
          </a:p>
          <a:p>
            <a:r>
              <a:rPr lang="en-US" dirty="0" smtClean="0"/>
              <a:t>Note how the linker has concatenated </a:t>
            </a:r>
            <a:r>
              <a:rPr lang="en-US" dirty="0" err="1" smtClean="0"/>
              <a:t>a.o’s</a:t>
            </a:r>
            <a:r>
              <a:rPr lang="en-US" dirty="0" smtClean="0"/>
              <a:t> .text</a:t>
            </a:r>
            <a:r>
              <a:rPr lang="en-US" baseline="0" dirty="0" smtClean="0"/>
              <a:t> *</a:t>
            </a:r>
            <a:r>
              <a:rPr lang="en-US" dirty="0" smtClean="0"/>
              <a:t>immediately after* </a:t>
            </a:r>
            <a:r>
              <a:rPr lang="en-US" dirty="0" err="1" smtClean="0"/>
              <a:t>main.o’s</a:t>
            </a:r>
            <a:r>
              <a:rPr lang="en-US" dirty="0" smtClean="0"/>
              <a:t> .text.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it’s not just undefined symbols</a:t>
            </a:r>
            <a:r>
              <a:rPr lang="en-US" baseline="0" dirty="0" smtClean="0"/>
              <a:t> that need to be relocated.  All symbols need to be relocated.  For example, </a:t>
            </a:r>
            <a:r>
              <a:rPr lang="en-US" baseline="0" dirty="0" err="1" smtClean="0"/>
              <a:t>buf</a:t>
            </a:r>
            <a:r>
              <a:rPr lang="en-US" baseline="0" dirty="0" smtClean="0"/>
              <a:t> is defined locally, and is offset of 0 to </a:t>
            </a:r>
            <a:r>
              <a:rPr lang="en-US" baseline="0" dirty="0" err="1" smtClean="0"/>
              <a:t>main.o’s</a:t>
            </a:r>
            <a:r>
              <a:rPr lang="en-US" baseline="0" dirty="0" smtClean="0"/>
              <a:t> .data section.  However, after stitching together all the .text and .data sections, only then will </a:t>
            </a:r>
            <a:r>
              <a:rPr lang="en-US" baseline="0" dirty="0" err="1" smtClean="0"/>
              <a:t>buf’s</a:t>
            </a:r>
            <a:r>
              <a:rPr lang="en-US" baseline="0" dirty="0" smtClean="0"/>
              <a:t> address be </a:t>
            </a:r>
            <a:r>
              <a:rPr lang="en-US" baseline="0" smtClean="0"/>
              <a:t>definitively known.</a:t>
            </a:r>
            <a:endParaRPr lang="en-US"/>
          </a:p>
        </p:txBody>
      </p:sp>
    </p:spTree>
    <p:extLst>
      <p:ext uri="{BB962C8B-B14F-4D97-AF65-F5344CB8AC3E}">
        <p14:creationId xmlns:p14="http://schemas.microsoft.com/office/powerpoint/2010/main" val="111668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81820638"/>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212376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552762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pPr lvl="0"/>
            <a:r>
              <a:rPr lang="en-US" noProof="0" smtClean="0"/>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pPr lvl="0"/>
            <a:r>
              <a:rPr lang="en-US" noProof="0" smtClean="0"/>
              <a:t>Click to edit Master title style</a:t>
            </a:r>
          </a:p>
        </p:txBody>
      </p:sp>
    </p:spTree>
    <p:extLst>
      <p:ext uri="{BB962C8B-B14F-4D97-AF65-F5344CB8AC3E}">
        <p14:creationId xmlns:p14="http://schemas.microsoft.com/office/powerpoint/2010/main" val="2327842645"/>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0802645"/>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2768299"/>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2985000"/>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0026608"/>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3595849"/>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83619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8954484"/>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9476306"/>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3565317"/>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449188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3572752"/>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50179"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820459442"/>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8566441"/>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1652847"/>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575854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0070900"/>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0171599"/>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576081"/>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2102737"/>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1984012"/>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4480971"/>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4750073"/>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3350"/>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5937188"/>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4386"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44387"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218245190"/>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481203"/>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6833791"/>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4751835"/>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9245334"/>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4186745"/>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36294554"/>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416971"/>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667097"/>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2348985"/>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804070"/>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4073581"/>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15522"/>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8865351"/>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9640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6559376"/>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5682086"/>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5.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4FDABF51-726E-864F-9362-45AFE60EBFDD}"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3926"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pitchFamily="-111" charset="-128"/>
        </a:defRPr>
      </a:lvl5pPr>
      <a:lvl6pPr marL="2455863" indent="-168275" algn="l" rtl="0" fontAlgn="base">
        <a:spcBef>
          <a:spcPct val="20000"/>
        </a:spcBef>
        <a:spcAft>
          <a:spcPct val="0"/>
        </a:spcAft>
        <a:buChar char="o"/>
        <a:defRPr sz="1600" b="1">
          <a:solidFill>
            <a:schemeClr val="tx1"/>
          </a:solidFill>
          <a:latin typeface="+mn-lt"/>
          <a:ea typeface="ＭＳ Ｐゴシック" pitchFamily="-111" charset="-128"/>
        </a:defRPr>
      </a:lvl6pPr>
      <a:lvl7pPr marL="2913063" indent="-168275" algn="l" rtl="0" fontAlgn="base">
        <a:spcBef>
          <a:spcPct val="20000"/>
        </a:spcBef>
        <a:spcAft>
          <a:spcPct val="0"/>
        </a:spcAft>
        <a:buChar char="o"/>
        <a:defRPr sz="1600" b="1">
          <a:solidFill>
            <a:schemeClr val="tx1"/>
          </a:solidFill>
          <a:latin typeface="+mn-lt"/>
          <a:ea typeface="ＭＳ Ｐゴシック" pitchFamily="-111" charset="-128"/>
        </a:defRPr>
      </a:lvl7pPr>
      <a:lvl8pPr marL="3370263" indent="-168275" algn="l" rtl="0" fontAlgn="base">
        <a:spcBef>
          <a:spcPct val="20000"/>
        </a:spcBef>
        <a:spcAft>
          <a:spcPct val="0"/>
        </a:spcAft>
        <a:buChar char="o"/>
        <a:defRPr sz="1600" b="1">
          <a:solidFill>
            <a:schemeClr val="tx1"/>
          </a:solidFill>
          <a:latin typeface="+mn-lt"/>
          <a:ea typeface="ＭＳ Ｐゴシック" pitchFamily="-111" charset="-128"/>
        </a:defRPr>
      </a:lvl8pPr>
      <a:lvl9pPr marL="3827463" indent="-168275" algn="l" rtl="0" fontAlgn="base">
        <a:spcBef>
          <a:spcPct val="20000"/>
        </a:spcBef>
        <a:spcAft>
          <a:spcPct val="0"/>
        </a:spcAft>
        <a:buChar char="o"/>
        <a:defRPr sz="1600" b="1">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a:noFill/>
          </a:ln>
          <a:effectLst/>
          <a:ex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a:noFill/>
          </a:ln>
          <a:effectLst>
            <a:outerShdw blurRad="63500" dist="53882" dir="2700000" algn="ctr" rotWithShape="0">
              <a:srgbClr val="969696">
                <a:alpha val="74998"/>
              </a:srgbClr>
            </a:outerShdw>
          </a:effectLst>
          <a:ex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a:noFill/>
          </a:ln>
          <a:effectLst/>
          <a:ex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FDF12144-F03C-4B46-82A2-8D38F44F7FA2}"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392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mj-ea"/>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0"/>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charset="0"/>
          <a:ea typeface="ＭＳ Ｐゴシック" charset="0"/>
        </a:defRPr>
      </a:lvl6pPr>
      <a:lvl7pPr marL="914400" algn="l" rtl="0" fontAlgn="base">
        <a:lnSpc>
          <a:spcPct val="87000"/>
        </a:lnSpc>
        <a:spcBef>
          <a:spcPct val="0"/>
        </a:spcBef>
        <a:spcAft>
          <a:spcPct val="0"/>
        </a:spcAft>
        <a:defRPr sz="3800" b="1">
          <a:solidFill>
            <a:schemeClr val="hlink"/>
          </a:solidFill>
          <a:latin typeface="Helvetica" charset="0"/>
          <a:ea typeface="ＭＳ Ｐゴシック" charset="0"/>
        </a:defRPr>
      </a:lvl7pPr>
      <a:lvl8pPr marL="1371600" algn="l" rtl="0" fontAlgn="base">
        <a:lnSpc>
          <a:spcPct val="87000"/>
        </a:lnSpc>
        <a:spcBef>
          <a:spcPct val="0"/>
        </a:spcBef>
        <a:spcAft>
          <a:spcPct val="0"/>
        </a:spcAft>
        <a:defRPr sz="3800" b="1">
          <a:solidFill>
            <a:schemeClr val="hlink"/>
          </a:solidFill>
          <a:latin typeface="Helvetica" charset="0"/>
          <a:ea typeface="ＭＳ Ｐゴシック" charset="0"/>
        </a:defRPr>
      </a:lvl8pPr>
      <a:lvl9pPr marL="1828800" algn="l" rtl="0" fontAlgn="base">
        <a:lnSpc>
          <a:spcPct val="87000"/>
        </a:lnSpc>
        <a:spcBef>
          <a:spcPct val="0"/>
        </a:spcBef>
        <a:spcAft>
          <a:spcPct val="0"/>
        </a:spcAft>
        <a:defRPr sz="3800" b="1">
          <a:solidFill>
            <a:schemeClr val="hlink"/>
          </a:solidFill>
          <a:latin typeface="Helvetica" charset="0"/>
          <a:ea typeface="ＭＳ Ｐゴシック"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mn-ea"/>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mn-ea"/>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1998663" indent="-168275" algn="l" rtl="0" eaLnBrk="0" fontAlgn="base" hangingPunct="0">
        <a:spcBef>
          <a:spcPct val="20000"/>
        </a:spcBef>
        <a:spcAft>
          <a:spcPct val="0"/>
        </a:spcAft>
        <a:buChar char="o"/>
        <a:defRPr sz="1600" b="1">
          <a:solidFill>
            <a:schemeClr val="tx1"/>
          </a:solidFill>
          <a:latin typeface="+mn-lt"/>
          <a:ea typeface="+mn-ea"/>
        </a:defRPr>
      </a:lvl5pPr>
      <a:lvl6pPr marL="2455863" indent="-168275" algn="l" rtl="0" fontAlgn="base">
        <a:spcBef>
          <a:spcPct val="20000"/>
        </a:spcBef>
        <a:spcAft>
          <a:spcPct val="0"/>
        </a:spcAft>
        <a:buChar char="o"/>
        <a:defRPr sz="1600" b="1">
          <a:solidFill>
            <a:schemeClr val="tx1"/>
          </a:solidFill>
          <a:latin typeface="+mn-lt"/>
          <a:ea typeface="+mn-ea"/>
        </a:defRPr>
      </a:lvl6pPr>
      <a:lvl7pPr marL="2913063" indent="-168275" algn="l" rtl="0" fontAlgn="base">
        <a:spcBef>
          <a:spcPct val="20000"/>
        </a:spcBef>
        <a:spcAft>
          <a:spcPct val="0"/>
        </a:spcAft>
        <a:buChar char="o"/>
        <a:defRPr sz="1600" b="1">
          <a:solidFill>
            <a:schemeClr val="tx1"/>
          </a:solidFill>
          <a:latin typeface="+mn-lt"/>
          <a:ea typeface="+mn-ea"/>
        </a:defRPr>
      </a:lvl7pPr>
      <a:lvl8pPr marL="3370263" indent="-168275" algn="l" rtl="0" fontAlgn="base">
        <a:spcBef>
          <a:spcPct val="20000"/>
        </a:spcBef>
        <a:spcAft>
          <a:spcPct val="0"/>
        </a:spcAft>
        <a:buChar char="o"/>
        <a:defRPr sz="1600" b="1">
          <a:solidFill>
            <a:schemeClr val="tx1"/>
          </a:solidFill>
          <a:latin typeface="+mn-lt"/>
          <a:ea typeface="+mn-ea"/>
        </a:defRPr>
      </a:lvl8pPr>
      <a:lvl9pPr marL="3827463" indent="-168275" algn="l" rtl="0" fontAlgn="base">
        <a:spcBef>
          <a:spcPct val="20000"/>
        </a:spcBef>
        <a:spcAft>
          <a:spcPct val="0"/>
        </a:spcAft>
        <a:buChar char="o"/>
        <a:defRPr sz="16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5"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9156"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C282F3A3-5F74-E743-9E38-73106A75A3E4}"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
        <p:nvSpPr>
          <p:cNvPr id="2053" name="Rectangle 5"/>
          <p:cNvSpPr>
            <a:spLocks noChangeArrowheads="1"/>
          </p:cNvSpPr>
          <p:nvPr/>
        </p:nvSpPr>
        <p:spPr bwMode="auto">
          <a:xfrm>
            <a:off x="7285038" y="6391275"/>
            <a:ext cx="167322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45715" tIns="45715" rIns="45715" bIns="45715" anchor="ctr">
            <a:spAutoFit/>
          </a:bodyPr>
          <a:lstStyle/>
          <a:p>
            <a:r>
              <a:rPr lang="en-US" sz="1400" b="0">
                <a:solidFill>
                  <a:srgbClr val="660033"/>
                </a:solidFill>
              </a:rPr>
              <a:t>Adapted From CMU</a:t>
            </a:r>
          </a:p>
        </p:txBody>
      </p:sp>
    </p:spTree>
    <p:extLst>
      <p:ext uri="{BB962C8B-B14F-4D97-AF65-F5344CB8AC3E}">
        <p14:creationId xmlns:p14="http://schemas.microsoft.com/office/powerpoint/2010/main" val="153150737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pitchFamily="-108"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pitchFamily="-108" charset="0"/>
        </a:defRPr>
      </a:lvl6pPr>
      <a:lvl7pPr marL="914400" algn="l" rtl="0" fontAlgn="base">
        <a:lnSpc>
          <a:spcPct val="87000"/>
        </a:lnSpc>
        <a:spcBef>
          <a:spcPct val="0"/>
        </a:spcBef>
        <a:spcAft>
          <a:spcPct val="0"/>
        </a:spcAft>
        <a:defRPr sz="3800" b="1">
          <a:solidFill>
            <a:schemeClr val="hlink"/>
          </a:solidFill>
          <a:latin typeface="Helvetica" pitchFamily="-108" charset="0"/>
        </a:defRPr>
      </a:lvl7pPr>
      <a:lvl8pPr marL="1371600" algn="l" rtl="0" fontAlgn="base">
        <a:lnSpc>
          <a:spcPct val="87000"/>
        </a:lnSpc>
        <a:spcBef>
          <a:spcPct val="0"/>
        </a:spcBef>
        <a:spcAft>
          <a:spcPct val="0"/>
        </a:spcAft>
        <a:defRPr sz="3800" b="1">
          <a:solidFill>
            <a:schemeClr val="hlink"/>
          </a:solidFill>
          <a:latin typeface="Helvetica" pitchFamily="-108" charset="0"/>
        </a:defRPr>
      </a:lvl8pPr>
      <a:lvl9pPr marL="1828800" algn="l" rtl="0" fontAlgn="base">
        <a:lnSpc>
          <a:spcPct val="87000"/>
        </a:lnSpc>
        <a:spcBef>
          <a:spcPct val="0"/>
        </a:spcBef>
        <a:spcAft>
          <a:spcPct val="0"/>
        </a:spcAft>
        <a:defRPr sz="3800" b="1">
          <a:solidFill>
            <a:schemeClr val="hlink"/>
          </a:solidFill>
          <a:latin typeface="Helvetica" pitchFamily="-108"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08"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08"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08" charset="0"/>
          <a:ea typeface="ＭＳ Ｐゴシック" pitchFamily="-108" charset="-128"/>
        </a:defRPr>
      </a:lvl5pPr>
      <a:lvl6pPr marL="29083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6pPr>
      <a:lvl7pPr marL="33655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7pPr>
      <a:lvl8pPr marL="38227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8pPr>
      <a:lvl9pPr marL="4279900" indent="-228600" algn="l" rtl="0" fontAlgn="base">
        <a:spcBef>
          <a:spcPct val="20000"/>
        </a:spcBef>
        <a:spcAft>
          <a:spcPct val="0"/>
        </a:spcAft>
        <a:buChar char="•"/>
        <a:defRPr sz="2000">
          <a:solidFill>
            <a:schemeClr val="tx1"/>
          </a:solidFill>
          <a:latin typeface="Times New Roman"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01CE49F6-3E4E-7048-B8E4-AABB10EA563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2097721258"/>
      </p:ext>
    </p:extLst>
  </p:cSld>
  <p:clrMap bg1="lt1" tx1="dk1" bg2="lt2" tx2="dk2" accent1="accent1" accent2="accent2" accent3="accent3" accent4="accent4" accent5="accent5" accent6="accent6" hlink="hlink" folHlink="folHlink"/>
  <p:sldLayoutIdLst>
    <p:sldLayoutId id="2147483943" r:id="rId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63"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43364"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Courier New" charset="0"/>
                <a:ea typeface="ＭＳ Ｐゴシック" charset="0"/>
                <a:cs typeface="ＭＳ Ｐゴシック" charset="0"/>
              </a:defRPr>
            </a:lvl1pPr>
            <a:lvl2pPr marL="37931725" indent="-37474525">
              <a:defRPr sz="2400" b="1">
                <a:solidFill>
                  <a:schemeClr val="tx1"/>
                </a:solidFill>
                <a:latin typeface="Courier New" charset="0"/>
                <a:ea typeface="ＭＳ Ｐゴシック" charset="0"/>
              </a:defRPr>
            </a:lvl2pPr>
            <a:lvl3pPr>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a:defRPr/>
            </a:pPr>
            <a:r>
              <a:rPr lang="en-US" sz="1400" b="0" smtClean="0">
                <a:solidFill>
                  <a:srgbClr val="660033"/>
                </a:solidFill>
                <a:latin typeface="Helvetica" charset="0"/>
              </a:rPr>
              <a:t>– </a:t>
            </a:r>
            <a:fld id="{7539D828-E77B-764F-8CE4-7BADFBF94836}" type="slidenum">
              <a:rPr lang="en-US" sz="1400" b="0" smtClean="0">
                <a:solidFill>
                  <a:srgbClr val="660033"/>
                </a:solidFill>
                <a:latin typeface="Helvetica" charset="0"/>
              </a:rPr>
              <a:pPr>
                <a:defRPr/>
              </a:pPr>
              <a:t>‹#›</a:t>
            </a:fld>
            <a:r>
              <a:rPr lang="en-US" sz="1400" b="0" smtClean="0">
                <a:solidFill>
                  <a:srgbClr val="660033"/>
                </a:solidFill>
                <a:latin typeface="Helvetica" charset="0"/>
              </a:rPr>
              <a:t> –</a:t>
            </a:r>
            <a:endParaRPr lang="en-US" sz="1400" b="0" smtClean="0">
              <a:solidFill>
                <a:srgbClr val="000066"/>
              </a:solidFill>
              <a:latin typeface="Helvetica" charset="0"/>
            </a:endParaRPr>
          </a:p>
        </p:txBody>
      </p:sp>
    </p:spTree>
    <p:extLst>
      <p:ext uri="{BB962C8B-B14F-4D97-AF65-F5344CB8AC3E}">
        <p14:creationId xmlns:p14="http://schemas.microsoft.com/office/powerpoint/2010/main" val="1783056816"/>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1836738"/>
            <a:ext cx="9144000" cy="1565275"/>
          </a:xfrm>
          <a:effectLst>
            <a:outerShdw blurRad="63500" dist="53882" dir="2700000" algn="ctr" rotWithShape="0">
              <a:srgbClr val="969696"/>
            </a:outerShdw>
          </a:effectLst>
        </p:spPr>
        <p:txBody>
          <a:bodyPr/>
          <a:lstStyle/>
          <a:p>
            <a:pPr algn="ctr" eaLnBrk="1" hangingPunct="1">
              <a:defRPr/>
            </a:pPr>
            <a:r>
              <a:rPr lang="en-US" dirty="0" smtClean="0">
                <a:latin typeface="Helvetica" charset="0"/>
              </a:rPr>
              <a:t>Chapter </a:t>
            </a:r>
            <a:r>
              <a:rPr lang="en-US" dirty="0">
                <a:latin typeface="Helvetica" charset="0"/>
              </a:rPr>
              <a:t>7: Linking</a:t>
            </a:r>
            <a:br>
              <a:rPr lang="en-US" dirty="0">
                <a:latin typeface="Helvetica" charset="0"/>
              </a:rPr>
            </a:br>
            <a:endParaRPr lang="en-US" dirty="0"/>
          </a:p>
        </p:txBody>
      </p:sp>
      <p:sp>
        <p:nvSpPr>
          <p:cNvPr id="141315" name="Rectangle 3"/>
          <p:cNvSpPr>
            <a:spLocks noGrp="1" noChangeArrowheads="1"/>
          </p:cNvSpPr>
          <p:nvPr>
            <p:ph type="body" idx="1"/>
          </p:nvPr>
        </p:nvSpPr>
        <p:spPr>
          <a:xfrm>
            <a:off x="1676400" y="3733800"/>
            <a:ext cx="6175375" cy="2233613"/>
          </a:xfrm>
        </p:spPr>
        <p:txBody>
          <a:bodyPr lIns="90487" tIns="44450" rIns="90487" bIns="44450"/>
          <a:lstStyle/>
          <a:p>
            <a:pPr eaLnBrk="1" hangingPunct="1">
              <a:lnSpc>
                <a:spcPct val="80000"/>
              </a:lnSpc>
              <a:buFont typeface="Wingdings" charset="0"/>
              <a:buNone/>
              <a:defRPr/>
            </a:pPr>
            <a:r>
              <a:rPr lang="en-US" dirty="0"/>
              <a:t>Topics</a:t>
            </a:r>
          </a:p>
          <a:p>
            <a:pPr lvl="1" eaLnBrk="1" hangingPunct="1">
              <a:defRPr/>
            </a:pPr>
            <a:r>
              <a:rPr lang="en-US" dirty="0" smtClean="0">
                <a:latin typeface="Helvetica" charset="0"/>
                <a:ea typeface="ＭＳ Ｐゴシック" charset="0"/>
              </a:rPr>
              <a:t>Static </a:t>
            </a:r>
            <a:r>
              <a:rPr lang="en-US" dirty="0">
                <a:latin typeface="Helvetica" charset="0"/>
                <a:ea typeface="ＭＳ Ｐゴシック" charset="0"/>
              </a:rPr>
              <a:t>linking</a:t>
            </a:r>
          </a:p>
          <a:p>
            <a:pPr lvl="1" eaLnBrk="1" hangingPunct="1">
              <a:defRPr/>
            </a:pPr>
            <a:r>
              <a:rPr lang="en-US" dirty="0">
                <a:latin typeface="Helvetica" charset="0"/>
                <a:ea typeface="ＭＳ Ｐゴシック" charset="0"/>
              </a:rPr>
              <a:t>Object </a:t>
            </a:r>
            <a:r>
              <a:rPr lang="en-US" dirty="0" smtClean="0">
                <a:latin typeface="Helvetica" charset="0"/>
                <a:ea typeface="ＭＳ Ｐゴシック" charset="0"/>
              </a:rPr>
              <a:t>files</a:t>
            </a:r>
          </a:p>
          <a:p>
            <a:pPr lvl="1" eaLnBrk="1" hangingPunct="1">
              <a:defRPr/>
            </a:pPr>
            <a:r>
              <a:rPr lang="en-US" dirty="0" smtClean="0">
                <a:latin typeface="Helvetica" charset="0"/>
                <a:ea typeface="ＭＳ Ｐゴシック" charset="0"/>
              </a:rPr>
              <a:t>Dynamic linking</a:t>
            </a: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95300" y="493713"/>
            <a:ext cx="8153400" cy="573087"/>
          </a:xfrm>
        </p:spPr>
        <p:txBody>
          <a:bodyPr/>
          <a:lstStyle/>
          <a:p>
            <a:pPr eaLnBrk="1" hangingPunct="1">
              <a:defRPr/>
            </a:pPr>
            <a:r>
              <a:rPr lang="en-US"/>
              <a:t>Executable and Linkable Format (ELF)</a:t>
            </a:r>
          </a:p>
        </p:txBody>
      </p:sp>
      <p:sp>
        <p:nvSpPr>
          <p:cNvPr id="198659" name="Rectangle 3"/>
          <p:cNvSpPr>
            <a:spLocks noGrp="1" noChangeArrowheads="1"/>
          </p:cNvSpPr>
          <p:nvPr>
            <p:ph type="body" idx="1"/>
          </p:nvPr>
        </p:nvSpPr>
        <p:spPr>
          <a:xfrm>
            <a:off x="495300" y="3025775"/>
            <a:ext cx="8255000" cy="3997325"/>
          </a:xfrm>
        </p:spPr>
        <p:txBody>
          <a:bodyPr/>
          <a:lstStyle/>
          <a:p>
            <a:pPr eaLnBrk="1" hangingPunct="1">
              <a:buFont typeface="Wingdings" charset="0"/>
              <a:buNone/>
              <a:defRPr/>
            </a:pPr>
            <a:r>
              <a:rPr lang="en-US" sz="2000" dirty="0">
                <a:latin typeface="Helvetica" charset="0"/>
                <a:ea typeface="ＭＳ Ｐゴシック" charset="0"/>
                <a:cs typeface="ＭＳ Ｐゴシック" charset="0"/>
              </a:rPr>
              <a:t>Standard binary format for object files</a:t>
            </a:r>
          </a:p>
          <a:p>
            <a:pPr eaLnBrk="1" hangingPunct="1">
              <a:buFont typeface="Wingdings" charset="0"/>
              <a:buNone/>
              <a:defRPr/>
            </a:pPr>
            <a:r>
              <a:rPr lang="en-US" sz="2000" dirty="0">
                <a:latin typeface="Helvetica" charset="0"/>
                <a:ea typeface="ＭＳ Ｐゴシック" charset="0"/>
                <a:cs typeface="ＭＳ Ｐゴシック" charset="0"/>
              </a:rPr>
              <a:t>Derives from AT&amp;T System V Unix</a:t>
            </a:r>
          </a:p>
          <a:p>
            <a:pPr lvl="1" eaLnBrk="1" hangingPunct="1">
              <a:defRPr/>
            </a:pPr>
            <a:r>
              <a:rPr lang="en-US" sz="1800" dirty="0">
                <a:latin typeface="Helvetica" charset="0"/>
                <a:ea typeface="ＭＳ Ｐゴシック" charset="0"/>
              </a:rPr>
              <a:t>Later adopted by BSD Unix variants and Linux</a:t>
            </a:r>
          </a:p>
          <a:p>
            <a:pPr lvl="1" eaLnBrk="1" hangingPunct="1">
              <a:defRPr/>
            </a:pPr>
            <a:r>
              <a:rPr lang="en-US" sz="1800" dirty="0">
                <a:latin typeface="Helvetica" charset="0"/>
                <a:ea typeface="ＭＳ Ｐゴシック" charset="0"/>
              </a:rPr>
              <a:t>Better support for shared libraries than old </a:t>
            </a:r>
            <a:r>
              <a:rPr lang="en-US" sz="1800" dirty="0" err="1">
                <a:latin typeface="Courier New" charset="0"/>
                <a:ea typeface="ＭＳ Ｐゴシック" charset="0"/>
              </a:rPr>
              <a:t>a.out</a:t>
            </a:r>
            <a:r>
              <a:rPr lang="en-US" sz="1800" dirty="0">
                <a:latin typeface="Helvetica" charset="0"/>
                <a:ea typeface="ＭＳ Ｐゴシック" charset="0"/>
              </a:rPr>
              <a:t> formats.</a:t>
            </a:r>
          </a:p>
          <a:p>
            <a:pPr eaLnBrk="1" hangingPunct="1">
              <a:buFont typeface="Wingdings" charset="0"/>
              <a:buNone/>
              <a:defRPr/>
            </a:pPr>
            <a:r>
              <a:rPr lang="en-US" sz="2000" dirty="0">
                <a:latin typeface="Helvetica" charset="0"/>
                <a:ea typeface="ＭＳ Ｐゴシック" charset="0"/>
                <a:cs typeface="ＭＳ Ｐゴシック" charset="0"/>
              </a:rPr>
              <a:t>One unified format for </a:t>
            </a:r>
          </a:p>
          <a:p>
            <a:pPr lvl="1" eaLnBrk="1" hangingPunct="1">
              <a:defRPr/>
            </a:pPr>
            <a:r>
              <a:rPr lang="en-US" sz="1800" dirty="0" err="1">
                <a:solidFill>
                  <a:srgbClr val="000004"/>
                </a:solidFill>
                <a:latin typeface="Helvetica" charset="0"/>
                <a:ea typeface="ＭＳ Ｐゴシック" charset="0"/>
              </a:rPr>
              <a:t>Relocatable</a:t>
            </a:r>
            <a:r>
              <a:rPr lang="en-US" sz="1800" dirty="0">
                <a:solidFill>
                  <a:srgbClr val="000004"/>
                </a:solidFill>
                <a:latin typeface="Helvetica" charset="0"/>
                <a:ea typeface="ＭＳ Ｐゴシック" charset="0"/>
              </a:rPr>
              <a:t> object files (</a:t>
            </a:r>
            <a:r>
              <a:rPr lang="en-US" sz="1800" dirty="0">
                <a:solidFill>
                  <a:srgbClr val="000004"/>
                </a:solidFill>
                <a:latin typeface="Courier New" charset="0"/>
                <a:ea typeface="ＭＳ Ｐゴシック" charset="0"/>
              </a:rPr>
              <a:t>.o</a:t>
            </a:r>
            <a:r>
              <a:rPr lang="en-US" sz="1800" dirty="0">
                <a:solidFill>
                  <a:srgbClr val="000004"/>
                </a:solidFill>
                <a:latin typeface="Helvetica" charset="0"/>
                <a:ea typeface="ＭＳ Ｐゴシック" charset="0"/>
              </a:rPr>
              <a:t>), </a:t>
            </a:r>
          </a:p>
          <a:p>
            <a:pPr lvl="1" eaLnBrk="1" hangingPunct="1">
              <a:defRPr/>
            </a:pPr>
            <a:r>
              <a:rPr lang="en-US" sz="1800" dirty="0">
                <a:solidFill>
                  <a:srgbClr val="000004"/>
                </a:solidFill>
                <a:latin typeface="Helvetica" charset="0"/>
                <a:ea typeface="ＭＳ Ｐゴシック" charset="0"/>
              </a:rPr>
              <a:t>Executable object files</a:t>
            </a:r>
          </a:p>
          <a:p>
            <a:pPr lvl="1" eaLnBrk="1" hangingPunct="1">
              <a:defRPr/>
            </a:pPr>
            <a:r>
              <a:rPr lang="en-US" sz="1800" dirty="0">
                <a:solidFill>
                  <a:srgbClr val="000004"/>
                </a:solidFill>
                <a:latin typeface="Helvetica" charset="0"/>
                <a:ea typeface="ＭＳ Ｐゴシック" charset="0"/>
              </a:rPr>
              <a:t>Shared object files (.</a:t>
            </a:r>
            <a:r>
              <a:rPr lang="en-US" sz="1800" dirty="0">
                <a:solidFill>
                  <a:srgbClr val="000004"/>
                </a:solidFill>
                <a:latin typeface="Courier New" charset="0"/>
                <a:ea typeface="ＭＳ Ｐゴシック" charset="0"/>
              </a:rPr>
              <a:t>so</a:t>
            </a:r>
            <a:r>
              <a:rPr lang="en-US" sz="1800" dirty="0">
                <a:solidFill>
                  <a:srgbClr val="000004"/>
                </a:solidFill>
                <a:latin typeface="Helvetica" charset="0"/>
                <a:ea typeface="ＭＳ Ｐゴシック" charset="0"/>
              </a:rPr>
              <a:t>)</a:t>
            </a:r>
          </a:p>
          <a:p>
            <a:pPr eaLnBrk="1" hangingPunct="1">
              <a:buFont typeface="Wingdings" charset="0"/>
              <a:buNone/>
              <a:defRPr/>
            </a:pPr>
            <a:r>
              <a:rPr lang="en-US" sz="2000" dirty="0">
                <a:latin typeface="Helvetica" charset="0"/>
                <a:ea typeface="ＭＳ Ｐゴシック" charset="0"/>
                <a:cs typeface="ＭＳ Ｐゴシック" charset="0"/>
              </a:rPr>
              <a:t>Generic name: ELF binaries</a:t>
            </a:r>
          </a:p>
          <a:p>
            <a:pPr eaLnBrk="1" hangingPunct="1">
              <a:buFont typeface="Wingdings" charset="0"/>
              <a:buNone/>
              <a:defRPr/>
            </a:pPr>
            <a:r>
              <a:rPr lang="en-US" sz="2000" b="0" dirty="0" err="1">
                <a:latin typeface="Courier" charset="0"/>
                <a:ea typeface="ＭＳ Ｐゴシック" charset="0"/>
                <a:cs typeface="Courier" charset="0"/>
              </a:rPr>
              <a:t>readelf</a:t>
            </a:r>
            <a:r>
              <a:rPr lang="en-US" sz="2000" b="0" dirty="0">
                <a:latin typeface="Courier" charset="0"/>
                <a:ea typeface="ＭＳ Ｐゴシック" charset="0"/>
                <a:cs typeface="Courier" charset="0"/>
              </a:rPr>
              <a:t> </a:t>
            </a:r>
            <a:r>
              <a:rPr lang="en-US" sz="2000" dirty="0">
                <a:latin typeface="Helvetica" charset="0"/>
                <a:ea typeface="ＭＳ Ｐゴシック" charset="0"/>
                <a:cs typeface="ＭＳ Ｐゴシック" charset="0"/>
              </a:rPr>
              <a:t>is a Unix binary utility that displays info about ELF files</a:t>
            </a:r>
          </a:p>
        </p:txBody>
      </p:sp>
      <p:grpSp>
        <p:nvGrpSpPr>
          <p:cNvPr id="39939" name="Group 30"/>
          <p:cNvGrpSpPr>
            <a:grpSpLocks/>
          </p:cNvGrpSpPr>
          <p:nvPr/>
        </p:nvGrpSpPr>
        <p:grpSpPr bwMode="auto">
          <a:xfrm>
            <a:off x="0" y="1231900"/>
            <a:ext cx="9144000" cy="2025650"/>
            <a:chOff x="96795" y="4940300"/>
            <a:chExt cx="9144000" cy="2025947"/>
          </a:xfrm>
        </p:grpSpPr>
        <p:grpSp>
          <p:nvGrpSpPr>
            <p:cNvPr id="39940" name="Group 3"/>
            <p:cNvGrpSpPr>
              <a:grpSpLocks/>
            </p:cNvGrpSpPr>
            <p:nvPr/>
          </p:nvGrpSpPr>
          <p:grpSpPr bwMode="auto">
            <a:xfrm>
              <a:off x="96795" y="5673724"/>
              <a:ext cx="1077913" cy="1043224"/>
              <a:chOff x="0" y="4784724"/>
              <a:chExt cx="1077913" cy="1043224"/>
            </a:xfrm>
          </p:grpSpPr>
          <p:cxnSp>
            <p:nvCxnSpPr>
              <p:cNvPr id="39963" name="Straight Arrow Connector 4"/>
              <p:cNvCxnSpPr>
                <a:cxnSpLocks noChangeShapeType="1"/>
              </p:cNvCxnSpPr>
              <p:nvPr/>
            </p:nvCxnSpPr>
            <p:spPr bwMode="auto">
              <a:xfrm>
                <a:off x="4048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64" name="TextBox 5"/>
              <p:cNvSpPr txBox="1">
                <a:spLocks noChangeArrowheads="1"/>
              </p:cNvSpPr>
              <p:nvPr/>
            </p:nvSpPr>
            <p:spPr bwMode="auto">
              <a:xfrm>
                <a:off x="0"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p>
            </p:txBody>
          </p:sp>
        </p:grpSp>
        <p:grpSp>
          <p:nvGrpSpPr>
            <p:cNvPr id="39941" name="Group 6"/>
            <p:cNvGrpSpPr>
              <a:grpSpLocks/>
            </p:cNvGrpSpPr>
            <p:nvPr/>
          </p:nvGrpSpPr>
          <p:grpSpPr bwMode="auto">
            <a:xfrm>
              <a:off x="3105108" y="5232400"/>
              <a:ext cx="2298104" cy="1484548"/>
              <a:chOff x="3008313" y="4343400"/>
              <a:chExt cx="2298104" cy="1484548"/>
            </a:xfrm>
          </p:grpSpPr>
          <p:sp>
            <p:nvSpPr>
              <p:cNvPr id="39959" name="Rectangle 7"/>
              <p:cNvSpPr>
                <a:spLocks noChangeArrowheads="1"/>
              </p:cNvSpPr>
              <p:nvPr/>
            </p:nvSpPr>
            <p:spPr bwMode="auto">
              <a:xfrm>
                <a:off x="30083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60" name="TextBox 8"/>
              <p:cNvSpPr txBox="1">
                <a:spLocks noChangeArrowheads="1"/>
              </p:cNvSpPr>
              <p:nvPr/>
            </p:nvSpPr>
            <p:spPr bwMode="auto">
              <a:xfrm>
                <a:off x="31051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cxnSp>
            <p:nvCxnSpPr>
              <p:cNvPr id="39961" name="Straight Arrow Connector 9"/>
              <p:cNvCxnSpPr>
                <a:cxnSpLocks noChangeShapeType="1"/>
              </p:cNvCxnSpPr>
              <p:nvPr/>
            </p:nvCxnSpPr>
            <p:spPr bwMode="auto">
              <a:xfrm>
                <a:off x="42656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62" name="TextBox 10"/>
              <p:cNvSpPr txBox="1">
                <a:spLocks noChangeArrowheads="1"/>
              </p:cNvSpPr>
              <p:nvPr/>
            </p:nvSpPr>
            <p:spPr bwMode="auto">
              <a:xfrm>
                <a:off x="4018885" y="5232400"/>
                <a:ext cx="1287532"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Assembly</a:t>
                </a:r>
              </a:p>
              <a:p>
                <a:r>
                  <a:rPr lang="en-US" sz="1800">
                    <a:solidFill>
                      <a:srgbClr val="000066"/>
                    </a:solidFill>
                  </a:rPr>
                  <a:t>Code</a:t>
                </a:r>
              </a:p>
            </p:txBody>
          </p:sp>
        </p:grpSp>
        <p:grpSp>
          <p:nvGrpSpPr>
            <p:cNvPr id="39942" name="Group 36"/>
            <p:cNvGrpSpPr>
              <a:grpSpLocks/>
            </p:cNvGrpSpPr>
            <p:nvPr/>
          </p:nvGrpSpPr>
          <p:grpSpPr bwMode="auto">
            <a:xfrm>
              <a:off x="5048208" y="5232400"/>
              <a:ext cx="1930400" cy="889000"/>
              <a:chOff x="4951413" y="4343400"/>
              <a:chExt cx="1930400" cy="889000"/>
            </a:xfrm>
          </p:grpSpPr>
          <p:sp>
            <p:nvSpPr>
              <p:cNvPr id="39956" name="Rectangle 14"/>
              <p:cNvSpPr>
                <a:spLocks noChangeArrowheads="1"/>
              </p:cNvSpPr>
              <p:nvPr/>
            </p:nvSpPr>
            <p:spPr bwMode="auto">
              <a:xfrm>
                <a:off x="49514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57" name="TextBox 15"/>
              <p:cNvSpPr txBox="1">
                <a:spLocks noChangeArrowheads="1"/>
              </p:cNvSpPr>
              <p:nvPr/>
            </p:nvSpPr>
            <p:spPr bwMode="auto">
              <a:xfrm>
                <a:off x="49670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9958" name="Straight Arrow Connector 16"/>
              <p:cNvCxnSpPr>
                <a:cxnSpLocks noChangeShapeType="1"/>
              </p:cNvCxnSpPr>
              <p:nvPr/>
            </p:nvCxnSpPr>
            <p:spPr bwMode="auto">
              <a:xfrm>
                <a:off x="62087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grpSp>
        <p:sp>
          <p:nvSpPr>
            <p:cNvPr id="39943" name="TextBox 13"/>
            <p:cNvSpPr txBox="1">
              <a:spLocks noChangeArrowheads="1"/>
            </p:cNvSpPr>
            <p:nvPr/>
          </p:nvSpPr>
          <p:spPr bwMode="auto">
            <a:xfrm>
              <a:off x="5828199" y="6105376"/>
              <a:ext cx="1480393"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Relocatable</a:t>
              </a:r>
            </a:p>
            <a:p>
              <a:r>
                <a:rPr lang="en-US" sz="1800">
                  <a:solidFill>
                    <a:srgbClr val="FF1A1A"/>
                  </a:solidFill>
                </a:rPr>
                <a:t>Object</a:t>
              </a:r>
            </a:p>
            <a:p>
              <a:r>
                <a:rPr lang="en-US" sz="1800">
                  <a:solidFill>
                    <a:srgbClr val="FF1A1A"/>
                  </a:solidFill>
                </a:rPr>
                <a:t>Code (ELF)</a:t>
              </a:r>
            </a:p>
          </p:txBody>
        </p:sp>
        <p:grpSp>
          <p:nvGrpSpPr>
            <p:cNvPr id="39944" name="Group 17"/>
            <p:cNvGrpSpPr>
              <a:grpSpLocks/>
            </p:cNvGrpSpPr>
            <p:nvPr/>
          </p:nvGrpSpPr>
          <p:grpSpPr bwMode="auto">
            <a:xfrm>
              <a:off x="6300087" y="4940300"/>
              <a:ext cx="2940708" cy="2025947"/>
              <a:chOff x="6203292" y="4051300"/>
              <a:chExt cx="2940708" cy="2025947"/>
            </a:xfrm>
          </p:grpSpPr>
          <p:sp>
            <p:nvSpPr>
              <p:cNvPr id="39950" name="Rectangle 10"/>
              <p:cNvSpPr>
                <a:spLocks noChangeArrowheads="1"/>
              </p:cNvSpPr>
              <p:nvPr/>
            </p:nvSpPr>
            <p:spPr bwMode="auto">
              <a:xfrm>
                <a:off x="68818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51" name="TextBox 19"/>
              <p:cNvSpPr txBox="1">
                <a:spLocks noChangeArrowheads="1"/>
              </p:cNvSpPr>
              <p:nvPr/>
            </p:nvSpPr>
            <p:spPr bwMode="auto">
              <a:xfrm>
                <a:off x="71153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9952" name="Straight Arrow Connector 20"/>
              <p:cNvCxnSpPr>
                <a:cxnSpLocks noChangeShapeType="1"/>
              </p:cNvCxnSpPr>
              <p:nvPr/>
            </p:nvCxnSpPr>
            <p:spPr bwMode="auto">
              <a:xfrm>
                <a:off x="81391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9953" name="Straight Arrow Connector 21"/>
              <p:cNvCxnSpPr>
                <a:cxnSpLocks noChangeShapeType="1"/>
              </p:cNvCxnSpPr>
              <p:nvPr/>
            </p:nvCxnSpPr>
            <p:spPr bwMode="auto">
              <a:xfrm>
                <a:off x="6208713" y="4051300"/>
                <a:ext cx="667679" cy="444500"/>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9954" name="Straight Arrow Connector 22"/>
              <p:cNvCxnSpPr>
                <a:cxnSpLocks noChangeShapeType="1"/>
              </p:cNvCxnSpPr>
              <p:nvPr/>
            </p:nvCxnSpPr>
            <p:spPr bwMode="auto">
              <a:xfrm flipV="1">
                <a:off x="62032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55" name="TextBox 23"/>
              <p:cNvSpPr txBox="1">
                <a:spLocks noChangeArrowheads="1"/>
              </p:cNvSpPr>
              <p:nvPr/>
            </p:nvSpPr>
            <p:spPr bwMode="auto">
              <a:xfrm>
                <a:off x="77404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FF1A1A"/>
                    </a:solidFill>
                  </a:rPr>
                  <a:t>Executable</a:t>
                </a:r>
              </a:p>
              <a:p>
                <a:r>
                  <a:rPr lang="en-US" sz="1800">
                    <a:solidFill>
                      <a:srgbClr val="FF1A1A"/>
                    </a:solidFill>
                  </a:rPr>
                  <a:t>Object</a:t>
                </a:r>
              </a:p>
              <a:p>
                <a:r>
                  <a:rPr lang="en-US" sz="1800">
                    <a:solidFill>
                      <a:srgbClr val="FF1A1A"/>
                    </a:solidFill>
                  </a:rPr>
                  <a:t>Code (ELF)</a:t>
                </a:r>
              </a:p>
            </p:txBody>
          </p:sp>
        </p:grpSp>
        <p:grpSp>
          <p:nvGrpSpPr>
            <p:cNvPr id="39945" name="Group 24"/>
            <p:cNvGrpSpPr>
              <a:grpSpLocks/>
            </p:cNvGrpSpPr>
            <p:nvPr/>
          </p:nvGrpSpPr>
          <p:grpSpPr bwMode="auto">
            <a:xfrm>
              <a:off x="1174708" y="5232400"/>
              <a:ext cx="2077995" cy="1484548"/>
              <a:chOff x="1077913" y="4343400"/>
              <a:chExt cx="2077995" cy="1484548"/>
            </a:xfrm>
          </p:grpSpPr>
          <p:sp>
            <p:nvSpPr>
              <p:cNvPr id="39946" name="Rectangle 25"/>
              <p:cNvSpPr>
                <a:spLocks noChangeArrowheads="1"/>
              </p:cNvSpPr>
              <p:nvPr/>
            </p:nvSpPr>
            <p:spPr bwMode="auto">
              <a:xfrm>
                <a:off x="10779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9947" name="TextBox 26"/>
              <p:cNvSpPr txBox="1">
                <a:spLocks noChangeArrowheads="1"/>
              </p:cNvSpPr>
              <p:nvPr/>
            </p:nvSpPr>
            <p:spPr bwMode="auto">
              <a:xfrm>
                <a:off x="11232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cxnSp>
            <p:nvCxnSpPr>
              <p:cNvPr id="39948" name="Straight Arrow Connector 27"/>
              <p:cNvCxnSpPr>
                <a:cxnSpLocks noChangeShapeType="1"/>
                <a:stCxn id="39946" idx="3"/>
              </p:cNvCxnSpPr>
              <p:nvPr/>
            </p:nvCxnSpPr>
            <p:spPr bwMode="auto">
              <a:xfrm>
                <a:off x="23352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9949" name="TextBox 28"/>
              <p:cNvSpPr txBox="1">
                <a:spLocks noChangeArrowheads="1"/>
              </p:cNvSpPr>
              <p:nvPr/>
            </p:nvSpPr>
            <p:spPr bwMode="auto">
              <a:xfrm>
                <a:off x="2188689"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r>
                  <a:rPr lang="ja-JP" altLang="en-US" sz="1800">
                    <a:solidFill>
                      <a:srgbClr val="000066"/>
                    </a:solidFill>
                  </a:rPr>
                  <a:t>’</a:t>
                </a:r>
                <a:endParaRPr lang="en-US" sz="1800">
                  <a:solidFill>
                    <a:srgbClr val="000066"/>
                  </a:solidFill>
                </a:endParaRPr>
              </a:p>
            </p:txBody>
          </p:sp>
        </p:grpSp>
      </p:grpSp>
    </p:spTree>
    <p:extLst>
      <p:ext uri="{BB962C8B-B14F-4D97-AF65-F5344CB8AC3E}">
        <p14:creationId xmlns:p14="http://schemas.microsoft.com/office/powerpoint/2010/main" val="4125197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dissolve">
                                      <p:cBhvr>
                                        <p:cTn id="7" dur="500"/>
                                        <p:tgtEl>
                                          <p:spTgt spid="19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dissolve">
                                      <p:cBhvr>
                                        <p:cTn id="12" dur="500"/>
                                        <p:tgtEl>
                                          <p:spTgt spid="1986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dissolve">
                                      <p:cBhvr>
                                        <p:cTn id="15" dur="500"/>
                                        <p:tgtEl>
                                          <p:spTgt spid="1986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8659">
                                            <p:txEl>
                                              <p:pRg st="3" end="3"/>
                                            </p:txEl>
                                          </p:spTgt>
                                        </p:tgtEl>
                                        <p:attrNameLst>
                                          <p:attrName>style.visibility</p:attrName>
                                        </p:attrNameLst>
                                      </p:cBhvr>
                                      <p:to>
                                        <p:strVal val="visible"/>
                                      </p:to>
                                    </p:set>
                                    <p:animEffect transition="in" filter="dissolve">
                                      <p:cBhvr>
                                        <p:cTn id="18" dur="500"/>
                                        <p:tgtEl>
                                          <p:spTgt spid="19865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dissolve">
                                      <p:cBhvr>
                                        <p:cTn id="23" dur="500"/>
                                        <p:tgtEl>
                                          <p:spTgt spid="19865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98659">
                                            <p:txEl>
                                              <p:pRg st="5" end="5"/>
                                            </p:txEl>
                                          </p:spTgt>
                                        </p:tgtEl>
                                        <p:attrNameLst>
                                          <p:attrName>style.visibility</p:attrName>
                                        </p:attrNameLst>
                                      </p:cBhvr>
                                      <p:to>
                                        <p:strVal val="visible"/>
                                      </p:to>
                                    </p:set>
                                    <p:animEffect transition="in" filter="dissolve">
                                      <p:cBhvr>
                                        <p:cTn id="26" dur="500"/>
                                        <p:tgtEl>
                                          <p:spTgt spid="19865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98659">
                                            <p:txEl>
                                              <p:pRg st="6" end="6"/>
                                            </p:txEl>
                                          </p:spTgt>
                                        </p:tgtEl>
                                        <p:attrNameLst>
                                          <p:attrName>style.visibility</p:attrName>
                                        </p:attrNameLst>
                                      </p:cBhvr>
                                      <p:to>
                                        <p:strVal val="visible"/>
                                      </p:to>
                                    </p:set>
                                    <p:animEffect transition="in" filter="dissolve">
                                      <p:cBhvr>
                                        <p:cTn id="29" dur="500"/>
                                        <p:tgtEl>
                                          <p:spTgt spid="19865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98659">
                                            <p:txEl>
                                              <p:pRg st="7" end="7"/>
                                            </p:txEl>
                                          </p:spTgt>
                                        </p:tgtEl>
                                        <p:attrNameLst>
                                          <p:attrName>style.visibility</p:attrName>
                                        </p:attrNameLst>
                                      </p:cBhvr>
                                      <p:to>
                                        <p:strVal val="visible"/>
                                      </p:to>
                                    </p:set>
                                    <p:animEffect transition="in" filter="dissolve">
                                      <p:cBhvr>
                                        <p:cTn id="32" dur="500"/>
                                        <p:tgtEl>
                                          <p:spTgt spid="19865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8659">
                                            <p:txEl>
                                              <p:pRg st="8" end="8"/>
                                            </p:txEl>
                                          </p:spTgt>
                                        </p:tgtEl>
                                        <p:attrNameLst>
                                          <p:attrName>style.visibility</p:attrName>
                                        </p:attrNameLst>
                                      </p:cBhvr>
                                      <p:to>
                                        <p:strVal val="visible"/>
                                      </p:to>
                                    </p:set>
                                    <p:animEffect transition="in" filter="dissolve">
                                      <p:cBhvr>
                                        <p:cTn id="37" dur="500"/>
                                        <p:tgtEl>
                                          <p:spTgt spid="19865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8659">
                                            <p:txEl>
                                              <p:pRg st="9" end="9"/>
                                            </p:txEl>
                                          </p:spTgt>
                                        </p:tgtEl>
                                        <p:attrNameLst>
                                          <p:attrName>style.visibility</p:attrName>
                                        </p:attrNameLst>
                                      </p:cBhvr>
                                      <p:to>
                                        <p:strVal val="visible"/>
                                      </p:to>
                                    </p:set>
                                    <p:animEffect transition="in" filter="dissolve">
                                      <p:cBhvr>
                                        <p:cTn id="42" dur="500"/>
                                        <p:tgtEl>
                                          <p:spTgt spid="198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95" name="Rectangle 15"/>
          <p:cNvSpPr>
            <a:spLocks noGrp="1" noChangeArrowheads="1"/>
          </p:cNvSpPr>
          <p:nvPr>
            <p:ph type="title"/>
          </p:nvPr>
        </p:nvSpPr>
        <p:spPr/>
        <p:txBody>
          <a:bodyPr/>
          <a:lstStyle/>
          <a:p>
            <a:pPr eaLnBrk="1" hangingPunct="1">
              <a:defRPr/>
            </a:pPr>
            <a:r>
              <a:rPr lang="en-US"/>
              <a:t>ELF Object File Format</a:t>
            </a:r>
          </a:p>
        </p:txBody>
      </p:sp>
      <p:sp>
        <p:nvSpPr>
          <p:cNvPr id="199696" name="Rectangle 16"/>
          <p:cNvSpPr>
            <a:spLocks noGrp="1" noChangeArrowheads="1"/>
          </p:cNvSpPr>
          <p:nvPr>
            <p:ph type="body" idx="1"/>
          </p:nvPr>
        </p:nvSpPr>
        <p:spPr>
          <a:xfrm>
            <a:off x="290513" y="1220788"/>
            <a:ext cx="5576887" cy="5224462"/>
          </a:xfrm>
        </p:spPr>
        <p:txBody>
          <a:bodyPr/>
          <a:lstStyle/>
          <a:p>
            <a:pPr eaLnBrk="1" hangingPunct="1">
              <a:lnSpc>
                <a:spcPct val="85000"/>
              </a:lnSpc>
              <a:buFont typeface="Wingdings" charset="0"/>
              <a:buNone/>
              <a:defRPr/>
            </a:pPr>
            <a:r>
              <a:rPr lang="en-US" sz="2000" dirty="0">
                <a:latin typeface="Helvetica" charset="0"/>
                <a:ea typeface="ＭＳ Ｐゴシック" charset="0"/>
                <a:cs typeface="ＭＳ Ｐゴシック" charset="0"/>
              </a:rPr>
              <a:t>Elf header</a:t>
            </a:r>
          </a:p>
          <a:p>
            <a:pPr lvl="1" eaLnBrk="1" hangingPunct="1">
              <a:lnSpc>
                <a:spcPct val="90000"/>
              </a:lnSpc>
              <a:defRPr/>
            </a:pPr>
            <a:r>
              <a:rPr lang="en-US" sz="1800" dirty="0">
                <a:latin typeface="Helvetica" charset="0"/>
                <a:ea typeface="ＭＳ Ｐゴシック" charset="0"/>
              </a:rPr>
              <a:t>Magic number, type (.o, exec, .so), machine, byte ordering, etc.</a:t>
            </a:r>
          </a:p>
          <a:p>
            <a:pPr eaLnBrk="1" hangingPunct="1">
              <a:lnSpc>
                <a:spcPct val="85000"/>
              </a:lnSpc>
              <a:buFont typeface="Wingdings" charset="0"/>
              <a:buNone/>
              <a:defRPr/>
            </a:pPr>
            <a:r>
              <a:rPr lang="en-US" sz="2000" dirty="0">
                <a:latin typeface="Helvetica" charset="0"/>
                <a:ea typeface="ＭＳ Ｐゴシック" charset="0"/>
                <a:cs typeface="ＭＳ Ｐゴシック" charset="0"/>
              </a:rPr>
              <a:t>Program header table</a:t>
            </a:r>
          </a:p>
          <a:p>
            <a:pPr lvl="1" eaLnBrk="1" hangingPunct="1">
              <a:lnSpc>
                <a:spcPct val="90000"/>
              </a:lnSpc>
              <a:defRPr/>
            </a:pPr>
            <a:r>
              <a:rPr lang="en-US" sz="1800" dirty="0">
                <a:latin typeface="Helvetica" charset="0"/>
                <a:ea typeface="ＭＳ Ｐゴシック" charset="0"/>
              </a:rPr>
              <a:t>Page size, virtual addresses memory segments (sections), segment sizes.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.text</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Code!</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.data</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Initialized (static) data – global variables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a:t>
            </a:r>
            <a:r>
              <a:rPr lang="en-US" sz="2000" dirty="0" err="1">
                <a:latin typeface="Courier New" charset="0"/>
                <a:ea typeface="ＭＳ Ｐゴシック" charset="0"/>
                <a:cs typeface="ＭＳ Ｐゴシック" charset="0"/>
              </a:rPr>
              <a:t>bss</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Uninitialized (static) data – global variables</a:t>
            </a:r>
          </a:p>
          <a:p>
            <a:pPr lvl="1" eaLnBrk="1" hangingPunct="1">
              <a:lnSpc>
                <a:spcPct val="90000"/>
              </a:lnSpc>
              <a:defRPr/>
            </a:pPr>
            <a:r>
              <a:rPr lang="ja-JP" altLang="en-US" sz="1800" dirty="0">
                <a:latin typeface="Helvetica" charset="0"/>
                <a:ea typeface="ＭＳ Ｐゴシック" charset="0"/>
              </a:rPr>
              <a:t>“</a:t>
            </a:r>
            <a:r>
              <a:rPr lang="en-US" sz="1800" dirty="0">
                <a:latin typeface="Helvetica" charset="0"/>
                <a:ea typeface="ＭＳ Ｐゴシック" charset="0"/>
              </a:rPr>
              <a:t>Blank Storage Segment</a:t>
            </a:r>
            <a:r>
              <a:rPr lang="ja-JP" altLang="en-US" sz="1800" dirty="0">
                <a:latin typeface="Helvetica" charset="0"/>
                <a:ea typeface="ＭＳ Ｐゴシック" charset="0"/>
              </a:rPr>
              <a:t>”</a:t>
            </a:r>
            <a:endParaRPr lang="en-US" sz="1800" dirty="0">
              <a:latin typeface="Helvetica" charset="0"/>
              <a:ea typeface="ＭＳ Ｐゴシック" charset="0"/>
            </a:endParaRPr>
          </a:p>
          <a:p>
            <a:pPr lvl="1" eaLnBrk="1" hangingPunct="1">
              <a:lnSpc>
                <a:spcPct val="90000"/>
              </a:lnSpc>
              <a:defRPr/>
            </a:pPr>
            <a:r>
              <a:rPr lang="ja-JP" altLang="en-US" sz="1800" dirty="0">
                <a:solidFill>
                  <a:srgbClr val="FF0000"/>
                </a:solidFill>
                <a:latin typeface="Helvetica" charset="0"/>
                <a:ea typeface="ＭＳ Ｐゴシック" charset="0"/>
              </a:rPr>
              <a:t>“</a:t>
            </a:r>
            <a:r>
              <a:rPr lang="en-US" sz="1800" dirty="0">
                <a:solidFill>
                  <a:srgbClr val="FF0000"/>
                </a:solidFill>
                <a:latin typeface="Helvetica" charset="0"/>
                <a:ea typeface="ＭＳ Ｐゴシック" charset="0"/>
              </a:rPr>
              <a:t>Better Save Space</a:t>
            </a:r>
            <a:r>
              <a:rPr lang="ja-JP" altLang="en-US" sz="1800" dirty="0">
                <a:solidFill>
                  <a:srgbClr val="FF0000"/>
                </a:solidFill>
                <a:latin typeface="Helvetica" charset="0"/>
                <a:ea typeface="ＭＳ Ｐゴシック" charset="0"/>
              </a:rPr>
              <a:t>”</a:t>
            </a:r>
            <a:endParaRPr lang="en-US" sz="1800" dirty="0">
              <a:solidFill>
                <a:srgbClr val="FF0000"/>
              </a:solidFill>
              <a:latin typeface="Helvetica" charset="0"/>
              <a:ea typeface="ＭＳ Ｐゴシック" charset="0"/>
            </a:endParaRPr>
          </a:p>
          <a:p>
            <a:pPr lvl="1" eaLnBrk="1" hangingPunct="1">
              <a:lnSpc>
                <a:spcPct val="90000"/>
              </a:lnSpc>
              <a:defRPr/>
            </a:pPr>
            <a:r>
              <a:rPr lang="en-US" sz="1800" dirty="0">
                <a:latin typeface="Helvetica" charset="0"/>
                <a:ea typeface="ＭＳ Ｐゴシック" charset="0"/>
              </a:rPr>
              <a:t>Has section header but occupies no space</a:t>
            </a:r>
          </a:p>
          <a:p>
            <a:pPr lvl="1" eaLnBrk="1" hangingPunct="1">
              <a:lnSpc>
                <a:spcPct val="90000"/>
              </a:lnSpc>
              <a:defRPr/>
            </a:pPr>
            <a:endParaRPr lang="en-US" sz="1800" dirty="0">
              <a:latin typeface="Helvetica" charset="0"/>
              <a:ea typeface="ＭＳ Ｐゴシック" charset="0"/>
            </a:endParaRPr>
          </a:p>
        </p:txBody>
      </p:sp>
      <p:sp>
        <p:nvSpPr>
          <p:cNvPr id="23556"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ELF header</a:t>
            </a:r>
          </a:p>
        </p:txBody>
      </p:sp>
      <p:sp>
        <p:nvSpPr>
          <p:cNvPr id="23557"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Program header table</a:t>
            </a:r>
          </a:p>
          <a:p>
            <a:pPr>
              <a:lnSpc>
                <a:spcPct val="100000"/>
              </a:lnSpc>
              <a:defRPr/>
            </a:pPr>
            <a:r>
              <a:rPr lang="en-US" sz="1600">
                <a:solidFill>
                  <a:srgbClr val="000066"/>
                </a:solidFill>
                <a:latin typeface="Helvetica" pitchFamily="-1" charset="0"/>
              </a:rPr>
              <a:t>(required for executables)</a:t>
            </a:r>
          </a:p>
        </p:txBody>
      </p:sp>
      <p:sp>
        <p:nvSpPr>
          <p:cNvPr id="23558"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.text</a:t>
            </a:r>
            <a:r>
              <a:rPr lang="en-US" sz="1600" dirty="0">
                <a:solidFill>
                  <a:srgbClr val="FF1A1A"/>
                </a:solidFill>
                <a:latin typeface="Helvetica" pitchFamily="-1" charset="0"/>
              </a:rPr>
              <a:t> section</a:t>
            </a:r>
          </a:p>
        </p:txBody>
      </p:sp>
      <p:sp>
        <p:nvSpPr>
          <p:cNvPr id="23559"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.data</a:t>
            </a:r>
            <a:r>
              <a:rPr lang="en-US" sz="1600" dirty="0">
                <a:solidFill>
                  <a:srgbClr val="FF1A1A"/>
                </a:solidFill>
                <a:latin typeface="Helvetica" pitchFamily="-1" charset="0"/>
              </a:rPr>
              <a:t> section</a:t>
            </a:r>
          </a:p>
        </p:txBody>
      </p:sp>
      <p:sp>
        <p:nvSpPr>
          <p:cNvPr id="23560"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bss</a:t>
            </a:r>
            <a:r>
              <a:rPr lang="en-US" sz="1600" dirty="0">
                <a:solidFill>
                  <a:srgbClr val="FF1A1A"/>
                </a:solidFill>
                <a:latin typeface="Helvetica" pitchFamily="-1" charset="0"/>
              </a:rPr>
              <a:t> section</a:t>
            </a:r>
          </a:p>
        </p:txBody>
      </p:sp>
      <p:sp>
        <p:nvSpPr>
          <p:cNvPr id="23561"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symtab</a:t>
            </a:r>
            <a:endParaRPr lang="en-US" sz="1600" dirty="0">
              <a:solidFill>
                <a:srgbClr val="FF1A1A"/>
              </a:solidFill>
              <a:latin typeface="Courier New" pitchFamily="-1" charset="0"/>
            </a:endParaRPr>
          </a:p>
        </p:txBody>
      </p:sp>
      <p:sp>
        <p:nvSpPr>
          <p:cNvPr id="23562"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rel.text</a:t>
            </a:r>
            <a:endParaRPr lang="en-US" sz="1600" dirty="0">
              <a:solidFill>
                <a:srgbClr val="FF1A1A"/>
              </a:solidFill>
              <a:latin typeface="Courier New" pitchFamily="-1" charset="0"/>
            </a:endParaRPr>
          </a:p>
        </p:txBody>
      </p:sp>
      <p:sp>
        <p:nvSpPr>
          <p:cNvPr id="23563"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rel.data</a:t>
            </a:r>
            <a:endParaRPr lang="en-US" sz="1600" dirty="0">
              <a:solidFill>
                <a:srgbClr val="FF1A1A"/>
              </a:solidFill>
              <a:latin typeface="Courier New" pitchFamily="-1" charset="0"/>
            </a:endParaRPr>
          </a:p>
        </p:txBody>
      </p:sp>
      <p:sp>
        <p:nvSpPr>
          <p:cNvPr id="23564"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Courier New" pitchFamily="-1" charset="0"/>
              </a:rPr>
              <a:t>.debug</a:t>
            </a:r>
          </a:p>
        </p:txBody>
      </p:sp>
      <p:sp>
        <p:nvSpPr>
          <p:cNvPr id="23565"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Section header table</a:t>
            </a:r>
          </a:p>
          <a:p>
            <a:pPr>
              <a:lnSpc>
                <a:spcPct val="100000"/>
              </a:lnSpc>
              <a:defRPr/>
            </a:pPr>
            <a:r>
              <a:rPr lang="en-US" sz="1600">
                <a:solidFill>
                  <a:srgbClr val="000066"/>
                </a:solidFill>
                <a:latin typeface="Helvetica" pitchFamily="-1" charset="0"/>
              </a:rPr>
              <a:t>(required for relocatables)</a:t>
            </a:r>
          </a:p>
        </p:txBody>
      </p:sp>
      <p:sp>
        <p:nvSpPr>
          <p:cNvPr id="23566" name="Text Box 14"/>
          <p:cNvSpPr txBox="1">
            <a:spLocks noChangeArrowheads="1"/>
          </p:cNvSpPr>
          <p:nvPr/>
        </p:nvSpPr>
        <p:spPr bwMode="auto">
          <a:xfrm>
            <a:off x="8839200" y="1219200"/>
            <a:ext cx="296863" cy="336550"/>
          </a:xfrm>
          <a:prstGeom prst="rect">
            <a:avLst/>
          </a:prstGeom>
          <a:noFill/>
          <a:ln w="25400">
            <a:noFill/>
            <a:miter lim="800000"/>
            <a:headEnd/>
            <a:tailEnd/>
          </a:ln>
        </p:spPr>
        <p:txBody>
          <a:bodyPr wrap="none">
            <a:spAutoFit/>
          </a:bodyPr>
          <a:lstStyle/>
          <a:p>
            <a:pPr algn="l">
              <a:lnSpc>
                <a:spcPct val="100000"/>
              </a:lnSpc>
              <a:defRPr/>
            </a:pPr>
            <a:r>
              <a:rPr lang="en-US" sz="1600" dirty="0">
                <a:solidFill>
                  <a:srgbClr val="FF1A1A"/>
                </a:solidFill>
                <a:latin typeface="Helvetica" pitchFamily="-1" charset="0"/>
              </a:rPr>
              <a:t>0</a:t>
            </a:r>
          </a:p>
        </p:txBody>
      </p:sp>
      <p:sp>
        <p:nvSpPr>
          <p:cNvPr id="41998" name="TextBox 1"/>
          <p:cNvSpPr txBox="1">
            <a:spLocks noChangeArrowheads="1"/>
          </p:cNvSpPr>
          <p:nvPr/>
        </p:nvSpPr>
        <p:spPr bwMode="auto">
          <a:xfrm>
            <a:off x="6461125" y="5748338"/>
            <a:ext cx="2044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additional sections</a:t>
            </a:r>
          </a:p>
          <a:p>
            <a:r>
              <a:rPr lang="en-US" sz="1600">
                <a:solidFill>
                  <a:srgbClr val="000066"/>
                </a:solidFill>
              </a:rPr>
              <a:t>not shown</a:t>
            </a:r>
          </a:p>
        </p:txBody>
      </p:sp>
    </p:spTree>
    <p:extLst>
      <p:ext uri="{BB962C8B-B14F-4D97-AF65-F5344CB8AC3E}">
        <p14:creationId xmlns:p14="http://schemas.microsoft.com/office/powerpoint/2010/main" val="1923081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96">
                                            <p:txEl>
                                              <p:pRg st="0" end="0"/>
                                            </p:txEl>
                                          </p:spTgt>
                                        </p:tgtEl>
                                        <p:attrNameLst>
                                          <p:attrName>style.visibility</p:attrName>
                                        </p:attrNameLst>
                                      </p:cBhvr>
                                      <p:to>
                                        <p:strVal val="visible"/>
                                      </p:to>
                                    </p:set>
                                    <p:animEffect transition="in" filter="fade">
                                      <p:cBhvr>
                                        <p:cTn id="7" dur="500"/>
                                        <p:tgtEl>
                                          <p:spTgt spid="19969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96">
                                            <p:txEl>
                                              <p:pRg st="1" end="1"/>
                                            </p:txEl>
                                          </p:spTgt>
                                        </p:tgtEl>
                                        <p:attrNameLst>
                                          <p:attrName>style.visibility</p:attrName>
                                        </p:attrNameLst>
                                      </p:cBhvr>
                                      <p:to>
                                        <p:strVal val="visible"/>
                                      </p:to>
                                    </p:set>
                                    <p:animEffect transition="in" filter="fade">
                                      <p:cBhvr>
                                        <p:cTn id="10" dur="500"/>
                                        <p:tgtEl>
                                          <p:spTgt spid="19969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9696">
                                            <p:txEl>
                                              <p:pRg st="2" end="2"/>
                                            </p:txEl>
                                          </p:spTgt>
                                        </p:tgtEl>
                                        <p:attrNameLst>
                                          <p:attrName>style.visibility</p:attrName>
                                        </p:attrNameLst>
                                      </p:cBhvr>
                                      <p:to>
                                        <p:strVal val="visible"/>
                                      </p:to>
                                    </p:set>
                                    <p:animEffect transition="in" filter="fade">
                                      <p:cBhvr>
                                        <p:cTn id="15" dur="500"/>
                                        <p:tgtEl>
                                          <p:spTgt spid="19969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9696">
                                            <p:txEl>
                                              <p:pRg st="3" end="3"/>
                                            </p:txEl>
                                          </p:spTgt>
                                        </p:tgtEl>
                                        <p:attrNameLst>
                                          <p:attrName>style.visibility</p:attrName>
                                        </p:attrNameLst>
                                      </p:cBhvr>
                                      <p:to>
                                        <p:strVal val="visible"/>
                                      </p:to>
                                    </p:set>
                                    <p:animEffect transition="in" filter="fade">
                                      <p:cBhvr>
                                        <p:cTn id="18" dur="500"/>
                                        <p:tgtEl>
                                          <p:spTgt spid="19969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9696">
                                            <p:txEl>
                                              <p:pRg st="4" end="4"/>
                                            </p:txEl>
                                          </p:spTgt>
                                        </p:tgtEl>
                                        <p:attrNameLst>
                                          <p:attrName>style.visibility</p:attrName>
                                        </p:attrNameLst>
                                      </p:cBhvr>
                                      <p:to>
                                        <p:strVal val="visible"/>
                                      </p:to>
                                    </p:set>
                                    <p:animEffect transition="in" filter="fade">
                                      <p:cBhvr>
                                        <p:cTn id="23" dur="500"/>
                                        <p:tgtEl>
                                          <p:spTgt spid="19969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9696">
                                            <p:txEl>
                                              <p:pRg st="5" end="5"/>
                                            </p:txEl>
                                          </p:spTgt>
                                        </p:tgtEl>
                                        <p:attrNameLst>
                                          <p:attrName>style.visibility</p:attrName>
                                        </p:attrNameLst>
                                      </p:cBhvr>
                                      <p:to>
                                        <p:strVal val="visible"/>
                                      </p:to>
                                    </p:set>
                                    <p:animEffect transition="in" filter="fade">
                                      <p:cBhvr>
                                        <p:cTn id="26" dur="500"/>
                                        <p:tgtEl>
                                          <p:spTgt spid="19969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9696">
                                            <p:txEl>
                                              <p:pRg st="6" end="6"/>
                                            </p:txEl>
                                          </p:spTgt>
                                        </p:tgtEl>
                                        <p:attrNameLst>
                                          <p:attrName>style.visibility</p:attrName>
                                        </p:attrNameLst>
                                      </p:cBhvr>
                                      <p:to>
                                        <p:strVal val="visible"/>
                                      </p:to>
                                    </p:set>
                                    <p:animEffect transition="in" filter="fade">
                                      <p:cBhvr>
                                        <p:cTn id="31" dur="500"/>
                                        <p:tgtEl>
                                          <p:spTgt spid="19969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9696">
                                            <p:txEl>
                                              <p:pRg st="7" end="7"/>
                                            </p:txEl>
                                          </p:spTgt>
                                        </p:tgtEl>
                                        <p:attrNameLst>
                                          <p:attrName>style.visibility</p:attrName>
                                        </p:attrNameLst>
                                      </p:cBhvr>
                                      <p:to>
                                        <p:strVal val="visible"/>
                                      </p:to>
                                    </p:set>
                                    <p:animEffect transition="in" filter="fade">
                                      <p:cBhvr>
                                        <p:cTn id="34" dur="500"/>
                                        <p:tgtEl>
                                          <p:spTgt spid="199696">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9696">
                                            <p:txEl>
                                              <p:pRg st="8" end="8"/>
                                            </p:txEl>
                                          </p:spTgt>
                                        </p:tgtEl>
                                        <p:attrNameLst>
                                          <p:attrName>style.visibility</p:attrName>
                                        </p:attrNameLst>
                                      </p:cBhvr>
                                      <p:to>
                                        <p:strVal val="visible"/>
                                      </p:to>
                                    </p:set>
                                    <p:animEffect transition="in" filter="fade">
                                      <p:cBhvr>
                                        <p:cTn id="39" dur="500"/>
                                        <p:tgtEl>
                                          <p:spTgt spid="19969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9696">
                                            <p:txEl>
                                              <p:pRg st="9" end="9"/>
                                            </p:txEl>
                                          </p:spTgt>
                                        </p:tgtEl>
                                        <p:attrNameLst>
                                          <p:attrName>style.visibility</p:attrName>
                                        </p:attrNameLst>
                                      </p:cBhvr>
                                      <p:to>
                                        <p:strVal val="visible"/>
                                      </p:to>
                                    </p:set>
                                    <p:animEffect transition="in" filter="fade">
                                      <p:cBhvr>
                                        <p:cTn id="42" dur="500"/>
                                        <p:tgtEl>
                                          <p:spTgt spid="199696">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9696">
                                            <p:txEl>
                                              <p:pRg st="10" end="10"/>
                                            </p:txEl>
                                          </p:spTgt>
                                        </p:tgtEl>
                                        <p:attrNameLst>
                                          <p:attrName>style.visibility</p:attrName>
                                        </p:attrNameLst>
                                      </p:cBhvr>
                                      <p:to>
                                        <p:strVal val="visible"/>
                                      </p:to>
                                    </p:set>
                                    <p:animEffect transition="in" filter="fade">
                                      <p:cBhvr>
                                        <p:cTn id="45" dur="500"/>
                                        <p:tgtEl>
                                          <p:spTgt spid="199696">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9696">
                                            <p:txEl>
                                              <p:pRg st="11" end="11"/>
                                            </p:txEl>
                                          </p:spTgt>
                                        </p:tgtEl>
                                        <p:attrNameLst>
                                          <p:attrName>style.visibility</p:attrName>
                                        </p:attrNameLst>
                                      </p:cBhvr>
                                      <p:to>
                                        <p:strVal val="visible"/>
                                      </p:to>
                                    </p:set>
                                    <p:animEffect transition="in" filter="fade">
                                      <p:cBhvr>
                                        <p:cTn id="48" dur="500"/>
                                        <p:tgtEl>
                                          <p:spTgt spid="199696">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9696">
                                            <p:txEl>
                                              <p:pRg st="12" end="12"/>
                                            </p:txEl>
                                          </p:spTgt>
                                        </p:tgtEl>
                                        <p:attrNameLst>
                                          <p:attrName>style.visibility</p:attrName>
                                        </p:attrNameLst>
                                      </p:cBhvr>
                                      <p:to>
                                        <p:strVal val="visible"/>
                                      </p:to>
                                    </p:set>
                                    <p:animEffect transition="in" filter="fade">
                                      <p:cBhvr>
                                        <p:cTn id="51" dur="500"/>
                                        <p:tgtEl>
                                          <p:spTgt spid="19969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9" name="Rectangle 15"/>
          <p:cNvSpPr>
            <a:spLocks noGrp="1" noChangeArrowheads="1"/>
          </p:cNvSpPr>
          <p:nvPr>
            <p:ph type="title"/>
          </p:nvPr>
        </p:nvSpPr>
        <p:spPr/>
        <p:txBody>
          <a:bodyPr/>
          <a:lstStyle/>
          <a:p>
            <a:pPr eaLnBrk="1" hangingPunct="1">
              <a:defRPr/>
            </a:pPr>
            <a:r>
              <a:rPr lang="en-US"/>
              <a:t>ELF Object File Format (cont)</a:t>
            </a:r>
          </a:p>
        </p:txBody>
      </p:sp>
      <p:sp>
        <p:nvSpPr>
          <p:cNvPr id="200720" name="Rectangle 16"/>
          <p:cNvSpPr>
            <a:spLocks noGrp="1" noChangeArrowheads="1"/>
          </p:cNvSpPr>
          <p:nvPr>
            <p:ph type="body" idx="1"/>
          </p:nvPr>
        </p:nvSpPr>
        <p:spPr>
          <a:xfrm>
            <a:off x="290513" y="1220788"/>
            <a:ext cx="5576887" cy="5224462"/>
          </a:xfrm>
        </p:spPr>
        <p:txBody>
          <a:bodyPr/>
          <a:lstStyle/>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symtab</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Symbol table</a:t>
            </a:r>
          </a:p>
          <a:p>
            <a:pPr lvl="1" eaLnBrk="1" hangingPunct="1">
              <a:lnSpc>
                <a:spcPct val="90000"/>
              </a:lnSpc>
              <a:buFont typeface="Wingdings" pitchFamily="-1" charset="2"/>
              <a:buChar char="n"/>
              <a:defRPr/>
            </a:pPr>
            <a:r>
              <a:rPr lang="en-US" sz="1800" dirty="0">
                <a:ea typeface="ＭＳ Ｐゴシック" pitchFamily="-1" charset="-128"/>
              </a:rPr>
              <a:t>Procedure and static variable names</a:t>
            </a:r>
          </a:p>
          <a:p>
            <a:pPr lvl="1" eaLnBrk="1" hangingPunct="1">
              <a:lnSpc>
                <a:spcPct val="90000"/>
              </a:lnSpc>
              <a:buFont typeface="Wingdings" pitchFamily="-1" charset="2"/>
              <a:buChar char="n"/>
              <a:defRPr/>
            </a:pPr>
            <a:r>
              <a:rPr lang="en-US" sz="1800" dirty="0">
                <a:ea typeface="ＭＳ Ｐゴシック" pitchFamily="-1" charset="-128"/>
              </a:rPr>
              <a:t>Section names and locations</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rel.text</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.text</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instructions that will need to be modified in the executable</a:t>
            </a:r>
          </a:p>
          <a:p>
            <a:pPr lvl="1" eaLnBrk="1" hangingPunct="1">
              <a:lnSpc>
                <a:spcPct val="90000"/>
              </a:lnSpc>
              <a:buFont typeface="Wingdings" pitchFamily="-1" charset="2"/>
              <a:buChar char="n"/>
              <a:defRPr/>
            </a:pPr>
            <a:r>
              <a:rPr lang="en-US" sz="1800" dirty="0">
                <a:ea typeface="ＭＳ Ｐゴシック" pitchFamily="-1" charset="-128"/>
              </a:rPr>
              <a:t>Instructions for modifying.</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rel.data</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.data</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pointer data that will need to be modified in the merged executable</a:t>
            </a:r>
          </a:p>
          <a:p>
            <a:pPr eaLnBrk="1" hangingPunct="1">
              <a:lnSpc>
                <a:spcPct val="85000"/>
              </a:lnSpc>
              <a:buFont typeface="Wingdings" pitchFamily="-1" charset="2"/>
              <a:buNone/>
              <a:defRPr/>
            </a:pPr>
            <a:r>
              <a:rPr lang="en-US" sz="2000" dirty="0">
                <a:latin typeface="Courier New" pitchFamily="-1" charset="0"/>
              </a:rPr>
              <a:t>.debug</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Info for symbolic debugging (</a:t>
            </a:r>
            <a:r>
              <a:rPr lang="en-US" sz="1800" dirty="0" err="1">
                <a:latin typeface="Courier New" pitchFamily="-1" charset="0"/>
                <a:ea typeface="ＭＳ Ｐゴシック" pitchFamily="-1" charset="-128"/>
              </a:rPr>
              <a:t>gcc</a:t>
            </a:r>
            <a:r>
              <a:rPr lang="en-US" sz="1800" dirty="0">
                <a:latin typeface="Courier New" pitchFamily="-1" charset="0"/>
                <a:ea typeface="ＭＳ Ｐゴシック" pitchFamily="-1" charset="-128"/>
              </a:rPr>
              <a:t> -</a:t>
            </a:r>
            <a:r>
              <a:rPr lang="en-US" sz="1800" dirty="0" err="1">
                <a:latin typeface="Courier New" pitchFamily="-1" charset="0"/>
                <a:ea typeface="ＭＳ Ｐゴシック" pitchFamily="-1" charset="-128"/>
              </a:rPr>
              <a:t>g</a:t>
            </a:r>
            <a:r>
              <a:rPr lang="en-US" sz="1800" dirty="0">
                <a:ea typeface="ＭＳ Ｐゴシック" pitchFamily="-1" charset="-128"/>
              </a:rPr>
              <a:t>)</a:t>
            </a:r>
          </a:p>
        </p:txBody>
      </p:sp>
      <p:sp>
        <p:nvSpPr>
          <p:cNvPr id="24580"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ELF header</a:t>
            </a:r>
          </a:p>
        </p:txBody>
      </p:sp>
      <p:sp>
        <p:nvSpPr>
          <p:cNvPr id="24581"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Program header table</a:t>
            </a:r>
          </a:p>
          <a:p>
            <a:pPr>
              <a:lnSpc>
                <a:spcPct val="100000"/>
              </a:lnSpc>
              <a:defRPr/>
            </a:pPr>
            <a:r>
              <a:rPr lang="en-US" sz="1600">
                <a:solidFill>
                  <a:srgbClr val="000066"/>
                </a:solidFill>
                <a:latin typeface="Helvetica" pitchFamily="-1" charset="0"/>
              </a:rPr>
              <a:t>(required for executables)</a:t>
            </a:r>
          </a:p>
        </p:txBody>
      </p:sp>
      <p:sp>
        <p:nvSpPr>
          <p:cNvPr id="24582"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.text</a:t>
            </a:r>
            <a:r>
              <a:rPr lang="en-US" sz="1600" dirty="0">
                <a:solidFill>
                  <a:srgbClr val="FF1A1A"/>
                </a:solidFill>
                <a:latin typeface="Helvetica" pitchFamily="-1" charset="0"/>
              </a:rPr>
              <a:t> section</a:t>
            </a:r>
          </a:p>
        </p:txBody>
      </p:sp>
      <p:sp>
        <p:nvSpPr>
          <p:cNvPr id="24583"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.data</a:t>
            </a:r>
            <a:r>
              <a:rPr lang="en-US" sz="1600" dirty="0">
                <a:solidFill>
                  <a:srgbClr val="FF1A1A"/>
                </a:solidFill>
                <a:latin typeface="Helvetica" pitchFamily="-1" charset="0"/>
              </a:rPr>
              <a:t> section</a:t>
            </a:r>
          </a:p>
        </p:txBody>
      </p:sp>
      <p:sp>
        <p:nvSpPr>
          <p:cNvPr id="24584"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bss</a:t>
            </a:r>
            <a:r>
              <a:rPr lang="en-US" sz="1600" dirty="0">
                <a:solidFill>
                  <a:srgbClr val="FF1A1A"/>
                </a:solidFill>
                <a:latin typeface="Helvetica" pitchFamily="-1" charset="0"/>
              </a:rPr>
              <a:t> section</a:t>
            </a:r>
          </a:p>
        </p:txBody>
      </p:sp>
      <p:sp>
        <p:nvSpPr>
          <p:cNvPr id="24585"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symtab</a:t>
            </a:r>
            <a:endParaRPr lang="en-US" sz="1600" dirty="0">
              <a:solidFill>
                <a:srgbClr val="FF1A1A"/>
              </a:solidFill>
              <a:latin typeface="Courier New" pitchFamily="-1" charset="0"/>
            </a:endParaRPr>
          </a:p>
        </p:txBody>
      </p:sp>
      <p:sp>
        <p:nvSpPr>
          <p:cNvPr id="24586"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rel.text</a:t>
            </a:r>
            <a:endParaRPr lang="en-US" sz="1600" dirty="0">
              <a:solidFill>
                <a:srgbClr val="FF1A1A"/>
              </a:solidFill>
              <a:latin typeface="Courier New" pitchFamily="-1" charset="0"/>
            </a:endParaRPr>
          </a:p>
        </p:txBody>
      </p:sp>
      <p:sp>
        <p:nvSpPr>
          <p:cNvPr id="24587"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dirty="0">
                <a:solidFill>
                  <a:srgbClr val="FF1A1A"/>
                </a:solidFill>
                <a:latin typeface="Courier New" pitchFamily="-1" charset="0"/>
              </a:rPr>
              <a:t>.</a:t>
            </a:r>
            <a:r>
              <a:rPr lang="en-US" sz="1600" dirty="0" err="1">
                <a:solidFill>
                  <a:srgbClr val="FF1A1A"/>
                </a:solidFill>
                <a:latin typeface="Courier New" pitchFamily="-1" charset="0"/>
              </a:rPr>
              <a:t>rel.data</a:t>
            </a:r>
            <a:endParaRPr lang="en-US" sz="1600" dirty="0">
              <a:solidFill>
                <a:srgbClr val="FF1A1A"/>
              </a:solidFill>
              <a:latin typeface="Courier New" pitchFamily="-1" charset="0"/>
            </a:endParaRPr>
          </a:p>
        </p:txBody>
      </p:sp>
      <p:sp>
        <p:nvSpPr>
          <p:cNvPr id="24588"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Courier New" pitchFamily="-1" charset="0"/>
              </a:rPr>
              <a:t>.debug</a:t>
            </a:r>
          </a:p>
        </p:txBody>
      </p:sp>
      <p:sp>
        <p:nvSpPr>
          <p:cNvPr id="24589"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defRPr/>
            </a:pPr>
            <a:r>
              <a:rPr lang="en-US" sz="1600">
                <a:solidFill>
                  <a:srgbClr val="000066"/>
                </a:solidFill>
                <a:latin typeface="Helvetica" pitchFamily="-1" charset="0"/>
              </a:rPr>
              <a:t>Section header table</a:t>
            </a:r>
          </a:p>
          <a:p>
            <a:pPr>
              <a:lnSpc>
                <a:spcPct val="100000"/>
              </a:lnSpc>
              <a:defRPr/>
            </a:pPr>
            <a:r>
              <a:rPr lang="en-US" sz="1600">
                <a:solidFill>
                  <a:srgbClr val="000066"/>
                </a:solidFill>
                <a:latin typeface="Helvetica" pitchFamily="-1" charset="0"/>
              </a:rPr>
              <a:t>(required for relocatables)</a:t>
            </a:r>
          </a:p>
        </p:txBody>
      </p:sp>
      <p:sp>
        <p:nvSpPr>
          <p:cNvPr id="24590" name="Text Box 14"/>
          <p:cNvSpPr txBox="1">
            <a:spLocks noChangeArrowheads="1"/>
          </p:cNvSpPr>
          <p:nvPr/>
        </p:nvSpPr>
        <p:spPr bwMode="auto">
          <a:xfrm>
            <a:off x="8839200" y="1219200"/>
            <a:ext cx="296863" cy="336550"/>
          </a:xfrm>
          <a:prstGeom prst="rect">
            <a:avLst/>
          </a:prstGeom>
          <a:solidFill>
            <a:schemeClr val="bg1"/>
          </a:solidFill>
          <a:ln w="25400">
            <a:noFill/>
            <a:miter lim="800000"/>
            <a:headEnd/>
            <a:tailEnd/>
          </a:ln>
        </p:spPr>
        <p:txBody>
          <a:bodyPr wrap="none">
            <a:spAutoFit/>
          </a:bodyPr>
          <a:lstStyle/>
          <a:p>
            <a:pPr algn="l">
              <a:lnSpc>
                <a:spcPct val="100000"/>
              </a:lnSpc>
              <a:defRPr/>
            </a:pPr>
            <a:r>
              <a:rPr lang="en-US" sz="1600" dirty="0">
                <a:solidFill>
                  <a:srgbClr val="FF1A1A"/>
                </a:solidFill>
                <a:latin typeface="Helvetica" pitchFamily="-1" charset="0"/>
              </a:rPr>
              <a:t>0</a:t>
            </a:r>
          </a:p>
        </p:txBody>
      </p:sp>
      <p:sp>
        <p:nvSpPr>
          <p:cNvPr id="44046" name="TextBox 14"/>
          <p:cNvSpPr txBox="1">
            <a:spLocks noChangeArrowheads="1"/>
          </p:cNvSpPr>
          <p:nvPr/>
        </p:nvSpPr>
        <p:spPr bwMode="auto">
          <a:xfrm>
            <a:off x="6461125" y="5748338"/>
            <a:ext cx="2044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additional sections</a:t>
            </a:r>
          </a:p>
          <a:p>
            <a:r>
              <a:rPr lang="en-US" sz="1600">
                <a:solidFill>
                  <a:srgbClr val="000066"/>
                </a:solidFill>
              </a:rPr>
              <a:t>not shown</a:t>
            </a:r>
          </a:p>
        </p:txBody>
      </p:sp>
    </p:spTree>
    <p:extLst>
      <p:ext uri="{BB962C8B-B14F-4D97-AF65-F5344CB8AC3E}">
        <p14:creationId xmlns:p14="http://schemas.microsoft.com/office/powerpoint/2010/main" val="315801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0720">
                                            <p:txEl>
                                              <p:pRg st="0" end="0"/>
                                            </p:txEl>
                                          </p:spTgt>
                                        </p:tgtEl>
                                        <p:attrNameLst>
                                          <p:attrName>style.visibility</p:attrName>
                                        </p:attrNameLst>
                                      </p:cBhvr>
                                      <p:to>
                                        <p:strVal val="visible"/>
                                      </p:to>
                                    </p:set>
                                    <p:animEffect transition="in" filter="fade">
                                      <p:cBhvr>
                                        <p:cTn id="7" dur="500"/>
                                        <p:tgtEl>
                                          <p:spTgt spid="20072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720">
                                            <p:txEl>
                                              <p:pRg st="1" end="1"/>
                                            </p:txEl>
                                          </p:spTgt>
                                        </p:tgtEl>
                                        <p:attrNameLst>
                                          <p:attrName>style.visibility</p:attrName>
                                        </p:attrNameLst>
                                      </p:cBhvr>
                                      <p:to>
                                        <p:strVal val="visible"/>
                                      </p:to>
                                    </p:set>
                                    <p:animEffect transition="in" filter="fade">
                                      <p:cBhvr>
                                        <p:cTn id="10" dur="500"/>
                                        <p:tgtEl>
                                          <p:spTgt spid="20072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0720">
                                            <p:txEl>
                                              <p:pRg st="2" end="2"/>
                                            </p:txEl>
                                          </p:spTgt>
                                        </p:tgtEl>
                                        <p:attrNameLst>
                                          <p:attrName>style.visibility</p:attrName>
                                        </p:attrNameLst>
                                      </p:cBhvr>
                                      <p:to>
                                        <p:strVal val="visible"/>
                                      </p:to>
                                    </p:set>
                                    <p:animEffect transition="in" filter="fade">
                                      <p:cBhvr>
                                        <p:cTn id="13" dur="500"/>
                                        <p:tgtEl>
                                          <p:spTgt spid="20072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0720">
                                            <p:txEl>
                                              <p:pRg st="3" end="3"/>
                                            </p:txEl>
                                          </p:spTgt>
                                        </p:tgtEl>
                                        <p:attrNameLst>
                                          <p:attrName>style.visibility</p:attrName>
                                        </p:attrNameLst>
                                      </p:cBhvr>
                                      <p:to>
                                        <p:strVal val="visible"/>
                                      </p:to>
                                    </p:set>
                                    <p:animEffect transition="in" filter="fade">
                                      <p:cBhvr>
                                        <p:cTn id="16" dur="500"/>
                                        <p:tgtEl>
                                          <p:spTgt spid="20072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0720">
                                            <p:txEl>
                                              <p:pRg st="4" end="4"/>
                                            </p:txEl>
                                          </p:spTgt>
                                        </p:tgtEl>
                                        <p:attrNameLst>
                                          <p:attrName>style.visibility</p:attrName>
                                        </p:attrNameLst>
                                      </p:cBhvr>
                                      <p:to>
                                        <p:strVal val="visible"/>
                                      </p:to>
                                    </p:set>
                                    <p:animEffect transition="in" filter="fade">
                                      <p:cBhvr>
                                        <p:cTn id="21" dur="500"/>
                                        <p:tgtEl>
                                          <p:spTgt spid="200720">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0720">
                                            <p:txEl>
                                              <p:pRg st="5" end="5"/>
                                            </p:txEl>
                                          </p:spTgt>
                                        </p:tgtEl>
                                        <p:attrNameLst>
                                          <p:attrName>style.visibility</p:attrName>
                                        </p:attrNameLst>
                                      </p:cBhvr>
                                      <p:to>
                                        <p:strVal val="visible"/>
                                      </p:to>
                                    </p:set>
                                    <p:animEffect transition="in" filter="fade">
                                      <p:cBhvr>
                                        <p:cTn id="24" dur="500"/>
                                        <p:tgtEl>
                                          <p:spTgt spid="200720">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0720">
                                            <p:txEl>
                                              <p:pRg st="6" end="6"/>
                                            </p:txEl>
                                          </p:spTgt>
                                        </p:tgtEl>
                                        <p:attrNameLst>
                                          <p:attrName>style.visibility</p:attrName>
                                        </p:attrNameLst>
                                      </p:cBhvr>
                                      <p:to>
                                        <p:strVal val="visible"/>
                                      </p:to>
                                    </p:set>
                                    <p:animEffect transition="in" filter="fade">
                                      <p:cBhvr>
                                        <p:cTn id="27" dur="500"/>
                                        <p:tgtEl>
                                          <p:spTgt spid="200720">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0720">
                                            <p:txEl>
                                              <p:pRg st="7" end="7"/>
                                            </p:txEl>
                                          </p:spTgt>
                                        </p:tgtEl>
                                        <p:attrNameLst>
                                          <p:attrName>style.visibility</p:attrName>
                                        </p:attrNameLst>
                                      </p:cBhvr>
                                      <p:to>
                                        <p:strVal val="visible"/>
                                      </p:to>
                                    </p:set>
                                    <p:animEffect transition="in" filter="fade">
                                      <p:cBhvr>
                                        <p:cTn id="30" dur="500"/>
                                        <p:tgtEl>
                                          <p:spTgt spid="200720">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0720">
                                            <p:txEl>
                                              <p:pRg st="8" end="8"/>
                                            </p:txEl>
                                          </p:spTgt>
                                        </p:tgtEl>
                                        <p:attrNameLst>
                                          <p:attrName>style.visibility</p:attrName>
                                        </p:attrNameLst>
                                      </p:cBhvr>
                                      <p:to>
                                        <p:strVal val="visible"/>
                                      </p:to>
                                    </p:set>
                                    <p:animEffect transition="in" filter="fade">
                                      <p:cBhvr>
                                        <p:cTn id="35" dur="500"/>
                                        <p:tgtEl>
                                          <p:spTgt spid="200720">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0720">
                                            <p:txEl>
                                              <p:pRg st="9" end="9"/>
                                            </p:txEl>
                                          </p:spTgt>
                                        </p:tgtEl>
                                        <p:attrNameLst>
                                          <p:attrName>style.visibility</p:attrName>
                                        </p:attrNameLst>
                                      </p:cBhvr>
                                      <p:to>
                                        <p:strVal val="visible"/>
                                      </p:to>
                                    </p:set>
                                    <p:animEffect transition="in" filter="fade">
                                      <p:cBhvr>
                                        <p:cTn id="38" dur="500"/>
                                        <p:tgtEl>
                                          <p:spTgt spid="200720">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0720">
                                            <p:txEl>
                                              <p:pRg st="10" end="10"/>
                                            </p:txEl>
                                          </p:spTgt>
                                        </p:tgtEl>
                                        <p:attrNameLst>
                                          <p:attrName>style.visibility</p:attrName>
                                        </p:attrNameLst>
                                      </p:cBhvr>
                                      <p:to>
                                        <p:strVal val="visible"/>
                                      </p:to>
                                    </p:set>
                                    <p:animEffect transition="in" filter="fade">
                                      <p:cBhvr>
                                        <p:cTn id="41" dur="500"/>
                                        <p:tgtEl>
                                          <p:spTgt spid="200720">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0720">
                                            <p:txEl>
                                              <p:pRg st="11" end="11"/>
                                            </p:txEl>
                                          </p:spTgt>
                                        </p:tgtEl>
                                        <p:attrNameLst>
                                          <p:attrName>style.visibility</p:attrName>
                                        </p:attrNameLst>
                                      </p:cBhvr>
                                      <p:to>
                                        <p:strVal val="visible"/>
                                      </p:to>
                                    </p:set>
                                    <p:animEffect transition="in" filter="fade">
                                      <p:cBhvr>
                                        <p:cTn id="46" dur="500"/>
                                        <p:tgtEl>
                                          <p:spTgt spid="200720">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0720">
                                            <p:txEl>
                                              <p:pRg st="12" end="12"/>
                                            </p:txEl>
                                          </p:spTgt>
                                        </p:tgtEl>
                                        <p:attrNameLst>
                                          <p:attrName>style.visibility</p:attrName>
                                        </p:attrNameLst>
                                      </p:cBhvr>
                                      <p:to>
                                        <p:strVal val="visible"/>
                                      </p:to>
                                    </p:set>
                                    <p:animEffect transition="in" filter="fade">
                                      <p:cBhvr>
                                        <p:cTn id="49" dur="500"/>
                                        <p:tgtEl>
                                          <p:spTgt spid="20072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t>Example C Program</a:t>
            </a:r>
          </a:p>
        </p:txBody>
      </p:sp>
      <p:sp>
        <p:nvSpPr>
          <p:cNvPr id="45058" name="Rectangle 3"/>
          <p:cNvSpPr>
            <a:spLocks noChangeArrowheads="1"/>
          </p:cNvSpPr>
          <p:nvPr/>
        </p:nvSpPr>
        <p:spPr bwMode="auto">
          <a:xfrm>
            <a:off x="1863725" y="1319213"/>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5059" name="Rectangle 4"/>
          <p:cNvSpPr>
            <a:spLocks noChangeArrowheads="1"/>
          </p:cNvSpPr>
          <p:nvPr/>
        </p:nvSpPr>
        <p:spPr bwMode="auto">
          <a:xfrm>
            <a:off x="1863725" y="9366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45060" name="Rectangle 5"/>
          <p:cNvSpPr>
            <a:spLocks noChangeArrowheads="1"/>
          </p:cNvSpPr>
          <p:nvPr/>
        </p:nvSpPr>
        <p:spPr bwMode="auto">
          <a:xfrm>
            <a:off x="5181600" y="7080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45061" name="Rectangle 6"/>
          <p:cNvSpPr>
            <a:spLocks noChangeArrowheads="1"/>
          </p:cNvSpPr>
          <p:nvPr/>
        </p:nvSpPr>
        <p:spPr bwMode="auto">
          <a:xfrm>
            <a:off x="5181600" y="1065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grpSp>
        <p:nvGrpSpPr>
          <p:cNvPr id="7" name="Group 6"/>
          <p:cNvGrpSpPr>
            <a:grpSpLocks/>
          </p:cNvGrpSpPr>
          <p:nvPr/>
        </p:nvGrpSpPr>
        <p:grpSpPr bwMode="auto">
          <a:xfrm>
            <a:off x="1217613" y="5508625"/>
            <a:ext cx="3508375" cy="819150"/>
            <a:chOff x="330200" y="3702050"/>
            <a:chExt cx="3508375" cy="819150"/>
          </a:xfrm>
        </p:grpSpPr>
        <p:sp>
          <p:nvSpPr>
            <p:cNvPr id="45082" name="Rectangle 3"/>
            <p:cNvSpPr>
              <a:spLocks noChangeArrowheads="1"/>
            </p:cNvSpPr>
            <p:nvPr/>
          </p:nvSpPr>
          <p:spPr bwMode="auto">
            <a:xfrm>
              <a:off x="990600" y="370205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5083" name="Text Box 4"/>
            <p:cNvSpPr txBox="1">
              <a:spLocks noChangeArrowheads="1"/>
            </p:cNvSpPr>
            <p:nvPr/>
          </p:nvSpPr>
          <p:spPr bwMode="auto">
            <a:xfrm>
              <a:off x="330200" y="394811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m.o</a:t>
              </a:r>
            </a:p>
          </p:txBody>
        </p:sp>
        <p:sp>
          <p:nvSpPr>
            <p:cNvPr id="45084" name="Rectangle 15"/>
            <p:cNvSpPr>
              <a:spLocks noChangeArrowheads="1"/>
            </p:cNvSpPr>
            <p:nvPr/>
          </p:nvSpPr>
          <p:spPr bwMode="auto">
            <a:xfrm>
              <a:off x="990600" y="423545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5085" name="Text Box 28"/>
            <p:cNvSpPr txBox="1">
              <a:spLocks noChangeArrowheads="1"/>
            </p:cNvSpPr>
            <p:nvPr/>
          </p:nvSpPr>
          <p:spPr bwMode="auto">
            <a:xfrm>
              <a:off x="2971800" y="37417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5086" name="Text Box 29"/>
            <p:cNvSpPr txBox="1">
              <a:spLocks noChangeArrowheads="1"/>
            </p:cNvSpPr>
            <p:nvPr/>
          </p:nvSpPr>
          <p:spPr bwMode="auto">
            <a:xfrm>
              <a:off x="2971800" y="41544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26" name="Group 25"/>
          <p:cNvGrpSpPr>
            <a:grpSpLocks/>
          </p:cNvGrpSpPr>
          <p:nvPr/>
        </p:nvGrpSpPr>
        <p:grpSpPr bwMode="auto">
          <a:xfrm>
            <a:off x="101600" y="3187700"/>
            <a:ext cx="7607300" cy="2555875"/>
            <a:chOff x="101600" y="3187700"/>
            <a:chExt cx="7607300" cy="2555875"/>
          </a:xfrm>
        </p:grpSpPr>
        <p:sp>
          <p:nvSpPr>
            <p:cNvPr id="45076" name="Text Box 22"/>
            <p:cNvSpPr txBox="1">
              <a:spLocks noChangeArrowheads="1"/>
            </p:cNvSpPr>
            <p:nvPr/>
          </p:nvSpPr>
          <p:spPr bwMode="auto">
            <a:xfrm>
              <a:off x="101600" y="5097463"/>
              <a:ext cx="1493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Relocatable</a:t>
              </a:r>
            </a:p>
            <a:p>
              <a:pPr algn="l">
                <a:lnSpc>
                  <a:spcPct val="100000"/>
                </a:lnSpc>
              </a:pPr>
              <a:r>
                <a:rPr lang="en-US" sz="1800">
                  <a:solidFill>
                    <a:srgbClr val="000066"/>
                  </a:solidFill>
                </a:rPr>
                <a:t>Object Files</a:t>
              </a:r>
            </a:p>
          </p:txBody>
        </p:sp>
        <p:grpSp>
          <p:nvGrpSpPr>
            <p:cNvPr id="45077" name="Group 24"/>
            <p:cNvGrpSpPr>
              <a:grpSpLocks/>
            </p:cNvGrpSpPr>
            <p:nvPr/>
          </p:nvGrpSpPr>
          <p:grpSpPr bwMode="auto">
            <a:xfrm>
              <a:off x="1811337" y="4254500"/>
              <a:ext cx="5897563" cy="430887"/>
              <a:chOff x="1811337" y="4254500"/>
              <a:chExt cx="5897563" cy="430887"/>
            </a:xfrm>
          </p:grpSpPr>
          <p:sp>
            <p:nvSpPr>
              <p:cNvPr id="45080" name="TextBox 1"/>
              <p:cNvSpPr txBox="1">
                <a:spLocks noChangeArrowheads="1"/>
              </p:cNvSpPr>
              <p:nvPr/>
            </p:nvSpPr>
            <p:spPr bwMode="auto">
              <a:xfrm>
                <a:off x="2784737" y="4254500"/>
                <a:ext cx="35598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Compile and Assemble</a:t>
                </a:r>
              </a:p>
            </p:txBody>
          </p:sp>
          <p:sp>
            <p:nvSpPr>
              <p:cNvPr id="45081" name="Rectangle 2"/>
              <p:cNvSpPr>
                <a:spLocks noChangeArrowheads="1"/>
              </p:cNvSpPr>
              <p:nvPr/>
            </p:nvSpPr>
            <p:spPr bwMode="auto">
              <a:xfrm>
                <a:off x="1811337" y="4254500"/>
                <a:ext cx="5897563" cy="430887"/>
              </a:xfrm>
              <a:prstGeom prst="rect">
                <a:avLst/>
              </a:prstGeom>
              <a:noFill/>
              <a:ln w="25400">
                <a:solidFill>
                  <a:srgbClr val="000004"/>
                </a:solidFill>
                <a:round/>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grpSp>
        <p:cxnSp>
          <p:nvCxnSpPr>
            <p:cNvPr id="45078" name="Straight Arrow Connector 4"/>
            <p:cNvCxnSpPr>
              <a:cxnSpLocks noChangeShapeType="1"/>
            </p:cNvCxnSpPr>
            <p:nvPr/>
          </p:nvCxnSpPr>
          <p:spPr bwMode="auto">
            <a:xfrm>
              <a:off x="2921000" y="3187700"/>
              <a:ext cx="0" cy="9398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9" name="Straight Arrow Connector 26"/>
            <p:cNvCxnSpPr>
              <a:cxnSpLocks noChangeShapeType="1"/>
            </p:cNvCxnSpPr>
            <p:nvPr/>
          </p:nvCxnSpPr>
          <p:spPr bwMode="auto">
            <a:xfrm>
              <a:off x="2921000" y="4800600"/>
              <a:ext cx="0" cy="5461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 name="Group 27"/>
          <p:cNvGrpSpPr>
            <a:grpSpLocks/>
          </p:cNvGrpSpPr>
          <p:nvPr/>
        </p:nvGrpSpPr>
        <p:grpSpPr bwMode="auto">
          <a:xfrm>
            <a:off x="4865688" y="3797300"/>
            <a:ext cx="3579812" cy="2738438"/>
            <a:chOff x="4865688" y="3797300"/>
            <a:chExt cx="3579812" cy="2738438"/>
          </a:xfrm>
        </p:grpSpPr>
        <p:grpSp>
          <p:nvGrpSpPr>
            <p:cNvPr id="45065" name="Group 12"/>
            <p:cNvGrpSpPr>
              <a:grpSpLocks/>
            </p:cNvGrpSpPr>
            <p:nvPr/>
          </p:nvGrpSpPr>
          <p:grpSpPr bwMode="auto">
            <a:xfrm>
              <a:off x="4865688" y="5259388"/>
              <a:ext cx="3579812" cy="1276350"/>
              <a:chOff x="395288" y="4953000"/>
              <a:chExt cx="3579812" cy="1276350"/>
            </a:xfrm>
          </p:grpSpPr>
          <p:sp>
            <p:nvSpPr>
              <p:cNvPr id="45068" name="Rectangle 5"/>
              <p:cNvSpPr>
                <a:spLocks noChangeArrowheads="1"/>
              </p:cNvSpPr>
              <p:nvPr/>
            </p:nvSpPr>
            <p:spPr bwMode="auto">
              <a:xfrm>
                <a:off x="990600" y="54864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5069" name="Rectangle 6"/>
              <p:cNvSpPr>
                <a:spLocks noChangeArrowheads="1"/>
              </p:cNvSpPr>
              <p:nvPr/>
            </p:nvSpPr>
            <p:spPr bwMode="auto">
              <a:xfrm>
                <a:off x="990600" y="49530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5070" name="Text Box 7"/>
              <p:cNvSpPr txBox="1">
                <a:spLocks noChangeArrowheads="1"/>
              </p:cNvSpPr>
              <p:nvPr/>
            </p:nvSpPr>
            <p:spPr bwMode="auto">
              <a:xfrm>
                <a:off x="395288" y="5427662"/>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a.o</a:t>
                </a:r>
              </a:p>
            </p:txBody>
          </p:sp>
          <p:sp>
            <p:nvSpPr>
              <p:cNvPr id="45071" name="Rectangle 18"/>
              <p:cNvSpPr>
                <a:spLocks noChangeArrowheads="1"/>
              </p:cNvSpPr>
              <p:nvPr/>
            </p:nvSpPr>
            <p:spPr bwMode="auto">
              <a:xfrm>
                <a:off x="990600" y="57150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5072" name="Rectangle 19"/>
              <p:cNvSpPr>
                <a:spLocks noChangeArrowheads="1"/>
              </p:cNvSpPr>
              <p:nvPr/>
            </p:nvSpPr>
            <p:spPr bwMode="auto">
              <a:xfrm>
                <a:off x="990600" y="59436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y</a:t>
                </a:r>
              </a:p>
            </p:txBody>
          </p:sp>
          <p:sp>
            <p:nvSpPr>
              <p:cNvPr id="45073" name="Text Box 30"/>
              <p:cNvSpPr txBox="1">
                <a:spLocks noChangeArrowheads="1"/>
              </p:cNvSpPr>
              <p:nvPr/>
            </p:nvSpPr>
            <p:spPr bwMode="auto">
              <a:xfrm>
                <a:off x="2971800" y="5024437"/>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5074" name="Text Box 31"/>
              <p:cNvSpPr txBox="1">
                <a:spLocks noChangeArrowheads="1"/>
              </p:cNvSpPr>
              <p:nvPr/>
            </p:nvSpPr>
            <p:spPr bwMode="auto">
              <a:xfrm>
                <a:off x="2971800" y="5481637"/>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5075" name="Text Box 32"/>
              <p:cNvSpPr txBox="1">
                <a:spLocks noChangeArrowheads="1"/>
              </p:cNvSpPr>
              <p:nvPr/>
            </p:nvSpPr>
            <p:spPr bwMode="auto">
              <a:xfrm>
                <a:off x="2971800" y="5862637"/>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  </a:t>
                </a:r>
              </a:p>
            </p:txBody>
          </p:sp>
        </p:grpSp>
        <p:cxnSp>
          <p:nvCxnSpPr>
            <p:cNvPr id="45066" name="Straight Arrow Connector 29"/>
            <p:cNvCxnSpPr>
              <a:cxnSpLocks noChangeShapeType="1"/>
            </p:cNvCxnSpPr>
            <p:nvPr/>
          </p:nvCxnSpPr>
          <p:spPr bwMode="auto">
            <a:xfrm>
              <a:off x="6464300" y="3797300"/>
              <a:ext cx="0" cy="371475"/>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67" name="Straight Arrow Connector 31"/>
            <p:cNvCxnSpPr>
              <a:cxnSpLocks noChangeShapeType="1"/>
            </p:cNvCxnSpPr>
            <p:nvPr/>
          </p:nvCxnSpPr>
          <p:spPr bwMode="auto">
            <a:xfrm>
              <a:off x="6464300" y="4784725"/>
              <a:ext cx="0" cy="371475"/>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95354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 into an Executable Object File</a:t>
            </a:r>
          </a:p>
        </p:txBody>
      </p:sp>
      <p:sp>
        <p:nvSpPr>
          <p:cNvPr id="46082" name="Text Box 22"/>
          <p:cNvSpPr txBox="1">
            <a:spLocks noChangeArrowheads="1"/>
          </p:cNvSpPr>
          <p:nvPr/>
        </p:nvSpPr>
        <p:spPr bwMode="auto">
          <a:xfrm>
            <a:off x="609600" y="14478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Relocatable Object Files</a:t>
            </a:r>
          </a:p>
        </p:txBody>
      </p:sp>
      <p:grpSp>
        <p:nvGrpSpPr>
          <p:cNvPr id="4" name="Group 3"/>
          <p:cNvGrpSpPr>
            <a:grpSpLocks/>
          </p:cNvGrpSpPr>
          <p:nvPr/>
        </p:nvGrpSpPr>
        <p:grpSpPr bwMode="auto">
          <a:xfrm>
            <a:off x="787400" y="2057400"/>
            <a:ext cx="2847975" cy="787400"/>
            <a:chOff x="990600" y="2057400"/>
            <a:chExt cx="2847975" cy="787400"/>
          </a:xfrm>
        </p:grpSpPr>
        <p:sp>
          <p:nvSpPr>
            <p:cNvPr id="46124" name="Rectangle 13"/>
            <p:cNvSpPr>
              <a:spLocks noChangeArrowheads="1"/>
            </p:cNvSpPr>
            <p:nvPr/>
          </p:nvSpPr>
          <p:spPr bwMode="auto">
            <a:xfrm>
              <a:off x="990600" y="20574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rPr>
                <a:t>system code</a:t>
              </a:r>
            </a:p>
          </p:txBody>
        </p:sp>
        <p:sp>
          <p:nvSpPr>
            <p:cNvPr id="46125" name="Rectangle 16"/>
            <p:cNvSpPr>
              <a:spLocks noChangeArrowheads="1"/>
            </p:cNvSpPr>
            <p:nvPr/>
          </p:nvSpPr>
          <p:spPr bwMode="auto">
            <a:xfrm>
              <a:off x="990600" y="25908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rPr>
                <a:t>system data</a:t>
              </a:r>
            </a:p>
          </p:txBody>
        </p:sp>
        <p:sp>
          <p:nvSpPr>
            <p:cNvPr id="46126" name="Text Box 26"/>
            <p:cNvSpPr txBox="1">
              <a:spLocks noChangeArrowheads="1"/>
            </p:cNvSpPr>
            <p:nvPr/>
          </p:nvSpPr>
          <p:spPr bwMode="auto">
            <a:xfrm>
              <a:off x="2955925" y="21129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27" name="Text Box 27"/>
            <p:cNvSpPr txBox="1">
              <a:spLocks noChangeArrowheads="1"/>
            </p:cNvSpPr>
            <p:nvPr/>
          </p:nvSpPr>
          <p:spPr bwMode="auto">
            <a:xfrm>
              <a:off x="2971800" y="24780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2" name="Group 1"/>
          <p:cNvGrpSpPr>
            <a:grpSpLocks/>
          </p:cNvGrpSpPr>
          <p:nvPr/>
        </p:nvGrpSpPr>
        <p:grpSpPr bwMode="auto">
          <a:xfrm>
            <a:off x="127000" y="3702050"/>
            <a:ext cx="3508375" cy="819150"/>
            <a:chOff x="330200" y="3702050"/>
            <a:chExt cx="3508375" cy="819150"/>
          </a:xfrm>
        </p:grpSpPr>
        <p:sp>
          <p:nvSpPr>
            <p:cNvPr id="46119" name="Rectangle 3"/>
            <p:cNvSpPr>
              <a:spLocks noChangeArrowheads="1"/>
            </p:cNvSpPr>
            <p:nvPr/>
          </p:nvSpPr>
          <p:spPr bwMode="auto">
            <a:xfrm>
              <a:off x="990600" y="370205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6120" name="Text Box 4"/>
            <p:cNvSpPr txBox="1">
              <a:spLocks noChangeArrowheads="1"/>
            </p:cNvSpPr>
            <p:nvPr/>
          </p:nvSpPr>
          <p:spPr bwMode="auto">
            <a:xfrm>
              <a:off x="330200" y="394811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m.o</a:t>
              </a:r>
            </a:p>
          </p:txBody>
        </p:sp>
        <p:sp>
          <p:nvSpPr>
            <p:cNvPr id="46121" name="Rectangle 15"/>
            <p:cNvSpPr>
              <a:spLocks noChangeArrowheads="1"/>
            </p:cNvSpPr>
            <p:nvPr/>
          </p:nvSpPr>
          <p:spPr bwMode="auto">
            <a:xfrm>
              <a:off x="990600" y="423545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6122" name="Text Box 28"/>
            <p:cNvSpPr txBox="1">
              <a:spLocks noChangeArrowheads="1"/>
            </p:cNvSpPr>
            <p:nvPr/>
          </p:nvSpPr>
          <p:spPr bwMode="auto">
            <a:xfrm>
              <a:off x="2971800" y="37417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23" name="Text Box 29"/>
            <p:cNvSpPr txBox="1">
              <a:spLocks noChangeArrowheads="1"/>
            </p:cNvSpPr>
            <p:nvPr/>
          </p:nvSpPr>
          <p:spPr bwMode="auto">
            <a:xfrm>
              <a:off x="2971800" y="415448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grpSp>
      <p:grpSp>
        <p:nvGrpSpPr>
          <p:cNvPr id="3" name="Group 2"/>
          <p:cNvGrpSpPr>
            <a:grpSpLocks/>
          </p:cNvGrpSpPr>
          <p:nvPr/>
        </p:nvGrpSpPr>
        <p:grpSpPr bwMode="auto">
          <a:xfrm>
            <a:off x="192088" y="4953000"/>
            <a:ext cx="3579812" cy="1276350"/>
            <a:chOff x="395288" y="4953000"/>
            <a:chExt cx="3579812" cy="1276350"/>
          </a:xfrm>
        </p:grpSpPr>
        <p:sp>
          <p:nvSpPr>
            <p:cNvPr id="46111" name="Rectangle 5"/>
            <p:cNvSpPr>
              <a:spLocks noChangeArrowheads="1"/>
            </p:cNvSpPr>
            <p:nvPr/>
          </p:nvSpPr>
          <p:spPr bwMode="auto">
            <a:xfrm>
              <a:off x="990600" y="54864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6112" name="Rectangle 6"/>
            <p:cNvSpPr>
              <a:spLocks noChangeArrowheads="1"/>
            </p:cNvSpPr>
            <p:nvPr/>
          </p:nvSpPr>
          <p:spPr bwMode="auto">
            <a:xfrm>
              <a:off x="990600" y="4953000"/>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6113" name="Text Box 7"/>
            <p:cNvSpPr txBox="1">
              <a:spLocks noChangeArrowheads="1"/>
            </p:cNvSpPr>
            <p:nvPr/>
          </p:nvSpPr>
          <p:spPr bwMode="auto">
            <a:xfrm>
              <a:off x="395288" y="5427663"/>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800">
                  <a:solidFill>
                    <a:srgbClr val="000066"/>
                  </a:solidFill>
                  <a:latin typeface="Courier New" charset="0"/>
                </a:rPr>
                <a:t>a.o</a:t>
              </a:r>
            </a:p>
          </p:txBody>
        </p:sp>
        <p:sp>
          <p:nvSpPr>
            <p:cNvPr id="46114" name="Rectangle 18"/>
            <p:cNvSpPr>
              <a:spLocks noChangeArrowheads="1"/>
            </p:cNvSpPr>
            <p:nvPr/>
          </p:nvSpPr>
          <p:spPr bwMode="auto">
            <a:xfrm>
              <a:off x="990600" y="5715000"/>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6115" name="Rectangle 19"/>
            <p:cNvSpPr>
              <a:spLocks noChangeArrowheads="1"/>
            </p:cNvSpPr>
            <p:nvPr/>
          </p:nvSpPr>
          <p:spPr bwMode="auto">
            <a:xfrm>
              <a:off x="990600" y="59436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y</a:t>
              </a:r>
            </a:p>
          </p:txBody>
        </p:sp>
        <p:sp>
          <p:nvSpPr>
            <p:cNvPr id="46116" name="Text Box 30"/>
            <p:cNvSpPr txBox="1">
              <a:spLocks noChangeArrowheads="1"/>
            </p:cNvSpPr>
            <p:nvPr/>
          </p:nvSpPr>
          <p:spPr bwMode="auto">
            <a:xfrm>
              <a:off x="2971800" y="50244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17" name="Text Box 31"/>
            <p:cNvSpPr txBox="1">
              <a:spLocks noChangeArrowheads="1"/>
            </p:cNvSpPr>
            <p:nvPr/>
          </p:nvSpPr>
          <p:spPr bwMode="auto">
            <a:xfrm>
              <a:off x="2971800" y="5481638"/>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6118" name="Text Box 32"/>
            <p:cNvSpPr txBox="1">
              <a:spLocks noChangeArrowheads="1"/>
            </p:cNvSpPr>
            <p:nvPr/>
          </p:nvSpPr>
          <p:spPr bwMode="auto">
            <a:xfrm>
              <a:off x="2971800" y="5862638"/>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  </a:t>
              </a:r>
            </a:p>
          </p:txBody>
        </p:sp>
      </p:grpSp>
      <p:grpSp>
        <p:nvGrpSpPr>
          <p:cNvPr id="9" name="Group 8"/>
          <p:cNvGrpSpPr>
            <a:grpSpLocks/>
          </p:cNvGrpSpPr>
          <p:nvPr/>
        </p:nvGrpSpPr>
        <p:grpSpPr bwMode="auto">
          <a:xfrm>
            <a:off x="5457825" y="1462088"/>
            <a:ext cx="3686175" cy="4938712"/>
            <a:chOff x="5457825" y="1462088"/>
            <a:chExt cx="3686175" cy="4938712"/>
          </a:xfrm>
        </p:grpSpPr>
        <p:sp>
          <p:nvSpPr>
            <p:cNvPr id="46093" name="Rectangle 8"/>
            <p:cNvSpPr>
              <a:spLocks noChangeArrowheads="1"/>
            </p:cNvSpPr>
            <p:nvPr/>
          </p:nvSpPr>
          <p:spPr bwMode="auto">
            <a:xfrm>
              <a:off x="5762625" y="47863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 = 7</a:t>
              </a:r>
            </a:p>
          </p:txBody>
        </p:sp>
        <p:sp>
          <p:nvSpPr>
            <p:cNvPr id="46094" name="Rectangle 9"/>
            <p:cNvSpPr>
              <a:spLocks noChangeArrowheads="1"/>
            </p:cNvSpPr>
            <p:nvPr/>
          </p:nvSpPr>
          <p:spPr bwMode="auto">
            <a:xfrm>
              <a:off x="5762625" y="2309813"/>
              <a:ext cx="1981200" cy="319087"/>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b="0">
                  <a:solidFill>
                    <a:srgbClr val="000066"/>
                  </a:solidFill>
                </a:rPr>
                <a:t>headers</a:t>
              </a:r>
            </a:p>
          </p:txBody>
        </p:sp>
        <p:sp>
          <p:nvSpPr>
            <p:cNvPr id="46095" name="Rectangle 10"/>
            <p:cNvSpPr>
              <a:spLocks noChangeArrowheads="1"/>
            </p:cNvSpPr>
            <p:nvPr/>
          </p:nvSpPr>
          <p:spPr bwMode="auto">
            <a:xfrm>
              <a:off x="5762625" y="29575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main()</a:t>
              </a:r>
            </a:p>
          </p:txBody>
        </p:sp>
        <p:sp>
          <p:nvSpPr>
            <p:cNvPr id="46096" name="Rectangle 11"/>
            <p:cNvSpPr>
              <a:spLocks noChangeArrowheads="1"/>
            </p:cNvSpPr>
            <p:nvPr/>
          </p:nvSpPr>
          <p:spPr bwMode="auto">
            <a:xfrm>
              <a:off x="5762625" y="34909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a()</a:t>
              </a:r>
            </a:p>
          </p:txBody>
        </p:sp>
        <p:sp>
          <p:nvSpPr>
            <p:cNvPr id="46097" name="Text Box 12"/>
            <p:cNvSpPr txBox="1">
              <a:spLocks noChangeArrowheads="1"/>
            </p:cNvSpPr>
            <p:nvPr/>
          </p:nvSpPr>
          <p:spPr bwMode="auto">
            <a:xfrm>
              <a:off x="5457825" y="2057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0</a:t>
              </a:r>
            </a:p>
          </p:txBody>
        </p:sp>
        <p:sp>
          <p:nvSpPr>
            <p:cNvPr id="46098" name="Rectangle 14"/>
            <p:cNvSpPr>
              <a:spLocks noChangeArrowheads="1"/>
            </p:cNvSpPr>
            <p:nvPr/>
          </p:nvSpPr>
          <p:spPr bwMode="auto">
            <a:xfrm>
              <a:off x="5762625" y="50149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*ep = &amp;e</a:t>
              </a:r>
            </a:p>
          </p:txBody>
        </p:sp>
        <p:sp>
          <p:nvSpPr>
            <p:cNvPr id="46099" name="Rectangle 17"/>
            <p:cNvSpPr>
              <a:spLocks noChangeArrowheads="1"/>
            </p:cNvSpPr>
            <p:nvPr/>
          </p:nvSpPr>
          <p:spPr bwMode="auto">
            <a:xfrm>
              <a:off x="5762625" y="4024313"/>
              <a:ext cx="1981200" cy="5334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b="0">
                  <a:solidFill>
                    <a:srgbClr val="000066"/>
                  </a:solidFill>
                </a:rPr>
                <a:t>more system code</a:t>
              </a:r>
            </a:p>
          </p:txBody>
        </p:sp>
        <p:sp>
          <p:nvSpPr>
            <p:cNvPr id="46100" name="Rectangle 20"/>
            <p:cNvSpPr>
              <a:spLocks noChangeArrowheads="1"/>
            </p:cNvSpPr>
            <p:nvPr/>
          </p:nvSpPr>
          <p:spPr bwMode="auto">
            <a:xfrm>
              <a:off x="5762625" y="45577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b="0">
                  <a:solidFill>
                    <a:srgbClr val="000066"/>
                  </a:solidFill>
                </a:rPr>
                <a:t>system data</a:t>
              </a:r>
            </a:p>
          </p:txBody>
        </p:sp>
        <p:sp>
          <p:nvSpPr>
            <p:cNvPr id="46101" name="Rectangle 21"/>
            <p:cNvSpPr>
              <a:spLocks noChangeArrowheads="1"/>
            </p:cNvSpPr>
            <p:nvPr/>
          </p:nvSpPr>
          <p:spPr bwMode="auto">
            <a:xfrm>
              <a:off x="5762625" y="5243513"/>
              <a:ext cx="1981200" cy="228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int x = 15</a:t>
              </a:r>
            </a:p>
          </p:txBody>
        </p:sp>
        <p:sp>
          <p:nvSpPr>
            <p:cNvPr id="46102" name="Text Box 23"/>
            <p:cNvSpPr txBox="1">
              <a:spLocks noChangeArrowheads="1"/>
            </p:cNvSpPr>
            <p:nvPr/>
          </p:nvSpPr>
          <p:spPr bwMode="auto">
            <a:xfrm>
              <a:off x="5507038" y="1462088"/>
              <a:ext cx="262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Executable Object File</a:t>
              </a:r>
            </a:p>
          </p:txBody>
        </p:sp>
        <p:sp>
          <p:nvSpPr>
            <p:cNvPr id="46103" name="AutoShape 24"/>
            <p:cNvSpPr>
              <a:spLocks/>
            </p:cNvSpPr>
            <p:nvPr/>
          </p:nvSpPr>
          <p:spPr bwMode="auto">
            <a:xfrm>
              <a:off x="7820025" y="2271713"/>
              <a:ext cx="304800" cy="2224087"/>
            </a:xfrm>
            <a:prstGeom prst="rightBrace">
              <a:avLst>
                <a:gd name="adj1" fmla="val 6080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6104" name="Text Box 25"/>
            <p:cNvSpPr txBox="1">
              <a:spLocks noChangeArrowheads="1"/>
            </p:cNvSpPr>
            <p:nvPr/>
          </p:nvSpPr>
          <p:spPr bwMode="auto">
            <a:xfrm>
              <a:off x="8277225" y="31496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.text</a:t>
              </a:r>
            </a:p>
          </p:txBody>
        </p:sp>
        <p:sp>
          <p:nvSpPr>
            <p:cNvPr id="46105" name="Rectangle 33"/>
            <p:cNvSpPr>
              <a:spLocks noChangeArrowheads="1"/>
            </p:cNvSpPr>
            <p:nvPr/>
          </p:nvSpPr>
          <p:spPr bwMode="auto">
            <a:xfrm>
              <a:off x="5768975" y="5715000"/>
              <a:ext cx="1981200" cy="685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a:solidFill>
                    <a:srgbClr val="000066"/>
                  </a:solidFill>
                  <a:latin typeface="Courier New" charset="0"/>
                </a:rPr>
                <a:t>.symtab</a:t>
              </a:r>
            </a:p>
            <a:p>
              <a:pPr>
                <a:lnSpc>
                  <a:spcPct val="100000"/>
                </a:lnSpc>
              </a:pPr>
              <a:r>
                <a:rPr lang="en-US">
                  <a:solidFill>
                    <a:srgbClr val="000066"/>
                  </a:solidFill>
                  <a:latin typeface="Courier New" charset="0"/>
                </a:rPr>
                <a:t>.debug</a:t>
              </a:r>
            </a:p>
          </p:txBody>
        </p:sp>
        <p:sp>
          <p:nvSpPr>
            <p:cNvPr id="46106" name="AutoShape 34"/>
            <p:cNvSpPr>
              <a:spLocks/>
            </p:cNvSpPr>
            <p:nvPr/>
          </p:nvSpPr>
          <p:spPr bwMode="auto">
            <a:xfrm>
              <a:off x="7820025" y="4557713"/>
              <a:ext cx="304800" cy="914400"/>
            </a:xfrm>
            <a:prstGeom prst="rightBrace">
              <a:avLst>
                <a:gd name="adj1" fmla="val 2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6107" name="Text Box 35"/>
            <p:cNvSpPr txBox="1">
              <a:spLocks noChangeArrowheads="1"/>
            </p:cNvSpPr>
            <p:nvPr/>
          </p:nvSpPr>
          <p:spPr bwMode="auto">
            <a:xfrm>
              <a:off x="8277225" y="478155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.data</a:t>
              </a:r>
            </a:p>
          </p:txBody>
        </p:sp>
        <p:sp>
          <p:nvSpPr>
            <p:cNvPr id="46108" name="Rectangle 36"/>
            <p:cNvSpPr>
              <a:spLocks noChangeArrowheads="1"/>
            </p:cNvSpPr>
            <p:nvPr/>
          </p:nvSpPr>
          <p:spPr bwMode="auto">
            <a:xfrm>
              <a:off x="5762625" y="5486400"/>
              <a:ext cx="1981200" cy="228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b="0">
                  <a:solidFill>
                    <a:srgbClr val="000066"/>
                  </a:solidFill>
                </a:rPr>
                <a:t>uninitialized data</a:t>
              </a:r>
            </a:p>
          </p:txBody>
        </p:sp>
        <p:sp>
          <p:nvSpPr>
            <p:cNvPr id="46109" name="Text Box 37"/>
            <p:cNvSpPr txBox="1">
              <a:spLocks noChangeArrowheads="1"/>
            </p:cNvSpPr>
            <p:nvPr/>
          </p:nvSpPr>
          <p:spPr bwMode="auto">
            <a:xfrm>
              <a:off x="8296275" y="5405438"/>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.bss</a:t>
              </a:r>
            </a:p>
          </p:txBody>
        </p:sp>
        <p:sp>
          <p:nvSpPr>
            <p:cNvPr id="46110" name="Rectangle 42"/>
            <p:cNvSpPr>
              <a:spLocks noChangeArrowheads="1"/>
            </p:cNvSpPr>
            <p:nvPr/>
          </p:nvSpPr>
          <p:spPr bwMode="auto">
            <a:xfrm>
              <a:off x="5762625" y="2633663"/>
              <a:ext cx="1981200" cy="319087"/>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b="0">
                  <a:solidFill>
                    <a:srgbClr val="000066"/>
                  </a:solidFill>
                </a:rPr>
                <a:t>system code</a:t>
              </a:r>
            </a:p>
          </p:txBody>
        </p:sp>
      </p:grpSp>
      <p:grpSp>
        <p:nvGrpSpPr>
          <p:cNvPr id="8" name="Group 7"/>
          <p:cNvGrpSpPr>
            <a:grpSpLocks/>
          </p:cNvGrpSpPr>
          <p:nvPr/>
        </p:nvGrpSpPr>
        <p:grpSpPr bwMode="auto">
          <a:xfrm>
            <a:off x="3635375" y="2112963"/>
            <a:ext cx="1822450" cy="3735387"/>
            <a:chOff x="3635375" y="2112963"/>
            <a:chExt cx="1822450" cy="3735387"/>
          </a:xfrm>
        </p:grpSpPr>
        <p:sp>
          <p:nvSpPr>
            <p:cNvPr id="46088" name="Line 38"/>
            <p:cNvSpPr>
              <a:spLocks noChangeShapeType="1"/>
            </p:cNvSpPr>
            <p:nvPr/>
          </p:nvSpPr>
          <p:spPr bwMode="auto">
            <a:xfrm>
              <a:off x="3635375" y="4191000"/>
              <a:ext cx="182245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89" name="Line 39"/>
            <p:cNvSpPr>
              <a:spLocks noChangeShapeType="1"/>
            </p:cNvSpPr>
            <p:nvPr/>
          </p:nvSpPr>
          <p:spPr bwMode="auto">
            <a:xfrm>
              <a:off x="3635375" y="2844800"/>
              <a:ext cx="1822450" cy="89693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90" name="Line 40"/>
            <p:cNvSpPr>
              <a:spLocks noChangeShapeType="1"/>
            </p:cNvSpPr>
            <p:nvPr/>
          </p:nvSpPr>
          <p:spPr bwMode="auto">
            <a:xfrm flipV="1">
              <a:off x="3635375" y="4648200"/>
              <a:ext cx="1822450" cy="1066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46091" name="Rectangle 5"/>
            <p:cNvSpPr>
              <a:spLocks noChangeArrowheads="1"/>
            </p:cNvSpPr>
            <p:nvPr/>
          </p:nvSpPr>
          <p:spPr bwMode="auto">
            <a:xfrm>
              <a:off x="4165600" y="2112963"/>
              <a:ext cx="609600" cy="3735387"/>
            </a:xfrm>
            <a:prstGeom prst="rect">
              <a:avLst/>
            </a:prstGeom>
            <a:solidFill>
              <a:schemeClr val="bg1"/>
            </a:solidFill>
            <a:ln w="12700">
              <a:solidFill>
                <a:srgbClr val="000000"/>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46092" name="TextBox 6"/>
            <p:cNvSpPr txBox="1">
              <a:spLocks noChangeArrowheads="1"/>
            </p:cNvSpPr>
            <p:nvPr/>
          </p:nvSpPr>
          <p:spPr bwMode="auto">
            <a:xfrm>
              <a:off x="4191000" y="2834719"/>
              <a:ext cx="4953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L</a:t>
              </a:r>
            </a:p>
            <a:p>
              <a:r>
                <a:rPr lang="en-US">
                  <a:solidFill>
                    <a:srgbClr val="000066"/>
                  </a:solidFill>
                </a:rPr>
                <a:t>I</a:t>
              </a:r>
            </a:p>
            <a:p>
              <a:r>
                <a:rPr lang="en-US">
                  <a:solidFill>
                    <a:srgbClr val="000066"/>
                  </a:solidFill>
                </a:rPr>
                <a:t>N</a:t>
              </a:r>
            </a:p>
            <a:p>
              <a:r>
                <a:rPr lang="en-US">
                  <a:solidFill>
                    <a:srgbClr val="000066"/>
                  </a:solidFill>
                </a:rPr>
                <a:t>K</a:t>
              </a:r>
            </a:p>
            <a:p>
              <a:r>
                <a:rPr lang="en-US">
                  <a:solidFill>
                    <a:srgbClr val="000066"/>
                  </a:solidFill>
                </a:rPr>
                <a:t>E</a:t>
              </a:r>
            </a:p>
            <a:p>
              <a:r>
                <a:rPr lang="en-US">
                  <a:solidFill>
                    <a:srgbClr val="000066"/>
                  </a:solidFill>
                </a:rPr>
                <a:t>R</a:t>
              </a:r>
            </a:p>
          </p:txBody>
        </p:sp>
      </p:grpSp>
    </p:spTree>
    <p:extLst>
      <p:ext uri="{BB962C8B-B14F-4D97-AF65-F5344CB8AC3E}">
        <p14:creationId xmlns:p14="http://schemas.microsoft.com/office/powerpoint/2010/main" val="1297221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02" name="Rectangle 26"/>
          <p:cNvSpPr>
            <a:spLocks noGrp="1" noChangeArrowheads="1"/>
          </p:cNvSpPr>
          <p:nvPr>
            <p:ph type="title"/>
          </p:nvPr>
        </p:nvSpPr>
        <p:spPr/>
        <p:txBody>
          <a:bodyPr/>
          <a:lstStyle/>
          <a:p>
            <a:pPr eaLnBrk="1" hangingPunct="1">
              <a:defRPr/>
            </a:pPr>
            <a:r>
              <a:rPr lang="en-US" dirty="0" smtClean="0"/>
              <a:t>Symbol Resolution and Relocation</a:t>
            </a:r>
            <a:endParaRPr lang="en-US" dirty="0"/>
          </a:p>
        </p:txBody>
      </p:sp>
      <p:sp>
        <p:nvSpPr>
          <p:cNvPr id="47106" name="Rectangle 27"/>
          <p:cNvSpPr>
            <a:spLocks noGrp="1" noChangeArrowheads="1"/>
          </p:cNvSpPr>
          <p:nvPr>
            <p:ph type="body" idx="1"/>
          </p:nvPr>
        </p:nvSpPr>
        <p:spPr>
          <a:xfrm>
            <a:off x="290513" y="1220788"/>
            <a:ext cx="8307387" cy="1519237"/>
          </a:xfrm>
        </p:spPr>
        <p:txBody>
          <a:bodyPr/>
          <a:lstStyle/>
          <a:p>
            <a:pPr lvl="1" eaLnBrk="1" hangingPunct="1"/>
            <a:r>
              <a:rPr lang="en-US" sz="1800" i="1">
                <a:solidFill>
                  <a:srgbClr val="FF0000"/>
                </a:solidFill>
                <a:latin typeface="Helvetica" charset="0"/>
                <a:ea typeface="ＭＳ Ｐゴシック" charset="0"/>
              </a:rPr>
              <a:t>Symbols</a:t>
            </a:r>
            <a:r>
              <a:rPr lang="en-US" sz="1800">
                <a:latin typeface="Helvetica" charset="0"/>
                <a:ea typeface="ＭＳ Ｐゴシック" charset="0"/>
              </a:rPr>
              <a:t> are lexical entities that name functions and variables.</a:t>
            </a:r>
          </a:p>
          <a:p>
            <a:pPr lvl="1" eaLnBrk="1" hangingPunct="1"/>
            <a:r>
              <a:rPr lang="en-US" sz="1800">
                <a:latin typeface="Helvetica" charset="0"/>
                <a:ea typeface="ＭＳ Ｐゴシック" charset="0"/>
              </a:rPr>
              <a:t>Each symbol has a </a:t>
            </a:r>
            <a:r>
              <a:rPr lang="en-US" sz="1800" i="1">
                <a:solidFill>
                  <a:srgbClr val="FF0000"/>
                </a:solidFill>
                <a:latin typeface="Helvetica" charset="0"/>
                <a:ea typeface="ＭＳ Ｐゴシック" charset="0"/>
              </a:rPr>
              <a:t>value</a:t>
            </a:r>
            <a:r>
              <a:rPr lang="en-US" sz="1800">
                <a:latin typeface="Helvetica" charset="0"/>
                <a:ea typeface="ＭＳ Ｐゴシック" charset="0"/>
              </a:rPr>
              <a:t> (typically a memory address).</a:t>
            </a:r>
          </a:p>
          <a:p>
            <a:pPr lvl="1" eaLnBrk="1" hangingPunct="1"/>
            <a:r>
              <a:rPr lang="en-US" sz="1800">
                <a:latin typeface="Helvetica" charset="0"/>
                <a:ea typeface="ＭＳ Ｐゴシック" charset="0"/>
              </a:rPr>
              <a:t>Code consists of symbol </a:t>
            </a:r>
            <a:r>
              <a:rPr lang="en-US" sz="1800" i="1">
                <a:solidFill>
                  <a:srgbClr val="FF0000"/>
                </a:solidFill>
                <a:latin typeface="Helvetica" charset="0"/>
                <a:ea typeface="ＭＳ Ｐゴシック" charset="0"/>
              </a:rPr>
              <a:t>definitions</a:t>
            </a:r>
            <a:r>
              <a:rPr lang="en-US" sz="1800">
                <a:latin typeface="Helvetica" charset="0"/>
                <a:ea typeface="ＭＳ Ｐゴシック" charset="0"/>
              </a:rPr>
              <a:t> and </a:t>
            </a:r>
            <a:r>
              <a:rPr lang="en-US" sz="1800" i="1">
                <a:solidFill>
                  <a:srgbClr val="FF0000"/>
                </a:solidFill>
                <a:latin typeface="Helvetica" charset="0"/>
                <a:ea typeface="ＭＳ Ｐゴシック" charset="0"/>
              </a:rPr>
              <a:t>references</a:t>
            </a:r>
            <a:r>
              <a:rPr lang="en-US" sz="1800">
                <a:solidFill>
                  <a:srgbClr val="FF0000"/>
                </a:solidFill>
                <a:latin typeface="Helvetica" charset="0"/>
                <a:ea typeface="ＭＳ Ｐゴシック" charset="0"/>
              </a:rPr>
              <a:t>.</a:t>
            </a:r>
          </a:p>
          <a:p>
            <a:pPr lvl="1" eaLnBrk="1" hangingPunct="1"/>
            <a:r>
              <a:rPr lang="en-US" sz="1800">
                <a:latin typeface="Helvetica" charset="0"/>
                <a:ea typeface="ＭＳ Ｐゴシック" charset="0"/>
              </a:rPr>
              <a:t>References can be either </a:t>
            </a:r>
            <a:r>
              <a:rPr lang="en-US" sz="1800" i="1">
                <a:solidFill>
                  <a:srgbClr val="FF0000"/>
                </a:solidFill>
                <a:latin typeface="Helvetica" charset="0"/>
                <a:ea typeface="ＭＳ Ｐゴシック" charset="0"/>
              </a:rPr>
              <a:t>local</a:t>
            </a:r>
            <a:r>
              <a:rPr lang="en-US" sz="1800">
                <a:solidFill>
                  <a:srgbClr val="FF0000"/>
                </a:solidFill>
                <a:latin typeface="Helvetica" charset="0"/>
                <a:ea typeface="ＭＳ Ｐゴシック" charset="0"/>
              </a:rPr>
              <a:t> </a:t>
            </a:r>
            <a:r>
              <a:rPr lang="en-US" sz="1800">
                <a:solidFill>
                  <a:srgbClr val="000004"/>
                </a:solidFill>
                <a:latin typeface="Helvetica" charset="0"/>
                <a:ea typeface="ＭＳ Ｐゴシック" charset="0"/>
              </a:rPr>
              <a:t>or</a:t>
            </a:r>
            <a:r>
              <a:rPr lang="en-US" sz="1800">
                <a:solidFill>
                  <a:srgbClr val="FF0000"/>
                </a:solidFill>
                <a:latin typeface="Helvetica" charset="0"/>
                <a:ea typeface="ＭＳ Ｐゴシック" charset="0"/>
              </a:rPr>
              <a:t> </a:t>
            </a:r>
            <a:r>
              <a:rPr lang="en-US" sz="1800" i="1">
                <a:solidFill>
                  <a:srgbClr val="FF0000"/>
                </a:solidFill>
                <a:latin typeface="Helvetica" charset="0"/>
                <a:ea typeface="ＭＳ Ｐゴシック" charset="0"/>
              </a:rPr>
              <a:t>external</a:t>
            </a:r>
            <a:r>
              <a:rPr lang="en-US" sz="1800">
                <a:solidFill>
                  <a:srgbClr val="FF0000"/>
                </a:solidFill>
                <a:latin typeface="Helvetica" charset="0"/>
                <a:ea typeface="ＭＳ Ｐゴシック" charset="0"/>
              </a:rPr>
              <a:t>.</a:t>
            </a:r>
          </a:p>
        </p:txBody>
      </p:sp>
      <p:sp>
        <p:nvSpPr>
          <p:cNvPr id="47107" name="Rectangle 11"/>
          <p:cNvSpPr>
            <a:spLocks noChangeArrowheads="1"/>
          </p:cNvSpPr>
          <p:nvPr/>
        </p:nvSpPr>
        <p:spPr bwMode="auto">
          <a:xfrm>
            <a:off x="1828800" y="313055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7108" name="Rectangle 12"/>
          <p:cNvSpPr>
            <a:spLocks noChangeArrowheads="1"/>
          </p:cNvSpPr>
          <p:nvPr/>
        </p:nvSpPr>
        <p:spPr bwMode="auto">
          <a:xfrm>
            <a:off x="1828800" y="2760663"/>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47109" name="Rectangle 14"/>
          <p:cNvSpPr>
            <a:spLocks noChangeArrowheads="1"/>
          </p:cNvSpPr>
          <p:nvPr/>
        </p:nvSpPr>
        <p:spPr bwMode="auto">
          <a:xfrm>
            <a:off x="4908550" y="2760663"/>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47110" name="Rectangle 15"/>
          <p:cNvSpPr>
            <a:spLocks noChangeArrowheads="1"/>
          </p:cNvSpPr>
          <p:nvPr/>
        </p:nvSpPr>
        <p:spPr bwMode="auto">
          <a:xfrm>
            <a:off x="4908550" y="3079750"/>
            <a:ext cx="2644775" cy="2566988"/>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grpSp>
        <p:nvGrpSpPr>
          <p:cNvPr id="2" name="Group 28"/>
          <p:cNvGrpSpPr>
            <a:grpSpLocks/>
          </p:cNvGrpSpPr>
          <p:nvPr/>
        </p:nvGrpSpPr>
        <p:grpSpPr bwMode="auto">
          <a:xfrm>
            <a:off x="0" y="3349625"/>
            <a:ext cx="2514600" cy="641350"/>
            <a:chOff x="0" y="2110"/>
            <a:chExt cx="1584" cy="404"/>
          </a:xfrm>
        </p:grpSpPr>
        <p:sp>
          <p:nvSpPr>
            <p:cNvPr id="47133" name="Text Box 9"/>
            <p:cNvSpPr txBox="1">
              <a:spLocks noChangeArrowheads="1"/>
            </p:cNvSpPr>
            <p:nvPr/>
          </p:nvSpPr>
          <p:spPr bwMode="auto">
            <a:xfrm>
              <a:off x="0" y="2110"/>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 local </a:t>
              </a:r>
            </a:p>
            <a:p>
              <a:pPr algn="l">
                <a:lnSpc>
                  <a:spcPct val="100000"/>
                </a:lnSpc>
              </a:pPr>
              <a:r>
                <a:rPr lang="en-US" sz="1800">
                  <a:solidFill>
                    <a:srgbClr val="000066"/>
                  </a:solidFill>
                </a:rPr>
                <a:t>symbol </a:t>
              </a:r>
              <a:r>
                <a:rPr lang="en-US" sz="1800">
                  <a:solidFill>
                    <a:srgbClr val="000066"/>
                  </a:solidFill>
                  <a:latin typeface="Courier New" charset="0"/>
                </a:rPr>
                <a:t>e</a:t>
              </a:r>
            </a:p>
          </p:txBody>
        </p:sp>
        <p:sp>
          <p:nvSpPr>
            <p:cNvPr id="47134" name="Line 16"/>
            <p:cNvSpPr>
              <a:spLocks noChangeShapeType="1"/>
            </p:cNvSpPr>
            <p:nvPr/>
          </p:nvSpPr>
          <p:spPr bwMode="auto">
            <a:xfrm flipV="1">
              <a:off x="816" y="2158"/>
              <a:ext cx="768" cy="19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3" name="Group 29"/>
          <p:cNvGrpSpPr>
            <a:grpSpLocks/>
          </p:cNvGrpSpPr>
          <p:nvPr/>
        </p:nvGrpSpPr>
        <p:grpSpPr bwMode="auto">
          <a:xfrm>
            <a:off x="228600" y="4568825"/>
            <a:ext cx="2209800" cy="1722438"/>
            <a:chOff x="144" y="2878"/>
            <a:chExt cx="1392" cy="1085"/>
          </a:xfrm>
        </p:grpSpPr>
        <p:sp>
          <p:nvSpPr>
            <p:cNvPr id="47131" name="Text Box 17"/>
            <p:cNvSpPr txBox="1">
              <a:spLocks noChangeArrowheads="1"/>
            </p:cNvSpPr>
            <p:nvPr/>
          </p:nvSpPr>
          <p:spPr bwMode="auto">
            <a:xfrm>
              <a:off x="144" y="3213"/>
              <a:ext cx="115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 external </a:t>
              </a:r>
            </a:p>
            <a:p>
              <a:pPr algn="l">
                <a:lnSpc>
                  <a:spcPct val="100000"/>
                </a:lnSpc>
              </a:pPr>
              <a:r>
                <a:rPr lang="en-US" sz="1800">
                  <a:solidFill>
                    <a:srgbClr val="000066"/>
                  </a:solidFill>
                </a:rPr>
                <a:t>symbol exit</a:t>
              </a:r>
            </a:p>
            <a:p>
              <a:pPr algn="l">
                <a:lnSpc>
                  <a:spcPct val="100000"/>
                </a:lnSpc>
              </a:pPr>
              <a:r>
                <a:rPr lang="en-US" sz="1800">
                  <a:solidFill>
                    <a:srgbClr val="000066"/>
                  </a:solidFill>
                </a:rPr>
                <a:t>(defined in </a:t>
              </a:r>
            </a:p>
            <a:p>
              <a:pPr algn="l">
                <a:lnSpc>
                  <a:spcPct val="100000"/>
                </a:lnSpc>
              </a:pPr>
              <a:r>
                <a:rPr lang="en-US" sz="1800">
                  <a:solidFill>
                    <a:srgbClr val="000066"/>
                  </a:solidFill>
                  <a:latin typeface="Courier New" charset="0"/>
                </a:rPr>
                <a:t>libc.so</a:t>
              </a:r>
              <a:r>
                <a:rPr lang="en-US" sz="1800">
                  <a:solidFill>
                    <a:srgbClr val="000066"/>
                  </a:solidFill>
                </a:rPr>
                <a:t>)</a:t>
              </a:r>
            </a:p>
          </p:txBody>
        </p:sp>
        <p:sp>
          <p:nvSpPr>
            <p:cNvPr id="47132" name="Line 18"/>
            <p:cNvSpPr>
              <a:spLocks noChangeShapeType="1"/>
            </p:cNvSpPr>
            <p:nvPr/>
          </p:nvSpPr>
          <p:spPr bwMode="auto">
            <a:xfrm flipV="1">
              <a:off x="864" y="2878"/>
              <a:ext cx="6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4" name="Group 33"/>
          <p:cNvGrpSpPr>
            <a:grpSpLocks/>
          </p:cNvGrpSpPr>
          <p:nvPr/>
        </p:nvGrpSpPr>
        <p:grpSpPr bwMode="auto">
          <a:xfrm>
            <a:off x="6477000" y="3719513"/>
            <a:ext cx="2520950" cy="915987"/>
            <a:chOff x="4080" y="2349"/>
            <a:chExt cx="1588" cy="577"/>
          </a:xfrm>
        </p:grpSpPr>
        <p:sp>
          <p:nvSpPr>
            <p:cNvPr id="47129" name="Text Box 7"/>
            <p:cNvSpPr txBox="1">
              <a:spLocks noChangeArrowheads="1"/>
            </p:cNvSpPr>
            <p:nvPr/>
          </p:nvSpPr>
          <p:spPr bwMode="auto">
            <a:xfrm>
              <a:off x="4876" y="2349"/>
              <a:ext cx="7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a:t>
              </a:r>
            </a:p>
            <a:p>
              <a:pPr algn="l">
                <a:lnSpc>
                  <a:spcPct val="100000"/>
                </a:lnSpc>
              </a:pPr>
              <a:r>
                <a:rPr lang="en-US" sz="1800">
                  <a:solidFill>
                    <a:srgbClr val="000066"/>
                  </a:solidFill>
                </a:rPr>
                <a:t>external</a:t>
              </a:r>
            </a:p>
            <a:p>
              <a:pPr algn="l">
                <a:lnSpc>
                  <a:spcPct val="100000"/>
                </a:lnSpc>
              </a:pPr>
              <a:r>
                <a:rPr lang="en-US" sz="1800">
                  <a:solidFill>
                    <a:srgbClr val="000066"/>
                  </a:solidFill>
                </a:rPr>
                <a:t>symbol</a:t>
              </a:r>
              <a:r>
                <a:rPr lang="en-US" sz="1800">
                  <a:solidFill>
                    <a:srgbClr val="000066"/>
                  </a:solidFill>
                  <a:latin typeface="Courier New" charset="0"/>
                </a:rPr>
                <a:t> e</a:t>
              </a:r>
            </a:p>
          </p:txBody>
        </p:sp>
        <p:sp>
          <p:nvSpPr>
            <p:cNvPr id="47130" name="Line 19"/>
            <p:cNvSpPr>
              <a:spLocks noChangeShapeType="1"/>
            </p:cNvSpPr>
            <p:nvPr/>
          </p:nvSpPr>
          <p:spPr bwMode="auto">
            <a:xfrm flipH="1" flipV="1">
              <a:off x="4080" y="2446"/>
              <a:ext cx="816" cy="19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5" name="Group 32"/>
          <p:cNvGrpSpPr>
            <a:grpSpLocks/>
          </p:cNvGrpSpPr>
          <p:nvPr/>
        </p:nvGrpSpPr>
        <p:grpSpPr bwMode="auto">
          <a:xfrm>
            <a:off x="3886200" y="3883025"/>
            <a:ext cx="1828800" cy="1798638"/>
            <a:chOff x="2448" y="2446"/>
            <a:chExt cx="1152" cy="1133"/>
          </a:xfrm>
        </p:grpSpPr>
        <p:sp>
          <p:nvSpPr>
            <p:cNvPr id="47127" name="Text Box 6"/>
            <p:cNvSpPr txBox="1">
              <a:spLocks noChangeArrowheads="1"/>
            </p:cNvSpPr>
            <p:nvPr/>
          </p:nvSpPr>
          <p:spPr bwMode="auto">
            <a:xfrm>
              <a:off x="2448" y="2829"/>
              <a:ext cx="6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a:t>
              </a:r>
            </a:p>
            <a:p>
              <a:pPr algn="l">
                <a:lnSpc>
                  <a:spcPct val="100000"/>
                </a:lnSpc>
              </a:pPr>
              <a:r>
                <a:rPr lang="en-US" sz="1800">
                  <a:solidFill>
                    <a:srgbClr val="000066"/>
                  </a:solidFill>
                </a:rPr>
                <a:t>local </a:t>
              </a:r>
            </a:p>
            <a:p>
              <a:pPr algn="l">
                <a:lnSpc>
                  <a:spcPct val="100000"/>
                </a:lnSpc>
              </a:pPr>
              <a:r>
                <a:rPr lang="en-US" sz="1800">
                  <a:solidFill>
                    <a:srgbClr val="000066"/>
                  </a:solidFill>
                </a:rPr>
                <a:t>symbol </a:t>
              </a:r>
            </a:p>
            <a:p>
              <a:pPr algn="l">
                <a:lnSpc>
                  <a:spcPct val="100000"/>
                </a:lnSpc>
              </a:pPr>
              <a:r>
                <a:rPr lang="en-US" sz="1800">
                  <a:solidFill>
                    <a:srgbClr val="000066"/>
                  </a:solidFill>
                  <a:latin typeface="Courier New" charset="0"/>
                </a:rPr>
                <a:t>ep </a:t>
              </a:r>
            </a:p>
          </p:txBody>
        </p:sp>
        <p:sp>
          <p:nvSpPr>
            <p:cNvPr id="47128" name="Line 20"/>
            <p:cNvSpPr>
              <a:spLocks noChangeShapeType="1"/>
            </p:cNvSpPr>
            <p:nvPr/>
          </p:nvSpPr>
          <p:spPr bwMode="auto">
            <a:xfrm flipV="1">
              <a:off x="2880" y="2446"/>
              <a:ext cx="720" cy="72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6" name="Group 34"/>
          <p:cNvGrpSpPr>
            <a:grpSpLocks/>
          </p:cNvGrpSpPr>
          <p:nvPr/>
        </p:nvGrpSpPr>
        <p:grpSpPr bwMode="auto">
          <a:xfrm>
            <a:off x="5867400" y="4264025"/>
            <a:ext cx="3200400" cy="1647825"/>
            <a:chOff x="3696" y="2686"/>
            <a:chExt cx="2016" cy="1038"/>
          </a:xfrm>
        </p:grpSpPr>
        <p:sp>
          <p:nvSpPr>
            <p:cNvPr id="47125" name="Text Box 8"/>
            <p:cNvSpPr txBox="1">
              <a:spLocks noChangeArrowheads="1"/>
            </p:cNvSpPr>
            <p:nvPr/>
          </p:nvSpPr>
          <p:spPr bwMode="auto">
            <a:xfrm>
              <a:off x="4896" y="2974"/>
              <a:ext cx="8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Defs of local  </a:t>
              </a:r>
            </a:p>
            <a:p>
              <a:pPr algn="l">
                <a:lnSpc>
                  <a:spcPct val="100000"/>
                </a:lnSpc>
              </a:pPr>
              <a:r>
                <a:rPr lang="en-US" sz="1800">
                  <a:solidFill>
                    <a:srgbClr val="000066"/>
                  </a:solidFill>
                </a:rPr>
                <a:t>symbols </a:t>
              </a:r>
              <a:r>
                <a:rPr lang="en-US" sz="1800">
                  <a:solidFill>
                    <a:srgbClr val="000066"/>
                  </a:solidFill>
                  <a:latin typeface="Courier New" charset="0"/>
                </a:rPr>
                <a:t>x</a:t>
              </a:r>
              <a:r>
                <a:rPr lang="en-US" sz="1800">
                  <a:solidFill>
                    <a:srgbClr val="000066"/>
                  </a:solidFill>
                </a:rPr>
                <a:t> and </a:t>
              </a:r>
              <a:r>
                <a:rPr lang="en-US" sz="1800">
                  <a:solidFill>
                    <a:srgbClr val="000066"/>
                  </a:solidFill>
                  <a:latin typeface="Courier New" charset="0"/>
                </a:rPr>
                <a:t>y</a:t>
              </a:r>
            </a:p>
          </p:txBody>
        </p:sp>
        <p:sp>
          <p:nvSpPr>
            <p:cNvPr id="47126" name="Line 21"/>
            <p:cNvSpPr>
              <a:spLocks noChangeShapeType="1"/>
            </p:cNvSpPr>
            <p:nvPr/>
          </p:nvSpPr>
          <p:spPr bwMode="auto">
            <a:xfrm flipH="1" flipV="1">
              <a:off x="3696" y="2686"/>
              <a:ext cx="1200" cy="57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7" name="Group 35"/>
          <p:cNvGrpSpPr>
            <a:grpSpLocks/>
          </p:cNvGrpSpPr>
          <p:nvPr/>
        </p:nvGrpSpPr>
        <p:grpSpPr bwMode="auto">
          <a:xfrm>
            <a:off x="6019800" y="5330825"/>
            <a:ext cx="2117725" cy="1176338"/>
            <a:chOff x="3792" y="3358"/>
            <a:chExt cx="1200" cy="741"/>
          </a:xfrm>
        </p:grpSpPr>
        <p:sp>
          <p:nvSpPr>
            <p:cNvPr id="47123" name="Text Box 22"/>
            <p:cNvSpPr txBox="1">
              <a:spLocks noChangeArrowheads="1"/>
            </p:cNvSpPr>
            <p:nvPr/>
          </p:nvSpPr>
          <p:spPr bwMode="auto">
            <a:xfrm>
              <a:off x="3792" y="3695"/>
              <a:ext cx="12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Refs of local </a:t>
              </a:r>
            </a:p>
            <a:p>
              <a:pPr algn="l">
                <a:lnSpc>
                  <a:spcPct val="100000"/>
                </a:lnSpc>
              </a:pPr>
              <a:r>
                <a:rPr lang="en-US" sz="1800">
                  <a:solidFill>
                    <a:srgbClr val="000066"/>
                  </a:solidFill>
                </a:rPr>
                <a:t>symbols </a:t>
              </a:r>
              <a:r>
                <a:rPr lang="en-US" sz="1800">
                  <a:solidFill>
                    <a:srgbClr val="000066"/>
                  </a:solidFill>
                  <a:latin typeface="Courier New" charset="0"/>
                </a:rPr>
                <a:t>ep,x,y</a:t>
              </a:r>
            </a:p>
          </p:txBody>
        </p:sp>
        <p:sp>
          <p:nvSpPr>
            <p:cNvPr id="47124" name="Line 23"/>
            <p:cNvSpPr>
              <a:spLocks noChangeShapeType="1"/>
            </p:cNvSpPr>
            <p:nvPr/>
          </p:nvSpPr>
          <p:spPr bwMode="auto">
            <a:xfrm flipH="1" flipV="1">
              <a:off x="4272" y="3358"/>
              <a:ext cx="0"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8" name="Group 31"/>
          <p:cNvGrpSpPr>
            <a:grpSpLocks/>
          </p:cNvGrpSpPr>
          <p:nvPr/>
        </p:nvGrpSpPr>
        <p:grpSpPr bwMode="auto">
          <a:xfrm>
            <a:off x="4800600" y="5026025"/>
            <a:ext cx="1247775" cy="1601788"/>
            <a:chOff x="3024" y="3166"/>
            <a:chExt cx="786" cy="1009"/>
          </a:xfrm>
        </p:grpSpPr>
        <p:sp>
          <p:nvSpPr>
            <p:cNvPr id="47121" name="Text Box 24"/>
            <p:cNvSpPr txBox="1">
              <a:spLocks noChangeArrowheads="1"/>
            </p:cNvSpPr>
            <p:nvPr/>
          </p:nvSpPr>
          <p:spPr bwMode="auto">
            <a:xfrm>
              <a:off x="3024" y="3598"/>
              <a:ext cx="78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Def of</a:t>
              </a:r>
            </a:p>
            <a:p>
              <a:pPr algn="l">
                <a:lnSpc>
                  <a:spcPct val="100000"/>
                </a:lnSpc>
              </a:pPr>
              <a:r>
                <a:rPr lang="en-US" sz="1800">
                  <a:solidFill>
                    <a:srgbClr val="000066"/>
                  </a:solidFill>
                </a:rPr>
                <a:t>local </a:t>
              </a:r>
            </a:p>
            <a:p>
              <a:pPr algn="l">
                <a:lnSpc>
                  <a:spcPct val="100000"/>
                </a:lnSpc>
              </a:pPr>
              <a:r>
                <a:rPr lang="en-US" sz="1800">
                  <a:solidFill>
                    <a:srgbClr val="000066"/>
                  </a:solidFill>
                </a:rPr>
                <a:t>symbol </a:t>
              </a:r>
              <a:r>
                <a:rPr lang="en-US" sz="1800">
                  <a:solidFill>
                    <a:srgbClr val="000066"/>
                  </a:solidFill>
                  <a:latin typeface="Courier New" charset="0"/>
                </a:rPr>
                <a:t>a</a:t>
              </a:r>
              <a:r>
                <a:rPr lang="en-US" sz="1800">
                  <a:solidFill>
                    <a:srgbClr val="000066"/>
                  </a:solidFill>
                </a:rPr>
                <a:t> </a:t>
              </a:r>
            </a:p>
          </p:txBody>
        </p:sp>
        <p:sp>
          <p:nvSpPr>
            <p:cNvPr id="47122" name="Line 25"/>
            <p:cNvSpPr>
              <a:spLocks noChangeShapeType="1"/>
            </p:cNvSpPr>
            <p:nvPr/>
          </p:nvSpPr>
          <p:spPr bwMode="auto">
            <a:xfrm flipV="1">
              <a:off x="3408" y="3166"/>
              <a:ext cx="96" cy="4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grpSp>
        <p:nvGrpSpPr>
          <p:cNvPr id="9" name="Group 30"/>
          <p:cNvGrpSpPr>
            <a:grpSpLocks/>
          </p:cNvGrpSpPr>
          <p:nvPr/>
        </p:nvGrpSpPr>
        <p:grpSpPr bwMode="auto">
          <a:xfrm>
            <a:off x="2076450" y="4264025"/>
            <a:ext cx="1835150" cy="1782763"/>
            <a:chOff x="1308" y="2686"/>
            <a:chExt cx="1156" cy="1123"/>
          </a:xfrm>
        </p:grpSpPr>
        <p:sp>
          <p:nvSpPr>
            <p:cNvPr id="47119" name="Text Box 4"/>
            <p:cNvSpPr txBox="1">
              <a:spLocks noChangeArrowheads="1"/>
            </p:cNvSpPr>
            <p:nvPr/>
          </p:nvSpPr>
          <p:spPr bwMode="auto">
            <a:xfrm>
              <a:off x="1308" y="3405"/>
              <a:ext cx="1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Ref to external </a:t>
              </a:r>
            </a:p>
            <a:p>
              <a:pPr algn="l">
                <a:lnSpc>
                  <a:spcPct val="100000"/>
                </a:lnSpc>
              </a:pPr>
              <a:r>
                <a:rPr lang="en-US" sz="1800">
                  <a:solidFill>
                    <a:srgbClr val="000066"/>
                  </a:solidFill>
                </a:rPr>
                <a:t>symbol </a:t>
              </a:r>
              <a:r>
                <a:rPr lang="en-US" sz="1800">
                  <a:solidFill>
                    <a:srgbClr val="000066"/>
                  </a:solidFill>
                  <a:latin typeface="Courier New" charset="0"/>
                </a:rPr>
                <a:t>a</a:t>
              </a:r>
            </a:p>
          </p:txBody>
        </p:sp>
        <p:sp>
          <p:nvSpPr>
            <p:cNvPr id="47120" name="Line 5"/>
            <p:cNvSpPr>
              <a:spLocks noChangeShapeType="1"/>
            </p:cNvSpPr>
            <p:nvPr/>
          </p:nvSpPr>
          <p:spPr bwMode="auto">
            <a:xfrm flipV="1">
              <a:off x="1824" y="2686"/>
              <a:ext cx="288" cy="72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3891482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0" name="Rectangle 10"/>
          <p:cNvSpPr>
            <a:spLocks noGrp="1" noChangeArrowheads="1"/>
          </p:cNvSpPr>
          <p:nvPr>
            <p:ph type="title"/>
          </p:nvPr>
        </p:nvSpPr>
        <p:spPr/>
        <p:txBody>
          <a:bodyPr/>
          <a:lstStyle/>
          <a:p>
            <a:pPr eaLnBrk="1" hangingPunct="1">
              <a:defRPr/>
            </a:pPr>
            <a:r>
              <a:rPr lang="en-US" dirty="0" err="1">
                <a:latin typeface="Courier New" pitchFamily="-1" charset="0"/>
              </a:rPr>
              <a:t>m.o</a:t>
            </a:r>
            <a:r>
              <a:rPr lang="en-US" dirty="0"/>
              <a:t> Relocation </a:t>
            </a:r>
            <a:r>
              <a:rPr lang="en-US" dirty="0" smtClean="0"/>
              <a:t>Info (32-bit)</a:t>
            </a:r>
            <a:endParaRPr lang="en-US" dirty="0"/>
          </a:p>
        </p:txBody>
      </p:sp>
      <p:sp>
        <p:nvSpPr>
          <p:cNvPr id="28676" name="Text Box 4"/>
          <p:cNvSpPr txBox="1">
            <a:spLocks noChangeArrowheads="1"/>
          </p:cNvSpPr>
          <p:nvPr/>
        </p:nvSpPr>
        <p:spPr bwMode="auto">
          <a:xfrm>
            <a:off x="3200400" y="4572000"/>
            <a:ext cx="3854450" cy="1317625"/>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&lt;e&gt;: </a:t>
            </a:r>
          </a:p>
          <a:p>
            <a:pPr algn="l">
              <a:lnSpc>
                <a:spcPct val="100000"/>
              </a:lnSpc>
            </a:pPr>
            <a:r>
              <a:rPr lang="en-US" sz="1600">
                <a:solidFill>
                  <a:srgbClr val="000066"/>
                </a:solidFill>
                <a:latin typeface="Courier New" charset="0"/>
              </a:rPr>
              <a:t>   0:   </a:t>
            </a:r>
            <a:r>
              <a:rPr lang="en-US" sz="1600">
                <a:solidFill>
                  <a:srgbClr val="000004"/>
                </a:solidFill>
                <a:latin typeface="Courier New" charset="0"/>
              </a:rPr>
              <a:t>07 00 00 00</a:t>
            </a:r>
          </a:p>
          <a:p>
            <a:pPr algn="l">
              <a:lnSpc>
                <a:spcPct val="100000"/>
              </a:lnSpc>
            </a:pPr>
            <a:r>
              <a:rPr lang="en-US" sz="1600">
                <a:solidFill>
                  <a:srgbClr val="000066"/>
                </a:solidFill>
                <a:latin typeface="Courier New" charset="0"/>
              </a:rPr>
              <a:t> </a:t>
            </a:r>
          </a:p>
        </p:txBody>
      </p:sp>
      <p:sp>
        <p:nvSpPr>
          <p:cNvPr id="48131" name="Text Box 5"/>
          <p:cNvSpPr txBox="1">
            <a:spLocks noChangeArrowheads="1"/>
          </p:cNvSpPr>
          <p:nvPr/>
        </p:nvSpPr>
        <p:spPr bwMode="auto">
          <a:xfrm>
            <a:off x="152400" y="6096000"/>
            <a:ext cx="183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source: objdump</a:t>
            </a:r>
          </a:p>
        </p:txBody>
      </p:sp>
      <p:sp>
        <p:nvSpPr>
          <p:cNvPr id="48132" name="Rectangle 6"/>
          <p:cNvSpPr>
            <a:spLocks noChangeArrowheads="1"/>
          </p:cNvSpPr>
          <p:nvPr/>
        </p:nvSpPr>
        <p:spPr bwMode="auto">
          <a:xfrm>
            <a:off x="339725" y="129540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a:t>
            </a:r>
            <a:r>
              <a:rPr lang="en-US">
                <a:solidFill>
                  <a:srgbClr val="000004"/>
                </a:solidFill>
                <a:latin typeface="Courier New" charset="0"/>
              </a:rPr>
              <a:t>e=7</a:t>
            </a:r>
            <a:r>
              <a:rPr lang="en-US">
                <a:solidFill>
                  <a:srgbClr val="000066"/>
                </a:solidFill>
                <a:latin typeface="Courier New" charset="0"/>
              </a:rPr>
              <a:t>;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48133" name="Rectangle 7"/>
          <p:cNvSpPr>
            <a:spLocks noChangeArrowheads="1"/>
          </p:cNvSpPr>
          <p:nvPr/>
        </p:nvSpPr>
        <p:spPr bwMode="auto">
          <a:xfrm>
            <a:off x="304800" y="9350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grpSp>
        <p:nvGrpSpPr>
          <p:cNvPr id="2" name="Group 1"/>
          <p:cNvGrpSpPr>
            <a:grpSpLocks/>
          </p:cNvGrpSpPr>
          <p:nvPr/>
        </p:nvGrpSpPr>
        <p:grpSpPr bwMode="auto">
          <a:xfrm>
            <a:off x="3227388" y="1295400"/>
            <a:ext cx="5688012" cy="2784475"/>
            <a:chOff x="3227388" y="1295400"/>
            <a:chExt cx="5688012" cy="2784475"/>
          </a:xfrm>
        </p:grpSpPr>
        <p:sp>
          <p:nvSpPr>
            <p:cNvPr id="48135" name="Text Box 3"/>
            <p:cNvSpPr txBox="1">
              <a:spLocks noChangeArrowheads="1"/>
            </p:cNvSpPr>
            <p:nvPr/>
          </p:nvSpPr>
          <p:spPr bwMode="auto">
            <a:xfrm>
              <a:off x="3227388" y="1295400"/>
              <a:ext cx="5688012" cy="2784475"/>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Disassembly of section .text: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&lt;main&gt;: 00000000 &lt;main&gt;: </a:t>
              </a:r>
            </a:p>
            <a:p>
              <a:pPr algn="l">
                <a:lnSpc>
                  <a:spcPct val="100000"/>
                </a:lnSpc>
              </a:pPr>
              <a:r>
                <a:rPr lang="en-US" sz="1600">
                  <a:solidFill>
                    <a:srgbClr val="000066"/>
                  </a:solidFill>
                  <a:latin typeface="Courier New" charset="0"/>
                </a:rPr>
                <a:t>   0:   55              pushl  %ebp </a:t>
              </a:r>
            </a:p>
            <a:p>
              <a:pPr algn="l">
                <a:lnSpc>
                  <a:spcPct val="100000"/>
                </a:lnSpc>
              </a:pPr>
              <a:r>
                <a:rPr lang="en-US" sz="1600">
                  <a:solidFill>
                    <a:srgbClr val="000066"/>
                  </a:solidFill>
                  <a:latin typeface="Courier New" charset="0"/>
                </a:rPr>
                <a:t>   1:   89 e5           movl   %esp,%ebp </a:t>
              </a:r>
            </a:p>
            <a:p>
              <a:pPr algn="l">
                <a:lnSpc>
                  <a:spcPct val="100000"/>
                </a:lnSpc>
              </a:pPr>
              <a:r>
                <a:rPr lang="en-US" sz="1600">
                  <a:solidFill>
                    <a:srgbClr val="000066"/>
                  </a:solidFill>
                  <a:latin typeface="Courier New" charset="0"/>
                </a:rPr>
                <a:t>   3:   e8 </a:t>
              </a:r>
              <a:r>
                <a:rPr lang="en-US" sz="1600">
                  <a:solidFill>
                    <a:srgbClr val="FF0000"/>
                  </a:solidFill>
                  <a:latin typeface="Courier New" charset="0"/>
                </a:rPr>
                <a:t>fc ff ff ff</a:t>
              </a:r>
              <a:r>
                <a:rPr lang="en-US" sz="1600">
                  <a:solidFill>
                    <a:srgbClr val="000066"/>
                  </a:solidFill>
                  <a:latin typeface="Courier New" charset="0"/>
                </a:rPr>
                <a:t>  call   4 &lt;main+0x4&gt;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4: R_386_PC32   a</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   6a 00           pushl  $0x0 </a:t>
              </a:r>
            </a:p>
            <a:p>
              <a:pPr algn="l">
                <a:lnSpc>
                  <a:spcPct val="100000"/>
                </a:lnSpc>
              </a:pPr>
              <a:r>
                <a:rPr lang="en-US" sz="1600">
                  <a:solidFill>
                    <a:srgbClr val="000066"/>
                  </a:solidFill>
                  <a:latin typeface="Courier New" charset="0"/>
                </a:rPr>
                <a:t>   a:   e8 </a:t>
              </a:r>
              <a:r>
                <a:rPr lang="en-US" sz="1600">
                  <a:solidFill>
                    <a:srgbClr val="FF0000"/>
                  </a:solidFill>
                  <a:latin typeface="Courier New" charset="0"/>
                </a:rPr>
                <a:t>fc ff ff ff</a:t>
              </a:r>
              <a:r>
                <a:rPr lang="en-US" sz="1600">
                  <a:solidFill>
                    <a:srgbClr val="000066"/>
                  </a:solidFill>
                  <a:latin typeface="Courier New" charset="0"/>
                </a:rPr>
                <a:t>  call   b &lt;main+0xb&gt;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b: R_386_PC32   exit</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f:   90              nop     </a:t>
              </a:r>
            </a:p>
          </p:txBody>
        </p:sp>
        <p:sp>
          <p:nvSpPr>
            <p:cNvPr id="48136" name="Rectangle 8"/>
            <p:cNvSpPr>
              <a:spLocks noChangeArrowheads="1"/>
            </p:cNvSpPr>
            <p:nvPr/>
          </p:nvSpPr>
          <p:spPr bwMode="auto">
            <a:xfrm>
              <a:off x="6172200" y="28321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48137" name="Rectangle 9"/>
            <p:cNvSpPr>
              <a:spLocks noChangeArrowheads="1"/>
            </p:cNvSpPr>
            <p:nvPr/>
          </p:nvSpPr>
          <p:spPr bwMode="auto">
            <a:xfrm>
              <a:off x="6172200" y="35687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grpSp>
    </p:spTree>
    <p:extLst>
      <p:ext uri="{BB962C8B-B14F-4D97-AF65-F5344CB8AC3E}">
        <p14:creationId xmlns:p14="http://schemas.microsoft.com/office/powerpoint/2010/main" val="3820955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dissolve">
                                      <p:cBhvr>
                                        <p:cTn id="1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33" name="Rectangle 9"/>
          <p:cNvSpPr>
            <a:spLocks noGrp="1" noChangeArrowheads="1"/>
          </p:cNvSpPr>
          <p:nvPr>
            <p:ph type="title"/>
          </p:nvPr>
        </p:nvSpPr>
        <p:spPr/>
        <p:txBody>
          <a:bodyPr/>
          <a:lstStyle/>
          <a:p>
            <a:pPr eaLnBrk="1" hangingPunct="1">
              <a:defRPr/>
            </a:pPr>
            <a:r>
              <a:rPr lang="en-US">
                <a:latin typeface="Courier New" pitchFamily="-1" charset="0"/>
              </a:rPr>
              <a:t>a.o</a:t>
            </a:r>
            <a:r>
              <a:rPr lang="en-US"/>
              <a:t> Relocation Info (</a:t>
            </a:r>
            <a:r>
              <a:rPr lang="en-US">
                <a:latin typeface="Courier New" pitchFamily="-1" charset="0"/>
              </a:rPr>
              <a:t>.text</a:t>
            </a:r>
            <a:r>
              <a:rPr lang="en-US"/>
              <a:t>)</a:t>
            </a:r>
          </a:p>
        </p:txBody>
      </p:sp>
      <p:sp>
        <p:nvSpPr>
          <p:cNvPr id="50178" name="Rectangle 3"/>
          <p:cNvSpPr>
            <a:spLocks noChangeArrowheads="1"/>
          </p:cNvSpPr>
          <p:nvPr/>
        </p:nvSpPr>
        <p:spPr bwMode="auto">
          <a:xfrm>
            <a:off x="228600" y="10001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0179" name="Rectangle 4"/>
          <p:cNvSpPr>
            <a:spLocks noChangeArrowheads="1"/>
          </p:cNvSpPr>
          <p:nvPr/>
        </p:nvSpPr>
        <p:spPr bwMode="auto">
          <a:xfrm>
            <a:off x="228600" y="1319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
        <p:nvSpPr>
          <p:cNvPr id="50180" name="Rectangle 5"/>
          <p:cNvSpPr>
            <a:spLocks noChangeArrowheads="1"/>
          </p:cNvSpPr>
          <p:nvPr/>
        </p:nvSpPr>
        <p:spPr bwMode="auto">
          <a:xfrm>
            <a:off x="3352800" y="1295400"/>
            <a:ext cx="5638800" cy="4505325"/>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.text: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&lt;a&gt;: </a:t>
            </a:r>
          </a:p>
          <a:p>
            <a:pPr algn="l">
              <a:lnSpc>
                <a:spcPct val="100000"/>
              </a:lnSpc>
            </a:pPr>
            <a:r>
              <a:rPr lang="en-US" sz="1600">
                <a:solidFill>
                  <a:srgbClr val="000066"/>
                </a:solidFill>
                <a:latin typeface="Courier New" charset="0"/>
              </a:rPr>
              <a:t>   0:   55              pushl  %ebp </a:t>
            </a:r>
          </a:p>
          <a:p>
            <a:pPr algn="l">
              <a:lnSpc>
                <a:spcPct val="100000"/>
              </a:lnSpc>
            </a:pPr>
            <a:r>
              <a:rPr lang="en-US" sz="1600">
                <a:solidFill>
                  <a:srgbClr val="000066"/>
                </a:solidFill>
                <a:latin typeface="Courier New" charset="0"/>
              </a:rPr>
              <a:t>   1:   8b 15 </a:t>
            </a:r>
            <a:r>
              <a:rPr lang="en-US" sz="1600">
                <a:solidFill>
                  <a:srgbClr val="FF0000"/>
                </a:solidFill>
                <a:latin typeface="Courier New" charset="0"/>
              </a:rPr>
              <a:t>00 00</a:t>
            </a:r>
            <a:r>
              <a:rPr lang="en-US" sz="1600">
                <a:solidFill>
                  <a:srgbClr val="000066"/>
                </a:solidFill>
                <a:latin typeface="Courier New" charset="0"/>
              </a:rPr>
              <a:t> </a:t>
            </a:r>
            <a:r>
              <a:rPr lang="en-US" sz="1600">
                <a:solidFill>
                  <a:srgbClr val="FF0000"/>
                </a:solidFill>
                <a:latin typeface="Courier New" charset="0"/>
              </a:rPr>
              <a:t>00</a:t>
            </a:r>
            <a:r>
              <a:rPr lang="en-US" sz="1600">
                <a:solidFill>
                  <a:srgbClr val="000066"/>
                </a:solidFill>
                <a:latin typeface="Courier New" charset="0"/>
              </a:rPr>
              <a:t>  movl   0x0,%edx </a:t>
            </a:r>
          </a:p>
          <a:p>
            <a:pPr algn="l">
              <a:lnSpc>
                <a:spcPct val="100000"/>
              </a:lnSpc>
            </a:pPr>
            <a:r>
              <a:rPr lang="en-US" sz="1600">
                <a:solidFill>
                  <a:srgbClr val="000066"/>
                </a:solidFill>
                <a:latin typeface="Courier New" charset="0"/>
              </a:rPr>
              <a:t>   6:   </a:t>
            </a:r>
            <a:r>
              <a:rPr lang="en-US" sz="1600">
                <a:solidFill>
                  <a:srgbClr val="FF0000"/>
                </a:solidFill>
                <a:latin typeface="Courier New" charset="0"/>
              </a:rPr>
              <a:t>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3: R_386_32     ep </a:t>
            </a:r>
          </a:p>
          <a:p>
            <a:pPr algn="l">
              <a:lnSpc>
                <a:spcPct val="100000"/>
              </a:lnSpc>
            </a:pPr>
            <a:r>
              <a:rPr lang="en-US" sz="1600">
                <a:solidFill>
                  <a:srgbClr val="000066"/>
                </a:solidFill>
                <a:latin typeface="Courier New" charset="0"/>
              </a:rPr>
              <a:t>   7:   a1 </a:t>
            </a:r>
            <a:r>
              <a:rPr lang="en-US" sz="1600">
                <a:solidFill>
                  <a:srgbClr val="FF0000"/>
                </a:solidFill>
                <a:latin typeface="Courier New" charset="0"/>
              </a:rPr>
              <a:t>00 00 00 00</a:t>
            </a:r>
            <a:r>
              <a:rPr lang="en-US" sz="1600">
                <a:solidFill>
                  <a:srgbClr val="000066"/>
                </a:solidFill>
                <a:latin typeface="Courier New" charset="0"/>
              </a:rPr>
              <a:t>  movl   0x0,%eax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8: R_386_32     x</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c:   89 e5           movl   %esp,%ebp </a:t>
            </a:r>
          </a:p>
          <a:p>
            <a:pPr algn="l">
              <a:lnSpc>
                <a:spcPct val="100000"/>
              </a:lnSpc>
            </a:pPr>
            <a:r>
              <a:rPr lang="en-US" sz="1600">
                <a:solidFill>
                  <a:srgbClr val="000066"/>
                </a:solidFill>
                <a:latin typeface="Courier New" charset="0"/>
              </a:rPr>
              <a:t>   e:   03 02           addl   (%edx),%eax </a:t>
            </a:r>
          </a:p>
          <a:p>
            <a:pPr algn="l">
              <a:lnSpc>
                <a:spcPct val="100000"/>
              </a:lnSpc>
            </a:pPr>
            <a:r>
              <a:rPr lang="en-US" sz="1600">
                <a:solidFill>
                  <a:srgbClr val="000066"/>
                </a:solidFill>
                <a:latin typeface="Courier New" charset="0"/>
              </a:rPr>
              <a:t>  10:   89 ec           movl   %ebp,%esp </a:t>
            </a:r>
          </a:p>
          <a:p>
            <a:pPr algn="l">
              <a:lnSpc>
                <a:spcPct val="100000"/>
              </a:lnSpc>
            </a:pPr>
            <a:r>
              <a:rPr lang="en-US" sz="1600">
                <a:solidFill>
                  <a:srgbClr val="000066"/>
                </a:solidFill>
                <a:latin typeface="Courier New" charset="0"/>
              </a:rPr>
              <a:t>  12:   03 05 </a:t>
            </a:r>
            <a:r>
              <a:rPr lang="en-US" sz="1600">
                <a:solidFill>
                  <a:srgbClr val="FF0000"/>
                </a:solidFill>
                <a:latin typeface="Courier New" charset="0"/>
              </a:rPr>
              <a:t>00 00 00</a:t>
            </a:r>
            <a:r>
              <a:rPr lang="en-US" sz="1600">
                <a:solidFill>
                  <a:srgbClr val="000066"/>
                </a:solidFill>
                <a:latin typeface="Courier New" charset="0"/>
              </a:rPr>
              <a:t>  addl   0x0,%eax </a:t>
            </a:r>
          </a:p>
          <a:p>
            <a:pPr algn="l">
              <a:lnSpc>
                <a:spcPct val="100000"/>
              </a:lnSpc>
            </a:pPr>
            <a:r>
              <a:rPr lang="en-US" sz="1600">
                <a:solidFill>
                  <a:srgbClr val="000066"/>
                </a:solidFill>
                <a:latin typeface="Courier New" charset="0"/>
              </a:rPr>
              <a:t>  17:   </a:t>
            </a:r>
            <a:r>
              <a:rPr lang="en-US" sz="1600">
                <a:solidFill>
                  <a:srgbClr val="FF0000"/>
                </a:solidFill>
                <a:latin typeface="Courier New" charset="0"/>
              </a:rPr>
              <a:t>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14: R_386_32    y</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18:   5d              popl   %ebp </a:t>
            </a:r>
          </a:p>
          <a:p>
            <a:pPr algn="l">
              <a:lnSpc>
                <a:spcPct val="100000"/>
              </a:lnSpc>
            </a:pPr>
            <a:r>
              <a:rPr lang="en-US" sz="1600">
                <a:solidFill>
                  <a:srgbClr val="000066"/>
                </a:solidFill>
                <a:latin typeface="Courier New" charset="0"/>
              </a:rPr>
              <a:t>  19:   c3              ret     </a:t>
            </a:r>
          </a:p>
          <a:p>
            <a:pPr algn="l">
              <a:lnSpc>
                <a:spcPct val="100000"/>
              </a:lnSpc>
            </a:pPr>
            <a:r>
              <a:rPr lang="en-US" sz="1600">
                <a:solidFill>
                  <a:srgbClr val="000066"/>
                </a:solidFill>
                <a:latin typeface="Courier New" charset="0"/>
              </a:rPr>
              <a:t> </a:t>
            </a:r>
          </a:p>
        </p:txBody>
      </p:sp>
      <p:sp>
        <p:nvSpPr>
          <p:cNvPr id="50181" name="Rectangle 6"/>
          <p:cNvSpPr>
            <a:spLocks noChangeArrowheads="1"/>
          </p:cNvSpPr>
          <p:nvPr/>
        </p:nvSpPr>
        <p:spPr bwMode="auto">
          <a:xfrm>
            <a:off x="6172200" y="28067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50182" name="Rectangle 7"/>
          <p:cNvSpPr>
            <a:spLocks noChangeArrowheads="1"/>
          </p:cNvSpPr>
          <p:nvPr/>
        </p:nvSpPr>
        <p:spPr bwMode="auto">
          <a:xfrm>
            <a:off x="6172200" y="33020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50183" name="Rectangle 8"/>
          <p:cNvSpPr>
            <a:spLocks noChangeArrowheads="1"/>
          </p:cNvSpPr>
          <p:nvPr/>
        </p:nvSpPr>
        <p:spPr bwMode="auto">
          <a:xfrm>
            <a:off x="6172200" y="47752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10990255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5" name="Rectangle 7"/>
          <p:cNvSpPr>
            <a:spLocks noGrp="1" noChangeArrowheads="1"/>
          </p:cNvSpPr>
          <p:nvPr>
            <p:ph type="title"/>
          </p:nvPr>
        </p:nvSpPr>
        <p:spPr/>
        <p:txBody>
          <a:bodyPr/>
          <a:lstStyle/>
          <a:p>
            <a:pPr eaLnBrk="1" hangingPunct="1">
              <a:defRPr/>
            </a:pPr>
            <a:r>
              <a:rPr lang="en-US">
                <a:latin typeface="Courier New" pitchFamily="-1" charset="0"/>
              </a:rPr>
              <a:t>a.o</a:t>
            </a:r>
            <a:r>
              <a:rPr lang="en-US"/>
              <a:t> Relocation Info (.</a:t>
            </a:r>
            <a:r>
              <a:rPr lang="en-US">
                <a:latin typeface="Courier New" pitchFamily="-1" charset="0"/>
              </a:rPr>
              <a:t>data</a:t>
            </a:r>
            <a:r>
              <a:rPr lang="en-US"/>
              <a:t>)</a:t>
            </a:r>
          </a:p>
        </p:txBody>
      </p:sp>
      <p:sp>
        <p:nvSpPr>
          <p:cNvPr id="51202" name="Rectangle 3"/>
          <p:cNvSpPr>
            <a:spLocks noChangeArrowheads="1"/>
          </p:cNvSpPr>
          <p:nvPr/>
        </p:nvSpPr>
        <p:spPr bwMode="auto">
          <a:xfrm>
            <a:off x="228600" y="1000125"/>
            <a:ext cx="5969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1203" name="Rectangle 4"/>
          <p:cNvSpPr>
            <a:spLocks noChangeArrowheads="1"/>
          </p:cNvSpPr>
          <p:nvPr/>
        </p:nvSpPr>
        <p:spPr bwMode="auto">
          <a:xfrm>
            <a:off x="228600" y="1319213"/>
            <a:ext cx="2644775" cy="2566987"/>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
        <p:nvSpPr>
          <p:cNvPr id="51204" name="Rectangle 5"/>
          <p:cNvSpPr>
            <a:spLocks noChangeArrowheads="1"/>
          </p:cNvSpPr>
          <p:nvPr/>
        </p:nvSpPr>
        <p:spPr bwMode="auto">
          <a:xfrm>
            <a:off x="3594100" y="1295400"/>
            <a:ext cx="5372100" cy="1816100"/>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00000000 &lt;ep&gt;: </a:t>
            </a:r>
          </a:p>
          <a:p>
            <a:pPr algn="l">
              <a:lnSpc>
                <a:spcPct val="100000"/>
              </a:lnSpc>
            </a:pPr>
            <a:r>
              <a:rPr lang="en-US" sz="1600">
                <a:solidFill>
                  <a:srgbClr val="000066"/>
                </a:solidFill>
                <a:latin typeface="Courier New" charset="0"/>
              </a:rPr>
              <a:t>   0:   </a:t>
            </a:r>
            <a:r>
              <a:rPr lang="en-US" sz="1600">
                <a:solidFill>
                  <a:srgbClr val="FF0000"/>
                </a:solidFill>
                <a:latin typeface="Courier New" charset="0"/>
              </a:rPr>
              <a:t>00 00 00 00</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0000"/>
                </a:solidFill>
                <a:latin typeface="Courier New" charset="0"/>
              </a:rPr>
              <a:t>0: R_386_32     e </a:t>
            </a:r>
          </a:p>
          <a:p>
            <a:pPr algn="l">
              <a:lnSpc>
                <a:spcPct val="100000"/>
              </a:lnSpc>
            </a:pPr>
            <a:r>
              <a:rPr lang="en-US" sz="1600">
                <a:solidFill>
                  <a:srgbClr val="000066"/>
                </a:solidFill>
                <a:latin typeface="Courier New" charset="0"/>
              </a:rPr>
              <a:t> 00000004 &lt;x&gt;: </a:t>
            </a:r>
          </a:p>
          <a:p>
            <a:pPr algn="l">
              <a:lnSpc>
                <a:spcPct val="100000"/>
              </a:lnSpc>
            </a:pPr>
            <a:r>
              <a:rPr lang="en-US" sz="1600">
                <a:solidFill>
                  <a:srgbClr val="000066"/>
                </a:solidFill>
                <a:latin typeface="Courier New" charset="0"/>
              </a:rPr>
              <a:t>   4:   0f 00 00 00</a:t>
            </a:r>
          </a:p>
        </p:txBody>
      </p:sp>
      <p:sp>
        <p:nvSpPr>
          <p:cNvPr id="51205" name="Rectangle 6"/>
          <p:cNvSpPr>
            <a:spLocks noChangeArrowheads="1"/>
          </p:cNvSpPr>
          <p:nvPr/>
        </p:nvSpPr>
        <p:spPr bwMode="auto">
          <a:xfrm>
            <a:off x="6172200" y="2336800"/>
            <a:ext cx="2616200" cy="254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8902548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a:xfrm>
            <a:off x="203200" y="266700"/>
            <a:ext cx="8918575" cy="1135063"/>
          </a:xfrm>
        </p:spPr>
        <p:txBody>
          <a:bodyPr/>
          <a:lstStyle/>
          <a:p>
            <a:pPr eaLnBrk="1" hangingPunct="1">
              <a:defRPr/>
            </a:pPr>
            <a:r>
              <a:rPr lang="en-US"/>
              <a:t>Executable After Relocation and </a:t>
            </a:r>
            <a:br>
              <a:rPr lang="en-US"/>
            </a:br>
            <a:r>
              <a:rPr lang="en-US"/>
              <a:t>External Reference Resolution (.</a:t>
            </a:r>
            <a:r>
              <a:rPr lang="en-US">
                <a:latin typeface="Courier New" pitchFamily="-1" charset="0"/>
              </a:rPr>
              <a:t>text</a:t>
            </a:r>
            <a:r>
              <a:rPr lang="en-US"/>
              <a:t>)</a:t>
            </a:r>
          </a:p>
        </p:txBody>
      </p:sp>
      <p:sp>
        <p:nvSpPr>
          <p:cNvPr id="52226" name="Rectangle 3"/>
          <p:cNvSpPr>
            <a:spLocks noChangeArrowheads="1"/>
          </p:cNvSpPr>
          <p:nvPr/>
        </p:nvSpPr>
        <p:spPr bwMode="auto">
          <a:xfrm>
            <a:off x="762000" y="1685925"/>
            <a:ext cx="7531100" cy="4994275"/>
          </a:xfrm>
          <a:prstGeom prst="rect">
            <a:avLst/>
          </a:prstGeom>
          <a:solidFill>
            <a:srgbClr val="FFFF00"/>
          </a:solidFill>
          <a:ln w="12700">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08048530 &lt;main&gt;: </a:t>
            </a:r>
          </a:p>
          <a:p>
            <a:pPr algn="l">
              <a:lnSpc>
                <a:spcPct val="100000"/>
              </a:lnSpc>
            </a:pPr>
            <a:r>
              <a:rPr lang="en-US" sz="1600">
                <a:solidFill>
                  <a:srgbClr val="000066"/>
                </a:solidFill>
                <a:latin typeface="Courier New" charset="0"/>
              </a:rPr>
              <a:t> 8048530:       55              pushl  %ebp </a:t>
            </a:r>
          </a:p>
          <a:p>
            <a:pPr algn="l">
              <a:lnSpc>
                <a:spcPct val="100000"/>
              </a:lnSpc>
            </a:pPr>
            <a:r>
              <a:rPr lang="en-US" sz="1600">
                <a:solidFill>
                  <a:srgbClr val="000066"/>
                </a:solidFill>
                <a:latin typeface="Courier New" charset="0"/>
              </a:rPr>
              <a:t> 8048531:       89 e5           movl   %esp,%ebp </a:t>
            </a:r>
          </a:p>
          <a:p>
            <a:pPr algn="l">
              <a:lnSpc>
                <a:spcPct val="100000"/>
              </a:lnSpc>
            </a:pPr>
            <a:r>
              <a:rPr lang="en-US" sz="1600">
                <a:solidFill>
                  <a:srgbClr val="000066"/>
                </a:solidFill>
                <a:latin typeface="Courier New" charset="0"/>
              </a:rPr>
              <a:t> 8048533:       e8 </a:t>
            </a:r>
            <a:r>
              <a:rPr lang="en-US" sz="1600">
                <a:solidFill>
                  <a:srgbClr val="FF0000"/>
                </a:solidFill>
                <a:latin typeface="Courier New" charset="0"/>
              </a:rPr>
              <a:t>08 00 00 00</a:t>
            </a:r>
            <a:r>
              <a:rPr lang="en-US" sz="1600">
                <a:solidFill>
                  <a:srgbClr val="000066"/>
                </a:solidFill>
                <a:latin typeface="Courier New" charset="0"/>
              </a:rPr>
              <a:t>  call   8048540 &lt;a&gt; </a:t>
            </a:r>
          </a:p>
          <a:p>
            <a:pPr algn="l">
              <a:lnSpc>
                <a:spcPct val="100000"/>
              </a:lnSpc>
            </a:pPr>
            <a:r>
              <a:rPr lang="en-US" sz="1600">
                <a:solidFill>
                  <a:srgbClr val="000066"/>
                </a:solidFill>
                <a:latin typeface="Courier New" charset="0"/>
              </a:rPr>
              <a:t> 8048538:       6a 00           pushl  $0x0 </a:t>
            </a:r>
          </a:p>
          <a:p>
            <a:pPr algn="l">
              <a:lnSpc>
                <a:spcPct val="100000"/>
              </a:lnSpc>
            </a:pPr>
            <a:r>
              <a:rPr lang="en-US" sz="1600">
                <a:solidFill>
                  <a:srgbClr val="000066"/>
                </a:solidFill>
                <a:latin typeface="Courier New" charset="0"/>
              </a:rPr>
              <a:t> 804853a:       e8 </a:t>
            </a:r>
            <a:r>
              <a:rPr lang="en-US" sz="1600">
                <a:solidFill>
                  <a:srgbClr val="FF0000"/>
                </a:solidFill>
                <a:latin typeface="Courier New" charset="0"/>
              </a:rPr>
              <a:t>35 ff ff ff</a:t>
            </a:r>
            <a:r>
              <a:rPr lang="en-US" sz="1600">
                <a:solidFill>
                  <a:srgbClr val="000066"/>
                </a:solidFill>
                <a:latin typeface="Courier New" charset="0"/>
              </a:rPr>
              <a:t>  call   8048474 &lt;_init+0x94&gt; </a:t>
            </a:r>
          </a:p>
          <a:p>
            <a:pPr algn="l">
              <a:lnSpc>
                <a:spcPct val="100000"/>
              </a:lnSpc>
            </a:pPr>
            <a:r>
              <a:rPr lang="en-US" sz="1600">
                <a:solidFill>
                  <a:srgbClr val="000066"/>
                </a:solidFill>
                <a:latin typeface="Courier New" charset="0"/>
              </a:rPr>
              <a:t> 804853f:       90              nop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08048540 &lt;a&gt;: </a:t>
            </a:r>
          </a:p>
          <a:p>
            <a:pPr algn="l">
              <a:lnSpc>
                <a:spcPct val="100000"/>
              </a:lnSpc>
            </a:pPr>
            <a:r>
              <a:rPr lang="en-US" sz="1600">
                <a:solidFill>
                  <a:srgbClr val="000066"/>
                </a:solidFill>
                <a:latin typeface="Courier New" charset="0"/>
              </a:rPr>
              <a:t> 8048540:       55              pushl  %ebp </a:t>
            </a:r>
          </a:p>
          <a:p>
            <a:pPr algn="l">
              <a:lnSpc>
                <a:spcPct val="100000"/>
              </a:lnSpc>
            </a:pPr>
            <a:r>
              <a:rPr lang="en-US" sz="1600">
                <a:solidFill>
                  <a:srgbClr val="000066"/>
                </a:solidFill>
                <a:latin typeface="Courier New" charset="0"/>
              </a:rPr>
              <a:t> 8048541:       8b 15 </a:t>
            </a:r>
            <a:r>
              <a:rPr lang="en-US" sz="1600">
                <a:solidFill>
                  <a:srgbClr val="FF0000"/>
                </a:solidFill>
                <a:latin typeface="Courier New" charset="0"/>
              </a:rPr>
              <a:t>1c a0 04</a:t>
            </a:r>
            <a:r>
              <a:rPr lang="en-US" sz="1600">
                <a:solidFill>
                  <a:srgbClr val="000066"/>
                </a:solidFill>
                <a:latin typeface="Courier New" charset="0"/>
              </a:rPr>
              <a:t>  movl   0x804a01c,%edx </a:t>
            </a:r>
          </a:p>
          <a:p>
            <a:pPr algn="l">
              <a:lnSpc>
                <a:spcPct val="100000"/>
              </a:lnSpc>
            </a:pPr>
            <a:r>
              <a:rPr lang="en-US" sz="1600">
                <a:solidFill>
                  <a:srgbClr val="000066"/>
                </a:solidFill>
                <a:latin typeface="Courier New" charset="0"/>
              </a:rPr>
              <a:t> 8048546:       </a:t>
            </a:r>
            <a:r>
              <a:rPr lang="en-US" sz="1600">
                <a:solidFill>
                  <a:srgbClr val="FF0000"/>
                </a:solidFill>
                <a:latin typeface="Courier New" charset="0"/>
              </a:rPr>
              <a:t>08</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8048547:       a1 </a:t>
            </a:r>
            <a:r>
              <a:rPr lang="en-US" sz="1600">
                <a:solidFill>
                  <a:srgbClr val="FF0000"/>
                </a:solidFill>
                <a:latin typeface="Courier New" charset="0"/>
              </a:rPr>
              <a:t>20 a0 04 08</a:t>
            </a:r>
            <a:r>
              <a:rPr lang="en-US" sz="1600">
                <a:solidFill>
                  <a:srgbClr val="000066"/>
                </a:solidFill>
                <a:latin typeface="Courier New" charset="0"/>
              </a:rPr>
              <a:t>  movl   0x804a020,%eax </a:t>
            </a:r>
          </a:p>
          <a:p>
            <a:pPr algn="l">
              <a:lnSpc>
                <a:spcPct val="100000"/>
              </a:lnSpc>
            </a:pPr>
            <a:r>
              <a:rPr lang="en-US" sz="1600">
                <a:solidFill>
                  <a:srgbClr val="000066"/>
                </a:solidFill>
                <a:latin typeface="Courier New" charset="0"/>
              </a:rPr>
              <a:t> 804854c:       89 e5           movl   %esp,%ebp </a:t>
            </a:r>
          </a:p>
          <a:p>
            <a:pPr algn="l">
              <a:lnSpc>
                <a:spcPct val="100000"/>
              </a:lnSpc>
            </a:pPr>
            <a:r>
              <a:rPr lang="en-US" sz="1600">
                <a:solidFill>
                  <a:srgbClr val="000066"/>
                </a:solidFill>
                <a:latin typeface="Courier New" charset="0"/>
              </a:rPr>
              <a:t> 804854e:       03 02           addl   (%edx),%eax </a:t>
            </a:r>
          </a:p>
          <a:p>
            <a:pPr algn="l">
              <a:lnSpc>
                <a:spcPct val="100000"/>
              </a:lnSpc>
            </a:pPr>
            <a:r>
              <a:rPr lang="en-US" sz="1600">
                <a:solidFill>
                  <a:srgbClr val="000066"/>
                </a:solidFill>
                <a:latin typeface="Courier New" charset="0"/>
              </a:rPr>
              <a:t> 8048550:       89 ec           movl   %ebp,%esp </a:t>
            </a:r>
          </a:p>
          <a:p>
            <a:pPr algn="l">
              <a:lnSpc>
                <a:spcPct val="100000"/>
              </a:lnSpc>
            </a:pPr>
            <a:r>
              <a:rPr lang="en-US" sz="1600">
                <a:solidFill>
                  <a:srgbClr val="000066"/>
                </a:solidFill>
                <a:latin typeface="Courier New" charset="0"/>
              </a:rPr>
              <a:t> 8048552:       03 05 </a:t>
            </a:r>
            <a:r>
              <a:rPr lang="en-US" sz="1600">
                <a:solidFill>
                  <a:srgbClr val="FF0000"/>
                </a:solidFill>
                <a:latin typeface="Courier New" charset="0"/>
              </a:rPr>
              <a:t>d0 a3 04</a:t>
            </a:r>
            <a:r>
              <a:rPr lang="en-US" sz="1600">
                <a:solidFill>
                  <a:srgbClr val="000066"/>
                </a:solidFill>
                <a:latin typeface="Courier New" charset="0"/>
              </a:rPr>
              <a:t>  addl   0x804a3d0,%eax </a:t>
            </a:r>
          </a:p>
          <a:p>
            <a:pPr algn="l">
              <a:lnSpc>
                <a:spcPct val="100000"/>
              </a:lnSpc>
            </a:pPr>
            <a:r>
              <a:rPr lang="en-US" sz="1600">
                <a:solidFill>
                  <a:srgbClr val="000066"/>
                </a:solidFill>
                <a:latin typeface="Courier New" charset="0"/>
              </a:rPr>
              <a:t> 8048557:       </a:t>
            </a:r>
            <a:r>
              <a:rPr lang="en-US" sz="1600">
                <a:solidFill>
                  <a:srgbClr val="FF0000"/>
                </a:solidFill>
                <a:latin typeface="Courier New" charset="0"/>
              </a:rPr>
              <a:t>08 </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8048558:       5d              popl   %ebp </a:t>
            </a:r>
          </a:p>
          <a:p>
            <a:pPr algn="l">
              <a:lnSpc>
                <a:spcPct val="100000"/>
              </a:lnSpc>
            </a:pPr>
            <a:r>
              <a:rPr lang="en-US" sz="1600">
                <a:solidFill>
                  <a:srgbClr val="000066"/>
                </a:solidFill>
                <a:latin typeface="Courier New" charset="0"/>
              </a:rPr>
              <a:t> 8048559:       c3              ret </a:t>
            </a:r>
          </a:p>
        </p:txBody>
      </p:sp>
    </p:spTree>
    <p:extLst>
      <p:ext uri="{BB962C8B-B14F-4D97-AF65-F5344CB8AC3E}">
        <p14:creationId xmlns:p14="http://schemas.microsoft.com/office/powerpoint/2010/main" val="7239747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rPr>
              <a:t>Announcements</a:t>
            </a:r>
          </a:p>
        </p:txBody>
      </p:sp>
      <p:sp>
        <p:nvSpPr>
          <p:cNvPr id="3" name="Content Placeholder 2"/>
          <p:cNvSpPr>
            <a:spLocks noGrp="1"/>
          </p:cNvSpPr>
          <p:nvPr>
            <p:ph idx="1"/>
          </p:nvPr>
        </p:nvSpPr>
        <p:spPr>
          <a:xfrm>
            <a:off x="290513" y="1220788"/>
            <a:ext cx="8624887" cy="5224462"/>
          </a:xfrm>
        </p:spPr>
        <p:txBody>
          <a:bodyPr/>
          <a:lstStyle/>
          <a:p>
            <a:pPr marL="384617" lvl="0" indent="-384617">
              <a:buClr>
                <a:srgbClr val="660033"/>
              </a:buClr>
              <a:defRPr/>
            </a:pPr>
            <a:r>
              <a:rPr lang="en-US" dirty="0">
                <a:solidFill>
                  <a:srgbClr val="003300"/>
                </a:solidFill>
                <a:latin typeface="Helvetica" charset="0"/>
              </a:rPr>
              <a:t>Last Recitation Exercise due Thurs Dec 12 </a:t>
            </a:r>
          </a:p>
          <a:p>
            <a:pPr marL="384617" lvl="0" indent="-384617">
              <a:buClr>
                <a:srgbClr val="660033"/>
              </a:buClr>
              <a:defRPr/>
            </a:pPr>
            <a:r>
              <a:rPr lang="en-US" dirty="0">
                <a:solidFill>
                  <a:srgbClr val="003300"/>
                </a:solidFill>
                <a:latin typeface="Helvetica" charset="0"/>
              </a:rPr>
              <a:t>Shell Lab </a:t>
            </a:r>
            <a:r>
              <a:rPr lang="mr-IN" dirty="0">
                <a:solidFill>
                  <a:srgbClr val="003300"/>
                </a:solidFill>
                <a:latin typeface="Helvetica" charset="0"/>
              </a:rPr>
              <a:t>–</a:t>
            </a:r>
            <a:r>
              <a:rPr lang="en-US" dirty="0">
                <a:solidFill>
                  <a:srgbClr val="003300"/>
                </a:solidFill>
                <a:latin typeface="Helvetica" charset="0"/>
              </a:rPr>
              <a:t> interview grading this week</a:t>
            </a:r>
          </a:p>
          <a:p>
            <a:pPr marL="384617" lvl="0" indent="-384617">
              <a:buClr>
                <a:srgbClr val="660033"/>
              </a:buClr>
              <a:defRPr/>
            </a:pPr>
            <a:r>
              <a:rPr lang="en-US" dirty="0">
                <a:solidFill>
                  <a:srgbClr val="003300"/>
                </a:solidFill>
                <a:latin typeface="Helvetica" charset="0"/>
              </a:rPr>
              <a:t>Reading</a:t>
            </a:r>
            <a:endParaRPr lang="en-US" dirty="0">
              <a:latin typeface="Helvetica" charset="0"/>
            </a:endParaRPr>
          </a:p>
          <a:p>
            <a:pPr lvl="1">
              <a:buClr>
                <a:srgbClr val="660033"/>
              </a:buClr>
              <a:defRPr/>
            </a:pPr>
            <a:r>
              <a:rPr lang="en-US" dirty="0">
                <a:latin typeface="Helvetica" charset="0"/>
                <a:ea typeface="ＭＳ Ｐゴシック" charset="0"/>
              </a:rPr>
              <a:t>Chapter 7.1-7.11</a:t>
            </a:r>
          </a:p>
          <a:p>
            <a:pPr lvl="0">
              <a:buClr>
                <a:srgbClr val="660033"/>
              </a:buClr>
              <a:defRPr/>
            </a:pPr>
            <a:r>
              <a:rPr lang="en-US" dirty="0">
                <a:solidFill>
                  <a:srgbClr val="003300"/>
                </a:solidFill>
                <a:latin typeface="Helvetica" charset="0"/>
              </a:rPr>
              <a:t>Final exam</a:t>
            </a:r>
          </a:p>
          <a:p>
            <a:pPr lvl="1">
              <a:buClr>
                <a:srgbClr val="660033"/>
              </a:buClr>
              <a:defRPr/>
            </a:pPr>
            <a:r>
              <a:rPr lang="en-US" dirty="0"/>
              <a:t>Mishra: Sunday, Dec. 15 7:30 p.m.–10 </a:t>
            </a:r>
            <a:r>
              <a:rPr lang="en-US" dirty="0" err="1"/>
              <a:t>p.m</a:t>
            </a:r>
            <a:endParaRPr lang="en-US" dirty="0"/>
          </a:p>
          <a:p>
            <a:pPr lvl="1">
              <a:buClr>
                <a:srgbClr val="660033"/>
              </a:buClr>
              <a:defRPr/>
            </a:pPr>
            <a:r>
              <a:rPr lang="en-US" dirty="0">
                <a:latin typeface="Helvetica" charset="0"/>
                <a:ea typeface="ＭＳ Ｐゴシック" charset="0"/>
              </a:rPr>
              <a:t>Han/</a:t>
            </a:r>
            <a:r>
              <a:rPr lang="en-US" dirty="0" err="1">
                <a:latin typeface="Helvetica" charset="0"/>
                <a:ea typeface="ＭＳ Ｐゴシック" charset="0"/>
              </a:rPr>
              <a:t>Tufo</a:t>
            </a:r>
            <a:r>
              <a:rPr lang="en-US" dirty="0">
                <a:latin typeface="Helvetica" charset="0"/>
                <a:ea typeface="ＭＳ Ｐゴシック" charset="0"/>
              </a:rPr>
              <a:t>: </a:t>
            </a:r>
            <a:r>
              <a:rPr lang="en-US" dirty="0"/>
              <a:t>Monday, Dec. 16 4:30 p.m.–7 p.m.</a:t>
            </a:r>
          </a:p>
          <a:p>
            <a:pPr lvl="1">
              <a:buClr>
                <a:srgbClr val="660033"/>
              </a:buClr>
              <a:defRPr/>
            </a:pPr>
            <a:r>
              <a:rPr lang="en-US" dirty="0">
                <a:latin typeface="Helvetica" charset="0"/>
                <a:ea typeface="ＭＳ Ｐゴシック" charset="0"/>
              </a:rPr>
              <a:t>Similar procedure to midterms.</a:t>
            </a:r>
          </a:p>
          <a:p>
            <a:pPr lvl="1">
              <a:buClr>
                <a:srgbClr val="660033"/>
              </a:buClr>
              <a:defRPr/>
            </a:pPr>
            <a:r>
              <a:rPr lang="en-US" dirty="0">
                <a:latin typeface="Helvetica" charset="0"/>
                <a:ea typeface="ＭＳ Ｐゴシック" charset="0"/>
              </a:rPr>
              <a:t>Final will cover Chapters 7-9, and not be cumulative.</a:t>
            </a:r>
          </a:p>
          <a:p>
            <a:pPr lvl="1">
              <a:buClr>
                <a:srgbClr val="660033"/>
              </a:buClr>
              <a:defRPr/>
            </a:pPr>
            <a:r>
              <a:rPr lang="en-US" dirty="0">
                <a:latin typeface="Helvetica" charset="0"/>
                <a:ea typeface="ＭＳ Ｐゴシック" charset="0"/>
              </a:rPr>
              <a:t>Final length about same as midterms, </a:t>
            </a:r>
            <a:r>
              <a:rPr lang="en-US" dirty="0" smtClean="0">
                <a:latin typeface="Helvetica" charset="0"/>
                <a:ea typeface="ＭＳ Ｐゴシック" charset="0"/>
              </a:rPr>
              <a:t>say 1</a:t>
            </a:r>
            <a:r>
              <a:rPr lang="en-US" dirty="0">
                <a:latin typeface="Helvetica" charset="0"/>
                <a:ea typeface="ＭＳ Ｐゴシック" charset="0"/>
              </a:rPr>
              <a:t>:</a:t>
            </a:r>
            <a:r>
              <a:rPr lang="en-US" dirty="0" smtClean="0">
                <a:latin typeface="Helvetica" charset="0"/>
                <a:ea typeface="ＭＳ Ｐゴシック" charset="0"/>
              </a:rPr>
              <a:t>15, at most 1:30.</a:t>
            </a:r>
            <a:endParaRPr lang="en-US" dirty="0">
              <a:latin typeface="Helvetica" charset="0"/>
              <a:ea typeface="ＭＳ Ｐゴシック" charset="0"/>
            </a:endParaRPr>
          </a:p>
          <a:p>
            <a:pPr lvl="1">
              <a:buClr>
                <a:srgbClr val="660033"/>
              </a:buClr>
              <a:defRPr/>
            </a:pPr>
            <a:r>
              <a:rPr lang="en-US" dirty="0">
                <a:latin typeface="Helvetica" charset="0"/>
                <a:ea typeface="ＭＳ Ｐゴシック" charset="0"/>
              </a:rPr>
              <a:t>Can bring 1 page summary sheet front/back.</a:t>
            </a:r>
          </a:p>
          <a:p>
            <a:pPr lvl="1">
              <a:buClr>
                <a:srgbClr val="660033"/>
              </a:buClr>
              <a:defRPr/>
            </a:pPr>
            <a:r>
              <a:rPr lang="en-US" dirty="0">
                <a:latin typeface="Helvetica" charset="0"/>
                <a:ea typeface="ＭＳ Ｐゴシック" charset="0"/>
              </a:rPr>
              <a:t>No electronics until last 15 minutes (bring charged laptop)</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dissolv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57163" y="228600"/>
            <a:ext cx="8691562" cy="1095375"/>
          </a:xfrm>
        </p:spPr>
        <p:txBody>
          <a:bodyPr/>
          <a:lstStyle/>
          <a:p>
            <a:pPr eaLnBrk="1" hangingPunct="1">
              <a:defRPr/>
            </a:pPr>
            <a:r>
              <a:rPr lang="en-US"/>
              <a:t>Executable After Relocation and </a:t>
            </a:r>
            <a:br>
              <a:rPr lang="en-US"/>
            </a:br>
            <a:r>
              <a:rPr lang="en-US"/>
              <a:t>External Reference Resolution(.</a:t>
            </a:r>
            <a:r>
              <a:rPr lang="en-US">
                <a:latin typeface="Courier New" pitchFamily="-1" charset="0"/>
              </a:rPr>
              <a:t>data</a:t>
            </a:r>
            <a:r>
              <a:rPr lang="en-US"/>
              <a:t>)</a:t>
            </a:r>
          </a:p>
        </p:txBody>
      </p:sp>
      <p:sp>
        <p:nvSpPr>
          <p:cNvPr id="54274" name="Rectangle 3"/>
          <p:cNvSpPr>
            <a:spLocks noChangeArrowheads="1"/>
          </p:cNvSpPr>
          <p:nvPr/>
        </p:nvSpPr>
        <p:spPr bwMode="auto">
          <a:xfrm>
            <a:off x="3886200" y="1828800"/>
            <a:ext cx="3810000" cy="2549525"/>
          </a:xfrm>
          <a:prstGeom prst="rect">
            <a:avLst/>
          </a:prstGeom>
          <a:solidFill>
            <a:srgbClr val="FFFF00"/>
          </a:solidFill>
          <a:ln w="127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Disassembly of section .data: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0804a018 &lt;e&gt;: </a:t>
            </a:r>
          </a:p>
          <a:p>
            <a:pPr algn="l">
              <a:lnSpc>
                <a:spcPct val="100000"/>
              </a:lnSpc>
            </a:pPr>
            <a:r>
              <a:rPr lang="en-US" sz="1600">
                <a:solidFill>
                  <a:srgbClr val="000066"/>
                </a:solidFill>
                <a:latin typeface="Courier New" charset="0"/>
              </a:rPr>
              <a:t> 804a018:       07 00 00 00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0804a01c &lt;ep&gt;: </a:t>
            </a:r>
          </a:p>
          <a:p>
            <a:pPr algn="l">
              <a:lnSpc>
                <a:spcPct val="100000"/>
              </a:lnSpc>
            </a:pPr>
            <a:r>
              <a:rPr lang="en-US" sz="1600">
                <a:solidFill>
                  <a:srgbClr val="000066"/>
                </a:solidFill>
                <a:latin typeface="Courier New" charset="0"/>
              </a:rPr>
              <a:t> 804a01c:       </a:t>
            </a:r>
            <a:r>
              <a:rPr lang="en-US" sz="1600">
                <a:solidFill>
                  <a:srgbClr val="FF0000"/>
                </a:solidFill>
                <a:latin typeface="Courier New" charset="0"/>
              </a:rPr>
              <a:t>18 a0 04 08</a:t>
            </a:r>
            <a:r>
              <a:rPr lang="en-US" sz="1600">
                <a:solidFill>
                  <a:srgbClr val="000066"/>
                </a:solidFill>
                <a:latin typeface="Courier New" charset="0"/>
              </a:rPr>
              <a:t>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0804a020 &lt;x&gt;: </a:t>
            </a:r>
          </a:p>
          <a:p>
            <a:pPr algn="l">
              <a:lnSpc>
                <a:spcPct val="100000"/>
              </a:lnSpc>
            </a:pPr>
            <a:r>
              <a:rPr lang="en-US" sz="1600">
                <a:solidFill>
                  <a:srgbClr val="000066"/>
                </a:solidFill>
                <a:latin typeface="Courier New" charset="0"/>
              </a:rPr>
              <a:t> 804a020:       0f 00 00 00</a:t>
            </a:r>
          </a:p>
        </p:txBody>
      </p:sp>
      <p:sp>
        <p:nvSpPr>
          <p:cNvPr id="54275" name="Rectangle 4"/>
          <p:cNvSpPr>
            <a:spLocks noChangeArrowheads="1"/>
          </p:cNvSpPr>
          <p:nvPr/>
        </p:nvSpPr>
        <p:spPr bwMode="auto">
          <a:xfrm>
            <a:off x="339725" y="1676400"/>
            <a:ext cx="2098675" cy="1743075"/>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int e=7;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int r = a();</a:t>
            </a:r>
          </a:p>
          <a:p>
            <a:pPr algn="l">
              <a:lnSpc>
                <a:spcPct val="100000"/>
              </a:lnSpc>
            </a:pPr>
            <a:r>
              <a:rPr lang="en-US">
                <a:solidFill>
                  <a:srgbClr val="000066"/>
                </a:solidFill>
                <a:latin typeface="Courier New" charset="0"/>
              </a:rPr>
              <a:t>  exit(0); </a:t>
            </a:r>
          </a:p>
          <a:p>
            <a:pPr algn="l">
              <a:lnSpc>
                <a:spcPct val="100000"/>
              </a:lnSpc>
            </a:pPr>
            <a:r>
              <a:rPr lang="en-US">
                <a:solidFill>
                  <a:srgbClr val="000066"/>
                </a:solidFill>
                <a:latin typeface="Courier New" charset="0"/>
              </a:rPr>
              <a:t>} </a:t>
            </a:r>
          </a:p>
        </p:txBody>
      </p:sp>
      <p:sp>
        <p:nvSpPr>
          <p:cNvPr id="54276" name="Rectangle 5"/>
          <p:cNvSpPr>
            <a:spLocks noChangeArrowheads="1"/>
          </p:cNvSpPr>
          <p:nvPr/>
        </p:nvSpPr>
        <p:spPr bwMode="auto">
          <a:xfrm>
            <a:off x="304800" y="13160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m.c</a:t>
            </a:r>
          </a:p>
        </p:txBody>
      </p:sp>
      <p:sp>
        <p:nvSpPr>
          <p:cNvPr id="54277" name="Rectangle 6"/>
          <p:cNvSpPr>
            <a:spLocks noChangeArrowheads="1"/>
          </p:cNvSpPr>
          <p:nvPr/>
        </p:nvSpPr>
        <p:spPr bwMode="auto">
          <a:xfrm>
            <a:off x="403225" y="3525838"/>
            <a:ext cx="596900"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a.c</a:t>
            </a:r>
          </a:p>
        </p:txBody>
      </p:sp>
      <p:sp>
        <p:nvSpPr>
          <p:cNvPr id="54278" name="Rectangle 7"/>
          <p:cNvSpPr>
            <a:spLocks noChangeArrowheads="1"/>
          </p:cNvSpPr>
          <p:nvPr/>
        </p:nvSpPr>
        <p:spPr bwMode="auto">
          <a:xfrm>
            <a:off x="304800" y="3844925"/>
            <a:ext cx="2644775" cy="2566988"/>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e;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*ep=&amp;e;</a:t>
            </a:r>
          </a:p>
          <a:p>
            <a:pPr algn="l">
              <a:lnSpc>
                <a:spcPct val="100000"/>
              </a:lnSpc>
            </a:pPr>
            <a:r>
              <a:rPr lang="en-US">
                <a:solidFill>
                  <a:srgbClr val="000066"/>
                </a:solidFill>
                <a:latin typeface="Courier New" charset="0"/>
              </a:rPr>
              <a:t>int x=15; </a:t>
            </a:r>
          </a:p>
          <a:p>
            <a:pPr algn="l">
              <a:lnSpc>
                <a:spcPct val="100000"/>
              </a:lnSpc>
            </a:pPr>
            <a:r>
              <a:rPr lang="en-US">
                <a:solidFill>
                  <a:srgbClr val="000066"/>
                </a:solidFill>
                <a:latin typeface="Courier New" charset="0"/>
              </a:rPr>
              <a:t>int y;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a() { </a:t>
            </a:r>
          </a:p>
          <a:p>
            <a:pPr algn="l">
              <a:lnSpc>
                <a:spcPct val="100000"/>
              </a:lnSpc>
            </a:pPr>
            <a:r>
              <a:rPr lang="en-US">
                <a:solidFill>
                  <a:srgbClr val="000066"/>
                </a:solidFill>
                <a:latin typeface="Courier New" charset="0"/>
              </a:rPr>
              <a:t>  return *ep+x+y; </a:t>
            </a:r>
          </a:p>
          <a:p>
            <a:pPr algn="l">
              <a:lnSpc>
                <a:spcPct val="100000"/>
              </a:lnSpc>
            </a:pPr>
            <a:r>
              <a:rPr lang="en-US">
                <a:solidFill>
                  <a:srgbClr val="000066"/>
                </a:solidFill>
                <a:latin typeface="Courier New" charset="0"/>
              </a:rPr>
              <a:t>} </a:t>
            </a:r>
          </a:p>
        </p:txBody>
      </p:sp>
    </p:spTree>
    <p:extLst>
      <p:ext uri="{BB962C8B-B14F-4D97-AF65-F5344CB8AC3E}">
        <p14:creationId xmlns:p14="http://schemas.microsoft.com/office/powerpoint/2010/main" val="17899676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t>Example C Program</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extern void swap();</a:t>
            </a:r>
          </a:p>
          <a:p>
            <a:pPr algn="l">
              <a:lnSpc>
                <a:spcPct val="100000"/>
              </a:lnSpc>
              <a:defRPr/>
            </a:pPr>
            <a:endParaRPr lang="en-US" dirty="0">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a:t>
            </a:r>
            <a:r>
              <a:rPr lang="en-US" dirty="0" err="1">
                <a:solidFill>
                  <a:srgbClr val="000066"/>
                </a:solidFill>
                <a:latin typeface="Courier New" pitchFamily="-1" charset="0"/>
                <a:ea typeface="ＭＳ Ｐゴシック" pitchFamily="-1" charset="-128"/>
                <a:cs typeface="ＭＳ Ｐゴシック" pitchFamily="-1" charset="-128"/>
              </a:rPr>
              <a:t>buf</a:t>
            </a:r>
            <a:r>
              <a:rPr lang="en-US" dirty="0">
                <a:solidFill>
                  <a:srgbClr val="000066"/>
                </a:solidFill>
                <a:latin typeface="Courier New" pitchFamily="-1" charset="0"/>
                <a:ea typeface="ＭＳ Ｐゴシック" pitchFamily="-1" charset="-128"/>
                <a:cs typeface="ＭＳ Ｐゴシック" pitchFamily="-1" charset="-128"/>
              </a:rPr>
              <a:t>[2] = {1,2};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main()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p:txBody>
      </p:sp>
      <p:sp>
        <p:nvSpPr>
          <p:cNvPr id="56323"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56324" name="Rectangle 5"/>
          <p:cNvSpPr>
            <a:spLocks noChangeArrowheads="1"/>
          </p:cNvSpPr>
          <p:nvPr/>
        </p:nvSpPr>
        <p:spPr bwMode="auto">
          <a:xfrm>
            <a:off x="5181600" y="15716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56325" name="Rectangle 6"/>
          <p:cNvSpPr>
            <a:spLocks noChangeArrowheads="1"/>
          </p:cNvSpPr>
          <p:nvPr/>
        </p:nvSpPr>
        <p:spPr bwMode="auto">
          <a:xfrm>
            <a:off x="5181600" y="1928813"/>
            <a:ext cx="3094038" cy="3694112"/>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Tree>
    <p:extLst>
      <p:ext uri="{BB962C8B-B14F-4D97-AF65-F5344CB8AC3E}">
        <p14:creationId xmlns:p14="http://schemas.microsoft.com/office/powerpoint/2010/main" val="42115911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main.o ELF file</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extern void swap();</a:t>
            </a:r>
          </a:p>
          <a:p>
            <a:pPr algn="l">
              <a:lnSpc>
                <a:spcPct val="100000"/>
              </a:lnSpc>
              <a:defRPr/>
            </a:pPr>
            <a:endParaRPr lang="en-US" dirty="0">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a:t>
            </a:r>
            <a:r>
              <a:rPr lang="en-US" dirty="0" err="1">
                <a:solidFill>
                  <a:srgbClr val="000066"/>
                </a:solidFill>
                <a:latin typeface="Courier New" pitchFamily="-1" charset="0"/>
                <a:ea typeface="ＭＳ Ｐゴシック" pitchFamily="-1" charset="-128"/>
                <a:cs typeface="ＭＳ Ｐゴシック" pitchFamily="-1" charset="-128"/>
              </a:rPr>
              <a:t>buf</a:t>
            </a:r>
            <a:r>
              <a:rPr lang="en-US" dirty="0">
                <a:solidFill>
                  <a:srgbClr val="000066"/>
                </a:solidFill>
                <a:latin typeface="Courier New" pitchFamily="-1" charset="0"/>
                <a:ea typeface="ＭＳ Ｐゴシック" pitchFamily="-1" charset="-128"/>
                <a:cs typeface="ＭＳ Ｐゴシック" pitchFamily="-1" charset="-128"/>
              </a:rPr>
              <a:t>[2] = {1,2};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dirty="0" err="1">
                <a:solidFill>
                  <a:srgbClr val="000066"/>
                </a:solidFill>
                <a:latin typeface="Courier New" pitchFamily="-1" charset="0"/>
                <a:ea typeface="ＭＳ Ｐゴシック" pitchFamily="-1" charset="-128"/>
                <a:cs typeface="ＭＳ Ｐゴシック" pitchFamily="-1" charset="-128"/>
              </a:rPr>
              <a:t>int</a:t>
            </a:r>
            <a:r>
              <a:rPr lang="en-US" dirty="0">
                <a:solidFill>
                  <a:srgbClr val="000066"/>
                </a:solidFill>
                <a:latin typeface="Courier New" pitchFamily="-1" charset="0"/>
                <a:ea typeface="ＭＳ Ｐゴシック" pitchFamily="-1" charset="-128"/>
                <a:cs typeface="ＭＳ Ｐゴシック" pitchFamily="-1" charset="-128"/>
              </a:rPr>
              <a:t> main()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dirty="0">
                <a:solidFill>
                  <a:srgbClr val="000066"/>
                </a:solidFill>
                <a:latin typeface="Courier New" pitchFamily="-1" charset="0"/>
                <a:ea typeface="ＭＳ Ｐゴシック" pitchFamily="-1" charset="-128"/>
                <a:cs typeface="ＭＳ Ｐゴシック" pitchFamily="-1" charset="-128"/>
              </a:rPr>
              <a:t>} </a:t>
            </a:r>
          </a:p>
        </p:txBody>
      </p:sp>
      <p:sp>
        <p:nvSpPr>
          <p:cNvPr id="57347"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57348"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7349"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7350" name="Rectangle 10"/>
          <p:cNvSpPr>
            <a:spLocks noChangeArrowheads="1"/>
          </p:cNvSpPr>
          <p:nvPr/>
        </p:nvSpPr>
        <p:spPr bwMode="auto">
          <a:xfrm>
            <a:off x="5867400" y="518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7351" name="Rectangle 11"/>
          <p:cNvSpPr>
            <a:spLocks noChangeArrowheads="1"/>
          </p:cNvSpPr>
          <p:nvPr/>
        </p:nvSpPr>
        <p:spPr bwMode="auto">
          <a:xfrm>
            <a:off x="5867400" y="5564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7352"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7353"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57354"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57355"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56"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7357" name="Rectangle 3"/>
          <p:cNvSpPr>
            <a:spLocks noChangeArrowheads="1"/>
          </p:cNvSpPr>
          <p:nvPr/>
        </p:nvSpPr>
        <p:spPr bwMode="auto">
          <a:xfrm>
            <a:off x="5867400" y="2228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57358" name="Left Brace 24"/>
          <p:cNvSpPr>
            <a:spLocks/>
          </p:cNvSpPr>
          <p:nvPr/>
        </p:nvSpPr>
        <p:spPr bwMode="auto">
          <a:xfrm>
            <a:off x="5473700" y="2381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59" name="TextBox 25"/>
          <p:cNvSpPr txBox="1">
            <a:spLocks noChangeArrowheads="1"/>
          </p:cNvSpPr>
          <p:nvPr/>
        </p:nvSpPr>
        <p:spPr bwMode="auto">
          <a:xfrm>
            <a:off x="4481513" y="2381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7360" name="Rectangle 3"/>
          <p:cNvSpPr>
            <a:spLocks noChangeArrowheads="1"/>
          </p:cNvSpPr>
          <p:nvPr/>
        </p:nvSpPr>
        <p:spPr bwMode="auto">
          <a:xfrm>
            <a:off x="5867400" y="3152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57361"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7362"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7363" name="Rectangle 11"/>
          <p:cNvSpPr>
            <a:spLocks noChangeArrowheads="1"/>
          </p:cNvSpPr>
          <p:nvPr/>
        </p:nvSpPr>
        <p:spPr bwMode="auto">
          <a:xfrm>
            <a:off x="5867400" y="5945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7364" name="Straight Arrow Connector 31"/>
          <p:cNvCxnSpPr>
            <a:cxnSpLocks noChangeShapeType="1"/>
          </p:cNvCxnSpPr>
          <p:nvPr/>
        </p:nvCxnSpPr>
        <p:spPr bwMode="auto">
          <a:xfrm flipV="1">
            <a:off x="2933700" y="1765300"/>
            <a:ext cx="3124200" cy="18161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65" name="Straight Arrow Connector 32"/>
          <p:cNvCxnSpPr>
            <a:cxnSpLocks noChangeShapeType="1"/>
          </p:cNvCxnSpPr>
          <p:nvPr/>
        </p:nvCxnSpPr>
        <p:spPr bwMode="auto">
          <a:xfrm>
            <a:off x="3644900" y="2819400"/>
            <a:ext cx="22225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38943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Symbol Table Entries</a:t>
            </a:r>
          </a:p>
        </p:txBody>
      </p:sp>
      <p:sp>
        <p:nvSpPr>
          <p:cNvPr id="25603" name="Rectangle 3"/>
          <p:cNvSpPr>
            <a:spLocks noChangeArrowheads="1"/>
          </p:cNvSpPr>
          <p:nvPr/>
        </p:nvSpPr>
        <p:spPr bwMode="auto">
          <a:xfrm>
            <a:off x="76200" y="1924050"/>
            <a:ext cx="4483100" cy="2862263"/>
          </a:xfrm>
          <a:prstGeom prst="rect">
            <a:avLst/>
          </a:prstGeom>
          <a:solidFill>
            <a:schemeClr val="accent5">
              <a:lumMod val="60000"/>
              <a:lumOff val="40000"/>
            </a:schemeClr>
          </a:solidFill>
          <a:ln w="3175">
            <a:solidFill>
              <a:schemeClr val="tx1"/>
            </a:solidFill>
            <a:miter lim="800000"/>
            <a:headEnd/>
            <a:tailEnd/>
          </a:ln>
        </p:spPr>
        <p:txBody>
          <a:bodyPr>
            <a:spAutoFit/>
          </a:bodyPr>
          <a:lstStyle/>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typedef struct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name;     </a:t>
            </a:r>
            <a:r>
              <a:rPr lang="en-US" b="0">
                <a:solidFill>
                  <a:srgbClr val="000066"/>
                </a:solidFill>
                <a:latin typeface="Helvetica" pitchFamily="-1" charset="0"/>
                <a:ea typeface="ＭＳ Ｐゴシック" pitchFamily="-1" charset="-128"/>
                <a:cs typeface="ＭＳ Ｐゴシック" pitchFamily="-1" charset="-128"/>
              </a:rPr>
              <a:t>// String table offset</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value;    </a:t>
            </a:r>
            <a:r>
              <a:rPr lang="en-US" b="0">
                <a:solidFill>
                  <a:srgbClr val="000066"/>
                </a:solidFill>
                <a:latin typeface="Helvetica" pitchFamily="-1" charset="0"/>
                <a:ea typeface="ＭＳ Ｐゴシック" pitchFamily="-1" charset="-128"/>
                <a:cs typeface="ＭＳ Ｐゴシック" pitchFamily="-1" charset="-128"/>
              </a:rPr>
              <a:t>// Section offset</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int size;     </a:t>
            </a:r>
            <a:r>
              <a:rPr lang="en-US" b="0">
                <a:solidFill>
                  <a:srgbClr val="000066"/>
                </a:solidFill>
                <a:latin typeface="Helvetica" pitchFamily="-1" charset="0"/>
                <a:ea typeface="ＭＳ Ｐゴシック" pitchFamily="-1" charset="-128"/>
                <a:cs typeface="ＭＳ Ｐゴシック" pitchFamily="-1" charset="-128"/>
              </a:rPr>
              <a:t>// object size (bytes)</a:t>
            </a: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type:4,  </a:t>
            </a:r>
            <a:r>
              <a:rPr lang="en-US" b="0">
                <a:solidFill>
                  <a:srgbClr val="000066"/>
                </a:solidFill>
                <a:latin typeface="Helvetica" pitchFamily="-1" charset="0"/>
                <a:ea typeface="ＭＳ Ｐゴシック" pitchFamily="-1" charset="-128"/>
                <a:cs typeface="ＭＳ Ｐゴシック" pitchFamily="-1" charset="-128"/>
              </a:rPr>
              <a:t>// data or function</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binding:4; </a:t>
            </a:r>
            <a:r>
              <a:rPr lang="en-US" b="0">
                <a:solidFill>
                  <a:srgbClr val="000066"/>
                </a:solidFill>
                <a:latin typeface="Helvetica" pitchFamily="-1" charset="0"/>
                <a:ea typeface="ＭＳ Ｐゴシック" pitchFamily="-1" charset="-128"/>
                <a:cs typeface="ＭＳ Ｐゴシック" pitchFamily="-1" charset="-128"/>
              </a:rPr>
              <a:t>// local or global</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reserved;  </a:t>
            </a:r>
            <a:r>
              <a:rPr lang="en-US" b="0">
                <a:solidFill>
                  <a:srgbClr val="000066"/>
                </a:solidFill>
                <a:latin typeface="Helvetica" pitchFamily="-1" charset="0"/>
                <a:ea typeface="ＭＳ Ｐゴシック" pitchFamily="-1" charset="-128"/>
                <a:cs typeface="ＭＳ Ｐゴシック" pitchFamily="-1" charset="-128"/>
              </a:rPr>
              <a:t>// unused</a:t>
            </a: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char section; </a:t>
            </a:r>
            <a:r>
              <a:rPr lang="en-US" b="0">
                <a:solidFill>
                  <a:srgbClr val="000066"/>
                </a:solidFill>
                <a:latin typeface="Helvetica" pitchFamily="-1" charset="0"/>
                <a:ea typeface="ＭＳ Ｐゴシック" pitchFamily="-1" charset="-128"/>
                <a:cs typeface="ＭＳ Ｐゴシック" pitchFamily="-1" charset="-128"/>
              </a:rPr>
              <a:t>// section header</a:t>
            </a:r>
          </a:p>
          <a:p>
            <a:pPr algn="l">
              <a:lnSpc>
                <a:spcPct val="100000"/>
              </a:lnSpc>
              <a:defRPr/>
            </a:pPr>
            <a:r>
              <a:rPr lang="en-US" b="0">
                <a:solidFill>
                  <a:srgbClr val="000066"/>
                </a:solidFill>
                <a:latin typeface="Helvetica" pitchFamily="-1" charset="0"/>
                <a:ea typeface="ＭＳ Ｐゴシック" pitchFamily="-1" charset="-128"/>
                <a:cs typeface="ＭＳ Ｐゴシック" pitchFamily="-1" charset="-128"/>
              </a:rPr>
              <a:t>          		           index, UNDEF,…</a:t>
            </a:r>
          </a:p>
          <a:p>
            <a:pPr algn="l">
              <a:lnSpc>
                <a:spcPct val="100000"/>
              </a:lnSpc>
              <a:defRPr/>
            </a:pPr>
            <a:r>
              <a:rPr lang="en-US">
                <a:solidFill>
                  <a:srgbClr val="000066"/>
                </a:solidFill>
                <a:latin typeface="Courier" pitchFamily="-1" charset="0"/>
                <a:ea typeface="Courier" pitchFamily="-1" charset="0"/>
                <a:cs typeface="Courier" pitchFamily="-1" charset="0"/>
              </a:rPr>
              <a:t>} ELF_Symbol</a:t>
            </a:r>
          </a:p>
        </p:txBody>
      </p:sp>
      <p:sp>
        <p:nvSpPr>
          <p:cNvPr id="58371"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8372"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8373" name="Rectangle 10"/>
          <p:cNvSpPr>
            <a:spLocks noChangeArrowheads="1"/>
          </p:cNvSpPr>
          <p:nvPr/>
        </p:nvSpPr>
        <p:spPr bwMode="auto">
          <a:xfrm>
            <a:off x="5867400" y="518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8374" name="Rectangle 11"/>
          <p:cNvSpPr>
            <a:spLocks noChangeArrowheads="1"/>
          </p:cNvSpPr>
          <p:nvPr/>
        </p:nvSpPr>
        <p:spPr bwMode="auto">
          <a:xfrm>
            <a:off x="5867400" y="5564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8375"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8376"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58377"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58378"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79"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8380" name="Rectangle 3"/>
          <p:cNvSpPr>
            <a:spLocks noChangeArrowheads="1"/>
          </p:cNvSpPr>
          <p:nvPr/>
        </p:nvSpPr>
        <p:spPr bwMode="auto">
          <a:xfrm>
            <a:off x="5867400" y="2228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58381" name="Left Brace 24"/>
          <p:cNvSpPr>
            <a:spLocks/>
          </p:cNvSpPr>
          <p:nvPr/>
        </p:nvSpPr>
        <p:spPr bwMode="auto">
          <a:xfrm>
            <a:off x="5473700" y="2381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82" name="TextBox 25"/>
          <p:cNvSpPr txBox="1">
            <a:spLocks noChangeArrowheads="1"/>
          </p:cNvSpPr>
          <p:nvPr/>
        </p:nvSpPr>
        <p:spPr bwMode="auto">
          <a:xfrm>
            <a:off x="4481513" y="2381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8383" name="Rectangle 3"/>
          <p:cNvSpPr>
            <a:spLocks noChangeArrowheads="1"/>
          </p:cNvSpPr>
          <p:nvPr/>
        </p:nvSpPr>
        <p:spPr bwMode="auto">
          <a:xfrm>
            <a:off x="5867400" y="3152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58384"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8385"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8386" name="Rectangle 11"/>
          <p:cNvSpPr>
            <a:spLocks noChangeArrowheads="1"/>
          </p:cNvSpPr>
          <p:nvPr/>
        </p:nvSpPr>
        <p:spPr bwMode="auto">
          <a:xfrm>
            <a:off x="5867400" y="5945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8387" name="Straight Arrow Connector 32"/>
          <p:cNvCxnSpPr>
            <a:cxnSpLocks noChangeShapeType="1"/>
          </p:cNvCxnSpPr>
          <p:nvPr/>
        </p:nvCxnSpPr>
        <p:spPr bwMode="auto">
          <a:xfrm>
            <a:off x="3644900" y="2819400"/>
            <a:ext cx="22225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8388" name="Left Arrow 34"/>
          <p:cNvSpPr>
            <a:spLocks noChangeArrowheads="1"/>
          </p:cNvSpPr>
          <p:nvPr/>
        </p:nvSpPr>
        <p:spPr bwMode="auto">
          <a:xfrm>
            <a:off x="4559300" y="3305175"/>
            <a:ext cx="865188" cy="596900"/>
          </a:xfrm>
          <a:prstGeom prst="leftArrow">
            <a:avLst>
              <a:gd name="adj1" fmla="val 50000"/>
              <a:gd name="adj2" fmla="val 49966"/>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40881140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6"/>
          <p:cNvSpPr>
            <a:spLocks noChangeArrowheads="1"/>
          </p:cNvSpPr>
          <p:nvPr/>
        </p:nvSpPr>
        <p:spPr bwMode="auto">
          <a:xfrm>
            <a:off x="736600" y="2054225"/>
            <a:ext cx="3094038" cy="3694113"/>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swap.o ELF file</a:t>
            </a:r>
          </a:p>
        </p:txBody>
      </p:sp>
      <p:sp>
        <p:nvSpPr>
          <p:cNvPr id="59395"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59396"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59397"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59398" name="Rectangle 10"/>
          <p:cNvSpPr>
            <a:spLocks noChangeArrowheads="1"/>
          </p:cNvSpPr>
          <p:nvPr/>
        </p:nvSpPr>
        <p:spPr bwMode="auto">
          <a:xfrm>
            <a:off x="5867400" y="5275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59399" name="Rectangle 11"/>
          <p:cNvSpPr>
            <a:spLocks noChangeArrowheads="1"/>
          </p:cNvSpPr>
          <p:nvPr/>
        </p:nvSpPr>
        <p:spPr bwMode="auto">
          <a:xfrm>
            <a:off x="5867400" y="5656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59400"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59401"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a:t>
            </a:r>
          </a:p>
        </p:txBody>
      </p:sp>
      <p:sp>
        <p:nvSpPr>
          <p:cNvPr id="59402"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sz="1200">
                <a:solidFill>
                  <a:srgbClr val="000066"/>
                </a:solidFill>
                <a:latin typeface="Courier New" charset="0"/>
              </a:rPr>
              <a:t>void swap() { </a:t>
            </a:r>
          </a:p>
          <a:p>
            <a:pPr algn="l">
              <a:lnSpc>
                <a:spcPct val="100000"/>
              </a:lnSpc>
            </a:pPr>
            <a:r>
              <a:rPr lang="en-US" sz="1200">
                <a:solidFill>
                  <a:srgbClr val="000066"/>
                </a:solidFill>
                <a:latin typeface="Courier New" charset="0"/>
              </a:rPr>
              <a:t>  bufp1 = &amp;buf[1];</a:t>
            </a:r>
          </a:p>
          <a:p>
            <a:pPr algn="l">
              <a:lnSpc>
                <a:spcPct val="100000"/>
              </a:lnSpc>
            </a:pPr>
            <a:r>
              <a:rPr lang="en-US" sz="1200">
                <a:solidFill>
                  <a:srgbClr val="000066"/>
                </a:solidFill>
                <a:latin typeface="Courier New" charset="0"/>
              </a:rPr>
              <a:t>  temp = *bufp0;</a:t>
            </a:r>
          </a:p>
          <a:p>
            <a:pPr algn="l">
              <a:lnSpc>
                <a:spcPct val="100000"/>
              </a:lnSpc>
            </a:pPr>
            <a:r>
              <a:rPr lang="en-US" sz="1200">
                <a:solidFill>
                  <a:srgbClr val="000066"/>
                </a:solidFill>
                <a:latin typeface="Courier New" charset="0"/>
              </a:rPr>
              <a:t>  *bufp0 = *bufp1;</a:t>
            </a:r>
          </a:p>
          <a:p>
            <a:pPr algn="l">
              <a:lnSpc>
                <a:spcPct val="100000"/>
              </a:lnSpc>
            </a:pPr>
            <a:r>
              <a:rPr lang="en-US" sz="1200">
                <a:solidFill>
                  <a:srgbClr val="000066"/>
                </a:solidFill>
                <a:latin typeface="Courier New" charset="0"/>
              </a:rPr>
              <a:t>  *bufp1 = temp; </a:t>
            </a:r>
          </a:p>
          <a:p>
            <a:pPr algn="l">
              <a:lnSpc>
                <a:spcPct val="100000"/>
              </a:lnSpc>
            </a:pPr>
            <a:r>
              <a:rPr lang="en-US" sz="1200">
                <a:solidFill>
                  <a:srgbClr val="000066"/>
                </a:solidFill>
                <a:latin typeface="Courier New" charset="0"/>
              </a:rPr>
              <a:t>} </a:t>
            </a:r>
          </a:p>
        </p:txBody>
      </p:sp>
      <p:sp>
        <p:nvSpPr>
          <p:cNvPr id="59403"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04"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.text</a:t>
            </a:r>
          </a:p>
          <a:p>
            <a:pPr algn="l">
              <a:lnSpc>
                <a:spcPct val="65000"/>
              </a:lnSpc>
              <a:spcBef>
                <a:spcPct val="50000"/>
              </a:spcBef>
            </a:pPr>
            <a:r>
              <a:rPr lang="en-US" sz="1800">
                <a:solidFill>
                  <a:srgbClr val="FF0000"/>
                </a:solidFill>
              </a:rPr>
              <a:t>section</a:t>
            </a:r>
          </a:p>
        </p:txBody>
      </p:sp>
      <p:sp>
        <p:nvSpPr>
          <p:cNvPr id="59405" name="Rectangle 3"/>
          <p:cNvSpPr>
            <a:spLocks noChangeArrowheads="1"/>
          </p:cNvSpPr>
          <p:nvPr/>
        </p:nvSpPr>
        <p:spPr bwMode="auto">
          <a:xfrm>
            <a:off x="5867400" y="2228850"/>
            <a:ext cx="2971800" cy="36988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*bufp0 = &amp;buf[0];</a:t>
            </a:r>
            <a:r>
              <a:rPr lang="en-US">
                <a:solidFill>
                  <a:srgbClr val="000066"/>
                </a:solidFill>
                <a:latin typeface="Courier New" charset="0"/>
              </a:rPr>
              <a:t> </a:t>
            </a:r>
          </a:p>
        </p:txBody>
      </p:sp>
      <p:sp>
        <p:nvSpPr>
          <p:cNvPr id="59406" name="Left Brace 24"/>
          <p:cNvSpPr>
            <a:spLocks/>
          </p:cNvSpPr>
          <p:nvPr/>
        </p:nvSpPr>
        <p:spPr bwMode="auto">
          <a:xfrm>
            <a:off x="5473700" y="2330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07" name="TextBox 25"/>
          <p:cNvSpPr txBox="1">
            <a:spLocks noChangeArrowheads="1"/>
          </p:cNvSpPr>
          <p:nvPr/>
        </p:nvSpPr>
        <p:spPr bwMode="auto">
          <a:xfrm>
            <a:off x="4432300" y="2078038"/>
            <a:ext cx="9921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.data</a:t>
            </a:r>
          </a:p>
          <a:p>
            <a:pPr algn="l">
              <a:lnSpc>
                <a:spcPct val="65000"/>
              </a:lnSpc>
              <a:spcBef>
                <a:spcPct val="50000"/>
              </a:spcBef>
            </a:pPr>
            <a:r>
              <a:rPr lang="en-US" sz="1800">
                <a:solidFill>
                  <a:srgbClr val="FF0000"/>
                </a:solidFill>
              </a:rPr>
              <a:t>section</a:t>
            </a:r>
          </a:p>
        </p:txBody>
      </p:sp>
      <p:sp>
        <p:nvSpPr>
          <p:cNvPr id="59408" name="Rectangle 3"/>
          <p:cNvSpPr>
            <a:spLocks noChangeArrowheads="1"/>
          </p:cNvSpPr>
          <p:nvPr/>
        </p:nvSpPr>
        <p:spPr bwMode="auto">
          <a:xfrm>
            <a:off x="5867400" y="2967038"/>
            <a:ext cx="2971800" cy="2308225"/>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bufp0 – </a:t>
            </a:r>
            <a:r>
              <a:rPr lang="en-US" b="0">
                <a:solidFill>
                  <a:srgbClr val="000066"/>
                </a:solidFill>
              </a:rPr>
              <a:t>defined in .data at offset 0 </a:t>
            </a:r>
          </a:p>
          <a:p>
            <a:pPr algn="l">
              <a:lnSpc>
                <a:spcPct val="100000"/>
              </a:lnSpc>
            </a:pPr>
            <a:r>
              <a:rPr lang="en-US">
                <a:solidFill>
                  <a:srgbClr val="000066"/>
                </a:solidFill>
                <a:latin typeface="Courier New" charset="0"/>
              </a:rPr>
              <a:t>buf – </a:t>
            </a:r>
            <a:r>
              <a:rPr lang="en-US" b="0">
                <a:solidFill>
                  <a:srgbClr val="000066"/>
                </a:solidFill>
              </a:rPr>
              <a:t>UNDEFINED for now</a:t>
            </a:r>
          </a:p>
          <a:p>
            <a:pPr algn="l">
              <a:lnSpc>
                <a:spcPct val="100000"/>
              </a:lnSpc>
            </a:pPr>
            <a:r>
              <a:rPr lang="en-US">
                <a:solidFill>
                  <a:srgbClr val="000066"/>
                </a:solidFill>
                <a:latin typeface="Courier New" charset="0"/>
              </a:rPr>
              <a:t>swap – </a:t>
            </a:r>
            <a:r>
              <a:rPr lang="en-US" b="0">
                <a:solidFill>
                  <a:srgbClr val="000066"/>
                </a:solidFill>
              </a:rPr>
              <a:t>defined in .text at offset 0</a:t>
            </a:r>
            <a:r>
              <a:rPr lang="en-US">
                <a:solidFill>
                  <a:srgbClr val="000066"/>
                </a:solidFill>
                <a:latin typeface="Courier New" charset="0"/>
              </a:rPr>
              <a:t> </a:t>
            </a:r>
          </a:p>
          <a:p>
            <a:pPr algn="l">
              <a:lnSpc>
                <a:spcPct val="100000"/>
              </a:lnSpc>
            </a:pPr>
            <a:r>
              <a:rPr lang="en-US">
                <a:solidFill>
                  <a:srgbClr val="000066"/>
                </a:solidFill>
                <a:latin typeface="Courier New" charset="0"/>
              </a:rPr>
              <a:t>bufp1 – </a:t>
            </a:r>
            <a:r>
              <a:rPr lang="en-US" b="0">
                <a:solidFill>
                  <a:srgbClr val="000066"/>
                </a:solidFill>
              </a:rPr>
              <a:t>defined in .bss</a:t>
            </a:r>
          </a:p>
        </p:txBody>
      </p:sp>
      <p:sp>
        <p:nvSpPr>
          <p:cNvPr id="59409"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10"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.symtab</a:t>
            </a:r>
          </a:p>
          <a:p>
            <a:pPr>
              <a:lnSpc>
                <a:spcPct val="65000"/>
              </a:lnSpc>
              <a:spcBef>
                <a:spcPct val="50000"/>
              </a:spcBef>
            </a:pPr>
            <a:r>
              <a:rPr lang="en-US" sz="1800">
                <a:solidFill>
                  <a:srgbClr val="FF0000"/>
                </a:solidFill>
              </a:rPr>
              <a:t>section</a:t>
            </a:r>
          </a:p>
        </p:txBody>
      </p:sp>
      <p:sp>
        <p:nvSpPr>
          <p:cNvPr id="59411" name="Rectangle 11"/>
          <p:cNvSpPr>
            <a:spLocks noChangeArrowheads="1"/>
          </p:cNvSpPr>
          <p:nvPr/>
        </p:nvSpPr>
        <p:spPr bwMode="auto">
          <a:xfrm>
            <a:off x="5867400" y="6037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59412" name="Straight Arrow Connector 31"/>
          <p:cNvCxnSpPr>
            <a:cxnSpLocks noChangeShapeType="1"/>
          </p:cNvCxnSpPr>
          <p:nvPr/>
        </p:nvCxnSpPr>
        <p:spPr bwMode="auto">
          <a:xfrm flipV="1">
            <a:off x="2933700" y="1765300"/>
            <a:ext cx="3124200" cy="18161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3" name="Straight Arrow Connector 32"/>
          <p:cNvCxnSpPr>
            <a:cxnSpLocks noChangeShapeType="1"/>
          </p:cNvCxnSpPr>
          <p:nvPr/>
        </p:nvCxnSpPr>
        <p:spPr bwMode="auto">
          <a:xfrm flipV="1">
            <a:off x="3644900" y="2381250"/>
            <a:ext cx="2222500" cy="43815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14" name="Rectangle 3"/>
          <p:cNvSpPr>
            <a:spLocks noChangeArrowheads="1"/>
          </p:cNvSpPr>
          <p:nvPr/>
        </p:nvSpPr>
        <p:spPr bwMode="auto">
          <a:xfrm>
            <a:off x="5867400" y="2598738"/>
            <a:ext cx="2971800" cy="3683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*bufp1;</a:t>
            </a:r>
            <a:r>
              <a:rPr lang="en-US">
                <a:solidFill>
                  <a:srgbClr val="000066"/>
                </a:solidFill>
                <a:latin typeface="Courier New" charset="0"/>
              </a:rPr>
              <a:t> </a:t>
            </a:r>
          </a:p>
        </p:txBody>
      </p:sp>
      <p:sp>
        <p:nvSpPr>
          <p:cNvPr id="59415" name="Left Brace 35"/>
          <p:cNvSpPr>
            <a:spLocks/>
          </p:cNvSpPr>
          <p:nvPr/>
        </p:nvSpPr>
        <p:spPr bwMode="auto">
          <a:xfrm>
            <a:off x="5486400" y="2711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59416" name="TextBox 36"/>
          <p:cNvSpPr txBox="1">
            <a:spLocks noChangeArrowheads="1"/>
          </p:cNvSpPr>
          <p:nvPr/>
        </p:nvSpPr>
        <p:spPr bwMode="auto">
          <a:xfrm>
            <a:off x="4494213" y="2633663"/>
            <a:ext cx="9921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ourier New" charset="0"/>
              </a:rPr>
              <a:t>.bss</a:t>
            </a:r>
          </a:p>
          <a:p>
            <a:pPr algn="l">
              <a:lnSpc>
                <a:spcPct val="65000"/>
              </a:lnSpc>
              <a:spcBef>
                <a:spcPct val="50000"/>
              </a:spcBef>
            </a:pPr>
            <a:r>
              <a:rPr lang="en-US" sz="1800">
                <a:solidFill>
                  <a:srgbClr val="FF0000"/>
                </a:solidFill>
              </a:rPr>
              <a:t>section</a:t>
            </a:r>
          </a:p>
        </p:txBody>
      </p:sp>
      <p:cxnSp>
        <p:nvCxnSpPr>
          <p:cNvPr id="59417" name="Straight Arrow Connector 37"/>
          <p:cNvCxnSpPr>
            <a:cxnSpLocks noChangeShapeType="1"/>
            <a:endCxn id="59414" idx="1"/>
          </p:cNvCxnSpPr>
          <p:nvPr/>
        </p:nvCxnSpPr>
        <p:spPr bwMode="auto">
          <a:xfrm flipV="1">
            <a:off x="2533650" y="2782888"/>
            <a:ext cx="3333750" cy="365125"/>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18" name="TextBox 41"/>
          <p:cNvSpPr txBox="1">
            <a:spLocks noChangeArrowheads="1"/>
          </p:cNvSpPr>
          <p:nvPr/>
        </p:nvSpPr>
        <p:spPr bwMode="auto">
          <a:xfrm>
            <a:off x="1193800" y="6037263"/>
            <a:ext cx="3221038"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Technically, .bss not allocated</a:t>
            </a:r>
          </a:p>
          <a:p>
            <a:pPr algn="l">
              <a:lnSpc>
                <a:spcPct val="65000"/>
              </a:lnSpc>
              <a:spcBef>
                <a:spcPct val="50000"/>
              </a:spcBef>
            </a:pPr>
            <a:r>
              <a:rPr lang="en-US" sz="1800" b="0">
                <a:solidFill>
                  <a:srgbClr val="000066"/>
                </a:solidFill>
              </a:rPr>
              <a:t>any space until run time</a:t>
            </a:r>
          </a:p>
        </p:txBody>
      </p:sp>
    </p:spTree>
    <p:extLst>
      <p:ext uri="{BB962C8B-B14F-4D97-AF65-F5344CB8AC3E}">
        <p14:creationId xmlns:p14="http://schemas.microsoft.com/office/powerpoint/2010/main" val="26777262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Linking </a:t>
            </a:r>
            <a:r>
              <a:rPr lang="en-US" b="0">
                <a:latin typeface="Courier" charset="0"/>
                <a:ea typeface="ＭＳ Ｐゴシック" charset="0"/>
                <a:cs typeface="Courier" charset="0"/>
              </a:rPr>
              <a:t>.o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to Resolve References</a:t>
            </a:r>
          </a:p>
        </p:txBody>
      </p:sp>
      <p:sp>
        <p:nvSpPr>
          <p:cNvPr id="210949" name="Rectangle 5"/>
          <p:cNvSpPr>
            <a:spLocks noGrp="1" noChangeArrowheads="1"/>
          </p:cNvSpPr>
          <p:nvPr>
            <p:ph type="body" idx="1"/>
          </p:nvPr>
        </p:nvSpPr>
        <p:spPr/>
        <p:txBody>
          <a:bodyPr/>
          <a:lstStyle/>
          <a:p>
            <a:pPr eaLnBrk="1" hangingPunct="1">
              <a:buFont typeface="Wingdings" pitchFamily="-1" charset="2"/>
              <a:buNone/>
              <a:defRPr/>
            </a:pPr>
            <a:r>
              <a:rPr lang="en-US" dirty="0" smtClean="0"/>
              <a:t>Linking f1.o, f2.o, f3.o, …</a:t>
            </a:r>
          </a:p>
          <a:p>
            <a:pPr lvl="1" eaLnBrk="1" hangingPunct="1">
              <a:buFont typeface="Wingdings" pitchFamily="-1" charset="2"/>
              <a:buChar char="n"/>
              <a:defRPr/>
            </a:pPr>
            <a:r>
              <a:rPr lang="en-US" dirty="0" smtClean="0"/>
              <a:t>Each .</a:t>
            </a:r>
            <a:r>
              <a:rPr lang="en-US" dirty="0" err="1" smtClean="0"/>
              <a:t>o</a:t>
            </a:r>
            <a:r>
              <a:rPr lang="en-US" dirty="0" smtClean="0"/>
              <a:t> ELF file has a set D of defined symbols and a set U of unresolved symbols</a:t>
            </a:r>
          </a:p>
          <a:p>
            <a:pPr lvl="1" eaLnBrk="1" hangingPunct="1">
              <a:buFont typeface="Wingdings" pitchFamily="-1" charset="2"/>
              <a:buChar char="n"/>
              <a:defRPr/>
            </a:pPr>
            <a:r>
              <a:rPr lang="en-US" dirty="0" smtClean="0"/>
              <a:t>Start with the first file’s D and U sets.</a:t>
            </a:r>
          </a:p>
          <a:p>
            <a:pPr lvl="1" eaLnBrk="1" hangingPunct="1">
              <a:buFont typeface="Wingdings" pitchFamily="-1" charset="2"/>
              <a:buChar char="n"/>
              <a:defRPr/>
            </a:pPr>
            <a:r>
              <a:rPr lang="en-US" dirty="0" smtClean="0"/>
              <a:t>For each subsequent .</a:t>
            </a:r>
            <a:r>
              <a:rPr lang="en-US" dirty="0" err="1" smtClean="0"/>
              <a:t>o</a:t>
            </a:r>
            <a:r>
              <a:rPr lang="en-US" dirty="0" smtClean="0"/>
              <a:t> file, the Linker looks to see if it defines any symbols needed in U.  If so, it updates D and U, by moving such symbols from U to D.</a:t>
            </a:r>
          </a:p>
          <a:p>
            <a:pPr lvl="1" eaLnBrk="1" hangingPunct="1">
              <a:buFont typeface="Wingdings" pitchFamily="-1" charset="2"/>
              <a:buChar char="n"/>
              <a:defRPr/>
            </a:pPr>
            <a:r>
              <a:rPr lang="en-US" dirty="0" smtClean="0"/>
              <a:t>Iterate through all .</a:t>
            </a:r>
            <a:r>
              <a:rPr lang="en-US" dirty="0" err="1" smtClean="0"/>
              <a:t>o</a:t>
            </a:r>
            <a:r>
              <a:rPr lang="en-US" dirty="0" smtClean="0"/>
              <a:t> files until done.  If there are still any unresolved symbols in U, then throw an error and stop.</a:t>
            </a:r>
          </a:p>
          <a:p>
            <a:pPr lvl="1" eaLnBrk="1" hangingPunct="1">
              <a:buFont typeface="Wingdings" pitchFamily="-1" charset="2"/>
              <a:buChar char="n"/>
              <a:defRPr/>
            </a:pPr>
            <a:r>
              <a:rPr lang="en-US" dirty="0" smtClean="0"/>
              <a:t>Otherwise, we’ve found all definitions for symbols, and it’s time to merge the .</a:t>
            </a:r>
            <a:r>
              <a:rPr lang="en-US" dirty="0" err="1" smtClean="0"/>
              <a:t>o’s</a:t>
            </a:r>
            <a:r>
              <a:rPr lang="en-US" dirty="0" smtClean="0"/>
              <a:t>! =&gt; relocation of addresses is the next step</a:t>
            </a:r>
          </a:p>
        </p:txBody>
      </p:sp>
    </p:spTree>
    <p:extLst>
      <p:ext uri="{BB962C8B-B14F-4D97-AF65-F5344CB8AC3E}">
        <p14:creationId xmlns:p14="http://schemas.microsoft.com/office/powerpoint/2010/main" val="2385507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Linking </a:t>
            </a:r>
            <a:r>
              <a:rPr lang="en-US" b="0">
                <a:latin typeface="Courier" charset="0"/>
                <a:ea typeface="ＭＳ Ｐゴシック" charset="0"/>
                <a:cs typeface="Courier" charset="0"/>
              </a:rPr>
              <a:t>.o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to Resolve References</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Example: Linking </a:t>
            </a:r>
            <a:r>
              <a:rPr lang="en-US" dirty="0" err="1">
                <a:latin typeface="Helvetica" charset="0"/>
                <a:ea typeface="ＭＳ Ｐゴシック" charset="0"/>
                <a:cs typeface="ＭＳ Ｐゴシック" charset="0"/>
              </a:rPr>
              <a:t>main.o</a:t>
            </a:r>
            <a:r>
              <a:rPr lang="en-US" dirty="0">
                <a:latin typeface="Helvetica" charset="0"/>
                <a:ea typeface="ＭＳ Ｐゴシック" charset="0"/>
                <a:cs typeface="ＭＳ Ｐゴシック" charset="0"/>
              </a:rPr>
              <a:t> and </a:t>
            </a:r>
            <a:r>
              <a:rPr lang="en-US" dirty="0" err="1">
                <a:latin typeface="Helvetica" charset="0"/>
                <a:ea typeface="ＭＳ Ｐゴシック" charset="0"/>
                <a:cs typeface="ＭＳ Ｐゴシック" charset="0"/>
              </a:rPr>
              <a:t>swap.o</a:t>
            </a:r>
            <a:endParaRPr lang="en-US" dirty="0">
              <a:latin typeface="Helvetica" charset="0"/>
              <a:ea typeface="ＭＳ Ｐゴシック" charset="0"/>
              <a:cs typeface="ＭＳ Ｐゴシック" charset="0"/>
            </a:endParaRPr>
          </a:p>
          <a:p>
            <a:pPr lvl="1" eaLnBrk="1" hangingPunct="1">
              <a:defRPr/>
            </a:pPr>
            <a:r>
              <a:rPr lang="en-US" dirty="0" err="1">
                <a:latin typeface="Helvetica" charset="0"/>
                <a:ea typeface="ＭＳ Ｐゴシック" charset="0"/>
              </a:rPr>
              <a:t>main.o</a:t>
            </a:r>
            <a:r>
              <a:rPr lang="en-US" dirty="0">
                <a:latin typeface="Helvetica" charset="0"/>
                <a:ea typeface="ＭＳ Ｐゴシック" charset="0"/>
              </a:rPr>
              <a:t> has D = {</a:t>
            </a:r>
            <a:r>
              <a:rPr lang="en-US" b="0" dirty="0">
                <a:latin typeface="Courier" charset="0"/>
                <a:ea typeface="ＭＳ Ｐゴシック" charset="0"/>
                <a:cs typeface="Courier" charset="0"/>
              </a:rPr>
              <a:t>main</a:t>
            </a:r>
            <a:r>
              <a:rPr lang="en-US" dirty="0">
                <a:latin typeface="Helvetica" charset="0"/>
                <a:ea typeface="ＭＳ Ｐゴシック" charset="0"/>
              </a:rPr>
              <a:t>, </a:t>
            </a:r>
            <a:r>
              <a:rPr lang="en-US" b="0" dirty="0" err="1">
                <a:latin typeface="Courier" charset="0"/>
                <a:ea typeface="ＭＳ Ｐゴシック" charset="0"/>
                <a:cs typeface="Courier" charset="0"/>
              </a:rPr>
              <a:t>buf</a:t>
            </a:r>
            <a:r>
              <a:rPr lang="en-US" dirty="0">
                <a:latin typeface="Helvetica" charset="0"/>
                <a:ea typeface="ＭＳ Ｐゴシック" charset="0"/>
              </a:rPr>
              <a:t>} and U = {</a:t>
            </a:r>
            <a:r>
              <a:rPr lang="en-US" b="0" dirty="0">
                <a:latin typeface="Courier" charset="0"/>
                <a:ea typeface="ＭＳ Ｐゴシック" charset="0"/>
                <a:cs typeface="Courier" charset="0"/>
              </a:rPr>
              <a:t>swap</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Next, Linker looks at </a:t>
            </a:r>
            <a:r>
              <a:rPr lang="en-US" dirty="0" err="1">
                <a:latin typeface="Helvetica" charset="0"/>
                <a:ea typeface="ＭＳ Ｐゴシック" charset="0"/>
              </a:rPr>
              <a:t>swap.o</a:t>
            </a:r>
            <a:r>
              <a:rPr lang="en-US" dirty="0">
                <a:latin typeface="Helvetica" charset="0"/>
                <a:ea typeface="ＭＳ Ｐゴシック" charset="0"/>
              </a:rPr>
              <a:t>, which has D = {</a:t>
            </a:r>
            <a:r>
              <a:rPr lang="en-US" b="0" dirty="0">
                <a:latin typeface="Courier" charset="0"/>
                <a:ea typeface="ＭＳ Ｐゴシック" charset="0"/>
                <a:cs typeface="Courier" charset="0"/>
              </a:rPr>
              <a:t>swap</a:t>
            </a:r>
            <a:r>
              <a:rPr lang="en-US" dirty="0">
                <a:latin typeface="Helvetica" charset="0"/>
                <a:ea typeface="ＭＳ Ｐゴシック" charset="0"/>
              </a:rPr>
              <a:t>, </a:t>
            </a:r>
            <a:r>
              <a:rPr lang="en-US" b="0" dirty="0">
                <a:latin typeface="Courier" charset="0"/>
                <a:ea typeface="ＭＳ Ｐゴシック" charset="0"/>
                <a:cs typeface="Courier" charset="0"/>
              </a:rPr>
              <a:t>bufp0</a:t>
            </a:r>
            <a:r>
              <a:rPr lang="en-US" dirty="0">
                <a:latin typeface="Helvetica" charset="0"/>
                <a:ea typeface="ＭＳ Ｐゴシック" charset="0"/>
              </a:rPr>
              <a:t>, </a:t>
            </a:r>
            <a:r>
              <a:rPr lang="en-US" b="0" dirty="0">
                <a:latin typeface="Courier" charset="0"/>
                <a:ea typeface="ＭＳ Ｐゴシック" charset="0"/>
                <a:cs typeface="Courier" charset="0"/>
              </a:rPr>
              <a:t>bufp1</a:t>
            </a:r>
            <a:r>
              <a:rPr lang="en-US" dirty="0">
                <a:latin typeface="Helvetica" charset="0"/>
                <a:ea typeface="ＭＳ Ｐゴシック" charset="0"/>
              </a:rPr>
              <a:t>}, and U = {</a:t>
            </a:r>
            <a:r>
              <a:rPr lang="en-US" b="0" dirty="0" err="1">
                <a:latin typeface="Courier" charset="0"/>
                <a:ea typeface="ＭＳ Ｐゴシック" charset="0"/>
                <a:cs typeface="Courier" charset="0"/>
              </a:rPr>
              <a:t>buf</a:t>
            </a:r>
            <a:r>
              <a:rPr lang="en-US" dirty="0">
                <a:latin typeface="Helvetica" charset="0"/>
                <a:ea typeface="ＭＳ Ｐゴシック" charset="0"/>
              </a:rPr>
              <a:t>}</a:t>
            </a:r>
          </a:p>
          <a:p>
            <a:pPr lvl="1" eaLnBrk="1" hangingPunct="1">
              <a:defRPr/>
            </a:pPr>
            <a:r>
              <a:rPr lang="en-US" dirty="0">
                <a:latin typeface="Helvetica" charset="0"/>
                <a:ea typeface="ＭＳ Ｐゴシック" charset="0"/>
              </a:rPr>
              <a:t>Linker sees </a:t>
            </a:r>
            <a:r>
              <a:rPr lang="en-US" dirty="0" err="1">
                <a:latin typeface="Helvetica" charset="0"/>
                <a:ea typeface="ＭＳ Ｐゴシック" charset="0"/>
              </a:rPr>
              <a:t>swap.o</a:t>
            </a:r>
            <a:r>
              <a:rPr lang="en-US" dirty="0">
                <a:latin typeface="Helvetica" charset="0"/>
                <a:ea typeface="ＭＳ Ｐゴシック" charset="0"/>
              </a:rPr>
              <a:t> defines the symbol </a:t>
            </a:r>
            <a:r>
              <a:rPr lang="en-US" b="0" dirty="0">
                <a:latin typeface="Courier" charset="0"/>
                <a:ea typeface="ＭＳ Ｐゴシック" charset="0"/>
                <a:cs typeface="Courier" charset="0"/>
              </a:rPr>
              <a:t>swap</a:t>
            </a:r>
            <a:r>
              <a:rPr lang="en-US" dirty="0">
                <a:latin typeface="Helvetica" charset="0"/>
                <a:ea typeface="ＭＳ Ｐゴシック" charset="0"/>
              </a:rPr>
              <a:t>, which removes it from U.  </a:t>
            </a:r>
          </a:p>
          <a:p>
            <a:pPr lvl="1" eaLnBrk="1" hangingPunct="1">
              <a:defRPr/>
            </a:pPr>
            <a:r>
              <a:rPr lang="en-US" dirty="0">
                <a:latin typeface="Helvetica" charset="0"/>
                <a:ea typeface="ＭＳ Ｐゴシック" charset="0"/>
              </a:rPr>
              <a:t>Also, </a:t>
            </a:r>
            <a:r>
              <a:rPr lang="en-US" b="0" dirty="0" err="1">
                <a:latin typeface="Courier" charset="0"/>
                <a:ea typeface="ＭＳ Ｐゴシック" charset="0"/>
                <a:cs typeface="Courier" charset="0"/>
              </a:rPr>
              <a:t>buf</a:t>
            </a:r>
            <a:r>
              <a:rPr lang="en-US" b="0" dirty="0">
                <a:latin typeface="Courier" charset="0"/>
                <a:ea typeface="ＭＳ Ｐゴシック" charset="0"/>
                <a:cs typeface="Courier" charset="0"/>
              </a:rPr>
              <a:t> </a:t>
            </a:r>
            <a:r>
              <a:rPr lang="en-US" dirty="0">
                <a:latin typeface="Helvetica" charset="0"/>
                <a:ea typeface="ＭＳ Ｐゴシック" charset="0"/>
              </a:rPr>
              <a:t>is already defined by </a:t>
            </a:r>
            <a:r>
              <a:rPr lang="en-US" dirty="0" err="1">
                <a:latin typeface="Helvetica" charset="0"/>
                <a:ea typeface="ＭＳ Ｐゴシック" charset="0"/>
              </a:rPr>
              <a:t>main.o</a:t>
            </a:r>
            <a:r>
              <a:rPr lang="en-US" dirty="0">
                <a:latin typeface="Helvetica" charset="0"/>
                <a:ea typeface="ＭＳ Ｐゴシック" charset="0"/>
              </a:rPr>
              <a:t>.  </a:t>
            </a:r>
          </a:p>
          <a:p>
            <a:pPr lvl="1" eaLnBrk="1" hangingPunct="1">
              <a:defRPr/>
            </a:pPr>
            <a:r>
              <a:rPr lang="en-US" dirty="0">
                <a:latin typeface="Helvetica" charset="0"/>
                <a:ea typeface="ＭＳ Ｐゴシック" charset="0"/>
              </a:rPr>
              <a:t>So all symbols are resolved here.</a:t>
            </a:r>
          </a:p>
        </p:txBody>
      </p:sp>
    </p:spTree>
    <p:extLst>
      <p:ext uri="{BB962C8B-B14F-4D97-AF65-F5344CB8AC3E}">
        <p14:creationId xmlns:p14="http://schemas.microsoft.com/office/powerpoint/2010/main" val="4012917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2466" name="Rectangle 3"/>
          <p:cNvSpPr>
            <a:spLocks noChangeArrowheads="1"/>
          </p:cNvSpPr>
          <p:nvPr/>
        </p:nvSpPr>
        <p:spPr bwMode="auto">
          <a:xfrm>
            <a:off x="1055688" y="2066925"/>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2467" name="Text Box 4"/>
          <p:cNvSpPr txBox="1">
            <a:spLocks noChangeArrowheads="1"/>
          </p:cNvSpPr>
          <p:nvPr/>
        </p:nvSpPr>
        <p:spPr bwMode="auto">
          <a:xfrm>
            <a:off x="77788" y="2312988"/>
            <a:ext cx="101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main.o</a:t>
            </a:r>
          </a:p>
        </p:txBody>
      </p:sp>
      <p:sp>
        <p:nvSpPr>
          <p:cNvPr id="62468" name="Rectangle 5"/>
          <p:cNvSpPr>
            <a:spLocks noChangeArrowheads="1"/>
          </p:cNvSpPr>
          <p:nvPr/>
        </p:nvSpPr>
        <p:spPr bwMode="auto">
          <a:xfrm>
            <a:off x="1055688" y="43608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2469" name="Rectangle 6"/>
          <p:cNvSpPr>
            <a:spLocks noChangeArrowheads="1"/>
          </p:cNvSpPr>
          <p:nvPr/>
        </p:nvSpPr>
        <p:spPr bwMode="auto">
          <a:xfrm>
            <a:off x="1055688" y="382746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2470" name="Text Box 7"/>
          <p:cNvSpPr txBox="1">
            <a:spLocks noChangeArrowheads="1"/>
          </p:cNvSpPr>
          <p:nvPr/>
        </p:nvSpPr>
        <p:spPr bwMode="auto">
          <a:xfrm>
            <a:off x="104775" y="4302125"/>
            <a:ext cx="101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swap.o</a:t>
            </a:r>
          </a:p>
        </p:txBody>
      </p:sp>
      <p:sp>
        <p:nvSpPr>
          <p:cNvPr id="62471" name="Rectangle 15"/>
          <p:cNvSpPr>
            <a:spLocks noChangeArrowheads="1"/>
          </p:cNvSpPr>
          <p:nvPr/>
        </p:nvSpPr>
        <p:spPr bwMode="auto">
          <a:xfrm>
            <a:off x="1055688" y="2600325"/>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2472" name="Rectangle 19"/>
          <p:cNvSpPr>
            <a:spLocks noChangeArrowheads="1"/>
          </p:cNvSpPr>
          <p:nvPr/>
        </p:nvSpPr>
        <p:spPr bwMode="auto">
          <a:xfrm>
            <a:off x="1055688" y="481806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*bufp1; </a:t>
            </a:r>
          </a:p>
        </p:txBody>
      </p:sp>
      <p:sp>
        <p:nvSpPr>
          <p:cNvPr id="62473" name="Text Box 22"/>
          <p:cNvSpPr txBox="1">
            <a:spLocks noChangeArrowheads="1"/>
          </p:cNvSpPr>
          <p:nvPr/>
        </p:nvSpPr>
        <p:spPr bwMode="auto">
          <a:xfrm>
            <a:off x="609600" y="14478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Relocatable Object Files</a:t>
            </a:r>
          </a:p>
        </p:txBody>
      </p:sp>
      <p:sp>
        <p:nvSpPr>
          <p:cNvPr id="16398" name="Text Box 23"/>
          <p:cNvSpPr txBox="1">
            <a:spLocks noChangeArrowheads="1"/>
          </p:cNvSpPr>
          <p:nvPr/>
        </p:nvSpPr>
        <p:spPr bwMode="auto">
          <a:xfrm>
            <a:off x="5284788" y="933450"/>
            <a:ext cx="3522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0000"/>
                </a:solidFill>
                <a:latin typeface="Courier New" charset="0"/>
              </a:rPr>
              <a:t>Merging changes memory</a:t>
            </a:r>
          </a:p>
          <a:p>
            <a:pPr algn="l">
              <a:lnSpc>
                <a:spcPct val="100000"/>
              </a:lnSpc>
            </a:pPr>
            <a:r>
              <a:rPr lang="en-US" sz="1800">
                <a:solidFill>
                  <a:srgbClr val="FF0000"/>
                </a:solidFill>
                <a:latin typeface="Courier New" charset="0"/>
              </a:rPr>
              <a:t>addresses =&gt; need</a:t>
            </a:r>
          </a:p>
          <a:p>
            <a:pPr algn="l">
              <a:lnSpc>
                <a:spcPct val="100000"/>
              </a:lnSpc>
            </a:pPr>
            <a:r>
              <a:rPr lang="en-US" sz="1800">
                <a:solidFill>
                  <a:srgbClr val="FF0000"/>
                </a:solidFill>
                <a:latin typeface="Courier New" charset="0"/>
              </a:rPr>
              <a:t>Relocation of addresses!</a:t>
            </a:r>
          </a:p>
        </p:txBody>
      </p:sp>
      <p:sp>
        <p:nvSpPr>
          <p:cNvPr id="62475" name="Text Box 28"/>
          <p:cNvSpPr txBox="1">
            <a:spLocks noChangeArrowheads="1"/>
          </p:cNvSpPr>
          <p:nvPr/>
        </p:nvSpPr>
        <p:spPr bwMode="auto">
          <a:xfrm>
            <a:off x="3036888" y="210661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76" name="Text Box 29"/>
          <p:cNvSpPr txBox="1">
            <a:spLocks noChangeArrowheads="1"/>
          </p:cNvSpPr>
          <p:nvPr/>
        </p:nvSpPr>
        <p:spPr bwMode="auto">
          <a:xfrm>
            <a:off x="3036888" y="25193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77" name="Text Box 30"/>
          <p:cNvSpPr txBox="1">
            <a:spLocks noChangeArrowheads="1"/>
          </p:cNvSpPr>
          <p:nvPr/>
        </p:nvSpPr>
        <p:spPr bwMode="auto">
          <a:xfrm>
            <a:off x="3036888" y="38989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78" name="Text Box 31"/>
          <p:cNvSpPr txBox="1">
            <a:spLocks noChangeArrowheads="1"/>
          </p:cNvSpPr>
          <p:nvPr/>
        </p:nvSpPr>
        <p:spPr bwMode="auto">
          <a:xfrm>
            <a:off x="3036888" y="43561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79" name="Text Box 32"/>
          <p:cNvSpPr txBox="1">
            <a:spLocks noChangeArrowheads="1"/>
          </p:cNvSpPr>
          <p:nvPr/>
        </p:nvSpPr>
        <p:spPr bwMode="auto">
          <a:xfrm>
            <a:off x="3036888" y="47371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  </a:t>
            </a:r>
          </a:p>
        </p:txBody>
      </p:sp>
      <p:sp>
        <p:nvSpPr>
          <p:cNvPr id="62480" name="TextBox 45"/>
          <p:cNvSpPr txBox="1">
            <a:spLocks noChangeArrowheads="1"/>
          </p:cNvSpPr>
          <p:nvPr/>
        </p:nvSpPr>
        <p:spPr bwMode="auto">
          <a:xfrm>
            <a:off x="77788"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grpSp>
        <p:nvGrpSpPr>
          <p:cNvPr id="2" name="Group 1"/>
          <p:cNvGrpSpPr>
            <a:grpSpLocks/>
          </p:cNvGrpSpPr>
          <p:nvPr/>
        </p:nvGrpSpPr>
        <p:grpSpPr bwMode="auto">
          <a:xfrm>
            <a:off x="4038600" y="1728788"/>
            <a:ext cx="5073650" cy="4573587"/>
            <a:chOff x="4038600" y="1728788"/>
            <a:chExt cx="5073650" cy="4573587"/>
          </a:xfrm>
        </p:grpSpPr>
        <p:sp>
          <p:nvSpPr>
            <p:cNvPr id="62486" name="Rectangle 9"/>
            <p:cNvSpPr>
              <a:spLocks noChangeArrowheads="1"/>
            </p:cNvSpPr>
            <p:nvPr/>
          </p:nvSpPr>
          <p:spPr bwMode="auto">
            <a:xfrm>
              <a:off x="5335588" y="1952625"/>
              <a:ext cx="1981200" cy="319088"/>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2487" name="Rectangle 10"/>
            <p:cNvSpPr>
              <a:spLocks noChangeArrowheads="1"/>
            </p:cNvSpPr>
            <p:nvPr/>
          </p:nvSpPr>
          <p:spPr bwMode="auto">
            <a:xfrm>
              <a:off x="5335588" y="22590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2488"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2489" name="Text Box 12"/>
            <p:cNvSpPr txBox="1">
              <a:spLocks noChangeArrowheads="1"/>
            </p:cNvSpPr>
            <p:nvPr/>
          </p:nvSpPr>
          <p:spPr bwMode="auto">
            <a:xfrm>
              <a:off x="7342188" y="1728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b="0">
                  <a:solidFill>
                    <a:srgbClr val="000066"/>
                  </a:solidFill>
                  <a:latin typeface="Courier New" charset="0"/>
                </a:rPr>
                <a:t>0</a:t>
              </a:r>
            </a:p>
          </p:txBody>
        </p:sp>
        <p:sp>
          <p:nvSpPr>
            <p:cNvPr id="62490"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491" name="Text Box 25"/>
            <p:cNvSpPr txBox="1">
              <a:spLocks noChangeArrowheads="1"/>
            </p:cNvSpPr>
            <p:nvPr/>
          </p:nvSpPr>
          <p:spPr bwMode="auto">
            <a:xfrm>
              <a:off x="8104188" y="2451100"/>
              <a:ext cx="86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2492" name="Rectangle 33"/>
            <p:cNvSpPr>
              <a:spLocks noChangeArrowheads="1"/>
            </p:cNvSpPr>
            <p:nvPr/>
          </p:nvSpPr>
          <p:spPr bwMode="auto">
            <a:xfrm>
              <a:off x="5335588" y="4545013"/>
              <a:ext cx="1981200" cy="1174750"/>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2493"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494"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2495"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2496"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2497" name="Line 38"/>
            <p:cNvSpPr>
              <a:spLocks noChangeShapeType="1"/>
            </p:cNvSpPr>
            <p:nvPr/>
          </p:nvSpPr>
          <p:spPr bwMode="auto">
            <a:xfrm>
              <a:off x="4038600" y="2820988"/>
              <a:ext cx="12192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62498" name="Line 40"/>
            <p:cNvSpPr>
              <a:spLocks noChangeShapeType="1"/>
            </p:cNvSpPr>
            <p:nvPr/>
          </p:nvSpPr>
          <p:spPr bwMode="auto">
            <a:xfrm flipV="1">
              <a:off x="4038600" y="3487738"/>
              <a:ext cx="121920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62499"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2500"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2501" name="Rectangle 33"/>
            <p:cNvSpPr>
              <a:spLocks noChangeArrowheads="1"/>
            </p:cNvSpPr>
            <p:nvPr/>
          </p:nvSpPr>
          <p:spPr bwMode="auto">
            <a:xfrm>
              <a:off x="5335588" y="5719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2502"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2503"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2504" name="Rectangle 33"/>
            <p:cNvSpPr>
              <a:spLocks noChangeArrowheads="1"/>
            </p:cNvSpPr>
            <p:nvPr/>
          </p:nvSpPr>
          <p:spPr bwMode="auto">
            <a:xfrm>
              <a:off x="5335588" y="6015038"/>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grpSp>
      <p:grpSp>
        <p:nvGrpSpPr>
          <p:cNvPr id="3" name="Group 2"/>
          <p:cNvGrpSpPr>
            <a:grpSpLocks/>
          </p:cNvGrpSpPr>
          <p:nvPr/>
        </p:nvGrpSpPr>
        <p:grpSpPr bwMode="auto">
          <a:xfrm>
            <a:off x="7342188" y="2116138"/>
            <a:ext cx="288925" cy="3695700"/>
            <a:chOff x="7342188" y="2116138"/>
            <a:chExt cx="288925" cy="3695700"/>
          </a:xfrm>
        </p:grpSpPr>
        <p:sp>
          <p:nvSpPr>
            <p:cNvPr id="62483" name="TextBox 49"/>
            <p:cNvSpPr txBox="1">
              <a:spLocks noChangeArrowheads="1"/>
            </p:cNvSpPr>
            <p:nvPr/>
          </p:nvSpPr>
          <p:spPr bwMode="auto">
            <a:xfrm rot="-5400000">
              <a:off x="6072982" y="3783806"/>
              <a:ext cx="28273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rPr>
                <a:t>New memory addresses</a:t>
              </a:r>
            </a:p>
          </p:txBody>
        </p:sp>
        <p:cxnSp>
          <p:nvCxnSpPr>
            <p:cNvPr id="62484" name="Straight Arrow Connector 51"/>
            <p:cNvCxnSpPr>
              <a:cxnSpLocks noChangeShapeType="1"/>
            </p:cNvCxnSpPr>
            <p:nvPr/>
          </p:nvCxnSpPr>
          <p:spPr bwMode="auto">
            <a:xfrm rot="5400000" flipH="1" flipV="1">
              <a:off x="7232650" y="2341563"/>
              <a:ext cx="452437" cy="1588"/>
            </a:xfrm>
            <a:prstGeom prst="straightConnector1">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62485" name="Straight Arrow Connector 52"/>
            <p:cNvCxnSpPr>
              <a:cxnSpLocks noChangeShapeType="1"/>
            </p:cNvCxnSpPr>
            <p:nvPr/>
          </p:nvCxnSpPr>
          <p:spPr bwMode="auto">
            <a:xfrm rot="5400000">
              <a:off x="7230269" y="5584032"/>
              <a:ext cx="454025" cy="1587"/>
            </a:xfrm>
            <a:prstGeom prst="straightConnector1">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68281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98"/>
                                        </p:tgtEl>
                                        <p:attrNameLst>
                                          <p:attrName>style.visibility</p:attrName>
                                        </p:attrNameLst>
                                      </p:cBhvr>
                                      <p:to>
                                        <p:strVal val="visible"/>
                                      </p:to>
                                    </p:set>
                                    <p:animEffect transition="in" filter="dissolve">
                                      <p:cBhvr>
                                        <p:cTn id="17"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Relocation</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Merging .o files changes the memory location of instructions and data</a:t>
            </a:r>
          </a:p>
          <a:p>
            <a:pPr lvl="1" eaLnBrk="1" hangingPunct="1">
              <a:defRPr/>
            </a:pPr>
            <a:r>
              <a:rPr lang="en-US" dirty="0">
                <a:latin typeface="Helvetica" charset="0"/>
                <a:ea typeface="ＭＳ Ｐゴシック" charset="0"/>
              </a:rPr>
              <a:t>The layout of memory locations where global variables and functions are defined is now known in the merged file</a:t>
            </a:r>
          </a:p>
          <a:p>
            <a:pPr lvl="2" eaLnBrk="1" hangingPunct="1">
              <a:defRPr/>
            </a:pPr>
            <a:r>
              <a:rPr lang="en-US" sz="2000" dirty="0">
                <a:latin typeface="Helvetica" charset="0"/>
                <a:ea typeface="ＭＳ Ｐゴシック" charset="0"/>
              </a:rPr>
              <a:t>The memory address location of </a:t>
            </a:r>
            <a:r>
              <a:rPr lang="en-US" sz="2000" b="0" dirty="0">
                <a:latin typeface="Courier" charset="0"/>
                <a:ea typeface="ＭＳ Ｐゴシック" charset="0"/>
                <a:cs typeface="Courier" charset="0"/>
              </a:rPr>
              <a:t>swap</a:t>
            </a:r>
            <a:r>
              <a:rPr lang="en-US" sz="2000" dirty="0">
                <a:latin typeface="Helvetica" charset="0"/>
                <a:ea typeface="ＭＳ Ｐゴシック" charset="0"/>
              </a:rPr>
              <a:t>() is now known in the merged file, e.g. its offset = </a:t>
            </a:r>
            <a:r>
              <a:rPr lang="en-US" sz="2000" dirty="0" err="1">
                <a:latin typeface="Helvetica" charset="0"/>
                <a:ea typeface="ＭＳ Ｐゴシック" charset="0"/>
              </a:rPr>
              <a:t>sizeof</a:t>
            </a:r>
            <a:r>
              <a:rPr lang="en-US" sz="2000" dirty="0">
                <a:latin typeface="Helvetica" charset="0"/>
                <a:ea typeface="ＭＳ Ｐゴシック" charset="0"/>
              </a:rPr>
              <a:t>(</a:t>
            </a:r>
            <a:r>
              <a:rPr lang="en-US" sz="2000" b="0" dirty="0">
                <a:latin typeface="Courier" charset="0"/>
                <a:ea typeface="ＭＳ Ｐゴシック" charset="0"/>
                <a:cs typeface="Courier" charset="0"/>
              </a:rPr>
              <a:t>main + headers</a:t>
            </a:r>
            <a:r>
              <a:rPr lang="en-US" sz="2000" dirty="0">
                <a:latin typeface="Helvetica" charset="0"/>
                <a:ea typeface="ＭＳ Ｐゴシック" charset="0"/>
              </a:rPr>
              <a:t>)</a:t>
            </a:r>
          </a:p>
          <a:p>
            <a:pPr lvl="2" eaLnBrk="1" hangingPunct="1">
              <a:defRPr/>
            </a:pPr>
            <a:r>
              <a:rPr lang="en-US" sz="2000" dirty="0">
                <a:latin typeface="Helvetica" charset="0"/>
                <a:ea typeface="ＭＳ Ｐゴシック" charset="0"/>
              </a:rPr>
              <a:t>The location of </a:t>
            </a:r>
            <a:r>
              <a:rPr lang="en-US" sz="2000" b="0" dirty="0" err="1">
                <a:latin typeface="Courier" charset="0"/>
                <a:ea typeface="ＭＳ Ｐゴシック" charset="0"/>
                <a:cs typeface="Courier" charset="0"/>
              </a:rPr>
              <a:t>buf</a:t>
            </a:r>
            <a:r>
              <a:rPr lang="en-US" sz="2000" b="0" dirty="0">
                <a:latin typeface="Courier" charset="0"/>
                <a:ea typeface="ＭＳ Ｐゴシック" charset="0"/>
                <a:cs typeface="Courier" charset="0"/>
              </a:rPr>
              <a:t> </a:t>
            </a:r>
            <a:r>
              <a:rPr lang="en-US" sz="2000" dirty="0">
                <a:latin typeface="Helvetica" charset="0"/>
                <a:ea typeface="ＭＳ Ｐゴシック" charset="0"/>
              </a:rPr>
              <a:t>is now known, and it is offset by 0 in .data, which is offset from the start of the ELF file by the </a:t>
            </a:r>
            <a:r>
              <a:rPr lang="en-US" sz="2000" dirty="0" err="1">
                <a:latin typeface="Helvetica" charset="0"/>
                <a:ea typeface="ＭＳ Ｐゴシック" charset="0"/>
              </a:rPr>
              <a:t>sizeof</a:t>
            </a:r>
            <a:r>
              <a:rPr lang="en-US" sz="2000" dirty="0">
                <a:latin typeface="Helvetica" charset="0"/>
                <a:ea typeface="ＭＳ Ｐゴシック" charset="0"/>
              </a:rPr>
              <a:t>(.text section)</a:t>
            </a:r>
          </a:p>
          <a:p>
            <a:pPr lvl="1" eaLnBrk="1" hangingPunct="1">
              <a:defRPr/>
            </a:pPr>
            <a:r>
              <a:rPr lang="en-US" i="1" dirty="0">
                <a:latin typeface="Helvetica" charset="0"/>
                <a:ea typeface="ＭＳ Ｐゴシック" charset="0"/>
              </a:rPr>
              <a:t>References to </a:t>
            </a:r>
            <a:r>
              <a:rPr lang="en-US" dirty="0">
                <a:latin typeface="Helvetica" charset="0"/>
                <a:ea typeface="ＭＳ Ｐゴシック" charset="0"/>
              </a:rPr>
              <a:t>these global variables and functions from the object code must be relocated or translated appropriately</a:t>
            </a:r>
          </a:p>
          <a:p>
            <a:pPr lvl="2" eaLnBrk="1" hangingPunct="1">
              <a:defRPr/>
            </a:pPr>
            <a:r>
              <a:rPr lang="en-US" sz="2000" dirty="0">
                <a:latin typeface="Helvetica" charset="0"/>
                <a:ea typeface="ＭＳ Ｐゴシック" charset="0"/>
              </a:rPr>
              <a:t>The ELF sections .</a:t>
            </a:r>
            <a:r>
              <a:rPr lang="en-US" sz="2000" dirty="0" err="1">
                <a:latin typeface="Helvetica" charset="0"/>
                <a:ea typeface="ＭＳ Ｐゴシック" charset="0"/>
              </a:rPr>
              <a:t>rel.text</a:t>
            </a:r>
            <a:r>
              <a:rPr lang="en-US" sz="2000" dirty="0">
                <a:latin typeface="Helvetica" charset="0"/>
                <a:ea typeface="ＭＳ Ｐゴシック" charset="0"/>
              </a:rPr>
              <a:t> and .</a:t>
            </a:r>
            <a:r>
              <a:rPr lang="en-US" sz="2000" dirty="0" err="1">
                <a:latin typeface="Helvetica" charset="0"/>
                <a:ea typeface="ＭＳ Ｐゴシック" charset="0"/>
              </a:rPr>
              <a:t>rel.data</a:t>
            </a:r>
            <a:r>
              <a:rPr lang="en-US" sz="2000" dirty="0">
                <a:latin typeface="Helvetica" charset="0"/>
                <a:ea typeface="ＭＳ Ｐゴシック" charset="0"/>
              </a:rPr>
              <a:t> keep track of where each global symbol or function is accessed in the code and data respectively</a:t>
            </a:r>
          </a:p>
          <a:p>
            <a:pPr lvl="2" eaLnBrk="1" hangingPunct="1">
              <a:defRPr/>
            </a:pPr>
            <a:r>
              <a:rPr lang="en-US" sz="2000" dirty="0">
                <a:latin typeface="Helvetica" charset="0"/>
                <a:ea typeface="ＭＳ Ｐゴシック" charset="0"/>
              </a:rPr>
              <a:t>Each of these memory locations must be changed by adding appropriate offsets</a:t>
            </a:r>
          </a:p>
          <a:p>
            <a:pPr lvl="2" eaLnBrk="1" hangingPunct="1">
              <a:defRPr/>
            </a:pPr>
            <a:endParaRPr lang="en-US" dirty="0">
              <a:latin typeface="Helvetica" charset="0"/>
              <a:ea typeface="ＭＳ Ｐゴシック" charset="0"/>
            </a:endParaRPr>
          </a:p>
        </p:txBody>
      </p:sp>
    </p:spTree>
    <p:extLst>
      <p:ext uri="{BB962C8B-B14F-4D97-AF65-F5344CB8AC3E}">
        <p14:creationId xmlns:p14="http://schemas.microsoft.com/office/powerpoint/2010/main" val="8646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9">
                                            <p:txEl>
                                              <p:pRg st="0" end="0"/>
                                            </p:txEl>
                                          </p:spTgt>
                                        </p:tgtEl>
                                        <p:attrNameLst>
                                          <p:attrName>style.visibility</p:attrName>
                                        </p:attrNameLst>
                                      </p:cBhvr>
                                      <p:to>
                                        <p:strVal val="visible"/>
                                      </p:to>
                                    </p:set>
                                    <p:animEffect transition="in" filter="fade">
                                      <p:cBhvr>
                                        <p:cTn id="7" dur="500"/>
                                        <p:tgtEl>
                                          <p:spTgt spid="2109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xEl>
                                              <p:pRg st="1" end="1"/>
                                            </p:txEl>
                                          </p:spTgt>
                                        </p:tgtEl>
                                        <p:attrNameLst>
                                          <p:attrName>style.visibility</p:attrName>
                                        </p:attrNameLst>
                                      </p:cBhvr>
                                      <p:to>
                                        <p:strVal val="visible"/>
                                      </p:to>
                                    </p:set>
                                    <p:animEffect transition="in" filter="fade">
                                      <p:cBhvr>
                                        <p:cTn id="12" dur="500"/>
                                        <p:tgtEl>
                                          <p:spTgt spid="2109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9">
                                            <p:txEl>
                                              <p:pRg st="2" end="2"/>
                                            </p:txEl>
                                          </p:spTgt>
                                        </p:tgtEl>
                                        <p:attrNameLst>
                                          <p:attrName>style.visibility</p:attrName>
                                        </p:attrNameLst>
                                      </p:cBhvr>
                                      <p:to>
                                        <p:strVal val="visible"/>
                                      </p:to>
                                    </p:set>
                                    <p:animEffect transition="in" filter="fade">
                                      <p:cBhvr>
                                        <p:cTn id="17" dur="500"/>
                                        <p:tgtEl>
                                          <p:spTgt spid="2109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9">
                                            <p:txEl>
                                              <p:pRg st="3" end="3"/>
                                            </p:txEl>
                                          </p:spTgt>
                                        </p:tgtEl>
                                        <p:attrNameLst>
                                          <p:attrName>style.visibility</p:attrName>
                                        </p:attrNameLst>
                                      </p:cBhvr>
                                      <p:to>
                                        <p:strVal val="visible"/>
                                      </p:to>
                                    </p:set>
                                    <p:animEffect transition="in" filter="fade">
                                      <p:cBhvr>
                                        <p:cTn id="22" dur="500"/>
                                        <p:tgtEl>
                                          <p:spTgt spid="2109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0949">
                                            <p:txEl>
                                              <p:pRg st="4" end="4"/>
                                            </p:txEl>
                                          </p:spTgt>
                                        </p:tgtEl>
                                        <p:attrNameLst>
                                          <p:attrName>style.visibility</p:attrName>
                                        </p:attrNameLst>
                                      </p:cBhvr>
                                      <p:to>
                                        <p:strVal val="visible"/>
                                      </p:to>
                                    </p:set>
                                    <p:animEffect transition="in" filter="fade">
                                      <p:cBhvr>
                                        <p:cTn id="27" dur="500"/>
                                        <p:tgtEl>
                                          <p:spTgt spid="2109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0949">
                                            <p:txEl>
                                              <p:pRg st="5" end="5"/>
                                            </p:txEl>
                                          </p:spTgt>
                                        </p:tgtEl>
                                        <p:attrNameLst>
                                          <p:attrName>style.visibility</p:attrName>
                                        </p:attrNameLst>
                                      </p:cBhvr>
                                      <p:to>
                                        <p:strVal val="visible"/>
                                      </p:to>
                                    </p:set>
                                    <p:animEffect transition="in" filter="fade">
                                      <p:cBhvr>
                                        <p:cTn id="32" dur="500"/>
                                        <p:tgtEl>
                                          <p:spTgt spid="21094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0949">
                                            <p:txEl>
                                              <p:pRg st="6" end="6"/>
                                            </p:txEl>
                                          </p:spTgt>
                                        </p:tgtEl>
                                        <p:attrNameLst>
                                          <p:attrName>style.visibility</p:attrName>
                                        </p:attrNameLst>
                                      </p:cBhvr>
                                      <p:to>
                                        <p:strVal val="visible"/>
                                      </p:to>
                                    </p:set>
                                    <p:animEffect transition="in" filter="fade">
                                      <p:cBhvr>
                                        <p:cTn id="37" dur="500"/>
                                        <p:tgtEl>
                                          <p:spTgt spid="2109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main.o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.rel.text</a:t>
            </a:r>
          </a:p>
        </p:txBody>
      </p:sp>
      <p:sp>
        <p:nvSpPr>
          <p:cNvPr id="25603" name="Rectangle 3"/>
          <p:cNvSpPr>
            <a:spLocks noChangeArrowheads="1"/>
          </p:cNvSpPr>
          <p:nvPr/>
        </p:nvSpPr>
        <p:spPr bwMode="auto">
          <a:xfrm>
            <a:off x="1000125" y="1979613"/>
            <a:ext cx="2816225" cy="2308225"/>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void swap();</a:t>
            </a:r>
          </a:p>
          <a:p>
            <a:pPr algn="l">
              <a:lnSpc>
                <a:spcPct val="100000"/>
              </a:lnSpc>
              <a:defRPr/>
            </a:pPr>
            <a:endParaRPr lang="en-US">
              <a:solidFill>
                <a:srgbClr val="000066"/>
              </a:solidFill>
              <a:latin typeface="Courier New" pitchFamily="-1" charset="0"/>
              <a:ea typeface="ＭＳ Ｐゴシック" pitchFamily="-1" charset="-128"/>
              <a:cs typeface="ＭＳ Ｐゴシック" pitchFamily="-1" charset="-128"/>
            </a:endParaRP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int buf[2] = {1,2};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int main()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swap();</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return 0; </a:t>
            </a:r>
          </a:p>
          <a:p>
            <a:pPr algn="l">
              <a:lnSpc>
                <a:spcPct val="100000"/>
              </a:lnSpc>
              <a:defRPr/>
            </a:pPr>
            <a:r>
              <a:rPr lang="en-US">
                <a:solidFill>
                  <a:srgbClr val="000066"/>
                </a:solidFill>
                <a:latin typeface="Courier New" pitchFamily="-1" charset="0"/>
                <a:ea typeface="ＭＳ Ｐゴシック" pitchFamily="-1" charset="-128"/>
                <a:cs typeface="ＭＳ Ｐゴシック" pitchFamily="-1" charset="-128"/>
              </a:rPr>
              <a:t>} </a:t>
            </a:r>
          </a:p>
        </p:txBody>
      </p:sp>
      <p:sp>
        <p:nvSpPr>
          <p:cNvPr id="64515" name="Rectangle 4"/>
          <p:cNvSpPr>
            <a:spLocks noChangeArrowheads="1"/>
          </p:cNvSpPr>
          <p:nvPr/>
        </p:nvSpPr>
        <p:spPr bwMode="auto">
          <a:xfrm>
            <a:off x="1000125" y="1597025"/>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main.c</a:t>
            </a:r>
          </a:p>
        </p:txBody>
      </p:sp>
      <p:sp>
        <p:nvSpPr>
          <p:cNvPr id="64516" name="Rectangle 4"/>
          <p:cNvSpPr>
            <a:spLocks noChangeArrowheads="1"/>
          </p:cNvSpPr>
          <p:nvPr/>
        </p:nvSpPr>
        <p:spPr bwMode="auto">
          <a:xfrm>
            <a:off x="5867400" y="39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4517" name="Rectangle 9"/>
          <p:cNvSpPr>
            <a:spLocks noChangeArrowheads="1"/>
          </p:cNvSpPr>
          <p:nvPr/>
        </p:nvSpPr>
        <p:spPr bwMode="auto">
          <a:xfrm>
            <a:off x="5867400" y="420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4518" name="Rectangle 11"/>
          <p:cNvSpPr>
            <a:spLocks noChangeArrowheads="1"/>
          </p:cNvSpPr>
          <p:nvPr/>
        </p:nvSpPr>
        <p:spPr bwMode="auto">
          <a:xfrm>
            <a:off x="5867400" y="6072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64519" name="Text Box 14"/>
          <p:cNvSpPr txBox="1">
            <a:spLocks noChangeArrowheads="1"/>
          </p:cNvSpPr>
          <p:nvPr/>
        </p:nvSpPr>
        <p:spPr bwMode="auto">
          <a:xfrm>
            <a:off x="8839200" y="241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4520" name="Rectangle 4"/>
          <p:cNvSpPr>
            <a:spLocks noChangeArrowheads="1"/>
          </p:cNvSpPr>
          <p:nvPr/>
        </p:nvSpPr>
        <p:spPr bwMode="auto">
          <a:xfrm>
            <a:off x="6731000" y="-63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64521" name="Rectangle 3"/>
          <p:cNvSpPr>
            <a:spLocks noChangeArrowheads="1"/>
          </p:cNvSpPr>
          <p:nvPr/>
        </p:nvSpPr>
        <p:spPr bwMode="auto">
          <a:xfrm>
            <a:off x="5867400" y="774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64522" name="Left Brace 21"/>
          <p:cNvSpPr>
            <a:spLocks/>
          </p:cNvSpPr>
          <p:nvPr/>
        </p:nvSpPr>
        <p:spPr bwMode="auto">
          <a:xfrm>
            <a:off x="5461000" y="774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3" name="TextBox 22"/>
          <p:cNvSpPr txBox="1">
            <a:spLocks noChangeArrowheads="1"/>
          </p:cNvSpPr>
          <p:nvPr/>
        </p:nvSpPr>
        <p:spPr bwMode="auto">
          <a:xfrm>
            <a:off x="4432300" y="1104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4524" name="Rectangle 3"/>
          <p:cNvSpPr>
            <a:spLocks noChangeArrowheads="1"/>
          </p:cNvSpPr>
          <p:nvPr/>
        </p:nvSpPr>
        <p:spPr bwMode="auto">
          <a:xfrm>
            <a:off x="5867400" y="1974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64525" name="Left Brace 24"/>
          <p:cNvSpPr>
            <a:spLocks/>
          </p:cNvSpPr>
          <p:nvPr/>
        </p:nvSpPr>
        <p:spPr bwMode="auto">
          <a:xfrm>
            <a:off x="5473700" y="2127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6" name="TextBox 25"/>
          <p:cNvSpPr txBox="1">
            <a:spLocks noChangeArrowheads="1"/>
          </p:cNvSpPr>
          <p:nvPr/>
        </p:nvSpPr>
        <p:spPr bwMode="auto">
          <a:xfrm>
            <a:off x="4481513" y="2127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4527" name="Rectangle 3"/>
          <p:cNvSpPr>
            <a:spLocks noChangeArrowheads="1"/>
          </p:cNvSpPr>
          <p:nvPr/>
        </p:nvSpPr>
        <p:spPr bwMode="auto">
          <a:xfrm>
            <a:off x="5867400" y="2898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64528" name="Left Brace 27"/>
          <p:cNvSpPr>
            <a:spLocks/>
          </p:cNvSpPr>
          <p:nvPr/>
        </p:nvSpPr>
        <p:spPr bwMode="auto">
          <a:xfrm>
            <a:off x="5473700" y="3051175"/>
            <a:ext cx="225425" cy="1724025"/>
          </a:xfrm>
          <a:prstGeom prst="leftBrace">
            <a:avLst>
              <a:gd name="adj1" fmla="val 8321"/>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29" name="TextBox 28"/>
          <p:cNvSpPr txBox="1">
            <a:spLocks noChangeArrowheads="1"/>
          </p:cNvSpPr>
          <p:nvPr/>
        </p:nvSpPr>
        <p:spPr bwMode="auto">
          <a:xfrm>
            <a:off x="4443413" y="3648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4530" name="Rectangle 11"/>
          <p:cNvSpPr>
            <a:spLocks noChangeArrowheads="1"/>
          </p:cNvSpPr>
          <p:nvPr/>
        </p:nvSpPr>
        <p:spPr bwMode="auto">
          <a:xfrm>
            <a:off x="5867400" y="645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64531" name="Straight Arrow Connector 31"/>
          <p:cNvCxnSpPr>
            <a:cxnSpLocks noChangeShapeType="1"/>
          </p:cNvCxnSpPr>
          <p:nvPr/>
        </p:nvCxnSpPr>
        <p:spPr bwMode="auto">
          <a:xfrm rot="10800000">
            <a:off x="7264400" y="1274763"/>
            <a:ext cx="1582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4532" name="TextBox 30"/>
          <p:cNvSpPr txBox="1">
            <a:spLocks noChangeArrowheads="1"/>
          </p:cNvSpPr>
          <p:nvPr/>
        </p:nvSpPr>
        <p:spPr bwMode="auto">
          <a:xfrm>
            <a:off x="4194175" y="5183188"/>
            <a:ext cx="14319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.rel.text</a:t>
            </a:r>
          </a:p>
          <a:p>
            <a:pPr>
              <a:lnSpc>
                <a:spcPct val="65000"/>
              </a:lnSpc>
              <a:spcBef>
                <a:spcPct val="50000"/>
              </a:spcBef>
            </a:pPr>
            <a:r>
              <a:rPr lang="en-US" sz="1800">
                <a:solidFill>
                  <a:srgbClr val="FF0000"/>
                </a:solidFill>
              </a:rPr>
              <a:t>section</a:t>
            </a:r>
          </a:p>
        </p:txBody>
      </p:sp>
      <p:sp>
        <p:nvSpPr>
          <p:cNvPr id="64533" name="Rectangle 3"/>
          <p:cNvSpPr>
            <a:spLocks noChangeArrowheads="1"/>
          </p:cNvSpPr>
          <p:nvPr/>
        </p:nvSpPr>
        <p:spPr bwMode="auto">
          <a:xfrm>
            <a:off x="5867400" y="4929188"/>
            <a:ext cx="2971800" cy="120015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this .o file</a:t>
            </a:r>
          </a:p>
          <a:p>
            <a:pPr algn="l">
              <a:lnSpc>
                <a:spcPct val="100000"/>
              </a:lnSpc>
            </a:pPr>
            <a:endParaRPr lang="en-US" b="0">
              <a:solidFill>
                <a:srgbClr val="FF1A1A"/>
              </a:solidFill>
            </a:endParaRPr>
          </a:p>
        </p:txBody>
      </p:sp>
      <p:sp>
        <p:nvSpPr>
          <p:cNvPr id="64534" name="Left Brace 34"/>
          <p:cNvSpPr>
            <a:spLocks/>
          </p:cNvSpPr>
          <p:nvPr/>
        </p:nvSpPr>
        <p:spPr bwMode="auto">
          <a:xfrm>
            <a:off x="5495925" y="4937125"/>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4535" name="Text Box 14"/>
          <p:cNvSpPr txBox="1">
            <a:spLocks noChangeArrowheads="1"/>
          </p:cNvSpPr>
          <p:nvPr/>
        </p:nvSpPr>
        <p:spPr bwMode="auto">
          <a:xfrm>
            <a:off x="8847138" y="1066800"/>
            <a:ext cx="298450" cy="3381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7</a:t>
            </a:r>
          </a:p>
        </p:txBody>
      </p:sp>
      <p:sp>
        <p:nvSpPr>
          <p:cNvPr id="64536" name="TextBox 38"/>
          <p:cNvSpPr txBox="1">
            <a:spLocks noChangeArrowheads="1"/>
          </p:cNvSpPr>
          <p:nvPr/>
        </p:nvSpPr>
        <p:spPr bwMode="auto">
          <a:xfrm>
            <a:off x="174625" y="4660900"/>
            <a:ext cx="3840163"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ourier New" charset="0"/>
              </a:rPr>
              <a:t>.rel.text </a:t>
            </a:r>
            <a:r>
              <a:rPr lang="en-US" sz="1800" b="0">
                <a:solidFill>
                  <a:srgbClr val="000066"/>
                </a:solidFill>
              </a:rPr>
              <a:t>contains a list of all</a:t>
            </a:r>
          </a:p>
          <a:p>
            <a:pPr algn="l">
              <a:lnSpc>
                <a:spcPct val="65000"/>
              </a:lnSpc>
              <a:spcBef>
                <a:spcPct val="50000"/>
              </a:spcBef>
            </a:pPr>
            <a:r>
              <a:rPr lang="en-US" sz="1800" b="0">
                <a:solidFill>
                  <a:srgbClr val="000066"/>
                </a:solidFill>
              </a:rPr>
              <a:t>references to symbols that need to</a:t>
            </a:r>
          </a:p>
          <a:p>
            <a:pPr algn="l">
              <a:lnSpc>
                <a:spcPct val="65000"/>
              </a:lnSpc>
              <a:spcBef>
                <a:spcPct val="50000"/>
              </a:spcBef>
            </a:pPr>
            <a:r>
              <a:rPr lang="en-US" sz="1800" b="0">
                <a:solidFill>
                  <a:srgbClr val="000066"/>
                </a:solidFill>
              </a:rPr>
              <a:t>be relocated, i.e. contains a list of </a:t>
            </a:r>
          </a:p>
          <a:p>
            <a:pPr algn="l">
              <a:lnSpc>
                <a:spcPct val="65000"/>
              </a:lnSpc>
              <a:spcBef>
                <a:spcPct val="50000"/>
              </a:spcBef>
            </a:pPr>
            <a:r>
              <a:rPr lang="en-US" sz="1800" b="0">
                <a:solidFill>
                  <a:srgbClr val="000066"/>
                </a:solidFill>
              </a:rPr>
              <a:t>the exact memory addresses where </a:t>
            </a:r>
          </a:p>
          <a:p>
            <a:pPr algn="l">
              <a:lnSpc>
                <a:spcPct val="65000"/>
              </a:lnSpc>
              <a:spcBef>
                <a:spcPct val="50000"/>
              </a:spcBef>
            </a:pPr>
            <a:r>
              <a:rPr lang="en-US" sz="1800" b="0">
                <a:solidFill>
                  <a:srgbClr val="000066"/>
                </a:solidFill>
              </a:rPr>
              <a:t>each global symbol or function is </a:t>
            </a:r>
          </a:p>
          <a:p>
            <a:pPr algn="l">
              <a:lnSpc>
                <a:spcPct val="65000"/>
              </a:lnSpc>
              <a:spcBef>
                <a:spcPct val="50000"/>
              </a:spcBef>
            </a:pPr>
            <a:r>
              <a:rPr lang="en-US" sz="1800" b="0">
                <a:solidFill>
                  <a:srgbClr val="000066"/>
                </a:solidFill>
              </a:rPr>
              <a:t>referenced in the text/code.  These</a:t>
            </a:r>
          </a:p>
          <a:p>
            <a:pPr algn="l">
              <a:lnSpc>
                <a:spcPct val="65000"/>
              </a:lnSpc>
              <a:spcBef>
                <a:spcPct val="50000"/>
              </a:spcBef>
            </a:pPr>
            <a:r>
              <a:rPr lang="en-US" sz="1800" b="0">
                <a:solidFill>
                  <a:srgbClr val="000066"/>
                </a:solidFill>
              </a:rPr>
              <a:t>need to be relocated.</a:t>
            </a:r>
          </a:p>
        </p:txBody>
      </p:sp>
      <p:sp>
        <p:nvSpPr>
          <p:cNvPr id="40" name="Curved Left Arrow 39"/>
          <p:cNvSpPr/>
          <p:nvPr/>
        </p:nvSpPr>
        <p:spPr bwMode="auto">
          <a:xfrm flipV="1">
            <a:off x="8453438" y="1274763"/>
            <a:ext cx="604837" cy="4225925"/>
          </a:xfrm>
          <a:prstGeom prst="curvedLeftArrow">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1417602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4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1981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Chapter Mapping</a:t>
            </a:r>
          </a:p>
        </p:txBody>
      </p:sp>
      <p:sp>
        <p:nvSpPr>
          <p:cNvPr id="31747" name="Vertical Scroll 3"/>
          <p:cNvSpPr>
            <a:spLocks noChangeArrowheads="1"/>
          </p:cNvSpPr>
          <p:nvPr/>
        </p:nvSpPr>
        <p:spPr bwMode="auto">
          <a:xfrm>
            <a:off x="762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48" name="TextBox 4"/>
          <p:cNvSpPr txBox="1">
            <a:spLocks noChangeArrowheads="1"/>
          </p:cNvSpPr>
          <p:nvPr/>
        </p:nvSpPr>
        <p:spPr bwMode="auto">
          <a:xfrm>
            <a:off x="304800" y="1981200"/>
            <a:ext cx="10826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Source</a:t>
            </a:r>
          </a:p>
          <a:p>
            <a:r>
              <a:rPr lang="en-US" sz="1800">
                <a:solidFill>
                  <a:srgbClr val="000066"/>
                </a:solidFill>
              </a:rPr>
              <a:t>code</a:t>
            </a:r>
          </a:p>
        </p:txBody>
      </p:sp>
      <p:cxnSp>
        <p:nvCxnSpPr>
          <p:cNvPr id="31749" name="Straight Connector 5"/>
          <p:cNvCxnSpPr>
            <a:cxnSpLocks noChangeShapeType="1"/>
          </p:cNvCxnSpPr>
          <p:nvPr/>
        </p:nvCxnSpPr>
        <p:spPr bwMode="auto">
          <a:xfrm>
            <a:off x="457200" y="13716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0" name="Straight Connector 6"/>
          <p:cNvCxnSpPr>
            <a:cxnSpLocks noChangeShapeType="1"/>
          </p:cNvCxnSpPr>
          <p:nvPr/>
        </p:nvCxnSpPr>
        <p:spPr bwMode="auto">
          <a:xfrm>
            <a:off x="457200" y="15240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1" name="Straight Connector 7"/>
          <p:cNvCxnSpPr>
            <a:cxnSpLocks noChangeShapeType="1"/>
          </p:cNvCxnSpPr>
          <p:nvPr/>
        </p:nvCxnSpPr>
        <p:spPr bwMode="auto">
          <a:xfrm>
            <a:off x="457200" y="16764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2" name="Straight Connector 8"/>
          <p:cNvCxnSpPr>
            <a:cxnSpLocks noChangeShapeType="1"/>
          </p:cNvCxnSpPr>
          <p:nvPr/>
        </p:nvCxnSpPr>
        <p:spPr bwMode="auto">
          <a:xfrm>
            <a:off x="457200" y="1828800"/>
            <a:ext cx="762000" cy="158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3" name="Straight Connector 9"/>
          <p:cNvCxnSpPr>
            <a:cxnSpLocks noChangeShapeType="1"/>
          </p:cNvCxnSpPr>
          <p:nvPr/>
        </p:nvCxnSpPr>
        <p:spPr bwMode="auto">
          <a:xfrm>
            <a:off x="4572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4" name="Straight Connector 10"/>
          <p:cNvCxnSpPr>
            <a:cxnSpLocks noChangeShapeType="1"/>
          </p:cNvCxnSpPr>
          <p:nvPr/>
        </p:nvCxnSpPr>
        <p:spPr bwMode="auto">
          <a:xfrm>
            <a:off x="4572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5" name="Straight Connector 11"/>
          <p:cNvCxnSpPr>
            <a:cxnSpLocks noChangeShapeType="1"/>
          </p:cNvCxnSpPr>
          <p:nvPr/>
        </p:nvCxnSpPr>
        <p:spPr bwMode="auto">
          <a:xfrm>
            <a:off x="4572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56" name="Straight Connector 12"/>
          <p:cNvCxnSpPr>
            <a:cxnSpLocks noChangeShapeType="1"/>
          </p:cNvCxnSpPr>
          <p:nvPr/>
        </p:nvCxnSpPr>
        <p:spPr bwMode="auto">
          <a:xfrm>
            <a:off x="4572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757" name="Right Arrow 13"/>
          <p:cNvSpPr>
            <a:spLocks noChangeArrowheads="1"/>
          </p:cNvSpPr>
          <p:nvPr/>
        </p:nvSpPr>
        <p:spPr bwMode="auto">
          <a:xfrm>
            <a:off x="15240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58" name="Rounded Rectangle 14"/>
          <p:cNvSpPr>
            <a:spLocks noChangeArrowheads="1"/>
          </p:cNvSpPr>
          <p:nvPr/>
        </p:nvSpPr>
        <p:spPr bwMode="auto">
          <a:xfrm>
            <a:off x="24384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59" name="Right Arrow 16"/>
          <p:cNvSpPr>
            <a:spLocks noChangeArrowheads="1"/>
          </p:cNvSpPr>
          <p:nvPr/>
        </p:nvSpPr>
        <p:spPr bwMode="auto">
          <a:xfrm>
            <a:off x="37338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0" name="Vertical Scroll 17"/>
          <p:cNvSpPr>
            <a:spLocks noChangeArrowheads="1"/>
          </p:cNvSpPr>
          <p:nvPr/>
        </p:nvSpPr>
        <p:spPr bwMode="auto">
          <a:xfrm>
            <a:off x="4419600" y="9906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61" name="TextBox 18"/>
          <p:cNvSpPr txBox="1">
            <a:spLocks noChangeArrowheads="1"/>
          </p:cNvSpPr>
          <p:nvPr/>
        </p:nvSpPr>
        <p:spPr bwMode="auto">
          <a:xfrm>
            <a:off x="4545013" y="1981200"/>
            <a:ext cx="1287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Assembly</a:t>
            </a:r>
          </a:p>
          <a:p>
            <a:r>
              <a:rPr lang="en-US" sz="1800">
                <a:solidFill>
                  <a:srgbClr val="000066"/>
                </a:solidFill>
              </a:rPr>
              <a:t>code</a:t>
            </a:r>
          </a:p>
        </p:txBody>
      </p:sp>
      <p:cxnSp>
        <p:nvCxnSpPr>
          <p:cNvPr id="31762" name="Straight Connector 23"/>
          <p:cNvCxnSpPr>
            <a:cxnSpLocks noChangeShapeType="1"/>
          </p:cNvCxnSpPr>
          <p:nvPr/>
        </p:nvCxnSpPr>
        <p:spPr bwMode="auto">
          <a:xfrm>
            <a:off x="4800600" y="28940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3" name="Straight Connector 24"/>
          <p:cNvCxnSpPr>
            <a:cxnSpLocks noChangeShapeType="1"/>
          </p:cNvCxnSpPr>
          <p:nvPr/>
        </p:nvCxnSpPr>
        <p:spPr bwMode="auto">
          <a:xfrm>
            <a:off x="4800600" y="30464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4" name="Straight Connector 25"/>
          <p:cNvCxnSpPr>
            <a:cxnSpLocks noChangeShapeType="1"/>
          </p:cNvCxnSpPr>
          <p:nvPr/>
        </p:nvCxnSpPr>
        <p:spPr bwMode="auto">
          <a:xfrm>
            <a:off x="4800600" y="31988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cxnSp>
        <p:nvCxnSpPr>
          <p:cNvPr id="31765" name="Straight Connector 26"/>
          <p:cNvCxnSpPr>
            <a:cxnSpLocks noChangeShapeType="1"/>
          </p:cNvCxnSpPr>
          <p:nvPr/>
        </p:nvCxnSpPr>
        <p:spPr bwMode="auto">
          <a:xfrm>
            <a:off x="4800600" y="3351213"/>
            <a:ext cx="762000" cy="1587"/>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31766" name="Right Arrow 27"/>
          <p:cNvSpPr>
            <a:spLocks noChangeArrowheads="1"/>
          </p:cNvSpPr>
          <p:nvPr/>
        </p:nvSpPr>
        <p:spPr bwMode="auto">
          <a:xfrm>
            <a:off x="5867400" y="2057400"/>
            <a:ext cx="838200" cy="609600"/>
          </a:xfrm>
          <a:prstGeom prst="rightArrow">
            <a:avLst>
              <a:gd name="adj1" fmla="val 50000"/>
              <a:gd name="adj2" fmla="val 50003"/>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7" name="Rounded Rectangle 28"/>
          <p:cNvSpPr>
            <a:spLocks noChangeArrowheads="1"/>
          </p:cNvSpPr>
          <p:nvPr/>
        </p:nvSpPr>
        <p:spPr bwMode="auto">
          <a:xfrm>
            <a:off x="6781800" y="1752600"/>
            <a:ext cx="1219200" cy="1143000"/>
          </a:xfrm>
          <a:prstGeom prst="roundRect">
            <a:avLst>
              <a:gd name="adj" fmla="val 16667"/>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8" name="Down Arrow 31"/>
          <p:cNvSpPr>
            <a:spLocks noChangeArrowheads="1"/>
          </p:cNvSpPr>
          <p:nvPr/>
        </p:nvSpPr>
        <p:spPr bwMode="auto">
          <a:xfrm>
            <a:off x="7086600" y="3048000"/>
            <a:ext cx="609600" cy="762000"/>
          </a:xfrm>
          <a:prstGeom prst="downArrow">
            <a:avLst>
              <a:gd name="adj1" fmla="val 50000"/>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69" name="Vertical Scroll 32"/>
          <p:cNvSpPr>
            <a:spLocks noChangeArrowheads="1"/>
          </p:cNvSpPr>
          <p:nvPr/>
        </p:nvSpPr>
        <p:spPr bwMode="auto">
          <a:xfrm>
            <a:off x="6629400" y="3962400"/>
            <a:ext cx="1600200" cy="2743200"/>
          </a:xfrm>
          <a:prstGeom prst="verticalScroll">
            <a:avLst>
              <a:gd name="adj" fmla="val 125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70" name="TextBox 33"/>
          <p:cNvSpPr txBox="1">
            <a:spLocks noChangeArrowheads="1"/>
          </p:cNvSpPr>
          <p:nvPr/>
        </p:nvSpPr>
        <p:spPr bwMode="auto">
          <a:xfrm>
            <a:off x="6858000" y="4876800"/>
            <a:ext cx="1082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Lines of</a:t>
            </a:r>
          </a:p>
          <a:p>
            <a:r>
              <a:rPr lang="en-US" sz="1800">
                <a:solidFill>
                  <a:srgbClr val="000066"/>
                </a:solidFill>
              </a:rPr>
              <a:t>Binary</a:t>
            </a:r>
          </a:p>
          <a:p>
            <a:r>
              <a:rPr lang="en-US" sz="1800">
                <a:solidFill>
                  <a:srgbClr val="000066"/>
                </a:solidFill>
              </a:rPr>
              <a:t>code &amp; </a:t>
            </a:r>
          </a:p>
          <a:p>
            <a:r>
              <a:rPr lang="en-US" sz="1800">
                <a:solidFill>
                  <a:srgbClr val="000066"/>
                </a:solidFill>
              </a:rPr>
              <a:t>data</a:t>
            </a:r>
          </a:p>
        </p:txBody>
      </p:sp>
      <p:sp>
        <p:nvSpPr>
          <p:cNvPr id="31771" name="TextBox 42"/>
          <p:cNvSpPr txBox="1">
            <a:spLocks noChangeArrowheads="1"/>
          </p:cNvSpPr>
          <p:nvPr/>
        </p:nvSpPr>
        <p:spPr bwMode="auto">
          <a:xfrm>
            <a:off x="6781800" y="41497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sp>
        <p:nvSpPr>
          <p:cNvPr id="31772" name="TextBox 43"/>
          <p:cNvSpPr txBox="1">
            <a:spLocks noChangeArrowheads="1"/>
          </p:cNvSpPr>
          <p:nvPr/>
        </p:nvSpPr>
        <p:spPr bwMode="auto">
          <a:xfrm>
            <a:off x="6781800" y="4378325"/>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00001010</a:t>
            </a:r>
          </a:p>
        </p:txBody>
      </p:sp>
      <p:sp>
        <p:nvSpPr>
          <p:cNvPr id="31773" name="TextBox 44"/>
          <p:cNvSpPr txBox="1">
            <a:spLocks noChangeArrowheads="1"/>
          </p:cNvSpPr>
          <p:nvPr/>
        </p:nvSpPr>
        <p:spPr bwMode="auto">
          <a:xfrm>
            <a:off x="6794500" y="46069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01010111</a:t>
            </a:r>
          </a:p>
        </p:txBody>
      </p:sp>
      <p:sp>
        <p:nvSpPr>
          <p:cNvPr id="31774" name="TextBox 45"/>
          <p:cNvSpPr txBox="1">
            <a:spLocks noChangeArrowheads="1"/>
          </p:cNvSpPr>
          <p:nvPr/>
        </p:nvSpPr>
        <p:spPr bwMode="auto">
          <a:xfrm>
            <a:off x="4267200" y="5018088"/>
            <a:ext cx="1082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Memory</a:t>
            </a:r>
          </a:p>
        </p:txBody>
      </p:sp>
      <p:sp>
        <p:nvSpPr>
          <p:cNvPr id="31775" name="TextBox 46"/>
          <p:cNvSpPr txBox="1">
            <a:spLocks noChangeArrowheads="1"/>
          </p:cNvSpPr>
          <p:nvPr/>
        </p:nvSpPr>
        <p:spPr bwMode="auto">
          <a:xfrm>
            <a:off x="6807200" y="5902325"/>
            <a:ext cx="1160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11101110</a:t>
            </a:r>
          </a:p>
        </p:txBody>
      </p:sp>
      <p:sp>
        <p:nvSpPr>
          <p:cNvPr id="31776" name="TextBox 47"/>
          <p:cNvSpPr txBox="1">
            <a:spLocks noChangeArrowheads="1"/>
          </p:cNvSpPr>
          <p:nvPr/>
        </p:nvSpPr>
        <p:spPr bwMode="auto">
          <a:xfrm>
            <a:off x="6800850" y="6130925"/>
            <a:ext cx="11731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00111011</a:t>
            </a:r>
          </a:p>
        </p:txBody>
      </p:sp>
      <p:sp>
        <p:nvSpPr>
          <p:cNvPr id="31777" name="TextBox 48"/>
          <p:cNvSpPr txBox="1">
            <a:spLocks noChangeArrowheads="1"/>
          </p:cNvSpPr>
          <p:nvPr/>
        </p:nvSpPr>
        <p:spPr bwMode="auto">
          <a:xfrm>
            <a:off x="6794500" y="6359525"/>
            <a:ext cx="11858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10000111</a:t>
            </a:r>
          </a:p>
        </p:txBody>
      </p:sp>
      <p:sp>
        <p:nvSpPr>
          <p:cNvPr id="31778" name="Left Arrow 50"/>
          <p:cNvSpPr>
            <a:spLocks noChangeArrowheads="1"/>
          </p:cNvSpPr>
          <p:nvPr/>
        </p:nvSpPr>
        <p:spPr bwMode="auto">
          <a:xfrm>
            <a:off x="5867400" y="5257800"/>
            <a:ext cx="838200" cy="533400"/>
          </a:xfrm>
          <a:prstGeom prst="leftArrow">
            <a:avLst>
              <a:gd name="adj1" fmla="val 50000"/>
              <a:gd name="adj2" fmla="val 50002"/>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79" name="Curved Right Arrow 51"/>
          <p:cNvSpPr>
            <a:spLocks noChangeArrowheads="1"/>
          </p:cNvSpPr>
          <p:nvPr/>
        </p:nvSpPr>
        <p:spPr bwMode="auto">
          <a:xfrm>
            <a:off x="2286000" y="5105400"/>
            <a:ext cx="1600200" cy="990600"/>
          </a:xfrm>
          <a:prstGeom prst="curvedRightArrow">
            <a:avLst>
              <a:gd name="adj1" fmla="val 25000"/>
              <a:gd name="adj2" fmla="val 50000"/>
              <a:gd name="adj3" fmla="val 25001"/>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31780" name="TextBox 52"/>
          <p:cNvSpPr txBox="1">
            <a:spLocks noChangeArrowheads="1"/>
          </p:cNvSpPr>
          <p:nvPr/>
        </p:nvSpPr>
        <p:spPr bwMode="auto">
          <a:xfrm>
            <a:off x="2438400" y="47244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10101010</a:t>
            </a:r>
          </a:p>
        </p:txBody>
      </p:sp>
      <p:pic>
        <p:nvPicPr>
          <p:cNvPr id="31781" name="Picture 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648200"/>
            <a:ext cx="18288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TextBox 54"/>
          <p:cNvSpPr txBox="1">
            <a:spLocks noChangeArrowheads="1"/>
          </p:cNvSpPr>
          <p:nvPr/>
        </p:nvSpPr>
        <p:spPr bwMode="auto">
          <a:xfrm>
            <a:off x="4724400" y="11779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add a,b</a:t>
            </a:r>
          </a:p>
        </p:txBody>
      </p:sp>
      <p:sp>
        <p:nvSpPr>
          <p:cNvPr id="31783" name="TextBox 55"/>
          <p:cNvSpPr txBox="1">
            <a:spLocks noChangeArrowheads="1"/>
          </p:cNvSpPr>
          <p:nvPr/>
        </p:nvSpPr>
        <p:spPr bwMode="auto">
          <a:xfrm>
            <a:off x="4724400" y="1406525"/>
            <a:ext cx="9921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sub a,b</a:t>
            </a:r>
          </a:p>
        </p:txBody>
      </p:sp>
      <p:sp>
        <p:nvSpPr>
          <p:cNvPr id="31784" name="TextBox 56"/>
          <p:cNvSpPr txBox="1">
            <a:spLocks noChangeArrowheads="1"/>
          </p:cNvSpPr>
          <p:nvPr/>
        </p:nvSpPr>
        <p:spPr bwMode="auto">
          <a:xfrm>
            <a:off x="4614863" y="1635125"/>
            <a:ext cx="121126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move a…</a:t>
            </a:r>
          </a:p>
        </p:txBody>
      </p:sp>
      <p:sp>
        <p:nvSpPr>
          <p:cNvPr id="60" name="TextBox 59"/>
          <p:cNvSpPr txBox="1">
            <a:spLocks noChangeArrowheads="1"/>
          </p:cNvSpPr>
          <p:nvPr/>
        </p:nvSpPr>
        <p:spPr bwMode="auto">
          <a:xfrm>
            <a:off x="6630988" y="1322388"/>
            <a:ext cx="1604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7</a:t>
            </a:r>
          </a:p>
        </p:txBody>
      </p:sp>
      <p:sp>
        <p:nvSpPr>
          <p:cNvPr id="31786" name="TextBox 15"/>
          <p:cNvSpPr txBox="1">
            <a:spLocks noChangeArrowheads="1"/>
          </p:cNvSpPr>
          <p:nvPr/>
        </p:nvSpPr>
        <p:spPr bwMode="auto">
          <a:xfrm>
            <a:off x="2136775" y="1917700"/>
            <a:ext cx="17494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Pre-processor</a:t>
            </a:r>
          </a:p>
          <a:p>
            <a:r>
              <a:rPr lang="en-US" sz="1800">
                <a:solidFill>
                  <a:srgbClr val="000066"/>
                </a:solidFill>
              </a:rPr>
              <a:t>&amp;</a:t>
            </a:r>
          </a:p>
          <a:p>
            <a:r>
              <a:rPr lang="en-US" sz="1800">
                <a:solidFill>
                  <a:srgbClr val="000066"/>
                </a:solidFill>
              </a:rPr>
              <a:t>Compiler</a:t>
            </a:r>
          </a:p>
        </p:txBody>
      </p:sp>
      <p:sp>
        <p:nvSpPr>
          <p:cNvPr id="31787" name="TextBox 29"/>
          <p:cNvSpPr txBox="1">
            <a:spLocks noChangeArrowheads="1"/>
          </p:cNvSpPr>
          <p:nvPr/>
        </p:nvSpPr>
        <p:spPr bwMode="auto">
          <a:xfrm>
            <a:off x="6705600" y="1955800"/>
            <a:ext cx="13652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Assembler</a:t>
            </a:r>
          </a:p>
          <a:p>
            <a:r>
              <a:rPr lang="en-US" sz="1800">
                <a:solidFill>
                  <a:srgbClr val="000066"/>
                </a:solidFill>
              </a:rPr>
              <a:t>&amp;</a:t>
            </a:r>
          </a:p>
          <a:p>
            <a:r>
              <a:rPr lang="en-US" sz="1800">
                <a:solidFill>
                  <a:srgbClr val="000066"/>
                </a:solidFill>
              </a:rPr>
              <a:t>Linker</a:t>
            </a:r>
          </a:p>
        </p:txBody>
      </p:sp>
      <p:sp>
        <p:nvSpPr>
          <p:cNvPr id="31788" name="Oval 50"/>
          <p:cNvSpPr>
            <a:spLocks noChangeArrowheads="1"/>
          </p:cNvSpPr>
          <p:nvPr/>
        </p:nvSpPr>
        <p:spPr bwMode="auto">
          <a:xfrm>
            <a:off x="2438400" y="3505200"/>
            <a:ext cx="1143000" cy="1143000"/>
          </a:xfrm>
          <a:prstGeom prst="ellipse">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89" name="Left-Right Arrow 51"/>
          <p:cNvSpPr>
            <a:spLocks noChangeArrowheads="1"/>
          </p:cNvSpPr>
          <p:nvPr/>
        </p:nvSpPr>
        <p:spPr bwMode="auto">
          <a:xfrm rot="1993966">
            <a:off x="3465513" y="4359275"/>
            <a:ext cx="823912" cy="487363"/>
          </a:xfrm>
          <a:prstGeom prst="leftRightArrow">
            <a:avLst>
              <a:gd name="adj1" fmla="val 50000"/>
              <a:gd name="adj2" fmla="val 4995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solidFill>
                <a:srgbClr val="000066"/>
              </a:solidFill>
            </a:endParaRPr>
          </a:p>
        </p:txBody>
      </p:sp>
      <p:sp>
        <p:nvSpPr>
          <p:cNvPr id="31790" name="TextBox 29"/>
          <p:cNvSpPr txBox="1">
            <a:spLocks noChangeArrowheads="1"/>
          </p:cNvSpPr>
          <p:nvPr/>
        </p:nvSpPr>
        <p:spPr bwMode="auto">
          <a:xfrm>
            <a:off x="2362200" y="3810000"/>
            <a:ext cx="12747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Operating</a:t>
            </a:r>
          </a:p>
          <a:p>
            <a:r>
              <a:rPr lang="en-US" sz="1800">
                <a:solidFill>
                  <a:srgbClr val="000066"/>
                </a:solidFill>
              </a:rPr>
              <a:t>System</a:t>
            </a:r>
          </a:p>
        </p:txBody>
      </p:sp>
      <p:grpSp>
        <p:nvGrpSpPr>
          <p:cNvPr id="5" name="Group 4"/>
          <p:cNvGrpSpPr>
            <a:grpSpLocks/>
          </p:cNvGrpSpPr>
          <p:nvPr/>
        </p:nvGrpSpPr>
        <p:grpSpPr bwMode="auto">
          <a:xfrm>
            <a:off x="41275" y="533400"/>
            <a:ext cx="9102725" cy="5992813"/>
            <a:chOff x="41275" y="533400"/>
            <a:chExt cx="9102725" cy="5992813"/>
          </a:xfrm>
        </p:grpSpPr>
        <p:grpSp>
          <p:nvGrpSpPr>
            <p:cNvPr id="31792" name="Group 3"/>
            <p:cNvGrpSpPr>
              <a:grpSpLocks/>
            </p:cNvGrpSpPr>
            <p:nvPr/>
          </p:nvGrpSpPr>
          <p:grpSpPr bwMode="auto">
            <a:xfrm>
              <a:off x="41275" y="533400"/>
              <a:ext cx="9102725" cy="5992813"/>
              <a:chOff x="41275" y="533400"/>
              <a:chExt cx="9102725" cy="5992813"/>
            </a:xfrm>
          </p:grpSpPr>
          <p:sp>
            <p:nvSpPr>
              <p:cNvPr id="31794" name="TextBox 57"/>
              <p:cNvSpPr txBox="1">
                <a:spLocks noChangeArrowheads="1"/>
              </p:cNvSpPr>
              <p:nvPr/>
            </p:nvSpPr>
            <p:spPr bwMode="auto">
              <a:xfrm>
                <a:off x="4495800" y="533400"/>
                <a:ext cx="1604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3</a:t>
                </a:r>
              </a:p>
            </p:txBody>
          </p:sp>
          <p:sp>
            <p:nvSpPr>
              <p:cNvPr id="31795" name="TextBox 58"/>
              <p:cNvSpPr txBox="1">
                <a:spLocks noChangeArrowheads="1"/>
              </p:cNvSpPr>
              <p:nvPr/>
            </p:nvSpPr>
            <p:spPr bwMode="auto">
              <a:xfrm>
                <a:off x="41275" y="6096000"/>
                <a:ext cx="30067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Chapters 3, 4 and 6</a:t>
                </a:r>
              </a:p>
            </p:txBody>
          </p:sp>
          <p:sp>
            <p:nvSpPr>
              <p:cNvPr id="31796" name="TextBox 60"/>
              <p:cNvSpPr txBox="1">
                <a:spLocks noChangeArrowheads="1"/>
              </p:cNvSpPr>
              <p:nvPr/>
            </p:nvSpPr>
            <p:spPr bwMode="auto">
              <a:xfrm>
                <a:off x="4338638" y="45720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9</a:t>
                </a:r>
              </a:p>
            </p:txBody>
          </p:sp>
          <p:sp>
            <p:nvSpPr>
              <p:cNvPr id="31797" name="TextBox 61"/>
              <p:cNvSpPr txBox="1">
                <a:spLocks noChangeArrowheads="1"/>
              </p:cNvSpPr>
              <p:nvPr/>
            </p:nvSpPr>
            <p:spPr bwMode="auto">
              <a:xfrm>
                <a:off x="168275" y="3733800"/>
                <a:ext cx="1603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5 </a:t>
                </a:r>
              </a:p>
            </p:txBody>
          </p:sp>
          <p:sp>
            <p:nvSpPr>
              <p:cNvPr id="31798" name="TextBox 62"/>
              <p:cNvSpPr txBox="1">
                <a:spLocks noChangeArrowheads="1"/>
              </p:cNvSpPr>
              <p:nvPr/>
            </p:nvSpPr>
            <p:spPr bwMode="auto">
              <a:xfrm>
                <a:off x="7539038" y="3581400"/>
                <a:ext cx="1604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2</a:t>
                </a:r>
              </a:p>
            </p:txBody>
          </p:sp>
        </p:grpSp>
        <p:sp>
          <p:nvSpPr>
            <p:cNvPr id="31793" name="TextBox 53"/>
            <p:cNvSpPr txBox="1">
              <a:spLocks noChangeArrowheads="1"/>
            </p:cNvSpPr>
            <p:nvPr/>
          </p:nvSpPr>
          <p:spPr bwMode="auto">
            <a:xfrm>
              <a:off x="2286000" y="3352800"/>
              <a:ext cx="1604431" cy="4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a:solidFill>
                    <a:srgbClr val="FF0000"/>
                  </a:solidFill>
                </a:rPr>
                <a:t>Chapter 8</a:t>
              </a:r>
            </a:p>
          </p:txBody>
        </p:sp>
      </p:grpSp>
    </p:spTree>
    <p:extLst>
      <p:ext uri="{BB962C8B-B14F-4D97-AF65-F5344CB8AC3E}">
        <p14:creationId xmlns:p14="http://schemas.microsoft.com/office/powerpoint/2010/main" val="18610242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ELF Relocation Entries</a:t>
            </a:r>
          </a:p>
        </p:txBody>
      </p:sp>
      <p:sp>
        <p:nvSpPr>
          <p:cNvPr id="25603" name="Rectangle 3"/>
          <p:cNvSpPr>
            <a:spLocks noChangeArrowheads="1"/>
          </p:cNvSpPr>
          <p:nvPr/>
        </p:nvSpPr>
        <p:spPr bwMode="auto">
          <a:xfrm>
            <a:off x="177800" y="4383088"/>
            <a:ext cx="3540125" cy="1754187"/>
          </a:xfrm>
          <a:prstGeom prst="rect">
            <a:avLst/>
          </a:prstGeom>
          <a:solidFill>
            <a:schemeClr val="accent5">
              <a:lumMod val="60000"/>
              <a:lumOff val="40000"/>
            </a:schemeClr>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charset="0"/>
              </a:rPr>
              <a:t>typedef struct{</a:t>
            </a:r>
          </a:p>
          <a:p>
            <a:pPr algn="l">
              <a:lnSpc>
                <a:spcPct val="100000"/>
              </a:lnSpc>
              <a:defRPr/>
            </a:pPr>
            <a:r>
              <a:rPr lang="en-US">
                <a:solidFill>
                  <a:srgbClr val="000066"/>
                </a:solidFill>
                <a:latin typeface="Courier New" charset="0"/>
              </a:rPr>
              <a:t>  int offset; </a:t>
            </a:r>
            <a:r>
              <a:rPr lang="en-US" b="0">
                <a:solidFill>
                  <a:srgbClr val="000066"/>
                </a:solidFill>
              </a:rPr>
              <a:t>// offset of ref</a:t>
            </a:r>
          </a:p>
          <a:p>
            <a:pPr algn="l">
              <a:lnSpc>
                <a:spcPct val="100000"/>
              </a:lnSpc>
              <a:defRPr/>
            </a:pPr>
            <a:r>
              <a:rPr lang="en-US">
                <a:solidFill>
                  <a:srgbClr val="000066"/>
                </a:solidFill>
                <a:latin typeface="Courier New" charset="0"/>
              </a:rPr>
              <a:t>  int symbol:24, </a:t>
            </a:r>
            <a:r>
              <a:rPr lang="en-US" b="0">
                <a:solidFill>
                  <a:srgbClr val="000066"/>
                </a:solidFill>
              </a:rPr>
              <a:t>// symbol</a:t>
            </a:r>
          </a:p>
          <a:p>
            <a:pPr algn="l">
              <a:lnSpc>
                <a:spcPct val="100000"/>
              </a:lnSpc>
              <a:defRPr/>
            </a:pPr>
            <a:r>
              <a:rPr lang="en-US">
                <a:solidFill>
                  <a:srgbClr val="000066"/>
                </a:solidFill>
                <a:latin typeface="Courier New" charset="0"/>
              </a:rPr>
              <a:t>      type:8; </a:t>
            </a:r>
            <a:r>
              <a:rPr lang="en-US" b="0">
                <a:solidFill>
                  <a:srgbClr val="000066"/>
                </a:solidFill>
              </a:rPr>
              <a:t>// PC-rel/abs</a:t>
            </a:r>
          </a:p>
          <a:p>
            <a:pPr algn="l">
              <a:lnSpc>
                <a:spcPct val="100000"/>
              </a:lnSpc>
              <a:defRPr/>
            </a:pPr>
            <a:r>
              <a:rPr lang="en-US">
                <a:solidFill>
                  <a:srgbClr val="000066"/>
                </a:solidFill>
                <a:latin typeface="Courier New" charset="0"/>
              </a:rPr>
              <a:t>} ELF32_Rel</a:t>
            </a:r>
          </a:p>
          <a:p>
            <a:pPr algn="l">
              <a:lnSpc>
                <a:spcPct val="100000"/>
              </a:lnSpc>
              <a:defRPr/>
            </a:pPr>
            <a:endParaRPr lang="en-US">
              <a:solidFill>
                <a:srgbClr val="000066"/>
              </a:solidFill>
              <a:latin typeface="Courier New" charset="0"/>
            </a:endParaRPr>
          </a:p>
        </p:txBody>
      </p:sp>
      <p:sp>
        <p:nvSpPr>
          <p:cNvPr id="65539" name="Rectangle 4"/>
          <p:cNvSpPr>
            <a:spLocks noChangeArrowheads="1"/>
          </p:cNvSpPr>
          <p:nvPr/>
        </p:nvSpPr>
        <p:spPr bwMode="auto">
          <a:xfrm>
            <a:off x="5867400" y="39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5540" name="Rectangle 9"/>
          <p:cNvSpPr>
            <a:spLocks noChangeArrowheads="1"/>
          </p:cNvSpPr>
          <p:nvPr/>
        </p:nvSpPr>
        <p:spPr bwMode="auto">
          <a:xfrm>
            <a:off x="5867400" y="4203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5541" name="Rectangle 11"/>
          <p:cNvSpPr>
            <a:spLocks noChangeArrowheads="1"/>
          </p:cNvSpPr>
          <p:nvPr/>
        </p:nvSpPr>
        <p:spPr bwMode="auto">
          <a:xfrm>
            <a:off x="5867400" y="6072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65542" name="Text Box 14"/>
          <p:cNvSpPr txBox="1">
            <a:spLocks noChangeArrowheads="1"/>
          </p:cNvSpPr>
          <p:nvPr/>
        </p:nvSpPr>
        <p:spPr bwMode="auto">
          <a:xfrm>
            <a:off x="8839200" y="241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5543" name="Rectangle 4"/>
          <p:cNvSpPr>
            <a:spLocks noChangeArrowheads="1"/>
          </p:cNvSpPr>
          <p:nvPr/>
        </p:nvSpPr>
        <p:spPr bwMode="auto">
          <a:xfrm>
            <a:off x="6731000" y="-63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a:t>
            </a:r>
          </a:p>
        </p:txBody>
      </p:sp>
      <p:sp>
        <p:nvSpPr>
          <p:cNvPr id="65544" name="Rectangle 3"/>
          <p:cNvSpPr>
            <a:spLocks noChangeArrowheads="1"/>
          </p:cNvSpPr>
          <p:nvPr/>
        </p:nvSpPr>
        <p:spPr bwMode="auto">
          <a:xfrm>
            <a:off x="5867400" y="774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a:solidFill>
                  <a:srgbClr val="000066"/>
                </a:solidFill>
                <a:latin typeface="Courier New" charset="0"/>
              </a:rPr>
              <a:t>int main() {</a:t>
            </a:r>
          </a:p>
          <a:p>
            <a:pPr algn="l">
              <a:lnSpc>
                <a:spcPct val="100000"/>
              </a:lnSpc>
            </a:pPr>
            <a:r>
              <a:rPr lang="en-US">
                <a:solidFill>
                  <a:srgbClr val="000066"/>
                </a:solidFill>
                <a:latin typeface="Courier New" charset="0"/>
              </a:rPr>
              <a:t>  swap();</a:t>
            </a:r>
          </a:p>
          <a:p>
            <a:pPr algn="l">
              <a:lnSpc>
                <a:spcPct val="100000"/>
              </a:lnSpc>
            </a:pPr>
            <a:r>
              <a:rPr lang="en-US">
                <a:solidFill>
                  <a:srgbClr val="000066"/>
                </a:solidFill>
                <a:latin typeface="Courier New" charset="0"/>
              </a:rPr>
              <a:t>  return 0; </a:t>
            </a:r>
          </a:p>
          <a:p>
            <a:pPr algn="l">
              <a:lnSpc>
                <a:spcPct val="100000"/>
              </a:lnSpc>
            </a:pPr>
            <a:r>
              <a:rPr lang="en-US">
                <a:solidFill>
                  <a:srgbClr val="000066"/>
                </a:solidFill>
                <a:latin typeface="Courier New" charset="0"/>
              </a:rPr>
              <a:t>} </a:t>
            </a:r>
          </a:p>
        </p:txBody>
      </p:sp>
      <p:sp>
        <p:nvSpPr>
          <p:cNvPr id="65545" name="Left Brace 21"/>
          <p:cNvSpPr>
            <a:spLocks/>
          </p:cNvSpPr>
          <p:nvPr/>
        </p:nvSpPr>
        <p:spPr bwMode="auto">
          <a:xfrm>
            <a:off x="5461000" y="774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46" name="TextBox 22"/>
          <p:cNvSpPr txBox="1">
            <a:spLocks noChangeArrowheads="1"/>
          </p:cNvSpPr>
          <p:nvPr/>
        </p:nvSpPr>
        <p:spPr bwMode="auto">
          <a:xfrm>
            <a:off x="4432300" y="1104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5547" name="Rectangle 3"/>
          <p:cNvSpPr>
            <a:spLocks noChangeArrowheads="1"/>
          </p:cNvSpPr>
          <p:nvPr/>
        </p:nvSpPr>
        <p:spPr bwMode="auto">
          <a:xfrm>
            <a:off x="5867400" y="1974850"/>
            <a:ext cx="2971800" cy="923925"/>
          </a:xfrm>
          <a:prstGeom prst="rect">
            <a:avLst/>
          </a:prstGeom>
          <a:solidFill>
            <a:srgbClr val="02F6FF"/>
          </a:solidFill>
          <a:ln w="25400">
            <a:solidFill>
              <a:schemeClr val="tx1"/>
            </a:solidFill>
            <a:miter lim="800000"/>
            <a:headEnd/>
            <a:tailEnd/>
          </a:ln>
        </p:spPr>
        <p:txBody>
          <a:bodyPr>
            <a:spAutoFit/>
          </a:bodyPr>
          <a:lstStyle/>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int buf[2] = {1,2};</a:t>
            </a:r>
          </a:p>
          <a:p>
            <a:pPr algn="l">
              <a:lnSpc>
                <a:spcPct val="100000"/>
              </a:lnSpc>
            </a:pPr>
            <a:r>
              <a:rPr lang="en-US">
                <a:solidFill>
                  <a:srgbClr val="000066"/>
                </a:solidFill>
                <a:latin typeface="Courier New" charset="0"/>
              </a:rPr>
              <a:t> </a:t>
            </a:r>
          </a:p>
        </p:txBody>
      </p:sp>
      <p:sp>
        <p:nvSpPr>
          <p:cNvPr id="65548" name="Left Brace 24"/>
          <p:cNvSpPr>
            <a:spLocks/>
          </p:cNvSpPr>
          <p:nvPr/>
        </p:nvSpPr>
        <p:spPr bwMode="auto">
          <a:xfrm>
            <a:off x="5473700" y="2127250"/>
            <a:ext cx="203200" cy="771525"/>
          </a:xfrm>
          <a:prstGeom prst="leftBrace">
            <a:avLst>
              <a:gd name="adj1" fmla="val 8332"/>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49" name="TextBox 25"/>
          <p:cNvSpPr txBox="1">
            <a:spLocks noChangeArrowheads="1"/>
          </p:cNvSpPr>
          <p:nvPr/>
        </p:nvSpPr>
        <p:spPr bwMode="auto">
          <a:xfrm>
            <a:off x="4481513" y="2127250"/>
            <a:ext cx="9921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5550" name="Rectangle 3"/>
          <p:cNvSpPr>
            <a:spLocks noChangeArrowheads="1"/>
          </p:cNvSpPr>
          <p:nvPr/>
        </p:nvSpPr>
        <p:spPr bwMode="auto">
          <a:xfrm>
            <a:off x="5867400" y="2898775"/>
            <a:ext cx="2971800" cy="2030413"/>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 – </a:t>
            </a:r>
            <a:r>
              <a:rPr lang="en-US" b="0">
                <a:solidFill>
                  <a:srgbClr val="000066"/>
                </a:solidFill>
              </a:rPr>
              <a:t>defined in .data at offset 0 </a:t>
            </a:r>
          </a:p>
          <a:p>
            <a:pPr algn="l">
              <a:lnSpc>
                <a:spcPct val="100000"/>
              </a:lnSpc>
            </a:pPr>
            <a:r>
              <a:rPr lang="en-US">
                <a:solidFill>
                  <a:srgbClr val="000066"/>
                </a:solidFill>
                <a:latin typeface="Courier New" charset="0"/>
              </a:rPr>
              <a:t>main – </a:t>
            </a:r>
            <a:r>
              <a:rPr lang="en-US" b="0">
                <a:solidFill>
                  <a:srgbClr val="000066"/>
                </a:solidFill>
              </a:rPr>
              <a:t>defined in .text at offset 0</a:t>
            </a:r>
          </a:p>
          <a:p>
            <a:pPr algn="l">
              <a:lnSpc>
                <a:spcPct val="100000"/>
              </a:lnSpc>
            </a:pPr>
            <a:r>
              <a:rPr lang="en-US">
                <a:solidFill>
                  <a:srgbClr val="000066"/>
                </a:solidFill>
                <a:latin typeface="Courier New" charset="0"/>
              </a:rPr>
              <a:t>swap – </a:t>
            </a:r>
            <a:r>
              <a:rPr lang="en-US" b="0">
                <a:solidFill>
                  <a:srgbClr val="000066"/>
                </a:solidFill>
              </a:rPr>
              <a:t>UNDEFINED for now</a:t>
            </a:r>
            <a:r>
              <a:rPr lang="en-US">
                <a:solidFill>
                  <a:srgbClr val="000066"/>
                </a:solidFill>
                <a:latin typeface="Courier New" charset="0"/>
              </a:rPr>
              <a:t> </a:t>
            </a:r>
          </a:p>
        </p:txBody>
      </p:sp>
      <p:sp>
        <p:nvSpPr>
          <p:cNvPr id="65551" name="Left Brace 27"/>
          <p:cNvSpPr>
            <a:spLocks/>
          </p:cNvSpPr>
          <p:nvPr/>
        </p:nvSpPr>
        <p:spPr bwMode="auto">
          <a:xfrm>
            <a:off x="5473700" y="3051175"/>
            <a:ext cx="225425" cy="1724025"/>
          </a:xfrm>
          <a:prstGeom prst="leftBrace">
            <a:avLst>
              <a:gd name="adj1" fmla="val 8321"/>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52" name="TextBox 28"/>
          <p:cNvSpPr txBox="1">
            <a:spLocks noChangeArrowheads="1"/>
          </p:cNvSpPr>
          <p:nvPr/>
        </p:nvSpPr>
        <p:spPr bwMode="auto">
          <a:xfrm>
            <a:off x="4443413" y="3648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5553" name="Rectangle 11"/>
          <p:cNvSpPr>
            <a:spLocks noChangeArrowheads="1"/>
          </p:cNvSpPr>
          <p:nvPr/>
        </p:nvSpPr>
        <p:spPr bwMode="auto">
          <a:xfrm>
            <a:off x="5867400" y="6453188"/>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cxnSp>
        <p:nvCxnSpPr>
          <p:cNvPr id="65554" name="Straight Arrow Connector 31"/>
          <p:cNvCxnSpPr>
            <a:cxnSpLocks noChangeShapeType="1"/>
          </p:cNvCxnSpPr>
          <p:nvPr/>
        </p:nvCxnSpPr>
        <p:spPr bwMode="auto">
          <a:xfrm rot="10800000">
            <a:off x="7264400" y="1274763"/>
            <a:ext cx="1582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5555" name="TextBox 30"/>
          <p:cNvSpPr txBox="1">
            <a:spLocks noChangeArrowheads="1"/>
          </p:cNvSpPr>
          <p:nvPr/>
        </p:nvSpPr>
        <p:spPr bwMode="auto">
          <a:xfrm>
            <a:off x="4194175" y="5183188"/>
            <a:ext cx="14319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0000"/>
                </a:solidFill>
                <a:latin typeface="Courier New" charset="0"/>
              </a:rPr>
              <a:t>.rel.text</a:t>
            </a:r>
          </a:p>
          <a:p>
            <a:pPr>
              <a:lnSpc>
                <a:spcPct val="65000"/>
              </a:lnSpc>
              <a:spcBef>
                <a:spcPct val="50000"/>
              </a:spcBef>
            </a:pPr>
            <a:r>
              <a:rPr lang="en-US" sz="1800">
                <a:solidFill>
                  <a:srgbClr val="FF0000"/>
                </a:solidFill>
              </a:rPr>
              <a:t>section</a:t>
            </a:r>
          </a:p>
        </p:txBody>
      </p:sp>
      <p:sp>
        <p:nvSpPr>
          <p:cNvPr id="65556" name="Rectangle 3"/>
          <p:cNvSpPr>
            <a:spLocks noChangeArrowheads="1"/>
          </p:cNvSpPr>
          <p:nvPr/>
        </p:nvSpPr>
        <p:spPr bwMode="auto">
          <a:xfrm>
            <a:off x="5867400" y="4929188"/>
            <a:ext cx="2971800" cy="120015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this .o file</a:t>
            </a:r>
          </a:p>
          <a:p>
            <a:pPr algn="l">
              <a:lnSpc>
                <a:spcPct val="100000"/>
              </a:lnSpc>
            </a:pPr>
            <a:endParaRPr lang="en-US" b="0">
              <a:solidFill>
                <a:srgbClr val="FF1A1A"/>
              </a:solidFill>
            </a:endParaRPr>
          </a:p>
        </p:txBody>
      </p:sp>
      <p:sp>
        <p:nvSpPr>
          <p:cNvPr id="65557" name="Left Brace 34"/>
          <p:cNvSpPr>
            <a:spLocks/>
          </p:cNvSpPr>
          <p:nvPr/>
        </p:nvSpPr>
        <p:spPr bwMode="auto">
          <a:xfrm>
            <a:off x="5495925" y="4937125"/>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58" name="Text Box 14"/>
          <p:cNvSpPr txBox="1">
            <a:spLocks noChangeArrowheads="1"/>
          </p:cNvSpPr>
          <p:nvPr/>
        </p:nvSpPr>
        <p:spPr bwMode="auto">
          <a:xfrm>
            <a:off x="8847138" y="1066800"/>
            <a:ext cx="298450" cy="33813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7</a:t>
            </a:r>
          </a:p>
        </p:txBody>
      </p:sp>
      <p:sp>
        <p:nvSpPr>
          <p:cNvPr id="65559" name="TextBox 38"/>
          <p:cNvSpPr txBox="1">
            <a:spLocks noChangeArrowheads="1"/>
          </p:cNvSpPr>
          <p:nvPr/>
        </p:nvSpPr>
        <p:spPr bwMode="auto">
          <a:xfrm>
            <a:off x="354013" y="1447800"/>
            <a:ext cx="3919537"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2000" b="0">
                <a:solidFill>
                  <a:srgbClr val="000066"/>
                </a:solidFill>
                <a:latin typeface="Calibri" charset="0"/>
                <a:cs typeface="Calibri" charset="0"/>
              </a:rPr>
              <a:t>Each entry in the relocation</a:t>
            </a:r>
          </a:p>
          <a:p>
            <a:pPr algn="l">
              <a:lnSpc>
                <a:spcPct val="65000"/>
              </a:lnSpc>
              <a:spcBef>
                <a:spcPct val="50000"/>
              </a:spcBef>
            </a:pPr>
            <a:r>
              <a:rPr lang="en-US" sz="2000" b="0">
                <a:solidFill>
                  <a:srgbClr val="000066"/>
                </a:solidFill>
                <a:latin typeface="Calibri" charset="0"/>
                <a:cs typeface="Calibri" charset="0"/>
              </a:rPr>
              <a:t>sections .rel.text &amp; .rel.data</a:t>
            </a:r>
          </a:p>
          <a:p>
            <a:pPr algn="l">
              <a:lnSpc>
                <a:spcPct val="65000"/>
              </a:lnSpc>
              <a:spcBef>
                <a:spcPct val="50000"/>
              </a:spcBef>
            </a:pPr>
            <a:r>
              <a:rPr lang="en-US" sz="2000" b="0">
                <a:solidFill>
                  <a:srgbClr val="000066"/>
                </a:solidFill>
                <a:latin typeface="Calibri" charset="0"/>
                <a:cs typeface="Calibri" charset="0"/>
              </a:rPr>
              <a:t>says which symbol in the symbol</a:t>
            </a:r>
          </a:p>
          <a:p>
            <a:pPr algn="l">
              <a:lnSpc>
                <a:spcPct val="65000"/>
              </a:lnSpc>
              <a:spcBef>
                <a:spcPct val="50000"/>
              </a:spcBef>
            </a:pPr>
            <a:r>
              <a:rPr lang="en-US" sz="2000" b="0">
                <a:solidFill>
                  <a:srgbClr val="000066"/>
                </a:solidFill>
                <a:latin typeface="Calibri" charset="0"/>
                <a:cs typeface="Calibri" charset="0"/>
              </a:rPr>
              <a:t>table is being referenced and where</a:t>
            </a:r>
          </a:p>
          <a:p>
            <a:pPr algn="l">
              <a:lnSpc>
                <a:spcPct val="65000"/>
              </a:lnSpc>
              <a:spcBef>
                <a:spcPct val="50000"/>
              </a:spcBef>
            </a:pPr>
            <a:r>
              <a:rPr lang="en-US" sz="2000" b="0">
                <a:solidFill>
                  <a:srgbClr val="000066"/>
                </a:solidFill>
                <a:latin typeface="Calibri" charset="0"/>
                <a:cs typeface="Calibri" charset="0"/>
              </a:rPr>
              <a:t>(address) it is being referenced</a:t>
            </a:r>
          </a:p>
          <a:p>
            <a:pPr algn="l">
              <a:lnSpc>
                <a:spcPct val="65000"/>
              </a:lnSpc>
              <a:spcBef>
                <a:spcPct val="50000"/>
              </a:spcBef>
            </a:pPr>
            <a:r>
              <a:rPr lang="en-US" sz="2000" b="0">
                <a:solidFill>
                  <a:srgbClr val="000066"/>
                </a:solidFill>
                <a:latin typeface="Calibri" charset="0"/>
                <a:cs typeface="Calibri" charset="0"/>
              </a:rPr>
              <a:t>(= offset in .text or .data).  The </a:t>
            </a:r>
          </a:p>
          <a:p>
            <a:pPr algn="l">
              <a:lnSpc>
                <a:spcPct val="65000"/>
              </a:lnSpc>
              <a:spcBef>
                <a:spcPct val="50000"/>
              </a:spcBef>
            </a:pPr>
            <a:r>
              <a:rPr lang="en-US" sz="2000" b="0">
                <a:solidFill>
                  <a:srgbClr val="000066"/>
                </a:solidFill>
                <a:latin typeface="Calibri" charset="0"/>
                <a:cs typeface="Calibri" charset="0"/>
              </a:rPr>
              <a:t>address can be either of the</a:t>
            </a:r>
          </a:p>
          <a:p>
            <a:pPr algn="l">
              <a:lnSpc>
                <a:spcPct val="65000"/>
              </a:lnSpc>
              <a:spcBef>
                <a:spcPct val="50000"/>
              </a:spcBef>
            </a:pPr>
            <a:r>
              <a:rPr lang="en-US" sz="2000" b="0">
                <a:solidFill>
                  <a:srgbClr val="000066"/>
                </a:solidFill>
                <a:latin typeface="Calibri" charset="0"/>
                <a:cs typeface="Calibri" charset="0"/>
              </a:rPr>
              <a:t>form PC-relative or absolute.</a:t>
            </a:r>
          </a:p>
          <a:p>
            <a:pPr algn="l">
              <a:lnSpc>
                <a:spcPct val="65000"/>
              </a:lnSpc>
              <a:spcBef>
                <a:spcPct val="50000"/>
              </a:spcBef>
            </a:pPr>
            <a:endParaRPr lang="en-US" sz="2000" b="0">
              <a:solidFill>
                <a:srgbClr val="000066"/>
              </a:solidFill>
              <a:latin typeface="Calibri" charset="0"/>
              <a:cs typeface="Calibri" charset="0"/>
            </a:endParaRPr>
          </a:p>
        </p:txBody>
      </p:sp>
      <p:sp>
        <p:nvSpPr>
          <p:cNvPr id="65560" name="Left Arrow 32"/>
          <p:cNvSpPr>
            <a:spLocks noChangeArrowheads="1"/>
          </p:cNvSpPr>
          <p:nvPr/>
        </p:nvSpPr>
        <p:spPr bwMode="auto">
          <a:xfrm>
            <a:off x="3529013" y="5500688"/>
            <a:ext cx="865187" cy="265112"/>
          </a:xfrm>
          <a:prstGeom prst="leftArrow">
            <a:avLst>
              <a:gd name="adj1" fmla="val 50000"/>
              <a:gd name="adj2" fmla="val 50100"/>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5561" name="Left Arrow 36"/>
          <p:cNvSpPr>
            <a:spLocks noChangeArrowheads="1"/>
          </p:cNvSpPr>
          <p:nvPr/>
        </p:nvSpPr>
        <p:spPr bwMode="auto">
          <a:xfrm rot="641284">
            <a:off x="3519488" y="5965825"/>
            <a:ext cx="2179637" cy="266700"/>
          </a:xfrm>
          <a:prstGeom prst="leftArrow">
            <a:avLst>
              <a:gd name="adj1" fmla="val 50000"/>
              <a:gd name="adj2" fmla="val 49868"/>
            </a:avLst>
          </a:prstGeom>
          <a:solidFill>
            <a:srgbClr val="FF0000"/>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8" name="Curved Left Arrow 37"/>
          <p:cNvSpPr/>
          <p:nvPr/>
        </p:nvSpPr>
        <p:spPr bwMode="auto">
          <a:xfrm flipV="1">
            <a:off x="8453438" y="1274763"/>
            <a:ext cx="604837" cy="4225925"/>
          </a:xfrm>
          <a:prstGeom prst="curvedLeftArrow">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4762025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6562" name="Rectangle 9"/>
          <p:cNvSpPr>
            <a:spLocks noChangeArrowheads="1"/>
          </p:cNvSpPr>
          <p:nvPr/>
        </p:nvSpPr>
        <p:spPr bwMode="auto">
          <a:xfrm>
            <a:off x="5335588" y="1182688"/>
            <a:ext cx="1981200" cy="542925"/>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6563" name="Rectangle 10"/>
          <p:cNvSpPr>
            <a:spLocks noChangeArrowheads="1"/>
          </p:cNvSpPr>
          <p:nvPr/>
        </p:nvSpPr>
        <p:spPr bwMode="auto">
          <a:xfrm>
            <a:off x="5335588" y="1712913"/>
            <a:ext cx="1981200" cy="10795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 {</a:t>
            </a:r>
          </a:p>
          <a:p>
            <a:pPr algn="l">
              <a:lnSpc>
                <a:spcPct val="100000"/>
              </a:lnSpc>
              <a:spcBef>
                <a:spcPct val="50000"/>
              </a:spcBef>
            </a:pPr>
            <a:r>
              <a:rPr lang="en-US">
                <a:solidFill>
                  <a:srgbClr val="000066"/>
                </a:solidFill>
                <a:latin typeface="Courier New" charset="0"/>
              </a:rPr>
              <a:t>...call </a:t>
            </a:r>
            <a:r>
              <a:rPr lang="en-US">
                <a:solidFill>
                  <a:srgbClr val="FF1A1A"/>
                </a:solidFill>
                <a:latin typeface="Courier New" charset="0"/>
              </a:rPr>
              <a:t>swap()</a:t>
            </a:r>
          </a:p>
          <a:p>
            <a:pPr algn="l">
              <a:lnSpc>
                <a:spcPct val="100000"/>
              </a:lnSpc>
              <a:spcBef>
                <a:spcPct val="50000"/>
              </a:spcBef>
            </a:pPr>
            <a:r>
              <a:rPr lang="en-US">
                <a:solidFill>
                  <a:srgbClr val="000066"/>
                </a:solidFill>
                <a:latin typeface="Courier New" charset="0"/>
              </a:rPr>
              <a:t>...}</a:t>
            </a:r>
          </a:p>
        </p:txBody>
      </p:sp>
      <p:sp>
        <p:nvSpPr>
          <p:cNvPr id="66564"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swap()</a:t>
            </a:r>
          </a:p>
        </p:txBody>
      </p:sp>
      <p:sp>
        <p:nvSpPr>
          <p:cNvPr id="66565" name="Text Box 12"/>
          <p:cNvSpPr txBox="1">
            <a:spLocks noChangeArrowheads="1"/>
          </p:cNvSpPr>
          <p:nvPr/>
        </p:nvSpPr>
        <p:spPr bwMode="auto">
          <a:xfrm>
            <a:off x="4962525" y="992188"/>
            <a:ext cx="322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a:t>
            </a:r>
          </a:p>
        </p:txBody>
      </p:sp>
      <p:sp>
        <p:nvSpPr>
          <p:cNvPr id="66566" name="Text Box 23"/>
          <p:cNvSpPr txBox="1">
            <a:spLocks noChangeArrowheads="1"/>
          </p:cNvSpPr>
          <p:nvPr/>
        </p:nvSpPr>
        <p:spPr bwMode="auto">
          <a:xfrm>
            <a:off x="5273675" y="814388"/>
            <a:ext cx="269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33"/>
                </a:solidFill>
                <a:latin typeface="Courier New" charset="0"/>
              </a:rPr>
              <a:t>Merged Object File</a:t>
            </a:r>
          </a:p>
        </p:txBody>
      </p:sp>
      <p:sp>
        <p:nvSpPr>
          <p:cNvPr id="66567"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68" name="Text Box 25"/>
          <p:cNvSpPr txBox="1">
            <a:spLocks noChangeArrowheads="1"/>
          </p:cNvSpPr>
          <p:nvPr/>
        </p:nvSpPr>
        <p:spPr bwMode="auto">
          <a:xfrm>
            <a:off x="8104188" y="2430463"/>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6569" name="Rectangle 33"/>
          <p:cNvSpPr>
            <a:spLocks noChangeArrowheads="1"/>
          </p:cNvSpPr>
          <p:nvPr/>
        </p:nvSpPr>
        <p:spPr bwMode="auto">
          <a:xfrm>
            <a:off x="5335588" y="4545013"/>
            <a:ext cx="1981200" cy="1011237"/>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6570"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71"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6572"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6573"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6574"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6575"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000066"/>
                </a:solidFill>
                <a:latin typeface="Courier New" charset="0"/>
              </a:rPr>
              <a:t>&amp;buf[0]; </a:t>
            </a:r>
          </a:p>
        </p:txBody>
      </p:sp>
      <p:sp>
        <p:nvSpPr>
          <p:cNvPr id="66576" name="Rectangle 33"/>
          <p:cNvSpPr>
            <a:spLocks noChangeArrowheads="1"/>
          </p:cNvSpPr>
          <p:nvPr/>
        </p:nvSpPr>
        <p:spPr bwMode="auto">
          <a:xfrm>
            <a:off x="5335588" y="5551488"/>
            <a:ext cx="1981200" cy="285750"/>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6577" name="TextBox 45"/>
          <p:cNvSpPr txBox="1">
            <a:spLocks noChangeArrowheads="1"/>
          </p:cNvSpPr>
          <p:nvPr/>
        </p:nvSpPr>
        <p:spPr bwMode="auto">
          <a:xfrm>
            <a:off x="3562350"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sp>
        <p:nvSpPr>
          <p:cNvPr id="66578"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6579"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6580" name="Rectangle 33"/>
          <p:cNvSpPr>
            <a:spLocks noChangeArrowheads="1"/>
          </p:cNvSpPr>
          <p:nvPr/>
        </p:nvSpPr>
        <p:spPr bwMode="auto">
          <a:xfrm>
            <a:off x="5335588" y="5846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sp>
        <p:nvSpPr>
          <p:cNvPr id="66581" name="Text Box 12"/>
          <p:cNvSpPr txBox="1">
            <a:spLocks noChangeArrowheads="1"/>
          </p:cNvSpPr>
          <p:nvPr/>
        </p:nvSpPr>
        <p:spPr bwMode="auto">
          <a:xfrm>
            <a:off x="3841750" y="1552575"/>
            <a:ext cx="1431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0x80483b4</a:t>
            </a:r>
          </a:p>
        </p:txBody>
      </p:sp>
      <p:sp>
        <p:nvSpPr>
          <p:cNvPr id="66582" name="Text Box 12"/>
          <p:cNvSpPr txBox="1">
            <a:spLocks noChangeArrowheads="1"/>
          </p:cNvSpPr>
          <p:nvPr/>
        </p:nvSpPr>
        <p:spPr bwMode="auto">
          <a:xfrm>
            <a:off x="3879850" y="2614613"/>
            <a:ext cx="1431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0x80483c8</a:t>
            </a:r>
          </a:p>
        </p:txBody>
      </p:sp>
      <p:sp>
        <p:nvSpPr>
          <p:cNvPr id="54" name="Rectangle 5"/>
          <p:cNvSpPr txBox="1">
            <a:spLocks noChangeArrowheads="1"/>
          </p:cNvSpPr>
          <p:nvPr/>
        </p:nvSpPr>
        <p:spPr bwMode="auto">
          <a:xfrm>
            <a:off x="290513" y="3241675"/>
            <a:ext cx="478155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Address to replace is refaddr, which is an offset of 7 into .text</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ADDR(.text) = 0x80483b4</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refaddr = ADDR(.text) + offset 7 = 0x80483bb</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This address is exact – inside the opcode for </a:t>
            </a:r>
            <a:r>
              <a:rPr lang="en-US" sz="1800" b="0">
                <a:solidFill>
                  <a:srgbClr val="000066"/>
                </a:solidFill>
                <a:latin typeface="Courier" charset="0"/>
                <a:cs typeface="Courier" charset="0"/>
              </a:rPr>
              <a:t>call </a:t>
            </a:r>
            <a:r>
              <a:rPr lang="en-US" sz="1800">
                <a:solidFill>
                  <a:srgbClr val="000066"/>
                </a:solidFill>
              </a:rPr>
              <a:t>– its argument!</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If PC-relative, more work to calculate</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Replace "call swap()" with "call 0x80483c8"</a:t>
            </a:r>
          </a:p>
          <a:p>
            <a:pPr algn="l" eaLnBrk="1" hangingPunct="1">
              <a:lnSpc>
                <a:spcPct val="100000"/>
              </a:lnSpc>
              <a:spcBef>
                <a:spcPct val="25000"/>
              </a:spcBef>
              <a:buClr>
                <a:srgbClr val="660033"/>
              </a:buClr>
              <a:buSzPct val="75000"/>
              <a:buFont typeface="Wingdings" charset="0"/>
              <a:buChar char="n"/>
            </a:pPr>
            <a:endParaRPr lang="en-US" sz="1800">
              <a:solidFill>
                <a:srgbClr val="000066"/>
              </a:solidFill>
            </a:endParaRPr>
          </a:p>
          <a:p>
            <a:pPr algn="l" eaLnBrk="1" hangingPunct="1">
              <a:lnSpc>
                <a:spcPct val="100000"/>
              </a:lnSpc>
              <a:spcBef>
                <a:spcPct val="25000"/>
              </a:spcBef>
              <a:buClr>
                <a:srgbClr val="660033"/>
              </a:buClr>
              <a:buSzPct val="75000"/>
              <a:buFont typeface="Wingdings" charset="0"/>
              <a:buChar char="n"/>
            </a:pPr>
            <a:endParaRPr lang="en-US">
              <a:solidFill>
                <a:srgbClr val="000099"/>
              </a:solidFill>
            </a:endParaRPr>
          </a:p>
        </p:txBody>
      </p:sp>
      <p:grpSp>
        <p:nvGrpSpPr>
          <p:cNvPr id="2" name="Group 59"/>
          <p:cNvGrpSpPr>
            <a:grpSpLocks/>
          </p:cNvGrpSpPr>
          <p:nvPr/>
        </p:nvGrpSpPr>
        <p:grpSpPr bwMode="auto">
          <a:xfrm>
            <a:off x="279400" y="1298575"/>
            <a:ext cx="5270500" cy="1685925"/>
            <a:chOff x="279400" y="1298725"/>
            <a:chExt cx="5270560" cy="1685220"/>
          </a:xfrm>
        </p:grpSpPr>
        <p:sp>
          <p:nvSpPr>
            <p:cNvPr id="66586" name="Rectangle 3"/>
            <p:cNvSpPr>
              <a:spLocks noChangeArrowheads="1"/>
            </p:cNvSpPr>
            <p:nvPr/>
          </p:nvSpPr>
          <p:spPr bwMode="auto">
            <a:xfrm>
              <a:off x="279400" y="1784297"/>
              <a:ext cx="2971834" cy="119964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FF1A1A"/>
                  </a:solidFill>
                  <a:latin typeface="Courier New" charset="0"/>
                </a:rPr>
                <a:t>swap </a:t>
              </a:r>
              <a:r>
                <a:rPr lang="en-US" b="0">
                  <a:solidFill>
                    <a:srgbClr val="FF1A1A"/>
                  </a:solidFill>
                </a:rPr>
                <a:t>referenced at exact memory address 0x7 in .text of main.o's file</a:t>
              </a:r>
            </a:p>
            <a:p>
              <a:pPr algn="l">
                <a:lnSpc>
                  <a:spcPct val="100000"/>
                </a:lnSpc>
              </a:pPr>
              <a:endParaRPr lang="en-US" b="0">
                <a:solidFill>
                  <a:srgbClr val="FF1A1A"/>
                </a:solidFill>
              </a:endParaRPr>
            </a:p>
          </p:txBody>
        </p:sp>
        <p:sp>
          <p:nvSpPr>
            <p:cNvPr id="66587" name="Rectangle 4"/>
            <p:cNvSpPr>
              <a:spLocks noChangeArrowheads="1"/>
            </p:cNvSpPr>
            <p:nvPr/>
          </p:nvSpPr>
          <p:spPr bwMode="auto">
            <a:xfrm>
              <a:off x="355600" y="1298725"/>
              <a:ext cx="2678062" cy="36933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main.o's .rel.text</a:t>
              </a:r>
            </a:p>
          </p:txBody>
        </p:sp>
        <p:sp>
          <p:nvSpPr>
            <p:cNvPr id="66588" name="Text Box 12"/>
            <p:cNvSpPr txBox="1">
              <a:spLocks noChangeArrowheads="1"/>
            </p:cNvSpPr>
            <p:nvPr/>
          </p:nvSpPr>
          <p:spPr bwMode="auto">
            <a:xfrm>
              <a:off x="4006892" y="2061994"/>
              <a:ext cx="1154126" cy="36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refaddr</a:t>
              </a:r>
            </a:p>
          </p:txBody>
        </p:sp>
        <p:cxnSp>
          <p:nvCxnSpPr>
            <p:cNvPr id="66589" name="Straight Arrow Connector 55"/>
            <p:cNvCxnSpPr>
              <a:cxnSpLocks noChangeShapeType="1"/>
            </p:cNvCxnSpPr>
            <p:nvPr/>
          </p:nvCxnSpPr>
          <p:spPr bwMode="auto">
            <a:xfrm rot="5400000">
              <a:off x="3613374" y="2010233"/>
              <a:ext cx="454818" cy="1588"/>
            </a:xfrm>
            <a:prstGeom prst="straightConnector1">
              <a:avLst/>
            </a:prstGeom>
            <a:noFill/>
            <a:ln w="381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cxnSp>
          <p:nvCxnSpPr>
            <p:cNvPr id="66590" name="Straight Arrow Connector 56"/>
            <p:cNvCxnSpPr>
              <a:cxnSpLocks noChangeShapeType="1"/>
            </p:cNvCxnSpPr>
            <p:nvPr/>
          </p:nvCxnSpPr>
          <p:spPr bwMode="auto">
            <a:xfrm rot="10800000" flipV="1">
              <a:off x="5072121" y="2238434"/>
              <a:ext cx="477839" cy="1"/>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66591" name="Text Box 12"/>
            <p:cNvSpPr txBox="1">
              <a:spLocks noChangeArrowheads="1"/>
            </p:cNvSpPr>
            <p:nvPr/>
          </p:nvSpPr>
          <p:spPr bwMode="auto">
            <a:xfrm>
              <a:off x="3490950" y="1792232"/>
              <a:ext cx="323854" cy="36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7</a:t>
              </a:r>
            </a:p>
          </p:txBody>
        </p:sp>
      </p:grpSp>
      <p:cxnSp>
        <p:nvCxnSpPr>
          <p:cNvPr id="61" name="Straight Arrow Connector 60"/>
          <p:cNvCxnSpPr>
            <a:cxnSpLocks noChangeShapeType="1"/>
          </p:cNvCxnSpPr>
          <p:nvPr/>
        </p:nvCxnSpPr>
        <p:spPr bwMode="auto">
          <a:xfrm rot="10800000" flipV="1">
            <a:off x="2171700" y="2430463"/>
            <a:ext cx="4521200" cy="4138612"/>
          </a:xfrm>
          <a:prstGeom prst="straightConnector1">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47121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fade">
                                      <p:cBhvr>
                                        <p:cTn id="12" dur="500"/>
                                        <p:tgtEl>
                                          <p:spTgt spid="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xEl>
                                              <p:pRg st="2" end="2"/>
                                            </p:txEl>
                                          </p:spTgt>
                                        </p:tgtEl>
                                        <p:attrNameLst>
                                          <p:attrName>style.visibility</p:attrName>
                                        </p:attrNameLst>
                                      </p:cBhvr>
                                      <p:to>
                                        <p:strVal val="visible"/>
                                      </p:to>
                                    </p:set>
                                    <p:animEffect transition="in" filter="fade">
                                      <p:cBhvr>
                                        <p:cTn id="22" dur="500"/>
                                        <p:tgtEl>
                                          <p:spTgt spid="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xEl>
                                              <p:pRg st="3" end="3"/>
                                            </p:txEl>
                                          </p:spTgt>
                                        </p:tgtEl>
                                        <p:attrNameLst>
                                          <p:attrName>style.visibility</p:attrName>
                                        </p:attrNameLst>
                                      </p:cBhvr>
                                      <p:to>
                                        <p:strVal val="visible"/>
                                      </p:to>
                                    </p:set>
                                    <p:animEffect transition="in" filter="fade">
                                      <p:cBhvr>
                                        <p:cTn id="27" dur="500"/>
                                        <p:tgtEl>
                                          <p:spTgt spid="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
                                            <p:txEl>
                                              <p:pRg st="4" end="4"/>
                                            </p:txEl>
                                          </p:spTgt>
                                        </p:tgtEl>
                                        <p:attrNameLst>
                                          <p:attrName>style.visibility</p:attrName>
                                        </p:attrNameLst>
                                      </p:cBhvr>
                                      <p:to>
                                        <p:strVal val="visible"/>
                                      </p:to>
                                    </p:set>
                                    <p:animEffect transition="in" filter="fade">
                                      <p:cBhvr>
                                        <p:cTn id="32" dur="500"/>
                                        <p:tgtEl>
                                          <p:spTgt spid="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xEl>
                                              <p:pRg st="5" end="5"/>
                                            </p:txEl>
                                          </p:spTgt>
                                        </p:tgtEl>
                                        <p:attrNameLst>
                                          <p:attrName>style.visibility</p:attrName>
                                        </p:attrNameLst>
                                      </p:cBhvr>
                                      <p:to>
                                        <p:strVal val="visible"/>
                                      </p:to>
                                    </p:set>
                                    <p:animEffect transition="in" filter="fade">
                                      <p:cBhvr>
                                        <p:cTn id="37" dur="500"/>
                                        <p:tgtEl>
                                          <p:spTgt spid="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4"/>
          <p:cNvSpPr txBox="1">
            <a:spLocks noChangeArrowheads="1"/>
          </p:cNvSpPr>
          <p:nvPr/>
        </p:nvSpPr>
        <p:spPr bwMode="auto">
          <a:xfrm>
            <a:off x="8837613" y="2228850"/>
            <a:ext cx="325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Z</a:t>
            </a:r>
          </a:p>
        </p:txBody>
      </p:sp>
      <p:sp>
        <p:nvSpPr>
          <p:cNvPr id="67586" name="Rectangle 6"/>
          <p:cNvSpPr>
            <a:spLocks noChangeArrowheads="1"/>
          </p:cNvSpPr>
          <p:nvPr/>
        </p:nvSpPr>
        <p:spPr bwMode="auto">
          <a:xfrm>
            <a:off x="736600" y="1597025"/>
            <a:ext cx="3094038" cy="3694113"/>
          </a:xfrm>
          <a:prstGeom prst="rect">
            <a:avLst/>
          </a:prstGeom>
          <a:solidFill>
            <a:srgbClr val="D9CCCC"/>
          </a:solidFill>
          <a:ln w="3175">
            <a:solidFill>
              <a:schemeClr val="tx1"/>
            </a:solidFill>
            <a:miter lim="800000"/>
            <a:headEnd/>
            <a:tailEnd/>
          </a:ln>
        </p:spPr>
        <p:txBody>
          <a:bodyPr wrap="none">
            <a:spAutoFit/>
          </a:bodyPr>
          <a:lstStyle/>
          <a:p>
            <a:pPr algn="l">
              <a:lnSpc>
                <a:spcPct val="100000"/>
              </a:lnSpc>
            </a:pPr>
            <a:r>
              <a:rPr lang="en-US">
                <a:solidFill>
                  <a:srgbClr val="000066"/>
                </a:solidFill>
                <a:latin typeface="Courier New" charset="0"/>
              </a:rPr>
              <a:t>extern int buf[];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int *bufp0 = &amp;buf[0];</a:t>
            </a:r>
          </a:p>
          <a:p>
            <a:pPr algn="l">
              <a:lnSpc>
                <a:spcPct val="100000"/>
              </a:lnSpc>
            </a:pPr>
            <a:r>
              <a:rPr lang="en-US">
                <a:solidFill>
                  <a:srgbClr val="000066"/>
                </a:solidFill>
                <a:latin typeface="Courier New" charset="0"/>
              </a:rPr>
              <a:t>int *bufp1; </a:t>
            </a:r>
          </a:p>
          <a:p>
            <a:pPr algn="l">
              <a:lnSpc>
                <a:spcPct val="100000"/>
              </a:lnSpc>
            </a:pPr>
            <a:r>
              <a:rPr lang="en-US">
                <a:solidFill>
                  <a:srgbClr val="000066"/>
                </a:solidFill>
                <a:latin typeface="Courier New" charset="0"/>
              </a:rPr>
              <a:t> </a:t>
            </a:r>
          </a:p>
          <a:p>
            <a:pPr algn="l">
              <a:lnSpc>
                <a:spcPct val="100000"/>
              </a:lnSpc>
            </a:pPr>
            <a:r>
              <a:rPr lang="en-US">
                <a:solidFill>
                  <a:srgbClr val="000066"/>
                </a:solidFill>
                <a:latin typeface="Courier New" charset="0"/>
              </a:rPr>
              <a:t>void swap() { </a:t>
            </a:r>
          </a:p>
          <a:p>
            <a:pPr algn="l">
              <a:lnSpc>
                <a:spcPct val="100000"/>
              </a:lnSpc>
            </a:pPr>
            <a:r>
              <a:rPr lang="en-US">
                <a:solidFill>
                  <a:srgbClr val="000066"/>
                </a:solidFill>
                <a:latin typeface="Courier New" charset="0"/>
              </a:rPr>
              <a:t>  int temp;</a:t>
            </a:r>
          </a:p>
          <a:p>
            <a:pPr algn="l">
              <a:lnSpc>
                <a:spcPct val="100000"/>
              </a:lnSpc>
            </a:pPr>
            <a:endParaRPr lang="en-US">
              <a:solidFill>
                <a:srgbClr val="000066"/>
              </a:solidFill>
              <a:latin typeface="Courier New" charset="0"/>
            </a:endParaRPr>
          </a:p>
          <a:p>
            <a:pPr algn="l">
              <a:lnSpc>
                <a:spcPct val="100000"/>
              </a:lnSpc>
            </a:pPr>
            <a:r>
              <a:rPr lang="en-US">
                <a:solidFill>
                  <a:srgbClr val="000066"/>
                </a:solidFill>
                <a:latin typeface="Courier New" charset="0"/>
              </a:rPr>
              <a:t>  bufp1 = &amp;buf[1];</a:t>
            </a:r>
          </a:p>
          <a:p>
            <a:pPr algn="l">
              <a:lnSpc>
                <a:spcPct val="100000"/>
              </a:lnSpc>
            </a:pPr>
            <a:r>
              <a:rPr lang="en-US">
                <a:solidFill>
                  <a:srgbClr val="000066"/>
                </a:solidFill>
                <a:latin typeface="Courier New" charset="0"/>
              </a:rPr>
              <a:t>  temp = *bufp0;</a:t>
            </a:r>
          </a:p>
          <a:p>
            <a:pPr algn="l">
              <a:lnSpc>
                <a:spcPct val="100000"/>
              </a:lnSpc>
            </a:pPr>
            <a:r>
              <a:rPr lang="en-US">
                <a:solidFill>
                  <a:srgbClr val="000066"/>
                </a:solidFill>
                <a:latin typeface="Courier New" charset="0"/>
              </a:rPr>
              <a:t>  *bufp0 = *bufp1;</a:t>
            </a:r>
          </a:p>
          <a:p>
            <a:pPr algn="l">
              <a:lnSpc>
                <a:spcPct val="100000"/>
              </a:lnSpc>
            </a:pPr>
            <a:r>
              <a:rPr lang="en-US">
                <a:solidFill>
                  <a:srgbClr val="000066"/>
                </a:solidFill>
                <a:latin typeface="Courier New" charset="0"/>
              </a:rPr>
              <a:t>  *bufp1 = temp; </a:t>
            </a:r>
          </a:p>
          <a:p>
            <a:pPr algn="l">
              <a:lnSpc>
                <a:spcPct val="100000"/>
              </a:lnSpc>
            </a:pPr>
            <a:r>
              <a:rPr lang="en-US">
                <a:solidFill>
                  <a:srgbClr val="000066"/>
                </a:solidFill>
                <a:latin typeface="Courier New" charset="0"/>
              </a:rPr>
              <a:t>} </a:t>
            </a:r>
          </a:p>
        </p:txBody>
      </p:sp>
      <p:sp>
        <p:nvSpPr>
          <p:cNvPr id="201735" name="Rectangle 7"/>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swap.o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.rel.data</a:t>
            </a:r>
          </a:p>
        </p:txBody>
      </p:sp>
      <p:sp>
        <p:nvSpPr>
          <p:cNvPr id="67588" name="Rectangle 4"/>
          <p:cNvSpPr>
            <a:spLocks noChangeArrowheads="1"/>
          </p:cNvSpPr>
          <p:nvPr/>
        </p:nvSpPr>
        <p:spPr bwMode="auto">
          <a:xfrm>
            <a:off x="1000125" y="1139825"/>
            <a:ext cx="1016000" cy="36830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swap.c</a:t>
            </a:r>
          </a:p>
        </p:txBody>
      </p:sp>
      <p:sp>
        <p:nvSpPr>
          <p:cNvPr id="67589" name="Rectangle 4"/>
          <p:cNvSpPr>
            <a:spLocks noChangeArrowheads="1"/>
          </p:cNvSpPr>
          <p:nvPr/>
        </p:nvSpPr>
        <p:spPr bwMode="auto">
          <a:xfrm>
            <a:off x="5867400" y="64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67590" name="Rectangle 9"/>
          <p:cNvSpPr>
            <a:spLocks noChangeArrowheads="1"/>
          </p:cNvSpPr>
          <p:nvPr/>
        </p:nvSpPr>
        <p:spPr bwMode="auto">
          <a:xfrm>
            <a:off x="5867400" y="44577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67591" name="Rectangle 10"/>
          <p:cNvSpPr>
            <a:spLocks noChangeArrowheads="1"/>
          </p:cNvSpPr>
          <p:nvPr/>
        </p:nvSpPr>
        <p:spPr bwMode="auto">
          <a:xfrm>
            <a:off x="5867400" y="527526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.rel.text</a:t>
            </a:r>
          </a:p>
        </p:txBody>
      </p:sp>
      <p:sp>
        <p:nvSpPr>
          <p:cNvPr id="67592" name="Text Box 14"/>
          <p:cNvSpPr txBox="1">
            <a:spLocks noChangeArrowheads="1"/>
          </p:cNvSpPr>
          <p:nvPr/>
        </p:nvSpPr>
        <p:spPr bwMode="auto">
          <a:xfrm>
            <a:off x="8839200" y="495300"/>
            <a:ext cx="296863" cy="33655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
        <p:nvSpPr>
          <p:cNvPr id="67593" name="Rectangle 4"/>
          <p:cNvSpPr>
            <a:spLocks noChangeArrowheads="1"/>
          </p:cNvSpPr>
          <p:nvPr/>
        </p:nvSpPr>
        <p:spPr bwMode="auto">
          <a:xfrm>
            <a:off x="6731000" y="247650"/>
            <a:ext cx="1016000" cy="369888"/>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a:t>
            </a:r>
          </a:p>
        </p:txBody>
      </p:sp>
      <p:sp>
        <p:nvSpPr>
          <p:cNvPr id="67594" name="Rectangle 3"/>
          <p:cNvSpPr>
            <a:spLocks noChangeArrowheads="1"/>
          </p:cNvSpPr>
          <p:nvPr/>
        </p:nvSpPr>
        <p:spPr bwMode="auto">
          <a:xfrm>
            <a:off x="5867400" y="1028700"/>
            <a:ext cx="2971800" cy="1200150"/>
          </a:xfrm>
          <a:prstGeom prst="rect">
            <a:avLst/>
          </a:prstGeom>
          <a:solidFill>
            <a:srgbClr val="02F6FF"/>
          </a:solidFill>
          <a:ln w="28575">
            <a:solidFill>
              <a:srgbClr val="000000"/>
            </a:solidFill>
            <a:miter lim="800000"/>
            <a:headEnd/>
            <a:tailEnd/>
          </a:ln>
        </p:spPr>
        <p:txBody>
          <a:bodyPr>
            <a:spAutoFit/>
          </a:bodyPr>
          <a:lstStyle/>
          <a:p>
            <a:pPr algn="l">
              <a:lnSpc>
                <a:spcPct val="100000"/>
              </a:lnSpc>
            </a:pPr>
            <a:r>
              <a:rPr lang="en-US" sz="1200">
                <a:solidFill>
                  <a:srgbClr val="000066"/>
                </a:solidFill>
                <a:latin typeface="Courier New" charset="0"/>
              </a:rPr>
              <a:t>void swap() { </a:t>
            </a:r>
          </a:p>
          <a:p>
            <a:pPr algn="l">
              <a:lnSpc>
                <a:spcPct val="100000"/>
              </a:lnSpc>
            </a:pPr>
            <a:r>
              <a:rPr lang="en-US" sz="1200">
                <a:solidFill>
                  <a:srgbClr val="000066"/>
                </a:solidFill>
                <a:latin typeface="Courier New" charset="0"/>
              </a:rPr>
              <a:t>  bufp1 = &amp;buf[1];</a:t>
            </a:r>
          </a:p>
          <a:p>
            <a:pPr algn="l">
              <a:lnSpc>
                <a:spcPct val="100000"/>
              </a:lnSpc>
            </a:pPr>
            <a:r>
              <a:rPr lang="en-US" sz="1200">
                <a:solidFill>
                  <a:srgbClr val="000066"/>
                </a:solidFill>
                <a:latin typeface="Courier New" charset="0"/>
              </a:rPr>
              <a:t>  temp = *bufp0;</a:t>
            </a:r>
          </a:p>
          <a:p>
            <a:pPr algn="l">
              <a:lnSpc>
                <a:spcPct val="100000"/>
              </a:lnSpc>
            </a:pPr>
            <a:r>
              <a:rPr lang="en-US" sz="1200">
                <a:solidFill>
                  <a:srgbClr val="000066"/>
                </a:solidFill>
                <a:latin typeface="Courier New" charset="0"/>
              </a:rPr>
              <a:t>  *bufp0 = *bufp1;</a:t>
            </a:r>
          </a:p>
          <a:p>
            <a:pPr algn="l">
              <a:lnSpc>
                <a:spcPct val="100000"/>
              </a:lnSpc>
            </a:pPr>
            <a:r>
              <a:rPr lang="en-US" sz="1200">
                <a:solidFill>
                  <a:srgbClr val="000066"/>
                </a:solidFill>
                <a:latin typeface="Courier New" charset="0"/>
              </a:rPr>
              <a:t>  *bufp1 = temp; </a:t>
            </a:r>
          </a:p>
          <a:p>
            <a:pPr algn="l">
              <a:lnSpc>
                <a:spcPct val="100000"/>
              </a:lnSpc>
            </a:pPr>
            <a:r>
              <a:rPr lang="en-US" sz="1200">
                <a:solidFill>
                  <a:srgbClr val="000066"/>
                </a:solidFill>
                <a:latin typeface="Courier New" charset="0"/>
              </a:rPr>
              <a:t>} </a:t>
            </a:r>
          </a:p>
        </p:txBody>
      </p:sp>
      <p:sp>
        <p:nvSpPr>
          <p:cNvPr id="67595" name="Left Brace 21"/>
          <p:cNvSpPr>
            <a:spLocks/>
          </p:cNvSpPr>
          <p:nvPr/>
        </p:nvSpPr>
        <p:spPr bwMode="auto">
          <a:xfrm>
            <a:off x="5461000" y="1028700"/>
            <a:ext cx="203200" cy="1200150"/>
          </a:xfrm>
          <a:prstGeom prst="leftBrace">
            <a:avLst>
              <a:gd name="adj1" fmla="val 8340"/>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596" name="TextBox 22"/>
          <p:cNvSpPr txBox="1">
            <a:spLocks noChangeArrowheads="1"/>
          </p:cNvSpPr>
          <p:nvPr/>
        </p:nvSpPr>
        <p:spPr bwMode="auto">
          <a:xfrm>
            <a:off x="4432300" y="1358900"/>
            <a:ext cx="9921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.text</a:t>
            </a:r>
          </a:p>
          <a:p>
            <a:pPr algn="l">
              <a:lnSpc>
                <a:spcPct val="65000"/>
              </a:lnSpc>
              <a:spcBef>
                <a:spcPct val="50000"/>
              </a:spcBef>
            </a:pPr>
            <a:r>
              <a:rPr lang="en-US" sz="1800">
                <a:solidFill>
                  <a:srgbClr val="000033"/>
                </a:solidFill>
              </a:rPr>
              <a:t>section</a:t>
            </a:r>
          </a:p>
        </p:txBody>
      </p:sp>
      <p:sp>
        <p:nvSpPr>
          <p:cNvPr id="67597" name="Rectangle 3"/>
          <p:cNvSpPr>
            <a:spLocks noChangeArrowheads="1"/>
          </p:cNvSpPr>
          <p:nvPr/>
        </p:nvSpPr>
        <p:spPr bwMode="auto">
          <a:xfrm>
            <a:off x="5867400" y="2228850"/>
            <a:ext cx="2971800" cy="369888"/>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*bufp0 = &amp;buf[0];</a:t>
            </a:r>
            <a:r>
              <a:rPr lang="en-US">
                <a:solidFill>
                  <a:srgbClr val="000066"/>
                </a:solidFill>
                <a:latin typeface="Courier New" charset="0"/>
              </a:rPr>
              <a:t> </a:t>
            </a:r>
          </a:p>
        </p:txBody>
      </p:sp>
      <p:sp>
        <p:nvSpPr>
          <p:cNvPr id="67598" name="Left Brace 24"/>
          <p:cNvSpPr>
            <a:spLocks/>
          </p:cNvSpPr>
          <p:nvPr/>
        </p:nvSpPr>
        <p:spPr bwMode="auto">
          <a:xfrm>
            <a:off x="5473700" y="23812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599" name="TextBox 25"/>
          <p:cNvSpPr txBox="1">
            <a:spLocks noChangeArrowheads="1"/>
          </p:cNvSpPr>
          <p:nvPr/>
        </p:nvSpPr>
        <p:spPr bwMode="auto">
          <a:xfrm>
            <a:off x="4432300" y="2078038"/>
            <a:ext cx="9921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.data</a:t>
            </a:r>
          </a:p>
          <a:p>
            <a:pPr algn="l">
              <a:lnSpc>
                <a:spcPct val="65000"/>
              </a:lnSpc>
              <a:spcBef>
                <a:spcPct val="50000"/>
              </a:spcBef>
            </a:pPr>
            <a:r>
              <a:rPr lang="en-US" sz="1800">
                <a:solidFill>
                  <a:srgbClr val="000033"/>
                </a:solidFill>
              </a:rPr>
              <a:t>section</a:t>
            </a:r>
          </a:p>
        </p:txBody>
      </p:sp>
      <p:sp>
        <p:nvSpPr>
          <p:cNvPr id="67600" name="Rectangle 3"/>
          <p:cNvSpPr>
            <a:spLocks noChangeArrowheads="1"/>
          </p:cNvSpPr>
          <p:nvPr/>
        </p:nvSpPr>
        <p:spPr bwMode="auto">
          <a:xfrm>
            <a:off x="5867400" y="2967038"/>
            <a:ext cx="2971800" cy="2308225"/>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a:solidFill>
                  <a:srgbClr val="000066"/>
                </a:solidFill>
                <a:latin typeface="Courier New" charset="0"/>
              </a:rPr>
              <a:t>Symbols:</a:t>
            </a:r>
          </a:p>
          <a:p>
            <a:pPr algn="l">
              <a:lnSpc>
                <a:spcPct val="100000"/>
              </a:lnSpc>
            </a:pPr>
            <a:r>
              <a:rPr lang="en-US">
                <a:solidFill>
                  <a:srgbClr val="000066"/>
                </a:solidFill>
                <a:latin typeface="Courier New" charset="0"/>
              </a:rPr>
              <a:t>bufp0 – </a:t>
            </a:r>
            <a:r>
              <a:rPr lang="en-US" b="0">
                <a:solidFill>
                  <a:srgbClr val="000066"/>
                </a:solidFill>
              </a:rPr>
              <a:t>defined in .data at offset 0 </a:t>
            </a:r>
          </a:p>
          <a:p>
            <a:pPr algn="l">
              <a:lnSpc>
                <a:spcPct val="100000"/>
              </a:lnSpc>
            </a:pPr>
            <a:r>
              <a:rPr lang="en-US">
                <a:solidFill>
                  <a:srgbClr val="000066"/>
                </a:solidFill>
                <a:latin typeface="Courier New" charset="0"/>
              </a:rPr>
              <a:t>buf – </a:t>
            </a:r>
            <a:r>
              <a:rPr lang="en-US" b="0">
                <a:solidFill>
                  <a:srgbClr val="000066"/>
                </a:solidFill>
              </a:rPr>
              <a:t>UNDEFINED for now</a:t>
            </a:r>
          </a:p>
          <a:p>
            <a:pPr algn="l">
              <a:lnSpc>
                <a:spcPct val="100000"/>
              </a:lnSpc>
            </a:pPr>
            <a:r>
              <a:rPr lang="en-US">
                <a:solidFill>
                  <a:srgbClr val="000066"/>
                </a:solidFill>
                <a:latin typeface="Courier New" charset="0"/>
              </a:rPr>
              <a:t>swap – </a:t>
            </a:r>
            <a:r>
              <a:rPr lang="en-US" b="0">
                <a:solidFill>
                  <a:srgbClr val="000066"/>
                </a:solidFill>
              </a:rPr>
              <a:t>defined in .text at offset 0</a:t>
            </a:r>
            <a:r>
              <a:rPr lang="en-US">
                <a:solidFill>
                  <a:srgbClr val="000066"/>
                </a:solidFill>
                <a:latin typeface="Courier New" charset="0"/>
              </a:rPr>
              <a:t> </a:t>
            </a:r>
          </a:p>
          <a:p>
            <a:pPr algn="l">
              <a:lnSpc>
                <a:spcPct val="100000"/>
              </a:lnSpc>
            </a:pPr>
            <a:r>
              <a:rPr lang="en-US">
                <a:solidFill>
                  <a:srgbClr val="000066"/>
                </a:solidFill>
                <a:latin typeface="Courier New" charset="0"/>
              </a:rPr>
              <a:t>bufp1 – </a:t>
            </a:r>
            <a:r>
              <a:rPr lang="en-US" b="0">
                <a:solidFill>
                  <a:srgbClr val="000066"/>
                </a:solidFill>
              </a:rPr>
              <a:t>defined in .bss</a:t>
            </a:r>
          </a:p>
        </p:txBody>
      </p:sp>
      <p:sp>
        <p:nvSpPr>
          <p:cNvPr id="67601" name="Left Brace 27"/>
          <p:cNvSpPr>
            <a:spLocks/>
          </p:cNvSpPr>
          <p:nvPr/>
        </p:nvSpPr>
        <p:spPr bwMode="auto">
          <a:xfrm>
            <a:off x="5473700" y="3305175"/>
            <a:ext cx="203200" cy="1878013"/>
          </a:xfrm>
          <a:prstGeom prst="leftBrace">
            <a:avLst>
              <a:gd name="adj1" fmla="val 834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02" name="TextBox 28"/>
          <p:cNvSpPr txBox="1">
            <a:spLocks noChangeArrowheads="1"/>
          </p:cNvSpPr>
          <p:nvPr/>
        </p:nvSpPr>
        <p:spPr bwMode="auto">
          <a:xfrm>
            <a:off x="4443413" y="3902075"/>
            <a:ext cx="1154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000033"/>
                </a:solidFill>
                <a:latin typeface="Courier New" charset="0"/>
              </a:rPr>
              <a:t>.symtab</a:t>
            </a:r>
          </a:p>
          <a:p>
            <a:pPr>
              <a:lnSpc>
                <a:spcPct val="65000"/>
              </a:lnSpc>
              <a:spcBef>
                <a:spcPct val="50000"/>
              </a:spcBef>
            </a:pPr>
            <a:r>
              <a:rPr lang="en-US" sz="1800">
                <a:solidFill>
                  <a:srgbClr val="000033"/>
                </a:solidFill>
              </a:rPr>
              <a:t>section</a:t>
            </a:r>
          </a:p>
        </p:txBody>
      </p:sp>
      <p:sp>
        <p:nvSpPr>
          <p:cNvPr id="67603" name="Rectangle 11"/>
          <p:cNvSpPr>
            <a:spLocks noChangeArrowheads="1"/>
          </p:cNvSpPr>
          <p:nvPr/>
        </p:nvSpPr>
        <p:spPr bwMode="auto">
          <a:xfrm>
            <a:off x="5867400" y="6234113"/>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2400">
                <a:solidFill>
                  <a:srgbClr val="FF1A1A"/>
                </a:solidFill>
                <a:latin typeface="Courier New" charset="0"/>
              </a:rPr>
              <a:t>...</a:t>
            </a:r>
          </a:p>
        </p:txBody>
      </p:sp>
      <p:sp>
        <p:nvSpPr>
          <p:cNvPr id="67604" name="Rectangle 3"/>
          <p:cNvSpPr>
            <a:spLocks noChangeArrowheads="1"/>
          </p:cNvSpPr>
          <p:nvPr/>
        </p:nvSpPr>
        <p:spPr bwMode="auto">
          <a:xfrm>
            <a:off x="5867400" y="2598738"/>
            <a:ext cx="2971800" cy="3683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int *bufp1;</a:t>
            </a:r>
            <a:r>
              <a:rPr lang="en-US">
                <a:solidFill>
                  <a:srgbClr val="000066"/>
                </a:solidFill>
                <a:latin typeface="Courier New" charset="0"/>
              </a:rPr>
              <a:t> </a:t>
            </a:r>
          </a:p>
        </p:txBody>
      </p:sp>
      <p:sp>
        <p:nvSpPr>
          <p:cNvPr id="67605" name="Left Brace 35"/>
          <p:cNvSpPr>
            <a:spLocks/>
          </p:cNvSpPr>
          <p:nvPr/>
        </p:nvSpPr>
        <p:spPr bwMode="auto">
          <a:xfrm>
            <a:off x="5486400" y="2711450"/>
            <a:ext cx="203200" cy="217488"/>
          </a:xfrm>
          <a:prstGeom prst="leftBrace">
            <a:avLst>
              <a:gd name="adj1" fmla="val 8354"/>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06" name="TextBox 36"/>
          <p:cNvSpPr txBox="1">
            <a:spLocks noChangeArrowheads="1"/>
          </p:cNvSpPr>
          <p:nvPr/>
        </p:nvSpPr>
        <p:spPr bwMode="auto">
          <a:xfrm>
            <a:off x="4494213" y="2633663"/>
            <a:ext cx="9921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33"/>
                </a:solidFill>
                <a:latin typeface="Courier New" charset="0"/>
              </a:rPr>
              <a:t>.bss</a:t>
            </a:r>
          </a:p>
          <a:p>
            <a:pPr algn="l">
              <a:lnSpc>
                <a:spcPct val="65000"/>
              </a:lnSpc>
              <a:spcBef>
                <a:spcPct val="50000"/>
              </a:spcBef>
            </a:pPr>
            <a:r>
              <a:rPr lang="en-US" sz="1800">
                <a:solidFill>
                  <a:srgbClr val="000033"/>
                </a:solidFill>
              </a:rPr>
              <a:t>section</a:t>
            </a:r>
          </a:p>
        </p:txBody>
      </p:sp>
      <p:sp>
        <p:nvSpPr>
          <p:cNvPr id="67607" name="TextBox 41"/>
          <p:cNvSpPr txBox="1">
            <a:spLocks noChangeArrowheads="1"/>
          </p:cNvSpPr>
          <p:nvPr/>
        </p:nvSpPr>
        <p:spPr bwMode="auto">
          <a:xfrm>
            <a:off x="608013" y="5656263"/>
            <a:ext cx="33035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.rel.data points back to the</a:t>
            </a:r>
          </a:p>
          <a:p>
            <a:pPr algn="l">
              <a:lnSpc>
                <a:spcPct val="65000"/>
              </a:lnSpc>
              <a:spcBef>
                <a:spcPct val="50000"/>
              </a:spcBef>
            </a:pPr>
            <a:r>
              <a:rPr lang="en-US" sz="1800" b="0">
                <a:solidFill>
                  <a:srgbClr val="000066"/>
                </a:solidFill>
              </a:rPr>
              <a:t>exact memory addresses that</a:t>
            </a:r>
          </a:p>
          <a:p>
            <a:pPr algn="l">
              <a:lnSpc>
                <a:spcPct val="65000"/>
              </a:lnSpc>
              <a:spcBef>
                <a:spcPct val="50000"/>
              </a:spcBef>
            </a:pPr>
            <a:r>
              <a:rPr lang="en-US" sz="1800" b="0">
                <a:solidFill>
                  <a:srgbClr val="000066"/>
                </a:solidFill>
              </a:rPr>
              <a:t>need to be changed/relocated.</a:t>
            </a:r>
          </a:p>
        </p:txBody>
      </p:sp>
      <p:sp>
        <p:nvSpPr>
          <p:cNvPr id="67608" name="Rectangle 3"/>
          <p:cNvSpPr>
            <a:spLocks noChangeArrowheads="1"/>
          </p:cNvSpPr>
          <p:nvPr/>
        </p:nvSpPr>
        <p:spPr bwMode="auto">
          <a:xfrm>
            <a:off x="5867400" y="5656263"/>
            <a:ext cx="2971800" cy="584200"/>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FF1A1A"/>
                </a:solidFill>
                <a:latin typeface="Courier New" charset="0"/>
              </a:rPr>
              <a:t>buf </a:t>
            </a:r>
            <a:r>
              <a:rPr lang="en-US" sz="1600" b="0">
                <a:solidFill>
                  <a:srgbClr val="FF1A1A"/>
                </a:solidFill>
              </a:rPr>
              <a:t>referenced at mem addr 0xZ, offset of 0 into .data</a:t>
            </a:r>
          </a:p>
        </p:txBody>
      </p:sp>
      <p:sp>
        <p:nvSpPr>
          <p:cNvPr id="67609" name="Left Brace 39"/>
          <p:cNvSpPr>
            <a:spLocks/>
          </p:cNvSpPr>
          <p:nvPr/>
        </p:nvSpPr>
        <p:spPr bwMode="auto">
          <a:xfrm>
            <a:off x="5495925" y="5748338"/>
            <a:ext cx="203200" cy="536575"/>
          </a:xfrm>
          <a:prstGeom prst="leftBrace">
            <a:avLst>
              <a:gd name="adj1" fmla="val 8338"/>
              <a:gd name="adj2" fmla="val 50000"/>
            </a:avLst>
          </a:prstGeom>
          <a:solidFill>
            <a:schemeClr val="bg1"/>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67610" name="TextBox 40"/>
          <p:cNvSpPr txBox="1">
            <a:spLocks noChangeArrowheads="1"/>
          </p:cNvSpPr>
          <p:nvPr/>
        </p:nvSpPr>
        <p:spPr bwMode="auto">
          <a:xfrm>
            <a:off x="4214813" y="5676900"/>
            <a:ext cx="14319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65000"/>
              </a:lnSpc>
              <a:spcBef>
                <a:spcPct val="50000"/>
              </a:spcBef>
            </a:pPr>
            <a:r>
              <a:rPr lang="en-US" sz="1800">
                <a:solidFill>
                  <a:srgbClr val="FF1A1A"/>
                </a:solidFill>
                <a:latin typeface="Courier New" charset="0"/>
              </a:rPr>
              <a:t>.rel.data</a:t>
            </a:r>
          </a:p>
          <a:p>
            <a:pPr>
              <a:lnSpc>
                <a:spcPct val="65000"/>
              </a:lnSpc>
              <a:spcBef>
                <a:spcPct val="50000"/>
              </a:spcBef>
            </a:pPr>
            <a:r>
              <a:rPr lang="en-US" sz="1800">
                <a:solidFill>
                  <a:srgbClr val="FF1A1A"/>
                </a:solidFill>
              </a:rPr>
              <a:t>section</a:t>
            </a:r>
          </a:p>
        </p:txBody>
      </p:sp>
      <p:cxnSp>
        <p:nvCxnSpPr>
          <p:cNvPr id="67611" name="Straight Arrow Connector 42"/>
          <p:cNvCxnSpPr>
            <a:cxnSpLocks noChangeShapeType="1"/>
          </p:cNvCxnSpPr>
          <p:nvPr/>
        </p:nvCxnSpPr>
        <p:spPr bwMode="auto">
          <a:xfrm rot="10800000">
            <a:off x="8432800" y="2419350"/>
            <a:ext cx="439738" cy="0"/>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45" name="Curved Left Arrow 44"/>
          <p:cNvSpPr/>
          <p:nvPr/>
        </p:nvSpPr>
        <p:spPr bwMode="auto">
          <a:xfrm flipV="1">
            <a:off x="8432800" y="2419350"/>
            <a:ext cx="604838" cy="3595688"/>
          </a:xfrm>
          <a:prstGeom prst="curvedLeftArrow">
            <a:avLst>
              <a:gd name="adj1" fmla="val 25000"/>
              <a:gd name="adj2" fmla="val 50000"/>
              <a:gd name="adj3" fmla="val 22900"/>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11" charset="0"/>
            </a:endParaRPr>
          </a:p>
        </p:txBody>
      </p:sp>
    </p:spTree>
    <p:extLst>
      <p:ext uri="{BB962C8B-B14F-4D97-AF65-F5344CB8AC3E}">
        <p14:creationId xmlns:p14="http://schemas.microsoft.com/office/powerpoint/2010/main" val="185532034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774700" y="228600"/>
            <a:ext cx="7594600" cy="573088"/>
          </a:xfrm>
        </p:spPr>
        <p:txBody>
          <a:bodyPr/>
          <a:lstStyle/>
          <a:p>
            <a:pPr eaLnBrk="1" hangingPunct="1">
              <a:defRPr/>
            </a:pPr>
            <a:r>
              <a:rPr lang="en-US"/>
              <a:t>Merging Relocatable Object Files</a:t>
            </a:r>
          </a:p>
        </p:txBody>
      </p:sp>
      <p:sp>
        <p:nvSpPr>
          <p:cNvPr id="68610" name="Rectangle 9"/>
          <p:cNvSpPr>
            <a:spLocks noChangeArrowheads="1"/>
          </p:cNvSpPr>
          <p:nvPr/>
        </p:nvSpPr>
        <p:spPr bwMode="auto">
          <a:xfrm>
            <a:off x="5335588" y="1182688"/>
            <a:ext cx="1981200" cy="542925"/>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headers...</a:t>
            </a:r>
          </a:p>
        </p:txBody>
      </p:sp>
      <p:sp>
        <p:nvSpPr>
          <p:cNvPr id="68611" name="Rectangle 10"/>
          <p:cNvSpPr>
            <a:spLocks noChangeArrowheads="1"/>
          </p:cNvSpPr>
          <p:nvPr/>
        </p:nvSpPr>
        <p:spPr bwMode="auto">
          <a:xfrm>
            <a:off x="5335588" y="1712913"/>
            <a:ext cx="1981200" cy="1079500"/>
          </a:xfrm>
          <a:prstGeom prst="rect">
            <a:avLst/>
          </a:prstGeom>
          <a:solidFill>
            <a:srgbClr val="FFFF00"/>
          </a:solidFill>
          <a:ln w="25400">
            <a:solidFill>
              <a:schemeClr val="tx1"/>
            </a:solidFill>
            <a:miter lim="800000"/>
            <a:headEnd/>
            <a:tailEnd/>
          </a:ln>
        </p:spPr>
        <p:txBody>
          <a:bodyPr wrap="none" anchor="ctr"/>
          <a:lstStyle/>
          <a:p>
            <a:pPr algn="l">
              <a:lnSpc>
                <a:spcPct val="100000"/>
              </a:lnSpc>
              <a:spcBef>
                <a:spcPct val="50000"/>
              </a:spcBef>
            </a:pPr>
            <a:r>
              <a:rPr lang="en-US">
                <a:solidFill>
                  <a:srgbClr val="000066"/>
                </a:solidFill>
                <a:latin typeface="Courier New" charset="0"/>
              </a:rPr>
              <a:t>main()</a:t>
            </a:r>
          </a:p>
        </p:txBody>
      </p:sp>
      <p:sp>
        <p:nvSpPr>
          <p:cNvPr id="68612" name="Rectangle 11"/>
          <p:cNvSpPr>
            <a:spLocks noChangeArrowheads="1"/>
          </p:cNvSpPr>
          <p:nvPr/>
        </p:nvSpPr>
        <p:spPr bwMode="auto">
          <a:xfrm>
            <a:off x="5335588" y="2792413"/>
            <a:ext cx="1981200" cy="533400"/>
          </a:xfrm>
          <a:prstGeom prst="rect">
            <a:avLst/>
          </a:prstGeom>
          <a:solidFill>
            <a:srgbClr val="FFFF00"/>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swap()</a:t>
            </a:r>
          </a:p>
          <a:p>
            <a:pPr algn="l">
              <a:lnSpc>
                <a:spcPct val="100000"/>
              </a:lnSpc>
            </a:pPr>
            <a:r>
              <a:rPr lang="en-US">
                <a:solidFill>
                  <a:srgbClr val="000066"/>
                </a:solidFill>
                <a:latin typeface="Courier New" charset="0"/>
              </a:rPr>
              <a:t>...</a:t>
            </a:r>
          </a:p>
          <a:p>
            <a:pPr algn="l">
              <a:lnSpc>
                <a:spcPct val="100000"/>
              </a:lnSpc>
            </a:pPr>
            <a:r>
              <a:rPr lang="en-US" sz="600">
                <a:solidFill>
                  <a:srgbClr val="000066"/>
                </a:solidFill>
                <a:latin typeface="Courier New" charset="0"/>
              </a:rPr>
              <a:t>...</a:t>
            </a:r>
          </a:p>
        </p:txBody>
      </p:sp>
      <p:sp>
        <p:nvSpPr>
          <p:cNvPr id="68613" name="Text Box 12"/>
          <p:cNvSpPr txBox="1">
            <a:spLocks noChangeArrowheads="1"/>
          </p:cNvSpPr>
          <p:nvPr/>
        </p:nvSpPr>
        <p:spPr bwMode="auto">
          <a:xfrm>
            <a:off x="4962525" y="992188"/>
            <a:ext cx="322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a:t>
            </a:r>
          </a:p>
        </p:txBody>
      </p:sp>
      <p:sp>
        <p:nvSpPr>
          <p:cNvPr id="68614" name="Text Box 23"/>
          <p:cNvSpPr txBox="1">
            <a:spLocks noChangeArrowheads="1"/>
          </p:cNvSpPr>
          <p:nvPr/>
        </p:nvSpPr>
        <p:spPr bwMode="auto">
          <a:xfrm>
            <a:off x="5273675" y="814388"/>
            <a:ext cx="269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33"/>
                </a:solidFill>
                <a:latin typeface="Courier New" charset="0"/>
              </a:rPr>
              <a:t>Merged Object File</a:t>
            </a:r>
          </a:p>
        </p:txBody>
      </p:sp>
      <p:sp>
        <p:nvSpPr>
          <p:cNvPr id="68615" name="AutoShape 24"/>
          <p:cNvSpPr>
            <a:spLocks/>
          </p:cNvSpPr>
          <p:nvPr/>
        </p:nvSpPr>
        <p:spPr bwMode="auto">
          <a:xfrm>
            <a:off x="7646988" y="1914525"/>
            <a:ext cx="304800" cy="1403350"/>
          </a:xfrm>
          <a:prstGeom prst="rightBrace">
            <a:avLst>
              <a:gd name="adj1" fmla="val 6081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6" name="Text Box 25"/>
          <p:cNvSpPr txBox="1">
            <a:spLocks noChangeArrowheads="1"/>
          </p:cNvSpPr>
          <p:nvPr/>
        </p:nvSpPr>
        <p:spPr bwMode="auto">
          <a:xfrm>
            <a:off x="8104188" y="2430463"/>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.text</a:t>
            </a:r>
          </a:p>
        </p:txBody>
      </p:sp>
      <p:sp>
        <p:nvSpPr>
          <p:cNvPr id="68617" name="Rectangle 33"/>
          <p:cNvSpPr>
            <a:spLocks noChangeArrowheads="1"/>
          </p:cNvSpPr>
          <p:nvPr/>
        </p:nvSpPr>
        <p:spPr bwMode="auto">
          <a:xfrm>
            <a:off x="5335588" y="4545013"/>
            <a:ext cx="1981200" cy="1011237"/>
          </a:xfrm>
          <a:prstGeom prst="rect">
            <a:avLst/>
          </a:prstGeom>
          <a:solidFill>
            <a:schemeClr val="bg1"/>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main, buf,</a:t>
            </a:r>
          </a:p>
          <a:p>
            <a:pPr algn="l">
              <a:lnSpc>
                <a:spcPct val="100000"/>
              </a:lnSpc>
            </a:pPr>
            <a:r>
              <a:rPr lang="en-US">
                <a:solidFill>
                  <a:srgbClr val="000066"/>
                </a:solidFill>
                <a:latin typeface="Courier New" charset="0"/>
              </a:rPr>
              <a:t>swap, bufp0,</a:t>
            </a:r>
          </a:p>
          <a:p>
            <a:pPr algn="l">
              <a:lnSpc>
                <a:spcPct val="100000"/>
              </a:lnSpc>
            </a:pPr>
            <a:r>
              <a:rPr lang="en-US">
                <a:solidFill>
                  <a:srgbClr val="000066"/>
                </a:solidFill>
                <a:latin typeface="Courier New" charset="0"/>
              </a:rPr>
              <a:t>bufp1</a:t>
            </a:r>
          </a:p>
        </p:txBody>
      </p:sp>
      <p:sp>
        <p:nvSpPr>
          <p:cNvPr id="68618" name="AutoShape 34"/>
          <p:cNvSpPr>
            <a:spLocks/>
          </p:cNvSpPr>
          <p:nvPr/>
        </p:nvSpPr>
        <p:spPr bwMode="auto">
          <a:xfrm>
            <a:off x="7646988" y="332581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19" name="Text Box 35"/>
          <p:cNvSpPr txBox="1">
            <a:spLocks noChangeArrowheads="1"/>
          </p:cNvSpPr>
          <p:nvPr/>
        </p:nvSpPr>
        <p:spPr bwMode="auto">
          <a:xfrm>
            <a:off x="8104188" y="3497263"/>
            <a:ext cx="866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.data</a:t>
            </a:r>
          </a:p>
        </p:txBody>
      </p:sp>
      <p:sp>
        <p:nvSpPr>
          <p:cNvPr id="68620" name="Rectangle 36"/>
          <p:cNvSpPr>
            <a:spLocks noChangeArrowheads="1"/>
          </p:cNvSpPr>
          <p:nvPr/>
        </p:nvSpPr>
        <p:spPr bwMode="auto">
          <a:xfrm>
            <a:off x="5335588" y="4316413"/>
            <a:ext cx="1981200" cy="228600"/>
          </a:xfrm>
          <a:prstGeom prst="rect">
            <a:avLst/>
          </a:prstGeom>
          <a:solidFill>
            <a:srgbClr val="00FFFF"/>
          </a:solidFill>
          <a:ln w="25400">
            <a:solidFill>
              <a:schemeClr val="tx1"/>
            </a:solidFill>
            <a:miter lim="800000"/>
            <a:headEnd/>
            <a:tailEnd/>
          </a:ln>
        </p:spPr>
        <p:txBody>
          <a:bodyPr wrap="none" anchor="ctr"/>
          <a:lstStyle/>
          <a:p>
            <a:pPr algn="l">
              <a:lnSpc>
                <a:spcPct val="100000"/>
              </a:lnSpc>
              <a:spcBef>
                <a:spcPct val="50000"/>
              </a:spcBef>
            </a:pPr>
            <a:r>
              <a:rPr lang="en-US" b="0">
                <a:solidFill>
                  <a:srgbClr val="000066"/>
                </a:solidFill>
                <a:latin typeface="Courier New" charset="0"/>
              </a:rPr>
              <a:t>uninitialized data</a:t>
            </a:r>
          </a:p>
        </p:txBody>
      </p:sp>
      <p:sp>
        <p:nvSpPr>
          <p:cNvPr id="68621" name="Text Box 37"/>
          <p:cNvSpPr txBox="1">
            <a:spLocks noChangeArrowheads="1"/>
          </p:cNvSpPr>
          <p:nvPr/>
        </p:nvSpPr>
        <p:spPr bwMode="auto">
          <a:xfrm>
            <a:off x="8123238" y="423545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.bss</a:t>
            </a:r>
          </a:p>
        </p:txBody>
      </p:sp>
      <p:sp>
        <p:nvSpPr>
          <p:cNvPr id="68622" name="Rectangle 15"/>
          <p:cNvSpPr>
            <a:spLocks noChangeArrowheads="1"/>
          </p:cNvSpPr>
          <p:nvPr/>
        </p:nvSpPr>
        <p:spPr bwMode="auto">
          <a:xfrm>
            <a:off x="5335588" y="3319463"/>
            <a:ext cx="1981200" cy="5461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buf[2] = </a:t>
            </a:r>
          </a:p>
          <a:p>
            <a:pPr algn="l">
              <a:lnSpc>
                <a:spcPct val="100000"/>
              </a:lnSpc>
            </a:pPr>
            <a:r>
              <a:rPr lang="en-US">
                <a:solidFill>
                  <a:srgbClr val="000066"/>
                </a:solidFill>
                <a:latin typeface="Courier New" charset="0"/>
              </a:rPr>
              <a:t>{1,2};</a:t>
            </a:r>
          </a:p>
        </p:txBody>
      </p:sp>
      <p:sp>
        <p:nvSpPr>
          <p:cNvPr id="68623" name="Rectangle 5"/>
          <p:cNvSpPr>
            <a:spLocks noChangeArrowheads="1"/>
          </p:cNvSpPr>
          <p:nvPr/>
        </p:nvSpPr>
        <p:spPr bwMode="auto">
          <a:xfrm>
            <a:off x="5335588" y="3865563"/>
            <a:ext cx="1981200" cy="457200"/>
          </a:xfrm>
          <a:prstGeom prst="rect">
            <a:avLst/>
          </a:prstGeom>
          <a:solidFill>
            <a:srgbClr val="FF99CC"/>
          </a:solidFill>
          <a:ln w="25400">
            <a:solidFill>
              <a:schemeClr val="tx1"/>
            </a:solidFill>
            <a:miter lim="800000"/>
            <a:headEnd/>
            <a:tailEnd/>
          </a:ln>
        </p:spPr>
        <p:txBody>
          <a:bodyPr wrap="none" anchor="ctr"/>
          <a:lstStyle/>
          <a:p>
            <a:pPr algn="l">
              <a:lnSpc>
                <a:spcPct val="100000"/>
              </a:lnSpc>
            </a:pPr>
            <a:r>
              <a:rPr lang="en-US">
                <a:solidFill>
                  <a:srgbClr val="000066"/>
                </a:solidFill>
                <a:latin typeface="Courier New" charset="0"/>
              </a:rPr>
              <a:t>int *bufp0 = </a:t>
            </a:r>
          </a:p>
          <a:p>
            <a:pPr algn="l">
              <a:lnSpc>
                <a:spcPct val="100000"/>
              </a:lnSpc>
            </a:pPr>
            <a:r>
              <a:rPr lang="en-US">
                <a:solidFill>
                  <a:srgbClr val="FF1A1A"/>
                </a:solidFill>
                <a:latin typeface="Courier New" charset="0"/>
              </a:rPr>
              <a:t>&amp;buf[0]; </a:t>
            </a:r>
          </a:p>
        </p:txBody>
      </p:sp>
      <p:sp>
        <p:nvSpPr>
          <p:cNvPr id="68624" name="Rectangle 33"/>
          <p:cNvSpPr>
            <a:spLocks noChangeArrowheads="1"/>
          </p:cNvSpPr>
          <p:nvPr/>
        </p:nvSpPr>
        <p:spPr bwMode="auto">
          <a:xfrm>
            <a:off x="5335588" y="5551488"/>
            <a:ext cx="1981200" cy="285750"/>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.rel.text</a:t>
            </a:r>
          </a:p>
        </p:txBody>
      </p:sp>
      <p:sp>
        <p:nvSpPr>
          <p:cNvPr id="68625" name="TextBox 45"/>
          <p:cNvSpPr txBox="1">
            <a:spLocks noChangeArrowheads="1"/>
          </p:cNvSpPr>
          <p:nvPr/>
        </p:nvSpPr>
        <p:spPr bwMode="auto">
          <a:xfrm>
            <a:off x="3562350" y="6569075"/>
            <a:ext cx="5581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rPr>
              <a:t>We’re ignoring some system code that gets linked in.</a:t>
            </a:r>
          </a:p>
        </p:txBody>
      </p:sp>
      <p:sp>
        <p:nvSpPr>
          <p:cNvPr id="68626" name="Text Box 37"/>
          <p:cNvSpPr txBox="1">
            <a:spLocks noChangeArrowheads="1"/>
          </p:cNvSpPr>
          <p:nvPr/>
        </p:nvSpPr>
        <p:spPr bwMode="auto">
          <a:xfrm>
            <a:off x="7958138" y="4929188"/>
            <a:ext cx="1154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000066"/>
                </a:solidFill>
                <a:latin typeface="Courier New" charset="0"/>
              </a:rPr>
              <a:t>.symtab</a:t>
            </a:r>
          </a:p>
        </p:txBody>
      </p:sp>
      <p:sp>
        <p:nvSpPr>
          <p:cNvPr id="68627" name="AutoShape 34"/>
          <p:cNvSpPr>
            <a:spLocks/>
          </p:cNvSpPr>
          <p:nvPr/>
        </p:nvSpPr>
        <p:spPr bwMode="auto">
          <a:xfrm>
            <a:off x="7653338" y="4602163"/>
            <a:ext cx="304800" cy="954087"/>
          </a:xfrm>
          <a:prstGeom prst="rightBrace">
            <a:avLst>
              <a:gd name="adj1" fmla="val 249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a:lnSpc>
                <a:spcPct val="65000"/>
              </a:lnSpc>
              <a:spcBef>
                <a:spcPct val="50000"/>
              </a:spcBef>
            </a:pPr>
            <a:endParaRPr lang="en-US">
              <a:solidFill>
                <a:srgbClr val="000066"/>
              </a:solidFill>
              <a:latin typeface="Courier New" charset="0"/>
            </a:endParaRPr>
          </a:p>
        </p:txBody>
      </p:sp>
      <p:sp>
        <p:nvSpPr>
          <p:cNvPr id="68628" name="Rectangle 33"/>
          <p:cNvSpPr>
            <a:spLocks noChangeArrowheads="1"/>
          </p:cNvSpPr>
          <p:nvPr/>
        </p:nvSpPr>
        <p:spPr bwMode="auto">
          <a:xfrm>
            <a:off x="5335588" y="5846763"/>
            <a:ext cx="1981200" cy="287337"/>
          </a:xfrm>
          <a:prstGeom prst="rect">
            <a:avLst/>
          </a:prstGeom>
          <a:solidFill>
            <a:schemeClr val="bg1"/>
          </a:solidFill>
          <a:ln w="25400">
            <a:solidFill>
              <a:schemeClr val="tx1"/>
            </a:solidFill>
            <a:miter lim="800000"/>
            <a:headEnd/>
            <a:tailEnd/>
          </a:ln>
        </p:spPr>
        <p:txBody>
          <a:bodyPr wrap="none" anchor="ctr"/>
          <a:lstStyle/>
          <a:p>
            <a:pPr algn="l">
              <a:lnSpc>
                <a:spcPct val="100000"/>
              </a:lnSpc>
              <a:spcBef>
                <a:spcPct val="50000"/>
              </a:spcBef>
            </a:pPr>
            <a:r>
              <a:rPr lang="en-US">
                <a:solidFill>
                  <a:srgbClr val="FF0000"/>
                </a:solidFill>
                <a:latin typeface="Courier New" charset="0"/>
              </a:rPr>
              <a:t>.rel.data...</a:t>
            </a:r>
          </a:p>
        </p:txBody>
      </p:sp>
      <p:sp>
        <p:nvSpPr>
          <p:cNvPr id="68629" name="Text Box 12"/>
          <p:cNvSpPr txBox="1">
            <a:spLocks noChangeArrowheads="1"/>
          </p:cNvSpPr>
          <p:nvPr/>
        </p:nvSpPr>
        <p:spPr bwMode="auto">
          <a:xfrm>
            <a:off x="3841750" y="1552575"/>
            <a:ext cx="1431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0x80483b4</a:t>
            </a:r>
          </a:p>
        </p:txBody>
      </p:sp>
      <p:sp>
        <p:nvSpPr>
          <p:cNvPr id="68630" name="Text Box 12"/>
          <p:cNvSpPr txBox="1">
            <a:spLocks noChangeArrowheads="1"/>
          </p:cNvSpPr>
          <p:nvPr/>
        </p:nvSpPr>
        <p:spPr bwMode="auto">
          <a:xfrm>
            <a:off x="3879850" y="2614613"/>
            <a:ext cx="1431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0x80483c8</a:t>
            </a:r>
          </a:p>
        </p:txBody>
      </p:sp>
      <p:sp>
        <p:nvSpPr>
          <p:cNvPr id="54" name="Rectangle 5"/>
          <p:cNvSpPr txBox="1">
            <a:spLocks noChangeArrowheads="1"/>
          </p:cNvSpPr>
          <p:nvPr/>
        </p:nvSpPr>
        <p:spPr bwMode="auto">
          <a:xfrm>
            <a:off x="290513" y="2525713"/>
            <a:ext cx="3989387"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287338" indent="-246063">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Set bufp0 = &amp;buf[0]</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address to change is refaddr</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 ADDR(.data) + sizeof(main.o's .data) + offset</a:t>
            </a:r>
          </a:p>
          <a:p>
            <a:pPr lvl="1" algn="l" eaLnBrk="1" hangingPunct="1">
              <a:lnSpc>
                <a:spcPct val="100000"/>
              </a:lnSpc>
              <a:spcBef>
                <a:spcPct val="25000"/>
              </a:spcBef>
              <a:buClr>
                <a:srgbClr val="660033"/>
              </a:buClr>
              <a:buSzPct val="75000"/>
            </a:pPr>
            <a:r>
              <a:rPr lang="en-US" sz="1800">
                <a:solidFill>
                  <a:srgbClr val="000066"/>
                </a:solidFill>
              </a:rPr>
              <a:t>   = 0x8049454 + 8 + 0 = 0x804945c</a:t>
            </a:r>
          </a:p>
          <a:p>
            <a:pPr algn="l" eaLnBrk="1" hangingPunct="1">
              <a:lnSpc>
                <a:spcPct val="100000"/>
              </a:lnSpc>
              <a:spcBef>
                <a:spcPct val="25000"/>
              </a:spcBef>
              <a:buClr>
                <a:srgbClr val="660033"/>
              </a:buClr>
              <a:buSzPct val="75000"/>
              <a:buFont typeface="Wingdings" charset="0"/>
              <a:buChar char="n"/>
            </a:pPr>
            <a:r>
              <a:rPr lang="en-US" sz="2000">
                <a:solidFill>
                  <a:srgbClr val="000066"/>
                </a:solidFill>
              </a:rPr>
              <a:t>value to substitute = &amp;buf[0]</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 ADDR(.data) + offset 0 = 0x8049454</a:t>
            </a:r>
          </a:p>
          <a:p>
            <a:pPr lvl="1" algn="l" eaLnBrk="1" hangingPunct="1">
              <a:lnSpc>
                <a:spcPct val="100000"/>
              </a:lnSpc>
              <a:spcBef>
                <a:spcPct val="25000"/>
              </a:spcBef>
              <a:buClr>
                <a:srgbClr val="660033"/>
              </a:buClr>
              <a:buSzPct val="75000"/>
              <a:buFont typeface="Wingdings" charset="0"/>
              <a:buChar char="n"/>
            </a:pPr>
            <a:r>
              <a:rPr lang="en-US" sz="1800">
                <a:solidFill>
                  <a:srgbClr val="000066"/>
                </a:solidFill>
              </a:rPr>
              <a:t>If PC-relative, more work to calculate</a:t>
            </a:r>
          </a:p>
          <a:p>
            <a:pPr algn="l" eaLnBrk="1" hangingPunct="1">
              <a:lnSpc>
                <a:spcPct val="100000"/>
              </a:lnSpc>
              <a:spcBef>
                <a:spcPct val="25000"/>
              </a:spcBef>
              <a:buClr>
                <a:srgbClr val="660033"/>
              </a:buClr>
              <a:buSzPct val="75000"/>
              <a:buFont typeface="Wingdings" charset="0"/>
              <a:buChar char="n"/>
            </a:pPr>
            <a:endParaRPr lang="en-US" sz="1800">
              <a:solidFill>
                <a:srgbClr val="000066"/>
              </a:solidFill>
            </a:endParaRPr>
          </a:p>
          <a:p>
            <a:pPr algn="l" eaLnBrk="1" hangingPunct="1">
              <a:lnSpc>
                <a:spcPct val="100000"/>
              </a:lnSpc>
              <a:spcBef>
                <a:spcPct val="25000"/>
              </a:spcBef>
              <a:buClr>
                <a:srgbClr val="660033"/>
              </a:buClr>
              <a:buSzPct val="75000"/>
              <a:buFont typeface="Wingdings" charset="0"/>
              <a:buChar char="n"/>
            </a:pPr>
            <a:endParaRPr lang="en-US">
              <a:solidFill>
                <a:srgbClr val="000099"/>
              </a:solidFill>
            </a:endParaRPr>
          </a:p>
        </p:txBody>
      </p:sp>
      <p:sp>
        <p:nvSpPr>
          <p:cNvPr id="68632" name="Text Box 12"/>
          <p:cNvSpPr txBox="1">
            <a:spLocks noChangeArrowheads="1"/>
          </p:cNvSpPr>
          <p:nvPr/>
        </p:nvSpPr>
        <p:spPr bwMode="auto">
          <a:xfrm>
            <a:off x="3865563" y="3286125"/>
            <a:ext cx="1431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spcBef>
                <a:spcPct val="50000"/>
              </a:spcBef>
            </a:pPr>
            <a:r>
              <a:rPr lang="en-US" sz="1800">
                <a:solidFill>
                  <a:srgbClr val="FF1A1A"/>
                </a:solidFill>
                <a:latin typeface="Courier New" charset="0"/>
              </a:rPr>
              <a:t>0x8049454</a:t>
            </a:r>
          </a:p>
        </p:txBody>
      </p:sp>
      <p:grpSp>
        <p:nvGrpSpPr>
          <p:cNvPr id="2" name="Group 37"/>
          <p:cNvGrpSpPr>
            <a:grpSpLocks/>
          </p:cNvGrpSpPr>
          <p:nvPr/>
        </p:nvGrpSpPr>
        <p:grpSpPr bwMode="auto">
          <a:xfrm>
            <a:off x="355600" y="1031875"/>
            <a:ext cx="5168900" cy="3357563"/>
            <a:chOff x="355600" y="1032025"/>
            <a:chExt cx="5168299" cy="3357909"/>
          </a:xfrm>
        </p:grpSpPr>
        <p:sp>
          <p:nvSpPr>
            <p:cNvPr id="68635" name="Rectangle 4"/>
            <p:cNvSpPr>
              <a:spLocks noChangeArrowheads="1"/>
            </p:cNvSpPr>
            <p:nvPr/>
          </p:nvSpPr>
          <p:spPr bwMode="auto">
            <a:xfrm>
              <a:off x="355600" y="1032025"/>
              <a:ext cx="2678062" cy="36933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swap.o's .rel.data</a:t>
              </a:r>
            </a:p>
          </p:txBody>
        </p:sp>
        <p:sp>
          <p:nvSpPr>
            <p:cNvPr id="68636" name="Rectangle 3"/>
            <p:cNvSpPr>
              <a:spLocks noChangeArrowheads="1"/>
            </p:cNvSpPr>
            <p:nvPr/>
          </p:nvSpPr>
          <p:spPr bwMode="auto">
            <a:xfrm>
              <a:off x="355600" y="1525789"/>
              <a:ext cx="2971454" cy="585847"/>
            </a:xfrm>
            <a:prstGeom prst="rect">
              <a:avLst/>
            </a:prstGeom>
            <a:solidFill>
              <a:srgbClr val="02F6FF"/>
            </a:solidFill>
            <a:ln w="25400">
              <a:solidFill>
                <a:schemeClr val="tx1"/>
              </a:solidFill>
              <a:miter lim="800000"/>
              <a:headEnd/>
              <a:tailEnd/>
            </a:ln>
          </p:spPr>
          <p:txBody>
            <a:bodyPr>
              <a:spAutoFit/>
            </a:bodyPr>
            <a:lstStyle/>
            <a:p>
              <a:pPr algn="l">
                <a:lnSpc>
                  <a:spcPct val="100000"/>
                </a:lnSpc>
              </a:pPr>
              <a:r>
                <a:rPr lang="en-US" sz="1600">
                  <a:solidFill>
                    <a:srgbClr val="FF1A1A"/>
                  </a:solidFill>
                  <a:latin typeface="Courier New" charset="0"/>
                </a:rPr>
                <a:t>buf </a:t>
              </a:r>
              <a:r>
                <a:rPr lang="en-US" sz="1600" b="0">
                  <a:solidFill>
                    <a:srgbClr val="FF1A1A"/>
                  </a:solidFill>
                </a:rPr>
                <a:t>referenced at mem addr 0xZ, offset of 0 into .data</a:t>
              </a:r>
            </a:p>
          </p:txBody>
        </p:sp>
        <p:sp>
          <p:nvSpPr>
            <p:cNvPr id="68637" name="Text Box 12"/>
            <p:cNvSpPr txBox="1">
              <a:spLocks noChangeArrowheads="1"/>
            </p:cNvSpPr>
            <p:nvPr/>
          </p:nvSpPr>
          <p:spPr bwMode="auto">
            <a:xfrm>
              <a:off x="3915949" y="3743754"/>
              <a:ext cx="1431759" cy="6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FF1A1A"/>
                  </a:solidFill>
                  <a:latin typeface="Courier New" charset="0"/>
                </a:rPr>
                <a:t>refaddr =</a:t>
              </a:r>
            </a:p>
            <a:p>
              <a:pPr algn="l">
                <a:lnSpc>
                  <a:spcPct val="100000"/>
                </a:lnSpc>
              </a:pPr>
              <a:r>
                <a:rPr lang="en-US" sz="1800">
                  <a:solidFill>
                    <a:srgbClr val="FF1A1A"/>
                  </a:solidFill>
                  <a:latin typeface="Courier New" charset="0"/>
                </a:rPr>
                <a:t>0x804945c</a:t>
              </a:r>
            </a:p>
          </p:txBody>
        </p:sp>
        <p:cxnSp>
          <p:nvCxnSpPr>
            <p:cNvPr id="68638" name="Straight Arrow Connector 34"/>
            <p:cNvCxnSpPr>
              <a:cxnSpLocks noChangeShapeType="1"/>
            </p:cNvCxnSpPr>
            <p:nvPr/>
          </p:nvCxnSpPr>
          <p:spPr bwMode="auto">
            <a:xfrm rot="10800000">
              <a:off x="5046060" y="4077550"/>
              <a:ext cx="477839" cy="2"/>
            </a:xfrm>
            <a:prstGeom prst="straightConnector1">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grpSp>
      <p:cxnSp>
        <p:nvCxnSpPr>
          <p:cNvPr id="39" name="Straight Arrow Connector 38"/>
          <p:cNvCxnSpPr>
            <a:cxnSpLocks noChangeShapeType="1"/>
          </p:cNvCxnSpPr>
          <p:nvPr/>
        </p:nvCxnSpPr>
        <p:spPr bwMode="auto">
          <a:xfrm rot="10800000" flipV="1">
            <a:off x="2413000" y="4279900"/>
            <a:ext cx="2884488" cy="1373188"/>
          </a:xfrm>
          <a:prstGeom prst="straightConnector1">
            <a:avLst/>
          </a:prstGeom>
          <a:noFill/>
          <a:ln w="25400">
            <a:solidFill>
              <a:srgbClr val="FF0000"/>
            </a:solidFill>
            <a:round/>
            <a:headEnd type="triangle" w="lg" len="lg"/>
            <a:tailEnd type="non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481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xEl>
                                              <p:pRg st="0" end="0"/>
                                            </p:txEl>
                                          </p:spTgt>
                                        </p:tgtEl>
                                        <p:attrNameLst>
                                          <p:attrName>style.visibility</p:attrName>
                                        </p:attrNameLst>
                                      </p:cBhvr>
                                      <p:to>
                                        <p:strVal val="visible"/>
                                      </p:to>
                                    </p:set>
                                    <p:animEffect transition="in" filter="fade">
                                      <p:cBhvr>
                                        <p:cTn id="12" dur="500"/>
                                        <p:tgtEl>
                                          <p:spTgt spid="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fade">
                                      <p:cBhvr>
                                        <p:cTn id="17" dur="500"/>
                                        <p:tgtEl>
                                          <p:spTgt spid="5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
                                            <p:txEl>
                                              <p:pRg st="2" end="2"/>
                                            </p:txEl>
                                          </p:spTgt>
                                        </p:tgtEl>
                                        <p:attrNameLst>
                                          <p:attrName>style.visibility</p:attrName>
                                        </p:attrNameLst>
                                      </p:cBhvr>
                                      <p:to>
                                        <p:strVal val="visible"/>
                                      </p:to>
                                    </p:set>
                                    <p:animEffect transition="in" filter="fade">
                                      <p:cBhvr>
                                        <p:cTn id="20" dur="500"/>
                                        <p:tgtEl>
                                          <p:spTgt spid="5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4">
                                            <p:txEl>
                                              <p:pRg st="3" end="3"/>
                                            </p:txEl>
                                          </p:spTgt>
                                        </p:tgtEl>
                                        <p:attrNameLst>
                                          <p:attrName>style.visibility</p:attrName>
                                        </p:attrNameLst>
                                      </p:cBhvr>
                                      <p:to>
                                        <p:strVal val="visible"/>
                                      </p:to>
                                    </p:set>
                                    <p:animEffect transition="in" filter="fade">
                                      <p:cBhvr>
                                        <p:cTn id="23" dur="500"/>
                                        <p:tgtEl>
                                          <p:spTgt spid="5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xEl>
                                              <p:pRg st="4" end="4"/>
                                            </p:txEl>
                                          </p:spTgt>
                                        </p:tgtEl>
                                        <p:attrNameLst>
                                          <p:attrName>style.visibility</p:attrName>
                                        </p:attrNameLst>
                                      </p:cBhvr>
                                      <p:to>
                                        <p:strVal val="visible"/>
                                      </p:to>
                                    </p:set>
                                    <p:animEffect transition="in" filter="fade">
                                      <p:cBhvr>
                                        <p:cTn id="28" dur="500"/>
                                        <p:tgtEl>
                                          <p:spTgt spid="5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xEl>
                                              <p:pRg st="5" end="5"/>
                                            </p:txEl>
                                          </p:spTgt>
                                        </p:tgtEl>
                                        <p:attrNameLst>
                                          <p:attrName>style.visibility</p:attrName>
                                        </p:attrNameLst>
                                      </p:cBhvr>
                                      <p:to>
                                        <p:strVal val="visible"/>
                                      </p:to>
                                    </p:set>
                                    <p:animEffect transition="in" filter="fade">
                                      <p:cBhvr>
                                        <p:cTn id="31" dur="500"/>
                                        <p:tgtEl>
                                          <p:spTgt spid="54">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xEl>
                                              <p:pRg st="6" end="6"/>
                                            </p:txEl>
                                          </p:spTgt>
                                        </p:tgtEl>
                                        <p:attrNameLst>
                                          <p:attrName>style.visibility</p:attrName>
                                        </p:attrNameLst>
                                      </p:cBhvr>
                                      <p:to>
                                        <p:strVal val="visible"/>
                                      </p:to>
                                    </p:set>
                                    <p:animEffect transition="in" filter="fade">
                                      <p:cBhvr>
                                        <p:cTn id="34" dur="500"/>
                                        <p:tgtEl>
                                          <p:spTgt spid="54">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p:cNvSpPr>
            <a:spLocks noGrp="1" noChangeArrowheads="1"/>
          </p:cNvSpPr>
          <p:nvPr>
            <p:ph type="title"/>
          </p:nvPr>
        </p:nvSpPr>
        <p:spPr/>
        <p:txBody>
          <a:bodyPr/>
          <a:lstStyle/>
          <a:p>
            <a:pPr eaLnBrk="1" hangingPunct="1">
              <a:defRPr/>
            </a:pPr>
            <a:r>
              <a:rPr lang="en-US"/>
              <a:t>Packaging  Commonly Used Functions</a:t>
            </a:r>
          </a:p>
        </p:txBody>
      </p:sp>
      <p:sp>
        <p:nvSpPr>
          <p:cNvPr id="212997" name="Rectangle 5"/>
          <p:cNvSpPr>
            <a:spLocks noGrp="1" noChangeArrowheads="1"/>
          </p:cNvSpPr>
          <p:nvPr>
            <p:ph type="body" idx="1"/>
          </p:nvPr>
        </p:nvSpPr>
        <p:spPr/>
        <p:txBody>
          <a:bodyPr/>
          <a:lstStyle/>
          <a:p>
            <a:pPr eaLnBrk="1" hangingPunct="1">
              <a:buFont typeface="Wingdings" pitchFamily="-1" charset="2"/>
              <a:buNone/>
              <a:defRPr/>
            </a:pPr>
            <a:r>
              <a:rPr lang="en-US" sz="2000" dirty="0"/>
              <a:t>How to package functions commonly used by programmers?</a:t>
            </a:r>
          </a:p>
          <a:p>
            <a:pPr lvl="1" eaLnBrk="1" hangingPunct="1">
              <a:buFont typeface="Wingdings" pitchFamily="-1" charset="2"/>
              <a:buChar char="n"/>
              <a:defRPr/>
            </a:pPr>
            <a:r>
              <a:rPr lang="en-US" sz="1800" dirty="0"/>
              <a:t>Math, I/O, memory management, string manipulation, etc.</a:t>
            </a:r>
          </a:p>
          <a:p>
            <a:pPr eaLnBrk="1" hangingPunct="1">
              <a:buFont typeface="Wingdings" pitchFamily="-1" charset="2"/>
              <a:buNone/>
              <a:defRPr/>
            </a:pPr>
            <a:r>
              <a:rPr lang="en-US" sz="2000" dirty="0"/>
              <a:t>Awkward, given the linker framework so far:</a:t>
            </a:r>
          </a:p>
          <a:p>
            <a:pPr lvl="1" eaLnBrk="1" hangingPunct="1">
              <a:buFont typeface="Wingdings" pitchFamily="-1" charset="2"/>
              <a:buChar char="n"/>
              <a:defRPr/>
            </a:pPr>
            <a:r>
              <a:rPr lang="en-US" sz="1800" dirty="0"/>
              <a:t>Option 1: Put all functions in a single source file</a:t>
            </a:r>
          </a:p>
          <a:p>
            <a:pPr lvl="2" eaLnBrk="1" hangingPunct="1">
              <a:buFont typeface="Wingdings" pitchFamily="-1" charset="2"/>
              <a:buChar char="l"/>
              <a:defRPr/>
            </a:pPr>
            <a:r>
              <a:rPr lang="en-US" sz="1600" dirty="0">
                <a:ea typeface="ＭＳ Ｐゴシック" pitchFamily="-1" charset="-128"/>
              </a:rPr>
              <a:t>Programmers link big object file into their programs</a:t>
            </a:r>
          </a:p>
          <a:p>
            <a:pPr lvl="2" eaLnBrk="1" hangingPunct="1">
              <a:buFont typeface="Wingdings" pitchFamily="-1" charset="2"/>
              <a:buChar char="l"/>
              <a:defRPr/>
            </a:pPr>
            <a:r>
              <a:rPr lang="en-US" sz="1600" dirty="0">
                <a:ea typeface="ＭＳ Ｐゴシック" pitchFamily="-1" charset="-128"/>
              </a:rPr>
              <a:t>Space and time inefficient</a:t>
            </a:r>
          </a:p>
          <a:p>
            <a:pPr lvl="1" eaLnBrk="1" hangingPunct="1">
              <a:buFont typeface="Wingdings" pitchFamily="-1" charset="2"/>
              <a:buChar char="n"/>
              <a:defRPr/>
            </a:pPr>
            <a:r>
              <a:rPr lang="en-US" sz="1800" dirty="0"/>
              <a:t>Option 2: Put each function in a separate source file</a:t>
            </a:r>
          </a:p>
          <a:p>
            <a:pPr lvl="2" eaLnBrk="1" hangingPunct="1">
              <a:buFont typeface="Wingdings" pitchFamily="-1" charset="2"/>
              <a:buChar char="l"/>
              <a:defRPr/>
            </a:pPr>
            <a:r>
              <a:rPr lang="en-US" sz="1600" dirty="0">
                <a:ea typeface="ＭＳ Ｐゴシック" pitchFamily="-1" charset="-128"/>
              </a:rPr>
              <a:t>Programmers explicitly link appropriate binaries into their programs</a:t>
            </a:r>
          </a:p>
          <a:p>
            <a:pPr lvl="2" eaLnBrk="1" hangingPunct="1">
              <a:buFont typeface="Wingdings" pitchFamily="-1" charset="2"/>
              <a:buChar char="l"/>
              <a:defRPr/>
            </a:pPr>
            <a:r>
              <a:rPr lang="en-US" sz="1600" dirty="0">
                <a:ea typeface="ＭＳ Ｐゴシック" pitchFamily="-1" charset="-128"/>
              </a:rPr>
              <a:t>More efficient, but burdensome on the programmer</a:t>
            </a:r>
          </a:p>
          <a:p>
            <a:pPr eaLnBrk="1" hangingPunct="1">
              <a:buFont typeface="Wingdings" pitchFamily="-1" charset="2"/>
              <a:buNone/>
              <a:defRPr/>
            </a:pPr>
            <a:r>
              <a:rPr lang="en-US" sz="2000" dirty="0"/>
              <a:t>Solution: </a:t>
            </a:r>
            <a:r>
              <a:rPr lang="en-US" sz="2000" i="1" dirty="0">
                <a:solidFill>
                  <a:srgbClr val="FF0000"/>
                </a:solidFill>
              </a:rPr>
              <a:t>static libraries</a:t>
            </a:r>
            <a:r>
              <a:rPr lang="en-US" sz="2000" dirty="0"/>
              <a:t> (.</a:t>
            </a:r>
            <a:r>
              <a:rPr lang="en-US" sz="2000" dirty="0">
                <a:latin typeface="Courier New" pitchFamily="-1" charset="0"/>
              </a:rPr>
              <a:t>a</a:t>
            </a:r>
            <a:r>
              <a:rPr lang="en-US" sz="2000" dirty="0"/>
              <a:t> </a:t>
            </a:r>
            <a:r>
              <a:rPr lang="en-US" sz="2000" dirty="0">
                <a:solidFill>
                  <a:srgbClr val="000004"/>
                </a:solidFill>
              </a:rPr>
              <a:t>archive files, </a:t>
            </a:r>
            <a:r>
              <a:rPr lang="en-US" sz="2000" dirty="0" err="1">
                <a:solidFill>
                  <a:srgbClr val="000004"/>
                </a:solidFill>
              </a:rPr>
              <a:t>e.g</a:t>
            </a:r>
            <a:r>
              <a:rPr lang="en-US" sz="2000" dirty="0">
                <a:solidFill>
                  <a:srgbClr val="000004"/>
                </a:solidFill>
              </a:rPr>
              <a:t> </a:t>
            </a:r>
            <a:r>
              <a:rPr lang="en-US" sz="2000" dirty="0" err="1">
                <a:solidFill>
                  <a:srgbClr val="000004"/>
                </a:solidFill>
              </a:rPr>
              <a:t>libc.a</a:t>
            </a:r>
            <a:r>
              <a:rPr lang="en-US" sz="2000" dirty="0"/>
              <a:t>)</a:t>
            </a:r>
          </a:p>
          <a:p>
            <a:pPr lvl="1" eaLnBrk="1" hangingPunct="1">
              <a:buFont typeface="Wingdings" pitchFamily="-1" charset="2"/>
              <a:buChar char="n"/>
              <a:defRPr/>
            </a:pPr>
            <a:r>
              <a:rPr lang="en-US" sz="1800" dirty="0"/>
              <a:t>Concatenate related </a:t>
            </a:r>
            <a:r>
              <a:rPr lang="en-US" sz="1800" dirty="0" err="1"/>
              <a:t>relocatable</a:t>
            </a:r>
            <a:r>
              <a:rPr lang="en-US" sz="1800" dirty="0"/>
              <a:t> object files into a single file with an index (called an archive).</a:t>
            </a:r>
          </a:p>
          <a:p>
            <a:pPr lvl="1" eaLnBrk="1" hangingPunct="1">
              <a:buFont typeface="Wingdings" pitchFamily="-1" charset="2"/>
              <a:buChar char="n"/>
              <a:defRPr/>
            </a:pPr>
            <a:r>
              <a:rPr lang="en-US" sz="1800" dirty="0"/>
              <a:t>Enhance linker so that it tries to resolve unresolved external references by looking for the symbols in one or more archives.</a:t>
            </a:r>
          </a:p>
          <a:p>
            <a:pPr lvl="1" eaLnBrk="1" hangingPunct="1">
              <a:buFont typeface="Wingdings" pitchFamily="-1" charset="2"/>
              <a:buChar char="n"/>
              <a:defRPr/>
            </a:pPr>
            <a:r>
              <a:rPr lang="en-US" sz="1800" dirty="0"/>
              <a:t>If an archive member file resolves reference, link into executable.</a:t>
            </a:r>
          </a:p>
        </p:txBody>
      </p:sp>
    </p:spTree>
    <p:extLst>
      <p:ext uri="{BB962C8B-B14F-4D97-AF65-F5344CB8AC3E}">
        <p14:creationId xmlns:p14="http://schemas.microsoft.com/office/powerpoint/2010/main" val="1026084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997">
                                            <p:txEl>
                                              <p:pRg st="0" end="0"/>
                                            </p:txEl>
                                          </p:spTgt>
                                        </p:tgtEl>
                                        <p:attrNameLst>
                                          <p:attrName>style.visibility</p:attrName>
                                        </p:attrNameLst>
                                      </p:cBhvr>
                                      <p:to>
                                        <p:strVal val="visible"/>
                                      </p:to>
                                    </p:set>
                                    <p:animEffect transition="in" filter="dissolve">
                                      <p:cBhvr>
                                        <p:cTn id="7" dur="500"/>
                                        <p:tgtEl>
                                          <p:spTgt spid="21299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2997">
                                            <p:txEl>
                                              <p:pRg st="1" end="1"/>
                                            </p:txEl>
                                          </p:spTgt>
                                        </p:tgtEl>
                                        <p:attrNameLst>
                                          <p:attrName>style.visibility</p:attrName>
                                        </p:attrNameLst>
                                      </p:cBhvr>
                                      <p:to>
                                        <p:strVal val="visible"/>
                                      </p:to>
                                    </p:set>
                                    <p:animEffect transition="in" filter="dissolve">
                                      <p:cBhvr>
                                        <p:cTn id="10" dur="500"/>
                                        <p:tgtEl>
                                          <p:spTgt spid="21299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2997">
                                            <p:txEl>
                                              <p:pRg st="2" end="2"/>
                                            </p:txEl>
                                          </p:spTgt>
                                        </p:tgtEl>
                                        <p:attrNameLst>
                                          <p:attrName>style.visibility</p:attrName>
                                        </p:attrNameLst>
                                      </p:cBhvr>
                                      <p:to>
                                        <p:strVal val="visible"/>
                                      </p:to>
                                    </p:set>
                                    <p:animEffect transition="in" filter="dissolve">
                                      <p:cBhvr>
                                        <p:cTn id="15" dur="500"/>
                                        <p:tgtEl>
                                          <p:spTgt spid="21299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2997">
                                            <p:txEl>
                                              <p:pRg st="3" end="3"/>
                                            </p:txEl>
                                          </p:spTgt>
                                        </p:tgtEl>
                                        <p:attrNameLst>
                                          <p:attrName>style.visibility</p:attrName>
                                        </p:attrNameLst>
                                      </p:cBhvr>
                                      <p:to>
                                        <p:strVal val="visible"/>
                                      </p:to>
                                    </p:set>
                                    <p:animEffect transition="in" filter="dissolve">
                                      <p:cBhvr>
                                        <p:cTn id="18" dur="500"/>
                                        <p:tgtEl>
                                          <p:spTgt spid="21299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12997">
                                            <p:txEl>
                                              <p:pRg st="4" end="4"/>
                                            </p:txEl>
                                          </p:spTgt>
                                        </p:tgtEl>
                                        <p:attrNameLst>
                                          <p:attrName>style.visibility</p:attrName>
                                        </p:attrNameLst>
                                      </p:cBhvr>
                                      <p:to>
                                        <p:strVal val="visible"/>
                                      </p:to>
                                    </p:set>
                                    <p:animEffect transition="in" filter="dissolve">
                                      <p:cBhvr>
                                        <p:cTn id="21" dur="500"/>
                                        <p:tgtEl>
                                          <p:spTgt spid="21299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12997">
                                            <p:txEl>
                                              <p:pRg st="5" end="5"/>
                                            </p:txEl>
                                          </p:spTgt>
                                        </p:tgtEl>
                                        <p:attrNameLst>
                                          <p:attrName>style.visibility</p:attrName>
                                        </p:attrNameLst>
                                      </p:cBhvr>
                                      <p:to>
                                        <p:strVal val="visible"/>
                                      </p:to>
                                    </p:set>
                                    <p:animEffect transition="in" filter="dissolve">
                                      <p:cBhvr>
                                        <p:cTn id="24" dur="500"/>
                                        <p:tgtEl>
                                          <p:spTgt spid="21299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2997">
                                            <p:txEl>
                                              <p:pRg st="6" end="6"/>
                                            </p:txEl>
                                          </p:spTgt>
                                        </p:tgtEl>
                                        <p:attrNameLst>
                                          <p:attrName>style.visibility</p:attrName>
                                        </p:attrNameLst>
                                      </p:cBhvr>
                                      <p:to>
                                        <p:strVal val="visible"/>
                                      </p:to>
                                    </p:set>
                                    <p:animEffect transition="in" filter="dissolve">
                                      <p:cBhvr>
                                        <p:cTn id="27" dur="500"/>
                                        <p:tgtEl>
                                          <p:spTgt spid="21299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2997">
                                            <p:txEl>
                                              <p:pRg st="7" end="7"/>
                                            </p:txEl>
                                          </p:spTgt>
                                        </p:tgtEl>
                                        <p:attrNameLst>
                                          <p:attrName>style.visibility</p:attrName>
                                        </p:attrNameLst>
                                      </p:cBhvr>
                                      <p:to>
                                        <p:strVal val="visible"/>
                                      </p:to>
                                    </p:set>
                                    <p:animEffect transition="in" filter="dissolve">
                                      <p:cBhvr>
                                        <p:cTn id="30" dur="500"/>
                                        <p:tgtEl>
                                          <p:spTgt spid="212997">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2997">
                                            <p:txEl>
                                              <p:pRg st="8" end="8"/>
                                            </p:txEl>
                                          </p:spTgt>
                                        </p:tgtEl>
                                        <p:attrNameLst>
                                          <p:attrName>style.visibility</p:attrName>
                                        </p:attrNameLst>
                                      </p:cBhvr>
                                      <p:to>
                                        <p:strVal val="visible"/>
                                      </p:to>
                                    </p:set>
                                    <p:animEffect transition="in" filter="dissolve">
                                      <p:cBhvr>
                                        <p:cTn id="33" dur="500"/>
                                        <p:tgtEl>
                                          <p:spTgt spid="21299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12997">
                                            <p:txEl>
                                              <p:pRg st="9" end="9"/>
                                            </p:txEl>
                                          </p:spTgt>
                                        </p:tgtEl>
                                        <p:attrNameLst>
                                          <p:attrName>style.visibility</p:attrName>
                                        </p:attrNameLst>
                                      </p:cBhvr>
                                      <p:to>
                                        <p:strVal val="visible"/>
                                      </p:to>
                                    </p:set>
                                    <p:animEffect transition="in" filter="dissolve">
                                      <p:cBhvr>
                                        <p:cTn id="38" dur="500"/>
                                        <p:tgtEl>
                                          <p:spTgt spid="21299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12997">
                                            <p:txEl>
                                              <p:pRg st="10" end="10"/>
                                            </p:txEl>
                                          </p:spTgt>
                                        </p:tgtEl>
                                        <p:attrNameLst>
                                          <p:attrName>style.visibility</p:attrName>
                                        </p:attrNameLst>
                                      </p:cBhvr>
                                      <p:to>
                                        <p:strVal val="visible"/>
                                      </p:to>
                                    </p:set>
                                    <p:animEffect transition="in" filter="dissolve">
                                      <p:cBhvr>
                                        <p:cTn id="41" dur="500"/>
                                        <p:tgtEl>
                                          <p:spTgt spid="212997">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12997">
                                            <p:txEl>
                                              <p:pRg st="11" end="11"/>
                                            </p:txEl>
                                          </p:spTgt>
                                        </p:tgtEl>
                                        <p:attrNameLst>
                                          <p:attrName>style.visibility</p:attrName>
                                        </p:attrNameLst>
                                      </p:cBhvr>
                                      <p:to>
                                        <p:strVal val="visible"/>
                                      </p:to>
                                    </p:set>
                                    <p:animEffect transition="in" filter="dissolve">
                                      <p:cBhvr>
                                        <p:cTn id="44" dur="500"/>
                                        <p:tgtEl>
                                          <p:spTgt spid="212997">
                                            <p:txEl>
                                              <p:pRg st="11" end="11"/>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12997">
                                            <p:txEl>
                                              <p:pRg st="12" end="12"/>
                                            </p:txEl>
                                          </p:spTgt>
                                        </p:tgtEl>
                                        <p:attrNameLst>
                                          <p:attrName>style.visibility</p:attrName>
                                        </p:attrNameLst>
                                      </p:cBhvr>
                                      <p:to>
                                        <p:strVal val="visible"/>
                                      </p:to>
                                    </p:set>
                                    <p:animEffect transition="in" filter="dissolve">
                                      <p:cBhvr>
                                        <p:cTn id="47" dur="500"/>
                                        <p:tgtEl>
                                          <p:spTgt spid="21299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39" name="Rectangle 23"/>
          <p:cNvSpPr>
            <a:spLocks noGrp="1" noChangeArrowheads="1"/>
          </p:cNvSpPr>
          <p:nvPr>
            <p:ph type="title"/>
          </p:nvPr>
        </p:nvSpPr>
        <p:spPr/>
        <p:txBody>
          <a:bodyPr/>
          <a:lstStyle/>
          <a:p>
            <a:pPr eaLnBrk="1" hangingPunct="1">
              <a:defRPr/>
            </a:pPr>
            <a:r>
              <a:rPr lang="en-US"/>
              <a:t>Static Libraries (archives)</a:t>
            </a:r>
          </a:p>
        </p:txBody>
      </p:sp>
      <p:sp>
        <p:nvSpPr>
          <p:cNvPr id="70658" name="Line 3"/>
          <p:cNvSpPr>
            <a:spLocks noChangeShapeType="1"/>
          </p:cNvSpPr>
          <p:nvPr/>
        </p:nvSpPr>
        <p:spPr bwMode="auto">
          <a:xfrm>
            <a:off x="1600200" y="1524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59" name="Rectangle 4"/>
          <p:cNvSpPr>
            <a:spLocks noChangeArrowheads="1"/>
          </p:cNvSpPr>
          <p:nvPr/>
        </p:nvSpPr>
        <p:spPr bwMode="auto">
          <a:xfrm>
            <a:off x="914400" y="18938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0660" name="Text Box 5"/>
          <p:cNvSpPr txBox="1">
            <a:spLocks noChangeArrowheads="1"/>
          </p:cNvSpPr>
          <p:nvPr/>
        </p:nvSpPr>
        <p:spPr bwMode="auto">
          <a:xfrm>
            <a:off x="1219200" y="121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p1.c</a:t>
            </a:r>
          </a:p>
        </p:txBody>
      </p:sp>
      <p:sp>
        <p:nvSpPr>
          <p:cNvPr id="70661" name="Text Box 6"/>
          <p:cNvSpPr txBox="1">
            <a:spLocks noChangeArrowheads="1"/>
          </p:cNvSpPr>
          <p:nvPr/>
        </p:nvSpPr>
        <p:spPr bwMode="auto">
          <a:xfrm>
            <a:off x="1250950" y="2590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p1.o</a:t>
            </a:r>
          </a:p>
        </p:txBody>
      </p:sp>
      <p:sp>
        <p:nvSpPr>
          <p:cNvPr id="70662" name="Rectangle 7"/>
          <p:cNvSpPr>
            <a:spLocks noChangeArrowheads="1"/>
          </p:cNvSpPr>
          <p:nvPr/>
        </p:nvSpPr>
        <p:spPr bwMode="auto">
          <a:xfrm>
            <a:off x="2590800" y="18938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0663" name="Text Box 8"/>
          <p:cNvSpPr txBox="1">
            <a:spLocks noChangeArrowheads="1"/>
          </p:cNvSpPr>
          <p:nvPr/>
        </p:nvSpPr>
        <p:spPr bwMode="auto">
          <a:xfrm>
            <a:off x="2927350" y="12192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p2.c</a:t>
            </a:r>
          </a:p>
        </p:txBody>
      </p:sp>
      <p:sp>
        <p:nvSpPr>
          <p:cNvPr id="70664" name="Text Box 9"/>
          <p:cNvSpPr txBox="1">
            <a:spLocks noChangeArrowheads="1"/>
          </p:cNvSpPr>
          <p:nvPr/>
        </p:nvSpPr>
        <p:spPr bwMode="auto">
          <a:xfrm>
            <a:off x="2927350" y="25908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p2.o</a:t>
            </a:r>
          </a:p>
        </p:txBody>
      </p:sp>
      <p:sp>
        <p:nvSpPr>
          <p:cNvPr id="70665" name="Line 10"/>
          <p:cNvSpPr>
            <a:spLocks noChangeShapeType="1"/>
          </p:cNvSpPr>
          <p:nvPr/>
        </p:nvSpPr>
        <p:spPr bwMode="auto">
          <a:xfrm>
            <a:off x="3276600" y="1524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6" name="Line 11"/>
          <p:cNvSpPr>
            <a:spLocks noChangeShapeType="1"/>
          </p:cNvSpPr>
          <p:nvPr/>
        </p:nvSpPr>
        <p:spPr bwMode="auto">
          <a:xfrm>
            <a:off x="1600200" y="2286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7" name="Line 12"/>
          <p:cNvSpPr>
            <a:spLocks noChangeShapeType="1"/>
          </p:cNvSpPr>
          <p:nvPr/>
        </p:nvSpPr>
        <p:spPr bwMode="auto">
          <a:xfrm>
            <a:off x="3276600" y="22860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8" name="Line 13"/>
          <p:cNvSpPr>
            <a:spLocks noChangeShapeType="1"/>
          </p:cNvSpPr>
          <p:nvPr/>
        </p:nvSpPr>
        <p:spPr bwMode="auto">
          <a:xfrm>
            <a:off x="1600200" y="2895600"/>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69" name="Line 14"/>
          <p:cNvSpPr>
            <a:spLocks noChangeShapeType="1"/>
          </p:cNvSpPr>
          <p:nvPr/>
        </p:nvSpPr>
        <p:spPr bwMode="auto">
          <a:xfrm>
            <a:off x="3276600" y="2895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70" name="Text Box 15"/>
          <p:cNvSpPr txBox="1">
            <a:spLocks noChangeArrowheads="1"/>
          </p:cNvSpPr>
          <p:nvPr/>
        </p:nvSpPr>
        <p:spPr bwMode="auto">
          <a:xfrm>
            <a:off x="4724400" y="25908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0671" name="Line 16"/>
          <p:cNvSpPr>
            <a:spLocks noChangeShapeType="1"/>
          </p:cNvSpPr>
          <p:nvPr/>
        </p:nvSpPr>
        <p:spPr bwMode="auto">
          <a:xfrm flipH="1">
            <a:off x="3886200" y="2895600"/>
            <a:ext cx="838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0672" name="Text Box 17"/>
          <p:cNvSpPr txBox="1">
            <a:spLocks noChangeArrowheads="1"/>
          </p:cNvSpPr>
          <p:nvPr/>
        </p:nvSpPr>
        <p:spPr bwMode="auto">
          <a:xfrm>
            <a:off x="5791200" y="2320925"/>
            <a:ext cx="3200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static library (archive) of relocatable object files concatenated into one file.</a:t>
            </a:r>
            <a:endParaRPr lang="en-US" sz="1800">
              <a:solidFill>
                <a:srgbClr val="FF0000"/>
              </a:solidFill>
            </a:endParaRPr>
          </a:p>
        </p:txBody>
      </p:sp>
      <p:sp>
        <p:nvSpPr>
          <p:cNvPr id="70673" name="Text Box 18"/>
          <p:cNvSpPr txBox="1">
            <a:spLocks noChangeArrowheads="1"/>
          </p:cNvSpPr>
          <p:nvPr/>
        </p:nvSpPr>
        <p:spPr bwMode="auto">
          <a:xfrm>
            <a:off x="3657600" y="3732213"/>
            <a:ext cx="4876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executable object file (only contains code and data for</a:t>
            </a:r>
            <a:r>
              <a:rPr lang="en-US" sz="1800" i="1">
                <a:solidFill>
                  <a:srgbClr val="FF0000"/>
                </a:solidFill>
                <a:latin typeface="Courier New" charset="0"/>
              </a:rPr>
              <a:t> libc</a:t>
            </a:r>
            <a:r>
              <a:rPr lang="en-US" sz="1800" i="1">
                <a:solidFill>
                  <a:srgbClr val="FF0000"/>
                </a:solidFill>
              </a:rPr>
              <a:t> functions that are called from </a:t>
            </a:r>
            <a:r>
              <a:rPr lang="en-US" sz="1800" i="1">
                <a:solidFill>
                  <a:srgbClr val="FF0000"/>
                </a:solidFill>
                <a:latin typeface="Courier New" charset="0"/>
              </a:rPr>
              <a:t>p1.c</a:t>
            </a:r>
            <a:r>
              <a:rPr lang="en-US" sz="1800" i="1">
                <a:solidFill>
                  <a:srgbClr val="FF0000"/>
                </a:solidFill>
              </a:rPr>
              <a:t> and </a:t>
            </a:r>
            <a:r>
              <a:rPr lang="en-US" sz="1800" i="1">
                <a:solidFill>
                  <a:srgbClr val="FF0000"/>
                </a:solidFill>
                <a:latin typeface="Courier New" charset="0"/>
              </a:rPr>
              <a:t>p2.c</a:t>
            </a:r>
            <a:r>
              <a:rPr lang="en-US" sz="1800" i="1">
                <a:solidFill>
                  <a:srgbClr val="FF0000"/>
                </a:solidFill>
              </a:rPr>
              <a:t>)</a:t>
            </a:r>
          </a:p>
        </p:txBody>
      </p:sp>
      <p:sp>
        <p:nvSpPr>
          <p:cNvPr id="70674" name="Text Box 19"/>
          <p:cNvSpPr txBox="1">
            <a:spLocks noChangeArrowheads="1"/>
          </p:cNvSpPr>
          <p:nvPr/>
        </p:nvSpPr>
        <p:spPr bwMode="auto">
          <a:xfrm>
            <a:off x="990600" y="4876800"/>
            <a:ext cx="6858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Further improves modularity and efficiency by packaging commonly used functions [e.g., C standard library (</a:t>
            </a:r>
            <a:r>
              <a:rPr lang="en-US" sz="1800">
                <a:solidFill>
                  <a:srgbClr val="000066"/>
                </a:solidFill>
                <a:latin typeface="Courier New" charset="0"/>
              </a:rPr>
              <a:t>libc</a:t>
            </a:r>
            <a:r>
              <a:rPr lang="en-US" sz="1800">
                <a:solidFill>
                  <a:srgbClr val="000066"/>
                </a:solidFill>
              </a:rPr>
              <a:t>), math library (</a:t>
            </a:r>
            <a:r>
              <a:rPr lang="en-US" sz="1800">
                <a:solidFill>
                  <a:srgbClr val="000066"/>
                </a:solidFill>
                <a:latin typeface="Courier New" charset="0"/>
              </a:rPr>
              <a:t>libm</a:t>
            </a:r>
            <a:r>
              <a:rPr lang="en-US" sz="1800">
                <a:solidFill>
                  <a:srgbClr val="000066"/>
                </a:solidFill>
              </a:rPr>
              <a:t>)]</a:t>
            </a:r>
          </a:p>
          <a:p>
            <a:pPr algn="l">
              <a:lnSpc>
                <a:spcPct val="100000"/>
              </a:lnSpc>
            </a:pPr>
            <a:r>
              <a:rPr lang="en-US" sz="1800">
                <a:solidFill>
                  <a:srgbClr val="000066"/>
                </a:solidFill>
              </a:rPr>
              <a:t> </a:t>
            </a:r>
          </a:p>
          <a:p>
            <a:pPr algn="l">
              <a:lnSpc>
                <a:spcPct val="100000"/>
              </a:lnSpc>
            </a:pPr>
            <a:r>
              <a:rPr lang="en-US" sz="1800">
                <a:solidFill>
                  <a:srgbClr val="000066"/>
                </a:solidFill>
              </a:rPr>
              <a:t>Linker selectively adds only the </a:t>
            </a:r>
            <a:r>
              <a:rPr lang="en-US" sz="1800">
                <a:solidFill>
                  <a:srgbClr val="000066"/>
                </a:solidFill>
                <a:latin typeface="Courier New" charset="0"/>
              </a:rPr>
              <a:t>.o</a:t>
            </a:r>
            <a:r>
              <a:rPr lang="en-US" sz="1800">
                <a:solidFill>
                  <a:srgbClr val="000066"/>
                </a:solidFill>
              </a:rPr>
              <a:t> files in the archive that are actually needed by the program.</a:t>
            </a:r>
          </a:p>
        </p:txBody>
      </p:sp>
      <p:sp>
        <p:nvSpPr>
          <p:cNvPr id="70675" name="Rectangle 20"/>
          <p:cNvSpPr>
            <a:spLocks noChangeArrowheads="1"/>
          </p:cNvSpPr>
          <p:nvPr/>
        </p:nvSpPr>
        <p:spPr bwMode="auto">
          <a:xfrm>
            <a:off x="1752600" y="3276600"/>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Linker (ld)</a:t>
            </a:r>
          </a:p>
        </p:txBody>
      </p:sp>
      <p:sp>
        <p:nvSpPr>
          <p:cNvPr id="70676" name="Text Box 21"/>
          <p:cNvSpPr txBox="1">
            <a:spLocks noChangeArrowheads="1"/>
          </p:cNvSpPr>
          <p:nvPr/>
        </p:nvSpPr>
        <p:spPr bwMode="auto">
          <a:xfrm>
            <a:off x="3124200" y="3962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70677" name="Line 22"/>
          <p:cNvSpPr>
            <a:spLocks noChangeShapeType="1"/>
          </p:cNvSpPr>
          <p:nvPr/>
        </p:nvSpPr>
        <p:spPr bwMode="auto">
          <a:xfrm>
            <a:off x="3254375" y="36687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93476234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8" name="Rectangle 28"/>
          <p:cNvSpPr>
            <a:spLocks noGrp="1" noChangeArrowheads="1"/>
          </p:cNvSpPr>
          <p:nvPr>
            <p:ph type="title"/>
          </p:nvPr>
        </p:nvSpPr>
        <p:spPr/>
        <p:txBody>
          <a:bodyPr/>
          <a:lstStyle/>
          <a:p>
            <a:pPr eaLnBrk="1" hangingPunct="1">
              <a:defRPr/>
            </a:pPr>
            <a:r>
              <a:rPr lang="en-US"/>
              <a:t>Creating Static Libraries</a:t>
            </a:r>
          </a:p>
        </p:txBody>
      </p:sp>
      <p:sp>
        <p:nvSpPr>
          <p:cNvPr id="71682" name="Line 3"/>
          <p:cNvSpPr>
            <a:spLocks noChangeShapeType="1"/>
          </p:cNvSpPr>
          <p:nvPr/>
        </p:nvSpPr>
        <p:spPr bwMode="auto">
          <a:xfrm>
            <a:off x="1371600" y="1600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83" name="Rectangle 4"/>
          <p:cNvSpPr>
            <a:spLocks noChangeArrowheads="1"/>
          </p:cNvSpPr>
          <p:nvPr/>
        </p:nvSpPr>
        <p:spPr bwMode="auto">
          <a:xfrm>
            <a:off x="685800" y="19700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84" name="Text Box 5"/>
          <p:cNvSpPr txBox="1">
            <a:spLocks noChangeArrowheads="1"/>
          </p:cNvSpPr>
          <p:nvPr/>
        </p:nvSpPr>
        <p:spPr bwMode="auto">
          <a:xfrm>
            <a:off x="838200" y="12954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atoi.c</a:t>
            </a:r>
          </a:p>
        </p:txBody>
      </p:sp>
      <p:sp>
        <p:nvSpPr>
          <p:cNvPr id="71685" name="Text Box 6"/>
          <p:cNvSpPr txBox="1">
            <a:spLocks noChangeArrowheads="1"/>
          </p:cNvSpPr>
          <p:nvPr/>
        </p:nvSpPr>
        <p:spPr bwMode="auto">
          <a:xfrm>
            <a:off x="1022350" y="26670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atoi.o</a:t>
            </a:r>
          </a:p>
        </p:txBody>
      </p:sp>
      <p:sp>
        <p:nvSpPr>
          <p:cNvPr id="71686" name="Rectangle 7"/>
          <p:cNvSpPr>
            <a:spLocks noChangeArrowheads="1"/>
          </p:cNvSpPr>
          <p:nvPr/>
        </p:nvSpPr>
        <p:spPr bwMode="auto">
          <a:xfrm>
            <a:off x="2362200" y="1970088"/>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87" name="Text Box 8"/>
          <p:cNvSpPr txBox="1">
            <a:spLocks noChangeArrowheads="1"/>
          </p:cNvSpPr>
          <p:nvPr/>
        </p:nvSpPr>
        <p:spPr bwMode="auto">
          <a:xfrm>
            <a:off x="2362200" y="12954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printf.c</a:t>
            </a:r>
          </a:p>
        </p:txBody>
      </p:sp>
      <p:sp>
        <p:nvSpPr>
          <p:cNvPr id="71688" name="Text Box 9"/>
          <p:cNvSpPr txBox="1">
            <a:spLocks noChangeArrowheads="1"/>
          </p:cNvSpPr>
          <p:nvPr/>
        </p:nvSpPr>
        <p:spPr bwMode="auto">
          <a:xfrm>
            <a:off x="2381250" y="2667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printf.o</a:t>
            </a:r>
          </a:p>
        </p:txBody>
      </p:sp>
      <p:sp>
        <p:nvSpPr>
          <p:cNvPr id="71689" name="Line 10"/>
          <p:cNvSpPr>
            <a:spLocks noChangeShapeType="1"/>
          </p:cNvSpPr>
          <p:nvPr/>
        </p:nvSpPr>
        <p:spPr bwMode="auto">
          <a:xfrm>
            <a:off x="3048000" y="1600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0" name="Line 11"/>
          <p:cNvSpPr>
            <a:spLocks noChangeShapeType="1"/>
          </p:cNvSpPr>
          <p:nvPr/>
        </p:nvSpPr>
        <p:spPr bwMode="auto">
          <a:xfrm>
            <a:off x="13716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1" name="Line 12"/>
          <p:cNvSpPr>
            <a:spLocks noChangeShapeType="1"/>
          </p:cNvSpPr>
          <p:nvPr/>
        </p:nvSpPr>
        <p:spPr bwMode="auto">
          <a:xfrm>
            <a:off x="3048000" y="23622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2" name="Line 13"/>
          <p:cNvSpPr>
            <a:spLocks noChangeShapeType="1"/>
          </p:cNvSpPr>
          <p:nvPr/>
        </p:nvSpPr>
        <p:spPr bwMode="auto">
          <a:xfrm>
            <a:off x="3048000" y="3044825"/>
            <a:ext cx="0" cy="4714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3" name="Text Box 14"/>
          <p:cNvSpPr txBox="1">
            <a:spLocks noChangeArrowheads="1"/>
          </p:cNvSpPr>
          <p:nvPr/>
        </p:nvSpPr>
        <p:spPr bwMode="auto">
          <a:xfrm>
            <a:off x="2578100" y="4354513"/>
            <a:ext cx="1003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1694" name="Line 15"/>
          <p:cNvSpPr>
            <a:spLocks noChangeShapeType="1"/>
          </p:cNvSpPr>
          <p:nvPr/>
        </p:nvSpPr>
        <p:spPr bwMode="auto">
          <a:xfrm flipH="1">
            <a:off x="3962400" y="2982913"/>
            <a:ext cx="12954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695" name="Rectangle 16"/>
          <p:cNvSpPr>
            <a:spLocks noChangeArrowheads="1"/>
          </p:cNvSpPr>
          <p:nvPr/>
        </p:nvSpPr>
        <p:spPr bwMode="auto">
          <a:xfrm>
            <a:off x="1905000" y="3516313"/>
            <a:ext cx="29718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Archiver (ar)</a:t>
            </a:r>
          </a:p>
        </p:txBody>
      </p:sp>
      <p:sp>
        <p:nvSpPr>
          <p:cNvPr id="71696" name="Text Box 17"/>
          <p:cNvSpPr txBox="1">
            <a:spLocks noChangeArrowheads="1"/>
          </p:cNvSpPr>
          <p:nvPr/>
        </p:nvSpPr>
        <p:spPr bwMode="auto">
          <a:xfrm>
            <a:off x="3962400" y="1839913"/>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a:t>
            </a:r>
          </a:p>
        </p:txBody>
      </p:sp>
      <p:sp>
        <p:nvSpPr>
          <p:cNvPr id="71697" name="Rectangle 18"/>
          <p:cNvSpPr>
            <a:spLocks noChangeArrowheads="1"/>
          </p:cNvSpPr>
          <p:nvPr/>
        </p:nvSpPr>
        <p:spPr bwMode="auto">
          <a:xfrm>
            <a:off x="4648200" y="1981200"/>
            <a:ext cx="13716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1698" name="Text Box 19"/>
          <p:cNvSpPr txBox="1">
            <a:spLocks noChangeArrowheads="1"/>
          </p:cNvSpPr>
          <p:nvPr/>
        </p:nvSpPr>
        <p:spPr bwMode="auto">
          <a:xfrm>
            <a:off x="4648200" y="130651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random.c</a:t>
            </a:r>
          </a:p>
        </p:txBody>
      </p:sp>
      <p:sp>
        <p:nvSpPr>
          <p:cNvPr id="71699" name="Text Box 20"/>
          <p:cNvSpPr txBox="1">
            <a:spLocks noChangeArrowheads="1"/>
          </p:cNvSpPr>
          <p:nvPr/>
        </p:nvSpPr>
        <p:spPr bwMode="auto">
          <a:xfrm>
            <a:off x="4667250" y="267811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random.o</a:t>
            </a:r>
          </a:p>
        </p:txBody>
      </p:sp>
      <p:sp>
        <p:nvSpPr>
          <p:cNvPr id="71700" name="Line 21"/>
          <p:cNvSpPr>
            <a:spLocks noChangeShapeType="1"/>
          </p:cNvSpPr>
          <p:nvPr/>
        </p:nvSpPr>
        <p:spPr bwMode="auto">
          <a:xfrm>
            <a:off x="5334000" y="16113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1" name="Line 22"/>
          <p:cNvSpPr>
            <a:spLocks noChangeShapeType="1"/>
          </p:cNvSpPr>
          <p:nvPr/>
        </p:nvSpPr>
        <p:spPr bwMode="auto">
          <a:xfrm>
            <a:off x="5334000" y="237331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2" name="Line 23"/>
          <p:cNvSpPr>
            <a:spLocks noChangeShapeType="1"/>
          </p:cNvSpPr>
          <p:nvPr/>
        </p:nvSpPr>
        <p:spPr bwMode="auto">
          <a:xfrm>
            <a:off x="1371600" y="2982913"/>
            <a:ext cx="12192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3" name="Text Box 24"/>
          <p:cNvSpPr txBox="1">
            <a:spLocks noChangeArrowheads="1"/>
          </p:cNvSpPr>
          <p:nvPr/>
        </p:nvSpPr>
        <p:spPr bwMode="auto">
          <a:xfrm>
            <a:off x="5165725" y="3440113"/>
            <a:ext cx="3851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0000"/>
                </a:solidFill>
                <a:latin typeface="Courier New" charset="0"/>
              </a:rPr>
              <a:t>ar rs libc.a \</a:t>
            </a:r>
          </a:p>
          <a:p>
            <a:pPr algn="l">
              <a:lnSpc>
                <a:spcPct val="100000"/>
              </a:lnSpc>
            </a:pPr>
            <a:r>
              <a:rPr lang="en-US" sz="1600">
                <a:solidFill>
                  <a:srgbClr val="FF0000"/>
                </a:solidFill>
                <a:latin typeface="Courier New" charset="0"/>
              </a:rPr>
              <a:t>    atoi.o printf.o … random.o</a:t>
            </a:r>
          </a:p>
        </p:txBody>
      </p:sp>
      <p:sp>
        <p:nvSpPr>
          <p:cNvPr id="71704" name="Line 25"/>
          <p:cNvSpPr>
            <a:spLocks noChangeShapeType="1"/>
          </p:cNvSpPr>
          <p:nvPr/>
        </p:nvSpPr>
        <p:spPr bwMode="auto">
          <a:xfrm>
            <a:off x="3048000" y="39592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1705" name="Text Box 26"/>
          <p:cNvSpPr txBox="1">
            <a:spLocks noChangeArrowheads="1"/>
          </p:cNvSpPr>
          <p:nvPr/>
        </p:nvSpPr>
        <p:spPr bwMode="auto">
          <a:xfrm>
            <a:off x="1219200" y="5149850"/>
            <a:ext cx="7162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Archiver allows incremental updates: </a:t>
            </a:r>
          </a:p>
          <a:p>
            <a:pPr lvl="1" algn="l">
              <a:lnSpc>
                <a:spcPct val="100000"/>
              </a:lnSpc>
              <a:buFontTx/>
              <a:buChar char="•"/>
            </a:pPr>
            <a:r>
              <a:rPr lang="en-US" sz="1800">
                <a:solidFill>
                  <a:srgbClr val="000066"/>
                </a:solidFill>
              </a:rPr>
              <a:t> Recompile function that changes and replace .o file in archive.</a:t>
            </a:r>
          </a:p>
        </p:txBody>
      </p:sp>
      <p:sp>
        <p:nvSpPr>
          <p:cNvPr id="71706" name="Text Box 27"/>
          <p:cNvSpPr txBox="1">
            <a:spLocks noChangeArrowheads="1"/>
          </p:cNvSpPr>
          <p:nvPr/>
        </p:nvSpPr>
        <p:spPr bwMode="auto">
          <a:xfrm>
            <a:off x="3962400" y="4343400"/>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C standard library</a:t>
            </a:r>
            <a:endParaRPr lang="en-US" sz="1800">
              <a:solidFill>
                <a:srgbClr val="FF0000"/>
              </a:solidFill>
            </a:endParaRPr>
          </a:p>
        </p:txBody>
      </p:sp>
    </p:spTree>
    <p:extLst>
      <p:ext uri="{BB962C8B-B14F-4D97-AF65-F5344CB8AC3E}">
        <p14:creationId xmlns:p14="http://schemas.microsoft.com/office/powerpoint/2010/main" val="41167889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p:txBody>
          <a:bodyPr/>
          <a:lstStyle/>
          <a:p>
            <a:pPr eaLnBrk="1" hangingPunct="1">
              <a:defRPr/>
            </a:pPr>
            <a:r>
              <a:rPr lang="en-US"/>
              <a:t>Commonly Used Libraries</a:t>
            </a:r>
          </a:p>
        </p:txBody>
      </p:sp>
      <p:sp>
        <p:nvSpPr>
          <p:cNvPr id="216071" name="Rectangle 7"/>
          <p:cNvSpPr>
            <a:spLocks noGrp="1" noChangeArrowheads="1"/>
          </p:cNvSpPr>
          <p:nvPr>
            <p:ph type="body" idx="1"/>
          </p:nvPr>
        </p:nvSpPr>
        <p:spPr>
          <a:xfrm>
            <a:off x="290513" y="1220788"/>
            <a:ext cx="8307387" cy="2457450"/>
          </a:xfrm>
        </p:spPr>
        <p:txBody>
          <a:bodyPr/>
          <a:lstStyle/>
          <a:p>
            <a:pPr eaLnBrk="1" hangingPunct="1">
              <a:lnSpc>
                <a:spcPct val="85000"/>
              </a:lnSpc>
              <a:buFont typeface="Wingdings" charset="0"/>
              <a:buNone/>
              <a:defRPr/>
            </a:pPr>
            <a:r>
              <a:rPr lang="en-US" sz="2000">
                <a:latin typeface="Courier New" charset="0"/>
                <a:ea typeface="ＭＳ Ｐゴシック" charset="0"/>
                <a:cs typeface="ＭＳ Ｐゴシック" charset="0"/>
              </a:rPr>
              <a:t>libc.a</a:t>
            </a:r>
            <a:r>
              <a:rPr lang="en-US" sz="2000">
                <a:latin typeface="Helvetica" charset="0"/>
                <a:ea typeface="ＭＳ Ｐゴシック" charset="0"/>
                <a:cs typeface="ＭＳ Ｐゴシック" charset="0"/>
              </a:rPr>
              <a:t> (the C standard library)</a:t>
            </a:r>
          </a:p>
          <a:p>
            <a:pPr lvl="1" eaLnBrk="1" hangingPunct="1">
              <a:lnSpc>
                <a:spcPct val="90000"/>
              </a:lnSpc>
              <a:defRPr/>
            </a:pPr>
            <a:r>
              <a:rPr lang="en-US" sz="1800">
                <a:latin typeface="Helvetica" charset="0"/>
                <a:ea typeface="ＭＳ Ｐゴシック" charset="0"/>
              </a:rPr>
              <a:t>8 MB archive of 900 object files.</a:t>
            </a:r>
          </a:p>
          <a:p>
            <a:pPr lvl="1" eaLnBrk="1" hangingPunct="1">
              <a:lnSpc>
                <a:spcPct val="90000"/>
              </a:lnSpc>
              <a:defRPr/>
            </a:pPr>
            <a:r>
              <a:rPr lang="en-US" sz="1800">
                <a:latin typeface="Helvetica" charset="0"/>
                <a:ea typeface="ＭＳ Ｐゴシック" charset="0"/>
              </a:rPr>
              <a:t>I/O, memory allocation, signal handling, string handling, data and time, random numbers, integer math</a:t>
            </a:r>
          </a:p>
          <a:p>
            <a:pPr eaLnBrk="1" hangingPunct="1">
              <a:lnSpc>
                <a:spcPct val="85000"/>
              </a:lnSpc>
              <a:buFont typeface="Wingdings" charset="0"/>
              <a:buNone/>
              <a:defRPr/>
            </a:pPr>
            <a:r>
              <a:rPr lang="en-US" sz="2000">
                <a:latin typeface="Courier New" charset="0"/>
                <a:ea typeface="ＭＳ Ｐゴシック" charset="0"/>
                <a:cs typeface="ＭＳ Ｐゴシック" charset="0"/>
              </a:rPr>
              <a:t>libm.a</a:t>
            </a:r>
            <a:r>
              <a:rPr lang="en-US" sz="2000">
                <a:latin typeface="Helvetica" charset="0"/>
                <a:ea typeface="ＭＳ Ｐゴシック" charset="0"/>
                <a:cs typeface="ＭＳ Ｐゴシック" charset="0"/>
              </a:rPr>
              <a:t> (the C math library)</a:t>
            </a:r>
          </a:p>
          <a:p>
            <a:pPr lvl="1" eaLnBrk="1" hangingPunct="1">
              <a:lnSpc>
                <a:spcPct val="90000"/>
              </a:lnSpc>
              <a:defRPr/>
            </a:pPr>
            <a:r>
              <a:rPr lang="en-US" sz="1800">
                <a:latin typeface="Helvetica" charset="0"/>
                <a:ea typeface="ＭＳ Ｐゴシック" charset="0"/>
              </a:rPr>
              <a:t>1 MB archive of 226 object files. </a:t>
            </a:r>
          </a:p>
          <a:p>
            <a:pPr lvl="1" eaLnBrk="1" hangingPunct="1">
              <a:lnSpc>
                <a:spcPct val="90000"/>
              </a:lnSpc>
              <a:defRPr/>
            </a:pPr>
            <a:r>
              <a:rPr lang="en-US" sz="1800">
                <a:latin typeface="Helvetica" charset="0"/>
                <a:ea typeface="ＭＳ Ｐゴシック" charset="0"/>
              </a:rPr>
              <a:t>floating point math (sin, cos, tan, log, exp, sqrt, …) 	</a:t>
            </a:r>
          </a:p>
          <a:p>
            <a:pPr eaLnBrk="1" hangingPunct="1">
              <a:lnSpc>
                <a:spcPct val="85000"/>
              </a:lnSpc>
              <a:buFont typeface="Wingdings" charset="0"/>
              <a:buNone/>
              <a:defRPr/>
            </a:pPr>
            <a:endParaRPr lang="en-US" sz="2000">
              <a:latin typeface="Helvetica" charset="0"/>
              <a:ea typeface="ＭＳ Ｐゴシック" charset="0"/>
              <a:cs typeface="ＭＳ Ｐゴシック" charset="0"/>
            </a:endParaRPr>
          </a:p>
          <a:p>
            <a:pPr eaLnBrk="1" hangingPunct="1">
              <a:lnSpc>
                <a:spcPct val="85000"/>
              </a:lnSpc>
              <a:buFont typeface="Wingdings" charset="0"/>
              <a:buNone/>
              <a:defRPr/>
            </a:pPr>
            <a:endParaRPr lang="en-US" sz="2000">
              <a:latin typeface="Helvetica" charset="0"/>
              <a:ea typeface="ＭＳ Ｐゴシック" charset="0"/>
              <a:cs typeface="ＭＳ Ｐゴシック" charset="0"/>
            </a:endParaRPr>
          </a:p>
        </p:txBody>
      </p:sp>
      <p:sp>
        <p:nvSpPr>
          <p:cNvPr id="72707" name="Text Box 4"/>
          <p:cNvSpPr txBox="1">
            <a:spLocks noChangeArrowheads="1"/>
          </p:cNvSpPr>
          <p:nvPr/>
        </p:nvSpPr>
        <p:spPr bwMode="auto">
          <a:xfrm>
            <a:off x="457200" y="3584575"/>
            <a:ext cx="3976688" cy="3028950"/>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ar -t /usr/lib/libc.a | sort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fork.o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fprintf.o </a:t>
            </a:r>
          </a:p>
          <a:p>
            <a:pPr algn="l">
              <a:lnSpc>
                <a:spcPct val="100000"/>
              </a:lnSpc>
            </a:pPr>
            <a:r>
              <a:rPr lang="en-US" sz="1600">
                <a:solidFill>
                  <a:srgbClr val="000066"/>
                </a:solidFill>
                <a:latin typeface="Courier New" charset="0"/>
              </a:rPr>
              <a:t>fpu_control.o </a:t>
            </a:r>
          </a:p>
          <a:p>
            <a:pPr algn="l">
              <a:lnSpc>
                <a:spcPct val="100000"/>
              </a:lnSpc>
            </a:pPr>
            <a:r>
              <a:rPr lang="en-US" sz="1600">
                <a:solidFill>
                  <a:srgbClr val="000066"/>
                </a:solidFill>
                <a:latin typeface="Courier New" charset="0"/>
              </a:rPr>
              <a:t>fputc.o </a:t>
            </a:r>
          </a:p>
          <a:p>
            <a:pPr algn="l">
              <a:lnSpc>
                <a:spcPct val="100000"/>
              </a:lnSpc>
            </a:pPr>
            <a:r>
              <a:rPr lang="en-US" sz="1600">
                <a:solidFill>
                  <a:srgbClr val="000066"/>
                </a:solidFill>
                <a:latin typeface="Courier New" charset="0"/>
              </a:rPr>
              <a:t>freopen.o </a:t>
            </a:r>
          </a:p>
          <a:p>
            <a:pPr algn="l">
              <a:lnSpc>
                <a:spcPct val="100000"/>
              </a:lnSpc>
            </a:pPr>
            <a:r>
              <a:rPr lang="en-US" sz="1600">
                <a:solidFill>
                  <a:srgbClr val="000066"/>
                </a:solidFill>
                <a:latin typeface="Courier New" charset="0"/>
              </a:rPr>
              <a:t>fscanf.o </a:t>
            </a:r>
          </a:p>
          <a:p>
            <a:pPr algn="l">
              <a:lnSpc>
                <a:spcPct val="100000"/>
              </a:lnSpc>
            </a:pPr>
            <a:r>
              <a:rPr lang="en-US" sz="1600">
                <a:solidFill>
                  <a:srgbClr val="000066"/>
                </a:solidFill>
                <a:latin typeface="Courier New" charset="0"/>
              </a:rPr>
              <a:t>fseek.o </a:t>
            </a:r>
          </a:p>
          <a:p>
            <a:pPr algn="l">
              <a:lnSpc>
                <a:spcPct val="100000"/>
              </a:lnSpc>
            </a:pPr>
            <a:r>
              <a:rPr lang="en-US" sz="1600">
                <a:solidFill>
                  <a:srgbClr val="000066"/>
                </a:solidFill>
                <a:latin typeface="Courier New" charset="0"/>
              </a:rPr>
              <a:t>fstab.o </a:t>
            </a:r>
          </a:p>
          <a:p>
            <a:pPr algn="l">
              <a:lnSpc>
                <a:spcPct val="100000"/>
              </a:lnSpc>
            </a:pPr>
            <a:r>
              <a:rPr lang="en-US" sz="1600">
                <a:solidFill>
                  <a:srgbClr val="000066"/>
                </a:solidFill>
                <a:latin typeface="Courier New" charset="0"/>
              </a:rPr>
              <a:t>…</a:t>
            </a:r>
          </a:p>
        </p:txBody>
      </p:sp>
      <p:sp>
        <p:nvSpPr>
          <p:cNvPr id="72708" name="Text Box 5"/>
          <p:cNvSpPr txBox="1">
            <a:spLocks noChangeArrowheads="1"/>
          </p:cNvSpPr>
          <p:nvPr/>
        </p:nvSpPr>
        <p:spPr bwMode="auto">
          <a:xfrm>
            <a:off x="4876800" y="3594100"/>
            <a:ext cx="3976688" cy="3028950"/>
          </a:xfrm>
          <a:prstGeom prst="rect">
            <a:avLst/>
          </a:prstGeom>
          <a:solidFill>
            <a:srgbClr val="FFFF00"/>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 ar -t /usr/lib/libm.a | sort </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e_acos.o </a:t>
            </a:r>
          </a:p>
          <a:p>
            <a:pPr algn="l">
              <a:lnSpc>
                <a:spcPct val="100000"/>
              </a:lnSpc>
            </a:pPr>
            <a:r>
              <a:rPr lang="en-US" sz="1600">
                <a:solidFill>
                  <a:srgbClr val="000066"/>
                </a:solidFill>
                <a:latin typeface="Courier New" charset="0"/>
              </a:rPr>
              <a:t>e_acosf.o </a:t>
            </a:r>
          </a:p>
          <a:p>
            <a:pPr algn="l">
              <a:lnSpc>
                <a:spcPct val="100000"/>
              </a:lnSpc>
            </a:pPr>
            <a:r>
              <a:rPr lang="en-US" sz="1600">
                <a:solidFill>
                  <a:srgbClr val="000066"/>
                </a:solidFill>
                <a:latin typeface="Courier New" charset="0"/>
              </a:rPr>
              <a:t>e_acosh.o </a:t>
            </a:r>
          </a:p>
          <a:p>
            <a:pPr algn="l">
              <a:lnSpc>
                <a:spcPct val="100000"/>
              </a:lnSpc>
            </a:pPr>
            <a:r>
              <a:rPr lang="en-US" sz="1600">
                <a:solidFill>
                  <a:srgbClr val="000066"/>
                </a:solidFill>
                <a:latin typeface="Courier New" charset="0"/>
              </a:rPr>
              <a:t>e_acoshf.o </a:t>
            </a:r>
          </a:p>
          <a:p>
            <a:pPr algn="l">
              <a:lnSpc>
                <a:spcPct val="100000"/>
              </a:lnSpc>
            </a:pPr>
            <a:r>
              <a:rPr lang="en-US" sz="1600">
                <a:solidFill>
                  <a:srgbClr val="000066"/>
                </a:solidFill>
                <a:latin typeface="Courier New" charset="0"/>
              </a:rPr>
              <a:t>e_acoshl.o </a:t>
            </a:r>
          </a:p>
          <a:p>
            <a:pPr algn="l">
              <a:lnSpc>
                <a:spcPct val="100000"/>
              </a:lnSpc>
            </a:pPr>
            <a:r>
              <a:rPr lang="en-US" sz="1600">
                <a:solidFill>
                  <a:srgbClr val="000066"/>
                </a:solidFill>
                <a:latin typeface="Courier New" charset="0"/>
              </a:rPr>
              <a:t>e_acosl.o </a:t>
            </a:r>
          </a:p>
          <a:p>
            <a:pPr algn="l">
              <a:lnSpc>
                <a:spcPct val="100000"/>
              </a:lnSpc>
            </a:pPr>
            <a:r>
              <a:rPr lang="en-US" sz="1600">
                <a:solidFill>
                  <a:srgbClr val="000066"/>
                </a:solidFill>
                <a:latin typeface="Courier New" charset="0"/>
              </a:rPr>
              <a:t>e_asin.o </a:t>
            </a:r>
          </a:p>
          <a:p>
            <a:pPr algn="l">
              <a:lnSpc>
                <a:spcPct val="100000"/>
              </a:lnSpc>
            </a:pPr>
            <a:r>
              <a:rPr lang="en-US" sz="1600">
                <a:solidFill>
                  <a:srgbClr val="000066"/>
                </a:solidFill>
                <a:latin typeface="Courier New" charset="0"/>
              </a:rPr>
              <a:t>e_asinf.o </a:t>
            </a:r>
          </a:p>
          <a:p>
            <a:pPr algn="l">
              <a:lnSpc>
                <a:spcPct val="100000"/>
              </a:lnSpc>
            </a:pPr>
            <a:r>
              <a:rPr lang="en-US" sz="1600">
                <a:solidFill>
                  <a:srgbClr val="000066"/>
                </a:solidFill>
                <a:latin typeface="Courier New" charset="0"/>
              </a:rPr>
              <a:t>e_asinl.o </a:t>
            </a:r>
          </a:p>
          <a:p>
            <a:pPr algn="l">
              <a:lnSpc>
                <a:spcPct val="100000"/>
              </a:lnSpc>
            </a:pPr>
            <a:r>
              <a:rPr lang="en-US" sz="1600">
                <a:solidFill>
                  <a:srgbClr val="000066"/>
                </a:solidFill>
                <a:latin typeface="Courier New" charset="0"/>
              </a:rPr>
              <a:t>…</a:t>
            </a:r>
          </a:p>
        </p:txBody>
      </p:sp>
    </p:spTree>
    <p:extLst>
      <p:ext uri="{BB962C8B-B14F-4D97-AF65-F5344CB8AC3E}">
        <p14:creationId xmlns:p14="http://schemas.microsoft.com/office/powerpoint/2010/main" val="5790048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5"/>
          <p:cNvSpPr>
            <a:spLocks noGrp="1" noChangeArrowheads="1"/>
          </p:cNvSpPr>
          <p:nvPr>
            <p:ph type="title"/>
          </p:nvPr>
        </p:nvSpPr>
        <p:spPr/>
        <p:txBody>
          <a:bodyPr/>
          <a:lstStyle/>
          <a:p>
            <a:pPr eaLnBrk="1" hangingPunct="1">
              <a:defRPr/>
            </a:pPr>
            <a:r>
              <a:rPr lang="en-US"/>
              <a:t>Using Static Libraries</a:t>
            </a:r>
          </a:p>
        </p:txBody>
      </p:sp>
      <p:sp>
        <p:nvSpPr>
          <p:cNvPr id="217094" name="Rectangle 6"/>
          <p:cNvSpPr>
            <a:spLocks noGrp="1" noChangeArrowheads="1"/>
          </p:cNvSpPr>
          <p:nvPr>
            <p:ph type="body" idx="1"/>
          </p:nvPr>
        </p:nvSpPr>
        <p:spPr>
          <a:xfrm>
            <a:off x="290513" y="1220788"/>
            <a:ext cx="8307387" cy="4133850"/>
          </a:xfrm>
        </p:spPr>
        <p:txBody>
          <a:bodyPr/>
          <a:lstStyle/>
          <a:p>
            <a:pPr eaLnBrk="1" hangingPunct="1">
              <a:lnSpc>
                <a:spcPct val="85000"/>
              </a:lnSpc>
              <a:buFont typeface="Wingdings" pitchFamily="-1" charset="2"/>
              <a:buNone/>
              <a:defRPr/>
            </a:pPr>
            <a:r>
              <a:rPr lang="en-US" dirty="0"/>
              <a:t>Linker’s algorithm for resolving external references:</a:t>
            </a:r>
          </a:p>
          <a:p>
            <a:pPr lvl="1" eaLnBrk="1" hangingPunct="1">
              <a:lnSpc>
                <a:spcPct val="90000"/>
              </a:lnSpc>
              <a:buFont typeface="Wingdings" pitchFamily="-1" charset="2"/>
              <a:buChar char="n"/>
              <a:defRPr/>
            </a:pPr>
            <a:r>
              <a:rPr lang="en-US" dirty="0">
                <a:ea typeface="ＭＳ Ｐゴシック" pitchFamily="-1" charset="-128"/>
              </a:rPr>
              <a:t>Scan .o files and .a files in the command line order.</a:t>
            </a:r>
          </a:p>
          <a:p>
            <a:pPr lvl="1" eaLnBrk="1" hangingPunct="1">
              <a:lnSpc>
                <a:spcPct val="90000"/>
              </a:lnSpc>
              <a:buFont typeface="Wingdings" pitchFamily="-1" charset="2"/>
              <a:buChar char="n"/>
              <a:defRPr/>
            </a:pPr>
            <a:r>
              <a:rPr lang="en-US" dirty="0">
                <a:ea typeface="ＭＳ Ｐゴシック" pitchFamily="-1" charset="-128"/>
              </a:rPr>
              <a:t>During the scan, keep a list of the current unresolved references.</a:t>
            </a:r>
          </a:p>
          <a:p>
            <a:pPr lvl="1" eaLnBrk="1" hangingPunct="1">
              <a:lnSpc>
                <a:spcPct val="90000"/>
              </a:lnSpc>
              <a:buFont typeface="Wingdings" pitchFamily="-1" charset="2"/>
              <a:buChar char="n"/>
              <a:defRPr/>
            </a:pPr>
            <a:r>
              <a:rPr lang="en-US" dirty="0">
                <a:ea typeface="ＭＳ Ｐゴシック" pitchFamily="-1" charset="-128"/>
              </a:rPr>
              <a:t>As each new .o or .a file </a:t>
            </a:r>
            <a:r>
              <a:rPr lang="en-US" dirty="0" err="1">
                <a:ea typeface="ＭＳ Ｐゴシック" pitchFamily="-1" charset="-128"/>
              </a:rPr>
              <a:t>obj</a:t>
            </a:r>
            <a:r>
              <a:rPr lang="en-US" dirty="0">
                <a:ea typeface="ＭＳ Ｐゴシック" pitchFamily="-1" charset="-128"/>
              </a:rPr>
              <a:t> is encountered, try to resolve each unresolved reference in the list against the symbols in obj. </a:t>
            </a:r>
          </a:p>
          <a:p>
            <a:pPr lvl="1" eaLnBrk="1" hangingPunct="1">
              <a:lnSpc>
                <a:spcPct val="90000"/>
              </a:lnSpc>
              <a:buFont typeface="Wingdings" pitchFamily="-1" charset="2"/>
              <a:buChar char="n"/>
              <a:defRPr/>
            </a:pPr>
            <a:r>
              <a:rPr lang="en-US" dirty="0">
                <a:ea typeface="ＭＳ Ｐゴシック" pitchFamily="-1" charset="-128"/>
              </a:rPr>
              <a:t>If any entries in the unresolved list at end of scan, then error.</a:t>
            </a:r>
          </a:p>
          <a:p>
            <a:pPr eaLnBrk="1" hangingPunct="1">
              <a:lnSpc>
                <a:spcPct val="85000"/>
              </a:lnSpc>
              <a:buFont typeface="Wingdings" pitchFamily="-1" charset="2"/>
              <a:buNone/>
              <a:defRPr/>
            </a:pPr>
            <a:r>
              <a:rPr lang="en-US" dirty="0"/>
              <a:t>Problem:</a:t>
            </a:r>
          </a:p>
          <a:p>
            <a:pPr lvl="1" eaLnBrk="1" hangingPunct="1">
              <a:lnSpc>
                <a:spcPct val="90000"/>
              </a:lnSpc>
              <a:buFont typeface="Wingdings" pitchFamily="-1" charset="2"/>
              <a:buChar char="n"/>
              <a:defRPr/>
            </a:pPr>
            <a:r>
              <a:rPr lang="en-US" dirty="0">
                <a:ea typeface="ＭＳ Ｐゴシック" pitchFamily="-1" charset="-128"/>
              </a:rPr>
              <a:t>Command line order matters!</a:t>
            </a:r>
          </a:p>
          <a:p>
            <a:pPr lvl="1" eaLnBrk="1" hangingPunct="1">
              <a:lnSpc>
                <a:spcPct val="90000"/>
              </a:lnSpc>
              <a:buFont typeface="Wingdings" pitchFamily="-1" charset="2"/>
              <a:buChar char="n"/>
              <a:defRPr/>
            </a:pPr>
            <a:r>
              <a:rPr lang="en-US" dirty="0">
                <a:ea typeface="ＭＳ Ｐゴシック" pitchFamily="-1" charset="-128"/>
              </a:rPr>
              <a:t>Moral: put libraries at the end of the command line. </a:t>
            </a:r>
          </a:p>
        </p:txBody>
      </p:sp>
      <p:sp>
        <p:nvSpPr>
          <p:cNvPr id="73731" name="Rectangle 4"/>
          <p:cNvSpPr>
            <a:spLocks noChangeArrowheads="1"/>
          </p:cNvSpPr>
          <p:nvPr/>
        </p:nvSpPr>
        <p:spPr bwMode="auto">
          <a:xfrm>
            <a:off x="1112838" y="5295900"/>
            <a:ext cx="6791325" cy="1076325"/>
          </a:xfrm>
          <a:prstGeom prst="rect">
            <a:avLst/>
          </a:prstGeom>
          <a:solidFill>
            <a:srgbClr val="FFFF00"/>
          </a:solidFill>
          <a:ln w="6350">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bass&gt; gcc -L. libtest.o -lmine </a:t>
            </a:r>
          </a:p>
          <a:p>
            <a:pPr algn="l">
              <a:lnSpc>
                <a:spcPct val="100000"/>
              </a:lnSpc>
            </a:pPr>
            <a:r>
              <a:rPr lang="en-US" sz="1600">
                <a:solidFill>
                  <a:srgbClr val="000066"/>
                </a:solidFill>
                <a:latin typeface="Courier New" charset="0"/>
              </a:rPr>
              <a:t>bass&gt; gcc -L. -lmine libtest.o </a:t>
            </a:r>
          </a:p>
          <a:p>
            <a:pPr algn="l">
              <a:lnSpc>
                <a:spcPct val="100000"/>
              </a:lnSpc>
            </a:pPr>
            <a:r>
              <a:rPr lang="en-US" sz="1600">
                <a:solidFill>
                  <a:srgbClr val="000066"/>
                </a:solidFill>
                <a:latin typeface="Courier New" charset="0"/>
              </a:rPr>
              <a:t>libtest.o: In function `main': </a:t>
            </a:r>
          </a:p>
          <a:p>
            <a:pPr algn="l">
              <a:lnSpc>
                <a:spcPct val="100000"/>
              </a:lnSpc>
            </a:pPr>
            <a:r>
              <a:rPr lang="en-US" sz="1600">
                <a:solidFill>
                  <a:srgbClr val="000066"/>
                </a:solidFill>
                <a:latin typeface="Courier New" charset="0"/>
              </a:rPr>
              <a:t>libtest.o(.text+0x4): undefined reference to `libfun' </a:t>
            </a:r>
          </a:p>
        </p:txBody>
      </p:sp>
    </p:spTree>
    <p:extLst>
      <p:ext uri="{BB962C8B-B14F-4D97-AF65-F5344CB8AC3E}">
        <p14:creationId xmlns:p14="http://schemas.microsoft.com/office/powerpoint/2010/main" val="216749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animEffect transition="in" filter="dissolve">
                                      <p:cBhvr>
                                        <p:cTn id="7" dur="500"/>
                                        <p:tgtEl>
                                          <p:spTgt spid="2170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7094">
                                            <p:txEl>
                                              <p:pRg st="1" end="1"/>
                                            </p:txEl>
                                          </p:spTgt>
                                        </p:tgtEl>
                                        <p:attrNameLst>
                                          <p:attrName>style.visibility</p:attrName>
                                        </p:attrNameLst>
                                      </p:cBhvr>
                                      <p:to>
                                        <p:strVal val="visible"/>
                                      </p:to>
                                    </p:set>
                                    <p:animEffect transition="in" filter="dissolve">
                                      <p:cBhvr>
                                        <p:cTn id="10" dur="500"/>
                                        <p:tgtEl>
                                          <p:spTgt spid="21709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7094">
                                            <p:txEl>
                                              <p:pRg st="2" end="2"/>
                                            </p:txEl>
                                          </p:spTgt>
                                        </p:tgtEl>
                                        <p:attrNameLst>
                                          <p:attrName>style.visibility</p:attrName>
                                        </p:attrNameLst>
                                      </p:cBhvr>
                                      <p:to>
                                        <p:strVal val="visible"/>
                                      </p:to>
                                    </p:set>
                                    <p:animEffect transition="in" filter="dissolve">
                                      <p:cBhvr>
                                        <p:cTn id="13" dur="500"/>
                                        <p:tgtEl>
                                          <p:spTgt spid="21709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7094">
                                            <p:txEl>
                                              <p:pRg st="3" end="3"/>
                                            </p:txEl>
                                          </p:spTgt>
                                        </p:tgtEl>
                                        <p:attrNameLst>
                                          <p:attrName>style.visibility</p:attrName>
                                        </p:attrNameLst>
                                      </p:cBhvr>
                                      <p:to>
                                        <p:strVal val="visible"/>
                                      </p:to>
                                    </p:set>
                                    <p:animEffect transition="in" filter="dissolve">
                                      <p:cBhvr>
                                        <p:cTn id="16" dur="500"/>
                                        <p:tgtEl>
                                          <p:spTgt spid="217094">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7094">
                                            <p:txEl>
                                              <p:pRg st="4" end="4"/>
                                            </p:txEl>
                                          </p:spTgt>
                                        </p:tgtEl>
                                        <p:attrNameLst>
                                          <p:attrName>style.visibility</p:attrName>
                                        </p:attrNameLst>
                                      </p:cBhvr>
                                      <p:to>
                                        <p:strVal val="visible"/>
                                      </p:to>
                                    </p:set>
                                    <p:animEffect transition="in" filter="dissolve">
                                      <p:cBhvr>
                                        <p:cTn id="19" dur="500"/>
                                        <p:tgtEl>
                                          <p:spTgt spid="217094">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7094">
                                            <p:txEl>
                                              <p:pRg st="5" end="5"/>
                                            </p:txEl>
                                          </p:spTgt>
                                        </p:tgtEl>
                                        <p:attrNameLst>
                                          <p:attrName>style.visibility</p:attrName>
                                        </p:attrNameLst>
                                      </p:cBhvr>
                                      <p:to>
                                        <p:strVal val="visible"/>
                                      </p:to>
                                    </p:set>
                                    <p:animEffect transition="in" filter="dissolve">
                                      <p:cBhvr>
                                        <p:cTn id="24" dur="500"/>
                                        <p:tgtEl>
                                          <p:spTgt spid="21709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7094">
                                            <p:txEl>
                                              <p:pRg st="6" end="6"/>
                                            </p:txEl>
                                          </p:spTgt>
                                        </p:tgtEl>
                                        <p:attrNameLst>
                                          <p:attrName>style.visibility</p:attrName>
                                        </p:attrNameLst>
                                      </p:cBhvr>
                                      <p:to>
                                        <p:strVal val="visible"/>
                                      </p:to>
                                    </p:set>
                                    <p:animEffect transition="in" filter="dissolve">
                                      <p:cBhvr>
                                        <p:cTn id="27" dur="500"/>
                                        <p:tgtEl>
                                          <p:spTgt spid="21709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7094">
                                            <p:txEl>
                                              <p:pRg st="7" end="7"/>
                                            </p:txEl>
                                          </p:spTgt>
                                        </p:tgtEl>
                                        <p:attrNameLst>
                                          <p:attrName>style.visibility</p:attrName>
                                        </p:attrNameLst>
                                      </p:cBhvr>
                                      <p:to>
                                        <p:strVal val="visible"/>
                                      </p:to>
                                    </p:set>
                                    <p:animEffect transition="in" filter="dissolve">
                                      <p:cBhvr>
                                        <p:cTn id="30" dur="500"/>
                                        <p:tgtEl>
                                          <p:spTgt spid="21709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3731"/>
                                        </p:tgtEl>
                                        <p:attrNameLst>
                                          <p:attrName>style.visibility</p:attrName>
                                        </p:attrNameLst>
                                      </p:cBhvr>
                                      <p:to>
                                        <p:strVal val="visible"/>
                                      </p:to>
                                    </p:set>
                                    <p:animEffect transition="in" filter="dissolve">
                                      <p:cBhvr>
                                        <p:cTn id="35"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P spid="737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39" name="Rectangle 23"/>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Linker Selectively adds .o Library Files</a:t>
            </a:r>
          </a:p>
        </p:txBody>
      </p:sp>
      <p:sp>
        <p:nvSpPr>
          <p:cNvPr id="74754" name="Line 3"/>
          <p:cNvSpPr>
            <a:spLocks noChangeShapeType="1"/>
          </p:cNvSpPr>
          <p:nvPr/>
        </p:nvSpPr>
        <p:spPr bwMode="auto">
          <a:xfrm>
            <a:off x="1090613" y="2020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55" name="Rectangle 4"/>
          <p:cNvSpPr>
            <a:spLocks noChangeArrowheads="1"/>
          </p:cNvSpPr>
          <p:nvPr/>
        </p:nvSpPr>
        <p:spPr bwMode="auto">
          <a:xfrm>
            <a:off x="404813" y="2392363"/>
            <a:ext cx="1371600" cy="390525"/>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56" name="Text Box 5"/>
          <p:cNvSpPr txBox="1">
            <a:spLocks noChangeArrowheads="1"/>
          </p:cNvSpPr>
          <p:nvPr/>
        </p:nvSpPr>
        <p:spPr bwMode="auto">
          <a:xfrm>
            <a:off x="709613" y="17160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p1.c</a:t>
            </a:r>
          </a:p>
        </p:txBody>
      </p:sp>
      <p:sp>
        <p:nvSpPr>
          <p:cNvPr id="74757" name="Text Box 6"/>
          <p:cNvSpPr txBox="1">
            <a:spLocks noChangeArrowheads="1"/>
          </p:cNvSpPr>
          <p:nvPr/>
        </p:nvSpPr>
        <p:spPr bwMode="auto">
          <a:xfrm>
            <a:off x="741363" y="30876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p1.o</a:t>
            </a:r>
          </a:p>
        </p:txBody>
      </p:sp>
      <p:sp>
        <p:nvSpPr>
          <p:cNvPr id="74758" name="Rectangle 7"/>
          <p:cNvSpPr>
            <a:spLocks noChangeArrowheads="1"/>
          </p:cNvSpPr>
          <p:nvPr/>
        </p:nvSpPr>
        <p:spPr bwMode="auto">
          <a:xfrm>
            <a:off x="2081213" y="2392363"/>
            <a:ext cx="1371600" cy="390525"/>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59" name="Text Box 8"/>
          <p:cNvSpPr txBox="1">
            <a:spLocks noChangeArrowheads="1"/>
          </p:cNvSpPr>
          <p:nvPr/>
        </p:nvSpPr>
        <p:spPr bwMode="auto">
          <a:xfrm>
            <a:off x="2417763" y="17160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p2.c</a:t>
            </a:r>
          </a:p>
        </p:txBody>
      </p:sp>
      <p:sp>
        <p:nvSpPr>
          <p:cNvPr id="74760" name="Text Box 9"/>
          <p:cNvSpPr txBox="1">
            <a:spLocks noChangeArrowheads="1"/>
          </p:cNvSpPr>
          <p:nvPr/>
        </p:nvSpPr>
        <p:spPr bwMode="auto">
          <a:xfrm>
            <a:off x="2417763" y="3087688"/>
            <a:ext cx="73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p2.o</a:t>
            </a:r>
          </a:p>
        </p:txBody>
      </p:sp>
      <p:sp>
        <p:nvSpPr>
          <p:cNvPr id="74761" name="Line 10"/>
          <p:cNvSpPr>
            <a:spLocks noChangeShapeType="1"/>
          </p:cNvSpPr>
          <p:nvPr/>
        </p:nvSpPr>
        <p:spPr bwMode="auto">
          <a:xfrm>
            <a:off x="2767013" y="2020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2" name="Line 11"/>
          <p:cNvSpPr>
            <a:spLocks noChangeShapeType="1"/>
          </p:cNvSpPr>
          <p:nvPr/>
        </p:nvSpPr>
        <p:spPr bwMode="auto">
          <a:xfrm>
            <a:off x="1090613" y="2782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3" name="Line 12"/>
          <p:cNvSpPr>
            <a:spLocks noChangeShapeType="1"/>
          </p:cNvSpPr>
          <p:nvPr/>
        </p:nvSpPr>
        <p:spPr bwMode="auto">
          <a:xfrm>
            <a:off x="2767013" y="27828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4" name="Line 13"/>
          <p:cNvSpPr>
            <a:spLocks noChangeShapeType="1"/>
          </p:cNvSpPr>
          <p:nvPr/>
        </p:nvSpPr>
        <p:spPr bwMode="auto">
          <a:xfrm>
            <a:off x="1090613" y="3392488"/>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5" name="Line 14"/>
          <p:cNvSpPr>
            <a:spLocks noChangeShapeType="1"/>
          </p:cNvSpPr>
          <p:nvPr/>
        </p:nvSpPr>
        <p:spPr bwMode="auto">
          <a:xfrm>
            <a:off x="2767013" y="3392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6" name="Text Box 15"/>
          <p:cNvSpPr txBox="1">
            <a:spLocks noChangeArrowheads="1"/>
          </p:cNvSpPr>
          <p:nvPr/>
        </p:nvSpPr>
        <p:spPr bwMode="auto">
          <a:xfrm>
            <a:off x="5670550" y="35972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libc.a</a:t>
            </a:r>
          </a:p>
        </p:txBody>
      </p:sp>
      <p:sp>
        <p:nvSpPr>
          <p:cNvPr id="74767" name="Line 16"/>
          <p:cNvSpPr>
            <a:spLocks noChangeShapeType="1"/>
          </p:cNvSpPr>
          <p:nvPr/>
        </p:nvSpPr>
        <p:spPr bwMode="auto">
          <a:xfrm flipH="1">
            <a:off x="4233863" y="3430588"/>
            <a:ext cx="1589087"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68" name="Text Box 19"/>
          <p:cNvSpPr txBox="1">
            <a:spLocks noChangeArrowheads="1"/>
          </p:cNvSpPr>
          <p:nvPr/>
        </p:nvSpPr>
        <p:spPr bwMode="auto">
          <a:xfrm>
            <a:off x="933450" y="6045200"/>
            <a:ext cx="7715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Linker selectively only the </a:t>
            </a:r>
            <a:r>
              <a:rPr lang="en-US" sz="1800">
                <a:solidFill>
                  <a:srgbClr val="000066"/>
                </a:solidFill>
                <a:latin typeface="Courier New" charset="0"/>
              </a:rPr>
              <a:t>.o</a:t>
            </a:r>
            <a:r>
              <a:rPr lang="en-US" sz="1800">
                <a:solidFill>
                  <a:srgbClr val="000066"/>
                </a:solidFill>
              </a:rPr>
              <a:t> files in the archive that are actually needed by the program.  atoi.o &amp; random.o are not needed by p.</a:t>
            </a:r>
          </a:p>
        </p:txBody>
      </p:sp>
      <p:sp>
        <p:nvSpPr>
          <p:cNvPr id="74769" name="Rectangle 20"/>
          <p:cNvSpPr>
            <a:spLocks noChangeArrowheads="1"/>
          </p:cNvSpPr>
          <p:nvPr/>
        </p:nvSpPr>
        <p:spPr bwMode="auto">
          <a:xfrm>
            <a:off x="1243013" y="3773488"/>
            <a:ext cx="2971800" cy="39370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Linker (ld)</a:t>
            </a:r>
          </a:p>
        </p:txBody>
      </p:sp>
      <p:sp>
        <p:nvSpPr>
          <p:cNvPr id="74770" name="Text Box 21"/>
          <p:cNvSpPr txBox="1">
            <a:spLocks noChangeArrowheads="1"/>
          </p:cNvSpPr>
          <p:nvPr/>
        </p:nvSpPr>
        <p:spPr bwMode="auto">
          <a:xfrm>
            <a:off x="2606675" y="45862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74771" name="Line 22"/>
          <p:cNvSpPr>
            <a:spLocks noChangeShapeType="1"/>
          </p:cNvSpPr>
          <p:nvPr/>
        </p:nvSpPr>
        <p:spPr bwMode="auto">
          <a:xfrm>
            <a:off x="2744788" y="41671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72" name="Line 3"/>
          <p:cNvSpPr>
            <a:spLocks noChangeShapeType="1"/>
          </p:cNvSpPr>
          <p:nvPr/>
        </p:nvSpPr>
        <p:spPr bwMode="auto">
          <a:xfrm>
            <a:off x="4495800" y="1095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73" name="Rectangle 4"/>
          <p:cNvSpPr>
            <a:spLocks noChangeArrowheads="1"/>
          </p:cNvSpPr>
          <p:nvPr/>
        </p:nvSpPr>
        <p:spPr bwMode="auto">
          <a:xfrm>
            <a:off x="3810000" y="14652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74" name="Text Box 5"/>
          <p:cNvSpPr txBox="1">
            <a:spLocks noChangeArrowheads="1"/>
          </p:cNvSpPr>
          <p:nvPr/>
        </p:nvSpPr>
        <p:spPr bwMode="auto">
          <a:xfrm>
            <a:off x="3962400" y="7905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atoi.c</a:t>
            </a:r>
          </a:p>
        </p:txBody>
      </p:sp>
      <p:sp>
        <p:nvSpPr>
          <p:cNvPr id="74775" name="Text Box 6"/>
          <p:cNvSpPr txBox="1">
            <a:spLocks noChangeArrowheads="1"/>
          </p:cNvSpPr>
          <p:nvPr/>
        </p:nvSpPr>
        <p:spPr bwMode="auto">
          <a:xfrm>
            <a:off x="4146550" y="2162175"/>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atoi.o</a:t>
            </a:r>
          </a:p>
        </p:txBody>
      </p:sp>
      <p:sp>
        <p:nvSpPr>
          <p:cNvPr id="74776" name="Rectangle 7"/>
          <p:cNvSpPr>
            <a:spLocks noChangeArrowheads="1"/>
          </p:cNvSpPr>
          <p:nvPr/>
        </p:nvSpPr>
        <p:spPr bwMode="auto">
          <a:xfrm>
            <a:off x="5486400" y="14652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77" name="Text Box 8"/>
          <p:cNvSpPr txBox="1">
            <a:spLocks noChangeArrowheads="1"/>
          </p:cNvSpPr>
          <p:nvPr/>
        </p:nvSpPr>
        <p:spPr bwMode="auto">
          <a:xfrm>
            <a:off x="5486400" y="7905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printf.c</a:t>
            </a:r>
          </a:p>
        </p:txBody>
      </p:sp>
      <p:sp>
        <p:nvSpPr>
          <p:cNvPr id="74778" name="Text Box 9"/>
          <p:cNvSpPr txBox="1">
            <a:spLocks noChangeArrowheads="1"/>
          </p:cNvSpPr>
          <p:nvPr/>
        </p:nvSpPr>
        <p:spPr bwMode="auto">
          <a:xfrm>
            <a:off x="5505450" y="21621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printf.o</a:t>
            </a:r>
          </a:p>
        </p:txBody>
      </p:sp>
      <p:sp>
        <p:nvSpPr>
          <p:cNvPr id="74779" name="Line 10"/>
          <p:cNvSpPr>
            <a:spLocks noChangeShapeType="1"/>
          </p:cNvSpPr>
          <p:nvPr/>
        </p:nvSpPr>
        <p:spPr bwMode="auto">
          <a:xfrm>
            <a:off x="6172200" y="1095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0" name="Line 11"/>
          <p:cNvSpPr>
            <a:spLocks noChangeShapeType="1"/>
          </p:cNvSpPr>
          <p:nvPr/>
        </p:nvSpPr>
        <p:spPr bwMode="auto">
          <a:xfrm>
            <a:off x="4495800" y="188436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1" name="Line 12"/>
          <p:cNvSpPr>
            <a:spLocks noChangeShapeType="1"/>
          </p:cNvSpPr>
          <p:nvPr/>
        </p:nvSpPr>
        <p:spPr bwMode="auto">
          <a:xfrm>
            <a:off x="6172200" y="18573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2" name="Line 13"/>
          <p:cNvSpPr>
            <a:spLocks noChangeShapeType="1"/>
          </p:cNvSpPr>
          <p:nvPr/>
        </p:nvSpPr>
        <p:spPr bwMode="auto">
          <a:xfrm>
            <a:off x="6172200" y="2540000"/>
            <a:ext cx="0" cy="4714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3" name="Line 15"/>
          <p:cNvSpPr>
            <a:spLocks noChangeShapeType="1"/>
          </p:cNvSpPr>
          <p:nvPr/>
        </p:nvSpPr>
        <p:spPr bwMode="auto">
          <a:xfrm flipH="1">
            <a:off x="7086600" y="2478088"/>
            <a:ext cx="12954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84" name="Rectangle 16"/>
          <p:cNvSpPr>
            <a:spLocks noChangeArrowheads="1"/>
          </p:cNvSpPr>
          <p:nvPr/>
        </p:nvSpPr>
        <p:spPr bwMode="auto">
          <a:xfrm>
            <a:off x="5029200" y="3011488"/>
            <a:ext cx="29718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Archiver (ar)</a:t>
            </a:r>
          </a:p>
        </p:txBody>
      </p:sp>
      <p:sp>
        <p:nvSpPr>
          <p:cNvPr id="74785" name="Text Box 17"/>
          <p:cNvSpPr txBox="1">
            <a:spLocks noChangeArrowheads="1"/>
          </p:cNvSpPr>
          <p:nvPr/>
        </p:nvSpPr>
        <p:spPr bwMode="auto">
          <a:xfrm>
            <a:off x="7086600" y="1335088"/>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a:t>
            </a:r>
          </a:p>
        </p:txBody>
      </p:sp>
      <p:sp>
        <p:nvSpPr>
          <p:cNvPr id="74786" name="Rectangle 18"/>
          <p:cNvSpPr>
            <a:spLocks noChangeArrowheads="1"/>
          </p:cNvSpPr>
          <p:nvPr/>
        </p:nvSpPr>
        <p:spPr bwMode="auto">
          <a:xfrm>
            <a:off x="7772400" y="1476375"/>
            <a:ext cx="13716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74787" name="Text Box 19"/>
          <p:cNvSpPr txBox="1">
            <a:spLocks noChangeArrowheads="1"/>
          </p:cNvSpPr>
          <p:nvPr/>
        </p:nvSpPr>
        <p:spPr bwMode="auto">
          <a:xfrm>
            <a:off x="7772400" y="8016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random.c</a:t>
            </a:r>
          </a:p>
        </p:txBody>
      </p:sp>
      <p:sp>
        <p:nvSpPr>
          <p:cNvPr id="74788" name="Text Box 20"/>
          <p:cNvSpPr txBox="1">
            <a:spLocks noChangeArrowheads="1"/>
          </p:cNvSpPr>
          <p:nvPr/>
        </p:nvSpPr>
        <p:spPr bwMode="auto">
          <a:xfrm>
            <a:off x="7791450" y="2173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random.o</a:t>
            </a:r>
          </a:p>
        </p:txBody>
      </p:sp>
      <p:sp>
        <p:nvSpPr>
          <p:cNvPr id="74789" name="Line 21"/>
          <p:cNvSpPr>
            <a:spLocks noChangeShapeType="1"/>
          </p:cNvSpPr>
          <p:nvPr/>
        </p:nvSpPr>
        <p:spPr bwMode="auto">
          <a:xfrm>
            <a:off x="8458200" y="1106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0" name="Line 22"/>
          <p:cNvSpPr>
            <a:spLocks noChangeShapeType="1"/>
          </p:cNvSpPr>
          <p:nvPr/>
        </p:nvSpPr>
        <p:spPr bwMode="auto">
          <a:xfrm>
            <a:off x="8458200" y="18684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1" name="Line 23"/>
          <p:cNvSpPr>
            <a:spLocks noChangeShapeType="1"/>
          </p:cNvSpPr>
          <p:nvPr/>
        </p:nvSpPr>
        <p:spPr bwMode="auto">
          <a:xfrm>
            <a:off x="4495800" y="2478088"/>
            <a:ext cx="121920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74792" name="Rectangle 4"/>
          <p:cNvSpPr>
            <a:spLocks noChangeArrowheads="1"/>
          </p:cNvSpPr>
          <p:nvPr/>
        </p:nvSpPr>
        <p:spPr bwMode="auto">
          <a:xfrm>
            <a:off x="709613"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p1.o</a:t>
            </a:r>
          </a:p>
        </p:txBody>
      </p:sp>
      <p:sp>
        <p:nvSpPr>
          <p:cNvPr id="74793" name="Rectangle 4"/>
          <p:cNvSpPr>
            <a:spLocks noChangeArrowheads="1"/>
          </p:cNvSpPr>
          <p:nvPr/>
        </p:nvSpPr>
        <p:spPr bwMode="auto">
          <a:xfrm>
            <a:off x="2081213"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p2.o</a:t>
            </a:r>
          </a:p>
        </p:txBody>
      </p:sp>
      <p:sp>
        <p:nvSpPr>
          <p:cNvPr id="74794" name="Rectangle 4"/>
          <p:cNvSpPr>
            <a:spLocks noChangeArrowheads="1"/>
          </p:cNvSpPr>
          <p:nvPr/>
        </p:nvSpPr>
        <p:spPr bwMode="auto">
          <a:xfrm>
            <a:off x="3441700" y="5472113"/>
            <a:ext cx="13716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b="0">
                <a:solidFill>
                  <a:srgbClr val="000066"/>
                </a:solidFill>
                <a:latin typeface="Courier" charset="0"/>
                <a:cs typeface="Courier" charset="0"/>
              </a:rPr>
              <a:t>printf.o</a:t>
            </a:r>
          </a:p>
        </p:txBody>
      </p:sp>
      <p:sp>
        <p:nvSpPr>
          <p:cNvPr id="74795" name="Right Brace 46"/>
          <p:cNvSpPr>
            <a:spLocks/>
          </p:cNvSpPr>
          <p:nvPr/>
        </p:nvSpPr>
        <p:spPr bwMode="auto">
          <a:xfrm rot="-5400000">
            <a:off x="2597944" y="3129757"/>
            <a:ext cx="336550" cy="4094162"/>
          </a:xfrm>
          <a:prstGeom prst="rightBrace">
            <a:avLst>
              <a:gd name="adj1" fmla="val 8335"/>
              <a:gd name="adj2" fmla="val 50000"/>
            </a:avLst>
          </a:prstGeom>
          <a:solidFill>
            <a:schemeClr val="bg1"/>
          </a:solidFill>
          <a:ln w="127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Tree>
    <p:extLst>
      <p:ext uri="{BB962C8B-B14F-4D97-AF65-F5344CB8AC3E}">
        <p14:creationId xmlns:p14="http://schemas.microsoft.com/office/powerpoint/2010/main" val="22228421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7" name="Rectangle 11"/>
          <p:cNvSpPr>
            <a:spLocks noGrp="1" noChangeArrowheads="1"/>
          </p:cNvSpPr>
          <p:nvPr>
            <p:ph type="title"/>
          </p:nvPr>
        </p:nvSpPr>
        <p:spPr>
          <a:xfrm>
            <a:off x="404813" y="247650"/>
            <a:ext cx="8716962" cy="1352550"/>
          </a:xfrm>
        </p:spPr>
        <p:txBody>
          <a:bodyPr/>
          <a:lstStyle/>
          <a:p>
            <a:pPr eaLnBrk="1" hangingPunct="1">
              <a:defRPr/>
            </a:pPr>
            <a:r>
              <a:rPr lang="en-US" dirty="0" smtClean="0"/>
              <a:t>Chapter 7:</a:t>
            </a:r>
            <a:br>
              <a:rPr lang="en-US" dirty="0" smtClean="0"/>
            </a:br>
            <a:r>
              <a:rPr lang="en-US" dirty="0" smtClean="0"/>
              <a:t>A </a:t>
            </a:r>
            <a:r>
              <a:rPr lang="en-US" dirty="0"/>
              <a:t>Simplistic Program Translation Scheme</a:t>
            </a:r>
          </a:p>
        </p:txBody>
      </p:sp>
      <p:sp>
        <p:nvSpPr>
          <p:cNvPr id="17411" name="Text Box 3"/>
          <p:cNvSpPr txBox="1">
            <a:spLocks noChangeArrowheads="1"/>
          </p:cNvSpPr>
          <p:nvPr/>
        </p:nvSpPr>
        <p:spPr bwMode="auto">
          <a:xfrm>
            <a:off x="1219200" y="4641850"/>
            <a:ext cx="7208838" cy="1468438"/>
          </a:xfrm>
          <a:prstGeom prst="rect">
            <a:avLst/>
          </a:prstGeom>
          <a:no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Helvetica" pitchFamily="-1" charset="0"/>
              </a:rPr>
              <a:t>Problems:</a:t>
            </a:r>
          </a:p>
          <a:p>
            <a:pPr lvl="1" algn="l">
              <a:lnSpc>
                <a:spcPct val="100000"/>
              </a:lnSpc>
              <a:buFontTx/>
              <a:buChar char="•"/>
              <a:defRPr/>
            </a:pPr>
            <a:r>
              <a:rPr lang="en-US">
                <a:solidFill>
                  <a:srgbClr val="000066"/>
                </a:solidFill>
                <a:latin typeface="Helvetica" pitchFamily="-1" charset="0"/>
              </a:rPr>
              <a:t> Efficiency: small change requires complete recompilation</a:t>
            </a:r>
          </a:p>
          <a:p>
            <a:pPr lvl="1" algn="l">
              <a:lnSpc>
                <a:spcPct val="100000"/>
              </a:lnSpc>
              <a:buFontTx/>
              <a:buChar char="•"/>
              <a:defRPr/>
            </a:pPr>
            <a:r>
              <a:rPr lang="en-US">
                <a:solidFill>
                  <a:srgbClr val="000066"/>
                </a:solidFill>
                <a:latin typeface="Helvetica" pitchFamily="-1" charset="0"/>
              </a:rPr>
              <a:t> Modularity: hard to share common functions (e.g.</a:t>
            </a:r>
            <a:r>
              <a:rPr lang="en-US">
                <a:solidFill>
                  <a:srgbClr val="000066"/>
                </a:solidFill>
                <a:latin typeface="Courier New" pitchFamily="-1" charset="0"/>
              </a:rPr>
              <a:t> printf</a:t>
            </a:r>
            <a:r>
              <a:rPr lang="en-US">
                <a:solidFill>
                  <a:srgbClr val="000066"/>
                </a:solidFill>
                <a:latin typeface="Helvetica" pitchFamily="-1" charset="0"/>
              </a:rPr>
              <a:t>)</a:t>
            </a:r>
          </a:p>
          <a:p>
            <a:pPr algn="l">
              <a:lnSpc>
                <a:spcPct val="100000"/>
              </a:lnSpc>
              <a:defRPr/>
            </a:pPr>
            <a:r>
              <a:rPr lang="en-US">
                <a:solidFill>
                  <a:srgbClr val="000066"/>
                </a:solidFill>
                <a:latin typeface="Helvetica" pitchFamily="-1" charset="0"/>
              </a:rPr>
              <a:t>Solution:</a:t>
            </a:r>
          </a:p>
          <a:p>
            <a:pPr lvl="1" algn="l">
              <a:lnSpc>
                <a:spcPct val="100000"/>
              </a:lnSpc>
              <a:buFontTx/>
              <a:buChar char="•"/>
              <a:defRPr/>
            </a:pPr>
            <a:r>
              <a:rPr lang="en-US">
                <a:solidFill>
                  <a:srgbClr val="000066"/>
                </a:solidFill>
                <a:latin typeface="Helvetica" pitchFamily="-1" charset="0"/>
              </a:rPr>
              <a:t> </a:t>
            </a:r>
            <a:r>
              <a:rPr lang="en-US" i="1">
                <a:solidFill>
                  <a:srgbClr val="FF0000"/>
                </a:solidFill>
                <a:latin typeface="Helvetica" pitchFamily="-1" charset="0"/>
              </a:rPr>
              <a:t>Static linker (or linker)</a:t>
            </a:r>
          </a:p>
        </p:txBody>
      </p:sp>
      <p:sp>
        <p:nvSpPr>
          <p:cNvPr id="17412" name="Line 4"/>
          <p:cNvSpPr>
            <a:spLocks noChangeShapeType="1"/>
          </p:cNvSpPr>
          <p:nvPr/>
        </p:nvSpPr>
        <p:spPr bwMode="auto">
          <a:xfrm>
            <a:off x="3962400" y="21336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7413" name="Rectangle 5"/>
          <p:cNvSpPr>
            <a:spLocks noChangeArrowheads="1"/>
          </p:cNvSpPr>
          <p:nvPr/>
        </p:nvSpPr>
        <p:spPr bwMode="auto">
          <a:xfrm>
            <a:off x="2743200" y="2514600"/>
            <a:ext cx="23622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a:t>
            </a:r>
          </a:p>
        </p:txBody>
      </p:sp>
      <p:sp>
        <p:nvSpPr>
          <p:cNvPr id="17414" name="Text Box 6"/>
          <p:cNvSpPr txBox="1">
            <a:spLocks noChangeArrowheads="1"/>
          </p:cNvSpPr>
          <p:nvPr/>
        </p:nvSpPr>
        <p:spPr bwMode="auto">
          <a:xfrm>
            <a:off x="3673475" y="17526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m.c</a:t>
            </a:r>
          </a:p>
        </p:txBody>
      </p:sp>
      <p:sp>
        <p:nvSpPr>
          <p:cNvPr id="17415" name="Text Box 7"/>
          <p:cNvSpPr txBox="1">
            <a:spLocks noChangeArrowheads="1"/>
          </p:cNvSpPr>
          <p:nvPr/>
        </p:nvSpPr>
        <p:spPr bwMode="auto">
          <a:xfrm>
            <a:off x="3794125" y="3214688"/>
            <a:ext cx="320675" cy="366712"/>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p</a:t>
            </a:r>
          </a:p>
        </p:txBody>
      </p:sp>
      <p:sp>
        <p:nvSpPr>
          <p:cNvPr id="17416" name="Line 8"/>
          <p:cNvSpPr>
            <a:spLocks noChangeShapeType="1"/>
          </p:cNvSpPr>
          <p:nvPr/>
        </p:nvSpPr>
        <p:spPr bwMode="auto">
          <a:xfrm>
            <a:off x="3962400" y="28956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7417" name="Text Box 9"/>
          <p:cNvSpPr txBox="1">
            <a:spLocks noChangeArrowheads="1"/>
          </p:cNvSpPr>
          <p:nvPr/>
        </p:nvSpPr>
        <p:spPr bwMode="auto">
          <a:xfrm>
            <a:off x="4591050" y="1752600"/>
            <a:ext cx="2000250" cy="366713"/>
          </a:xfrm>
          <a:prstGeom prst="rect">
            <a:avLst/>
          </a:prstGeom>
          <a:noFill/>
          <a:ln w="25400">
            <a:noFill/>
            <a:miter lim="800000"/>
            <a:headEnd/>
            <a:tailEnd/>
          </a:ln>
        </p:spPr>
        <p:txBody>
          <a:bodyPr wrap="none">
            <a:spAutoFit/>
          </a:bodyPr>
          <a:lstStyle/>
          <a:p>
            <a:pPr algn="l">
              <a:lnSpc>
                <a:spcPct val="100000"/>
              </a:lnSpc>
              <a:defRPr/>
            </a:pPr>
            <a:r>
              <a:rPr lang="en-US" i="1">
                <a:solidFill>
                  <a:srgbClr val="FF0000"/>
                </a:solidFill>
                <a:latin typeface="Helvetica" pitchFamily="-1" charset="0"/>
              </a:rPr>
              <a:t>ASCII source file</a:t>
            </a:r>
          </a:p>
        </p:txBody>
      </p:sp>
      <p:sp>
        <p:nvSpPr>
          <p:cNvPr id="17418" name="Text Box 10"/>
          <p:cNvSpPr txBox="1">
            <a:spLocks noChangeArrowheads="1"/>
          </p:cNvSpPr>
          <p:nvPr/>
        </p:nvSpPr>
        <p:spPr bwMode="auto">
          <a:xfrm>
            <a:off x="4616450" y="2971800"/>
            <a:ext cx="3271838" cy="641350"/>
          </a:xfrm>
          <a:prstGeom prst="rect">
            <a:avLst/>
          </a:prstGeom>
          <a:noFill/>
          <a:ln w="25400">
            <a:noFill/>
            <a:miter lim="800000"/>
            <a:headEnd/>
            <a:tailEnd/>
          </a:ln>
        </p:spPr>
        <p:txBody>
          <a:bodyPr wrap="none">
            <a:spAutoFit/>
          </a:bodyPr>
          <a:lstStyle/>
          <a:p>
            <a:pPr algn="l">
              <a:lnSpc>
                <a:spcPct val="100000"/>
              </a:lnSpc>
              <a:defRPr/>
            </a:pPr>
            <a:r>
              <a:rPr lang="en-US" i="1">
                <a:solidFill>
                  <a:srgbClr val="FF0000"/>
                </a:solidFill>
                <a:latin typeface="Helvetica" pitchFamily="-1" charset="0"/>
              </a:rPr>
              <a:t>Binary executable object file</a:t>
            </a:r>
          </a:p>
          <a:p>
            <a:pPr algn="l">
              <a:lnSpc>
                <a:spcPct val="100000"/>
              </a:lnSpc>
              <a:defRPr/>
            </a:pPr>
            <a:r>
              <a:rPr lang="en-US" i="1">
                <a:solidFill>
                  <a:srgbClr val="FF0000"/>
                </a:solidFill>
                <a:latin typeface="Helvetica" pitchFamily="-1" charset="0"/>
              </a:rPr>
              <a:t>(memory image on disk)</a:t>
            </a:r>
          </a:p>
        </p:txBody>
      </p:sp>
    </p:spTree>
    <p:extLst>
      <p:ext uri="{BB962C8B-B14F-4D97-AF65-F5344CB8AC3E}">
        <p14:creationId xmlns:p14="http://schemas.microsoft.com/office/powerpoint/2010/main" val="290136988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6" name="Rectangle 16"/>
          <p:cNvSpPr>
            <a:spLocks noGrp="1" noChangeArrowheads="1"/>
          </p:cNvSpPr>
          <p:nvPr>
            <p:ph type="title"/>
          </p:nvPr>
        </p:nvSpPr>
        <p:spPr/>
        <p:txBody>
          <a:bodyPr/>
          <a:lstStyle/>
          <a:p>
            <a:pPr eaLnBrk="1" hangingPunct="1">
              <a:defRPr/>
            </a:pPr>
            <a:r>
              <a:rPr lang="en-US"/>
              <a:t>Strong and Weak Symbols</a:t>
            </a:r>
          </a:p>
        </p:txBody>
      </p:sp>
      <p:sp>
        <p:nvSpPr>
          <p:cNvPr id="209937" name="Rectangle 17"/>
          <p:cNvSpPr>
            <a:spLocks noGrp="1" noChangeArrowheads="1"/>
          </p:cNvSpPr>
          <p:nvPr>
            <p:ph type="body" idx="1"/>
          </p:nvPr>
        </p:nvSpPr>
        <p:spPr/>
        <p:txBody>
          <a:bodyPr/>
          <a:lstStyle/>
          <a:p>
            <a:pPr eaLnBrk="1" hangingPunct="1">
              <a:buFont typeface="Wingdings" pitchFamily="-1" charset="2"/>
              <a:buNone/>
              <a:defRPr/>
            </a:pPr>
            <a:r>
              <a:rPr lang="en-US" dirty="0"/>
              <a:t>Program symbols are either strong or weak</a:t>
            </a:r>
          </a:p>
          <a:p>
            <a:pPr lvl="1" eaLnBrk="1" hangingPunct="1">
              <a:buFont typeface="Wingdings" pitchFamily="-1" charset="2"/>
              <a:buChar char="n"/>
              <a:defRPr/>
            </a:pPr>
            <a:r>
              <a:rPr lang="en-US" i="1" dirty="0">
                <a:solidFill>
                  <a:srgbClr val="FF0000"/>
                </a:solidFill>
                <a:ea typeface="ＭＳ Ｐゴシック" pitchFamily="-1" charset="-128"/>
              </a:rPr>
              <a:t>strong</a:t>
            </a:r>
            <a:r>
              <a:rPr lang="en-US" dirty="0">
                <a:ea typeface="ＭＳ Ｐゴシック" pitchFamily="-1" charset="-128"/>
              </a:rPr>
              <a:t>: procedures and initialized </a:t>
            </a:r>
            <a:r>
              <a:rPr lang="en-US" dirty="0" err="1">
                <a:ea typeface="ＭＳ Ｐゴシック" pitchFamily="-1" charset="-128"/>
              </a:rPr>
              <a:t>globals</a:t>
            </a:r>
            <a:endParaRPr lang="en-US" dirty="0">
              <a:ea typeface="ＭＳ Ｐゴシック" pitchFamily="-1" charset="-128"/>
            </a:endParaRPr>
          </a:p>
          <a:p>
            <a:pPr lvl="1" eaLnBrk="1" hangingPunct="1">
              <a:buFont typeface="Wingdings" pitchFamily="-1" charset="2"/>
              <a:buChar char="n"/>
              <a:defRPr/>
            </a:pPr>
            <a:r>
              <a:rPr lang="en-US" i="1" dirty="0">
                <a:solidFill>
                  <a:srgbClr val="FF0000"/>
                </a:solidFill>
                <a:ea typeface="ＭＳ Ｐゴシック" pitchFamily="-1" charset="-128"/>
              </a:rPr>
              <a:t>weak</a:t>
            </a:r>
            <a:r>
              <a:rPr lang="en-US" dirty="0">
                <a:ea typeface="ＭＳ Ｐゴシック" pitchFamily="-1" charset="-128"/>
              </a:rPr>
              <a:t>: uninitialized </a:t>
            </a:r>
            <a:r>
              <a:rPr lang="en-US" dirty="0" err="1">
                <a:ea typeface="ＭＳ Ｐゴシック" pitchFamily="-1" charset="-128"/>
              </a:rPr>
              <a:t>globals</a:t>
            </a:r>
            <a:endParaRPr lang="en-US" dirty="0">
              <a:ea typeface="ＭＳ Ｐゴシック" pitchFamily="-1" charset="-128"/>
            </a:endParaRPr>
          </a:p>
        </p:txBody>
      </p:sp>
      <p:sp>
        <p:nvSpPr>
          <p:cNvPr id="75779" name="Rectangle 4"/>
          <p:cNvSpPr>
            <a:spLocks noChangeArrowheads="1"/>
          </p:cNvSpPr>
          <p:nvPr/>
        </p:nvSpPr>
        <p:spPr bwMode="auto">
          <a:xfrm>
            <a:off x="2454275" y="3133725"/>
            <a:ext cx="1552575" cy="1193800"/>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00"/>
                </a:solidFill>
                <a:latin typeface="Courier New" charset="0"/>
              </a:rPr>
              <a:t>int foo=5;</a:t>
            </a:r>
          </a:p>
          <a:p>
            <a:pPr algn="l">
              <a:lnSpc>
                <a:spcPct val="100000"/>
              </a:lnSpc>
            </a:pPr>
            <a:endParaRPr lang="en-US">
              <a:solidFill>
                <a:srgbClr val="000000"/>
              </a:solidFill>
              <a:latin typeface="Courier New" charset="0"/>
            </a:endParaRPr>
          </a:p>
          <a:p>
            <a:pPr algn="l">
              <a:lnSpc>
                <a:spcPct val="100000"/>
              </a:lnSpc>
            </a:pPr>
            <a:r>
              <a:rPr lang="en-US">
                <a:solidFill>
                  <a:srgbClr val="000000"/>
                </a:solidFill>
                <a:latin typeface="Courier New" charset="0"/>
              </a:rPr>
              <a:t>p1() {</a:t>
            </a:r>
          </a:p>
          <a:p>
            <a:pPr algn="l">
              <a:lnSpc>
                <a:spcPct val="100000"/>
              </a:lnSpc>
            </a:pPr>
            <a:r>
              <a:rPr lang="en-US">
                <a:solidFill>
                  <a:srgbClr val="000000"/>
                </a:solidFill>
                <a:latin typeface="Courier New" charset="0"/>
              </a:rPr>
              <a:t>}</a:t>
            </a:r>
          </a:p>
        </p:txBody>
      </p:sp>
      <p:sp>
        <p:nvSpPr>
          <p:cNvPr id="75780" name="Rectangle 5"/>
          <p:cNvSpPr>
            <a:spLocks noChangeArrowheads="1"/>
          </p:cNvSpPr>
          <p:nvPr/>
        </p:nvSpPr>
        <p:spPr bwMode="auto">
          <a:xfrm>
            <a:off x="4968875" y="3133725"/>
            <a:ext cx="1279525" cy="1193800"/>
          </a:xfrm>
          <a:prstGeom prst="rect">
            <a:avLst/>
          </a:prstGeom>
          <a:solidFill>
            <a:srgbClr val="00FFFF"/>
          </a:solidFill>
          <a:ln w="3175">
            <a:solidFill>
              <a:schemeClr val="tx1"/>
            </a:solidFill>
            <a:miter lim="800000"/>
            <a:headEnd/>
            <a:tailEnd/>
          </a:ln>
        </p:spPr>
        <p:txBody>
          <a:bodyPr wrap="none">
            <a:spAutoFit/>
          </a:bodyPr>
          <a:lstStyle/>
          <a:p>
            <a:pPr algn="l">
              <a:lnSpc>
                <a:spcPct val="100000"/>
              </a:lnSpc>
            </a:pPr>
            <a:r>
              <a:rPr lang="en-US">
                <a:solidFill>
                  <a:srgbClr val="000000"/>
                </a:solidFill>
                <a:latin typeface="Courier New" charset="0"/>
              </a:rPr>
              <a:t>int foo;</a:t>
            </a:r>
          </a:p>
          <a:p>
            <a:pPr algn="l">
              <a:lnSpc>
                <a:spcPct val="100000"/>
              </a:lnSpc>
            </a:pPr>
            <a:endParaRPr lang="en-US">
              <a:solidFill>
                <a:srgbClr val="000000"/>
              </a:solidFill>
              <a:latin typeface="Courier New" charset="0"/>
            </a:endParaRPr>
          </a:p>
          <a:p>
            <a:pPr algn="l">
              <a:lnSpc>
                <a:spcPct val="100000"/>
              </a:lnSpc>
            </a:pPr>
            <a:r>
              <a:rPr lang="en-US">
                <a:solidFill>
                  <a:srgbClr val="000000"/>
                </a:solidFill>
                <a:latin typeface="Courier New" charset="0"/>
              </a:rPr>
              <a:t>p2() {</a:t>
            </a:r>
          </a:p>
          <a:p>
            <a:pPr algn="l">
              <a:lnSpc>
                <a:spcPct val="100000"/>
              </a:lnSpc>
            </a:pPr>
            <a:r>
              <a:rPr lang="en-US">
                <a:solidFill>
                  <a:srgbClr val="000000"/>
                </a:solidFill>
                <a:latin typeface="Courier New" charset="0"/>
              </a:rPr>
              <a:t>}</a:t>
            </a:r>
          </a:p>
        </p:txBody>
      </p:sp>
      <p:sp>
        <p:nvSpPr>
          <p:cNvPr id="75781" name="Rectangle 6"/>
          <p:cNvSpPr>
            <a:spLocks noChangeArrowheads="1"/>
          </p:cNvSpPr>
          <p:nvPr/>
        </p:nvSpPr>
        <p:spPr bwMode="auto">
          <a:xfrm>
            <a:off x="2454275" y="2763838"/>
            <a:ext cx="733425"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p1.c</a:t>
            </a:r>
          </a:p>
        </p:txBody>
      </p:sp>
      <p:sp>
        <p:nvSpPr>
          <p:cNvPr id="75782" name="Rectangle 7"/>
          <p:cNvSpPr>
            <a:spLocks noChangeArrowheads="1"/>
          </p:cNvSpPr>
          <p:nvPr/>
        </p:nvSpPr>
        <p:spPr bwMode="auto">
          <a:xfrm>
            <a:off x="4968875" y="2763838"/>
            <a:ext cx="733425" cy="36988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00000"/>
              </a:lnSpc>
            </a:pPr>
            <a:r>
              <a:rPr lang="en-US">
                <a:solidFill>
                  <a:srgbClr val="000000"/>
                </a:solidFill>
                <a:latin typeface="Courier New" charset="0"/>
              </a:rPr>
              <a:t>p2.c</a:t>
            </a:r>
          </a:p>
        </p:txBody>
      </p:sp>
      <p:sp>
        <p:nvSpPr>
          <p:cNvPr id="75783" name="Text Box 8"/>
          <p:cNvSpPr txBox="1">
            <a:spLocks noChangeArrowheads="1"/>
          </p:cNvSpPr>
          <p:nvPr/>
        </p:nvSpPr>
        <p:spPr bwMode="auto">
          <a:xfrm>
            <a:off x="6553200" y="3657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84" name="Line 9"/>
          <p:cNvSpPr>
            <a:spLocks noChangeShapeType="1"/>
          </p:cNvSpPr>
          <p:nvPr/>
        </p:nvSpPr>
        <p:spPr bwMode="auto">
          <a:xfrm flipH="1">
            <a:off x="5638800" y="3886200"/>
            <a:ext cx="91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5" name="Text Box 10"/>
          <p:cNvSpPr txBox="1">
            <a:spLocks noChangeArrowheads="1"/>
          </p:cNvSpPr>
          <p:nvPr/>
        </p:nvSpPr>
        <p:spPr bwMode="auto">
          <a:xfrm>
            <a:off x="7010400" y="31242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weak</a:t>
            </a:r>
          </a:p>
        </p:txBody>
      </p:sp>
      <p:sp>
        <p:nvSpPr>
          <p:cNvPr id="75786" name="Line 11"/>
          <p:cNvSpPr>
            <a:spLocks noChangeShapeType="1"/>
          </p:cNvSpPr>
          <p:nvPr/>
        </p:nvSpPr>
        <p:spPr bwMode="auto">
          <a:xfrm flipH="1">
            <a:off x="6096000" y="3352800"/>
            <a:ext cx="914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7" name="Text Box 12"/>
          <p:cNvSpPr txBox="1">
            <a:spLocks noChangeArrowheads="1"/>
          </p:cNvSpPr>
          <p:nvPr/>
        </p:nvSpPr>
        <p:spPr bwMode="auto">
          <a:xfrm>
            <a:off x="704850" y="36718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88" name="Line 13"/>
          <p:cNvSpPr>
            <a:spLocks noChangeShapeType="1"/>
          </p:cNvSpPr>
          <p:nvPr/>
        </p:nvSpPr>
        <p:spPr bwMode="auto">
          <a:xfrm flipH="1">
            <a:off x="1600200" y="3886200"/>
            <a:ext cx="914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5789" name="Text Box 14"/>
          <p:cNvSpPr txBox="1">
            <a:spLocks noChangeArrowheads="1"/>
          </p:cNvSpPr>
          <p:nvPr/>
        </p:nvSpPr>
        <p:spPr bwMode="auto">
          <a:xfrm>
            <a:off x="704850" y="31384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strong</a:t>
            </a:r>
          </a:p>
        </p:txBody>
      </p:sp>
      <p:sp>
        <p:nvSpPr>
          <p:cNvPr id="75790" name="Line 15"/>
          <p:cNvSpPr>
            <a:spLocks noChangeShapeType="1"/>
          </p:cNvSpPr>
          <p:nvPr/>
        </p:nvSpPr>
        <p:spPr bwMode="auto">
          <a:xfrm flipH="1">
            <a:off x="1600200" y="3352800"/>
            <a:ext cx="9144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Tree>
    <p:extLst>
      <p:ext uri="{BB962C8B-B14F-4D97-AF65-F5344CB8AC3E}">
        <p14:creationId xmlns:p14="http://schemas.microsoft.com/office/powerpoint/2010/main" val="78395667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t>Linker’s Symbol Rules</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Rule 1. A strong symbol  can only appear once.</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Rule 2. A weak symbol  can be overridden by a strong symbol of the same name.</a:t>
            </a:r>
          </a:p>
          <a:p>
            <a:pPr lvl="1" eaLnBrk="1" hangingPunct="1">
              <a:defRPr/>
            </a:pPr>
            <a:r>
              <a:rPr lang="en-US">
                <a:latin typeface="Helvetica" charset="0"/>
                <a:ea typeface="ＭＳ Ｐゴシック" charset="0"/>
              </a:rPr>
              <a:t>references to the weak symbol resolve to the strong symbol.</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r>
              <a:rPr lang="en-US">
                <a:latin typeface="Helvetica" charset="0"/>
                <a:ea typeface="ＭＳ Ｐゴシック" charset="0"/>
                <a:cs typeface="ＭＳ Ｐゴシック" charset="0"/>
              </a:rPr>
              <a:t>Rule 3. If there are multiple weak symbols, the linker can pick an arbitrary one.</a:t>
            </a:r>
          </a:p>
        </p:txBody>
      </p:sp>
    </p:spTree>
    <p:extLst>
      <p:ext uri="{BB962C8B-B14F-4D97-AF65-F5344CB8AC3E}">
        <p14:creationId xmlns:p14="http://schemas.microsoft.com/office/powerpoint/2010/main" val="50339072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91" name="Rectangle 23"/>
          <p:cNvSpPr>
            <a:spLocks noGrp="1" noChangeArrowheads="1"/>
          </p:cNvSpPr>
          <p:nvPr>
            <p:ph type="title"/>
          </p:nvPr>
        </p:nvSpPr>
        <p:spPr/>
        <p:txBody>
          <a:bodyPr/>
          <a:lstStyle/>
          <a:p>
            <a:pPr eaLnBrk="1" hangingPunct="1">
              <a:defRPr/>
            </a:pPr>
            <a:r>
              <a:rPr lang="en-US"/>
              <a:t>Linker Puzzles</a:t>
            </a:r>
          </a:p>
        </p:txBody>
      </p:sp>
      <p:sp>
        <p:nvSpPr>
          <p:cNvPr id="77826" name="Text Box 4"/>
          <p:cNvSpPr txBox="1">
            <a:spLocks noChangeArrowheads="1"/>
          </p:cNvSpPr>
          <p:nvPr/>
        </p:nvSpPr>
        <p:spPr bwMode="auto">
          <a:xfrm>
            <a:off x="593725" y="202882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p1() {}</a:t>
            </a:r>
          </a:p>
        </p:txBody>
      </p:sp>
      <p:sp>
        <p:nvSpPr>
          <p:cNvPr id="77827" name="Text Box 5"/>
          <p:cNvSpPr txBox="1">
            <a:spLocks noChangeArrowheads="1"/>
          </p:cNvSpPr>
          <p:nvPr/>
        </p:nvSpPr>
        <p:spPr bwMode="auto">
          <a:xfrm>
            <a:off x="1905000" y="203517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p2() {}</a:t>
            </a:r>
          </a:p>
        </p:txBody>
      </p:sp>
      <p:sp>
        <p:nvSpPr>
          <p:cNvPr id="77828" name="Text Box 6"/>
          <p:cNvSpPr txBox="1">
            <a:spLocks noChangeArrowheads="1"/>
          </p:cNvSpPr>
          <p:nvPr/>
        </p:nvSpPr>
        <p:spPr bwMode="auto">
          <a:xfrm>
            <a:off x="593725" y="2943225"/>
            <a:ext cx="1042988" cy="828675"/>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int y;</a:t>
            </a:r>
          </a:p>
          <a:p>
            <a:pPr algn="l">
              <a:lnSpc>
                <a:spcPct val="100000"/>
              </a:lnSpc>
            </a:pPr>
            <a:r>
              <a:rPr lang="en-US" sz="1600">
                <a:solidFill>
                  <a:srgbClr val="000066"/>
                </a:solidFill>
                <a:latin typeface="Courier New" charset="0"/>
              </a:rPr>
              <a:t>p1() {}</a:t>
            </a:r>
          </a:p>
        </p:txBody>
      </p:sp>
      <p:sp>
        <p:nvSpPr>
          <p:cNvPr id="77829" name="Text Box 7"/>
          <p:cNvSpPr txBox="1">
            <a:spLocks noChangeArrowheads="1"/>
          </p:cNvSpPr>
          <p:nvPr/>
        </p:nvSpPr>
        <p:spPr bwMode="auto">
          <a:xfrm>
            <a:off x="1905000" y="2949575"/>
            <a:ext cx="1287463"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double x;</a:t>
            </a:r>
          </a:p>
          <a:p>
            <a:pPr algn="l">
              <a:lnSpc>
                <a:spcPct val="100000"/>
              </a:lnSpc>
            </a:pPr>
            <a:r>
              <a:rPr lang="en-US" sz="1600">
                <a:solidFill>
                  <a:srgbClr val="000066"/>
                </a:solidFill>
                <a:latin typeface="Courier New" charset="0"/>
              </a:rPr>
              <a:t>p2() {}</a:t>
            </a:r>
          </a:p>
        </p:txBody>
      </p:sp>
      <p:sp>
        <p:nvSpPr>
          <p:cNvPr id="77830" name="Text Box 8"/>
          <p:cNvSpPr txBox="1">
            <a:spLocks noChangeArrowheads="1"/>
          </p:cNvSpPr>
          <p:nvPr/>
        </p:nvSpPr>
        <p:spPr bwMode="auto">
          <a:xfrm>
            <a:off x="609600" y="3992563"/>
            <a:ext cx="1165225" cy="828675"/>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x=7;</a:t>
            </a:r>
          </a:p>
          <a:p>
            <a:pPr algn="l">
              <a:lnSpc>
                <a:spcPct val="100000"/>
              </a:lnSpc>
            </a:pPr>
            <a:r>
              <a:rPr lang="en-US" sz="1600">
                <a:solidFill>
                  <a:srgbClr val="000066"/>
                </a:solidFill>
                <a:latin typeface="Courier New" charset="0"/>
              </a:rPr>
              <a:t>int y=5;</a:t>
            </a:r>
          </a:p>
          <a:p>
            <a:pPr algn="l">
              <a:lnSpc>
                <a:spcPct val="100000"/>
              </a:lnSpc>
            </a:pPr>
            <a:r>
              <a:rPr lang="en-US" sz="1600">
                <a:solidFill>
                  <a:srgbClr val="000066"/>
                </a:solidFill>
                <a:latin typeface="Courier New" charset="0"/>
              </a:rPr>
              <a:t>p1() {}</a:t>
            </a:r>
          </a:p>
        </p:txBody>
      </p:sp>
      <p:sp>
        <p:nvSpPr>
          <p:cNvPr id="77831" name="Text Box 9"/>
          <p:cNvSpPr txBox="1">
            <a:spLocks noChangeArrowheads="1"/>
          </p:cNvSpPr>
          <p:nvPr/>
        </p:nvSpPr>
        <p:spPr bwMode="auto">
          <a:xfrm>
            <a:off x="1973263" y="3992563"/>
            <a:ext cx="1287462"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double x;</a:t>
            </a:r>
          </a:p>
          <a:p>
            <a:pPr algn="l">
              <a:lnSpc>
                <a:spcPct val="100000"/>
              </a:lnSpc>
            </a:pPr>
            <a:r>
              <a:rPr lang="en-US" sz="1600">
                <a:solidFill>
                  <a:srgbClr val="000066"/>
                </a:solidFill>
                <a:latin typeface="Courier New" charset="0"/>
              </a:rPr>
              <a:t>p2() {}</a:t>
            </a:r>
          </a:p>
        </p:txBody>
      </p:sp>
      <p:sp>
        <p:nvSpPr>
          <p:cNvPr id="77832" name="Text Box 10"/>
          <p:cNvSpPr txBox="1">
            <a:spLocks noChangeArrowheads="1"/>
          </p:cNvSpPr>
          <p:nvPr/>
        </p:nvSpPr>
        <p:spPr bwMode="auto">
          <a:xfrm>
            <a:off x="609600" y="5059363"/>
            <a:ext cx="1165225"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x=7;</a:t>
            </a:r>
          </a:p>
          <a:p>
            <a:pPr algn="l">
              <a:lnSpc>
                <a:spcPct val="100000"/>
              </a:lnSpc>
            </a:pPr>
            <a:r>
              <a:rPr lang="en-US" sz="1600">
                <a:solidFill>
                  <a:srgbClr val="000066"/>
                </a:solidFill>
                <a:latin typeface="Courier New" charset="0"/>
              </a:rPr>
              <a:t>p1() {}</a:t>
            </a:r>
          </a:p>
        </p:txBody>
      </p:sp>
      <p:sp>
        <p:nvSpPr>
          <p:cNvPr id="77833" name="Text Box 11"/>
          <p:cNvSpPr txBox="1">
            <a:spLocks noChangeArrowheads="1"/>
          </p:cNvSpPr>
          <p:nvPr/>
        </p:nvSpPr>
        <p:spPr bwMode="auto">
          <a:xfrm>
            <a:off x="2133600" y="5059363"/>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p2() {}</a:t>
            </a:r>
          </a:p>
        </p:txBody>
      </p:sp>
      <p:sp>
        <p:nvSpPr>
          <p:cNvPr id="77834" name="Text Box 12"/>
          <p:cNvSpPr txBox="1">
            <a:spLocks noChangeArrowheads="1"/>
          </p:cNvSpPr>
          <p:nvPr/>
        </p:nvSpPr>
        <p:spPr bwMode="auto">
          <a:xfrm>
            <a:off x="609600" y="103822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int x;</a:t>
            </a:r>
          </a:p>
          <a:p>
            <a:pPr algn="l">
              <a:lnSpc>
                <a:spcPct val="100000"/>
              </a:lnSpc>
            </a:pPr>
            <a:r>
              <a:rPr lang="en-US" sz="1600">
                <a:solidFill>
                  <a:srgbClr val="000066"/>
                </a:solidFill>
                <a:latin typeface="Courier New" charset="0"/>
              </a:rPr>
              <a:t>p1() {}</a:t>
            </a:r>
          </a:p>
        </p:txBody>
      </p:sp>
      <p:sp>
        <p:nvSpPr>
          <p:cNvPr id="77835" name="Text Box 13"/>
          <p:cNvSpPr txBox="1">
            <a:spLocks noChangeArrowheads="1"/>
          </p:cNvSpPr>
          <p:nvPr/>
        </p:nvSpPr>
        <p:spPr bwMode="auto">
          <a:xfrm>
            <a:off x="1920875" y="1044575"/>
            <a:ext cx="1042988" cy="584200"/>
          </a:xfrm>
          <a:prstGeom prst="rect">
            <a:avLst/>
          </a:prstGeom>
          <a:solidFill>
            <a:srgbClr val="00FFFF"/>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p1() {}</a:t>
            </a:r>
          </a:p>
        </p:txBody>
      </p:sp>
      <p:sp>
        <p:nvSpPr>
          <p:cNvPr id="211982" name="Text Box 14"/>
          <p:cNvSpPr txBox="1">
            <a:spLocks noChangeArrowheads="1"/>
          </p:cNvSpPr>
          <p:nvPr/>
        </p:nvSpPr>
        <p:spPr bwMode="auto">
          <a:xfrm>
            <a:off x="3886200" y="1168400"/>
            <a:ext cx="409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Link time error: two strong symbols (</a:t>
            </a:r>
            <a:r>
              <a:rPr lang="en-US" sz="1600">
                <a:solidFill>
                  <a:srgbClr val="000066"/>
                </a:solidFill>
                <a:latin typeface="Courier New" charset="0"/>
              </a:rPr>
              <a:t>p1</a:t>
            </a:r>
            <a:r>
              <a:rPr lang="en-US" sz="1600">
                <a:solidFill>
                  <a:srgbClr val="000066"/>
                </a:solidFill>
              </a:rPr>
              <a:t>)</a:t>
            </a:r>
          </a:p>
        </p:txBody>
      </p:sp>
      <p:sp>
        <p:nvSpPr>
          <p:cNvPr id="211983" name="Text Box 15"/>
          <p:cNvSpPr txBox="1">
            <a:spLocks noChangeArrowheads="1"/>
          </p:cNvSpPr>
          <p:nvPr/>
        </p:nvSpPr>
        <p:spPr bwMode="auto">
          <a:xfrm>
            <a:off x="3856038" y="2022475"/>
            <a:ext cx="4548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References to  </a:t>
            </a:r>
            <a:r>
              <a:rPr lang="en-US" sz="1600">
                <a:solidFill>
                  <a:srgbClr val="000066"/>
                </a:solidFill>
                <a:latin typeface="Courier New" charset="0"/>
              </a:rPr>
              <a:t>x</a:t>
            </a:r>
            <a:r>
              <a:rPr lang="en-US" sz="1600">
                <a:solidFill>
                  <a:srgbClr val="000066"/>
                </a:solidFill>
              </a:rPr>
              <a:t> will refer to the same </a:t>
            </a:r>
          </a:p>
          <a:p>
            <a:pPr algn="l">
              <a:lnSpc>
                <a:spcPct val="100000"/>
              </a:lnSpc>
            </a:pPr>
            <a:r>
              <a:rPr lang="en-US" sz="1600">
                <a:solidFill>
                  <a:srgbClr val="000066"/>
                </a:solidFill>
              </a:rPr>
              <a:t>uninitialized int. Is this what you really want?</a:t>
            </a:r>
          </a:p>
        </p:txBody>
      </p:sp>
      <p:sp>
        <p:nvSpPr>
          <p:cNvPr id="211984" name="Text Box 16"/>
          <p:cNvSpPr txBox="1">
            <a:spLocks noChangeArrowheads="1"/>
          </p:cNvSpPr>
          <p:nvPr/>
        </p:nvSpPr>
        <p:spPr bwMode="auto">
          <a:xfrm>
            <a:off x="3886200" y="3057525"/>
            <a:ext cx="3594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Writes to </a:t>
            </a:r>
            <a:r>
              <a:rPr lang="en-US" sz="1600">
                <a:solidFill>
                  <a:srgbClr val="000066"/>
                </a:solidFill>
                <a:latin typeface="Courier New" charset="0"/>
              </a:rPr>
              <a:t>x</a:t>
            </a:r>
            <a:r>
              <a:rPr lang="en-US" sz="1600">
                <a:solidFill>
                  <a:srgbClr val="000066"/>
                </a:solidFill>
              </a:rPr>
              <a:t> in </a:t>
            </a:r>
            <a:r>
              <a:rPr lang="en-US" sz="1600">
                <a:solidFill>
                  <a:srgbClr val="000066"/>
                </a:solidFill>
                <a:latin typeface="Courier New" charset="0"/>
              </a:rPr>
              <a:t>p2</a:t>
            </a:r>
            <a:r>
              <a:rPr lang="en-US" sz="1600">
                <a:solidFill>
                  <a:srgbClr val="000066"/>
                </a:solidFill>
              </a:rPr>
              <a:t> might overwrite </a:t>
            </a:r>
            <a:r>
              <a:rPr lang="en-US" sz="1600">
                <a:solidFill>
                  <a:srgbClr val="000066"/>
                </a:solidFill>
                <a:latin typeface="Courier New" charset="0"/>
              </a:rPr>
              <a:t>y</a:t>
            </a:r>
            <a:r>
              <a:rPr lang="en-US" sz="1600">
                <a:solidFill>
                  <a:srgbClr val="000066"/>
                </a:solidFill>
              </a:rPr>
              <a:t>!</a:t>
            </a:r>
          </a:p>
          <a:p>
            <a:pPr algn="l">
              <a:lnSpc>
                <a:spcPct val="100000"/>
              </a:lnSpc>
            </a:pPr>
            <a:r>
              <a:rPr lang="en-US" sz="1600">
                <a:solidFill>
                  <a:srgbClr val="000066"/>
                </a:solidFill>
              </a:rPr>
              <a:t>Evil!</a:t>
            </a:r>
          </a:p>
        </p:txBody>
      </p:sp>
      <p:sp>
        <p:nvSpPr>
          <p:cNvPr id="211985" name="Text Box 17"/>
          <p:cNvSpPr txBox="1">
            <a:spLocks noChangeArrowheads="1"/>
          </p:cNvSpPr>
          <p:nvPr/>
        </p:nvSpPr>
        <p:spPr bwMode="auto">
          <a:xfrm>
            <a:off x="3886200" y="4003675"/>
            <a:ext cx="3441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Writes to </a:t>
            </a:r>
            <a:r>
              <a:rPr lang="en-US" sz="1600">
                <a:solidFill>
                  <a:srgbClr val="000066"/>
                </a:solidFill>
                <a:latin typeface="Courier New" charset="0"/>
              </a:rPr>
              <a:t>x</a:t>
            </a:r>
            <a:r>
              <a:rPr lang="en-US" sz="1600">
                <a:solidFill>
                  <a:srgbClr val="000066"/>
                </a:solidFill>
              </a:rPr>
              <a:t> in </a:t>
            </a:r>
            <a:r>
              <a:rPr lang="en-US" sz="1600">
                <a:solidFill>
                  <a:srgbClr val="000066"/>
                </a:solidFill>
                <a:latin typeface="Courier New" charset="0"/>
              </a:rPr>
              <a:t>p2 </a:t>
            </a:r>
            <a:r>
              <a:rPr lang="en-US" sz="1600">
                <a:solidFill>
                  <a:srgbClr val="000066"/>
                </a:solidFill>
              </a:rPr>
              <a:t>will overwrite </a:t>
            </a:r>
            <a:r>
              <a:rPr lang="en-US" sz="1600">
                <a:solidFill>
                  <a:srgbClr val="000066"/>
                </a:solidFill>
                <a:latin typeface="Courier New" charset="0"/>
              </a:rPr>
              <a:t>y</a:t>
            </a:r>
            <a:r>
              <a:rPr lang="en-US" sz="1600">
                <a:solidFill>
                  <a:srgbClr val="000066"/>
                </a:solidFill>
              </a:rPr>
              <a:t>!</a:t>
            </a:r>
          </a:p>
          <a:p>
            <a:pPr algn="l">
              <a:lnSpc>
                <a:spcPct val="100000"/>
              </a:lnSpc>
            </a:pPr>
            <a:r>
              <a:rPr lang="en-US" sz="1600">
                <a:solidFill>
                  <a:srgbClr val="000066"/>
                </a:solidFill>
              </a:rPr>
              <a:t>Nasty! </a:t>
            </a:r>
          </a:p>
        </p:txBody>
      </p:sp>
      <p:grpSp>
        <p:nvGrpSpPr>
          <p:cNvPr id="2" name="Group 25"/>
          <p:cNvGrpSpPr>
            <a:grpSpLocks/>
          </p:cNvGrpSpPr>
          <p:nvPr/>
        </p:nvGrpSpPr>
        <p:grpSpPr bwMode="auto">
          <a:xfrm>
            <a:off x="609600" y="5022850"/>
            <a:ext cx="8059738" cy="1473200"/>
            <a:chOff x="384" y="3086"/>
            <a:chExt cx="5077" cy="928"/>
          </a:xfrm>
        </p:grpSpPr>
        <p:sp>
          <p:nvSpPr>
            <p:cNvPr id="77845" name="Text Box 3"/>
            <p:cNvSpPr txBox="1">
              <a:spLocks noChangeArrowheads="1"/>
            </p:cNvSpPr>
            <p:nvPr/>
          </p:nvSpPr>
          <p:spPr bwMode="auto">
            <a:xfrm>
              <a:off x="384" y="3648"/>
              <a:ext cx="49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Nightmare scenario: two identical weak structs, compiled by different compilers</a:t>
              </a:r>
            </a:p>
            <a:p>
              <a:pPr algn="l">
                <a:lnSpc>
                  <a:spcPct val="100000"/>
                </a:lnSpc>
              </a:pPr>
              <a:r>
                <a:rPr lang="en-US" sz="1600">
                  <a:solidFill>
                    <a:srgbClr val="000066"/>
                  </a:solidFill>
                </a:rPr>
                <a:t>with different alignment rules. </a:t>
              </a:r>
            </a:p>
          </p:txBody>
        </p:sp>
        <p:sp>
          <p:nvSpPr>
            <p:cNvPr id="77846" name="Text Box 18"/>
            <p:cNvSpPr txBox="1">
              <a:spLocks noChangeArrowheads="1"/>
            </p:cNvSpPr>
            <p:nvPr/>
          </p:nvSpPr>
          <p:spPr bwMode="auto">
            <a:xfrm>
              <a:off x="2448" y="3086"/>
              <a:ext cx="301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References to </a:t>
              </a:r>
              <a:r>
                <a:rPr lang="en-US" sz="1600">
                  <a:solidFill>
                    <a:srgbClr val="000066"/>
                  </a:solidFill>
                  <a:latin typeface="Courier New" charset="0"/>
                </a:rPr>
                <a:t>x</a:t>
              </a:r>
              <a:r>
                <a:rPr lang="en-US" sz="1600">
                  <a:solidFill>
                    <a:srgbClr val="000066"/>
                  </a:solidFill>
                </a:rPr>
                <a:t> will refer to the same initialized</a:t>
              </a:r>
            </a:p>
            <a:p>
              <a:pPr algn="l">
                <a:lnSpc>
                  <a:spcPct val="100000"/>
                </a:lnSpc>
              </a:pPr>
              <a:r>
                <a:rPr lang="en-US" sz="1600">
                  <a:solidFill>
                    <a:srgbClr val="000066"/>
                  </a:solidFill>
                </a:rPr>
                <a:t>variable.</a:t>
              </a:r>
            </a:p>
          </p:txBody>
        </p:sp>
      </p:grpSp>
      <p:sp>
        <p:nvSpPr>
          <p:cNvPr id="77841" name="Line 19"/>
          <p:cNvSpPr>
            <a:spLocks noChangeShapeType="1"/>
          </p:cNvSpPr>
          <p:nvPr/>
        </p:nvSpPr>
        <p:spPr bwMode="auto">
          <a:xfrm>
            <a:off x="609600" y="2790825"/>
            <a:ext cx="769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2" name="Line 20"/>
          <p:cNvSpPr>
            <a:spLocks noChangeShapeType="1"/>
          </p:cNvSpPr>
          <p:nvPr/>
        </p:nvSpPr>
        <p:spPr bwMode="auto">
          <a:xfrm>
            <a:off x="609600" y="3846513"/>
            <a:ext cx="7696200" cy="1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3" name="Line 21"/>
          <p:cNvSpPr>
            <a:spLocks noChangeShapeType="1"/>
          </p:cNvSpPr>
          <p:nvPr/>
        </p:nvSpPr>
        <p:spPr bwMode="auto">
          <a:xfrm>
            <a:off x="609600" y="4913313"/>
            <a:ext cx="7696200" cy="1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7844" name="Line 22"/>
          <p:cNvSpPr>
            <a:spLocks noChangeShapeType="1"/>
          </p:cNvSpPr>
          <p:nvPr/>
        </p:nvSpPr>
        <p:spPr bwMode="auto">
          <a:xfrm>
            <a:off x="609600" y="1800225"/>
            <a:ext cx="769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Tree>
    <p:extLst>
      <p:ext uri="{BB962C8B-B14F-4D97-AF65-F5344CB8AC3E}">
        <p14:creationId xmlns:p14="http://schemas.microsoft.com/office/powerpoint/2010/main" val="3378694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2" grpId="0" autoUpdateAnimBg="0"/>
      <p:bldP spid="211983" grpId="0" autoUpdateAnimBg="0"/>
      <p:bldP spid="211984" grpId="0" autoUpdateAnimBg="0"/>
      <p:bldP spid="21198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9"/>
          <p:cNvSpPr>
            <a:spLocks noChangeArrowheads="1"/>
          </p:cNvSpPr>
          <p:nvPr/>
        </p:nvSpPr>
        <p:spPr bwMode="auto">
          <a:xfrm>
            <a:off x="4411663" y="1330325"/>
            <a:ext cx="4114800" cy="5111750"/>
          </a:xfrm>
          <a:prstGeom prst="rect">
            <a:avLst/>
          </a:prstGeom>
          <a:solidFill>
            <a:schemeClr val="bg1"/>
          </a:solidFill>
          <a:ln w="25400">
            <a:solidFill>
              <a:schemeClr val="tx1"/>
            </a:solidFill>
            <a:miter lim="800000"/>
            <a:headEnd/>
            <a:tailEnd/>
          </a:ln>
        </p:spPr>
        <p:txBody>
          <a:bodyPr wrap="none" anchor="ctr"/>
          <a:lstStyle/>
          <a:p>
            <a:pPr>
              <a:lnSpc>
                <a:spcPct val="100000"/>
              </a:lnSpc>
            </a:pPr>
            <a:endParaRPr lang="en-US" sz="1600">
              <a:solidFill>
                <a:srgbClr val="000066"/>
              </a:solidFill>
            </a:endParaRPr>
          </a:p>
        </p:txBody>
      </p:sp>
      <p:sp>
        <p:nvSpPr>
          <p:cNvPr id="218140" name="Rectangle 28"/>
          <p:cNvSpPr>
            <a:spLocks noGrp="1" noChangeArrowheads="1"/>
          </p:cNvSpPr>
          <p:nvPr>
            <p:ph type="title"/>
          </p:nvPr>
        </p:nvSpPr>
        <p:spPr/>
        <p:txBody>
          <a:bodyPr/>
          <a:lstStyle/>
          <a:p>
            <a:pPr eaLnBrk="1" hangingPunct="1">
              <a:defRPr/>
            </a:pPr>
            <a:r>
              <a:rPr lang="en-US"/>
              <a:t>Loading Executable Binaries</a:t>
            </a:r>
          </a:p>
        </p:txBody>
      </p:sp>
      <p:sp>
        <p:nvSpPr>
          <p:cNvPr id="78851" name="Rectangle 3"/>
          <p:cNvSpPr>
            <a:spLocks noChangeArrowheads="1"/>
          </p:cNvSpPr>
          <p:nvPr/>
        </p:nvSpPr>
        <p:spPr bwMode="auto">
          <a:xfrm>
            <a:off x="609600" y="16002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78852" name="Rectangle 4"/>
          <p:cNvSpPr>
            <a:spLocks noChangeArrowheads="1"/>
          </p:cNvSpPr>
          <p:nvPr/>
        </p:nvSpPr>
        <p:spPr bwMode="auto">
          <a:xfrm>
            <a:off x="609600" y="1981200"/>
            <a:ext cx="29718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Program header table</a:t>
            </a:r>
          </a:p>
          <a:p>
            <a:pPr>
              <a:lnSpc>
                <a:spcPct val="100000"/>
              </a:lnSpc>
            </a:pPr>
            <a:r>
              <a:rPr lang="en-US" sz="1600">
                <a:solidFill>
                  <a:srgbClr val="000066"/>
                </a:solidFill>
              </a:rPr>
              <a:t>(required for executables)</a:t>
            </a:r>
          </a:p>
        </p:txBody>
      </p:sp>
      <p:sp>
        <p:nvSpPr>
          <p:cNvPr id="78853" name="Rectangle 5"/>
          <p:cNvSpPr>
            <a:spLocks noChangeArrowheads="1"/>
          </p:cNvSpPr>
          <p:nvPr/>
        </p:nvSpPr>
        <p:spPr bwMode="auto">
          <a:xfrm>
            <a:off x="609600" y="2590800"/>
            <a:ext cx="2971800" cy="3810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sz="1600">
                <a:solidFill>
                  <a:srgbClr val="000066"/>
                </a:solidFill>
              </a:rPr>
              <a:t>.text section</a:t>
            </a:r>
          </a:p>
        </p:txBody>
      </p:sp>
      <p:sp>
        <p:nvSpPr>
          <p:cNvPr id="78854" name="Rectangle 6"/>
          <p:cNvSpPr>
            <a:spLocks noChangeArrowheads="1"/>
          </p:cNvSpPr>
          <p:nvPr/>
        </p:nvSpPr>
        <p:spPr bwMode="auto">
          <a:xfrm>
            <a:off x="609600" y="2971800"/>
            <a:ext cx="2971800" cy="3810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sz="1600">
                <a:solidFill>
                  <a:srgbClr val="000066"/>
                </a:solidFill>
              </a:rPr>
              <a:t>.data section</a:t>
            </a:r>
          </a:p>
        </p:txBody>
      </p:sp>
      <p:sp>
        <p:nvSpPr>
          <p:cNvPr id="78855" name="Rectangle 7"/>
          <p:cNvSpPr>
            <a:spLocks noChangeArrowheads="1"/>
          </p:cNvSpPr>
          <p:nvPr/>
        </p:nvSpPr>
        <p:spPr bwMode="auto">
          <a:xfrm>
            <a:off x="609600" y="33528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.bss section</a:t>
            </a:r>
          </a:p>
        </p:txBody>
      </p:sp>
      <p:sp>
        <p:nvSpPr>
          <p:cNvPr id="78856" name="Rectangle 8"/>
          <p:cNvSpPr>
            <a:spLocks noChangeArrowheads="1"/>
          </p:cNvSpPr>
          <p:nvPr/>
        </p:nvSpPr>
        <p:spPr bwMode="auto">
          <a:xfrm>
            <a:off x="609600" y="3733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.symtab</a:t>
            </a:r>
          </a:p>
        </p:txBody>
      </p:sp>
      <p:sp>
        <p:nvSpPr>
          <p:cNvPr id="78857" name="Rectangle 9"/>
          <p:cNvSpPr>
            <a:spLocks noChangeArrowheads="1"/>
          </p:cNvSpPr>
          <p:nvPr/>
        </p:nvSpPr>
        <p:spPr bwMode="auto">
          <a:xfrm>
            <a:off x="609600" y="4114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.rel.text</a:t>
            </a:r>
          </a:p>
        </p:txBody>
      </p:sp>
      <p:sp>
        <p:nvSpPr>
          <p:cNvPr id="78858" name="Rectangle 10"/>
          <p:cNvSpPr>
            <a:spLocks noChangeArrowheads="1"/>
          </p:cNvSpPr>
          <p:nvPr/>
        </p:nvSpPr>
        <p:spPr bwMode="auto">
          <a:xfrm>
            <a:off x="609600" y="4495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.rel.data</a:t>
            </a:r>
          </a:p>
        </p:txBody>
      </p:sp>
      <p:sp>
        <p:nvSpPr>
          <p:cNvPr id="78859" name="Rectangle 11"/>
          <p:cNvSpPr>
            <a:spLocks noChangeArrowheads="1"/>
          </p:cNvSpPr>
          <p:nvPr/>
        </p:nvSpPr>
        <p:spPr bwMode="auto">
          <a:xfrm>
            <a:off x="609600" y="4876800"/>
            <a:ext cx="2971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.debug</a:t>
            </a:r>
          </a:p>
        </p:txBody>
      </p:sp>
      <p:sp>
        <p:nvSpPr>
          <p:cNvPr id="78860" name="Rectangle 12"/>
          <p:cNvSpPr>
            <a:spLocks noChangeArrowheads="1"/>
          </p:cNvSpPr>
          <p:nvPr/>
        </p:nvSpPr>
        <p:spPr bwMode="auto">
          <a:xfrm>
            <a:off x="609600" y="5257800"/>
            <a:ext cx="29718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Section header table</a:t>
            </a:r>
          </a:p>
          <a:p>
            <a:pPr>
              <a:lnSpc>
                <a:spcPct val="100000"/>
              </a:lnSpc>
            </a:pPr>
            <a:r>
              <a:rPr lang="en-US" sz="1600">
                <a:solidFill>
                  <a:srgbClr val="000066"/>
                </a:solidFill>
              </a:rPr>
              <a:t>(required for relocatables)</a:t>
            </a:r>
          </a:p>
        </p:txBody>
      </p:sp>
      <p:sp>
        <p:nvSpPr>
          <p:cNvPr id="78861" name="Text Box 13"/>
          <p:cNvSpPr txBox="1">
            <a:spLocks noChangeArrowheads="1"/>
          </p:cNvSpPr>
          <p:nvPr/>
        </p:nvSpPr>
        <p:spPr bwMode="auto">
          <a:xfrm>
            <a:off x="3581400" y="14478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0</a:t>
            </a:r>
          </a:p>
        </p:txBody>
      </p:sp>
      <p:sp>
        <p:nvSpPr>
          <p:cNvPr id="78862" name="Rectangle 14"/>
          <p:cNvSpPr>
            <a:spLocks noChangeArrowheads="1"/>
          </p:cNvSpPr>
          <p:nvPr/>
        </p:nvSpPr>
        <p:spPr bwMode="auto">
          <a:xfrm>
            <a:off x="4953000" y="3276600"/>
            <a:ext cx="1905000" cy="609600"/>
          </a:xfrm>
          <a:prstGeom prst="rect">
            <a:avLst/>
          </a:prstGeom>
          <a:solidFill>
            <a:srgbClr val="FFFF00"/>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.text</a:t>
            </a:r>
            <a:r>
              <a:rPr lang="en-US" sz="1600">
                <a:solidFill>
                  <a:srgbClr val="000066"/>
                </a:solidFill>
              </a:rPr>
              <a:t> segment</a:t>
            </a:r>
          </a:p>
          <a:p>
            <a:pPr>
              <a:lnSpc>
                <a:spcPct val="100000"/>
              </a:lnSpc>
            </a:pPr>
            <a:r>
              <a:rPr lang="en-US" sz="1600">
                <a:solidFill>
                  <a:srgbClr val="000066"/>
                </a:solidFill>
              </a:rPr>
              <a:t>(r/o)</a:t>
            </a:r>
          </a:p>
        </p:txBody>
      </p:sp>
      <p:sp>
        <p:nvSpPr>
          <p:cNvPr id="78863" name="Rectangle 15"/>
          <p:cNvSpPr>
            <a:spLocks noChangeArrowheads="1"/>
          </p:cNvSpPr>
          <p:nvPr/>
        </p:nvSpPr>
        <p:spPr bwMode="auto">
          <a:xfrm>
            <a:off x="4953000" y="4267200"/>
            <a:ext cx="1905000" cy="609600"/>
          </a:xfrm>
          <a:prstGeom prst="rect">
            <a:avLst/>
          </a:prstGeom>
          <a:solidFill>
            <a:srgbClr val="FF99CC"/>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.data</a:t>
            </a:r>
            <a:r>
              <a:rPr lang="en-US" sz="1600">
                <a:solidFill>
                  <a:srgbClr val="000066"/>
                </a:solidFill>
              </a:rPr>
              <a:t> segment</a:t>
            </a:r>
          </a:p>
          <a:p>
            <a:pPr>
              <a:lnSpc>
                <a:spcPct val="100000"/>
              </a:lnSpc>
            </a:pPr>
            <a:r>
              <a:rPr lang="en-US" sz="1600">
                <a:solidFill>
                  <a:srgbClr val="000066"/>
                </a:solidFill>
              </a:rPr>
              <a:t>(initialized r/w)</a:t>
            </a:r>
          </a:p>
        </p:txBody>
      </p:sp>
      <p:sp>
        <p:nvSpPr>
          <p:cNvPr id="78864" name="Rectangle 16"/>
          <p:cNvSpPr>
            <a:spLocks noChangeArrowheads="1"/>
          </p:cNvSpPr>
          <p:nvPr/>
        </p:nvSpPr>
        <p:spPr bwMode="auto">
          <a:xfrm>
            <a:off x="4953000" y="5334000"/>
            <a:ext cx="19050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.bss</a:t>
            </a:r>
            <a:r>
              <a:rPr lang="en-US" sz="1600">
                <a:solidFill>
                  <a:srgbClr val="000066"/>
                </a:solidFill>
              </a:rPr>
              <a:t> segment</a:t>
            </a:r>
          </a:p>
          <a:p>
            <a:pPr>
              <a:lnSpc>
                <a:spcPct val="100000"/>
              </a:lnSpc>
            </a:pPr>
            <a:r>
              <a:rPr lang="en-US" sz="1600">
                <a:solidFill>
                  <a:srgbClr val="000066"/>
                </a:solidFill>
              </a:rPr>
              <a:t>(uninitialized r/w)</a:t>
            </a:r>
          </a:p>
        </p:txBody>
      </p:sp>
      <p:sp>
        <p:nvSpPr>
          <p:cNvPr id="78865" name="Line 17"/>
          <p:cNvSpPr>
            <a:spLocks noChangeShapeType="1"/>
          </p:cNvSpPr>
          <p:nvPr/>
        </p:nvSpPr>
        <p:spPr bwMode="auto">
          <a:xfrm>
            <a:off x="3581400" y="2743200"/>
            <a:ext cx="12954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6" name="Line 18"/>
          <p:cNvSpPr>
            <a:spLocks noChangeShapeType="1"/>
          </p:cNvSpPr>
          <p:nvPr/>
        </p:nvSpPr>
        <p:spPr bwMode="auto">
          <a:xfrm>
            <a:off x="3581400" y="3200400"/>
            <a:ext cx="12954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7" name="Line 19"/>
          <p:cNvSpPr>
            <a:spLocks noChangeShapeType="1"/>
          </p:cNvSpPr>
          <p:nvPr/>
        </p:nvSpPr>
        <p:spPr bwMode="auto">
          <a:xfrm>
            <a:off x="3581400" y="3581400"/>
            <a:ext cx="1295400" cy="2057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78868" name="Text Box 20"/>
          <p:cNvSpPr txBox="1">
            <a:spLocks noChangeArrowheads="1"/>
          </p:cNvSpPr>
          <p:nvPr/>
        </p:nvSpPr>
        <p:spPr bwMode="auto">
          <a:xfrm>
            <a:off x="685800" y="990600"/>
            <a:ext cx="2649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Executable object file for </a:t>
            </a:r>
          </a:p>
          <a:p>
            <a:pPr>
              <a:lnSpc>
                <a:spcPct val="100000"/>
              </a:lnSpc>
            </a:pPr>
            <a:r>
              <a:rPr lang="en-US" sz="1600">
                <a:solidFill>
                  <a:srgbClr val="000066"/>
                </a:solidFill>
              </a:rPr>
              <a:t>example program p</a:t>
            </a:r>
          </a:p>
        </p:txBody>
      </p:sp>
      <p:sp>
        <p:nvSpPr>
          <p:cNvPr id="78869" name="Text Box 21"/>
          <p:cNvSpPr txBox="1">
            <a:spLocks noChangeArrowheads="1"/>
          </p:cNvSpPr>
          <p:nvPr/>
        </p:nvSpPr>
        <p:spPr bwMode="auto">
          <a:xfrm>
            <a:off x="5029200" y="1905000"/>
            <a:ext cx="1617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Process image</a:t>
            </a:r>
          </a:p>
        </p:txBody>
      </p:sp>
      <p:sp>
        <p:nvSpPr>
          <p:cNvPr id="78870" name="Text Box 22"/>
          <p:cNvSpPr txBox="1">
            <a:spLocks noChangeArrowheads="1"/>
          </p:cNvSpPr>
          <p:nvPr/>
        </p:nvSpPr>
        <p:spPr bwMode="auto">
          <a:xfrm>
            <a:off x="6934200" y="32004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0x08048494</a:t>
            </a:r>
          </a:p>
        </p:txBody>
      </p:sp>
      <p:sp>
        <p:nvSpPr>
          <p:cNvPr id="78871" name="Rectangle 23"/>
          <p:cNvSpPr>
            <a:spLocks noChangeArrowheads="1"/>
          </p:cNvSpPr>
          <p:nvPr/>
        </p:nvSpPr>
        <p:spPr bwMode="auto">
          <a:xfrm>
            <a:off x="4953000" y="2286000"/>
            <a:ext cx="19050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solidFill>
                  <a:srgbClr val="000066"/>
                </a:solidFill>
              </a:rPr>
              <a:t>init and shared lib</a:t>
            </a:r>
          </a:p>
          <a:p>
            <a:pPr>
              <a:lnSpc>
                <a:spcPct val="100000"/>
              </a:lnSpc>
            </a:pPr>
            <a:r>
              <a:rPr lang="en-US" sz="1600">
                <a:solidFill>
                  <a:srgbClr val="000066"/>
                </a:solidFill>
              </a:rPr>
              <a:t>segments</a:t>
            </a:r>
          </a:p>
        </p:txBody>
      </p:sp>
      <p:sp>
        <p:nvSpPr>
          <p:cNvPr id="78872" name="Rectangle 24"/>
          <p:cNvSpPr>
            <a:spLocks noChangeArrowheads="1"/>
          </p:cNvSpPr>
          <p:nvPr/>
        </p:nvSpPr>
        <p:spPr bwMode="auto">
          <a:xfrm>
            <a:off x="6934200" y="22098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0x080483e0</a:t>
            </a:r>
          </a:p>
        </p:txBody>
      </p:sp>
      <p:sp>
        <p:nvSpPr>
          <p:cNvPr id="78873" name="Text Box 25"/>
          <p:cNvSpPr txBox="1">
            <a:spLocks noChangeArrowheads="1"/>
          </p:cNvSpPr>
          <p:nvPr/>
        </p:nvSpPr>
        <p:spPr bwMode="auto">
          <a:xfrm>
            <a:off x="6827838" y="1797050"/>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Virtual addr</a:t>
            </a:r>
          </a:p>
        </p:txBody>
      </p:sp>
      <p:sp>
        <p:nvSpPr>
          <p:cNvPr id="78874" name="Rectangle 26"/>
          <p:cNvSpPr>
            <a:spLocks noChangeArrowheads="1"/>
          </p:cNvSpPr>
          <p:nvPr/>
        </p:nvSpPr>
        <p:spPr bwMode="auto">
          <a:xfrm>
            <a:off x="6934200" y="418465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0x0804a010</a:t>
            </a:r>
          </a:p>
        </p:txBody>
      </p:sp>
      <p:sp>
        <p:nvSpPr>
          <p:cNvPr id="78875" name="Rectangle 27"/>
          <p:cNvSpPr>
            <a:spLocks noChangeArrowheads="1"/>
          </p:cNvSpPr>
          <p:nvPr/>
        </p:nvSpPr>
        <p:spPr bwMode="auto">
          <a:xfrm>
            <a:off x="6934200" y="5181600"/>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400">
                <a:solidFill>
                  <a:srgbClr val="000066"/>
                </a:solidFill>
                <a:latin typeface="Courier New" charset="0"/>
              </a:rPr>
              <a:t>0x0804a3b0</a:t>
            </a:r>
          </a:p>
        </p:txBody>
      </p:sp>
      <p:sp>
        <p:nvSpPr>
          <p:cNvPr id="78876" name="TextBox 28"/>
          <p:cNvSpPr txBox="1">
            <a:spLocks noChangeArrowheads="1"/>
          </p:cNvSpPr>
          <p:nvPr/>
        </p:nvSpPr>
        <p:spPr bwMode="auto">
          <a:xfrm>
            <a:off x="5511800" y="1028700"/>
            <a:ext cx="1544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000066"/>
                </a:solidFill>
                <a:latin typeface="Calibri" charset="0"/>
                <a:cs typeface="Calibri" charset="0"/>
              </a:rPr>
              <a:t>Main memory</a:t>
            </a:r>
          </a:p>
        </p:txBody>
      </p:sp>
    </p:spTree>
    <p:extLst>
      <p:ext uri="{BB962C8B-B14F-4D97-AF65-F5344CB8AC3E}">
        <p14:creationId xmlns:p14="http://schemas.microsoft.com/office/powerpoint/2010/main" val="213980225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smtClean="0"/>
              <a:t>Disadvantages of Linking Static </a:t>
            </a:r>
            <a:r>
              <a:rPr lang="en-US" dirty="0"/>
              <a:t>Libraries</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sz="2800" dirty="0"/>
              <a:t>Static libraries have the following disadvantages:</a:t>
            </a:r>
          </a:p>
          <a:p>
            <a:pPr lvl="1" eaLnBrk="1" hangingPunct="1">
              <a:lnSpc>
                <a:spcPct val="90000"/>
              </a:lnSpc>
              <a:buFont typeface="Wingdings" pitchFamily="-1" charset="2"/>
              <a:buChar char="n"/>
              <a:defRPr/>
            </a:pPr>
            <a:r>
              <a:rPr lang="en-US" sz="2400" dirty="0"/>
              <a:t>Waste storage: Potential for duplicating lots of common code in the executable files on a </a:t>
            </a:r>
            <a:r>
              <a:rPr lang="en-US" sz="2400" dirty="0" err="1"/>
              <a:t>filesystem</a:t>
            </a:r>
            <a:r>
              <a:rPr lang="en-US" sz="2400" dirty="0"/>
              <a:t>.</a:t>
            </a:r>
          </a:p>
          <a:p>
            <a:pPr lvl="2" eaLnBrk="1" hangingPunct="1">
              <a:lnSpc>
                <a:spcPct val="97000"/>
              </a:lnSpc>
              <a:buFont typeface="Wingdings" pitchFamily="-1" charset="2"/>
              <a:buChar char="l"/>
              <a:defRPr/>
            </a:pPr>
            <a:r>
              <a:rPr lang="en-US" sz="2000" dirty="0">
                <a:ea typeface="ＭＳ Ｐゴシック" pitchFamily="-1" charset="-128"/>
              </a:rPr>
              <a:t>e.g., every C program needs the standard C library</a:t>
            </a:r>
          </a:p>
          <a:p>
            <a:pPr lvl="1" eaLnBrk="1" hangingPunct="1">
              <a:lnSpc>
                <a:spcPct val="90000"/>
              </a:lnSpc>
              <a:buFont typeface="Wingdings" pitchFamily="-1" charset="2"/>
              <a:buChar char="n"/>
              <a:defRPr/>
            </a:pPr>
            <a:r>
              <a:rPr lang="en-US" sz="2400" dirty="0"/>
              <a:t>Waste memory: Potential for duplicating lots of code in the virtual memory space of many processes. </a:t>
            </a:r>
          </a:p>
          <a:p>
            <a:pPr lvl="1" eaLnBrk="1" hangingPunct="1">
              <a:lnSpc>
                <a:spcPct val="90000"/>
              </a:lnSpc>
              <a:buFont typeface="Wingdings" pitchFamily="-1" charset="2"/>
              <a:buChar char="n"/>
              <a:defRPr/>
            </a:pPr>
            <a:r>
              <a:rPr lang="en-US" sz="2400" dirty="0"/>
              <a:t>Minor bug fixes of system libraries require each application to explicitly relink</a:t>
            </a:r>
          </a:p>
        </p:txBody>
      </p:sp>
    </p:spTree>
    <p:extLst>
      <p:ext uri="{BB962C8B-B14F-4D97-AF65-F5344CB8AC3E}">
        <p14:creationId xmlns:p14="http://schemas.microsoft.com/office/powerpoint/2010/main" val="16751328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19141">
                                            <p:txEl>
                                              <p:pRg st="2" end="2"/>
                                            </p:txEl>
                                          </p:spTgt>
                                        </p:tgtEl>
                                        <p:attrNameLst>
                                          <p:attrName>style.visibility</p:attrName>
                                        </p:attrNameLst>
                                      </p:cBhvr>
                                      <p:to>
                                        <p:strVal val="visible"/>
                                      </p:to>
                                    </p:set>
                                    <p:animEffect transition="in" filter="dissolve">
                                      <p:cBhvr>
                                        <p:cTn id="15" dur="500"/>
                                        <p:tgtEl>
                                          <p:spTgt spid="21914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9141">
                                            <p:txEl>
                                              <p:pRg st="3" end="3"/>
                                            </p:txEl>
                                          </p:spTgt>
                                        </p:tgtEl>
                                        <p:attrNameLst>
                                          <p:attrName>style.visibility</p:attrName>
                                        </p:attrNameLst>
                                      </p:cBhvr>
                                      <p:to>
                                        <p:strVal val="visible"/>
                                      </p:to>
                                    </p:set>
                                    <p:animEffect transition="in" filter="dissolve">
                                      <p:cBhvr>
                                        <p:cTn id="20" dur="500"/>
                                        <p:tgtEl>
                                          <p:spTgt spid="21914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Effect transition="in" filter="dissolve">
                                      <p:cBhvr>
                                        <p:cTn id="25" dur="500"/>
                                        <p:tgtEl>
                                          <p:spTgt spid="219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a:t>Shared </a:t>
            </a:r>
            <a:r>
              <a:rPr lang="en-US" dirty="0" smtClean="0"/>
              <a:t>Libraries</a:t>
            </a:r>
            <a:endParaRPr lang="en-US" dirty="0"/>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sz="2800" dirty="0" smtClean="0"/>
              <a:t>Solution:</a:t>
            </a:r>
          </a:p>
          <a:p>
            <a:pPr lvl="1" eaLnBrk="1" hangingPunct="1">
              <a:lnSpc>
                <a:spcPct val="90000"/>
              </a:lnSpc>
              <a:buFont typeface="Wingdings" pitchFamily="-1" charset="2"/>
              <a:buChar char="n"/>
              <a:defRPr/>
            </a:pPr>
            <a:r>
              <a:rPr lang="en-US" sz="2400" i="1" dirty="0" smtClean="0">
                <a:solidFill>
                  <a:srgbClr val="FF0000"/>
                </a:solidFill>
              </a:rPr>
              <a:t>Shared libraries</a:t>
            </a:r>
            <a:r>
              <a:rPr lang="en-US" sz="2400" dirty="0" smtClean="0"/>
              <a:t> whose members are dynamically loaded into memory and linked into an application at run-time.</a:t>
            </a:r>
          </a:p>
          <a:p>
            <a:pPr lvl="2" eaLnBrk="1" hangingPunct="1">
              <a:lnSpc>
                <a:spcPct val="97000"/>
              </a:lnSpc>
              <a:buFont typeface="Wingdings" pitchFamily="-1" charset="2"/>
              <a:buChar char="l"/>
              <a:defRPr/>
            </a:pPr>
            <a:r>
              <a:rPr lang="en-US" sz="2000" dirty="0" smtClean="0">
                <a:ea typeface="ＭＳ Ｐゴシック" pitchFamily="-1" charset="-128"/>
              </a:rPr>
              <a:t>In Linux/UNIX, called shared objects (.so files)</a:t>
            </a:r>
          </a:p>
          <a:p>
            <a:pPr lvl="2" eaLnBrk="1" hangingPunct="1">
              <a:lnSpc>
                <a:spcPct val="97000"/>
              </a:lnSpc>
              <a:buFont typeface="Wingdings" pitchFamily="-1" charset="2"/>
              <a:buChar char="l"/>
              <a:defRPr/>
            </a:pPr>
            <a:r>
              <a:rPr lang="en-US" sz="2000" dirty="0" smtClean="0">
                <a:ea typeface="ＭＳ Ｐゴシック" pitchFamily="-1" charset="-128"/>
              </a:rPr>
              <a:t>In Windows, called dynamic link libraries (DLLs)</a:t>
            </a:r>
          </a:p>
          <a:p>
            <a:pPr lvl="2" eaLnBrk="1" hangingPunct="1">
              <a:lnSpc>
                <a:spcPct val="97000"/>
              </a:lnSpc>
              <a:buFont typeface="Wingdings" pitchFamily="-1" charset="2"/>
              <a:buChar char="l"/>
              <a:defRPr/>
            </a:pPr>
            <a:r>
              <a:rPr lang="en-US" sz="2000" dirty="0" smtClean="0">
                <a:ea typeface="ＭＳ Ｐゴシック" pitchFamily="-1" charset="-128"/>
              </a:rPr>
              <a:t>Dynamic linking can occur when executable is first loaded and run.</a:t>
            </a:r>
          </a:p>
          <a:p>
            <a:pPr lvl="3" eaLnBrk="1" hangingPunct="1">
              <a:lnSpc>
                <a:spcPct val="90000"/>
              </a:lnSpc>
              <a:defRPr/>
            </a:pPr>
            <a:r>
              <a:rPr lang="en-US" dirty="0" smtClean="0">
                <a:ea typeface="ＭＳ Ｐゴシック" pitchFamily="-1" charset="-128"/>
              </a:rPr>
              <a:t>Common case for Linux, handled automatically by </a:t>
            </a:r>
            <a:r>
              <a:rPr lang="en-US" dirty="0" err="1" smtClean="0">
                <a:latin typeface="Courier New" pitchFamily="-1" charset="0"/>
                <a:ea typeface="ＭＳ Ｐゴシック" pitchFamily="-1" charset="-128"/>
              </a:rPr>
              <a:t>ld-linux.so</a:t>
            </a:r>
            <a:r>
              <a:rPr lang="en-US" dirty="0" smtClean="0">
                <a:ea typeface="ＭＳ Ｐゴシック" pitchFamily="-1" charset="-128"/>
              </a:rPr>
              <a:t>.</a:t>
            </a:r>
          </a:p>
          <a:p>
            <a:pPr lvl="2" eaLnBrk="1" hangingPunct="1">
              <a:lnSpc>
                <a:spcPct val="97000"/>
              </a:lnSpc>
              <a:buFont typeface="Wingdings" pitchFamily="-1" charset="2"/>
              <a:buChar char="l"/>
              <a:defRPr/>
            </a:pPr>
            <a:r>
              <a:rPr lang="en-US" sz="2000" dirty="0" smtClean="0">
                <a:ea typeface="ＭＳ Ｐゴシック" pitchFamily="-1" charset="-128"/>
              </a:rPr>
              <a:t>Dynamic linking can also occur after program has begun.</a:t>
            </a:r>
          </a:p>
          <a:p>
            <a:pPr lvl="3" eaLnBrk="1" hangingPunct="1">
              <a:lnSpc>
                <a:spcPct val="90000"/>
              </a:lnSpc>
              <a:defRPr/>
            </a:pPr>
            <a:r>
              <a:rPr lang="en-US" dirty="0" smtClean="0">
                <a:ea typeface="ＭＳ Ｐゴシック" pitchFamily="-1" charset="-128"/>
              </a:rPr>
              <a:t>In Linux, this is done explicitly by user with </a:t>
            </a:r>
            <a:r>
              <a:rPr lang="en-US" dirty="0" err="1" smtClean="0">
                <a:latin typeface="Courier New" pitchFamily="-1" charset="0"/>
                <a:ea typeface="ＭＳ Ｐゴシック" pitchFamily="-1" charset="-128"/>
              </a:rPr>
              <a:t>dlopen</a:t>
            </a:r>
            <a:r>
              <a:rPr lang="en-US" dirty="0" smtClean="0">
                <a:latin typeface="Courier New" pitchFamily="-1" charset="0"/>
                <a:ea typeface="ＭＳ Ｐゴシック" pitchFamily="-1" charset="-128"/>
              </a:rPr>
              <a:t>().</a:t>
            </a:r>
          </a:p>
          <a:p>
            <a:pPr lvl="3" eaLnBrk="1" hangingPunct="1">
              <a:lnSpc>
                <a:spcPct val="90000"/>
              </a:lnSpc>
              <a:defRPr/>
            </a:pPr>
            <a:r>
              <a:rPr lang="en-US" dirty="0" smtClean="0">
                <a:ea typeface="ＭＳ Ｐゴシック" pitchFamily="-1" charset="-128"/>
              </a:rPr>
              <a:t>Basis for High-Performance Web Servers. </a:t>
            </a:r>
          </a:p>
          <a:p>
            <a:pPr lvl="2" eaLnBrk="1" hangingPunct="1">
              <a:lnSpc>
                <a:spcPct val="97000"/>
              </a:lnSpc>
              <a:buFont typeface="Wingdings" pitchFamily="-1" charset="2"/>
              <a:buChar char="l"/>
              <a:defRPr/>
            </a:pPr>
            <a:r>
              <a:rPr lang="en-US" sz="2000" dirty="0" smtClean="0">
                <a:ea typeface="ＭＳ Ｐゴシック" pitchFamily="-1" charset="-128"/>
              </a:rPr>
              <a:t>Shared library routines can be shared by multiple processes.</a:t>
            </a:r>
          </a:p>
        </p:txBody>
      </p:sp>
    </p:spTree>
    <p:extLst>
      <p:ext uri="{BB962C8B-B14F-4D97-AF65-F5344CB8AC3E}">
        <p14:creationId xmlns:p14="http://schemas.microsoft.com/office/powerpoint/2010/main" val="3605024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dissolve">
                                      <p:cBhvr>
                                        <p:cTn id="17" dur="500"/>
                                        <p:tgtEl>
                                          <p:spTgt spid="219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3" end="3"/>
                                            </p:txEl>
                                          </p:spTgt>
                                        </p:tgtEl>
                                        <p:attrNameLst>
                                          <p:attrName>style.visibility</p:attrName>
                                        </p:attrNameLst>
                                      </p:cBhvr>
                                      <p:to>
                                        <p:strVal val="visible"/>
                                      </p:to>
                                    </p:set>
                                    <p:animEffect transition="in" filter="dissolve">
                                      <p:cBhvr>
                                        <p:cTn id="22" dur="500"/>
                                        <p:tgtEl>
                                          <p:spTgt spid="219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4" end="4"/>
                                            </p:txEl>
                                          </p:spTgt>
                                        </p:tgtEl>
                                        <p:attrNameLst>
                                          <p:attrName>style.visibility</p:attrName>
                                        </p:attrNameLst>
                                      </p:cBhvr>
                                      <p:to>
                                        <p:strVal val="visible"/>
                                      </p:to>
                                    </p:set>
                                    <p:animEffect transition="in" filter="dissolve">
                                      <p:cBhvr>
                                        <p:cTn id="27" dur="500"/>
                                        <p:tgtEl>
                                          <p:spTgt spid="219141">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9141">
                                            <p:txEl>
                                              <p:pRg st="5" end="5"/>
                                            </p:txEl>
                                          </p:spTgt>
                                        </p:tgtEl>
                                        <p:attrNameLst>
                                          <p:attrName>style.visibility</p:attrName>
                                        </p:attrNameLst>
                                      </p:cBhvr>
                                      <p:to>
                                        <p:strVal val="visible"/>
                                      </p:to>
                                    </p:set>
                                    <p:animEffect transition="in" filter="dissolve">
                                      <p:cBhvr>
                                        <p:cTn id="30" dur="500"/>
                                        <p:tgtEl>
                                          <p:spTgt spid="21914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9141">
                                            <p:txEl>
                                              <p:pRg st="6" end="6"/>
                                            </p:txEl>
                                          </p:spTgt>
                                        </p:tgtEl>
                                        <p:attrNameLst>
                                          <p:attrName>style.visibility</p:attrName>
                                        </p:attrNameLst>
                                      </p:cBhvr>
                                      <p:to>
                                        <p:strVal val="visible"/>
                                      </p:to>
                                    </p:set>
                                    <p:animEffect transition="in" filter="dissolve">
                                      <p:cBhvr>
                                        <p:cTn id="35" dur="500"/>
                                        <p:tgtEl>
                                          <p:spTgt spid="219141">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9141">
                                            <p:txEl>
                                              <p:pRg st="7" end="7"/>
                                            </p:txEl>
                                          </p:spTgt>
                                        </p:tgtEl>
                                        <p:attrNameLst>
                                          <p:attrName>style.visibility</p:attrName>
                                        </p:attrNameLst>
                                      </p:cBhvr>
                                      <p:to>
                                        <p:strVal val="visible"/>
                                      </p:to>
                                    </p:set>
                                    <p:animEffect transition="in" filter="dissolve">
                                      <p:cBhvr>
                                        <p:cTn id="38" dur="500"/>
                                        <p:tgtEl>
                                          <p:spTgt spid="219141">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19141">
                                            <p:txEl>
                                              <p:pRg st="8" end="8"/>
                                            </p:txEl>
                                          </p:spTgt>
                                        </p:tgtEl>
                                        <p:attrNameLst>
                                          <p:attrName>style.visibility</p:attrName>
                                        </p:attrNameLst>
                                      </p:cBhvr>
                                      <p:to>
                                        <p:strVal val="visible"/>
                                      </p:to>
                                    </p:set>
                                    <p:animEffect transition="in" filter="dissolve">
                                      <p:cBhvr>
                                        <p:cTn id="41" dur="500"/>
                                        <p:tgtEl>
                                          <p:spTgt spid="21914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9141">
                                            <p:txEl>
                                              <p:pRg st="9" end="9"/>
                                            </p:txEl>
                                          </p:spTgt>
                                        </p:tgtEl>
                                        <p:attrNameLst>
                                          <p:attrName>style.visibility</p:attrName>
                                        </p:attrNameLst>
                                      </p:cBhvr>
                                      <p:to>
                                        <p:strVal val="visible"/>
                                      </p:to>
                                    </p:set>
                                    <p:animEffect transition="in" filter="dissolve">
                                      <p:cBhvr>
                                        <p:cTn id="46" dur="500"/>
                                        <p:tgtEl>
                                          <p:spTgt spid="2191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86" name="Rectangle 26"/>
          <p:cNvSpPr>
            <a:spLocks noGrp="1" noChangeArrowheads="1"/>
          </p:cNvSpPr>
          <p:nvPr>
            <p:ph type="title"/>
          </p:nvPr>
        </p:nvSpPr>
        <p:spPr/>
        <p:txBody>
          <a:bodyPr/>
          <a:lstStyle/>
          <a:p>
            <a:pPr eaLnBrk="1" hangingPunct="1">
              <a:defRPr/>
            </a:pPr>
            <a:r>
              <a:rPr lang="en-US"/>
              <a:t>Dynamically Linked Shared Libraries </a:t>
            </a:r>
          </a:p>
        </p:txBody>
      </p:sp>
      <p:sp>
        <p:nvSpPr>
          <p:cNvPr id="81922" name="Text Box 3"/>
          <p:cNvSpPr txBox="1">
            <a:spLocks noChangeArrowheads="1"/>
          </p:cNvSpPr>
          <p:nvPr/>
        </p:nvSpPr>
        <p:spPr bwMode="auto">
          <a:xfrm>
            <a:off x="5303838" y="5000625"/>
            <a:ext cx="37639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latin typeface="Courier New" charset="0"/>
              </a:rPr>
              <a:t>libc.so</a:t>
            </a:r>
            <a:r>
              <a:rPr lang="en-US" sz="1800" i="1">
                <a:solidFill>
                  <a:srgbClr val="FF0000"/>
                </a:solidFill>
              </a:rPr>
              <a:t> functions called by </a:t>
            </a:r>
            <a:r>
              <a:rPr lang="en-US" sz="1800" i="1">
                <a:solidFill>
                  <a:srgbClr val="FF0000"/>
                </a:solidFill>
                <a:latin typeface="Courier New" charset="0"/>
              </a:rPr>
              <a:t>m.c</a:t>
            </a:r>
          </a:p>
          <a:p>
            <a:pPr algn="l">
              <a:lnSpc>
                <a:spcPct val="100000"/>
              </a:lnSpc>
            </a:pPr>
            <a:r>
              <a:rPr lang="en-US" sz="1800" i="1">
                <a:solidFill>
                  <a:srgbClr val="FF0000"/>
                </a:solidFill>
              </a:rPr>
              <a:t>and </a:t>
            </a:r>
            <a:r>
              <a:rPr lang="en-US" sz="1800" i="1">
                <a:solidFill>
                  <a:srgbClr val="FF0000"/>
                </a:solidFill>
                <a:latin typeface="Courier New" charset="0"/>
              </a:rPr>
              <a:t>a.c</a:t>
            </a:r>
            <a:r>
              <a:rPr lang="en-US" sz="1800" i="1">
                <a:solidFill>
                  <a:srgbClr val="FF0000"/>
                </a:solidFill>
              </a:rPr>
              <a:t> are loaded, linked, and (potentially) shared among processes.</a:t>
            </a:r>
          </a:p>
        </p:txBody>
      </p:sp>
      <p:sp>
        <p:nvSpPr>
          <p:cNvPr id="81923" name="Text Box 4"/>
          <p:cNvSpPr txBox="1">
            <a:spLocks noChangeArrowheads="1"/>
          </p:cNvSpPr>
          <p:nvPr/>
        </p:nvSpPr>
        <p:spPr bwMode="auto">
          <a:xfrm>
            <a:off x="5638800" y="3886200"/>
            <a:ext cx="342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Shared library of dynamically relocatable object files</a:t>
            </a:r>
            <a:endParaRPr lang="en-US" sz="1800">
              <a:solidFill>
                <a:srgbClr val="FF0000"/>
              </a:solidFill>
            </a:endParaRPr>
          </a:p>
        </p:txBody>
      </p:sp>
      <p:sp>
        <p:nvSpPr>
          <p:cNvPr id="81924" name="Line 5"/>
          <p:cNvSpPr>
            <a:spLocks noChangeShapeType="1"/>
          </p:cNvSpPr>
          <p:nvPr/>
        </p:nvSpPr>
        <p:spPr bwMode="auto">
          <a:xfrm>
            <a:off x="1997075" y="12954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25" name="Rectangle 6"/>
          <p:cNvSpPr>
            <a:spLocks noChangeArrowheads="1"/>
          </p:cNvSpPr>
          <p:nvPr/>
        </p:nvSpPr>
        <p:spPr bwMode="auto">
          <a:xfrm>
            <a:off x="1177925" y="1665288"/>
            <a:ext cx="150495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Translators</a:t>
            </a:r>
          </a:p>
          <a:p>
            <a:pPr>
              <a:lnSpc>
                <a:spcPct val="100000"/>
              </a:lnSpc>
            </a:pPr>
            <a:r>
              <a:rPr lang="en-US">
                <a:solidFill>
                  <a:srgbClr val="000066"/>
                </a:solidFill>
              </a:rPr>
              <a:t>(cc1, as)</a:t>
            </a:r>
            <a:endParaRPr lang="en-US">
              <a:solidFill>
                <a:srgbClr val="000066"/>
              </a:solidFill>
              <a:latin typeface="Courier New" charset="0"/>
            </a:endParaRPr>
          </a:p>
        </p:txBody>
      </p:sp>
      <p:sp>
        <p:nvSpPr>
          <p:cNvPr id="81926" name="Text Box 7"/>
          <p:cNvSpPr txBox="1">
            <a:spLocks noChangeArrowheads="1"/>
          </p:cNvSpPr>
          <p:nvPr/>
        </p:nvSpPr>
        <p:spPr bwMode="auto">
          <a:xfrm>
            <a:off x="1692275" y="990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m.c</a:t>
            </a:r>
          </a:p>
        </p:txBody>
      </p:sp>
      <p:sp>
        <p:nvSpPr>
          <p:cNvPr id="81927" name="Text Box 8"/>
          <p:cNvSpPr txBox="1">
            <a:spLocks noChangeArrowheads="1"/>
          </p:cNvSpPr>
          <p:nvPr/>
        </p:nvSpPr>
        <p:spPr bwMode="auto">
          <a:xfrm>
            <a:off x="1692275" y="2655888"/>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m.o</a:t>
            </a:r>
          </a:p>
        </p:txBody>
      </p:sp>
      <p:sp>
        <p:nvSpPr>
          <p:cNvPr id="81928" name="Rectangle 9"/>
          <p:cNvSpPr>
            <a:spLocks noChangeArrowheads="1"/>
          </p:cNvSpPr>
          <p:nvPr/>
        </p:nvSpPr>
        <p:spPr bwMode="auto">
          <a:xfrm>
            <a:off x="2987675" y="1665288"/>
            <a:ext cx="15240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Translators</a:t>
            </a:r>
          </a:p>
          <a:p>
            <a:pPr>
              <a:lnSpc>
                <a:spcPct val="100000"/>
              </a:lnSpc>
            </a:pPr>
            <a:r>
              <a:rPr lang="en-US">
                <a:solidFill>
                  <a:srgbClr val="000066"/>
                </a:solidFill>
              </a:rPr>
              <a:t>(cc1,as)</a:t>
            </a:r>
            <a:endParaRPr lang="en-US">
              <a:solidFill>
                <a:srgbClr val="000066"/>
              </a:solidFill>
              <a:latin typeface="Courier New" charset="0"/>
            </a:endParaRPr>
          </a:p>
        </p:txBody>
      </p:sp>
      <p:sp>
        <p:nvSpPr>
          <p:cNvPr id="81929" name="Text Box 10"/>
          <p:cNvSpPr txBox="1">
            <a:spLocks noChangeArrowheads="1"/>
          </p:cNvSpPr>
          <p:nvPr/>
        </p:nvSpPr>
        <p:spPr bwMode="auto">
          <a:xfrm>
            <a:off x="3368675" y="9906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a.c</a:t>
            </a:r>
          </a:p>
        </p:txBody>
      </p:sp>
      <p:sp>
        <p:nvSpPr>
          <p:cNvPr id="81930" name="Text Box 11"/>
          <p:cNvSpPr txBox="1">
            <a:spLocks noChangeArrowheads="1"/>
          </p:cNvSpPr>
          <p:nvPr/>
        </p:nvSpPr>
        <p:spPr bwMode="auto">
          <a:xfrm>
            <a:off x="3368675" y="2655888"/>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a.o</a:t>
            </a:r>
          </a:p>
        </p:txBody>
      </p:sp>
      <p:sp>
        <p:nvSpPr>
          <p:cNvPr id="81931" name="Line 12"/>
          <p:cNvSpPr>
            <a:spLocks noChangeShapeType="1"/>
          </p:cNvSpPr>
          <p:nvPr/>
        </p:nvSpPr>
        <p:spPr bwMode="auto">
          <a:xfrm>
            <a:off x="3673475" y="12954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2" name="Line 13"/>
          <p:cNvSpPr>
            <a:spLocks noChangeShapeType="1"/>
          </p:cNvSpPr>
          <p:nvPr/>
        </p:nvSpPr>
        <p:spPr bwMode="auto">
          <a:xfrm>
            <a:off x="1997075" y="23510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3" name="Line 14"/>
          <p:cNvSpPr>
            <a:spLocks noChangeShapeType="1"/>
          </p:cNvSpPr>
          <p:nvPr/>
        </p:nvSpPr>
        <p:spPr bwMode="auto">
          <a:xfrm>
            <a:off x="3673475" y="23510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4" name="Line 15"/>
          <p:cNvSpPr>
            <a:spLocks noChangeShapeType="1"/>
          </p:cNvSpPr>
          <p:nvPr/>
        </p:nvSpPr>
        <p:spPr bwMode="auto">
          <a:xfrm>
            <a:off x="1997075" y="2960688"/>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5" name="Line 16"/>
          <p:cNvSpPr>
            <a:spLocks noChangeShapeType="1"/>
          </p:cNvSpPr>
          <p:nvPr/>
        </p:nvSpPr>
        <p:spPr bwMode="auto">
          <a:xfrm>
            <a:off x="3673475" y="2960688"/>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6" name="Text Box 17"/>
          <p:cNvSpPr txBox="1">
            <a:spLocks noChangeArrowheads="1"/>
          </p:cNvSpPr>
          <p:nvPr/>
        </p:nvSpPr>
        <p:spPr bwMode="auto">
          <a:xfrm>
            <a:off x="4356100" y="3943350"/>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libc.so</a:t>
            </a:r>
          </a:p>
        </p:txBody>
      </p:sp>
      <p:sp>
        <p:nvSpPr>
          <p:cNvPr id="81937" name="Line 18"/>
          <p:cNvSpPr>
            <a:spLocks noChangeShapeType="1"/>
          </p:cNvSpPr>
          <p:nvPr/>
        </p:nvSpPr>
        <p:spPr bwMode="auto">
          <a:xfrm flipH="1">
            <a:off x="4191000" y="4343400"/>
            <a:ext cx="61277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38" name="Rectangle 19"/>
          <p:cNvSpPr>
            <a:spLocks noChangeArrowheads="1"/>
          </p:cNvSpPr>
          <p:nvPr/>
        </p:nvSpPr>
        <p:spPr bwMode="auto">
          <a:xfrm>
            <a:off x="2149475" y="3341688"/>
            <a:ext cx="2971800" cy="3667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(Static) Linker (ld)</a:t>
            </a:r>
          </a:p>
        </p:txBody>
      </p:sp>
      <p:sp>
        <p:nvSpPr>
          <p:cNvPr id="81939" name="Text Box 20"/>
          <p:cNvSpPr txBox="1">
            <a:spLocks noChangeArrowheads="1"/>
          </p:cNvSpPr>
          <p:nvPr/>
        </p:nvSpPr>
        <p:spPr bwMode="auto">
          <a:xfrm>
            <a:off x="3489325" y="4027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81940" name="Rectangle 21"/>
          <p:cNvSpPr>
            <a:spLocks noChangeArrowheads="1"/>
          </p:cNvSpPr>
          <p:nvPr/>
        </p:nvSpPr>
        <p:spPr bwMode="auto">
          <a:xfrm>
            <a:off x="2209800" y="4865688"/>
            <a:ext cx="29718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Loader/Dynamic Linker</a:t>
            </a:r>
          </a:p>
          <a:p>
            <a:pPr>
              <a:lnSpc>
                <a:spcPct val="100000"/>
              </a:lnSpc>
            </a:pPr>
            <a:r>
              <a:rPr lang="en-US">
                <a:solidFill>
                  <a:srgbClr val="000066"/>
                </a:solidFill>
              </a:rPr>
              <a:t>(ld-linux.so)</a:t>
            </a:r>
          </a:p>
        </p:txBody>
      </p:sp>
      <p:sp>
        <p:nvSpPr>
          <p:cNvPr id="81941" name="Line 22"/>
          <p:cNvSpPr>
            <a:spLocks noChangeShapeType="1"/>
          </p:cNvSpPr>
          <p:nvPr/>
        </p:nvSpPr>
        <p:spPr bwMode="auto">
          <a:xfrm>
            <a:off x="3651250" y="3733800"/>
            <a:ext cx="635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2" name="Line 23"/>
          <p:cNvSpPr>
            <a:spLocks noChangeShapeType="1"/>
          </p:cNvSpPr>
          <p:nvPr/>
        </p:nvSpPr>
        <p:spPr bwMode="auto">
          <a:xfrm flipH="1">
            <a:off x="3657600" y="44196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3" name="Line 28"/>
          <p:cNvSpPr>
            <a:spLocks noChangeShapeType="1"/>
          </p:cNvSpPr>
          <p:nvPr/>
        </p:nvSpPr>
        <p:spPr bwMode="auto">
          <a:xfrm flipH="1">
            <a:off x="3651250" y="5532438"/>
            <a:ext cx="0" cy="658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81944" name="Text Box 30"/>
          <p:cNvSpPr txBox="1">
            <a:spLocks noChangeArrowheads="1"/>
          </p:cNvSpPr>
          <p:nvPr/>
        </p:nvSpPr>
        <p:spPr bwMode="auto">
          <a:xfrm>
            <a:off x="657225" y="5889625"/>
            <a:ext cx="28797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i="1">
                <a:solidFill>
                  <a:srgbClr val="FF0000"/>
                </a:solidFill>
              </a:rPr>
              <a:t>Fully linked executable </a:t>
            </a:r>
          </a:p>
          <a:p>
            <a:pPr algn="l">
              <a:lnSpc>
                <a:spcPct val="65000"/>
              </a:lnSpc>
              <a:spcBef>
                <a:spcPct val="50000"/>
              </a:spcBef>
            </a:pPr>
            <a:r>
              <a:rPr lang="en-US" sz="1800" i="1">
                <a:solidFill>
                  <a:srgbClr val="FF0000"/>
                </a:solidFill>
              </a:rPr>
              <a:t>p</a:t>
            </a:r>
            <a:r>
              <a:rPr lang="ja-JP" altLang="en-US" sz="1800" i="1">
                <a:solidFill>
                  <a:srgbClr val="FF0000"/>
                </a:solidFill>
              </a:rPr>
              <a:t>’</a:t>
            </a:r>
            <a:r>
              <a:rPr lang="en-US" altLang="ja-JP" sz="1800" i="1">
                <a:solidFill>
                  <a:srgbClr val="FF0000"/>
                </a:solidFill>
              </a:rPr>
              <a:t> (in memory)</a:t>
            </a:r>
            <a:endParaRPr lang="en-US" sz="1800" i="1">
              <a:solidFill>
                <a:srgbClr val="FF0000"/>
              </a:solidFill>
            </a:endParaRPr>
          </a:p>
        </p:txBody>
      </p:sp>
      <p:sp>
        <p:nvSpPr>
          <p:cNvPr id="81945" name="Text Box 31"/>
          <p:cNvSpPr txBox="1">
            <a:spLocks noChangeArrowheads="1"/>
          </p:cNvSpPr>
          <p:nvPr/>
        </p:nvSpPr>
        <p:spPr bwMode="auto">
          <a:xfrm>
            <a:off x="127000" y="4029075"/>
            <a:ext cx="32416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i="1">
                <a:solidFill>
                  <a:srgbClr val="FF0000"/>
                </a:solidFill>
              </a:rPr>
              <a:t>Partially linked executable p  </a:t>
            </a:r>
          </a:p>
          <a:p>
            <a:pPr algn="l">
              <a:lnSpc>
                <a:spcPct val="65000"/>
              </a:lnSpc>
              <a:spcBef>
                <a:spcPct val="50000"/>
              </a:spcBef>
            </a:pPr>
            <a:r>
              <a:rPr lang="en-US" sz="1800" i="1">
                <a:solidFill>
                  <a:srgbClr val="FF0000"/>
                </a:solidFill>
              </a:rPr>
              <a:t>(on disk)</a:t>
            </a:r>
          </a:p>
        </p:txBody>
      </p:sp>
      <p:sp>
        <p:nvSpPr>
          <p:cNvPr id="81946" name="Text Box 32"/>
          <p:cNvSpPr txBox="1">
            <a:spLocks noChangeArrowheads="1"/>
          </p:cNvSpPr>
          <p:nvPr/>
        </p:nvSpPr>
        <p:spPr bwMode="auto">
          <a:xfrm>
            <a:off x="3497263" y="61912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r>
              <a:rPr lang="ja-JP" altLang="en-US" sz="1800">
                <a:solidFill>
                  <a:srgbClr val="000066"/>
                </a:solidFill>
                <a:latin typeface="Courier New" charset="0"/>
              </a:rPr>
              <a:t>’</a:t>
            </a:r>
            <a:endParaRPr lang="en-US" sz="1800">
              <a:solidFill>
                <a:srgbClr val="000066"/>
              </a:solidFill>
              <a:latin typeface="Courier New" charset="0"/>
            </a:endParaRPr>
          </a:p>
        </p:txBody>
      </p:sp>
      <p:sp>
        <p:nvSpPr>
          <p:cNvPr id="81947" name="Text Box 22"/>
          <p:cNvSpPr txBox="1">
            <a:spLocks noChangeArrowheads="1"/>
          </p:cNvSpPr>
          <p:nvPr/>
        </p:nvSpPr>
        <p:spPr bwMode="auto">
          <a:xfrm>
            <a:off x="5153025" y="2605088"/>
            <a:ext cx="195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libwhatever.a</a:t>
            </a:r>
          </a:p>
        </p:txBody>
      </p:sp>
      <p:sp>
        <p:nvSpPr>
          <p:cNvPr id="81948" name="Line 23"/>
          <p:cNvSpPr>
            <a:spLocks noChangeShapeType="1"/>
          </p:cNvSpPr>
          <p:nvPr/>
        </p:nvSpPr>
        <p:spPr bwMode="auto">
          <a:xfrm flipH="1">
            <a:off x="4705350" y="2909888"/>
            <a:ext cx="8255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85070603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dirty="0">
                <a:latin typeface="Helvetica" charset="0"/>
                <a:ea typeface="ＭＳ Ｐゴシック" charset="0"/>
                <a:cs typeface="ＭＳ Ｐゴシック" charset="0"/>
              </a:rPr>
              <a:t>Dynamic </a:t>
            </a:r>
            <a:r>
              <a:rPr lang="en-US" dirty="0" smtClean="0">
                <a:latin typeface="Helvetica" charset="0"/>
                <a:ea typeface="ＭＳ Ｐゴシック" charset="0"/>
                <a:cs typeface="ＭＳ Ｐゴシック" charset="0"/>
              </a:rPr>
              <a:t>Linking</a:t>
            </a:r>
            <a:endParaRPr lang="en-US" dirty="0">
              <a:latin typeface="Helvetica" charset="0"/>
              <a:ea typeface="ＭＳ Ｐゴシック" charset="0"/>
              <a:cs typeface="ＭＳ Ｐゴシック" charset="0"/>
            </a:endParaRP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Compile a program, but link in a dynamic library lib*.so</a:t>
            </a:r>
          </a:p>
          <a:p>
            <a:pPr lvl="1" eaLnBrk="1" hangingPunct="1">
              <a:lnSpc>
                <a:spcPct val="90000"/>
              </a:lnSpc>
              <a:buClr>
                <a:srgbClr val="660033"/>
              </a:buClr>
              <a:buFont typeface="Wingdings" pitchFamily="-1" charset="2"/>
              <a:buChar char="n"/>
              <a:defRPr/>
            </a:pPr>
            <a:r>
              <a:rPr lang="en-US" dirty="0">
                <a:solidFill>
                  <a:srgbClr val="000066"/>
                </a:solidFill>
              </a:rPr>
              <a:t>e</a:t>
            </a:r>
            <a:r>
              <a:rPr lang="en-US" dirty="0" smtClean="0">
                <a:solidFill>
                  <a:srgbClr val="000066"/>
                </a:solidFill>
              </a:rPr>
              <a:t>.g.  </a:t>
            </a:r>
            <a:r>
              <a:rPr lang="en-US" b="0" dirty="0" err="1" smtClean="0">
                <a:solidFill>
                  <a:srgbClr val="000066"/>
                </a:solidFill>
                <a:latin typeface="Courier"/>
                <a:cs typeface="Courier"/>
              </a:rPr>
              <a:t>gcc</a:t>
            </a:r>
            <a:r>
              <a:rPr lang="en-US" b="0" dirty="0" smtClean="0">
                <a:solidFill>
                  <a:srgbClr val="000066"/>
                </a:solidFill>
                <a:latin typeface="Courier"/>
                <a:cs typeface="Courier"/>
              </a:rPr>
              <a:t> </a:t>
            </a:r>
            <a:r>
              <a:rPr lang="en-US" b="0" dirty="0">
                <a:solidFill>
                  <a:srgbClr val="000066"/>
                </a:solidFill>
                <a:latin typeface="Courier"/>
                <a:cs typeface="Courier"/>
              </a:rPr>
              <a:t>-o p2 main2.c ./</a:t>
            </a:r>
            <a:r>
              <a:rPr lang="en-US" b="0" dirty="0" err="1">
                <a:solidFill>
                  <a:srgbClr val="000066"/>
                </a:solidFill>
                <a:latin typeface="Courier"/>
                <a:cs typeface="Courier"/>
              </a:rPr>
              <a:t>libvector.so</a:t>
            </a:r>
            <a:endParaRPr lang="en-US" b="0" dirty="0">
              <a:solidFill>
                <a:srgbClr val="000066"/>
              </a:solidFill>
              <a:latin typeface="Courier"/>
              <a:cs typeface="Courier"/>
            </a:endParaRPr>
          </a:p>
          <a:p>
            <a:pPr eaLnBrk="1" hangingPunct="1">
              <a:lnSpc>
                <a:spcPct val="90000"/>
              </a:lnSpc>
              <a:buFont typeface="Wingdings" pitchFamily="-1" charset="2"/>
              <a:buNone/>
              <a:defRPr/>
            </a:pPr>
            <a:r>
              <a:rPr lang="en-US" dirty="0" smtClean="0"/>
              <a:t>This creates a partially linked executable, e.g. </a:t>
            </a:r>
            <a:r>
              <a:rPr lang="en-US" dirty="0" smtClean="0">
                <a:latin typeface="Courier"/>
                <a:cs typeface="Courier"/>
              </a:rPr>
              <a:t>p2</a:t>
            </a:r>
            <a:r>
              <a:rPr lang="en-US" dirty="0" smtClean="0"/>
              <a:t> </a:t>
            </a:r>
          </a:p>
          <a:p>
            <a:pPr lvl="1" eaLnBrk="1" hangingPunct="1">
              <a:lnSpc>
                <a:spcPct val="90000"/>
              </a:lnSpc>
              <a:buClr>
                <a:srgbClr val="660033"/>
              </a:buClr>
              <a:buFont typeface="Wingdings" pitchFamily="-1" charset="2"/>
              <a:buChar char="n"/>
              <a:defRPr/>
            </a:pPr>
            <a:r>
              <a:rPr lang="en-US" b="0" dirty="0">
                <a:solidFill>
                  <a:srgbClr val="000066"/>
                </a:solidFill>
                <a:latin typeface="Courier"/>
                <a:cs typeface="Courier"/>
              </a:rPr>
              <a:t>p2 </a:t>
            </a:r>
            <a:r>
              <a:rPr lang="en-US" dirty="0" smtClean="0">
                <a:solidFill>
                  <a:srgbClr val="000066"/>
                </a:solidFill>
              </a:rPr>
              <a:t>contains relocation and symbol table info for functions defined in the shared library, but not yet the shared library code </a:t>
            </a:r>
            <a:endParaRPr lang="en-US" b="0" dirty="0">
              <a:solidFill>
                <a:srgbClr val="000066"/>
              </a:solidFill>
              <a:latin typeface="Courier"/>
              <a:cs typeface="Courier"/>
            </a:endParaRPr>
          </a:p>
          <a:p>
            <a:pPr eaLnBrk="1" hangingPunct="1">
              <a:lnSpc>
                <a:spcPct val="90000"/>
              </a:lnSpc>
              <a:buFont typeface="Wingdings" pitchFamily="-1" charset="2"/>
              <a:buNone/>
              <a:defRPr/>
            </a:pPr>
            <a:r>
              <a:rPr lang="en-US" dirty="0" smtClean="0"/>
              <a:t>When the executable is run, the OS loader will first invoke a dynamic linker </a:t>
            </a:r>
          </a:p>
          <a:p>
            <a:pPr lvl="1" eaLnBrk="1" hangingPunct="1">
              <a:lnSpc>
                <a:spcPct val="90000"/>
              </a:lnSpc>
              <a:buFont typeface="Wingdings" pitchFamily="-1" charset="2"/>
              <a:buChar char="n"/>
              <a:defRPr/>
            </a:pPr>
            <a:r>
              <a:rPr lang="en-US" dirty="0" smtClean="0"/>
              <a:t>The dynamic linker will relocate the lib*.so code into a memory segment and then relocate the </a:t>
            </a:r>
            <a:r>
              <a:rPr lang="en-US" dirty="0" err="1" smtClean="0"/>
              <a:t>executable’s</a:t>
            </a:r>
            <a:r>
              <a:rPr lang="en-US" dirty="0" smtClean="0"/>
              <a:t> code so symbols referenced in the lib*.so functions are accessed correctly</a:t>
            </a:r>
          </a:p>
          <a:p>
            <a:pPr eaLnBrk="1" hangingPunct="1">
              <a:lnSpc>
                <a:spcPct val="90000"/>
              </a:lnSpc>
              <a:buFont typeface="Wingdings" pitchFamily="-1" charset="2"/>
              <a:buNone/>
              <a:defRPr/>
            </a:pPr>
            <a:r>
              <a:rPr lang="en-US" dirty="0" smtClean="0"/>
              <a:t>Control is now passed to the fully linked executable to run</a:t>
            </a:r>
            <a:endParaRPr lang="en-US" dirty="0"/>
          </a:p>
          <a:p>
            <a:pPr lvl="1" eaLnBrk="1" hangingPunct="1">
              <a:lnSpc>
                <a:spcPct val="90000"/>
              </a:lnSpc>
              <a:buFont typeface="Wingdings" pitchFamily="-1" charset="2"/>
              <a:buChar char="n"/>
              <a:defRPr/>
            </a:pPr>
            <a:r>
              <a:rPr lang="en-US" dirty="0" smtClean="0"/>
              <a:t>Positions of the code are now fixed.</a:t>
            </a:r>
            <a:endParaRPr lang="en-US" dirty="0"/>
          </a:p>
        </p:txBody>
      </p:sp>
    </p:spTree>
    <p:extLst>
      <p:ext uri="{BB962C8B-B14F-4D97-AF65-F5344CB8AC3E}">
        <p14:creationId xmlns:p14="http://schemas.microsoft.com/office/powerpoint/2010/main" val="2537498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dissolve">
                                      <p:cBhvr>
                                        <p:cTn id="17" dur="500"/>
                                        <p:tgtEl>
                                          <p:spTgt spid="2191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3" end="3"/>
                                            </p:txEl>
                                          </p:spTgt>
                                        </p:tgtEl>
                                        <p:attrNameLst>
                                          <p:attrName>style.visibility</p:attrName>
                                        </p:attrNameLst>
                                      </p:cBhvr>
                                      <p:to>
                                        <p:strVal val="visible"/>
                                      </p:to>
                                    </p:set>
                                    <p:animEffect transition="in" filter="dissolve">
                                      <p:cBhvr>
                                        <p:cTn id="22" dur="500"/>
                                        <p:tgtEl>
                                          <p:spTgt spid="2191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4" end="4"/>
                                            </p:txEl>
                                          </p:spTgt>
                                        </p:tgtEl>
                                        <p:attrNameLst>
                                          <p:attrName>style.visibility</p:attrName>
                                        </p:attrNameLst>
                                      </p:cBhvr>
                                      <p:to>
                                        <p:strVal val="visible"/>
                                      </p:to>
                                    </p:set>
                                    <p:animEffect transition="in" filter="dissolve">
                                      <p:cBhvr>
                                        <p:cTn id="27" dur="500"/>
                                        <p:tgtEl>
                                          <p:spTgt spid="21914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9141">
                                            <p:txEl>
                                              <p:pRg st="5" end="5"/>
                                            </p:txEl>
                                          </p:spTgt>
                                        </p:tgtEl>
                                        <p:attrNameLst>
                                          <p:attrName>style.visibility</p:attrName>
                                        </p:attrNameLst>
                                      </p:cBhvr>
                                      <p:to>
                                        <p:strVal val="visible"/>
                                      </p:to>
                                    </p:set>
                                    <p:animEffect transition="in" filter="dissolve">
                                      <p:cBhvr>
                                        <p:cTn id="32" dur="500"/>
                                        <p:tgtEl>
                                          <p:spTgt spid="21914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9141">
                                            <p:txEl>
                                              <p:pRg st="6" end="6"/>
                                            </p:txEl>
                                          </p:spTgt>
                                        </p:tgtEl>
                                        <p:attrNameLst>
                                          <p:attrName>style.visibility</p:attrName>
                                        </p:attrNameLst>
                                      </p:cBhvr>
                                      <p:to>
                                        <p:strVal val="visible"/>
                                      </p:to>
                                    </p:set>
                                    <p:animEffect transition="in" filter="dissolve">
                                      <p:cBhvr>
                                        <p:cTn id="37" dur="500"/>
                                        <p:tgtEl>
                                          <p:spTgt spid="21914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9141">
                                            <p:txEl>
                                              <p:pRg st="7" end="7"/>
                                            </p:txEl>
                                          </p:spTgt>
                                        </p:tgtEl>
                                        <p:attrNameLst>
                                          <p:attrName>style.visibility</p:attrName>
                                        </p:attrNameLst>
                                      </p:cBhvr>
                                      <p:to>
                                        <p:strVal val="visible"/>
                                      </p:to>
                                    </p:set>
                                    <p:animEffect transition="in" filter="dissolve">
                                      <p:cBhvr>
                                        <p:cTn id="42" dur="500"/>
                                        <p:tgtEl>
                                          <p:spTgt spid="21914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1" nodeType="clickEffect">
                                  <p:stCondLst>
                                    <p:cond delay="0"/>
                                  </p:stCondLst>
                                  <p:childTnLst>
                                    <p:set>
                                      <p:cBhvr>
                                        <p:cTn id="46" dur="1" fill="hold">
                                          <p:stCondLst>
                                            <p:cond delay="0"/>
                                          </p:stCondLst>
                                        </p:cTn>
                                        <p:tgtEl>
                                          <p:spTgt spid="219141">
                                            <p:txEl>
                                              <p:pRg st="0" end="0"/>
                                            </p:txEl>
                                          </p:spTgt>
                                        </p:tgtEl>
                                        <p:attrNameLst>
                                          <p:attrName>style.visibility</p:attrName>
                                        </p:attrNameLst>
                                      </p:cBhvr>
                                      <p:to>
                                        <p:strVal val="visible"/>
                                      </p:to>
                                    </p:set>
                                    <p:animEffect transition="in" filter="dissolve">
                                      <p:cBhvr>
                                        <p:cTn id="47" dur="500"/>
                                        <p:tgtEl>
                                          <p:spTgt spid="219141">
                                            <p:txEl>
                                              <p:pRg st="0" end="0"/>
                                            </p:txEl>
                                          </p:spTgt>
                                        </p:tgtEl>
                                      </p:cBhvr>
                                    </p:animEffect>
                                  </p:childTnLst>
                                </p:cTn>
                              </p:par>
                              <p:par>
                                <p:cTn id="48" presetID="9" presetClass="entr" presetSubtype="0" fill="hold" grpId="1" nodeType="withEffect">
                                  <p:stCondLst>
                                    <p:cond delay="0"/>
                                  </p:stCondLst>
                                  <p:childTnLst>
                                    <p:set>
                                      <p:cBhvr>
                                        <p:cTn id="49" dur="1" fill="hold">
                                          <p:stCondLst>
                                            <p:cond delay="0"/>
                                          </p:stCondLst>
                                        </p:cTn>
                                        <p:tgtEl>
                                          <p:spTgt spid="219141">
                                            <p:txEl>
                                              <p:pRg st="1" end="1"/>
                                            </p:txEl>
                                          </p:spTgt>
                                        </p:tgtEl>
                                        <p:attrNameLst>
                                          <p:attrName>style.visibility</p:attrName>
                                        </p:attrNameLst>
                                      </p:cBhvr>
                                      <p:to>
                                        <p:strVal val="visible"/>
                                      </p:to>
                                    </p:set>
                                    <p:animEffect transition="in" filter="dissolve">
                                      <p:cBhvr>
                                        <p:cTn id="50" dur="500"/>
                                        <p:tgtEl>
                                          <p:spTgt spid="219141">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1" nodeType="clickEffect">
                                  <p:stCondLst>
                                    <p:cond delay="0"/>
                                  </p:stCondLst>
                                  <p:childTnLst>
                                    <p:set>
                                      <p:cBhvr>
                                        <p:cTn id="54" dur="1" fill="hold">
                                          <p:stCondLst>
                                            <p:cond delay="0"/>
                                          </p:stCondLst>
                                        </p:cTn>
                                        <p:tgtEl>
                                          <p:spTgt spid="219141">
                                            <p:txEl>
                                              <p:pRg st="2" end="2"/>
                                            </p:txEl>
                                          </p:spTgt>
                                        </p:tgtEl>
                                        <p:attrNameLst>
                                          <p:attrName>style.visibility</p:attrName>
                                        </p:attrNameLst>
                                      </p:cBhvr>
                                      <p:to>
                                        <p:strVal val="visible"/>
                                      </p:to>
                                    </p:set>
                                    <p:animEffect transition="in" filter="dissolve">
                                      <p:cBhvr>
                                        <p:cTn id="55" dur="500"/>
                                        <p:tgtEl>
                                          <p:spTgt spid="219141">
                                            <p:txEl>
                                              <p:pRg st="2" end="2"/>
                                            </p:txEl>
                                          </p:spTgt>
                                        </p:tgtEl>
                                      </p:cBhvr>
                                    </p:animEffect>
                                  </p:childTnLst>
                                </p:cTn>
                              </p:par>
                              <p:par>
                                <p:cTn id="56" presetID="9" presetClass="entr" presetSubtype="0" fill="hold" grpId="1" nodeType="withEffect">
                                  <p:stCondLst>
                                    <p:cond delay="0"/>
                                  </p:stCondLst>
                                  <p:childTnLst>
                                    <p:set>
                                      <p:cBhvr>
                                        <p:cTn id="57" dur="1" fill="hold">
                                          <p:stCondLst>
                                            <p:cond delay="0"/>
                                          </p:stCondLst>
                                        </p:cTn>
                                        <p:tgtEl>
                                          <p:spTgt spid="219141">
                                            <p:txEl>
                                              <p:pRg st="3" end="3"/>
                                            </p:txEl>
                                          </p:spTgt>
                                        </p:tgtEl>
                                        <p:attrNameLst>
                                          <p:attrName>style.visibility</p:attrName>
                                        </p:attrNameLst>
                                      </p:cBhvr>
                                      <p:to>
                                        <p:strVal val="visible"/>
                                      </p:to>
                                    </p:set>
                                    <p:animEffect transition="in" filter="dissolve">
                                      <p:cBhvr>
                                        <p:cTn id="58" dur="500"/>
                                        <p:tgtEl>
                                          <p:spTgt spid="219141">
                                            <p:txEl>
                                              <p:pRg st="3" end="3"/>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1" nodeType="clickEffect">
                                  <p:stCondLst>
                                    <p:cond delay="0"/>
                                  </p:stCondLst>
                                  <p:childTnLst>
                                    <p:set>
                                      <p:cBhvr>
                                        <p:cTn id="62" dur="1" fill="hold">
                                          <p:stCondLst>
                                            <p:cond delay="0"/>
                                          </p:stCondLst>
                                        </p:cTn>
                                        <p:tgtEl>
                                          <p:spTgt spid="219141">
                                            <p:txEl>
                                              <p:pRg st="4" end="4"/>
                                            </p:txEl>
                                          </p:spTgt>
                                        </p:tgtEl>
                                        <p:attrNameLst>
                                          <p:attrName>style.visibility</p:attrName>
                                        </p:attrNameLst>
                                      </p:cBhvr>
                                      <p:to>
                                        <p:strVal val="visible"/>
                                      </p:to>
                                    </p:set>
                                    <p:animEffect transition="in" filter="dissolve">
                                      <p:cBhvr>
                                        <p:cTn id="63" dur="500"/>
                                        <p:tgtEl>
                                          <p:spTgt spid="219141">
                                            <p:txEl>
                                              <p:pRg st="4" end="4"/>
                                            </p:txEl>
                                          </p:spTgt>
                                        </p:tgtEl>
                                      </p:cBhvr>
                                    </p:animEffect>
                                  </p:childTnLst>
                                </p:cTn>
                              </p:par>
                              <p:par>
                                <p:cTn id="64" presetID="9" presetClass="entr" presetSubtype="0" fill="hold" grpId="1" nodeType="withEffect">
                                  <p:stCondLst>
                                    <p:cond delay="0"/>
                                  </p:stCondLst>
                                  <p:childTnLst>
                                    <p:set>
                                      <p:cBhvr>
                                        <p:cTn id="65" dur="1" fill="hold">
                                          <p:stCondLst>
                                            <p:cond delay="0"/>
                                          </p:stCondLst>
                                        </p:cTn>
                                        <p:tgtEl>
                                          <p:spTgt spid="219141">
                                            <p:txEl>
                                              <p:pRg st="5" end="5"/>
                                            </p:txEl>
                                          </p:spTgt>
                                        </p:tgtEl>
                                        <p:attrNameLst>
                                          <p:attrName>style.visibility</p:attrName>
                                        </p:attrNameLst>
                                      </p:cBhvr>
                                      <p:to>
                                        <p:strVal val="visible"/>
                                      </p:to>
                                    </p:set>
                                    <p:animEffect transition="in" filter="dissolve">
                                      <p:cBhvr>
                                        <p:cTn id="66" dur="500"/>
                                        <p:tgtEl>
                                          <p:spTgt spid="219141">
                                            <p:txEl>
                                              <p:pRg st="5" end="5"/>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1" nodeType="clickEffect">
                                  <p:stCondLst>
                                    <p:cond delay="0"/>
                                  </p:stCondLst>
                                  <p:childTnLst>
                                    <p:set>
                                      <p:cBhvr>
                                        <p:cTn id="70" dur="1" fill="hold">
                                          <p:stCondLst>
                                            <p:cond delay="0"/>
                                          </p:stCondLst>
                                        </p:cTn>
                                        <p:tgtEl>
                                          <p:spTgt spid="219141">
                                            <p:txEl>
                                              <p:pRg st="6" end="6"/>
                                            </p:txEl>
                                          </p:spTgt>
                                        </p:tgtEl>
                                        <p:attrNameLst>
                                          <p:attrName>style.visibility</p:attrName>
                                        </p:attrNameLst>
                                      </p:cBhvr>
                                      <p:to>
                                        <p:strVal val="visible"/>
                                      </p:to>
                                    </p:set>
                                    <p:animEffect transition="in" filter="dissolve">
                                      <p:cBhvr>
                                        <p:cTn id="71" dur="500"/>
                                        <p:tgtEl>
                                          <p:spTgt spid="219141">
                                            <p:txEl>
                                              <p:pRg st="6" end="6"/>
                                            </p:txEl>
                                          </p:spTgt>
                                        </p:tgtEl>
                                      </p:cBhvr>
                                    </p:animEffect>
                                  </p:childTnLst>
                                </p:cTn>
                              </p:par>
                              <p:par>
                                <p:cTn id="72" presetID="9" presetClass="entr" presetSubtype="0" fill="hold" grpId="1" nodeType="withEffect">
                                  <p:stCondLst>
                                    <p:cond delay="0"/>
                                  </p:stCondLst>
                                  <p:childTnLst>
                                    <p:set>
                                      <p:cBhvr>
                                        <p:cTn id="73" dur="1" fill="hold">
                                          <p:stCondLst>
                                            <p:cond delay="0"/>
                                          </p:stCondLst>
                                        </p:cTn>
                                        <p:tgtEl>
                                          <p:spTgt spid="219141">
                                            <p:txEl>
                                              <p:pRg st="7" end="7"/>
                                            </p:txEl>
                                          </p:spTgt>
                                        </p:tgtEl>
                                        <p:attrNameLst>
                                          <p:attrName>style.visibility</p:attrName>
                                        </p:attrNameLst>
                                      </p:cBhvr>
                                      <p:to>
                                        <p:strVal val="visible"/>
                                      </p:to>
                                    </p:set>
                                    <p:animEffect transition="in" filter="dissolve">
                                      <p:cBhvr>
                                        <p:cTn id="74" dur="500"/>
                                        <p:tgtEl>
                                          <p:spTgt spid="219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P spid="219141" grpI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Dynamic Linking</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Each time the program is executed, the dynamic library is re-linked</a:t>
            </a:r>
          </a:p>
          <a:p>
            <a:pPr eaLnBrk="1" hangingPunct="1">
              <a:lnSpc>
                <a:spcPct val="90000"/>
              </a:lnSpc>
              <a:buFont typeface="Wingdings" pitchFamily="-1" charset="2"/>
              <a:buNone/>
              <a:defRPr/>
            </a:pPr>
            <a:r>
              <a:rPr lang="en-US" dirty="0" smtClean="0"/>
              <a:t>If another program is already using the same library functions, then that code is shared</a:t>
            </a:r>
          </a:p>
          <a:p>
            <a:pPr lvl="1" eaLnBrk="1" hangingPunct="1">
              <a:lnSpc>
                <a:spcPct val="90000"/>
              </a:lnSpc>
              <a:buFont typeface="Wingdings" pitchFamily="-1" charset="2"/>
              <a:buChar char="n"/>
              <a:defRPr/>
            </a:pPr>
            <a:endParaRPr lang="en-US" dirty="0" smtClean="0"/>
          </a:p>
          <a:p>
            <a:pPr lvl="1" eaLnBrk="1" hangingPunct="1">
              <a:lnSpc>
                <a:spcPct val="90000"/>
              </a:lnSpc>
              <a:buFont typeface="Wingdings" pitchFamily="-1" charset="2"/>
              <a:buChar char="n"/>
              <a:defRPr/>
            </a:pPr>
            <a:r>
              <a:rPr lang="en-US" dirty="0"/>
              <a:t>New patches, features, and bug fixes of system libraries are automatically incorporated into the application each time it runs – no need to explicitly relink beforehand</a:t>
            </a:r>
          </a:p>
          <a:p>
            <a:pPr lvl="1" eaLnBrk="1" hangingPunct="1">
              <a:lnSpc>
                <a:spcPct val="90000"/>
              </a:lnSpc>
              <a:buFont typeface="Wingdings" pitchFamily="-1" charset="2"/>
              <a:buChar char="n"/>
              <a:defRPr/>
            </a:pPr>
            <a:r>
              <a:rPr lang="en-US" dirty="0" smtClean="0"/>
              <a:t>Saves storage: don't duplicate lots of common code in the executable files on a </a:t>
            </a:r>
            <a:r>
              <a:rPr lang="en-US" dirty="0" err="1" smtClean="0"/>
              <a:t>filesystem</a:t>
            </a:r>
            <a:r>
              <a:rPr lang="en-US" dirty="0" smtClean="0"/>
              <a:t>.</a:t>
            </a:r>
          </a:p>
          <a:p>
            <a:pPr lvl="1" eaLnBrk="1" hangingPunct="1">
              <a:lnSpc>
                <a:spcPct val="90000"/>
              </a:lnSpc>
              <a:buFont typeface="Wingdings" pitchFamily="-1" charset="2"/>
              <a:buChar char="n"/>
              <a:defRPr/>
            </a:pPr>
            <a:r>
              <a:rPr lang="en-US" dirty="0" smtClean="0"/>
              <a:t>Saves memory: don't duplicate lots of code in the virtual memory space of many processes. </a:t>
            </a:r>
          </a:p>
        </p:txBody>
      </p:sp>
    </p:spTree>
    <p:extLst>
      <p:ext uri="{BB962C8B-B14F-4D97-AF65-F5344CB8AC3E}">
        <p14:creationId xmlns:p14="http://schemas.microsoft.com/office/powerpoint/2010/main" val="2563857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dissolv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dissolv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41">
                                            <p:txEl>
                                              <p:pRg st="3" end="3"/>
                                            </p:txEl>
                                          </p:spTgt>
                                        </p:tgtEl>
                                        <p:attrNameLst>
                                          <p:attrName>style.visibility</p:attrName>
                                        </p:attrNameLst>
                                      </p:cBhvr>
                                      <p:to>
                                        <p:strVal val="visible"/>
                                      </p:to>
                                    </p:set>
                                    <p:animEffect transition="in" filter="dissolve">
                                      <p:cBhvr>
                                        <p:cTn id="17" dur="500"/>
                                        <p:tgtEl>
                                          <p:spTgt spid="21914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41">
                                            <p:txEl>
                                              <p:pRg st="4" end="4"/>
                                            </p:txEl>
                                          </p:spTgt>
                                        </p:tgtEl>
                                        <p:attrNameLst>
                                          <p:attrName>style.visibility</p:attrName>
                                        </p:attrNameLst>
                                      </p:cBhvr>
                                      <p:to>
                                        <p:strVal val="visible"/>
                                      </p:to>
                                    </p:set>
                                    <p:animEffect transition="in" filter="dissolve">
                                      <p:cBhvr>
                                        <p:cTn id="22" dur="500"/>
                                        <p:tgtEl>
                                          <p:spTgt spid="21914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9141">
                                            <p:txEl>
                                              <p:pRg st="5" end="5"/>
                                            </p:txEl>
                                          </p:spTgt>
                                        </p:tgtEl>
                                        <p:attrNameLst>
                                          <p:attrName>style.visibility</p:attrName>
                                        </p:attrNameLst>
                                      </p:cBhvr>
                                      <p:to>
                                        <p:strVal val="visible"/>
                                      </p:to>
                                    </p:set>
                                    <p:animEffect transition="in" filter="dissolve">
                                      <p:cBhvr>
                                        <p:cTn id="27" dur="500"/>
                                        <p:tgtEl>
                                          <p:spTgt spid="219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Load Time vs Run Time Dynamic Linking</a:t>
            </a:r>
          </a:p>
        </p:txBody>
      </p:sp>
      <p:sp>
        <p:nvSpPr>
          <p:cNvPr id="219141" name="Rectangle 5"/>
          <p:cNvSpPr>
            <a:spLocks noGrp="1" noChangeArrowheads="1"/>
          </p:cNvSpPr>
          <p:nvPr>
            <p:ph type="body" idx="1"/>
          </p:nvPr>
        </p:nvSpPr>
        <p:spPr/>
        <p:txBody>
          <a:bodyPr/>
          <a:lstStyle/>
          <a:p>
            <a:pPr eaLnBrk="1" hangingPunct="1">
              <a:lnSpc>
                <a:spcPct val="85000"/>
              </a:lnSpc>
              <a:buFont typeface="Wingdings" pitchFamily="-1" charset="2"/>
              <a:buNone/>
              <a:defRPr/>
            </a:pPr>
            <a:r>
              <a:rPr lang="en-US" dirty="0" smtClean="0"/>
              <a:t>In load time dynamic linking, you finish linking everything as the executable is being loaded</a:t>
            </a:r>
          </a:p>
          <a:p>
            <a:pPr eaLnBrk="1" hangingPunct="1">
              <a:lnSpc>
                <a:spcPct val="90000"/>
              </a:lnSpc>
              <a:buFont typeface="Wingdings" pitchFamily="-1" charset="2"/>
              <a:buNone/>
              <a:defRPr/>
            </a:pPr>
            <a:r>
              <a:rPr lang="en-US" dirty="0" smtClean="0"/>
              <a:t>In run time dynamic linking, you wait to link until the dynamically linked function is called</a:t>
            </a:r>
          </a:p>
          <a:p>
            <a:pPr lvl="1" eaLnBrk="1" hangingPunct="1">
              <a:lnSpc>
                <a:spcPct val="90000"/>
              </a:lnSpc>
              <a:buFont typeface="Wingdings" pitchFamily="-1" charset="2"/>
              <a:buChar char="n"/>
              <a:defRPr/>
            </a:pPr>
            <a:r>
              <a:rPr lang="en-US" dirty="0" smtClean="0">
                <a:ea typeface="ＭＳ Ｐゴシック" pitchFamily="-1" charset="-128"/>
              </a:rPr>
              <a:t>Even more efficient – if you never call this function, then you never have to link it!</a:t>
            </a:r>
          </a:p>
          <a:p>
            <a:pPr lvl="1" eaLnBrk="1" hangingPunct="1">
              <a:lnSpc>
                <a:spcPct val="90000"/>
              </a:lnSpc>
              <a:buFont typeface="Wingdings" pitchFamily="-1" charset="2"/>
              <a:buChar char="n"/>
              <a:defRPr/>
            </a:pPr>
            <a:r>
              <a:rPr lang="en-US" dirty="0" smtClean="0">
                <a:ea typeface="ＭＳ Ｐゴシック" pitchFamily="-1" charset="-128"/>
              </a:rPr>
              <a:t>Special stub code in the executable is invoked when this function is called</a:t>
            </a:r>
          </a:p>
          <a:p>
            <a:pPr lvl="1" eaLnBrk="1" hangingPunct="1">
              <a:lnSpc>
                <a:spcPct val="90000"/>
              </a:lnSpc>
              <a:buFont typeface="Wingdings" pitchFamily="-1" charset="2"/>
              <a:buChar char="n"/>
              <a:defRPr/>
            </a:pPr>
            <a:r>
              <a:rPr lang="en-US" dirty="0" smtClean="0">
                <a:ea typeface="ＭＳ Ｐゴシック" pitchFamily="-1" charset="-128"/>
              </a:rPr>
              <a:t>This invokes the dynamic linker, which completes the linking (relocates text and data)</a:t>
            </a:r>
          </a:p>
          <a:p>
            <a:pPr lvl="1" eaLnBrk="1" hangingPunct="1">
              <a:lnSpc>
                <a:spcPct val="90000"/>
              </a:lnSpc>
              <a:buFont typeface="Wingdings" pitchFamily="-1" charset="2"/>
              <a:buChar char="n"/>
              <a:defRPr/>
            </a:pPr>
            <a:r>
              <a:rPr lang="en-US" dirty="0" smtClean="0">
                <a:ea typeface="ＭＳ Ｐゴシック" pitchFamily="-1" charset="-128"/>
              </a:rPr>
              <a:t>Eventually, the stub is replaced by the call to the function itself</a:t>
            </a:r>
          </a:p>
        </p:txBody>
      </p:sp>
    </p:spTree>
    <p:extLst>
      <p:ext uri="{BB962C8B-B14F-4D97-AF65-F5344CB8AC3E}">
        <p14:creationId xmlns:p14="http://schemas.microsoft.com/office/powerpoint/2010/main" val="21763291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0" name="Rectangle 20"/>
          <p:cNvSpPr>
            <a:spLocks noGrp="1" noChangeArrowheads="1"/>
          </p:cNvSpPr>
          <p:nvPr>
            <p:ph type="title"/>
          </p:nvPr>
        </p:nvSpPr>
        <p:spPr/>
        <p:txBody>
          <a:bodyPr/>
          <a:lstStyle/>
          <a:p>
            <a:pPr eaLnBrk="1" hangingPunct="1">
              <a:defRPr/>
            </a:pPr>
            <a:r>
              <a:rPr lang="en-US"/>
              <a:t>A Better Scheme Using a Linker</a:t>
            </a:r>
          </a:p>
        </p:txBody>
      </p:sp>
      <p:sp>
        <p:nvSpPr>
          <p:cNvPr id="18435" name="Line 3"/>
          <p:cNvSpPr>
            <a:spLocks noChangeShapeType="1"/>
          </p:cNvSpPr>
          <p:nvPr/>
        </p:nvSpPr>
        <p:spPr bwMode="auto">
          <a:xfrm>
            <a:off x="2819400" y="1981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36" name="Rectangle 4"/>
          <p:cNvSpPr>
            <a:spLocks noChangeArrowheads="1"/>
          </p:cNvSpPr>
          <p:nvPr/>
        </p:nvSpPr>
        <p:spPr bwMode="auto">
          <a:xfrm>
            <a:off x="2286000" y="3733800"/>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Linker (ld)</a:t>
            </a:r>
          </a:p>
        </p:txBody>
      </p:sp>
      <p:sp>
        <p:nvSpPr>
          <p:cNvPr id="18437" name="Rectangle 5"/>
          <p:cNvSpPr>
            <a:spLocks noChangeArrowheads="1"/>
          </p:cNvSpPr>
          <p:nvPr/>
        </p:nvSpPr>
        <p:spPr bwMode="auto">
          <a:xfrm>
            <a:off x="2133600" y="2351088"/>
            <a:ext cx="15240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Translators</a:t>
            </a:r>
          </a:p>
        </p:txBody>
      </p:sp>
      <p:sp>
        <p:nvSpPr>
          <p:cNvPr id="18438" name="Text Box 6"/>
          <p:cNvSpPr txBox="1">
            <a:spLocks noChangeArrowheads="1"/>
          </p:cNvSpPr>
          <p:nvPr/>
        </p:nvSpPr>
        <p:spPr bwMode="auto">
          <a:xfrm>
            <a:off x="2470150" y="16764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m.c</a:t>
            </a:r>
          </a:p>
        </p:txBody>
      </p:sp>
      <p:sp>
        <p:nvSpPr>
          <p:cNvPr id="18439" name="Text Box 7"/>
          <p:cNvSpPr txBox="1">
            <a:spLocks noChangeArrowheads="1"/>
          </p:cNvSpPr>
          <p:nvPr/>
        </p:nvSpPr>
        <p:spPr bwMode="auto">
          <a:xfrm>
            <a:off x="2546350" y="30480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m.o</a:t>
            </a:r>
          </a:p>
        </p:txBody>
      </p:sp>
      <p:sp>
        <p:nvSpPr>
          <p:cNvPr id="18440" name="Rectangle 8"/>
          <p:cNvSpPr>
            <a:spLocks noChangeArrowheads="1"/>
          </p:cNvSpPr>
          <p:nvPr/>
        </p:nvSpPr>
        <p:spPr bwMode="auto">
          <a:xfrm>
            <a:off x="3962400" y="2351088"/>
            <a:ext cx="15240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defRPr/>
            </a:pPr>
            <a:r>
              <a:rPr lang="en-US">
                <a:solidFill>
                  <a:srgbClr val="000066"/>
                </a:solidFill>
                <a:latin typeface="Helvetica" pitchFamily="-1" charset="0"/>
              </a:rPr>
              <a:t>Translators</a:t>
            </a:r>
          </a:p>
        </p:txBody>
      </p:sp>
      <p:sp>
        <p:nvSpPr>
          <p:cNvPr id="18441" name="Text Box 9"/>
          <p:cNvSpPr txBox="1">
            <a:spLocks noChangeArrowheads="1"/>
          </p:cNvSpPr>
          <p:nvPr/>
        </p:nvSpPr>
        <p:spPr bwMode="auto">
          <a:xfrm>
            <a:off x="4298950" y="16764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a.c</a:t>
            </a:r>
          </a:p>
        </p:txBody>
      </p:sp>
      <p:sp>
        <p:nvSpPr>
          <p:cNvPr id="18442" name="Text Box 10"/>
          <p:cNvSpPr txBox="1">
            <a:spLocks noChangeArrowheads="1"/>
          </p:cNvSpPr>
          <p:nvPr/>
        </p:nvSpPr>
        <p:spPr bwMode="auto">
          <a:xfrm>
            <a:off x="4375150" y="3048000"/>
            <a:ext cx="595313"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a.o</a:t>
            </a:r>
          </a:p>
        </p:txBody>
      </p:sp>
      <p:sp>
        <p:nvSpPr>
          <p:cNvPr id="18443" name="Text Box 11"/>
          <p:cNvSpPr txBox="1">
            <a:spLocks noChangeArrowheads="1"/>
          </p:cNvSpPr>
          <p:nvPr/>
        </p:nvSpPr>
        <p:spPr bwMode="auto">
          <a:xfrm>
            <a:off x="3641725" y="4419600"/>
            <a:ext cx="320675" cy="366713"/>
          </a:xfrm>
          <a:prstGeom prst="rect">
            <a:avLst/>
          </a:prstGeom>
          <a:noFill/>
          <a:ln w="25400">
            <a:noFill/>
            <a:miter lim="800000"/>
            <a:headEnd/>
            <a:tailEnd/>
          </a:ln>
        </p:spPr>
        <p:txBody>
          <a:bodyPr wrap="none">
            <a:spAutoFit/>
          </a:bodyPr>
          <a:lstStyle/>
          <a:p>
            <a:pPr algn="l">
              <a:lnSpc>
                <a:spcPct val="100000"/>
              </a:lnSpc>
              <a:defRPr/>
            </a:pPr>
            <a:r>
              <a:rPr lang="en-US">
                <a:solidFill>
                  <a:srgbClr val="000066"/>
                </a:solidFill>
                <a:latin typeface="Courier New" pitchFamily="-1" charset="0"/>
              </a:rPr>
              <a:t>p</a:t>
            </a:r>
          </a:p>
        </p:txBody>
      </p:sp>
      <p:sp>
        <p:nvSpPr>
          <p:cNvPr id="18444" name="Line 12"/>
          <p:cNvSpPr>
            <a:spLocks noChangeShapeType="1"/>
          </p:cNvSpPr>
          <p:nvPr/>
        </p:nvSpPr>
        <p:spPr bwMode="auto">
          <a:xfrm>
            <a:off x="4648200" y="1981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5" name="Line 13"/>
          <p:cNvSpPr>
            <a:spLocks noChangeShapeType="1"/>
          </p:cNvSpPr>
          <p:nvPr/>
        </p:nvSpPr>
        <p:spPr bwMode="auto">
          <a:xfrm>
            <a:off x="2895600" y="2743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6" name="Line 14"/>
          <p:cNvSpPr>
            <a:spLocks noChangeShapeType="1"/>
          </p:cNvSpPr>
          <p:nvPr/>
        </p:nvSpPr>
        <p:spPr bwMode="auto">
          <a:xfrm>
            <a:off x="4648200" y="27432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7" name="Line 15"/>
          <p:cNvSpPr>
            <a:spLocks noChangeShapeType="1"/>
          </p:cNvSpPr>
          <p:nvPr/>
        </p:nvSpPr>
        <p:spPr bwMode="auto">
          <a:xfrm>
            <a:off x="4648200" y="33528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18448" name="Line 16"/>
          <p:cNvSpPr>
            <a:spLocks noChangeShapeType="1"/>
          </p:cNvSpPr>
          <p:nvPr/>
        </p:nvSpPr>
        <p:spPr bwMode="auto">
          <a:xfrm>
            <a:off x="3787775" y="4125913"/>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
        <p:nvSpPr>
          <p:cNvPr id="34832" name="Text Box 17"/>
          <p:cNvSpPr txBox="1">
            <a:spLocks noChangeArrowheads="1"/>
          </p:cNvSpPr>
          <p:nvPr/>
        </p:nvSpPr>
        <p:spPr bwMode="auto">
          <a:xfrm>
            <a:off x="5114925" y="2906713"/>
            <a:ext cx="2981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FF0000"/>
                </a:solidFill>
              </a:rPr>
              <a:t>Separately compiled relocatable object files</a:t>
            </a:r>
            <a:endParaRPr lang="en-US" sz="1800">
              <a:solidFill>
                <a:srgbClr val="FF0000"/>
              </a:solidFill>
            </a:endParaRPr>
          </a:p>
        </p:txBody>
      </p:sp>
      <p:sp>
        <p:nvSpPr>
          <p:cNvPr id="18450" name="Text Box 18"/>
          <p:cNvSpPr txBox="1">
            <a:spLocks noChangeArrowheads="1"/>
          </p:cNvSpPr>
          <p:nvPr/>
        </p:nvSpPr>
        <p:spPr bwMode="auto">
          <a:xfrm>
            <a:off x="4152900" y="4189413"/>
            <a:ext cx="4543425" cy="915987"/>
          </a:xfrm>
          <a:prstGeom prst="rect">
            <a:avLst/>
          </a:prstGeom>
          <a:noFill/>
          <a:ln w="25400">
            <a:noFill/>
            <a:miter lim="800000"/>
            <a:headEnd/>
            <a:tailEnd/>
          </a:ln>
        </p:spPr>
        <p:txBody>
          <a:bodyPr>
            <a:spAutoFit/>
          </a:bodyPr>
          <a:lstStyle/>
          <a:p>
            <a:pPr algn="l">
              <a:lnSpc>
                <a:spcPct val="100000"/>
              </a:lnSpc>
              <a:defRPr/>
            </a:pPr>
            <a:r>
              <a:rPr lang="en-US" i="1">
                <a:solidFill>
                  <a:srgbClr val="FF0000"/>
                </a:solidFill>
                <a:latin typeface="Helvetica" pitchFamily="-1" charset="0"/>
              </a:rPr>
              <a:t>Executable object file  (contains code and data for all functions defined in </a:t>
            </a:r>
            <a:r>
              <a:rPr lang="en-US" i="1">
                <a:solidFill>
                  <a:srgbClr val="FF0000"/>
                </a:solidFill>
                <a:latin typeface="Courier New" pitchFamily="-1" charset="0"/>
              </a:rPr>
              <a:t>m.c</a:t>
            </a:r>
            <a:r>
              <a:rPr lang="en-US" i="1">
                <a:solidFill>
                  <a:srgbClr val="FF0000"/>
                </a:solidFill>
                <a:latin typeface="Helvetica" pitchFamily="-1" charset="0"/>
              </a:rPr>
              <a:t> and </a:t>
            </a:r>
            <a:r>
              <a:rPr lang="en-US" i="1">
                <a:solidFill>
                  <a:srgbClr val="FF0000"/>
                </a:solidFill>
                <a:latin typeface="Courier New" pitchFamily="-1" charset="0"/>
              </a:rPr>
              <a:t>a.c</a:t>
            </a:r>
            <a:r>
              <a:rPr lang="en-US" i="1">
                <a:solidFill>
                  <a:srgbClr val="FF0000"/>
                </a:solidFill>
                <a:latin typeface="Helvetica" pitchFamily="-1" charset="0"/>
              </a:rPr>
              <a:t>)</a:t>
            </a:r>
          </a:p>
        </p:txBody>
      </p:sp>
      <p:sp>
        <p:nvSpPr>
          <p:cNvPr id="18451" name="Line 19"/>
          <p:cNvSpPr>
            <a:spLocks noChangeShapeType="1"/>
          </p:cNvSpPr>
          <p:nvPr/>
        </p:nvSpPr>
        <p:spPr bwMode="auto">
          <a:xfrm>
            <a:off x="2895600" y="3352800"/>
            <a:ext cx="0" cy="381000"/>
          </a:xfrm>
          <a:prstGeom prst="line">
            <a:avLst/>
          </a:prstGeom>
          <a:noFill/>
          <a:ln w="28575">
            <a:solidFill>
              <a:schemeClr val="tx1"/>
            </a:solidFill>
            <a:round/>
            <a:headEnd/>
            <a:tailEnd type="triangle" w="med" len="med"/>
          </a:ln>
        </p:spPr>
        <p:txBody>
          <a:bodyPr lIns="90487" tIns="44450" rIns="90487" bIns="44450">
            <a:spAutoFit/>
          </a:bodyPr>
          <a:lstStyle/>
          <a:p>
            <a:pPr algn="l">
              <a:lnSpc>
                <a:spcPct val="65000"/>
              </a:lnSpc>
              <a:spcBef>
                <a:spcPct val="50000"/>
              </a:spcBef>
              <a:defRPr/>
            </a:pPr>
            <a:endParaRPr lang="en-US">
              <a:solidFill>
                <a:srgbClr val="000066"/>
              </a:solidFill>
              <a:latin typeface="Courier New" pitchFamily="-1" charset="0"/>
            </a:endParaRPr>
          </a:p>
        </p:txBody>
      </p:sp>
    </p:spTree>
    <p:extLst>
      <p:ext uri="{BB962C8B-B14F-4D97-AF65-F5344CB8AC3E}">
        <p14:creationId xmlns:p14="http://schemas.microsoft.com/office/powerpoint/2010/main" val="315946978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Dynamic Linking</a:t>
            </a:r>
            <a:br>
              <a:rPr lang="en-US">
                <a:latin typeface="Helvetica" charset="0"/>
                <a:ea typeface="ＭＳ Ｐゴシック" charset="0"/>
                <a:cs typeface="ＭＳ Ｐゴシック" charset="0"/>
              </a:rPr>
            </a:br>
            <a:r>
              <a:rPr lang="en-US">
                <a:latin typeface="Helvetica" charset="0"/>
                <a:ea typeface="ＭＳ Ｐゴシック" charset="0"/>
                <a:cs typeface="ＭＳ Ｐゴシック" charset="0"/>
              </a:rPr>
              <a:t>Example</a:t>
            </a:r>
          </a:p>
        </p:txBody>
      </p:sp>
      <p:sp>
        <p:nvSpPr>
          <p:cNvPr id="219141" name="Rectangle 5"/>
          <p:cNvSpPr>
            <a:spLocks noGrp="1" noChangeArrowheads="1"/>
          </p:cNvSpPr>
          <p:nvPr>
            <p:ph type="body" idx="1"/>
          </p:nvPr>
        </p:nvSpPr>
        <p:spPr>
          <a:xfrm>
            <a:off x="290513" y="1220788"/>
            <a:ext cx="3887787" cy="5224462"/>
          </a:xfrm>
        </p:spPr>
        <p:txBody>
          <a:bodyPr/>
          <a:lstStyle/>
          <a:p>
            <a:pPr eaLnBrk="1" hangingPunct="1">
              <a:lnSpc>
                <a:spcPct val="85000"/>
              </a:lnSpc>
              <a:buFont typeface="Wingdings" pitchFamily="-1" charset="2"/>
              <a:buNone/>
              <a:defRPr/>
            </a:pPr>
            <a:r>
              <a:rPr lang="en-US" smtClean="0"/>
              <a:t>In source code:</a:t>
            </a:r>
          </a:p>
          <a:p>
            <a:pPr lvl="1" eaLnBrk="1" hangingPunct="1">
              <a:lnSpc>
                <a:spcPct val="85000"/>
              </a:lnSpc>
              <a:buFont typeface="Wingdings" pitchFamily="-1" charset="2"/>
              <a:buChar char="n"/>
              <a:defRPr/>
            </a:pPr>
            <a:r>
              <a:rPr lang="en-US" smtClean="0"/>
              <a:t>at run time, call dlopen() and give it the shared library file name</a:t>
            </a:r>
          </a:p>
          <a:p>
            <a:pPr lvl="1" eaLnBrk="1" hangingPunct="1">
              <a:lnSpc>
                <a:spcPct val="85000"/>
              </a:lnSpc>
              <a:buFont typeface="Wingdings" pitchFamily="-1" charset="2"/>
              <a:buChar char="n"/>
              <a:defRPr/>
            </a:pPr>
            <a:r>
              <a:rPr lang="en-US" smtClean="0"/>
              <a:t>call dlsym() and give it the string name of the function you want to dynamically link to</a:t>
            </a:r>
          </a:p>
          <a:p>
            <a:pPr lvl="2" eaLnBrk="1" hangingPunct="1">
              <a:lnSpc>
                <a:spcPct val="85000"/>
              </a:lnSpc>
              <a:buFont typeface="Wingdings" pitchFamily="-1" charset="2"/>
              <a:buChar char="l"/>
              <a:defRPr/>
            </a:pPr>
            <a:r>
              <a:rPr lang="en-US" sz="2000" smtClean="0"/>
              <a:t>now you can call the function as normal</a:t>
            </a:r>
          </a:p>
          <a:p>
            <a:pPr lvl="1" eaLnBrk="1" hangingPunct="1">
              <a:lnSpc>
                <a:spcPct val="85000"/>
              </a:lnSpc>
              <a:buFont typeface="Wingdings" pitchFamily="-1" charset="2"/>
              <a:buChar char="n"/>
              <a:defRPr/>
            </a:pPr>
            <a:r>
              <a:rPr lang="en-US" smtClean="0"/>
              <a:t>call dlclose() to unload shared library</a:t>
            </a:r>
          </a:p>
          <a:p>
            <a:pPr eaLnBrk="1" hangingPunct="1">
              <a:lnSpc>
                <a:spcPct val="90000"/>
              </a:lnSpc>
              <a:buFont typeface="Wingdings" pitchFamily="-1" charset="2"/>
              <a:buNone/>
              <a:defRPr/>
            </a:pPr>
            <a:r>
              <a:rPr lang="en-US" smtClean="0"/>
              <a:t>In compilation:</a:t>
            </a:r>
          </a:p>
          <a:p>
            <a:pPr lvl="1" eaLnBrk="1" hangingPunct="1">
              <a:lnSpc>
                <a:spcPct val="90000"/>
              </a:lnSpc>
              <a:buFont typeface="Wingdings" pitchFamily="-1" charset="2"/>
              <a:buChar char="n"/>
              <a:defRPr/>
            </a:pPr>
            <a:r>
              <a:rPr lang="en-US" smtClean="0">
                <a:ea typeface="ＭＳ Ｐゴシック" pitchFamily="-1" charset="-128"/>
              </a:rPr>
              <a:t>gcc –rdynamic –O2 –o p3 dll.c -ldl</a:t>
            </a:r>
          </a:p>
        </p:txBody>
      </p:sp>
      <p:pic>
        <p:nvPicPr>
          <p:cNvPr id="8909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247650"/>
            <a:ext cx="46736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416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141">
                                            <p:txEl>
                                              <p:pRg st="0" end="0"/>
                                            </p:txEl>
                                          </p:spTgt>
                                        </p:tgtEl>
                                        <p:attrNameLst>
                                          <p:attrName>style.visibility</p:attrName>
                                        </p:attrNameLst>
                                      </p:cBhvr>
                                      <p:to>
                                        <p:strVal val="visible"/>
                                      </p:to>
                                    </p:set>
                                    <p:animEffect transition="in" filter="fade">
                                      <p:cBhvr>
                                        <p:cTn id="7" dur="500"/>
                                        <p:tgtEl>
                                          <p:spTgt spid="2191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9141">
                                            <p:txEl>
                                              <p:pRg st="1" end="1"/>
                                            </p:txEl>
                                          </p:spTgt>
                                        </p:tgtEl>
                                        <p:attrNameLst>
                                          <p:attrName>style.visibility</p:attrName>
                                        </p:attrNameLst>
                                      </p:cBhvr>
                                      <p:to>
                                        <p:strVal val="visible"/>
                                      </p:to>
                                    </p:set>
                                    <p:animEffect transition="in" filter="fade">
                                      <p:cBhvr>
                                        <p:cTn id="12" dur="500"/>
                                        <p:tgtEl>
                                          <p:spTgt spid="2191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9141">
                                            <p:txEl>
                                              <p:pRg st="2" end="2"/>
                                            </p:txEl>
                                          </p:spTgt>
                                        </p:tgtEl>
                                        <p:attrNameLst>
                                          <p:attrName>style.visibility</p:attrName>
                                        </p:attrNameLst>
                                      </p:cBhvr>
                                      <p:to>
                                        <p:strVal val="visible"/>
                                      </p:to>
                                    </p:set>
                                    <p:animEffect transition="in" filter="fade">
                                      <p:cBhvr>
                                        <p:cTn id="17" dur="500"/>
                                        <p:tgtEl>
                                          <p:spTgt spid="21914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9141">
                                            <p:txEl>
                                              <p:pRg st="3" end="3"/>
                                            </p:txEl>
                                          </p:spTgt>
                                        </p:tgtEl>
                                        <p:attrNameLst>
                                          <p:attrName>style.visibility</p:attrName>
                                        </p:attrNameLst>
                                      </p:cBhvr>
                                      <p:to>
                                        <p:strVal val="visible"/>
                                      </p:to>
                                    </p:set>
                                    <p:animEffect transition="in" filter="fade">
                                      <p:cBhvr>
                                        <p:cTn id="20" dur="500"/>
                                        <p:tgtEl>
                                          <p:spTgt spid="21914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9141">
                                            <p:txEl>
                                              <p:pRg st="4" end="4"/>
                                            </p:txEl>
                                          </p:spTgt>
                                        </p:tgtEl>
                                        <p:attrNameLst>
                                          <p:attrName>style.visibility</p:attrName>
                                        </p:attrNameLst>
                                      </p:cBhvr>
                                      <p:to>
                                        <p:strVal val="visible"/>
                                      </p:to>
                                    </p:set>
                                    <p:animEffect transition="in" filter="fade">
                                      <p:cBhvr>
                                        <p:cTn id="25" dur="500"/>
                                        <p:tgtEl>
                                          <p:spTgt spid="21914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9141">
                                            <p:txEl>
                                              <p:pRg st="5" end="5"/>
                                            </p:txEl>
                                          </p:spTgt>
                                        </p:tgtEl>
                                        <p:attrNameLst>
                                          <p:attrName>style.visibility</p:attrName>
                                        </p:attrNameLst>
                                      </p:cBhvr>
                                      <p:to>
                                        <p:strVal val="visible"/>
                                      </p:to>
                                    </p:set>
                                    <p:animEffect transition="in" filter="fade">
                                      <p:cBhvr>
                                        <p:cTn id="30" dur="500"/>
                                        <p:tgtEl>
                                          <p:spTgt spid="21914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9141">
                                            <p:txEl>
                                              <p:pRg st="6" end="6"/>
                                            </p:txEl>
                                          </p:spTgt>
                                        </p:tgtEl>
                                        <p:attrNameLst>
                                          <p:attrName>style.visibility</p:attrName>
                                        </p:attrNameLst>
                                      </p:cBhvr>
                                      <p:to>
                                        <p:strVal val="visible"/>
                                      </p:to>
                                    </p:set>
                                    <p:animEffect transition="in" filter="fade">
                                      <p:cBhvr>
                                        <p:cTn id="35" dur="500"/>
                                        <p:tgtEl>
                                          <p:spTgt spid="219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04813" y="287655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3" y="2808288"/>
            <a:ext cx="8716962" cy="781050"/>
          </a:xfrm>
        </p:spPr>
        <p:txBody>
          <a:bodyPr/>
          <a:lstStyle/>
          <a:p>
            <a:pPr algn="ctr">
              <a:defRPr/>
            </a:pPr>
            <a:r>
              <a:rPr lang="en-US" dirty="0" smtClean="0">
                <a:latin typeface="Helvetica" charset="0"/>
                <a:ea typeface="ＭＳ Ｐゴシック" charset="0"/>
                <a:cs typeface="ＭＳ Ｐゴシック" charset="0"/>
              </a:rPr>
              <a:t>Integrate lectures 17 &amp; 18 from 3</a:t>
            </a:r>
            <a:r>
              <a:rPr lang="en-US" baseline="30000" dirty="0" smtClean="0">
                <a:latin typeface="Helvetica" charset="0"/>
                <a:ea typeface="ＭＳ Ｐゴシック" charset="0"/>
                <a:cs typeface="ＭＳ Ｐゴシック" charset="0"/>
              </a:rPr>
              <a:t>rd</a:t>
            </a:r>
            <a:r>
              <a:rPr lang="en-US" dirty="0" smtClean="0">
                <a:latin typeface="Helvetica" charset="0"/>
                <a:ea typeface="ＭＳ Ｐゴシック" charset="0"/>
                <a:cs typeface="ＭＳ Ｐゴシック" charset="0"/>
              </a:rPr>
              <a:t> </a:t>
            </a:r>
            <a:r>
              <a:rPr lang="en-US" dirty="0" err="1" smtClean="0">
                <a:latin typeface="Helvetica" charset="0"/>
                <a:ea typeface="ＭＳ Ｐゴシック" charset="0"/>
                <a:cs typeface="ＭＳ Ｐゴシック" charset="0"/>
              </a:rPr>
              <a:t>ed</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8453937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810000" y="228600"/>
            <a:ext cx="5181600" cy="573088"/>
          </a:xfrm>
        </p:spPr>
        <p:txBody>
          <a:bodyPr/>
          <a:lstStyle/>
          <a:p>
            <a:pPr eaLnBrk="1" hangingPunct="1">
              <a:defRPr/>
            </a:pPr>
            <a:r>
              <a:rPr lang="en-US">
                <a:ea typeface="+mj-ea"/>
                <a:cs typeface="+mj-cs"/>
              </a:rPr>
              <a:t>Linux Memory Layout</a:t>
            </a:r>
          </a:p>
        </p:txBody>
      </p:sp>
      <p:sp>
        <p:nvSpPr>
          <p:cNvPr id="348163" name="Rectangle 3"/>
          <p:cNvSpPr>
            <a:spLocks noGrp="1" noChangeArrowheads="1"/>
          </p:cNvSpPr>
          <p:nvPr>
            <p:ph type="body" idx="1"/>
          </p:nvPr>
        </p:nvSpPr>
        <p:spPr>
          <a:xfrm>
            <a:off x="3276600" y="914400"/>
            <a:ext cx="5867400" cy="5486400"/>
          </a:xfrm>
        </p:spPr>
        <p:txBody>
          <a:bodyPr/>
          <a:lstStyle/>
          <a:p>
            <a:pPr eaLnBrk="1" hangingPunct="1">
              <a:buFont typeface="Wingdings" charset="2"/>
              <a:buNone/>
              <a:defRPr/>
            </a:pPr>
            <a:r>
              <a:rPr lang="en-US" sz="2000">
                <a:ea typeface="+mn-ea"/>
                <a:cs typeface="+mn-cs"/>
              </a:rPr>
              <a:t>Stack</a:t>
            </a:r>
          </a:p>
          <a:p>
            <a:pPr lvl="1" eaLnBrk="1" hangingPunct="1">
              <a:buFont typeface="Wingdings" charset="2"/>
              <a:buChar char="n"/>
              <a:defRPr/>
            </a:pPr>
            <a:r>
              <a:rPr lang="en-US" sz="1800"/>
              <a:t>Runtime stack (8MB limit)</a:t>
            </a:r>
          </a:p>
          <a:p>
            <a:pPr eaLnBrk="1" hangingPunct="1">
              <a:buFont typeface="Wingdings" charset="2"/>
              <a:buNone/>
              <a:defRPr/>
            </a:pPr>
            <a:r>
              <a:rPr lang="en-US" sz="2000">
                <a:ea typeface="+mn-ea"/>
                <a:cs typeface="+mn-cs"/>
              </a:rPr>
              <a:t>Heap</a:t>
            </a:r>
          </a:p>
          <a:p>
            <a:pPr lvl="1" eaLnBrk="1" hangingPunct="1">
              <a:buFont typeface="Wingdings" charset="2"/>
              <a:buChar char="n"/>
              <a:defRPr/>
            </a:pPr>
            <a:r>
              <a:rPr lang="en-US" sz="1800"/>
              <a:t>Dynamically allocated storage</a:t>
            </a:r>
          </a:p>
          <a:p>
            <a:pPr lvl="1" eaLnBrk="1" hangingPunct="1">
              <a:buFont typeface="Wingdings" charset="2"/>
              <a:buChar char="n"/>
              <a:defRPr/>
            </a:pPr>
            <a:r>
              <a:rPr lang="en-US" sz="1800"/>
              <a:t>When call </a:t>
            </a:r>
            <a:r>
              <a:rPr lang="en-US" sz="1800">
                <a:latin typeface="Courier New" charset="0"/>
              </a:rPr>
              <a:t>malloc</a:t>
            </a:r>
            <a:r>
              <a:rPr lang="en-US" sz="1800"/>
              <a:t>, </a:t>
            </a:r>
            <a:r>
              <a:rPr lang="en-US" sz="1800">
                <a:latin typeface="Courier New" charset="0"/>
              </a:rPr>
              <a:t>calloc</a:t>
            </a:r>
            <a:r>
              <a:rPr lang="en-US" sz="1800"/>
              <a:t>, </a:t>
            </a:r>
            <a:r>
              <a:rPr lang="en-US" sz="1800">
                <a:latin typeface="Courier New" charset="0"/>
              </a:rPr>
              <a:t>new</a:t>
            </a:r>
          </a:p>
          <a:p>
            <a:pPr eaLnBrk="1" hangingPunct="1">
              <a:buFont typeface="Wingdings" charset="2"/>
              <a:buNone/>
              <a:defRPr/>
            </a:pPr>
            <a:r>
              <a:rPr lang="en-US" sz="2000">
                <a:ea typeface="+mn-ea"/>
                <a:cs typeface="+mn-cs"/>
              </a:rPr>
              <a:t>DLLs</a:t>
            </a:r>
          </a:p>
          <a:p>
            <a:pPr lvl="1" eaLnBrk="1" hangingPunct="1">
              <a:buFont typeface="Wingdings" charset="2"/>
              <a:buChar char="n"/>
              <a:defRPr/>
            </a:pPr>
            <a:r>
              <a:rPr lang="en-US" sz="1800"/>
              <a:t>Dynamically Linked Libraries</a:t>
            </a:r>
          </a:p>
          <a:p>
            <a:pPr lvl="1" eaLnBrk="1" hangingPunct="1">
              <a:buFont typeface="Wingdings" charset="2"/>
              <a:buChar char="n"/>
              <a:defRPr/>
            </a:pPr>
            <a:r>
              <a:rPr lang="en-US" sz="1800"/>
              <a:t>Library routines (e.g., </a:t>
            </a:r>
            <a:r>
              <a:rPr lang="en-US" sz="1800">
                <a:latin typeface="Courier New" charset="0"/>
              </a:rPr>
              <a:t>printf</a:t>
            </a:r>
            <a:r>
              <a:rPr lang="en-US" sz="1800"/>
              <a:t>, </a:t>
            </a:r>
            <a:r>
              <a:rPr lang="en-US" sz="1800">
                <a:latin typeface="Courier New" charset="0"/>
              </a:rPr>
              <a:t>malloc</a:t>
            </a:r>
            <a:r>
              <a:rPr lang="en-US" sz="1800"/>
              <a:t>)</a:t>
            </a:r>
          </a:p>
          <a:p>
            <a:pPr lvl="1" eaLnBrk="1" hangingPunct="1">
              <a:buFont typeface="Wingdings" charset="2"/>
              <a:buChar char="n"/>
              <a:defRPr/>
            </a:pPr>
            <a:r>
              <a:rPr lang="en-US" sz="1800"/>
              <a:t>Linked into object code when first executed</a:t>
            </a:r>
          </a:p>
          <a:p>
            <a:pPr eaLnBrk="1" hangingPunct="1">
              <a:buFont typeface="Wingdings" charset="2"/>
              <a:buNone/>
              <a:defRPr/>
            </a:pPr>
            <a:r>
              <a:rPr lang="en-US" sz="2000">
                <a:ea typeface="+mn-ea"/>
                <a:cs typeface="+mn-cs"/>
              </a:rPr>
              <a:t>Data</a:t>
            </a:r>
          </a:p>
          <a:p>
            <a:pPr lvl="1" eaLnBrk="1" hangingPunct="1">
              <a:buFont typeface="Wingdings" charset="2"/>
              <a:buChar char="n"/>
              <a:defRPr/>
            </a:pPr>
            <a:r>
              <a:rPr lang="en-US" sz="1800"/>
              <a:t>Statically allocated data</a:t>
            </a:r>
          </a:p>
          <a:p>
            <a:pPr lvl="1" eaLnBrk="1" hangingPunct="1">
              <a:buFont typeface="Wingdings" charset="2"/>
              <a:buChar char="n"/>
              <a:defRPr/>
            </a:pPr>
            <a:r>
              <a:rPr lang="en-US" sz="1800"/>
              <a:t>E.g., arrays &amp; strings declared in code</a:t>
            </a:r>
          </a:p>
          <a:p>
            <a:pPr eaLnBrk="1" hangingPunct="1">
              <a:buFont typeface="Wingdings" charset="2"/>
              <a:buNone/>
              <a:defRPr/>
            </a:pPr>
            <a:r>
              <a:rPr lang="en-US" sz="2000">
                <a:ea typeface="+mn-ea"/>
                <a:cs typeface="+mn-cs"/>
              </a:rPr>
              <a:t>Text</a:t>
            </a:r>
          </a:p>
          <a:p>
            <a:pPr lvl="1" eaLnBrk="1" hangingPunct="1">
              <a:buFont typeface="Wingdings" charset="2"/>
              <a:buChar char="n"/>
              <a:defRPr/>
            </a:pPr>
            <a:r>
              <a:rPr lang="en-US" sz="1800"/>
              <a:t>Executable machine instructions</a:t>
            </a:r>
          </a:p>
          <a:p>
            <a:pPr lvl="1" eaLnBrk="1" hangingPunct="1">
              <a:buFont typeface="Wingdings" charset="2"/>
              <a:buChar char="n"/>
              <a:defRPr/>
            </a:pPr>
            <a:r>
              <a:rPr lang="en-US" sz="1800"/>
              <a:t>Read-only</a:t>
            </a:r>
          </a:p>
        </p:txBody>
      </p:sp>
      <p:sp>
        <p:nvSpPr>
          <p:cNvPr id="91139" name="Text Box 5"/>
          <p:cNvSpPr txBox="1">
            <a:spLocks noChangeArrowheads="1"/>
          </p:cNvSpPr>
          <p:nvPr/>
        </p:nvSpPr>
        <p:spPr bwMode="auto">
          <a:xfrm>
            <a:off x="152400" y="2057400"/>
            <a:ext cx="1082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rPr>
              <a:t>Upper </a:t>
            </a:r>
          </a:p>
          <a:p>
            <a:pPr algn="l">
              <a:lnSpc>
                <a:spcPct val="100000"/>
              </a:lnSpc>
            </a:pPr>
            <a:r>
              <a:rPr lang="en-US" sz="1800" b="0">
                <a:solidFill>
                  <a:srgbClr val="000066"/>
                </a:solidFill>
              </a:rPr>
              <a:t>2 hex digits of address</a:t>
            </a:r>
          </a:p>
        </p:txBody>
      </p:sp>
      <p:sp>
        <p:nvSpPr>
          <p:cNvPr id="91140" name="Text Box 6"/>
          <p:cNvSpPr txBox="1">
            <a:spLocks noChangeArrowheads="1"/>
          </p:cNvSpPr>
          <p:nvPr/>
        </p:nvSpPr>
        <p:spPr bwMode="auto">
          <a:xfrm>
            <a:off x="152400" y="3505200"/>
            <a:ext cx="1219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Red Hat</a:t>
            </a:r>
          </a:p>
          <a:p>
            <a:pPr algn="l">
              <a:lnSpc>
                <a:spcPct val="100000"/>
              </a:lnSpc>
            </a:pPr>
            <a:r>
              <a:rPr lang="en-US" sz="1800">
                <a:solidFill>
                  <a:srgbClr val="000066"/>
                </a:solidFill>
              </a:rPr>
              <a:t>v. 6.2</a:t>
            </a:r>
          </a:p>
          <a:p>
            <a:pPr algn="l">
              <a:lnSpc>
                <a:spcPct val="100000"/>
              </a:lnSpc>
            </a:pPr>
            <a:r>
              <a:rPr lang="en-US" sz="1800">
                <a:solidFill>
                  <a:srgbClr val="000066"/>
                </a:solidFill>
              </a:rPr>
              <a:t>~1920MB</a:t>
            </a:r>
          </a:p>
          <a:p>
            <a:pPr algn="l">
              <a:lnSpc>
                <a:spcPct val="100000"/>
              </a:lnSpc>
            </a:pPr>
            <a:r>
              <a:rPr lang="en-US" sz="1800">
                <a:solidFill>
                  <a:srgbClr val="000066"/>
                </a:solidFill>
              </a:rPr>
              <a:t>memory</a:t>
            </a:r>
          </a:p>
          <a:p>
            <a:pPr algn="l">
              <a:lnSpc>
                <a:spcPct val="100000"/>
              </a:lnSpc>
            </a:pPr>
            <a:r>
              <a:rPr lang="en-US" sz="1800">
                <a:solidFill>
                  <a:srgbClr val="000066"/>
                </a:solidFill>
              </a:rPr>
              <a:t>limit</a:t>
            </a:r>
          </a:p>
        </p:txBody>
      </p:sp>
      <p:grpSp>
        <p:nvGrpSpPr>
          <p:cNvPr id="91141" name="Group 28"/>
          <p:cNvGrpSpPr>
            <a:grpSpLocks/>
          </p:cNvGrpSpPr>
          <p:nvPr/>
        </p:nvGrpSpPr>
        <p:grpSpPr bwMode="auto">
          <a:xfrm>
            <a:off x="1143000" y="152400"/>
            <a:ext cx="1981200" cy="6538913"/>
            <a:chOff x="720" y="96"/>
            <a:chExt cx="1248" cy="4119"/>
          </a:xfrm>
        </p:grpSpPr>
        <p:sp>
          <p:nvSpPr>
            <p:cNvPr id="91142" name="Rectangle 8"/>
            <p:cNvSpPr>
              <a:spLocks noChangeArrowheads="1"/>
            </p:cNvSpPr>
            <p:nvPr/>
          </p:nvSpPr>
          <p:spPr bwMode="auto">
            <a:xfrm>
              <a:off x="1056" y="316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3" name="Rectangle 9"/>
            <p:cNvSpPr>
              <a:spLocks noChangeArrowheads="1"/>
            </p:cNvSpPr>
            <p:nvPr/>
          </p:nvSpPr>
          <p:spPr bwMode="auto">
            <a:xfrm>
              <a:off x="1056" y="216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4" name="Rectangle 10"/>
            <p:cNvSpPr>
              <a:spLocks noChangeArrowheads="1"/>
            </p:cNvSpPr>
            <p:nvPr/>
          </p:nvSpPr>
          <p:spPr bwMode="auto">
            <a:xfrm>
              <a:off x="1056" y="1152"/>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5" name="Rectangle 11"/>
            <p:cNvSpPr>
              <a:spLocks noChangeArrowheads="1"/>
            </p:cNvSpPr>
            <p:nvPr/>
          </p:nvSpPr>
          <p:spPr bwMode="auto">
            <a:xfrm>
              <a:off x="1056" y="14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1146" name="Text Box 12"/>
            <p:cNvSpPr txBox="1">
              <a:spLocks noChangeArrowheads="1"/>
            </p:cNvSpPr>
            <p:nvPr/>
          </p:nvSpPr>
          <p:spPr bwMode="auto">
            <a:xfrm>
              <a:off x="720" y="9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FF</a:t>
              </a:r>
            </a:p>
          </p:txBody>
        </p:sp>
        <p:sp>
          <p:nvSpPr>
            <p:cNvPr id="91147" name="Text Box 13"/>
            <p:cNvSpPr txBox="1">
              <a:spLocks noChangeArrowheads="1"/>
            </p:cNvSpPr>
            <p:nvPr/>
          </p:nvSpPr>
          <p:spPr bwMode="auto">
            <a:xfrm>
              <a:off x="720" y="11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1148" name="Text Box 14"/>
            <p:cNvSpPr txBox="1">
              <a:spLocks noChangeArrowheads="1"/>
            </p:cNvSpPr>
            <p:nvPr/>
          </p:nvSpPr>
          <p:spPr bwMode="auto">
            <a:xfrm>
              <a:off x="720" y="213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1149" name="Text Box 15"/>
            <p:cNvSpPr txBox="1">
              <a:spLocks noChangeArrowheads="1"/>
            </p:cNvSpPr>
            <p:nvPr/>
          </p:nvSpPr>
          <p:spPr bwMode="auto">
            <a:xfrm>
              <a:off x="720" y="314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1150" name="Text Box 16"/>
            <p:cNvSpPr txBox="1">
              <a:spLocks noChangeArrowheads="1"/>
            </p:cNvSpPr>
            <p:nvPr/>
          </p:nvSpPr>
          <p:spPr bwMode="auto">
            <a:xfrm>
              <a:off x="720"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C0</a:t>
              </a:r>
            </a:p>
          </p:txBody>
        </p:sp>
        <p:sp>
          <p:nvSpPr>
            <p:cNvPr id="91151" name="Text Box 17"/>
            <p:cNvSpPr txBox="1">
              <a:spLocks noChangeArrowheads="1"/>
            </p:cNvSpPr>
            <p:nvPr/>
          </p:nvSpPr>
          <p:spPr bwMode="auto">
            <a:xfrm>
              <a:off x="720"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1152" name="Text Box 18"/>
            <p:cNvSpPr txBox="1">
              <a:spLocks noChangeArrowheads="1"/>
            </p:cNvSpPr>
            <p:nvPr/>
          </p:nvSpPr>
          <p:spPr bwMode="auto">
            <a:xfrm>
              <a:off x="720"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1153" name="Text Box 19"/>
            <p:cNvSpPr txBox="1">
              <a:spLocks noChangeArrowheads="1"/>
            </p:cNvSpPr>
            <p:nvPr/>
          </p:nvSpPr>
          <p:spPr bwMode="auto">
            <a:xfrm>
              <a:off x="720" y="398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1154" name="Rectangle 20"/>
            <p:cNvSpPr>
              <a:spLocks noChangeArrowheads="1"/>
            </p:cNvSpPr>
            <p:nvPr/>
          </p:nvSpPr>
          <p:spPr bwMode="auto">
            <a:xfrm>
              <a:off x="1056" y="144"/>
              <a:ext cx="912" cy="40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1155" name="Rectangle 21"/>
            <p:cNvSpPr>
              <a:spLocks noChangeArrowheads="1"/>
            </p:cNvSpPr>
            <p:nvPr/>
          </p:nvSpPr>
          <p:spPr bwMode="auto">
            <a:xfrm>
              <a:off x="1056" y="1152"/>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Stack</a:t>
              </a:r>
            </a:p>
          </p:txBody>
        </p:sp>
        <p:sp>
          <p:nvSpPr>
            <p:cNvPr id="91156" name="Rectangle 22"/>
            <p:cNvSpPr>
              <a:spLocks noChangeArrowheads="1"/>
            </p:cNvSpPr>
            <p:nvPr/>
          </p:nvSpPr>
          <p:spPr bwMode="auto">
            <a:xfrm>
              <a:off x="1056" y="297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DLLs</a:t>
              </a:r>
            </a:p>
          </p:txBody>
        </p:sp>
        <p:sp>
          <p:nvSpPr>
            <p:cNvPr id="91157" name="Rectangle 23"/>
            <p:cNvSpPr>
              <a:spLocks noChangeArrowheads="1"/>
            </p:cNvSpPr>
            <p:nvPr/>
          </p:nvSpPr>
          <p:spPr bwMode="auto">
            <a:xfrm>
              <a:off x="1056" y="379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Text</a:t>
              </a:r>
            </a:p>
          </p:txBody>
        </p:sp>
        <p:sp>
          <p:nvSpPr>
            <p:cNvPr id="91158" name="Rectangle 24"/>
            <p:cNvSpPr>
              <a:spLocks noChangeArrowheads="1"/>
            </p:cNvSpPr>
            <p:nvPr/>
          </p:nvSpPr>
          <p:spPr bwMode="auto">
            <a:xfrm>
              <a:off x="1056" y="360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2000">
                  <a:solidFill>
                    <a:srgbClr val="000066"/>
                  </a:solidFill>
                </a:rPr>
                <a:t>Data</a:t>
              </a:r>
            </a:p>
          </p:txBody>
        </p:sp>
        <p:sp>
          <p:nvSpPr>
            <p:cNvPr id="91159" name="Rectangle 25"/>
            <p:cNvSpPr>
              <a:spLocks noChangeArrowheads="1"/>
            </p:cNvSpPr>
            <p:nvPr/>
          </p:nvSpPr>
          <p:spPr bwMode="auto">
            <a:xfrm>
              <a:off x="1056" y="3168"/>
              <a:ext cx="912" cy="432"/>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91160" name="Rectangle 26"/>
            <p:cNvSpPr>
              <a:spLocks noChangeArrowheads="1"/>
            </p:cNvSpPr>
            <p:nvPr/>
          </p:nvSpPr>
          <p:spPr bwMode="auto">
            <a:xfrm>
              <a:off x="1056" y="2016"/>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sz="2000">
                  <a:solidFill>
                    <a:srgbClr val="FFFFFF"/>
                  </a:solidFill>
                </a:rPr>
                <a:t>Heap</a:t>
              </a:r>
            </a:p>
          </p:txBody>
        </p:sp>
        <p:sp>
          <p:nvSpPr>
            <p:cNvPr id="91161" name="Text Box 27"/>
            <p:cNvSpPr txBox="1">
              <a:spLocks noChangeArrowheads="1"/>
            </p:cNvSpPr>
            <p:nvPr/>
          </p:nvSpPr>
          <p:spPr bwMode="auto">
            <a:xfrm>
              <a:off x="720" y="379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spTree>
    <p:extLst>
      <p:ext uri="{BB962C8B-B14F-4D97-AF65-F5344CB8AC3E}">
        <p14:creationId xmlns:p14="http://schemas.microsoft.com/office/powerpoint/2010/main" val="246688617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990600" y="228600"/>
            <a:ext cx="6134100" cy="573088"/>
          </a:xfrm>
        </p:spPr>
        <p:txBody>
          <a:bodyPr/>
          <a:lstStyle/>
          <a:p>
            <a:pPr eaLnBrk="1" hangingPunct="1">
              <a:defRPr/>
            </a:pPr>
            <a:r>
              <a:rPr lang="en-US">
                <a:ea typeface="+mj-ea"/>
                <a:cs typeface="+mj-cs"/>
              </a:rPr>
              <a:t>Linux Memory Allocation</a:t>
            </a:r>
          </a:p>
        </p:txBody>
      </p:sp>
      <p:grpSp>
        <p:nvGrpSpPr>
          <p:cNvPr id="2" name="Group 78"/>
          <p:cNvGrpSpPr>
            <a:grpSpLocks/>
          </p:cNvGrpSpPr>
          <p:nvPr/>
        </p:nvGrpSpPr>
        <p:grpSpPr bwMode="auto">
          <a:xfrm>
            <a:off x="2514600" y="1038225"/>
            <a:ext cx="1981200" cy="5395913"/>
            <a:chOff x="1584" y="654"/>
            <a:chExt cx="1248" cy="3399"/>
          </a:xfrm>
        </p:grpSpPr>
        <p:sp>
          <p:nvSpPr>
            <p:cNvPr id="92221" name="Text Box 17"/>
            <p:cNvSpPr txBox="1">
              <a:spLocks noChangeArrowheads="1"/>
            </p:cNvSpPr>
            <p:nvPr/>
          </p:nvSpPr>
          <p:spPr bwMode="auto">
            <a:xfrm>
              <a:off x="1920" y="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Linked</a:t>
              </a:r>
            </a:p>
          </p:txBody>
        </p:sp>
        <p:sp>
          <p:nvSpPr>
            <p:cNvPr id="92222" name="Rectangle 18"/>
            <p:cNvSpPr>
              <a:spLocks noChangeArrowheads="1"/>
            </p:cNvSpPr>
            <p:nvPr/>
          </p:nvSpPr>
          <p:spPr bwMode="auto">
            <a:xfrm>
              <a:off x="1920" y="300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3" name="Rectangle 19"/>
            <p:cNvSpPr>
              <a:spLocks noChangeArrowheads="1"/>
            </p:cNvSpPr>
            <p:nvPr/>
          </p:nvSpPr>
          <p:spPr bwMode="auto">
            <a:xfrm>
              <a:off x="1920" y="199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4" name="Rectangle 20"/>
            <p:cNvSpPr>
              <a:spLocks noChangeArrowheads="1"/>
            </p:cNvSpPr>
            <p:nvPr/>
          </p:nvSpPr>
          <p:spPr bwMode="auto">
            <a:xfrm>
              <a:off x="1920" y="99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25" name="Text Box 21"/>
            <p:cNvSpPr txBox="1">
              <a:spLocks noChangeArrowheads="1"/>
            </p:cNvSpPr>
            <p:nvPr/>
          </p:nvSpPr>
          <p:spPr bwMode="auto">
            <a:xfrm>
              <a:off x="1584" y="95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226" name="Text Box 22"/>
            <p:cNvSpPr txBox="1">
              <a:spLocks noChangeArrowheads="1"/>
            </p:cNvSpPr>
            <p:nvPr/>
          </p:nvSpPr>
          <p:spPr bwMode="auto">
            <a:xfrm>
              <a:off x="1584"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227" name="Text Box 23"/>
            <p:cNvSpPr txBox="1">
              <a:spLocks noChangeArrowheads="1"/>
            </p:cNvSpPr>
            <p:nvPr/>
          </p:nvSpPr>
          <p:spPr bwMode="auto">
            <a:xfrm>
              <a:off x="1584" y="298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228" name="Text Box 24"/>
            <p:cNvSpPr txBox="1">
              <a:spLocks noChangeArrowheads="1"/>
            </p:cNvSpPr>
            <p:nvPr/>
          </p:nvSpPr>
          <p:spPr bwMode="auto">
            <a:xfrm>
              <a:off x="1584" y="180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229" name="Text Box 25"/>
            <p:cNvSpPr txBox="1">
              <a:spLocks noChangeArrowheads="1"/>
            </p:cNvSpPr>
            <p:nvPr/>
          </p:nvSpPr>
          <p:spPr bwMode="auto">
            <a:xfrm>
              <a:off x="1584" y="281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230" name="Text Box 26"/>
            <p:cNvSpPr txBox="1">
              <a:spLocks noChangeArrowheads="1"/>
            </p:cNvSpPr>
            <p:nvPr/>
          </p:nvSpPr>
          <p:spPr bwMode="auto">
            <a:xfrm>
              <a:off x="1584" y="382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231" name="Rectangle 27"/>
            <p:cNvSpPr>
              <a:spLocks noChangeArrowheads="1"/>
            </p:cNvSpPr>
            <p:nvPr/>
          </p:nvSpPr>
          <p:spPr bwMode="auto">
            <a:xfrm>
              <a:off x="1920" y="990"/>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232" name="Rectangle 28"/>
            <p:cNvSpPr>
              <a:spLocks noChangeArrowheads="1"/>
            </p:cNvSpPr>
            <p:nvPr/>
          </p:nvSpPr>
          <p:spPr bwMode="auto">
            <a:xfrm>
              <a:off x="1920" y="990"/>
              <a:ext cx="912" cy="114"/>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233" name="Rectangle 29"/>
            <p:cNvSpPr>
              <a:spLocks noChangeArrowheads="1"/>
            </p:cNvSpPr>
            <p:nvPr/>
          </p:nvSpPr>
          <p:spPr bwMode="auto">
            <a:xfrm>
              <a:off x="1920" y="2814"/>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234" name="Rectangle 30"/>
            <p:cNvSpPr>
              <a:spLocks noChangeArrowheads="1"/>
            </p:cNvSpPr>
            <p:nvPr/>
          </p:nvSpPr>
          <p:spPr bwMode="auto">
            <a:xfrm>
              <a:off x="1920" y="363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235" name="Rectangle 31"/>
            <p:cNvSpPr>
              <a:spLocks noChangeArrowheads="1"/>
            </p:cNvSpPr>
            <p:nvPr/>
          </p:nvSpPr>
          <p:spPr bwMode="auto">
            <a:xfrm>
              <a:off x="1920" y="343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236" name="Line 65"/>
            <p:cNvSpPr>
              <a:spLocks noChangeShapeType="1"/>
            </p:cNvSpPr>
            <p:nvPr/>
          </p:nvSpPr>
          <p:spPr bwMode="auto">
            <a:xfrm>
              <a:off x="2352"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37" name="Text Box 71"/>
            <p:cNvSpPr txBox="1">
              <a:spLocks noChangeArrowheads="1"/>
            </p:cNvSpPr>
            <p:nvPr/>
          </p:nvSpPr>
          <p:spPr bwMode="auto">
            <a:xfrm>
              <a:off x="1584"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3" name="Group 76"/>
          <p:cNvGrpSpPr>
            <a:grpSpLocks/>
          </p:cNvGrpSpPr>
          <p:nvPr/>
        </p:nvGrpSpPr>
        <p:grpSpPr bwMode="auto">
          <a:xfrm>
            <a:off x="4724400" y="762000"/>
            <a:ext cx="1981200" cy="5686425"/>
            <a:chOff x="2976" y="480"/>
            <a:chExt cx="1248" cy="3582"/>
          </a:xfrm>
        </p:grpSpPr>
        <p:sp>
          <p:nvSpPr>
            <p:cNvPr id="92202" name="Text Box 32"/>
            <p:cNvSpPr txBox="1">
              <a:spLocks noChangeArrowheads="1"/>
            </p:cNvSpPr>
            <p:nvPr/>
          </p:nvSpPr>
          <p:spPr bwMode="auto">
            <a:xfrm>
              <a:off x="3312"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Some Heap</a:t>
              </a:r>
            </a:p>
          </p:txBody>
        </p:sp>
        <p:sp>
          <p:nvSpPr>
            <p:cNvPr id="92203" name="Rectangle 33"/>
            <p:cNvSpPr>
              <a:spLocks noChangeArrowheads="1"/>
            </p:cNvSpPr>
            <p:nvPr/>
          </p:nvSpPr>
          <p:spPr bwMode="auto">
            <a:xfrm>
              <a:off x="3312" y="3015"/>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4" name="Rectangle 34"/>
            <p:cNvSpPr>
              <a:spLocks noChangeArrowheads="1"/>
            </p:cNvSpPr>
            <p:nvPr/>
          </p:nvSpPr>
          <p:spPr bwMode="auto">
            <a:xfrm>
              <a:off x="3312" y="200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5" name="Rectangle 35"/>
            <p:cNvSpPr>
              <a:spLocks noChangeArrowheads="1"/>
            </p:cNvSpPr>
            <p:nvPr/>
          </p:nvSpPr>
          <p:spPr bwMode="auto">
            <a:xfrm>
              <a:off x="3312" y="99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206" name="Text Box 36"/>
            <p:cNvSpPr txBox="1">
              <a:spLocks noChangeArrowheads="1"/>
            </p:cNvSpPr>
            <p:nvPr/>
          </p:nvSpPr>
          <p:spPr bwMode="auto">
            <a:xfrm>
              <a:off x="2976" y="96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207" name="Text Box 37"/>
            <p:cNvSpPr txBox="1">
              <a:spLocks noChangeArrowheads="1"/>
            </p:cNvSpPr>
            <p:nvPr/>
          </p:nvSpPr>
          <p:spPr bwMode="auto">
            <a:xfrm>
              <a:off x="2976" y="197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208" name="Text Box 38"/>
            <p:cNvSpPr txBox="1">
              <a:spLocks noChangeArrowheads="1"/>
            </p:cNvSpPr>
            <p:nvPr/>
          </p:nvSpPr>
          <p:spPr bwMode="auto">
            <a:xfrm>
              <a:off x="2976" y="299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209" name="Text Box 39"/>
            <p:cNvSpPr txBox="1">
              <a:spLocks noChangeArrowheads="1"/>
            </p:cNvSpPr>
            <p:nvPr/>
          </p:nvSpPr>
          <p:spPr bwMode="auto">
            <a:xfrm>
              <a:off x="2976" y="181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210" name="Text Box 40"/>
            <p:cNvSpPr txBox="1">
              <a:spLocks noChangeArrowheads="1"/>
            </p:cNvSpPr>
            <p:nvPr/>
          </p:nvSpPr>
          <p:spPr bwMode="auto">
            <a:xfrm>
              <a:off x="2976" y="282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211" name="Text Box 41"/>
            <p:cNvSpPr txBox="1">
              <a:spLocks noChangeArrowheads="1"/>
            </p:cNvSpPr>
            <p:nvPr/>
          </p:nvSpPr>
          <p:spPr bwMode="auto">
            <a:xfrm>
              <a:off x="2976" y="383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212" name="Rectangle 42"/>
            <p:cNvSpPr>
              <a:spLocks noChangeArrowheads="1"/>
            </p:cNvSpPr>
            <p:nvPr/>
          </p:nvSpPr>
          <p:spPr bwMode="auto">
            <a:xfrm>
              <a:off x="3312" y="999"/>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213" name="Rectangle 43"/>
            <p:cNvSpPr>
              <a:spLocks noChangeArrowheads="1"/>
            </p:cNvSpPr>
            <p:nvPr/>
          </p:nvSpPr>
          <p:spPr bwMode="auto">
            <a:xfrm>
              <a:off x="3312" y="999"/>
              <a:ext cx="912" cy="153"/>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214" name="Rectangle 44"/>
            <p:cNvSpPr>
              <a:spLocks noChangeArrowheads="1"/>
            </p:cNvSpPr>
            <p:nvPr/>
          </p:nvSpPr>
          <p:spPr bwMode="auto">
            <a:xfrm>
              <a:off x="3312" y="2823"/>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215" name="Rectangle 45"/>
            <p:cNvSpPr>
              <a:spLocks noChangeArrowheads="1"/>
            </p:cNvSpPr>
            <p:nvPr/>
          </p:nvSpPr>
          <p:spPr bwMode="auto">
            <a:xfrm>
              <a:off x="3312" y="363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216" name="Rectangle 46"/>
            <p:cNvSpPr>
              <a:spLocks noChangeArrowheads="1"/>
            </p:cNvSpPr>
            <p:nvPr/>
          </p:nvSpPr>
          <p:spPr bwMode="auto">
            <a:xfrm>
              <a:off x="3312" y="3447"/>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217" name="Rectangle 47"/>
            <p:cNvSpPr>
              <a:spLocks noChangeArrowheads="1"/>
            </p:cNvSpPr>
            <p:nvPr/>
          </p:nvSpPr>
          <p:spPr bwMode="auto">
            <a:xfrm>
              <a:off x="3312" y="2352"/>
              <a:ext cx="912" cy="471"/>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218" name="Line 66"/>
            <p:cNvSpPr>
              <a:spLocks noChangeShapeType="1"/>
            </p:cNvSpPr>
            <p:nvPr/>
          </p:nvSpPr>
          <p:spPr bwMode="auto">
            <a:xfrm>
              <a:off x="3744" y="1200"/>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19" name="Line 68"/>
            <p:cNvSpPr>
              <a:spLocks noChangeShapeType="1"/>
            </p:cNvSpPr>
            <p:nvPr/>
          </p:nvSpPr>
          <p:spPr bwMode="auto">
            <a:xfrm flipV="1">
              <a:off x="3744" y="206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20" name="Text Box 72"/>
            <p:cNvSpPr txBox="1">
              <a:spLocks noChangeArrowheads="1"/>
            </p:cNvSpPr>
            <p:nvPr/>
          </p:nvSpPr>
          <p:spPr bwMode="auto">
            <a:xfrm>
              <a:off x="2976"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4" name="Group 77"/>
          <p:cNvGrpSpPr>
            <a:grpSpLocks/>
          </p:cNvGrpSpPr>
          <p:nvPr/>
        </p:nvGrpSpPr>
        <p:grpSpPr bwMode="auto">
          <a:xfrm>
            <a:off x="6934200" y="762000"/>
            <a:ext cx="1981200" cy="5700713"/>
            <a:chOff x="4368" y="480"/>
            <a:chExt cx="1248" cy="3591"/>
          </a:xfrm>
        </p:grpSpPr>
        <p:sp>
          <p:nvSpPr>
            <p:cNvPr id="92182" name="Text Box 48"/>
            <p:cNvSpPr txBox="1">
              <a:spLocks noChangeArrowheads="1"/>
            </p:cNvSpPr>
            <p:nvPr/>
          </p:nvSpPr>
          <p:spPr bwMode="auto">
            <a:xfrm>
              <a:off x="4704" y="48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More</a:t>
              </a:r>
            </a:p>
            <a:p>
              <a:pPr>
                <a:lnSpc>
                  <a:spcPct val="100000"/>
                </a:lnSpc>
              </a:pPr>
              <a:r>
                <a:rPr lang="en-US">
                  <a:solidFill>
                    <a:srgbClr val="000066"/>
                  </a:solidFill>
                </a:rPr>
                <a:t>Heap</a:t>
              </a:r>
            </a:p>
          </p:txBody>
        </p:sp>
        <p:sp>
          <p:nvSpPr>
            <p:cNvPr id="92183" name="Rectangle 49"/>
            <p:cNvSpPr>
              <a:spLocks noChangeArrowheads="1"/>
            </p:cNvSpPr>
            <p:nvPr/>
          </p:nvSpPr>
          <p:spPr bwMode="auto">
            <a:xfrm>
              <a:off x="4704" y="3024"/>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4" name="Rectangle 50"/>
            <p:cNvSpPr>
              <a:spLocks noChangeArrowheads="1"/>
            </p:cNvSpPr>
            <p:nvPr/>
          </p:nvSpPr>
          <p:spPr bwMode="auto">
            <a:xfrm>
              <a:off x="4704" y="201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5" name="Rectangle 51"/>
            <p:cNvSpPr>
              <a:spLocks noChangeArrowheads="1"/>
            </p:cNvSpPr>
            <p:nvPr/>
          </p:nvSpPr>
          <p:spPr bwMode="auto">
            <a:xfrm>
              <a:off x="4704" y="100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86" name="Text Box 52"/>
            <p:cNvSpPr txBox="1">
              <a:spLocks noChangeArrowheads="1"/>
            </p:cNvSpPr>
            <p:nvPr/>
          </p:nvSpPr>
          <p:spPr bwMode="auto">
            <a:xfrm>
              <a:off x="4368" y="96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187" name="Text Box 53"/>
            <p:cNvSpPr txBox="1">
              <a:spLocks noChangeArrowheads="1"/>
            </p:cNvSpPr>
            <p:nvPr/>
          </p:nvSpPr>
          <p:spPr bwMode="auto">
            <a:xfrm>
              <a:off x="4368" y="198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188" name="Text Box 54"/>
            <p:cNvSpPr txBox="1">
              <a:spLocks noChangeArrowheads="1"/>
            </p:cNvSpPr>
            <p:nvPr/>
          </p:nvSpPr>
          <p:spPr bwMode="auto">
            <a:xfrm>
              <a:off x="4368" y="300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189" name="Text Box 55"/>
            <p:cNvSpPr txBox="1">
              <a:spLocks noChangeArrowheads="1"/>
            </p:cNvSpPr>
            <p:nvPr/>
          </p:nvSpPr>
          <p:spPr bwMode="auto">
            <a:xfrm>
              <a:off x="4368" y="182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190" name="Text Box 56"/>
            <p:cNvSpPr txBox="1">
              <a:spLocks noChangeArrowheads="1"/>
            </p:cNvSpPr>
            <p:nvPr/>
          </p:nvSpPr>
          <p:spPr bwMode="auto">
            <a:xfrm>
              <a:off x="4368" y="283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191" name="Text Box 57"/>
            <p:cNvSpPr txBox="1">
              <a:spLocks noChangeArrowheads="1"/>
            </p:cNvSpPr>
            <p:nvPr/>
          </p:nvSpPr>
          <p:spPr bwMode="auto">
            <a:xfrm>
              <a:off x="4368" y="3840"/>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192" name="Rectangle 58"/>
            <p:cNvSpPr>
              <a:spLocks noChangeArrowheads="1"/>
            </p:cNvSpPr>
            <p:nvPr/>
          </p:nvSpPr>
          <p:spPr bwMode="auto">
            <a:xfrm>
              <a:off x="4704" y="1008"/>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93" name="Rectangle 59"/>
            <p:cNvSpPr>
              <a:spLocks noChangeArrowheads="1"/>
            </p:cNvSpPr>
            <p:nvPr/>
          </p:nvSpPr>
          <p:spPr bwMode="auto">
            <a:xfrm>
              <a:off x="4704" y="1008"/>
              <a:ext cx="912" cy="240"/>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194" name="Rectangle 60"/>
            <p:cNvSpPr>
              <a:spLocks noChangeArrowheads="1"/>
            </p:cNvSpPr>
            <p:nvPr/>
          </p:nvSpPr>
          <p:spPr bwMode="auto">
            <a:xfrm>
              <a:off x="4704" y="2832"/>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2195" name="Rectangle 61"/>
            <p:cNvSpPr>
              <a:spLocks noChangeArrowheads="1"/>
            </p:cNvSpPr>
            <p:nvPr/>
          </p:nvSpPr>
          <p:spPr bwMode="auto">
            <a:xfrm>
              <a:off x="4704" y="364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196" name="Rectangle 62"/>
            <p:cNvSpPr>
              <a:spLocks noChangeArrowheads="1"/>
            </p:cNvSpPr>
            <p:nvPr/>
          </p:nvSpPr>
          <p:spPr bwMode="auto">
            <a:xfrm>
              <a:off x="4704" y="3456"/>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197" name="Rectangle 63"/>
            <p:cNvSpPr>
              <a:spLocks noChangeArrowheads="1"/>
            </p:cNvSpPr>
            <p:nvPr/>
          </p:nvSpPr>
          <p:spPr bwMode="auto">
            <a:xfrm>
              <a:off x="4704" y="3216"/>
              <a:ext cx="912" cy="24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198" name="Rectangle 64"/>
            <p:cNvSpPr>
              <a:spLocks noChangeArrowheads="1"/>
            </p:cNvSpPr>
            <p:nvPr/>
          </p:nvSpPr>
          <p:spPr bwMode="auto">
            <a:xfrm>
              <a:off x="4704" y="1872"/>
              <a:ext cx="912" cy="960"/>
            </a:xfrm>
            <a:prstGeom prst="rect">
              <a:avLst/>
            </a:prstGeom>
            <a:solidFill>
              <a:schemeClr val="accent1"/>
            </a:solidFill>
            <a:ln w="25400">
              <a:solidFill>
                <a:schemeClr val="tx1"/>
              </a:solidFill>
              <a:miter lim="800000"/>
              <a:headEnd/>
              <a:tailEnd/>
            </a:ln>
          </p:spPr>
          <p:txBody>
            <a:bodyPr wrap="none" anchor="ctr"/>
            <a:lstStyle/>
            <a:p>
              <a:pPr>
                <a:lnSpc>
                  <a:spcPct val="100000"/>
                </a:lnSpc>
              </a:pPr>
              <a:r>
                <a:rPr lang="en-US">
                  <a:solidFill>
                    <a:srgbClr val="FFFFFF"/>
                  </a:solidFill>
                </a:rPr>
                <a:t>Heap</a:t>
              </a:r>
            </a:p>
          </p:txBody>
        </p:sp>
        <p:sp>
          <p:nvSpPr>
            <p:cNvPr id="92199" name="Line 67"/>
            <p:cNvSpPr>
              <a:spLocks noChangeShapeType="1"/>
            </p:cNvSpPr>
            <p:nvPr/>
          </p:nvSpPr>
          <p:spPr bwMode="auto">
            <a:xfrm>
              <a:off x="5136" y="1296"/>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00" name="Line 69"/>
            <p:cNvSpPr>
              <a:spLocks noChangeShapeType="1"/>
            </p:cNvSpPr>
            <p:nvPr/>
          </p:nvSpPr>
          <p:spPr bwMode="auto">
            <a:xfrm flipV="1">
              <a:off x="5136" y="3072"/>
              <a:ext cx="0" cy="144"/>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2201" name="Text Box 73"/>
            <p:cNvSpPr txBox="1">
              <a:spLocks noChangeArrowheads="1"/>
            </p:cNvSpPr>
            <p:nvPr/>
          </p:nvSpPr>
          <p:spPr bwMode="auto">
            <a:xfrm>
              <a:off x="4368"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grpSp>
        <p:nvGrpSpPr>
          <p:cNvPr id="92165" name="Group 75"/>
          <p:cNvGrpSpPr>
            <a:grpSpLocks/>
          </p:cNvGrpSpPr>
          <p:nvPr/>
        </p:nvGrpSpPr>
        <p:grpSpPr bwMode="auto">
          <a:xfrm>
            <a:off x="304800" y="1023938"/>
            <a:ext cx="1981200" cy="5395912"/>
            <a:chOff x="192" y="645"/>
            <a:chExt cx="1248" cy="3399"/>
          </a:xfrm>
        </p:grpSpPr>
        <p:sp>
          <p:nvSpPr>
            <p:cNvPr id="92166" name="Text Box 3"/>
            <p:cNvSpPr txBox="1">
              <a:spLocks noChangeArrowheads="1"/>
            </p:cNvSpPr>
            <p:nvPr/>
          </p:nvSpPr>
          <p:spPr bwMode="auto">
            <a:xfrm>
              <a:off x="528" y="64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Initially</a:t>
              </a:r>
            </a:p>
          </p:txBody>
        </p:sp>
        <p:sp>
          <p:nvSpPr>
            <p:cNvPr id="92167" name="Rectangle 4"/>
            <p:cNvSpPr>
              <a:spLocks noChangeArrowheads="1"/>
            </p:cNvSpPr>
            <p:nvPr/>
          </p:nvSpPr>
          <p:spPr bwMode="auto">
            <a:xfrm>
              <a:off x="528" y="299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68" name="Rectangle 5"/>
            <p:cNvSpPr>
              <a:spLocks noChangeArrowheads="1"/>
            </p:cNvSpPr>
            <p:nvPr/>
          </p:nvSpPr>
          <p:spPr bwMode="auto">
            <a:xfrm>
              <a:off x="528" y="198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69" name="Rectangle 6"/>
            <p:cNvSpPr>
              <a:spLocks noChangeArrowheads="1"/>
            </p:cNvSpPr>
            <p:nvPr/>
          </p:nvSpPr>
          <p:spPr bwMode="auto">
            <a:xfrm>
              <a:off x="528" y="981"/>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2170" name="Text Box 7"/>
            <p:cNvSpPr txBox="1">
              <a:spLocks noChangeArrowheads="1"/>
            </p:cNvSpPr>
            <p:nvPr/>
          </p:nvSpPr>
          <p:spPr bwMode="auto">
            <a:xfrm>
              <a:off x="192" y="94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2171" name="Text Box 8"/>
            <p:cNvSpPr txBox="1">
              <a:spLocks noChangeArrowheads="1"/>
            </p:cNvSpPr>
            <p:nvPr/>
          </p:nvSpPr>
          <p:spPr bwMode="auto">
            <a:xfrm>
              <a:off x="192" y="195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2172" name="Text Box 9"/>
            <p:cNvSpPr txBox="1">
              <a:spLocks noChangeArrowheads="1"/>
            </p:cNvSpPr>
            <p:nvPr/>
          </p:nvSpPr>
          <p:spPr bwMode="auto">
            <a:xfrm>
              <a:off x="192"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2173" name="Text Box 10"/>
            <p:cNvSpPr txBox="1">
              <a:spLocks noChangeArrowheads="1"/>
            </p:cNvSpPr>
            <p:nvPr/>
          </p:nvSpPr>
          <p:spPr bwMode="auto">
            <a:xfrm>
              <a:off x="192" y="179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2174" name="Text Box 11"/>
            <p:cNvSpPr txBox="1">
              <a:spLocks noChangeArrowheads="1"/>
            </p:cNvSpPr>
            <p:nvPr/>
          </p:nvSpPr>
          <p:spPr bwMode="auto">
            <a:xfrm>
              <a:off x="192" y="280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2175" name="Text Box 12"/>
            <p:cNvSpPr txBox="1">
              <a:spLocks noChangeArrowheads="1"/>
            </p:cNvSpPr>
            <p:nvPr/>
          </p:nvSpPr>
          <p:spPr bwMode="auto">
            <a:xfrm>
              <a:off x="192" y="38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2176" name="Rectangle 13"/>
            <p:cNvSpPr>
              <a:spLocks noChangeArrowheads="1"/>
            </p:cNvSpPr>
            <p:nvPr/>
          </p:nvSpPr>
          <p:spPr bwMode="auto">
            <a:xfrm>
              <a:off x="528" y="981"/>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2177" name="Rectangle 14"/>
            <p:cNvSpPr>
              <a:spLocks noChangeArrowheads="1"/>
            </p:cNvSpPr>
            <p:nvPr/>
          </p:nvSpPr>
          <p:spPr bwMode="auto">
            <a:xfrm>
              <a:off x="528" y="981"/>
              <a:ext cx="912" cy="75"/>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2178" name="Rectangle 15"/>
            <p:cNvSpPr>
              <a:spLocks noChangeArrowheads="1"/>
            </p:cNvSpPr>
            <p:nvPr/>
          </p:nvSpPr>
          <p:spPr bwMode="auto">
            <a:xfrm>
              <a:off x="528" y="3621"/>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2179" name="Rectangle 16"/>
            <p:cNvSpPr>
              <a:spLocks noChangeArrowheads="1"/>
            </p:cNvSpPr>
            <p:nvPr/>
          </p:nvSpPr>
          <p:spPr bwMode="auto">
            <a:xfrm>
              <a:off x="528" y="342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2180" name="Text Box 70"/>
            <p:cNvSpPr txBox="1">
              <a:spLocks noChangeArrowheads="1"/>
            </p:cNvSpPr>
            <p:nvPr/>
          </p:nvSpPr>
          <p:spPr bwMode="auto">
            <a:xfrm>
              <a:off x="192"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sp>
          <p:nvSpPr>
            <p:cNvPr id="92181" name="Line 74"/>
            <p:cNvSpPr>
              <a:spLocks noChangeShapeType="1"/>
            </p:cNvSpPr>
            <p:nvPr/>
          </p:nvSpPr>
          <p:spPr bwMode="auto">
            <a:xfrm>
              <a:off x="960"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882876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a:t>
            </a:r>
          </a:p>
        </p:txBody>
      </p:sp>
      <p:sp>
        <p:nvSpPr>
          <p:cNvPr id="3" name="Content Placeholder 2"/>
          <p:cNvSpPr>
            <a:spLocks noGrp="1"/>
          </p:cNvSpPr>
          <p:nvPr>
            <p:ph idx="1"/>
          </p:nvPr>
        </p:nvSpPr>
        <p:spPr>
          <a:xfrm>
            <a:off x="290513" y="977900"/>
            <a:ext cx="8307387" cy="1201738"/>
          </a:xfrm>
        </p:spPr>
        <p:txBody>
          <a:bodyPr/>
          <a:lstStyle/>
          <a:p>
            <a:pPr>
              <a:defRPr/>
            </a:pPr>
            <a:r>
              <a:rPr lang="en-US" dirty="0" smtClean="0">
                <a:latin typeface="Helvetica" charset="0"/>
                <a:ea typeface="ＭＳ Ｐゴシック" charset="0"/>
                <a:cs typeface="ＭＳ Ｐゴシック" charset="0"/>
              </a:rPr>
              <a:t>Chapter </a:t>
            </a:r>
            <a:r>
              <a:rPr lang="en-US" dirty="0">
                <a:latin typeface="Helvetica" charset="0"/>
                <a:ea typeface="ＭＳ Ｐゴシック" charset="0"/>
                <a:cs typeface="ＭＳ Ｐゴシック" charset="0"/>
              </a:rPr>
              <a:t>7: Linking</a:t>
            </a:r>
          </a:p>
          <a:p>
            <a:pPr lvl="1">
              <a:defRPr/>
            </a:pPr>
            <a:r>
              <a:rPr lang="en-US" dirty="0">
                <a:latin typeface="Helvetica" charset="0"/>
                <a:ea typeface="ＭＳ Ｐゴシック" charset="0"/>
              </a:rPr>
              <a:t>Merge separate object files into a single executable program</a:t>
            </a: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grpSp>
        <p:nvGrpSpPr>
          <p:cNvPr id="4" name="Group 52"/>
          <p:cNvGrpSpPr>
            <a:grpSpLocks/>
          </p:cNvGrpSpPr>
          <p:nvPr/>
        </p:nvGrpSpPr>
        <p:grpSpPr bwMode="auto">
          <a:xfrm>
            <a:off x="6831013" y="2374900"/>
            <a:ext cx="2452687" cy="2244725"/>
            <a:chOff x="6831013" y="3912513"/>
            <a:chExt cx="2452192" cy="2245939"/>
          </a:xfrm>
        </p:grpSpPr>
        <p:sp>
          <p:nvSpPr>
            <p:cNvPr id="93229" name="Rectangle 10"/>
            <p:cNvSpPr>
              <a:spLocks noChangeArrowheads="1"/>
            </p:cNvSpPr>
            <p:nvPr/>
          </p:nvSpPr>
          <p:spPr bwMode="auto">
            <a:xfrm>
              <a:off x="68310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30" name="TextBox 11"/>
            <p:cNvSpPr txBox="1">
              <a:spLocks noChangeArrowheads="1"/>
            </p:cNvSpPr>
            <p:nvPr/>
          </p:nvSpPr>
          <p:spPr bwMode="auto">
            <a:xfrm>
              <a:off x="70645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Linker</a:t>
              </a:r>
            </a:p>
          </p:txBody>
        </p:sp>
        <p:cxnSp>
          <p:nvCxnSpPr>
            <p:cNvPr id="93231" name="Straight Arrow Connector 15"/>
            <p:cNvCxnSpPr>
              <a:cxnSpLocks noChangeShapeType="1"/>
            </p:cNvCxnSpPr>
            <p:nvPr/>
          </p:nvCxnSpPr>
          <p:spPr bwMode="auto">
            <a:xfrm>
              <a:off x="80883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32" name="TextBox 23"/>
            <p:cNvSpPr txBox="1">
              <a:spLocks noChangeArrowheads="1"/>
            </p:cNvSpPr>
            <p:nvPr/>
          </p:nvSpPr>
          <p:spPr bwMode="auto">
            <a:xfrm>
              <a:off x="7689676" y="5232398"/>
              <a:ext cx="1223165" cy="92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alibri" charset="0"/>
                  <a:cs typeface="Calibri" charset="0"/>
                </a:rPr>
                <a:t>Executable</a:t>
              </a:r>
            </a:p>
            <a:p>
              <a:pPr algn="l">
                <a:lnSpc>
                  <a:spcPct val="65000"/>
                </a:lnSpc>
                <a:spcBef>
                  <a:spcPct val="50000"/>
                </a:spcBef>
              </a:pPr>
              <a:r>
                <a:rPr lang="en-US" sz="1800">
                  <a:solidFill>
                    <a:srgbClr val="FF0000"/>
                  </a:solidFill>
                  <a:latin typeface="Calibri" charset="0"/>
                  <a:cs typeface="Calibri" charset="0"/>
                </a:rPr>
                <a:t>Object</a:t>
              </a:r>
            </a:p>
            <a:p>
              <a:pPr algn="l">
                <a:lnSpc>
                  <a:spcPct val="65000"/>
                </a:lnSpc>
                <a:spcBef>
                  <a:spcPct val="50000"/>
                </a:spcBef>
              </a:pPr>
              <a:r>
                <a:rPr lang="en-US" sz="1800">
                  <a:solidFill>
                    <a:srgbClr val="FF0000"/>
                  </a:solidFill>
                  <a:latin typeface="Calibri" charset="0"/>
                  <a:cs typeface="Calibri" charset="0"/>
                </a:rPr>
                <a:t>Code (ELF)</a:t>
              </a:r>
            </a:p>
          </p:txBody>
        </p:sp>
        <p:sp>
          <p:nvSpPr>
            <p:cNvPr id="93233" name="TextBox 28"/>
            <p:cNvSpPr txBox="1">
              <a:spLocks noChangeArrowheads="1"/>
            </p:cNvSpPr>
            <p:nvPr/>
          </p:nvSpPr>
          <p:spPr bwMode="auto">
            <a:xfrm>
              <a:off x="7102666"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ld</a:t>
              </a:r>
            </a:p>
          </p:txBody>
        </p:sp>
        <p:sp>
          <p:nvSpPr>
            <p:cNvPr id="93234" name="TextBox 33"/>
            <p:cNvSpPr txBox="1">
              <a:spLocks noChangeArrowheads="1"/>
            </p:cNvSpPr>
            <p:nvPr/>
          </p:nvSpPr>
          <p:spPr bwMode="auto">
            <a:xfrm>
              <a:off x="8229318" y="4428066"/>
              <a:ext cx="1053887" cy="60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ja-JP" altLang="en-US" sz="1800" b="0">
                  <a:solidFill>
                    <a:srgbClr val="000066"/>
                  </a:solidFill>
                  <a:latin typeface="Courier" charset="0"/>
                  <a:cs typeface="Courier" charset="0"/>
                </a:rPr>
                <a:t>“</a:t>
              </a:r>
              <a:r>
                <a:rPr lang="en-US" altLang="ja-JP" sz="1800" b="0">
                  <a:solidFill>
                    <a:srgbClr val="000066"/>
                  </a:solidFill>
                  <a:latin typeface="Courier" charset="0"/>
                  <a:cs typeface="Courier" charset="0"/>
                </a:rPr>
                <a:t>.exe</a:t>
              </a:r>
              <a:r>
                <a:rPr lang="ja-JP" altLang="en-US" sz="1800" b="0">
                  <a:solidFill>
                    <a:srgbClr val="000066"/>
                  </a:solidFill>
                  <a:latin typeface="Courier" charset="0"/>
                  <a:cs typeface="Courier" charset="0"/>
                </a:rPr>
                <a:t>”</a:t>
              </a:r>
              <a:endParaRPr lang="en-US" altLang="ja-JP" sz="1800" b="0">
                <a:solidFill>
                  <a:srgbClr val="000066"/>
                </a:solidFill>
                <a:latin typeface="Courier" charset="0"/>
                <a:cs typeface="Courier" charset="0"/>
              </a:endParaRPr>
            </a:p>
            <a:p>
              <a:pPr algn="l">
                <a:lnSpc>
                  <a:spcPct val="65000"/>
                </a:lnSpc>
                <a:spcBef>
                  <a:spcPct val="50000"/>
                </a:spcBef>
              </a:pPr>
              <a:r>
                <a:rPr lang="en-US" sz="1800" b="0">
                  <a:solidFill>
                    <a:srgbClr val="FF1A1A"/>
                  </a:solidFill>
                  <a:latin typeface="Courier" charset="0"/>
                  <a:cs typeface="Courier" charset="0"/>
                </a:rPr>
                <a:t>p</a:t>
              </a:r>
            </a:p>
          </p:txBody>
        </p:sp>
      </p:grpSp>
      <p:grpSp>
        <p:nvGrpSpPr>
          <p:cNvPr id="5" name="Group 54"/>
          <p:cNvGrpSpPr>
            <a:grpSpLocks/>
          </p:cNvGrpSpPr>
          <p:nvPr/>
        </p:nvGrpSpPr>
        <p:grpSpPr bwMode="auto">
          <a:xfrm>
            <a:off x="147638" y="2159000"/>
            <a:ext cx="6770687" cy="1535113"/>
            <a:chOff x="147365" y="3874869"/>
            <a:chExt cx="6770575" cy="1535331"/>
          </a:xfrm>
        </p:grpSpPr>
        <p:grpSp>
          <p:nvGrpSpPr>
            <p:cNvPr id="93210" name="Group 50"/>
            <p:cNvGrpSpPr>
              <a:grpSpLocks/>
            </p:cNvGrpSpPr>
            <p:nvPr/>
          </p:nvGrpSpPr>
          <p:grpSpPr bwMode="auto">
            <a:xfrm>
              <a:off x="147365" y="4090313"/>
              <a:ext cx="6770575" cy="1319887"/>
              <a:chOff x="147365" y="3912513"/>
              <a:chExt cx="6770575" cy="1319887"/>
            </a:xfrm>
          </p:grpSpPr>
          <p:sp>
            <p:nvSpPr>
              <p:cNvPr id="93212" name="Rectangle 4"/>
              <p:cNvSpPr>
                <a:spLocks noChangeArrowheads="1"/>
              </p:cNvSpPr>
              <p:nvPr/>
            </p:nvSpPr>
            <p:spPr bwMode="auto">
              <a:xfrm>
                <a:off x="10271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3" name="TextBox 5"/>
              <p:cNvSpPr txBox="1">
                <a:spLocks noChangeArrowheads="1"/>
              </p:cNvSpPr>
              <p:nvPr/>
            </p:nvSpPr>
            <p:spPr bwMode="auto">
              <a:xfrm>
                <a:off x="10724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Pre-</a:t>
                </a:r>
              </a:p>
              <a:p>
                <a:pPr algn="l">
                  <a:lnSpc>
                    <a:spcPct val="65000"/>
                  </a:lnSpc>
                  <a:spcBef>
                    <a:spcPct val="50000"/>
                  </a:spcBef>
                </a:pPr>
                <a:r>
                  <a:rPr lang="en-US" sz="1600">
                    <a:solidFill>
                      <a:srgbClr val="000066"/>
                    </a:solidFill>
                    <a:latin typeface="Courier New" charset="0"/>
                  </a:rPr>
                  <a:t>processor</a:t>
                </a:r>
              </a:p>
            </p:txBody>
          </p:sp>
          <p:sp>
            <p:nvSpPr>
              <p:cNvPr id="93214" name="Rectangle 6"/>
              <p:cNvSpPr>
                <a:spLocks noChangeArrowheads="1"/>
              </p:cNvSpPr>
              <p:nvPr/>
            </p:nvSpPr>
            <p:spPr bwMode="auto">
              <a:xfrm>
                <a:off x="29575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5" name="TextBox 7"/>
              <p:cNvSpPr txBox="1">
                <a:spLocks noChangeArrowheads="1"/>
              </p:cNvSpPr>
              <p:nvPr/>
            </p:nvSpPr>
            <p:spPr bwMode="auto">
              <a:xfrm>
                <a:off x="30543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Compiler</a:t>
                </a:r>
              </a:p>
            </p:txBody>
          </p:sp>
          <p:sp>
            <p:nvSpPr>
              <p:cNvPr id="93216" name="Rectangle 8"/>
              <p:cNvSpPr>
                <a:spLocks noChangeArrowheads="1"/>
              </p:cNvSpPr>
              <p:nvPr/>
            </p:nvSpPr>
            <p:spPr bwMode="auto">
              <a:xfrm>
                <a:off x="49006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217" name="TextBox 9"/>
              <p:cNvSpPr txBox="1">
                <a:spLocks noChangeArrowheads="1"/>
              </p:cNvSpPr>
              <p:nvPr/>
            </p:nvSpPr>
            <p:spPr bwMode="auto">
              <a:xfrm>
                <a:off x="49162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Assembler</a:t>
                </a:r>
              </a:p>
            </p:txBody>
          </p:sp>
          <p:cxnSp>
            <p:nvCxnSpPr>
              <p:cNvPr id="93218" name="Straight Arrow Connector 12"/>
              <p:cNvCxnSpPr>
                <a:cxnSpLocks noChangeShapeType="1"/>
                <a:stCxn id="93212" idx="3"/>
              </p:cNvCxnSpPr>
              <p:nvPr/>
            </p:nvCxnSpPr>
            <p:spPr bwMode="auto">
              <a:xfrm>
                <a:off x="22844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19" name="Straight Arrow Connector 13"/>
              <p:cNvCxnSpPr>
                <a:cxnSpLocks noChangeShapeType="1"/>
              </p:cNvCxnSpPr>
              <p:nvPr/>
            </p:nvCxnSpPr>
            <p:spPr bwMode="auto">
              <a:xfrm>
                <a:off x="42148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20" name="Straight Arrow Connector 14"/>
              <p:cNvCxnSpPr>
                <a:cxnSpLocks noChangeShapeType="1"/>
              </p:cNvCxnSpPr>
              <p:nvPr/>
            </p:nvCxnSpPr>
            <p:spPr bwMode="auto">
              <a:xfrm>
                <a:off x="61579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21" name="Straight Arrow Connector 16"/>
              <p:cNvCxnSpPr>
                <a:cxnSpLocks noChangeShapeType="1"/>
              </p:cNvCxnSpPr>
              <p:nvPr/>
            </p:nvCxnSpPr>
            <p:spPr bwMode="auto">
              <a:xfrm>
                <a:off x="3540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22" name="TextBox 25"/>
              <p:cNvSpPr txBox="1">
                <a:spLocks noChangeArrowheads="1"/>
              </p:cNvSpPr>
              <p:nvPr/>
            </p:nvSpPr>
            <p:spPr bwMode="auto">
              <a:xfrm>
                <a:off x="1322935"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cpp</a:t>
                </a:r>
              </a:p>
            </p:txBody>
          </p:sp>
          <p:sp>
            <p:nvSpPr>
              <p:cNvPr id="93223" name="TextBox 26"/>
              <p:cNvSpPr txBox="1">
                <a:spLocks noChangeArrowheads="1"/>
              </p:cNvSpPr>
              <p:nvPr/>
            </p:nvSpPr>
            <p:spPr bwMode="auto">
              <a:xfrm>
                <a:off x="3229331"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cc1</a:t>
                </a:r>
              </a:p>
            </p:txBody>
          </p:sp>
          <p:sp>
            <p:nvSpPr>
              <p:cNvPr id="93224" name="TextBox 27"/>
              <p:cNvSpPr txBox="1">
                <a:spLocks noChangeArrowheads="1"/>
              </p:cNvSpPr>
              <p:nvPr/>
            </p:nvSpPr>
            <p:spPr bwMode="auto">
              <a:xfrm>
                <a:off x="5284465"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25" name="TextBox 29"/>
              <p:cNvSpPr txBox="1">
                <a:spLocks noChangeArrowheads="1"/>
              </p:cNvSpPr>
              <p:nvPr/>
            </p:nvSpPr>
            <p:spPr bwMode="auto">
              <a:xfrm>
                <a:off x="147365"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m.c</a:t>
                </a:r>
              </a:p>
            </p:txBody>
          </p:sp>
          <p:sp>
            <p:nvSpPr>
              <p:cNvPr id="93226" name="TextBox 30"/>
              <p:cNvSpPr txBox="1">
                <a:spLocks noChangeArrowheads="1"/>
              </p:cNvSpPr>
              <p:nvPr/>
            </p:nvSpPr>
            <p:spPr bwMode="auto">
              <a:xfrm>
                <a:off x="22349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m.i</a:t>
                </a:r>
              </a:p>
            </p:txBody>
          </p:sp>
          <p:sp>
            <p:nvSpPr>
              <p:cNvPr id="93227" name="TextBox 31"/>
              <p:cNvSpPr txBox="1">
                <a:spLocks noChangeArrowheads="1"/>
              </p:cNvSpPr>
              <p:nvPr/>
            </p:nvSpPr>
            <p:spPr bwMode="auto">
              <a:xfrm>
                <a:off x="42161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m.s</a:t>
                </a:r>
              </a:p>
            </p:txBody>
          </p:sp>
          <p:sp>
            <p:nvSpPr>
              <p:cNvPr id="93228" name="TextBox 32"/>
              <p:cNvSpPr txBox="1">
                <a:spLocks noChangeArrowheads="1"/>
              </p:cNvSpPr>
              <p:nvPr/>
            </p:nvSpPr>
            <p:spPr bwMode="auto">
              <a:xfrm>
                <a:off x="6179186" y="43570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m.o</a:t>
                </a:r>
              </a:p>
            </p:txBody>
          </p:sp>
        </p:grpSp>
        <p:sp>
          <p:nvSpPr>
            <p:cNvPr id="93211" name="TextBox 53"/>
            <p:cNvSpPr txBox="1">
              <a:spLocks noChangeArrowheads="1"/>
            </p:cNvSpPr>
            <p:nvPr/>
          </p:nvSpPr>
          <p:spPr bwMode="auto">
            <a:xfrm>
              <a:off x="381000" y="3874869"/>
              <a:ext cx="184663" cy="31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endParaRPr lang="en-US" sz="2000">
                <a:solidFill>
                  <a:srgbClr val="000066"/>
                </a:solidFill>
                <a:latin typeface="Calibri" charset="0"/>
                <a:cs typeface="Calibri" charset="0"/>
              </a:endParaRPr>
            </a:p>
          </p:txBody>
        </p:sp>
      </p:grpSp>
      <p:grpSp>
        <p:nvGrpSpPr>
          <p:cNvPr id="7" name="Group 94"/>
          <p:cNvGrpSpPr>
            <a:grpSpLocks/>
          </p:cNvGrpSpPr>
          <p:nvPr/>
        </p:nvGrpSpPr>
        <p:grpSpPr bwMode="auto">
          <a:xfrm>
            <a:off x="141288" y="3497263"/>
            <a:ext cx="7310437" cy="1643062"/>
            <a:chOff x="141288" y="5213350"/>
            <a:chExt cx="7309825" cy="1643054"/>
          </a:xfrm>
        </p:grpSpPr>
        <p:grpSp>
          <p:nvGrpSpPr>
            <p:cNvPr id="93191" name="Group 51"/>
            <p:cNvGrpSpPr>
              <a:grpSpLocks/>
            </p:cNvGrpSpPr>
            <p:nvPr/>
          </p:nvGrpSpPr>
          <p:grpSpPr bwMode="auto">
            <a:xfrm>
              <a:off x="141288" y="5213350"/>
              <a:ext cx="6777037" cy="1497013"/>
              <a:chOff x="141944" y="5035435"/>
              <a:chExt cx="6775996" cy="1497687"/>
            </a:xfrm>
          </p:grpSpPr>
          <p:cxnSp>
            <p:nvCxnSpPr>
              <p:cNvPr id="93193" name="Straight Arrow Connector 18"/>
              <p:cNvCxnSpPr>
                <a:cxnSpLocks noChangeShapeType="1"/>
              </p:cNvCxnSpPr>
              <p:nvPr/>
            </p:nvCxnSpPr>
            <p:spPr bwMode="auto">
              <a:xfrm flipV="1">
                <a:off x="61524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194" name="Rectangle 34"/>
              <p:cNvSpPr>
                <a:spLocks noChangeArrowheads="1"/>
              </p:cNvSpPr>
              <p:nvPr/>
            </p:nvSpPr>
            <p:spPr bwMode="auto">
              <a:xfrm>
                <a:off x="10216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5" name="TextBox 35"/>
              <p:cNvSpPr txBox="1">
                <a:spLocks noChangeArrowheads="1"/>
              </p:cNvSpPr>
              <p:nvPr/>
            </p:nvSpPr>
            <p:spPr bwMode="auto">
              <a:xfrm>
                <a:off x="1067041" y="5796522"/>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Pre-</a:t>
                </a:r>
              </a:p>
              <a:p>
                <a:pPr algn="l">
                  <a:lnSpc>
                    <a:spcPct val="65000"/>
                  </a:lnSpc>
                  <a:spcBef>
                    <a:spcPct val="50000"/>
                  </a:spcBef>
                </a:pPr>
                <a:r>
                  <a:rPr lang="en-US" sz="1600">
                    <a:solidFill>
                      <a:srgbClr val="000066"/>
                    </a:solidFill>
                    <a:latin typeface="Courier New" charset="0"/>
                  </a:rPr>
                  <a:t>processor</a:t>
                </a:r>
              </a:p>
            </p:txBody>
          </p:sp>
          <p:sp>
            <p:nvSpPr>
              <p:cNvPr id="93196" name="Rectangle 36"/>
              <p:cNvSpPr>
                <a:spLocks noChangeArrowheads="1"/>
              </p:cNvSpPr>
              <p:nvPr/>
            </p:nvSpPr>
            <p:spPr bwMode="auto">
              <a:xfrm>
                <a:off x="29520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7" name="TextBox 37"/>
              <p:cNvSpPr txBox="1">
                <a:spLocks noChangeArrowheads="1"/>
              </p:cNvSpPr>
              <p:nvPr/>
            </p:nvSpPr>
            <p:spPr bwMode="auto">
              <a:xfrm>
                <a:off x="3048887" y="5796522"/>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Compiler</a:t>
                </a:r>
              </a:p>
            </p:txBody>
          </p:sp>
          <p:sp>
            <p:nvSpPr>
              <p:cNvPr id="93198" name="Rectangle 38"/>
              <p:cNvSpPr>
                <a:spLocks noChangeArrowheads="1"/>
              </p:cNvSpPr>
              <p:nvPr/>
            </p:nvSpPr>
            <p:spPr bwMode="auto">
              <a:xfrm>
                <a:off x="48951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93199" name="TextBox 39"/>
              <p:cNvSpPr txBox="1">
                <a:spLocks noChangeArrowheads="1"/>
              </p:cNvSpPr>
              <p:nvPr/>
            </p:nvSpPr>
            <p:spPr bwMode="auto">
              <a:xfrm>
                <a:off x="4910835" y="5796522"/>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600">
                    <a:solidFill>
                      <a:srgbClr val="000066"/>
                    </a:solidFill>
                    <a:latin typeface="Courier New" charset="0"/>
                  </a:rPr>
                  <a:t>Assembler</a:t>
                </a:r>
              </a:p>
            </p:txBody>
          </p:sp>
          <p:cxnSp>
            <p:nvCxnSpPr>
              <p:cNvPr id="93200" name="Straight Arrow Connector 40"/>
              <p:cNvCxnSpPr>
                <a:cxnSpLocks noChangeShapeType="1"/>
                <a:stCxn id="93194" idx="3"/>
              </p:cNvCxnSpPr>
              <p:nvPr/>
            </p:nvCxnSpPr>
            <p:spPr bwMode="auto">
              <a:xfrm>
                <a:off x="2278992" y="608862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01" name="Straight Arrow Connector 41"/>
              <p:cNvCxnSpPr>
                <a:cxnSpLocks noChangeShapeType="1"/>
              </p:cNvCxnSpPr>
              <p:nvPr/>
            </p:nvCxnSpPr>
            <p:spPr bwMode="auto">
              <a:xfrm>
                <a:off x="4209392" y="608703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93202" name="Straight Arrow Connector 42"/>
              <p:cNvCxnSpPr>
                <a:cxnSpLocks noChangeShapeType="1"/>
              </p:cNvCxnSpPr>
              <p:nvPr/>
            </p:nvCxnSpPr>
            <p:spPr bwMode="auto">
              <a:xfrm>
                <a:off x="348592" y="608544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93203" name="TextBox 43"/>
              <p:cNvSpPr txBox="1">
                <a:spLocks noChangeArrowheads="1"/>
              </p:cNvSpPr>
              <p:nvPr/>
            </p:nvSpPr>
            <p:spPr bwMode="auto">
              <a:xfrm>
                <a:off x="1317514"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cpp</a:t>
                </a:r>
              </a:p>
            </p:txBody>
          </p:sp>
          <p:sp>
            <p:nvSpPr>
              <p:cNvPr id="93204" name="TextBox 44"/>
              <p:cNvSpPr txBox="1">
                <a:spLocks noChangeArrowheads="1"/>
              </p:cNvSpPr>
              <p:nvPr/>
            </p:nvSpPr>
            <p:spPr bwMode="auto">
              <a:xfrm>
                <a:off x="3223910"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cc1</a:t>
                </a:r>
              </a:p>
            </p:txBody>
          </p:sp>
          <p:sp>
            <p:nvSpPr>
              <p:cNvPr id="93205" name="TextBox 45"/>
              <p:cNvSpPr txBox="1">
                <a:spLocks noChangeArrowheads="1"/>
              </p:cNvSpPr>
              <p:nvPr/>
            </p:nvSpPr>
            <p:spPr bwMode="auto">
              <a:xfrm>
                <a:off x="5279044" y="5213235"/>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06" name="TextBox 46"/>
              <p:cNvSpPr txBox="1">
                <a:spLocks noChangeArrowheads="1"/>
              </p:cNvSpPr>
              <p:nvPr/>
            </p:nvSpPr>
            <p:spPr bwMode="auto">
              <a:xfrm>
                <a:off x="141944"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a.c</a:t>
                </a:r>
              </a:p>
            </p:txBody>
          </p:sp>
          <p:sp>
            <p:nvSpPr>
              <p:cNvPr id="93207" name="TextBox 47"/>
              <p:cNvSpPr txBox="1">
                <a:spLocks noChangeArrowheads="1"/>
              </p:cNvSpPr>
              <p:nvPr/>
            </p:nvSpPr>
            <p:spPr bwMode="auto">
              <a:xfrm>
                <a:off x="22294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a.i</a:t>
                </a:r>
              </a:p>
            </p:txBody>
          </p:sp>
          <p:sp>
            <p:nvSpPr>
              <p:cNvPr id="93208" name="TextBox 48"/>
              <p:cNvSpPr txBox="1">
                <a:spLocks noChangeArrowheads="1"/>
              </p:cNvSpPr>
              <p:nvPr/>
            </p:nvSpPr>
            <p:spPr bwMode="auto">
              <a:xfrm>
                <a:off x="42106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a.s</a:t>
                </a:r>
              </a:p>
            </p:txBody>
          </p:sp>
          <p:sp>
            <p:nvSpPr>
              <p:cNvPr id="93209" name="TextBox 49"/>
              <p:cNvSpPr txBox="1">
                <a:spLocks noChangeArrowheads="1"/>
              </p:cNvSpPr>
              <p:nvPr/>
            </p:nvSpPr>
            <p:spPr bwMode="auto">
              <a:xfrm>
                <a:off x="6179186" y="54052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b="0">
                    <a:solidFill>
                      <a:srgbClr val="000066"/>
                    </a:solidFill>
                    <a:latin typeface="Courier" charset="0"/>
                    <a:cs typeface="Courier" charset="0"/>
                  </a:rPr>
                  <a:t>a.o</a:t>
                </a:r>
              </a:p>
            </p:txBody>
          </p:sp>
        </p:grpSp>
        <p:sp>
          <p:nvSpPr>
            <p:cNvPr id="93192" name="TextBox 23"/>
            <p:cNvSpPr txBox="1">
              <a:spLocks noChangeArrowheads="1"/>
            </p:cNvSpPr>
            <p:nvPr/>
          </p:nvSpPr>
          <p:spPr bwMode="auto">
            <a:xfrm>
              <a:off x="6147338" y="5930766"/>
              <a:ext cx="1303775" cy="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65000"/>
                </a:lnSpc>
                <a:spcBef>
                  <a:spcPct val="50000"/>
                </a:spcBef>
              </a:pPr>
              <a:r>
                <a:rPr lang="en-US" sz="1800">
                  <a:solidFill>
                    <a:srgbClr val="FF0000"/>
                  </a:solidFill>
                  <a:latin typeface="Calibri" charset="0"/>
                  <a:cs typeface="Calibri" charset="0"/>
                </a:rPr>
                <a:t>Relocatable</a:t>
              </a:r>
            </a:p>
            <a:p>
              <a:pPr algn="l">
                <a:lnSpc>
                  <a:spcPct val="65000"/>
                </a:lnSpc>
                <a:spcBef>
                  <a:spcPct val="50000"/>
                </a:spcBef>
              </a:pPr>
              <a:r>
                <a:rPr lang="en-US" sz="1800">
                  <a:solidFill>
                    <a:srgbClr val="FF0000"/>
                  </a:solidFill>
                  <a:latin typeface="Calibri" charset="0"/>
                  <a:cs typeface="Calibri" charset="0"/>
                </a:rPr>
                <a:t>Object</a:t>
              </a:r>
            </a:p>
            <a:p>
              <a:pPr algn="l">
                <a:lnSpc>
                  <a:spcPct val="65000"/>
                </a:lnSpc>
                <a:spcBef>
                  <a:spcPct val="50000"/>
                </a:spcBef>
              </a:pPr>
              <a:r>
                <a:rPr lang="en-US" sz="1800">
                  <a:solidFill>
                    <a:srgbClr val="FF0000"/>
                  </a:solidFill>
                  <a:latin typeface="Calibri" charset="0"/>
                  <a:cs typeface="Calibri" charset="0"/>
                </a:rPr>
                <a:t>Code (ELF)</a:t>
              </a:r>
            </a:p>
          </p:txBody>
        </p:sp>
      </p:grpSp>
      <p:sp>
        <p:nvSpPr>
          <p:cNvPr id="96" name="Content Placeholder 2"/>
          <p:cNvSpPr txBox="1">
            <a:spLocks/>
          </p:cNvSpPr>
          <p:nvPr/>
        </p:nvSpPr>
        <p:spPr bwMode="auto">
          <a:xfrm>
            <a:off x="404813" y="5230813"/>
            <a:ext cx="8307387" cy="785812"/>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Courier New" charset="0"/>
                <a:ea typeface="ＭＳ Ｐゴシック" charset="0"/>
                <a:cs typeface="ＭＳ Ｐゴシック" charset="0"/>
              </a:defRPr>
            </a:lvl1pPr>
            <a:lvl2pPr marL="744538" indent="-246063">
              <a:defRPr sz="2400" b="1">
                <a:solidFill>
                  <a:schemeClr val="tx1"/>
                </a:solidFill>
                <a:latin typeface="Courier New" charset="0"/>
                <a:ea typeface="ＭＳ Ｐゴシック" charset="0"/>
              </a:defRPr>
            </a:lvl2pPr>
            <a:lvl3pPr marL="1365250" indent="-457200">
              <a:defRPr sz="2400" b="1">
                <a:solidFill>
                  <a:schemeClr val="tx1"/>
                </a:solidFill>
                <a:latin typeface="Courier New" charset="0"/>
                <a:ea typeface="ＭＳ Ｐゴシック" charset="0"/>
              </a:defRPr>
            </a:lvl3pPr>
            <a:lvl4pPr>
              <a:defRPr sz="2400" b="1">
                <a:solidFill>
                  <a:schemeClr val="tx1"/>
                </a:solidFill>
                <a:latin typeface="Courier New" charset="0"/>
                <a:ea typeface="ＭＳ Ｐゴシック" charset="0"/>
              </a:defRPr>
            </a:lvl4pPr>
            <a:lvl5pPr>
              <a:defRPr sz="2400" b="1">
                <a:solidFill>
                  <a:schemeClr val="tx1"/>
                </a:solidFill>
                <a:latin typeface="Courier New" charset="0"/>
                <a:ea typeface="ＭＳ Ｐゴシック" charset="0"/>
              </a:defRPr>
            </a:lvl5pPr>
            <a:lvl6pPr marL="4572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6pPr>
            <a:lvl7pPr marL="9144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7pPr>
            <a:lvl8pPr marL="13716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8pPr>
            <a:lvl9pPr marL="1828800" eaLnBrk="0" fontAlgn="base" hangingPunct="0">
              <a:lnSpc>
                <a:spcPct val="65000"/>
              </a:lnSpc>
              <a:spcBef>
                <a:spcPct val="50000"/>
              </a:spcBef>
              <a:spcAft>
                <a:spcPct val="0"/>
              </a:spcAft>
              <a:defRPr sz="2400" b="1">
                <a:solidFill>
                  <a:schemeClr val="tx1"/>
                </a:solidFill>
                <a:latin typeface="Courier New" charset="0"/>
                <a:ea typeface="ＭＳ Ｐゴシック" charset="0"/>
              </a:defRPr>
            </a:lvl9pPr>
          </a:lstStyle>
          <a:p>
            <a:pPr lvl="2" algn="l">
              <a:lnSpc>
                <a:spcPct val="107000"/>
              </a:lnSpc>
              <a:spcBef>
                <a:spcPct val="10000"/>
              </a:spcBef>
              <a:buClr>
                <a:srgbClr val="005400"/>
              </a:buClr>
              <a:buSzPct val="90000"/>
              <a:buFont typeface="Helvetica" charset="0"/>
              <a:buAutoNum type="arabicPeriod"/>
              <a:defRPr/>
            </a:pPr>
            <a:r>
              <a:rPr lang="en-US" sz="2000" smtClean="0">
                <a:solidFill>
                  <a:srgbClr val="FF0000"/>
                </a:solidFill>
                <a:latin typeface="Helvetica" charset="0"/>
              </a:rPr>
              <a:t>Resolve undefined symbols</a:t>
            </a:r>
          </a:p>
          <a:p>
            <a:pPr lvl="2" algn="l">
              <a:lnSpc>
                <a:spcPct val="107000"/>
              </a:lnSpc>
              <a:spcBef>
                <a:spcPct val="10000"/>
              </a:spcBef>
              <a:buClr>
                <a:srgbClr val="005400"/>
              </a:buClr>
              <a:buSzPct val="90000"/>
              <a:buFont typeface="Helvetica" charset="0"/>
              <a:buAutoNum type="arabicPeriod"/>
              <a:defRPr/>
            </a:pPr>
            <a:r>
              <a:rPr lang="en-US" sz="2000" smtClean="0">
                <a:solidFill>
                  <a:srgbClr val="FF0000"/>
                </a:solidFill>
                <a:latin typeface="Helvetica" charset="0"/>
              </a:rPr>
              <a:t>Relocate code</a:t>
            </a:r>
          </a:p>
          <a:p>
            <a:pPr lvl="1" algn="l">
              <a:lnSpc>
                <a:spcPct val="100000"/>
              </a:lnSpc>
              <a:spcBef>
                <a:spcPct val="25000"/>
              </a:spcBef>
              <a:buClr>
                <a:srgbClr val="660033"/>
              </a:buClr>
              <a:buSzPct val="75000"/>
              <a:buFont typeface="Wingdings" charset="0"/>
              <a:buChar char="n"/>
              <a:defRPr/>
            </a:pPr>
            <a:endParaRPr lang="en-US" sz="2000" smtClean="0">
              <a:solidFill>
                <a:srgbClr val="000066"/>
              </a:solidFill>
              <a:latin typeface="Helvetica" charset="0"/>
            </a:endParaRPr>
          </a:p>
          <a:p>
            <a:pPr algn="l">
              <a:lnSpc>
                <a:spcPct val="95000"/>
              </a:lnSpc>
              <a:spcBef>
                <a:spcPct val="50000"/>
              </a:spcBef>
              <a:buClr>
                <a:srgbClr val="660033"/>
              </a:buClr>
              <a:buFont typeface="Wingdings" charset="0"/>
              <a:buChar char="•"/>
              <a:defRPr/>
            </a:pPr>
            <a:endParaRPr lang="en-US" smtClean="0">
              <a:solidFill>
                <a:srgbClr val="003300"/>
              </a:solidFill>
              <a:effectLst>
                <a:outerShdw blurRad="38100" dist="38100" dir="2700000" algn="tl">
                  <a:srgbClr val="DDDDDD"/>
                </a:outerShdw>
              </a:effectLst>
              <a:latin typeface="Helvetica" charset="0"/>
            </a:endParaRPr>
          </a:p>
          <a:p>
            <a:pPr algn="l">
              <a:lnSpc>
                <a:spcPct val="95000"/>
              </a:lnSpc>
              <a:spcBef>
                <a:spcPct val="50000"/>
              </a:spcBef>
              <a:buClr>
                <a:srgbClr val="660033"/>
              </a:buClr>
              <a:buFont typeface="Wingdings" charset="0"/>
              <a:buChar char="•"/>
              <a:defRPr/>
            </a:pPr>
            <a:endParaRPr lang="en-US" smtClean="0">
              <a:solidFill>
                <a:srgbClr val="003300"/>
              </a:solidFill>
              <a:effectLst>
                <a:outerShdw blurRad="38100" dist="38100" dir="2700000" algn="tl">
                  <a:srgbClr val="DDDDDD"/>
                </a:outerShdw>
              </a:effectLst>
              <a:latin typeface="Helvetica" charset="0"/>
            </a:endParaRPr>
          </a:p>
        </p:txBody>
      </p:sp>
    </p:spTree>
    <p:extLst>
      <p:ext uri="{BB962C8B-B14F-4D97-AF65-F5344CB8AC3E}">
        <p14:creationId xmlns:p14="http://schemas.microsoft.com/office/powerpoint/2010/main" val="2090298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6">
                                            <p:txEl>
                                              <p:pRg st="0" end="0"/>
                                            </p:txEl>
                                          </p:spTgt>
                                        </p:tgtEl>
                                        <p:attrNameLst>
                                          <p:attrName>style.visibility</p:attrName>
                                        </p:attrNameLst>
                                      </p:cBhvr>
                                      <p:to>
                                        <p:strVal val="visible"/>
                                      </p:to>
                                    </p:set>
                                    <p:animEffect transition="in" filter="fade">
                                      <p:cBhvr>
                                        <p:cTn id="30" dur="500"/>
                                        <p:tgtEl>
                                          <p:spTgt spid="9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6">
                                            <p:txEl>
                                              <p:pRg st="1" end="1"/>
                                            </p:txEl>
                                          </p:spTgt>
                                        </p:tgtEl>
                                        <p:attrNameLst>
                                          <p:attrName>style.visibility</p:attrName>
                                        </p:attrNameLst>
                                      </p:cBhvr>
                                      <p:to>
                                        <p:strVal val="visible"/>
                                      </p:to>
                                    </p:set>
                                    <p:animEffect transition="in" filter="fade">
                                      <p:cBhvr>
                                        <p:cTn id="33" dur="500"/>
                                        <p:tgtEl>
                                          <p:spTgt spid="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95" name="Rectangle 15"/>
          <p:cNvSpPr>
            <a:spLocks noGrp="1" noChangeArrowheads="1"/>
          </p:cNvSpPr>
          <p:nvPr>
            <p:ph type="title"/>
          </p:nvPr>
        </p:nvSpPr>
        <p:spPr>
          <a:xfrm>
            <a:off x="419100" y="31750"/>
            <a:ext cx="8716963" cy="781050"/>
          </a:xfrm>
        </p:spPr>
        <p:txBody>
          <a:bodyPr/>
          <a:lstStyle/>
          <a:p>
            <a:pPr eaLnBrk="1" hangingPunct="1">
              <a:defRPr/>
            </a:pPr>
            <a:r>
              <a:rPr lang="en-US" dirty="0"/>
              <a:t>ELF Object File Format</a:t>
            </a:r>
          </a:p>
        </p:txBody>
      </p:sp>
      <p:sp>
        <p:nvSpPr>
          <p:cNvPr id="199696" name="Rectangle 16"/>
          <p:cNvSpPr>
            <a:spLocks noGrp="1" noChangeArrowheads="1"/>
          </p:cNvSpPr>
          <p:nvPr>
            <p:ph type="body" idx="1"/>
          </p:nvPr>
        </p:nvSpPr>
        <p:spPr>
          <a:xfrm>
            <a:off x="290513" y="825500"/>
            <a:ext cx="5576887" cy="5224463"/>
          </a:xfrm>
        </p:spPr>
        <p:txBody>
          <a:bodyPr/>
          <a:lstStyle/>
          <a:p>
            <a:pPr eaLnBrk="1" hangingPunct="1">
              <a:lnSpc>
                <a:spcPct val="85000"/>
              </a:lnSpc>
              <a:buFont typeface="Wingdings" charset="0"/>
              <a:buNone/>
              <a:defRPr/>
            </a:pPr>
            <a:r>
              <a:rPr lang="en-US" sz="2000" dirty="0" smtClean="0">
                <a:latin typeface="Courier New" charset="0"/>
                <a:ea typeface="ＭＳ Ｐゴシック" charset="0"/>
                <a:cs typeface="ＭＳ Ｐゴシック" charset="0"/>
              </a:rPr>
              <a:t>.</a:t>
            </a:r>
            <a:r>
              <a:rPr lang="en-US" sz="2000" dirty="0">
                <a:latin typeface="Courier New" charset="0"/>
                <a:ea typeface="ＭＳ Ｐゴシック" charset="0"/>
                <a:cs typeface="ＭＳ Ｐゴシック" charset="0"/>
              </a:rPr>
              <a:t>text</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Code!</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.data</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Initialized (static) data – global variables</a:t>
            </a:r>
          </a:p>
          <a:p>
            <a:pPr eaLnBrk="1" hangingPunct="1">
              <a:lnSpc>
                <a:spcPct val="85000"/>
              </a:lnSpc>
              <a:buFont typeface="Wingdings" charset="0"/>
              <a:buNone/>
              <a:defRPr/>
            </a:pPr>
            <a:r>
              <a:rPr lang="en-US" sz="2000" dirty="0">
                <a:latin typeface="Courier New" charset="0"/>
                <a:ea typeface="ＭＳ Ｐゴシック" charset="0"/>
                <a:cs typeface="ＭＳ Ｐゴシック" charset="0"/>
              </a:rPr>
              <a:t>.</a:t>
            </a:r>
            <a:r>
              <a:rPr lang="en-US" sz="2000" dirty="0" err="1">
                <a:latin typeface="Courier New" charset="0"/>
                <a:ea typeface="ＭＳ Ｐゴシック" charset="0"/>
                <a:cs typeface="ＭＳ Ｐゴシック" charset="0"/>
              </a:rPr>
              <a:t>bss</a:t>
            </a:r>
            <a:r>
              <a:rPr lang="en-US" sz="2000" dirty="0">
                <a:latin typeface="Helvetica" charset="0"/>
                <a:ea typeface="ＭＳ Ｐゴシック" charset="0"/>
                <a:cs typeface="ＭＳ Ｐゴシック" charset="0"/>
              </a:rPr>
              <a:t> section</a:t>
            </a:r>
          </a:p>
          <a:p>
            <a:pPr lvl="1" eaLnBrk="1" hangingPunct="1">
              <a:lnSpc>
                <a:spcPct val="90000"/>
              </a:lnSpc>
              <a:defRPr/>
            </a:pPr>
            <a:r>
              <a:rPr lang="en-US" sz="1800" dirty="0">
                <a:latin typeface="Helvetica" charset="0"/>
                <a:ea typeface="ＭＳ Ｐゴシック" charset="0"/>
              </a:rPr>
              <a:t>Uninitialized (static) data – global </a:t>
            </a:r>
            <a:r>
              <a:rPr lang="en-US" sz="1800" dirty="0" smtClean="0">
                <a:latin typeface="Helvetica" charset="0"/>
                <a:ea typeface="ＭＳ Ｐゴシック" charset="0"/>
              </a:rPr>
              <a:t>variables</a:t>
            </a:r>
          </a:p>
          <a:p>
            <a:pPr eaLnBrk="1" hangingPunct="1">
              <a:lnSpc>
                <a:spcPct val="85000"/>
              </a:lnSpc>
              <a:buFont typeface="Wingdings" pitchFamily="-1" charset="2"/>
              <a:buNone/>
              <a:defRPr/>
            </a:pPr>
            <a:r>
              <a:rPr lang="en-US" sz="2000" dirty="0">
                <a:latin typeface="Courier New" pitchFamily="-1" charset="0"/>
              </a:rPr>
              <a:t>.</a:t>
            </a:r>
            <a:r>
              <a:rPr lang="en-US" sz="2000" dirty="0" err="1">
                <a:latin typeface="Courier New" pitchFamily="-1" charset="0"/>
              </a:rPr>
              <a:t>symtab</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Symbol table</a:t>
            </a:r>
          </a:p>
          <a:p>
            <a:pPr lvl="1" eaLnBrk="1" hangingPunct="1">
              <a:lnSpc>
                <a:spcPct val="90000"/>
              </a:lnSpc>
              <a:buFont typeface="Wingdings" pitchFamily="-1" charset="2"/>
              <a:buChar char="n"/>
              <a:defRPr/>
            </a:pPr>
            <a:r>
              <a:rPr lang="en-US" sz="1800" dirty="0">
                <a:ea typeface="ＭＳ Ｐゴシック" pitchFamily="-1" charset="-128"/>
              </a:rPr>
              <a:t>Procedure and static variable names</a:t>
            </a:r>
          </a:p>
          <a:p>
            <a:pPr eaLnBrk="1" hangingPunct="1">
              <a:lnSpc>
                <a:spcPct val="85000"/>
              </a:lnSpc>
              <a:buFont typeface="Wingdings" pitchFamily="-1" charset="2"/>
              <a:buNone/>
              <a:defRPr/>
            </a:pPr>
            <a:r>
              <a:rPr lang="en-US" sz="2000" dirty="0" smtClean="0">
                <a:latin typeface="Courier New" pitchFamily="-1" charset="0"/>
              </a:rPr>
              <a:t>.</a:t>
            </a:r>
            <a:r>
              <a:rPr lang="en-US" sz="2000" dirty="0" err="1">
                <a:latin typeface="Courier New" pitchFamily="-1" charset="0"/>
              </a:rPr>
              <a:t>rel.text</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.text</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instructions that will need to be modified in the executable</a:t>
            </a:r>
          </a:p>
          <a:p>
            <a:pPr eaLnBrk="1" hangingPunct="1">
              <a:lnSpc>
                <a:spcPct val="85000"/>
              </a:lnSpc>
              <a:buFont typeface="Wingdings" pitchFamily="-1" charset="2"/>
              <a:buNone/>
              <a:defRPr/>
            </a:pPr>
            <a:r>
              <a:rPr lang="en-US" sz="2000" dirty="0" smtClean="0">
                <a:latin typeface="Courier New" pitchFamily="-1" charset="0"/>
              </a:rPr>
              <a:t>.</a:t>
            </a:r>
            <a:r>
              <a:rPr lang="en-US" sz="2000" dirty="0" err="1">
                <a:latin typeface="Courier New" pitchFamily="-1" charset="0"/>
              </a:rPr>
              <a:t>rel.data</a:t>
            </a:r>
            <a:r>
              <a:rPr lang="en-US" sz="2000" dirty="0"/>
              <a:t> section</a:t>
            </a:r>
          </a:p>
          <a:p>
            <a:pPr lvl="1" eaLnBrk="1" hangingPunct="1">
              <a:lnSpc>
                <a:spcPct val="90000"/>
              </a:lnSpc>
              <a:buFont typeface="Wingdings" pitchFamily="-1" charset="2"/>
              <a:buChar char="n"/>
              <a:defRPr/>
            </a:pPr>
            <a:r>
              <a:rPr lang="en-US" sz="1800" dirty="0">
                <a:ea typeface="ＭＳ Ｐゴシック" pitchFamily="-1" charset="-128"/>
              </a:rPr>
              <a:t>Relocation info for </a:t>
            </a:r>
            <a:r>
              <a:rPr lang="en-US" sz="1800" dirty="0">
                <a:latin typeface="Courier New" pitchFamily="-1" charset="0"/>
                <a:ea typeface="ＭＳ Ｐゴシック" pitchFamily="-1" charset="-128"/>
              </a:rPr>
              <a:t>.data</a:t>
            </a:r>
            <a:r>
              <a:rPr lang="en-US" sz="1800" dirty="0">
                <a:ea typeface="ＭＳ Ｐゴシック" pitchFamily="-1" charset="-128"/>
              </a:rPr>
              <a:t> section</a:t>
            </a:r>
          </a:p>
          <a:p>
            <a:pPr lvl="1" eaLnBrk="1" hangingPunct="1">
              <a:lnSpc>
                <a:spcPct val="90000"/>
              </a:lnSpc>
              <a:buFont typeface="Wingdings" pitchFamily="-1" charset="2"/>
              <a:buChar char="n"/>
              <a:defRPr/>
            </a:pPr>
            <a:r>
              <a:rPr lang="en-US" sz="1800" dirty="0">
                <a:ea typeface="ＭＳ Ｐゴシック" pitchFamily="-1" charset="-128"/>
              </a:rPr>
              <a:t>Addresses of pointer data that will need to be modified in the merged </a:t>
            </a:r>
            <a:r>
              <a:rPr lang="en-US" sz="1800" dirty="0" smtClean="0">
                <a:ea typeface="ＭＳ Ｐゴシック" pitchFamily="-1" charset="-128"/>
              </a:rPr>
              <a:t>executable</a:t>
            </a:r>
            <a:endParaRPr lang="en-US" sz="1800" dirty="0">
              <a:latin typeface="Helvetica" charset="0"/>
              <a:ea typeface="ＭＳ Ｐゴシック" charset="0"/>
            </a:endParaRPr>
          </a:p>
          <a:p>
            <a:pPr lvl="1" eaLnBrk="1" hangingPunct="1">
              <a:lnSpc>
                <a:spcPct val="90000"/>
              </a:lnSpc>
              <a:defRPr/>
            </a:pPr>
            <a:endParaRPr lang="en-US" sz="1800" dirty="0">
              <a:latin typeface="Helvetica" charset="0"/>
              <a:ea typeface="ＭＳ Ｐゴシック" charset="0"/>
            </a:endParaRPr>
          </a:p>
        </p:txBody>
      </p:sp>
      <p:sp>
        <p:nvSpPr>
          <p:cNvPr id="94211" name="Rectangle 4"/>
          <p:cNvSpPr>
            <a:spLocks noChangeArrowheads="1"/>
          </p:cNvSpPr>
          <p:nvPr/>
        </p:nvSpPr>
        <p:spPr bwMode="auto">
          <a:xfrm>
            <a:off x="5867400" y="13716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ELF header</a:t>
            </a:r>
          </a:p>
        </p:txBody>
      </p:sp>
      <p:sp>
        <p:nvSpPr>
          <p:cNvPr id="94212" name="Rectangle 5"/>
          <p:cNvSpPr>
            <a:spLocks noChangeArrowheads="1"/>
          </p:cNvSpPr>
          <p:nvPr/>
        </p:nvSpPr>
        <p:spPr bwMode="auto">
          <a:xfrm>
            <a:off x="5867400" y="17526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Program header table</a:t>
            </a:r>
          </a:p>
          <a:p>
            <a:pPr>
              <a:lnSpc>
                <a:spcPct val="100000"/>
              </a:lnSpc>
            </a:pPr>
            <a:r>
              <a:rPr lang="en-US" sz="1600">
                <a:solidFill>
                  <a:srgbClr val="000066"/>
                </a:solidFill>
              </a:rPr>
              <a:t>(required for executables)</a:t>
            </a:r>
          </a:p>
        </p:txBody>
      </p:sp>
      <p:sp>
        <p:nvSpPr>
          <p:cNvPr id="94213" name="Rectangle 6"/>
          <p:cNvSpPr>
            <a:spLocks noChangeArrowheads="1"/>
          </p:cNvSpPr>
          <p:nvPr/>
        </p:nvSpPr>
        <p:spPr bwMode="auto">
          <a:xfrm>
            <a:off x="5867400" y="2362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.text</a:t>
            </a:r>
            <a:r>
              <a:rPr lang="en-US" sz="1600">
                <a:solidFill>
                  <a:srgbClr val="FF1A1A"/>
                </a:solidFill>
              </a:rPr>
              <a:t> section</a:t>
            </a:r>
          </a:p>
        </p:txBody>
      </p:sp>
      <p:sp>
        <p:nvSpPr>
          <p:cNvPr id="94214" name="Rectangle 7"/>
          <p:cNvSpPr>
            <a:spLocks noChangeArrowheads="1"/>
          </p:cNvSpPr>
          <p:nvPr/>
        </p:nvSpPr>
        <p:spPr bwMode="auto">
          <a:xfrm>
            <a:off x="5867400" y="2743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.data</a:t>
            </a:r>
            <a:r>
              <a:rPr lang="en-US" sz="1600">
                <a:solidFill>
                  <a:srgbClr val="FF1A1A"/>
                </a:solidFill>
              </a:rPr>
              <a:t> section</a:t>
            </a:r>
          </a:p>
        </p:txBody>
      </p:sp>
      <p:sp>
        <p:nvSpPr>
          <p:cNvPr id="94215" name="Rectangle 8"/>
          <p:cNvSpPr>
            <a:spLocks noChangeArrowheads="1"/>
          </p:cNvSpPr>
          <p:nvPr/>
        </p:nvSpPr>
        <p:spPr bwMode="auto">
          <a:xfrm>
            <a:off x="5867400" y="3124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.bss</a:t>
            </a:r>
            <a:r>
              <a:rPr lang="en-US" sz="1600">
                <a:solidFill>
                  <a:srgbClr val="FF1A1A"/>
                </a:solidFill>
              </a:rPr>
              <a:t> section</a:t>
            </a:r>
          </a:p>
        </p:txBody>
      </p:sp>
      <p:sp>
        <p:nvSpPr>
          <p:cNvPr id="94216" name="Rectangle 9"/>
          <p:cNvSpPr>
            <a:spLocks noChangeArrowheads="1"/>
          </p:cNvSpPr>
          <p:nvPr/>
        </p:nvSpPr>
        <p:spPr bwMode="auto">
          <a:xfrm>
            <a:off x="5867400" y="3505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.symtab</a:t>
            </a:r>
          </a:p>
        </p:txBody>
      </p:sp>
      <p:sp>
        <p:nvSpPr>
          <p:cNvPr id="94217" name="Rectangle 10"/>
          <p:cNvSpPr>
            <a:spLocks noChangeArrowheads="1"/>
          </p:cNvSpPr>
          <p:nvPr/>
        </p:nvSpPr>
        <p:spPr bwMode="auto">
          <a:xfrm>
            <a:off x="5867400" y="3886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.rel.txt</a:t>
            </a:r>
          </a:p>
        </p:txBody>
      </p:sp>
      <p:sp>
        <p:nvSpPr>
          <p:cNvPr id="94218" name="Rectangle 11"/>
          <p:cNvSpPr>
            <a:spLocks noChangeArrowheads="1"/>
          </p:cNvSpPr>
          <p:nvPr/>
        </p:nvSpPr>
        <p:spPr bwMode="auto">
          <a:xfrm>
            <a:off x="5867400" y="4267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FF1A1A"/>
                </a:solidFill>
                <a:latin typeface="Courier New" charset="0"/>
              </a:rPr>
              <a:t>.rel.data</a:t>
            </a:r>
          </a:p>
        </p:txBody>
      </p:sp>
      <p:sp>
        <p:nvSpPr>
          <p:cNvPr id="94219" name="Rectangle 12"/>
          <p:cNvSpPr>
            <a:spLocks noChangeArrowheads="1"/>
          </p:cNvSpPr>
          <p:nvPr/>
        </p:nvSpPr>
        <p:spPr bwMode="auto">
          <a:xfrm>
            <a:off x="5867400" y="4648200"/>
            <a:ext cx="2971800" cy="3810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latin typeface="Courier New" charset="0"/>
              </a:rPr>
              <a:t>.debug</a:t>
            </a:r>
          </a:p>
        </p:txBody>
      </p:sp>
      <p:sp>
        <p:nvSpPr>
          <p:cNvPr id="94220" name="Rectangle 13"/>
          <p:cNvSpPr>
            <a:spLocks noChangeArrowheads="1"/>
          </p:cNvSpPr>
          <p:nvPr/>
        </p:nvSpPr>
        <p:spPr bwMode="auto">
          <a:xfrm>
            <a:off x="5867400" y="5029200"/>
            <a:ext cx="2971800" cy="609600"/>
          </a:xfrm>
          <a:prstGeom prst="rect">
            <a:avLst/>
          </a:prstGeom>
          <a:solidFill>
            <a:srgbClr val="00FFFF"/>
          </a:solidFill>
          <a:ln w="25400">
            <a:solidFill>
              <a:schemeClr val="tx1"/>
            </a:solidFill>
            <a:miter lim="800000"/>
            <a:headEnd/>
            <a:tailEnd/>
          </a:ln>
        </p:spPr>
        <p:txBody>
          <a:bodyPr wrap="none" anchor="ctr"/>
          <a:lstStyle/>
          <a:p>
            <a:pPr>
              <a:lnSpc>
                <a:spcPct val="100000"/>
              </a:lnSpc>
            </a:pPr>
            <a:r>
              <a:rPr lang="en-US" sz="1600">
                <a:solidFill>
                  <a:srgbClr val="000066"/>
                </a:solidFill>
              </a:rPr>
              <a:t>Section header table</a:t>
            </a:r>
          </a:p>
          <a:p>
            <a:pPr>
              <a:lnSpc>
                <a:spcPct val="100000"/>
              </a:lnSpc>
            </a:pPr>
            <a:r>
              <a:rPr lang="en-US" sz="1600">
                <a:solidFill>
                  <a:srgbClr val="000066"/>
                </a:solidFill>
              </a:rPr>
              <a:t>(required for relocatables)</a:t>
            </a:r>
          </a:p>
        </p:txBody>
      </p:sp>
      <p:sp>
        <p:nvSpPr>
          <p:cNvPr id="94221" name="Text Box 14"/>
          <p:cNvSpPr txBox="1">
            <a:spLocks noChangeArrowheads="1"/>
          </p:cNvSpPr>
          <p:nvPr/>
        </p:nvSpPr>
        <p:spPr bwMode="auto">
          <a:xfrm>
            <a:off x="8839200" y="12192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rPr>
              <a:t>0</a:t>
            </a:r>
          </a:p>
        </p:txBody>
      </p:sp>
    </p:spTree>
    <p:extLst>
      <p:ext uri="{BB962C8B-B14F-4D97-AF65-F5344CB8AC3E}">
        <p14:creationId xmlns:p14="http://schemas.microsoft.com/office/powerpoint/2010/main" val="5660144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96">
                                            <p:txEl>
                                              <p:pRg st="0" end="0"/>
                                            </p:txEl>
                                          </p:spTgt>
                                        </p:tgtEl>
                                        <p:attrNameLst>
                                          <p:attrName>style.visibility</p:attrName>
                                        </p:attrNameLst>
                                      </p:cBhvr>
                                      <p:to>
                                        <p:strVal val="visible"/>
                                      </p:to>
                                    </p:set>
                                    <p:animEffect transition="in" filter="fade">
                                      <p:cBhvr>
                                        <p:cTn id="7" dur="500"/>
                                        <p:tgtEl>
                                          <p:spTgt spid="19969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96">
                                            <p:txEl>
                                              <p:pRg st="1" end="1"/>
                                            </p:txEl>
                                          </p:spTgt>
                                        </p:tgtEl>
                                        <p:attrNameLst>
                                          <p:attrName>style.visibility</p:attrName>
                                        </p:attrNameLst>
                                      </p:cBhvr>
                                      <p:to>
                                        <p:strVal val="visible"/>
                                      </p:to>
                                    </p:set>
                                    <p:animEffect transition="in" filter="fade">
                                      <p:cBhvr>
                                        <p:cTn id="10" dur="500"/>
                                        <p:tgtEl>
                                          <p:spTgt spid="19969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9696">
                                            <p:txEl>
                                              <p:pRg st="2" end="2"/>
                                            </p:txEl>
                                          </p:spTgt>
                                        </p:tgtEl>
                                        <p:attrNameLst>
                                          <p:attrName>style.visibility</p:attrName>
                                        </p:attrNameLst>
                                      </p:cBhvr>
                                      <p:to>
                                        <p:strVal val="visible"/>
                                      </p:to>
                                    </p:set>
                                    <p:animEffect transition="in" filter="fade">
                                      <p:cBhvr>
                                        <p:cTn id="15" dur="500"/>
                                        <p:tgtEl>
                                          <p:spTgt spid="19969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9696">
                                            <p:txEl>
                                              <p:pRg st="3" end="3"/>
                                            </p:txEl>
                                          </p:spTgt>
                                        </p:tgtEl>
                                        <p:attrNameLst>
                                          <p:attrName>style.visibility</p:attrName>
                                        </p:attrNameLst>
                                      </p:cBhvr>
                                      <p:to>
                                        <p:strVal val="visible"/>
                                      </p:to>
                                    </p:set>
                                    <p:animEffect transition="in" filter="fade">
                                      <p:cBhvr>
                                        <p:cTn id="18" dur="500"/>
                                        <p:tgtEl>
                                          <p:spTgt spid="199696">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9696">
                                            <p:txEl>
                                              <p:pRg st="4" end="4"/>
                                            </p:txEl>
                                          </p:spTgt>
                                        </p:tgtEl>
                                        <p:attrNameLst>
                                          <p:attrName>style.visibility</p:attrName>
                                        </p:attrNameLst>
                                      </p:cBhvr>
                                      <p:to>
                                        <p:strVal val="visible"/>
                                      </p:to>
                                    </p:set>
                                    <p:animEffect transition="in" filter="fade">
                                      <p:cBhvr>
                                        <p:cTn id="23" dur="500"/>
                                        <p:tgtEl>
                                          <p:spTgt spid="19969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9696">
                                            <p:txEl>
                                              <p:pRg st="5" end="5"/>
                                            </p:txEl>
                                          </p:spTgt>
                                        </p:tgtEl>
                                        <p:attrNameLst>
                                          <p:attrName>style.visibility</p:attrName>
                                        </p:attrNameLst>
                                      </p:cBhvr>
                                      <p:to>
                                        <p:strVal val="visible"/>
                                      </p:to>
                                    </p:set>
                                    <p:animEffect transition="in" filter="fade">
                                      <p:cBhvr>
                                        <p:cTn id="26" dur="500"/>
                                        <p:tgtEl>
                                          <p:spTgt spid="19969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9696">
                                            <p:txEl>
                                              <p:pRg st="6" end="6"/>
                                            </p:txEl>
                                          </p:spTgt>
                                        </p:tgtEl>
                                        <p:attrNameLst>
                                          <p:attrName>style.visibility</p:attrName>
                                        </p:attrNameLst>
                                      </p:cBhvr>
                                      <p:to>
                                        <p:strVal val="visible"/>
                                      </p:to>
                                    </p:set>
                                    <p:animEffect transition="in" filter="fade">
                                      <p:cBhvr>
                                        <p:cTn id="31" dur="500"/>
                                        <p:tgtEl>
                                          <p:spTgt spid="19969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9696">
                                            <p:txEl>
                                              <p:pRg st="7" end="7"/>
                                            </p:txEl>
                                          </p:spTgt>
                                        </p:tgtEl>
                                        <p:attrNameLst>
                                          <p:attrName>style.visibility</p:attrName>
                                        </p:attrNameLst>
                                      </p:cBhvr>
                                      <p:to>
                                        <p:strVal val="visible"/>
                                      </p:to>
                                    </p:set>
                                    <p:animEffect transition="in" filter="fade">
                                      <p:cBhvr>
                                        <p:cTn id="34" dur="500"/>
                                        <p:tgtEl>
                                          <p:spTgt spid="199696">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9696">
                                            <p:txEl>
                                              <p:pRg st="8" end="8"/>
                                            </p:txEl>
                                          </p:spTgt>
                                        </p:tgtEl>
                                        <p:attrNameLst>
                                          <p:attrName>style.visibility</p:attrName>
                                        </p:attrNameLst>
                                      </p:cBhvr>
                                      <p:to>
                                        <p:strVal val="visible"/>
                                      </p:to>
                                    </p:set>
                                    <p:animEffect transition="in" filter="fade">
                                      <p:cBhvr>
                                        <p:cTn id="37" dur="500"/>
                                        <p:tgtEl>
                                          <p:spTgt spid="199696">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9696">
                                            <p:txEl>
                                              <p:pRg st="9" end="9"/>
                                            </p:txEl>
                                          </p:spTgt>
                                        </p:tgtEl>
                                        <p:attrNameLst>
                                          <p:attrName>style.visibility</p:attrName>
                                        </p:attrNameLst>
                                      </p:cBhvr>
                                      <p:to>
                                        <p:strVal val="visible"/>
                                      </p:to>
                                    </p:set>
                                    <p:animEffect transition="in" filter="fade">
                                      <p:cBhvr>
                                        <p:cTn id="42" dur="500"/>
                                        <p:tgtEl>
                                          <p:spTgt spid="199696">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9696">
                                            <p:txEl>
                                              <p:pRg st="10" end="10"/>
                                            </p:txEl>
                                          </p:spTgt>
                                        </p:tgtEl>
                                        <p:attrNameLst>
                                          <p:attrName>style.visibility</p:attrName>
                                        </p:attrNameLst>
                                      </p:cBhvr>
                                      <p:to>
                                        <p:strVal val="visible"/>
                                      </p:to>
                                    </p:set>
                                    <p:animEffect transition="in" filter="fade">
                                      <p:cBhvr>
                                        <p:cTn id="45" dur="500"/>
                                        <p:tgtEl>
                                          <p:spTgt spid="199696">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9696">
                                            <p:txEl>
                                              <p:pRg st="11" end="11"/>
                                            </p:txEl>
                                          </p:spTgt>
                                        </p:tgtEl>
                                        <p:attrNameLst>
                                          <p:attrName>style.visibility</p:attrName>
                                        </p:attrNameLst>
                                      </p:cBhvr>
                                      <p:to>
                                        <p:strVal val="visible"/>
                                      </p:to>
                                    </p:set>
                                    <p:animEffect transition="in" filter="fade">
                                      <p:cBhvr>
                                        <p:cTn id="48" dur="500"/>
                                        <p:tgtEl>
                                          <p:spTgt spid="199696">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9696">
                                            <p:txEl>
                                              <p:pRg st="12" end="12"/>
                                            </p:txEl>
                                          </p:spTgt>
                                        </p:tgtEl>
                                        <p:attrNameLst>
                                          <p:attrName>style.visibility</p:attrName>
                                        </p:attrNameLst>
                                      </p:cBhvr>
                                      <p:to>
                                        <p:strVal val="visible"/>
                                      </p:to>
                                    </p:set>
                                    <p:animEffect transition="in" filter="fade">
                                      <p:cBhvr>
                                        <p:cTn id="53" dur="500"/>
                                        <p:tgtEl>
                                          <p:spTgt spid="199696">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9696">
                                            <p:txEl>
                                              <p:pRg st="13" end="13"/>
                                            </p:txEl>
                                          </p:spTgt>
                                        </p:tgtEl>
                                        <p:attrNameLst>
                                          <p:attrName>style.visibility</p:attrName>
                                        </p:attrNameLst>
                                      </p:cBhvr>
                                      <p:to>
                                        <p:strVal val="visible"/>
                                      </p:to>
                                    </p:set>
                                    <p:animEffect transition="in" filter="fade">
                                      <p:cBhvr>
                                        <p:cTn id="56" dur="500"/>
                                        <p:tgtEl>
                                          <p:spTgt spid="199696">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9696">
                                            <p:txEl>
                                              <p:pRg st="14" end="14"/>
                                            </p:txEl>
                                          </p:spTgt>
                                        </p:tgtEl>
                                        <p:attrNameLst>
                                          <p:attrName>style.visibility</p:attrName>
                                        </p:attrNameLst>
                                      </p:cBhvr>
                                      <p:to>
                                        <p:strVal val="visible"/>
                                      </p:to>
                                    </p:set>
                                    <p:animEffect transition="in" filter="fade">
                                      <p:cBhvr>
                                        <p:cTn id="59" dur="500"/>
                                        <p:tgtEl>
                                          <p:spTgt spid="19969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304800" y="228600"/>
            <a:ext cx="6870700" cy="573088"/>
          </a:xfrm>
        </p:spPr>
        <p:txBody>
          <a:bodyPr/>
          <a:lstStyle/>
          <a:p>
            <a:pPr eaLnBrk="1" hangingPunct="1">
              <a:defRPr/>
            </a:pPr>
            <a:r>
              <a:rPr lang="en-US">
                <a:ea typeface="+mj-ea"/>
                <a:cs typeface="+mj-cs"/>
              </a:rPr>
              <a:t>Text &amp; Stack Example</a:t>
            </a:r>
          </a:p>
        </p:txBody>
      </p:sp>
      <p:sp>
        <p:nvSpPr>
          <p:cNvPr id="96258" name="Rectangle 3"/>
          <p:cNvSpPr>
            <a:spLocks noChangeArrowheads="1"/>
          </p:cNvSpPr>
          <p:nvPr/>
        </p:nvSpPr>
        <p:spPr bwMode="auto">
          <a:xfrm>
            <a:off x="304800" y="1371600"/>
            <a:ext cx="6096000" cy="16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2000">
                <a:solidFill>
                  <a:srgbClr val="000066"/>
                </a:solidFill>
                <a:latin typeface="Courier New" charset="0"/>
              </a:rPr>
              <a:t>(gdb) break main</a:t>
            </a:r>
          </a:p>
          <a:p>
            <a:pPr algn="l">
              <a:lnSpc>
                <a:spcPct val="100000"/>
              </a:lnSpc>
            </a:pPr>
            <a:r>
              <a:rPr lang="en-US" sz="2000">
                <a:solidFill>
                  <a:srgbClr val="000066"/>
                </a:solidFill>
                <a:latin typeface="Courier New" charset="0"/>
              </a:rPr>
              <a:t>(gdb) run</a:t>
            </a:r>
          </a:p>
          <a:p>
            <a:pPr algn="l">
              <a:lnSpc>
                <a:spcPct val="100000"/>
              </a:lnSpc>
            </a:pPr>
            <a:r>
              <a:rPr lang="en-US" sz="2000">
                <a:solidFill>
                  <a:srgbClr val="000066"/>
                </a:solidFill>
                <a:latin typeface="Courier New" charset="0"/>
              </a:rPr>
              <a:t>  Breakpoint 1, 0x804856f in main ()</a:t>
            </a:r>
          </a:p>
          <a:p>
            <a:pPr algn="l">
              <a:lnSpc>
                <a:spcPct val="100000"/>
              </a:lnSpc>
            </a:pPr>
            <a:r>
              <a:rPr lang="en-US" sz="2000">
                <a:solidFill>
                  <a:srgbClr val="000066"/>
                </a:solidFill>
                <a:latin typeface="Courier New" charset="0"/>
              </a:rPr>
              <a:t>(gdb) print $esp</a:t>
            </a:r>
          </a:p>
          <a:p>
            <a:pPr algn="l">
              <a:lnSpc>
                <a:spcPct val="100000"/>
              </a:lnSpc>
            </a:pPr>
            <a:r>
              <a:rPr lang="en-US" sz="2000">
                <a:solidFill>
                  <a:srgbClr val="000066"/>
                </a:solidFill>
                <a:latin typeface="Courier New" charset="0"/>
              </a:rPr>
              <a:t>  $3 = (void *) 0xbffffc78</a:t>
            </a:r>
          </a:p>
        </p:txBody>
      </p:sp>
      <p:sp>
        <p:nvSpPr>
          <p:cNvPr id="352260" name="Rectangle 4"/>
          <p:cNvSpPr>
            <a:spLocks noGrp="1" noChangeArrowheads="1"/>
          </p:cNvSpPr>
          <p:nvPr>
            <p:ph type="body" idx="1"/>
          </p:nvPr>
        </p:nvSpPr>
        <p:spPr>
          <a:xfrm>
            <a:off x="304800" y="3657600"/>
            <a:ext cx="6110288" cy="2032000"/>
          </a:xfrm>
        </p:spPr>
        <p:txBody>
          <a:bodyPr/>
          <a:lstStyle/>
          <a:p>
            <a:pPr eaLnBrk="1" hangingPunct="1">
              <a:buFont typeface="Wingdings" charset="2"/>
              <a:buNone/>
              <a:defRPr/>
            </a:pPr>
            <a:r>
              <a:rPr lang="en-US">
                <a:ea typeface="+mn-ea"/>
                <a:cs typeface="+mn-cs"/>
              </a:rPr>
              <a:t>Main</a:t>
            </a:r>
          </a:p>
          <a:p>
            <a:pPr lvl="1" eaLnBrk="1" hangingPunct="1">
              <a:buFont typeface="Wingdings" charset="2"/>
              <a:buChar char="n"/>
              <a:defRPr/>
            </a:pPr>
            <a:r>
              <a:rPr lang="en-US"/>
              <a:t>Address </a:t>
            </a:r>
            <a:r>
              <a:rPr lang="en-US">
                <a:latin typeface="Courier New" charset="0"/>
              </a:rPr>
              <a:t>0x804856f</a:t>
            </a:r>
            <a:r>
              <a:rPr lang="en-US"/>
              <a:t> should be read </a:t>
            </a:r>
            <a:r>
              <a:rPr lang="en-US">
                <a:latin typeface="Courier New" charset="0"/>
              </a:rPr>
              <a:t>0x</a:t>
            </a:r>
            <a:r>
              <a:rPr lang="en-US" i="1">
                <a:latin typeface="Courier New" charset="0"/>
              </a:rPr>
              <a:t>08</a:t>
            </a:r>
            <a:r>
              <a:rPr lang="en-US">
                <a:latin typeface="Courier New" charset="0"/>
              </a:rPr>
              <a:t>04856f</a:t>
            </a:r>
            <a:endParaRPr lang="en-US"/>
          </a:p>
          <a:p>
            <a:pPr eaLnBrk="1" hangingPunct="1">
              <a:buFont typeface="Wingdings" charset="2"/>
              <a:buNone/>
              <a:defRPr/>
            </a:pPr>
            <a:r>
              <a:rPr lang="en-US">
                <a:ea typeface="+mn-ea"/>
                <a:cs typeface="+mn-cs"/>
              </a:rPr>
              <a:t>Stack</a:t>
            </a:r>
          </a:p>
          <a:p>
            <a:pPr lvl="1" eaLnBrk="1" hangingPunct="1">
              <a:buFont typeface="Wingdings" charset="2"/>
              <a:buChar char="n"/>
              <a:defRPr/>
            </a:pPr>
            <a:r>
              <a:rPr lang="en-US"/>
              <a:t>Address </a:t>
            </a:r>
            <a:r>
              <a:rPr lang="en-US">
                <a:latin typeface="Courier New" charset="0"/>
              </a:rPr>
              <a:t>0x</a:t>
            </a:r>
            <a:r>
              <a:rPr lang="en-US" i="1">
                <a:latin typeface="Courier New" charset="0"/>
              </a:rPr>
              <a:t>bf</a:t>
            </a:r>
            <a:r>
              <a:rPr lang="en-US">
                <a:latin typeface="Courier New" charset="0"/>
              </a:rPr>
              <a:t>fffc78</a:t>
            </a:r>
          </a:p>
        </p:txBody>
      </p:sp>
      <p:grpSp>
        <p:nvGrpSpPr>
          <p:cNvPr id="96260" name="Group 5"/>
          <p:cNvGrpSpPr>
            <a:grpSpLocks/>
          </p:cNvGrpSpPr>
          <p:nvPr/>
        </p:nvGrpSpPr>
        <p:grpSpPr bwMode="auto">
          <a:xfrm>
            <a:off x="6629400" y="685800"/>
            <a:ext cx="1981200" cy="5395913"/>
            <a:chOff x="192" y="645"/>
            <a:chExt cx="1248" cy="3399"/>
          </a:xfrm>
        </p:grpSpPr>
        <p:sp>
          <p:nvSpPr>
            <p:cNvPr id="96261" name="Text Box 6"/>
            <p:cNvSpPr txBox="1">
              <a:spLocks noChangeArrowheads="1"/>
            </p:cNvSpPr>
            <p:nvPr/>
          </p:nvSpPr>
          <p:spPr bwMode="auto">
            <a:xfrm>
              <a:off x="528" y="64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Initially</a:t>
              </a:r>
            </a:p>
          </p:txBody>
        </p:sp>
        <p:sp>
          <p:nvSpPr>
            <p:cNvPr id="96262" name="Rectangle 7"/>
            <p:cNvSpPr>
              <a:spLocks noChangeArrowheads="1"/>
            </p:cNvSpPr>
            <p:nvPr/>
          </p:nvSpPr>
          <p:spPr bwMode="auto">
            <a:xfrm>
              <a:off x="528" y="2997"/>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3" name="Rectangle 8"/>
            <p:cNvSpPr>
              <a:spLocks noChangeArrowheads="1"/>
            </p:cNvSpPr>
            <p:nvPr/>
          </p:nvSpPr>
          <p:spPr bwMode="auto">
            <a:xfrm>
              <a:off x="528" y="1989"/>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4" name="Rectangle 9"/>
            <p:cNvSpPr>
              <a:spLocks noChangeArrowheads="1"/>
            </p:cNvSpPr>
            <p:nvPr/>
          </p:nvSpPr>
          <p:spPr bwMode="auto">
            <a:xfrm>
              <a:off x="528" y="981"/>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6265" name="Text Box 10"/>
            <p:cNvSpPr txBox="1">
              <a:spLocks noChangeArrowheads="1"/>
            </p:cNvSpPr>
            <p:nvPr/>
          </p:nvSpPr>
          <p:spPr bwMode="auto">
            <a:xfrm>
              <a:off x="192" y="94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6266" name="Text Box 11"/>
            <p:cNvSpPr txBox="1">
              <a:spLocks noChangeArrowheads="1"/>
            </p:cNvSpPr>
            <p:nvPr/>
          </p:nvSpPr>
          <p:spPr bwMode="auto">
            <a:xfrm>
              <a:off x="192" y="1959"/>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6267" name="Text Box 12"/>
            <p:cNvSpPr txBox="1">
              <a:spLocks noChangeArrowheads="1"/>
            </p:cNvSpPr>
            <p:nvPr/>
          </p:nvSpPr>
          <p:spPr bwMode="auto">
            <a:xfrm>
              <a:off x="192" y="297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6268" name="Text Box 13"/>
            <p:cNvSpPr txBox="1">
              <a:spLocks noChangeArrowheads="1"/>
            </p:cNvSpPr>
            <p:nvPr/>
          </p:nvSpPr>
          <p:spPr bwMode="auto">
            <a:xfrm>
              <a:off x="192" y="1797"/>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6269" name="Text Box 14"/>
            <p:cNvSpPr txBox="1">
              <a:spLocks noChangeArrowheads="1"/>
            </p:cNvSpPr>
            <p:nvPr/>
          </p:nvSpPr>
          <p:spPr bwMode="auto">
            <a:xfrm>
              <a:off x="192" y="280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6270" name="Text Box 15"/>
            <p:cNvSpPr txBox="1">
              <a:spLocks noChangeArrowheads="1"/>
            </p:cNvSpPr>
            <p:nvPr/>
          </p:nvSpPr>
          <p:spPr bwMode="auto">
            <a:xfrm>
              <a:off x="192" y="3813"/>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6271" name="Rectangle 16"/>
            <p:cNvSpPr>
              <a:spLocks noChangeArrowheads="1"/>
            </p:cNvSpPr>
            <p:nvPr/>
          </p:nvSpPr>
          <p:spPr bwMode="auto">
            <a:xfrm>
              <a:off x="528" y="981"/>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6272" name="Rectangle 17"/>
            <p:cNvSpPr>
              <a:spLocks noChangeArrowheads="1"/>
            </p:cNvSpPr>
            <p:nvPr/>
          </p:nvSpPr>
          <p:spPr bwMode="auto">
            <a:xfrm>
              <a:off x="528" y="981"/>
              <a:ext cx="912" cy="75"/>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6273" name="Rectangle 18"/>
            <p:cNvSpPr>
              <a:spLocks noChangeArrowheads="1"/>
            </p:cNvSpPr>
            <p:nvPr/>
          </p:nvSpPr>
          <p:spPr bwMode="auto">
            <a:xfrm>
              <a:off x="528" y="3621"/>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6274" name="Rectangle 19"/>
            <p:cNvSpPr>
              <a:spLocks noChangeArrowheads="1"/>
            </p:cNvSpPr>
            <p:nvPr/>
          </p:nvSpPr>
          <p:spPr bwMode="auto">
            <a:xfrm>
              <a:off x="528" y="3429"/>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6275" name="Text Box 20"/>
            <p:cNvSpPr txBox="1">
              <a:spLocks noChangeArrowheads="1"/>
            </p:cNvSpPr>
            <p:nvPr/>
          </p:nvSpPr>
          <p:spPr bwMode="auto">
            <a:xfrm>
              <a:off x="192"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sp>
          <p:nvSpPr>
            <p:cNvPr id="96276" name="Line 21"/>
            <p:cNvSpPr>
              <a:spLocks noChangeShapeType="1"/>
            </p:cNvSpPr>
            <p:nvPr/>
          </p:nvSpPr>
          <p:spPr bwMode="auto">
            <a:xfrm>
              <a:off x="960"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grpSp>
    </p:spTree>
    <p:extLst>
      <p:ext uri="{BB962C8B-B14F-4D97-AF65-F5344CB8AC3E}">
        <p14:creationId xmlns:p14="http://schemas.microsoft.com/office/powerpoint/2010/main" val="126022324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304800" y="228600"/>
            <a:ext cx="7162800" cy="573088"/>
          </a:xfrm>
        </p:spPr>
        <p:txBody>
          <a:bodyPr/>
          <a:lstStyle/>
          <a:p>
            <a:pPr eaLnBrk="1" hangingPunct="1">
              <a:defRPr/>
            </a:pPr>
            <a:r>
              <a:rPr lang="en-US">
                <a:ea typeface="+mj-ea"/>
                <a:cs typeface="+mj-cs"/>
              </a:rPr>
              <a:t>Dynamic Linking Example</a:t>
            </a:r>
          </a:p>
        </p:txBody>
      </p:sp>
      <p:sp>
        <p:nvSpPr>
          <p:cNvPr id="97282" name="Rectangle 3"/>
          <p:cNvSpPr>
            <a:spLocks noChangeArrowheads="1"/>
          </p:cNvSpPr>
          <p:nvPr/>
        </p:nvSpPr>
        <p:spPr bwMode="auto">
          <a:xfrm>
            <a:off x="304800" y="990600"/>
            <a:ext cx="6400800" cy="2540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2000">
                <a:solidFill>
                  <a:srgbClr val="000066"/>
                </a:solidFill>
                <a:latin typeface="Courier New" charset="0"/>
              </a:rPr>
              <a:t>(gdb) print malloc</a:t>
            </a:r>
          </a:p>
          <a:p>
            <a:pPr algn="l">
              <a:lnSpc>
                <a:spcPct val="100000"/>
              </a:lnSpc>
            </a:pPr>
            <a:r>
              <a:rPr lang="en-US" sz="2000">
                <a:solidFill>
                  <a:srgbClr val="000066"/>
                </a:solidFill>
                <a:latin typeface="Courier New" charset="0"/>
              </a:rPr>
              <a:t>  $1 = {&lt;text variable, no debug info&gt;}   </a:t>
            </a:r>
          </a:p>
          <a:p>
            <a:pPr algn="l">
              <a:lnSpc>
                <a:spcPct val="100000"/>
              </a:lnSpc>
            </a:pPr>
            <a:r>
              <a:rPr lang="en-US" sz="2000">
                <a:solidFill>
                  <a:srgbClr val="000066"/>
                </a:solidFill>
                <a:latin typeface="Courier New" charset="0"/>
              </a:rPr>
              <a:t>    0x8048454 &lt;malloc&gt;</a:t>
            </a:r>
          </a:p>
          <a:p>
            <a:pPr algn="l">
              <a:lnSpc>
                <a:spcPct val="100000"/>
              </a:lnSpc>
            </a:pPr>
            <a:r>
              <a:rPr lang="en-US" sz="2000">
                <a:solidFill>
                  <a:srgbClr val="000066"/>
                </a:solidFill>
                <a:latin typeface="Courier New" charset="0"/>
              </a:rPr>
              <a:t>(gdb) run</a:t>
            </a:r>
          </a:p>
          <a:p>
            <a:pPr algn="l">
              <a:lnSpc>
                <a:spcPct val="100000"/>
              </a:lnSpc>
            </a:pPr>
            <a:r>
              <a:rPr lang="en-US" sz="2000">
                <a:solidFill>
                  <a:srgbClr val="000066"/>
                </a:solidFill>
                <a:latin typeface="Courier New" charset="0"/>
              </a:rPr>
              <a:t>  Program exited normally.</a:t>
            </a:r>
          </a:p>
          <a:p>
            <a:pPr algn="l">
              <a:lnSpc>
                <a:spcPct val="100000"/>
              </a:lnSpc>
            </a:pPr>
            <a:r>
              <a:rPr lang="en-US" sz="2000">
                <a:solidFill>
                  <a:srgbClr val="000066"/>
                </a:solidFill>
                <a:latin typeface="Courier New" charset="0"/>
              </a:rPr>
              <a:t>(gdb) print malloc</a:t>
            </a:r>
          </a:p>
          <a:p>
            <a:pPr algn="l">
              <a:lnSpc>
                <a:spcPct val="100000"/>
              </a:lnSpc>
            </a:pPr>
            <a:r>
              <a:rPr lang="en-US" sz="2000">
                <a:solidFill>
                  <a:srgbClr val="000066"/>
                </a:solidFill>
                <a:latin typeface="Courier New" charset="0"/>
              </a:rPr>
              <a:t>  $2 = {void *(unsigned int)} </a:t>
            </a:r>
          </a:p>
          <a:p>
            <a:pPr algn="l">
              <a:lnSpc>
                <a:spcPct val="100000"/>
              </a:lnSpc>
            </a:pPr>
            <a:r>
              <a:rPr lang="en-US" sz="2000">
                <a:solidFill>
                  <a:srgbClr val="000066"/>
                </a:solidFill>
                <a:latin typeface="Courier New" charset="0"/>
              </a:rPr>
              <a:t>    0x40006240 &lt;malloc&gt;</a:t>
            </a:r>
          </a:p>
        </p:txBody>
      </p:sp>
      <p:sp>
        <p:nvSpPr>
          <p:cNvPr id="351236" name="Rectangle 4"/>
          <p:cNvSpPr>
            <a:spLocks noGrp="1" noChangeArrowheads="1"/>
          </p:cNvSpPr>
          <p:nvPr>
            <p:ph type="body" idx="1"/>
          </p:nvPr>
        </p:nvSpPr>
        <p:spPr>
          <a:xfrm>
            <a:off x="290513" y="3886200"/>
            <a:ext cx="6415087" cy="2559050"/>
          </a:xfrm>
        </p:spPr>
        <p:txBody>
          <a:bodyPr/>
          <a:lstStyle/>
          <a:p>
            <a:pPr eaLnBrk="1" hangingPunct="1">
              <a:buFont typeface="Wingdings" charset="2"/>
              <a:buNone/>
              <a:defRPr/>
            </a:pPr>
            <a:r>
              <a:rPr lang="en-US">
                <a:ea typeface="+mn-ea"/>
                <a:cs typeface="+mn-cs"/>
              </a:rPr>
              <a:t>Initially</a:t>
            </a:r>
          </a:p>
          <a:p>
            <a:pPr lvl="1" eaLnBrk="1" hangingPunct="1">
              <a:buFont typeface="Wingdings" charset="2"/>
              <a:buChar char="n"/>
              <a:defRPr/>
            </a:pPr>
            <a:r>
              <a:rPr lang="en-US"/>
              <a:t>Code in text segment that invokes dynamic linker</a:t>
            </a:r>
          </a:p>
          <a:p>
            <a:pPr lvl="1" eaLnBrk="1" hangingPunct="1">
              <a:buFont typeface="Wingdings" charset="2"/>
              <a:buChar char="n"/>
              <a:defRPr/>
            </a:pPr>
            <a:r>
              <a:rPr lang="en-US"/>
              <a:t>Address </a:t>
            </a:r>
            <a:r>
              <a:rPr lang="en-US">
                <a:latin typeface="Courier New" charset="0"/>
              </a:rPr>
              <a:t>0x8048454</a:t>
            </a:r>
            <a:r>
              <a:rPr lang="en-US"/>
              <a:t> should be read </a:t>
            </a:r>
            <a:r>
              <a:rPr lang="en-US">
                <a:latin typeface="Courier New" charset="0"/>
              </a:rPr>
              <a:t>0x08048454</a:t>
            </a:r>
            <a:endParaRPr lang="en-US"/>
          </a:p>
          <a:p>
            <a:pPr eaLnBrk="1" hangingPunct="1">
              <a:buFont typeface="Wingdings" charset="2"/>
              <a:buNone/>
              <a:defRPr/>
            </a:pPr>
            <a:r>
              <a:rPr lang="en-US">
                <a:ea typeface="+mn-ea"/>
                <a:cs typeface="+mn-cs"/>
              </a:rPr>
              <a:t>Final</a:t>
            </a:r>
          </a:p>
          <a:p>
            <a:pPr lvl="1" eaLnBrk="1" hangingPunct="1">
              <a:buFont typeface="Wingdings" charset="2"/>
              <a:buChar char="n"/>
              <a:defRPr/>
            </a:pPr>
            <a:r>
              <a:rPr lang="en-US"/>
              <a:t>Code in DLL region</a:t>
            </a:r>
          </a:p>
        </p:txBody>
      </p:sp>
      <p:grpSp>
        <p:nvGrpSpPr>
          <p:cNvPr id="2" name="Group 5"/>
          <p:cNvGrpSpPr>
            <a:grpSpLocks/>
          </p:cNvGrpSpPr>
          <p:nvPr/>
        </p:nvGrpSpPr>
        <p:grpSpPr bwMode="auto">
          <a:xfrm>
            <a:off x="6858000" y="762000"/>
            <a:ext cx="1981200" cy="5395913"/>
            <a:chOff x="1584" y="654"/>
            <a:chExt cx="1248" cy="3399"/>
          </a:xfrm>
        </p:grpSpPr>
        <p:sp>
          <p:nvSpPr>
            <p:cNvPr id="97285" name="Text Box 6"/>
            <p:cNvSpPr txBox="1">
              <a:spLocks noChangeArrowheads="1"/>
            </p:cNvSpPr>
            <p:nvPr/>
          </p:nvSpPr>
          <p:spPr bwMode="auto">
            <a:xfrm>
              <a:off x="1920" y="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a:solidFill>
                    <a:srgbClr val="000066"/>
                  </a:solidFill>
                </a:rPr>
                <a:t>Linked</a:t>
              </a:r>
            </a:p>
          </p:txBody>
        </p:sp>
        <p:sp>
          <p:nvSpPr>
            <p:cNvPr id="97286" name="Rectangle 7"/>
            <p:cNvSpPr>
              <a:spLocks noChangeArrowheads="1"/>
            </p:cNvSpPr>
            <p:nvPr/>
          </p:nvSpPr>
          <p:spPr bwMode="auto">
            <a:xfrm>
              <a:off x="1920" y="3006"/>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7" name="Rectangle 8"/>
            <p:cNvSpPr>
              <a:spLocks noChangeArrowheads="1"/>
            </p:cNvSpPr>
            <p:nvPr/>
          </p:nvSpPr>
          <p:spPr bwMode="auto">
            <a:xfrm>
              <a:off x="1920" y="1998"/>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8" name="Rectangle 9"/>
            <p:cNvSpPr>
              <a:spLocks noChangeArrowheads="1"/>
            </p:cNvSpPr>
            <p:nvPr/>
          </p:nvSpPr>
          <p:spPr bwMode="auto">
            <a:xfrm>
              <a:off x="1920" y="990"/>
              <a:ext cx="912" cy="1008"/>
            </a:xfrm>
            <a:prstGeom prst="rect">
              <a:avLst/>
            </a:prstGeom>
            <a:solidFill>
              <a:schemeClr val="bg1"/>
            </a:solidFill>
            <a:ln w="9525">
              <a:solidFill>
                <a:schemeClr val="tx1"/>
              </a:solidFill>
              <a:miter lim="800000"/>
              <a:headEnd/>
              <a:tailEnd/>
            </a:ln>
          </p:spPr>
          <p:txBody>
            <a:bodyPr wrap="none" anchor="ctr"/>
            <a:lstStyle/>
            <a:p>
              <a:endParaRPr lang="en-US">
                <a:solidFill>
                  <a:srgbClr val="000066"/>
                </a:solidFill>
              </a:endParaRPr>
            </a:p>
          </p:txBody>
        </p:sp>
        <p:sp>
          <p:nvSpPr>
            <p:cNvPr id="97289" name="Text Box 10"/>
            <p:cNvSpPr txBox="1">
              <a:spLocks noChangeArrowheads="1"/>
            </p:cNvSpPr>
            <p:nvPr/>
          </p:nvSpPr>
          <p:spPr bwMode="auto">
            <a:xfrm>
              <a:off x="1584" y="951"/>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BF</a:t>
              </a:r>
            </a:p>
          </p:txBody>
        </p:sp>
        <p:sp>
          <p:nvSpPr>
            <p:cNvPr id="97290" name="Text Box 11"/>
            <p:cNvSpPr txBox="1">
              <a:spLocks noChangeArrowheads="1"/>
            </p:cNvSpPr>
            <p:nvPr/>
          </p:nvSpPr>
          <p:spPr bwMode="auto">
            <a:xfrm>
              <a:off x="1584" y="196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7F</a:t>
              </a:r>
            </a:p>
          </p:txBody>
        </p:sp>
        <p:sp>
          <p:nvSpPr>
            <p:cNvPr id="97291" name="Text Box 12"/>
            <p:cNvSpPr txBox="1">
              <a:spLocks noChangeArrowheads="1"/>
            </p:cNvSpPr>
            <p:nvPr/>
          </p:nvSpPr>
          <p:spPr bwMode="auto">
            <a:xfrm>
              <a:off x="1584" y="298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3F</a:t>
              </a:r>
            </a:p>
          </p:txBody>
        </p:sp>
        <p:sp>
          <p:nvSpPr>
            <p:cNvPr id="97292" name="Text Box 13"/>
            <p:cNvSpPr txBox="1">
              <a:spLocks noChangeArrowheads="1"/>
            </p:cNvSpPr>
            <p:nvPr/>
          </p:nvSpPr>
          <p:spPr bwMode="auto">
            <a:xfrm>
              <a:off x="1584" y="180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80</a:t>
              </a:r>
            </a:p>
          </p:txBody>
        </p:sp>
        <p:sp>
          <p:nvSpPr>
            <p:cNvPr id="97293" name="Text Box 14"/>
            <p:cNvSpPr txBox="1">
              <a:spLocks noChangeArrowheads="1"/>
            </p:cNvSpPr>
            <p:nvPr/>
          </p:nvSpPr>
          <p:spPr bwMode="auto">
            <a:xfrm>
              <a:off x="1584" y="281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40</a:t>
              </a:r>
            </a:p>
          </p:txBody>
        </p:sp>
        <p:sp>
          <p:nvSpPr>
            <p:cNvPr id="97294" name="Text Box 15"/>
            <p:cNvSpPr txBox="1">
              <a:spLocks noChangeArrowheads="1"/>
            </p:cNvSpPr>
            <p:nvPr/>
          </p:nvSpPr>
          <p:spPr bwMode="auto">
            <a:xfrm>
              <a:off x="1584" y="382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00</a:t>
              </a:r>
            </a:p>
          </p:txBody>
        </p:sp>
        <p:sp>
          <p:nvSpPr>
            <p:cNvPr id="97295" name="Rectangle 16"/>
            <p:cNvSpPr>
              <a:spLocks noChangeArrowheads="1"/>
            </p:cNvSpPr>
            <p:nvPr/>
          </p:nvSpPr>
          <p:spPr bwMode="auto">
            <a:xfrm>
              <a:off x="1920" y="990"/>
              <a:ext cx="912" cy="30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97296" name="Rectangle 17"/>
            <p:cNvSpPr>
              <a:spLocks noChangeArrowheads="1"/>
            </p:cNvSpPr>
            <p:nvPr/>
          </p:nvSpPr>
          <p:spPr bwMode="auto">
            <a:xfrm>
              <a:off x="1920" y="990"/>
              <a:ext cx="912" cy="114"/>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sz="1400">
                  <a:solidFill>
                    <a:srgbClr val="000066"/>
                  </a:solidFill>
                </a:rPr>
                <a:t>Stack</a:t>
              </a:r>
            </a:p>
          </p:txBody>
        </p:sp>
        <p:sp>
          <p:nvSpPr>
            <p:cNvPr id="97297" name="Rectangle 18"/>
            <p:cNvSpPr>
              <a:spLocks noChangeArrowheads="1"/>
            </p:cNvSpPr>
            <p:nvPr/>
          </p:nvSpPr>
          <p:spPr bwMode="auto">
            <a:xfrm>
              <a:off x="1920" y="2814"/>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DLLs</a:t>
              </a:r>
            </a:p>
          </p:txBody>
        </p:sp>
        <p:sp>
          <p:nvSpPr>
            <p:cNvPr id="97298" name="Rectangle 19"/>
            <p:cNvSpPr>
              <a:spLocks noChangeArrowheads="1"/>
            </p:cNvSpPr>
            <p:nvPr/>
          </p:nvSpPr>
          <p:spPr bwMode="auto">
            <a:xfrm>
              <a:off x="1920" y="3630"/>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Text</a:t>
              </a:r>
            </a:p>
          </p:txBody>
        </p:sp>
        <p:sp>
          <p:nvSpPr>
            <p:cNvPr id="97299" name="Rectangle 20"/>
            <p:cNvSpPr>
              <a:spLocks noChangeArrowheads="1"/>
            </p:cNvSpPr>
            <p:nvPr/>
          </p:nvSpPr>
          <p:spPr bwMode="auto">
            <a:xfrm>
              <a:off x="1920" y="3438"/>
              <a:ext cx="912" cy="192"/>
            </a:xfrm>
            <a:prstGeom prst="rect">
              <a:avLst/>
            </a:prstGeom>
            <a:solidFill>
              <a:schemeClr val="bg2"/>
            </a:solidFill>
            <a:ln w="25400">
              <a:solidFill>
                <a:schemeClr val="tx1"/>
              </a:solidFill>
              <a:miter lim="800000"/>
              <a:headEnd/>
              <a:tailEnd/>
            </a:ln>
          </p:spPr>
          <p:txBody>
            <a:bodyPr wrap="none" anchor="ctr"/>
            <a:lstStyle/>
            <a:p>
              <a:pPr>
                <a:lnSpc>
                  <a:spcPct val="100000"/>
                </a:lnSpc>
              </a:pPr>
              <a:r>
                <a:rPr lang="en-US">
                  <a:solidFill>
                    <a:srgbClr val="000066"/>
                  </a:solidFill>
                </a:rPr>
                <a:t>Data</a:t>
              </a:r>
            </a:p>
          </p:txBody>
        </p:sp>
        <p:sp>
          <p:nvSpPr>
            <p:cNvPr id="97300" name="Line 21"/>
            <p:cNvSpPr>
              <a:spLocks noChangeShapeType="1"/>
            </p:cNvSpPr>
            <p:nvPr/>
          </p:nvSpPr>
          <p:spPr bwMode="auto">
            <a:xfrm>
              <a:off x="2352" y="1104"/>
              <a:ext cx="0" cy="2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400">
                <a:solidFill>
                  <a:srgbClr val="000066"/>
                </a:solidFill>
              </a:endParaRPr>
            </a:p>
          </p:txBody>
        </p:sp>
        <p:sp>
          <p:nvSpPr>
            <p:cNvPr id="97301" name="Text Box 22"/>
            <p:cNvSpPr txBox="1">
              <a:spLocks noChangeArrowheads="1"/>
            </p:cNvSpPr>
            <p:nvPr/>
          </p:nvSpPr>
          <p:spPr bwMode="auto">
            <a:xfrm>
              <a:off x="1584" y="364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b="0">
                  <a:solidFill>
                    <a:srgbClr val="000066"/>
                  </a:solidFill>
                  <a:latin typeface="Courier New" charset="0"/>
                </a:rPr>
                <a:t>08</a:t>
              </a:r>
            </a:p>
          </p:txBody>
        </p:sp>
      </p:grpSp>
    </p:spTree>
    <p:extLst>
      <p:ext uri="{BB962C8B-B14F-4D97-AF65-F5344CB8AC3E}">
        <p14:creationId xmlns:p14="http://schemas.microsoft.com/office/powerpoint/2010/main" val="1273358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title"/>
          </p:nvPr>
        </p:nvSpPr>
        <p:spPr/>
        <p:txBody>
          <a:bodyPr/>
          <a:lstStyle/>
          <a:p>
            <a:pPr eaLnBrk="1" hangingPunct="1">
              <a:defRPr/>
            </a:pPr>
            <a:r>
              <a:rPr lang="en-US">
                <a:latin typeface="Helvetica" charset="0"/>
                <a:ea typeface="ＭＳ Ｐゴシック" charset="0"/>
                <a:cs typeface="ＭＳ Ｐゴシック" charset="0"/>
              </a:rPr>
              <a:t>General Relocation Algorithm</a:t>
            </a:r>
          </a:p>
        </p:txBody>
      </p:sp>
      <p:sp>
        <p:nvSpPr>
          <p:cNvPr id="210949"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 </a:t>
            </a:r>
          </a:p>
          <a:p>
            <a:pPr lvl="1" eaLnBrk="1" hangingPunct="1">
              <a:defRPr/>
            </a:pPr>
            <a:endParaRPr lang="en-US">
              <a:latin typeface="Helvetica" charset="0"/>
              <a:ea typeface="ＭＳ Ｐゴシック" charset="0"/>
            </a:endParaRPr>
          </a:p>
        </p:txBody>
      </p:sp>
      <p:pic>
        <p:nvPicPr>
          <p:cNvPr id="983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220788"/>
            <a:ext cx="8509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9095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p:txBody>
          <a:bodyPr/>
          <a:lstStyle/>
          <a:p>
            <a:pPr eaLnBrk="1" hangingPunct="1">
              <a:defRPr/>
            </a:pPr>
            <a:r>
              <a:rPr lang="en-US" dirty="0" smtClean="0"/>
              <a:t>Compiling a Program </a:t>
            </a:r>
            <a:endParaRPr lang="en-US" dirty="0"/>
          </a:p>
        </p:txBody>
      </p:sp>
      <p:sp>
        <p:nvSpPr>
          <p:cNvPr id="195590" name="Rectangle 6"/>
          <p:cNvSpPr>
            <a:spLocks noGrp="1" noChangeArrowheads="1"/>
          </p:cNvSpPr>
          <p:nvPr>
            <p:ph type="body" idx="1"/>
          </p:nvPr>
        </p:nvSpPr>
        <p:spPr>
          <a:xfrm>
            <a:off x="290513" y="1220788"/>
            <a:ext cx="8307387" cy="2335212"/>
          </a:xfrm>
        </p:spPr>
        <p:txBody>
          <a:bodyPr/>
          <a:lstStyle/>
          <a:p>
            <a:pPr eaLnBrk="1" hangingPunct="1">
              <a:buFont typeface="Wingdings" charset="0"/>
              <a:buNone/>
              <a:defRPr/>
            </a:pPr>
            <a:r>
              <a:rPr lang="en-US" i="1">
                <a:solidFill>
                  <a:srgbClr val="FF0000"/>
                </a:solidFill>
                <a:latin typeface="Helvetica" charset="0"/>
                <a:ea typeface="ＭＳ Ｐゴシック" charset="0"/>
                <a:cs typeface="ＭＳ Ｐゴシック" charset="0"/>
              </a:rPr>
              <a:t>Compiler driver</a:t>
            </a:r>
            <a:r>
              <a:rPr lang="en-US">
                <a:latin typeface="Helvetica" charset="0"/>
                <a:ea typeface="ＭＳ Ｐゴシック" charset="0"/>
                <a:cs typeface="ＭＳ Ｐゴシック" charset="0"/>
              </a:rPr>
              <a:t> coordinates all steps in the translation and linking process. </a:t>
            </a:r>
          </a:p>
          <a:p>
            <a:pPr lvl="1" eaLnBrk="1" hangingPunct="1">
              <a:defRPr/>
            </a:pPr>
            <a:r>
              <a:rPr lang="en-US">
                <a:latin typeface="Helvetica" charset="0"/>
                <a:ea typeface="ＭＳ Ｐゴシック" charset="0"/>
              </a:rPr>
              <a:t>Typically included with each compilation system (e.g., </a:t>
            </a:r>
            <a:r>
              <a:rPr lang="en-US">
                <a:latin typeface="Courier New" charset="0"/>
                <a:ea typeface="ＭＳ Ｐゴシック" charset="0"/>
              </a:rPr>
              <a:t>gcc</a:t>
            </a:r>
            <a:r>
              <a:rPr lang="en-US">
                <a:latin typeface="Helvetica" charset="0"/>
                <a:ea typeface="ＭＳ Ｐゴシック" charset="0"/>
              </a:rPr>
              <a:t>)</a:t>
            </a:r>
          </a:p>
          <a:p>
            <a:pPr lvl="1" eaLnBrk="1" hangingPunct="1">
              <a:defRPr/>
            </a:pPr>
            <a:r>
              <a:rPr lang="en-US">
                <a:latin typeface="Helvetica" charset="0"/>
                <a:ea typeface="ＭＳ Ｐゴシック" charset="0"/>
              </a:rPr>
              <a:t>Invokes preprocessor (</a:t>
            </a:r>
            <a:r>
              <a:rPr lang="en-US">
                <a:latin typeface="Courier New" charset="0"/>
                <a:ea typeface="ＭＳ Ｐゴシック" charset="0"/>
              </a:rPr>
              <a:t>cpp</a:t>
            </a:r>
            <a:r>
              <a:rPr lang="en-US">
                <a:latin typeface="Helvetica" charset="0"/>
                <a:ea typeface="ＭＳ Ｐゴシック" charset="0"/>
              </a:rPr>
              <a:t>), compiler (</a:t>
            </a:r>
            <a:r>
              <a:rPr lang="en-US">
                <a:latin typeface="Courier New" charset="0"/>
                <a:ea typeface="ＭＳ Ｐゴシック" charset="0"/>
              </a:rPr>
              <a:t>cc1</a:t>
            </a:r>
            <a:r>
              <a:rPr lang="en-US">
                <a:latin typeface="Helvetica" charset="0"/>
                <a:ea typeface="ＭＳ Ｐゴシック" charset="0"/>
              </a:rPr>
              <a:t>), assembler (</a:t>
            </a:r>
            <a:r>
              <a:rPr lang="en-US">
                <a:latin typeface="Courier New" charset="0"/>
                <a:ea typeface="ＭＳ Ｐゴシック" charset="0"/>
              </a:rPr>
              <a:t>as</a:t>
            </a:r>
            <a:r>
              <a:rPr lang="en-US">
                <a:latin typeface="Helvetica" charset="0"/>
                <a:ea typeface="ＭＳ Ｐゴシック" charset="0"/>
              </a:rPr>
              <a:t>),  and linker (</a:t>
            </a:r>
            <a:r>
              <a:rPr lang="en-US">
                <a:latin typeface="Courier New" charset="0"/>
                <a:ea typeface="ＭＳ Ｐゴシック" charset="0"/>
              </a:rPr>
              <a:t>ld</a:t>
            </a:r>
            <a:r>
              <a:rPr lang="en-US">
                <a:latin typeface="Helvetica" charset="0"/>
                <a:ea typeface="ＭＳ Ｐゴシック" charset="0"/>
              </a:rPr>
              <a:t>).</a:t>
            </a:r>
          </a:p>
          <a:p>
            <a:pPr lvl="1" eaLnBrk="1" hangingPunct="1">
              <a:defRPr/>
            </a:pPr>
            <a:r>
              <a:rPr lang="en-US">
                <a:latin typeface="Helvetica" charset="0"/>
                <a:ea typeface="ＭＳ Ｐゴシック" charset="0"/>
              </a:rPr>
              <a:t>Passes command line arguments to appropriate phases </a:t>
            </a:r>
          </a:p>
        </p:txBody>
      </p:sp>
      <p:grpSp>
        <p:nvGrpSpPr>
          <p:cNvPr id="2" name="Group 31"/>
          <p:cNvGrpSpPr>
            <a:grpSpLocks/>
          </p:cNvGrpSpPr>
          <p:nvPr/>
        </p:nvGrpSpPr>
        <p:grpSpPr bwMode="auto">
          <a:xfrm>
            <a:off x="0" y="4784725"/>
            <a:ext cx="1077913" cy="1042988"/>
            <a:chOff x="0" y="4784724"/>
            <a:chExt cx="1077913" cy="1043224"/>
          </a:xfrm>
        </p:grpSpPr>
        <p:cxnSp>
          <p:nvCxnSpPr>
            <p:cNvPr id="35868" name="Straight Arrow Connector 20"/>
            <p:cNvCxnSpPr>
              <a:cxnSpLocks noChangeShapeType="1"/>
            </p:cNvCxnSpPr>
            <p:nvPr/>
          </p:nvCxnSpPr>
          <p:spPr bwMode="auto">
            <a:xfrm>
              <a:off x="4048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69" name="TextBox 25"/>
            <p:cNvSpPr txBox="1">
              <a:spLocks noChangeArrowheads="1"/>
            </p:cNvSpPr>
            <p:nvPr/>
          </p:nvSpPr>
          <p:spPr bwMode="auto">
            <a:xfrm>
              <a:off x="0"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p>
          </p:txBody>
        </p:sp>
      </p:grpSp>
      <p:grpSp>
        <p:nvGrpSpPr>
          <p:cNvPr id="3" name="Group 35"/>
          <p:cNvGrpSpPr>
            <a:grpSpLocks/>
          </p:cNvGrpSpPr>
          <p:nvPr/>
        </p:nvGrpSpPr>
        <p:grpSpPr bwMode="auto">
          <a:xfrm>
            <a:off x="3008313" y="4343400"/>
            <a:ext cx="2298700" cy="1484313"/>
            <a:chOff x="3008313" y="4343400"/>
            <a:chExt cx="2298104" cy="1484548"/>
          </a:xfrm>
        </p:grpSpPr>
        <p:sp>
          <p:nvSpPr>
            <p:cNvPr id="35864" name="Rectangle 6"/>
            <p:cNvSpPr>
              <a:spLocks noChangeArrowheads="1"/>
            </p:cNvSpPr>
            <p:nvPr/>
          </p:nvSpPr>
          <p:spPr bwMode="auto">
            <a:xfrm>
              <a:off x="30083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65" name="TextBox 7"/>
            <p:cNvSpPr txBox="1">
              <a:spLocks noChangeArrowheads="1"/>
            </p:cNvSpPr>
            <p:nvPr/>
          </p:nvSpPr>
          <p:spPr bwMode="auto">
            <a:xfrm>
              <a:off x="31051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cxnSp>
          <p:nvCxnSpPr>
            <p:cNvPr id="35866" name="Straight Arrow Connector 17"/>
            <p:cNvCxnSpPr>
              <a:cxnSpLocks noChangeShapeType="1"/>
            </p:cNvCxnSpPr>
            <p:nvPr/>
          </p:nvCxnSpPr>
          <p:spPr bwMode="auto">
            <a:xfrm>
              <a:off x="42656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67" name="TextBox 27"/>
            <p:cNvSpPr txBox="1">
              <a:spLocks noChangeArrowheads="1"/>
            </p:cNvSpPr>
            <p:nvPr/>
          </p:nvSpPr>
          <p:spPr bwMode="auto">
            <a:xfrm>
              <a:off x="4018885" y="5232400"/>
              <a:ext cx="1287532"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Assembly</a:t>
              </a:r>
            </a:p>
            <a:p>
              <a:r>
                <a:rPr lang="en-US" sz="1800">
                  <a:solidFill>
                    <a:srgbClr val="000066"/>
                  </a:solidFill>
                </a:rPr>
                <a:t>Code</a:t>
              </a:r>
            </a:p>
          </p:txBody>
        </p:sp>
      </p:grpSp>
      <p:grpSp>
        <p:nvGrpSpPr>
          <p:cNvPr id="4" name="Group 37"/>
          <p:cNvGrpSpPr>
            <a:grpSpLocks/>
          </p:cNvGrpSpPr>
          <p:nvPr/>
        </p:nvGrpSpPr>
        <p:grpSpPr bwMode="auto">
          <a:xfrm>
            <a:off x="4951413" y="4343400"/>
            <a:ext cx="2260600" cy="2155825"/>
            <a:chOff x="4951413" y="4343400"/>
            <a:chExt cx="2260384" cy="2156270"/>
          </a:xfrm>
        </p:grpSpPr>
        <p:grpSp>
          <p:nvGrpSpPr>
            <p:cNvPr id="35859" name="Group 36"/>
            <p:cNvGrpSpPr>
              <a:grpSpLocks/>
            </p:cNvGrpSpPr>
            <p:nvPr/>
          </p:nvGrpSpPr>
          <p:grpSpPr bwMode="auto">
            <a:xfrm>
              <a:off x="4951413" y="4343400"/>
              <a:ext cx="1930400" cy="889000"/>
              <a:chOff x="4951413" y="4343400"/>
              <a:chExt cx="1930400" cy="889000"/>
            </a:xfrm>
          </p:grpSpPr>
          <p:sp>
            <p:nvSpPr>
              <p:cNvPr id="35861" name="Rectangle 8"/>
              <p:cNvSpPr>
                <a:spLocks noChangeArrowheads="1"/>
              </p:cNvSpPr>
              <p:nvPr/>
            </p:nvSpPr>
            <p:spPr bwMode="auto">
              <a:xfrm>
                <a:off x="49514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62" name="TextBox 9"/>
              <p:cNvSpPr txBox="1">
                <a:spLocks noChangeArrowheads="1"/>
              </p:cNvSpPr>
              <p:nvPr/>
            </p:nvSpPr>
            <p:spPr bwMode="auto">
              <a:xfrm>
                <a:off x="49670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5863" name="Straight Arrow Connector 18"/>
              <p:cNvCxnSpPr>
                <a:cxnSpLocks noChangeShapeType="1"/>
              </p:cNvCxnSpPr>
              <p:nvPr/>
            </p:nvCxnSpPr>
            <p:spPr bwMode="auto">
              <a:xfrm>
                <a:off x="62087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grpSp>
        <p:sp>
          <p:nvSpPr>
            <p:cNvPr id="35860" name="TextBox 28"/>
            <p:cNvSpPr txBox="1">
              <a:spLocks noChangeArrowheads="1"/>
            </p:cNvSpPr>
            <p:nvPr/>
          </p:nvSpPr>
          <p:spPr bwMode="auto">
            <a:xfrm>
              <a:off x="5731404" y="5654823"/>
              <a:ext cx="1480393"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Relocatable</a:t>
              </a:r>
            </a:p>
            <a:p>
              <a:r>
                <a:rPr lang="en-US" sz="1800">
                  <a:solidFill>
                    <a:srgbClr val="000066"/>
                  </a:solidFill>
                </a:rPr>
                <a:t>Object</a:t>
              </a:r>
            </a:p>
            <a:p>
              <a:r>
                <a:rPr lang="en-US" sz="1800">
                  <a:solidFill>
                    <a:srgbClr val="000066"/>
                  </a:solidFill>
                </a:rPr>
                <a:t>Code</a:t>
              </a:r>
            </a:p>
          </p:txBody>
        </p:sp>
      </p:grpSp>
      <p:grpSp>
        <p:nvGrpSpPr>
          <p:cNvPr id="14" name="Group 38"/>
          <p:cNvGrpSpPr>
            <a:grpSpLocks/>
          </p:cNvGrpSpPr>
          <p:nvPr/>
        </p:nvGrpSpPr>
        <p:grpSpPr bwMode="auto">
          <a:xfrm>
            <a:off x="6203950" y="4051300"/>
            <a:ext cx="2940050" cy="2025650"/>
            <a:chOff x="6203292" y="4051300"/>
            <a:chExt cx="2940708" cy="2025947"/>
          </a:xfrm>
        </p:grpSpPr>
        <p:sp>
          <p:nvSpPr>
            <p:cNvPr id="35853" name="Rectangle 10"/>
            <p:cNvSpPr>
              <a:spLocks noChangeArrowheads="1"/>
            </p:cNvSpPr>
            <p:nvPr/>
          </p:nvSpPr>
          <p:spPr bwMode="auto">
            <a:xfrm>
              <a:off x="68818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54" name="TextBox 11"/>
            <p:cNvSpPr txBox="1">
              <a:spLocks noChangeArrowheads="1"/>
            </p:cNvSpPr>
            <p:nvPr/>
          </p:nvSpPr>
          <p:spPr bwMode="auto">
            <a:xfrm>
              <a:off x="71153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5855" name="Straight Arrow Connector 19"/>
            <p:cNvCxnSpPr>
              <a:cxnSpLocks noChangeShapeType="1"/>
            </p:cNvCxnSpPr>
            <p:nvPr/>
          </p:nvCxnSpPr>
          <p:spPr bwMode="auto">
            <a:xfrm>
              <a:off x="81391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5856" name="Straight Arrow Connector 21"/>
            <p:cNvCxnSpPr>
              <a:cxnSpLocks noChangeShapeType="1"/>
            </p:cNvCxnSpPr>
            <p:nvPr/>
          </p:nvCxnSpPr>
          <p:spPr bwMode="auto">
            <a:xfrm>
              <a:off x="6208713" y="4051300"/>
              <a:ext cx="667679" cy="444500"/>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5857" name="Straight Arrow Connector 22"/>
            <p:cNvCxnSpPr>
              <a:cxnSpLocks noChangeShapeType="1"/>
            </p:cNvCxnSpPr>
            <p:nvPr/>
          </p:nvCxnSpPr>
          <p:spPr bwMode="auto">
            <a:xfrm flipV="1">
              <a:off x="62032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58" name="TextBox 29"/>
            <p:cNvSpPr txBox="1">
              <a:spLocks noChangeArrowheads="1"/>
            </p:cNvSpPr>
            <p:nvPr/>
          </p:nvSpPr>
          <p:spPr bwMode="auto">
            <a:xfrm>
              <a:off x="77404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Executable</a:t>
              </a:r>
            </a:p>
            <a:p>
              <a:r>
                <a:rPr lang="en-US" sz="1800">
                  <a:solidFill>
                    <a:srgbClr val="000066"/>
                  </a:solidFill>
                </a:rPr>
                <a:t>Object</a:t>
              </a:r>
            </a:p>
            <a:p>
              <a:r>
                <a:rPr lang="en-US" sz="1800">
                  <a:solidFill>
                    <a:srgbClr val="000066"/>
                  </a:solidFill>
                </a:rPr>
                <a:t>Code</a:t>
              </a:r>
            </a:p>
          </p:txBody>
        </p:sp>
      </p:grpSp>
      <p:grpSp>
        <p:nvGrpSpPr>
          <p:cNvPr id="15" name="Group 33"/>
          <p:cNvGrpSpPr>
            <a:grpSpLocks/>
          </p:cNvGrpSpPr>
          <p:nvPr/>
        </p:nvGrpSpPr>
        <p:grpSpPr bwMode="auto">
          <a:xfrm>
            <a:off x="-92075" y="4343400"/>
            <a:ext cx="3500438" cy="2378075"/>
            <a:chOff x="-91807" y="4343400"/>
            <a:chExt cx="3499676" cy="2377869"/>
          </a:xfrm>
        </p:grpSpPr>
        <p:sp>
          <p:nvSpPr>
            <p:cNvPr id="35848" name="Rectangle 4"/>
            <p:cNvSpPr>
              <a:spLocks noChangeArrowheads="1"/>
            </p:cNvSpPr>
            <p:nvPr/>
          </p:nvSpPr>
          <p:spPr bwMode="auto">
            <a:xfrm>
              <a:off x="10779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5849" name="TextBox 5"/>
            <p:cNvSpPr txBox="1">
              <a:spLocks noChangeArrowheads="1"/>
            </p:cNvSpPr>
            <p:nvPr/>
          </p:nvSpPr>
          <p:spPr bwMode="auto">
            <a:xfrm>
              <a:off x="11232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cxnSp>
          <p:nvCxnSpPr>
            <p:cNvPr id="35850" name="Straight Arrow Connector 15"/>
            <p:cNvCxnSpPr>
              <a:cxnSpLocks noChangeShapeType="1"/>
              <a:stCxn id="35848" idx="3"/>
            </p:cNvCxnSpPr>
            <p:nvPr/>
          </p:nvCxnSpPr>
          <p:spPr bwMode="auto">
            <a:xfrm>
              <a:off x="23352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5851" name="TextBox 26"/>
            <p:cNvSpPr txBox="1">
              <a:spLocks noChangeArrowheads="1"/>
            </p:cNvSpPr>
            <p:nvPr/>
          </p:nvSpPr>
          <p:spPr bwMode="auto">
            <a:xfrm>
              <a:off x="2188689" y="5232400"/>
              <a:ext cx="96721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Source</a:t>
              </a:r>
            </a:p>
            <a:p>
              <a:r>
                <a:rPr lang="en-US" sz="1800">
                  <a:solidFill>
                    <a:srgbClr val="000066"/>
                  </a:solidFill>
                </a:rPr>
                <a:t>Code</a:t>
              </a:r>
              <a:r>
                <a:rPr lang="ja-JP" altLang="en-US" sz="1800">
                  <a:solidFill>
                    <a:srgbClr val="000066"/>
                  </a:solidFill>
                </a:rPr>
                <a:t>’</a:t>
              </a:r>
              <a:endParaRPr lang="en-US" sz="1800">
                <a:solidFill>
                  <a:srgbClr val="000066"/>
                </a:solidFill>
              </a:endParaRPr>
            </a:p>
          </p:txBody>
        </p:sp>
        <p:sp>
          <p:nvSpPr>
            <p:cNvPr id="35852" name="TextBox 30"/>
            <p:cNvSpPr txBox="1">
              <a:spLocks noChangeArrowheads="1"/>
            </p:cNvSpPr>
            <p:nvPr/>
          </p:nvSpPr>
          <p:spPr bwMode="auto">
            <a:xfrm>
              <a:off x="-91807" y="5516837"/>
              <a:ext cx="3499676" cy="120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b="0">
                  <a:solidFill>
                    <a:srgbClr val="000066"/>
                  </a:solidFill>
                </a:rPr>
                <a:t>In C,</a:t>
              </a:r>
            </a:p>
            <a:p>
              <a:r>
                <a:rPr lang="en-US" sz="1600" b="0">
                  <a:solidFill>
                    <a:srgbClr val="000066"/>
                  </a:solidFill>
                </a:rPr>
                <a:t>Copy in #include</a:t>
              </a:r>
              <a:r>
                <a:rPr lang="ja-JP" altLang="en-US" sz="1600" b="0">
                  <a:solidFill>
                    <a:srgbClr val="000066"/>
                  </a:solidFill>
                </a:rPr>
                <a:t>’</a:t>
              </a:r>
              <a:r>
                <a:rPr lang="en-US" altLang="ja-JP" sz="1600" b="0">
                  <a:solidFill>
                    <a:srgbClr val="000066"/>
                  </a:solidFill>
                </a:rPr>
                <a:t>s,</a:t>
              </a:r>
            </a:p>
            <a:p>
              <a:r>
                <a:rPr lang="en-US" sz="1600" b="0">
                  <a:solidFill>
                    <a:srgbClr val="000066"/>
                  </a:solidFill>
                </a:rPr>
                <a:t>Substitute #define</a:t>
              </a:r>
              <a:r>
                <a:rPr lang="ja-JP" altLang="en-US" sz="1600" b="0">
                  <a:solidFill>
                    <a:srgbClr val="000066"/>
                  </a:solidFill>
                </a:rPr>
                <a:t>’</a:t>
              </a:r>
              <a:r>
                <a:rPr lang="en-US" altLang="ja-JP" sz="1600" b="0">
                  <a:solidFill>
                    <a:srgbClr val="000066"/>
                  </a:solidFill>
                </a:rPr>
                <a:t>s for vars/macros,</a:t>
              </a:r>
            </a:p>
            <a:p>
              <a:r>
                <a:rPr lang="en-US" sz="1600" b="0">
                  <a:solidFill>
                    <a:srgbClr val="000066"/>
                  </a:solidFill>
                </a:rPr>
                <a:t>#ifdef, #if-#else-#endif,</a:t>
              </a:r>
            </a:p>
            <a:p>
              <a:r>
                <a:rPr lang="en-US" sz="1600" b="0">
                  <a:solidFill>
                    <a:srgbClr val="000066"/>
                  </a:solidFill>
                </a:rPr>
                <a:t>etc.</a:t>
              </a:r>
            </a:p>
          </p:txBody>
        </p:sp>
      </p:grpSp>
    </p:spTree>
    <p:extLst>
      <p:ext uri="{BB962C8B-B14F-4D97-AF65-F5344CB8AC3E}">
        <p14:creationId xmlns:p14="http://schemas.microsoft.com/office/powerpoint/2010/main" val="3178768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8" name="Rectangle 28"/>
          <p:cNvSpPr>
            <a:spLocks noGrp="1" noChangeArrowheads="1"/>
          </p:cNvSpPr>
          <p:nvPr>
            <p:ph type="title"/>
          </p:nvPr>
        </p:nvSpPr>
        <p:spPr/>
        <p:txBody>
          <a:bodyPr/>
          <a:lstStyle/>
          <a:p>
            <a:pPr eaLnBrk="1" hangingPunct="1">
              <a:defRPr/>
            </a:pPr>
            <a:r>
              <a:rPr lang="en-US"/>
              <a:t>The Complete Picture</a:t>
            </a:r>
          </a:p>
        </p:txBody>
      </p:sp>
      <p:sp>
        <p:nvSpPr>
          <p:cNvPr id="99330" name="Line 3"/>
          <p:cNvSpPr>
            <a:spLocks noChangeShapeType="1"/>
          </p:cNvSpPr>
          <p:nvPr/>
        </p:nvSpPr>
        <p:spPr bwMode="auto">
          <a:xfrm>
            <a:off x="2854325" y="1438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1" name="Rectangle 4"/>
          <p:cNvSpPr>
            <a:spLocks noChangeArrowheads="1"/>
          </p:cNvSpPr>
          <p:nvPr/>
        </p:nvSpPr>
        <p:spPr bwMode="auto">
          <a:xfrm>
            <a:off x="2168525" y="18081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99332" name="Text Box 5"/>
          <p:cNvSpPr txBox="1">
            <a:spLocks noChangeArrowheads="1"/>
          </p:cNvSpPr>
          <p:nvPr/>
        </p:nvSpPr>
        <p:spPr bwMode="auto">
          <a:xfrm>
            <a:off x="2546350" y="11334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m.c</a:t>
            </a:r>
          </a:p>
        </p:txBody>
      </p:sp>
      <p:sp>
        <p:nvSpPr>
          <p:cNvPr id="99333" name="Text Box 6"/>
          <p:cNvSpPr txBox="1">
            <a:spLocks noChangeArrowheads="1"/>
          </p:cNvSpPr>
          <p:nvPr/>
        </p:nvSpPr>
        <p:spPr bwMode="auto">
          <a:xfrm>
            <a:off x="2546350" y="25050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m.o</a:t>
            </a:r>
          </a:p>
        </p:txBody>
      </p:sp>
      <p:sp>
        <p:nvSpPr>
          <p:cNvPr id="99334" name="Rectangle 7"/>
          <p:cNvSpPr>
            <a:spLocks noChangeArrowheads="1"/>
          </p:cNvSpPr>
          <p:nvPr/>
        </p:nvSpPr>
        <p:spPr bwMode="auto">
          <a:xfrm>
            <a:off x="3844925" y="1808163"/>
            <a:ext cx="1371600" cy="392112"/>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Translator</a:t>
            </a:r>
            <a:endParaRPr lang="en-US">
              <a:solidFill>
                <a:srgbClr val="000066"/>
              </a:solidFill>
              <a:latin typeface="Courier New" charset="0"/>
            </a:endParaRPr>
          </a:p>
        </p:txBody>
      </p:sp>
      <p:sp>
        <p:nvSpPr>
          <p:cNvPr id="99335" name="Text Box 8"/>
          <p:cNvSpPr txBox="1">
            <a:spLocks noChangeArrowheads="1"/>
          </p:cNvSpPr>
          <p:nvPr/>
        </p:nvSpPr>
        <p:spPr bwMode="auto">
          <a:xfrm>
            <a:off x="4222750" y="11334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a.c</a:t>
            </a:r>
          </a:p>
        </p:txBody>
      </p:sp>
      <p:sp>
        <p:nvSpPr>
          <p:cNvPr id="99336" name="Text Box 9"/>
          <p:cNvSpPr txBox="1">
            <a:spLocks noChangeArrowheads="1"/>
          </p:cNvSpPr>
          <p:nvPr/>
        </p:nvSpPr>
        <p:spPr bwMode="auto">
          <a:xfrm>
            <a:off x="4222750" y="25050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a.o</a:t>
            </a:r>
          </a:p>
        </p:txBody>
      </p:sp>
      <p:sp>
        <p:nvSpPr>
          <p:cNvPr id="99337" name="Line 10"/>
          <p:cNvSpPr>
            <a:spLocks noChangeShapeType="1"/>
          </p:cNvSpPr>
          <p:nvPr/>
        </p:nvSpPr>
        <p:spPr bwMode="auto">
          <a:xfrm>
            <a:off x="4530725" y="1438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8" name="Line 11"/>
          <p:cNvSpPr>
            <a:spLocks noChangeShapeType="1"/>
          </p:cNvSpPr>
          <p:nvPr/>
        </p:nvSpPr>
        <p:spPr bwMode="auto">
          <a:xfrm>
            <a:off x="2854325" y="2200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39" name="Line 12"/>
          <p:cNvSpPr>
            <a:spLocks noChangeShapeType="1"/>
          </p:cNvSpPr>
          <p:nvPr/>
        </p:nvSpPr>
        <p:spPr bwMode="auto">
          <a:xfrm>
            <a:off x="4530725" y="22002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0" name="Line 13"/>
          <p:cNvSpPr>
            <a:spLocks noChangeShapeType="1"/>
          </p:cNvSpPr>
          <p:nvPr/>
        </p:nvSpPr>
        <p:spPr bwMode="auto">
          <a:xfrm>
            <a:off x="2854325" y="2809875"/>
            <a:ext cx="762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1" name="Line 14"/>
          <p:cNvSpPr>
            <a:spLocks noChangeShapeType="1"/>
          </p:cNvSpPr>
          <p:nvPr/>
        </p:nvSpPr>
        <p:spPr bwMode="auto">
          <a:xfrm>
            <a:off x="4530725" y="28098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2" name="Text Box 15"/>
          <p:cNvSpPr txBox="1">
            <a:spLocks noChangeArrowheads="1"/>
          </p:cNvSpPr>
          <p:nvPr/>
        </p:nvSpPr>
        <p:spPr bwMode="auto">
          <a:xfrm>
            <a:off x="5127625" y="4029075"/>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libc.so</a:t>
            </a:r>
          </a:p>
        </p:txBody>
      </p:sp>
      <p:sp>
        <p:nvSpPr>
          <p:cNvPr id="99343" name="Line 16"/>
          <p:cNvSpPr>
            <a:spLocks noChangeShapeType="1"/>
          </p:cNvSpPr>
          <p:nvPr/>
        </p:nvSpPr>
        <p:spPr bwMode="auto">
          <a:xfrm flipH="1">
            <a:off x="4800600" y="4333875"/>
            <a:ext cx="86042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4" name="Rectangle 17"/>
          <p:cNvSpPr>
            <a:spLocks noChangeArrowheads="1"/>
          </p:cNvSpPr>
          <p:nvPr/>
        </p:nvSpPr>
        <p:spPr bwMode="auto">
          <a:xfrm>
            <a:off x="3006725" y="3267075"/>
            <a:ext cx="2971800" cy="392113"/>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Static Linker (ld)</a:t>
            </a:r>
          </a:p>
        </p:txBody>
      </p:sp>
      <p:sp>
        <p:nvSpPr>
          <p:cNvPr id="99345" name="Text Box 18"/>
          <p:cNvSpPr txBox="1">
            <a:spLocks noChangeArrowheads="1"/>
          </p:cNvSpPr>
          <p:nvPr/>
        </p:nvSpPr>
        <p:spPr bwMode="auto">
          <a:xfrm>
            <a:off x="4403725" y="401796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p>
        </p:txBody>
      </p:sp>
      <p:sp>
        <p:nvSpPr>
          <p:cNvPr id="99346" name="Rectangle 19"/>
          <p:cNvSpPr>
            <a:spLocks noChangeArrowheads="1"/>
          </p:cNvSpPr>
          <p:nvPr/>
        </p:nvSpPr>
        <p:spPr bwMode="auto">
          <a:xfrm>
            <a:off x="2362200" y="4856163"/>
            <a:ext cx="4191000" cy="666750"/>
          </a:xfrm>
          <a:prstGeom prst="rect">
            <a:avLst/>
          </a:prstGeom>
          <a:solidFill>
            <a:srgbClr val="00FFFF"/>
          </a:solidFill>
          <a:ln w="28575">
            <a:solidFill>
              <a:schemeClr val="tx1"/>
            </a:solidFill>
            <a:miter lim="800000"/>
            <a:headEnd/>
            <a:tailEnd/>
          </a:ln>
        </p:spPr>
        <p:txBody>
          <a:bodyPr lIns="90487" tIns="44450" rIns="90487" bIns="44450">
            <a:spAutoFit/>
          </a:bodyPr>
          <a:lstStyle/>
          <a:p>
            <a:pPr>
              <a:lnSpc>
                <a:spcPct val="100000"/>
              </a:lnSpc>
            </a:pPr>
            <a:r>
              <a:rPr lang="en-US">
                <a:solidFill>
                  <a:srgbClr val="000066"/>
                </a:solidFill>
              </a:rPr>
              <a:t>Loader/Dynamic Linker</a:t>
            </a:r>
          </a:p>
          <a:p>
            <a:pPr>
              <a:lnSpc>
                <a:spcPct val="100000"/>
              </a:lnSpc>
            </a:pPr>
            <a:r>
              <a:rPr lang="en-US">
                <a:solidFill>
                  <a:srgbClr val="000066"/>
                </a:solidFill>
              </a:rPr>
              <a:t>(ld-linux.so)</a:t>
            </a:r>
          </a:p>
        </p:txBody>
      </p:sp>
      <p:sp>
        <p:nvSpPr>
          <p:cNvPr id="99347" name="Line 20"/>
          <p:cNvSpPr>
            <a:spLocks noChangeShapeType="1"/>
          </p:cNvSpPr>
          <p:nvPr/>
        </p:nvSpPr>
        <p:spPr bwMode="auto">
          <a:xfrm>
            <a:off x="4508500" y="3724275"/>
            <a:ext cx="635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8" name="Line 21"/>
          <p:cNvSpPr>
            <a:spLocks noChangeShapeType="1"/>
          </p:cNvSpPr>
          <p:nvPr/>
        </p:nvSpPr>
        <p:spPr bwMode="auto">
          <a:xfrm>
            <a:off x="4495800" y="44100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49" name="Text Box 22"/>
          <p:cNvSpPr txBox="1">
            <a:spLocks noChangeArrowheads="1"/>
          </p:cNvSpPr>
          <p:nvPr/>
        </p:nvSpPr>
        <p:spPr bwMode="auto">
          <a:xfrm>
            <a:off x="5584825" y="2516188"/>
            <a:ext cx="195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libwhatever.a</a:t>
            </a:r>
          </a:p>
        </p:txBody>
      </p:sp>
      <p:sp>
        <p:nvSpPr>
          <p:cNvPr id="99350" name="Line 23"/>
          <p:cNvSpPr>
            <a:spLocks noChangeShapeType="1"/>
          </p:cNvSpPr>
          <p:nvPr/>
        </p:nvSpPr>
        <p:spPr bwMode="auto">
          <a:xfrm flipH="1">
            <a:off x="5137150" y="2820988"/>
            <a:ext cx="8255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51" name="Line 24"/>
          <p:cNvSpPr>
            <a:spLocks noChangeShapeType="1"/>
          </p:cNvSpPr>
          <p:nvPr/>
        </p:nvSpPr>
        <p:spPr bwMode="auto">
          <a:xfrm>
            <a:off x="4495800" y="5491163"/>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
        <p:nvSpPr>
          <p:cNvPr id="99352" name="Text Box 25"/>
          <p:cNvSpPr txBox="1">
            <a:spLocks noChangeArrowheads="1"/>
          </p:cNvSpPr>
          <p:nvPr/>
        </p:nvSpPr>
        <p:spPr bwMode="auto">
          <a:xfrm>
            <a:off x="4267200" y="59483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p</a:t>
            </a:r>
            <a:r>
              <a:rPr lang="ja-JP" altLang="en-US" sz="1800">
                <a:solidFill>
                  <a:srgbClr val="000066"/>
                </a:solidFill>
                <a:latin typeface="Courier New" charset="0"/>
              </a:rPr>
              <a:t>’</a:t>
            </a:r>
            <a:endParaRPr lang="en-US" sz="1800">
              <a:solidFill>
                <a:srgbClr val="000066"/>
              </a:solidFill>
              <a:latin typeface="Courier New" charset="0"/>
            </a:endParaRPr>
          </a:p>
        </p:txBody>
      </p:sp>
      <p:sp>
        <p:nvSpPr>
          <p:cNvPr id="99353" name="Text Box 26"/>
          <p:cNvSpPr txBox="1">
            <a:spLocks noChangeArrowheads="1"/>
          </p:cNvSpPr>
          <p:nvPr/>
        </p:nvSpPr>
        <p:spPr bwMode="auto">
          <a:xfrm>
            <a:off x="6327775" y="4029075"/>
            <a:ext cx="113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libm.so</a:t>
            </a:r>
          </a:p>
        </p:txBody>
      </p:sp>
      <p:sp>
        <p:nvSpPr>
          <p:cNvPr id="99354" name="Line 27"/>
          <p:cNvSpPr>
            <a:spLocks noChangeShapeType="1"/>
          </p:cNvSpPr>
          <p:nvPr/>
        </p:nvSpPr>
        <p:spPr bwMode="auto">
          <a:xfrm flipH="1">
            <a:off x="5791200" y="4333875"/>
            <a:ext cx="1069975"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en-US" sz="2400">
              <a:solidFill>
                <a:srgbClr val="000066"/>
              </a:solidFill>
            </a:endParaRPr>
          </a:p>
        </p:txBody>
      </p:sp>
    </p:spTree>
    <p:extLst>
      <p:ext uri="{BB962C8B-B14F-4D97-AF65-F5344CB8AC3E}">
        <p14:creationId xmlns:p14="http://schemas.microsoft.com/office/powerpoint/2010/main" val="12564595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04800" y="228600"/>
            <a:ext cx="8001000" cy="573088"/>
          </a:xfrm>
        </p:spPr>
        <p:txBody>
          <a:bodyPr/>
          <a:lstStyle/>
          <a:p>
            <a:pPr eaLnBrk="1" hangingPunct="1">
              <a:defRPr/>
            </a:pPr>
            <a:r>
              <a:rPr lang="en-US" dirty="0">
                <a:latin typeface="Helvetica" charset="0"/>
                <a:ea typeface="ＭＳ Ｐゴシック" charset="0"/>
                <a:cs typeface="ＭＳ Ｐゴシック" charset="0"/>
              </a:rPr>
              <a:t>Position Independent Code (PIC</a:t>
            </a:r>
            <a:r>
              <a:rPr lang="en-US" dirty="0" smtClean="0">
                <a:latin typeface="Helvetica" charset="0"/>
                <a:ea typeface="ＭＳ Ｐゴシック" charset="0"/>
                <a:cs typeface="ＭＳ Ｐゴシック" charset="0"/>
              </a:rPr>
              <a:t>)</a:t>
            </a:r>
            <a:br>
              <a:rPr lang="en-US" dirty="0" smtClean="0">
                <a:latin typeface="Helvetica" charset="0"/>
                <a:ea typeface="ＭＳ Ｐゴシック" charset="0"/>
                <a:cs typeface="ＭＳ Ｐゴシック" charset="0"/>
              </a:rPr>
            </a:br>
            <a:r>
              <a:rPr lang="en-US" dirty="0" smtClean="0">
                <a:latin typeface="Helvetica" charset="0"/>
                <a:ea typeface="ＭＳ Ｐゴシック" charset="0"/>
                <a:cs typeface="ＭＳ Ｐゴシック" charset="0"/>
              </a:rPr>
              <a:t>(not on final)</a:t>
            </a:r>
            <a:endParaRPr lang="en-US" dirty="0">
              <a:latin typeface="Helvetica" charset="0"/>
              <a:ea typeface="ＭＳ Ｐゴシック" charset="0"/>
              <a:cs typeface="ＭＳ Ｐゴシック" charset="0"/>
            </a:endParaRPr>
          </a:p>
        </p:txBody>
      </p:sp>
      <p:sp>
        <p:nvSpPr>
          <p:cNvPr id="473091" name="Rectangle 3"/>
          <p:cNvSpPr>
            <a:spLocks noGrp="1" noChangeArrowheads="1"/>
          </p:cNvSpPr>
          <p:nvPr>
            <p:ph type="body" idx="1"/>
          </p:nvPr>
        </p:nvSpPr>
        <p:spPr>
          <a:xfrm>
            <a:off x="290513" y="990600"/>
            <a:ext cx="8307387" cy="5454650"/>
          </a:xfrm>
        </p:spPr>
        <p:txBody>
          <a:bodyPr/>
          <a:lstStyle/>
          <a:p>
            <a:pPr eaLnBrk="1" hangingPunct="1">
              <a:buFont typeface="Wingdings" charset="0"/>
              <a:buNone/>
              <a:defRPr/>
            </a:pPr>
            <a:r>
              <a:rPr lang="en-US" dirty="0">
                <a:latin typeface="Helvetica" charset="0"/>
                <a:ea typeface="ＭＳ Ｐゴシック" charset="0"/>
                <a:cs typeface="ＭＳ Ｐゴシック" charset="0"/>
              </a:rPr>
              <a:t>Goal: Be able to put code anywhere in memory</a:t>
            </a:r>
          </a:p>
          <a:p>
            <a:pPr eaLnBrk="1" hangingPunct="1">
              <a:buFont typeface="Wingdings" charset="0"/>
              <a:buNone/>
              <a:defRPr/>
            </a:pPr>
            <a:r>
              <a:rPr lang="en-US" dirty="0">
                <a:latin typeface="Helvetica" charset="0"/>
                <a:ea typeface="ＭＳ Ｐゴシック" charset="0"/>
                <a:cs typeface="ＭＳ Ｐゴシック" charset="0"/>
              </a:rPr>
              <a:t>Add a Global Offset Table (GOT) to .data</a:t>
            </a:r>
          </a:p>
          <a:p>
            <a:pPr lvl="1" eaLnBrk="1" hangingPunct="1">
              <a:defRPr/>
            </a:pPr>
            <a:r>
              <a:rPr lang="en-US" dirty="0">
                <a:latin typeface="Helvetica" charset="0"/>
                <a:ea typeface="ＭＳ Ｐゴシック" charset="0"/>
              </a:rPr>
              <a:t>All references in an object module to global </a:t>
            </a:r>
            <a:r>
              <a:rPr lang="en-US" dirty="0" smtClean="0">
                <a:latin typeface="Helvetica" charset="0"/>
                <a:ea typeface="ＭＳ Ｐゴシック" charset="0"/>
              </a:rPr>
              <a:t>variables </a:t>
            </a:r>
            <a:r>
              <a:rPr lang="en-US" dirty="0">
                <a:latin typeface="Helvetica" charset="0"/>
                <a:ea typeface="ＭＳ Ｐゴシック" charset="0"/>
              </a:rPr>
              <a:t>and externally defined functions go through the GOT</a:t>
            </a:r>
          </a:p>
          <a:p>
            <a:pPr>
              <a:buFont typeface="Wingdings" charset="0"/>
              <a:buNone/>
              <a:defRPr/>
            </a:pPr>
            <a:r>
              <a:rPr lang="en-US" dirty="0">
                <a:latin typeface="Helvetica" charset="0"/>
                <a:ea typeface="ＭＳ Ｐゴシック" charset="0"/>
                <a:cs typeface="ＭＳ Ｐゴシック" charset="0"/>
              </a:rPr>
              <a:t>At load time, the dynamic linker relocates each entry in the GOT so that it contains the appropriate absolute address.</a:t>
            </a:r>
          </a:p>
          <a:p>
            <a:pPr lvl="1" eaLnBrk="1" hangingPunct="1">
              <a:defRPr/>
            </a:pPr>
            <a:r>
              <a:rPr lang="en-US" dirty="0">
                <a:latin typeface="Helvetica" charset="0"/>
                <a:ea typeface="ＭＳ Ｐゴシック" charset="0"/>
              </a:rPr>
              <a:t>To reference say a global variable, replace it with 5 lines of code that first reference the appropriate location in the GOT</a:t>
            </a:r>
          </a:p>
          <a:p>
            <a:pPr lvl="1" eaLnBrk="1" hangingPunct="1">
              <a:defRPr/>
            </a:pPr>
            <a:r>
              <a:rPr lang="en-US" dirty="0">
                <a:latin typeface="Helvetica" charset="0"/>
                <a:ea typeface="ＭＳ Ｐゴシック" charset="0"/>
              </a:rPr>
              <a:t>That is a pointer to the actual location of the global variable in say a shared library</a:t>
            </a:r>
          </a:p>
          <a:p>
            <a:pPr lvl="1" eaLnBrk="1" hangingPunct="1">
              <a:defRPr/>
            </a:pPr>
            <a:r>
              <a:rPr lang="en-US" dirty="0">
                <a:latin typeface="Helvetica" charset="0"/>
                <a:ea typeface="ＭＳ Ｐゴシック" charset="0"/>
              </a:rPr>
              <a:t>To reference an externally defined function, similarly reference the GOT offset, which is a pointer to function in a shared library</a:t>
            </a:r>
          </a:p>
          <a:p>
            <a:pPr lvl="2" eaLnBrk="1" hangingPunct="1">
              <a:defRPr/>
            </a:pPr>
            <a:r>
              <a:rPr lang="en-US" sz="1800" dirty="0">
                <a:latin typeface="Helvetica" charset="0"/>
                <a:ea typeface="ＭＳ Ｐゴシック" charset="0"/>
              </a:rPr>
              <a:t>lazy binding is more efficient by substituting an indirect jump (uses a procedure linkage table (PLT) the first time)</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98727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fade">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fade">
                                      <p:cBhvr>
                                        <p:cTn id="12" dur="500"/>
                                        <p:tgtEl>
                                          <p:spTgt spid="4730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3091">
                                            <p:txEl>
                                              <p:pRg st="2" end="2"/>
                                            </p:txEl>
                                          </p:spTgt>
                                        </p:tgtEl>
                                        <p:attrNameLst>
                                          <p:attrName>style.visibility</p:attrName>
                                        </p:attrNameLst>
                                      </p:cBhvr>
                                      <p:to>
                                        <p:strVal val="visible"/>
                                      </p:to>
                                    </p:set>
                                    <p:animEffect transition="in" filter="fade">
                                      <p:cBhvr>
                                        <p:cTn id="15" dur="500"/>
                                        <p:tgtEl>
                                          <p:spTgt spid="4730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3091">
                                            <p:txEl>
                                              <p:pRg st="3" end="3"/>
                                            </p:txEl>
                                          </p:spTgt>
                                        </p:tgtEl>
                                        <p:attrNameLst>
                                          <p:attrName>style.visibility</p:attrName>
                                        </p:attrNameLst>
                                      </p:cBhvr>
                                      <p:to>
                                        <p:strVal val="visible"/>
                                      </p:to>
                                    </p:set>
                                    <p:animEffect transition="in" filter="fade">
                                      <p:cBhvr>
                                        <p:cTn id="20" dur="500"/>
                                        <p:tgtEl>
                                          <p:spTgt spid="47309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3091">
                                            <p:txEl>
                                              <p:pRg st="4" end="4"/>
                                            </p:txEl>
                                          </p:spTgt>
                                        </p:tgtEl>
                                        <p:attrNameLst>
                                          <p:attrName>style.visibility</p:attrName>
                                        </p:attrNameLst>
                                      </p:cBhvr>
                                      <p:to>
                                        <p:strVal val="visible"/>
                                      </p:to>
                                    </p:set>
                                    <p:animEffect transition="in" filter="fade">
                                      <p:cBhvr>
                                        <p:cTn id="23" dur="500"/>
                                        <p:tgtEl>
                                          <p:spTgt spid="47309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3091">
                                            <p:txEl>
                                              <p:pRg st="5" end="5"/>
                                            </p:txEl>
                                          </p:spTgt>
                                        </p:tgtEl>
                                        <p:attrNameLst>
                                          <p:attrName>style.visibility</p:attrName>
                                        </p:attrNameLst>
                                      </p:cBhvr>
                                      <p:to>
                                        <p:strVal val="visible"/>
                                      </p:to>
                                    </p:set>
                                    <p:animEffect transition="in" filter="fade">
                                      <p:cBhvr>
                                        <p:cTn id="26" dur="500"/>
                                        <p:tgtEl>
                                          <p:spTgt spid="4730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3091">
                                            <p:txEl>
                                              <p:pRg st="6" end="6"/>
                                            </p:txEl>
                                          </p:spTgt>
                                        </p:tgtEl>
                                        <p:attrNameLst>
                                          <p:attrName>style.visibility</p:attrName>
                                        </p:attrNameLst>
                                      </p:cBhvr>
                                      <p:to>
                                        <p:strVal val="visible"/>
                                      </p:to>
                                    </p:set>
                                    <p:animEffect transition="in" filter="fade">
                                      <p:cBhvr>
                                        <p:cTn id="29" dur="500"/>
                                        <p:tgtEl>
                                          <p:spTgt spid="4730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3091">
                                            <p:txEl>
                                              <p:pRg st="7" end="7"/>
                                            </p:txEl>
                                          </p:spTgt>
                                        </p:tgtEl>
                                        <p:attrNameLst>
                                          <p:attrName>style.visibility</p:attrName>
                                        </p:attrNameLst>
                                      </p:cBhvr>
                                      <p:to>
                                        <p:strVal val="visible"/>
                                      </p:to>
                                    </p:set>
                                    <p:animEffect transition="in" filter="fade">
                                      <p:cBhvr>
                                        <p:cTn id="32" dur="500"/>
                                        <p:tgtEl>
                                          <p:spTgt spid="473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p:cNvSpPr>
            <a:spLocks noGrp="1" noChangeArrowheads="1"/>
          </p:cNvSpPr>
          <p:nvPr>
            <p:ph type="title"/>
          </p:nvPr>
        </p:nvSpPr>
        <p:spPr/>
        <p:txBody>
          <a:bodyPr/>
          <a:lstStyle/>
          <a:p>
            <a:pPr eaLnBrk="1" hangingPunct="1">
              <a:defRPr/>
            </a:pPr>
            <a:r>
              <a:rPr lang="en-US"/>
              <a:t>Translating the Example Program </a:t>
            </a:r>
          </a:p>
        </p:txBody>
      </p:sp>
      <p:sp>
        <p:nvSpPr>
          <p:cNvPr id="195590" name="Rectangle 6"/>
          <p:cNvSpPr>
            <a:spLocks noGrp="1" noChangeArrowheads="1"/>
          </p:cNvSpPr>
          <p:nvPr>
            <p:ph type="body" idx="1"/>
          </p:nvPr>
        </p:nvSpPr>
        <p:spPr>
          <a:xfrm>
            <a:off x="290513" y="1220788"/>
            <a:ext cx="8307387" cy="938212"/>
          </a:xfrm>
        </p:spPr>
        <p:txBody>
          <a:bodyPr/>
          <a:lstStyle/>
          <a:p>
            <a:pPr eaLnBrk="1" hangingPunct="1">
              <a:buFont typeface="Wingdings" charset="0"/>
              <a:buNone/>
              <a:defRPr/>
            </a:pPr>
            <a:r>
              <a:rPr lang="en-US">
                <a:latin typeface="Helvetica" charset="0"/>
                <a:ea typeface="ＭＳ Ｐゴシック" charset="0"/>
                <a:cs typeface="ＭＳ Ｐゴシック" charset="0"/>
              </a:rPr>
              <a:t>Example: create executable </a:t>
            </a:r>
            <a:r>
              <a:rPr lang="en-US">
                <a:solidFill>
                  <a:srgbClr val="FF1A1A"/>
                </a:solidFill>
                <a:latin typeface="Courier New" charset="0"/>
                <a:ea typeface="ＭＳ Ｐゴシック" charset="0"/>
                <a:cs typeface="ＭＳ Ｐゴシック" charset="0"/>
              </a:rPr>
              <a:t>p</a:t>
            </a:r>
            <a:r>
              <a:rPr lang="en-US">
                <a:latin typeface="Helvetica" charset="0"/>
                <a:ea typeface="ＭＳ Ｐゴシック" charset="0"/>
                <a:cs typeface="ＭＳ Ｐゴシック" charset="0"/>
              </a:rPr>
              <a:t> from </a:t>
            </a:r>
            <a:r>
              <a:rPr lang="en-US">
                <a:latin typeface="Courier New" charset="0"/>
                <a:ea typeface="ＭＳ Ｐゴシック" charset="0"/>
                <a:cs typeface="ＭＳ Ｐゴシック" charset="0"/>
              </a:rPr>
              <a:t>m.c</a:t>
            </a:r>
            <a:r>
              <a:rPr lang="en-US">
                <a:latin typeface="Helvetica" charset="0"/>
                <a:ea typeface="ＭＳ Ｐゴシック" charset="0"/>
                <a:cs typeface="ＭＳ Ｐゴシック" charset="0"/>
              </a:rPr>
              <a:t> and </a:t>
            </a:r>
            <a:r>
              <a:rPr lang="en-US">
                <a:latin typeface="Courier New" charset="0"/>
                <a:ea typeface="ＭＳ Ｐゴシック" charset="0"/>
                <a:cs typeface="ＭＳ Ｐゴシック" charset="0"/>
              </a:rPr>
              <a:t>a.c</a:t>
            </a:r>
            <a:r>
              <a:rPr lang="en-US">
                <a:latin typeface="Helvetica" charset="0"/>
                <a:ea typeface="ＭＳ Ｐゴシック" charset="0"/>
                <a:cs typeface="ＭＳ Ｐゴシック" charset="0"/>
              </a:rPr>
              <a:t>:</a:t>
            </a:r>
          </a:p>
        </p:txBody>
      </p:sp>
      <p:sp>
        <p:nvSpPr>
          <p:cNvPr id="19460" name="Text Box 4"/>
          <p:cNvSpPr txBox="1">
            <a:spLocks noChangeArrowheads="1"/>
          </p:cNvSpPr>
          <p:nvPr/>
        </p:nvSpPr>
        <p:spPr bwMode="auto">
          <a:xfrm>
            <a:off x="381000" y="1765300"/>
            <a:ext cx="8555038" cy="2017713"/>
          </a:xfrm>
          <a:prstGeom prst="rect">
            <a:avLst/>
          </a:prstGeom>
          <a:solidFill>
            <a:srgbClr val="FFFF00"/>
          </a:solidFill>
          <a:ln w="3175">
            <a:solidFill>
              <a:schemeClr val="tx1"/>
            </a:solidFill>
            <a:miter lim="800000"/>
            <a:headEnd/>
            <a:tailEnd/>
          </a:ln>
        </p:spPr>
        <p:txBody>
          <a:bodyPr wrap="none">
            <a:spAutoFit/>
          </a:bodyPr>
          <a:lstStyle/>
          <a:p>
            <a:pPr algn="l">
              <a:lnSpc>
                <a:spcPct val="100000"/>
              </a:lnSpc>
              <a:defRPr/>
            </a:pPr>
            <a:r>
              <a:rPr lang="en-US">
                <a:solidFill>
                  <a:srgbClr val="000066"/>
                </a:solidFill>
                <a:latin typeface="Courier New" pitchFamily="-1" charset="0"/>
              </a:rPr>
              <a:t>bass&gt; gcc -O2 -v -o p m.c a.c </a:t>
            </a:r>
          </a:p>
          <a:p>
            <a:pPr algn="l">
              <a:lnSpc>
                <a:spcPct val="100000"/>
              </a:lnSpc>
              <a:defRPr/>
            </a:pPr>
            <a:r>
              <a:rPr lang="en-US">
                <a:solidFill>
                  <a:srgbClr val="000066"/>
                </a:solidFill>
                <a:latin typeface="Courier New" pitchFamily="-1" charset="0"/>
              </a:rPr>
              <a:t>cpp [args] m.c /tmp/cca07630.i  </a:t>
            </a:r>
          </a:p>
          <a:p>
            <a:pPr algn="l">
              <a:lnSpc>
                <a:spcPct val="100000"/>
              </a:lnSpc>
              <a:defRPr/>
            </a:pPr>
            <a:r>
              <a:rPr lang="en-US">
                <a:solidFill>
                  <a:srgbClr val="000066"/>
                </a:solidFill>
                <a:latin typeface="Courier New" pitchFamily="-1" charset="0"/>
              </a:rPr>
              <a:t>cc1 /tmp/cca07630.i m.c -O2 [args] -o /tmp/cca07630.s </a:t>
            </a:r>
          </a:p>
          <a:p>
            <a:pPr algn="l">
              <a:lnSpc>
                <a:spcPct val="100000"/>
              </a:lnSpc>
              <a:defRPr/>
            </a:pPr>
            <a:r>
              <a:rPr lang="en-US">
                <a:solidFill>
                  <a:srgbClr val="000066"/>
                </a:solidFill>
                <a:latin typeface="Courier New" pitchFamily="-1" charset="0"/>
              </a:rPr>
              <a:t>as [args] -o /tmp/cca076301.o /tmp/cca07630.s </a:t>
            </a:r>
          </a:p>
          <a:p>
            <a:pPr algn="l">
              <a:lnSpc>
                <a:spcPct val="100000"/>
              </a:lnSpc>
              <a:defRPr/>
            </a:pPr>
            <a:r>
              <a:rPr lang="en-US">
                <a:solidFill>
                  <a:srgbClr val="000066"/>
                </a:solidFill>
                <a:latin typeface="Courier New" pitchFamily="-1" charset="0"/>
              </a:rPr>
              <a:t>&lt;similar process for a.c&gt;</a:t>
            </a:r>
          </a:p>
          <a:p>
            <a:pPr algn="l">
              <a:lnSpc>
                <a:spcPct val="100000"/>
              </a:lnSpc>
              <a:defRPr/>
            </a:pPr>
            <a:r>
              <a:rPr lang="en-US">
                <a:solidFill>
                  <a:srgbClr val="000066"/>
                </a:solidFill>
                <a:latin typeface="Courier New" pitchFamily="-1" charset="0"/>
              </a:rPr>
              <a:t>ld -o p [system obj files] /tmp/cca076301.o /tmp/cca076302.o </a:t>
            </a:r>
          </a:p>
          <a:p>
            <a:pPr algn="l">
              <a:lnSpc>
                <a:spcPct val="100000"/>
              </a:lnSpc>
              <a:defRPr/>
            </a:pPr>
            <a:r>
              <a:rPr lang="en-US">
                <a:solidFill>
                  <a:srgbClr val="000066"/>
                </a:solidFill>
                <a:latin typeface="Courier New" pitchFamily="-1" charset="0"/>
              </a:rPr>
              <a:t>bass&gt;</a:t>
            </a:r>
          </a:p>
        </p:txBody>
      </p:sp>
      <p:grpSp>
        <p:nvGrpSpPr>
          <p:cNvPr id="2" name="Group 52"/>
          <p:cNvGrpSpPr>
            <a:grpSpLocks/>
          </p:cNvGrpSpPr>
          <p:nvPr/>
        </p:nvGrpSpPr>
        <p:grpSpPr bwMode="auto">
          <a:xfrm>
            <a:off x="6831013" y="4090988"/>
            <a:ext cx="2452687" cy="2163762"/>
            <a:chOff x="6831013" y="3912513"/>
            <a:chExt cx="2452192" cy="2164734"/>
          </a:xfrm>
        </p:grpSpPr>
        <p:sp>
          <p:nvSpPr>
            <p:cNvPr id="36907" name="Rectangle 10"/>
            <p:cNvSpPr>
              <a:spLocks noChangeArrowheads="1"/>
            </p:cNvSpPr>
            <p:nvPr/>
          </p:nvSpPr>
          <p:spPr bwMode="auto">
            <a:xfrm>
              <a:off x="68310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908" name="TextBox 11"/>
            <p:cNvSpPr txBox="1">
              <a:spLocks noChangeArrowheads="1"/>
            </p:cNvSpPr>
            <p:nvPr/>
          </p:nvSpPr>
          <p:spPr bwMode="auto">
            <a:xfrm>
              <a:off x="7064566" y="4495800"/>
              <a:ext cx="800419"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Linker</a:t>
              </a:r>
            </a:p>
          </p:txBody>
        </p:sp>
        <p:cxnSp>
          <p:nvCxnSpPr>
            <p:cNvPr id="36909" name="Straight Arrow Connector 15"/>
            <p:cNvCxnSpPr>
              <a:cxnSpLocks noChangeShapeType="1"/>
            </p:cNvCxnSpPr>
            <p:nvPr/>
          </p:nvCxnSpPr>
          <p:spPr bwMode="auto">
            <a:xfrm>
              <a:off x="8088313" y="479107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910" name="TextBox 23"/>
            <p:cNvSpPr txBox="1">
              <a:spLocks noChangeArrowheads="1"/>
            </p:cNvSpPr>
            <p:nvPr/>
          </p:nvSpPr>
          <p:spPr bwMode="auto">
            <a:xfrm>
              <a:off x="7689676" y="5232400"/>
              <a:ext cx="1403524"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Executable</a:t>
              </a:r>
            </a:p>
            <a:p>
              <a:r>
                <a:rPr lang="en-US" sz="1800">
                  <a:solidFill>
                    <a:srgbClr val="000066"/>
                  </a:solidFill>
                </a:rPr>
                <a:t>Object</a:t>
              </a:r>
            </a:p>
            <a:p>
              <a:r>
                <a:rPr lang="en-US" sz="1800">
                  <a:solidFill>
                    <a:srgbClr val="000066"/>
                  </a:solidFill>
                </a:rPr>
                <a:t>Code</a:t>
              </a:r>
            </a:p>
          </p:txBody>
        </p:sp>
        <p:sp>
          <p:nvSpPr>
            <p:cNvPr id="36911" name="TextBox 28"/>
            <p:cNvSpPr txBox="1">
              <a:spLocks noChangeArrowheads="1"/>
            </p:cNvSpPr>
            <p:nvPr/>
          </p:nvSpPr>
          <p:spPr bwMode="auto">
            <a:xfrm>
              <a:off x="7102666"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ld</a:t>
              </a:r>
            </a:p>
          </p:txBody>
        </p:sp>
        <p:sp>
          <p:nvSpPr>
            <p:cNvPr id="36912" name="TextBox 33"/>
            <p:cNvSpPr txBox="1">
              <a:spLocks noChangeArrowheads="1"/>
            </p:cNvSpPr>
            <p:nvPr/>
          </p:nvSpPr>
          <p:spPr bwMode="auto">
            <a:xfrm>
              <a:off x="7990363" y="4343400"/>
              <a:ext cx="1292842" cy="76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ja-JP" altLang="en-US" b="0">
                  <a:solidFill>
                    <a:srgbClr val="000066"/>
                  </a:solidFill>
                  <a:latin typeface="Courier" charset="0"/>
                  <a:cs typeface="Courier" charset="0"/>
                </a:rPr>
                <a:t>“</a:t>
              </a:r>
              <a:r>
                <a:rPr lang="en-US" altLang="ja-JP" b="0">
                  <a:solidFill>
                    <a:srgbClr val="000066"/>
                  </a:solidFill>
                  <a:latin typeface="Courier" charset="0"/>
                  <a:cs typeface="Courier" charset="0"/>
                </a:rPr>
                <a:t>.exe</a:t>
              </a:r>
              <a:r>
                <a:rPr lang="ja-JP" altLang="en-US" b="0">
                  <a:solidFill>
                    <a:srgbClr val="000066"/>
                  </a:solidFill>
                  <a:latin typeface="Courier" charset="0"/>
                  <a:cs typeface="Courier" charset="0"/>
                </a:rPr>
                <a:t>”</a:t>
              </a:r>
              <a:endParaRPr lang="en-US" altLang="ja-JP" b="0">
                <a:solidFill>
                  <a:srgbClr val="000066"/>
                </a:solidFill>
                <a:latin typeface="Courier" charset="0"/>
                <a:cs typeface="Courier" charset="0"/>
              </a:endParaRPr>
            </a:p>
            <a:p>
              <a:r>
                <a:rPr lang="en-US" b="0">
                  <a:solidFill>
                    <a:srgbClr val="FF1A1A"/>
                  </a:solidFill>
                  <a:latin typeface="Courier" charset="0"/>
                  <a:cs typeface="Courier" charset="0"/>
                </a:rPr>
                <a:t>p</a:t>
              </a:r>
            </a:p>
          </p:txBody>
        </p:sp>
      </p:grpSp>
      <p:grpSp>
        <p:nvGrpSpPr>
          <p:cNvPr id="3" name="Group 51"/>
          <p:cNvGrpSpPr>
            <a:grpSpLocks/>
          </p:cNvGrpSpPr>
          <p:nvPr/>
        </p:nvGrpSpPr>
        <p:grpSpPr bwMode="auto">
          <a:xfrm>
            <a:off x="141288" y="5213350"/>
            <a:ext cx="6777037" cy="1497013"/>
            <a:chOff x="141944" y="5035435"/>
            <a:chExt cx="6775996" cy="1497687"/>
          </a:xfrm>
        </p:grpSpPr>
        <p:cxnSp>
          <p:nvCxnSpPr>
            <p:cNvPr id="36890" name="Straight Arrow Connector 18"/>
            <p:cNvCxnSpPr>
              <a:cxnSpLocks noChangeShapeType="1"/>
            </p:cNvCxnSpPr>
            <p:nvPr/>
          </p:nvCxnSpPr>
          <p:spPr bwMode="auto">
            <a:xfrm flipV="1">
              <a:off x="6152492" y="5035435"/>
              <a:ext cx="673100" cy="527165"/>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891" name="Rectangle 34"/>
            <p:cNvSpPr>
              <a:spLocks noChangeArrowheads="1"/>
            </p:cNvSpPr>
            <p:nvPr/>
          </p:nvSpPr>
          <p:spPr bwMode="auto">
            <a:xfrm>
              <a:off x="10216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2" name="TextBox 35"/>
            <p:cNvSpPr txBox="1">
              <a:spLocks noChangeArrowheads="1"/>
            </p:cNvSpPr>
            <p:nvPr/>
          </p:nvSpPr>
          <p:spPr bwMode="auto">
            <a:xfrm>
              <a:off x="1067041" y="5796522"/>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sp>
          <p:nvSpPr>
            <p:cNvPr id="36893" name="Rectangle 36"/>
            <p:cNvSpPr>
              <a:spLocks noChangeArrowheads="1"/>
            </p:cNvSpPr>
            <p:nvPr/>
          </p:nvSpPr>
          <p:spPr bwMode="auto">
            <a:xfrm>
              <a:off x="29520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4" name="TextBox 37"/>
            <p:cNvSpPr txBox="1">
              <a:spLocks noChangeArrowheads="1"/>
            </p:cNvSpPr>
            <p:nvPr/>
          </p:nvSpPr>
          <p:spPr bwMode="auto">
            <a:xfrm>
              <a:off x="3048887" y="5796522"/>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sp>
          <p:nvSpPr>
            <p:cNvPr id="36895" name="Rectangle 38"/>
            <p:cNvSpPr>
              <a:spLocks noChangeArrowheads="1"/>
            </p:cNvSpPr>
            <p:nvPr/>
          </p:nvSpPr>
          <p:spPr bwMode="auto">
            <a:xfrm>
              <a:off x="4895192" y="5644122"/>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96" name="TextBox 39"/>
            <p:cNvSpPr txBox="1">
              <a:spLocks noChangeArrowheads="1"/>
            </p:cNvSpPr>
            <p:nvPr/>
          </p:nvSpPr>
          <p:spPr bwMode="auto">
            <a:xfrm>
              <a:off x="4910835" y="5796522"/>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6897" name="Straight Arrow Connector 40"/>
            <p:cNvCxnSpPr>
              <a:cxnSpLocks noChangeShapeType="1"/>
              <a:stCxn id="36891" idx="3"/>
            </p:cNvCxnSpPr>
            <p:nvPr/>
          </p:nvCxnSpPr>
          <p:spPr bwMode="auto">
            <a:xfrm>
              <a:off x="2278992" y="608862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98" name="Straight Arrow Connector 41"/>
            <p:cNvCxnSpPr>
              <a:cxnSpLocks noChangeShapeType="1"/>
            </p:cNvCxnSpPr>
            <p:nvPr/>
          </p:nvCxnSpPr>
          <p:spPr bwMode="auto">
            <a:xfrm>
              <a:off x="4209392" y="608703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99" name="Straight Arrow Connector 42"/>
            <p:cNvCxnSpPr>
              <a:cxnSpLocks noChangeShapeType="1"/>
            </p:cNvCxnSpPr>
            <p:nvPr/>
          </p:nvCxnSpPr>
          <p:spPr bwMode="auto">
            <a:xfrm>
              <a:off x="348592" y="6085446"/>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900" name="TextBox 43"/>
            <p:cNvSpPr txBox="1">
              <a:spLocks noChangeArrowheads="1"/>
            </p:cNvSpPr>
            <p:nvPr/>
          </p:nvSpPr>
          <p:spPr bwMode="auto">
            <a:xfrm>
              <a:off x="1317514"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cpp</a:t>
              </a:r>
            </a:p>
          </p:txBody>
        </p:sp>
        <p:sp>
          <p:nvSpPr>
            <p:cNvPr id="36901" name="TextBox 44"/>
            <p:cNvSpPr txBox="1">
              <a:spLocks noChangeArrowheads="1"/>
            </p:cNvSpPr>
            <p:nvPr/>
          </p:nvSpPr>
          <p:spPr bwMode="auto">
            <a:xfrm>
              <a:off x="3223910" y="5213235"/>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cc1</a:t>
              </a:r>
            </a:p>
          </p:txBody>
        </p:sp>
        <p:sp>
          <p:nvSpPr>
            <p:cNvPr id="36902" name="TextBox 45"/>
            <p:cNvSpPr txBox="1">
              <a:spLocks noChangeArrowheads="1"/>
            </p:cNvSpPr>
            <p:nvPr/>
          </p:nvSpPr>
          <p:spPr bwMode="auto">
            <a:xfrm>
              <a:off x="5279044" y="5213235"/>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903" name="TextBox 46"/>
            <p:cNvSpPr txBox="1">
              <a:spLocks noChangeArrowheads="1"/>
            </p:cNvSpPr>
            <p:nvPr/>
          </p:nvSpPr>
          <p:spPr bwMode="auto">
            <a:xfrm>
              <a:off x="141944"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a.c</a:t>
              </a:r>
            </a:p>
          </p:txBody>
        </p:sp>
        <p:sp>
          <p:nvSpPr>
            <p:cNvPr id="36904" name="TextBox 47"/>
            <p:cNvSpPr txBox="1">
              <a:spLocks noChangeArrowheads="1"/>
            </p:cNvSpPr>
            <p:nvPr/>
          </p:nvSpPr>
          <p:spPr bwMode="auto">
            <a:xfrm>
              <a:off x="22294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a.i</a:t>
              </a:r>
            </a:p>
          </p:txBody>
        </p:sp>
        <p:sp>
          <p:nvSpPr>
            <p:cNvPr id="36905" name="TextBox 48"/>
            <p:cNvSpPr txBox="1">
              <a:spLocks noChangeArrowheads="1"/>
            </p:cNvSpPr>
            <p:nvPr/>
          </p:nvSpPr>
          <p:spPr bwMode="auto">
            <a:xfrm>
              <a:off x="4210686" y="5644122"/>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906" name="TextBox 49"/>
            <p:cNvSpPr txBox="1">
              <a:spLocks noChangeArrowheads="1"/>
            </p:cNvSpPr>
            <p:nvPr/>
          </p:nvSpPr>
          <p:spPr bwMode="auto">
            <a:xfrm>
              <a:off x="6179186" y="565932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a.o</a:t>
              </a:r>
            </a:p>
          </p:txBody>
        </p:sp>
      </p:grpSp>
      <p:grpSp>
        <p:nvGrpSpPr>
          <p:cNvPr id="4" name="Group 54"/>
          <p:cNvGrpSpPr>
            <a:grpSpLocks/>
          </p:cNvGrpSpPr>
          <p:nvPr/>
        </p:nvGrpSpPr>
        <p:grpSpPr bwMode="auto">
          <a:xfrm>
            <a:off x="147638" y="3875088"/>
            <a:ext cx="6770687" cy="1535112"/>
            <a:chOff x="147365" y="3874869"/>
            <a:chExt cx="6770575" cy="1535331"/>
          </a:xfrm>
        </p:grpSpPr>
        <p:grpSp>
          <p:nvGrpSpPr>
            <p:cNvPr id="36871" name="Group 50"/>
            <p:cNvGrpSpPr>
              <a:grpSpLocks/>
            </p:cNvGrpSpPr>
            <p:nvPr/>
          </p:nvGrpSpPr>
          <p:grpSpPr bwMode="auto">
            <a:xfrm>
              <a:off x="147365" y="4090313"/>
              <a:ext cx="6770575" cy="1319887"/>
              <a:chOff x="147365" y="3912513"/>
              <a:chExt cx="6770575" cy="1319887"/>
            </a:xfrm>
          </p:grpSpPr>
          <p:sp>
            <p:nvSpPr>
              <p:cNvPr id="36873" name="Rectangle 4"/>
              <p:cNvSpPr>
                <a:spLocks noChangeArrowheads="1"/>
              </p:cNvSpPr>
              <p:nvPr/>
            </p:nvSpPr>
            <p:spPr bwMode="auto">
              <a:xfrm>
                <a:off x="10271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4" name="TextBox 5"/>
              <p:cNvSpPr txBox="1">
                <a:spLocks noChangeArrowheads="1"/>
              </p:cNvSpPr>
              <p:nvPr/>
            </p:nvSpPr>
            <p:spPr bwMode="auto">
              <a:xfrm>
                <a:off x="1072462" y="4495800"/>
                <a:ext cx="1176825" cy="5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Pre-</a:t>
                </a:r>
              </a:p>
              <a:p>
                <a:r>
                  <a:rPr lang="en-US" sz="1600">
                    <a:solidFill>
                      <a:srgbClr val="000066"/>
                    </a:solidFill>
                  </a:rPr>
                  <a:t>processor</a:t>
                </a:r>
              </a:p>
            </p:txBody>
          </p:sp>
          <p:sp>
            <p:nvSpPr>
              <p:cNvPr id="36875" name="Rectangle 6"/>
              <p:cNvSpPr>
                <a:spLocks noChangeArrowheads="1"/>
              </p:cNvSpPr>
              <p:nvPr/>
            </p:nvSpPr>
            <p:spPr bwMode="auto">
              <a:xfrm>
                <a:off x="29575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6" name="TextBox 7"/>
              <p:cNvSpPr txBox="1">
                <a:spLocks noChangeArrowheads="1"/>
              </p:cNvSpPr>
              <p:nvPr/>
            </p:nvSpPr>
            <p:spPr bwMode="auto">
              <a:xfrm>
                <a:off x="3054308" y="4495800"/>
                <a:ext cx="1073932"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Compiler</a:t>
                </a:r>
              </a:p>
            </p:txBody>
          </p:sp>
          <p:sp>
            <p:nvSpPr>
              <p:cNvPr id="36877" name="Rectangle 8"/>
              <p:cNvSpPr>
                <a:spLocks noChangeArrowheads="1"/>
              </p:cNvSpPr>
              <p:nvPr/>
            </p:nvSpPr>
            <p:spPr bwMode="auto">
              <a:xfrm>
                <a:off x="4900613" y="4343400"/>
                <a:ext cx="1257300" cy="889000"/>
              </a:xfrm>
              <a:prstGeom prst="rect">
                <a:avLst/>
              </a:prstGeom>
              <a:solidFill>
                <a:srgbClr val="66CCFF"/>
              </a:solidFill>
              <a:ln w="25400">
                <a:solidFill>
                  <a:schemeClr val="tx1"/>
                </a:solidFill>
                <a:round/>
                <a:headEnd/>
                <a:tailEnd/>
              </a:ln>
            </p:spPr>
            <p:txBody>
              <a:bodyPr lIns="90487" tIns="44450" rIns="90487" bIns="44450">
                <a:spAutoFit/>
              </a:bodyPr>
              <a:lstStyle/>
              <a:p>
                <a:pPr algn="l">
                  <a:lnSpc>
                    <a:spcPct val="65000"/>
                  </a:lnSpc>
                  <a:spcBef>
                    <a:spcPct val="50000"/>
                  </a:spcBef>
                </a:pPr>
                <a:endParaRPr lang="en-US">
                  <a:solidFill>
                    <a:srgbClr val="000066"/>
                  </a:solidFill>
                  <a:latin typeface="Courier New" charset="0"/>
                </a:endParaRPr>
              </a:p>
            </p:txBody>
          </p:sp>
          <p:sp>
            <p:nvSpPr>
              <p:cNvPr id="36878" name="TextBox 9"/>
              <p:cNvSpPr txBox="1">
                <a:spLocks noChangeArrowheads="1"/>
              </p:cNvSpPr>
              <p:nvPr/>
            </p:nvSpPr>
            <p:spPr bwMode="auto">
              <a:xfrm>
                <a:off x="4916256" y="4495800"/>
                <a:ext cx="1236236" cy="318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Assembler</a:t>
                </a:r>
              </a:p>
            </p:txBody>
          </p:sp>
          <p:cxnSp>
            <p:nvCxnSpPr>
              <p:cNvPr id="36879" name="Straight Arrow Connector 12"/>
              <p:cNvCxnSpPr>
                <a:cxnSpLocks noChangeShapeType="1"/>
                <a:stCxn id="36873" idx="3"/>
              </p:cNvCxnSpPr>
              <p:nvPr/>
            </p:nvCxnSpPr>
            <p:spPr bwMode="auto">
              <a:xfrm>
                <a:off x="2284413" y="4787900"/>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0" name="Straight Arrow Connector 13"/>
              <p:cNvCxnSpPr>
                <a:cxnSpLocks noChangeShapeType="1"/>
              </p:cNvCxnSpPr>
              <p:nvPr/>
            </p:nvCxnSpPr>
            <p:spPr bwMode="auto">
              <a:xfrm>
                <a:off x="4214813" y="4786312"/>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1" name="Straight Arrow Connector 14"/>
              <p:cNvCxnSpPr>
                <a:cxnSpLocks noChangeShapeType="1"/>
              </p:cNvCxnSpPr>
              <p:nvPr/>
            </p:nvCxnSpPr>
            <p:spPr bwMode="auto">
              <a:xfrm>
                <a:off x="6157913" y="4789488"/>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cxnSp>
            <p:nvCxnSpPr>
              <p:cNvPr id="36882" name="Straight Arrow Connector 16"/>
              <p:cNvCxnSpPr>
                <a:cxnSpLocks noChangeShapeType="1"/>
              </p:cNvCxnSpPr>
              <p:nvPr/>
            </p:nvCxnSpPr>
            <p:spPr bwMode="auto">
              <a:xfrm>
                <a:off x="354013" y="4784724"/>
                <a:ext cx="673100" cy="1588"/>
              </a:xfrm>
              <a:prstGeom prst="straightConnector1">
                <a:avLst/>
              </a:prstGeom>
              <a:noFill/>
              <a:ln w="25400">
                <a:solidFill>
                  <a:srgbClr val="000004"/>
                </a:solidFill>
                <a:round/>
                <a:headEnd/>
                <a:tailEnd type="triangle" w="lg" len="lg"/>
              </a:ln>
              <a:extLst>
                <a:ext uri="{909E8E84-426E-40dd-AFC4-6F175D3DCCD1}">
                  <a14:hiddenFill xmlns:a14="http://schemas.microsoft.com/office/drawing/2010/main">
                    <a:noFill/>
                  </a14:hiddenFill>
                </a:ext>
              </a:extLst>
            </p:spPr>
          </p:cxnSp>
          <p:sp>
            <p:nvSpPr>
              <p:cNvPr id="36883" name="TextBox 25"/>
              <p:cNvSpPr txBox="1">
                <a:spLocks noChangeArrowheads="1"/>
              </p:cNvSpPr>
              <p:nvPr/>
            </p:nvSpPr>
            <p:spPr bwMode="auto">
              <a:xfrm>
                <a:off x="1322935"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cpp</a:t>
                </a:r>
              </a:p>
            </p:txBody>
          </p:sp>
          <p:sp>
            <p:nvSpPr>
              <p:cNvPr id="36884" name="TextBox 26"/>
              <p:cNvSpPr txBox="1">
                <a:spLocks noChangeArrowheads="1"/>
              </p:cNvSpPr>
              <p:nvPr/>
            </p:nvSpPr>
            <p:spPr bwMode="auto">
              <a:xfrm>
                <a:off x="3229331" y="39125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cc1</a:t>
                </a:r>
              </a:p>
            </p:txBody>
          </p:sp>
          <p:sp>
            <p:nvSpPr>
              <p:cNvPr id="36885" name="TextBox 27"/>
              <p:cNvSpPr txBox="1">
                <a:spLocks noChangeArrowheads="1"/>
              </p:cNvSpPr>
              <p:nvPr/>
            </p:nvSpPr>
            <p:spPr bwMode="auto">
              <a:xfrm>
                <a:off x="5284465" y="3912513"/>
                <a:ext cx="5540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as</a:t>
                </a:r>
              </a:p>
            </p:txBody>
          </p:sp>
          <p:sp>
            <p:nvSpPr>
              <p:cNvPr id="36886" name="TextBox 29"/>
              <p:cNvSpPr txBox="1">
                <a:spLocks noChangeArrowheads="1"/>
              </p:cNvSpPr>
              <p:nvPr/>
            </p:nvSpPr>
            <p:spPr bwMode="auto">
              <a:xfrm>
                <a:off x="147365"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m.c</a:t>
                </a:r>
              </a:p>
            </p:txBody>
          </p:sp>
          <p:sp>
            <p:nvSpPr>
              <p:cNvPr id="36887" name="TextBox 30"/>
              <p:cNvSpPr txBox="1">
                <a:spLocks noChangeArrowheads="1"/>
              </p:cNvSpPr>
              <p:nvPr/>
            </p:nvSpPr>
            <p:spPr bwMode="auto">
              <a:xfrm>
                <a:off x="22349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m.i</a:t>
                </a:r>
              </a:p>
            </p:txBody>
          </p:sp>
          <p:sp>
            <p:nvSpPr>
              <p:cNvPr id="36888" name="TextBox 31"/>
              <p:cNvSpPr txBox="1">
                <a:spLocks noChangeArrowheads="1"/>
              </p:cNvSpPr>
              <p:nvPr/>
            </p:nvSpPr>
            <p:spPr bwMode="auto">
              <a:xfrm>
                <a:off x="4216107" y="4343400"/>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m.s</a:t>
                </a:r>
              </a:p>
            </p:txBody>
          </p:sp>
          <p:sp>
            <p:nvSpPr>
              <p:cNvPr id="36889" name="TextBox 32"/>
              <p:cNvSpPr txBox="1">
                <a:spLocks noChangeArrowheads="1"/>
              </p:cNvSpPr>
              <p:nvPr/>
            </p:nvSpPr>
            <p:spPr bwMode="auto">
              <a:xfrm>
                <a:off x="6179186" y="4357013"/>
                <a:ext cx="73875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latin typeface="Courier" charset="0"/>
                    <a:cs typeface="Courier" charset="0"/>
                  </a:rPr>
                  <a:t>m.o</a:t>
                </a:r>
              </a:p>
            </p:txBody>
          </p:sp>
        </p:grpSp>
        <p:sp>
          <p:nvSpPr>
            <p:cNvPr id="36872" name="TextBox 53"/>
            <p:cNvSpPr txBox="1">
              <a:spLocks noChangeArrowheads="1"/>
            </p:cNvSpPr>
            <p:nvPr/>
          </p:nvSpPr>
          <p:spPr bwMode="auto">
            <a:xfrm>
              <a:off x="381000" y="3874869"/>
              <a:ext cx="1738702"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000066"/>
                  </a:solidFill>
                </a:rPr>
                <a:t>Conceptually:</a:t>
              </a:r>
            </a:p>
          </p:txBody>
        </p:sp>
      </p:grpSp>
    </p:spTree>
    <p:extLst>
      <p:ext uri="{BB962C8B-B14F-4D97-AF65-F5344CB8AC3E}">
        <p14:creationId xmlns:p14="http://schemas.microsoft.com/office/powerpoint/2010/main" val="15912473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p:txBody>
          <a:bodyPr/>
          <a:lstStyle/>
          <a:p>
            <a:pPr eaLnBrk="1" hangingPunct="1">
              <a:defRPr/>
            </a:pPr>
            <a:r>
              <a:rPr lang="en-US"/>
              <a:t>What Does a Linker Do?</a:t>
            </a:r>
          </a:p>
        </p:txBody>
      </p:sp>
      <p:sp>
        <p:nvSpPr>
          <p:cNvPr id="196613" name="Rectangle 5"/>
          <p:cNvSpPr>
            <a:spLocks noGrp="1" noChangeArrowheads="1"/>
          </p:cNvSpPr>
          <p:nvPr>
            <p:ph type="body" idx="1"/>
          </p:nvPr>
        </p:nvSpPr>
        <p:spPr/>
        <p:txBody>
          <a:bodyPr/>
          <a:lstStyle/>
          <a:p>
            <a:pPr eaLnBrk="1" hangingPunct="1">
              <a:buFont typeface="Wingdings" pitchFamily="-1" charset="2"/>
              <a:buNone/>
              <a:defRPr/>
            </a:pPr>
            <a:r>
              <a:rPr lang="en-US" sz="2000" dirty="0"/>
              <a:t>Merges object files</a:t>
            </a:r>
          </a:p>
          <a:p>
            <a:pPr lvl="1" eaLnBrk="1" hangingPunct="1">
              <a:buFont typeface="Wingdings" pitchFamily="-1" charset="2"/>
              <a:buChar char="n"/>
              <a:defRPr/>
            </a:pPr>
            <a:r>
              <a:rPr lang="en-US" sz="1800" dirty="0">
                <a:ea typeface="ＭＳ Ｐゴシック" pitchFamily="-1" charset="-128"/>
              </a:rPr>
              <a:t>Merges multiple </a:t>
            </a:r>
            <a:r>
              <a:rPr lang="en-US" sz="1800" dirty="0" err="1">
                <a:ea typeface="ＭＳ Ｐゴシック" pitchFamily="-1" charset="-128"/>
              </a:rPr>
              <a:t>relocatable</a:t>
            </a:r>
            <a:r>
              <a:rPr lang="en-US" sz="1800" dirty="0">
                <a:ea typeface="ＭＳ Ｐゴシック" pitchFamily="-1" charset="-128"/>
              </a:rPr>
              <a:t> (.</a:t>
            </a:r>
            <a:r>
              <a:rPr lang="en-US" sz="1800" dirty="0">
                <a:latin typeface="Courier New" pitchFamily="-1" charset="0"/>
                <a:ea typeface="ＭＳ Ｐゴシック" pitchFamily="-1" charset="-128"/>
              </a:rPr>
              <a:t>o</a:t>
            </a:r>
            <a:r>
              <a:rPr lang="en-US" sz="1800" dirty="0">
                <a:ea typeface="ＭＳ Ｐゴシック" pitchFamily="-1" charset="-128"/>
              </a:rPr>
              <a:t>) object files into a single executable object file that </a:t>
            </a:r>
            <a:r>
              <a:rPr lang="en-US" sz="1800" dirty="0" smtClean="0">
                <a:ea typeface="ＭＳ Ｐゴシック" pitchFamily="-1" charset="-128"/>
              </a:rPr>
              <a:t>can be </a:t>
            </a:r>
            <a:r>
              <a:rPr lang="en-US" sz="1800" dirty="0">
                <a:ea typeface="ＭＳ Ｐゴシック" pitchFamily="-1" charset="-128"/>
              </a:rPr>
              <a:t>loaded and executed by the loader.</a:t>
            </a:r>
          </a:p>
          <a:p>
            <a:pPr marL="457200" indent="-457200" eaLnBrk="1" hangingPunct="1">
              <a:buFont typeface="+mj-lt"/>
              <a:buAutoNum type="arabicPeriod"/>
              <a:defRPr/>
            </a:pPr>
            <a:r>
              <a:rPr lang="en-US" sz="2000" dirty="0"/>
              <a:t>Resolves external </a:t>
            </a:r>
            <a:r>
              <a:rPr lang="en-US" sz="2000" dirty="0" smtClean="0"/>
              <a:t>references, i.e. symbol resolution</a:t>
            </a:r>
            <a:endParaRPr lang="en-US" sz="2000" dirty="0"/>
          </a:p>
          <a:p>
            <a:pPr lvl="1" eaLnBrk="1" hangingPunct="1">
              <a:buFont typeface="Wingdings" pitchFamily="-1" charset="2"/>
              <a:buChar char="n"/>
              <a:defRPr/>
            </a:pPr>
            <a:r>
              <a:rPr lang="en-US" sz="1800" dirty="0">
                <a:ea typeface="ＭＳ Ｐゴシック" pitchFamily="-1" charset="-128"/>
              </a:rPr>
              <a:t>As part of the merging process, resolves external references.</a:t>
            </a:r>
          </a:p>
          <a:p>
            <a:pPr lvl="2" eaLnBrk="1" hangingPunct="1">
              <a:buFont typeface="Wingdings" pitchFamily="-1" charset="2"/>
              <a:buChar char="l"/>
              <a:defRPr/>
            </a:pPr>
            <a:r>
              <a:rPr lang="en-US" sz="1600" dirty="0">
                <a:ea typeface="ＭＳ Ｐゴシック" pitchFamily="-1" charset="-128"/>
              </a:rPr>
              <a:t> </a:t>
            </a:r>
            <a:r>
              <a:rPr lang="en-US" sz="1600" i="1" dirty="0">
                <a:solidFill>
                  <a:srgbClr val="FF0000"/>
                </a:solidFill>
                <a:ea typeface="ＭＳ Ｐゴシック" pitchFamily="-1" charset="-128"/>
              </a:rPr>
              <a:t>External reference</a:t>
            </a:r>
            <a:r>
              <a:rPr lang="en-US" sz="1600" dirty="0">
                <a:ea typeface="ＭＳ Ｐゴシック" pitchFamily="-1" charset="-128"/>
              </a:rPr>
              <a:t>: reference to a symbol defined in another object file.</a:t>
            </a:r>
          </a:p>
          <a:p>
            <a:pPr marL="457200" indent="-457200" eaLnBrk="1" hangingPunct="1">
              <a:buFont typeface="+mj-lt"/>
              <a:buAutoNum type="arabicPeriod"/>
              <a:defRPr/>
            </a:pPr>
            <a:r>
              <a:rPr lang="en-US" sz="2000" dirty="0"/>
              <a:t>Relocates </a:t>
            </a:r>
            <a:r>
              <a:rPr lang="en-US" sz="2000" dirty="0" smtClean="0"/>
              <a:t>symbols, i.e. code relocation</a:t>
            </a:r>
            <a:endParaRPr lang="en-US" sz="2000" dirty="0"/>
          </a:p>
          <a:p>
            <a:pPr lvl="1" eaLnBrk="1" hangingPunct="1">
              <a:buFont typeface="Wingdings" pitchFamily="-1" charset="2"/>
              <a:buChar char="n"/>
              <a:defRPr/>
            </a:pPr>
            <a:r>
              <a:rPr lang="en-US" sz="1800" dirty="0">
                <a:ea typeface="ＭＳ Ｐゴシック" pitchFamily="-1" charset="-128"/>
              </a:rPr>
              <a:t>Relocates symbols from their relative locations in the </a:t>
            </a:r>
            <a:r>
              <a:rPr lang="en-US" sz="1800" dirty="0">
                <a:latin typeface="Courier New" pitchFamily="-1" charset="0"/>
                <a:ea typeface="ＭＳ Ｐゴシック" pitchFamily="-1" charset="-128"/>
              </a:rPr>
              <a:t>.</a:t>
            </a:r>
            <a:r>
              <a:rPr lang="en-US" sz="1800" dirty="0" err="1">
                <a:latin typeface="Courier New" pitchFamily="-1" charset="0"/>
                <a:ea typeface="ＭＳ Ｐゴシック" pitchFamily="-1" charset="-128"/>
              </a:rPr>
              <a:t>o</a:t>
            </a:r>
            <a:r>
              <a:rPr lang="en-US" sz="1800" dirty="0">
                <a:ea typeface="ＭＳ Ｐゴシック" pitchFamily="-1" charset="-128"/>
              </a:rPr>
              <a:t> files to new absolute positions in the executable.</a:t>
            </a:r>
          </a:p>
          <a:p>
            <a:pPr lvl="1" eaLnBrk="1" hangingPunct="1">
              <a:buFont typeface="Wingdings" pitchFamily="-1" charset="2"/>
              <a:buChar char="n"/>
              <a:defRPr/>
            </a:pPr>
            <a:r>
              <a:rPr lang="en-US" sz="1800" dirty="0">
                <a:ea typeface="ＭＳ Ｐゴシック" pitchFamily="-1" charset="-128"/>
              </a:rPr>
              <a:t>Updates all references to these symbols to reflect their new positions.</a:t>
            </a:r>
          </a:p>
          <a:p>
            <a:pPr lvl="2" eaLnBrk="1" hangingPunct="1">
              <a:buFont typeface="Wingdings" pitchFamily="-1" charset="2"/>
              <a:buChar char="l"/>
              <a:defRPr/>
            </a:pPr>
            <a:r>
              <a:rPr lang="en-US" sz="1600" dirty="0">
                <a:ea typeface="ＭＳ Ｐゴシック" pitchFamily="-1" charset="-128"/>
              </a:rPr>
              <a:t>References can be in either code or data</a:t>
            </a:r>
          </a:p>
          <a:p>
            <a:pPr lvl="3" eaLnBrk="1" hangingPunct="1">
              <a:defRPr/>
            </a:pPr>
            <a:r>
              <a:rPr lang="en-US" sz="1600" dirty="0">
                <a:ea typeface="ＭＳ Ｐゴシック" pitchFamily="-1" charset="-128"/>
              </a:rPr>
              <a:t>code: </a:t>
            </a:r>
            <a:r>
              <a:rPr lang="en-US" sz="1600" dirty="0">
                <a:latin typeface="Courier New" pitchFamily="-1" charset="0"/>
                <a:ea typeface="ＭＳ Ｐゴシック" pitchFamily="-1" charset="-128"/>
              </a:rPr>
              <a:t>a();         /* reference to symbol a */</a:t>
            </a:r>
          </a:p>
          <a:p>
            <a:pPr lvl="3" eaLnBrk="1" hangingPunct="1">
              <a:defRPr/>
            </a:pPr>
            <a:r>
              <a:rPr lang="en-US" sz="1600" dirty="0">
                <a:ea typeface="ＭＳ Ｐゴシック" pitchFamily="-1" charset="-128"/>
              </a:rPr>
              <a:t>data:  </a:t>
            </a:r>
            <a:r>
              <a:rPr lang="en-US" sz="1600" dirty="0" err="1">
                <a:latin typeface="Courier New" pitchFamily="-1" charset="0"/>
                <a:ea typeface="ＭＳ Ｐゴシック" pitchFamily="-1" charset="-128"/>
              </a:rPr>
              <a:t>int</a:t>
            </a:r>
            <a:r>
              <a:rPr lang="en-US" sz="1600" dirty="0">
                <a:latin typeface="Courier New" pitchFamily="-1" charset="0"/>
                <a:ea typeface="ＭＳ Ｐゴシック" pitchFamily="-1" charset="-128"/>
              </a:rPr>
              <a:t> *</a:t>
            </a:r>
            <a:r>
              <a:rPr lang="en-US" sz="1600" dirty="0" err="1">
                <a:latin typeface="Courier New" pitchFamily="-1" charset="0"/>
                <a:ea typeface="ＭＳ Ｐゴシック" pitchFamily="-1" charset="-128"/>
              </a:rPr>
              <a:t>xp</a:t>
            </a:r>
            <a:r>
              <a:rPr lang="en-US" sz="1600" dirty="0">
                <a:latin typeface="Courier New" pitchFamily="-1" charset="0"/>
                <a:ea typeface="ＭＳ Ｐゴシック" pitchFamily="-1" charset="-128"/>
              </a:rPr>
              <a:t>=&amp;</a:t>
            </a:r>
            <a:r>
              <a:rPr lang="en-US" sz="1600" dirty="0" err="1">
                <a:latin typeface="Courier New" pitchFamily="-1" charset="0"/>
                <a:ea typeface="ＭＳ Ｐゴシック" pitchFamily="-1" charset="-128"/>
              </a:rPr>
              <a:t>x</a:t>
            </a:r>
            <a:r>
              <a:rPr lang="en-US" sz="1600" dirty="0">
                <a:latin typeface="Courier New" pitchFamily="-1" charset="0"/>
                <a:ea typeface="ＭＳ Ｐゴシック" pitchFamily="-1" charset="-128"/>
              </a:rPr>
              <a:t>;  /* reference to symbol </a:t>
            </a:r>
            <a:r>
              <a:rPr lang="en-US" sz="1600" dirty="0" err="1">
                <a:latin typeface="Courier New" pitchFamily="-1" charset="0"/>
                <a:ea typeface="ＭＳ Ｐゴシック" pitchFamily="-1" charset="-128"/>
              </a:rPr>
              <a:t>x</a:t>
            </a:r>
            <a:r>
              <a:rPr lang="en-US" sz="1600" dirty="0">
                <a:latin typeface="Courier New" pitchFamily="-1" charset="0"/>
                <a:ea typeface="ＭＳ Ｐゴシック" pitchFamily="-1" charset="-128"/>
              </a:rPr>
              <a:t> */</a:t>
            </a:r>
          </a:p>
        </p:txBody>
      </p:sp>
    </p:spTree>
    <p:extLst>
      <p:ext uri="{BB962C8B-B14F-4D97-AF65-F5344CB8AC3E}">
        <p14:creationId xmlns:p14="http://schemas.microsoft.com/office/powerpoint/2010/main" val="29977385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6613">
                                            <p:txEl>
                                              <p:pRg st="0" end="0"/>
                                            </p:txEl>
                                          </p:spTgt>
                                        </p:tgtEl>
                                        <p:attrNameLst>
                                          <p:attrName>style.visibility</p:attrName>
                                        </p:attrNameLst>
                                      </p:cBhvr>
                                      <p:to>
                                        <p:strVal val="visible"/>
                                      </p:to>
                                    </p:set>
                                    <p:animEffect transition="in" filter="fade">
                                      <p:cBhvr>
                                        <p:cTn id="7" dur="500"/>
                                        <p:tgtEl>
                                          <p:spTgt spid="1966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6613">
                                            <p:txEl>
                                              <p:pRg st="1" end="1"/>
                                            </p:txEl>
                                          </p:spTgt>
                                        </p:tgtEl>
                                        <p:attrNameLst>
                                          <p:attrName>style.visibility</p:attrName>
                                        </p:attrNameLst>
                                      </p:cBhvr>
                                      <p:to>
                                        <p:strVal val="visible"/>
                                      </p:to>
                                    </p:set>
                                    <p:animEffect transition="in" filter="fade">
                                      <p:cBhvr>
                                        <p:cTn id="10" dur="500"/>
                                        <p:tgtEl>
                                          <p:spTgt spid="19661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6613">
                                            <p:txEl>
                                              <p:pRg st="2" end="2"/>
                                            </p:txEl>
                                          </p:spTgt>
                                        </p:tgtEl>
                                        <p:attrNameLst>
                                          <p:attrName>style.visibility</p:attrName>
                                        </p:attrNameLst>
                                      </p:cBhvr>
                                      <p:to>
                                        <p:strVal val="visible"/>
                                      </p:to>
                                    </p:set>
                                    <p:animEffect transition="in" filter="fade">
                                      <p:cBhvr>
                                        <p:cTn id="15" dur="500"/>
                                        <p:tgtEl>
                                          <p:spTgt spid="1966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6613">
                                            <p:txEl>
                                              <p:pRg st="3" end="3"/>
                                            </p:txEl>
                                          </p:spTgt>
                                        </p:tgtEl>
                                        <p:attrNameLst>
                                          <p:attrName>style.visibility</p:attrName>
                                        </p:attrNameLst>
                                      </p:cBhvr>
                                      <p:to>
                                        <p:strVal val="visible"/>
                                      </p:to>
                                    </p:set>
                                    <p:animEffect transition="in" filter="fade">
                                      <p:cBhvr>
                                        <p:cTn id="18" dur="500"/>
                                        <p:tgtEl>
                                          <p:spTgt spid="19661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6613">
                                            <p:txEl>
                                              <p:pRg st="4" end="4"/>
                                            </p:txEl>
                                          </p:spTgt>
                                        </p:tgtEl>
                                        <p:attrNameLst>
                                          <p:attrName>style.visibility</p:attrName>
                                        </p:attrNameLst>
                                      </p:cBhvr>
                                      <p:to>
                                        <p:strVal val="visible"/>
                                      </p:to>
                                    </p:set>
                                    <p:animEffect transition="in" filter="fade">
                                      <p:cBhvr>
                                        <p:cTn id="21" dur="500"/>
                                        <p:tgtEl>
                                          <p:spTgt spid="19661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6613">
                                            <p:txEl>
                                              <p:pRg st="5" end="5"/>
                                            </p:txEl>
                                          </p:spTgt>
                                        </p:tgtEl>
                                        <p:attrNameLst>
                                          <p:attrName>style.visibility</p:attrName>
                                        </p:attrNameLst>
                                      </p:cBhvr>
                                      <p:to>
                                        <p:strVal val="visible"/>
                                      </p:to>
                                    </p:set>
                                    <p:animEffect transition="in" filter="fade">
                                      <p:cBhvr>
                                        <p:cTn id="26" dur="500"/>
                                        <p:tgtEl>
                                          <p:spTgt spid="1966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6613">
                                            <p:txEl>
                                              <p:pRg st="6" end="6"/>
                                            </p:txEl>
                                          </p:spTgt>
                                        </p:tgtEl>
                                        <p:attrNameLst>
                                          <p:attrName>style.visibility</p:attrName>
                                        </p:attrNameLst>
                                      </p:cBhvr>
                                      <p:to>
                                        <p:strVal val="visible"/>
                                      </p:to>
                                    </p:set>
                                    <p:animEffect transition="in" filter="fade">
                                      <p:cBhvr>
                                        <p:cTn id="29" dur="500"/>
                                        <p:tgtEl>
                                          <p:spTgt spid="1966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6613">
                                            <p:txEl>
                                              <p:pRg st="7" end="7"/>
                                            </p:txEl>
                                          </p:spTgt>
                                        </p:tgtEl>
                                        <p:attrNameLst>
                                          <p:attrName>style.visibility</p:attrName>
                                        </p:attrNameLst>
                                      </p:cBhvr>
                                      <p:to>
                                        <p:strVal val="visible"/>
                                      </p:to>
                                    </p:set>
                                    <p:animEffect transition="in" filter="fade">
                                      <p:cBhvr>
                                        <p:cTn id="32" dur="500"/>
                                        <p:tgtEl>
                                          <p:spTgt spid="19661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6613">
                                            <p:txEl>
                                              <p:pRg st="8" end="8"/>
                                            </p:txEl>
                                          </p:spTgt>
                                        </p:tgtEl>
                                        <p:attrNameLst>
                                          <p:attrName>style.visibility</p:attrName>
                                        </p:attrNameLst>
                                      </p:cBhvr>
                                      <p:to>
                                        <p:strVal val="visible"/>
                                      </p:to>
                                    </p:set>
                                    <p:animEffect transition="in" filter="fade">
                                      <p:cBhvr>
                                        <p:cTn id="35" dur="500"/>
                                        <p:tgtEl>
                                          <p:spTgt spid="19661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6613">
                                            <p:txEl>
                                              <p:pRg st="9" end="9"/>
                                            </p:txEl>
                                          </p:spTgt>
                                        </p:tgtEl>
                                        <p:attrNameLst>
                                          <p:attrName>style.visibility</p:attrName>
                                        </p:attrNameLst>
                                      </p:cBhvr>
                                      <p:to>
                                        <p:strVal val="visible"/>
                                      </p:to>
                                    </p:set>
                                    <p:animEffect transition="in" filter="fade">
                                      <p:cBhvr>
                                        <p:cTn id="38" dur="500"/>
                                        <p:tgtEl>
                                          <p:spTgt spid="19661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6613">
                                            <p:txEl>
                                              <p:pRg st="10" end="10"/>
                                            </p:txEl>
                                          </p:spTgt>
                                        </p:tgtEl>
                                        <p:attrNameLst>
                                          <p:attrName>style.visibility</p:attrName>
                                        </p:attrNameLst>
                                      </p:cBhvr>
                                      <p:to>
                                        <p:strVal val="visible"/>
                                      </p:to>
                                    </p:set>
                                    <p:animEffect transition="in" filter="fade">
                                      <p:cBhvr>
                                        <p:cTn id="41" dur="500"/>
                                        <p:tgtEl>
                                          <p:spTgt spid="1966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pPr eaLnBrk="1" hangingPunct="1">
              <a:defRPr/>
            </a:pPr>
            <a:r>
              <a:rPr lang="en-US"/>
              <a:t>Why Linkers?</a:t>
            </a:r>
          </a:p>
        </p:txBody>
      </p:sp>
      <p:sp>
        <p:nvSpPr>
          <p:cNvPr id="197637" name="Rectangle 5"/>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Modularity</a:t>
            </a:r>
          </a:p>
          <a:p>
            <a:pPr lvl="1" eaLnBrk="1" hangingPunct="1">
              <a:defRPr/>
            </a:pPr>
            <a:r>
              <a:rPr lang="en-US">
                <a:latin typeface="Helvetica" charset="0"/>
                <a:ea typeface="ＭＳ Ｐゴシック" charset="0"/>
              </a:rPr>
              <a:t>Program can be written as a collection of smaller source files, rather than one monolithic mass.</a:t>
            </a:r>
          </a:p>
          <a:p>
            <a:pPr lvl="1" eaLnBrk="1" hangingPunct="1">
              <a:defRPr/>
            </a:pPr>
            <a:r>
              <a:rPr lang="en-US">
                <a:latin typeface="Helvetica" charset="0"/>
                <a:ea typeface="ＭＳ Ｐゴシック" charset="0"/>
              </a:rPr>
              <a:t>Can build libraries of common functions (more on this later)</a:t>
            </a:r>
          </a:p>
          <a:p>
            <a:pPr lvl="2" eaLnBrk="1" hangingPunct="1">
              <a:defRPr/>
            </a:pPr>
            <a:r>
              <a:rPr lang="en-US" sz="1800">
                <a:latin typeface="Helvetica" charset="0"/>
                <a:ea typeface="ＭＳ Ｐゴシック" charset="0"/>
              </a:rPr>
              <a:t>e.g., Math library, standard C library</a:t>
            </a:r>
          </a:p>
          <a:p>
            <a:pPr eaLnBrk="1" hangingPunct="1">
              <a:buFont typeface="Wingdings" charset="0"/>
              <a:buNone/>
              <a:defRPr/>
            </a:pPr>
            <a:r>
              <a:rPr lang="en-US">
                <a:latin typeface="Helvetica" charset="0"/>
                <a:ea typeface="ＭＳ Ｐゴシック" charset="0"/>
                <a:cs typeface="ＭＳ Ｐゴシック" charset="0"/>
              </a:rPr>
              <a:t>Efficiency</a:t>
            </a:r>
          </a:p>
          <a:p>
            <a:pPr lvl="1" eaLnBrk="1" hangingPunct="1">
              <a:defRPr/>
            </a:pPr>
            <a:r>
              <a:rPr lang="en-US">
                <a:latin typeface="Helvetica" charset="0"/>
                <a:ea typeface="ＭＳ Ｐゴシック" charset="0"/>
              </a:rPr>
              <a:t>Time: </a:t>
            </a:r>
          </a:p>
          <a:p>
            <a:pPr lvl="2" eaLnBrk="1" hangingPunct="1">
              <a:defRPr/>
            </a:pPr>
            <a:r>
              <a:rPr lang="en-US" sz="1800">
                <a:latin typeface="Helvetica" charset="0"/>
                <a:ea typeface="ＭＳ Ｐゴシック" charset="0"/>
              </a:rPr>
              <a:t>Change one source file, compile, and then relink.</a:t>
            </a:r>
          </a:p>
          <a:p>
            <a:pPr lvl="2" eaLnBrk="1" hangingPunct="1">
              <a:defRPr/>
            </a:pPr>
            <a:r>
              <a:rPr lang="en-US" sz="1800">
                <a:solidFill>
                  <a:srgbClr val="FF1A1A"/>
                </a:solidFill>
                <a:latin typeface="Helvetica" charset="0"/>
                <a:ea typeface="ＭＳ Ｐゴシック" charset="0"/>
              </a:rPr>
              <a:t>No need to recompile other source files.</a:t>
            </a:r>
          </a:p>
          <a:p>
            <a:pPr lvl="1" eaLnBrk="1" hangingPunct="1">
              <a:defRPr/>
            </a:pPr>
            <a:r>
              <a:rPr lang="en-US">
                <a:latin typeface="Helvetica" charset="0"/>
                <a:ea typeface="ＭＳ Ｐゴシック" charset="0"/>
              </a:rPr>
              <a:t>Space:</a:t>
            </a:r>
          </a:p>
          <a:p>
            <a:pPr lvl="2" eaLnBrk="1" hangingPunct="1">
              <a:defRPr/>
            </a:pPr>
            <a:r>
              <a:rPr lang="en-US" sz="1800">
                <a:latin typeface="Helvetica" charset="0"/>
                <a:ea typeface="ＭＳ Ｐゴシック" charset="0"/>
              </a:rPr>
              <a:t> Libraries of common functions can be aggregated into a single file...</a:t>
            </a:r>
          </a:p>
          <a:p>
            <a:pPr lvl="2" eaLnBrk="1" hangingPunct="1">
              <a:defRPr/>
            </a:pPr>
            <a:r>
              <a:rPr lang="en-US" sz="1800">
                <a:latin typeface="Helvetica" charset="0"/>
                <a:ea typeface="ＭＳ Ｐゴシック" charset="0"/>
              </a:rPr>
              <a:t> Yet executable files and running memory images contain only code for the functions they actually use.</a:t>
            </a:r>
          </a:p>
          <a:p>
            <a:pPr lvl="3" eaLnBrk="1" hangingPunct="1">
              <a:defRPr/>
            </a:pPr>
            <a:endParaRPr lang="en-US" sz="1800">
              <a:latin typeface="Helvetica" charset="0"/>
              <a:ea typeface="ＭＳ Ｐゴシック" charset="0"/>
            </a:endParaRPr>
          </a:p>
        </p:txBody>
      </p:sp>
    </p:spTree>
    <p:extLst>
      <p:ext uri="{BB962C8B-B14F-4D97-AF65-F5344CB8AC3E}">
        <p14:creationId xmlns:p14="http://schemas.microsoft.com/office/powerpoint/2010/main" val="2227236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637">
                                            <p:txEl>
                                              <p:pRg st="0" end="0"/>
                                            </p:txEl>
                                          </p:spTgt>
                                        </p:tgtEl>
                                        <p:attrNameLst>
                                          <p:attrName>style.visibility</p:attrName>
                                        </p:attrNameLst>
                                      </p:cBhvr>
                                      <p:to>
                                        <p:strVal val="visible"/>
                                      </p:to>
                                    </p:set>
                                    <p:animEffect transition="in" filter="fade">
                                      <p:cBhvr>
                                        <p:cTn id="7" dur="500"/>
                                        <p:tgtEl>
                                          <p:spTgt spid="197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7637">
                                            <p:txEl>
                                              <p:pRg st="1" end="1"/>
                                            </p:txEl>
                                          </p:spTgt>
                                        </p:tgtEl>
                                        <p:attrNameLst>
                                          <p:attrName>style.visibility</p:attrName>
                                        </p:attrNameLst>
                                      </p:cBhvr>
                                      <p:to>
                                        <p:strVal val="visible"/>
                                      </p:to>
                                    </p:set>
                                    <p:animEffect transition="in" filter="fade">
                                      <p:cBhvr>
                                        <p:cTn id="12" dur="500"/>
                                        <p:tgtEl>
                                          <p:spTgt spid="197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7637">
                                            <p:txEl>
                                              <p:pRg st="2" end="2"/>
                                            </p:txEl>
                                          </p:spTgt>
                                        </p:tgtEl>
                                        <p:attrNameLst>
                                          <p:attrName>style.visibility</p:attrName>
                                        </p:attrNameLst>
                                      </p:cBhvr>
                                      <p:to>
                                        <p:strVal val="visible"/>
                                      </p:to>
                                    </p:set>
                                    <p:animEffect transition="in" filter="fade">
                                      <p:cBhvr>
                                        <p:cTn id="17" dur="500"/>
                                        <p:tgtEl>
                                          <p:spTgt spid="19763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7637">
                                            <p:txEl>
                                              <p:pRg st="3" end="3"/>
                                            </p:txEl>
                                          </p:spTgt>
                                        </p:tgtEl>
                                        <p:attrNameLst>
                                          <p:attrName>style.visibility</p:attrName>
                                        </p:attrNameLst>
                                      </p:cBhvr>
                                      <p:to>
                                        <p:strVal val="visible"/>
                                      </p:to>
                                    </p:set>
                                    <p:animEffect transition="in" filter="fade">
                                      <p:cBhvr>
                                        <p:cTn id="20" dur="500"/>
                                        <p:tgtEl>
                                          <p:spTgt spid="19763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7637">
                                            <p:txEl>
                                              <p:pRg st="4" end="4"/>
                                            </p:txEl>
                                          </p:spTgt>
                                        </p:tgtEl>
                                        <p:attrNameLst>
                                          <p:attrName>style.visibility</p:attrName>
                                        </p:attrNameLst>
                                      </p:cBhvr>
                                      <p:to>
                                        <p:strVal val="visible"/>
                                      </p:to>
                                    </p:set>
                                    <p:animEffect transition="in" filter="fade">
                                      <p:cBhvr>
                                        <p:cTn id="25" dur="500"/>
                                        <p:tgtEl>
                                          <p:spTgt spid="19763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7637">
                                            <p:txEl>
                                              <p:pRg st="5" end="5"/>
                                            </p:txEl>
                                          </p:spTgt>
                                        </p:tgtEl>
                                        <p:attrNameLst>
                                          <p:attrName>style.visibility</p:attrName>
                                        </p:attrNameLst>
                                      </p:cBhvr>
                                      <p:to>
                                        <p:strVal val="visible"/>
                                      </p:to>
                                    </p:set>
                                    <p:animEffect transition="in" filter="fade">
                                      <p:cBhvr>
                                        <p:cTn id="30" dur="500"/>
                                        <p:tgtEl>
                                          <p:spTgt spid="19763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7637">
                                            <p:txEl>
                                              <p:pRg st="6" end="6"/>
                                            </p:txEl>
                                          </p:spTgt>
                                        </p:tgtEl>
                                        <p:attrNameLst>
                                          <p:attrName>style.visibility</p:attrName>
                                        </p:attrNameLst>
                                      </p:cBhvr>
                                      <p:to>
                                        <p:strVal val="visible"/>
                                      </p:to>
                                    </p:set>
                                    <p:animEffect transition="in" filter="fade">
                                      <p:cBhvr>
                                        <p:cTn id="33" dur="500"/>
                                        <p:tgtEl>
                                          <p:spTgt spid="19763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7637">
                                            <p:txEl>
                                              <p:pRg st="7" end="7"/>
                                            </p:txEl>
                                          </p:spTgt>
                                        </p:tgtEl>
                                        <p:attrNameLst>
                                          <p:attrName>style.visibility</p:attrName>
                                        </p:attrNameLst>
                                      </p:cBhvr>
                                      <p:to>
                                        <p:strVal val="visible"/>
                                      </p:to>
                                    </p:set>
                                    <p:animEffect transition="in" filter="fade">
                                      <p:cBhvr>
                                        <p:cTn id="36" dur="500"/>
                                        <p:tgtEl>
                                          <p:spTgt spid="19763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7637">
                                            <p:txEl>
                                              <p:pRg st="8" end="8"/>
                                            </p:txEl>
                                          </p:spTgt>
                                        </p:tgtEl>
                                        <p:attrNameLst>
                                          <p:attrName>style.visibility</p:attrName>
                                        </p:attrNameLst>
                                      </p:cBhvr>
                                      <p:to>
                                        <p:strVal val="visible"/>
                                      </p:to>
                                    </p:set>
                                    <p:animEffect transition="in" filter="fade">
                                      <p:cBhvr>
                                        <p:cTn id="41" dur="500"/>
                                        <p:tgtEl>
                                          <p:spTgt spid="197637">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7637">
                                            <p:txEl>
                                              <p:pRg st="9" end="9"/>
                                            </p:txEl>
                                          </p:spTgt>
                                        </p:tgtEl>
                                        <p:attrNameLst>
                                          <p:attrName>style.visibility</p:attrName>
                                        </p:attrNameLst>
                                      </p:cBhvr>
                                      <p:to>
                                        <p:strVal val="visible"/>
                                      </p:to>
                                    </p:set>
                                    <p:animEffect transition="in" filter="fade">
                                      <p:cBhvr>
                                        <p:cTn id="44" dur="500"/>
                                        <p:tgtEl>
                                          <p:spTgt spid="197637">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7637">
                                            <p:txEl>
                                              <p:pRg st="10" end="10"/>
                                            </p:txEl>
                                          </p:spTgt>
                                        </p:tgtEl>
                                        <p:attrNameLst>
                                          <p:attrName>style.visibility</p:attrName>
                                        </p:attrNameLst>
                                      </p:cBhvr>
                                      <p:to>
                                        <p:strVal val="visible"/>
                                      </p:to>
                                    </p:set>
                                    <p:animEffect transition="in" filter="fade">
                                      <p:cBhvr>
                                        <p:cTn id="47" dur="500"/>
                                        <p:tgtEl>
                                          <p:spTgt spid="19763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build="p" bldLvl="2"/>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17961" dir="2700000" algn="ctr" rotWithShape="0">
                  <a:schemeClr val="tx2"/>
                </a:outerShdw>
              </a:effectLst>
            </a14:hiddenEffects>
          </a:ext>
        </a:ex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charset="0"/>
            <a:ea typeface="ＭＳ Ｐゴシック"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lass6-wrapup">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6-wrapup">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08" charset="0"/>
          </a:defRPr>
        </a:defPPr>
      </a:lstStyle>
    </a:lnDef>
  </a:objectDefaults>
  <a:extraClrSchemeLst>
    <a:extraClrScheme>
      <a:clrScheme name="class6-wrapu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6-wrap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6-wrapu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6-wrapu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6-wrapu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6-wrapu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6-wrapu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6-wrapup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lass11">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1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outerShdw blurRad="63500" dist="107763" dir="2700000" algn="ctr" rotWithShape="0">
            <a:schemeClr val="folHlink"/>
          </a:outerShdw>
        </a:effectLst>
      </a:spPr>
      <a:bodyPr vert="horz" wrap="square" lIns="90487" tIns="44450" rIns="90487" bIns="44450" numCol="1" anchor="t" anchorCtr="0" compatLnSpc="1">
        <a:prstTxWarp prst="textNoShape">
          <a:avLst/>
        </a:prstTxWarp>
        <a:spAutoFit/>
      </a:bodyPr>
      <a:lstStyle>
        <a:defPPr marL="0" marR="0" indent="0" algn="l" defTabSz="914400" rtl="0" eaLnBrk="0" fontAlgn="base" latinLnBrk="0" hangingPunct="0">
          <a:lnSpc>
            <a:spcPct val="65000"/>
          </a:lnSpc>
          <a:spcBef>
            <a:spcPct val="50000"/>
          </a:spcBef>
          <a:spcAft>
            <a:spcPct val="0"/>
          </a:spcAft>
          <a:buClrTx/>
          <a:buSzTx/>
          <a:buFontTx/>
          <a:buNone/>
          <a:tabLst/>
          <a:defRPr kumimoji="0" lang="en-US" sz="1800" b="1" i="0" u="none" strike="noStrike" cap="none" normalizeH="0" baseline="0">
            <a:ln>
              <a:noFill/>
            </a:ln>
            <a:solidFill>
              <a:schemeClr val="tx1"/>
            </a:solidFill>
            <a:effectLst/>
            <a:latin typeface="Courier New" pitchFamily="-111" charset="0"/>
          </a:defRPr>
        </a:defPPr>
      </a:lstStyle>
    </a:lnDef>
  </a:objectDefaults>
  <a:extraClrSchemeLst>
    <a:extraClrScheme>
      <a:clrScheme name="class1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11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57821</TotalTime>
  <Pages>35</Pages>
  <Words>7120</Words>
  <Application>Microsoft Macintosh PowerPoint</Application>
  <PresentationFormat>Letter Paper (8.5x11 in)</PresentationFormat>
  <Paragraphs>1423</Paragraphs>
  <Slides>61</Slides>
  <Notes>14</Notes>
  <HiddenSlides>0</HiddenSlides>
  <MMClips>0</MMClips>
  <ScaleCrop>false</ScaleCrop>
  <HeadingPairs>
    <vt:vector size="4" baseType="variant">
      <vt:variant>
        <vt:lpstr>Theme</vt:lpstr>
      </vt:variant>
      <vt:variant>
        <vt:i4>5</vt:i4>
      </vt:variant>
      <vt:variant>
        <vt:lpstr>Slide Titles</vt:lpstr>
      </vt:variant>
      <vt:variant>
        <vt:i4>61</vt:i4>
      </vt:variant>
    </vt:vector>
  </HeadingPairs>
  <TitlesOfParts>
    <vt:vector size="66" baseType="lpstr">
      <vt:lpstr>class02</vt:lpstr>
      <vt:lpstr>1_class02</vt:lpstr>
      <vt:lpstr>class6-wrapup</vt:lpstr>
      <vt:lpstr>1_class11</vt:lpstr>
      <vt:lpstr>class11</vt:lpstr>
      <vt:lpstr>Chapter 7: Linking </vt:lpstr>
      <vt:lpstr>Announcements</vt:lpstr>
      <vt:lpstr>Chapter Mapping</vt:lpstr>
      <vt:lpstr>Chapter 7: A Simplistic Program Translation Scheme</vt:lpstr>
      <vt:lpstr>A Better Scheme Using a Linker</vt:lpstr>
      <vt:lpstr>Compiling a Program </vt:lpstr>
      <vt:lpstr>Translating the Example Program </vt:lpstr>
      <vt:lpstr>What Does a Linker Do?</vt:lpstr>
      <vt:lpstr>Why Linkers?</vt:lpstr>
      <vt:lpstr>Executable and Linkable Format (ELF)</vt:lpstr>
      <vt:lpstr>ELF Object File Format</vt:lpstr>
      <vt:lpstr>ELF Object File Format (cont)</vt:lpstr>
      <vt:lpstr>Example C Program</vt:lpstr>
      <vt:lpstr>Merging Relocatable Object Files into an Executable Object File</vt:lpstr>
      <vt:lpstr>Symbol Resolution and Relocation</vt:lpstr>
      <vt:lpstr>m.o Relocation Info (32-bit)</vt:lpstr>
      <vt:lpstr>a.o Relocation Info (.text)</vt:lpstr>
      <vt:lpstr>a.o Relocation Info (.data)</vt:lpstr>
      <vt:lpstr>Executable After Relocation and  External Reference Resolution (.text)</vt:lpstr>
      <vt:lpstr>Executable After Relocation and  External Reference Resolution(.data)</vt:lpstr>
      <vt:lpstr>Example C Program</vt:lpstr>
      <vt:lpstr>main.o ELF file</vt:lpstr>
      <vt:lpstr>Symbol Table Entries</vt:lpstr>
      <vt:lpstr>swap.o ELF file</vt:lpstr>
      <vt:lpstr>Linking .o’s to Resolve References</vt:lpstr>
      <vt:lpstr>Linking .o’s to Resolve References</vt:lpstr>
      <vt:lpstr>Merging Relocatable Object Files</vt:lpstr>
      <vt:lpstr>Relocation</vt:lpstr>
      <vt:lpstr>main.o’s .rel.text</vt:lpstr>
      <vt:lpstr>ELF Relocation Entries</vt:lpstr>
      <vt:lpstr>Merging Relocatable Object Files</vt:lpstr>
      <vt:lpstr>swap.o’s .rel.data</vt:lpstr>
      <vt:lpstr>Merging Relocatable Object Files</vt:lpstr>
      <vt:lpstr>Packaging  Commonly Used Functions</vt:lpstr>
      <vt:lpstr>Static Libraries (archives)</vt:lpstr>
      <vt:lpstr>Creating Static Libraries</vt:lpstr>
      <vt:lpstr>Commonly Used Libraries</vt:lpstr>
      <vt:lpstr>Using Static Libraries</vt:lpstr>
      <vt:lpstr>Linker Selectively adds .o Library Files</vt:lpstr>
      <vt:lpstr>Strong and Weak Symbols</vt:lpstr>
      <vt:lpstr>Linker’s Symbol Rules</vt:lpstr>
      <vt:lpstr>Linker Puzzles</vt:lpstr>
      <vt:lpstr>Loading Executable Binaries</vt:lpstr>
      <vt:lpstr>Disadvantages of Linking Static Libraries</vt:lpstr>
      <vt:lpstr>Shared Libraries</vt:lpstr>
      <vt:lpstr>Dynamically Linked Shared Libraries </vt:lpstr>
      <vt:lpstr>Dynamic Linking</vt:lpstr>
      <vt:lpstr>Dynamic Linking</vt:lpstr>
      <vt:lpstr>Load Time vs Run Time Dynamic Linking</vt:lpstr>
      <vt:lpstr>Dynamic Linking Example</vt:lpstr>
      <vt:lpstr>Supplementary Slides</vt:lpstr>
      <vt:lpstr>Integrate lectures 17 &amp; 18 from 3rd ed</vt:lpstr>
      <vt:lpstr>Linux Memory Layout</vt:lpstr>
      <vt:lpstr>Linux Memory Allocation</vt:lpstr>
      <vt:lpstr>Recap…</vt:lpstr>
      <vt:lpstr>ELF Object File Format</vt:lpstr>
      <vt:lpstr>Text &amp; Stack Example</vt:lpstr>
      <vt:lpstr>Dynamic Linking Example</vt:lpstr>
      <vt:lpstr>General Relocation Algorithm</vt:lpstr>
      <vt:lpstr>The Complete Picture</vt:lpstr>
      <vt:lpstr>Position Independent Code (PIC) (not on final)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subject/>
  <dc:creator>Randal E. Bryant &amp; David R. O'Hallaron</dc:creator>
  <cp:keywords/>
  <dc:description/>
  <cp:lastModifiedBy>Richard Han</cp:lastModifiedBy>
  <cp:revision>406</cp:revision>
  <cp:lastPrinted>1998-08-31T18:34:23Z</cp:lastPrinted>
  <dcterms:created xsi:type="dcterms:W3CDTF">2012-12-04T06:20:56Z</dcterms:created>
  <dcterms:modified xsi:type="dcterms:W3CDTF">2019-12-09T03:09:01Z</dcterms:modified>
</cp:coreProperties>
</file>