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793" r:id="rId2"/>
  </p:sldMasterIdLst>
  <p:notesMasterIdLst>
    <p:notesMasterId r:id="rId81"/>
  </p:notesMasterIdLst>
  <p:handoutMasterIdLst>
    <p:handoutMasterId r:id="rId82"/>
  </p:handoutMasterIdLst>
  <p:sldIdLst>
    <p:sldId id="343" r:id="rId3"/>
    <p:sldId id="549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503" r:id="rId14"/>
    <p:sldId id="504" r:id="rId15"/>
    <p:sldId id="505" r:id="rId16"/>
    <p:sldId id="550" r:id="rId17"/>
    <p:sldId id="551" r:id="rId18"/>
    <p:sldId id="552" r:id="rId19"/>
    <p:sldId id="553" r:id="rId20"/>
    <p:sldId id="555" r:id="rId21"/>
    <p:sldId id="563" r:id="rId22"/>
    <p:sldId id="554" r:id="rId23"/>
    <p:sldId id="556" r:id="rId24"/>
    <p:sldId id="557" r:id="rId25"/>
    <p:sldId id="558" r:id="rId26"/>
    <p:sldId id="559" r:id="rId27"/>
    <p:sldId id="567" r:id="rId28"/>
    <p:sldId id="561" r:id="rId29"/>
    <p:sldId id="568" r:id="rId30"/>
    <p:sldId id="569" r:id="rId31"/>
    <p:sldId id="570" r:id="rId32"/>
    <p:sldId id="571" r:id="rId33"/>
    <p:sldId id="572" r:id="rId34"/>
    <p:sldId id="573" r:id="rId35"/>
    <p:sldId id="574" r:id="rId36"/>
    <p:sldId id="575" r:id="rId37"/>
    <p:sldId id="576" r:id="rId38"/>
    <p:sldId id="577" r:id="rId39"/>
    <p:sldId id="578" r:id="rId40"/>
    <p:sldId id="579" r:id="rId41"/>
    <p:sldId id="580" r:id="rId42"/>
    <p:sldId id="581" r:id="rId43"/>
    <p:sldId id="582" r:id="rId44"/>
    <p:sldId id="583" r:id="rId45"/>
    <p:sldId id="584" r:id="rId46"/>
    <p:sldId id="585" r:id="rId47"/>
    <p:sldId id="586" r:id="rId48"/>
    <p:sldId id="587" r:id="rId49"/>
    <p:sldId id="588" r:id="rId50"/>
    <p:sldId id="589" r:id="rId51"/>
    <p:sldId id="590" r:id="rId52"/>
    <p:sldId id="591" r:id="rId53"/>
    <p:sldId id="592" r:id="rId54"/>
    <p:sldId id="593" r:id="rId55"/>
    <p:sldId id="594" r:id="rId56"/>
    <p:sldId id="596" r:id="rId57"/>
    <p:sldId id="597" r:id="rId58"/>
    <p:sldId id="598" r:id="rId59"/>
    <p:sldId id="599" r:id="rId60"/>
    <p:sldId id="600" r:id="rId61"/>
    <p:sldId id="601" r:id="rId62"/>
    <p:sldId id="602" r:id="rId63"/>
    <p:sldId id="603" r:id="rId64"/>
    <p:sldId id="604" r:id="rId65"/>
    <p:sldId id="605" r:id="rId66"/>
    <p:sldId id="606" r:id="rId67"/>
    <p:sldId id="607" r:id="rId68"/>
    <p:sldId id="608" r:id="rId69"/>
    <p:sldId id="609" r:id="rId70"/>
    <p:sldId id="610" r:id="rId71"/>
    <p:sldId id="611" r:id="rId72"/>
    <p:sldId id="562" r:id="rId73"/>
    <p:sldId id="509" r:id="rId74"/>
    <p:sldId id="510" r:id="rId75"/>
    <p:sldId id="511" r:id="rId76"/>
    <p:sldId id="512" r:id="rId77"/>
    <p:sldId id="527" r:id="rId78"/>
    <p:sldId id="492" r:id="rId79"/>
    <p:sldId id="470" r:id="rId80"/>
  </p:sldIdLst>
  <p:sldSz cx="9144000" cy="6858000" type="letter"/>
  <p:notesSz cx="6845300" cy="9396413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FF"/>
    <a:srgbClr val="CCFF33"/>
    <a:srgbClr val="00CCFF"/>
    <a:srgbClr val="FFFF99"/>
    <a:srgbClr val="FFFFCC"/>
    <a:srgbClr val="CC99FF"/>
    <a:srgbClr val="CCFFCC"/>
    <a:srgbClr val="950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04" y="8"/>
      </p:cViewPr>
      <p:guideLst>
        <p:guide orient="horz" pos="96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584" y="-10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notesMaster" Target="notesMasters/notesMaster1.xml"/><Relationship Id="rId82" Type="http://schemas.openxmlformats.org/officeDocument/2006/relationships/handoutMaster" Target="handoutMasters/handoutMaster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044825" y="8950325"/>
            <a:ext cx="7572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/>
              <a:t>Page </a:t>
            </a:r>
            <a:fld id="{DCA13A67-7936-9B4D-91C7-9220A4E1E557}" type="slidenum">
              <a:rPr lang="en-US" sz="1200" b="0"/>
              <a:pPr defTabSz="868363"/>
              <a:t>‹#›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1193843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022600" y="8950325"/>
            <a:ext cx="8001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>
                <a:latin typeface="Century Gothic" charset="0"/>
              </a:rPr>
              <a:t>Page </a:t>
            </a:r>
            <a:fld id="{9580F692-FB18-4B4F-93DA-44C4B1418E34}" type="slidenum">
              <a:rPr lang="en-US" sz="1200" b="0">
                <a:latin typeface="Century Gothic" charset="0"/>
              </a:rPr>
              <a:pPr defTabSz="868363"/>
              <a:t>‹#›</a:t>
            </a:fld>
            <a:endParaRPr lang="en-US" sz="1200" b="0">
              <a:latin typeface="Century Gothic" charset="0"/>
            </a:endParaRPr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578422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Example: polynomial code may want to call factorial code.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Note: each common code fragment would need to be separately programmed to consult a different memory location to find its return address.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A key problem of having one memory location to store the return address for each function is this won’t work for recursive calls.  In that case, you need to have a memory location to store the return address for each *invocation* of a function.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Another problem is that you can’t have two calls concurrently inside the same function, as would occur in a multi-threaded program.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A third problem is that if the function is never called, then you’ve wasted space allocating memory for storing a return address.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The last argument is pushed first, and the first argument is pushed last - see p. 220 of the textbook.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A problem again is inefficiency - if the function is never called, then the space allocated for saving parameters is wasted memory.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The problem again is also recursion.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we’ll see later, usually there is</a:t>
            </a:r>
            <a:r>
              <a:rPr lang="en-US" baseline="0" dirty="0" smtClean="0"/>
              <a:t> also room made on the call stack for saved registers that are restored when the procedure exits.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18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This is actually virtual memory, not physical memory.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Figure 3.28 p. 245.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36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Counts # of bits set to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31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 is an instruction (terminology is confusing, sometimes it’s called a prefix) added to fix a problem on</a:t>
            </a:r>
            <a:r>
              <a:rPr lang="en-US" baseline="0" dirty="0" smtClean="0"/>
              <a:t> AMD systems with branch prediction jumping directly to an ret.  See stack overflow: “</a:t>
            </a:r>
            <a:r>
              <a:rPr lang="en-US" dirty="0" smtClean="0"/>
              <a:t>there was an issue in the AMD's branch predictor when a single-byte ret immediately followed a conditional jump as in the code you quoted (and a few other situations), and the workaround was to add the rep prefix, which is ignored by CPU but fixes the predictor penalty.”  You can think of it as a </a:t>
            </a:r>
            <a:r>
              <a:rPr lang="en-US" dirty="0" err="1" smtClean="0"/>
              <a:t>nop</a:t>
            </a:r>
            <a:r>
              <a:rPr lang="en-US" dirty="0" smtClean="0"/>
              <a:t> that makes branch prediction go smoothly.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81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Note why %</a:t>
            </a:r>
            <a:r>
              <a:rPr lang="en-US" dirty="0" err="1">
                <a:ea typeface="ＭＳ Ｐゴシック" charset="0"/>
                <a:cs typeface="ＭＳ Ｐゴシック" charset="0"/>
              </a:rPr>
              <a:t>ebx</a:t>
            </a:r>
            <a:r>
              <a:rPr lang="en-US" dirty="0">
                <a:ea typeface="ＭＳ Ｐゴシック" charset="0"/>
                <a:cs typeface="ＭＳ Ｐゴシック" charset="0"/>
              </a:rPr>
              <a:t> must be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callee</a:t>
            </a:r>
            <a:r>
              <a:rPr lang="en-US" dirty="0">
                <a:ea typeface="ＭＳ Ｐゴシック" charset="0"/>
                <a:cs typeface="ＭＳ Ｐゴシック" charset="0"/>
              </a:rPr>
              <a:t>-saved.  Because this is a recursive function, each instance of the function will manipulate the same registers in the body, in this case %</a:t>
            </a:r>
            <a:r>
              <a:rPr lang="en-US" dirty="0" err="1">
                <a:ea typeface="ＭＳ Ｐゴシック" charset="0"/>
                <a:cs typeface="ＭＳ Ｐゴシック" charset="0"/>
              </a:rPr>
              <a:t>ebx</a:t>
            </a:r>
            <a:r>
              <a:rPr lang="en-US" dirty="0">
                <a:ea typeface="ＭＳ Ｐゴシック" charset="0"/>
                <a:cs typeface="ＭＳ Ｐゴシック" charset="0"/>
              </a:rPr>
              <a:t> and %</a:t>
            </a:r>
            <a:r>
              <a:rPr lang="en-US" dirty="0" err="1">
                <a:ea typeface="ＭＳ Ｐゴシック" charset="0"/>
                <a:cs typeface="ＭＳ Ｐゴシック" charset="0"/>
              </a:rPr>
              <a:t>eax</a:t>
            </a:r>
            <a:r>
              <a:rPr lang="en-US" dirty="0">
                <a:ea typeface="ＭＳ Ｐゴシック" charset="0"/>
                <a:cs typeface="ＭＳ Ｐゴシック" charset="0"/>
              </a:rPr>
              <a:t>.  Note how just after the ‘call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rfact</a:t>
            </a:r>
            <a:r>
              <a:rPr lang="en-US" dirty="0">
                <a:ea typeface="ＭＳ Ｐゴシック" charset="0"/>
                <a:cs typeface="ＭＳ Ｐゴシック" charset="0"/>
              </a:rPr>
              <a:t>’, we have ‘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imull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%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ebx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%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eax</a:t>
            </a:r>
            <a:r>
              <a:rPr lang="en-US" dirty="0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.  So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imull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depends on %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ebx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not being changed by the prior call to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rfact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.  But in fact, %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ebx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is changed inside of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rfact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.  So it is important to save %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ebx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and then restore it before emerging from an instance of a recursive call to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rfact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so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imull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can use the same value that %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ebx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was before calling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rfact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as after the call to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rfact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.  Why doesn</a:t>
            </a:r>
            <a:r>
              <a:rPr lang="en-US" dirty="0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t %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eax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get the same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callee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-saved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treatement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?  Because in the </a:t>
            </a:r>
            <a:r>
              <a:rPr lang="en-US" dirty="0">
                <a:ea typeface="ＭＳ Ｐゴシック" charset="0"/>
                <a:cs typeface="ＭＳ Ｐゴシック" charset="0"/>
              </a:rPr>
              <a:t>‘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imull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%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ebx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%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eax</a:t>
            </a:r>
            <a:r>
              <a:rPr lang="en-US" dirty="0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statement, %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eax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is used to store the *return* value from the call to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rfact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.  That is, the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imull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instruction *expects* %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eax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to change due to the call to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rfact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whereas the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imull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expects the %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ebx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to *not* change.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0400735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3501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72716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283761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17891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745600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56291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08904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54880"/>
      </p:ext>
    </p:extLst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651191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9098530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43493"/>
      </p:ext>
    </p:extLst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0575461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30201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65592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918883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55325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01175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31808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58017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4510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2262892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chemeClr val="hlink"/>
                </a:solidFill>
              </a:rPr>
              <a:t>– </a:t>
            </a:r>
            <a:fld id="{858E5A07-6C19-AC46-AD55-20AD14D40259}" type="slidenum">
              <a:rPr lang="en-US" sz="1400" b="0" smtClean="0">
                <a:solidFill>
                  <a:schemeClr val="hlink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chemeClr val="hlink"/>
                </a:solidFill>
              </a:rPr>
              <a:t> –</a:t>
            </a:r>
            <a:endParaRPr lang="en-US" sz="1400" b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000" b="1">
          <a:solidFill>
            <a:schemeClr val="folHlink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6263A9A5-4C22-AD4B-BC45-6B8065EB39BD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 xmlns:p14="http://schemas.microsoft.com/office/powerpoint/2010/main"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400" b="1">
          <a:solidFill>
            <a:schemeClr val="folHlink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.doc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066800"/>
            <a:ext cx="7772400" cy="1565275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Chapter 3:</a:t>
            </a:r>
            <a:b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Function calls and the Stack pointer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0425" y="3048000"/>
            <a:ext cx="7013575" cy="3133725"/>
          </a:xfrm>
        </p:spPr>
        <p:txBody>
          <a:bodyPr lIns="90487" tIns="44450" rIns="90487" bIns="44450"/>
          <a:lstStyle/>
          <a:p>
            <a:pPr eaLnBrk="1" hangingPunct="1">
              <a:lnSpc>
                <a:spcPct val="85000"/>
              </a:lnSpc>
              <a:buFont typeface="Wingdings" charset="0"/>
              <a:buNone/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Topics</a:t>
            </a:r>
          </a:p>
          <a:p>
            <a:pPr lvl="1" eaLnBrk="1" hangingPunct="1">
              <a:buClr>
                <a:srgbClr val="660033"/>
              </a:buClr>
              <a:defRPr/>
            </a:pPr>
            <a:r>
              <a:rPr lang="en-US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IA64 </a:t>
            </a:r>
            <a:r>
              <a:rPr lang="en-US" dirty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stack </a:t>
            </a:r>
            <a:r>
              <a:rPr lang="en-US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discipline</a:t>
            </a:r>
          </a:p>
          <a:p>
            <a:pPr lvl="1" eaLnBrk="1" hangingPunct="1">
              <a:buClr>
                <a:srgbClr val="660033"/>
              </a:buClr>
              <a:defRPr/>
            </a:pPr>
            <a:r>
              <a:rPr lang="en-US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%</a:t>
            </a:r>
            <a:r>
              <a:rPr lang="en-US" dirty="0" err="1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rsp</a:t>
            </a:r>
            <a:endParaRPr lang="en-US" dirty="0" smtClean="0">
              <a:solidFill>
                <a:srgbClr val="000066"/>
              </a:solidFill>
              <a:latin typeface="Helvetica" charset="0"/>
              <a:ea typeface="ＭＳ Ｐゴシック" charset="0"/>
            </a:endParaRPr>
          </a:p>
          <a:p>
            <a:pPr lvl="1" eaLnBrk="1" hangingPunct="1">
              <a:buClr>
                <a:srgbClr val="660033"/>
              </a:buClr>
              <a:defRPr/>
            </a:pPr>
            <a:r>
              <a:rPr lang="en-US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Push, pop</a:t>
            </a:r>
          </a:p>
          <a:p>
            <a:pPr lvl="1" eaLnBrk="1" hangingPunct="1">
              <a:buClr>
                <a:srgbClr val="660033"/>
              </a:buClr>
              <a:defRPr/>
            </a:pPr>
            <a:r>
              <a:rPr lang="en-US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Call, ret</a:t>
            </a:r>
          </a:p>
          <a:p>
            <a:pPr lvl="1" eaLnBrk="1" hangingPunct="1">
              <a:buClr>
                <a:srgbClr val="660033"/>
              </a:buClr>
              <a:defRPr/>
            </a:pPr>
            <a:r>
              <a:rPr lang="en-US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Stack Discipline Examples: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Local variable allocation on the stack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Call chains and stack frames</a:t>
            </a:r>
          </a:p>
          <a:p>
            <a:pPr lvl="2" eaLnBrk="1" hangingPunct="1">
              <a:buClr>
                <a:srgbClr val="660033"/>
              </a:buClr>
              <a:defRPr/>
            </a:pPr>
            <a:r>
              <a:rPr lang="en-US" dirty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Register saving conventions</a:t>
            </a:r>
          </a:p>
          <a:p>
            <a:pPr lvl="2" eaLnBrk="1" hangingPunct="1">
              <a:buClr>
                <a:srgbClr val="660033"/>
              </a:buClr>
              <a:defRPr/>
            </a:pPr>
            <a:r>
              <a:rPr lang="en-US" dirty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Recursive Functions and the Call Stack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Motivation for 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Call Stack (7)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Design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goals: want a solution to support functions that:</a:t>
            </a:r>
          </a:p>
          <a:p>
            <a:pPr marL="955675" lvl="1" indent="-457200">
              <a:buFont typeface="+mj-lt"/>
              <a:buAutoNum type="arabicPeriod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Automatically stores the return address before a function is called, and retrieves that return address when exiting a function</a:t>
            </a:r>
          </a:p>
          <a:p>
            <a:pPr marL="955675" lvl="1" indent="-457200">
              <a:buFont typeface="+mj-lt"/>
              <a:buAutoNum type="arabicPeriod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Allows storage of parameters before a function is called, and parameter retrieval within the function</a:t>
            </a:r>
          </a:p>
          <a:p>
            <a:pPr marL="955675" lvl="1" indent="-457200">
              <a:buFont typeface="+mj-lt"/>
              <a:buAutoNum type="arabicPeriod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Is memory-efficient for return addresses, parameters, and local </a:t>
            </a:r>
            <a:r>
              <a:rPr lang="en-US" dirty="0" smtClean="0">
                <a:latin typeface="Helvetica" charset="0"/>
                <a:ea typeface="ＭＳ Ｐゴシック" charset="0"/>
              </a:rPr>
              <a:t>variables</a:t>
            </a:r>
          </a:p>
          <a:p>
            <a:pPr marL="955675" lvl="1" indent="-457200">
              <a:buFont typeface="+mj-lt"/>
              <a:buAutoNum type="arabicPeriod"/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Each instance of a function should have its own unique set of {return address, parameters, and local variables}, to support recursion (and multi-threading)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Solution: 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Call Stack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5805487" cy="52244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Supports function calls by storing the return address, parameters, and local variables on a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stack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Allocate a special reusable region of memory for the stack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Create a special CPU register </a:t>
            </a:r>
            <a:r>
              <a:rPr lang="en-US" b="0" dirty="0" smtClean="0">
                <a:latin typeface="Courier" charset="0"/>
                <a:ea typeface="ＭＳ Ｐゴシック" charset="0"/>
                <a:cs typeface="Courier" charset="0"/>
              </a:rPr>
              <a:t>%</a:t>
            </a:r>
            <a:r>
              <a:rPr lang="en-US" b="0" dirty="0" err="1" smtClean="0">
                <a:latin typeface="Courier" charset="0"/>
                <a:ea typeface="ＭＳ Ｐゴシック" charset="0"/>
                <a:cs typeface="Courier" charset="0"/>
              </a:rPr>
              <a:t>rsp</a:t>
            </a:r>
            <a:r>
              <a:rPr lang="en-US" b="0" dirty="0" smtClean="0">
                <a:latin typeface="Courier" charset="0"/>
                <a:ea typeface="ＭＳ Ｐゴシック" charset="0"/>
                <a:cs typeface="Courier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that the stores the location of the top of the stack, i.e. the </a:t>
            </a:r>
            <a:r>
              <a:rPr lang="en-US" i="1" dirty="0">
                <a:latin typeface="Helvetica" charset="0"/>
                <a:ea typeface="ＭＳ Ｐゴシック" charset="0"/>
              </a:rPr>
              <a:t>stack pointer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Create a CPU instruction </a:t>
            </a:r>
            <a:r>
              <a:rPr lang="en-US" b="0" dirty="0">
                <a:latin typeface="Courier" charset="0"/>
                <a:ea typeface="ＭＳ Ｐゴシック" charset="0"/>
                <a:cs typeface="Courier" charset="0"/>
              </a:rPr>
              <a:t>call </a:t>
            </a:r>
            <a:r>
              <a:rPr lang="en-US" dirty="0">
                <a:latin typeface="Helvetica" charset="0"/>
                <a:ea typeface="ＭＳ Ｐゴシック" charset="0"/>
              </a:rPr>
              <a:t>that before jumping to a function stores (pushes) the return address on the stack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Create a CPU instruction </a:t>
            </a:r>
            <a:r>
              <a:rPr lang="en-US" b="0" dirty="0">
                <a:latin typeface="Courier" charset="0"/>
                <a:ea typeface="ＭＳ Ｐゴシック" charset="0"/>
                <a:cs typeface="Courier" charset="0"/>
              </a:rPr>
              <a:t>ret </a:t>
            </a:r>
            <a:r>
              <a:rPr lang="en-US" dirty="0">
                <a:latin typeface="Helvetica" charset="0"/>
                <a:ea typeface="ＭＳ Ｐゴシック" charset="0"/>
              </a:rPr>
              <a:t>that jumps to the return address upon exiting from the function, popping the address from the stack</a:t>
            </a: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48131" name="Rectangle 7"/>
          <p:cNvSpPr>
            <a:spLocks noChangeArrowheads="1"/>
          </p:cNvSpPr>
          <p:nvPr/>
        </p:nvSpPr>
        <p:spPr bwMode="auto">
          <a:xfrm>
            <a:off x="7010400" y="838200"/>
            <a:ext cx="1292225" cy="28194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10400" y="3657600"/>
            <a:ext cx="1295400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010400" y="5334000"/>
            <a:ext cx="1295400" cy="10668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 dirty="0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8134" name="TextBox 9"/>
          <p:cNvSpPr txBox="1">
            <a:spLocks noChangeArrowheads="1"/>
          </p:cNvSpPr>
          <p:nvPr/>
        </p:nvSpPr>
        <p:spPr bwMode="auto">
          <a:xfrm>
            <a:off x="7315200" y="5715000"/>
            <a:ext cx="762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Code</a:t>
            </a:r>
          </a:p>
        </p:txBody>
      </p:sp>
      <p:sp>
        <p:nvSpPr>
          <p:cNvPr id="48135" name="TextBox 10"/>
          <p:cNvSpPr txBox="1">
            <a:spLocks noChangeArrowheads="1"/>
          </p:cNvSpPr>
          <p:nvPr/>
        </p:nvSpPr>
        <p:spPr bwMode="auto">
          <a:xfrm>
            <a:off x="7315200" y="4267200"/>
            <a:ext cx="6842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Data</a:t>
            </a:r>
          </a:p>
        </p:txBody>
      </p:sp>
      <p:sp>
        <p:nvSpPr>
          <p:cNvPr id="48136" name="TextBox 11"/>
          <p:cNvSpPr txBox="1">
            <a:spLocks noChangeArrowheads="1"/>
          </p:cNvSpPr>
          <p:nvPr/>
        </p:nvSpPr>
        <p:spPr bwMode="auto">
          <a:xfrm>
            <a:off x="7070725" y="339725"/>
            <a:ext cx="1082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Memory</a:t>
            </a:r>
          </a:p>
        </p:txBody>
      </p:sp>
      <p:sp>
        <p:nvSpPr>
          <p:cNvPr id="48137" name="TextBox 12"/>
          <p:cNvSpPr txBox="1">
            <a:spLocks noChangeArrowheads="1"/>
          </p:cNvSpPr>
          <p:nvPr/>
        </p:nvSpPr>
        <p:spPr bwMode="auto">
          <a:xfrm>
            <a:off x="7207250" y="1981200"/>
            <a:ext cx="86518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Stack</a:t>
            </a:r>
          </a:p>
          <a:p>
            <a:r>
              <a:rPr lang="en-US" sz="1800">
                <a:solidFill>
                  <a:srgbClr val="000066"/>
                </a:solidFill>
              </a:rPr>
              <a:t>Space</a:t>
            </a:r>
          </a:p>
        </p:txBody>
      </p:sp>
      <p:sp>
        <p:nvSpPr>
          <p:cNvPr id="48138" name="TextBox 13"/>
          <p:cNvSpPr txBox="1">
            <a:spLocks noChangeArrowheads="1"/>
          </p:cNvSpPr>
          <p:nvPr/>
        </p:nvSpPr>
        <p:spPr bwMode="auto">
          <a:xfrm>
            <a:off x="8264525" y="6096000"/>
            <a:ext cx="955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0x0000</a:t>
            </a:r>
          </a:p>
        </p:txBody>
      </p:sp>
      <p:sp>
        <p:nvSpPr>
          <p:cNvPr id="48139" name="TextBox 14"/>
          <p:cNvSpPr txBox="1">
            <a:spLocks noChangeArrowheads="1"/>
          </p:cNvSpPr>
          <p:nvPr/>
        </p:nvSpPr>
        <p:spPr bwMode="auto">
          <a:xfrm>
            <a:off x="8253413" y="685800"/>
            <a:ext cx="9667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0xMAX</a:t>
            </a:r>
          </a:p>
        </p:txBody>
      </p:sp>
      <p:sp>
        <p:nvSpPr>
          <p:cNvPr id="48140" name="TextBox 15"/>
          <p:cNvSpPr txBox="1">
            <a:spLocks noChangeArrowheads="1"/>
          </p:cNvSpPr>
          <p:nvPr/>
        </p:nvSpPr>
        <p:spPr bwMode="auto">
          <a:xfrm>
            <a:off x="4643693" y="720725"/>
            <a:ext cx="1985452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66"/>
                </a:solidFill>
                <a:latin typeface="Courier" charset="0"/>
                <a:cs typeface="Courier" charset="0"/>
              </a:rPr>
              <a:t> initial </a:t>
            </a:r>
            <a:r>
              <a:rPr lang="en-US" sz="1800" b="0" dirty="0" smtClean="0">
                <a:solidFill>
                  <a:srgbClr val="000066"/>
                </a:solidFill>
                <a:latin typeface="Courier" charset="0"/>
                <a:cs typeface="Courier" charset="0"/>
              </a:rPr>
              <a:t>%</a:t>
            </a:r>
            <a:r>
              <a:rPr lang="en-US" sz="1800" b="0" dirty="0" err="1" smtClean="0">
                <a:solidFill>
                  <a:srgbClr val="000066"/>
                </a:solidFill>
                <a:latin typeface="Courier" charset="0"/>
                <a:cs typeface="Courier" charset="0"/>
              </a:rPr>
              <a:t>rsp</a:t>
            </a:r>
            <a:endParaRPr lang="en-US" sz="1800" b="0" dirty="0">
              <a:solidFill>
                <a:srgbClr val="000066"/>
              </a:solidFill>
              <a:latin typeface="Courier" charset="0"/>
              <a:cs typeface="Courier" charset="0"/>
            </a:endParaRPr>
          </a:p>
        </p:txBody>
      </p:sp>
      <p:cxnSp>
        <p:nvCxnSpPr>
          <p:cNvPr id="48141" name="Straight Arrow Connector 17"/>
          <p:cNvCxnSpPr>
            <a:cxnSpLocks noChangeShapeType="1"/>
          </p:cNvCxnSpPr>
          <p:nvPr/>
        </p:nvCxnSpPr>
        <p:spPr bwMode="auto">
          <a:xfrm>
            <a:off x="6553200" y="914400"/>
            <a:ext cx="457200" cy="15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Solution: 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Call Stack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5805487" cy="2360612"/>
          </a:xfrm>
        </p:spPr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On each function call, and before executing the body of the function, </a:t>
            </a:r>
          </a:p>
          <a:p>
            <a:pPr lvl="1">
              <a:defRPr/>
            </a:pPr>
            <a:r>
              <a:rPr lang="en-US">
                <a:latin typeface="Helvetica" charset="0"/>
                <a:ea typeface="ＭＳ Ｐゴシック" charset="0"/>
              </a:rPr>
              <a:t>Push parameters onto the stack</a:t>
            </a:r>
          </a:p>
          <a:p>
            <a:pPr lvl="1">
              <a:defRPr/>
            </a:pPr>
            <a:r>
              <a:rPr lang="en-US">
                <a:latin typeface="Helvetica" charset="0"/>
                <a:ea typeface="ＭＳ Ｐゴシック" charset="0"/>
              </a:rPr>
              <a:t>Push return address onto the stack</a:t>
            </a:r>
          </a:p>
          <a:p>
            <a:pPr lvl="1">
              <a:defRPr/>
            </a:pPr>
            <a:r>
              <a:rPr lang="en-US">
                <a:latin typeface="Helvetica" charset="0"/>
                <a:ea typeface="ＭＳ Ｐゴシック" charset="0"/>
              </a:rPr>
              <a:t>Push/allocate local variables on the stack</a:t>
            </a:r>
          </a:p>
          <a:p>
            <a:pPr lvl="1">
              <a:defRPr/>
            </a:pPr>
            <a:endParaRPr lang="en-US">
              <a:latin typeface="Helvetica" charset="0"/>
              <a:ea typeface="ＭＳ Ｐゴシック" charset="0"/>
            </a:endParaRPr>
          </a:p>
        </p:txBody>
      </p:sp>
      <p:sp>
        <p:nvSpPr>
          <p:cNvPr id="49155" name="Rectangle 7"/>
          <p:cNvSpPr>
            <a:spLocks noChangeArrowheads="1"/>
          </p:cNvSpPr>
          <p:nvPr/>
        </p:nvSpPr>
        <p:spPr bwMode="auto">
          <a:xfrm>
            <a:off x="7010400" y="838200"/>
            <a:ext cx="1292225" cy="28194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10400" y="3657600"/>
            <a:ext cx="1295400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010400" y="5334000"/>
            <a:ext cx="1295400" cy="10668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 dirty="0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9158" name="TextBox 9"/>
          <p:cNvSpPr txBox="1">
            <a:spLocks noChangeArrowheads="1"/>
          </p:cNvSpPr>
          <p:nvPr/>
        </p:nvSpPr>
        <p:spPr bwMode="auto">
          <a:xfrm>
            <a:off x="7315200" y="5715000"/>
            <a:ext cx="762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Code</a:t>
            </a:r>
          </a:p>
        </p:txBody>
      </p:sp>
      <p:sp>
        <p:nvSpPr>
          <p:cNvPr id="49159" name="TextBox 10"/>
          <p:cNvSpPr txBox="1">
            <a:spLocks noChangeArrowheads="1"/>
          </p:cNvSpPr>
          <p:nvPr/>
        </p:nvSpPr>
        <p:spPr bwMode="auto">
          <a:xfrm>
            <a:off x="7315200" y="4267200"/>
            <a:ext cx="6842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Data</a:t>
            </a:r>
          </a:p>
        </p:txBody>
      </p:sp>
      <p:sp>
        <p:nvSpPr>
          <p:cNvPr id="49160" name="TextBox 11"/>
          <p:cNvSpPr txBox="1">
            <a:spLocks noChangeArrowheads="1"/>
          </p:cNvSpPr>
          <p:nvPr/>
        </p:nvSpPr>
        <p:spPr bwMode="auto">
          <a:xfrm>
            <a:off x="7070725" y="339725"/>
            <a:ext cx="1082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Memory</a:t>
            </a:r>
          </a:p>
        </p:txBody>
      </p:sp>
      <p:sp>
        <p:nvSpPr>
          <p:cNvPr id="49161" name="TextBox 12"/>
          <p:cNvSpPr txBox="1">
            <a:spLocks noChangeArrowheads="1"/>
          </p:cNvSpPr>
          <p:nvPr/>
        </p:nvSpPr>
        <p:spPr bwMode="auto">
          <a:xfrm>
            <a:off x="7239000" y="2590800"/>
            <a:ext cx="86518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Stack</a:t>
            </a:r>
          </a:p>
          <a:p>
            <a:r>
              <a:rPr lang="en-US" sz="1800">
                <a:solidFill>
                  <a:srgbClr val="000066"/>
                </a:solidFill>
              </a:rPr>
              <a:t>Space</a:t>
            </a:r>
          </a:p>
        </p:txBody>
      </p:sp>
      <p:sp>
        <p:nvSpPr>
          <p:cNvPr id="49162" name="TextBox 13"/>
          <p:cNvSpPr txBox="1">
            <a:spLocks noChangeArrowheads="1"/>
          </p:cNvSpPr>
          <p:nvPr/>
        </p:nvSpPr>
        <p:spPr bwMode="auto">
          <a:xfrm>
            <a:off x="8264525" y="6096000"/>
            <a:ext cx="955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0x0000</a:t>
            </a:r>
          </a:p>
        </p:txBody>
      </p:sp>
      <p:sp>
        <p:nvSpPr>
          <p:cNvPr id="49163" name="TextBox 14"/>
          <p:cNvSpPr txBox="1">
            <a:spLocks noChangeArrowheads="1"/>
          </p:cNvSpPr>
          <p:nvPr/>
        </p:nvSpPr>
        <p:spPr bwMode="auto">
          <a:xfrm>
            <a:off x="8253413" y="685800"/>
            <a:ext cx="9667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0xMAX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904156" y="2209800"/>
            <a:ext cx="1106245" cy="595548"/>
            <a:chOff x="5904766" y="2209800"/>
            <a:chExt cx="1105634" cy="595783"/>
          </a:xfrm>
        </p:grpSpPr>
        <p:sp>
          <p:nvSpPr>
            <p:cNvPr id="49182" name="TextBox 15"/>
            <p:cNvSpPr txBox="1">
              <a:spLocks noChangeArrowheads="1"/>
            </p:cNvSpPr>
            <p:nvPr/>
          </p:nvSpPr>
          <p:spPr bwMode="auto">
            <a:xfrm>
              <a:off x="5904766" y="2209800"/>
              <a:ext cx="876792" cy="595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rgbClr val="000066"/>
                  </a:solidFill>
                  <a:latin typeface="Courier" charset="0"/>
                  <a:cs typeface="Courier" charset="0"/>
                </a:rPr>
                <a:t> new</a:t>
              </a:r>
            </a:p>
            <a:p>
              <a:r>
                <a:rPr lang="en-US" sz="1800" b="0" dirty="0">
                  <a:solidFill>
                    <a:srgbClr val="000066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800" b="0" dirty="0" smtClean="0">
                  <a:solidFill>
                    <a:srgbClr val="000066"/>
                  </a:solidFill>
                  <a:latin typeface="Courier" charset="0"/>
                  <a:cs typeface="Courier" charset="0"/>
                </a:rPr>
                <a:t>%</a:t>
              </a:r>
              <a:r>
                <a:rPr lang="en-US" sz="1800" b="0" dirty="0" err="1" smtClean="0">
                  <a:solidFill>
                    <a:srgbClr val="000066"/>
                  </a:solidFill>
                  <a:latin typeface="Courier" charset="0"/>
                  <a:cs typeface="Courier" charset="0"/>
                </a:rPr>
                <a:t>rsp</a:t>
              </a:r>
              <a:endParaRPr lang="en-US" sz="1800" b="0" dirty="0">
                <a:solidFill>
                  <a:srgbClr val="000066"/>
                </a:solidFill>
                <a:latin typeface="Courier" charset="0"/>
                <a:cs typeface="Courier" charset="0"/>
              </a:endParaRPr>
            </a:p>
          </p:txBody>
        </p:sp>
        <p:cxnSp>
          <p:nvCxnSpPr>
            <p:cNvPr id="49183" name="Straight Arrow Connector 17"/>
            <p:cNvCxnSpPr>
              <a:cxnSpLocks noChangeShapeType="1"/>
            </p:cNvCxnSpPr>
            <p:nvPr/>
          </p:nvCxnSpPr>
          <p:spPr bwMode="auto">
            <a:xfrm>
              <a:off x="6553200" y="2514600"/>
              <a:ext cx="457200" cy="158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6942138" y="838200"/>
            <a:ext cx="1416050" cy="1676400"/>
            <a:chOff x="6942500" y="838200"/>
            <a:chExt cx="1415923" cy="16764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7010756" y="838200"/>
              <a:ext cx="1295284" cy="685800"/>
            </a:xfrm>
            <a:prstGeom prst="rect">
              <a:avLst/>
            </a:prstGeom>
            <a:solidFill>
              <a:schemeClr val="accent4">
                <a:lumMod val="25000"/>
                <a:lumOff val="75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dirty="0">
                <a:solidFill>
                  <a:srgbClr val="000066"/>
                </a:solidFill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49177" name="TextBox 19"/>
            <p:cNvSpPr txBox="1">
              <a:spLocks noChangeArrowheads="1"/>
            </p:cNvSpPr>
            <p:nvPr/>
          </p:nvSpPr>
          <p:spPr bwMode="auto">
            <a:xfrm>
              <a:off x="7116934" y="1025351"/>
              <a:ext cx="1005879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params</a:t>
              </a:r>
            </a:p>
          </p:txBody>
        </p:sp>
        <p:sp>
          <p:nvSpPr>
            <p:cNvPr id="49178" name="Rectangle 20"/>
            <p:cNvSpPr>
              <a:spLocks noChangeArrowheads="1"/>
            </p:cNvSpPr>
            <p:nvPr/>
          </p:nvSpPr>
          <p:spPr bwMode="auto">
            <a:xfrm>
              <a:off x="7010400" y="1524000"/>
              <a:ext cx="1295400" cy="3048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2"/>
              </a:solidFill>
              <a:round/>
              <a:headEnd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49179" name="TextBox 21"/>
            <p:cNvSpPr txBox="1">
              <a:spLocks noChangeArrowheads="1"/>
            </p:cNvSpPr>
            <p:nvPr/>
          </p:nvSpPr>
          <p:spPr bwMode="auto">
            <a:xfrm>
              <a:off x="6942500" y="1482551"/>
              <a:ext cx="1415923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return addr</a:t>
              </a:r>
            </a:p>
          </p:txBody>
        </p:sp>
        <p:sp>
          <p:nvSpPr>
            <p:cNvPr id="49180" name="Rectangle 22"/>
            <p:cNvSpPr>
              <a:spLocks noChangeArrowheads="1"/>
            </p:cNvSpPr>
            <p:nvPr/>
          </p:nvSpPr>
          <p:spPr bwMode="auto">
            <a:xfrm flipV="1">
              <a:off x="7010400" y="1828800"/>
              <a:ext cx="1295400" cy="685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2"/>
              </a:solidFill>
              <a:round/>
              <a:headEnd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49181" name="TextBox 23"/>
            <p:cNvSpPr txBox="1">
              <a:spLocks noChangeArrowheads="1"/>
            </p:cNvSpPr>
            <p:nvPr/>
          </p:nvSpPr>
          <p:spPr bwMode="auto">
            <a:xfrm>
              <a:off x="7057636" y="1863551"/>
              <a:ext cx="1185654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local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variables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5334000" y="838200"/>
            <a:ext cx="1524000" cy="2514600"/>
            <a:chOff x="5334000" y="838200"/>
            <a:chExt cx="1524000" cy="2514600"/>
          </a:xfrm>
        </p:grpSpPr>
        <p:sp>
          <p:nvSpPr>
            <p:cNvPr id="49173" name="Left Brace 24"/>
            <p:cNvSpPr>
              <a:spLocks/>
            </p:cNvSpPr>
            <p:nvPr/>
          </p:nvSpPr>
          <p:spPr bwMode="auto">
            <a:xfrm>
              <a:off x="6553200" y="838200"/>
              <a:ext cx="304800" cy="1600200"/>
            </a:xfrm>
            <a:prstGeom prst="leftBrace">
              <a:avLst>
                <a:gd name="adj1" fmla="val 8337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49174" name="Right Brace 25"/>
            <p:cNvSpPr>
              <a:spLocks/>
            </p:cNvSpPr>
            <p:nvPr/>
          </p:nvSpPr>
          <p:spPr bwMode="auto">
            <a:xfrm>
              <a:off x="5334000" y="1905000"/>
              <a:ext cx="304800" cy="1447800"/>
            </a:xfrm>
            <a:prstGeom prst="rightBrace">
              <a:avLst>
                <a:gd name="adj1" fmla="val 8334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cxnSp>
          <p:nvCxnSpPr>
            <p:cNvPr id="49175" name="Straight Arrow Connector 27"/>
            <p:cNvCxnSpPr>
              <a:cxnSpLocks noChangeShapeType="1"/>
            </p:cNvCxnSpPr>
            <p:nvPr/>
          </p:nvCxnSpPr>
          <p:spPr bwMode="auto">
            <a:xfrm rot="5400000" flipH="1" flipV="1">
              <a:off x="5600700" y="1714500"/>
              <a:ext cx="914400" cy="83820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Group 40"/>
          <p:cNvGrpSpPr>
            <a:grpSpLocks/>
          </p:cNvGrpSpPr>
          <p:nvPr/>
        </p:nvGrpSpPr>
        <p:grpSpPr bwMode="auto">
          <a:xfrm>
            <a:off x="8534400" y="1023938"/>
            <a:ext cx="422275" cy="2557462"/>
            <a:chOff x="8534400" y="1024052"/>
            <a:chExt cx="422449" cy="2557348"/>
          </a:xfrm>
        </p:grpSpPr>
        <p:sp>
          <p:nvSpPr>
            <p:cNvPr id="49171" name="TextBox 31"/>
            <p:cNvSpPr txBox="1">
              <a:spLocks noChangeArrowheads="1"/>
            </p:cNvSpPr>
            <p:nvPr/>
          </p:nvSpPr>
          <p:spPr bwMode="auto">
            <a:xfrm rot="-5400000">
              <a:off x="7505051" y="2129601"/>
              <a:ext cx="2557348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Stack grows up/down</a:t>
              </a:r>
            </a:p>
          </p:txBody>
        </p:sp>
        <p:cxnSp>
          <p:nvCxnSpPr>
            <p:cNvPr id="49172" name="Straight Arrow Connector 33"/>
            <p:cNvCxnSpPr>
              <a:cxnSpLocks noChangeShapeType="1"/>
            </p:cNvCxnSpPr>
            <p:nvPr/>
          </p:nvCxnSpPr>
          <p:spPr bwMode="auto">
            <a:xfrm rot="5400000">
              <a:off x="7658894" y="2170906"/>
              <a:ext cx="1752600" cy="158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168" name="TextBox 35"/>
          <p:cNvSpPr txBox="1">
            <a:spLocks noChangeArrowheads="1"/>
          </p:cNvSpPr>
          <p:nvPr/>
        </p:nvSpPr>
        <p:spPr bwMode="auto">
          <a:xfrm>
            <a:off x="4643693" y="720725"/>
            <a:ext cx="1985452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66"/>
                </a:solidFill>
                <a:latin typeface="Courier" charset="0"/>
                <a:cs typeface="Courier" charset="0"/>
              </a:rPr>
              <a:t> initial </a:t>
            </a:r>
            <a:r>
              <a:rPr lang="en-US" sz="1800" b="0" dirty="0" smtClean="0">
                <a:solidFill>
                  <a:srgbClr val="000066"/>
                </a:solidFill>
                <a:latin typeface="Courier" charset="0"/>
                <a:cs typeface="Courier" charset="0"/>
              </a:rPr>
              <a:t>%</a:t>
            </a:r>
            <a:r>
              <a:rPr lang="en-US" sz="1800" b="0" dirty="0" err="1" smtClean="0">
                <a:solidFill>
                  <a:srgbClr val="000066"/>
                </a:solidFill>
                <a:latin typeface="Courier" charset="0"/>
                <a:cs typeface="Courier" charset="0"/>
              </a:rPr>
              <a:t>rsp</a:t>
            </a:r>
            <a:endParaRPr lang="en-US" sz="1800" b="0" dirty="0">
              <a:solidFill>
                <a:srgbClr val="000066"/>
              </a:solidFill>
              <a:latin typeface="Courier" charset="0"/>
              <a:cs typeface="Courier" charset="0"/>
            </a:endParaRPr>
          </a:p>
        </p:txBody>
      </p:sp>
      <p:cxnSp>
        <p:nvCxnSpPr>
          <p:cNvPr id="49169" name="Straight Arrow Connector 36"/>
          <p:cNvCxnSpPr>
            <a:cxnSpLocks noChangeShapeType="1"/>
          </p:cNvCxnSpPr>
          <p:nvPr/>
        </p:nvCxnSpPr>
        <p:spPr bwMode="auto">
          <a:xfrm>
            <a:off x="6553200" y="914400"/>
            <a:ext cx="457200" cy="15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290513" y="3505200"/>
            <a:ext cx="5805487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/>
          <a:lstStyle>
            <a:lvl1pPr marL="342900" indent="-3429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4538" indent="-24606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lvl="1" algn="l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</a:pPr>
            <a:r>
              <a:rPr lang="en-US" sz="2000" dirty="0">
                <a:solidFill>
                  <a:srgbClr val="1D007C"/>
                </a:solidFill>
              </a:rPr>
              <a:t>Must also save the old location of the stack pointer so it can be restored to its old value after exiting the function</a:t>
            </a:r>
          </a:p>
          <a:p>
            <a:pPr lvl="1" algn="l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</a:pPr>
            <a:r>
              <a:rPr lang="en-US" sz="2000" dirty="0">
                <a:solidFill>
                  <a:srgbClr val="1D007C"/>
                </a:solidFill>
              </a:rPr>
              <a:t>If a function f1 calls a function f2, then the stack grows down even more.  If f2 calls a function f3, that grows the stack.</a:t>
            </a:r>
          </a:p>
          <a:p>
            <a:pPr lvl="1" algn="l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</a:pPr>
            <a:r>
              <a:rPr lang="en-US" sz="2000" dirty="0">
                <a:solidFill>
                  <a:srgbClr val="1D007C"/>
                </a:solidFill>
              </a:rPr>
              <a:t>As each function finishes/calls return, its local variables, return address, and parameters are popped off the stack (</a:t>
            </a:r>
            <a:r>
              <a:rPr lang="en-US" sz="2000" dirty="0" err="1">
                <a:solidFill>
                  <a:srgbClr val="1D007C"/>
                </a:solidFill>
              </a:rPr>
              <a:t>deallocated</a:t>
            </a:r>
            <a:r>
              <a:rPr lang="en-US" sz="2000" dirty="0">
                <a:solidFill>
                  <a:srgbClr val="1D007C"/>
                </a:solidFill>
              </a:rPr>
              <a:t>), shrinking the stack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38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Solution: 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Call Stack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5805487" cy="52244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 this way, we satisfy the original design goals:</a:t>
            </a:r>
          </a:p>
          <a:p>
            <a:pPr marL="955675" lvl="1" indent="-457200">
              <a:buFont typeface="+mj-lt"/>
              <a:buAutoNum type="arabicPeriod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Enables passing parameters to functions</a:t>
            </a:r>
          </a:p>
          <a:p>
            <a:pPr marL="955675" lvl="1" indent="-457200">
              <a:buFont typeface="+mj-lt"/>
              <a:buAutoNum type="arabicPeriod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Automated support for storing the return address</a:t>
            </a:r>
          </a:p>
          <a:p>
            <a:pPr marL="955675" lvl="1" indent="-457200">
              <a:buFont typeface="+mj-lt"/>
              <a:buAutoNum type="arabicPeriod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Memory-efficient storage that reuses memory and only allocates space for parameters, return addresses, and local variables if a function is </a:t>
            </a:r>
            <a:r>
              <a:rPr lang="en-US" dirty="0" smtClean="0">
                <a:latin typeface="Helvetica" charset="0"/>
                <a:ea typeface="ＭＳ Ｐゴシック" charset="0"/>
              </a:rPr>
              <a:t>called</a:t>
            </a:r>
          </a:p>
          <a:p>
            <a:pPr marL="955675" lvl="1" indent="-457200">
              <a:buFont typeface="+mj-lt"/>
              <a:buAutoNum type="arabicPeriod"/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Supports recursion – each instance/call of a function has its own stack frames to store its own return address, parameters, and local variables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50179" name="Rectangle 7"/>
          <p:cNvSpPr>
            <a:spLocks noChangeArrowheads="1"/>
          </p:cNvSpPr>
          <p:nvPr/>
        </p:nvSpPr>
        <p:spPr bwMode="auto">
          <a:xfrm>
            <a:off x="7010400" y="838200"/>
            <a:ext cx="1292225" cy="28194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10400" y="3657600"/>
            <a:ext cx="1295400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010400" y="5334000"/>
            <a:ext cx="1295400" cy="10668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 dirty="0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0182" name="TextBox 9"/>
          <p:cNvSpPr txBox="1">
            <a:spLocks noChangeArrowheads="1"/>
          </p:cNvSpPr>
          <p:nvPr/>
        </p:nvSpPr>
        <p:spPr bwMode="auto">
          <a:xfrm>
            <a:off x="7315200" y="5715000"/>
            <a:ext cx="762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Code</a:t>
            </a:r>
          </a:p>
        </p:txBody>
      </p:sp>
      <p:sp>
        <p:nvSpPr>
          <p:cNvPr id="50183" name="TextBox 10"/>
          <p:cNvSpPr txBox="1">
            <a:spLocks noChangeArrowheads="1"/>
          </p:cNvSpPr>
          <p:nvPr/>
        </p:nvSpPr>
        <p:spPr bwMode="auto">
          <a:xfrm>
            <a:off x="7315200" y="4267200"/>
            <a:ext cx="6842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Data</a:t>
            </a:r>
          </a:p>
        </p:txBody>
      </p:sp>
      <p:sp>
        <p:nvSpPr>
          <p:cNvPr id="50184" name="TextBox 11"/>
          <p:cNvSpPr txBox="1">
            <a:spLocks noChangeArrowheads="1"/>
          </p:cNvSpPr>
          <p:nvPr/>
        </p:nvSpPr>
        <p:spPr bwMode="auto">
          <a:xfrm>
            <a:off x="7070725" y="339725"/>
            <a:ext cx="1082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Memory</a:t>
            </a:r>
          </a:p>
        </p:txBody>
      </p:sp>
      <p:sp>
        <p:nvSpPr>
          <p:cNvPr id="50185" name="TextBox 12"/>
          <p:cNvSpPr txBox="1">
            <a:spLocks noChangeArrowheads="1"/>
          </p:cNvSpPr>
          <p:nvPr/>
        </p:nvSpPr>
        <p:spPr bwMode="auto">
          <a:xfrm>
            <a:off x="7239000" y="2590800"/>
            <a:ext cx="86518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Stack</a:t>
            </a:r>
          </a:p>
          <a:p>
            <a:r>
              <a:rPr lang="en-US" sz="1800">
                <a:solidFill>
                  <a:srgbClr val="000066"/>
                </a:solidFill>
              </a:rPr>
              <a:t>Space</a:t>
            </a:r>
          </a:p>
        </p:txBody>
      </p:sp>
      <p:sp>
        <p:nvSpPr>
          <p:cNvPr id="50186" name="TextBox 13"/>
          <p:cNvSpPr txBox="1">
            <a:spLocks noChangeArrowheads="1"/>
          </p:cNvSpPr>
          <p:nvPr/>
        </p:nvSpPr>
        <p:spPr bwMode="auto">
          <a:xfrm>
            <a:off x="8264525" y="6096000"/>
            <a:ext cx="955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0x0000</a:t>
            </a:r>
          </a:p>
        </p:txBody>
      </p:sp>
      <p:sp>
        <p:nvSpPr>
          <p:cNvPr id="50187" name="TextBox 14"/>
          <p:cNvSpPr txBox="1">
            <a:spLocks noChangeArrowheads="1"/>
          </p:cNvSpPr>
          <p:nvPr/>
        </p:nvSpPr>
        <p:spPr bwMode="auto">
          <a:xfrm>
            <a:off x="8253413" y="685800"/>
            <a:ext cx="9667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0xMAX</a:t>
            </a:r>
          </a:p>
        </p:txBody>
      </p:sp>
      <p:sp>
        <p:nvSpPr>
          <p:cNvPr id="50188" name="TextBox 15"/>
          <p:cNvSpPr txBox="1">
            <a:spLocks noChangeArrowheads="1"/>
          </p:cNvSpPr>
          <p:nvPr/>
        </p:nvSpPr>
        <p:spPr bwMode="auto">
          <a:xfrm>
            <a:off x="5904218" y="2209800"/>
            <a:ext cx="877276" cy="59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66"/>
                </a:solidFill>
                <a:latin typeface="Courier" charset="0"/>
                <a:cs typeface="Courier" charset="0"/>
              </a:rPr>
              <a:t> new</a:t>
            </a:r>
          </a:p>
          <a:p>
            <a:r>
              <a:rPr lang="en-US" sz="1800" b="0" dirty="0">
                <a:solidFill>
                  <a:srgbClr val="000066"/>
                </a:solidFill>
                <a:latin typeface="Courier" charset="0"/>
                <a:cs typeface="Courier" charset="0"/>
              </a:rPr>
              <a:t> </a:t>
            </a:r>
            <a:r>
              <a:rPr lang="en-US" sz="1800" b="0" dirty="0" smtClean="0">
                <a:solidFill>
                  <a:srgbClr val="000066"/>
                </a:solidFill>
                <a:latin typeface="Courier" charset="0"/>
                <a:cs typeface="Courier" charset="0"/>
              </a:rPr>
              <a:t>%</a:t>
            </a:r>
            <a:r>
              <a:rPr lang="en-US" sz="1800" b="0" dirty="0" err="1" smtClean="0">
                <a:solidFill>
                  <a:srgbClr val="000066"/>
                </a:solidFill>
                <a:latin typeface="Courier" charset="0"/>
                <a:cs typeface="Courier" charset="0"/>
              </a:rPr>
              <a:t>rsp</a:t>
            </a:r>
            <a:endParaRPr lang="en-US" sz="1800" b="0" dirty="0">
              <a:solidFill>
                <a:srgbClr val="000066"/>
              </a:solidFill>
              <a:latin typeface="Courier" charset="0"/>
              <a:cs typeface="Courier" charset="0"/>
            </a:endParaRPr>
          </a:p>
        </p:txBody>
      </p:sp>
      <p:cxnSp>
        <p:nvCxnSpPr>
          <p:cNvPr id="50189" name="Straight Arrow Connector 17"/>
          <p:cNvCxnSpPr>
            <a:cxnSpLocks noChangeShapeType="1"/>
          </p:cNvCxnSpPr>
          <p:nvPr/>
        </p:nvCxnSpPr>
        <p:spPr bwMode="auto">
          <a:xfrm>
            <a:off x="6553200" y="2514600"/>
            <a:ext cx="457200" cy="15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7010400" y="838200"/>
            <a:ext cx="1295400" cy="6858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 dirty="0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0191" name="TextBox 19"/>
          <p:cNvSpPr txBox="1">
            <a:spLocks noChangeArrowheads="1"/>
          </p:cNvSpPr>
          <p:nvPr/>
        </p:nvSpPr>
        <p:spPr bwMode="auto">
          <a:xfrm>
            <a:off x="7116763" y="1025525"/>
            <a:ext cx="10064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params</a:t>
            </a:r>
          </a:p>
        </p:txBody>
      </p:sp>
      <p:sp>
        <p:nvSpPr>
          <p:cNvPr id="50192" name="Rectangle 20"/>
          <p:cNvSpPr>
            <a:spLocks noChangeArrowheads="1"/>
          </p:cNvSpPr>
          <p:nvPr/>
        </p:nvSpPr>
        <p:spPr bwMode="auto">
          <a:xfrm>
            <a:off x="7010400" y="1524000"/>
            <a:ext cx="1295400" cy="3048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0193" name="TextBox 21"/>
          <p:cNvSpPr txBox="1">
            <a:spLocks noChangeArrowheads="1"/>
          </p:cNvSpPr>
          <p:nvPr/>
        </p:nvSpPr>
        <p:spPr bwMode="auto">
          <a:xfrm>
            <a:off x="6942138" y="1482725"/>
            <a:ext cx="14160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return addr</a:t>
            </a:r>
          </a:p>
        </p:txBody>
      </p:sp>
      <p:sp>
        <p:nvSpPr>
          <p:cNvPr id="50194" name="Rectangle 22"/>
          <p:cNvSpPr>
            <a:spLocks noChangeArrowheads="1"/>
          </p:cNvSpPr>
          <p:nvPr/>
        </p:nvSpPr>
        <p:spPr bwMode="auto">
          <a:xfrm flipV="1">
            <a:off x="7010400" y="1828800"/>
            <a:ext cx="1295400" cy="685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0195" name="TextBox 23"/>
          <p:cNvSpPr txBox="1">
            <a:spLocks noChangeArrowheads="1"/>
          </p:cNvSpPr>
          <p:nvPr/>
        </p:nvSpPr>
        <p:spPr bwMode="auto">
          <a:xfrm>
            <a:off x="7058025" y="1863725"/>
            <a:ext cx="118586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local</a:t>
            </a:r>
          </a:p>
          <a:p>
            <a:r>
              <a:rPr lang="en-US" sz="1800">
                <a:solidFill>
                  <a:srgbClr val="000066"/>
                </a:solidFill>
              </a:rPr>
              <a:t>variables</a:t>
            </a:r>
          </a:p>
        </p:txBody>
      </p:sp>
      <p:sp>
        <p:nvSpPr>
          <p:cNvPr id="50196" name="Left Brace 24"/>
          <p:cNvSpPr>
            <a:spLocks/>
          </p:cNvSpPr>
          <p:nvPr/>
        </p:nvSpPr>
        <p:spPr bwMode="auto">
          <a:xfrm>
            <a:off x="6553200" y="838200"/>
            <a:ext cx="304800" cy="1600200"/>
          </a:xfrm>
          <a:prstGeom prst="leftBrace">
            <a:avLst>
              <a:gd name="adj1" fmla="val 833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0197" name="TextBox 31"/>
          <p:cNvSpPr txBox="1">
            <a:spLocks noChangeArrowheads="1"/>
          </p:cNvSpPr>
          <p:nvPr/>
        </p:nvSpPr>
        <p:spPr bwMode="auto">
          <a:xfrm rot="-5400000">
            <a:off x="7504907" y="2129631"/>
            <a:ext cx="25574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Stack grows up/down</a:t>
            </a:r>
          </a:p>
        </p:txBody>
      </p:sp>
      <p:cxnSp>
        <p:nvCxnSpPr>
          <p:cNvPr id="50198" name="Straight Arrow Connector 33"/>
          <p:cNvCxnSpPr>
            <a:cxnSpLocks noChangeShapeType="1"/>
          </p:cNvCxnSpPr>
          <p:nvPr/>
        </p:nvCxnSpPr>
        <p:spPr bwMode="auto">
          <a:xfrm rot="5400000">
            <a:off x="7658894" y="2170906"/>
            <a:ext cx="1752600" cy="15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Layout of a Program in Memory</a:t>
            </a:r>
          </a:p>
        </p:txBody>
      </p:sp>
      <p:pic>
        <p:nvPicPr>
          <p:cNvPr id="5120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00200"/>
            <a:ext cx="5870575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3976687" cy="52244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Code, data, heap and stack segments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Data stores global variables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Stack grows down from high memory by convention on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x86-64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Stores local variables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Supports function calls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Heap grows up from low memory by convention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Supports dynamic run-time memory allocation like </a:t>
            </a:r>
            <a:r>
              <a:rPr lang="en-US" dirty="0" err="1">
                <a:latin typeface="Helvetica" charset="0"/>
                <a:ea typeface="ＭＳ Ｐゴシック" charset="0"/>
              </a:rPr>
              <a:t>malloc</a:t>
            </a:r>
            <a:r>
              <a:rPr lang="en-US" dirty="0">
                <a:latin typeface="Helvetica" charset="0"/>
                <a:ea typeface="ＭＳ Ｐゴシック" charset="0"/>
              </a:rPr>
              <a:t>()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1204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2705101" y="4000500"/>
            <a:ext cx="3124200" cy="31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4038600" y="2071688"/>
            <a:ext cx="5080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400" b="0">
                <a:solidFill>
                  <a:srgbClr val="000066"/>
                </a:solidFill>
                <a:latin typeface="Courier" charset="0"/>
                <a:cs typeface="Courier" charset="0"/>
              </a:rPr>
              <a:t>MAX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parameters onto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8307387" cy="2132012"/>
          </a:xfrm>
        </p:spPr>
        <p:txBody>
          <a:bodyPr/>
          <a:lstStyle/>
          <a:p>
            <a:r>
              <a:rPr lang="en-US" dirty="0" smtClean="0"/>
              <a:t>In X86-64:</a:t>
            </a:r>
          </a:p>
          <a:p>
            <a:pPr lvl="1"/>
            <a:r>
              <a:rPr lang="en-US" dirty="0" smtClean="0"/>
              <a:t>The first 6 arguments are passed into a procedure using 6 CPU registers: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2891"/>
              </p:ext>
            </p:extLst>
          </p:nvPr>
        </p:nvGraphicFramePr>
        <p:xfrm>
          <a:off x="762000" y="2514600"/>
          <a:ext cx="67817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6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Argument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r>
                        <a:rPr lang="en-US" dirty="0" err="1" smtClean="0"/>
                        <a:t>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r>
                        <a:rPr lang="en-US" dirty="0" err="1" smtClean="0"/>
                        <a:t>rsi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r>
                        <a:rPr lang="en-US" dirty="0" err="1" smtClean="0"/>
                        <a:t>rdx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r>
                        <a:rPr lang="en-US" dirty="0" err="1" smtClean="0"/>
                        <a:t>rcx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%r8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%r9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3048000"/>
            <a:ext cx="830738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buChar char="•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-128"/>
                <a:cs typeface="ＭＳ Ｐゴシック" charset="-128"/>
              </a:defRPr>
            </a:lvl1pPr>
            <a:lvl2pPr marL="744538" indent="-2460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6175" indent="-238125" algn="l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sz="2400" b="1">
                <a:solidFill>
                  <a:schemeClr val="folHlink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451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9083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33655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8227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42799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endParaRPr lang="en-US" dirty="0" smtClean="0"/>
          </a:p>
          <a:p>
            <a:pPr lvl="1"/>
            <a:r>
              <a:rPr lang="en-US" dirty="0" smtClean="0"/>
              <a:t>The remaining 7+ arguments if any are passed by pushing onto the call stack</a:t>
            </a:r>
          </a:p>
          <a:p>
            <a:pPr lvl="1"/>
            <a:r>
              <a:rPr lang="en-US" dirty="0" smtClean="0"/>
              <a:t>If an argument is less than 8 bytes wide, then the appropriate lower order bytes of the above registers are used</a:t>
            </a:r>
          </a:p>
          <a:p>
            <a:r>
              <a:rPr lang="en-US" dirty="0" smtClean="0"/>
              <a:t>In 32-bit X86 systems:</a:t>
            </a:r>
          </a:p>
          <a:p>
            <a:pPr lvl="1"/>
            <a:r>
              <a:rPr lang="en-US" dirty="0" smtClean="0"/>
              <a:t>All parameters are passed into a procedure by pushing them onto the stack</a:t>
            </a:r>
          </a:p>
          <a:p>
            <a:pPr lvl="1"/>
            <a:r>
              <a:rPr lang="en-US" dirty="0" smtClean="0"/>
              <a:t>This is slower than passing by register, because memory accesses to the stack are slower than CPU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069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</a:t>
            </a:r>
            <a:r>
              <a:rPr lang="en-US" dirty="0" smtClean="0"/>
              <a:t>86-64 </a:t>
            </a:r>
            <a:r>
              <a:rPr lang="en-US" dirty="0"/>
              <a:t>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0414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83262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8</a:t>
            </a:r>
            <a:endParaRPr lang="en-US" dirty="0"/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  <a:endPara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746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85722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35000" cy="323850"/>
            <a:chOff x="0" y="0"/>
            <a:chExt cx="400" cy="204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22" y="0"/>
              <a:ext cx="178" cy="204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+8</a:t>
              </a:r>
              <a:endPara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 smtClean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Read value at address given by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 smtClean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Increment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by 8</a:t>
            </a:r>
          </a:p>
          <a:p>
            <a:pPr marL="552450" lvl="1"/>
            <a:r>
              <a:rPr lang="en-US" dirty="0" smtClean="0"/>
              <a:t>Store value at </a:t>
            </a:r>
            <a:r>
              <a:rPr lang="en-US" dirty="0" err="1" smtClean="0"/>
              <a:t>Dest</a:t>
            </a:r>
            <a:r>
              <a:rPr lang="en-US" dirty="0" smtClean="0"/>
              <a:t> (must be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55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 smtClean="0">
                <a:solidFill>
                  <a:srgbClr val="980002"/>
                </a:solidFill>
              </a:rPr>
              <a:t>Procedure </a:t>
            </a:r>
            <a:r>
              <a:rPr lang="en-US" dirty="0">
                <a:solidFill>
                  <a:srgbClr val="980002"/>
                </a:solidFill>
              </a:rPr>
              <a:t>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  <p:extLst>
      <p:ext uri="{BB962C8B-B14F-4D97-AF65-F5344CB8AC3E}">
        <p14:creationId xmlns:p14="http://schemas.microsoft.com/office/powerpoint/2010/main" val="7028957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Bomb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Lab #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2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due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Friday Oct 4 by 11:55 pm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TAs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discuss in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recitation this week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Can work in teams of 2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Secret bomb phase for extra credit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Graded on solutions file that you turn in, not the scoreboard (for guidance only)</a:t>
            </a:r>
          </a:p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First assembly quiz is due Monday night Sept 23 by 11:55 pm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Will be releasing a second quiz on stack assembly, due next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Monday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Read Chapter 3.1-3.12 (except 3.11) &amp; do practice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probs</a:t>
            </a: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470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x86-64/</a:t>
            </a:r>
            <a:r>
              <a:rPr lang="en-US" dirty="0"/>
              <a:t>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</a:t>
            </a:r>
            <a:r>
              <a:rPr lang="en-US" dirty="0" smtClean="0"/>
              <a:t>pointer (optional)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sz="2000" dirty="0"/>
              <a:t>Pushed by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sz="2000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350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a, long b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= a * b;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343400" y="3810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y,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400553:  imul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%rsi,%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* b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	# Return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295400" y="2362200"/>
            <a:ext cx="6781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11170164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#1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427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#2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2161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#3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4819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#4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168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</a:t>
            </a:r>
            <a:r>
              <a:rPr lang="en-US" dirty="0" smtClean="0"/>
              <a:t>Data </a:t>
            </a:r>
            <a:r>
              <a:rPr lang="en-US" dirty="0"/>
              <a:t>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ln/>
        </p:spPr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57200" y="2373312"/>
            <a:ext cx="4040188" cy="3951288"/>
          </a:xfrm>
        </p:spPr>
        <p:txBody>
          <a:bodyPr/>
          <a:lstStyle/>
          <a:p>
            <a:r>
              <a:rPr lang="en-US" dirty="0" smtClean="0"/>
              <a:t>First 6 arguments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 smtClean="0"/>
              <a:t>Only allocate stack space when needed</a:t>
            </a:r>
            <a:endParaRPr lang="en-US" dirty="0"/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 smtClean="0"/>
                <a:t>• •</a:t>
              </a:r>
              <a:r>
                <a:rPr lang="en-US" sz="2400" dirty="0"/>
                <a:t> </a:t>
              </a:r>
              <a:r>
                <a:rPr lang="en-US" sz="2400" dirty="0" smtClean="0"/>
                <a:t>•</a:t>
              </a:r>
              <a:endParaRPr lang="en-US" sz="2400" dirty="0"/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  <a:endParaRPr lang="en-US" sz="1800" i="1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 smtClean="0"/>
                <a:t>• •</a:t>
              </a:r>
              <a:r>
                <a:rPr lang="en-US" sz="2400" dirty="0"/>
                <a:t> </a:t>
              </a:r>
              <a:r>
                <a:rPr lang="en-US" sz="2400" dirty="0" smtClean="0"/>
                <a:t>•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7857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br>
              <a:rPr lang="en-US" dirty="0" smtClean="0"/>
            </a:b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a, long 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= a * b;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81400" y="3810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%rdi,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</a:p>
          <a:p>
            <a:pPr algn="l"/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400553:  imul  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%rsi,%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	# Return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</a:t>
            </a:r>
            <a:r>
              <a:rPr lang="en-US" sz="1800" b="1" dirty="0" smtClean="0"/>
              <a:t>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sk-SK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</a:t>
            </a:r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</a:t>
            </a:r>
            <a:r>
              <a:rPr lang="en-US" sz="1800" b="1" dirty="0" smtClean="0"/>
              <a:t>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449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x86-64/</a:t>
            </a:r>
            <a:r>
              <a:rPr lang="en-US" dirty="0"/>
              <a:t>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</a:t>
            </a:r>
            <a:r>
              <a:rPr lang="en-US" dirty="0" smtClean="0"/>
              <a:t>pointer (optional)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AutoShape 12"/>
          <p:cNvSpPr>
            <a:spLocks/>
          </p:cNvSpPr>
          <p:nvPr/>
        </p:nvSpPr>
        <p:spPr bwMode="auto">
          <a:xfrm>
            <a:off x="6934200" y="3962400"/>
            <a:ext cx="304800" cy="2438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Rectangle 11"/>
          <p:cNvSpPr>
            <a:spLocks/>
          </p:cNvSpPr>
          <p:nvPr/>
        </p:nvSpPr>
        <p:spPr bwMode="auto">
          <a:xfrm>
            <a:off x="6019800" y="4800600"/>
            <a:ext cx="811119" cy="58015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6070746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Allocating local variables on the stack: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smtClean="0">
                <a:cs typeface="Courier New Bold" charset="0"/>
                <a:sym typeface="Courier New Bold" charset="0"/>
              </a:rPr>
              <a:t>example</a:t>
            </a:r>
            <a:endParaRPr lang="en-US" dirty="0"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p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4031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41"/>
          <p:cNvSpPr>
            <a:spLocks noChangeArrowheads="1"/>
          </p:cNvSpPr>
          <p:nvPr/>
        </p:nvSpPr>
        <p:spPr bwMode="auto">
          <a:xfrm>
            <a:off x="4495800" y="5105400"/>
            <a:ext cx="1447800" cy="762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7890" name="Rectangle 40"/>
          <p:cNvSpPr>
            <a:spLocks noChangeArrowheads="1"/>
          </p:cNvSpPr>
          <p:nvPr/>
        </p:nvSpPr>
        <p:spPr bwMode="auto">
          <a:xfrm>
            <a:off x="4495800" y="3505200"/>
            <a:ext cx="1447800" cy="9144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Procedures/Function Calls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3595687" cy="52244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Procedures/functions allow logical grouping of code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Enable reuse of code, which can be called from different places in the program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3" name="Vertical Scroll 3"/>
          <p:cNvSpPr>
            <a:spLocks noChangeArrowheads="1"/>
          </p:cNvSpPr>
          <p:nvPr/>
        </p:nvSpPr>
        <p:spPr bwMode="auto">
          <a:xfrm>
            <a:off x="4114800" y="1066800"/>
            <a:ext cx="2286000" cy="5486400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cxnSp>
        <p:nvCxnSpPr>
          <p:cNvPr id="37894" name="Straight Connector 5"/>
          <p:cNvCxnSpPr>
            <a:cxnSpLocks noChangeShapeType="1"/>
          </p:cNvCxnSpPr>
          <p:nvPr/>
        </p:nvCxnSpPr>
        <p:spPr bwMode="auto">
          <a:xfrm>
            <a:off x="4648200" y="1600200"/>
            <a:ext cx="1143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5" name="Straight Connector 6"/>
          <p:cNvCxnSpPr>
            <a:cxnSpLocks noChangeShapeType="1"/>
          </p:cNvCxnSpPr>
          <p:nvPr/>
        </p:nvCxnSpPr>
        <p:spPr bwMode="auto">
          <a:xfrm>
            <a:off x="4648200" y="18272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6" name="Straight Connector 7"/>
          <p:cNvCxnSpPr>
            <a:cxnSpLocks noChangeShapeType="1"/>
          </p:cNvCxnSpPr>
          <p:nvPr/>
        </p:nvCxnSpPr>
        <p:spPr bwMode="auto">
          <a:xfrm>
            <a:off x="4648200" y="20558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7" name="Straight Connector 8"/>
          <p:cNvCxnSpPr>
            <a:cxnSpLocks noChangeShapeType="1"/>
          </p:cNvCxnSpPr>
          <p:nvPr/>
        </p:nvCxnSpPr>
        <p:spPr bwMode="auto">
          <a:xfrm>
            <a:off x="4648200" y="22844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8" name="Straight Connector 9"/>
          <p:cNvCxnSpPr>
            <a:cxnSpLocks noChangeShapeType="1"/>
          </p:cNvCxnSpPr>
          <p:nvPr/>
        </p:nvCxnSpPr>
        <p:spPr bwMode="auto">
          <a:xfrm>
            <a:off x="4648200" y="2513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Straight Connector 10"/>
          <p:cNvCxnSpPr>
            <a:cxnSpLocks noChangeShapeType="1"/>
          </p:cNvCxnSpPr>
          <p:nvPr/>
        </p:nvCxnSpPr>
        <p:spPr bwMode="auto">
          <a:xfrm>
            <a:off x="4648200" y="2741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Straight Connector 11"/>
          <p:cNvCxnSpPr>
            <a:cxnSpLocks noChangeShapeType="1"/>
          </p:cNvCxnSpPr>
          <p:nvPr/>
        </p:nvCxnSpPr>
        <p:spPr bwMode="auto">
          <a:xfrm>
            <a:off x="4648200" y="29702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1" name="Straight Connector 12"/>
          <p:cNvCxnSpPr>
            <a:cxnSpLocks noChangeShapeType="1"/>
          </p:cNvCxnSpPr>
          <p:nvPr/>
        </p:nvCxnSpPr>
        <p:spPr bwMode="auto">
          <a:xfrm>
            <a:off x="4648200" y="31988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2" name="Straight Connector 13"/>
          <p:cNvCxnSpPr>
            <a:cxnSpLocks noChangeShapeType="1"/>
          </p:cNvCxnSpPr>
          <p:nvPr/>
        </p:nvCxnSpPr>
        <p:spPr bwMode="auto">
          <a:xfrm>
            <a:off x="4648200" y="34274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Straight Connector 14"/>
          <p:cNvCxnSpPr>
            <a:cxnSpLocks noChangeShapeType="1"/>
          </p:cNvCxnSpPr>
          <p:nvPr/>
        </p:nvCxnSpPr>
        <p:spPr bwMode="auto">
          <a:xfrm>
            <a:off x="4648200" y="36560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Straight Connector 15"/>
          <p:cNvCxnSpPr>
            <a:cxnSpLocks noChangeShapeType="1"/>
          </p:cNvCxnSpPr>
          <p:nvPr/>
        </p:nvCxnSpPr>
        <p:spPr bwMode="auto">
          <a:xfrm>
            <a:off x="4648200" y="38846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Straight Connector 16"/>
          <p:cNvCxnSpPr>
            <a:cxnSpLocks noChangeShapeType="1"/>
          </p:cNvCxnSpPr>
          <p:nvPr/>
        </p:nvCxnSpPr>
        <p:spPr bwMode="auto">
          <a:xfrm>
            <a:off x="4648200" y="41132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Straight Connector 17"/>
          <p:cNvCxnSpPr>
            <a:cxnSpLocks noChangeShapeType="1"/>
          </p:cNvCxnSpPr>
          <p:nvPr/>
        </p:nvCxnSpPr>
        <p:spPr bwMode="auto">
          <a:xfrm>
            <a:off x="4648200" y="43418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Straight Connector 18"/>
          <p:cNvCxnSpPr>
            <a:cxnSpLocks noChangeShapeType="1"/>
          </p:cNvCxnSpPr>
          <p:nvPr/>
        </p:nvCxnSpPr>
        <p:spPr bwMode="auto">
          <a:xfrm>
            <a:off x="4648200" y="45704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Straight Connector 19"/>
          <p:cNvCxnSpPr>
            <a:cxnSpLocks noChangeShapeType="1"/>
          </p:cNvCxnSpPr>
          <p:nvPr/>
        </p:nvCxnSpPr>
        <p:spPr bwMode="auto">
          <a:xfrm>
            <a:off x="4648200" y="4799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Straight Connector 20"/>
          <p:cNvCxnSpPr>
            <a:cxnSpLocks noChangeShapeType="1"/>
          </p:cNvCxnSpPr>
          <p:nvPr/>
        </p:nvCxnSpPr>
        <p:spPr bwMode="auto">
          <a:xfrm>
            <a:off x="4648200" y="5027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4648200" y="52562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648200" y="54848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648200" y="57134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37913" name="TextBox 28"/>
          <p:cNvSpPr txBox="1">
            <a:spLocks noChangeArrowheads="1"/>
          </p:cNvSpPr>
          <p:nvPr/>
        </p:nvSpPr>
        <p:spPr bwMode="auto">
          <a:xfrm>
            <a:off x="7620000" y="1066800"/>
            <a:ext cx="1082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Memory</a:t>
            </a:r>
          </a:p>
        </p:txBody>
      </p:sp>
      <p:cxnSp>
        <p:nvCxnSpPr>
          <p:cNvPr id="37914" name="Straight Connector 30"/>
          <p:cNvCxnSpPr>
            <a:cxnSpLocks noChangeShapeType="1"/>
          </p:cNvCxnSpPr>
          <p:nvPr/>
        </p:nvCxnSpPr>
        <p:spPr bwMode="auto">
          <a:xfrm rot="16200000" flipH="1">
            <a:off x="5905500" y="1714500"/>
            <a:ext cx="1828800" cy="1295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Straight Connector 32"/>
          <p:cNvCxnSpPr>
            <a:cxnSpLocks noChangeShapeType="1"/>
          </p:cNvCxnSpPr>
          <p:nvPr/>
        </p:nvCxnSpPr>
        <p:spPr bwMode="auto">
          <a:xfrm rot="5400000">
            <a:off x="5905500" y="4610100"/>
            <a:ext cx="1828800" cy="1295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Straight Connector 34"/>
          <p:cNvCxnSpPr>
            <a:cxnSpLocks noChangeShapeType="1"/>
          </p:cNvCxnSpPr>
          <p:nvPr/>
        </p:nvCxnSpPr>
        <p:spPr bwMode="auto">
          <a:xfrm>
            <a:off x="4648200" y="5942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Straight Connector 35"/>
          <p:cNvCxnSpPr>
            <a:cxnSpLocks noChangeShapeType="1"/>
          </p:cNvCxnSpPr>
          <p:nvPr/>
        </p:nvCxnSpPr>
        <p:spPr bwMode="auto">
          <a:xfrm>
            <a:off x="4648200" y="6170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8" name="Left Brace 36"/>
          <p:cNvSpPr>
            <a:spLocks/>
          </p:cNvSpPr>
          <p:nvPr/>
        </p:nvSpPr>
        <p:spPr bwMode="auto">
          <a:xfrm>
            <a:off x="3886200" y="3581400"/>
            <a:ext cx="762000" cy="838200"/>
          </a:xfrm>
          <a:prstGeom prst="leftBrace">
            <a:avLst>
              <a:gd name="adj1" fmla="val 8331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8" name="Left Brace 37"/>
          <p:cNvSpPr/>
          <p:nvPr/>
        </p:nvSpPr>
        <p:spPr bwMode="auto">
          <a:xfrm>
            <a:off x="3886200" y="5181600"/>
            <a:ext cx="762000" cy="609600"/>
          </a:xfrm>
          <a:prstGeom prst="leftBrac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7920" name="TextBox 38"/>
          <p:cNvSpPr txBox="1">
            <a:spLocks noChangeArrowheads="1"/>
          </p:cNvSpPr>
          <p:nvPr/>
        </p:nvSpPr>
        <p:spPr bwMode="auto">
          <a:xfrm>
            <a:off x="2590800" y="3733800"/>
            <a:ext cx="131286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Computes </a:t>
            </a:r>
          </a:p>
          <a:p>
            <a:r>
              <a:rPr lang="en-US" sz="1800">
                <a:solidFill>
                  <a:srgbClr val="FF0000"/>
                </a:solidFill>
              </a:rPr>
              <a:t>factorial</a:t>
            </a:r>
          </a:p>
        </p:txBody>
      </p:sp>
      <p:sp>
        <p:nvSpPr>
          <p:cNvPr id="37921" name="TextBox 39"/>
          <p:cNvSpPr txBox="1">
            <a:spLocks noChangeArrowheads="1"/>
          </p:cNvSpPr>
          <p:nvPr/>
        </p:nvSpPr>
        <p:spPr bwMode="auto">
          <a:xfrm>
            <a:off x="2546350" y="5119688"/>
            <a:ext cx="140335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A0AFF"/>
                </a:solidFill>
              </a:rPr>
              <a:t>Computes </a:t>
            </a:r>
          </a:p>
          <a:p>
            <a:r>
              <a:rPr lang="en-US" sz="1800">
                <a:solidFill>
                  <a:srgbClr val="0A0AFF"/>
                </a:solidFill>
              </a:rPr>
              <a:t>polynomial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7543800" y="1600200"/>
            <a:ext cx="1295400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543800" y="3276600"/>
            <a:ext cx="1295400" cy="10668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 dirty="0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7924" name="TextBox 47"/>
          <p:cNvSpPr txBox="1">
            <a:spLocks noChangeArrowheads="1"/>
          </p:cNvSpPr>
          <p:nvPr/>
        </p:nvSpPr>
        <p:spPr bwMode="auto">
          <a:xfrm>
            <a:off x="7848600" y="3657600"/>
            <a:ext cx="762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Code</a:t>
            </a:r>
          </a:p>
        </p:txBody>
      </p:sp>
      <p:sp>
        <p:nvSpPr>
          <p:cNvPr id="37925" name="TextBox 48"/>
          <p:cNvSpPr txBox="1">
            <a:spLocks noChangeArrowheads="1"/>
          </p:cNvSpPr>
          <p:nvPr/>
        </p:nvSpPr>
        <p:spPr bwMode="auto">
          <a:xfrm>
            <a:off x="7848600" y="2209800"/>
            <a:ext cx="6842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424363" y="1524000"/>
            <a:ext cx="157003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factorial(10);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297363" y="1981200"/>
            <a:ext cx="18637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polynomial(…);</a:t>
            </a:r>
          </a:p>
        </p:txBody>
      </p:sp>
      <p:sp>
        <p:nvSpPr>
          <p:cNvPr id="37928" name="TextBox 41"/>
          <p:cNvSpPr txBox="1">
            <a:spLocks noChangeArrowheads="1"/>
          </p:cNvSpPr>
          <p:nvPr/>
        </p:nvSpPr>
        <p:spPr bwMode="auto">
          <a:xfrm>
            <a:off x="4419600" y="3429000"/>
            <a:ext cx="1876425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66"/>
                </a:solidFill>
              </a:rPr>
              <a:t>factorial(int n) {</a:t>
            </a:r>
          </a:p>
          <a:p>
            <a:pPr algn="l"/>
            <a:r>
              <a:rPr lang="en-US" sz="1800">
                <a:solidFill>
                  <a:srgbClr val="000066"/>
                </a:solidFill>
              </a:rPr>
              <a:t>…</a:t>
            </a:r>
          </a:p>
          <a:p>
            <a:pPr algn="l"/>
            <a:r>
              <a:rPr lang="en-US" sz="1800">
                <a:solidFill>
                  <a:srgbClr val="000066"/>
                </a:solidFill>
              </a:rPr>
              <a:t>…</a:t>
            </a:r>
          </a:p>
          <a:p>
            <a:pPr algn="l"/>
            <a:r>
              <a:rPr lang="en-US" sz="1800">
                <a:solidFill>
                  <a:srgbClr val="000066"/>
                </a:solidFill>
              </a:rPr>
              <a:t>}</a:t>
            </a:r>
          </a:p>
        </p:txBody>
      </p:sp>
      <p:sp>
        <p:nvSpPr>
          <p:cNvPr id="37929" name="TextBox 42"/>
          <p:cNvSpPr txBox="1">
            <a:spLocks noChangeArrowheads="1"/>
          </p:cNvSpPr>
          <p:nvPr/>
        </p:nvSpPr>
        <p:spPr bwMode="auto">
          <a:xfrm>
            <a:off x="4419600" y="4926013"/>
            <a:ext cx="1941513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66"/>
                </a:solidFill>
              </a:rPr>
              <a:t>polynomial(…) {</a:t>
            </a:r>
          </a:p>
          <a:p>
            <a:pPr algn="l"/>
            <a:r>
              <a:rPr lang="en-US" sz="1800">
                <a:solidFill>
                  <a:srgbClr val="000066"/>
                </a:solidFill>
              </a:rPr>
              <a:t>…</a:t>
            </a:r>
          </a:p>
          <a:p>
            <a:pPr algn="l"/>
            <a:r>
              <a:rPr lang="en-US" sz="1800">
                <a:solidFill>
                  <a:srgbClr val="000066"/>
                </a:solidFill>
              </a:rPr>
              <a:t>…</a:t>
            </a:r>
          </a:p>
          <a:p>
            <a:pPr algn="l"/>
            <a:r>
              <a:rPr lang="en-US" sz="1800">
                <a:solidFill>
                  <a:srgbClr val="000066"/>
                </a:solidFill>
              </a:rPr>
              <a:t>}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33900" y="2701925"/>
            <a:ext cx="14414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factorial(7);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886200" y="1676400"/>
            <a:ext cx="2743200" cy="2819400"/>
            <a:chOff x="3886200" y="1676400"/>
            <a:chExt cx="2743200" cy="2819400"/>
          </a:xfrm>
        </p:grpSpPr>
        <p:sp>
          <p:nvSpPr>
            <p:cNvPr id="37932" name="Curved Right Arrow 4"/>
            <p:cNvSpPr>
              <a:spLocks noChangeArrowheads="1"/>
            </p:cNvSpPr>
            <p:nvPr/>
          </p:nvSpPr>
          <p:spPr bwMode="auto">
            <a:xfrm>
              <a:off x="3886200" y="1676400"/>
              <a:ext cx="533400" cy="1981200"/>
            </a:xfrm>
            <a:prstGeom prst="curvedRightArrow">
              <a:avLst>
                <a:gd name="adj1" fmla="val 25003"/>
                <a:gd name="adj2" fmla="val 50005"/>
                <a:gd name="adj3" fmla="val 25000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7933" name="Curved Right Arrow 44"/>
            <p:cNvSpPr>
              <a:spLocks noChangeArrowheads="1"/>
            </p:cNvSpPr>
            <p:nvPr/>
          </p:nvSpPr>
          <p:spPr bwMode="auto">
            <a:xfrm flipH="1" flipV="1">
              <a:off x="5943600" y="1676400"/>
              <a:ext cx="685800" cy="2819400"/>
            </a:xfrm>
            <a:prstGeom prst="curvedRightArrow">
              <a:avLst>
                <a:gd name="adj1" fmla="val 24990"/>
                <a:gd name="adj2" fmla="val 49999"/>
                <a:gd name="adj3" fmla="val 25000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1" grpId="0"/>
      <p:bldP spid="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14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&amp;v1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1178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&amp;v1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9555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093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008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  <p:extLst>
      <p:ext uri="{BB962C8B-B14F-4D97-AF65-F5344CB8AC3E}">
        <p14:creationId xmlns:p14="http://schemas.microsoft.com/office/powerpoint/2010/main" val="32848184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 smtClean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 smtClean="0"/>
              <a:t>Contents</a:t>
            </a:r>
          </a:p>
          <a:p>
            <a:pPr marL="552450" lvl="1"/>
            <a:r>
              <a:rPr lang="en-US" dirty="0" smtClean="0"/>
              <a:t>Return information</a:t>
            </a:r>
          </a:p>
          <a:p>
            <a:pPr marL="552450" lvl="1"/>
            <a:r>
              <a:rPr lang="en-US" dirty="0" smtClean="0"/>
              <a:t>Local storage (if needed)</a:t>
            </a:r>
            <a:endParaRPr lang="en-US" dirty="0"/>
          </a:p>
          <a:p>
            <a:pPr marL="552450" lvl="1"/>
            <a:r>
              <a:rPr lang="en-US" dirty="0"/>
              <a:t>Temporary </a:t>
            </a:r>
            <a:r>
              <a:rPr lang="en-US" dirty="0" smtClean="0"/>
              <a:t>space (if needed)</a:t>
            </a:r>
            <a:endParaRPr lang="en-US" dirty="0"/>
          </a:p>
          <a:p>
            <a:r>
              <a:rPr lang="en-US" dirty="0" smtClean="0"/>
              <a:t>Management</a:t>
            </a:r>
            <a:endParaRPr lang="en-US" dirty="0"/>
          </a:p>
          <a:p>
            <a:pPr marL="552450" lvl="1"/>
            <a:r>
              <a:rPr lang="en-US" dirty="0"/>
              <a:t>Space allocated when enter </a:t>
            </a:r>
            <a:r>
              <a:rPr lang="en-US" dirty="0" smtClean="0"/>
              <a:t>procedure</a:t>
            </a:r>
            <a:endParaRPr lang="en-US" dirty="0"/>
          </a:p>
          <a:p>
            <a:pPr marL="838200" lvl="2"/>
            <a:r>
              <a:rPr lang="en-US" dirty="0"/>
              <a:t>“Set-up”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push by </a:t>
            </a:r>
            <a:r>
              <a:rPr lang="en-US" b="1" dirty="0" smtClean="0">
                <a:latin typeface="Courier New"/>
                <a:cs typeface="Courier New"/>
              </a:rPr>
              <a:t>call</a:t>
            </a:r>
            <a:r>
              <a:rPr lang="en-US" dirty="0" smtClean="0"/>
              <a:t> instruction</a:t>
            </a:r>
            <a:endParaRPr lang="en-US" dirty="0"/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pop by </a:t>
            </a:r>
            <a:r>
              <a:rPr lang="en-US" b="1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89981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 smtClean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 smtClean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0307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004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8028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31213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41"/>
          <p:cNvSpPr>
            <a:spLocks noChangeArrowheads="1"/>
          </p:cNvSpPr>
          <p:nvPr/>
        </p:nvSpPr>
        <p:spPr bwMode="auto">
          <a:xfrm>
            <a:off x="4495800" y="5105400"/>
            <a:ext cx="1447800" cy="762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8914" name="Rectangle 40"/>
          <p:cNvSpPr>
            <a:spLocks noChangeArrowheads="1"/>
          </p:cNvSpPr>
          <p:nvPr/>
        </p:nvSpPr>
        <p:spPr bwMode="auto">
          <a:xfrm>
            <a:off x="4495800" y="3505200"/>
            <a:ext cx="1447800" cy="9144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Motivation for 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Call Stack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3595687" cy="52244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Imagine the world of early programming</a:t>
            </a:r>
          </a:p>
          <a:p>
            <a:pPr lvl="1">
              <a:defRPr/>
            </a:pPr>
            <a:r>
              <a:rPr lang="en-US">
                <a:latin typeface="Helvetica" charset="0"/>
                <a:ea typeface="ＭＳ Ｐゴシック" charset="0"/>
              </a:rPr>
              <a:t>No functions</a:t>
            </a:r>
          </a:p>
          <a:p>
            <a:pPr lvl="1">
              <a:defRPr/>
            </a:pPr>
            <a:r>
              <a:rPr lang="en-US">
                <a:latin typeface="Helvetica" charset="0"/>
                <a:ea typeface="ＭＳ Ｐゴシック" charset="0"/>
              </a:rPr>
              <a:t>No stack pointers or stacks.  No frame pointers or frames</a:t>
            </a:r>
          </a:p>
          <a:p>
            <a:pPr lvl="1">
              <a:defRPr/>
            </a:pPr>
            <a:endParaRPr lang="en-US">
              <a:latin typeface="Helvetica" charset="0"/>
              <a:ea typeface="ＭＳ Ｐゴシック" charset="0"/>
            </a:endParaRPr>
          </a:p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7" name="Vertical Scroll 3"/>
          <p:cNvSpPr>
            <a:spLocks noChangeArrowheads="1"/>
          </p:cNvSpPr>
          <p:nvPr/>
        </p:nvSpPr>
        <p:spPr bwMode="auto">
          <a:xfrm>
            <a:off x="4114800" y="1066800"/>
            <a:ext cx="2286000" cy="5486400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cxnSp>
        <p:nvCxnSpPr>
          <p:cNvPr id="38918" name="Straight Connector 5"/>
          <p:cNvCxnSpPr>
            <a:cxnSpLocks noChangeShapeType="1"/>
          </p:cNvCxnSpPr>
          <p:nvPr/>
        </p:nvCxnSpPr>
        <p:spPr bwMode="auto">
          <a:xfrm>
            <a:off x="4648200" y="1600200"/>
            <a:ext cx="1143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9" name="Straight Connector 6"/>
          <p:cNvCxnSpPr>
            <a:cxnSpLocks noChangeShapeType="1"/>
          </p:cNvCxnSpPr>
          <p:nvPr/>
        </p:nvCxnSpPr>
        <p:spPr bwMode="auto">
          <a:xfrm>
            <a:off x="4648200" y="18272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0" name="Straight Connector 7"/>
          <p:cNvCxnSpPr>
            <a:cxnSpLocks noChangeShapeType="1"/>
          </p:cNvCxnSpPr>
          <p:nvPr/>
        </p:nvCxnSpPr>
        <p:spPr bwMode="auto">
          <a:xfrm>
            <a:off x="4648200" y="20558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1" name="Straight Connector 8"/>
          <p:cNvCxnSpPr>
            <a:cxnSpLocks noChangeShapeType="1"/>
          </p:cNvCxnSpPr>
          <p:nvPr/>
        </p:nvCxnSpPr>
        <p:spPr bwMode="auto">
          <a:xfrm>
            <a:off x="4648200" y="22844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2" name="Straight Connector 9"/>
          <p:cNvCxnSpPr>
            <a:cxnSpLocks noChangeShapeType="1"/>
          </p:cNvCxnSpPr>
          <p:nvPr/>
        </p:nvCxnSpPr>
        <p:spPr bwMode="auto">
          <a:xfrm>
            <a:off x="4648200" y="2513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3" name="Straight Connector 10"/>
          <p:cNvCxnSpPr>
            <a:cxnSpLocks noChangeShapeType="1"/>
          </p:cNvCxnSpPr>
          <p:nvPr/>
        </p:nvCxnSpPr>
        <p:spPr bwMode="auto">
          <a:xfrm>
            <a:off x="4648200" y="2741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4" name="Straight Connector 11"/>
          <p:cNvCxnSpPr>
            <a:cxnSpLocks noChangeShapeType="1"/>
          </p:cNvCxnSpPr>
          <p:nvPr/>
        </p:nvCxnSpPr>
        <p:spPr bwMode="auto">
          <a:xfrm>
            <a:off x="4648200" y="29702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Straight Connector 12"/>
          <p:cNvCxnSpPr>
            <a:cxnSpLocks noChangeShapeType="1"/>
          </p:cNvCxnSpPr>
          <p:nvPr/>
        </p:nvCxnSpPr>
        <p:spPr bwMode="auto">
          <a:xfrm>
            <a:off x="4648200" y="31988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Straight Connector 13"/>
          <p:cNvCxnSpPr>
            <a:cxnSpLocks noChangeShapeType="1"/>
          </p:cNvCxnSpPr>
          <p:nvPr/>
        </p:nvCxnSpPr>
        <p:spPr bwMode="auto">
          <a:xfrm>
            <a:off x="4648200" y="34274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7" name="Straight Connector 14"/>
          <p:cNvCxnSpPr>
            <a:cxnSpLocks noChangeShapeType="1"/>
          </p:cNvCxnSpPr>
          <p:nvPr/>
        </p:nvCxnSpPr>
        <p:spPr bwMode="auto">
          <a:xfrm>
            <a:off x="4648200" y="36560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8" name="Straight Connector 15"/>
          <p:cNvCxnSpPr>
            <a:cxnSpLocks noChangeShapeType="1"/>
          </p:cNvCxnSpPr>
          <p:nvPr/>
        </p:nvCxnSpPr>
        <p:spPr bwMode="auto">
          <a:xfrm>
            <a:off x="4648200" y="38846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9" name="Straight Connector 16"/>
          <p:cNvCxnSpPr>
            <a:cxnSpLocks noChangeShapeType="1"/>
          </p:cNvCxnSpPr>
          <p:nvPr/>
        </p:nvCxnSpPr>
        <p:spPr bwMode="auto">
          <a:xfrm>
            <a:off x="4648200" y="41132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0" name="Straight Connector 17"/>
          <p:cNvCxnSpPr>
            <a:cxnSpLocks noChangeShapeType="1"/>
          </p:cNvCxnSpPr>
          <p:nvPr/>
        </p:nvCxnSpPr>
        <p:spPr bwMode="auto">
          <a:xfrm>
            <a:off x="4648200" y="43418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1" name="Straight Connector 18"/>
          <p:cNvCxnSpPr>
            <a:cxnSpLocks noChangeShapeType="1"/>
          </p:cNvCxnSpPr>
          <p:nvPr/>
        </p:nvCxnSpPr>
        <p:spPr bwMode="auto">
          <a:xfrm>
            <a:off x="4648200" y="45704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2" name="Straight Connector 19"/>
          <p:cNvCxnSpPr>
            <a:cxnSpLocks noChangeShapeType="1"/>
          </p:cNvCxnSpPr>
          <p:nvPr/>
        </p:nvCxnSpPr>
        <p:spPr bwMode="auto">
          <a:xfrm>
            <a:off x="4648200" y="4799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3" name="Straight Connector 20"/>
          <p:cNvCxnSpPr>
            <a:cxnSpLocks noChangeShapeType="1"/>
          </p:cNvCxnSpPr>
          <p:nvPr/>
        </p:nvCxnSpPr>
        <p:spPr bwMode="auto">
          <a:xfrm>
            <a:off x="4648200" y="5027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4648200" y="52562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648200" y="54848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648200" y="57134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38937" name="TextBox 28"/>
          <p:cNvSpPr txBox="1">
            <a:spLocks noChangeArrowheads="1"/>
          </p:cNvSpPr>
          <p:nvPr/>
        </p:nvSpPr>
        <p:spPr bwMode="auto">
          <a:xfrm>
            <a:off x="7620000" y="1066800"/>
            <a:ext cx="1082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Memory</a:t>
            </a:r>
          </a:p>
        </p:txBody>
      </p:sp>
      <p:cxnSp>
        <p:nvCxnSpPr>
          <p:cNvPr id="38938" name="Straight Connector 30"/>
          <p:cNvCxnSpPr>
            <a:cxnSpLocks noChangeShapeType="1"/>
          </p:cNvCxnSpPr>
          <p:nvPr/>
        </p:nvCxnSpPr>
        <p:spPr bwMode="auto">
          <a:xfrm rot="16200000" flipH="1">
            <a:off x="5905500" y="1714500"/>
            <a:ext cx="1828800" cy="1295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9" name="Straight Connector 32"/>
          <p:cNvCxnSpPr>
            <a:cxnSpLocks noChangeShapeType="1"/>
          </p:cNvCxnSpPr>
          <p:nvPr/>
        </p:nvCxnSpPr>
        <p:spPr bwMode="auto">
          <a:xfrm rot="5400000">
            <a:off x="5905500" y="4610100"/>
            <a:ext cx="1828800" cy="1295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0" name="Straight Connector 34"/>
          <p:cNvCxnSpPr>
            <a:cxnSpLocks noChangeShapeType="1"/>
          </p:cNvCxnSpPr>
          <p:nvPr/>
        </p:nvCxnSpPr>
        <p:spPr bwMode="auto">
          <a:xfrm>
            <a:off x="4648200" y="5942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1" name="Straight Connector 35"/>
          <p:cNvCxnSpPr>
            <a:cxnSpLocks noChangeShapeType="1"/>
          </p:cNvCxnSpPr>
          <p:nvPr/>
        </p:nvCxnSpPr>
        <p:spPr bwMode="auto">
          <a:xfrm>
            <a:off x="4648200" y="6170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2" name="Left Brace 36"/>
          <p:cNvSpPr>
            <a:spLocks/>
          </p:cNvSpPr>
          <p:nvPr/>
        </p:nvSpPr>
        <p:spPr bwMode="auto">
          <a:xfrm>
            <a:off x="3886200" y="3581400"/>
            <a:ext cx="762000" cy="838200"/>
          </a:xfrm>
          <a:prstGeom prst="leftBrace">
            <a:avLst>
              <a:gd name="adj1" fmla="val 8331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8" name="Left Brace 37"/>
          <p:cNvSpPr/>
          <p:nvPr/>
        </p:nvSpPr>
        <p:spPr bwMode="auto">
          <a:xfrm>
            <a:off x="3886200" y="5181600"/>
            <a:ext cx="762000" cy="609600"/>
          </a:xfrm>
          <a:prstGeom prst="leftBrac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8944" name="TextBox 38"/>
          <p:cNvSpPr txBox="1">
            <a:spLocks noChangeArrowheads="1"/>
          </p:cNvSpPr>
          <p:nvPr/>
        </p:nvSpPr>
        <p:spPr bwMode="auto">
          <a:xfrm>
            <a:off x="2590800" y="3733800"/>
            <a:ext cx="131286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Computes </a:t>
            </a:r>
          </a:p>
          <a:p>
            <a:r>
              <a:rPr lang="en-US" sz="1800">
                <a:solidFill>
                  <a:srgbClr val="FF0000"/>
                </a:solidFill>
              </a:rPr>
              <a:t>factorial</a:t>
            </a:r>
          </a:p>
        </p:txBody>
      </p:sp>
      <p:sp>
        <p:nvSpPr>
          <p:cNvPr id="38945" name="TextBox 39"/>
          <p:cNvSpPr txBox="1">
            <a:spLocks noChangeArrowheads="1"/>
          </p:cNvSpPr>
          <p:nvPr/>
        </p:nvSpPr>
        <p:spPr bwMode="auto">
          <a:xfrm>
            <a:off x="2546350" y="5119688"/>
            <a:ext cx="140335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A0AFF"/>
                </a:solidFill>
              </a:rPr>
              <a:t>Computes </a:t>
            </a:r>
          </a:p>
          <a:p>
            <a:r>
              <a:rPr lang="en-US" sz="1800">
                <a:solidFill>
                  <a:srgbClr val="0A0AFF"/>
                </a:solidFill>
              </a:rPr>
              <a:t>polynomial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7543800" y="1600200"/>
            <a:ext cx="1295400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543800" y="3276600"/>
            <a:ext cx="1295400" cy="10668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 dirty="0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8948" name="TextBox 47"/>
          <p:cNvSpPr txBox="1">
            <a:spLocks noChangeArrowheads="1"/>
          </p:cNvSpPr>
          <p:nvPr/>
        </p:nvSpPr>
        <p:spPr bwMode="auto">
          <a:xfrm>
            <a:off x="7848600" y="3657600"/>
            <a:ext cx="762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Code</a:t>
            </a:r>
          </a:p>
        </p:txBody>
      </p:sp>
      <p:sp>
        <p:nvSpPr>
          <p:cNvPr id="38949" name="TextBox 48"/>
          <p:cNvSpPr txBox="1">
            <a:spLocks noChangeArrowheads="1"/>
          </p:cNvSpPr>
          <p:nvPr/>
        </p:nvSpPr>
        <p:spPr bwMode="auto">
          <a:xfrm>
            <a:off x="7848600" y="2209800"/>
            <a:ext cx="6842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Data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176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81488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695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641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644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593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Call Chain Example</a:t>
            </a:r>
            <a:endParaRPr lang="en-US" dirty="0"/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09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6858000" cy="555625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/>
              <a:t>Stack-Based Languages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8307387" cy="5530850"/>
          </a:xfrm>
        </p:spPr>
        <p:txBody>
          <a:bodyPr lIns="90487" tIns="44450" rIns="90487" bIns="44450"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Stack Allocated in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Frames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state for single procedure instantiation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Stack Discipline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State for given procedure needed for limited time</a:t>
            </a:r>
          </a:p>
          <a:p>
            <a:pPr lvl="2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From when called to when return</a:t>
            </a:r>
          </a:p>
          <a:p>
            <a:pPr lvl="1" eaLnBrk="1" hangingPunct="1">
              <a:defRPr/>
            </a:pPr>
            <a:r>
              <a:rPr lang="en-US" dirty="0" err="1">
                <a:latin typeface="Helvetica" charset="0"/>
                <a:ea typeface="ＭＳ Ｐゴシック" charset="0"/>
              </a:rPr>
              <a:t>Callee</a:t>
            </a:r>
            <a:r>
              <a:rPr lang="en-US" dirty="0">
                <a:latin typeface="Helvetica" charset="0"/>
                <a:ea typeface="ＭＳ Ｐゴシック" charset="0"/>
              </a:rPr>
              <a:t> returns before caller does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Languages that Support Recursion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e.g., C, Pascal, Java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Code must be </a:t>
            </a:r>
            <a:r>
              <a:rPr lang="ja-JP" altLang="en-US" dirty="0">
                <a:latin typeface="Helvetica" charset="0"/>
                <a:ea typeface="ＭＳ Ｐゴシック" charset="0"/>
              </a:rPr>
              <a:t>“</a:t>
            </a:r>
            <a:r>
              <a:rPr lang="en-US" i="1" dirty="0">
                <a:latin typeface="Helvetica" charset="0"/>
                <a:ea typeface="ＭＳ Ｐゴシック" charset="0"/>
              </a:rPr>
              <a:t>Reentrant</a:t>
            </a:r>
            <a:r>
              <a:rPr lang="ja-JP" altLang="en-US" dirty="0">
                <a:latin typeface="Helvetica" charset="0"/>
                <a:ea typeface="ＭＳ Ｐゴシック" charset="0"/>
              </a:rPr>
              <a:t>”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2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Multiple simultaneous instantiations of single procedure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Store state of each instantiation on the stack</a:t>
            </a:r>
          </a:p>
          <a:p>
            <a:pPr lvl="2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Arguments</a:t>
            </a:r>
          </a:p>
          <a:p>
            <a:pPr lvl="2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Local variables</a:t>
            </a:r>
          </a:p>
          <a:p>
            <a:pPr lvl="2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Return pointer</a:t>
            </a:r>
          </a:p>
        </p:txBody>
      </p:sp>
    </p:spTree>
    <p:extLst>
      <p:ext uri="{BB962C8B-B14F-4D97-AF65-F5344CB8AC3E}">
        <p14:creationId xmlns:p14="http://schemas.microsoft.com/office/powerpoint/2010/main" val="41009817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3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3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3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3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 smtClean="0"/>
              <a:t> </a:t>
            </a:r>
            <a:r>
              <a:rPr lang="en-US" dirty="0"/>
              <a:t>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</a:t>
            </a:r>
            <a:r>
              <a:rPr lang="en-US" dirty="0" smtClean="0">
                <a:ea typeface="Zapf Dingbats" charset="0"/>
                <a:cs typeface="Zapf Dingbats" charset="0"/>
              </a:rPr>
              <a:t>could be </a:t>
            </a:r>
            <a:r>
              <a:rPr lang="en-US" dirty="0">
                <a:ea typeface="Zapf Dingbats" charset="0"/>
                <a:cs typeface="Zapf Dingbats" charset="0"/>
              </a:rPr>
              <a:t>trouble ➙ something should be done!</a:t>
            </a:r>
            <a:endParaRPr lang="en-US" sz="1800" dirty="0"/>
          </a:p>
          <a:p>
            <a:pPr marL="838200" lvl="2"/>
            <a:r>
              <a:rPr lang="en-US" sz="2000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$15213,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call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who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033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8"/>
          <p:cNvSpPr>
            <a:spLocks noChangeArrowheads="1"/>
          </p:cNvSpPr>
          <p:nvPr/>
        </p:nvSpPr>
        <p:spPr bwMode="auto">
          <a:xfrm>
            <a:off x="4495800" y="1981200"/>
            <a:ext cx="1447800" cy="9144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9938" name="Rectangle 47"/>
          <p:cNvSpPr>
            <a:spLocks noChangeArrowheads="1"/>
          </p:cNvSpPr>
          <p:nvPr/>
        </p:nvSpPr>
        <p:spPr bwMode="auto">
          <a:xfrm>
            <a:off x="4495800" y="3505200"/>
            <a:ext cx="1447800" cy="9144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9939" name="Rectangle 46"/>
          <p:cNvSpPr>
            <a:spLocks noChangeArrowheads="1"/>
          </p:cNvSpPr>
          <p:nvPr/>
        </p:nvSpPr>
        <p:spPr bwMode="auto">
          <a:xfrm>
            <a:off x="4495800" y="5105400"/>
            <a:ext cx="1447800" cy="762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Motivation for 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Call Stack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3595687" cy="52244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Suppose 2 parts of code want to execute the same computation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Repeating the computational code is inefficient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Maintaining multiple copies of same computation is inconvenient</a:t>
            </a: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2" name="Vertical Scroll 3"/>
          <p:cNvSpPr>
            <a:spLocks noChangeArrowheads="1"/>
          </p:cNvSpPr>
          <p:nvPr/>
        </p:nvSpPr>
        <p:spPr bwMode="auto">
          <a:xfrm>
            <a:off x="4114800" y="1066800"/>
            <a:ext cx="2286000" cy="5486400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cxnSp>
        <p:nvCxnSpPr>
          <p:cNvPr id="39943" name="Straight Connector 5"/>
          <p:cNvCxnSpPr>
            <a:cxnSpLocks noChangeShapeType="1"/>
          </p:cNvCxnSpPr>
          <p:nvPr/>
        </p:nvCxnSpPr>
        <p:spPr bwMode="auto">
          <a:xfrm>
            <a:off x="4648200" y="1600200"/>
            <a:ext cx="1143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4" name="Straight Connector 6"/>
          <p:cNvCxnSpPr>
            <a:cxnSpLocks noChangeShapeType="1"/>
          </p:cNvCxnSpPr>
          <p:nvPr/>
        </p:nvCxnSpPr>
        <p:spPr bwMode="auto">
          <a:xfrm>
            <a:off x="4648200" y="18272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5" name="Straight Connector 7"/>
          <p:cNvCxnSpPr>
            <a:cxnSpLocks noChangeShapeType="1"/>
          </p:cNvCxnSpPr>
          <p:nvPr/>
        </p:nvCxnSpPr>
        <p:spPr bwMode="auto">
          <a:xfrm>
            <a:off x="4648200" y="20558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6" name="Straight Connector 8"/>
          <p:cNvCxnSpPr>
            <a:cxnSpLocks noChangeShapeType="1"/>
          </p:cNvCxnSpPr>
          <p:nvPr/>
        </p:nvCxnSpPr>
        <p:spPr bwMode="auto">
          <a:xfrm>
            <a:off x="4648200" y="22844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7" name="Straight Connector 9"/>
          <p:cNvCxnSpPr>
            <a:cxnSpLocks noChangeShapeType="1"/>
          </p:cNvCxnSpPr>
          <p:nvPr/>
        </p:nvCxnSpPr>
        <p:spPr bwMode="auto">
          <a:xfrm>
            <a:off x="4648200" y="25130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8" name="Straight Connector 10"/>
          <p:cNvCxnSpPr>
            <a:cxnSpLocks noChangeShapeType="1"/>
          </p:cNvCxnSpPr>
          <p:nvPr/>
        </p:nvCxnSpPr>
        <p:spPr bwMode="auto">
          <a:xfrm>
            <a:off x="4648200" y="27416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9" name="Straight Connector 11"/>
          <p:cNvCxnSpPr>
            <a:cxnSpLocks noChangeShapeType="1"/>
          </p:cNvCxnSpPr>
          <p:nvPr/>
        </p:nvCxnSpPr>
        <p:spPr bwMode="auto">
          <a:xfrm>
            <a:off x="4648200" y="29702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0" name="Straight Connector 12"/>
          <p:cNvCxnSpPr>
            <a:cxnSpLocks noChangeShapeType="1"/>
          </p:cNvCxnSpPr>
          <p:nvPr/>
        </p:nvCxnSpPr>
        <p:spPr bwMode="auto">
          <a:xfrm>
            <a:off x="4648200" y="31988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1" name="Straight Connector 13"/>
          <p:cNvCxnSpPr>
            <a:cxnSpLocks noChangeShapeType="1"/>
          </p:cNvCxnSpPr>
          <p:nvPr/>
        </p:nvCxnSpPr>
        <p:spPr bwMode="auto">
          <a:xfrm>
            <a:off x="4648200" y="34274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Straight Connector 14"/>
          <p:cNvCxnSpPr>
            <a:cxnSpLocks noChangeShapeType="1"/>
          </p:cNvCxnSpPr>
          <p:nvPr/>
        </p:nvCxnSpPr>
        <p:spPr bwMode="auto">
          <a:xfrm>
            <a:off x="4648200" y="36560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Straight Connector 15"/>
          <p:cNvCxnSpPr>
            <a:cxnSpLocks noChangeShapeType="1"/>
          </p:cNvCxnSpPr>
          <p:nvPr/>
        </p:nvCxnSpPr>
        <p:spPr bwMode="auto">
          <a:xfrm>
            <a:off x="4648200" y="38846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Straight Connector 16"/>
          <p:cNvCxnSpPr>
            <a:cxnSpLocks noChangeShapeType="1"/>
          </p:cNvCxnSpPr>
          <p:nvPr/>
        </p:nvCxnSpPr>
        <p:spPr bwMode="auto">
          <a:xfrm>
            <a:off x="4648200" y="41132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Straight Connector 17"/>
          <p:cNvCxnSpPr>
            <a:cxnSpLocks noChangeShapeType="1"/>
          </p:cNvCxnSpPr>
          <p:nvPr/>
        </p:nvCxnSpPr>
        <p:spPr bwMode="auto">
          <a:xfrm>
            <a:off x="4648200" y="43418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6" name="Straight Connector 18"/>
          <p:cNvCxnSpPr>
            <a:cxnSpLocks noChangeShapeType="1"/>
          </p:cNvCxnSpPr>
          <p:nvPr/>
        </p:nvCxnSpPr>
        <p:spPr bwMode="auto">
          <a:xfrm>
            <a:off x="4648200" y="45704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7" name="Straight Connector 19"/>
          <p:cNvCxnSpPr>
            <a:cxnSpLocks noChangeShapeType="1"/>
          </p:cNvCxnSpPr>
          <p:nvPr/>
        </p:nvCxnSpPr>
        <p:spPr bwMode="auto">
          <a:xfrm>
            <a:off x="4648200" y="4799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Straight Connector 20"/>
          <p:cNvCxnSpPr>
            <a:cxnSpLocks noChangeShapeType="1"/>
          </p:cNvCxnSpPr>
          <p:nvPr/>
        </p:nvCxnSpPr>
        <p:spPr bwMode="auto">
          <a:xfrm>
            <a:off x="4648200" y="5027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4648200" y="52562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648200" y="54848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648200" y="57134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39962" name="Straight Connector 34"/>
          <p:cNvCxnSpPr>
            <a:cxnSpLocks noChangeShapeType="1"/>
          </p:cNvCxnSpPr>
          <p:nvPr/>
        </p:nvCxnSpPr>
        <p:spPr bwMode="auto">
          <a:xfrm>
            <a:off x="4648200" y="5942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3" name="Straight Connector 35"/>
          <p:cNvCxnSpPr>
            <a:cxnSpLocks noChangeShapeType="1"/>
          </p:cNvCxnSpPr>
          <p:nvPr/>
        </p:nvCxnSpPr>
        <p:spPr bwMode="auto">
          <a:xfrm>
            <a:off x="4648200" y="6170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4" name="Left Brace 40"/>
          <p:cNvSpPr>
            <a:spLocks/>
          </p:cNvSpPr>
          <p:nvPr/>
        </p:nvSpPr>
        <p:spPr bwMode="auto">
          <a:xfrm flipH="1">
            <a:off x="5867400" y="1981200"/>
            <a:ext cx="914400" cy="8382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9965" name="TextBox 41"/>
          <p:cNvSpPr txBox="1">
            <a:spLocks noChangeArrowheads="1"/>
          </p:cNvSpPr>
          <p:nvPr/>
        </p:nvSpPr>
        <p:spPr bwMode="auto">
          <a:xfrm>
            <a:off x="6705600" y="2133600"/>
            <a:ext cx="131286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Computes </a:t>
            </a:r>
          </a:p>
          <a:p>
            <a:r>
              <a:rPr lang="en-US" sz="1800">
                <a:solidFill>
                  <a:srgbClr val="FF0000"/>
                </a:solidFill>
              </a:rPr>
              <a:t>factorial</a:t>
            </a:r>
          </a:p>
        </p:txBody>
      </p:sp>
      <p:sp>
        <p:nvSpPr>
          <p:cNvPr id="39966" name="Left Brace 42"/>
          <p:cNvSpPr>
            <a:spLocks/>
          </p:cNvSpPr>
          <p:nvPr/>
        </p:nvSpPr>
        <p:spPr bwMode="auto">
          <a:xfrm flipH="1">
            <a:off x="5867400" y="3581400"/>
            <a:ext cx="914400" cy="8382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9967" name="TextBox 43"/>
          <p:cNvSpPr txBox="1">
            <a:spLocks noChangeArrowheads="1"/>
          </p:cNvSpPr>
          <p:nvPr/>
        </p:nvSpPr>
        <p:spPr bwMode="auto">
          <a:xfrm>
            <a:off x="6705600" y="3733800"/>
            <a:ext cx="131286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Computes </a:t>
            </a:r>
          </a:p>
          <a:p>
            <a:r>
              <a:rPr lang="en-US" sz="1800">
                <a:solidFill>
                  <a:srgbClr val="FF0000"/>
                </a:solidFill>
              </a:rPr>
              <a:t>factorial</a:t>
            </a:r>
          </a:p>
        </p:txBody>
      </p:sp>
      <p:sp>
        <p:nvSpPr>
          <p:cNvPr id="45" name="Left Brace 44"/>
          <p:cNvSpPr/>
          <p:nvPr/>
        </p:nvSpPr>
        <p:spPr bwMode="auto">
          <a:xfrm flipH="1">
            <a:off x="5867400" y="5181600"/>
            <a:ext cx="914400" cy="609600"/>
          </a:xfrm>
          <a:prstGeom prst="leftBrac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9969" name="TextBox 45"/>
          <p:cNvSpPr txBox="1">
            <a:spLocks noChangeArrowheads="1"/>
          </p:cNvSpPr>
          <p:nvPr/>
        </p:nvSpPr>
        <p:spPr bwMode="auto">
          <a:xfrm>
            <a:off x="6661150" y="5105400"/>
            <a:ext cx="140335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A0AFF"/>
                </a:solidFill>
              </a:rPr>
              <a:t>Computes </a:t>
            </a:r>
          </a:p>
          <a:p>
            <a:r>
              <a:rPr lang="en-US" sz="1800">
                <a:solidFill>
                  <a:srgbClr val="0A0AFF"/>
                </a:solidFill>
              </a:rPr>
              <a:t>polynomial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</a:t>
            </a:r>
            <a:r>
              <a:rPr lang="en-US" dirty="0" smtClean="0"/>
              <a:t>using</a:t>
            </a:r>
          </a:p>
          <a:p>
            <a:pPr marL="838200" lvl="2"/>
            <a:r>
              <a:rPr lang="en-US" dirty="0" err="1" smtClean="0"/>
              <a:t>Callee</a:t>
            </a:r>
            <a:r>
              <a:rPr lang="en-US" dirty="0" smtClean="0"/>
              <a:t> restores them before returning to caller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681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 </a:t>
            </a:r>
            <a:r>
              <a:rPr lang="en-US" dirty="0"/>
              <a:t>Register </a:t>
            </a:r>
            <a:r>
              <a:rPr lang="en-US" dirty="0" smtClean="0"/>
              <a:t>Usage #1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Return value</a:t>
            </a:r>
          </a:p>
          <a:p>
            <a:pPr marL="552450" lvl="1"/>
            <a:r>
              <a:rPr lang="en-US" dirty="0" smtClean="0"/>
              <a:t>Also caller-saved</a:t>
            </a:r>
          </a:p>
          <a:p>
            <a:pPr marL="552450" lvl="1"/>
            <a:r>
              <a:rPr lang="en-US" dirty="0" smtClean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...,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Arguments</a:t>
            </a:r>
            <a:endParaRPr lang="en-US" dirty="0"/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</a:t>
            </a:r>
            <a:r>
              <a:rPr lang="en-US" dirty="0" smtClean="0"/>
              <a:t>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r10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Caller</a:t>
            </a:r>
            <a:r>
              <a:rPr lang="en-US" dirty="0"/>
              <a:t>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925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0198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 </a:t>
            </a:r>
            <a:r>
              <a:rPr lang="en-US" dirty="0"/>
              <a:t>Register </a:t>
            </a:r>
            <a:r>
              <a:rPr lang="en-US" dirty="0" smtClean="0"/>
              <a:t>Usage #2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4394200"/>
          </a:xfrm>
          <a:ln/>
        </p:spPr>
        <p:txBody>
          <a:bodyPr/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 smtClean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r14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 smtClean="0"/>
              <a:t>Callee</a:t>
            </a:r>
            <a:r>
              <a:rPr lang="en-US" dirty="0" smtClean="0"/>
              <a:t>-saved</a:t>
            </a:r>
          </a:p>
          <a:p>
            <a:pPr marL="552450" lvl="1"/>
            <a:r>
              <a:rPr lang="en-US" dirty="0" err="1" smtClean="0"/>
              <a:t>Callee</a:t>
            </a:r>
            <a:r>
              <a:rPr lang="en-US" dirty="0" smtClean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 smtClean="0"/>
              <a:t>May be used as frame pointer</a:t>
            </a:r>
          </a:p>
          <a:p>
            <a:pPr marL="552450" lvl="1"/>
            <a:r>
              <a:rPr lang="en-US" dirty="0" smtClean="0"/>
              <a:t>Can mix &amp; match</a:t>
            </a:r>
            <a:endParaRPr lang="en-US" dirty="0"/>
          </a:p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</a:t>
            </a:r>
            <a:r>
              <a:rPr lang="en-US" dirty="0" smtClean="0"/>
              <a:t>pecial form of </a:t>
            </a:r>
            <a:r>
              <a:rPr lang="en-US" dirty="0" err="1" smtClean="0"/>
              <a:t>callee</a:t>
            </a:r>
            <a:r>
              <a:rPr lang="en-US" dirty="0" smtClean="0"/>
              <a:t> save</a:t>
            </a:r>
          </a:p>
          <a:p>
            <a:pPr marL="552450" lvl="1"/>
            <a:r>
              <a:rPr lang="en-US" dirty="0" smtClean="0"/>
              <a:t>Restored to original value upon exit from procedure</a:t>
            </a:r>
            <a:endParaRPr lang="en-US" dirty="0"/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aved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33950" y="3429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7779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Callee</a:t>
            </a:r>
            <a:r>
              <a:rPr lang="en-US" dirty="0" smtClean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6712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Callee</a:t>
            </a:r>
            <a:r>
              <a:rPr lang="en-US" dirty="0" smtClean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ret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57848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4267200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899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Recap…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4129087" cy="52244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Frame-based view of stack: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Each function call pushes a frame onto the stack, and the frame is removed upon exiting the function</a:t>
            </a:r>
          </a:p>
          <a:p>
            <a:pPr>
              <a:defRPr/>
            </a:pPr>
            <a:r>
              <a:rPr lang="en-US" dirty="0">
                <a:latin typeface="Helvetica" charset="0"/>
              </a:rPr>
              <a:t>Recursion and stacks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Each call of a function to itself puts a new frame on the stack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This new frame is a new instance of the function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Calculations affecting local variables only affect the frame that they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re in</a:t>
            </a: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95235" name="Rectangle 5"/>
          <p:cNvSpPr>
            <a:spLocks noChangeArrowheads="1"/>
          </p:cNvSpPr>
          <p:nvPr/>
        </p:nvSpPr>
        <p:spPr bwMode="auto">
          <a:xfrm>
            <a:off x="7699375" y="1652588"/>
            <a:ext cx="1292225" cy="119697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95236" name="Rectangle 6"/>
          <p:cNvSpPr>
            <a:spLocks noChangeArrowheads="1"/>
          </p:cNvSpPr>
          <p:nvPr/>
        </p:nvSpPr>
        <p:spPr bwMode="auto">
          <a:xfrm>
            <a:off x="7699375" y="2819400"/>
            <a:ext cx="1292225" cy="644525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who</a:t>
            </a:r>
          </a:p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95237" name="Rectangle 7"/>
          <p:cNvSpPr>
            <a:spLocks noChangeArrowheads="1"/>
          </p:cNvSpPr>
          <p:nvPr/>
        </p:nvSpPr>
        <p:spPr bwMode="auto">
          <a:xfrm>
            <a:off x="7699375" y="3429000"/>
            <a:ext cx="1292225" cy="9382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95238" name="Rectangle 8"/>
          <p:cNvSpPr>
            <a:spLocks noChangeArrowheads="1"/>
          </p:cNvSpPr>
          <p:nvPr/>
        </p:nvSpPr>
        <p:spPr bwMode="auto">
          <a:xfrm>
            <a:off x="7699375" y="738188"/>
            <a:ext cx="1292225" cy="938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</a:t>
            </a:r>
          </a:p>
        </p:txBody>
      </p:sp>
      <p:grpSp>
        <p:nvGrpSpPr>
          <p:cNvPr id="95239" name="Group 55"/>
          <p:cNvGrpSpPr>
            <a:grpSpLocks/>
          </p:cNvGrpSpPr>
          <p:nvPr/>
        </p:nvGrpSpPr>
        <p:grpSpPr bwMode="auto">
          <a:xfrm>
            <a:off x="6248400" y="2133600"/>
            <a:ext cx="1371600" cy="2743200"/>
            <a:chOff x="6248400" y="2133600"/>
            <a:chExt cx="1371600" cy="2743200"/>
          </a:xfrm>
        </p:grpSpPr>
        <p:sp>
          <p:nvSpPr>
            <p:cNvPr id="95262" name="Rectangle 32"/>
            <p:cNvSpPr>
              <a:spLocks noChangeArrowheads="1"/>
            </p:cNvSpPr>
            <p:nvPr/>
          </p:nvSpPr>
          <p:spPr bwMode="auto">
            <a:xfrm>
              <a:off x="6324600" y="2133600"/>
              <a:ext cx="1295400" cy="274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grpSp>
          <p:nvGrpSpPr>
            <p:cNvPr id="95263" name="Group 33"/>
            <p:cNvGrpSpPr>
              <a:grpSpLocks/>
            </p:cNvGrpSpPr>
            <p:nvPr/>
          </p:nvGrpSpPr>
          <p:grpSpPr bwMode="auto">
            <a:xfrm>
              <a:off x="6248400" y="2921000"/>
              <a:ext cx="1346203" cy="1955800"/>
              <a:chOff x="6248400" y="4292600"/>
              <a:chExt cx="1346203" cy="1955800"/>
            </a:xfrm>
          </p:grpSpPr>
          <p:grpSp>
            <p:nvGrpSpPr>
              <p:cNvPr id="95264" name="Group 2"/>
              <p:cNvGrpSpPr>
                <a:grpSpLocks/>
              </p:cNvGrpSpPr>
              <p:nvPr/>
            </p:nvGrpSpPr>
            <p:grpSpPr bwMode="auto">
              <a:xfrm>
                <a:off x="6284915" y="5335588"/>
                <a:ext cx="1309688" cy="912812"/>
                <a:chOff x="3546" y="3759"/>
                <a:chExt cx="825" cy="575"/>
              </a:xfrm>
            </p:grpSpPr>
            <p:sp>
              <p:nvSpPr>
                <p:cNvPr id="95268" name="Line 3"/>
                <p:cNvSpPr>
                  <a:spLocks noChangeShapeType="1"/>
                </p:cNvSpPr>
                <p:nvPr/>
              </p:nvSpPr>
              <p:spPr bwMode="auto">
                <a:xfrm>
                  <a:off x="4051" y="3998"/>
                  <a:ext cx="32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95269" name="Rectangle 4"/>
                <p:cNvSpPr>
                  <a:spLocks noChangeArrowheads="1"/>
                </p:cNvSpPr>
                <p:nvPr/>
              </p:nvSpPr>
              <p:spPr bwMode="auto">
                <a:xfrm>
                  <a:off x="3546" y="3759"/>
                  <a:ext cx="610" cy="5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>
                      <a:solidFill>
                        <a:srgbClr val="000066"/>
                      </a:solidFill>
                    </a:rPr>
                    <a:t>Stack</a:t>
                  </a:r>
                </a:p>
                <a:p>
                  <a:pPr algn="r">
                    <a:lnSpc>
                      <a:spcPct val="100000"/>
                    </a:lnSpc>
                  </a:pPr>
                  <a:r>
                    <a:rPr lang="en-US">
                      <a:solidFill>
                        <a:srgbClr val="000066"/>
                      </a:solidFill>
                    </a:rPr>
                    <a:t>Pointer</a:t>
                  </a:r>
                </a:p>
                <a:p>
                  <a:pPr algn="r">
                    <a:lnSpc>
                      <a:spcPct val="100000"/>
                    </a:lnSpc>
                  </a:pPr>
                  <a:r>
                    <a:rPr lang="en-US">
                      <a:solidFill>
                        <a:srgbClr val="000066"/>
                      </a:solidFill>
                      <a:latin typeface="Courier New" charset="0"/>
                    </a:rPr>
                    <a:t>%esp</a:t>
                  </a:r>
                </a:p>
              </p:txBody>
            </p:sp>
          </p:grpSp>
          <p:grpSp>
            <p:nvGrpSpPr>
              <p:cNvPr id="95265" name="Group 9"/>
              <p:cNvGrpSpPr>
                <a:grpSpLocks/>
              </p:cNvGrpSpPr>
              <p:nvPr/>
            </p:nvGrpSpPr>
            <p:grpSpPr bwMode="auto">
              <a:xfrm>
                <a:off x="6248400" y="4292600"/>
                <a:ext cx="1346200" cy="912813"/>
                <a:chOff x="2692" y="2736"/>
                <a:chExt cx="848" cy="575"/>
              </a:xfrm>
            </p:grpSpPr>
            <p:sp>
              <p:nvSpPr>
                <p:cNvPr id="95266" name="Line 10"/>
                <p:cNvSpPr>
                  <a:spLocks noChangeShapeType="1"/>
                </p:cNvSpPr>
                <p:nvPr/>
              </p:nvSpPr>
              <p:spPr bwMode="auto">
                <a:xfrm>
                  <a:off x="3220" y="3153"/>
                  <a:ext cx="32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95267" name="Rectangle 11"/>
                <p:cNvSpPr>
                  <a:spLocks noChangeArrowheads="1"/>
                </p:cNvSpPr>
                <p:nvPr/>
              </p:nvSpPr>
              <p:spPr bwMode="auto">
                <a:xfrm>
                  <a:off x="2692" y="2736"/>
                  <a:ext cx="610" cy="5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>
                      <a:solidFill>
                        <a:srgbClr val="000066"/>
                      </a:solidFill>
                    </a:rPr>
                    <a:t>Frame</a:t>
                  </a:r>
                </a:p>
                <a:p>
                  <a:pPr algn="r">
                    <a:lnSpc>
                      <a:spcPct val="100000"/>
                    </a:lnSpc>
                  </a:pPr>
                  <a:r>
                    <a:rPr lang="en-US">
                      <a:solidFill>
                        <a:srgbClr val="000066"/>
                      </a:solidFill>
                    </a:rPr>
                    <a:t>Pointer</a:t>
                  </a:r>
                </a:p>
                <a:p>
                  <a:pPr algn="r">
                    <a:lnSpc>
                      <a:spcPct val="100000"/>
                    </a:lnSpc>
                  </a:pPr>
                  <a:r>
                    <a:rPr lang="en-US">
                      <a:solidFill>
                        <a:srgbClr val="000066"/>
                      </a:solidFill>
                      <a:latin typeface="Courier New" charset="0"/>
                    </a:rPr>
                    <a:t>%ebp</a:t>
                  </a:r>
                  <a:endParaRPr lang="en-US">
                    <a:solidFill>
                      <a:srgbClr val="000066"/>
                    </a:solidFill>
                  </a:endParaRPr>
                </a:p>
              </p:txBody>
            </p:sp>
          </p:grpSp>
        </p:grpSp>
      </p:grpSp>
      <p:sp>
        <p:nvSpPr>
          <p:cNvPr id="95240" name="TextBox 25"/>
          <p:cNvSpPr txBox="1">
            <a:spLocks noChangeArrowheads="1"/>
          </p:cNvSpPr>
          <p:nvPr/>
        </p:nvSpPr>
        <p:spPr bwMode="auto">
          <a:xfrm>
            <a:off x="7924800" y="433388"/>
            <a:ext cx="7747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95241" name="Rectangle 13"/>
          <p:cNvSpPr>
            <a:spLocks noChangeArrowheads="1"/>
          </p:cNvSpPr>
          <p:nvPr/>
        </p:nvSpPr>
        <p:spPr bwMode="auto">
          <a:xfrm>
            <a:off x="5046663" y="1066800"/>
            <a:ext cx="6064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yoo</a:t>
            </a:r>
          </a:p>
        </p:txBody>
      </p:sp>
      <p:sp>
        <p:nvSpPr>
          <p:cNvPr id="95242" name="Rectangle 14"/>
          <p:cNvSpPr>
            <a:spLocks noChangeArrowheads="1"/>
          </p:cNvSpPr>
          <p:nvPr/>
        </p:nvSpPr>
        <p:spPr bwMode="auto">
          <a:xfrm>
            <a:off x="5046663" y="1752600"/>
            <a:ext cx="6064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who</a:t>
            </a:r>
          </a:p>
        </p:txBody>
      </p:sp>
      <p:sp>
        <p:nvSpPr>
          <p:cNvPr id="95243" name="Rectangle 15"/>
          <p:cNvSpPr>
            <a:spLocks noChangeArrowheads="1"/>
          </p:cNvSpPr>
          <p:nvPr/>
        </p:nvSpPr>
        <p:spPr bwMode="auto">
          <a:xfrm>
            <a:off x="5035550" y="2427288"/>
            <a:ext cx="6064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amI</a:t>
            </a:r>
          </a:p>
        </p:txBody>
      </p:sp>
      <p:sp>
        <p:nvSpPr>
          <p:cNvPr id="95244" name="Line 16"/>
          <p:cNvSpPr>
            <a:spLocks noChangeShapeType="1"/>
          </p:cNvSpPr>
          <p:nvPr/>
        </p:nvSpPr>
        <p:spPr bwMode="auto">
          <a:xfrm>
            <a:off x="5351463" y="13716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5245" name="Line 17"/>
          <p:cNvSpPr>
            <a:spLocks noChangeShapeType="1"/>
          </p:cNvSpPr>
          <p:nvPr/>
        </p:nvSpPr>
        <p:spPr bwMode="auto">
          <a:xfrm>
            <a:off x="5351463" y="20574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5246" name="Rectangle 18"/>
          <p:cNvSpPr>
            <a:spLocks noChangeArrowheads="1"/>
          </p:cNvSpPr>
          <p:nvPr/>
        </p:nvSpPr>
        <p:spPr bwMode="auto">
          <a:xfrm>
            <a:off x="4730750" y="304800"/>
            <a:ext cx="16700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66"/>
                </a:solidFill>
              </a:rPr>
              <a:t>Call Chain</a:t>
            </a:r>
          </a:p>
        </p:txBody>
      </p: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4191000" y="2743200"/>
            <a:ext cx="4797425" cy="3400425"/>
            <a:chOff x="4191000" y="2771775"/>
            <a:chExt cx="4797425" cy="3400425"/>
          </a:xfrm>
        </p:grpSpPr>
        <p:sp>
          <p:nvSpPr>
            <p:cNvPr id="95248" name="Rectangle 19"/>
            <p:cNvSpPr>
              <a:spLocks noChangeArrowheads="1"/>
            </p:cNvSpPr>
            <p:nvPr/>
          </p:nvSpPr>
          <p:spPr bwMode="auto">
            <a:xfrm>
              <a:off x="4572000" y="3860800"/>
              <a:ext cx="1600200" cy="23114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amI(…)</a:t>
              </a:r>
            </a:p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{</a:t>
              </a:r>
            </a:p>
            <a:p>
              <a:pPr lvl="1"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•</a:t>
              </a:r>
            </a:p>
            <a:p>
              <a:pPr lvl="1"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•</a:t>
              </a:r>
            </a:p>
            <a:p>
              <a:pPr lvl="1"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amI();</a:t>
              </a:r>
            </a:p>
            <a:p>
              <a:pPr lvl="1"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•</a:t>
              </a:r>
            </a:p>
            <a:p>
              <a:pPr lvl="1"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•</a:t>
              </a:r>
            </a:p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}</a:t>
              </a:r>
            </a:p>
          </p:txBody>
        </p:sp>
        <p:sp>
          <p:nvSpPr>
            <p:cNvPr id="95249" name="Line 20"/>
            <p:cNvSpPr>
              <a:spLocks noChangeShapeType="1"/>
            </p:cNvSpPr>
            <p:nvPr/>
          </p:nvSpPr>
          <p:spPr bwMode="auto">
            <a:xfrm>
              <a:off x="4191000" y="5156200"/>
              <a:ext cx="68580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5250" name="Rectangle 21"/>
            <p:cNvSpPr>
              <a:spLocks noChangeArrowheads="1"/>
            </p:cNvSpPr>
            <p:nvPr/>
          </p:nvSpPr>
          <p:spPr bwMode="auto">
            <a:xfrm>
              <a:off x="7696200" y="4395787"/>
              <a:ext cx="1292225" cy="938213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endParaRPr lang="en-US">
                <a:solidFill>
                  <a:srgbClr val="000066"/>
                </a:solidFill>
                <a:latin typeface="Courier New" charset="0"/>
              </a:endParaRPr>
            </a:p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amI</a:t>
              </a:r>
            </a:p>
            <a:p>
              <a:pPr>
                <a:lnSpc>
                  <a:spcPct val="100000"/>
                </a:lnSpc>
              </a:pPr>
              <a:endParaRPr lang="en-US">
                <a:solidFill>
                  <a:srgbClr val="000066"/>
                </a:solidFill>
                <a:latin typeface="Courier New" charset="0"/>
              </a:endParaRPr>
            </a:p>
          </p:txBody>
        </p:sp>
        <p:sp>
          <p:nvSpPr>
            <p:cNvPr id="95251" name="Rectangle 22"/>
            <p:cNvSpPr>
              <a:spLocks noChangeArrowheads="1"/>
            </p:cNvSpPr>
            <p:nvPr/>
          </p:nvSpPr>
          <p:spPr bwMode="auto">
            <a:xfrm>
              <a:off x="5035550" y="3141663"/>
              <a:ext cx="606425" cy="36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amI</a:t>
              </a:r>
            </a:p>
          </p:txBody>
        </p:sp>
        <p:sp>
          <p:nvSpPr>
            <p:cNvPr id="95252" name="Line 23"/>
            <p:cNvSpPr>
              <a:spLocks noChangeShapeType="1"/>
            </p:cNvSpPr>
            <p:nvPr/>
          </p:nvSpPr>
          <p:spPr bwMode="auto">
            <a:xfrm>
              <a:off x="5351463" y="2771775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grpSp>
          <p:nvGrpSpPr>
            <p:cNvPr id="95253" name="Group 56"/>
            <p:cNvGrpSpPr>
              <a:grpSpLocks/>
            </p:cNvGrpSpPr>
            <p:nvPr/>
          </p:nvGrpSpPr>
          <p:grpSpPr bwMode="auto">
            <a:xfrm>
              <a:off x="6248400" y="2971800"/>
              <a:ext cx="1371600" cy="2743200"/>
              <a:chOff x="6248400" y="2133600"/>
              <a:chExt cx="1371600" cy="2743200"/>
            </a:xfrm>
          </p:grpSpPr>
          <p:sp>
            <p:nvSpPr>
              <p:cNvPr id="95254" name="Rectangle 57"/>
              <p:cNvSpPr>
                <a:spLocks noChangeArrowheads="1"/>
              </p:cNvSpPr>
              <p:nvPr/>
            </p:nvSpPr>
            <p:spPr bwMode="auto">
              <a:xfrm>
                <a:off x="6324600" y="2133600"/>
                <a:ext cx="1295400" cy="2743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 type="none" w="sm" len="sm"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95255" name="Group 58"/>
              <p:cNvGrpSpPr>
                <a:grpSpLocks/>
              </p:cNvGrpSpPr>
              <p:nvPr/>
            </p:nvGrpSpPr>
            <p:grpSpPr bwMode="auto">
              <a:xfrm>
                <a:off x="6248400" y="2921000"/>
                <a:ext cx="1346203" cy="1955800"/>
                <a:chOff x="6248400" y="4292600"/>
                <a:chExt cx="1346203" cy="1955800"/>
              </a:xfrm>
            </p:grpSpPr>
            <p:grpSp>
              <p:nvGrpSpPr>
                <p:cNvPr id="95256" name="Group 2"/>
                <p:cNvGrpSpPr>
                  <a:grpSpLocks/>
                </p:cNvGrpSpPr>
                <p:nvPr/>
              </p:nvGrpSpPr>
              <p:grpSpPr bwMode="auto">
                <a:xfrm>
                  <a:off x="6284915" y="5335588"/>
                  <a:ext cx="1309688" cy="912812"/>
                  <a:chOff x="3546" y="3759"/>
                  <a:chExt cx="825" cy="575"/>
                </a:xfrm>
              </p:grpSpPr>
              <p:sp>
                <p:nvSpPr>
                  <p:cNvPr id="95260" name="Line 3"/>
                  <p:cNvSpPr>
                    <a:spLocks noChangeShapeType="1"/>
                  </p:cNvSpPr>
                  <p:nvPr/>
                </p:nvSpPr>
                <p:spPr bwMode="auto">
                  <a:xfrm>
                    <a:off x="4051" y="3998"/>
                    <a:ext cx="32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95261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3546" y="3759"/>
                    <a:ext cx="610" cy="57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>
                    <a:spAutoFit/>
                  </a:bodyPr>
                  <a:lstStyle/>
                  <a:p>
                    <a:pPr algn="r">
                      <a:lnSpc>
                        <a:spcPct val="100000"/>
                      </a:lnSpc>
                    </a:pPr>
                    <a:r>
                      <a:rPr lang="en-US">
                        <a:solidFill>
                          <a:srgbClr val="000066"/>
                        </a:solidFill>
                      </a:rPr>
                      <a:t>Stack</a:t>
                    </a:r>
                  </a:p>
                  <a:p>
                    <a:pPr algn="r">
                      <a:lnSpc>
                        <a:spcPct val="100000"/>
                      </a:lnSpc>
                    </a:pPr>
                    <a:r>
                      <a:rPr lang="en-US">
                        <a:solidFill>
                          <a:srgbClr val="000066"/>
                        </a:solidFill>
                      </a:rPr>
                      <a:t>Pointer</a:t>
                    </a:r>
                  </a:p>
                  <a:p>
                    <a:pPr algn="r">
                      <a:lnSpc>
                        <a:spcPct val="100000"/>
                      </a:lnSpc>
                    </a:pPr>
                    <a:r>
                      <a:rPr lang="en-US">
                        <a:solidFill>
                          <a:srgbClr val="000066"/>
                        </a:solidFill>
                        <a:latin typeface="Courier New" charset="0"/>
                      </a:rPr>
                      <a:t>%esp</a:t>
                    </a:r>
                  </a:p>
                </p:txBody>
              </p:sp>
            </p:grpSp>
            <p:grpSp>
              <p:nvGrpSpPr>
                <p:cNvPr id="95257" name="Group 9"/>
                <p:cNvGrpSpPr>
                  <a:grpSpLocks/>
                </p:cNvGrpSpPr>
                <p:nvPr/>
              </p:nvGrpSpPr>
              <p:grpSpPr bwMode="auto">
                <a:xfrm>
                  <a:off x="6248400" y="4292600"/>
                  <a:ext cx="1346200" cy="912813"/>
                  <a:chOff x="2692" y="2736"/>
                  <a:chExt cx="848" cy="575"/>
                </a:xfrm>
              </p:grpSpPr>
              <p:sp>
                <p:nvSpPr>
                  <p:cNvPr id="9525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220" y="3153"/>
                    <a:ext cx="32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9525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692" y="2736"/>
                    <a:ext cx="610" cy="57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>
                    <a:spAutoFit/>
                  </a:bodyPr>
                  <a:lstStyle/>
                  <a:p>
                    <a:pPr algn="r">
                      <a:lnSpc>
                        <a:spcPct val="100000"/>
                      </a:lnSpc>
                    </a:pPr>
                    <a:r>
                      <a:rPr lang="en-US">
                        <a:solidFill>
                          <a:srgbClr val="000066"/>
                        </a:solidFill>
                      </a:rPr>
                      <a:t>Frame</a:t>
                    </a:r>
                  </a:p>
                  <a:p>
                    <a:pPr algn="r">
                      <a:lnSpc>
                        <a:spcPct val="100000"/>
                      </a:lnSpc>
                    </a:pPr>
                    <a:r>
                      <a:rPr lang="en-US">
                        <a:solidFill>
                          <a:srgbClr val="000066"/>
                        </a:solidFill>
                      </a:rPr>
                      <a:t>Pointer</a:t>
                    </a:r>
                  </a:p>
                  <a:p>
                    <a:pPr algn="r">
                      <a:lnSpc>
                        <a:spcPct val="100000"/>
                      </a:lnSpc>
                    </a:pPr>
                    <a:r>
                      <a:rPr lang="en-US">
                        <a:solidFill>
                          <a:srgbClr val="000066"/>
                        </a:solidFill>
                        <a:latin typeface="Courier New" charset="0"/>
                      </a:rPr>
                      <a:t>%ebp</a:t>
                    </a:r>
                    <a:endParaRPr lang="en-US">
                      <a:solidFill>
                        <a:srgbClr val="000066"/>
                      </a:solidFill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8194958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</p:spTree>
    <p:extLst>
      <p:ext uri="{BB962C8B-B14F-4D97-AF65-F5344CB8AC3E}">
        <p14:creationId xmlns:p14="http://schemas.microsoft.com/office/powerpoint/2010/main" val="35153521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Terminal Case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4589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Register Save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  <a:defRPr/>
            </a:pPr>
            <a:endParaRPr lang="en-US" sz="4200" b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US" b="0" dirty="0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b="0" dirty="0" err="1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b="0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b="0" dirty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b="0" dirty="0" err="1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b="0" dirty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396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Call Setup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&gt;&gt; 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Rec. 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8900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55"/>
          <p:cNvSpPr>
            <a:spLocks noChangeArrowheads="1"/>
          </p:cNvSpPr>
          <p:nvPr/>
        </p:nvSpPr>
        <p:spPr bwMode="auto">
          <a:xfrm>
            <a:off x="4495800" y="5105400"/>
            <a:ext cx="1447800" cy="762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0962" name="Rectangle 54"/>
          <p:cNvSpPr>
            <a:spLocks noChangeArrowheads="1"/>
          </p:cNvSpPr>
          <p:nvPr/>
        </p:nvSpPr>
        <p:spPr bwMode="auto">
          <a:xfrm>
            <a:off x="4495800" y="3505200"/>
            <a:ext cx="1447800" cy="9144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Motivation for 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Call Stack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3595687" cy="5224462"/>
          </a:xfrm>
        </p:spPr>
        <p:txBody>
          <a:bodyPr/>
          <a:lstStyle/>
          <a:p>
            <a:pPr>
              <a:buFont typeface="Wingdings" pitchFamily="-1" charset="2"/>
              <a:buChar char="•"/>
              <a:defRPr/>
            </a:pPr>
            <a:r>
              <a:rPr lang="en-US" dirty="0" smtClean="0"/>
              <a:t>Instead, write the common code once and jump to it from different locations</a:t>
            </a:r>
          </a:p>
          <a:p>
            <a:pPr lvl="1">
              <a:buFont typeface="Wingdings" pitchFamily="-1" charset="2"/>
              <a:buChar char="n"/>
              <a:defRPr/>
            </a:pPr>
            <a:r>
              <a:rPr lang="en-US" dirty="0" smtClean="0"/>
              <a:t>Problem #1:  How do you jump back?</a:t>
            </a:r>
          </a:p>
        </p:txBody>
      </p:sp>
      <p:sp>
        <p:nvSpPr>
          <p:cNvPr id="40965" name="Vertical Scroll 3"/>
          <p:cNvSpPr>
            <a:spLocks noChangeArrowheads="1"/>
          </p:cNvSpPr>
          <p:nvPr/>
        </p:nvSpPr>
        <p:spPr bwMode="auto">
          <a:xfrm>
            <a:off x="4114800" y="1066800"/>
            <a:ext cx="2286000" cy="5486400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cxnSp>
        <p:nvCxnSpPr>
          <p:cNvPr id="40966" name="Straight Connector 5"/>
          <p:cNvCxnSpPr>
            <a:cxnSpLocks noChangeShapeType="1"/>
          </p:cNvCxnSpPr>
          <p:nvPr/>
        </p:nvCxnSpPr>
        <p:spPr bwMode="auto">
          <a:xfrm>
            <a:off x="4648200" y="1600200"/>
            <a:ext cx="1143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7" name="Straight Connector 11"/>
          <p:cNvCxnSpPr>
            <a:cxnSpLocks noChangeShapeType="1"/>
          </p:cNvCxnSpPr>
          <p:nvPr/>
        </p:nvCxnSpPr>
        <p:spPr bwMode="auto">
          <a:xfrm>
            <a:off x="4648200" y="29702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8" name="Straight Connector 12"/>
          <p:cNvCxnSpPr>
            <a:cxnSpLocks noChangeShapeType="1"/>
          </p:cNvCxnSpPr>
          <p:nvPr/>
        </p:nvCxnSpPr>
        <p:spPr bwMode="auto">
          <a:xfrm>
            <a:off x="4648200" y="31988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9" name="Straight Connector 13"/>
          <p:cNvCxnSpPr>
            <a:cxnSpLocks noChangeShapeType="1"/>
          </p:cNvCxnSpPr>
          <p:nvPr/>
        </p:nvCxnSpPr>
        <p:spPr bwMode="auto">
          <a:xfrm>
            <a:off x="4648200" y="3429000"/>
            <a:ext cx="1143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0" name="Straight Connector 14"/>
          <p:cNvCxnSpPr>
            <a:cxnSpLocks noChangeShapeType="1"/>
          </p:cNvCxnSpPr>
          <p:nvPr/>
        </p:nvCxnSpPr>
        <p:spPr bwMode="auto">
          <a:xfrm>
            <a:off x="4648200" y="36576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1" name="Straight Connector 15"/>
          <p:cNvCxnSpPr>
            <a:cxnSpLocks noChangeShapeType="1"/>
          </p:cNvCxnSpPr>
          <p:nvPr/>
        </p:nvCxnSpPr>
        <p:spPr bwMode="auto">
          <a:xfrm>
            <a:off x="4648200" y="38862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2" name="Straight Connector 16"/>
          <p:cNvCxnSpPr>
            <a:cxnSpLocks noChangeShapeType="1"/>
          </p:cNvCxnSpPr>
          <p:nvPr/>
        </p:nvCxnSpPr>
        <p:spPr bwMode="auto">
          <a:xfrm>
            <a:off x="4648200" y="41148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Straight Connector 17"/>
          <p:cNvCxnSpPr>
            <a:cxnSpLocks noChangeShapeType="1"/>
          </p:cNvCxnSpPr>
          <p:nvPr/>
        </p:nvCxnSpPr>
        <p:spPr bwMode="auto">
          <a:xfrm>
            <a:off x="4648200" y="43434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4" name="Straight Connector 18"/>
          <p:cNvCxnSpPr>
            <a:cxnSpLocks noChangeShapeType="1"/>
          </p:cNvCxnSpPr>
          <p:nvPr/>
        </p:nvCxnSpPr>
        <p:spPr bwMode="auto">
          <a:xfrm>
            <a:off x="4648200" y="4572000"/>
            <a:ext cx="1143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5" name="Straight Connector 19"/>
          <p:cNvCxnSpPr>
            <a:cxnSpLocks noChangeShapeType="1"/>
          </p:cNvCxnSpPr>
          <p:nvPr/>
        </p:nvCxnSpPr>
        <p:spPr bwMode="auto">
          <a:xfrm>
            <a:off x="4648200" y="4799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6" name="Straight Connector 20"/>
          <p:cNvCxnSpPr>
            <a:cxnSpLocks noChangeShapeType="1"/>
          </p:cNvCxnSpPr>
          <p:nvPr/>
        </p:nvCxnSpPr>
        <p:spPr bwMode="auto">
          <a:xfrm>
            <a:off x="4648200" y="5027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4648200" y="52562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648200" y="54848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648200" y="57134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40980" name="Straight Connector 34"/>
          <p:cNvCxnSpPr>
            <a:cxnSpLocks noChangeShapeType="1"/>
          </p:cNvCxnSpPr>
          <p:nvPr/>
        </p:nvCxnSpPr>
        <p:spPr bwMode="auto">
          <a:xfrm>
            <a:off x="4648200" y="5942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1" name="Straight Connector 35"/>
          <p:cNvCxnSpPr>
            <a:cxnSpLocks noChangeShapeType="1"/>
          </p:cNvCxnSpPr>
          <p:nvPr/>
        </p:nvCxnSpPr>
        <p:spPr bwMode="auto">
          <a:xfrm>
            <a:off x="4648200" y="6170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2" name="Left Brace 42"/>
          <p:cNvSpPr>
            <a:spLocks/>
          </p:cNvSpPr>
          <p:nvPr/>
        </p:nvSpPr>
        <p:spPr bwMode="auto">
          <a:xfrm flipH="1">
            <a:off x="5867400" y="3582988"/>
            <a:ext cx="914400" cy="8382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0983" name="TextBox 43"/>
          <p:cNvSpPr txBox="1">
            <a:spLocks noChangeArrowheads="1"/>
          </p:cNvSpPr>
          <p:nvPr/>
        </p:nvSpPr>
        <p:spPr bwMode="auto">
          <a:xfrm>
            <a:off x="6705600" y="3735388"/>
            <a:ext cx="131286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Computes </a:t>
            </a:r>
          </a:p>
          <a:p>
            <a:r>
              <a:rPr lang="en-US" sz="1800">
                <a:solidFill>
                  <a:srgbClr val="FF0000"/>
                </a:solidFill>
              </a:rPr>
              <a:t>factorial</a:t>
            </a:r>
          </a:p>
        </p:txBody>
      </p:sp>
      <p:sp>
        <p:nvSpPr>
          <p:cNvPr id="45" name="Left Brace 44"/>
          <p:cNvSpPr/>
          <p:nvPr/>
        </p:nvSpPr>
        <p:spPr bwMode="auto">
          <a:xfrm flipH="1">
            <a:off x="5867400" y="5181600"/>
            <a:ext cx="914400" cy="609600"/>
          </a:xfrm>
          <a:prstGeom prst="leftBrac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0985" name="TextBox 45"/>
          <p:cNvSpPr txBox="1">
            <a:spLocks noChangeArrowheads="1"/>
          </p:cNvSpPr>
          <p:nvPr/>
        </p:nvSpPr>
        <p:spPr bwMode="auto">
          <a:xfrm>
            <a:off x="6661150" y="5105400"/>
            <a:ext cx="140335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A0AFF"/>
                </a:solidFill>
              </a:rPr>
              <a:t>Computes </a:t>
            </a:r>
          </a:p>
          <a:p>
            <a:r>
              <a:rPr lang="en-US" sz="1800">
                <a:solidFill>
                  <a:srgbClr val="0A0AFF"/>
                </a:solidFill>
              </a:rPr>
              <a:t>polynomial</a:t>
            </a:r>
          </a:p>
        </p:txBody>
      </p:sp>
      <p:cxnSp>
        <p:nvCxnSpPr>
          <p:cNvPr id="40986" name="Straight Connector 31"/>
          <p:cNvCxnSpPr>
            <a:cxnSpLocks noChangeShapeType="1"/>
          </p:cNvCxnSpPr>
          <p:nvPr/>
        </p:nvCxnSpPr>
        <p:spPr bwMode="auto">
          <a:xfrm>
            <a:off x="4648200" y="20558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7" name="Straight Connector 32"/>
          <p:cNvCxnSpPr>
            <a:cxnSpLocks noChangeShapeType="1"/>
          </p:cNvCxnSpPr>
          <p:nvPr/>
        </p:nvCxnSpPr>
        <p:spPr bwMode="auto">
          <a:xfrm>
            <a:off x="4648200" y="22844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8" name="Straight Connector 33"/>
          <p:cNvCxnSpPr>
            <a:cxnSpLocks noChangeShapeType="1"/>
          </p:cNvCxnSpPr>
          <p:nvPr/>
        </p:nvCxnSpPr>
        <p:spPr bwMode="auto">
          <a:xfrm>
            <a:off x="4648200" y="2513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9" name="Straight Connector 37"/>
          <p:cNvCxnSpPr>
            <a:cxnSpLocks noChangeShapeType="1"/>
          </p:cNvCxnSpPr>
          <p:nvPr/>
        </p:nvCxnSpPr>
        <p:spPr bwMode="auto">
          <a:xfrm>
            <a:off x="4648200" y="18288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0" name="Straight Connector 47"/>
          <p:cNvCxnSpPr>
            <a:cxnSpLocks noChangeShapeType="1"/>
          </p:cNvCxnSpPr>
          <p:nvPr/>
        </p:nvCxnSpPr>
        <p:spPr bwMode="auto">
          <a:xfrm>
            <a:off x="4648200" y="27416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91" name="TextBox 48"/>
          <p:cNvSpPr txBox="1">
            <a:spLocks noChangeArrowheads="1"/>
          </p:cNvSpPr>
          <p:nvPr/>
        </p:nvSpPr>
        <p:spPr bwMode="auto">
          <a:xfrm>
            <a:off x="3733800" y="1635125"/>
            <a:ext cx="698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0x20</a:t>
            </a:r>
          </a:p>
        </p:txBody>
      </p:sp>
      <p:sp>
        <p:nvSpPr>
          <p:cNvPr id="40992" name="TextBox 49"/>
          <p:cNvSpPr txBox="1">
            <a:spLocks noChangeArrowheads="1"/>
          </p:cNvSpPr>
          <p:nvPr/>
        </p:nvSpPr>
        <p:spPr bwMode="auto">
          <a:xfrm>
            <a:off x="3733800" y="2549525"/>
            <a:ext cx="698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0x44</a:t>
            </a:r>
          </a:p>
        </p:txBody>
      </p:sp>
      <p:sp>
        <p:nvSpPr>
          <p:cNvPr id="40993" name="Curved Right Arrow 50"/>
          <p:cNvSpPr>
            <a:spLocks noChangeArrowheads="1"/>
          </p:cNvSpPr>
          <p:nvPr/>
        </p:nvSpPr>
        <p:spPr bwMode="auto">
          <a:xfrm>
            <a:off x="3733800" y="1828800"/>
            <a:ext cx="838200" cy="1981200"/>
          </a:xfrm>
          <a:prstGeom prst="curvedRightArrow">
            <a:avLst>
              <a:gd name="adj1" fmla="val 25004"/>
              <a:gd name="adj2" fmla="val 49997"/>
              <a:gd name="adj3" fmla="val 25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0994" name="Curved Right Arrow 51"/>
          <p:cNvSpPr>
            <a:spLocks noChangeArrowheads="1"/>
          </p:cNvSpPr>
          <p:nvPr/>
        </p:nvSpPr>
        <p:spPr bwMode="auto">
          <a:xfrm>
            <a:off x="4038600" y="2743200"/>
            <a:ext cx="533400" cy="990600"/>
          </a:xfrm>
          <a:prstGeom prst="curvedRightArrow">
            <a:avLst>
              <a:gd name="adj1" fmla="val 24994"/>
              <a:gd name="adj2" fmla="val 49997"/>
              <a:gd name="adj3" fmla="val 25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0995" name="TextBox 56"/>
          <p:cNvSpPr txBox="1">
            <a:spLocks noChangeArrowheads="1"/>
          </p:cNvSpPr>
          <p:nvPr/>
        </p:nvSpPr>
        <p:spPr bwMode="auto">
          <a:xfrm>
            <a:off x="3733800" y="3540125"/>
            <a:ext cx="698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0x68</a:t>
            </a:r>
          </a:p>
        </p:txBody>
      </p:sp>
      <p:sp>
        <p:nvSpPr>
          <p:cNvPr id="40996" name="TextBox 57"/>
          <p:cNvSpPr txBox="1">
            <a:spLocks noChangeArrowheads="1"/>
          </p:cNvSpPr>
          <p:nvPr/>
        </p:nvSpPr>
        <p:spPr bwMode="auto">
          <a:xfrm>
            <a:off x="4622800" y="1558925"/>
            <a:ext cx="1171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jmp 0x68</a:t>
            </a:r>
          </a:p>
        </p:txBody>
      </p:sp>
      <p:sp>
        <p:nvSpPr>
          <p:cNvPr id="40997" name="TextBox 58"/>
          <p:cNvSpPr txBox="1">
            <a:spLocks noChangeArrowheads="1"/>
          </p:cNvSpPr>
          <p:nvPr/>
        </p:nvSpPr>
        <p:spPr bwMode="auto">
          <a:xfrm>
            <a:off x="4622800" y="2473325"/>
            <a:ext cx="1171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jmp 0x68</a:t>
            </a: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5867400" y="1905000"/>
            <a:ext cx="3024188" cy="2590800"/>
            <a:chOff x="5867400" y="1905000"/>
            <a:chExt cx="3024834" cy="2590800"/>
          </a:xfrm>
        </p:grpSpPr>
        <p:sp>
          <p:nvSpPr>
            <p:cNvPr id="41000" name="Curved Right Arrow 52"/>
            <p:cNvSpPr>
              <a:spLocks noChangeArrowheads="1"/>
            </p:cNvSpPr>
            <p:nvPr/>
          </p:nvSpPr>
          <p:spPr bwMode="auto">
            <a:xfrm flipH="1" flipV="1">
              <a:off x="5867400" y="2819400"/>
              <a:ext cx="533400" cy="1600200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41001" name="Curved Right Arrow 53"/>
            <p:cNvSpPr>
              <a:spLocks noChangeArrowheads="1"/>
            </p:cNvSpPr>
            <p:nvPr/>
          </p:nvSpPr>
          <p:spPr bwMode="auto">
            <a:xfrm flipH="1" flipV="1">
              <a:off x="5867400" y="1905000"/>
              <a:ext cx="609600" cy="2590800"/>
            </a:xfrm>
            <a:prstGeom prst="curvedRightArrow">
              <a:avLst>
                <a:gd name="adj1" fmla="val 25008"/>
                <a:gd name="adj2" fmla="val 49997"/>
                <a:gd name="adj3" fmla="val 25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41002" name="TextBox 59"/>
            <p:cNvSpPr txBox="1">
              <a:spLocks noChangeArrowheads="1"/>
            </p:cNvSpPr>
            <p:nvPr/>
          </p:nvSpPr>
          <p:spPr bwMode="auto">
            <a:xfrm>
              <a:off x="6629400" y="2057400"/>
              <a:ext cx="226283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FF1A1A"/>
                  </a:solidFill>
                </a:rPr>
                <a:t>Jump back where?</a:t>
              </a:r>
            </a:p>
          </p:txBody>
        </p:sp>
        <p:cxnSp>
          <p:nvCxnSpPr>
            <p:cNvPr id="62" name="Straight Connector 61"/>
            <p:cNvCxnSpPr>
              <a:stCxn id="41002" idx="1"/>
            </p:cNvCxnSpPr>
            <p:nvPr/>
          </p:nvCxnSpPr>
          <p:spPr bwMode="auto">
            <a:xfrm rot="10800000">
              <a:off x="6172265" y="2057400"/>
              <a:ext cx="457298" cy="173038"/>
            </a:xfrm>
            <a:prstGeom prst="line">
              <a:avLst/>
            </a:prstGeom>
            <a:noFill/>
            <a:ln w="190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rot="10800000" flipV="1">
              <a:off x="6096049" y="2382838"/>
              <a:ext cx="685946" cy="512762"/>
            </a:xfrm>
            <a:prstGeom prst="line">
              <a:avLst/>
            </a:prstGeom>
            <a:noFill/>
            <a:ln w="190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</p:grp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290513" y="3384550"/>
            <a:ext cx="3595687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/>
          <a:lstStyle>
            <a:lvl1pPr marL="342900" indent="-3429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4538" indent="-24606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lvl="1" algn="l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</a:pPr>
            <a:r>
              <a:rPr lang="en-US" sz="2000">
                <a:solidFill>
                  <a:srgbClr val="000090"/>
                </a:solidFill>
              </a:rPr>
              <a:t>Must remember the address where you were calling the common code from</a:t>
            </a:r>
          </a:p>
          <a:p>
            <a:pPr lvl="1" algn="l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</a:pPr>
            <a:r>
              <a:rPr lang="en-US" sz="2000">
                <a:solidFill>
                  <a:srgbClr val="000090"/>
                </a:solidFill>
              </a:rPr>
              <a:t>Could allocate some memory to store the return address for this factorial code</a:t>
            </a:r>
          </a:p>
          <a:p>
            <a:pPr lvl="1" algn="l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</a:pPr>
            <a:endParaRPr lang="en-US" sz="2000">
              <a:solidFill>
                <a:srgbClr val="00009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4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2887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Result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6216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 eaLnBrk="1" hangingPunct="1">
              <a:lnSpc>
                <a:spcPct val="10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Completion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 eaLnBrk="1" hangingPunct="1">
              <a:lnSpc>
                <a:spcPct val="100000"/>
              </a:lnSpc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  <a:defRPr/>
            </a:pPr>
            <a:endParaRPr lang="en-US" sz="4200" b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5562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US" b="0" dirty="0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b="0" dirty="0" err="1" smtClean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b="0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b="0" dirty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2141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ChangeArrowheads="1"/>
          </p:cNvSpPr>
          <p:nvPr/>
        </p:nvSpPr>
        <p:spPr bwMode="auto">
          <a:xfrm>
            <a:off x="838200" y="914400"/>
            <a:ext cx="3400425" cy="22987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int rfact(int x)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rval;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if (x &lt;= 1)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return 1;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rval = rfact(x-1);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return rval * x;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334000" cy="573088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/>
              <a:t>Recursive Factorial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010400" y="5410200"/>
            <a:ext cx="11080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x &lt;=1 so</a:t>
            </a:r>
          </a:p>
          <a:p>
            <a:r>
              <a:rPr lang="en-US" sz="1800">
                <a:solidFill>
                  <a:srgbClr val="000066"/>
                </a:solidFill>
              </a:rPr>
              <a:t>return 1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858000" y="3962400"/>
            <a:ext cx="126206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rval=1</a:t>
            </a:r>
          </a:p>
          <a:p>
            <a:r>
              <a:rPr lang="en-US" sz="1800">
                <a:solidFill>
                  <a:srgbClr val="000066"/>
                </a:solidFill>
              </a:rPr>
              <a:t>return 1*2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019800" y="1752600"/>
            <a:ext cx="0" cy="6096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410200" y="914400"/>
            <a:ext cx="2819400" cy="914400"/>
            <a:chOff x="5410200" y="914400"/>
            <a:chExt cx="2819400" cy="914400"/>
          </a:xfrm>
        </p:grpSpPr>
        <p:sp>
          <p:nvSpPr>
            <p:cNvPr id="96281" name="TextBox 4"/>
            <p:cNvSpPr txBox="1">
              <a:spLocks noChangeArrowheads="1"/>
            </p:cNvSpPr>
            <p:nvPr/>
          </p:nvSpPr>
          <p:spPr bwMode="auto">
            <a:xfrm>
              <a:off x="5562600" y="1066800"/>
              <a:ext cx="967107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rfact(4)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x=4</a:t>
              </a:r>
            </a:p>
          </p:txBody>
        </p:sp>
        <p:sp>
          <p:nvSpPr>
            <p:cNvPr id="96282" name="Rectangle 10"/>
            <p:cNvSpPr>
              <a:spLocks noChangeArrowheads="1"/>
            </p:cNvSpPr>
            <p:nvPr/>
          </p:nvSpPr>
          <p:spPr bwMode="auto">
            <a:xfrm>
              <a:off x="5410200" y="914400"/>
              <a:ext cx="2819400" cy="9144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410200" y="2362200"/>
            <a:ext cx="2819400" cy="914400"/>
            <a:chOff x="5410200" y="2362200"/>
            <a:chExt cx="2819400" cy="914400"/>
          </a:xfrm>
        </p:grpSpPr>
        <p:sp>
          <p:nvSpPr>
            <p:cNvPr id="96279" name="TextBox 42"/>
            <p:cNvSpPr txBox="1">
              <a:spLocks noChangeArrowheads="1"/>
            </p:cNvSpPr>
            <p:nvPr/>
          </p:nvSpPr>
          <p:spPr bwMode="auto">
            <a:xfrm>
              <a:off x="5562600" y="2514600"/>
              <a:ext cx="967107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rfact(3)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x=3</a:t>
              </a:r>
            </a:p>
          </p:txBody>
        </p:sp>
        <p:sp>
          <p:nvSpPr>
            <p:cNvPr id="96280" name="Rectangle 43"/>
            <p:cNvSpPr>
              <a:spLocks noChangeArrowheads="1"/>
            </p:cNvSpPr>
            <p:nvPr/>
          </p:nvSpPr>
          <p:spPr bwMode="auto">
            <a:xfrm>
              <a:off x="5410200" y="2362200"/>
              <a:ext cx="2819400" cy="9144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410200" y="3810000"/>
            <a:ext cx="2819400" cy="914400"/>
            <a:chOff x="5410200" y="3810000"/>
            <a:chExt cx="2819400" cy="914400"/>
          </a:xfrm>
        </p:grpSpPr>
        <p:sp>
          <p:nvSpPr>
            <p:cNvPr id="96277" name="TextBox 44"/>
            <p:cNvSpPr txBox="1">
              <a:spLocks noChangeArrowheads="1"/>
            </p:cNvSpPr>
            <p:nvPr/>
          </p:nvSpPr>
          <p:spPr bwMode="auto">
            <a:xfrm>
              <a:off x="5562600" y="3962400"/>
              <a:ext cx="967107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rfact(2)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x=2</a:t>
              </a:r>
            </a:p>
          </p:txBody>
        </p:sp>
        <p:sp>
          <p:nvSpPr>
            <p:cNvPr id="96278" name="Rectangle 45"/>
            <p:cNvSpPr>
              <a:spLocks noChangeArrowheads="1"/>
            </p:cNvSpPr>
            <p:nvPr/>
          </p:nvSpPr>
          <p:spPr bwMode="auto">
            <a:xfrm>
              <a:off x="5410200" y="3810000"/>
              <a:ext cx="2819400" cy="9144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410200" y="5257800"/>
            <a:ext cx="2819400" cy="914400"/>
            <a:chOff x="5410200" y="5257800"/>
            <a:chExt cx="2819400" cy="914400"/>
          </a:xfrm>
        </p:grpSpPr>
        <p:sp>
          <p:nvSpPr>
            <p:cNvPr id="96275" name="TextBox 46"/>
            <p:cNvSpPr txBox="1">
              <a:spLocks noChangeArrowheads="1"/>
            </p:cNvSpPr>
            <p:nvPr/>
          </p:nvSpPr>
          <p:spPr bwMode="auto">
            <a:xfrm>
              <a:off x="5562601" y="5410200"/>
              <a:ext cx="967107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rfact(1)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x=1</a:t>
              </a:r>
            </a:p>
          </p:txBody>
        </p:sp>
        <p:sp>
          <p:nvSpPr>
            <p:cNvPr id="96276" name="Rectangle 47"/>
            <p:cNvSpPr>
              <a:spLocks noChangeArrowheads="1"/>
            </p:cNvSpPr>
            <p:nvPr/>
          </p:nvSpPr>
          <p:spPr bwMode="auto">
            <a:xfrm>
              <a:off x="5410200" y="5257800"/>
              <a:ext cx="2819400" cy="9144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>
            <a:off x="6019800" y="3200400"/>
            <a:ext cx="0" cy="6096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6019800" y="4648200"/>
            <a:ext cx="0" cy="6096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V="1">
            <a:off x="7696200" y="4724400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7696200" y="3276600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748463" y="2514600"/>
            <a:ext cx="1481137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rval=1*2</a:t>
            </a:r>
          </a:p>
          <a:p>
            <a:r>
              <a:rPr lang="en-US" sz="1800">
                <a:solidFill>
                  <a:srgbClr val="000066"/>
                </a:solidFill>
              </a:rPr>
              <a:t>return 1*2*3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7696200" y="1828800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748463" y="1066800"/>
            <a:ext cx="16986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rval=1*2*3</a:t>
            </a:r>
          </a:p>
          <a:p>
            <a:r>
              <a:rPr lang="en-US" sz="1800">
                <a:solidFill>
                  <a:srgbClr val="000066"/>
                </a:solidFill>
              </a:rPr>
              <a:t>return 1*2*3*4</a:t>
            </a:r>
          </a:p>
        </p:txBody>
      </p:sp>
      <p:cxnSp>
        <p:nvCxnSpPr>
          <p:cNvPr id="63" name="Straight Arrow Connector 62"/>
          <p:cNvCxnSpPr/>
          <p:nvPr/>
        </p:nvCxnSpPr>
        <p:spPr bwMode="auto">
          <a:xfrm flipV="1">
            <a:off x="7696200" y="381000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6019800" y="304800"/>
            <a:ext cx="0" cy="6096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2877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60" grpId="0"/>
      <p:bldP spid="6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486400" y="1828800"/>
            <a:ext cx="2971800" cy="4191000"/>
            <a:chOff x="5486400" y="1828800"/>
            <a:chExt cx="2971800" cy="4191000"/>
          </a:xfrm>
        </p:grpSpPr>
        <p:sp>
          <p:nvSpPr>
            <p:cNvPr id="98313" name="Rectangle 16"/>
            <p:cNvSpPr>
              <a:spLocks noChangeArrowheads="1"/>
            </p:cNvSpPr>
            <p:nvPr/>
          </p:nvSpPr>
          <p:spPr bwMode="auto">
            <a:xfrm>
              <a:off x="7772400" y="3276600"/>
              <a:ext cx="609600" cy="3048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8314" name="Rectangle 17"/>
            <p:cNvSpPr>
              <a:spLocks noChangeArrowheads="1"/>
            </p:cNvSpPr>
            <p:nvPr/>
          </p:nvSpPr>
          <p:spPr bwMode="auto">
            <a:xfrm>
              <a:off x="7391400" y="4038600"/>
              <a:ext cx="609600" cy="3048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8315" name="Rectangle 18"/>
            <p:cNvSpPr>
              <a:spLocks noChangeArrowheads="1"/>
            </p:cNvSpPr>
            <p:nvPr/>
          </p:nvSpPr>
          <p:spPr bwMode="auto">
            <a:xfrm>
              <a:off x="6934200" y="5105400"/>
              <a:ext cx="609600" cy="3048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7620000" y="2362200"/>
              <a:ext cx="609600" cy="30480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grpSp>
          <p:nvGrpSpPr>
            <p:cNvPr id="98317" name="Group 9"/>
            <p:cNvGrpSpPr>
              <a:grpSpLocks/>
            </p:cNvGrpSpPr>
            <p:nvPr/>
          </p:nvGrpSpPr>
          <p:grpSpPr bwMode="auto">
            <a:xfrm>
              <a:off x="5486400" y="1828800"/>
              <a:ext cx="2971800" cy="4191000"/>
              <a:chOff x="3456" y="1152"/>
              <a:chExt cx="1872" cy="2448"/>
            </a:xfrm>
          </p:grpSpPr>
          <p:sp>
            <p:nvSpPr>
              <p:cNvPr id="98318" name="Rectangle 7"/>
              <p:cNvSpPr>
                <a:spLocks noChangeArrowheads="1"/>
              </p:cNvSpPr>
              <p:nvPr/>
            </p:nvSpPr>
            <p:spPr bwMode="auto">
              <a:xfrm>
                <a:off x="3456" y="3408"/>
                <a:ext cx="1872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98319" name="Rectangle 8"/>
              <p:cNvSpPr>
                <a:spLocks noChangeArrowheads="1"/>
              </p:cNvSpPr>
              <p:nvPr/>
            </p:nvSpPr>
            <p:spPr bwMode="auto">
              <a:xfrm>
                <a:off x="3456" y="1152"/>
                <a:ext cx="1872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</p:grpSp>
      </p:grpSp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838200" y="914400"/>
            <a:ext cx="3400425" cy="22987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int rfact(int x)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rval;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if (x &lt;= 1)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return 1;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rval = rfact(x-1);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return rval * x;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67592" name="Rectangle 3"/>
          <p:cNvSpPr>
            <a:spLocks noChangeArrowheads="1"/>
          </p:cNvSpPr>
          <p:nvPr/>
        </p:nvSpPr>
        <p:spPr bwMode="auto">
          <a:xfrm>
            <a:off x="5257800" y="152400"/>
            <a:ext cx="3505200" cy="6737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.globl rfact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.type	 rfact,@function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rfact: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%ebx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movl 8(%ebp),%ebx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cmpl $1,%ebx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jle .L78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leal -1(%ebx),%eax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%eax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call rfact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imull %ebx,%eax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jmp .L79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.align 4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.L78: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$1,%eax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.L79: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-4(%ebp),%ebx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334000" cy="573088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/>
              <a:t>Recursive Factorial</a:t>
            </a:r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3505200"/>
            <a:ext cx="4191000" cy="13716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Registers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This is a 32-bit </a:t>
            </a:r>
            <a:r>
              <a:rPr lang="en-US" dirty="0" smtClean="0">
                <a:latin typeface="Helvetica" charset="0"/>
                <a:ea typeface="ＭＳ Ｐゴシック" charset="0"/>
              </a:rPr>
              <a:t>recursion example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>
              <a:defRPr/>
            </a:pPr>
            <a:r>
              <a:rPr lang="en-US" dirty="0" smtClean="0">
                <a:latin typeface="Courier New" charset="0"/>
                <a:ea typeface="ＭＳ Ｐゴシック" charset="0"/>
              </a:rPr>
              <a:t>%</a:t>
            </a:r>
            <a:r>
              <a:rPr lang="en-US" dirty="0" err="1">
                <a:latin typeface="Courier New" charset="0"/>
                <a:ea typeface="ＭＳ Ｐゴシック" charset="0"/>
              </a:rPr>
              <a:t>ebx</a:t>
            </a:r>
            <a:r>
              <a:rPr lang="en-US" dirty="0">
                <a:latin typeface="Helvetica" charset="0"/>
                <a:ea typeface="ＭＳ Ｐゴシック" charset="0"/>
              </a:rPr>
              <a:t> used, but saved at beginning &amp; restored at </a:t>
            </a:r>
            <a:r>
              <a:rPr lang="en-US" dirty="0" smtClean="0">
                <a:latin typeface="Helvetica" charset="0"/>
                <a:ea typeface="ＭＳ Ｐゴシック" charset="0"/>
              </a:rPr>
              <a:t>end</a:t>
            </a:r>
          </a:p>
          <a:p>
            <a:pPr lvl="1" eaLnBrk="1" hangingPunct="1">
              <a:defRPr/>
            </a:pPr>
            <a:r>
              <a:rPr lang="en-US" dirty="0" smtClean="0">
                <a:latin typeface="Courier New" charset="0"/>
                <a:ea typeface="ＭＳ Ｐゴシック" charset="0"/>
              </a:rPr>
              <a:t>%</a:t>
            </a:r>
            <a:r>
              <a:rPr lang="en-US" dirty="0" err="1">
                <a:latin typeface="Courier New" charset="0"/>
                <a:ea typeface="ＭＳ Ｐゴシック" charset="0"/>
              </a:rPr>
              <a:t>eax</a:t>
            </a:r>
            <a:r>
              <a:rPr lang="en-US" dirty="0">
                <a:latin typeface="Helvetica" charset="0"/>
                <a:ea typeface="ＭＳ Ｐゴシック" charset="0"/>
              </a:rPr>
              <a:t> used without first saving, and stores the return value</a:t>
            </a:r>
          </a:p>
        </p:txBody>
      </p:sp>
      <p:sp>
        <p:nvSpPr>
          <p:cNvPr id="3" name="Left Brace 2"/>
          <p:cNvSpPr/>
          <p:nvPr/>
        </p:nvSpPr>
        <p:spPr bwMode="auto">
          <a:xfrm>
            <a:off x="4648200" y="1143000"/>
            <a:ext cx="381000" cy="9906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14" name="Left Brace 13"/>
          <p:cNvSpPr/>
          <p:nvPr/>
        </p:nvSpPr>
        <p:spPr bwMode="auto">
          <a:xfrm>
            <a:off x="4648200" y="2514600"/>
            <a:ext cx="381000" cy="28194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15" name="Left Brace 14"/>
          <p:cNvSpPr/>
          <p:nvPr/>
        </p:nvSpPr>
        <p:spPr bwMode="auto">
          <a:xfrm>
            <a:off x="4648200" y="5791200"/>
            <a:ext cx="381000" cy="9906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08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9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9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9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 animBg="1"/>
      <p:bldP spid="249861" grpId="0" build="p"/>
      <p:bldP spid="3" grpId="0" animBg="1"/>
      <p:bldP spid="14" grpId="0" animBg="1"/>
      <p:bldP spid="1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3"/>
          <p:cNvSpPr>
            <a:spLocks noChangeArrowheads="1"/>
          </p:cNvSpPr>
          <p:nvPr/>
        </p:nvSpPr>
        <p:spPr bwMode="auto">
          <a:xfrm>
            <a:off x="5334000" y="25146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rfact: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000066"/>
                </a:solidFill>
                <a:latin typeface="Courier New" charset="0"/>
              </a:rPr>
              <a:t>pushl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%ebx</a:t>
            </a:r>
          </a:p>
        </p:txBody>
      </p:sp>
      <p:sp>
        <p:nvSpPr>
          <p:cNvPr id="250930" name="Rectangle 50"/>
          <p:cNvSpPr>
            <a:spLocks noChangeArrowheads="1"/>
          </p:cNvSpPr>
          <p:nvPr/>
        </p:nvSpPr>
        <p:spPr bwMode="auto">
          <a:xfrm>
            <a:off x="5334000" y="25146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rfact: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000066"/>
                </a:solidFill>
                <a:latin typeface="Courier New" charset="0"/>
              </a:rPr>
              <a:t>movl %esp,%ebp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%ebx</a:t>
            </a: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5588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Rfact Stack Setup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886200" y="1295400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solidFill>
                  <a:srgbClr val="003300"/>
                </a:solidFill>
              </a:rPr>
              <a:t>Entering Stack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3352800" y="5257800"/>
            <a:ext cx="1347788" cy="369888"/>
            <a:chOff x="2352" y="3252"/>
            <a:chExt cx="849" cy="233"/>
          </a:xfrm>
        </p:grpSpPr>
        <p:sp>
          <p:nvSpPr>
            <p:cNvPr id="100398" name="Text Box 10"/>
            <p:cNvSpPr txBox="1">
              <a:spLocks noChangeArrowheads="1"/>
            </p:cNvSpPr>
            <p:nvPr/>
          </p:nvSpPr>
          <p:spPr bwMode="auto">
            <a:xfrm>
              <a:off x="2736" y="3252"/>
              <a:ext cx="4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100399" name="Line 9"/>
            <p:cNvSpPr>
              <a:spLocks noChangeShapeType="1"/>
            </p:cNvSpPr>
            <p:nvPr/>
          </p:nvSpPr>
          <p:spPr bwMode="auto">
            <a:xfrm flipH="1">
              <a:off x="2352" y="34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  <p:grpSp>
        <p:nvGrpSpPr>
          <p:cNvPr id="100358" name="Group 31"/>
          <p:cNvGrpSpPr>
            <a:grpSpLocks/>
          </p:cNvGrpSpPr>
          <p:nvPr/>
        </p:nvGrpSpPr>
        <p:grpSpPr bwMode="auto">
          <a:xfrm>
            <a:off x="990600" y="1066800"/>
            <a:ext cx="3625850" cy="1371600"/>
            <a:chOff x="624" y="672"/>
            <a:chExt cx="2284" cy="864"/>
          </a:xfrm>
        </p:grpSpPr>
        <p:sp>
          <p:nvSpPr>
            <p:cNvPr id="100391" name="Rectangle 24"/>
            <p:cNvSpPr>
              <a:spLocks noChangeArrowheads="1"/>
            </p:cNvSpPr>
            <p:nvPr/>
          </p:nvSpPr>
          <p:spPr bwMode="auto">
            <a:xfrm>
              <a:off x="1392" y="1056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</a:t>
              </a:r>
            </a:p>
          </p:txBody>
        </p:sp>
        <p:sp>
          <p:nvSpPr>
            <p:cNvPr id="100392" name="Rectangle 25"/>
            <p:cNvSpPr>
              <a:spLocks noChangeArrowheads="1"/>
            </p:cNvSpPr>
            <p:nvPr/>
          </p:nvSpPr>
          <p:spPr bwMode="auto">
            <a:xfrm>
              <a:off x="1392" y="1296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Rtn adr</a:t>
              </a:r>
            </a:p>
          </p:txBody>
        </p:sp>
        <p:sp>
          <p:nvSpPr>
            <p:cNvPr id="100393" name="Line 26"/>
            <p:cNvSpPr>
              <a:spLocks noChangeShapeType="1"/>
            </p:cNvSpPr>
            <p:nvPr/>
          </p:nvSpPr>
          <p:spPr bwMode="auto">
            <a:xfrm flipH="1">
              <a:off x="768" y="153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0394" name="Line 27"/>
            <p:cNvSpPr>
              <a:spLocks noChangeShapeType="1"/>
            </p:cNvSpPr>
            <p:nvPr/>
          </p:nvSpPr>
          <p:spPr bwMode="auto">
            <a:xfrm>
              <a:off x="912" y="672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0395" name="Text Box 28"/>
            <p:cNvSpPr txBox="1">
              <a:spLocks noChangeArrowheads="1"/>
            </p:cNvSpPr>
            <p:nvPr/>
          </p:nvSpPr>
          <p:spPr bwMode="auto">
            <a:xfrm>
              <a:off x="624" y="960"/>
              <a:ext cx="516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</a:rPr>
                <a:t>Caller</a:t>
              </a:r>
            </a:p>
          </p:txBody>
        </p:sp>
        <p:sp>
          <p:nvSpPr>
            <p:cNvPr id="100396" name="Line 29"/>
            <p:cNvSpPr>
              <a:spLocks noChangeShapeType="1"/>
            </p:cNvSpPr>
            <p:nvPr/>
          </p:nvSpPr>
          <p:spPr bwMode="auto">
            <a:xfrm flipH="1">
              <a:off x="2074" y="14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0397" name="Text Box 30"/>
            <p:cNvSpPr txBox="1">
              <a:spLocks noChangeArrowheads="1"/>
            </p:cNvSpPr>
            <p:nvPr/>
          </p:nvSpPr>
          <p:spPr bwMode="auto">
            <a:xfrm>
              <a:off x="2448" y="1257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</p:grpSp>
      <p:sp>
        <p:nvSpPr>
          <p:cNvPr id="100359" name="Text Box 35"/>
          <p:cNvSpPr txBox="1">
            <a:spLocks noChangeArrowheads="1"/>
          </p:cNvSpPr>
          <p:nvPr/>
        </p:nvSpPr>
        <p:spPr bwMode="auto">
          <a:xfrm>
            <a:off x="3870325" y="8382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100360" name="Rectangle 37"/>
          <p:cNvSpPr>
            <a:spLocks noChangeArrowheads="1"/>
          </p:cNvSpPr>
          <p:nvPr/>
        </p:nvSpPr>
        <p:spPr bwMode="auto">
          <a:xfrm>
            <a:off x="2209800" y="914400"/>
            <a:ext cx="1066800" cy="762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100361" name="Line 38"/>
          <p:cNvSpPr>
            <a:spLocks noChangeShapeType="1"/>
          </p:cNvSpPr>
          <p:nvPr/>
        </p:nvSpPr>
        <p:spPr bwMode="auto">
          <a:xfrm flipH="1">
            <a:off x="3276600" y="1066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66800" y="3581400"/>
            <a:ext cx="2286000" cy="2667000"/>
            <a:chOff x="1447800" y="3581400"/>
            <a:chExt cx="2286000" cy="2667000"/>
          </a:xfrm>
        </p:grpSpPr>
        <p:sp>
          <p:nvSpPr>
            <p:cNvPr id="100378" name="Rectangle 6"/>
            <p:cNvSpPr>
              <a:spLocks noChangeArrowheads="1"/>
            </p:cNvSpPr>
            <p:nvPr/>
          </p:nvSpPr>
          <p:spPr bwMode="auto">
            <a:xfrm>
              <a:off x="2667000" y="4495800"/>
              <a:ext cx="1066800" cy="38100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</a:t>
              </a:r>
            </a:p>
          </p:txBody>
        </p:sp>
        <p:sp>
          <p:nvSpPr>
            <p:cNvPr id="100379" name="Rectangle 7"/>
            <p:cNvSpPr>
              <a:spLocks noChangeArrowheads="1"/>
            </p:cNvSpPr>
            <p:nvPr/>
          </p:nvSpPr>
          <p:spPr bwMode="auto">
            <a:xfrm>
              <a:off x="2667000" y="4876800"/>
              <a:ext cx="1066800" cy="38100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Rtn adr</a:t>
              </a:r>
            </a:p>
          </p:txBody>
        </p:sp>
        <p:sp>
          <p:nvSpPr>
            <p:cNvPr id="100380" name="Text Box 12"/>
            <p:cNvSpPr txBox="1">
              <a:spLocks noChangeArrowheads="1"/>
            </p:cNvSpPr>
            <p:nvPr/>
          </p:nvSpPr>
          <p:spPr bwMode="auto">
            <a:xfrm>
              <a:off x="2133600" y="4876800"/>
              <a:ext cx="5937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4 </a:t>
              </a:r>
            </a:p>
          </p:txBody>
        </p:sp>
        <p:sp>
          <p:nvSpPr>
            <p:cNvPr id="100381" name="Text Box 13"/>
            <p:cNvSpPr txBox="1">
              <a:spLocks noChangeArrowheads="1"/>
            </p:cNvSpPr>
            <p:nvPr/>
          </p:nvSpPr>
          <p:spPr bwMode="auto">
            <a:xfrm>
              <a:off x="2133600" y="4495800"/>
              <a:ext cx="5937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8 </a:t>
              </a:r>
            </a:p>
          </p:txBody>
        </p:sp>
        <p:sp>
          <p:nvSpPr>
            <p:cNvPr id="100382" name="Line 18"/>
            <p:cNvSpPr>
              <a:spLocks noChangeShapeType="1"/>
            </p:cNvSpPr>
            <p:nvPr/>
          </p:nvSpPr>
          <p:spPr bwMode="auto">
            <a:xfrm flipH="1">
              <a:off x="1676400" y="5257800"/>
              <a:ext cx="990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0383" name="Line 19"/>
            <p:cNvSpPr>
              <a:spLocks noChangeShapeType="1"/>
            </p:cNvSpPr>
            <p:nvPr/>
          </p:nvSpPr>
          <p:spPr bwMode="auto">
            <a:xfrm flipV="1">
              <a:off x="1905000" y="4876800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0384" name="Line 20"/>
            <p:cNvSpPr>
              <a:spLocks noChangeShapeType="1"/>
            </p:cNvSpPr>
            <p:nvPr/>
          </p:nvSpPr>
          <p:spPr bwMode="auto">
            <a:xfrm>
              <a:off x="1905000" y="3581400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0385" name="Text Box 21"/>
            <p:cNvSpPr txBox="1">
              <a:spLocks noChangeArrowheads="1"/>
            </p:cNvSpPr>
            <p:nvPr/>
          </p:nvSpPr>
          <p:spPr bwMode="auto">
            <a:xfrm>
              <a:off x="1447800" y="3962400"/>
              <a:ext cx="819150" cy="36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</a:rPr>
                <a:t>Caller</a:t>
              </a:r>
            </a:p>
          </p:txBody>
        </p:sp>
        <p:sp>
          <p:nvSpPr>
            <p:cNvPr id="100386" name="Text Box 11"/>
            <p:cNvSpPr txBox="1">
              <a:spLocks noChangeArrowheads="1"/>
            </p:cNvSpPr>
            <p:nvPr/>
          </p:nvSpPr>
          <p:spPr bwMode="auto">
            <a:xfrm>
              <a:off x="2133600" y="5257800"/>
              <a:ext cx="5937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0 </a:t>
              </a:r>
            </a:p>
          </p:txBody>
        </p:sp>
        <p:sp>
          <p:nvSpPr>
            <p:cNvPr id="100387" name="Text Box 17"/>
            <p:cNvSpPr txBox="1">
              <a:spLocks noChangeArrowheads="1"/>
            </p:cNvSpPr>
            <p:nvPr/>
          </p:nvSpPr>
          <p:spPr bwMode="auto">
            <a:xfrm>
              <a:off x="2133600" y="5638800"/>
              <a:ext cx="5937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-4 </a:t>
              </a:r>
            </a:p>
          </p:txBody>
        </p:sp>
        <p:sp>
          <p:nvSpPr>
            <p:cNvPr id="100388" name="Text Box 22"/>
            <p:cNvSpPr txBox="1">
              <a:spLocks noChangeArrowheads="1"/>
            </p:cNvSpPr>
            <p:nvPr/>
          </p:nvSpPr>
          <p:spPr bwMode="auto">
            <a:xfrm>
              <a:off x="1447800" y="5410200"/>
              <a:ext cx="857250" cy="36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</a:rPr>
                <a:t>Callee</a:t>
              </a:r>
            </a:p>
          </p:txBody>
        </p:sp>
        <p:sp>
          <p:nvSpPr>
            <p:cNvPr id="100389" name="Rectangle 44"/>
            <p:cNvSpPr>
              <a:spLocks noChangeArrowheads="1"/>
            </p:cNvSpPr>
            <p:nvPr/>
          </p:nvSpPr>
          <p:spPr bwMode="auto">
            <a:xfrm>
              <a:off x="2667000" y="3733800"/>
              <a:ext cx="1066800" cy="38100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0390" name="Rectangle 45"/>
            <p:cNvSpPr>
              <a:spLocks noChangeArrowheads="1"/>
            </p:cNvSpPr>
            <p:nvPr/>
          </p:nvSpPr>
          <p:spPr bwMode="auto">
            <a:xfrm>
              <a:off x="2667000" y="3733800"/>
              <a:ext cx="1066800" cy="76200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>
                <a:solidFill>
                  <a:srgbClr val="000066"/>
                </a:solidFill>
                <a:latin typeface="Courier New" charset="0"/>
              </a:endParaRPr>
            </a:p>
          </p:txBody>
        </p:sp>
      </p:grpSp>
      <p:sp>
        <p:nvSpPr>
          <p:cNvPr id="250931" name="Rectangle 51"/>
          <p:cNvSpPr>
            <a:spLocks noChangeArrowheads="1"/>
          </p:cNvSpPr>
          <p:nvPr/>
        </p:nvSpPr>
        <p:spPr bwMode="auto">
          <a:xfrm>
            <a:off x="5334000" y="25146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rfact: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000066"/>
                </a:solidFill>
                <a:latin typeface="Courier New" charset="0"/>
              </a:rPr>
              <a:t>pushl %ebx</a:t>
            </a:r>
          </a:p>
        </p:txBody>
      </p:sp>
      <p:grpSp>
        <p:nvGrpSpPr>
          <p:cNvPr id="43" name="Group 48"/>
          <p:cNvGrpSpPr>
            <a:grpSpLocks/>
          </p:cNvGrpSpPr>
          <p:nvPr/>
        </p:nvGrpSpPr>
        <p:grpSpPr bwMode="auto">
          <a:xfrm>
            <a:off x="4800600" y="5272088"/>
            <a:ext cx="1295400" cy="366712"/>
            <a:chOff x="2352" y="3252"/>
            <a:chExt cx="816" cy="231"/>
          </a:xfrm>
        </p:grpSpPr>
        <p:sp>
          <p:nvSpPr>
            <p:cNvPr id="100376" name="Text Box 10"/>
            <p:cNvSpPr txBox="1">
              <a:spLocks noChangeArrowheads="1"/>
            </p:cNvSpPr>
            <p:nvPr/>
          </p:nvSpPr>
          <p:spPr bwMode="auto">
            <a:xfrm>
              <a:off x="2708" y="3252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%ebp</a:t>
              </a:r>
            </a:p>
          </p:txBody>
        </p:sp>
        <p:sp>
          <p:nvSpPr>
            <p:cNvPr id="100377" name="Line 9"/>
            <p:cNvSpPr>
              <a:spLocks noChangeShapeType="1"/>
            </p:cNvSpPr>
            <p:nvPr/>
          </p:nvSpPr>
          <p:spPr bwMode="auto">
            <a:xfrm flipH="1">
              <a:off x="2352" y="34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286000" y="5257800"/>
            <a:ext cx="2971800" cy="762000"/>
            <a:chOff x="2667000" y="5257800"/>
            <a:chExt cx="2971800" cy="762000"/>
          </a:xfrm>
        </p:grpSpPr>
        <p:grpSp>
          <p:nvGrpSpPr>
            <p:cNvPr id="100369" name="Group 49"/>
            <p:cNvGrpSpPr>
              <a:grpSpLocks/>
            </p:cNvGrpSpPr>
            <p:nvPr/>
          </p:nvGrpSpPr>
          <p:grpSpPr bwMode="auto">
            <a:xfrm>
              <a:off x="2667000" y="5638800"/>
              <a:ext cx="2406650" cy="381000"/>
              <a:chOff x="1680" y="3552"/>
              <a:chExt cx="1516" cy="240"/>
            </a:xfrm>
          </p:grpSpPr>
          <p:sp>
            <p:nvSpPr>
              <p:cNvPr id="100373" name="Text Box 16"/>
              <p:cNvSpPr txBox="1">
                <a:spLocks noChangeArrowheads="1"/>
              </p:cNvSpPr>
              <p:nvPr/>
            </p:nvSpPr>
            <p:spPr bwMode="auto">
              <a:xfrm>
                <a:off x="2736" y="3552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1800">
                    <a:solidFill>
                      <a:srgbClr val="000066"/>
                    </a:solidFill>
                    <a:latin typeface="Courier New" charset="0"/>
                  </a:rPr>
                  <a:t>%esp</a:t>
                </a:r>
              </a:p>
            </p:txBody>
          </p:sp>
          <p:sp>
            <p:nvSpPr>
              <p:cNvPr id="100374" name="Rectangle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</a:rPr>
                  <a:t>Old </a:t>
                </a: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%ebx</a:t>
                </a:r>
              </a:p>
            </p:txBody>
          </p:sp>
          <p:sp>
            <p:nvSpPr>
              <p:cNvPr id="100375" name="Line 15"/>
              <p:cNvSpPr>
                <a:spLocks noChangeShapeType="1"/>
              </p:cNvSpPr>
              <p:nvPr/>
            </p:nvSpPr>
            <p:spPr bwMode="auto">
              <a:xfrm flipH="1">
                <a:off x="2362" y="366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100370" name="Group 7"/>
            <p:cNvGrpSpPr>
              <a:grpSpLocks/>
            </p:cNvGrpSpPr>
            <p:nvPr/>
          </p:nvGrpSpPr>
          <p:grpSpPr bwMode="auto">
            <a:xfrm>
              <a:off x="3733800" y="5257800"/>
              <a:ext cx="1905000" cy="457200"/>
              <a:chOff x="3733800" y="6172200"/>
              <a:chExt cx="1905000" cy="457200"/>
            </a:xfrm>
          </p:grpSpPr>
          <p:sp>
            <p:nvSpPr>
              <p:cNvPr id="100371" name="Rectangle 5"/>
              <p:cNvSpPr>
                <a:spLocks noChangeArrowheads="1"/>
              </p:cNvSpPr>
              <p:nvPr/>
            </p:nvSpPr>
            <p:spPr bwMode="auto">
              <a:xfrm>
                <a:off x="3733800" y="6172200"/>
                <a:ext cx="19050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 type="none" w="sm" len="sm"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100372" name="Line 9"/>
              <p:cNvSpPr>
                <a:spLocks noChangeShapeType="1"/>
              </p:cNvSpPr>
              <p:nvPr/>
            </p:nvSpPr>
            <p:spPr bwMode="auto">
              <a:xfrm flipH="1" flipV="1">
                <a:off x="3733800" y="6400800"/>
                <a:ext cx="1905000" cy="190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</p:grp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2286000" y="3886200"/>
            <a:ext cx="1917700" cy="1752600"/>
            <a:chOff x="1680" y="2448"/>
            <a:chExt cx="1208" cy="1104"/>
          </a:xfrm>
        </p:grpSpPr>
        <p:sp>
          <p:nvSpPr>
            <p:cNvPr id="100367" name="Rectangle 8"/>
            <p:cNvSpPr>
              <a:spLocks noChangeArrowheads="1"/>
            </p:cNvSpPr>
            <p:nvPr/>
          </p:nvSpPr>
          <p:spPr bwMode="auto">
            <a:xfrm>
              <a:off x="1680" y="3312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Old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%ebp</a:t>
              </a: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0368" name="Freeform 46"/>
            <p:cNvSpPr>
              <a:spLocks/>
            </p:cNvSpPr>
            <p:nvPr/>
          </p:nvSpPr>
          <p:spPr bwMode="auto">
            <a:xfrm>
              <a:off x="2256" y="2448"/>
              <a:ext cx="632" cy="912"/>
            </a:xfrm>
            <a:custGeom>
              <a:avLst/>
              <a:gdLst>
                <a:gd name="T0" fmla="*/ 0 w 632"/>
                <a:gd name="T1" fmla="*/ 3 h 1584"/>
                <a:gd name="T2" fmla="*/ 288 w 632"/>
                <a:gd name="T3" fmla="*/ 3 h 1584"/>
                <a:gd name="T4" fmla="*/ 528 w 632"/>
                <a:gd name="T5" fmla="*/ 3 h 1584"/>
                <a:gd name="T6" fmla="*/ 624 w 632"/>
                <a:gd name="T7" fmla="*/ 2 h 1584"/>
                <a:gd name="T8" fmla="*/ 576 w 632"/>
                <a:gd name="T9" fmla="*/ 1 h 1584"/>
                <a:gd name="T10" fmla="*/ 336 w 632"/>
                <a:gd name="T11" fmla="*/ 1 h 1584"/>
                <a:gd name="T12" fmla="*/ 96 w 632"/>
                <a:gd name="T13" fmla="*/ 0 h 1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2"/>
                <a:gd name="T22" fmla="*/ 0 h 1584"/>
                <a:gd name="T23" fmla="*/ 632 w 632"/>
                <a:gd name="T24" fmla="*/ 1584 h 15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2" h="1584">
                  <a:moveTo>
                    <a:pt x="0" y="1584"/>
                  </a:moveTo>
                  <a:cubicBezTo>
                    <a:pt x="100" y="1584"/>
                    <a:pt x="200" y="1584"/>
                    <a:pt x="288" y="1536"/>
                  </a:cubicBezTo>
                  <a:cubicBezTo>
                    <a:pt x="376" y="1488"/>
                    <a:pt x="472" y="1408"/>
                    <a:pt x="528" y="1296"/>
                  </a:cubicBezTo>
                  <a:cubicBezTo>
                    <a:pt x="584" y="1184"/>
                    <a:pt x="616" y="1008"/>
                    <a:pt x="624" y="864"/>
                  </a:cubicBezTo>
                  <a:cubicBezTo>
                    <a:pt x="632" y="720"/>
                    <a:pt x="624" y="560"/>
                    <a:pt x="576" y="432"/>
                  </a:cubicBezTo>
                  <a:cubicBezTo>
                    <a:pt x="528" y="304"/>
                    <a:pt x="416" y="168"/>
                    <a:pt x="336" y="96"/>
                  </a:cubicBezTo>
                  <a:cubicBezTo>
                    <a:pt x="256" y="24"/>
                    <a:pt x="136" y="16"/>
                    <a:pt x="96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10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30" grpId="0" animBg="1" autoUpdateAnimBg="0"/>
      <p:bldP spid="250931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3124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Rfact Body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343400"/>
            <a:ext cx="4889500" cy="2209800"/>
          </a:xfrm>
        </p:spPr>
        <p:txBody>
          <a:bodyPr/>
          <a:lstStyle/>
          <a:p>
            <a:pPr marL="223838" indent="-223838" defTabSz="895350" eaLnBrk="1" hangingPunct="1">
              <a:buFont typeface="Wingdings" charset="0"/>
              <a:buNone/>
              <a:tabLst>
                <a:tab pos="1092200" algn="l"/>
              </a:tabLst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Registers</a:t>
            </a:r>
          </a:p>
          <a:p>
            <a:pPr marL="560388" lvl="1" indent="-222250" defTabSz="895350" eaLnBrk="1" hangingPunct="1">
              <a:buFont typeface="Wingdings" charset="0"/>
              <a:buNone/>
              <a:tabLst>
                <a:tab pos="1092200" algn="l"/>
              </a:tabLst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%</a:t>
            </a:r>
            <a:r>
              <a:rPr lang="en-US" dirty="0" err="1">
                <a:latin typeface="Courier New" charset="0"/>
                <a:ea typeface="ＭＳ Ｐゴシック" charset="0"/>
              </a:rPr>
              <a:t>ebx</a:t>
            </a:r>
            <a:r>
              <a:rPr lang="en-US" dirty="0">
                <a:latin typeface="Courier New" charset="0"/>
                <a:ea typeface="ＭＳ Ｐゴシック" charset="0"/>
              </a:rPr>
              <a:t>	</a:t>
            </a:r>
            <a:r>
              <a:rPr lang="en-US" dirty="0">
                <a:latin typeface="Helvetica" charset="0"/>
                <a:ea typeface="ＭＳ Ｐゴシック" charset="0"/>
              </a:rPr>
              <a:t>Stored value of x</a:t>
            </a:r>
          </a:p>
          <a:p>
            <a:pPr marL="560388" lvl="1" indent="-222250" defTabSz="895350" eaLnBrk="1" hangingPunct="1">
              <a:buFont typeface="Wingdings" charset="0"/>
              <a:buNone/>
              <a:tabLst>
                <a:tab pos="1092200" algn="l"/>
              </a:tabLst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%</a:t>
            </a:r>
            <a:r>
              <a:rPr lang="en-US" dirty="0" err="1">
                <a:latin typeface="Courier New" charset="0"/>
                <a:ea typeface="ＭＳ Ｐゴシック" charset="0"/>
              </a:rPr>
              <a:t>eax</a:t>
            </a:r>
            <a:endParaRPr lang="en-US" dirty="0">
              <a:latin typeface="Courier New" charset="0"/>
              <a:ea typeface="ＭＳ Ｐゴシック" charset="0"/>
            </a:endParaRPr>
          </a:p>
          <a:p>
            <a:pPr marL="839788" lvl="2" indent="-165100" defTabSz="895350" eaLnBrk="1" hangingPunct="1">
              <a:tabLst>
                <a:tab pos="1092200" algn="l"/>
              </a:tabLst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Temporary value of</a:t>
            </a:r>
            <a:r>
              <a:rPr lang="en-US" sz="1800" dirty="0">
                <a:latin typeface="Courier New" charset="0"/>
                <a:ea typeface="ＭＳ Ｐゴシック" charset="0"/>
              </a:rPr>
              <a:t> x-1</a:t>
            </a:r>
          </a:p>
          <a:p>
            <a:pPr marL="839788" lvl="2" indent="-165100" defTabSz="895350" eaLnBrk="1" hangingPunct="1">
              <a:tabLst>
                <a:tab pos="1092200" algn="l"/>
              </a:tabLst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Returned value from</a:t>
            </a:r>
            <a:r>
              <a:rPr lang="en-US" sz="1800" dirty="0">
                <a:latin typeface="Courier New" charset="0"/>
                <a:ea typeface="ＭＳ Ｐゴシック" charset="0"/>
              </a:rPr>
              <a:t> </a:t>
            </a:r>
            <a:r>
              <a:rPr lang="en-US" sz="1800" dirty="0" err="1">
                <a:latin typeface="Courier New" charset="0"/>
                <a:ea typeface="ＭＳ Ｐゴシック" charset="0"/>
              </a:rPr>
              <a:t>rfact</a:t>
            </a:r>
            <a:r>
              <a:rPr lang="en-US" sz="1800" dirty="0">
                <a:latin typeface="Courier New" charset="0"/>
                <a:ea typeface="ＭＳ Ｐゴシック" charset="0"/>
              </a:rPr>
              <a:t>(x-1)</a:t>
            </a:r>
          </a:p>
          <a:p>
            <a:pPr marL="839788" lvl="2" indent="-165100" defTabSz="895350" eaLnBrk="1" hangingPunct="1">
              <a:tabLst>
                <a:tab pos="1092200" algn="l"/>
              </a:tabLst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Returned value from this call</a:t>
            </a:r>
            <a:endParaRPr lang="en-US" sz="1800" dirty="0">
              <a:latin typeface="Courier New" charset="0"/>
              <a:ea typeface="ＭＳ Ｐゴシック" charset="0"/>
            </a:endParaRP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3581400" y="990600"/>
            <a:ext cx="5486400" cy="312261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8(%ebp),%ebx	# ebx = x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cmpl $1,%ebx		# Compare x : 1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jle .L78		# If &lt;= goto Term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leal -1(%ebx),%eax	# eax = x-1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FF0000"/>
                </a:solidFill>
                <a:latin typeface="Courier New" charset="0"/>
              </a:rPr>
              <a:t>	pushl %eax		# Push x-1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FF0000"/>
                </a:solidFill>
                <a:latin typeface="Courier New" charset="0"/>
              </a:rPr>
              <a:t>	call rfact		# rfact(x-1)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FF0000"/>
                </a:solidFill>
                <a:latin typeface="Courier New" charset="0"/>
              </a:rPr>
              <a:t>	imull %ebx,%eax		# rval * x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jmp .L79		# Goto done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.L78:	# Term: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$1,%eax		# return val = 1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.L79:	# Done:</a:t>
            </a:r>
          </a:p>
        </p:txBody>
      </p:sp>
      <p:sp>
        <p:nvSpPr>
          <p:cNvPr id="101380" name="Rectangle 5"/>
          <p:cNvSpPr>
            <a:spLocks noChangeArrowheads="1"/>
          </p:cNvSpPr>
          <p:nvPr/>
        </p:nvSpPr>
        <p:spPr bwMode="auto">
          <a:xfrm>
            <a:off x="152400" y="990600"/>
            <a:ext cx="3048000" cy="2298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int rfact(int x)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rval;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if (x &lt;= 1)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return 1;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rval = 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rfact(x-1)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return 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rval * x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447800" y="1905000"/>
            <a:ext cx="2489200" cy="2119313"/>
            <a:chOff x="1447800" y="1905000"/>
            <a:chExt cx="2489200" cy="2119312"/>
          </a:xfrm>
        </p:grpSpPr>
        <p:sp>
          <p:nvSpPr>
            <p:cNvPr id="57350" name="AutoShape 6"/>
            <p:cNvSpPr>
              <a:spLocks/>
            </p:cNvSpPr>
            <p:nvPr/>
          </p:nvSpPr>
          <p:spPr bwMode="auto">
            <a:xfrm>
              <a:off x="3657600" y="1905000"/>
              <a:ext cx="279400" cy="990600"/>
            </a:xfrm>
            <a:prstGeom prst="leftBrace">
              <a:avLst>
                <a:gd name="adj1" fmla="val 16875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n>
                  <a:solidFill>
                    <a:srgbClr val="FF0000"/>
                  </a:solidFill>
                </a:ln>
                <a:solidFill>
                  <a:srgbClr val="FF1A1A"/>
                </a:solidFill>
                <a:latin typeface="Helvetica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101383" name="Text Box 7"/>
            <p:cNvSpPr txBox="1">
              <a:spLocks noChangeArrowheads="1"/>
            </p:cNvSpPr>
            <p:nvPr/>
          </p:nvSpPr>
          <p:spPr bwMode="auto">
            <a:xfrm>
              <a:off x="1447800" y="3657600"/>
              <a:ext cx="1301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1800">
                  <a:solidFill>
                    <a:srgbClr val="FF1A1A"/>
                  </a:solidFill>
                </a:rPr>
                <a:t>Recursion</a:t>
              </a:r>
            </a:p>
          </p:txBody>
        </p:sp>
        <p:sp>
          <p:nvSpPr>
            <p:cNvPr id="8" name="AutoShape 6"/>
            <p:cNvSpPr>
              <a:spLocks/>
            </p:cNvSpPr>
            <p:nvPr/>
          </p:nvSpPr>
          <p:spPr bwMode="auto">
            <a:xfrm flipH="1">
              <a:off x="2895600" y="2362200"/>
              <a:ext cx="304800" cy="609600"/>
            </a:xfrm>
            <a:prstGeom prst="leftBrace">
              <a:avLst>
                <a:gd name="adj1" fmla="val 16875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n>
                  <a:solidFill>
                    <a:srgbClr val="FF0000"/>
                  </a:solidFill>
                </a:ln>
                <a:solidFill>
                  <a:srgbClr val="FF1A1A"/>
                </a:solidFill>
                <a:latin typeface="Helvetica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cxnSp>
          <p:nvCxnSpPr>
            <p:cNvPr id="3" name="Straight Arrow Connector 2"/>
            <p:cNvCxnSpPr>
              <a:stCxn id="8" idx="1"/>
              <a:endCxn id="57350" idx="1"/>
            </p:cNvCxnSpPr>
            <p:nvPr/>
          </p:nvCxnSpPr>
          <p:spPr bwMode="auto">
            <a:xfrm flipV="1">
              <a:off x="3200400" y="2400300"/>
              <a:ext cx="457200" cy="26670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01386" name="Elbow Connector 4"/>
            <p:cNvCxnSpPr>
              <a:cxnSpLocks noChangeShapeType="1"/>
              <a:stCxn id="101383" idx="3"/>
            </p:cNvCxnSpPr>
            <p:nvPr/>
          </p:nvCxnSpPr>
          <p:spPr bwMode="auto">
            <a:xfrm flipV="1">
              <a:off x="2749550" y="2514600"/>
              <a:ext cx="679450" cy="1326356"/>
            </a:xfrm>
            <a:prstGeom prst="bentConnector2">
              <a:avLst/>
            </a:prstGeom>
            <a:noFill/>
            <a:ln w="38100">
              <a:solidFill>
                <a:srgbClr val="FF1A1A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096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/>
      <p:bldP spid="6144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54"/>
          <p:cNvSpPr>
            <a:spLocks noChangeArrowheads="1"/>
          </p:cNvSpPr>
          <p:nvPr/>
        </p:nvSpPr>
        <p:spPr bwMode="auto">
          <a:xfrm>
            <a:off x="914400" y="39624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765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Rfact Recursion</a:t>
            </a:r>
          </a:p>
        </p:txBody>
      </p:sp>
      <p:sp>
        <p:nvSpPr>
          <p:cNvPr id="70660" name="Rectangle 6"/>
          <p:cNvSpPr>
            <a:spLocks noChangeArrowheads="1"/>
          </p:cNvSpPr>
          <p:nvPr/>
        </p:nvSpPr>
        <p:spPr bwMode="auto">
          <a:xfrm>
            <a:off x="4038600" y="1371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4038600" y="1752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70662" name="Rectangle 8"/>
          <p:cNvSpPr>
            <a:spLocks noChangeArrowheads="1"/>
          </p:cNvSpPr>
          <p:nvPr/>
        </p:nvSpPr>
        <p:spPr bwMode="auto">
          <a:xfrm>
            <a:off x="4038600" y="2133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70663" name="Line 9"/>
          <p:cNvSpPr>
            <a:spLocks noChangeShapeType="1"/>
          </p:cNvSpPr>
          <p:nvPr/>
        </p:nvSpPr>
        <p:spPr bwMode="auto">
          <a:xfrm flipH="1">
            <a:off x="5105400" y="2286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0664" name="Text Box 10"/>
          <p:cNvSpPr txBox="1">
            <a:spLocks noChangeArrowheads="1"/>
          </p:cNvSpPr>
          <p:nvPr/>
        </p:nvSpPr>
        <p:spPr bwMode="auto">
          <a:xfrm>
            <a:off x="5518150" y="21145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70665" name="Rectangle 11"/>
          <p:cNvSpPr>
            <a:spLocks noChangeArrowheads="1"/>
          </p:cNvSpPr>
          <p:nvPr/>
        </p:nvSpPr>
        <p:spPr bwMode="auto">
          <a:xfrm>
            <a:off x="4038600" y="2514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657600" y="838200"/>
            <a:ext cx="2590800" cy="2481263"/>
            <a:chOff x="2304" y="960"/>
            <a:chExt cx="1632" cy="1563"/>
          </a:xfrm>
        </p:grpSpPr>
        <p:sp>
          <p:nvSpPr>
            <p:cNvPr id="9264" name="Rectangle 4"/>
            <p:cNvSpPr>
              <a:spLocks noChangeArrowheads="1"/>
            </p:cNvSpPr>
            <p:nvPr/>
          </p:nvSpPr>
          <p:spPr bwMode="auto">
            <a:xfrm>
              <a:off x="2304" y="960"/>
              <a:ext cx="1008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228600" algn="l"/>
                  <a:tab pos="2514600" algn="l"/>
                  <a:tab pos="2857500" algn="l"/>
                </a:tabLst>
              </a:pPr>
              <a:r>
                <a:rPr lang="en-US">
                  <a:solidFill>
                    <a:srgbClr val="FF0000"/>
                  </a:solidFill>
                  <a:latin typeface="Courier New" charset="0"/>
                </a:rPr>
                <a:t>pushl %eax</a:t>
              </a:r>
            </a:p>
          </p:txBody>
        </p:sp>
        <p:sp>
          <p:nvSpPr>
            <p:cNvPr id="9265" name="Line 12"/>
            <p:cNvSpPr>
              <a:spLocks noChangeShapeType="1"/>
            </p:cNvSpPr>
            <p:nvPr/>
          </p:nvSpPr>
          <p:spPr bwMode="auto">
            <a:xfrm flipH="1">
              <a:off x="3216" y="240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266" name="Text Box 13"/>
            <p:cNvSpPr txBox="1">
              <a:spLocks noChangeArrowheads="1"/>
            </p:cNvSpPr>
            <p:nvPr/>
          </p:nvSpPr>
          <p:spPr bwMode="auto">
            <a:xfrm>
              <a:off x="3476" y="2292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9267" name="Rectangle 14"/>
            <p:cNvSpPr>
              <a:spLocks noChangeArrowheads="1"/>
            </p:cNvSpPr>
            <p:nvPr/>
          </p:nvSpPr>
          <p:spPr bwMode="auto">
            <a:xfrm>
              <a:off x="2544" y="2256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x-1</a:t>
              </a:r>
            </a:p>
          </p:txBody>
        </p:sp>
      </p:grpSp>
      <p:sp>
        <p:nvSpPr>
          <p:cNvPr id="70667" name="Line 15"/>
          <p:cNvSpPr>
            <a:spLocks noChangeShapeType="1"/>
          </p:cNvSpPr>
          <p:nvPr/>
        </p:nvSpPr>
        <p:spPr bwMode="auto">
          <a:xfrm>
            <a:off x="3657600" y="21336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0668" name="Rectangle 16"/>
          <p:cNvSpPr>
            <a:spLocks noChangeArrowheads="1"/>
          </p:cNvSpPr>
          <p:nvPr/>
        </p:nvSpPr>
        <p:spPr bwMode="auto">
          <a:xfrm>
            <a:off x="4038600" y="39624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x-1</a:t>
            </a:r>
          </a:p>
        </p:txBody>
      </p:sp>
      <p:sp>
        <p:nvSpPr>
          <p:cNvPr id="70669" name="Rectangle 17"/>
          <p:cNvSpPr>
            <a:spLocks noChangeArrowheads="1"/>
          </p:cNvSpPr>
          <p:nvPr/>
        </p:nvSpPr>
        <p:spPr bwMode="auto">
          <a:xfrm>
            <a:off x="3352800" y="39624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%eax</a:t>
            </a:r>
          </a:p>
        </p:txBody>
      </p:sp>
      <p:sp>
        <p:nvSpPr>
          <p:cNvPr id="70670" name="Rectangle 18"/>
          <p:cNvSpPr>
            <a:spLocks noChangeArrowheads="1"/>
          </p:cNvSpPr>
          <p:nvPr/>
        </p:nvSpPr>
        <p:spPr bwMode="auto">
          <a:xfrm>
            <a:off x="4038600" y="43434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70671" name="Rectangle 19"/>
          <p:cNvSpPr>
            <a:spLocks noChangeArrowheads="1"/>
          </p:cNvSpPr>
          <p:nvPr/>
        </p:nvSpPr>
        <p:spPr bwMode="auto">
          <a:xfrm>
            <a:off x="3352800" y="43434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9231" name="Rectangle 21"/>
          <p:cNvSpPr>
            <a:spLocks noChangeArrowheads="1"/>
          </p:cNvSpPr>
          <p:nvPr/>
        </p:nvSpPr>
        <p:spPr bwMode="auto">
          <a:xfrm>
            <a:off x="914400" y="1371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9232" name="Rectangle 22"/>
          <p:cNvSpPr>
            <a:spLocks noChangeArrowheads="1"/>
          </p:cNvSpPr>
          <p:nvPr/>
        </p:nvSpPr>
        <p:spPr bwMode="auto">
          <a:xfrm>
            <a:off x="914400" y="1752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9233" name="Rectangle 23"/>
          <p:cNvSpPr>
            <a:spLocks noChangeArrowheads="1"/>
          </p:cNvSpPr>
          <p:nvPr/>
        </p:nvSpPr>
        <p:spPr bwMode="auto">
          <a:xfrm>
            <a:off x="914400" y="2133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9234" name="Line 24"/>
          <p:cNvSpPr>
            <a:spLocks noChangeShapeType="1"/>
          </p:cNvSpPr>
          <p:nvPr/>
        </p:nvSpPr>
        <p:spPr bwMode="auto">
          <a:xfrm flipH="1">
            <a:off x="1981200" y="2286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235" name="Text Box 25"/>
          <p:cNvSpPr txBox="1">
            <a:spLocks noChangeArrowheads="1"/>
          </p:cNvSpPr>
          <p:nvPr/>
        </p:nvSpPr>
        <p:spPr bwMode="auto">
          <a:xfrm>
            <a:off x="2454275" y="2128838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9236" name="Rectangle 26"/>
          <p:cNvSpPr>
            <a:spLocks noChangeArrowheads="1"/>
          </p:cNvSpPr>
          <p:nvPr/>
        </p:nvSpPr>
        <p:spPr bwMode="auto">
          <a:xfrm>
            <a:off x="914400" y="2514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9237" name="Line 27"/>
          <p:cNvSpPr>
            <a:spLocks noChangeShapeType="1"/>
          </p:cNvSpPr>
          <p:nvPr/>
        </p:nvSpPr>
        <p:spPr bwMode="auto">
          <a:xfrm flipH="1">
            <a:off x="1997075" y="2686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238" name="Text Box 28"/>
          <p:cNvSpPr txBox="1">
            <a:spLocks noChangeArrowheads="1"/>
          </p:cNvSpPr>
          <p:nvPr/>
        </p:nvSpPr>
        <p:spPr bwMode="auto">
          <a:xfrm>
            <a:off x="2470150" y="2528888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9239" name="Line 29"/>
          <p:cNvSpPr>
            <a:spLocks noChangeShapeType="1"/>
          </p:cNvSpPr>
          <p:nvPr/>
        </p:nvSpPr>
        <p:spPr bwMode="auto">
          <a:xfrm>
            <a:off x="533400" y="21336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240" name="Rectangle 31"/>
          <p:cNvSpPr>
            <a:spLocks noChangeArrowheads="1"/>
          </p:cNvSpPr>
          <p:nvPr/>
        </p:nvSpPr>
        <p:spPr bwMode="auto">
          <a:xfrm>
            <a:off x="228600" y="39624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%eax</a:t>
            </a:r>
          </a:p>
        </p:txBody>
      </p:sp>
      <p:sp>
        <p:nvSpPr>
          <p:cNvPr id="9241" name="Rectangle 32"/>
          <p:cNvSpPr>
            <a:spLocks noChangeArrowheads="1"/>
          </p:cNvSpPr>
          <p:nvPr/>
        </p:nvSpPr>
        <p:spPr bwMode="auto">
          <a:xfrm>
            <a:off x="914400" y="43434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9242" name="Rectangle 33"/>
          <p:cNvSpPr>
            <a:spLocks noChangeArrowheads="1"/>
          </p:cNvSpPr>
          <p:nvPr/>
        </p:nvSpPr>
        <p:spPr bwMode="auto">
          <a:xfrm>
            <a:off x="228600" y="43434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52400" y="838200"/>
            <a:ext cx="2667000" cy="3505200"/>
            <a:chOff x="96" y="528"/>
            <a:chExt cx="1680" cy="2208"/>
          </a:xfrm>
        </p:grpSpPr>
        <p:sp>
          <p:nvSpPr>
            <p:cNvPr id="9262" name="Rectangle 30"/>
            <p:cNvSpPr>
              <a:spLocks noChangeArrowheads="1"/>
            </p:cNvSpPr>
            <p:nvPr/>
          </p:nvSpPr>
          <p:spPr bwMode="auto">
            <a:xfrm>
              <a:off x="576" y="2496"/>
              <a:ext cx="672" cy="240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x-1</a:t>
              </a:r>
            </a:p>
          </p:txBody>
        </p:sp>
        <p:sp>
          <p:nvSpPr>
            <p:cNvPr id="9263" name="Rectangle 34"/>
            <p:cNvSpPr>
              <a:spLocks noChangeArrowheads="1"/>
            </p:cNvSpPr>
            <p:nvPr/>
          </p:nvSpPr>
          <p:spPr bwMode="auto">
            <a:xfrm>
              <a:off x="96" y="528"/>
              <a:ext cx="1680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228600" algn="l"/>
                  <a:tab pos="2514600" algn="l"/>
                  <a:tab pos="2857500" algn="l"/>
                </a:tabLst>
              </a:pPr>
              <a:r>
                <a:rPr lang="en-US">
                  <a:solidFill>
                    <a:srgbClr val="FF0000"/>
                  </a:solidFill>
                  <a:latin typeface="Courier New" charset="0"/>
                </a:rPr>
                <a:t>leal -1(%ebx),%eax</a:t>
              </a:r>
            </a:p>
          </p:txBody>
        </p:sp>
      </p:grpSp>
      <p:sp>
        <p:nvSpPr>
          <p:cNvPr id="70685" name="Rectangle 37"/>
          <p:cNvSpPr>
            <a:spLocks noChangeArrowheads="1"/>
          </p:cNvSpPr>
          <p:nvPr/>
        </p:nvSpPr>
        <p:spPr bwMode="auto">
          <a:xfrm>
            <a:off x="6781800" y="1371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70686" name="Rectangle 38"/>
          <p:cNvSpPr>
            <a:spLocks noChangeArrowheads="1"/>
          </p:cNvSpPr>
          <p:nvPr/>
        </p:nvSpPr>
        <p:spPr bwMode="auto">
          <a:xfrm>
            <a:off x="6781800" y="1752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70687" name="Rectangle 39"/>
          <p:cNvSpPr>
            <a:spLocks noChangeArrowheads="1"/>
          </p:cNvSpPr>
          <p:nvPr/>
        </p:nvSpPr>
        <p:spPr bwMode="auto">
          <a:xfrm>
            <a:off x="6781800" y="2133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70688" name="Line 40"/>
          <p:cNvSpPr>
            <a:spLocks noChangeShapeType="1"/>
          </p:cNvSpPr>
          <p:nvPr/>
        </p:nvSpPr>
        <p:spPr bwMode="auto">
          <a:xfrm flipH="1">
            <a:off x="7848600" y="2286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0689" name="Text Box 41"/>
          <p:cNvSpPr txBox="1">
            <a:spLocks noChangeArrowheads="1"/>
          </p:cNvSpPr>
          <p:nvPr/>
        </p:nvSpPr>
        <p:spPr bwMode="auto">
          <a:xfrm>
            <a:off x="8261350" y="21145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70690" name="Rectangle 42"/>
          <p:cNvSpPr>
            <a:spLocks noChangeArrowheads="1"/>
          </p:cNvSpPr>
          <p:nvPr/>
        </p:nvSpPr>
        <p:spPr bwMode="auto">
          <a:xfrm>
            <a:off x="6781800" y="2514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70691" name="Rectangle 45"/>
          <p:cNvSpPr>
            <a:spLocks noChangeArrowheads="1"/>
          </p:cNvSpPr>
          <p:nvPr/>
        </p:nvSpPr>
        <p:spPr bwMode="auto">
          <a:xfrm>
            <a:off x="6781800" y="2895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x-1</a:t>
            </a:r>
          </a:p>
        </p:txBody>
      </p:sp>
      <p:sp>
        <p:nvSpPr>
          <p:cNvPr id="70692" name="Line 47"/>
          <p:cNvSpPr>
            <a:spLocks noChangeShapeType="1"/>
          </p:cNvSpPr>
          <p:nvPr/>
        </p:nvSpPr>
        <p:spPr bwMode="auto">
          <a:xfrm>
            <a:off x="6477000" y="21336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0693" name="Rectangle 49"/>
          <p:cNvSpPr>
            <a:spLocks noChangeArrowheads="1"/>
          </p:cNvSpPr>
          <p:nvPr/>
        </p:nvSpPr>
        <p:spPr bwMode="auto">
          <a:xfrm>
            <a:off x="6781800" y="39624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x-1</a:t>
            </a:r>
          </a:p>
        </p:txBody>
      </p:sp>
      <p:sp>
        <p:nvSpPr>
          <p:cNvPr id="70694" name="Rectangle 50"/>
          <p:cNvSpPr>
            <a:spLocks noChangeArrowheads="1"/>
          </p:cNvSpPr>
          <p:nvPr/>
        </p:nvSpPr>
        <p:spPr bwMode="auto">
          <a:xfrm>
            <a:off x="6096000" y="39624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%eax</a:t>
            </a:r>
          </a:p>
        </p:txBody>
      </p:sp>
      <p:sp>
        <p:nvSpPr>
          <p:cNvPr id="70695" name="Rectangle 51"/>
          <p:cNvSpPr>
            <a:spLocks noChangeArrowheads="1"/>
          </p:cNvSpPr>
          <p:nvPr/>
        </p:nvSpPr>
        <p:spPr bwMode="auto">
          <a:xfrm>
            <a:off x="6781800" y="43434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70696" name="Rectangle 52"/>
          <p:cNvSpPr>
            <a:spLocks noChangeArrowheads="1"/>
          </p:cNvSpPr>
          <p:nvPr/>
        </p:nvSpPr>
        <p:spPr bwMode="auto">
          <a:xfrm>
            <a:off x="6096000" y="43434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6400800" y="838200"/>
            <a:ext cx="2590800" cy="2819400"/>
            <a:chOff x="4032" y="1536"/>
            <a:chExt cx="1632" cy="1776"/>
          </a:xfrm>
        </p:grpSpPr>
        <p:sp>
          <p:nvSpPr>
            <p:cNvPr id="9257" name="Line 43"/>
            <p:cNvSpPr>
              <a:spLocks noChangeShapeType="1"/>
            </p:cNvSpPr>
            <p:nvPr/>
          </p:nvSpPr>
          <p:spPr bwMode="auto">
            <a:xfrm flipH="1">
              <a:off x="4944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258" name="Text Box 44"/>
            <p:cNvSpPr txBox="1">
              <a:spLocks noChangeArrowheads="1"/>
            </p:cNvSpPr>
            <p:nvPr/>
          </p:nvSpPr>
          <p:spPr bwMode="auto">
            <a:xfrm>
              <a:off x="5204" y="306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9259" name="Rectangle 46"/>
            <p:cNvSpPr>
              <a:spLocks noChangeArrowheads="1"/>
            </p:cNvSpPr>
            <p:nvPr/>
          </p:nvSpPr>
          <p:spPr bwMode="auto">
            <a:xfrm>
              <a:off x="4272" y="3072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Rtn adr</a:t>
              </a:r>
            </a:p>
          </p:txBody>
        </p:sp>
        <p:sp>
          <p:nvSpPr>
            <p:cNvPr id="9260" name="Line 48"/>
            <p:cNvSpPr>
              <a:spLocks noChangeShapeType="1"/>
            </p:cNvSpPr>
            <p:nvPr/>
          </p:nvSpPr>
          <p:spPr bwMode="auto">
            <a:xfrm>
              <a:off x="4032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261" name="Rectangle 53"/>
            <p:cNvSpPr>
              <a:spLocks noChangeArrowheads="1"/>
            </p:cNvSpPr>
            <p:nvPr/>
          </p:nvSpPr>
          <p:spPr bwMode="auto">
            <a:xfrm>
              <a:off x="4080" y="1536"/>
              <a:ext cx="1056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228600" algn="l"/>
                  <a:tab pos="2514600" algn="l"/>
                  <a:tab pos="2857500" algn="l"/>
                </a:tabLst>
              </a:pPr>
              <a:r>
                <a:rPr lang="en-US">
                  <a:solidFill>
                    <a:srgbClr val="FF0000"/>
                  </a:solidFill>
                  <a:latin typeface="Courier New" charset="0"/>
                </a:rPr>
                <a:t>call rfact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814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nimBg="1"/>
      <p:bldP spid="70661" grpId="0" animBg="1"/>
      <p:bldP spid="70662" grpId="0" animBg="1"/>
      <p:bldP spid="70663" grpId="0" animBg="1"/>
      <p:bldP spid="70664" grpId="0"/>
      <p:bldP spid="70665" grpId="0" animBg="1"/>
      <p:bldP spid="70667" grpId="0" animBg="1"/>
      <p:bldP spid="70668" grpId="0" animBg="1"/>
      <p:bldP spid="70669" grpId="0" animBg="1"/>
      <p:bldP spid="70670" grpId="0" animBg="1"/>
      <p:bldP spid="70671" grpId="0" animBg="1"/>
      <p:bldP spid="70685" grpId="0" animBg="1"/>
      <p:bldP spid="70686" grpId="0" animBg="1"/>
      <p:bldP spid="70687" grpId="0" animBg="1"/>
      <p:bldP spid="70688" grpId="0" animBg="1"/>
      <p:bldP spid="70689" grpId="0"/>
      <p:bldP spid="70690" grpId="0" animBg="1"/>
      <p:bldP spid="70691" grpId="0" animBg="1"/>
      <p:bldP spid="70692" grpId="0" animBg="1"/>
      <p:bldP spid="70693" grpId="0" animBg="1"/>
      <p:bldP spid="70694" grpId="0" animBg="1"/>
      <p:bldP spid="70695" grpId="0" animBg="1"/>
      <p:bldP spid="7069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5156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Rfact Result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800600" y="2057400"/>
            <a:ext cx="2895600" cy="3352800"/>
            <a:chOff x="4800600" y="2057400"/>
            <a:chExt cx="2895600" cy="3352800"/>
          </a:xfrm>
        </p:grpSpPr>
        <p:sp>
          <p:nvSpPr>
            <p:cNvPr id="10262" name="Rectangle 39"/>
            <p:cNvSpPr>
              <a:spLocks noChangeArrowheads="1"/>
            </p:cNvSpPr>
            <p:nvPr/>
          </p:nvSpPr>
          <p:spPr bwMode="auto">
            <a:xfrm>
              <a:off x="5486400" y="4648200"/>
              <a:ext cx="1066800" cy="3810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(x-1)!</a:t>
              </a:r>
            </a:p>
          </p:txBody>
        </p:sp>
        <p:sp>
          <p:nvSpPr>
            <p:cNvPr id="10263" name="Rectangle 6"/>
            <p:cNvSpPr>
              <a:spLocks noChangeArrowheads="1"/>
            </p:cNvSpPr>
            <p:nvPr/>
          </p:nvSpPr>
          <p:spPr bwMode="auto">
            <a:xfrm>
              <a:off x="5486400" y="2057400"/>
              <a:ext cx="1066800" cy="38100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</a:t>
              </a:r>
            </a:p>
          </p:txBody>
        </p:sp>
        <p:sp>
          <p:nvSpPr>
            <p:cNvPr id="10264" name="Rectangle 7"/>
            <p:cNvSpPr>
              <a:spLocks noChangeArrowheads="1"/>
            </p:cNvSpPr>
            <p:nvPr/>
          </p:nvSpPr>
          <p:spPr bwMode="auto">
            <a:xfrm>
              <a:off x="5486400" y="2438400"/>
              <a:ext cx="1066800" cy="38100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Rtn adr</a:t>
              </a:r>
            </a:p>
          </p:txBody>
        </p:sp>
        <p:sp>
          <p:nvSpPr>
            <p:cNvPr id="10265" name="Rectangle 8"/>
            <p:cNvSpPr>
              <a:spLocks noChangeArrowheads="1"/>
            </p:cNvSpPr>
            <p:nvPr/>
          </p:nvSpPr>
          <p:spPr bwMode="auto">
            <a:xfrm>
              <a:off x="5486400" y="2819400"/>
              <a:ext cx="1066800" cy="3810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Old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%ebp</a:t>
              </a: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266" name="Line 9"/>
            <p:cNvSpPr>
              <a:spLocks noChangeShapeType="1"/>
            </p:cNvSpPr>
            <p:nvPr/>
          </p:nvSpPr>
          <p:spPr bwMode="auto">
            <a:xfrm flipH="1">
              <a:off x="6553200" y="297180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267" name="Text Box 10"/>
            <p:cNvSpPr txBox="1">
              <a:spLocks noChangeArrowheads="1"/>
            </p:cNvSpPr>
            <p:nvPr/>
          </p:nvSpPr>
          <p:spPr bwMode="auto">
            <a:xfrm>
              <a:off x="6965950" y="2800350"/>
              <a:ext cx="730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%ebp</a:t>
              </a:r>
            </a:p>
          </p:txBody>
        </p:sp>
        <p:sp>
          <p:nvSpPr>
            <p:cNvPr id="10268" name="Rectangle 11"/>
            <p:cNvSpPr>
              <a:spLocks noChangeArrowheads="1"/>
            </p:cNvSpPr>
            <p:nvPr/>
          </p:nvSpPr>
          <p:spPr bwMode="auto">
            <a:xfrm>
              <a:off x="5486400" y="3200400"/>
              <a:ext cx="1066800" cy="3810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Old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%ebx</a:t>
              </a:r>
            </a:p>
          </p:txBody>
        </p:sp>
        <p:sp>
          <p:nvSpPr>
            <p:cNvPr id="10269" name="Line 12"/>
            <p:cNvSpPr>
              <a:spLocks noChangeShapeType="1"/>
            </p:cNvSpPr>
            <p:nvPr/>
          </p:nvSpPr>
          <p:spPr bwMode="auto">
            <a:xfrm flipH="1">
              <a:off x="6553200" y="381000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270" name="Text Box 13"/>
            <p:cNvSpPr txBox="1">
              <a:spLocks noChangeArrowheads="1"/>
            </p:cNvSpPr>
            <p:nvPr/>
          </p:nvSpPr>
          <p:spPr bwMode="auto">
            <a:xfrm>
              <a:off x="6965950" y="3638550"/>
              <a:ext cx="730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10271" name="Rectangle 14"/>
            <p:cNvSpPr>
              <a:spLocks noChangeArrowheads="1"/>
            </p:cNvSpPr>
            <p:nvPr/>
          </p:nvSpPr>
          <p:spPr bwMode="auto">
            <a:xfrm>
              <a:off x="5486400" y="3581400"/>
              <a:ext cx="1066800" cy="3810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x-1</a:t>
              </a:r>
            </a:p>
          </p:txBody>
        </p:sp>
        <p:sp>
          <p:nvSpPr>
            <p:cNvPr id="10272" name="Line 15"/>
            <p:cNvSpPr>
              <a:spLocks noChangeShapeType="1"/>
            </p:cNvSpPr>
            <p:nvPr/>
          </p:nvSpPr>
          <p:spPr bwMode="auto">
            <a:xfrm>
              <a:off x="5105400" y="28194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273" name="Rectangle 17"/>
            <p:cNvSpPr>
              <a:spLocks noChangeArrowheads="1"/>
            </p:cNvSpPr>
            <p:nvPr/>
          </p:nvSpPr>
          <p:spPr bwMode="auto">
            <a:xfrm>
              <a:off x="4800600" y="4648200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%eax</a:t>
              </a:r>
            </a:p>
          </p:txBody>
        </p:sp>
        <p:sp>
          <p:nvSpPr>
            <p:cNvPr id="10274" name="Rectangle 18"/>
            <p:cNvSpPr>
              <a:spLocks noChangeArrowheads="1"/>
            </p:cNvSpPr>
            <p:nvPr/>
          </p:nvSpPr>
          <p:spPr bwMode="auto">
            <a:xfrm>
              <a:off x="5486400" y="5029200"/>
              <a:ext cx="1066800" cy="3810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</a:t>
              </a:r>
            </a:p>
          </p:txBody>
        </p:sp>
        <p:sp>
          <p:nvSpPr>
            <p:cNvPr id="10275" name="Rectangle 19"/>
            <p:cNvSpPr>
              <a:spLocks noChangeArrowheads="1"/>
            </p:cNvSpPr>
            <p:nvPr/>
          </p:nvSpPr>
          <p:spPr bwMode="auto">
            <a:xfrm>
              <a:off x="4800600" y="5029200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%ebx</a:t>
              </a:r>
            </a:p>
          </p:txBody>
        </p:sp>
      </p:grpSp>
      <p:sp>
        <p:nvSpPr>
          <p:cNvPr id="10243" name="Rectangle 22"/>
          <p:cNvSpPr>
            <a:spLocks noChangeArrowheads="1"/>
          </p:cNvSpPr>
          <p:nvPr/>
        </p:nvSpPr>
        <p:spPr bwMode="auto">
          <a:xfrm>
            <a:off x="1371600" y="20574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10244" name="Rectangle 23"/>
          <p:cNvSpPr>
            <a:spLocks noChangeArrowheads="1"/>
          </p:cNvSpPr>
          <p:nvPr/>
        </p:nvSpPr>
        <p:spPr bwMode="auto">
          <a:xfrm>
            <a:off x="1371600" y="24384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10245" name="Rectangle 24"/>
          <p:cNvSpPr>
            <a:spLocks noChangeArrowheads="1"/>
          </p:cNvSpPr>
          <p:nvPr/>
        </p:nvSpPr>
        <p:spPr bwMode="auto">
          <a:xfrm>
            <a:off x="1371600" y="28194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10246" name="Line 25"/>
          <p:cNvSpPr>
            <a:spLocks noChangeShapeType="1"/>
          </p:cNvSpPr>
          <p:nvPr/>
        </p:nvSpPr>
        <p:spPr bwMode="auto">
          <a:xfrm flipH="1">
            <a:off x="2438400" y="2971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10247" name="Text Box 26"/>
          <p:cNvSpPr txBox="1">
            <a:spLocks noChangeArrowheads="1"/>
          </p:cNvSpPr>
          <p:nvPr/>
        </p:nvSpPr>
        <p:spPr bwMode="auto">
          <a:xfrm>
            <a:off x="2851150" y="28003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10248" name="Rectangle 27"/>
          <p:cNvSpPr>
            <a:spLocks noChangeArrowheads="1"/>
          </p:cNvSpPr>
          <p:nvPr/>
        </p:nvSpPr>
        <p:spPr bwMode="auto">
          <a:xfrm>
            <a:off x="1371600" y="32004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10249" name="Line 28"/>
          <p:cNvSpPr>
            <a:spLocks noChangeShapeType="1"/>
          </p:cNvSpPr>
          <p:nvPr/>
        </p:nvSpPr>
        <p:spPr bwMode="auto">
          <a:xfrm flipH="1">
            <a:off x="2438400" y="3810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10250" name="Text Box 29"/>
          <p:cNvSpPr txBox="1">
            <a:spLocks noChangeArrowheads="1"/>
          </p:cNvSpPr>
          <p:nvPr/>
        </p:nvSpPr>
        <p:spPr bwMode="auto">
          <a:xfrm>
            <a:off x="2851150" y="36385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10251" name="Rectangle 30"/>
          <p:cNvSpPr>
            <a:spLocks noChangeArrowheads="1"/>
          </p:cNvSpPr>
          <p:nvPr/>
        </p:nvSpPr>
        <p:spPr bwMode="auto">
          <a:xfrm>
            <a:off x="1371600" y="35814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x-1</a:t>
            </a:r>
          </a:p>
        </p:txBody>
      </p:sp>
      <p:sp>
        <p:nvSpPr>
          <p:cNvPr id="10252" name="Line 31"/>
          <p:cNvSpPr>
            <a:spLocks noChangeShapeType="1"/>
          </p:cNvSpPr>
          <p:nvPr/>
        </p:nvSpPr>
        <p:spPr bwMode="auto">
          <a:xfrm>
            <a:off x="990600" y="28194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10253" name="Rectangle 32"/>
          <p:cNvSpPr>
            <a:spLocks noChangeArrowheads="1"/>
          </p:cNvSpPr>
          <p:nvPr/>
        </p:nvSpPr>
        <p:spPr bwMode="auto">
          <a:xfrm>
            <a:off x="1371600" y="46482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(x-1)!</a:t>
            </a:r>
          </a:p>
        </p:txBody>
      </p:sp>
      <p:sp>
        <p:nvSpPr>
          <p:cNvPr id="10254" name="Rectangle 33"/>
          <p:cNvSpPr>
            <a:spLocks noChangeArrowheads="1"/>
          </p:cNvSpPr>
          <p:nvPr/>
        </p:nvSpPr>
        <p:spPr bwMode="auto">
          <a:xfrm>
            <a:off x="685800" y="46482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%eax</a:t>
            </a:r>
          </a:p>
        </p:txBody>
      </p:sp>
      <p:sp>
        <p:nvSpPr>
          <p:cNvPr id="10255" name="Rectangle 34"/>
          <p:cNvSpPr>
            <a:spLocks noChangeArrowheads="1"/>
          </p:cNvSpPr>
          <p:nvPr/>
        </p:nvSpPr>
        <p:spPr bwMode="auto">
          <a:xfrm>
            <a:off x="1371600" y="50292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10256" name="Rectangle 35"/>
          <p:cNvSpPr>
            <a:spLocks noChangeArrowheads="1"/>
          </p:cNvSpPr>
          <p:nvPr/>
        </p:nvSpPr>
        <p:spPr bwMode="auto">
          <a:xfrm>
            <a:off x="685800" y="50292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10257" name="Rectangle 36"/>
          <p:cNvSpPr>
            <a:spLocks noChangeArrowheads="1"/>
          </p:cNvSpPr>
          <p:nvPr/>
        </p:nvSpPr>
        <p:spPr bwMode="auto">
          <a:xfrm>
            <a:off x="838200" y="1524000"/>
            <a:ext cx="21336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</a:rPr>
              <a:t>Return from Call</a:t>
            </a:r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1371600" y="46482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(x-1)!</a:t>
            </a:r>
          </a:p>
        </p:txBody>
      </p:sp>
      <p:sp>
        <p:nvSpPr>
          <p:cNvPr id="10259" name="Text Box 41"/>
          <p:cNvSpPr txBox="1">
            <a:spLocks noChangeArrowheads="1"/>
          </p:cNvSpPr>
          <p:nvPr/>
        </p:nvSpPr>
        <p:spPr bwMode="auto">
          <a:xfrm>
            <a:off x="685800" y="5562600"/>
            <a:ext cx="30480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66"/>
                </a:solidFill>
              </a:rPr>
              <a:t>Convince yourself that 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rfact(x-1)</a:t>
            </a:r>
            <a:r>
              <a:rPr lang="en-US" sz="1800">
                <a:solidFill>
                  <a:srgbClr val="000066"/>
                </a:solidFill>
              </a:rPr>
              <a:t> returns 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(x-1)!</a:t>
            </a:r>
            <a:r>
              <a:rPr lang="en-US" sz="1800">
                <a:solidFill>
                  <a:srgbClr val="000066"/>
                </a:solidFill>
              </a:rPr>
              <a:t> in register 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%eax</a:t>
            </a:r>
          </a:p>
        </p:txBody>
      </p:sp>
      <p:sp>
        <p:nvSpPr>
          <p:cNvPr id="63522" name="Rectangle 4"/>
          <p:cNvSpPr>
            <a:spLocks noChangeArrowheads="1"/>
          </p:cNvSpPr>
          <p:nvPr/>
        </p:nvSpPr>
        <p:spPr bwMode="auto">
          <a:xfrm>
            <a:off x="4953000" y="1524000"/>
            <a:ext cx="2362200" cy="376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FF0000"/>
                </a:solidFill>
                <a:latin typeface="Courier New" charset="0"/>
              </a:rPr>
              <a:t>imull %ebx,%eax</a:t>
            </a:r>
          </a:p>
        </p:txBody>
      </p:sp>
      <p:sp>
        <p:nvSpPr>
          <p:cNvPr id="63523" name="Rectangle 16"/>
          <p:cNvSpPr>
            <a:spLocks noChangeArrowheads="1"/>
          </p:cNvSpPr>
          <p:nvPr/>
        </p:nvSpPr>
        <p:spPr bwMode="auto">
          <a:xfrm>
            <a:off x="5486400" y="4648200"/>
            <a:ext cx="1066800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x!</a:t>
            </a:r>
          </a:p>
        </p:txBody>
      </p:sp>
    </p:spTree>
    <p:extLst>
      <p:ext uri="{BB962C8B-B14F-4D97-AF65-F5344CB8AC3E}">
        <p14:creationId xmlns:p14="http://schemas.microsoft.com/office/powerpoint/2010/main" val="2340981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2" grpId="0" animBg="1"/>
      <p:bldP spid="6352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5613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Rfact Completion</a:t>
            </a:r>
          </a:p>
        </p:txBody>
      </p:sp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5410200" y="3048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000066"/>
                </a:solidFill>
                <a:latin typeface="Courier New" charset="0"/>
              </a:rPr>
              <a:t>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685800" y="2895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6858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685800" y="3657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 flipH="1">
            <a:off x="1752600" y="3810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2133600" y="36385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152400" y="3657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0 </a:t>
            </a:r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152400" y="3276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4 </a:t>
            </a: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152400" y="2895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8 </a:t>
            </a:r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685800" y="4038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 flipH="1">
            <a:off x="1768475" y="4591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2149475" y="4419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11278" name="Text Box 15"/>
          <p:cNvSpPr txBox="1">
            <a:spLocks noChangeArrowheads="1"/>
          </p:cNvSpPr>
          <p:nvPr/>
        </p:nvSpPr>
        <p:spPr bwMode="auto">
          <a:xfrm>
            <a:off x="152400" y="4038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-4 </a:t>
            </a:r>
          </a:p>
        </p:txBody>
      </p:sp>
      <p:sp>
        <p:nvSpPr>
          <p:cNvPr id="11279" name="Rectangle 25"/>
          <p:cNvSpPr>
            <a:spLocks noChangeArrowheads="1"/>
          </p:cNvSpPr>
          <p:nvPr/>
        </p:nvSpPr>
        <p:spPr bwMode="auto">
          <a:xfrm>
            <a:off x="685800" y="51816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x!</a:t>
            </a:r>
          </a:p>
        </p:txBody>
      </p:sp>
      <p:sp>
        <p:nvSpPr>
          <p:cNvPr id="11280" name="Rectangle 26"/>
          <p:cNvSpPr>
            <a:spLocks noChangeArrowheads="1"/>
          </p:cNvSpPr>
          <p:nvPr/>
        </p:nvSpPr>
        <p:spPr bwMode="auto">
          <a:xfrm>
            <a:off x="0" y="51816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%eax</a:t>
            </a:r>
          </a:p>
        </p:txBody>
      </p:sp>
      <p:sp>
        <p:nvSpPr>
          <p:cNvPr id="11281" name="Rectangle 27"/>
          <p:cNvSpPr>
            <a:spLocks noChangeArrowheads="1"/>
          </p:cNvSpPr>
          <p:nvPr/>
        </p:nvSpPr>
        <p:spPr bwMode="auto">
          <a:xfrm>
            <a:off x="685800" y="55626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11282" name="Rectangle 28"/>
          <p:cNvSpPr>
            <a:spLocks noChangeArrowheads="1"/>
          </p:cNvSpPr>
          <p:nvPr/>
        </p:nvSpPr>
        <p:spPr bwMode="auto">
          <a:xfrm>
            <a:off x="0" y="55626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11283" name="Rectangle 29"/>
          <p:cNvSpPr>
            <a:spLocks noChangeArrowheads="1"/>
          </p:cNvSpPr>
          <p:nvPr/>
        </p:nvSpPr>
        <p:spPr bwMode="auto">
          <a:xfrm>
            <a:off x="685800" y="4419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x-1</a:t>
            </a:r>
          </a:p>
        </p:txBody>
      </p:sp>
      <p:sp>
        <p:nvSpPr>
          <p:cNvPr id="11284" name="Text Box 30"/>
          <p:cNvSpPr txBox="1">
            <a:spLocks noChangeArrowheads="1"/>
          </p:cNvSpPr>
          <p:nvPr/>
        </p:nvSpPr>
        <p:spPr bwMode="auto">
          <a:xfrm>
            <a:off x="152400" y="4419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-8 </a:t>
            </a:r>
          </a:p>
        </p:txBody>
      </p:sp>
      <p:sp>
        <p:nvSpPr>
          <p:cNvPr id="11285" name="Rectangle 31"/>
          <p:cNvSpPr>
            <a:spLocks noChangeArrowheads="1"/>
          </p:cNvSpPr>
          <p:nvPr/>
        </p:nvSpPr>
        <p:spPr bwMode="auto">
          <a:xfrm>
            <a:off x="685800" y="2133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pre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11286" name="Rectangle 32"/>
          <p:cNvSpPr>
            <a:spLocks noChangeArrowheads="1"/>
          </p:cNvSpPr>
          <p:nvPr/>
        </p:nvSpPr>
        <p:spPr bwMode="auto">
          <a:xfrm>
            <a:off x="685800" y="2514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pre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11287" name="Freeform 35"/>
          <p:cNvSpPr>
            <a:spLocks/>
          </p:cNvSpPr>
          <p:nvPr/>
        </p:nvSpPr>
        <p:spPr bwMode="auto">
          <a:xfrm>
            <a:off x="1600200" y="2286000"/>
            <a:ext cx="1003300" cy="1447800"/>
          </a:xfrm>
          <a:custGeom>
            <a:avLst/>
            <a:gdLst>
              <a:gd name="T0" fmla="*/ 0 w 632"/>
              <a:gd name="T1" fmla="*/ 2147483647 h 1584"/>
              <a:gd name="T2" fmla="*/ 2147483647 w 632"/>
              <a:gd name="T3" fmla="*/ 2147483647 h 1584"/>
              <a:gd name="T4" fmla="*/ 2147483647 w 632"/>
              <a:gd name="T5" fmla="*/ 2147483647 h 1584"/>
              <a:gd name="T6" fmla="*/ 2147483647 w 632"/>
              <a:gd name="T7" fmla="*/ 2147483647 h 1584"/>
              <a:gd name="T8" fmla="*/ 2147483647 w 632"/>
              <a:gd name="T9" fmla="*/ 2147483647 h 1584"/>
              <a:gd name="T10" fmla="*/ 2147483647 w 632"/>
              <a:gd name="T11" fmla="*/ 2147483647 h 1584"/>
              <a:gd name="T12" fmla="*/ 2147483647 w 632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2"/>
              <a:gd name="T22" fmla="*/ 0 h 1584"/>
              <a:gd name="T23" fmla="*/ 632 w 632"/>
              <a:gd name="T24" fmla="*/ 1584 h 1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255012" name="Rectangle 36"/>
          <p:cNvSpPr>
            <a:spLocks noChangeArrowheads="1"/>
          </p:cNvSpPr>
          <p:nvPr/>
        </p:nvSpPr>
        <p:spPr bwMode="auto">
          <a:xfrm>
            <a:off x="5410200" y="3048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000066"/>
                </a:solidFill>
                <a:latin typeface="Courier New" charset="0"/>
              </a:rPr>
              <a:t>movl %ebp,%esp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971800" y="2133600"/>
            <a:ext cx="2879725" cy="3810000"/>
            <a:chOff x="1872" y="1344"/>
            <a:chExt cx="1814" cy="2400"/>
          </a:xfrm>
        </p:grpSpPr>
        <p:sp>
          <p:nvSpPr>
            <p:cNvPr id="11305" name="Rectangle 60"/>
            <p:cNvSpPr>
              <a:spLocks noChangeArrowheads="1"/>
            </p:cNvSpPr>
            <p:nvPr/>
          </p:nvSpPr>
          <p:spPr bwMode="auto">
            <a:xfrm>
              <a:off x="2304" y="182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</a:t>
              </a:r>
            </a:p>
          </p:txBody>
        </p:sp>
        <p:sp>
          <p:nvSpPr>
            <p:cNvPr id="11306" name="Rectangle 61"/>
            <p:cNvSpPr>
              <a:spLocks noChangeArrowheads="1"/>
            </p:cNvSpPr>
            <p:nvPr/>
          </p:nvSpPr>
          <p:spPr bwMode="auto">
            <a:xfrm>
              <a:off x="2304" y="206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Rtn adr</a:t>
              </a:r>
            </a:p>
          </p:txBody>
        </p:sp>
        <p:sp>
          <p:nvSpPr>
            <p:cNvPr id="11307" name="Rectangle 62"/>
            <p:cNvSpPr>
              <a:spLocks noChangeArrowheads="1"/>
            </p:cNvSpPr>
            <p:nvPr/>
          </p:nvSpPr>
          <p:spPr bwMode="auto">
            <a:xfrm>
              <a:off x="2304" y="2304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Old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%ebp</a:t>
              </a: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1308" name="Line 63"/>
            <p:cNvSpPr>
              <a:spLocks noChangeShapeType="1"/>
            </p:cNvSpPr>
            <p:nvPr/>
          </p:nvSpPr>
          <p:spPr bwMode="auto">
            <a:xfrm flipH="1">
              <a:off x="2976" y="240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1309" name="Text Box 64"/>
            <p:cNvSpPr txBox="1">
              <a:spLocks noChangeArrowheads="1"/>
            </p:cNvSpPr>
            <p:nvPr/>
          </p:nvSpPr>
          <p:spPr bwMode="auto">
            <a:xfrm>
              <a:off x="3216" y="2292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%ebp</a:t>
              </a:r>
            </a:p>
          </p:txBody>
        </p:sp>
        <p:sp>
          <p:nvSpPr>
            <p:cNvPr id="11310" name="Text Box 65"/>
            <p:cNvSpPr txBox="1">
              <a:spLocks noChangeArrowheads="1"/>
            </p:cNvSpPr>
            <p:nvPr/>
          </p:nvSpPr>
          <p:spPr bwMode="auto">
            <a:xfrm>
              <a:off x="1968" y="230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0 </a:t>
              </a:r>
            </a:p>
          </p:txBody>
        </p:sp>
        <p:sp>
          <p:nvSpPr>
            <p:cNvPr id="11311" name="Text Box 66"/>
            <p:cNvSpPr txBox="1">
              <a:spLocks noChangeArrowheads="1"/>
            </p:cNvSpPr>
            <p:nvPr/>
          </p:nvSpPr>
          <p:spPr bwMode="auto">
            <a:xfrm>
              <a:off x="1968" y="206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4 </a:t>
              </a:r>
            </a:p>
          </p:txBody>
        </p:sp>
        <p:sp>
          <p:nvSpPr>
            <p:cNvPr id="11312" name="Text Box 67"/>
            <p:cNvSpPr txBox="1">
              <a:spLocks noChangeArrowheads="1"/>
            </p:cNvSpPr>
            <p:nvPr/>
          </p:nvSpPr>
          <p:spPr bwMode="auto">
            <a:xfrm>
              <a:off x="1968" y="182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8 </a:t>
              </a:r>
            </a:p>
          </p:txBody>
        </p:sp>
        <p:sp>
          <p:nvSpPr>
            <p:cNvPr id="11313" name="Line 69"/>
            <p:cNvSpPr>
              <a:spLocks noChangeShapeType="1"/>
            </p:cNvSpPr>
            <p:nvPr/>
          </p:nvSpPr>
          <p:spPr bwMode="auto">
            <a:xfrm flipH="1" flipV="1">
              <a:off x="2956" y="2496"/>
              <a:ext cx="318" cy="1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1314" name="Text Box 70"/>
            <p:cNvSpPr txBox="1">
              <a:spLocks noChangeArrowheads="1"/>
            </p:cNvSpPr>
            <p:nvPr/>
          </p:nvSpPr>
          <p:spPr bwMode="auto">
            <a:xfrm>
              <a:off x="3226" y="2505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11315" name="Rectangle 72"/>
            <p:cNvSpPr>
              <a:spLocks noChangeArrowheads="1"/>
            </p:cNvSpPr>
            <p:nvPr/>
          </p:nvSpPr>
          <p:spPr bwMode="auto">
            <a:xfrm>
              <a:off x="2304" y="3264"/>
              <a:ext cx="672" cy="24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x!</a:t>
              </a:r>
            </a:p>
          </p:txBody>
        </p:sp>
        <p:sp>
          <p:nvSpPr>
            <p:cNvPr id="11316" name="Rectangle 73"/>
            <p:cNvSpPr>
              <a:spLocks noChangeArrowheads="1"/>
            </p:cNvSpPr>
            <p:nvPr/>
          </p:nvSpPr>
          <p:spPr bwMode="auto">
            <a:xfrm>
              <a:off x="1872" y="3264"/>
              <a:ext cx="38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%eax</a:t>
              </a:r>
            </a:p>
          </p:txBody>
        </p:sp>
        <p:sp>
          <p:nvSpPr>
            <p:cNvPr id="11317" name="Rectangle 74"/>
            <p:cNvSpPr>
              <a:spLocks noChangeArrowheads="1"/>
            </p:cNvSpPr>
            <p:nvPr/>
          </p:nvSpPr>
          <p:spPr bwMode="auto">
            <a:xfrm>
              <a:off x="2304" y="3504"/>
              <a:ext cx="672" cy="24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Old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%ebx</a:t>
              </a:r>
            </a:p>
          </p:txBody>
        </p:sp>
        <p:sp>
          <p:nvSpPr>
            <p:cNvPr id="11318" name="Rectangle 75"/>
            <p:cNvSpPr>
              <a:spLocks noChangeArrowheads="1"/>
            </p:cNvSpPr>
            <p:nvPr/>
          </p:nvSpPr>
          <p:spPr bwMode="auto">
            <a:xfrm>
              <a:off x="1872" y="3504"/>
              <a:ext cx="38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%ebx</a:t>
              </a:r>
            </a:p>
          </p:txBody>
        </p:sp>
        <p:sp>
          <p:nvSpPr>
            <p:cNvPr id="11319" name="Rectangle 78"/>
            <p:cNvSpPr>
              <a:spLocks noChangeArrowheads="1"/>
            </p:cNvSpPr>
            <p:nvPr/>
          </p:nvSpPr>
          <p:spPr bwMode="auto">
            <a:xfrm>
              <a:off x="2304" y="134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pre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%ebp</a:t>
              </a: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1320" name="Rectangle 79"/>
            <p:cNvSpPr>
              <a:spLocks noChangeArrowheads="1"/>
            </p:cNvSpPr>
            <p:nvPr/>
          </p:nvSpPr>
          <p:spPr bwMode="auto">
            <a:xfrm>
              <a:off x="2304" y="158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pre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%ebx</a:t>
              </a:r>
            </a:p>
          </p:txBody>
        </p:sp>
        <p:sp>
          <p:nvSpPr>
            <p:cNvPr id="11321" name="Freeform 80"/>
            <p:cNvSpPr>
              <a:spLocks/>
            </p:cNvSpPr>
            <p:nvPr/>
          </p:nvSpPr>
          <p:spPr bwMode="auto">
            <a:xfrm>
              <a:off x="2880" y="1440"/>
              <a:ext cx="632" cy="912"/>
            </a:xfrm>
            <a:custGeom>
              <a:avLst/>
              <a:gdLst>
                <a:gd name="T0" fmla="*/ 0 w 632"/>
                <a:gd name="T1" fmla="*/ 1 h 1584"/>
                <a:gd name="T2" fmla="*/ 288 w 632"/>
                <a:gd name="T3" fmla="*/ 1 h 1584"/>
                <a:gd name="T4" fmla="*/ 528 w 632"/>
                <a:gd name="T5" fmla="*/ 1 h 1584"/>
                <a:gd name="T6" fmla="*/ 624 w 632"/>
                <a:gd name="T7" fmla="*/ 1 h 1584"/>
                <a:gd name="T8" fmla="*/ 576 w 632"/>
                <a:gd name="T9" fmla="*/ 1 h 1584"/>
                <a:gd name="T10" fmla="*/ 336 w 632"/>
                <a:gd name="T11" fmla="*/ 1 h 1584"/>
                <a:gd name="T12" fmla="*/ 96 w 632"/>
                <a:gd name="T13" fmla="*/ 0 h 1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2"/>
                <a:gd name="T22" fmla="*/ 0 h 1584"/>
                <a:gd name="T23" fmla="*/ 632 w 632"/>
                <a:gd name="T24" fmla="*/ 1584 h 15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2" h="1584">
                  <a:moveTo>
                    <a:pt x="0" y="1584"/>
                  </a:moveTo>
                  <a:cubicBezTo>
                    <a:pt x="100" y="1584"/>
                    <a:pt x="200" y="1584"/>
                    <a:pt x="288" y="1536"/>
                  </a:cubicBezTo>
                  <a:cubicBezTo>
                    <a:pt x="376" y="1488"/>
                    <a:pt x="472" y="1408"/>
                    <a:pt x="528" y="1296"/>
                  </a:cubicBezTo>
                  <a:cubicBezTo>
                    <a:pt x="584" y="1184"/>
                    <a:pt x="616" y="1008"/>
                    <a:pt x="624" y="864"/>
                  </a:cubicBezTo>
                  <a:cubicBezTo>
                    <a:pt x="632" y="720"/>
                    <a:pt x="624" y="560"/>
                    <a:pt x="576" y="432"/>
                  </a:cubicBezTo>
                  <a:cubicBezTo>
                    <a:pt x="528" y="304"/>
                    <a:pt x="416" y="168"/>
                    <a:pt x="336" y="96"/>
                  </a:cubicBezTo>
                  <a:cubicBezTo>
                    <a:pt x="256" y="24"/>
                    <a:pt x="136" y="16"/>
                    <a:pt x="96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  <p:sp>
        <p:nvSpPr>
          <p:cNvPr id="255057" name="Rectangle 81"/>
          <p:cNvSpPr>
            <a:spLocks noChangeArrowheads="1"/>
          </p:cNvSpPr>
          <p:nvPr/>
        </p:nvSpPr>
        <p:spPr bwMode="auto">
          <a:xfrm>
            <a:off x="685800" y="5562600"/>
            <a:ext cx="1066800" cy="381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255062" name="Rectangle 86"/>
          <p:cNvSpPr>
            <a:spLocks noChangeArrowheads="1"/>
          </p:cNvSpPr>
          <p:nvPr/>
        </p:nvSpPr>
        <p:spPr bwMode="auto">
          <a:xfrm>
            <a:off x="5410200" y="3048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000066"/>
                </a:solidFill>
                <a:latin typeface="Courier New" charset="0"/>
              </a:rPr>
              <a:t>popl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5959475" y="2133600"/>
            <a:ext cx="2879725" cy="3810000"/>
            <a:chOff x="3754" y="1632"/>
            <a:chExt cx="1814" cy="2400"/>
          </a:xfrm>
        </p:grpSpPr>
        <p:sp>
          <p:nvSpPr>
            <p:cNvPr id="11293" name="Rectangle 88"/>
            <p:cNvSpPr>
              <a:spLocks noChangeArrowheads="1"/>
            </p:cNvSpPr>
            <p:nvPr/>
          </p:nvSpPr>
          <p:spPr bwMode="auto">
            <a:xfrm>
              <a:off x="4186" y="2112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</a:t>
              </a:r>
            </a:p>
          </p:txBody>
        </p:sp>
        <p:sp>
          <p:nvSpPr>
            <p:cNvPr id="11294" name="Rectangle 89"/>
            <p:cNvSpPr>
              <a:spLocks noChangeArrowheads="1"/>
            </p:cNvSpPr>
            <p:nvPr/>
          </p:nvSpPr>
          <p:spPr bwMode="auto">
            <a:xfrm>
              <a:off x="4186" y="2352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Rtn adr</a:t>
              </a:r>
            </a:p>
          </p:txBody>
        </p:sp>
        <p:sp>
          <p:nvSpPr>
            <p:cNvPr id="11295" name="Line 91"/>
            <p:cNvSpPr>
              <a:spLocks noChangeShapeType="1"/>
            </p:cNvSpPr>
            <p:nvPr/>
          </p:nvSpPr>
          <p:spPr bwMode="auto">
            <a:xfrm flipH="1">
              <a:off x="4858" y="174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1296" name="Text Box 92"/>
            <p:cNvSpPr txBox="1">
              <a:spLocks noChangeArrowheads="1"/>
            </p:cNvSpPr>
            <p:nvPr/>
          </p:nvSpPr>
          <p:spPr bwMode="auto">
            <a:xfrm>
              <a:off x="5098" y="1632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%ebp</a:t>
              </a:r>
            </a:p>
          </p:txBody>
        </p:sp>
        <p:sp>
          <p:nvSpPr>
            <p:cNvPr id="11297" name="Text Box 97"/>
            <p:cNvSpPr txBox="1">
              <a:spLocks noChangeArrowheads="1"/>
            </p:cNvSpPr>
            <p:nvPr/>
          </p:nvSpPr>
          <p:spPr bwMode="auto">
            <a:xfrm>
              <a:off x="5108" y="2361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11298" name="Rectangle 98"/>
            <p:cNvSpPr>
              <a:spLocks noChangeArrowheads="1"/>
            </p:cNvSpPr>
            <p:nvPr/>
          </p:nvSpPr>
          <p:spPr bwMode="auto">
            <a:xfrm>
              <a:off x="4186" y="3552"/>
              <a:ext cx="672" cy="24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x!</a:t>
              </a:r>
            </a:p>
          </p:txBody>
        </p:sp>
        <p:sp>
          <p:nvSpPr>
            <p:cNvPr id="11299" name="Rectangle 99"/>
            <p:cNvSpPr>
              <a:spLocks noChangeArrowheads="1"/>
            </p:cNvSpPr>
            <p:nvPr/>
          </p:nvSpPr>
          <p:spPr bwMode="auto">
            <a:xfrm>
              <a:off x="3754" y="3552"/>
              <a:ext cx="38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%eax</a:t>
              </a:r>
            </a:p>
          </p:txBody>
        </p:sp>
        <p:sp>
          <p:nvSpPr>
            <p:cNvPr id="11300" name="Rectangle 100"/>
            <p:cNvSpPr>
              <a:spLocks noChangeArrowheads="1"/>
            </p:cNvSpPr>
            <p:nvPr/>
          </p:nvSpPr>
          <p:spPr bwMode="auto">
            <a:xfrm>
              <a:off x="4186" y="3792"/>
              <a:ext cx="672" cy="24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Old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%ebx</a:t>
              </a:r>
            </a:p>
          </p:txBody>
        </p:sp>
        <p:sp>
          <p:nvSpPr>
            <p:cNvPr id="11301" name="Rectangle 101"/>
            <p:cNvSpPr>
              <a:spLocks noChangeArrowheads="1"/>
            </p:cNvSpPr>
            <p:nvPr/>
          </p:nvSpPr>
          <p:spPr bwMode="auto">
            <a:xfrm>
              <a:off x="3754" y="3792"/>
              <a:ext cx="38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%ebx</a:t>
              </a:r>
            </a:p>
          </p:txBody>
        </p:sp>
        <p:sp>
          <p:nvSpPr>
            <p:cNvPr id="11302" name="Rectangle 102"/>
            <p:cNvSpPr>
              <a:spLocks noChangeArrowheads="1"/>
            </p:cNvSpPr>
            <p:nvPr/>
          </p:nvSpPr>
          <p:spPr bwMode="auto">
            <a:xfrm>
              <a:off x="4186" y="1632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pre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%ebp</a:t>
              </a: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1303" name="Rectangle 103"/>
            <p:cNvSpPr>
              <a:spLocks noChangeArrowheads="1"/>
            </p:cNvSpPr>
            <p:nvPr/>
          </p:nvSpPr>
          <p:spPr bwMode="auto">
            <a:xfrm>
              <a:off x="4186" y="1872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pre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%ebx</a:t>
              </a:r>
            </a:p>
          </p:txBody>
        </p:sp>
        <p:sp>
          <p:nvSpPr>
            <p:cNvPr id="11304" name="Line 105"/>
            <p:cNvSpPr>
              <a:spLocks noChangeShapeType="1"/>
            </p:cNvSpPr>
            <p:nvPr/>
          </p:nvSpPr>
          <p:spPr bwMode="auto">
            <a:xfrm flipH="1">
              <a:off x="4848" y="244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005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12" grpId="0" animBg="1" autoUpdateAnimBg="0"/>
      <p:bldP spid="255057" grpId="0" animBg="1" autoUpdateAnimBg="0"/>
      <p:bldP spid="25506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55"/>
          <p:cNvSpPr>
            <a:spLocks noChangeArrowheads="1"/>
          </p:cNvSpPr>
          <p:nvPr/>
        </p:nvSpPr>
        <p:spPr bwMode="auto">
          <a:xfrm>
            <a:off x="4495800" y="5105400"/>
            <a:ext cx="1447800" cy="762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1986" name="Rectangle 54"/>
          <p:cNvSpPr>
            <a:spLocks noChangeArrowheads="1"/>
          </p:cNvSpPr>
          <p:nvPr/>
        </p:nvSpPr>
        <p:spPr bwMode="auto">
          <a:xfrm>
            <a:off x="4495800" y="3505200"/>
            <a:ext cx="1447800" cy="9144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Motivation for 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Call Stack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3595687" cy="1827212"/>
          </a:xfrm>
        </p:spPr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Before each jump to the common code, store return address in special memory location</a:t>
            </a:r>
          </a:p>
        </p:txBody>
      </p:sp>
      <p:sp>
        <p:nvSpPr>
          <p:cNvPr id="41989" name="Vertical Scroll 3"/>
          <p:cNvSpPr>
            <a:spLocks noChangeArrowheads="1"/>
          </p:cNvSpPr>
          <p:nvPr/>
        </p:nvSpPr>
        <p:spPr bwMode="auto">
          <a:xfrm>
            <a:off x="4114800" y="1066800"/>
            <a:ext cx="2286000" cy="5486400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cxnSp>
        <p:nvCxnSpPr>
          <p:cNvPr id="41990" name="Straight Connector 5"/>
          <p:cNvCxnSpPr>
            <a:cxnSpLocks noChangeShapeType="1"/>
          </p:cNvCxnSpPr>
          <p:nvPr/>
        </p:nvCxnSpPr>
        <p:spPr bwMode="auto">
          <a:xfrm>
            <a:off x="4648200" y="1600200"/>
            <a:ext cx="1143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1" name="Straight Connector 11"/>
          <p:cNvCxnSpPr>
            <a:cxnSpLocks noChangeShapeType="1"/>
          </p:cNvCxnSpPr>
          <p:nvPr/>
        </p:nvCxnSpPr>
        <p:spPr bwMode="auto">
          <a:xfrm>
            <a:off x="4648200" y="29702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2" name="Straight Connector 12"/>
          <p:cNvCxnSpPr>
            <a:cxnSpLocks noChangeShapeType="1"/>
          </p:cNvCxnSpPr>
          <p:nvPr/>
        </p:nvCxnSpPr>
        <p:spPr bwMode="auto">
          <a:xfrm>
            <a:off x="4648200" y="31988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3" name="Straight Connector 13"/>
          <p:cNvCxnSpPr>
            <a:cxnSpLocks noChangeShapeType="1"/>
          </p:cNvCxnSpPr>
          <p:nvPr/>
        </p:nvCxnSpPr>
        <p:spPr bwMode="auto">
          <a:xfrm>
            <a:off x="4648200" y="3429000"/>
            <a:ext cx="1143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4" name="Straight Connector 14"/>
          <p:cNvCxnSpPr>
            <a:cxnSpLocks noChangeShapeType="1"/>
          </p:cNvCxnSpPr>
          <p:nvPr/>
        </p:nvCxnSpPr>
        <p:spPr bwMode="auto">
          <a:xfrm>
            <a:off x="4648200" y="36576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5" name="Straight Connector 15"/>
          <p:cNvCxnSpPr>
            <a:cxnSpLocks noChangeShapeType="1"/>
          </p:cNvCxnSpPr>
          <p:nvPr/>
        </p:nvCxnSpPr>
        <p:spPr bwMode="auto">
          <a:xfrm>
            <a:off x="4648200" y="38862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6" name="Straight Connector 16"/>
          <p:cNvCxnSpPr>
            <a:cxnSpLocks noChangeShapeType="1"/>
          </p:cNvCxnSpPr>
          <p:nvPr/>
        </p:nvCxnSpPr>
        <p:spPr bwMode="auto">
          <a:xfrm>
            <a:off x="4648200" y="41148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Straight Connector 17"/>
          <p:cNvCxnSpPr>
            <a:cxnSpLocks noChangeShapeType="1"/>
          </p:cNvCxnSpPr>
          <p:nvPr/>
        </p:nvCxnSpPr>
        <p:spPr bwMode="auto">
          <a:xfrm>
            <a:off x="4648200" y="43434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8" name="Straight Connector 18"/>
          <p:cNvCxnSpPr>
            <a:cxnSpLocks noChangeShapeType="1"/>
          </p:cNvCxnSpPr>
          <p:nvPr/>
        </p:nvCxnSpPr>
        <p:spPr bwMode="auto">
          <a:xfrm>
            <a:off x="4648200" y="4572000"/>
            <a:ext cx="1143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9" name="Straight Connector 19"/>
          <p:cNvCxnSpPr>
            <a:cxnSpLocks noChangeShapeType="1"/>
          </p:cNvCxnSpPr>
          <p:nvPr/>
        </p:nvCxnSpPr>
        <p:spPr bwMode="auto">
          <a:xfrm>
            <a:off x="4648200" y="4799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0" name="Straight Connector 20"/>
          <p:cNvCxnSpPr>
            <a:cxnSpLocks noChangeShapeType="1"/>
          </p:cNvCxnSpPr>
          <p:nvPr/>
        </p:nvCxnSpPr>
        <p:spPr bwMode="auto">
          <a:xfrm>
            <a:off x="4648200" y="5027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4648200" y="52562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648200" y="54848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648200" y="57134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42004" name="Straight Connector 34"/>
          <p:cNvCxnSpPr>
            <a:cxnSpLocks noChangeShapeType="1"/>
          </p:cNvCxnSpPr>
          <p:nvPr/>
        </p:nvCxnSpPr>
        <p:spPr bwMode="auto">
          <a:xfrm>
            <a:off x="4648200" y="5942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5" name="Straight Connector 35"/>
          <p:cNvCxnSpPr>
            <a:cxnSpLocks noChangeShapeType="1"/>
          </p:cNvCxnSpPr>
          <p:nvPr/>
        </p:nvCxnSpPr>
        <p:spPr bwMode="auto">
          <a:xfrm>
            <a:off x="4648200" y="6170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6" name="Left Brace 42"/>
          <p:cNvSpPr>
            <a:spLocks/>
          </p:cNvSpPr>
          <p:nvPr/>
        </p:nvSpPr>
        <p:spPr bwMode="auto">
          <a:xfrm flipH="1">
            <a:off x="5867400" y="3582988"/>
            <a:ext cx="914400" cy="8382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2007" name="TextBox 43"/>
          <p:cNvSpPr txBox="1">
            <a:spLocks noChangeArrowheads="1"/>
          </p:cNvSpPr>
          <p:nvPr/>
        </p:nvSpPr>
        <p:spPr bwMode="auto">
          <a:xfrm>
            <a:off x="6705600" y="3735388"/>
            <a:ext cx="131286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Computes </a:t>
            </a:r>
          </a:p>
          <a:p>
            <a:r>
              <a:rPr lang="en-US" sz="1800">
                <a:solidFill>
                  <a:srgbClr val="FF0000"/>
                </a:solidFill>
              </a:rPr>
              <a:t>factorial</a:t>
            </a:r>
          </a:p>
        </p:txBody>
      </p:sp>
      <p:sp>
        <p:nvSpPr>
          <p:cNvPr id="45" name="Left Brace 44"/>
          <p:cNvSpPr/>
          <p:nvPr/>
        </p:nvSpPr>
        <p:spPr bwMode="auto">
          <a:xfrm flipH="1">
            <a:off x="5867400" y="5181600"/>
            <a:ext cx="914400" cy="609600"/>
          </a:xfrm>
          <a:prstGeom prst="leftBrac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2009" name="TextBox 45"/>
          <p:cNvSpPr txBox="1">
            <a:spLocks noChangeArrowheads="1"/>
          </p:cNvSpPr>
          <p:nvPr/>
        </p:nvSpPr>
        <p:spPr bwMode="auto">
          <a:xfrm>
            <a:off x="6661150" y="5105400"/>
            <a:ext cx="140335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A0AFF"/>
                </a:solidFill>
              </a:rPr>
              <a:t>Computes </a:t>
            </a:r>
          </a:p>
          <a:p>
            <a:r>
              <a:rPr lang="en-US" sz="1800">
                <a:solidFill>
                  <a:srgbClr val="0A0AFF"/>
                </a:solidFill>
              </a:rPr>
              <a:t>polynomial</a:t>
            </a:r>
          </a:p>
        </p:txBody>
      </p:sp>
      <p:cxnSp>
        <p:nvCxnSpPr>
          <p:cNvPr id="42010" name="Straight Connector 31"/>
          <p:cNvCxnSpPr>
            <a:cxnSpLocks noChangeShapeType="1"/>
          </p:cNvCxnSpPr>
          <p:nvPr/>
        </p:nvCxnSpPr>
        <p:spPr bwMode="auto">
          <a:xfrm>
            <a:off x="4648200" y="20558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1" name="Straight Connector 32"/>
          <p:cNvCxnSpPr>
            <a:cxnSpLocks noChangeShapeType="1"/>
          </p:cNvCxnSpPr>
          <p:nvPr/>
        </p:nvCxnSpPr>
        <p:spPr bwMode="auto">
          <a:xfrm>
            <a:off x="4648200" y="22844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2" name="Straight Connector 33"/>
          <p:cNvCxnSpPr>
            <a:cxnSpLocks noChangeShapeType="1"/>
          </p:cNvCxnSpPr>
          <p:nvPr/>
        </p:nvCxnSpPr>
        <p:spPr bwMode="auto">
          <a:xfrm>
            <a:off x="4648200" y="2513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3" name="Straight Connector 37"/>
          <p:cNvCxnSpPr>
            <a:cxnSpLocks noChangeShapeType="1"/>
          </p:cNvCxnSpPr>
          <p:nvPr/>
        </p:nvCxnSpPr>
        <p:spPr bwMode="auto">
          <a:xfrm>
            <a:off x="4648200" y="18288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4" name="Straight Connector 47"/>
          <p:cNvCxnSpPr>
            <a:cxnSpLocks noChangeShapeType="1"/>
          </p:cNvCxnSpPr>
          <p:nvPr/>
        </p:nvCxnSpPr>
        <p:spPr bwMode="auto">
          <a:xfrm>
            <a:off x="4648200" y="27416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15" name="TextBox 48"/>
          <p:cNvSpPr txBox="1">
            <a:spLocks noChangeArrowheads="1"/>
          </p:cNvSpPr>
          <p:nvPr/>
        </p:nvSpPr>
        <p:spPr bwMode="auto">
          <a:xfrm>
            <a:off x="3733800" y="1635125"/>
            <a:ext cx="698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0x20</a:t>
            </a:r>
          </a:p>
        </p:txBody>
      </p:sp>
      <p:sp>
        <p:nvSpPr>
          <p:cNvPr id="42016" name="TextBox 49"/>
          <p:cNvSpPr txBox="1">
            <a:spLocks noChangeArrowheads="1"/>
          </p:cNvSpPr>
          <p:nvPr/>
        </p:nvSpPr>
        <p:spPr bwMode="auto">
          <a:xfrm>
            <a:off x="3733800" y="2549525"/>
            <a:ext cx="698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0x44</a:t>
            </a:r>
          </a:p>
        </p:txBody>
      </p:sp>
      <p:sp>
        <p:nvSpPr>
          <p:cNvPr id="42017" name="Curved Right Arrow 50"/>
          <p:cNvSpPr>
            <a:spLocks noChangeArrowheads="1"/>
          </p:cNvSpPr>
          <p:nvPr/>
        </p:nvSpPr>
        <p:spPr bwMode="auto">
          <a:xfrm>
            <a:off x="3733800" y="1828800"/>
            <a:ext cx="838200" cy="1981200"/>
          </a:xfrm>
          <a:prstGeom prst="curvedRightArrow">
            <a:avLst>
              <a:gd name="adj1" fmla="val 25004"/>
              <a:gd name="adj2" fmla="val 49997"/>
              <a:gd name="adj3" fmla="val 25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2018" name="TextBox 56"/>
          <p:cNvSpPr txBox="1">
            <a:spLocks noChangeArrowheads="1"/>
          </p:cNvSpPr>
          <p:nvPr/>
        </p:nvSpPr>
        <p:spPr bwMode="auto">
          <a:xfrm>
            <a:off x="3733800" y="3540125"/>
            <a:ext cx="698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0x68</a:t>
            </a:r>
          </a:p>
        </p:txBody>
      </p:sp>
      <p:sp>
        <p:nvSpPr>
          <p:cNvPr id="42019" name="TextBox 57"/>
          <p:cNvSpPr txBox="1">
            <a:spLocks noChangeArrowheads="1"/>
          </p:cNvSpPr>
          <p:nvPr/>
        </p:nvSpPr>
        <p:spPr bwMode="auto">
          <a:xfrm>
            <a:off x="4622800" y="1558925"/>
            <a:ext cx="1171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jmp 0x68</a:t>
            </a:r>
          </a:p>
        </p:txBody>
      </p:sp>
      <p:sp>
        <p:nvSpPr>
          <p:cNvPr id="42020" name="TextBox 58"/>
          <p:cNvSpPr txBox="1">
            <a:spLocks noChangeArrowheads="1"/>
          </p:cNvSpPr>
          <p:nvPr/>
        </p:nvSpPr>
        <p:spPr bwMode="auto">
          <a:xfrm>
            <a:off x="4622800" y="2473325"/>
            <a:ext cx="1171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jmp 0x68</a:t>
            </a:r>
          </a:p>
        </p:txBody>
      </p: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4084220" y="1330325"/>
            <a:ext cx="4904205" cy="2284413"/>
            <a:chOff x="4083540" y="1330151"/>
            <a:chExt cx="4905231" cy="2285191"/>
          </a:xfrm>
        </p:grpSpPr>
        <p:sp>
          <p:nvSpPr>
            <p:cNvPr id="42029" name="TextBox 59"/>
            <p:cNvSpPr txBox="1">
              <a:spLocks noChangeArrowheads="1"/>
            </p:cNvSpPr>
            <p:nvPr/>
          </p:nvSpPr>
          <p:spPr bwMode="auto">
            <a:xfrm>
              <a:off x="6431085" y="1524000"/>
              <a:ext cx="2557686" cy="2091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FF1A1A"/>
                  </a:solidFill>
                </a:rPr>
                <a:t>Store the return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address of the next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instruction after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the jump in a special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memory location, e.g.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 0xf0 in this example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for factorial code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(location not shown)</a:t>
              </a:r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 rot="10800000">
              <a:off x="6121146" y="1523892"/>
              <a:ext cx="584322" cy="228678"/>
            </a:xfrm>
            <a:prstGeom prst="line">
              <a:avLst/>
            </a:prstGeom>
            <a:noFill/>
            <a:ln w="190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rot="10800000" flipV="1">
              <a:off x="6095741" y="2209926"/>
              <a:ext cx="685943" cy="284260"/>
            </a:xfrm>
            <a:prstGeom prst="line">
              <a:avLst/>
            </a:prstGeom>
            <a:noFill/>
            <a:ln w="190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sp>
          <p:nvSpPr>
            <p:cNvPr id="42032" name="TextBox 65"/>
            <p:cNvSpPr txBox="1">
              <a:spLocks noChangeArrowheads="1"/>
            </p:cNvSpPr>
            <p:nvPr/>
          </p:nvSpPr>
          <p:spPr bwMode="auto">
            <a:xfrm>
              <a:off x="4083540" y="1330151"/>
              <a:ext cx="2250794" cy="346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 err="1" smtClean="0">
                  <a:solidFill>
                    <a:srgbClr val="FF1A1A"/>
                  </a:solidFill>
                </a:rPr>
                <a:t>movq</a:t>
              </a:r>
              <a:r>
                <a:rPr lang="en-US" sz="1800" dirty="0" smtClean="0">
                  <a:solidFill>
                    <a:srgbClr val="FF1A1A"/>
                  </a:solidFill>
                </a:rPr>
                <a:t> </a:t>
              </a:r>
              <a:r>
                <a:rPr lang="en-US" sz="1800" dirty="0">
                  <a:solidFill>
                    <a:srgbClr val="FF1A1A"/>
                  </a:solidFill>
                </a:rPr>
                <a:t>$</a:t>
              </a:r>
              <a:r>
                <a:rPr lang="en-US" sz="1800" dirty="0" smtClean="0">
                  <a:solidFill>
                    <a:srgbClr val="FF1A1A"/>
                  </a:solidFill>
                </a:rPr>
                <a:t>0x28, </a:t>
              </a:r>
              <a:r>
                <a:rPr lang="en-US" sz="1800" dirty="0">
                  <a:solidFill>
                    <a:srgbClr val="FF1A1A"/>
                  </a:solidFill>
                </a:rPr>
                <a:t>(0xf0)</a:t>
              </a:r>
            </a:p>
          </p:txBody>
        </p:sp>
        <p:sp>
          <p:nvSpPr>
            <p:cNvPr id="42033" name="TextBox 66"/>
            <p:cNvSpPr txBox="1">
              <a:spLocks noChangeArrowheads="1"/>
            </p:cNvSpPr>
            <p:nvPr/>
          </p:nvSpPr>
          <p:spPr bwMode="auto">
            <a:xfrm>
              <a:off x="4087510" y="2244862"/>
              <a:ext cx="2250794" cy="346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 err="1" smtClean="0">
                  <a:solidFill>
                    <a:srgbClr val="FF1A1A"/>
                  </a:solidFill>
                </a:rPr>
                <a:t>movq</a:t>
              </a:r>
              <a:r>
                <a:rPr lang="en-US" sz="1800" dirty="0" smtClean="0">
                  <a:solidFill>
                    <a:srgbClr val="FF1A1A"/>
                  </a:solidFill>
                </a:rPr>
                <a:t> </a:t>
              </a:r>
              <a:r>
                <a:rPr lang="en-US" sz="1800" dirty="0">
                  <a:solidFill>
                    <a:srgbClr val="FF1A1A"/>
                  </a:solidFill>
                </a:rPr>
                <a:t>$</a:t>
              </a:r>
              <a:r>
                <a:rPr lang="en-US" sz="1800" dirty="0" smtClean="0">
                  <a:solidFill>
                    <a:srgbClr val="FF1A1A"/>
                  </a:solidFill>
                </a:rPr>
                <a:t>0x4c, </a:t>
              </a:r>
              <a:r>
                <a:rPr lang="en-US" sz="1800" dirty="0">
                  <a:solidFill>
                    <a:srgbClr val="FF1A1A"/>
                  </a:solidFill>
                </a:rPr>
                <a:t>(0xf0)</a:t>
              </a:r>
            </a:p>
          </p:txBody>
        </p:sp>
      </p:grpSp>
      <p:sp>
        <p:nvSpPr>
          <p:cNvPr id="42022" name="Curved Right Arrow 71"/>
          <p:cNvSpPr>
            <a:spLocks noChangeArrowheads="1"/>
          </p:cNvSpPr>
          <p:nvPr/>
        </p:nvSpPr>
        <p:spPr bwMode="auto">
          <a:xfrm flipH="1" flipV="1">
            <a:off x="5867400" y="1905000"/>
            <a:ext cx="609600" cy="2590800"/>
          </a:xfrm>
          <a:prstGeom prst="curvedRightArrow">
            <a:avLst>
              <a:gd name="adj1" fmla="val 25008"/>
              <a:gd name="adj2" fmla="val 49997"/>
              <a:gd name="adj3" fmla="val 25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2438400" y="3352800"/>
            <a:ext cx="3484563" cy="1066800"/>
            <a:chOff x="2438400" y="3352800"/>
            <a:chExt cx="3484835" cy="1066800"/>
          </a:xfrm>
        </p:grpSpPr>
        <p:sp>
          <p:nvSpPr>
            <p:cNvPr id="42027" name="TextBox 67"/>
            <p:cNvSpPr txBox="1">
              <a:spLocks noChangeArrowheads="1"/>
            </p:cNvSpPr>
            <p:nvPr/>
          </p:nvSpPr>
          <p:spPr bwMode="auto">
            <a:xfrm>
              <a:off x="4557878" y="4073525"/>
              <a:ext cx="1365357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FF1A1A"/>
                  </a:solidFill>
                </a:rPr>
                <a:t>jmp *(0xf0)</a:t>
              </a:r>
            </a:p>
          </p:txBody>
        </p:sp>
        <p:cxnSp>
          <p:nvCxnSpPr>
            <p:cNvPr id="42028" name="Straight Connector 77"/>
            <p:cNvCxnSpPr>
              <a:cxnSpLocks noChangeShapeType="1"/>
              <a:endCxn id="42027" idx="1"/>
            </p:cNvCxnSpPr>
            <p:nvPr/>
          </p:nvCxnSpPr>
          <p:spPr bwMode="auto">
            <a:xfrm>
              <a:off x="2438400" y="3352800"/>
              <a:ext cx="2120083" cy="8936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0" name="Content Placeholder 2"/>
          <p:cNvSpPr txBox="1">
            <a:spLocks/>
          </p:cNvSpPr>
          <p:nvPr/>
        </p:nvSpPr>
        <p:spPr bwMode="auto">
          <a:xfrm>
            <a:off x="290513" y="3733800"/>
            <a:ext cx="3595687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/>
          <a:lstStyle>
            <a:lvl1pPr marL="342900" indent="-3429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4538" indent="-24606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6175" indent="-2381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lvl="1" algn="l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</a:pPr>
            <a:r>
              <a:rPr lang="en-US" sz="2000" dirty="0">
                <a:solidFill>
                  <a:srgbClr val="000080"/>
                </a:solidFill>
              </a:rPr>
              <a:t>Problem: can</a:t>
            </a:r>
            <a:r>
              <a:rPr lang="ja-JP" altLang="en-US" sz="2000" dirty="0">
                <a:solidFill>
                  <a:srgbClr val="000080"/>
                </a:solidFill>
              </a:rPr>
              <a:t>’</a:t>
            </a:r>
            <a:r>
              <a:rPr lang="en-US" altLang="ja-JP" sz="2000" dirty="0">
                <a:solidFill>
                  <a:srgbClr val="000080"/>
                </a:solidFill>
              </a:rPr>
              <a:t>t share 1 </a:t>
            </a:r>
            <a:r>
              <a:rPr lang="en-US" altLang="ja-JP" sz="2000" dirty="0" err="1">
                <a:solidFill>
                  <a:srgbClr val="000080"/>
                </a:solidFill>
              </a:rPr>
              <a:t>mem</a:t>
            </a:r>
            <a:r>
              <a:rPr lang="en-US" altLang="ja-JP" sz="2000" dirty="0">
                <a:solidFill>
                  <a:srgbClr val="000080"/>
                </a:solidFill>
              </a:rPr>
              <a:t> location for all return addresses</a:t>
            </a:r>
          </a:p>
          <a:p>
            <a:pPr lvl="2" algn="l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charset="0"/>
              <a:buChar char="l"/>
            </a:pPr>
            <a:r>
              <a:rPr lang="en-US" sz="1800" dirty="0">
                <a:solidFill>
                  <a:srgbClr val="000099"/>
                </a:solidFill>
              </a:rPr>
              <a:t>1 set of common code may call another set</a:t>
            </a:r>
          </a:p>
          <a:p>
            <a:pPr lvl="2" algn="l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charset="0"/>
              <a:buChar char="l"/>
            </a:pPr>
            <a:r>
              <a:rPr lang="en-US" sz="1800" dirty="0">
                <a:solidFill>
                  <a:srgbClr val="000099"/>
                </a:solidFill>
              </a:rPr>
              <a:t>Instead, would need 1 return address location for each set of common code</a:t>
            </a:r>
          </a:p>
          <a:p>
            <a:pPr lvl="1" algn="l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</a:pPr>
            <a:endParaRPr lang="en-US" sz="1600" dirty="0">
              <a:solidFill>
                <a:srgbClr val="000066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-103669" y="5943600"/>
            <a:ext cx="1685302" cy="84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FF1A1A"/>
                </a:solidFill>
              </a:rPr>
              <a:t>Problem</a:t>
            </a:r>
            <a:r>
              <a:rPr lang="en-US" sz="1800" dirty="0" smtClean="0">
                <a:solidFill>
                  <a:srgbClr val="FF1A1A"/>
                </a:solidFill>
              </a:rPr>
              <a:t>:</a:t>
            </a:r>
          </a:p>
          <a:p>
            <a:r>
              <a:rPr lang="en-US" sz="1800" dirty="0" smtClean="0">
                <a:solidFill>
                  <a:srgbClr val="FF1A1A"/>
                </a:solidFill>
              </a:rPr>
              <a:t>Waste space</a:t>
            </a:r>
            <a:endParaRPr lang="en-US" sz="1800" dirty="0">
              <a:solidFill>
                <a:srgbClr val="FF1A1A"/>
              </a:solidFill>
            </a:endParaRPr>
          </a:p>
          <a:p>
            <a:r>
              <a:rPr lang="en-US" sz="1800" dirty="0" smtClean="0">
                <a:solidFill>
                  <a:srgbClr val="FF1A1A"/>
                </a:solidFill>
              </a:rPr>
              <a:t>&amp; Recursion</a:t>
            </a:r>
            <a:r>
              <a:rPr lang="en-US" sz="1800" dirty="0">
                <a:solidFill>
                  <a:srgbClr val="FF1A1A"/>
                </a:solidFill>
              </a:rPr>
              <a:t>?</a:t>
            </a:r>
          </a:p>
        </p:txBody>
      </p:sp>
      <p:sp>
        <p:nvSpPr>
          <p:cNvPr id="84" name="Content Placeholder 2"/>
          <p:cNvSpPr txBox="1">
            <a:spLocks/>
          </p:cNvSpPr>
          <p:nvPr/>
        </p:nvSpPr>
        <p:spPr bwMode="auto">
          <a:xfrm>
            <a:off x="304800" y="3048000"/>
            <a:ext cx="35956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marL="744538" lvl="1" indent="-246063" algn="l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pitchFamily="-1" charset="2"/>
              <a:buChar char="n"/>
              <a:defRPr/>
            </a:pPr>
            <a:r>
              <a:rPr lang="en-US" sz="2000" kern="0" dirty="0">
                <a:solidFill>
                  <a:srgbClr val="000066"/>
                </a:solidFill>
                <a:latin typeface="Helvetica"/>
                <a:ea typeface="ＭＳ Ｐゴシック" charset="-128"/>
                <a:cs typeface="ＭＳ Ｐゴシック" pitchFamily="-1" charset="-128"/>
              </a:rPr>
              <a:t>Jump back using this special location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80" grpId="0" build="p" bldLvl="2"/>
      <p:bldP spid="81" grpId="0"/>
      <p:bldP spid="84" grpId="0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Observations About Recursion</a:t>
            </a:r>
            <a:endParaRPr lang="en-US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 smtClean="0"/>
              <a:t>Handled Without Special Consideration</a:t>
            </a:r>
          </a:p>
          <a:p>
            <a:pPr lvl="1"/>
            <a:r>
              <a:rPr lang="en-US" dirty="0" smtClean="0"/>
              <a:t>Stack frames mean that each function call has private storage</a:t>
            </a:r>
          </a:p>
          <a:p>
            <a:pPr lvl="2"/>
            <a:r>
              <a:rPr lang="en-US" dirty="0" smtClean="0"/>
              <a:t>Saved registers &amp; local variables</a:t>
            </a:r>
          </a:p>
          <a:p>
            <a:pPr lvl="2"/>
            <a:r>
              <a:rPr lang="en-US" dirty="0" smtClean="0"/>
              <a:t>Saved return pointer</a:t>
            </a:r>
          </a:p>
          <a:p>
            <a:pPr lvl="1"/>
            <a:r>
              <a:rPr lang="en-US" dirty="0" smtClean="0"/>
              <a:t>Register saving conventions prevent one function call from corrupting another’s data</a:t>
            </a:r>
          </a:p>
          <a:p>
            <a:pPr lvl="2"/>
            <a:r>
              <a:rPr lang="en-US" dirty="0" smtClean="0"/>
              <a:t>Unless the C code explicitly does so (e.g., buffer overflow in Lecture 9)</a:t>
            </a:r>
          </a:p>
          <a:p>
            <a:pPr lvl="1"/>
            <a:r>
              <a:rPr lang="en-US" dirty="0" smtClean="0"/>
              <a:t>Stack discipline follows call / return pattern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pPr lvl="2"/>
            <a:r>
              <a:rPr lang="en-US" dirty="0" smtClean="0"/>
              <a:t>Last-In, First-Out</a:t>
            </a:r>
          </a:p>
          <a:p>
            <a:r>
              <a:rPr lang="en-US" dirty="0" smtClean="0"/>
              <a:t>Also works for mutual recursion</a:t>
            </a:r>
          </a:p>
          <a:p>
            <a:pPr lvl="1"/>
            <a:r>
              <a:rPr lang="en-US" dirty="0" smtClean="0"/>
              <a:t>P calls Q; Q calls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42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8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2743200"/>
            <a:ext cx="8716962" cy="78105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Supplementary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877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0"/>
          <p:cNvSpPr>
            <a:spLocks noChangeArrowheads="1"/>
          </p:cNvSpPr>
          <p:nvPr/>
        </p:nvSpPr>
        <p:spPr bwMode="auto">
          <a:xfrm>
            <a:off x="0" y="5181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58370" name="Rectangle 22"/>
          <p:cNvSpPr>
            <a:spLocks noChangeArrowheads="1"/>
          </p:cNvSpPr>
          <p:nvPr/>
        </p:nvSpPr>
        <p:spPr bwMode="auto">
          <a:xfrm>
            <a:off x="0" y="4419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%eax</a:t>
            </a:r>
          </a:p>
        </p:txBody>
      </p:sp>
      <p:sp>
        <p:nvSpPr>
          <p:cNvPr id="58371" name="Rectangle 26"/>
          <p:cNvSpPr>
            <a:spLocks noChangeArrowheads="1"/>
          </p:cNvSpPr>
          <p:nvPr/>
        </p:nvSpPr>
        <p:spPr bwMode="auto">
          <a:xfrm>
            <a:off x="0" y="4800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%edx</a:t>
            </a:r>
          </a:p>
        </p:txBody>
      </p:sp>
      <p:sp>
        <p:nvSpPr>
          <p:cNvPr id="229386" name="Rectangle 10"/>
          <p:cNvSpPr>
            <a:spLocks noChangeArrowheads="1"/>
          </p:cNvSpPr>
          <p:nvPr/>
        </p:nvSpPr>
        <p:spPr bwMode="auto">
          <a:xfrm>
            <a:off x="4267200" y="3352800"/>
            <a:ext cx="1371600" cy="3810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213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895600" y="1752600"/>
            <a:ext cx="2743200" cy="3810000"/>
            <a:chOff x="2895600" y="1752600"/>
            <a:chExt cx="2743200" cy="3810000"/>
          </a:xfrm>
        </p:grpSpPr>
        <p:sp>
          <p:nvSpPr>
            <p:cNvPr id="58404" name="Rectangle 7"/>
            <p:cNvSpPr>
              <a:spLocks noChangeArrowheads="1"/>
            </p:cNvSpPr>
            <p:nvPr/>
          </p:nvSpPr>
          <p:spPr bwMode="auto">
            <a:xfrm>
              <a:off x="2895600" y="5181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58405" name="Rectangle 9"/>
            <p:cNvSpPr>
              <a:spLocks noChangeArrowheads="1"/>
            </p:cNvSpPr>
            <p:nvPr/>
          </p:nvSpPr>
          <p:spPr bwMode="auto">
            <a:xfrm>
              <a:off x="2895600" y="4419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%eax</a:t>
              </a:r>
            </a:p>
          </p:txBody>
        </p:sp>
        <p:sp>
          <p:nvSpPr>
            <p:cNvPr id="58406" name="Rectangle 14"/>
            <p:cNvSpPr>
              <a:spLocks noChangeArrowheads="1"/>
            </p:cNvSpPr>
            <p:nvPr/>
          </p:nvSpPr>
          <p:spPr bwMode="auto">
            <a:xfrm>
              <a:off x="2895600" y="4800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%edx</a:t>
              </a:r>
            </a:p>
          </p:txBody>
        </p:sp>
        <p:sp>
          <p:nvSpPr>
            <p:cNvPr id="58407" name="Rectangle 2"/>
            <p:cNvSpPr>
              <a:spLocks noChangeArrowheads="1"/>
            </p:cNvSpPr>
            <p:nvPr/>
          </p:nvSpPr>
          <p:spPr bwMode="auto">
            <a:xfrm>
              <a:off x="2895600" y="29718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0x108</a:t>
              </a:r>
            </a:p>
          </p:txBody>
        </p:sp>
        <p:sp>
          <p:nvSpPr>
            <p:cNvPr id="58408" name="Rectangle 3"/>
            <p:cNvSpPr>
              <a:spLocks noChangeArrowheads="1"/>
            </p:cNvSpPr>
            <p:nvPr/>
          </p:nvSpPr>
          <p:spPr bwMode="auto">
            <a:xfrm>
              <a:off x="2895600" y="25908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0x10c</a:t>
              </a:r>
            </a:p>
          </p:txBody>
        </p:sp>
        <p:sp>
          <p:nvSpPr>
            <p:cNvPr id="58409" name="Rectangle 4"/>
            <p:cNvSpPr>
              <a:spLocks noChangeArrowheads="1"/>
            </p:cNvSpPr>
            <p:nvPr/>
          </p:nvSpPr>
          <p:spPr bwMode="auto">
            <a:xfrm>
              <a:off x="2895600" y="22098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0x110</a:t>
              </a:r>
            </a:p>
          </p:txBody>
        </p:sp>
        <p:sp>
          <p:nvSpPr>
            <p:cNvPr id="58410" name="Rectangle 5"/>
            <p:cNvSpPr>
              <a:spLocks noChangeArrowheads="1"/>
            </p:cNvSpPr>
            <p:nvPr/>
          </p:nvSpPr>
          <p:spPr bwMode="auto">
            <a:xfrm>
              <a:off x="2895600" y="33528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0x104</a:t>
              </a:r>
            </a:p>
          </p:txBody>
        </p:sp>
        <p:grpSp>
          <p:nvGrpSpPr>
            <p:cNvPr id="58411" name="Group 44"/>
            <p:cNvGrpSpPr>
              <a:grpSpLocks/>
            </p:cNvGrpSpPr>
            <p:nvPr/>
          </p:nvGrpSpPr>
          <p:grpSpPr bwMode="auto">
            <a:xfrm>
              <a:off x="4267200" y="1752600"/>
              <a:ext cx="1371600" cy="3810000"/>
              <a:chOff x="4267200" y="1752600"/>
              <a:chExt cx="1371600" cy="3810000"/>
            </a:xfrm>
          </p:grpSpPr>
          <p:sp>
            <p:nvSpPr>
              <p:cNvPr id="58412" name="Rectangle 40"/>
              <p:cNvSpPr>
                <a:spLocks noChangeArrowheads="1"/>
              </p:cNvSpPr>
              <p:nvPr/>
            </p:nvSpPr>
            <p:spPr bwMode="auto">
              <a:xfrm>
                <a:off x="4267200" y="5181600"/>
                <a:ext cx="1371600" cy="381000"/>
              </a:xfrm>
              <a:prstGeom prst="rect">
                <a:avLst/>
              </a:prstGeom>
              <a:solidFill>
                <a:srgbClr val="CCE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0x108</a:t>
                </a:r>
              </a:p>
            </p:txBody>
          </p:sp>
          <p:sp>
            <p:nvSpPr>
              <p:cNvPr id="58413" name="Rectangle 6"/>
              <p:cNvSpPr>
                <a:spLocks noChangeArrowheads="1"/>
              </p:cNvSpPr>
              <p:nvPr/>
            </p:nvSpPr>
            <p:spPr bwMode="auto">
              <a:xfrm>
                <a:off x="4267200" y="4800600"/>
                <a:ext cx="13716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555</a:t>
                </a:r>
              </a:p>
            </p:txBody>
          </p:sp>
          <p:sp>
            <p:nvSpPr>
              <p:cNvPr id="58414" name="Rectangle 8"/>
              <p:cNvSpPr>
                <a:spLocks noChangeArrowheads="1"/>
              </p:cNvSpPr>
              <p:nvPr/>
            </p:nvSpPr>
            <p:spPr bwMode="auto">
              <a:xfrm>
                <a:off x="4267200" y="4419600"/>
                <a:ext cx="13716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213</a:t>
                </a:r>
              </a:p>
            </p:txBody>
          </p:sp>
          <p:sp>
            <p:nvSpPr>
              <p:cNvPr id="58415" name="Rectangle 11"/>
              <p:cNvSpPr>
                <a:spLocks noChangeArrowheads="1"/>
              </p:cNvSpPr>
              <p:nvPr/>
            </p:nvSpPr>
            <p:spPr bwMode="auto">
              <a:xfrm>
                <a:off x="4267200" y="2971800"/>
                <a:ext cx="1371600" cy="381000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123</a:t>
                </a:r>
              </a:p>
            </p:txBody>
          </p:sp>
          <p:sp>
            <p:nvSpPr>
              <p:cNvPr id="58416" name="Rectangle 12"/>
              <p:cNvSpPr>
                <a:spLocks noChangeArrowheads="1"/>
              </p:cNvSpPr>
              <p:nvPr/>
            </p:nvSpPr>
            <p:spPr bwMode="auto">
              <a:xfrm>
                <a:off x="4267200" y="1752600"/>
                <a:ext cx="1371600" cy="1219200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</p:grpSp>
      <p:sp>
        <p:nvSpPr>
          <p:cNvPr id="229391" name="Rectangle 15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756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Stack Operation Examples</a:t>
            </a:r>
          </a:p>
        </p:txBody>
      </p:sp>
      <p:sp>
        <p:nvSpPr>
          <p:cNvPr id="58375" name="Rectangle 16"/>
          <p:cNvSpPr>
            <a:spLocks noChangeArrowheads="1"/>
          </p:cNvSpPr>
          <p:nvPr/>
        </p:nvSpPr>
        <p:spPr bwMode="auto">
          <a:xfrm>
            <a:off x="0" y="29718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0x108</a:t>
            </a:r>
          </a:p>
        </p:txBody>
      </p:sp>
      <p:sp>
        <p:nvSpPr>
          <p:cNvPr id="58376" name="Rectangle 17"/>
          <p:cNvSpPr>
            <a:spLocks noChangeArrowheads="1"/>
          </p:cNvSpPr>
          <p:nvPr/>
        </p:nvSpPr>
        <p:spPr bwMode="auto">
          <a:xfrm>
            <a:off x="0" y="25908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0x10c</a:t>
            </a:r>
          </a:p>
        </p:txBody>
      </p:sp>
      <p:sp>
        <p:nvSpPr>
          <p:cNvPr id="58377" name="Rectangle 18"/>
          <p:cNvSpPr>
            <a:spLocks noChangeArrowheads="1"/>
          </p:cNvSpPr>
          <p:nvPr/>
        </p:nvSpPr>
        <p:spPr bwMode="auto">
          <a:xfrm>
            <a:off x="0" y="22098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0x110</a:t>
            </a:r>
          </a:p>
        </p:txBody>
      </p:sp>
      <p:sp>
        <p:nvSpPr>
          <p:cNvPr id="58378" name="Rectangle 19"/>
          <p:cNvSpPr>
            <a:spLocks noChangeArrowheads="1"/>
          </p:cNvSpPr>
          <p:nvPr/>
        </p:nvSpPr>
        <p:spPr bwMode="auto">
          <a:xfrm>
            <a:off x="1371600" y="4800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555</a:t>
            </a:r>
          </a:p>
        </p:txBody>
      </p:sp>
      <p:sp>
        <p:nvSpPr>
          <p:cNvPr id="58379" name="Rectangle 21"/>
          <p:cNvSpPr>
            <a:spLocks noChangeArrowheads="1"/>
          </p:cNvSpPr>
          <p:nvPr/>
        </p:nvSpPr>
        <p:spPr bwMode="auto">
          <a:xfrm>
            <a:off x="1371600" y="4419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213</a:t>
            </a:r>
          </a:p>
        </p:txBody>
      </p:sp>
      <p:sp>
        <p:nvSpPr>
          <p:cNvPr id="58380" name="Rectangle 23"/>
          <p:cNvSpPr>
            <a:spLocks noChangeArrowheads="1"/>
          </p:cNvSpPr>
          <p:nvPr/>
        </p:nvSpPr>
        <p:spPr bwMode="auto">
          <a:xfrm>
            <a:off x="1371600" y="29718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123</a:t>
            </a:r>
          </a:p>
        </p:txBody>
      </p:sp>
      <p:sp>
        <p:nvSpPr>
          <p:cNvPr id="58381" name="Rectangle 24"/>
          <p:cNvSpPr>
            <a:spLocks noChangeArrowheads="1"/>
          </p:cNvSpPr>
          <p:nvPr/>
        </p:nvSpPr>
        <p:spPr bwMode="auto">
          <a:xfrm>
            <a:off x="1371600" y="1752600"/>
            <a:ext cx="1371600" cy="1219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58382" name="Rectangle 25"/>
          <p:cNvSpPr>
            <a:spLocks noChangeArrowheads="1"/>
          </p:cNvSpPr>
          <p:nvPr/>
        </p:nvSpPr>
        <p:spPr bwMode="auto">
          <a:xfrm>
            <a:off x="1371600" y="5181600"/>
            <a:ext cx="13716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0x108</a:t>
            </a:r>
          </a:p>
        </p:txBody>
      </p:sp>
      <p:sp>
        <p:nvSpPr>
          <p:cNvPr id="229389" name="Rectangle 13"/>
          <p:cNvSpPr>
            <a:spLocks noChangeArrowheads="1"/>
          </p:cNvSpPr>
          <p:nvPr/>
        </p:nvSpPr>
        <p:spPr bwMode="auto">
          <a:xfrm>
            <a:off x="4267200" y="5181600"/>
            <a:ext cx="1371600" cy="381000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0x104</a:t>
            </a:r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4191000" y="12192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pushl %eax</a:t>
            </a:r>
          </a:p>
        </p:txBody>
      </p:sp>
      <p:sp>
        <p:nvSpPr>
          <p:cNvPr id="229415" name="Text Box 39"/>
          <p:cNvSpPr txBox="1">
            <a:spLocks noChangeArrowheads="1"/>
          </p:cNvSpPr>
          <p:nvPr/>
        </p:nvSpPr>
        <p:spPr bwMode="auto">
          <a:xfrm>
            <a:off x="7239000" y="1219200"/>
            <a:ext cx="1419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popl %edx</a:t>
            </a:r>
          </a:p>
        </p:txBody>
      </p: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5943600" y="1752600"/>
            <a:ext cx="2743200" cy="3810000"/>
            <a:chOff x="5943600" y="1752600"/>
            <a:chExt cx="2743200" cy="3810000"/>
          </a:xfrm>
        </p:grpSpPr>
        <p:sp>
          <p:nvSpPr>
            <p:cNvPr id="58391" name="Rectangle 32"/>
            <p:cNvSpPr>
              <a:spLocks noChangeArrowheads="1"/>
            </p:cNvSpPr>
            <p:nvPr/>
          </p:nvSpPr>
          <p:spPr bwMode="auto">
            <a:xfrm>
              <a:off x="5943600" y="5181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58392" name="Rectangle 34"/>
            <p:cNvSpPr>
              <a:spLocks noChangeArrowheads="1"/>
            </p:cNvSpPr>
            <p:nvPr/>
          </p:nvSpPr>
          <p:spPr bwMode="auto">
            <a:xfrm>
              <a:off x="5943600" y="4419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%eax</a:t>
              </a:r>
            </a:p>
          </p:txBody>
        </p:sp>
        <p:sp>
          <p:nvSpPr>
            <p:cNvPr id="58393" name="Rectangle 38"/>
            <p:cNvSpPr>
              <a:spLocks noChangeArrowheads="1"/>
            </p:cNvSpPr>
            <p:nvPr/>
          </p:nvSpPr>
          <p:spPr bwMode="auto">
            <a:xfrm>
              <a:off x="5943600" y="4800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%edx</a:t>
              </a:r>
            </a:p>
          </p:txBody>
        </p:sp>
        <p:sp>
          <p:nvSpPr>
            <p:cNvPr id="58394" name="Rectangle 46"/>
            <p:cNvSpPr>
              <a:spLocks noChangeArrowheads="1"/>
            </p:cNvSpPr>
            <p:nvPr/>
          </p:nvSpPr>
          <p:spPr bwMode="auto">
            <a:xfrm>
              <a:off x="5943600" y="33528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0x104</a:t>
              </a:r>
            </a:p>
          </p:txBody>
        </p:sp>
        <p:sp>
          <p:nvSpPr>
            <p:cNvPr id="58395" name="Rectangle 43"/>
            <p:cNvSpPr>
              <a:spLocks noChangeArrowheads="1"/>
            </p:cNvSpPr>
            <p:nvPr/>
          </p:nvSpPr>
          <p:spPr bwMode="auto">
            <a:xfrm>
              <a:off x="7315200" y="4800600"/>
              <a:ext cx="1371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555</a:t>
              </a:r>
            </a:p>
          </p:txBody>
        </p:sp>
        <p:sp>
          <p:nvSpPr>
            <p:cNvPr id="58396" name="Rectangle 28"/>
            <p:cNvSpPr>
              <a:spLocks noChangeArrowheads="1"/>
            </p:cNvSpPr>
            <p:nvPr/>
          </p:nvSpPr>
          <p:spPr bwMode="auto">
            <a:xfrm>
              <a:off x="5943600" y="29718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0x108</a:t>
              </a:r>
            </a:p>
          </p:txBody>
        </p:sp>
        <p:sp>
          <p:nvSpPr>
            <p:cNvPr id="58397" name="Rectangle 29"/>
            <p:cNvSpPr>
              <a:spLocks noChangeArrowheads="1"/>
            </p:cNvSpPr>
            <p:nvPr/>
          </p:nvSpPr>
          <p:spPr bwMode="auto">
            <a:xfrm>
              <a:off x="5943600" y="25908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0x10c</a:t>
              </a:r>
            </a:p>
          </p:txBody>
        </p:sp>
        <p:sp>
          <p:nvSpPr>
            <p:cNvPr id="58398" name="Rectangle 30"/>
            <p:cNvSpPr>
              <a:spLocks noChangeArrowheads="1"/>
            </p:cNvSpPr>
            <p:nvPr/>
          </p:nvSpPr>
          <p:spPr bwMode="auto">
            <a:xfrm>
              <a:off x="5943600" y="22098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0x110</a:t>
              </a:r>
            </a:p>
          </p:txBody>
        </p:sp>
        <p:sp>
          <p:nvSpPr>
            <p:cNvPr id="58399" name="Rectangle 33"/>
            <p:cNvSpPr>
              <a:spLocks noChangeArrowheads="1"/>
            </p:cNvSpPr>
            <p:nvPr/>
          </p:nvSpPr>
          <p:spPr bwMode="auto">
            <a:xfrm>
              <a:off x="7315200" y="4419600"/>
              <a:ext cx="1371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213</a:t>
              </a:r>
            </a:p>
          </p:txBody>
        </p:sp>
        <p:sp>
          <p:nvSpPr>
            <p:cNvPr id="58400" name="Rectangle 35"/>
            <p:cNvSpPr>
              <a:spLocks noChangeArrowheads="1"/>
            </p:cNvSpPr>
            <p:nvPr/>
          </p:nvSpPr>
          <p:spPr bwMode="auto">
            <a:xfrm>
              <a:off x="7315200" y="2971800"/>
              <a:ext cx="1371600" cy="3810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123</a:t>
              </a:r>
            </a:p>
          </p:txBody>
        </p:sp>
        <p:sp>
          <p:nvSpPr>
            <p:cNvPr id="58401" name="Rectangle 36"/>
            <p:cNvSpPr>
              <a:spLocks noChangeArrowheads="1"/>
            </p:cNvSpPr>
            <p:nvPr/>
          </p:nvSpPr>
          <p:spPr bwMode="auto">
            <a:xfrm>
              <a:off x="7315200" y="1752600"/>
              <a:ext cx="1371600" cy="12192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>
                <a:solidFill>
                  <a:srgbClr val="000066"/>
                </a:solidFill>
                <a:latin typeface="Courier New" charset="0"/>
              </a:endParaRPr>
            </a:p>
          </p:txBody>
        </p:sp>
        <p:sp>
          <p:nvSpPr>
            <p:cNvPr id="58402" name="Rectangle 37"/>
            <p:cNvSpPr>
              <a:spLocks noChangeArrowheads="1"/>
            </p:cNvSpPr>
            <p:nvPr/>
          </p:nvSpPr>
          <p:spPr bwMode="auto">
            <a:xfrm>
              <a:off x="7315200" y="5181600"/>
              <a:ext cx="1371600" cy="3810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0x104</a:t>
              </a:r>
            </a:p>
          </p:txBody>
        </p:sp>
        <p:sp>
          <p:nvSpPr>
            <p:cNvPr id="58403" name="Rectangle 45"/>
            <p:cNvSpPr>
              <a:spLocks noChangeArrowheads="1"/>
            </p:cNvSpPr>
            <p:nvPr/>
          </p:nvSpPr>
          <p:spPr bwMode="auto">
            <a:xfrm>
              <a:off x="7315200" y="3352800"/>
              <a:ext cx="1371600" cy="3810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213</a:t>
              </a:r>
            </a:p>
          </p:txBody>
        </p:sp>
      </p:grpSp>
      <p:sp>
        <p:nvSpPr>
          <p:cNvPr id="58387" name="TextBox 60"/>
          <p:cNvSpPr txBox="1">
            <a:spLocks noChangeArrowheads="1"/>
          </p:cNvSpPr>
          <p:nvPr/>
        </p:nvSpPr>
        <p:spPr bwMode="auto">
          <a:xfrm>
            <a:off x="1663700" y="2133600"/>
            <a:ext cx="7747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58388" name="TextBox 61"/>
          <p:cNvSpPr txBox="1">
            <a:spLocks noChangeArrowheads="1"/>
          </p:cNvSpPr>
          <p:nvPr/>
        </p:nvSpPr>
        <p:spPr bwMode="auto">
          <a:xfrm>
            <a:off x="1184275" y="3962400"/>
            <a:ext cx="17113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CPU registers</a:t>
            </a:r>
          </a:p>
        </p:txBody>
      </p:sp>
      <p:sp>
        <p:nvSpPr>
          <p:cNvPr id="229407" name="Rectangle 31"/>
          <p:cNvSpPr>
            <a:spLocks noChangeArrowheads="1"/>
          </p:cNvSpPr>
          <p:nvPr/>
        </p:nvSpPr>
        <p:spPr bwMode="auto">
          <a:xfrm>
            <a:off x="7315200" y="4800600"/>
            <a:ext cx="1371600" cy="3810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213</a:t>
            </a:r>
          </a:p>
        </p:txBody>
      </p:sp>
      <p:sp>
        <p:nvSpPr>
          <p:cNvPr id="229418" name="Rectangle 42"/>
          <p:cNvSpPr>
            <a:spLocks noChangeArrowheads="1"/>
          </p:cNvSpPr>
          <p:nvPr/>
        </p:nvSpPr>
        <p:spPr bwMode="auto">
          <a:xfrm>
            <a:off x="7315200" y="5181600"/>
            <a:ext cx="1371600" cy="381000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6" grpId="0" animBg="1" autoUpdateAnimBg="0"/>
      <p:bldP spid="229389" grpId="0" animBg="1" autoUpdateAnimBg="0"/>
      <p:bldP spid="229403" grpId="0" build="p" autoUpdateAnimBg="0"/>
      <p:bldP spid="229415" grpId="0" build="p" autoUpdateAnimBg="0"/>
      <p:bldP spid="229407" grpId="0" animBg="1" autoUpdateAnimBg="0"/>
      <p:bldP spid="229418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5900"/>
            <a:ext cx="6789738" cy="555625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/>
              <a:t>Procedure Control Flow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2919413"/>
          </a:xfrm>
        </p:spPr>
        <p:txBody>
          <a:bodyPr lIns="90487" tIns="44450" rIns="90487" bIns="44450"/>
          <a:lstStyle/>
          <a:p>
            <a:pPr marL="560388" lvl="1" indent="-222250" eaLnBrk="1" hangingPunct="1"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>
                <a:latin typeface="Helvetica" charset="0"/>
                <a:ea typeface="ＭＳ Ｐゴシック" charset="0"/>
              </a:rPr>
              <a:t>Use stack to support procedure call and return</a:t>
            </a:r>
          </a:p>
          <a:p>
            <a:pPr marL="223838" indent="-223838" eaLnBrk="1" hangingPunct="1">
              <a:buFont typeface="Wingdings" charset="0"/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Procedure call:</a:t>
            </a:r>
          </a:p>
          <a:p>
            <a:pPr marL="560388" lvl="1" indent="-222250" eaLnBrk="1" hangingPunct="1">
              <a:buFont typeface="Wingdings" charset="0"/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>
                <a:latin typeface="Courier New" charset="0"/>
                <a:ea typeface="ＭＳ Ｐゴシック" charset="0"/>
              </a:rPr>
              <a:t>call </a:t>
            </a:r>
            <a:r>
              <a:rPr lang="en-US" i="1">
                <a:latin typeface="Courier New" charset="0"/>
                <a:ea typeface="ＭＳ Ｐゴシック" charset="0"/>
              </a:rPr>
              <a:t>label		</a:t>
            </a:r>
            <a:r>
              <a:rPr lang="en-US">
                <a:latin typeface="Helvetica" charset="0"/>
                <a:ea typeface="ＭＳ Ｐゴシック" charset="0"/>
              </a:rPr>
              <a:t>Push return address on stack; Jump to </a:t>
            </a:r>
            <a:r>
              <a:rPr lang="en-US" i="1">
                <a:latin typeface="Courier New" charset="0"/>
                <a:ea typeface="ＭＳ Ｐゴシック" charset="0"/>
              </a:rPr>
              <a:t>label</a:t>
            </a:r>
            <a:endParaRPr lang="en-US">
              <a:latin typeface="Helvetica" charset="0"/>
              <a:ea typeface="ＭＳ Ｐゴシック" charset="0"/>
            </a:endParaRPr>
          </a:p>
          <a:p>
            <a:pPr marL="560388" lvl="1" indent="-222250" eaLnBrk="1" hangingPunct="1"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Example: if my function name is </a:t>
            </a:r>
            <a:r>
              <a:rPr lang="en-US" b="0">
                <a:latin typeface="Courier" charset="0"/>
                <a:ea typeface="ＭＳ Ｐゴシック" charset="0"/>
                <a:cs typeface="Courier" charset="0"/>
              </a:rPr>
              <a:t>swap_numbers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, then</a:t>
            </a:r>
          </a:p>
          <a:p>
            <a:pPr marL="984250" lvl="2" indent="-223838" eaLnBrk="1" hangingPunct="1"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 sz="2000" b="0">
                <a:latin typeface="Courier" charset="0"/>
                <a:ea typeface="ＭＳ Ｐゴシック" charset="0"/>
                <a:cs typeface="Courier" charset="0"/>
              </a:rPr>
              <a:t>call swap_numbers</a:t>
            </a:r>
            <a:endParaRPr lang="en-US" sz="2800" b="0">
              <a:latin typeface="Courier" charset="0"/>
              <a:ea typeface="ＭＳ Ｐゴシック" charset="0"/>
              <a:cs typeface="Courier" charset="0"/>
            </a:endParaRPr>
          </a:p>
          <a:p>
            <a:pPr marL="223838" indent="-223838" eaLnBrk="1" hangingPunct="1">
              <a:buFont typeface="Wingdings" charset="0"/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Return address value</a:t>
            </a:r>
          </a:p>
          <a:p>
            <a:pPr marL="560388" lvl="1" indent="-222250" eaLnBrk="1" hangingPunct="1"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>
                <a:latin typeface="Helvetica" charset="0"/>
                <a:ea typeface="ＭＳ Ｐゴシック" charset="0"/>
              </a:rPr>
              <a:t>Address of instruction beyond </a:t>
            </a:r>
            <a:r>
              <a:rPr lang="en-US">
                <a:latin typeface="Courier New" charset="0"/>
                <a:ea typeface="ＭＳ Ｐゴシック" charset="0"/>
              </a:rPr>
              <a:t>call</a:t>
            </a:r>
            <a:endParaRPr lang="en-US">
              <a:latin typeface="Helvetica" charset="0"/>
              <a:ea typeface="ＭＳ Ｐゴシック" charset="0"/>
            </a:endParaRPr>
          </a:p>
          <a:p>
            <a:pPr marL="560388" lvl="1" indent="-222250" eaLnBrk="1" hangingPunct="1"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>
                <a:latin typeface="Helvetica" charset="0"/>
                <a:ea typeface="ＭＳ Ｐゴシック" charset="0"/>
              </a:rPr>
              <a:t>Example from disassembly</a:t>
            </a:r>
          </a:p>
          <a:p>
            <a:pPr marL="560388" lvl="1" indent="-222250" eaLnBrk="1" hangingPunct="1">
              <a:buFont typeface="Wingdings" charset="0"/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>
                <a:latin typeface="Courier New" charset="0"/>
                <a:ea typeface="ＭＳ Ｐゴシック" charset="0"/>
              </a:rPr>
              <a:t> 804854e:	e8 3d 06 00 00 	call   8048b90 &lt;main&gt;</a:t>
            </a:r>
          </a:p>
          <a:p>
            <a:pPr marL="560388" lvl="1" indent="-222250" eaLnBrk="1" hangingPunct="1">
              <a:buFont typeface="Wingdings" charset="0"/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>
                <a:latin typeface="Courier New" charset="0"/>
                <a:ea typeface="ＭＳ Ｐゴシック" charset="0"/>
              </a:rPr>
              <a:t> </a:t>
            </a:r>
            <a:r>
              <a:rPr lang="en-US">
                <a:solidFill>
                  <a:srgbClr val="FF1A1A"/>
                </a:solidFill>
                <a:latin typeface="Courier New" charset="0"/>
                <a:ea typeface="ＭＳ Ｐゴシック" charset="0"/>
              </a:rPr>
              <a:t>8048553:</a:t>
            </a:r>
            <a:r>
              <a:rPr lang="en-US">
                <a:latin typeface="Courier New" charset="0"/>
                <a:ea typeface="ＭＳ Ｐゴシック" charset="0"/>
              </a:rPr>
              <a:t>	50             	pushl  %eax</a:t>
            </a:r>
          </a:p>
          <a:p>
            <a:pPr marL="984250" lvl="2" indent="-223838" eaLnBrk="1" hangingPunct="1"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 sz="1800">
                <a:solidFill>
                  <a:srgbClr val="FF1A1A"/>
                </a:solidFill>
                <a:latin typeface="Helvetica" charset="0"/>
                <a:ea typeface="ＭＳ Ｐゴシック" charset="0"/>
              </a:rPr>
              <a:t>Return address = </a:t>
            </a:r>
            <a:r>
              <a:rPr lang="en-US" sz="1800">
                <a:solidFill>
                  <a:srgbClr val="FF1A1A"/>
                </a:solidFill>
                <a:latin typeface="Courier New" charset="0"/>
                <a:ea typeface="ＭＳ Ｐゴシック" charset="0"/>
              </a:rPr>
              <a:t>0x8048553</a:t>
            </a:r>
            <a:endParaRPr lang="en-US" sz="1800">
              <a:solidFill>
                <a:srgbClr val="FF1A1A"/>
              </a:solidFill>
              <a:latin typeface="Helvetica" charset="0"/>
              <a:ea typeface="ＭＳ Ｐゴシック" charset="0"/>
            </a:endParaRPr>
          </a:p>
          <a:p>
            <a:pPr marL="223838" indent="-223838" eaLnBrk="1" hangingPunct="1">
              <a:buFont typeface="Wingdings" charset="0"/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Procedure return:</a:t>
            </a:r>
          </a:p>
          <a:p>
            <a:pPr marL="560388" lvl="1" indent="-222250" eaLnBrk="1" hangingPunct="1"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>
                <a:latin typeface="Courier New" charset="0"/>
                <a:ea typeface="ＭＳ Ｐゴシック" charset="0"/>
              </a:rPr>
              <a:t>ret		</a:t>
            </a:r>
            <a:r>
              <a:rPr lang="en-US">
                <a:latin typeface="Helvetica" charset="0"/>
                <a:ea typeface="ＭＳ Ｐゴシック" charset="0"/>
              </a:rPr>
              <a:t>Pop address from stack; Jump to address</a:t>
            </a:r>
            <a:endParaRPr lang="en-US">
              <a:latin typeface="Courier New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0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0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4"/>
          <p:cNvSpPr>
            <a:spLocks noChangeArrowheads="1"/>
          </p:cNvSpPr>
          <p:nvPr/>
        </p:nvSpPr>
        <p:spPr bwMode="auto">
          <a:xfrm>
            <a:off x="0" y="47244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61442" name="Rectangle 15"/>
          <p:cNvSpPr>
            <a:spLocks noChangeArrowheads="1"/>
          </p:cNvSpPr>
          <p:nvPr/>
        </p:nvSpPr>
        <p:spPr bwMode="auto">
          <a:xfrm>
            <a:off x="0" y="53340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%eip</a:t>
            </a:r>
          </a:p>
        </p:txBody>
      </p:sp>
      <p:sp>
        <p:nvSpPr>
          <p:cNvPr id="61443" name="Rectangle 6"/>
          <p:cNvSpPr>
            <a:spLocks noChangeArrowheads="1"/>
          </p:cNvSpPr>
          <p:nvPr/>
        </p:nvSpPr>
        <p:spPr bwMode="auto">
          <a:xfrm>
            <a:off x="1371600" y="5334000"/>
            <a:ext cx="13716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0x804854e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4267200" y="4038600"/>
            <a:ext cx="1371600" cy="3810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0x8048553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895600" y="2438400"/>
            <a:ext cx="2743200" cy="3276600"/>
            <a:chOff x="2895600" y="2438400"/>
            <a:chExt cx="2743200" cy="3276600"/>
          </a:xfrm>
        </p:grpSpPr>
        <p:sp>
          <p:nvSpPr>
            <p:cNvPr id="61460" name="Rectangle 29"/>
            <p:cNvSpPr>
              <a:spLocks noChangeArrowheads="1"/>
            </p:cNvSpPr>
            <p:nvPr/>
          </p:nvSpPr>
          <p:spPr bwMode="auto">
            <a:xfrm>
              <a:off x="2895600" y="47244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61461" name="Rectangle 30"/>
            <p:cNvSpPr>
              <a:spLocks noChangeArrowheads="1"/>
            </p:cNvSpPr>
            <p:nvPr/>
          </p:nvSpPr>
          <p:spPr bwMode="auto">
            <a:xfrm>
              <a:off x="2895600" y="53340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%eip</a:t>
              </a:r>
            </a:p>
          </p:txBody>
        </p:sp>
        <p:sp>
          <p:nvSpPr>
            <p:cNvPr id="61462" name="Rectangle 38"/>
            <p:cNvSpPr>
              <a:spLocks noChangeArrowheads="1"/>
            </p:cNvSpPr>
            <p:nvPr/>
          </p:nvSpPr>
          <p:spPr bwMode="auto">
            <a:xfrm>
              <a:off x="4267200" y="5334000"/>
              <a:ext cx="1371600" cy="38100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0x804854e</a:t>
              </a:r>
            </a:p>
          </p:txBody>
        </p:sp>
        <p:sp>
          <p:nvSpPr>
            <p:cNvPr id="61463" name="Rectangle 36"/>
            <p:cNvSpPr>
              <a:spLocks noChangeArrowheads="1"/>
            </p:cNvSpPr>
            <p:nvPr/>
          </p:nvSpPr>
          <p:spPr bwMode="auto">
            <a:xfrm>
              <a:off x="4267200" y="4724400"/>
              <a:ext cx="1371600" cy="3810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0x108</a:t>
              </a:r>
            </a:p>
          </p:txBody>
        </p:sp>
        <p:sp>
          <p:nvSpPr>
            <p:cNvPr id="61464" name="Rectangle 2"/>
            <p:cNvSpPr>
              <a:spLocks noChangeArrowheads="1"/>
            </p:cNvSpPr>
            <p:nvPr/>
          </p:nvSpPr>
          <p:spPr bwMode="auto">
            <a:xfrm>
              <a:off x="2895600" y="3657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0x108</a:t>
              </a:r>
            </a:p>
          </p:txBody>
        </p:sp>
        <p:sp>
          <p:nvSpPr>
            <p:cNvPr id="61465" name="Rectangle 3"/>
            <p:cNvSpPr>
              <a:spLocks noChangeArrowheads="1"/>
            </p:cNvSpPr>
            <p:nvPr/>
          </p:nvSpPr>
          <p:spPr bwMode="auto">
            <a:xfrm>
              <a:off x="2895600" y="3276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0x10c</a:t>
              </a:r>
            </a:p>
          </p:txBody>
        </p:sp>
        <p:sp>
          <p:nvSpPr>
            <p:cNvPr id="61466" name="Rectangle 4"/>
            <p:cNvSpPr>
              <a:spLocks noChangeArrowheads="1"/>
            </p:cNvSpPr>
            <p:nvPr/>
          </p:nvSpPr>
          <p:spPr bwMode="auto">
            <a:xfrm>
              <a:off x="2895600" y="2895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0x110</a:t>
              </a:r>
            </a:p>
          </p:txBody>
        </p:sp>
        <p:sp>
          <p:nvSpPr>
            <p:cNvPr id="61467" name="Rectangle 5"/>
            <p:cNvSpPr>
              <a:spLocks noChangeArrowheads="1"/>
            </p:cNvSpPr>
            <p:nvPr/>
          </p:nvSpPr>
          <p:spPr bwMode="auto">
            <a:xfrm>
              <a:off x="2895600" y="4038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0x104</a:t>
              </a:r>
            </a:p>
          </p:txBody>
        </p:sp>
        <p:sp>
          <p:nvSpPr>
            <p:cNvPr id="61468" name="Rectangle 8"/>
            <p:cNvSpPr>
              <a:spLocks noChangeArrowheads="1"/>
            </p:cNvSpPr>
            <p:nvPr/>
          </p:nvSpPr>
          <p:spPr bwMode="auto">
            <a:xfrm>
              <a:off x="4267200" y="3657600"/>
              <a:ext cx="1371600" cy="3810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123</a:t>
              </a:r>
            </a:p>
          </p:txBody>
        </p:sp>
        <p:sp>
          <p:nvSpPr>
            <p:cNvPr id="61469" name="Rectangle 9"/>
            <p:cNvSpPr>
              <a:spLocks noChangeArrowheads="1"/>
            </p:cNvSpPr>
            <p:nvPr/>
          </p:nvSpPr>
          <p:spPr bwMode="auto">
            <a:xfrm>
              <a:off x="4267200" y="2438400"/>
              <a:ext cx="1371600" cy="12192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>
                <a:solidFill>
                  <a:srgbClr val="000066"/>
                </a:solidFill>
                <a:latin typeface="Courier New" charset="0"/>
              </a:endParaRPr>
            </a:p>
          </p:txBody>
        </p:sp>
      </p:grpSp>
      <p:sp>
        <p:nvSpPr>
          <p:cNvPr id="232458" name="Rectangle 10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01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Procedure Call Example</a:t>
            </a:r>
          </a:p>
        </p:txBody>
      </p:sp>
      <p:sp>
        <p:nvSpPr>
          <p:cNvPr id="61447" name="Rectangle 11"/>
          <p:cNvSpPr>
            <a:spLocks noChangeArrowheads="1"/>
          </p:cNvSpPr>
          <p:nvPr/>
        </p:nvSpPr>
        <p:spPr bwMode="auto">
          <a:xfrm>
            <a:off x="0" y="3657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0x108</a:t>
            </a:r>
          </a:p>
        </p:txBody>
      </p:sp>
      <p:sp>
        <p:nvSpPr>
          <p:cNvPr id="61448" name="Rectangle 12"/>
          <p:cNvSpPr>
            <a:spLocks noChangeArrowheads="1"/>
          </p:cNvSpPr>
          <p:nvPr/>
        </p:nvSpPr>
        <p:spPr bwMode="auto">
          <a:xfrm>
            <a:off x="0" y="3276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0x10c</a:t>
            </a:r>
          </a:p>
        </p:txBody>
      </p:sp>
      <p:sp>
        <p:nvSpPr>
          <p:cNvPr id="61449" name="Rectangle 13"/>
          <p:cNvSpPr>
            <a:spLocks noChangeArrowheads="1"/>
          </p:cNvSpPr>
          <p:nvPr/>
        </p:nvSpPr>
        <p:spPr bwMode="auto">
          <a:xfrm>
            <a:off x="0" y="2895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0x110</a:t>
            </a:r>
          </a:p>
        </p:txBody>
      </p:sp>
      <p:sp>
        <p:nvSpPr>
          <p:cNvPr id="61450" name="Rectangle 16"/>
          <p:cNvSpPr>
            <a:spLocks noChangeArrowheads="1"/>
          </p:cNvSpPr>
          <p:nvPr/>
        </p:nvSpPr>
        <p:spPr bwMode="auto">
          <a:xfrm>
            <a:off x="1371600" y="36576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123</a:t>
            </a:r>
          </a:p>
        </p:txBody>
      </p:sp>
      <p:sp>
        <p:nvSpPr>
          <p:cNvPr id="61451" name="Rectangle 17"/>
          <p:cNvSpPr>
            <a:spLocks noChangeArrowheads="1"/>
          </p:cNvSpPr>
          <p:nvPr/>
        </p:nvSpPr>
        <p:spPr bwMode="auto">
          <a:xfrm>
            <a:off x="1371600" y="2438400"/>
            <a:ext cx="1371600" cy="1219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61452" name="Rectangle 18"/>
          <p:cNvSpPr>
            <a:spLocks noChangeArrowheads="1"/>
          </p:cNvSpPr>
          <p:nvPr/>
        </p:nvSpPr>
        <p:spPr bwMode="auto">
          <a:xfrm>
            <a:off x="1371600" y="4724400"/>
            <a:ext cx="13716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0x108</a:t>
            </a:r>
          </a:p>
        </p:txBody>
      </p:sp>
      <p:sp>
        <p:nvSpPr>
          <p:cNvPr id="232467" name="Text Box 19"/>
          <p:cNvSpPr txBox="1">
            <a:spLocks noChangeArrowheads="1"/>
          </p:cNvSpPr>
          <p:nvPr/>
        </p:nvSpPr>
        <p:spPr bwMode="auto">
          <a:xfrm>
            <a:off x="3810000" y="1905000"/>
            <a:ext cx="2105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call   8048b90</a:t>
            </a:r>
          </a:p>
        </p:txBody>
      </p:sp>
      <p:sp>
        <p:nvSpPr>
          <p:cNvPr id="61454" name="Rectangle 26"/>
          <p:cNvSpPr>
            <a:spLocks noChangeArrowheads="1"/>
          </p:cNvSpPr>
          <p:nvPr/>
        </p:nvSpPr>
        <p:spPr bwMode="auto">
          <a:xfrm>
            <a:off x="533400" y="990600"/>
            <a:ext cx="7635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804854e:	e8 3d 06 00 00 	call   8048b90 &lt;main&gt;</a:t>
            </a:r>
          </a:p>
          <a:p>
            <a:pPr lvl="1"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8048553:	50             	pushl  %eax</a:t>
            </a:r>
          </a:p>
        </p:txBody>
      </p:sp>
      <p:sp>
        <p:nvSpPr>
          <p:cNvPr id="232475" name="Rectangle 27"/>
          <p:cNvSpPr>
            <a:spLocks noChangeArrowheads="1"/>
          </p:cNvSpPr>
          <p:nvPr/>
        </p:nvSpPr>
        <p:spPr bwMode="auto">
          <a:xfrm>
            <a:off x="4267200" y="5334000"/>
            <a:ext cx="1371600" cy="3810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0x8048b90</a:t>
            </a:r>
          </a:p>
        </p:txBody>
      </p:sp>
      <p:sp>
        <p:nvSpPr>
          <p:cNvPr id="232476" name="Rectangle 28"/>
          <p:cNvSpPr>
            <a:spLocks noChangeArrowheads="1"/>
          </p:cNvSpPr>
          <p:nvPr/>
        </p:nvSpPr>
        <p:spPr bwMode="auto">
          <a:xfrm>
            <a:off x="4267200" y="4724400"/>
            <a:ext cx="1371600" cy="381000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0x104</a:t>
            </a:r>
          </a:p>
        </p:txBody>
      </p:sp>
      <p:sp>
        <p:nvSpPr>
          <p:cNvPr id="61457" name="Text Box 35"/>
          <p:cNvSpPr txBox="1">
            <a:spLocks noChangeArrowheads="1"/>
          </p:cNvSpPr>
          <p:nvPr/>
        </p:nvSpPr>
        <p:spPr bwMode="auto">
          <a:xfrm>
            <a:off x="2438400" y="5867400"/>
            <a:ext cx="295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%eip </a:t>
            </a:r>
            <a:r>
              <a:rPr lang="en-US" sz="1800">
                <a:solidFill>
                  <a:srgbClr val="000066"/>
                </a:solidFill>
              </a:rPr>
              <a:t>is program counter</a:t>
            </a:r>
            <a:endParaRPr lang="en-US" sz="180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61458" name="TextBox 27"/>
          <p:cNvSpPr txBox="1">
            <a:spLocks noChangeArrowheads="1"/>
          </p:cNvSpPr>
          <p:nvPr/>
        </p:nvSpPr>
        <p:spPr bwMode="auto">
          <a:xfrm>
            <a:off x="1676400" y="2895600"/>
            <a:ext cx="7747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61459" name="TextBox 28"/>
          <p:cNvSpPr txBox="1">
            <a:spLocks noChangeArrowheads="1"/>
          </p:cNvSpPr>
          <p:nvPr/>
        </p:nvSpPr>
        <p:spPr bwMode="auto">
          <a:xfrm>
            <a:off x="1208088" y="4378325"/>
            <a:ext cx="17113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CPU registers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5" grpId="0" animBg="1" autoUpdateAnimBg="0"/>
      <p:bldP spid="232467" grpId="0" build="p" autoUpdateAnimBg="0"/>
      <p:bldP spid="232475" grpId="0" animBg="1" autoUpdateAnimBg="0"/>
      <p:bldP spid="232476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6"/>
          <p:cNvSpPr>
            <a:spLocks noChangeArrowheads="1"/>
          </p:cNvSpPr>
          <p:nvPr/>
        </p:nvSpPr>
        <p:spPr bwMode="auto">
          <a:xfrm>
            <a:off x="2895600" y="47244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62466" name="Rectangle 7"/>
          <p:cNvSpPr>
            <a:spLocks noChangeArrowheads="1"/>
          </p:cNvSpPr>
          <p:nvPr/>
        </p:nvSpPr>
        <p:spPr bwMode="auto">
          <a:xfrm>
            <a:off x="2895600" y="53340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%eip</a:t>
            </a:r>
          </a:p>
        </p:txBody>
      </p:sp>
      <p:sp>
        <p:nvSpPr>
          <p:cNvPr id="62467" name="Rectangle 14"/>
          <p:cNvSpPr>
            <a:spLocks noChangeArrowheads="1"/>
          </p:cNvSpPr>
          <p:nvPr/>
        </p:nvSpPr>
        <p:spPr bwMode="auto">
          <a:xfrm>
            <a:off x="2895600" y="4038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0x104</a:t>
            </a:r>
          </a:p>
        </p:txBody>
      </p:sp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4267200" y="5334000"/>
            <a:ext cx="13716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0x8048591</a:t>
            </a:r>
          </a:p>
        </p:txBody>
      </p:sp>
      <p:sp>
        <p:nvSpPr>
          <p:cNvPr id="62469" name="Rectangle 10"/>
          <p:cNvSpPr>
            <a:spLocks noChangeArrowheads="1"/>
          </p:cNvSpPr>
          <p:nvPr/>
        </p:nvSpPr>
        <p:spPr bwMode="auto">
          <a:xfrm>
            <a:off x="4267200" y="4724400"/>
            <a:ext cx="13716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0x104</a:t>
            </a:r>
          </a:p>
        </p:txBody>
      </p:sp>
      <p:sp>
        <p:nvSpPr>
          <p:cNvPr id="62470" name="Rectangle 11"/>
          <p:cNvSpPr>
            <a:spLocks noChangeArrowheads="1"/>
          </p:cNvSpPr>
          <p:nvPr/>
        </p:nvSpPr>
        <p:spPr bwMode="auto">
          <a:xfrm>
            <a:off x="2895600" y="3657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0x108</a:t>
            </a:r>
          </a:p>
        </p:txBody>
      </p:sp>
      <p:sp>
        <p:nvSpPr>
          <p:cNvPr id="62471" name="Rectangle 12"/>
          <p:cNvSpPr>
            <a:spLocks noChangeArrowheads="1"/>
          </p:cNvSpPr>
          <p:nvPr/>
        </p:nvSpPr>
        <p:spPr bwMode="auto">
          <a:xfrm>
            <a:off x="2895600" y="3276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0x10c</a:t>
            </a:r>
          </a:p>
        </p:txBody>
      </p:sp>
      <p:sp>
        <p:nvSpPr>
          <p:cNvPr id="62472" name="Rectangle 13"/>
          <p:cNvSpPr>
            <a:spLocks noChangeArrowheads="1"/>
          </p:cNvSpPr>
          <p:nvPr/>
        </p:nvSpPr>
        <p:spPr bwMode="auto">
          <a:xfrm>
            <a:off x="2895600" y="2895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0x110</a:t>
            </a:r>
          </a:p>
        </p:txBody>
      </p:sp>
      <p:sp>
        <p:nvSpPr>
          <p:cNvPr id="62473" name="Rectangle 16"/>
          <p:cNvSpPr>
            <a:spLocks noChangeArrowheads="1"/>
          </p:cNvSpPr>
          <p:nvPr/>
        </p:nvSpPr>
        <p:spPr bwMode="auto">
          <a:xfrm>
            <a:off x="4267200" y="40386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0x8048553</a:t>
            </a:r>
          </a:p>
        </p:txBody>
      </p:sp>
      <p:sp>
        <p:nvSpPr>
          <p:cNvPr id="62474" name="Rectangle 17"/>
          <p:cNvSpPr>
            <a:spLocks noChangeArrowheads="1"/>
          </p:cNvSpPr>
          <p:nvPr/>
        </p:nvSpPr>
        <p:spPr bwMode="auto">
          <a:xfrm>
            <a:off x="4267200" y="36576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123</a:t>
            </a:r>
          </a:p>
        </p:txBody>
      </p:sp>
      <p:sp>
        <p:nvSpPr>
          <p:cNvPr id="62475" name="Rectangle 18"/>
          <p:cNvSpPr>
            <a:spLocks noChangeArrowheads="1"/>
          </p:cNvSpPr>
          <p:nvPr/>
        </p:nvSpPr>
        <p:spPr bwMode="auto">
          <a:xfrm>
            <a:off x="4267200" y="2438400"/>
            <a:ext cx="1371600" cy="1219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266259" name="Rectangle 19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01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Procedure Return Example</a:t>
            </a:r>
          </a:p>
        </p:txBody>
      </p:sp>
      <p:sp>
        <p:nvSpPr>
          <p:cNvPr id="266272" name="Text Box 32"/>
          <p:cNvSpPr txBox="1">
            <a:spLocks noChangeArrowheads="1"/>
          </p:cNvSpPr>
          <p:nvPr/>
        </p:nvSpPr>
        <p:spPr bwMode="auto">
          <a:xfrm>
            <a:off x="7620000" y="1905000"/>
            <a:ext cx="595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ret</a:t>
            </a:r>
          </a:p>
        </p:txBody>
      </p:sp>
      <p:sp>
        <p:nvSpPr>
          <p:cNvPr id="62478" name="Rectangle 33"/>
          <p:cNvSpPr>
            <a:spLocks noChangeArrowheads="1"/>
          </p:cNvSpPr>
          <p:nvPr/>
        </p:nvSpPr>
        <p:spPr bwMode="auto">
          <a:xfrm>
            <a:off x="533400" y="990600"/>
            <a:ext cx="5167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8048591:	c3             	ret</a:t>
            </a:r>
          </a:p>
        </p:txBody>
      </p:sp>
      <p:sp>
        <p:nvSpPr>
          <p:cNvPr id="62479" name="Text Box 37"/>
          <p:cNvSpPr txBox="1">
            <a:spLocks noChangeArrowheads="1"/>
          </p:cNvSpPr>
          <p:nvPr/>
        </p:nvSpPr>
        <p:spPr bwMode="auto">
          <a:xfrm>
            <a:off x="2438400" y="5867400"/>
            <a:ext cx="295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%eip </a:t>
            </a:r>
            <a:r>
              <a:rPr lang="en-US" sz="1800">
                <a:solidFill>
                  <a:srgbClr val="000066"/>
                </a:solidFill>
              </a:rPr>
              <a:t>is program counter</a:t>
            </a:r>
            <a:endParaRPr lang="en-US" sz="1800">
              <a:solidFill>
                <a:srgbClr val="000066"/>
              </a:solidFill>
              <a:latin typeface="Courier New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943600" y="2438400"/>
            <a:ext cx="2743200" cy="3276600"/>
            <a:chOff x="5943600" y="2438400"/>
            <a:chExt cx="2743200" cy="3276600"/>
          </a:xfrm>
        </p:grpSpPr>
        <p:sp>
          <p:nvSpPr>
            <p:cNvPr id="62483" name="Rectangle 8"/>
            <p:cNvSpPr>
              <a:spLocks noChangeArrowheads="1"/>
            </p:cNvSpPr>
            <p:nvPr/>
          </p:nvSpPr>
          <p:spPr bwMode="auto">
            <a:xfrm>
              <a:off x="5943600" y="47244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62484" name="Rectangle 9"/>
            <p:cNvSpPr>
              <a:spLocks noChangeArrowheads="1"/>
            </p:cNvSpPr>
            <p:nvPr/>
          </p:nvSpPr>
          <p:spPr bwMode="auto">
            <a:xfrm>
              <a:off x="5943600" y="53340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%eip</a:t>
              </a:r>
            </a:p>
          </p:txBody>
        </p:sp>
        <p:sp>
          <p:nvSpPr>
            <p:cNvPr id="62485" name="Rectangle 39"/>
            <p:cNvSpPr>
              <a:spLocks noChangeArrowheads="1"/>
            </p:cNvSpPr>
            <p:nvPr/>
          </p:nvSpPr>
          <p:spPr bwMode="auto">
            <a:xfrm>
              <a:off x="7315200" y="5334000"/>
              <a:ext cx="1371600" cy="38100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0x8048591</a:t>
              </a:r>
            </a:p>
          </p:txBody>
        </p:sp>
        <p:sp>
          <p:nvSpPr>
            <p:cNvPr id="62486" name="Rectangle 3"/>
            <p:cNvSpPr>
              <a:spLocks noChangeArrowheads="1"/>
            </p:cNvSpPr>
            <p:nvPr/>
          </p:nvSpPr>
          <p:spPr bwMode="auto">
            <a:xfrm>
              <a:off x="7315200" y="4724400"/>
              <a:ext cx="1371600" cy="3810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0x104</a:t>
              </a:r>
            </a:p>
          </p:txBody>
        </p:sp>
        <p:sp>
          <p:nvSpPr>
            <p:cNvPr id="62487" name="Rectangle 27"/>
            <p:cNvSpPr>
              <a:spLocks noChangeArrowheads="1"/>
            </p:cNvSpPr>
            <p:nvPr/>
          </p:nvSpPr>
          <p:spPr bwMode="auto">
            <a:xfrm>
              <a:off x="5943600" y="3657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0x108</a:t>
              </a:r>
            </a:p>
          </p:txBody>
        </p:sp>
        <p:sp>
          <p:nvSpPr>
            <p:cNvPr id="62488" name="Rectangle 28"/>
            <p:cNvSpPr>
              <a:spLocks noChangeArrowheads="1"/>
            </p:cNvSpPr>
            <p:nvPr/>
          </p:nvSpPr>
          <p:spPr bwMode="auto">
            <a:xfrm>
              <a:off x="5943600" y="3276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0x10c</a:t>
              </a:r>
            </a:p>
          </p:txBody>
        </p:sp>
        <p:sp>
          <p:nvSpPr>
            <p:cNvPr id="62489" name="Rectangle 29"/>
            <p:cNvSpPr>
              <a:spLocks noChangeArrowheads="1"/>
            </p:cNvSpPr>
            <p:nvPr/>
          </p:nvSpPr>
          <p:spPr bwMode="auto">
            <a:xfrm>
              <a:off x="5943600" y="2895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0x110</a:t>
              </a:r>
            </a:p>
          </p:txBody>
        </p:sp>
        <p:sp>
          <p:nvSpPr>
            <p:cNvPr id="62490" name="Rectangle 30"/>
            <p:cNvSpPr>
              <a:spLocks noChangeArrowheads="1"/>
            </p:cNvSpPr>
            <p:nvPr/>
          </p:nvSpPr>
          <p:spPr bwMode="auto">
            <a:xfrm>
              <a:off x="7315200" y="3657600"/>
              <a:ext cx="1371600" cy="3810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123</a:t>
              </a:r>
            </a:p>
          </p:txBody>
        </p:sp>
        <p:sp>
          <p:nvSpPr>
            <p:cNvPr id="62491" name="Rectangle 31"/>
            <p:cNvSpPr>
              <a:spLocks noChangeArrowheads="1"/>
            </p:cNvSpPr>
            <p:nvPr/>
          </p:nvSpPr>
          <p:spPr bwMode="auto">
            <a:xfrm>
              <a:off x="7315200" y="2438400"/>
              <a:ext cx="1371600" cy="12192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>
                <a:solidFill>
                  <a:srgbClr val="000066"/>
                </a:solidFill>
                <a:latin typeface="Courier New" charset="0"/>
              </a:endParaRPr>
            </a:p>
          </p:txBody>
        </p:sp>
        <p:sp>
          <p:nvSpPr>
            <p:cNvPr id="62492" name="Rectangle 40"/>
            <p:cNvSpPr>
              <a:spLocks noChangeArrowheads="1"/>
            </p:cNvSpPr>
            <p:nvPr/>
          </p:nvSpPr>
          <p:spPr bwMode="auto">
            <a:xfrm>
              <a:off x="7315200" y="4038600"/>
              <a:ext cx="1371600" cy="3810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0x8048553</a:t>
              </a:r>
            </a:p>
          </p:txBody>
        </p:sp>
      </p:grpSp>
      <p:sp>
        <p:nvSpPr>
          <p:cNvPr id="266276" name="Rectangle 36"/>
          <p:cNvSpPr>
            <a:spLocks noChangeArrowheads="1"/>
          </p:cNvSpPr>
          <p:nvPr/>
        </p:nvSpPr>
        <p:spPr bwMode="auto">
          <a:xfrm>
            <a:off x="7315200" y="4724400"/>
            <a:ext cx="1371600" cy="381000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0x108</a:t>
            </a:r>
          </a:p>
        </p:txBody>
      </p:sp>
      <p:sp>
        <p:nvSpPr>
          <p:cNvPr id="266278" name="Rectangle 38"/>
          <p:cNvSpPr>
            <a:spLocks noChangeArrowheads="1"/>
          </p:cNvSpPr>
          <p:nvPr/>
        </p:nvSpPr>
        <p:spPr bwMode="auto">
          <a:xfrm>
            <a:off x="7315200" y="5334000"/>
            <a:ext cx="1371600" cy="3810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0x8048553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2" grpId="0" build="p" autoUpdateAnimBg="0"/>
      <p:bldP spid="266276" grpId="0" animBg="1" autoUpdateAnimBg="0"/>
      <p:bldP spid="266278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743700" cy="573088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/>
              <a:t>IA32/Linux Stack Frame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4495800" cy="5011738"/>
          </a:xfrm>
        </p:spPr>
        <p:txBody>
          <a:bodyPr lIns="90487" tIns="44450" rIns="90487" bIns="44450"/>
          <a:lstStyle/>
          <a:p>
            <a:pPr eaLnBrk="1" hangingPunct="1">
              <a:buFont typeface="Wingdings" charset="2"/>
              <a:buNone/>
              <a:defRPr/>
            </a:pPr>
            <a:r>
              <a:rPr lang="en-US" dirty="0"/>
              <a:t>Caller Stack Frame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 smtClean="0"/>
              <a:t>Push parameters </a:t>
            </a:r>
            <a:r>
              <a:rPr lang="en-US" dirty="0"/>
              <a:t>for function about to call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sz="1800" dirty="0"/>
              <a:t>“Argument build</a:t>
            </a:r>
            <a:r>
              <a:rPr lang="en-US" sz="1800" dirty="0" smtClean="0"/>
              <a:t>”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sz="1800" dirty="0" smtClean="0"/>
              <a:t>Last argument pushed first, … first argument is pushed last – see p.220 of textbook</a:t>
            </a:r>
            <a:endParaRPr lang="en-US" sz="1800" dirty="0"/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 smtClean="0"/>
              <a:t>Push return </a:t>
            </a:r>
            <a:r>
              <a:rPr lang="en-US" dirty="0"/>
              <a:t>address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sz="1800" dirty="0"/>
              <a:t>Pushed by </a:t>
            </a:r>
            <a:r>
              <a:rPr lang="en-US" sz="1800" dirty="0">
                <a:latin typeface="Courier New" charset="0"/>
              </a:rPr>
              <a:t>call</a:t>
            </a:r>
            <a:r>
              <a:rPr lang="en-US" sz="1800" dirty="0"/>
              <a:t> instruction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dirty="0" smtClean="0"/>
              <a:t>Current </a:t>
            </a:r>
            <a:r>
              <a:rPr lang="en-US" dirty="0" err="1" smtClean="0"/>
              <a:t>Callee</a:t>
            </a:r>
            <a:r>
              <a:rPr lang="en-US" dirty="0" smtClean="0"/>
              <a:t> Stack Frame</a:t>
            </a:r>
            <a:endParaRPr lang="en-US" dirty="0"/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 smtClean="0"/>
              <a:t>Push (save) old </a:t>
            </a:r>
            <a:r>
              <a:rPr lang="en-US" dirty="0"/>
              <a:t>frame pointer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Saved register context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 smtClean="0"/>
              <a:t>Allocate space for local </a:t>
            </a:r>
            <a:r>
              <a:rPr lang="en-US" dirty="0"/>
              <a:t>variables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 smtClean="0"/>
              <a:t>More argument building as needed</a:t>
            </a:r>
            <a:endParaRPr lang="en-US" dirty="0"/>
          </a:p>
        </p:txBody>
      </p:sp>
      <p:sp>
        <p:nvSpPr>
          <p:cNvPr id="77827" name="Line 4"/>
          <p:cNvSpPr>
            <a:spLocks noChangeShapeType="1"/>
          </p:cNvSpPr>
          <p:nvPr/>
        </p:nvSpPr>
        <p:spPr bwMode="auto">
          <a:xfrm>
            <a:off x="6096000" y="601980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5078413" y="5616575"/>
            <a:ext cx="16414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 Pointer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%esp</a:t>
            </a:r>
            <a:r>
              <a:rPr lang="en-US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77829" name="Line 7"/>
          <p:cNvSpPr>
            <a:spLocks noChangeShapeType="1"/>
          </p:cNvSpPr>
          <p:nvPr/>
        </p:nvSpPr>
        <p:spPr bwMode="auto">
          <a:xfrm>
            <a:off x="6061075" y="3422650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Rectangle 8"/>
          <p:cNvSpPr>
            <a:spLocks noChangeArrowheads="1"/>
          </p:cNvSpPr>
          <p:nvPr/>
        </p:nvSpPr>
        <p:spPr bwMode="auto">
          <a:xfrm>
            <a:off x="5043488" y="2943225"/>
            <a:ext cx="17176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 Pointer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r>
              <a:rPr lang="en-US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77831" name="Rectangle 9"/>
          <p:cNvSpPr>
            <a:spLocks noChangeArrowheads="1"/>
          </p:cNvSpPr>
          <p:nvPr/>
        </p:nvSpPr>
        <p:spPr bwMode="auto">
          <a:xfrm>
            <a:off x="7037388" y="2959100"/>
            <a:ext cx="1358900" cy="304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Return Addr</a:t>
            </a:r>
          </a:p>
        </p:txBody>
      </p:sp>
      <p:sp>
        <p:nvSpPr>
          <p:cNvPr id="77832" name="Rectangle 10"/>
          <p:cNvSpPr>
            <a:spLocks noChangeArrowheads="1"/>
          </p:cNvSpPr>
          <p:nvPr/>
        </p:nvSpPr>
        <p:spPr bwMode="auto">
          <a:xfrm>
            <a:off x="7037388" y="3568700"/>
            <a:ext cx="1371600" cy="18161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Saved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Registers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+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Local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Variables</a:t>
            </a:r>
          </a:p>
        </p:txBody>
      </p:sp>
      <p:sp>
        <p:nvSpPr>
          <p:cNvPr id="77833" name="Rectangle 11"/>
          <p:cNvSpPr>
            <a:spLocks noChangeArrowheads="1"/>
          </p:cNvSpPr>
          <p:nvPr/>
        </p:nvSpPr>
        <p:spPr bwMode="auto">
          <a:xfrm>
            <a:off x="7037388" y="5410200"/>
            <a:ext cx="1371600" cy="736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Argument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Build</a:t>
            </a:r>
          </a:p>
        </p:txBody>
      </p:sp>
      <p:sp>
        <p:nvSpPr>
          <p:cNvPr id="77834" name="Rectangle 12"/>
          <p:cNvSpPr>
            <a:spLocks noChangeArrowheads="1"/>
          </p:cNvSpPr>
          <p:nvPr/>
        </p:nvSpPr>
        <p:spPr bwMode="auto">
          <a:xfrm>
            <a:off x="7037388" y="1143000"/>
            <a:ext cx="1371600" cy="13716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77835" name="Rectangle 13"/>
          <p:cNvSpPr>
            <a:spLocks noChangeArrowheads="1"/>
          </p:cNvSpPr>
          <p:nvPr/>
        </p:nvSpPr>
        <p:spPr bwMode="auto">
          <a:xfrm>
            <a:off x="7024688" y="3263900"/>
            <a:ext cx="13843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%ebp</a:t>
            </a:r>
          </a:p>
        </p:txBody>
      </p:sp>
      <p:sp>
        <p:nvSpPr>
          <p:cNvPr id="77836" name="Rectangle 14"/>
          <p:cNvSpPr>
            <a:spLocks noChangeArrowheads="1"/>
          </p:cNvSpPr>
          <p:nvPr/>
        </p:nvSpPr>
        <p:spPr bwMode="auto">
          <a:xfrm>
            <a:off x="7037388" y="2362200"/>
            <a:ext cx="1358900" cy="6096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Arguments</a:t>
            </a:r>
          </a:p>
        </p:txBody>
      </p:sp>
      <p:sp>
        <p:nvSpPr>
          <p:cNvPr id="77837" name="Rectangle 15"/>
          <p:cNvSpPr>
            <a:spLocks noChangeArrowheads="1"/>
          </p:cNvSpPr>
          <p:nvPr/>
        </p:nvSpPr>
        <p:spPr bwMode="auto">
          <a:xfrm>
            <a:off x="5715000" y="18288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Caller</a:t>
            </a:r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</a:t>
            </a:r>
          </a:p>
        </p:txBody>
      </p:sp>
      <p:sp>
        <p:nvSpPr>
          <p:cNvPr id="77838" name="AutoShape 16"/>
          <p:cNvSpPr>
            <a:spLocks/>
          </p:cNvSpPr>
          <p:nvPr/>
        </p:nvSpPr>
        <p:spPr bwMode="auto">
          <a:xfrm>
            <a:off x="6705600" y="11430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7839" name="AutoShape 16"/>
          <p:cNvSpPr>
            <a:spLocks/>
          </p:cNvSpPr>
          <p:nvPr/>
        </p:nvSpPr>
        <p:spPr bwMode="auto">
          <a:xfrm>
            <a:off x="6629400" y="3276600"/>
            <a:ext cx="304800" cy="2819400"/>
          </a:xfrm>
          <a:prstGeom prst="leftBrace">
            <a:avLst>
              <a:gd name="adj1" fmla="val 7498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7840" name="Rectangle 15"/>
          <p:cNvSpPr>
            <a:spLocks noChangeArrowheads="1"/>
          </p:cNvSpPr>
          <p:nvPr/>
        </p:nvSpPr>
        <p:spPr bwMode="auto">
          <a:xfrm>
            <a:off x="5553075" y="4387850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Current</a:t>
            </a:r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Callee</a:t>
            </a:r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5743575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Courier New" charset="0"/>
              </a:rPr>
              <a:t>ipwr</a:t>
            </a:r>
            <a:r>
              <a:rPr lang="en-US"/>
              <a:t> Computation</a:t>
            </a:r>
          </a:p>
        </p:txBody>
      </p:sp>
      <p:sp>
        <p:nvSpPr>
          <p:cNvPr id="105474" name="Rectangle 3"/>
          <p:cNvSpPr>
            <a:spLocks noChangeArrowheads="1"/>
          </p:cNvSpPr>
          <p:nvPr/>
        </p:nvSpPr>
        <p:spPr bwMode="auto">
          <a:xfrm>
            <a:off x="990600" y="1066800"/>
            <a:ext cx="6934200" cy="28479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/* Compute x raised to nonnegative power p */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int ipwr_for_fast(int x, unsigned p)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result;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for (result = 1; p != 0; p = p&gt;&gt;1)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if (p &amp; 0x1)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  result *= x;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x = x*x;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result;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  <p:graphicFrame>
        <p:nvGraphicFramePr>
          <p:cNvPr id="105475" name="Object 2"/>
          <p:cNvGraphicFramePr>
            <a:graphicFrameLocks noChangeAspect="1"/>
          </p:cNvGraphicFramePr>
          <p:nvPr/>
        </p:nvGraphicFramePr>
        <p:xfrm>
          <a:off x="1674813" y="4194175"/>
          <a:ext cx="5984875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6" name="Document" r:id="rId3" imgW="23974603" imgH="10006349" progId="Word.Document.8">
                  <p:embed/>
                </p:oleObj>
              </mc:Choice>
              <mc:Fallback>
                <p:oleObj name="Document" r:id="rId3" imgW="23974603" imgH="100063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4194175"/>
                        <a:ext cx="5984875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613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Summarizing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838200"/>
            <a:ext cx="4076700" cy="5224463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  <a:defRPr/>
            </a:pPr>
            <a:r>
              <a:rPr lang="en-US" sz="2000" dirty="0"/>
              <a:t>C Control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800" dirty="0"/>
              <a:t>if-then-else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800" dirty="0"/>
              <a:t>do-while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800" dirty="0"/>
              <a:t>while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800" dirty="0"/>
              <a:t>switch</a:t>
            </a:r>
          </a:p>
          <a:p>
            <a:pPr marL="0" indent="0" eaLnBrk="1" hangingPunct="1">
              <a:buFont typeface="Wingdings" charset="2"/>
              <a:buNone/>
              <a:defRPr/>
            </a:pPr>
            <a:r>
              <a:rPr lang="en-US" sz="2000" dirty="0"/>
              <a:t>Assembler Control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800" dirty="0"/>
              <a:t>jump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800" dirty="0"/>
              <a:t>Conditional jump</a:t>
            </a:r>
          </a:p>
          <a:p>
            <a:pPr marL="0" indent="0" eaLnBrk="1" hangingPunct="1">
              <a:buFont typeface="Wingdings" charset="2"/>
              <a:buNone/>
              <a:defRPr/>
            </a:pPr>
            <a:r>
              <a:rPr lang="en-US" sz="2000" dirty="0"/>
              <a:t>Compiler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800" dirty="0"/>
              <a:t>Must generate assembly code to implement more complex control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38600" y="838200"/>
            <a:ext cx="4559300" cy="5224463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Standard Techniques</a:t>
            </a:r>
          </a:p>
          <a:p>
            <a:pPr lvl="1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All loops converted to do-while form</a:t>
            </a:r>
          </a:p>
          <a:p>
            <a:pPr lvl="1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Large switch statements use jump tables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Conditions in CISC</a:t>
            </a:r>
          </a:p>
          <a:p>
            <a:pPr lvl="1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CISC machines generally have condition code registers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Conditions in RISC</a:t>
            </a:r>
          </a:p>
          <a:p>
            <a:pPr lvl="1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Use general registers to store condition information</a:t>
            </a:r>
          </a:p>
          <a:p>
            <a:pPr lvl="1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Special comparison instructions</a:t>
            </a:r>
          </a:p>
          <a:p>
            <a:pPr lvl="1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E.g., on Alpha: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	cmple $16,1,$1</a:t>
            </a:r>
            <a:endParaRPr lang="en-US" sz="2000">
              <a:latin typeface="Helvetica" charset="0"/>
              <a:ea typeface="ＭＳ Ｐゴシック" charset="0"/>
            </a:endParaRPr>
          </a:p>
          <a:p>
            <a:pPr lvl="2" eaLnBrk="1" hangingPunct="1">
              <a:defRPr/>
            </a:pPr>
            <a:r>
              <a:rPr lang="en-US" sz="1600">
                <a:latin typeface="Helvetica" charset="0"/>
                <a:ea typeface="ＭＳ Ｐゴシック" charset="0"/>
              </a:rPr>
              <a:t>Sets register $1 to 1 when Register $16 &lt;= 1</a:t>
            </a:r>
          </a:p>
          <a:p>
            <a:pPr lvl="2" eaLnBrk="1" hangingPunct="1">
              <a:defRPr/>
            </a:pPr>
            <a:endParaRPr lang="en-US" sz="1600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55"/>
          <p:cNvSpPr>
            <a:spLocks noChangeArrowheads="1"/>
          </p:cNvSpPr>
          <p:nvPr/>
        </p:nvSpPr>
        <p:spPr bwMode="auto">
          <a:xfrm>
            <a:off x="4495800" y="5105400"/>
            <a:ext cx="1447800" cy="762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4034" name="Rectangle 54"/>
          <p:cNvSpPr>
            <a:spLocks noChangeArrowheads="1"/>
          </p:cNvSpPr>
          <p:nvPr/>
        </p:nvSpPr>
        <p:spPr bwMode="auto">
          <a:xfrm>
            <a:off x="4495800" y="3505200"/>
            <a:ext cx="1447800" cy="9144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Motivation for 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Call Stack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3595687" cy="5224462"/>
          </a:xfrm>
        </p:spPr>
        <p:txBody>
          <a:bodyPr/>
          <a:lstStyle/>
          <a:p>
            <a:pPr>
              <a:buFont typeface="Wingdings" pitchFamily="-1" charset="2"/>
              <a:buChar char="•"/>
              <a:defRPr/>
            </a:pPr>
            <a:r>
              <a:rPr lang="en-US" dirty="0" smtClean="0"/>
              <a:t>Problem #2: How to pass parameters to common code?</a:t>
            </a:r>
          </a:p>
          <a:p>
            <a:pPr lvl="1">
              <a:buFont typeface="Wingdings" pitchFamily="-1" charset="2"/>
              <a:buChar char="n"/>
              <a:defRPr/>
            </a:pPr>
            <a:r>
              <a:rPr lang="en-US" dirty="0" smtClean="0"/>
              <a:t>Example: from the 1</a:t>
            </a:r>
            <a:r>
              <a:rPr lang="en-US" baseline="30000" dirty="0" smtClean="0"/>
              <a:t>st</a:t>
            </a:r>
            <a:r>
              <a:rPr lang="en-US" dirty="0" smtClean="0"/>
              <a:t> jump point, may want to calculate 10!, while 2</a:t>
            </a:r>
            <a:r>
              <a:rPr lang="en-US" baseline="30000" dirty="0" smtClean="0"/>
              <a:t>nd</a:t>
            </a:r>
            <a:r>
              <a:rPr lang="en-US" dirty="0" smtClean="0"/>
              <a:t> jump point may want to calculate 7!</a:t>
            </a:r>
          </a:p>
          <a:p>
            <a:pPr lvl="1">
              <a:buFont typeface="Wingdings" pitchFamily="-1" charset="2"/>
              <a:buChar char="n"/>
              <a:defRPr/>
            </a:pPr>
            <a:r>
              <a:rPr lang="en-US" dirty="0" smtClean="0"/>
              <a:t>Again, could allocate special memory to store parameters before jumping</a:t>
            </a:r>
          </a:p>
        </p:txBody>
      </p:sp>
      <p:sp>
        <p:nvSpPr>
          <p:cNvPr id="44037" name="Vertical Scroll 3"/>
          <p:cNvSpPr>
            <a:spLocks noChangeArrowheads="1"/>
          </p:cNvSpPr>
          <p:nvPr/>
        </p:nvSpPr>
        <p:spPr bwMode="auto">
          <a:xfrm>
            <a:off x="4114800" y="1066800"/>
            <a:ext cx="2286000" cy="5486400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cxnSp>
        <p:nvCxnSpPr>
          <p:cNvPr id="44038" name="Straight Connector 5"/>
          <p:cNvCxnSpPr>
            <a:cxnSpLocks noChangeShapeType="1"/>
          </p:cNvCxnSpPr>
          <p:nvPr/>
        </p:nvCxnSpPr>
        <p:spPr bwMode="auto">
          <a:xfrm>
            <a:off x="4648200" y="1600200"/>
            <a:ext cx="1143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39" name="Straight Connector 11"/>
          <p:cNvCxnSpPr>
            <a:cxnSpLocks noChangeShapeType="1"/>
          </p:cNvCxnSpPr>
          <p:nvPr/>
        </p:nvCxnSpPr>
        <p:spPr bwMode="auto">
          <a:xfrm>
            <a:off x="4648200" y="29702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0" name="Straight Connector 12"/>
          <p:cNvCxnSpPr>
            <a:cxnSpLocks noChangeShapeType="1"/>
          </p:cNvCxnSpPr>
          <p:nvPr/>
        </p:nvCxnSpPr>
        <p:spPr bwMode="auto">
          <a:xfrm>
            <a:off x="4648200" y="31988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1" name="Straight Connector 13"/>
          <p:cNvCxnSpPr>
            <a:cxnSpLocks noChangeShapeType="1"/>
          </p:cNvCxnSpPr>
          <p:nvPr/>
        </p:nvCxnSpPr>
        <p:spPr bwMode="auto">
          <a:xfrm>
            <a:off x="4648200" y="3429000"/>
            <a:ext cx="1143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2" name="Straight Connector 14"/>
          <p:cNvCxnSpPr>
            <a:cxnSpLocks noChangeShapeType="1"/>
          </p:cNvCxnSpPr>
          <p:nvPr/>
        </p:nvCxnSpPr>
        <p:spPr bwMode="auto">
          <a:xfrm>
            <a:off x="4648200" y="36576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3" name="Straight Connector 15"/>
          <p:cNvCxnSpPr>
            <a:cxnSpLocks noChangeShapeType="1"/>
          </p:cNvCxnSpPr>
          <p:nvPr/>
        </p:nvCxnSpPr>
        <p:spPr bwMode="auto">
          <a:xfrm>
            <a:off x="4648200" y="38862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Straight Connector 16"/>
          <p:cNvCxnSpPr>
            <a:cxnSpLocks noChangeShapeType="1"/>
          </p:cNvCxnSpPr>
          <p:nvPr/>
        </p:nvCxnSpPr>
        <p:spPr bwMode="auto">
          <a:xfrm>
            <a:off x="4648200" y="41148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Straight Connector 17"/>
          <p:cNvCxnSpPr>
            <a:cxnSpLocks noChangeShapeType="1"/>
          </p:cNvCxnSpPr>
          <p:nvPr/>
        </p:nvCxnSpPr>
        <p:spPr bwMode="auto">
          <a:xfrm>
            <a:off x="4648200" y="43434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6" name="Straight Connector 18"/>
          <p:cNvCxnSpPr>
            <a:cxnSpLocks noChangeShapeType="1"/>
          </p:cNvCxnSpPr>
          <p:nvPr/>
        </p:nvCxnSpPr>
        <p:spPr bwMode="auto">
          <a:xfrm>
            <a:off x="4648200" y="4572000"/>
            <a:ext cx="1143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7" name="Straight Connector 19"/>
          <p:cNvCxnSpPr>
            <a:cxnSpLocks noChangeShapeType="1"/>
          </p:cNvCxnSpPr>
          <p:nvPr/>
        </p:nvCxnSpPr>
        <p:spPr bwMode="auto">
          <a:xfrm>
            <a:off x="4648200" y="4799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8" name="Straight Connector 20"/>
          <p:cNvCxnSpPr>
            <a:cxnSpLocks noChangeShapeType="1"/>
          </p:cNvCxnSpPr>
          <p:nvPr/>
        </p:nvCxnSpPr>
        <p:spPr bwMode="auto">
          <a:xfrm>
            <a:off x="4648200" y="5027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4648200" y="52562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648200" y="54848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648200" y="57134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44052" name="Straight Connector 34"/>
          <p:cNvCxnSpPr>
            <a:cxnSpLocks noChangeShapeType="1"/>
          </p:cNvCxnSpPr>
          <p:nvPr/>
        </p:nvCxnSpPr>
        <p:spPr bwMode="auto">
          <a:xfrm>
            <a:off x="4648200" y="5942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3" name="Straight Connector 35"/>
          <p:cNvCxnSpPr>
            <a:cxnSpLocks noChangeShapeType="1"/>
          </p:cNvCxnSpPr>
          <p:nvPr/>
        </p:nvCxnSpPr>
        <p:spPr bwMode="auto">
          <a:xfrm>
            <a:off x="4648200" y="6170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4" name="Left Brace 42"/>
          <p:cNvSpPr>
            <a:spLocks/>
          </p:cNvSpPr>
          <p:nvPr/>
        </p:nvSpPr>
        <p:spPr bwMode="auto">
          <a:xfrm flipH="1">
            <a:off x="5867400" y="3582988"/>
            <a:ext cx="914400" cy="8382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4055" name="TextBox 43"/>
          <p:cNvSpPr txBox="1">
            <a:spLocks noChangeArrowheads="1"/>
          </p:cNvSpPr>
          <p:nvPr/>
        </p:nvSpPr>
        <p:spPr bwMode="auto">
          <a:xfrm>
            <a:off x="6705600" y="3735388"/>
            <a:ext cx="131286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Computes </a:t>
            </a:r>
          </a:p>
          <a:p>
            <a:r>
              <a:rPr lang="en-US" sz="1800">
                <a:solidFill>
                  <a:srgbClr val="FF0000"/>
                </a:solidFill>
              </a:rPr>
              <a:t>factorial</a:t>
            </a:r>
          </a:p>
        </p:txBody>
      </p:sp>
      <p:sp>
        <p:nvSpPr>
          <p:cNvPr id="45" name="Left Brace 44"/>
          <p:cNvSpPr/>
          <p:nvPr/>
        </p:nvSpPr>
        <p:spPr bwMode="auto">
          <a:xfrm flipH="1">
            <a:off x="5867400" y="5181600"/>
            <a:ext cx="914400" cy="609600"/>
          </a:xfrm>
          <a:prstGeom prst="leftBrac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4057" name="TextBox 45"/>
          <p:cNvSpPr txBox="1">
            <a:spLocks noChangeArrowheads="1"/>
          </p:cNvSpPr>
          <p:nvPr/>
        </p:nvSpPr>
        <p:spPr bwMode="auto">
          <a:xfrm>
            <a:off x="6661150" y="5105400"/>
            <a:ext cx="140335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A0AFF"/>
                </a:solidFill>
              </a:rPr>
              <a:t>Computes </a:t>
            </a:r>
          </a:p>
          <a:p>
            <a:r>
              <a:rPr lang="en-US" sz="1800">
                <a:solidFill>
                  <a:srgbClr val="0A0AFF"/>
                </a:solidFill>
              </a:rPr>
              <a:t>polynomial</a:t>
            </a:r>
          </a:p>
        </p:txBody>
      </p:sp>
      <p:cxnSp>
        <p:nvCxnSpPr>
          <p:cNvPr id="44058" name="Straight Connector 31"/>
          <p:cNvCxnSpPr>
            <a:cxnSpLocks noChangeShapeType="1"/>
          </p:cNvCxnSpPr>
          <p:nvPr/>
        </p:nvCxnSpPr>
        <p:spPr bwMode="auto">
          <a:xfrm>
            <a:off x="4648200" y="20558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9" name="Straight Connector 32"/>
          <p:cNvCxnSpPr>
            <a:cxnSpLocks noChangeShapeType="1"/>
          </p:cNvCxnSpPr>
          <p:nvPr/>
        </p:nvCxnSpPr>
        <p:spPr bwMode="auto">
          <a:xfrm>
            <a:off x="4648200" y="22844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0" name="Straight Connector 33"/>
          <p:cNvCxnSpPr>
            <a:cxnSpLocks noChangeShapeType="1"/>
          </p:cNvCxnSpPr>
          <p:nvPr/>
        </p:nvCxnSpPr>
        <p:spPr bwMode="auto">
          <a:xfrm>
            <a:off x="4648200" y="2513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1" name="Straight Connector 37"/>
          <p:cNvCxnSpPr>
            <a:cxnSpLocks noChangeShapeType="1"/>
          </p:cNvCxnSpPr>
          <p:nvPr/>
        </p:nvCxnSpPr>
        <p:spPr bwMode="auto">
          <a:xfrm>
            <a:off x="4648200" y="18288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2" name="Straight Connector 47"/>
          <p:cNvCxnSpPr>
            <a:cxnSpLocks noChangeShapeType="1"/>
          </p:cNvCxnSpPr>
          <p:nvPr/>
        </p:nvCxnSpPr>
        <p:spPr bwMode="auto">
          <a:xfrm>
            <a:off x="4648200" y="27416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63" name="TextBox 48"/>
          <p:cNvSpPr txBox="1">
            <a:spLocks noChangeArrowheads="1"/>
          </p:cNvSpPr>
          <p:nvPr/>
        </p:nvSpPr>
        <p:spPr bwMode="auto">
          <a:xfrm>
            <a:off x="3733800" y="1635125"/>
            <a:ext cx="698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0x20</a:t>
            </a:r>
          </a:p>
        </p:txBody>
      </p:sp>
      <p:sp>
        <p:nvSpPr>
          <p:cNvPr id="44064" name="TextBox 49"/>
          <p:cNvSpPr txBox="1">
            <a:spLocks noChangeArrowheads="1"/>
          </p:cNvSpPr>
          <p:nvPr/>
        </p:nvSpPr>
        <p:spPr bwMode="auto">
          <a:xfrm>
            <a:off x="3733800" y="2549525"/>
            <a:ext cx="698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0x44</a:t>
            </a:r>
          </a:p>
        </p:txBody>
      </p:sp>
      <p:sp>
        <p:nvSpPr>
          <p:cNvPr id="44065" name="TextBox 56"/>
          <p:cNvSpPr txBox="1">
            <a:spLocks noChangeArrowheads="1"/>
          </p:cNvSpPr>
          <p:nvPr/>
        </p:nvSpPr>
        <p:spPr bwMode="auto">
          <a:xfrm>
            <a:off x="3733800" y="3540125"/>
            <a:ext cx="698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0x68</a:t>
            </a:r>
          </a:p>
        </p:txBody>
      </p:sp>
      <p:sp>
        <p:nvSpPr>
          <p:cNvPr id="44066" name="TextBox 57"/>
          <p:cNvSpPr txBox="1">
            <a:spLocks noChangeArrowheads="1"/>
          </p:cNvSpPr>
          <p:nvPr/>
        </p:nvSpPr>
        <p:spPr bwMode="auto">
          <a:xfrm>
            <a:off x="4622800" y="1558925"/>
            <a:ext cx="1171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jmp 0x68</a:t>
            </a:r>
          </a:p>
        </p:txBody>
      </p:sp>
      <p:sp>
        <p:nvSpPr>
          <p:cNvPr id="44067" name="TextBox 58"/>
          <p:cNvSpPr txBox="1">
            <a:spLocks noChangeArrowheads="1"/>
          </p:cNvSpPr>
          <p:nvPr/>
        </p:nvSpPr>
        <p:spPr bwMode="auto">
          <a:xfrm>
            <a:off x="4622800" y="2473325"/>
            <a:ext cx="1171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jmp 0x68</a:t>
            </a:r>
          </a:p>
        </p:txBody>
      </p:sp>
      <p:sp>
        <p:nvSpPr>
          <p:cNvPr id="44068" name="Curved Right Arrow 52"/>
          <p:cNvSpPr>
            <a:spLocks noChangeArrowheads="1"/>
          </p:cNvSpPr>
          <p:nvPr/>
        </p:nvSpPr>
        <p:spPr bwMode="auto">
          <a:xfrm flipH="1" flipV="1">
            <a:off x="5867400" y="2819400"/>
            <a:ext cx="533400" cy="16002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4069" name="Curved Right Arrow 65"/>
          <p:cNvSpPr>
            <a:spLocks noChangeArrowheads="1"/>
          </p:cNvSpPr>
          <p:nvPr/>
        </p:nvSpPr>
        <p:spPr bwMode="auto">
          <a:xfrm>
            <a:off x="3810000" y="2819400"/>
            <a:ext cx="457200" cy="838200"/>
          </a:xfrm>
          <a:prstGeom prst="curvedRightArrow">
            <a:avLst>
              <a:gd name="adj1" fmla="val 24996"/>
              <a:gd name="adj2" fmla="val 50001"/>
              <a:gd name="adj3" fmla="val 25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4207835" y="1330325"/>
            <a:ext cx="4518652" cy="1260649"/>
            <a:chOff x="4207779" y="1330151"/>
            <a:chExt cx="4518596" cy="1260823"/>
          </a:xfrm>
        </p:grpSpPr>
        <p:sp>
          <p:nvSpPr>
            <p:cNvPr id="44079" name="TextBox 59"/>
            <p:cNvSpPr txBox="1">
              <a:spLocks noChangeArrowheads="1"/>
            </p:cNvSpPr>
            <p:nvPr/>
          </p:nvSpPr>
          <p:spPr bwMode="auto">
            <a:xfrm>
              <a:off x="6642864" y="1524000"/>
              <a:ext cx="2083511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FF1A1A"/>
                  </a:solidFill>
                </a:rPr>
                <a:t>Store parameters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before jump</a:t>
              </a:r>
            </a:p>
          </p:txBody>
        </p:sp>
        <p:cxnSp>
          <p:nvCxnSpPr>
            <p:cNvPr id="62" name="Straight Connector 61"/>
            <p:cNvCxnSpPr>
              <a:stCxn id="44079" idx="1"/>
            </p:cNvCxnSpPr>
            <p:nvPr/>
          </p:nvCxnSpPr>
          <p:spPr bwMode="auto">
            <a:xfrm rot="10800000">
              <a:off x="6095920" y="1523853"/>
              <a:ext cx="547681" cy="298491"/>
            </a:xfrm>
            <a:prstGeom prst="line">
              <a:avLst/>
            </a:prstGeom>
            <a:noFill/>
            <a:ln w="190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sp>
          <p:nvSpPr>
            <p:cNvPr id="44081" name="TextBox 46"/>
            <p:cNvSpPr txBox="1">
              <a:spLocks noChangeArrowheads="1"/>
            </p:cNvSpPr>
            <p:nvPr/>
          </p:nvSpPr>
          <p:spPr bwMode="auto">
            <a:xfrm>
              <a:off x="4207779" y="1330151"/>
              <a:ext cx="1993542" cy="346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 err="1" smtClean="0">
                  <a:solidFill>
                    <a:srgbClr val="FF1A1A"/>
                  </a:solidFill>
                </a:rPr>
                <a:t>movq</a:t>
              </a:r>
              <a:r>
                <a:rPr lang="en-US" sz="1800" dirty="0" smtClean="0">
                  <a:solidFill>
                    <a:srgbClr val="FF1A1A"/>
                  </a:solidFill>
                </a:rPr>
                <a:t> </a:t>
              </a:r>
              <a:r>
                <a:rPr lang="en-US" sz="1800" dirty="0">
                  <a:solidFill>
                    <a:srgbClr val="FF1A1A"/>
                  </a:solidFill>
                </a:rPr>
                <a:t>$10, (</a:t>
              </a:r>
              <a:r>
                <a:rPr lang="en-US" sz="1800" dirty="0" smtClean="0">
                  <a:solidFill>
                    <a:srgbClr val="FF1A1A"/>
                  </a:solidFill>
                </a:rPr>
                <a:t>0xf8)</a:t>
              </a:r>
              <a:endParaRPr lang="en-US" sz="1800" dirty="0">
                <a:solidFill>
                  <a:srgbClr val="FF1A1A"/>
                </a:solidFill>
              </a:endParaRPr>
            </a:p>
          </p:txBody>
        </p:sp>
        <p:sp>
          <p:nvSpPr>
            <p:cNvPr id="44082" name="TextBox 60"/>
            <p:cNvSpPr txBox="1">
              <a:spLocks noChangeArrowheads="1"/>
            </p:cNvSpPr>
            <p:nvPr/>
          </p:nvSpPr>
          <p:spPr bwMode="auto">
            <a:xfrm>
              <a:off x="4292605" y="2244677"/>
              <a:ext cx="1865166" cy="346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 err="1" smtClean="0">
                  <a:solidFill>
                    <a:srgbClr val="FF1A1A"/>
                  </a:solidFill>
                </a:rPr>
                <a:t>movq</a:t>
              </a:r>
              <a:r>
                <a:rPr lang="en-US" sz="1800" dirty="0" smtClean="0">
                  <a:solidFill>
                    <a:srgbClr val="FF1A1A"/>
                  </a:solidFill>
                </a:rPr>
                <a:t> </a:t>
              </a:r>
              <a:r>
                <a:rPr lang="en-US" sz="1800" dirty="0">
                  <a:solidFill>
                    <a:srgbClr val="FF1A1A"/>
                  </a:solidFill>
                </a:rPr>
                <a:t>$7, (</a:t>
              </a:r>
              <a:r>
                <a:rPr lang="en-US" sz="1800" dirty="0" smtClean="0">
                  <a:solidFill>
                    <a:srgbClr val="FF1A1A"/>
                  </a:solidFill>
                </a:rPr>
                <a:t>0xf8)</a:t>
              </a:r>
              <a:endParaRPr lang="en-US" sz="1800" dirty="0">
                <a:solidFill>
                  <a:srgbClr val="FF1A1A"/>
                </a:solidFill>
              </a:endParaRPr>
            </a:p>
          </p:txBody>
        </p:sp>
        <p:cxnSp>
          <p:nvCxnSpPr>
            <p:cNvPr id="67" name="Straight Connector 66"/>
            <p:cNvCxnSpPr>
              <a:stCxn id="44079" idx="1"/>
            </p:cNvCxnSpPr>
            <p:nvPr/>
          </p:nvCxnSpPr>
          <p:spPr bwMode="auto">
            <a:xfrm rot="10800000" flipV="1">
              <a:off x="6019721" y="1822344"/>
              <a:ext cx="623880" cy="463614"/>
            </a:xfrm>
            <a:prstGeom prst="line">
              <a:avLst/>
            </a:prstGeom>
            <a:noFill/>
            <a:ln w="190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</p:grp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4141384" y="3048000"/>
            <a:ext cx="5002618" cy="685974"/>
            <a:chOff x="4141787" y="3048000"/>
            <a:chExt cx="5002213" cy="685974"/>
          </a:xfrm>
        </p:grpSpPr>
        <p:sp>
          <p:nvSpPr>
            <p:cNvPr id="44076" name="TextBox 64"/>
            <p:cNvSpPr txBox="1">
              <a:spLocks noChangeArrowheads="1"/>
            </p:cNvSpPr>
            <p:nvPr/>
          </p:nvSpPr>
          <p:spPr bwMode="auto">
            <a:xfrm>
              <a:off x="4141787" y="3387725"/>
              <a:ext cx="2185037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 err="1" smtClean="0">
                  <a:solidFill>
                    <a:srgbClr val="FF1A1A"/>
                  </a:solidFill>
                </a:rPr>
                <a:t>movq</a:t>
              </a:r>
              <a:r>
                <a:rPr lang="en-US" sz="1800" dirty="0" smtClean="0">
                  <a:solidFill>
                    <a:srgbClr val="FF1A1A"/>
                  </a:solidFill>
                </a:rPr>
                <a:t> </a:t>
              </a:r>
              <a:r>
                <a:rPr lang="en-US" sz="1800" dirty="0">
                  <a:solidFill>
                    <a:srgbClr val="FF1A1A"/>
                  </a:solidFill>
                </a:rPr>
                <a:t>(</a:t>
              </a:r>
              <a:r>
                <a:rPr lang="en-US" sz="1800" dirty="0" smtClean="0">
                  <a:solidFill>
                    <a:srgbClr val="FF1A1A"/>
                  </a:solidFill>
                </a:rPr>
                <a:t>0xf8)</a:t>
              </a:r>
              <a:r>
                <a:rPr lang="en-US" sz="1800" dirty="0">
                  <a:solidFill>
                    <a:srgbClr val="FF1A1A"/>
                  </a:solidFill>
                </a:rPr>
                <a:t>, </a:t>
              </a:r>
              <a:r>
                <a:rPr lang="en-US" sz="1800" dirty="0" smtClean="0">
                  <a:solidFill>
                    <a:srgbClr val="FF1A1A"/>
                  </a:solidFill>
                </a:rPr>
                <a:t>%</a:t>
              </a:r>
              <a:r>
                <a:rPr lang="en-US" sz="1800" dirty="0" err="1" smtClean="0">
                  <a:solidFill>
                    <a:srgbClr val="FF1A1A"/>
                  </a:solidFill>
                </a:rPr>
                <a:t>rbx</a:t>
              </a:r>
              <a:endParaRPr lang="en-US" sz="1800" dirty="0">
                <a:solidFill>
                  <a:srgbClr val="FF1A1A"/>
                </a:solidFill>
              </a:endParaRPr>
            </a:p>
          </p:txBody>
        </p:sp>
        <p:sp>
          <p:nvSpPr>
            <p:cNvPr id="44077" name="TextBox 69"/>
            <p:cNvSpPr txBox="1">
              <a:spLocks noChangeArrowheads="1"/>
            </p:cNvSpPr>
            <p:nvPr/>
          </p:nvSpPr>
          <p:spPr bwMode="auto">
            <a:xfrm>
              <a:off x="6739488" y="3048000"/>
              <a:ext cx="240451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FF1A1A"/>
                  </a:solidFill>
                </a:rPr>
                <a:t>Retrieve parameters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after jump</a:t>
              </a:r>
            </a:p>
          </p:txBody>
        </p:sp>
        <p:cxnSp>
          <p:nvCxnSpPr>
            <p:cNvPr id="71" name="Straight Connector 70"/>
            <p:cNvCxnSpPr>
              <a:stCxn id="44077" idx="1"/>
            </p:cNvCxnSpPr>
            <p:nvPr/>
          </p:nvCxnSpPr>
          <p:spPr bwMode="auto">
            <a:xfrm rot="10800000" flipV="1">
              <a:off x="6248634" y="3346450"/>
              <a:ext cx="490498" cy="158750"/>
            </a:xfrm>
            <a:prstGeom prst="line">
              <a:avLst/>
            </a:prstGeom>
            <a:noFill/>
            <a:ln w="190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</p:grpSp>
      <p:sp>
        <p:nvSpPr>
          <p:cNvPr id="74" name="Content Placeholder 2"/>
          <p:cNvSpPr txBox="1">
            <a:spLocks/>
          </p:cNvSpPr>
          <p:nvPr/>
        </p:nvSpPr>
        <p:spPr bwMode="auto">
          <a:xfrm>
            <a:off x="290513" y="5257800"/>
            <a:ext cx="35956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marL="744538" lvl="1" indent="-246063" algn="l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pitchFamily="-1" charset="2"/>
              <a:buChar char="n"/>
              <a:defRPr/>
            </a:pPr>
            <a:r>
              <a:rPr lang="en-US" sz="2000" kern="0" dirty="0">
                <a:solidFill>
                  <a:srgbClr val="000056">
                    <a:lumMod val="90000"/>
                    <a:lumOff val="10000"/>
                  </a:srgbClr>
                </a:solidFill>
                <a:latin typeface="Helvetica"/>
                <a:ea typeface="ＭＳ Ｐゴシック" charset="-128"/>
                <a:cs typeface="ＭＳ Ｐゴシック" pitchFamily="-1" charset="-128"/>
              </a:rPr>
              <a:t>The called common code is programmed to look in this special memory location to retrieve parameters</a:t>
            </a:r>
          </a:p>
        </p:txBody>
      </p: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-60325" y="4357688"/>
            <a:ext cx="1185863" cy="2201862"/>
            <a:chOff x="-59492" y="4357452"/>
            <a:chExt cx="1184590" cy="2202690"/>
          </a:xfrm>
        </p:grpSpPr>
        <p:sp>
          <p:nvSpPr>
            <p:cNvPr id="44074" name="TextBox 75"/>
            <p:cNvSpPr txBox="1">
              <a:spLocks noChangeArrowheads="1"/>
            </p:cNvSpPr>
            <p:nvPr/>
          </p:nvSpPr>
          <p:spPr bwMode="auto">
            <a:xfrm>
              <a:off x="-59492" y="5715274"/>
              <a:ext cx="1184590" cy="84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FF1A1A"/>
                  </a:solidFill>
                </a:rPr>
                <a:t>Problem: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Recur-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sion?</a:t>
              </a:r>
            </a:p>
          </p:txBody>
        </p:sp>
        <p:sp>
          <p:nvSpPr>
            <p:cNvPr id="44075" name="TextBox 76"/>
            <p:cNvSpPr txBox="1">
              <a:spLocks noChangeArrowheads="1"/>
            </p:cNvSpPr>
            <p:nvPr/>
          </p:nvSpPr>
          <p:spPr bwMode="auto">
            <a:xfrm>
              <a:off x="-59492" y="4357452"/>
              <a:ext cx="1184590" cy="84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FF1A1A"/>
                  </a:solidFill>
                </a:rPr>
                <a:t>Problem: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Waste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Memory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74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Motivation for 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Call Stack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Problem #3: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Wasting memory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common code may never be called, wasting allocated memory for parameters and return addresses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Problem #4: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Wasting memory II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common code may allocate local variables only used within the common code, yet the common code may never be called, wasting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memory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213 F'02\Lectures\class02.ppt</Template>
  <TotalTime>59961</TotalTime>
  <Pages>35</Pages>
  <Words>7036</Words>
  <Application>Microsoft Macintosh PowerPoint</Application>
  <PresentationFormat>Letter Paper (8.5x11 in)</PresentationFormat>
  <Paragraphs>1973</Paragraphs>
  <Slides>78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1" baseType="lpstr">
      <vt:lpstr>class02</vt:lpstr>
      <vt:lpstr>1_class02</vt:lpstr>
      <vt:lpstr>Document</vt:lpstr>
      <vt:lpstr>Chapter 3:  Function calls and the Stack pointer</vt:lpstr>
      <vt:lpstr>Announcements</vt:lpstr>
      <vt:lpstr>Procedures/Function Calls</vt:lpstr>
      <vt:lpstr>Motivation for a Call Stack (1)</vt:lpstr>
      <vt:lpstr>Motivation for a Call Stack (2)</vt:lpstr>
      <vt:lpstr>Motivation for a Call Stack (3)</vt:lpstr>
      <vt:lpstr>Motivation for a Call Stack (4)</vt:lpstr>
      <vt:lpstr>Motivation for a Call Stack (5)</vt:lpstr>
      <vt:lpstr>Motivation for a Call Stack (6)</vt:lpstr>
      <vt:lpstr>Motivation for a Call Stack (7)</vt:lpstr>
      <vt:lpstr>Solution: a Call Stack</vt:lpstr>
      <vt:lpstr>Solution: a Call Stack (2)</vt:lpstr>
      <vt:lpstr>Solution: a Call Stack (3)</vt:lpstr>
      <vt:lpstr>Layout of a Program in Memory</vt:lpstr>
      <vt:lpstr>Pushing parameters onto the stack</vt:lpstr>
      <vt:lpstr>x86-64 Stack</vt:lpstr>
      <vt:lpstr>x86-64 Stack: Push</vt:lpstr>
      <vt:lpstr>x86-64 Stack: Pop</vt:lpstr>
      <vt:lpstr>Procedure Control Flow</vt:lpstr>
      <vt:lpstr>x86-64/Linux Stack Frame</vt:lpstr>
      <vt:lpstr>Code Examples</vt:lpstr>
      <vt:lpstr>Control Flow Example #1</vt:lpstr>
      <vt:lpstr>Control Flow Example #2</vt:lpstr>
      <vt:lpstr>Control Flow Example #3</vt:lpstr>
      <vt:lpstr>Control Flow Example #4</vt:lpstr>
      <vt:lpstr>Procedure Data Flow</vt:lpstr>
      <vt:lpstr>Data Flow Examples</vt:lpstr>
      <vt:lpstr>x86-64/Linux Stack Frame</vt:lpstr>
      <vt:lpstr>Allocating local variables on the stack: incr example</vt:lpstr>
      <vt:lpstr>Example: Calling incr #1</vt:lpstr>
      <vt:lpstr>Example: Calling incr #2</vt:lpstr>
      <vt:lpstr>Example: Calling incr #3</vt:lpstr>
      <vt:lpstr>Example: Calling incr #4</vt:lpstr>
      <vt:lpstr>Example: Calling incr #5</vt:lpstr>
      <vt:lpstr>Call Chain Example</vt:lpstr>
      <vt:lpstr>Stack Frames</vt:lpstr>
      <vt:lpstr>Call Chain Example</vt:lpstr>
      <vt:lpstr>Call Chain Example</vt:lpstr>
      <vt:lpstr>Call Chain Example</vt:lpstr>
      <vt:lpstr>Call Chain Example</vt:lpstr>
      <vt:lpstr>Call Chain Example</vt:lpstr>
      <vt:lpstr>Call Chain Example</vt:lpstr>
      <vt:lpstr>Call Chain Example</vt:lpstr>
      <vt:lpstr>Call Chain Example</vt:lpstr>
      <vt:lpstr>Call Chain Example</vt:lpstr>
      <vt:lpstr>Call Chain Example</vt:lpstr>
      <vt:lpstr>Call Chain Example</vt:lpstr>
      <vt:lpstr>Stack-Based Languages</vt:lpstr>
      <vt:lpstr>Register Saving Conventions</vt:lpstr>
      <vt:lpstr>Register Saving Conventions</vt:lpstr>
      <vt:lpstr>x86-64 Linux Register Usage #1</vt:lpstr>
      <vt:lpstr>x86-64 Linux Register Usage #2</vt:lpstr>
      <vt:lpstr>Callee-Saved Example #1</vt:lpstr>
      <vt:lpstr>Callee-Saved Example #2</vt:lpstr>
      <vt:lpstr>Recap…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Recursive Factorial</vt:lpstr>
      <vt:lpstr>Recursive Factorial</vt:lpstr>
      <vt:lpstr>Rfact Stack Setup</vt:lpstr>
      <vt:lpstr>Rfact Body</vt:lpstr>
      <vt:lpstr>Rfact Recursion</vt:lpstr>
      <vt:lpstr>Rfact Result</vt:lpstr>
      <vt:lpstr>Rfact Completion</vt:lpstr>
      <vt:lpstr>Observations About Recursion</vt:lpstr>
      <vt:lpstr>Supplementary Slides</vt:lpstr>
      <vt:lpstr>Stack Operation Examples</vt:lpstr>
      <vt:lpstr>Procedure Control Flow</vt:lpstr>
      <vt:lpstr>Procedure Call Example</vt:lpstr>
      <vt:lpstr>Procedure Return Example</vt:lpstr>
      <vt:lpstr>IA32/Linux Stack Frame</vt:lpstr>
      <vt:lpstr>ipwr Computation</vt:lpstr>
      <vt:lpstr>Summarizing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Level Programming II</dc:title>
  <dc:subject/>
  <dc:creator>Randal E. Bryant and David R. O'Hallaron</dc:creator>
  <cp:keywords/>
  <dc:description/>
  <cp:lastModifiedBy>Richard Han</cp:lastModifiedBy>
  <cp:revision>417</cp:revision>
  <cp:lastPrinted>1998-08-31T18:34:23Z</cp:lastPrinted>
  <dcterms:created xsi:type="dcterms:W3CDTF">2012-09-13T06:34:06Z</dcterms:created>
  <dcterms:modified xsi:type="dcterms:W3CDTF">2019-09-23T02:35:15Z</dcterms:modified>
</cp:coreProperties>
</file>