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900" r:id="rId2"/>
  </p:sldMasterIdLst>
  <p:notesMasterIdLst>
    <p:notesMasterId r:id="rId76"/>
  </p:notesMasterIdLst>
  <p:handoutMasterIdLst>
    <p:handoutMasterId r:id="rId77"/>
  </p:handoutMasterIdLst>
  <p:sldIdLst>
    <p:sldId id="674" r:id="rId3"/>
    <p:sldId id="549" r:id="rId4"/>
    <p:sldId id="652" r:id="rId5"/>
    <p:sldId id="653" r:id="rId6"/>
    <p:sldId id="654" r:id="rId7"/>
    <p:sldId id="618" r:id="rId8"/>
    <p:sldId id="619" r:id="rId9"/>
    <p:sldId id="620" r:id="rId10"/>
    <p:sldId id="621" r:id="rId11"/>
    <p:sldId id="622" r:id="rId12"/>
    <p:sldId id="623"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0" r:id="rId30"/>
    <p:sldId id="641" r:id="rId31"/>
    <p:sldId id="642" r:id="rId32"/>
    <p:sldId id="655" r:id="rId33"/>
    <p:sldId id="656" r:id="rId34"/>
    <p:sldId id="657" r:id="rId35"/>
    <p:sldId id="658" r:id="rId36"/>
    <p:sldId id="659" r:id="rId37"/>
    <p:sldId id="660" r:id="rId38"/>
    <p:sldId id="661" r:id="rId39"/>
    <p:sldId id="662" r:id="rId40"/>
    <p:sldId id="663" r:id="rId41"/>
    <p:sldId id="664" r:id="rId42"/>
    <p:sldId id="665" r:id="rId43"/>
    <p:sldId id="666" r:id="rId44"/>
    <p:sldId id="667" r:id="rId45"/>
    <p:sldId id="668" r:id="rId46"/>
    <p:sldId id="669" r:id="rId47"/>
    <p:sldId id="670" r:id="rId48"/>
    <p:sldId id="671" r:id="rId49"/>
    <p:sldId id="672" r:id="rId50"/>
    <p:sldId id="673" r:id="rId51"/>
    <p:sldId id="487" r:id="rId52"/>
    <p:sldId id="566" r:id="rId53"/>
    <p:sldId id="587" r:id="rId54"/>
    <p:sldId id="588" r:id="rId55"/>
    <p:sldId id="589" r:id="rId56"/>
    <p:sldId id="590" r:id="rId57"/>
    <p:sldId id="591" r:id="rId58"/>
    <p:sldId id="592" r:id="rId59"/>
    <p:sldId id="593" r:id="rId60"/>
    <p:sldId id="594" r:id="rId61"/>
    <p:sldId id="595" r:id="rId62"/>
    <p:sldId id="596" r:id="rId63"/>
    <p:sldId id="599" r:id="rId64"/>
    <p:sldId id="600" r:id="rId65"/>
    <p:sldId id="601" r:id="rId66"/>
    <p:sldId id="643" r:id="rId67"/>
    <p:sldId id="644" r:id="rId68"/>
    <p:sldId id="645" r:id="rId69"/>
    <p:sldId id="646" r:id="rId70"/>
    <p:sldId id="647" r:id="rId71"/>
    <p:sldId id="648" r:id="rId72"/>
    <p:sldId id="649" r:id="rId73"/>
    <p:sldId id="650" r:id="rId74"/>
    <p:sldId id="651" r:id="rId75"/>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FF"/>
    <a:srgbClr val="CCFF33"/>
    <a:srgbClr val="00CCFF"/>
    <a:srgbClr val="FFFF99"/>
    <a:srgbClr val="FFFFCC"/>
    <a:srgbClr val="CC99FF"/>
    <a:srgbClr val="CCFFCC"/>
    <a:srgbClr val="950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40" y="152"/>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FC3D103C-AB27-A14A-A2FE-4BF5D4BBC679}" type="slidenum">
              <a:rPr lang="en-US" sz="1200" b="0"/>
              <a:pPr defTabSz="868363"/>
              <a:t>‹#›</a:t>
            </a:fld>
            <a:endParaRPr lang="en-US" sz="1200" b="0"/>
          </a:p>
        </p:txBody>
      </p:sp>
    </p:spTree>
    <p:extLst>
      <p:ext uri="{BB962C8B-B14F-4D97-AF65-F5344CB8AC3E}">
        <p14:creationId xmlns:p14="http://schemas.microsoft.com/office/powerpoint/2010/main" val="1094164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3"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C54D6479-8C8F-8949-915A-5F628C668F8C}" type="slidenum">
              <a:rPr lang="en-US" sz="1200" b="0">
                <a:latin typeface="Century Gothic" charset="0"/>
              </a:rPr>
              <a:pPr defTabSz="868363"/>
              <a:t>‹#›</a:t>
            </a:fld>
            <a:endParaRPr lang="en-US" sz="1200" b="0">
              <a:latin typeface="Century Gothic" charset="0"/>
            </a:endParaRPr>
          </a:p>
        </p:txBody>
      </p:sp>
      <p:sp>
        <p:nvSpPr>
          <p:cNvPr id="5124"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46317119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ln/>
        </p:spPr>
      </p:sp>
      <p:sp>
        <p:nvSpPr>
          <p:cNvPr id="102402"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err="1"/>
              <a:t>calloc</a:t>
            </a:r>
            <a:r>
              <a:rPr lang="en-US" dirty="0"/>
              <a:t>() zero-initializes the buffer, while </a:t>
            </a:r>
            <a:r>
              <a:rPr lang="en-US" dirty="0" err="1"/>
              <a:t>malloc</a:t>
            </a:r>
            <a:r>
              <a:rPr lang="en-US" dirty="0"/>
              <a:t>() leaves the memory uninitialized</a:t>
            </a:r>
            <a:r>
              <a:rPr lang="en-US" dirty="0" smtClean="0"/>
              <a:t>.</a:t>
            </a:r>
          </a:p>
          <a:p>
            <a:r>
              <a:rPr lang="en-US" dirty="0" smtClean="0"/>
              <a:t>If compiler knows at compile time the dimensions of the array, then it can apply all sorts of</a:t>
            </a:r>
            <a:r>
              <a:rPr lang="en-US" baseline="0" dirty="0" smtClean="0"/>
              <a:t> optimizations to avoid a costly </a:t>
            </a:r>
            <a:r>
              <a:rPr lang="en-US" baseline="0" smtClean="0"/>
              <a:t>integer multiply.</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Removed two multiplies</a:t>
            </a:r>
            <a:r>
              <a:rPr lang="en-US" baseline="0" dirty="0" smtClean="0"/>
              <a:t> from interior of loop due to multidimensional array access</a:t>
            </a:r>
            <a:endParaRPr lang="en-US" dirty="0"/>
          </a:p>
        </p:txBody>
      </p:sp>
    </p:spTree>
    <p:extLst>
      <p:ext uri="{BB962C8B-B14F-4D97-AF65-F5344CB8AC3E}">
        <p14:creationId xmlns:p14="http://schemas.microsoft.com/office/powerpoint/2010/main" val="114042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p:spPr>
        <p:txBody>
          <a:bodyPr/>
          <a:lstStyle/>
          <a:p>
            <a:r>
              <a:rPr lang="en-US" dirty="0" err="1" smtClean="0">
                <a:latin typeface="Times New Roman" pitchFamily="-96" charset="0"/>
              </a:rPr>
              <a:t>size_t</a:t>
            </a:r>
            <a:r>
              <a:rPr lang="en-US" dirty="0" smtClean="0">
                <a:latin typeface="Times New Roman" pitchFamily="-96" charset="0"/>
              </a:rPr>
              <a:t> is a </a:t>
            </a:r>
            <a:r>
              <a:rPr lang="en-US" dirty="0" err="1" smtClean="0">
                <a:latin typeface="Times New Roman" pitchFamily="-96" charset="0"/>
              </a:rPr>
              <a:t>typedef</a:t>
            </a:r>
            <a:r>
              <a:rPr lang="en-US" dirty="0" smtClean="0">
                <a:latin typeface="Times New Roman" pitchFamily="-96" charset="0"/>
              </a:rPr>
              <a:t> that is unsigned long in 64-bit systems and unsigned</a:t>
            </a:r>
            <a:r>
              <a:rPr lang="en-US" baseline="0" dirty="0" smtClean="0">
                <a:latin typeface="Times New Roman" pitchFamily="-96" charset="0"/>
              </a:rPr>
              <a:t> </a:t>
            </a:r>
            <a:r>
              <a:rPr lang="en-US" baseline="0" dirty="0" err="1" smtClean="0">
                <a:latin typeface="Times New Roman" pitchFamily="-96" charset="0"/>
              </a:rPr>
              <a:t>int</a:t>
            </a:r>
            <a:r>
              <a:rPr lang="en-US" baseline="0" dirty="0" smtClean="0">
                <a:latin typeface="Times New Roman" pitchFamily="-96" charset="0"/>
              </a:rPr>
              <a:t> in 32-bit systems</a:t>
            </a:r>
          </a:p>
          <a:p>
            <a:r>
              <a:rPr lang="en-US" baseline="0" dirty="0" smtClean="0">
                <a:latin typeface="Times New Roman" pitchFamily="-96" charset="0"/>
              </a:rPr>
              <a:t>In this example </a:t>
            </a:r>
            <a:r>
              <a:rPr lang="en-US" baseline="0" dirty="0" err="1" smtClean="0">
                <a:latin typeface="Times New Roman" pitchFamily="-96" charset="0"/>
              </a:rPr>
              <a:t>struct</a:t>
            </a:r>
            <a:r>
              <a:rPr lang="en-US" baseline="0" dirty="0" smtClean="0">
                <a:latin typeface="Times New Roman" pitchFamily="-96" charset="0"/>
              </a:rPr>
              <a:t>, there are no gaps between fields.  Due to alignment issues, gaps may appear (see later slides)</a:t>
            </a:r>
            <a:endParaRPr lang="en-US" dirty="0">
              <a:latin typeface="Times New Roman" pitchFamily="-9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p:spPr>
        <p:txBody>
          <a:bodyPr/>
          <a:lstStyle/>
          <a:p>
            <a:r>
              <a:rPr lang="en-US" dirty="0" smtClean="0">
                <a:latin typeface="Times New Roman" pitchFamily="-96" charset="0"/>
              </a:rPr>
              <a:t>Assume q is initialized to some non-null address.</a:t>
            </a:r>
            <a:endParaRPr lang="en-US" baseline="0" dirty="0" smtClean="0">
              <a:latin typeface="Times New Roman" pitchFamily="-96" charset="0"/>
            </a:endParaRPr>
          </a:p>
          <a:p>
            <a:endParaRPr lang="en-US" dirty="0">
              <a:latin typeface="Times New Roman" pitchFamily="-9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endParaRPr lang="en-US">
              <a:latin typeface="Times New Roman" pitchFamily="-96" charset="0"/>
            </a:endParaRPr>
          </a:p>
        </p:txBody>
      </p:sp>
      <p:sp>
        <p:nvSpPr>
          <p:cNvPr id="65539" name="Slide Number Placeholder 3"/>
          <p:cNvSpPr>
            <a:spLocks noGrp="1"/>
          </p:cNvSpPr>
          <p:nvPr>
            <p:ph type="sldNum" sz="quarter" idx="5"/>
          </p:nvPr>
        </p:nvSpPr>
        <p:spPr>
          <a:xfrm>
            <a:off x="3878011" y="8924959"/>
            <a:ext cx="2965801" cy="469898"/>
          </a:xfrm>
          <a:prstGeom prst="rect">
            <a:avLst/>
          </a:prstGeom>
          <a:noFill/>
        </p:spPr>
        <p:txBody>
          <a:bodyPr lIns="87929" tIns="43964" rIns="87929" bIns="43964"/>
          <a:lstStyle/>
          <a:p>
            <a:fld id="{7C107255-7FB1-440B-9751-06EC07147747}" type="slidenum">
              <a:rPr lang="en-US" smtClean="0">
                <a:solidFill>
                  <a:prstClr val="black"/>
                </a:solidFill>
                <a:latin typeface="Times New Roman" pitchFamily="-96" charset="0"/>
                <a:ea typeface="ＭＳ Ｐゴシック" pitchFamily="-96" charset="-128"/>
                <a:cs typeface="ＭＳ Ｐゴシック" pitchFamily="-96" charset="-128"/>
              </a:rPr>
              <a:pPr/>
              <a:t>10</a:t>
            </a:fld>
            <a:endParaRPr lang="en-US" smtClean="0">
              <a:solidFill>
                <a:prstClr val="black"/>
              </a:solidFill>
              <a:latin typeface="Times New Roman" pitchFamily="-96" charset="0"/>
              <a:ea typeface="ＭＳ Ｐゴシック" pitchFamily="-96" charset="-128"/>
              <a:cs typeface="ＭＳ Ｐゴシック" pitchFamily="-96"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 for binary trees for example.</a:t>
            </a:r>
            <a:endParaRPr lang="en-US" dirty="0"/>
          </a:p>
        </p:txBody>
      </p:sp>
    </p:spTree>
    <p:extLst>
      <p:ext uri="{BB962C8B-B14F-4D97-AF65-F5344CB8AC3E}">
        <p14:creationId xmlns:p14="http://schemas.microsoft.com/office/powerpoint/2010/main" val="1997490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Casting</a:t>
            </a:r>
            <a:r>
              <a:rPr lang="en-US" baseline="0" dirty="0" smtClean="0"/>
              <a:t> a float f to a signed </a:t>
            </a:r>
            <a:r>
              <a:rPr lang="en-US" baseline="0" dirty="0" err="1" smtClean="0"/>
              <a:t>int</a:t>
            </a:r>
            <a:r>
              <a:rPr lang="en-US" baseline="0" dirty="0" smtClean="0"/>
              <a:t> </a:t>
            </a:r>
            <a:r>
              <a:rPr lang="en-US" baseline="0" dirty="0" err="1" smtClean="0"/>
              <a:t>i</a:t>
            </a:r>
            <a:r>
              <a:rPr lang="en-US" baseline="0" dirty="0" smtClean="0"/>
              <a:t>, e.g. </a:t>
            </a:r>
            <a:r>
              <a:rPr lang="en-US" baseline="0" dirty="0" err="1" smtClean="0"/>
              <a:t>i</a:t>
            </a:r>
            <a:r>
              <a:rPr lang="en-US" baseline="0" dirty="0" smtClean="0"/>
              <a:t> = (</a:t>
            </a:r>
            <a:r>
              <a:rPr lang="en-US" baseline="0" dirty="0" err="1" smtClean="0"/>
              <a:t>int</a:t>
            </a:r>
            <a:r>
              <a:rPr lang="en-US" baseline="0" dirty="0" smtClean="0"/>
              <a:t>) f, converts a real number to its closest integer equivalent, such as </a:t>
            </a:r>
            <a:r>
              <a:rPr lang="en-US" baseline="0" dirty="0" err="1" smtClean="0"/>
              <a:t>i</a:t>
            </a:r>
            <a:r>
              <a:rPr lang="en-US" baseline="0" dirty="0" smtClean="0"/>
              <a:t>=3 if f=3.14.</a:t>
            </a:r>
          </a:p>
          <a:p>
            <a:r>
              <a:rPr lang="en-US" baseline="0" dirty="0" smtClean="0"/>
              <a:t>But if we want the raw bit encoding of f, then casting will completely change the bit encoding.  So instead, we need to use something like the union technique to extract the raw bits (or write the equivalent ourselves using bit masking).</a:t>
            </a:r>
          </a:p>
          <a:p>
            <a:r>
              <a:rPr lang="en-US" baseline="0" dirty="0" smtClean="0"/>
              <a:t>Casting a float f to an unsigned </a:t>
            </a:r>
            <a:r>
              <a:rPr lang="en-US" baseline="0" dirty="0" err="1" smtClean="0"/>
              <a:t>int</a:t>
            </a:r>
            <a:r>
              <a:rPr lang="en-US" baseline="0" dirty="0" smtClean="0"/>
              <a:t> u, e.g. u = (unsigned) f, is undefined and a bad idea </a:t>
            </a:r>
            <a:r>
              <a:rPr lang="mr-IN" baseline="0" dirty="0" smtClean="0"/>
              <a:t>–</a:t>
            </a:r>
            <a:r>
              <a:rPr lang="en-US" baseline="0" dirty="0" smtClean="0"/>
              <a:t> it may be architecture-dependent.  For example, if f=-3.14, then what should u be?  0?  +3 (ignore the negative)?  the two’s complement representation of -3?  </a:t>
            </a:r>
            <a:r>
              <a:rPr lang="en-US" baseline="0" smtClean="0"/>
              <a:t>the </a:t>
            </a:r>
            <a:r>
              <a:rPr lang="en-US" baseline="0" dirty="0" smtClean="0"/>
              <a:t>unsigned value of the raw </a:t>
            </a:r>
            <a:r>
              <a:rPr lang="en-US" baseline="0" smtClean="0"/>
              <a:t>bits?</a:t>
            </a:r>
            <a:endParaRPr lang="en-US" dirty="0"/>
          </a:p>
        </p:txBody>
      </p:sp>
    </p:spTree>
    <p:extLst>
      <p:ext uri="{BB962C8B-B14F-4D97-AF65-F5344CB8AC3E}">
        <p14:creationId xmlns:p14="http://schemas.microsoft.com/office/powerpoint/2010/main" val="3359165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only 8 bytes are allocated in either 32-bit or 64-bit cases.</a:t>
            </a:r>
            <a:endParaRPr lang="en-US" dirty="0"/>
          </a:p>
        </p:txBody>
      </p:sp>
    </p:spTree>
    <p:extLst>
      <p:ext uri="{BB962C8B-B14F-4D97-AF65-F5344CB8AC3E}">
        <p14:creationId xmlns:p14="http://schemas.microsoft.com/office/powerpoint/2010/main" val="1270041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1411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The last argument is pushed first, and the first argument is pushed last - see p. 220 of the textbook.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a:ln/>
        </p:spPr>
      </p:sp>
      <p:sp>
        <p:nvSpPr>
          <p:cNvPr id="1105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The reason this is movl -4(%ebp), %ebx and not popl %ebx, is because in a typical procedure, the stack pointer has been slid further down for local variables, e.g. subl $D, %esp.  Thus, you can’t restore callee-save ebx using popl %ebx, because the stack pointer is not pointing at the correct memory location.  However, referencing -4(%ebp) will always get you to the correct callee-saved registers in memory.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Note how this recursive factorial computes the factorial from the top down, e.g. 4, 4*3, 4*3*2, 4*3*2*1, whereas</a:t>
            </a:r>
          </a:p>
          <a:p>
            <a:r>
              <a:rPr lang="en-US"/>
              <a:t>rfact computed the recursive factorial from the bottom up, e.g. 1, 1*2, 1*2*3, 1*2*3*4</a:t>
            </a:r>
          </a:p>
          <a:p>
            <a:r>
              <a:rPr lang="en-US"/>
              <a:t>Note also how sfact returns the partial product through a memory address on the stack while rfact returns the partial product through a CPU register %eax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&amp;val keeps getting pushed onto the stack each time sfact is called recursively, and then is retrieved inside each recursive sfact frame.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As we’ll see later, the compiler may rearrange the order of assembly instructions to take advantage of pipelining, instruction-level parallelism, and/or caching.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err="1" smtClean="0">
                <a:latin typeface="Times New Roman" pitchFamily="-96" charset="0"/>
              </a:rPr>
              <a:t>Size_t</a:t>
            </a:r>
            <a:r>
              <a:rPr lang="en-US" dirty="0" smtClean="0">
                <a:latin typeface="Times New Roman" pitchFamily="-96" charset="0"/>
              </a:rPr>
              <a:t> is roughly a </a:t>
            </a:r>
            <a:r>
              <a:rPr lang="en-US" dirty="0" err="1" smtClean="0">
                <a:latin typeface="Times New Roman" pitchFamily="-96" charset="0"/>
              </a:rPr>
              <a:t>typedef</a:t>
            </a:r>
            <a:r>
              <a:rPr lang="en-US" dirty="0" smtClean="0">
                <a:latin typeface="Times New Roman" pitchFamily="-96" charset="0"/>
              </a:rPr>
              <a:t> for “the </a:t>
            </a:r>
            <a:r>
              <a:rPr lang="en-US" dirty="0" smtClean="0"/>
              <a:t>unsigned integer that's big enough--but no bigger than needed--to represent the size of the largest possible object on the target platform.”  See https://</a:t>
            </a:r>
            <a:r>
              <a:rPr lang="en-US" dirty="0" err="1" smtClean="0"/>
              <a:t>www.embedded.com</a:t>
            </a:r>
            <a:r>
              <a:rPr lang="en-US" dirty="0" smtClean="0"/>
              <a:t>/electronics-blogs/programming-pointers/4026076/Why-size-t-matters</a:t>
            </a:r>
            <a:r>
              <a:rPr lang="en-US" dirty="0" smtClean="0"/>
              <a:t>&gt;. </a:t>
            </a:r>
            <a:r>
              <a:rPr lang="en-US" dirty="0" err="1" smtClean="0">
                <a:latin typeface="Times New Roman" pitchFamily="-96" charset="0"/>
              </a:rPr>
              <a:t>size_t</a:t>
            </a:r>
            <a:r>
              <a:rPr lang="en-US" dirty="0" smtClean="0">
                <a:latin typeface="Times New Roman" pitchFamily="-96" charset="0"/>
              </a:rPr>
              <a:t> is a </a:t>
            </a:r>
            <a:r>
              <a:rPr lang="en-US" dirty="0" err="1" smtClean="0">
                <a:latin typeface="Times New Roman" pitchFamily="-96" charset="0"/>
              </a:rPr>
              <a:t>typedef</a:t>
            </a:r>
            <a:r>
              <a:rPr lang="en-US" dirty="0" smtClean="0">
                <a:latin typeface="Times New Roman" pitchFamily="-96" charset="0"/>
              </a:rPr>
              <a:t> that is unsigned long in 64-bit systems and unsigned</a:t>
            </a:r>
            <a:r>
              <a:rPr lang="en-US" baseline="0" dirty="0" smtClean="0">
                <a:latin typeface="Times New Roman" pitchFamily="-96" charset="0"/>
              </a:rPr>
              <a:t> </a:t>
            </a:r>
            <a:r>
              <a:rPr lang="en-US" baseline="0" dirty="0" err="1" smtClean="0">
                <a:latin typeface="Times New Roman" pitchFamily="-96" charset="0"/>
              </a:rPr>
              <a:t>int</a:t>
            </a:r>
            <a:r>
              <a:rPr lang="en-US" baseline="0" dirty="0" smtClean="0">
                <a:latin typeface="Times New Roman" pitchFamily="-96" charset="0"/>
              </a:rPr>
              <a:t> in 32-bit systems.</a:t>
            </a:r>
            <a:endParaRPr lang="en-US" dirty="0" smtClean="0"/>
          </a:p>
          <a:p>
            <a:endParaRPr lang="en-US" dirty="0" smtClean="0"/>
          </a:p>
          <a:p>
            <a:r>
              <a:rPr lang="en-US" dirty="0" smtClean="0"/>
              <a:t>In Intel x86</a:t>
            </a:r>
            <a:r>
              <a:rPr lang="en-US" baseline="0" dirty="0" smtClean="0"/>
              <a:t> CPUs, a “</a:t>
            </a:r>
            <a:r>
              <a:rPr lang="en-US" baseline="0" dirty="0" err="1" smtClean="0"/>
              <a:t>movl</a:t>
            </a:r>
            <a:r>
              <a:rPr lang="en-US" baseline="0" dirty="0" smtClean="0"/>
              <a:t> $0, %</a:t>
            </a:r>
            <a:r>
              <a:rPr lang="en-US" baseline="0" dirty="0" err="1" smtClean="0"/>
              <a:t>eax</a:t>
            </a:r>
            <a:r>
              <a:rPr lang="en-US" baseline="0" dirty="0" smtClean="0"/>
              <a:t>” will zero out the upper two bytes of %</a:t>
            </a:r>
            <a:r>
              <a:rPr lang="en-US" baseline="0" dirty="0" err="1" smtClean="0"/>
              <a:t>rax</a:t>
            </a:r>
            <a:r>
              <a:rPr lang="en-US" baseline="0" dirty="0" smtClean="0"/>
              <a:t>.  “</a:t>
            </a:r>
            <a:r>
              <a:rPr lang="en-US" dirty="0" smtClean="0"/>
              <a:t>32-bit operands generate a 32-bit result, zero-extended to a 64-bit result in the destination general-purpose register.</a:t>
            </a:r>
            <a:r>
              <a:rPr lang="en-US" baseline="0" dirty="0" smtClean="0"/>
              <a:t>  </a:t>
            </a:r>
            <a:r>
              <a:rPr lang="en-US" dirty="0" smtClean="0"/>
              <a:t>8-bit and 16-bit operands generate an 8-bit or 16-bit result. The upper 56 bits or 48 bits (respectively) of the destination general-purpose register are not be modified by the operation. If the result of an 8-bit or 16-bit operation is intended for 64-bit address calculation, explicitly sign-extend the register to the full 64-bits.”  See https://</a:t>
            </a:r>
            <a:r>
              <a:rPr lang="en-US" dirty="0" err="1" smtClean="0"/>
              <a:t>stackoverflow.com</a:t>
            </a:r>
            <a:r>
              <a:rPr lang="en-US" dirty="0" smtClean="0"/>
              <a:t>/questions/11177137/why-do-most-x64-instructions-zero-the-upper-part-of-a-32-bit-register</a:t>
            </a:r>
            <a:endParaRPr lang="en-US" dirty="0">
              <a:latin typeface="Times New Roman" pitchFamily="-9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latin typeface="Times New Roman" pitchFamily="-96" charset="0"/>
              </a:rPr>
              <a:t>Note how we’ve flattened the 2D structure into 1D in memory.</a:t>
            </a: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latin typeface="Times New Roman" pitchFamily="-96" charset="0"/>
              </a:rPr>
              <a:t>Board:</a:t>
            </a:r>
            <a:r>
              <a:rPr lang="en-US" baseline="0" dirty="0" smtClean="0">
                <a:latin typeface="Times New Roman" pitchFamily="-96" charset="0"/>
              </a:rPr>
              <a:t> show 3D example: a[2][3][2] to illustrate the idea of row major as enumerating indices from right to left.  See also https://</a:t>
            </a:r>
            <a:r>
              <a:rPr lang="en-US" baseline="0" dirty="0" err="1" smtClean="0">
                <a:latin typeface="Times New Roman" pitchFamily="-96" charset="0"/>
              </a:rPr>
              <a:t>en.wikipedia.org</a:t>
            </a:r>
            <a:r>
              <a:rPr lang="en-US" baseline="0" dirty="0" smtClean="0">
                <a:latin typeface="Times New Roman" pitchFamily="-96" charset="0"/>
              </a:rPr>
              <a:t>/wiki/Row-_</a:t>
            </a:r>
            <a:r>
              <a:rPr lang="en-US" baseline="0" dirty="0" err="1" smtClean="0">
                <a:latin typeface="Times New Roman" pitchFamily="-96" charset="0"/>
              </a:rPr>
              <a:t>and_column</a:t>
            </a:r>
            <a:r>
              <a:rPr lang="en-US" baseline="0" dirty="0" smtClean="0">
                <a:latin typeface="Times New Roman" pitchFamily="-96" charset="0"/>
              </a:rPr>
              <a:t>-</a:t>
            </a:r>
            <a:r>
              <a:rPr lang="en-US" baseline="0" dirty="0" err="1" smtClean="0">
                <a:latin typeface="Times New Roman" pitchFamily="-96" charset="0"/>
              </a:rPr>
              <a:t>major_order</a:t>
            </a:r>
            <a:r>
              <a:rPr lang="en-US" baseline="0" dirty="0" smtClean="0">
                <a:latin typeface="Times New Roman" pitchFamily="-96" charset="0"/>
              </a:rPr>
              <a:t>.  </a:t>
            </a:r>
            <a:endParaRPr lang="en-US" dirty="0" smtClean="0">
              <a:latin typeface="Times New Roman" pitchFamily="-96" charset="0"/>
            </a:endParaRPr>
          </a:p>
          <a:p>
            <a:endParaRPr lang="en-US" dirty="0"/>
          </a:p>
        </p:txBody>
      </p:sp>
    </p:spTree>
    <p:extLst>
      <p:ext uri="{BB962C8B-B14F-4D97-AF65-F5344CB8AC3E}">
        <p14:creationId xmlns:p14="http://schemas.microsoft.com/office/powerpoint/2010/main" val="3171926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Compare to </a:t>
            </a:r>
            <a:r>
              <a:rPr lang="en-US" dirty="0" err="1" smtClean="0"/>
              <a:t>leaq</a:t>
            </a:r>
            <a:r>
              <a:rPr lang="en-US" dirty="0" smtClean="0"/>
              <a:t> of extracting row vector </a:t>
            </a:r>
            <a:r>
              <a:rPr lang="en-US" dirty="0" err="1" smtClean="0"/>
              <a:t>pgh</a:t>
            </a:r>
            <a:r>
              <a:rPr lang="en-US" dirty="0" smtClean="0"/>
              <a:t>[index] two slides ago.</a:t>
            </a:r>
          </a:p>
          <a:p>
            <a:endParaRPr lang="en-US" dirty="0">
              <a:latin typeface="Times New Roman" pitchFamily="-9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p:spPr>
        <p:txBody>
          <a:bodyPr/>
          <a:lstStyle/>
          <a:p>
            <a:endParaRPr lang="en-US">
              <a:latin typeface="Times New Roman" pitchFamily="-9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380806293"/>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4187115"/>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4357736"/>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090524903"/>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901684"/>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0192089"/>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5127802"/>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0796119"/>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6789682"/>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569313"/>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3032734"/>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0793496"/>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534853"/>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1675733"/>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1292192"/>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9908280"/>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4302350"/>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1061594"/>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0598861"/>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87807"/>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2070762"/>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4340057"/>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CE6EDD01-5079-7F41-B3C4-6F4CD1CE9650}"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3886"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0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C752ECC8-7F1E-5540-BEBA-2620EB05E32E}"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193459227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0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914400" y="1447800"/>
            <a:ext cx="7772400" cy="1565275"/>
          </a:xfrm>
          <a:effectLst>
            <a:outerShdw blurRad="63500" dist="53882" dir="2700000" algn="ctr" rotWithShape="0">
              <a:srgbClr val="969696"/>
            </a:outerShdw>
          </a:effectLst>
        </p:spPr>
        <p:txBody>
          <a:bodyPr/>
          <a:lstStyle/>
          <a:p>
            <a:pPr algn="ctr" eaLnBrk="1" hangingPunct="1">
              <a:defRPr/>
            </a:pPr>
            <a:r>
              <a:rPr lang="en-US" dirty="0" smtClean="0">
                <a:ea typeface="+mj-ea"/>
                <a:cs typeface="+mj-cs"/>
              </a:rPr>
              <a:t>Arrays, Structures, Alignment, Unions</a:t>
            </a:r>
            <a:endParaRPr lang="en-US" dirty="0">
              <a:ea typeface="+mj-ea"/>
              <a:cs typeface="+mj-cs"/>
            </a:endParaRPr>
          </a:p>
        </p:txBody>
      </p:sp>
      <p:sp>
        <p:nvSpPr>
          <p:cNvPr id="141315" name="Rectangle 3"/>
          <p:cNvSpPr>
            <a:spLocks noGrp="1" noChangeArrowheads="1"/>
          </p:cNvSpPr>
          <p:nvPr>
            <p:ph type="body" idx="1"/>
          </p:nvPr>
        </p:nvSpPr>
        <p:spPr>
          <a:xfrm>
            <a:off x="2130425" y="3200400"/>
            <a:ext cx="4384675" cy="2462212"/>
          </a:xfrm>
        </p:spPr>
        <p:txBody>
          <a:bodyPr lIns="90487" tIns="44450" rIns="90487" bIns="44450"/>
          <a:lstStyle/>
          <a:p>
            <a:pPr eaLnBrk="1" hangingPunct="1">
              <a:defRPr/>
            </a:pPr>
            <a:r>
              <a:rPr lang="en-US" dirty="0">
                <a:latin typeface="Helvetica" charset="0"/>
              </a:rPr>
              <a:t>Topics</a:t>
            </a:r>
          </a:p>
          <a:p>
            <a:pPr lvl="1" eaLnBrk="1" hangingPunct="1">
              <a:buClr>
                <a:srgbClr val="660033"/>
              </a:buClr>
              <a:defRPr/>
            </a:pPr>
            <a:r>
              <a:rPr lang="en-US" dirty="0">
                <a:solidFill>
                  <a:srgbClr val="000066"/>
                </a:solidFill>
                <a:latin typeface="Helvetica" charset="0"/>
                <a:ea typeface="ＭＳ Ｐゴシック" charset="0"/>
              </a:rPr>
              <a:t>Arrays</a:t>
            </a:r>
          </a:p>
          <a:p>
            <a:pPr lvl="2" eaLnBrk="1" hangingPunct="1">
              <a:buClr>
                <a:srgbClr val="660033"/>
              </a:buClr>
              <a:defRPr/>
            </a:pPr>
            <a:r>
              <a:rPr lang="en-US" dirty="0">
                <a:solidFill>
                  <a:schemeClr val="accent4">
                    <a:lumMod val="50000"/>
                    <a:lumOff val="50000"/>
                  </a:schemeClr>
                </a:solidFill>
                <a:latin typeface="Helvetica" charset="0"/>
                <a:ea typeface="ＭＳ Ｐゴシック" charset="0"/>
              </a:rPr>
              <a:t>Allocation</a:t>
            </a:r>
          </a:p>
          <a:p>
            <a:pPr lvl="2" eaLnBrk="1" hangingPunct="1">
              <a:buClr>
                <a:srgbClr val="660033"/>
              </a:buClr>
              <a:defRPr/>
            </a:pPr>
            <a:r>
              <a:rPr lang="en-US" dirty="0">
                <a:solidFill>
                  <a:schemeClr val="accent4">
                    <a:lumMod val="50000"/>
                    <a:lumOff val="50000"/>
                  </a:schemeClr>
                </a:solidFill>
                <a:latin typeface="Helvetica" charset="0"/>
                <a:ea typeface="ＭＳ Ｐゴシック" charset="0"/>
              </a:rPr>
              <a:t>Multi-dimensional</a:t>
            </a:r>
          </a:p>
          <a:p>
            <a:pPr lvl="1" eaLnBrk="1" hangingPunct="1">
              <a:defRPr/>
            </a:pPr>
            <a:r>
              <a:rPr lang="en-US" dirty="0" err="1" smtClean="0">
                <a:latin typeface="Helvetica" charset="0"/>
                <a:ea typeface="ＭＳ Ｐゴシック" charset="0"/>
              </a:rPr>
              <a:t>Structs</a:t>
            </a:r>
            <a:r>
              <a:rPr lang="en-US" dirty="0" smtClean="0">
                <a:latin typeface="Helvetica" charset="0"/>
                <a:ea typeface="ＭＳ Ｐゴシック" charset="0"/>
              </a:rPr>
              <a:t> in C and assembly layout</a:t>
            </a:r>
          </a:p>
          <a:p>
            <a:pPr lvl="1" eaLnBrk="1" hangingPunct="1">
              <a:defRPr/>
            </a:pPr>
            <a:r>
              <a:rPr lang="en-US" dirty="0" smtClean="0">
                <a:latin typeface="Helvetica" charset="0"/>
                <a:ea typeface="ＭＳ Ｐゴシック" charset="0"/>
              </a:rPr>
              <a:t>Alignment</a:t>
            </a:r>
          </a:p>
          <a:p>
            <a:pPr lvl="1" eaLnBrk="1" hangingPunct="1">
              <a:defRPr/>
            </a:pPr>
            <a:r>
              <a:rPr lang="en-US" dirty="0" smtClean="0">
                <a:latin typeface="Helvetica" charset="0"/>
                <a:ea typeface="ＭＳ Ｐゴシック" charset="0"/>
              </a:rPr>
              <a:t>Unions</a:t>
            </a:r>
            <a:endParaRPr lang="en-US" dirty="0">
              <a:latin typeface="Helvetica" charset="0"/>
              <a:ea typeface="ＭＳ Ｐゴシック" charset="0"/>
            </a:endParaRPr>
          </a:p>
        </p:txBody>
      </p:sp>
    </p:spTree>
    <p:extLst>
      <p:ext uri="{BB962C8B-B14F-4D97-AF65-F5344CB8AC3E}">
        <p14:creationId xmlns:p14="http://schemas.microsoft.com/office/powerpoint/2010/main" val="35396013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latin typeface="Calibri" pitchFamily="-96" charset="0"/>
              </a:rPr>
              <a:t>Array Accessing Example</a:t>
            </a:r>
          </a:p>
        </p:txBody>
      </p:sp>
      <p:sp>
        <p:nvSpPr>
          <p:cNvPr id="4" name="Content Placeholder 3"/>
          <p:cNvSpPr>
            <a:spLocks noGrp="1"/>
          </p:cNvSpPr>
          <p:nvPr>
            <p:ph sz="half" idx="2"/>
          </p:nvPr>
        </p:nvSpPr>
        <p:spPr>
          <a:xfrm>
            <a:off x="5638800" y="3810000"/>
            <a:ext cx="3429000" cy="2981325"/>
          </a:xfrm>
        </p:spPr>
        <p:txBody>
          <a:bodyPr/>
          <a:lstStyle/>
          <a:p>
            <a:pPr marL="401638" indent="-246063">
              <a:spcBef>
                <a:spcPct val="25000"/>
              </a:spcBef>
              <a:buClr>
                <a:schemeClr val="hlink"/>
              </a:buClr>
              <a:buSzPct val="75000"/>
              <a:buFont typeface="Wingdings" pitchFamily="-96" charset="2"/>
              <a:buChar char="n"/>
            </a:pPr>
            <a:r>
              <a:rPr lang="en-US" sz="2000" dirty="0" smtClean="0">
                <a:latin typeface="Calibri" pitchFamily="-96" charset="0"/>
              </a:rPr>
              <a:t>Register </a:t>
            </a:r>
            <a:r>
              <a:rPr lang="en-US" sz="2000" dirty="0" smtClean="0">
                <a:latin typeface="Courier New" pitchFamily="-96" charset="0"/>
              </a:rPr>
              <a:t>%</a:t>
            </a:r>
            <a:r>
              <a:rPr lang="en-US" sz="2000" dirty="0" err="1" smtClean="0">
                <a:latin typeface="Courier New" pitchFamily="-96" charset="0"/>
              </a:rPr>
              <a:t>rdi</a:t>
            </a:r>
            <a:r>
              <a:rPr lang="en-US" sz="2000" dirty="0" smtClean="0">
                <a:latin typeface="Calibri" pitchFamily="-96" charset="0"/>
              </a:rPr>
              <a:t> contains starting address of array</a:t>
            </a:r>
          </a:p>
          <a:p>
            <a:pPr marL="401638" indent="-246063">
              <a:spcBef>
                <a:spcPct val="25000"/>
              </a:spcBef>
              <a:buClr>
                <a:schemeClr val="hlink"/>
              </a:buClr>
              <a:buSzPct val="75000"/>
              <a:buFont typeface="Wingdings" pitchFamily="-96" charset="2"/>
              <a:buChar char="n"/>
            </a:pPr>
            <a:r>
              <a:rPr lang="en-US" sz="2000" dirty="0" smtClean="0">
                <a:latin typeface="Calibri" pitchFamily="-96" charset="0"/>
              </a:rPr>
              <a:t>Register </a:t>
            </a:r>
            <a:r>
              <a:rPr lang="en-US" sz="2000" dirty="0" smtClean="0">
                <a:latin typeface="Courier New" pitchFamily="-96" charset="0"/>
              </a:rPr>
              <a:t>%</a:t>
            </a:r>
            <a:r>
              <a:rPr lang="en-US" sz="2000" dirty="0" err="1" smtClean="0">
                <a:latin typeface="Courier New" pitchFamily="-96" charset="0"/>
              </a:rPr>
              <a:t>rsi</a:t>
            </a:r>
            <a:r>
              <a:rPr lang="en-US" sz="2000" dirty="0" smtClean="0">
                <a:latin typeface="Calibri" pitchFamily="-96" charset="0"/>
              </a:rPr>
              <a:t> contains </a:t>
            </a:r>
            <a:br>
              <a:rPr lang="en-US" sz="2000" dirty="0" smtClean="0">
                <a:latin typeface="Calibri" pitchFamily="-96" charset="0"/>
              </a:rPr>
            </a:br>
            <a:r>
              <a:rPr lang="en-US" sz="2000" dirty="0" smtClean="0">
                <a:latin typeface="Calibri" pitchFamily="-96" charset="0"/>
              </a:rPr>
              <a:t>array index</a:t>
            </a:r>
          </a:p>
          <a:p>
            <a:pPr marL="401638" indent="-246063">
              <a:spcBef>
                <a:spcPct val="25000"/>
              </a:spcBef>
              <a:buClr>
                <a:schemeClr val="hlink"/>
              </a:buClr>
              <a:buSzPct val="75000"/>
              <a:buFont typeface="Wingdings" pitchFamily="-96" charset="2"/>
              <a:buChar char="n"/>
            </a:pPr>
            <a:r>
              <a:rPr lang="en-US" sz="2000" dirty="0" smtClean="0">
                <a:latin typeface="Calibri" pitchFamily="-96" charset="0"/>
              </a:rPr>
              <a:t>Desired digit at </a:t>
            </a:r>
            <a:br>
              <a:rPr lang="en-US" sz="2000" dirty="0" smtClean="0">
                <a:latin typeface="Calibri" pitchFamily="-96" charset="0"/>
              </a:rPr>
            </a:br>
            <a:r>
              <a:rPr lang="en-US" sz="2000" dirty="0" smtClean="0">
                <a:latin typeface="Courier New" pitchFamily="-96" charset="0"/>
              </a:rPr>
              <a:t>%</a:t>
            </a:r>
            <a:r>
              <a:rPr lang="en-US" sz="2000" dirty="0" err="1" smtClean="0">
                <a:latin typeface="Courier New" pitchFamily="-96" charset="0"/>
              </a:rPr>
              <a:t>rdi</a:t>
            </a:r>
            <a:r>
              <a:rPr lang="en-US" sz="2000" dirty="0" smtClean="0">
                <a:latin typeface="Courier New" pitchFamily="-96" charset="0"/>
              </a:rPr>
              <a:t> + </a:t>
            </a:r>
            <a:r>
              <a:rPr lang="en-US" sz="2000" dirty="0">
                <a:latin typeface="Courier New" pitchFamily="-96" charset="0"/>
              </a:rPr>
              <a:t>4*%</a:t>
            </a:r>
            <a:r>
              <a:rPr lang="en-US" sz="2000" dirty="0" err="1" smtClean="0">
                <a:latin typeface="Courier New" pitchFamily="-96" charset="0"/>
              </a:rPr>
              <a:t>rsi</a:t>
            </a:r>
            <a:endParaRPr lang="en-US" sz="2000" dirty="0" smtClean="0">
              <a:latin typeface="Calibri" pitchFamily="-96" charset="0"/>
            </a:endParaRPr>
          </a:p>
          <a:p>
            <a:pPr marL="401638" indent="-246063">
              <a:spcBef>
                <a:spcPct val="25000"/>
              </a:spcBef>
              <a:buClr>
                <a:schemeClr val="hlink"/>
              </a:buClr>
              <a:buSzPct val="75000"/>
              <a:buFont typeface="Wingdings" pitchFamily="-96" charset="2"/>
              <a:buChar char="n"/>
            </a:pPr>
            <a:r>
              <a:rPr lang="en-US" sz="2000" dirty="0" smtClean="0">
                <a:latin typeface="Calibri" pitchFamily="-96" charset="0"/>
              </a:rPr>
              <a:t>Use memory reference </a:t>
            </a:r>
            <a:r>
              <a:rPr lang="en-US" sz="2000" dirty="0" smtClean="0">
                <a:latin typeface="Courier New" pitchFamily="-96" charset="0"/>
              </a:rPr>
              <a:t>(%rdi,%rsi,4)</a:t>
            </a:r>
            <a:endParaRPr lang="en-US" sz="2000" dirty="0" smtClean="0">
              <a:latin typeface="Calibri" pitchFamily="-96" charset="0"/>
            </a:endParaRPr>
          </a:p>
        </p:txBody>
      </p:sp>
      <p:sp>
        <p:nvSpPr>
          <p:cNvPr id="64515" name="Rectangle 4"/>
          <p:cNvSpPr>
            <a:spLocks noChangeArrowheads="1"/>
          </p:cNvSpPr>
          <p:nvPr/>
        </p:nvSpPr>
        <p:spPr bwMode="auto">
          <a:xfrm>
            <a:off x="527050" y="2792413"/>
            <a:ext cx="3684910"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get_digit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  (</a:t>
            </a:r>
            <a:r>
              <a:rPr lang="en-US" dirty="0" err="1">
                <a:solidFill>
                  <a:srgbClr val="000066"/>
                </a:solidFill>
                <a:latin typeface="Courier New" pitchFamily="-96" charset="0"/>
              </a:rPr>
              <a:t>zip_dig</a:t>
            </a:r>
            <a:r>
              <a:rPr lang="en-US" dirty="0">
                <a:solidFill>
                  <a:srgbClr val="000066"/>
                </a:solidFill>
                <a:latin typeface="Courier New" pitchFamily="-96" charset="0"/>
              </a:rPr>
              <a:t> z, </a:t>
            </a:r>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smtClean="0">
                <a:solidFill>
                  <a:srgbClr val="000066"/>
                </a:solidFill>
                <a:latin typeface="Courier New" pitchFamily="-96" charset="0"/>
              </a:rPr>
              <a:t>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a:t>
            </a:r>
          </a:p>
          <a:p>
            <a:pPr algn="l"/>
            <a:r>
              <a:rPr lang="en-US" dirty="0">
                <a:solidFill>
                  <a:srgbClr val="000066"/>
                </a:solidFill>
                <a:latin typeface="Courier New" pitchFamily="-96" charset="0"/>
              </a:rPr>
              <a:t>  return z[</a:t>
            </a:r>
            <a:r>
              <a:rPr lang="en-US" dirty="0" smtClean="0">
                <a:solidFill>
                  <a:srgbClr val="000066"/>
                </a:solidFill>
                <a:latin typeface="Courier New" pitchFamily="-96" charset="0"/>
              </a:rPr>
              <a:t>digit]</a:t>
            </a:r>
            <a:r>
              <a:rPr lang="en-US" dirty="0">
                <a:solidFill>
                  <a:srgbClr val="000066"/>
                </a:solidFill>
                <a:latin typeface="Courier New" pitchFamily="-96" charset="0"/>
              </a:rPr>
              <a:t>;</a:t>
            </a:r>
          </a:p>
          <a:p>
            <a:pPr algn="l"/>
            <a:r>
              <a:rPr lang="en-US" dirty="0">
                <a:solidFill>
                  <a:srgbClr val="000066"/>
                </a:solidFill>
                <a:latin typeface="Courier New" pitchFamily="-96" charset="0"/>
              </a:rPr>
              <a:t>}</a:t>
            </a:r>
          </a:p>
        </p:txBody>
      </p:sp>
      <p:sp>
        <p:nvSpPr>
          <p:cNvPr id="64516" name="Rectangle 5"/>
          <p:cNvSpPr>
            <a:spLocks noChangeArrowheads="1"/>
          </p:cNvSpPr>
          <p:nvPr/>
        </p:nvSpPr>
        <p:spPr bwMode="auto">
          <a:xfrm>
            <a:off x="304800" y="4876800"/>
            <a:ext cx="5334000" cy="842282"/>
          </a:xfrm>
          <a:prstGeom prst="rect">
            <a:avLst/>
          </a:prstGeom>
          <a:noFill/>
          <a:ln w="12700">
            <a:solidFill>
              <a:schemeClr val="tx1"/>
            </a:solidFill>
            <a:miter lim="800000"/>
            <a:headEnd/>
            <a:tailEnd/>
          </a:ln>
        </p:spPr>
        <p:txBody>
          <a:bodyPr wrap="square" lIns="90487" tIns="44450" rIns="90487" bIns="44450">
            <a:prstTxWarp prst="textNoShape">
              <a:avLst/>
            </a:prstTxWarp>
            <a:spAutoFit/>
          </a:bodyPr>
          <a:lstStyle/>
          <a:p>
            <a:pPr algn="l">
              <a:tabLst>
                <a:tab pos="342900" algn="l"/>
                <a:tab pos="2628900" algn="l"/>
              </a:tabLst>
            </a:pPr>
            <a:r>
              <a:rPr lang="en-US" dirty="0">
                <a:solidFill>
                  <a:srgbClr val="000066"/>
                </a:solidFill>
                <a:latin typeface="Courier New" pitchFamily="-96" charset="0"/>
              </a:rPr>
              <a:t>  # </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rdi</a:t>
            </a:r>
            <a:r>
              <a:rPr lang="en-US" dirty="0" smtClean="0">
                <a:solidFill>
                  <a:srgbClr val="000066"/>
                </a:solidFill>
                <a:latin typeface="Courier New" pitchFamily="-96" charset="0"/>
              </a:rPr>
              <a:t> </a:t>
            </a:r>
            <a:r>
              <a:rPr lang="en-US" dirty="0">
                <a:solidFill>
                  <a:srgbClr val="000066"/>
                </a:solidFill>
                <a:latin typeface="Courier New" pitchFamily="-96" charset="0"/>
              </a:rPr>
              <a:t>= z</a:t>
            </a:r>
          </a:p>
          <a:p>
            <a:pPr algn="l">
              <a:tabLst>
                <a:tab pos="342900" algn="l"/>
                <a:tab pos="2628900" algn="l"/>
              </a:tabLst>
            </a:pPr>
            <a:r>
              <a:rPr lang="en-US" dirty="0">
                <a:solidFill>
                  <a:srgbClr val="000066"/>
                </a:solidFill>
                <a:latin typeface="Courier New" pitchFamily="-96" charset="0"/>
              </a:rPr>
              <a:t>  # </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rsi</a:t>
            </a:r>
            <a:r>
              <a:rPr lang="en-US" dirty="0" smtClean="0">
                <a:solidFill>
                  <a:srgbClr val="000066"/>
                </a:solidFill>
                <a:latin typeface="Courier New" pitchFamily="-96" charset="0"/>
              </a:rPr>
              <a:t> </a:t>
            </a:r>
            <a:r>
              <a:rPr lang="en-US" dirty="0">
                <a:solidFill>
                  <a:srgbClr val="000066"/>
                </a:solidFill>
                <a:latin typeface="Courier New" pitchFamily="-96" charset="0"/>
              </a:rPr>
              <a:t>= </a:t>
            </a:r>
            <a:r>
              <a:rPr lang="en-US" dirty="0" smtClean="0">
                <a:solidFill>
                  <a:srgbClr val="000066"/>
                </a:solidFill>
                <a:latin typeface="Courier New" pitchFamily="-96" charset="0"/>
              </a:rPr>
              <a:t>digit</a:t>
            </a:r>
            <a:endParaRPr lang="cs-CZ" dirty="0">
              <a:solidFill>
                <a:srgbClr val="000066"/>
              </a:solidFill>
              <a:latin typeface="Courier New" pitchFamily="-96" charset="0"/>
            </a:endParaRPr>
          </a:p>
          <a:p>
            <a:pPr algn="l">
              <a:tabLst>
                <a:tab pos="342900" algn="l"/>
                <a:tab pos="2628900" algn="l"/>
              </a:tabLst>
            </a:pPr>
            <a:r>
              <a:rPr lang="cs-CZ" dirty="0" err="1" smtClean="0">
                <a:solidFill>
                  <a:srgbClr val="000066"/>
                </a:solidFill>
                <a:latin typeface="Courier New" pitchFamily="-96" charset="0"/>
              </a:rPr>
              <a:t>movl</a:t>
            </a:r>
            <a:r>
              <a:rPr lang="cs-CZ" dirty="0" smtClean="0">
                <a:solidFill>
                  <a:srgbClr val="000066"/>
                </a:solidFill>
                <a:latin typeface="Courier New" pitchFamily="-96" charset="0"/>
              </a:rPr>
              <a:t> </a:t>
            </a:r>
            <a:r>
              <a:rPr lang="cs-CZ" dirty="0" smtClean="0">
                <a:solidFill>
                  <a:srgbClr val="FF0000"/>
                </a:solidFill>
                <a:latin typeface="Courier New" pitchFamily="-96" charset="0"/>
              </a:rPr>
              <a:t>(</a:t>
            </a:r>
            <a:r>
              <a:rPr lang="cs-CZ" dirty="0">
                <a:solidFill>
                  <a:srgbClr val="FF0000"/>
                </a:solidFill>
                <a:latin typeface="Courier New" pitchFamily="-96" charset="0"/>
              </a:rPr>
              <a:t>%rdi,%rsi,4)</a:t>
            </a:r>
            <a:r>
              <a:rPr lang="cs-CZ" dirty="0">
                <a:solidFill>
                  <a:srgbClr val="000066"/>
                </a:solidFill>
                <a:latin typeface="Courier New" pitchFamily="-96" charset="0"/>
              </a:rPr>
              <a:t>, %</a:t>
            </a:r>
            <a:r>
              <a:rPr lang="cs-CZ" dirty="0" err="1">
                <a:solidFill>
                  <a:srgbClr val="000066"/>
                </a:solidFill>
                <a:latin typeface="Courier New" pitchFamily="-96" charset="0"/>
              </a:rPr>
              <a:t>eax</a:t>
            </a:r>
            <a:r>
              <a:rPr lang="en-US" dirty="0" smtClean="0">
                <a:solidFill>
                  <a:srgbClr val="000066"/>
                </a:solidFill>
                <a:latin typeface="Courier New" pitchFamily="-96" charset="0"/>
              </a:rPr>
              <a:t>  </a:t>
            </a:r>
            <a:r>
              <a:rPr lang="en-US" dirty="0">
                <a:solidFill>
                  <a:srgbClr val="000066"/>
                </a:solidFill>
                <a:latin typeface="Courier New" pitchFamily="-96" charset="0"/>
              </a:rPr>
              <a:t># z[</a:t>
            </a:r>
            <a:r>
              <a:rPr lang="en-US" dirty="0" smtClean="0">
                <a:solidFill>
                  <a:srgbClr val="000066"/>
                </a:solidFill>
                <a:latin typeface="Courier New" pitchFamily="-96" charset="0"/>
              </a:rPr>
              <a:t>digit]</a:t>
            </a:r>
            <a:endParaRPr lang="en-US" dirty="0">
              <a:solidFill>
                <a:srgbClr val="000066"/>
              </a:solidFill>
              <a:latin typeface="Courier New" pitchFamily="-96" charset="0"/>
            </a:endParaRPr>
          </a:p>
        </p:txBody>
      </p:sp>
      <p:sp>
        <p:nvSpPr>
          <p:cNvPr id="64517" name="TextBox 6"/>
          <p:cNvSpPr txBox="1">
            <a:spLocks noChangeArrowheads="1"/>
          </p:cNvSpPr>
          <p:nvPr/>
        </p:nvSpPr>
        <p:spPr bwMode="auto">
          <a:xfrm>
            <a:off x="420688" y="4392613"/>
            <a:ext cx="758825" cy="457200"/>
          </a:xfrm>
          <a:prstGeom prst="rect">
            <a:avLst/>
          </a:prstGeom>
          <a:noFill/>
          <a:ln w="9525">
            <a:noFill/>
            <a:miter lim="800000"/>
            <a:headEnd/>
            <a:tailEnd/>
          </a:ln>
        </p:spPr>
        <p:txBody>
          <a:bodyPr wrap="none">
            <a:prstTxWarp prst="textNoShape">
              <a:avLst/>
            </a:prstTxWarp>
            <a:spAutoFit/>
          </a:bodyPr>
          <a:lstStyle/>
          <a:p>
            <a:r>
              <a:rPr lang="en-US">
                <a:solidFill>
                  <a:srgbClr val="000066"/>
                </a:solidFill>
                <a:latin typeface="Calibri" pitchFamily="-96" charset="0"/>
              </a:rPr>
              <a:t>IA32</a:t>
            </a:r>
          </a:p>
        </p:txBody>
      </p:sp>
      <p:sp>
        <p:nvSpPr>
          <p:cNvPr id="64518" name="Text Box 31"/>
          <p:cNvSpPr txBox="1">
            <a:spLocks noChangeArrowheads="1"/>
          </p:cNvSpPr>
          <p:nvPr/>
        </p:nvSpPr>
        <p:spPr bwMode="auto">
          <a:xfrm>
            <a:off x="304800" y="1408113"/>
            <a:ext cx="1930400" cy="366712"/>
          </a:xfrm>
          <a:prstGeom prst="rect">
            <a:avLst/>
          </a:prstGeom>
          <a:noFill/>
          <a:ln w="25400">
            <a:noFill/>
            <a:miter lim="800000"/>
            <a:headEnd/>
            <a:tailEnd/>
          </a:ln>
        </p:spPr>
        <p:txBody>
          <a:bodyPr>
            <a:prstTxWarp prst="textNoShape">
              <a:avLst/>
            </a:prstTxWarp>
            <a:spAutoFit/>
          </a:bodyPr>
          <a:lstStyle/>
          <a:p>
            <a:pPr algn="r"/>
            <a:r>
              <a:rPr lang="en-US">
                <a:solidFill>
                  <a:srgbClr val="000066"/>
                </a:solidFill>
                <a:latin typeface="Courier New" pitchFamily="-96" charset="0"/>
              </a:rPr>
              <a:t>zip_dig cmu;</a:t>
            </a:r>
          </a:p>
        </p:txBody>
      </p:sp>
      <p:grpSp>
        <p:nvGrpSpPr>
          <p:cNvPr id="64519" name="Group 24"/>
          <p:cNvGrpSpPr>
            <a:grpSpLocks/>
          </p:cNvGrpSpPr>
          <p:nvPr/>
        </p:nvGrpSpPr>
        <p:grpSpPr bwMode="auto">
          <a:xfrm>
            <a:off x="2184400" y="1455738"/>
            <a:ext cx="5435600" cy="750887"/>
            <a:chOff x="2412765" y="3429000"/>
            <a:chExt cx="5435835" cy="771209"/>
          </a:xfrm>
        </p:grpSpPr>
        <p:grpSp>
          <p:nvGrpSpPr>
            <p:cNvPr id="64520" name="Group 25"/>
            <p:cNvGrpSpPr>
              <a:grpSpLocks/>
            </p:cNvGrpSpPr>
            <p:nvPr/>
          </p:nvGrpSpPr>
          <p:grpSpPr bwMode="auto">
            <a:xfrm>
              <a:off x="2743200" y="3429000"/>
              <a:ext cx="4572000" cy="228600"/>
              <a:chOff x="1008" y="1968"/>
              <a:chExt cx="2880" cy="144"/>
            </a:xfrm>
          </p:grpSpPr>
          <p:sp>
            <p:nvSpPr>
              <p:cNvPr id="23"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1</a:t>
                </a:r>
              </a:p>
            </p:txBody>
          </p:sp>
          <p:sp>
            <p:nvSpPr>
              <p:cNvPr id="24"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5</a:t>
                </a:r>
              </a:p>
            </p:txBody>
          </p:sp>
          <p:sp>
            <p:nvSpPr>
              <p:cNvPr id="25"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2</a:t>
                </a:r>
              </a:p>
            </p:txBody>
          </p:sp>
          <p:sp>
            <p:nvSpPr>
              <p:cNvPr id="26"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1</a:t>
                </a:r>
              </a:p>
            </p:txBody>
          </p:sp>
          <p:sp>
            <p:nvSpPr>
              <p:cNvPr id="27"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3</a:t>
                </a:r>
              </a:p>
            </p:txBody>
          </p:sp>
        </p:grpSp>
        <p:sp>
          <p:nvSpPr>
            <p:cNvPr id="64521"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16</a:t>
              </a:r>
            </a:p>
          </p:txBody>
        </p:sp>
        <p:sp>
          <p:nvSpPr>
            <p:cNvPr id="64522"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20</a:t>
              </a:r>
            </a:p>
          </p:txBody>
        </p:sp>
        <p:sp>
          <p:nvSpPr>
            <p:cNvPr id="64523"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64524"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64525"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24</a:t>
              </a:r>
            </a:p>
          </p:txBody>
        </p:sp>
        <p:sp>
          <p:nvSpPr>
            <p:cNvPr id="64526"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64527"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28</a:t>
              </a:r>
            </a:p>
          </p:txBody>
        </p:sp>
        <p:sp>
          <p:nvSpPr>
            <p:cNvPr id="64528"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64529"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32</a:t>
              </a:r>
            </a:p>
          </p:txBody>
        </p:sp>
        <p:sp>
          <p:nvSpPr>
            <p:cNvPr id="64530"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64531"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36</a:t>
              </a:r>
            </a:p>
          </p:txBody>
        </p:sp>
        <p:sp>
          <p:nvSpPr>
            <p:cNvPr id="64532"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spTree>
    <p:extLst>
      <p:ext uri="{BB962C8B-B14F-4D97-AF65-F5344CB8AC3E}">
        <p14:creationId xmlns:p14="http://schemas.microsoft.com/office/powerpoint/2010/main" val="320484716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38200" y="228600"/>
            <a:ext cx="6248400" cy="573088"/>
          </a:xfrm>
        </p:spPr>
        <p:txBody>
          <a:bodyPr/>
          <a:lstStyle/>
          <a:p>
            <a:pPr eaLnBrk="1" hangingPunct="1">
              <a:defRPr/>
            </a:pPr>
            <a:r>
              <a:rPr lang="en-US">
                <a:ea typeface="+mj-ea"/>
                <a:cs typeface="+mj-cs"/>
              </a:rPr>
              <a:t>Referencing Examples</a:t>
            </a:r>
          </a:p>
        </p:txBody>
      </p:sp>
      <p:sp>
        <p:nvSpPr>
          <p:cNvPr id="305155" name="Rectangle 3"/>
          <p:cNvSpPr>
            <a:spLocks noGrp="1" noChangeArrowheads="1"/>
          </p:cNvSpPr>
          <p:nvPr>
            <p:ph type="body" idx="1"/>
          </p:nvPr>
        </p:nvSpPr>
        <p:spPr>
          <a:xfrm>
            <a:off x="290513" y="3429000"/>
            <a:ext cx="8307387" cy="1295400"/>
          </a:xfrm>
        </p:spPr>
        <p:txBody>
          <a:bodyPr/>
          <a:lstStyle/>
          <a:p>
            <a:pPr marL="223838" indent="-223838" defTabSz="895350" eaLnBrk="1" hangingPunct="1">
              <a:buFont typeface="Wingdings" charset="2"/>
              <a:buNone/>
              <a:tabLst>
                <a:tab pos="2235200" algn="l"/>
                <a:tab pos="4686300" algn="l"/>
                <a:tab pos="5943600" algn="l"/>
              </a:tabLst>
              <a:defRPr/>
            </a:pPr>
            <a:r>
              <a:rPr lang="en-US" dirty="0">
                <a:ea typeface="+mn-ea"/>
                <a:cs typeface="+mn-cs"/>
              </a:rPr>
              <a:t>Code Does Not Do Any Bounds Checking!</a:t>
            </a:r>
          </a:p>
          <a:p>
            <a:pPr marL="223838" indent="-223838" defTabSz="895350" eaLnBrk="1" hangingPunct="1">
              <a:buFont typeface="Wingdings" charset="2"/>
              <a:buNone/>
              <a:tabLst>
                <a:tab pos="2235200" algn="l"/>
                <a:tab pos="4686300" algn="l"/>
                <a:tab pos="5943600" algn="l"/>
              </a:tabLst>
              <a:defRPr/>
            </a:pPr>
            <a:r>
              <a:rPr lang="en-US" dirty="0">
                <a:ea typeface="+mn-ea"/>
                <a:cs typeface="+mn-cs"/>
              </a:rPr>
              <a:t>	Reference	Address	Value	Guaranteed?</a:t>
            </a:r>
          </a:p>
          <a:p>
            <a:pPr marL="560388" lvl="1" indent="-222250" defTabSz="895350" eaLnBrk="1" hangingPunct="1">
              <a:buFont typeface="Wingdings" charset="2"/>
              <a:buNone/>
              <a:tabLst>
                <a:tab pos="2235200" algn="l"/>
                <a:tab pos="4686300" algn="l"/>
                <a:tab pos="5943600" algn="l"/>
              </a:tabLst>
              <a:defRPr/>
            </a:pPr>
            <a:r>
              <a:rPr lang="en-US" dirty="0" err="1">
                <a:latin typeface="Courier New" charset="0"/>
              </a:rPr>
              <a:t>mit</a:t>
            </a:r>
            <a:r>
              <a:rPr lang="en-US" dirty="0">
                <a:latin typeface="Courier New" charset="0"/>
              </a:rPr>
              <a:t>[3]	36 + 4* 3 = 48	3	</a:t>
            </a:r>
          </a:p>
        </p:txBody>
      </p:sp>
      <p:sp>
        <p:nvSpPr>
          <p:cNvPr id="305220" name="Rectangle 68"/>
          <p:cNvSpPr>
            <a:spLocks noChangeArrowheads="1"/>
          </p:cNvSpPr>
          <p:nvPr/>
        </p:nvSpPr>
        <p:spPr bwMode="auto">
          <a:xfrm>
            <a:off x="6477000" y="4419600"/>
            <a:ext cx="544513" cy="366713"/>
          </a:xfrm>
          <a:prstGeom prst="rect">
            <a:avLst/>
          </a:prstGeom>
          <a:noFill/>
          <a:ln w="19050">
            <a:noFill/>
            <a:miter lim="800000"/>
            <a:headEnd/>
            <a:tailEnd type="none" w="sm" len="sm"/>
          </a:ln>
          <a:effectLst/>
        </p:spPr>
        <p:txBody>
          <a:bodyPr wrap="none" lIns="45720" rIns="45720">
            <a:spAutoFit/>
          </a:bodyPr>
          <a:lstStyle/>
          <a:p>
            <a:pPr>
              <a:defRPr/>
            </a:pPr>
            <a:r>
              <a:rPr lang="en-US" sz="2000" dirty="0">
                <a:solidFill>
                  <a:srgbClr val="FF0000"/>
                </a:solidFill>
                <a:effectLst>
                  <a:outerShdw blurRad="38100" dist="38100" dir="2700000" algn="tl">
                    <a:srgbClr val="DDDDDD"/>
                  </a:outerShdw>
                </a:effectLst>
              </a:rPr>
              <a:t>Yes</a:t>
            </a:r>
          </a:p>
        </p:txBody>
      </p:sp>
      <p:sp>
        <p:nvSpPr>
          <p:cNvPr id="305221" name="Rectangle 69"/>
          <p:cNvSpPr>
            <a:spLocks noChangeArrowheads="1"/>
          </p:cNvSpPr>
          <p:nvPr/>
        </p:nvSpPr>
        <p:spPr bwMode="auto">
          <a:xfrm>
            <a:off x="6553200" y="4800600"/>
            <a:ext cx="431800" cy="366713"/>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No</a:t>
            </a:r>
          </a:p>
        </p:txBody>
      </p:sp>
      <p:sp>
        <p:nvSpPr>
          <p:cNvPr id="305222" name="Rectangle 70"/>
          <p:cNvSpPr>
            <a:spLocks noChangeArrowheads="1"/>
          </p:cNvSpPr>
          <p:nvPr/>
        </p:nvSpPr>
        <p:spPr bwMode="auto">
          <a:xfrm>
            <a:off x="6553200" y="5195888"/>
            <a:ext cx="431800" cy="366712"/>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No</a:t>
            </a:r>
          </a:p>
        </p:txBody>
      </p:sp>
      <p:sp>
        <p:nvSpPr>
          <p:cNvPr id="305223" name="Rectangle 71"/>
          <p:cNvSpPr>
            <a:spLocks noChangeArrowheads="1"/>
          </p:cNvSpPr>
          <p:nvPr/>
        </p:nvSpPr>
        <p:spPr bwMode="auto">
          <a:xfrm>
            <a:off x="6553200" y="5562600"/>
            <a:ext cx="431800" cy="366713"/>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No</a:t>
            </a:r>
          </a:p>
        </p:txBody>
      </p:sp>
      <p:sp>
        <p:nvSpPr>
          <p:cNvPr id="72" name="Rectangle 3"/>
          <p:cNvSpPr txBox="1">
            <a:spLocks noChangeArrowheads="1"/>
          </p:cNvSpPr>
          <p:nvPr/>
        </p:nvSpPr>
        <p:spPr bwMode="auto">
          <a:xfrm>
            <a:off x="303213" y="4343400"/>
            <a:ext cx="8307387" cy="9144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223838" indent="-223838" defTabSz="895350" eaLnBrk="1" hangingPunct="1">
              <a:buClr>
                <a:srgbClr val="660033"/>
              </a:buClr>
              <a:buFont typeface="Wingdings" charset="2"/>
              <a:buNone/>
              <a:tabLst>
                <a:tab pos="2235200" algn="l"/>
                <a:tab pos="4686300" algn="l"/>
                <a:tab pos="5943600" algn="l"/>
              </a:tabLst>
              <a:defRPr/>
            </a:pPr>
            <a:r>
              <a:rPr lang="en-US" dirty="0" smtClean="0">
                <a:solidFill>
                  <a:srgbClr val="003300"/>
                </a:solidFill>
                <a:latin typeface="Courier New" charset="0"/>
              </a:rPr>
              <a:t>	</a:t>
            </a:r>
          </a:p>
          <a:p>
            <a:pPr marL="560388" lvl="1" indent="-222250" defTabSz="895350" eaLnBrk="1" hangingPunct="1">
              <a:buClr>
                <a:srgbClr val="660033"/>
              </a:buClr>
              <a:buFont typeface="Wingdings" charset="2"/>
              <a:buNone/>
              <a:tabLst>
                <a:tab pos="2235200" algn="l"/>
                <a:tab pos="4686300" algn="l"/>
                <a:tab pos="5943600" algn="l"/>
              </a:tabLst>
              <a:defRPr/>
            </a:pPr>
            <a:r>
              <a:rPr lang="en-US" dirty="0" err="1" smtClean="0">
                <a:solidFill>
                  <a:srgbClr val="000066"/>
                </a:solidFill>
                <a:latin typeface="Courier New" charset="0"/>
              </a:rPr>
              <a:t>mit</a:t>
            </a:r>
            <a:r>
              <a:rPr lang="en-US" dirty="0" smtClean="0">
                <a:solidFill>
                  <a:srgbClr val="000066"/>
                </a:solidFill>
                <a:latin typeface="Courier New" charset="0"/>
              </a:rPr>
              <a:t>[5]	36 + 4* 5 = 56	8</a:t>
            </a:r>
            <a:endParaRPr lang="en-US" dirty="0">
              <a:solidFill>
                <a:srgbClr val="000066"/>
              </a:solidFill>
              <a:latin typeface="Helvetica"/>
            </a:endParaRPr>
          </a:p>
        </p:txBody>
      </p:sp>
      <p:sp>
        <p:nvSpPr>
          <p:cNvPr id="73" name="Rectangle 3"/>
          <p:cNvSpPr txBox="1">
            <a:spLocks noChangeArrowheads="1"/>
          </p:cNvSpPr>
          <p:nvPr/>
        </p:nvSpPr>
        <p:spPr bwMode="auto">
          <a:xfrm>
            <a:off x="304800" y="4724400"/>
            <a:ext cx="8307387"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223838" indent="-223838" defTabSz="895350" eaLnBrk="1" hangingPunct="1">
              <a:buClr>
                <a:srgbClr val="660033"/>
              </a:buClr>
              <a:buFont typeface="Wingdings" charset="2"/>
              <a:buNone/>
              <a:tabLst>
                <a:tab pos="2235200" algn="l"/>
                <a:tab pos="4686300" algn="l"/>
                <a:tab pos="5943600" algn="l"/>
              </a:tabLst>
              <a:defRPr/>
            </a:pPr>
            <a:endParaRPr lang="en-US" dirty="0" smtClean="0">
              <a:solidFill>
                <a:srgbClr val="003300"/>
              </a:solidFill>
              <a:latin typeface="Courier New" charset="0"/>
            </a:endParaRPr>
          </a:p>
          <a:p>
            <a:pPr marL="560388" lvl="1" indent="-222250" defTabSz="895350" eaLnBrk="1" hangingPunct="1">
              <a:buClr>
                <a:srgbClr val="660033"/>
              </a:buClr>
              <a:buFont typeface="Wingdings" charset="2"/>
              <a:buNone/>
              <a:tabLst>
                <a:tab pos="2235200" algn="l"/>
                <a:tab pos="4686300" algn="l"/>
                <a:tab pos="5943600" algn="l"/>
              </a:tabLst>
              <a:defRPr/>
            </a:pPr>
            <a:r>
              <a:rPr lang="en-US" dirty="0" err="1" smtClean="0">
                <a:solidFill>
                  <a:srgbClr val="000066"/>
                </a:solidFill>
                <a:latin typeface="Courier New" charset="0"/>
              </a:rPr>
              <a:t>mit</a:t>
            </a:r>
            <a:r>
              <a:rPr lang="en-US" dirty="0" smtClean="0">
                <a:solidFill>
                  <a:srgbClr val="000066"/>
                </a:solidFill>
                <a:latin typeface="Courier New" charset="0"/>
              </a:rPr>
              <a:t>[-1]	36 + 4*-1 = 32	3	</a:t>
            </a:r>
          </a:p>
        </p:txBody>
      </p:sp>
      <p:sp>
        <p:nvSpPr>
          <p:cNvPr id="74" name="Rectangle 3"/>
          <p:cNvSpPr txBox="1">
            <a:spLocks noChangeArrowheads="1"/>
          </p:cNvSpPr>
          <p:nvPr/>
        </p:nvSpPr>
        <p:spPr bwMode="auto">
          <a:xfrm>
            <a:off x="303213" y="5105400"/>
            <a:ext cx="8307387" cy="9144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223838" indent="-223838" defTabSz="895350" eaLnBrk="1" hangingPunct="1">
              <a:buClr>
                <a:srgbClr val="660033"/>
              </a:buClr>
              <a:buFont typeface="Wingdings" charset="2"/>
              <a:buNone/>
              <a:tabLst>
                <a:tab pos="2235200" algn="l"/>
                <a:tab pos="4686300" algn="l"/>
                <a:tab pos="5943600" algn="l"/>
              </a:tabLst>
              <a:defRPr/>
            </a:pPr>
            <a:r>
              <a:rPr lang="en-US" dirty="0" smtClean="0">
                <a:solidFill>
                  <a:srgbClr val="003300"/>
                </a:solidFill>
                <a:latin typeface="Courier New" charset="0"/>
              </a:rPr>
              <a:t>	</a:t>
            </a:r>
          </a:p>
          <a:p>
            <a:pPr marL="560388" lvl="1" indent="-222250" defTabSz="895350" eaLnBrk="1" hangingPunct="1">
              <a:buClr>
                <a:srgbClr val="660033"/>
              </a:buClr>
              <a:buFont typeface="Wingdings" charset="2"/>
              <a:buNone/>
              <a:tabLst>
                <a:tab pos="2235200" algn="l"/>
                <a:tab pos="4686300" algn="l"/>
                <a:tab pos="5943600" algn="l"/>
              </a:tabLst>
              <a:defRPr/>
            </a:pPr>
            <a:r>
              <a:rPr lang="en-US" dirty="0" err="1" smtClean="0">
                <a:solidFill>
                  <a:srgbClr val="000066"/>
                </a:solidFill>
                <a:latin typeface="Courier New" charset="0"/>
              </a:rPr>
              <a:t>cmu</a:t>
            </a:r>
            <a:r>
              <a:rPr lang="en-US" dirty="0" smtClean="0">
                <a:solidFill>
                  <a:srgbClr val="000066"/>
                </a:solidFill>
                <a:latin typeface="Courier New" charset="0"/>
              </a:rPr>
              <a:t>[15]	16 + 4*15 = 76	?? 	</a:t>
            </a:r>
          </a:p>
        </p:txBody>
      </p:sp>
      <p:sp>
        <p:nvSpPr>
          <p:cNvPr id="75" name="Rectangle 3"/>
          <p:cNvSpPr txBox="1">
            <a:spLocks noChangeArrowheads="1"/>
          </p:cNvSpPr>
          <p:nvPr/>
        </p:nvSpPr>
        <p:spPr bwMode="auto">
          <a:xfrm>
            <a:off x="531812" y="5943600"/>
            <a:ext cx="8307388" cy="1219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223838" indent="-223838" defTabSz="895350" eaLnBrk="1" hangingPunct="1">
              <a:buClr>
                <a:srgbClr val="660033"/>
              </a:buClr>
              <a:buFont typeface="Wingdings" charset="2"/>
              <a:buNone/>
              <a:tabLst>
                <a:tab pos="2235200" algn="l"/>
                <a:tab pos="4686300" algn="l"/>
                <a:tab pos="5943600" algn="l"/>
              </a:tabLst>
              <a:defRPr/>
            </a:pPr>
            <a:r>
              <a:rPr lang="en-US" dirty="0" smtClean="0">
                <a:solidFill>
                  <a:srgbClr val="003300"/>
                </a:solidFill>
                <a:latin typeface="Courier New" charset="0"/>
              </a:rPr>
              <a:t>	</a:t>
            </a:r>
            <a:r>
              <a:rPr lang="en-US" dirty="0" smtClean="0">
                <a:solidFill>
                  <a:srgbClr val="000066"/>
                </a:solidFill>
                <a:latin typeface="Helvetica"/>
              </a:rPr>
              <a:t>Out of range behavior implementation-dependent</a:t>
            </a:r>
          </a:p>
          <a:p>
            <a:pPr marL="839788" lvl="2" indent="-165100" defTabSz="895350" eaLnBrk="1" hangingPunct="1">
              <a:buFont typeface="Wingdings" charset="2"/>
              <a:buChar char="l"/>
              <a:tabLst>
                <a:tab pos="2235200" algn="l"/>
                <a:tab pos="4686300" algn="l"/>
                <a:tab pos="5943600" algn="l"/>
              </a:tabLst>
              <a:defRPr/>
            </a:pPr>
            <a:r>
              <a:rPr lang="en-US" dirty="0" smtClean="0">
                <a:solidFill>
                  <a:srgbClr val="000099"/>
                </a:solidFill>
                <a:latin typeface="Helvetica"/>
              </a:rPr>
              <a:t>No guaranteed relative allocation of different arrays</a:t>
            </a:r>
            <a:endParaRPr lang="en-US" dirty="0">
              <a:solidFill>
                <a:srgbClr val="000099"/>
              </a:solidFill>
              <a:latin typeface="Helvetica"/>
            </a:endParaRPr>
          </a:p>
        </p:txBody>
      </p:sp>
      <p:grpSp>
        <p:nvGrpSpPr>
          <p:cNvPr id="76" name="Group 75"/>
          <p:cNvGrpSpPr/>
          <p:nvPr/>
        </p:nvGrpSpPr>
        <p:grpSpPr>
          <a:xfrm>
            <a:off x="838200" y="990600"/>
            <a:ext cx="6805612" cy="2362201"/>
            <a:chOff x="1347788" y="2667000"/>
            <a:chExt cx="6805612" cy="2362201"/>
          </a:xfrm>
        </p:grpSpPr>
        <p:sp>
          <p:nvSpPr>
            <p:cNvPr id="77" name="Text Box 7"/>
            <p:cNvSpPr txBox="1">
              <a:spLocks noChangeArrowheads="1"/>
            </p:cNvSpPr>
            <p:nvPr/>
          </p:nvSpPr>
          <p:spPr bwMode="auto">
            <a:xfrm>
              <a:off x="1387476" y="2667000"/>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dirty="0" err="1">
                  <a:solidFill>
                    <a:srgbClr val="000066"/>
                  </a:solidFill>
                  <a:latin typeface="Courier New" charset="0"/>
                </a:rPr>
                <a:t>zip_dig</a:t>
              </a:r>
              <a:r>
                <a:rPr lang="en-US" sz="1800" dirty="0">
                  <a:solidFill>
                    <a:srgbClr val="000066"/>
                  </a:solidFill>
                  <a:latin typeface="Courier New" charset="0"/>
                </a:rPr>
                <a:t> </a:t>
              </a:r>
              <a:r>
                <a:rPr lang="en-US" sz="1800" dirty="0" err="1">
                  <a:solidFill>
                    <a:srgbClr val="000066"/>
                  </a:solidFill>
                  <a:latin typeface="Courier New" charset="0"/>
                </a:rPr>
                <a:t>cmu</a:t>
              </a:r>
              <a:r>
                <a:rPr lang="en-US" sz="1800" dirty="0">
                  <a:solidFill>
                    <a:srgbClr val="000066"/>
                  </a:solidFill>
                  <a:latin typeface="Courier New" charset="0"/>
                </a:rPr>
                <a:t>;</a:t>
              </a:r>
            </a:p>
          </p:txBody>
        </p:sp>
        <p:grpSp>
          <p:nvGrpSpPr>
            <p:cNvPr id="78" name="Group 9"/>
            <p:cNvGrpSpPr>
              <a:grpSpLocks/>
            </p:cNvGrpSpPr>
            <p:nvPr/>
          </p:nvGrpSpPr>
          <p:grpSpPr bwMode="auto">
            <a:xfrm>
              <a:off x="3352801" y="2743200"/>
              <a:ext cx="4572000" cy="228600"/>
              <a:chOff x="1776" y="1728"/>
              <a:chExt cx="2880" cy="144"/>
            </a:xfrm>
          </p:grpSpPr>
          <p:sp>
            <p:nvSpPr>
              <p:cNvPr id="129" name="Rectangle 10"/>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130" name="Rectangle 11"/>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131" name="Rectangle 12"/>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132" name="Rectangle 13"/>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133" name="Rectangle 14"/>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grpSp>
        <p:sp>
          <p:nvSpPr>
            <p:cNvPr id="79" name="Line 15"/>
            <p:cNvSpPr>
              <a:spLocks noChangeShapeType="1"/>
            </p:cNvSpPr>
            <p:nvPr/>
          </p:nvSpPr>
          <p:spPr bwMode="auto">
            <a:xfrm flipV="1">
              <a:off x="33528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0" name="Text Box 16"/>
            <p:cNvSpPr txBox="1">
              <a:spLocks noChangeArrowheads="1"/>
            </p:cNvSpPr>
            <p:nvPr/>
          </p:nvSpPr>
          <p:spPr bwMode="auto">
            <a:xfrm>
              <a:off x="31242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16</a:t>
              </a:r>
            </a:p>
          </p:txBody>
        </p:sp>
        <p:sp>
          <p:nvSpPr>
            <p:cNvPr id="81" name="Line 17"/>
            <p:cNvSpPr>
              <a:spLocks noChangeShapeType="1"/>
            </p:cNvSpPr>
            <p:nvPr/>
          </p:nvSpPr>
          <p:spPr bwMode="auto">
            <a:xfrm flipV="1">
              <a:off x="42672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2" name="Text Box 18"/>
            <p:cNvSpPr txBox="1">
              <a:spLocks noChangeArrowheads="1"/>
            </p:cNvSpPr>
            <p:nvPr/>
          </p:nvSpPr>
          <p:spPr bwMode="auto">
            <a:xfrm>
              <a:off x="40386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20</a:t>
              </a:r>
            </a:p>
          </p:txBody>
        </p:sp>
        <p:sp>
          <p:nvSpPr>
            <p:cNvPr id="83" name="Line 19"/>
            <p:cNvSpPr>
              <a:spLocks noChangeShapeType="1"/>
            </p:cNvSpPr>
            <p:nvPr/>
          </p:nvSpPr>
          <p:spPr bwMode="auto">
            <a:xfrm flipV="1">
              <a:off x="51816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4" name="Text Box 20"/>
            <p:cNvSpPr txBox="1">
              <a:spLocks noChangeArrowheads="1"/>
            </p:cNvSpPr>
            <p:nvPr/>
          </p:nvSpPr>
          <p:spPr bwMode="auto">
            <a:xfrm>
              <a:off x="49530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24</a:t>
              </a:r>
            </a:p>
          </p:txBody>
        </p:sp>
        <p:sp>
          <p:nvSpPr>
            <p:cNvPr id="85" name="Line 21"/>
            <p:cNvSpPr>
              <a:spLocks noChangeShapeType="1"/>
            </p:cNvSpPr>
            <p:nvPr/>
          </p:nvSpPr>
          <p:spPr bwMode="auto">
            <a:xfrm flipV="1">
              <a:off x="60960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 name="Text Box 22"/>
            <p:cNvSpPr txBox="1">
              <a:spLocks noChangeArrowheads="1"/>
            </p:cNvSpPr>
            <p:nvPr/>
          </p:nvSpPr>
          <p:spPr bwMode="auto">
            <a:xfrm>
              <a:off x="58674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28</a:t>
              </a:r>
            </a:p>
          </p:txBody>
        </p:sp>
        <p:sp>
          <p:nvSpPr>
            <p:cNvPr id="87" name="Line 23"/>
            <p:cNvSpPr>
              <a:spLocks noChangeShapeType="1"/>
            </p:cNvSpPr>
            <p:nvPr/>
          </p:nvSpPr>
          <p:spPr bwMode="auto">
            <a:xfrm flipV="1">
              <a:off x="70104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8" name="Text Box 24"/>
            <p:cNvSpPr txBox="1">
              <a:spLocks noChangeArrowheads="1"/>
            </p:cNvSpPr>
            <p:nvPr/>
          </p:nvSpPr>
          <p:spPr bwMode="auto">
            <a:xfrm>
              <a:off x="67818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32</a:t>
              </a:r>
            </a:p>
          </p:txBody>
        </p:sp>
        <p:sp>
          <p:nvSpPr>
            <p:cNvPr id="89" name="Line 25"/>
            <p:cNvSpPr>
              <a:spLocks noChangeShapeType="1"/>
            </p:cNvSpPr>
            <p:nvPr/>
          </p:nvSpPr>
          <p:spPr bwMode="auto">
            <a:xfrm flipV="1">
              <a:off x="79248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90" name="Text Box 26"/>
            <p:cNvSpPr txBox="1">
              <a:spLocks noChangeArrowheads="1"/>
            </p:cNvSpPr>
            <p:nvPr/>
          </p:nvSpPr>
          <p:spPr bwMode="auto">
            <a:xfrm>
              <a:off x="76962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dirty="0">
                  <a:solidFill>
                    <a:srgbClr val="000066"/>
                  </a:solidFill>
                  <a:latin typeface="Courier New" charset="0"/>
                </a:rPr>
                <a:t>36</a:t>
              </a:r>
            </a:p>
          </p:txBody>
        </p:sp>
        <p:sp>
          <p:nvSpPr>
            <p:cNvPr id="91" name="Text Box 28"/>
            <p:cNvSpPr txBox="1">
              <a:spLocks noChangeArrowheads="1"/>
            </p:cNvSpPr>
            <p:nvPr/>
          </p:nvSpPr>
          <p:spPr bwMode="auto">
            <a:xfrm>
              <a:off x="1371601" y="3443288"/>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latin typeface="Courier New" charset="0"/>
                </a:rPr>
                <a:t>zip_dig mit;</a:t>
              </a:r>
            </a:p>
          </p:txBody>
        </p:sp>
        <p:grpSp>
          <p:nvGrpSpPr>
            <p:cNvPr id="92" name="Group 30"/>
            <p:cNvGrpSpPr>
              <a:grpSpLocks/>
            </p:cNvGrpSpPr>
            <p:nvPr/>
          </p:nvGrpSpPr>
          <p:grpSpPr bwMode="auto">
            <a:xfrm>
              <a:off x="3336926" y="3519488"/>
              <a:ext cx="4572000" cy="228600"/>
              <a:chOff x="1776" y="1728"/>
              <a:chExt cx="2880" cy="144"/>
            </a:xfrm>
          </p:grpSpPr>
          <p:sp>
            <p:nvSpPr>
              <p:cNvPr id="124" name="Rectangle 31"/>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125" name="Rectangle 32"/>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126" name="Rectangle 33"/>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127" name="Rectangle 34"/>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128" name="Rectangle 35"/>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grpSp>
        <p:sp>
          <p:nvSpPr>
            <p:cNvPr id="93" name="Line 36"/>
            <p:cNvSpPr>
              <a:spLocks noChangeShapeType="1"/>
            </p:cNvSpPr>
            <p:nvPr/>
          </p:nvSpPr>
          <p:spPr bwMode="auto">
            <a:xfrm flipV="1">
              <a:off x="33528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94" name="Text Box 37"/>
            <p:cNvSpPr txBox="1">
              <a:spLocks noChangeArrowheads="1"/>
            </p:cNvSpPr>
            <p:nvPr/>
          </p:nvSpPr>
          <p:spPr bwMode="auto">
            <a:xfrm>
              <a:off x="31242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36</a:t>
              </a:r>
            </a:p>
          </p:txBody>
        </p:sp>
        <p:sp>
          <p:nvSpPr>
            <p:cNvPr id="95" name="Line 38"/>
            <p:cNvSpPr>
              <a:spLocks noChangeShapeType="1"/>
            </p:cNvSpPr>
            <p:nvPr/>
          </p:nvSpPr>
          <p:spPr bwMode="auto">
            <a:xfrm flipV="1">
              <a:off x="42672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96" name="Text Box 39"/>
            <p:cNvSpPr txBox="1">
              <a:spLocks noChangeArrowheads="1"/>
            </p:cNvSpPr>
            <p:nvPr/>
          </p:nvSpPr>
          <p:spPr bwMode="auto">
            <a:xfrm>
              <a:off x="40386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40</a:t>
              </a:r>
            </a:p>
          </p:txBody>
        </p:sp>
        <p:sp>
          <p:nvSpPr>
            <p:cNvPr id="97" name="Line 40"/>
            <p:cNvSpPr>
              <a:spLocks noChangeShapeType="1"/>
            </p:cNvSpPr>
            <p:nvPr/>
          </p:nvSpPr>
          <p:spPr bwMode="auto">
            <a:xfrm flipV="1">
              <a:off x="51816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98" name="Text Box 41"/>
            <p:cNvSpPr txBox="1">
              <a:spLocks noChangeArrowheads="1"/>
            </p:cNvSpPr>
            <p:nvPr/>
          </p:nvSpPr>
          <p:spPr bwMode="auto">
            <a:xfrm>
              <a:off x="49530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44</a:t>
              </a:r>
            </a:p>
          </p:txBody>
        </p:sp>
        <p:sp>
          <p:nvSpPr>
            <p:cNvPr id="99" name="Line 42"/>
            <p:cNvSpPr>
              <a:spLocks noChangeShapeType="1"/>
            </p:cNvSpPr>
            <p:nvPr/>
          </p:nvSpPr>
          <p:spPr bwMode="auto">
            <a:xfrm flipV="1">
              <a:off x="60960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00" name="Text Box 43"/>
            <p:cNvSpPr txBox="1">
              <a:spLocks noChangeArrowheads="1"/>
            </p:cNvSpPr>
            <p:nvPr/>
          </p:nvSpPr>
          <p:spPr bwMode="auto">
            <a:xfrm>
              <a:off x="58674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48</a:t>
              </a:r>
            </a:p>
          </p:txBody>
        </p:sp>
        <p:sp>
          <p:nvSpPr>
            <p:cNvPr id="101" name="Line 44"/>
            <p:cNvSpPr>
              <a:spLocks noChangeShapeType="1"/>
            </p:cNvSpPr>
            <p:nvPr/>
          </p:nvSpPr>
          <p:spPr bwMode="auto">
            <a:xfrm flipV="1">
              <a:off x="70104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02" name="Text Box 45"/>
            <p:cNvSpPr txBox="1">
              <a:spLocks noChangeArrowheads="1"/>
            </p:cNvSpPr>
            <p:nvPr/>
          </p:nvSpPr>
          <p:spPr bwMode="auto">
            <a:xfrm>
              <a:off x="67818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52</a:t>
              </a:r>
            </a:p>
          </p:txBody>
        </p:sp>
        <p:sp>
          <p:nvSpPr>
            <p:cNvPr id="103" name="Line 46"/>
            <p:cNvSpPr>
              <a:spLocks noChangeShapeType="1"/>
            </p:cNvSpPr>
            <p:nvPr/>
          </p:nvSpPr>
          <p:spPr bwMode="auto">
            <a:xfrm flipV="1">
              <a:off x="79248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04" name="Text Box 47"/>
            <p:cNvSpPr txBox="1">
              <a:spLocks noChangeArrowheads="1"/>
            </p:cNvSpPr>
            <p:nvPr/>
          </p:nvSpPr>
          <p:spPr bwMode="auto">
            <a:xfrm>
              <a:off x="76962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56</a:t>
              </a:r>
            </a:p>
          </p:txBody>
        </p:sp>
        <p:sp>
          <p:nvSpPr>
            <p:cNvPr id="105" name="Text Box 49"/>
            <p:cNvSpPr txBox="1">
              <a:spLocks noChangeArrowheads="1"/>
            </p:cNvSpPr>
            <p:nvPr/>
          </p:nvSpPr>
          <p:spPr bwMode="auto">
            <a:xfrm>
              <a:off x="1347788" y="4205288"/>
              <a:ext cx="184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dirty="0" err="1">
                  <a:solidFill>
                    <a:srgbClr val="000066"/>
                  </a:solidFill>
                  <a:latin typeface="Courier New" charset="0"/>
                </a:rPr>
                <a:t>zip_dig</a:t>
              </a:r>
              <a:r>
                <a:rPr lang="en-US" sz="1800" dirty="0">
                  <a:solidFill>
                    <a:srgbClr val="000066"/>
                  </a:solidFill>
                  <a:latin typeface="Courier New" charset="0"/>
                </a:rPr>
                <a:t> </a:t>
              </a:r>
              <a:r>
                <a:rPr lang="en-US" sz="1800" dirty="0" smtClean="0">
                  <a:solidFill>
                    <a:srgbClr val="000066"/>
                  </a:solidFill>
                  <a:latin typeface="Courier New" charset="0"/>
                </a:rPr>
                <a:t>cub</a:t>
              </a:r>
              <a:r>
                <a:rPr lang="en-US" sz="1800" dirty="0">
                  <a:solidFill>
                    <a:srgbClr val="000066"/>
                  </a:solidFill>
                  <a:latin typeface="Courier New" charset="0"/>
                </a:rPr>
                <a:t>;</a:t>
              </a:r>
            </a:p>
          </p:txBody>
        </p:sp>
        <p:grpSp>
          <p:nvGrpSpPr>
            <p:cNvPr id="106" name="Group 51"/>
            <p:cNvGrpSpPr>
              <a:grpSpLocks/>
            </p:cNvGrpSpPr>
            <p:nvPr/>
          </p:nvGrpSpPr>
          <p:grpSpPr bwMode="auto">
            <a:xfrm>
              <a:off x="3336926" y="4281488"/>
              <a:ext cx="4572000" cy="228600"/>
              <a:chOff x="1776" y="1728"/>
              <a:chExt cx="2880" cy="144"/>
            </a:xfrm>
          </p:grpSpPr>
          <p:sp>
            <p:nvSpPr>
              <p:cNvPr id="119" name="Rectangle 52"/>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8</a:t>
                </a:r>
              </a:p>
            </p:txBody>
          </p:sp>
          <p:sp>
            <p:nvSpPr>
              <p:cNvPr id="120" name="Rectangle 53"/>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0</a:t>
                </a:r>
              </a:p>
            </p:txBody>
          </p:sp>
          <p:sp>
            <p:nvSpPr>
              <p:cNvPr id="121" name="Rectangle 54"/>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3</a:t>
                </a:r>
              </a:p>
            </p:txBody>
          </p:sp>
          <p:sp>
            <p:nvSpPr>
              <p:cNvPr id="122" name="Rectangle 55"/>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0</a:t>
                </a:r>
              </a:p>
            </p:txBody>
          </p:sp>
          <p:sp>
            <p:nvSpPr>
              <p:cNvPr id="123" name="Rectangle 56"/>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9</a:t>
                </a:r>
              </a:p>
            </p:txBody>
          </p:sp>
        </p:grpSp>
        <p:sp>
          <p:nvSpPr>
            <p:cNvPr id="107" name="Line 57"/>
            <p:cNvSpPr>
              <a:spLocks noChangeShapeType="1"/>
            </p:cNvSpPr>
            <p:nvPr/>
          </p:nvSpPr>
          <p:spPr bwMode="auto">
            <a:xfrm flipV="1">
              <a:off x="33528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08" name="Text Box 58"/>
            <p:cNvSpPr txBox="1">
              <a:spLocks noChangeArrowheads="1"/>
            </p:cNvSpPr>
            <p:nvPr/>
          </p:nvSpPr>
          <p:spPr bwMode="auto">
            <a:xfrm>
              <a:off x="31242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56</a:t>
              </a:r>
            </a:p>
          </p:txBody>
        </p:sp>
        <p:sp>
          <p:nvSpPr>
            <p:cNvPr id="109" name="Line 59"/>
            <p:cNvSpPr>
              <a:spLocks noChangeShapeType="1"/>
            </p:cNvSpPr>
            <p:nvPr/>
          </p:nvSpPr>
          <p:spPr bwMode="auto">
            <a:xfrm flipV="1">
              <a:off x="42672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10" name="Text Box 60"/>
            <p:cNvSpPr txBox="1">
              <a:spLocks noChangeArrowheads="1"/>
            </p:cNvSpPr>
            <p:nvPr/>
          </p:nvSpPr>
          <p:spPr bwMode="auto">
            <a:xfrm>
              <a:off x="40386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60</a:t>
              </a:r>
            </a:p>
          </p:txBody>
        </p:sp>
        <p:sp>
          <p:nvSpPr>
            <p:cNvPr id="111" name="Line 61"/>
            <p:cNvSpPr>
              <a:spLocks noChangeShapeType="1"/>
            </p:cNvSpPr>
            <p:nvPr/>
          </p:nvSpPr>
          <p:spPr bwMode="auto">
            <a:xfrm flipV="1">
              <a:off x="51816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12" name="Text Box 62"/>
            <p:cNvSpPr txBox="1">
              <a:spLocks noChangeArrowheads="1"/>
            </p:cNvSpPr>
            <p:nvPr/>
          </p:nvSpPr>
          <p:spPr bwMode="auto">
            <a:xfrm>
              <a:off x="49530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64</a:t>
              </a:r>
            </a:p>
          </p:txBody>
        </p:sp>
        <p:sp>
          <p:nvSpPr>
            <p:cNvPr id="113" name="Line 63"/>
            <p:cNvSpPr>
              <a:spLocks noChangeShapeType="1"/>
            </p:cNvSpPr>
            <p:nvPr/>
          </p:nvSpPr>
          <p:spPr bwMode="auto">
            <a:xfrm flipV="1">
              <a:off x="60960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14" name="Text Box 64"/>
            <p:cNvSpPr txBox="1">
              <a:spLocks noChangeArrowheads="1"/>
            </p:cNvSpPr>
            <p:nvPr/>
          </p:nvSpPr>
          <p:spPr bwMode="auto">
            <a:xfrm>
              <a:off x="58674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68</a:t>
              </a:r>
            </a:p>
          </p:txBody>
        </p:sp>
        <p:sp>
          <p:nvSpPr>
            <p:cNvPr id="115" name="Line 65"/>
            <p:cNvSpPr>
              <a:spLocks noChangeShapeType="1"/>
            </p:cNvSpPr>
            <p:nvPr/>
          </p:nvSpPr>
          <p:spPr bwMode="auto">
            <a:xfrm flipV="1">
              <a:off x="70104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16" name="Text Box 66"/>
            <p:cNvSpPr txBox="1">
              <a:spLocks noChangeArrowheads="1"/>
            </p:cNvSpPr>
            <p:nvPr/>
          </p:nvSpPr>
          <p:spPr bwMode="auto">
            <a:xfrm>
              <a:off x="67818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72</a:t>
              </a:r>
            </a:p>
          </p:txBody>
        </p:sp>
        <p:sp>
          <p:nvSpPr>
            <p:cNvPr id="117" name="Line 67"/>
            <p:cNvSpPr>
              <a:spLocks noChangeShapeType="1"/>
            </p:cNvSpPr>
            <p:nvPr/>
          </p:nvSpPr>
          <p:spPr bwMode="auto">
            <a:xfrm flipV="1">
              <a:off x="79248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18" name="Text Box 68"/>
            <p:cNvSpPr txBox="1">
              <a:spLocks noChangeArrowheads="1"/>
            </p:cNvSpPr>
            <p:nvPr/>
          </p:nvSpPr>
          <p:spPr bwMode="auto">
            <a:xfrm>
              <a:off x="76962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76</a:t>
              </a:r>
            </a:p>
          </p:txBody>
        </p:sp>
      </p:grpSp>
    </p:spTree>
    <p:extLst>
      <p:ext uri="{BB962C8B-B14F-4D97-AF65-F5344CB8AC3E}">
        <p14:creationId xmlns:p14="http://schemas.microsoft.com/office/powerpoint/2010/main" val="772537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dissolve">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dissolve">
                                      <p:cBhvr>
                                        <p:cTn id="12" dur="5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dissolve">
                                      <p:cBhvr>
                                        <p:cTn id="17" dur="500"/>
                                        <p:tgtEl>
                                          <p:spTgt spid="305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5220">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2">
                                            <p:txEl>
                                              <p:pRg st="0" end="0"/>
                                            </p:txEl>
                                          </p:spTgt>
                                        </p:tgtEl>
                                        <p:attrNameLst>
                                          <p:attrName>style.visibility</p:attrName>
                                        </p:attrNameLst>
                                      </p:cBhvr>
                                      <p:to>
                                        <p:strVal val="visible"/>
                                      </p:to>
                                    </p:set>
                                    <p:animEffect transition="in" filter="dissolve">
                                      <p:cBhvr>
                                        <p:cTn id="26" dur="500"/>
                                        <p:tgtEl>
                                          <p:spTgt spid="72">
                                            <p:txEl>
                                              <p:pRg st="0" end="0"/>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1" end="1"/>
                                            </p:txEl>
                                          </p:spTgt>
                                        </p:tgtEl>
                                        <p:attrNameLst>
                                          <p:attrName>style.visibility</p:attrName>
                                        </p:attrNameLst>
                                      </p:cBhvr>
                                      <p:to>
                                        <p:strVal val="visible"/>
                                      </p:to>
                                    </p:set>
                                    <p:animEffect transition="in" filter="dissolve">
                                      <p:cBhvr>
                                        <p:cTn id="29" dur="500"/>
                                        <p:tgtEl>
                                          <p:spTgt spid="72">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05221">
                                            <p:txEl>
                                              <p:pRg st="0" end="0"/>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dissolve">
                                      <p:cBhvr>
                                        <p:cTn id="38" dur="500"/>
                                        <p:tgtEl>
                                          <p:spTgt spid="7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05222"/>
                                        </p:tgtEl>
                                        <p:attrNameLst>
                                          <p:attrName>style.visibility</p:attrName>
                                        </p:attrNameLst>
                                      </p:cBhvr>
                                      <p:to>
                                        <p:strVal val="visible"/>
                                      </p:to>
                                    </p:set>
                                    <p:animEffect transition="in" filter="dissolve">
                                      <p:cBhvr>
                                        <p:cTn id="43" dur="500"/>
                                        <p:tgtEl>
                                          <p:spTgt spid="3052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dissolve">
                                      <p:cBhvr>
                                        <p:cTn id="48" dur="500"/>
                                        <p:tgtEl>
                                          <p:spTgt spid="7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05223"/>
                                        </p:tgtEl>
                                        <p:attrNameLst>
                                          <p:attrName>style.visibility</p:attrName>
                                        </p:attrNameLst>
                                      </p:cBhvr>
                                      <p:to>
                                        <p:strVal val="visible"/>
                                      </p:to>
                                    </p:set>
                                    <p:animEffect transition="in" filter="dissolve">
                                      <p:cBhvr>
                                        <p:cTn id="53" dur="500"/>
                                        <p:tgtEl>
                                          <p:spTgt spid="3052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dissolve">
                                      <p:cBhvr>
                                        <p:cTn id="5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bldLvl="2"/>
      <p:bldP spid="305220" grpId="0" build="p" autoUpdateAnimBg="0"/>
      <p:bldP spid="305221" grpId="0" build="p" autoUpdateAnimBg="0"/>
      <p:bldP spid="305222" grpId="0"/>
      <p:bldP spid="305223" grpId="0"/>
      <p:bldP spid="72" grpId="0" build="allAtOnce"/>
      <p:bldP spid="73" grpId="0"/>
      <p:bldP spid="74" grpId="0"/>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928662" y="3500438"/>
            <a:ext cx="7099722" cy="2587375"/>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algn="l">
              <a:tabLst>
                <a:tab pos="342900" algn="l"/>
                <a:tab pos="1147763" algn="l"/>
                <a:tab pos="3657600" algn="l"/>
              </a:tabLst>
              <a:defRPr/>
            </a:pPr>
            <a:r>
              <a:rPr lang="en-US" dirty="0" smtClean="0">
                <a:solidFill>
                  <a:srgbClr val="000066"/>
                </a:solidFill>
                <a:latin typeface="Courier New" pitchFamily="49" charset="0"/>
              </a:rPr>
              <a:t>  # %</a:t>
            </a:r>
            <a:r>
              <a:rPr lang="en-US" dirty="0" err="1" smtClean="0">
                <a:solidFill>
                  <a:srgbClr val="000066"/>
                </a:solidFill>
                <a:latin typeface="Courier New" pitchFamily="49" charset="0"/>
              </a:rPr>
              <a:t>rdi</a:t>
            </a:r>
            <a:r>
              <a:rPr lang="en-US" dirty="0" smtClean="0">
                <a:solidFill>
                  <a:srgbClr val="000066"/>
                </a:solidFill>
                <a:latin typeface="Courier New" pitchFamily="49" charset="0"/>
              </a:rPr>
              <a:t> = z</a:t>
            </a:r>
          </a:p>
          <a:p>
            <a:pPr algn="l">
              <a:tabLst>
                <a:tab pos="342900" algn="l"/>
                <a:tab pos="1147763" algn="l"/>
                <a:tab pos="3657600" algn="l"/>
              </a:tabLst>
              <a:defRPr/>
            </a:pPr>
            <a:r>
              <a:rPr lang="cs-CZ" dirty="0">
                <a:solidFill>
                  <a:srgbClr val="000066"/>
                </a:solidFill>
                <a:latin typeface="Courier New" pitchFamily="49" charset="0"/>
              </a:rPr>
              <a:t> </a:t>
            </a:r>
            <a:r>
              <a:rPr lang="cs-CZ" dirty="0" smtClean="0">
                <a:solidFill>
                  <a:srgbClr val="000066"/>
                </a:solidFill>
                <a:latin typeface="Courier New" pitchFamily="49" charset="0"/>
              </a:rPr>
              <a:t> </a:t>
            </a:r>
            <a:r>
              <a:rPr lang="cs-CZ" dirty="0" err="1" smtClean="0">
                <a:solidFill>
                  <a:srgbClr val="000066"/>
                </a:solidFill>
                <a:latin typeface="Courier New" pitchFamily="49" charset="0"/>
              </a:rPr>
              <a:t>movl</a:t>
            </a:r>
            <a:r>
              <a:rPr lang="cs-CZ" dirty="0" smtClean="0">
                <a:solidFill>
                  <a:srgbClr val="000066"/>
                </a:solidFill>
                <a:latin typeface="Courier New" pitchFamily="49" charset="0"/>
              </a:rPr>
              <a:t>    </a:t>
            </a:r>
            <a:r>
              <a:rPr lang="cs-CZ" dirty="0">
                <a:solidFill>
                  <a:srgbClr val="000066"/>
                </a:solidFill>
                <a:latin typeface="Courier New" pitchFamily="49" charset="0"/>
              </a:rPr>
              <a:t>$0, %</a:t>
            </a:r>
            <a:r>
              <a:rPr lang="cs-CZ" dirty="0" err="1" smtClean="0">
                <a:solidFill>
                  <a:srgbClr val="000066"/>
                </a:solidFill>
                <a:latin typeface="Courier New" pitchFamily="49" charset="0"/>
              </a:rPr>
              <a:t>eax</a:t>
            </a:r>
            <a:r>
              <a:rPr lang="cs-CZ" dirty="0" smtClean="0">
                <a:solidFill>
                  <a:srgbClr val="000066"/>
                </a:solidFill>
                <a:latin typeface="Courier New" pitchFamily="49" charset="0"/>
              </a:rPr>
              <a:t>          #   i = 0</a:t>
            </a:r>
            <a:endParaRPr lang="cs-CZ" dirty="0">
              <a:solidFill>
                <a:srgbClr val="000066"/>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 </a:t>
            </a:r>
            <a:r>
              <a:rPr lang="cs-CZ" dirty="0" smtClean="0">
                <a:solidFill>
                  <a:srgbClr val="000066"/>
                </a:solidFill>
                <a:latin typeface="Courier New" pitchFamily="49" charset="0"/>
              </a:rPr>
              <a:t> </a:t>
            </a:r>
            <a:r>
              <a:rPr lang="cs-CZ" dirty="0" err="1" smtClean="0">
                <a:solidFill>
                  <a:srgbClr val="000066"/>
                </a:solidFill>
                <a:latin typeface="Courier New" pitchFamily="49" charset="0"/>
              </a:rPr>
              <a:t>jmp</a:t>
            </a:r>
            <a:r>
              <a:rPr lang="cs-CZ" dirty="0" smtClean="0">
                <a:solidFill>
                  <a:srgbClr val="000066"/>
                </a:solidFill>
                <a:latin typeface="Courier New" pitchFamily="49" charset="0"/>
              </a:rPr>
              <a:t>     </a:t>
            </a:r>
            <a:r>
              <a:rPr lang="cs-CZ" dirty="0">
                <a:solidFill>
                  <a:srgbClr val="000066"/>
                </a:solidFill>
                <a:latin typeface="Courier New" pitchFamily="49" charset="0"/>
              </a:rPr>
              <a:t>.</a:t>
            </a:r>
            <a:r>
              <a:rPr lang="cs-CZ" dirty="0" smtClean="0">
                <a:solidFill>
                  <a:srgbClr val="000066"/>
                </a:solidFill>
                <a:latin typeface="Courier New" pitchFamily="49" charset="0"/>
              </a:rPr>
              <a:t>L3               #   </a:t>
            </a:r>
            <a:r>
              <a:rPr lang="cs-CZ" dirty="0" err="1" smtClean="0">
                <a:solidFill>
                  <a:srgbClr val="000066"/>
                </a:solidFill>
                <a:latin typeface="Courier New" pitchFamily="49" charset="0"/>
              </a:rPr>
              <a:t>goto</a:t>
            </a:r>
            <a:r>
              <a:rPr lang="cs-CZ" dirty="0" smtClean="0">
                <a:solidFill>
                  <a:srgbClr val="000066"/>
                </a:solidFill>
                <a:latin typeface="Courier New" pitchFamily="49" charset="0"/>
              </a:rPr>
              <a:t> </a:t>
            </a:r>
            <a:r>
              <a:rPr lang="cs-CZ" dirty="0" err="1" smtClean="0">
                <a:solidFill>
                  <a:srgbClr val="000066"/>
                </a:solidFill>
                <a:latin typeface="Courier New" pitchFamily="49" charset="0"/>
              </a:rPr>
              <a:t>middle</a:t>
            </a:r>
            <a:endParaRPr lang="cs-CZ" dirty="0">
              <a:solidFill>
                <a:srgbClr val="000066"/>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.L4</a:t>
            </a:r>
            <a:r>
              <a:rPr lang="cs-CZ" dirty="0" smtClean="0">
                <a:solidFill>
                  <a:srgbClr val="000066"/>
                </a:solidFill>
                <a:latin typeface="Courier New" pitchFamily="49" charset="0"/>
              </a:rPr>
              <a:t>:                        # </a:t>
            </a:r>
            <a:r>
              <a:rPr lang="cs-CZ" dirty="0" err="1" smtClean="0">
                <a:solidFill>
                  <a:srgbClr val="000066"/>
                </a:solidFill>
                <a:latin typeface="Courier New" pitchFamily="49" charset="0"/>
              </a:rPr>
              <a:t>loop</a:t>
            </a:r>
            <a:r>
              <a:rPr lang="cs-CZ" dirty="0" smtClean="0">
                <a:solidFill>
                  <a:srgbClr val="000066"/>
                </a:solidFill>
                <a:latin typeface="Courier New" pitchFamily="49" charset="0"/>
              </a:rPr>
              <a:t>:</a:t>
            </a:r>
            <a:endParaRPr lang="cs-CZ" dirty="0">
              <a:solidFill>
                <a:srgbClr val="000066"/>
              </a:solidFill>
              <a:latin typeface="Courier New" pitchFamily="49" charset="0"/>
            </a:endParaRPr>
          </a:p>
          <a:p>
            <a:pPr algn="l">
              <a:tabLst>
                <a:tab pos="342900" algn="l"/>
                <a:tab pos="1147763" algn="l"/>
                <a:tab pos="3657600" algn="l"/>
              </a:tabLst>
              <a:defRPr/>
            </a:pPr>
            <a:r>
              <a:rPr lang="cs-CZ" dirty="0" smtClean="0">
                <a:solidFill>
                  <a:srgbClr val="FF0000"/>
                </a:solidFill>
                <a:latin typeface="Courier New" pitchFamily="49" charset="0"/>
              </a:rPr>
              <a:t>  </a:t>
            </a:r>
            <a:r>
              <a:rPr lang="cs-CZ" dirty="0" err="1" smtClean="0">
                <a:solidFill>
                  <a:srgbClr val="FF0000"/>
                </a:solidFill>
                <a:latin typeface="Courier New" pitchFamily="49" charset="0"/>
              </a:rPr>
              <a:t>addl</a:t>
            </a:r>
            <a:r>
              <a:rPr lang="cs-CZ" dirty="0" smtClean="0">
                <a:solidFill>
                  <a:srgbClr val="FF0000"/>
                </a:solidFill>
                <a:latin typeface="Courier New" pitchFamily="49" charset="0"/>
              </a:rPr>
              <a:t>    </a:t>
            </a:r>
            <a:r>
              <a:rPr lang="cs-CZ" dirty="0">
                <a:solidFill>
                  <a:srgbClr val="FF0000"/>
                </a:solidFill>
                <a:latin typeface="Courier New" pitchFamily="49" charset="0"/>
              </a:rPr>
              <a:t>$1, (%rdi,%rax,</a:t>
            </a:r>
            <a:r>
              <a:rPr lang="cs-CZ" dirty="0" smtClean="0">
                <a:solidFill>
                  <a:srgbClr val="FF0000"/>
                </a:solidFill>
                <a:latin typeface="Courier New" pitchFamily="49" charset="0"/>
              </a:rPr>
              <a:t>4) #   z[i]++</a:t>
            </a:r>
            <a:endParaRPr lang="cs-CZ" dirty="0">
              <a:solidFill>
                <a:srgbClr val="FF0000"/>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  </a:t>
            </a:r>
            <a:r>
              <a:rPr lang="cs-CZ" dirty="0" err="1" smtClean="0">
                <a:solidFill>
                  <a:srgbClr val="000066"/>
                </a:solidFill>
                <a:latin typeface="Courier New" pitchFamily="49" charset="0"/>
              </a:rPr>
              <a:t>addq</a:t>
            </a:r>
            <a:r>
              <a:rPr lang="cs-CZ" dirty="0" smtClean="0">
                <a:solidFill>
                  <a:srgbClr val="000066"/>
                </a:solidFill>
                <a:latin typeface="Courier New" pitchFamily="49" charset="0"/>
              </a:rPr>
              <a:t>    </a:t>
            </a:r>
            <a:r>
              <a:rPr lang="cs-CZ" dirty="0">
                <a:solidFill>
                  <a:srgbClr val="000066"/>
                </a:solidFill>
                <a:latin typeface="Courier New" pitchFamily="49" charset="0"/>
              </a:rPr>
              <a:t>$1, %</a:t>
            </a:r>
            <a:r>
              <a:rPr lang="cs-CZ" dirty="0" err="1" smtClean="0">
                <a:solidFill>
                  <a:srgbClr val="000066"/>
                </a:solidFill>
                <a:latin typeface="Courier New" pitchFamily="49" charset="0"/>
              </a:rPr>
              <a:t>rax</a:t>
            </a:r>
            <a:r>
              <a:rPr lang="cs-CZ" dirty="0" smtClean="0">
                <a:solidFill>
                  <a:srgbClr val="000066"/>
                </a:solidFill>
                <a:latin typeface="Courier New" pitchFamily="49" charset="0"/>
              </a:rPr>
              <a:t>          #   i++</a:t>
            </a:r>
            <a:endParaRPr lang="cs-CZ" dirty="0">
              <a:solidFill>
                <a:srgbClr val="000066"/>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.L3</a:t>
            </a:r>
            <a:r>
              <a:rPr lang="cs-CZ" dirty="0" smtClean="0">
                <a:solidFill>
                  <a:srgbClr val="000066"/>
                </a:solidFill>
                <a:latin typeface="Courier New" pitchFamily="49" charset="0"/>
              </a:rPr>
              <a:t>:                        # </a:t>
            </a:r>
            <a:r>
              <a:rPr lang="cs-CZ" dirty="0" err="1" smtClean="0">
                <a:solidFill>
                  <a:srgbClr val="000066"/>
                </a:solidFill>
                <a:latin typeface="Courier New" pitchFamily="49" charset="0"/>
              </a:rPr>
              <a:t>middle</a:t>
            </a:r>
            <a:endParaRPr lang="cs-CZ" dirty="0">
              <a:solidFill>
                <a:srgbClr val="000066"/>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  </a:t>
            </a:r>
            <a:r>
              <a:rPr lang="cs-CZ" dirty="0" err="1" smtClean="0">
                <a:solidFill>
                  <a:srgbClr val="000066"/>
                </a:solidFill>
                <a:latin typeface="Courier New" pitchFamily="49" charset="0"/>
              </a:rPr>
              <a:t>cmpq</a:t>
            </a:r>
            <a:r>
              <a:rPr lang="cs-CZ" dirty="0" smtClean="0">
                <a:solidFill>
                  <a:srgbClr val="000066"/>
                </a:solidFill>
                <a:latin typeface="Courier New" pitchFamily="49" charset="0"/>
              </a:rPr>
              <a:t>    </a:t>
            </a:r>
            <a:r>
              <a:rPr lang="cs-CZ" dirty="0">
                <a:solidFill>
                  <a:srgbClr val="000066"/>
                </a:solidFill>
                <a:latin typeface="Courier New" pitchFamily="49" charset="0"/>
              </a:rPr>
              <a:t>$4, %</a:t>
            </a:r>
            <a:r>
              <a:rPr lang="cs-CZ" dirty="0" err="1" smtClean="0">
                <a:solidFill>
                  <a:srgbClr val="000066"/>
                </a:solidFill>
                <a:latin typeface="Courier New" pitchFamily="49" charset="0"/>
              </a:rPr>
              <a:t>rax</a:t>
            </a:r>
            <a:r>
              <a:rPr lang="cs-CZ" dirty="0" smtClean="0">
                <a:solidFill>
                  <a:srgbClr val="000066"/>
                </a:solidFill>
                <a:latin typeface="Courier New" pitchFamily="49" charset="0"/>
              </a:rPr>
              <a:t>          #   i:4</a:t>
            </a:r>
            <a:endParaRPr lang="cs-CZ" dirty="0">
              <a:solidFill>
                <a:srgbClr val="000066"/>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  </a:t>
            </a:r>
            <a:r>
              <a:rPr lang="cs-CZ" dirty="0" err="1" smtClean="0">
                <a:solidFill>
                  <a:srgbClr val="000066"/>
                </a:solidFill>
                <a:latin typeface="Courier New" pitchFamily="49" charset="0"/>
              </a:rPr>
              <a:t>jbe</a:t>
            </a:r>
            <a:r>
              <a:rPr lang="cs-CZ" dirty="0" smtClean="0">
                <a:solidFill>
                  <a:srgbClr val="000066"/>
                </a:solidFill>
                <a:latin typeface="Courier New" pitchFamily="49" charset="0"/>
              </a:rPr>
              <a:t>     </a:t>
            </a:r>
            <a:r>
              <a:rPr lang="cs-CZ" dirty="0">
                <a:solidFill>
                  <a:srgbClr val="000066"/>
                </a:solidFill>
                <a:latin typeface="Courier New" pitchFamily="49" charset="0"/>
              </a:rPr>
              <a:t>.</a:t>
            </a:r>
            <a:r>
              <a:rPr lang="cs-CZ" dirty="0" smtClean="0">
                <a:solidFill>
                  <a:srgbClr val="000066"/>
                </a:solidFill>
                <a:latin typeface="Courier New" pitchFamily="49" charset="0"/>
              </a:rPr>
              <a:t>L4               #   </a:t>
            </a:r>
            <a:r>
              <a:rPr lang="cs-CZ" dirty="0" err="1" smtClean="0">
                <a:solidFill>
                  <a:srgbClr val="000066"/>
                </a:solidFill>
                <a:latin typeface="Courier New" pitchFamily="49" charset="0"/>
              </a:rPr>
              <a:t>if</a:t>
            </a:r>
            <a:r>
              <a:rPr lang="cs-CZ" dirty="0" smtClean="0">
                <a:solidFill>
                  <a:srgbClr val="000066"/>
                </a:solidFill>
                <a:latin typeface="Courier New" pitchFamily="49" charset="0"/>
              </a:rPr>
              <a:t> &lt;=, </a:t>
            </a:r>
            <a:r>
              <a:rPr lang="cs-CZ" dirty="0" err="1" smtClean="0">
                <a:solidFill>
                  <a:srgbClr val="000066"/>
                </a:solidFill>
                <a:latin typeface="Courier New" pitchFamily="49" charset="0"/>
              </a:rPr>
              <a:t>goto</a:t>
            </a:r>
            <a:r>
              <a:rPr lang="cs-CZ" dirty="0" smtClean="0">
                <a:solidFill>
                  <a:srgbClr val="000066"/>
                </a:solidFill>
                <a:latin typeface="Courier New" pitchFamily="49" charset="0"/>
              </a:rPr>
              <a:t> </a:t>
            </a:r>
            <a:r>
              <a:rPr lang="cs-CZ" dirty="0" err="1" smtClean="0">
                <a:solidFill>
                  <a:srgbClr val="000066"/>
                </a:solidFill>
                <a:latin typeface="Courier New" pitchFamily="49" charset="0"/>
              </a:rPr>
              <a:t>loop</a:t>
            </a:r>
            <a:endParaRPr lang="cs-CZ" dirty="0">
              <a:solidFill>
                <a:srgbClr val="000066"/>
              </a:solidFill>
              <a:latin typeface="Courier New" pitchFamily="49" charset="0"/>
            </a:endParaRPr>
          </a:p>
          <a:p>
            <a:pPr algn="l">
              <a:tabLst>
                <a:tab pos="342900" algn="l"/>
                <a:tab pos="1147763" algn="l"/>
                <a:tab pos="3657600" algn="l"/>
              </a:tabLst>
              <a:defRPr/>
            </a:pPr>
            <a:r>
              <a:rPr lang="cs-CZ" dirty="0">
                <a:solidFill>
                  <a:srgbClr val="000066"/>
                </a:solidFill>
                <a:latin typeface="Courier New" pitchFamily="49" charset="0"/>
              </a:rPr>
              <a:t>  </a:t>
            </a:r>
            <a:r>
              <a:rPr lang="cs-CZ" dirty="0" err="1" smtClean="0">
                <a:solidFill>
                  <a:srgbClr val="000066"/>
                </a:solidFill>
                <a:latin typeface="Courier New" pitchFamily="49" charset="0"/>
              </a:rPr>
              <a:t>rep</a:t>
            </a:r>
            <a:r>
              <a:rPr lang="cs-CZ" dirty="0">
                <a:solidFill>
                  <a:srgbClr val="000066"/>
                </a:solidFill>
                <a:latin typeface="Courier New" pitchFamily="49" charset="0"/>
              </a:rPr>
              <a:t>; </a:t>
            </a:r>
            <a:r>
              <a:rPr lang="cs-CZ" dirty="0" smtClean="0">
                <a:solidFill>
                  <a:srgbClr val="000066"/>
                </a:solidFill>
                <a:latin typeface="Courier New" pitchFamily="49" charset="0"/>
              </a:rPr>
              <a:t>ret</a:t>
            </a:r>
          </a:p>
        </p:txBody>
      </p:sp>
      <p:sp>
        <p:nvSpPr>
          <p:cNvPr id="72706" name="Rectangle 3"/>
          <p:cNvSpPr>
            <a:spLocks noGrp="1" noChangeArrowheads="1"/>
          </p:cNvSpPr>
          <p:nvPr>
            <p:ph type="title"/>
          </p:nvPr>
        </p:nvSpPr>
        <p:spPr>
          <a:xfrm>
            <a:off x="304800" y="417513"/>
            <a:ext cx="8382000" cy="573087"/>
          </a:xfrm>
        </p:spPr>
        <p:txBody>
          <a:bodyPr/>
          <a:lstStyle/>
          <a:p>
            <a:r>
              <a:rPr lang="en-US" dirty="0">
                <a:latin typeface="Calibri" pitchFamily="-96" charset="0"/>
              </a:rPr>
              <a:t>Array Loop </a:t>
            </a:r>
            <a:r>
              <a:rPr lang="en-US" dirty="0" smtClean="0">
                <a:latin typeface="Calibri" pitchFamily="-96" charset="0"/>
              </a:rPr>
              <a:t>Example</a:t>
            </a:r>
            <a:endParaRPr lang="en-US" dirty="0">
              <a:latin typeface="Calibri" pitchFamily="-96" charset="0"/>
            </a:endParaRPr>
          </a:p>
        </p:txBody>
      </p:sp>
      <p:sp>
        <p:nvSpPr>
          <p:cNvPr id="7" name="Rectangle 2"/>
          <p:cNvSpPr>
            <a:spLocks noChangeArrowheads="1"/>
          </p:cNvSpPr>
          <p:nvPr/>
        </p:nvSpPr>
        <p:spPr bwMode="auto">
          <a:xfrm>
            <a:off x="2476500" y="1357298"/>
            <a:ext cx="4038600" cy="1340880"/>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algn="l"/>
            <a:r>
              <a:rPr lang="en-US" dirty="0" smtClean="0">
                <a:solidFill>
                  <a:srgbClr val="000066"/>
                </a:solidFill>
                <a:latin typeface="Courier New" pitchFamily="-96" charset="0"/>
              </a:rPr>
              <a:t>void </a:t>
            </a:r>
            <a:r>
              <a:rPr lang="en-US" dirty="0" err="1" smtClean="0">
                <a:solidFill>
                  <a:srgbClr val="000066"/>
                </a:solidFill>
                <a:latin typeface="Courier New" pitchFamily="-96" charset="0"/>
              </a:rPr>
              <a:t>zincr</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zip_dig</a:t>
            </a:r>
            <a:r>
              <a:rPr lang="en-US" dirty="0" smtClean="0">
                <a:solidFill>
                  <a:srgbClr val="000066"/>
                </a:solidFill>
                <a:latin typeface="Courier New" pitchFamily="-96" charset="0"/>
              </a:rPr>
              <a:t> z) {</a:t>
            </a:r>
          </a:p>
          <a:p>
            <a:pPr algn="l"/>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a:t>
            </a:r>
          </a:p>
          <a:p>
            <a:pPr algn="l"/>
            <a:r>
              <a:rPr lang="en-US" dirty="0" smtClean="0">
                <a:solidFill>
                  <a:srgbClr val="000066"/>
                </a:solidFill>
                <a:latin typeface="Courier New" pitchFamily="-96" charset="0"/>
              </a:rPr>
              <a:t>  for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 = 0;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 &lt; ZLEN;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a:t>
            </a:r>
          </a:p>
          <a:p>
            <a:pPr algn="l"/>
            <a:r>
              <a:rPr lang="en-US" dirty="0" smtClean="0">
                <a:solidFill>
                  <a:srgbClr val="000066"/>
                </a:solidFill>
                <a:latin typeface="Courier New" pitchFamily="-96" charset="0"/>
              </a:rPr>
              <a:t>    </a:t>
            </a:r>
            <a:r>
              <a:rPr lang="en-US" dirty="0" smtClean="0">
                <a:solidFill>
                  <a:srgbClr val="FF0000"/>
                </a:solidFill>
                <a:latin typeface="Courier New" pitchFamily="-96" charset="0"/>
              </a:rPr>
              <a:t>z[</a:t>
            </a:r>
            <a:r>
              <a:rPr lang="en-US" dirty="0" err="1" smtClean="0">
                <a:solidFill>
                  <a:srgbClr val="FF0000"/>
                </a:solidFill>
                <a:latin typeface="Courier New" pitchFamily="-96" charset="0"/>
              </a:rPr>
              <a:t>i</a:t>
            </a:r>
            <a:r>
              <a:rPr lang="en-US" dirty="0" smtClean="0">
                <a:solidFill>
                  <a:srgbClr val="FF0000"/>
                </a:solidFill>
                <a:latin typeface="Courier New" pitchFamily="-96" charset="0"/>
              </a:rPr>
              <a:t>]++;</a:t>
            </a:r>
          </a:p>
          <a:p>
            <a:pPr algn="l"/>
            <a:r>
              <a:rPr lang="en-US" dirty="0" smtClean="0">
                <a:solidFill>
                  <a:srgbClr val="000066"/>
                </a:solidFill>
                <a:latin typeface="Courier New" pitchFamily="-96" charset="0"/>
              </a:rPr>
              <a:t>}</a:t>
            </a:r>
            <a:endParaRPr lang="en-US" dirty="0">
              <a:solidFill>
                <a:srgbClr val="000066"/>
              </a:solidFill>
              <a:latin typeface="Courier New" pitchFamily="-96" charset="0"/>
            </a:endParaRPr>
          </a:p>
        </p:txBody>
      </p:sp>
    </p:spTree>
    <p:extLst>
      <p:ext uri="{BB962C8B-B14F-4D97-AF65-F5344CB8AC3E}">
        <p14:creationId xmlns:p14="http://schemas.microsoft.com/office/powerpoint/2010/main" val="93373232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3400" y="228600"/>
            <a:ext cx="8610600" cy="573088"/>
          </a:xfrm>
        </p:spPr>
        <p:txBody>
          <a:bodyPr/>
          <a:lstStyle/>
          <a:p>
            <a:pPr eaLnBrk="1" hangingPunct="1">
              <a:defRPr/>
            </a:pPr>
            <a:r>
              <a:rPr lang="en-US" dirty="0" smtClean="0">
                <a:ea typeface="+mj-ea"/>
                <a:cs typeface="+mj-cs"/>
              </a:rPr>
              <a:t>Multidimensional (Nested) Array</a:t>
            </a:r>
            <a:endParaRPr lang="en-US" dirty="0">
              <a:ea typeface="+mj-ea"/>
              <a:cs typeface="+mj-cs"/>
            </a:endParaRPr>
          </a:p>
        </p:txBody>
      </p:sp>
      <p:sp>
        <p:nvSpPr>
          <p:cNvPr id="309251" name="Rectangle 3"/>
          <p:cNvSpPr>
            <a:spLocks noGrp="1" noChangeArrowheads="1"/>
          </p:cNvSpPr>
          <p:nvPr>
            <p:ph type="body" idx="1"/>
          </p:nvPr>
        </p:nvSpPr>
        <p:spPr>
          <a:xfrm>
            <a:off x="381000" y="762000"/>
            <a:ext cx="4433888" cy="3360738"/>
          </a:xfrm>
        </p:spPr>
        <p:txBody>
          <a:bodyPr/>
          <a:lstStyle/>
          <a:p>
            <a:pPr eaLnBrk="1" hangingPunct="1">
              <a:buFont typeface="Wingdings" charset="2"/>
              <a:buNone/>
              <a:defRPr/>
            </a:pPr>
            <a:r>
              <a:rPr lang="en-US" dirty="0">
                <a:ea typeface="+mn-ea"/>
                <a:cs typeface="+mn-cs"/>
              </a:rPr>
              <a:t>Declaration</a:t>
            </a:r>
          </a:p>
          <a:p>
            <a:pPr lvl="1" eaLnBrk="1" hangingPunct="1">
              <a:buFont typeface="Wingdings" charset="2"/>
              <a:buNone/>
              <a:defRPr/>
            </a:pPr>
            <a:r>
              <a:rPr lang="en-US" i="1" dirty="0"/>
              <a:t>T</a:t>
            </a:r>
            <a:r>
              <a:rPr lang="en-US" dirty="0"/>
              <a:t>  </a:t>
            </a:r>
            <a:r>
              <a:rPr lang="en-US" dirty="0">
                <a:latin typeface="Courier New" charset="0"/>
              </a:rPr>
              <a:t>A[</a:t>
            </a:r>
            <a:r>
              <a:rPr lang="en-US" i="1" dirty="0"/>
              <a:t>R</a:t>
            </a:r>
            <a:r>
              <a:rPr lang="en-US" dirty="0">
                <a:latin typeface="Courier New" charset="0"/>
              </a:rPr>
              <a:t>][</a:t>
            </a:r>
            <a:r>
              <a:rPr lang="en-US" i="1" dirty="0"/>
              <a:t>C</a:t>
            </a:r>
            <a:r>
              <a:rPr lang="en-US" dirty="0">
                <a:latin typeface="Courier New" charset="0"/>
              </a:rPr>
              <a:t>];</a:t>
            </a:r>
            <a:endParaRPr lang="en-US" dirty="0"/>
          </a:p>
          <a:p>
            <a:pPr lvl="1" eaLnBrk="1" hangingPunct="1">
              <a:buFont typeface="Wingdings" charset="2"/>
              <a:buChar char="n"/>
              <a:defRPr/>
            </a:pPr>
            <a:r>
              <a:rPr lang="en-US" dirty="0"/>
              <a:t>Array of data type </a:t>
            </a:r>
            <a:r>
              <a:rPr lang="en-US" i="1" dirty="0"/>
              <a:t>T</a:t>
            </a:r>
            <a:endParaRPr lang="en-US" dirty="0"/>
          </a:p>
          <a:p>
            <a:pPr lvl="1" eaLnBrk="1" hangingPunct="1">
              <a:buFont typeface="Wingdings" charset="2"/>
              <a:buChar char="n"/>
              <a:defRPr/>
            </a:pPr>
            <a:r>
              <a:rPr lang="en-US" i="1" dirty="0"/>
              <a:t>R</a:t>
            </a:r>
            <a:r>
              <a:rPr lang="en-US" dirty="0"/>
              <a:t> rows, </a:t>
            </a:r>
            <a:r>
              <a:rPr lang="en-US" i="1" dirty="0"/>
              <a:t>C</a:t>
            </a:r>
            <a:r>
              <a:rPr lang="en-US" dirty="0"/>
              <a:t> columns</a:t>
            </a:r>
          </a:p>
          <a:p>
            <a:pPr lvl="1" eaLnBrk="1" hangingPunct="1">
              <a:buFont typeface="Wingdings" charset="2"/>
              <a:buChar char="n"/>
              <a:defRPr/>
            </a:pPr>
            <a:r>
              <a:rPr lang="en-US" dirty="0"/>
              <a:t>Type </a:t>
            </a:r>
            <a:r>
              <a:rPr lang="en-US" i="1" dirty="0"/>
              <a:t>T</a:t>
            </a:r>
            <a:r>
              <a:rPr lang="en-US" dirty="0"/>
              <a:t> element requires </a:t>
            </a:r>
            <a:r>
              <a:rPr lang="en-US" i="1" dirty="0"/>
              <a:t>K</a:t>
            </a:r>
            <a:r>
              <a:rPr lang="en-US" dirty="0"/>
              <a:t> bytes</a:t>
            </a:r>
          </a:p>
          <a:p>
            <a:pPr eaLnBrk="1" hangingPunct="1">
              <a:buFont typeface="Wingdings" charset="2"/>
              <a:buNone/>
              <a:defRPr/>
            </a:pPr>
            <a:r>
              <a:rPr lang="en-US" dirty="0">
                <a:ea typeface="+mn-ea"/>
                <a:cs typeface="+mn-cs"/>
              </a:rPr>
              <a:t>Array Size</a:t>
            </a:r>
          </a:p>
          <a:p>
            <a:pPr lvl="1" eaLnBrk="1" hangingPunct="1">
              <a:buFont typeface="Wingdings" charset="2"/>
              <a:buChar char="n"/>
              <a:defRPr/>
            </a:pPr>
            <a:r>
              <a:rPr lang="en-US" i="1" dirty="0"/>
              <a:t>R</a:t>
            </a:r>
            <a:r>
              <a:rPr lang="en-US" dirty="0"/>
              <a:t> * </a:t>
            </a:r>
            <a:r>
              <a:rPr lang="en-US" i="1" dirty="0"/>
              <a:t>C </a:t>
            </a:r>
            <a:r>
              <a:rPr lang="en-US" dirty="0"/>
              <a:t>* </a:t>
            </a:r>
            <a:r>
              <a:rPr lang="en-US" i="1" dirty="0"/>
              <a:t>K </a:t>
            </a:r>
            <a:r>
              <a:rPr lang="en-US" dirty="0"/>
              <a:t>bytes</a:t>
            </a:r>
          </a:p>
          <a:p>
            <a:pPr eaLnBrk="1" hangingPunct="1">
              <a:buFont typeface="Wingdings" charset="2"/>
              <a:buNone/>
              <a:defRPr/>
            </a:pPr>
            <a:r>
              <a:rPr lang="en-US" dirty="0" smtClean="0">
                <a:ea typeface="+mn-ea"/>
                <a:cs typeface="+mn-cs"/>
              </a:rPr>
              <a:t>Memory Layout Arrangement</a:t>
            </a:r>
            <a:endParaRPr lang="en-US" dirty="0">
              <a:ea typeface="+mn-ea"/>
              <a:cs typeface="+mn-cs"/>
            </a:endParaRPr>
          </a:p>
          <a:p>
            <a:pPr lvl="1" eaLnBrk="1" hangingPunct="1">
              <a:buFont typeface="Wingdings" charset="2"/>
              <a:buChar char="n"/>
              <a:defRPr/>
            </a:pPr>
            <a:r>
              <a:rPr lang="en-US" dirty="0"/>
              <a:t>Row-Major Ordering</a:t>
            </a:r>
          </a:p>
        </p:txBody>
      </p:sp>
      <p:grpSp>
        <p:nvGrpSpPr>
          <p:cNvPr id="30723" name="Group 4"/>
          <p:cNvGrpSpPr>
            <a:grpSpLocks/>
          </p:cNvGrpSpPr>
          <p:nvPr/>
        </p:nvGrpSpPr>
        <p:grpSpPr bwMode="auto">
          <a:xfrm>
            <a:off x="4495800" y="990600"/>
            <a:ext cx="4572000" cy="2209800"/>
            <a:chOff x="2064" y="2688"/>
            <a:chExt cx="2880" cy="1392"/>
          </a:xfrm>
        </p:grpSpPr>
        <p:sp>
          <p:nvSpPr>
            <p:cNvPr id="30748" name="Rectangle 5"/>
            <p:cNvSpPr>
              <a:spLocks noChangeArrowheads="1"/>
            </p:cNvSpPr>
            <p:nvPr/>
          </p:nvSpPr>
          <p:spPr bwMode="auto">
            <a:xfrm>
              <a:off x="2112" y="2784"/>
              <a:ext cx="768" cy="2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a:solidFill>
                    <a:srgbClr val="000066"/>
                  </a:solidFill>
                  <a:latin typeface="Courier New" charset="0"/>
                </a:rPr>
                <a:t>A[0][0]</a:t>
              </a:r>
            </a:p>
          </p:txBody>
        </p:sp>
        <p:sp>
          <p:nvSpPr>
            <p:cNvPr id="30749" name="Rectangle 6"/>
            <p:cNvSpPr>
              <a:spLocks noChangeArrowheads="1"/>
            </p:cNvSpPr>
            <p:nvPr/>
          </p:nvSpPr>
          <p:spPr bwMode="auto">
            <a:xfrm>
              <a:off x="4176" y="2784"/>
              <a:ext cx="768" cy="2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A[0][C-1]</a:t>
              </a:r>
            </a:p>
          </p:txBody>
        </p:sp>
        <p:sp>
          <p:nvSpPr>
            <p:cNvPr id="30750" name="Rectangle 7"/>
            <p:cNvSpPr>
              <a:spLocks noChangeArrowheads="1"/>
            </p:cNvSpPr>
            <p:nvPr/>
          </p:nvSpPr>
          <p:spPr bwMode="auto">
            <a:xfrm>
              <a:off x="2064" y="3744"/>
              <a:ext cx="768" cy="2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a:solidFill>
                    <a:srgbClr val="000066"/>
                  </a:solidFill>
                  <a:latin typeface="Courier New" charset="0"/>
                </a:rPr>
                <a:t>A[R-1][0]</a:t>
              </a:r>
            </a:p>
          </p:txBody>
        </p:sp>
        <p:sp>
          <p:nvSpPr>
            <p:cNvPr id="30751" name="Rectangle 8"/>
            <p:cNvSpPr>
              <a:spLocks noChangeArrowheads="1"/>
            </p:cNvSpPr>
            <p:nvPr/>
          </p:nvSpPr>
          <p:spPr bwMode="auto">
            <a:xfrm>
              <a:off x="3120" y="2784"/>
              <a:ext cx="576" cy="2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 • •</a:t>
              </a:r>
            </a:p>
          </p:txBody>
        </p:sp>
        <p:sp>
          <p:nvSpPr>
            <p:cNvPr id="30752" name="Rectangle 9"/>
            <p:cNvSpPr>
              <a:spLocks noChangeArrowheads="1"/>
            </p:cNvSpPr>
            <p:nvPr/>
          </p:nvSpPr>
          <p:spPr bwMode="auto">
            <a:xfrm>
              <a:off x="3168" y="3744"/>
              <a:ext cx="576" cy="2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 • •</a:t>
              </a:r>
            </a:p>
          </p:txBody>
        </p:sp>
        <p:sp>
          <p:nvSpPr>
            <p:cNvPr id="30753" name="Rectangle 10"/>
            <p:cNvSpPr>
              <a:spLocks noChangeArrowheads="1"/>
            </p:cNvSpPr>
            <p:nvPr/>
          </p:nvSpPr>
          <p:spPr bwMode="auto">
            <a:xfrm>
              <a:off x="4176" y="3744"/>
              <a:ext cx="768" cy="2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r">
                <a:lnSpc>
                  <a:spcPct val="100000"/>
                </a:lnSpc>
              </a:pPr>
              <a:r>
                <a:rPr lang="en-US">
                  <a:solidFill>
                    <a:srgbClr val="000066"/>
                  </a:solidFill>
                  <a:latin typeface="Courier New" charset="0"/>
                </a:rPr>
                <a:t>A[R-1][C-1]</a:t>
              </a:r>
            </a:p>
          </p:txBody>
        </p:sp>
        <p:sp>
          <p:nvSpPr>
            <p:cNvPr id="30754" name="Rectangle 11"/>
            <p:cNvSpPr>
              <a:spLocks noChangeArrowheads="1"/>
            </p:cNvSpPr>
            <p:nvPr/>
          </p:nvSpPr>
          <p:spPr bwMode="auto">
            <a:xfrm>
              <a:off x="2352" y="3264"/>
              <a:ext cx="288" cy="48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p:txBody>
        </p:sp>
        <p:sp>
          <p:nvSpPr>
            <p:cNvPr id="30755" name="Rectangle 12"/>
            <p:cNvSpPr>
              <a:spLocks noChangeArrowheads="1"/>
            </p:cNvSpPr>
            <p:nvPr/>
          </p:nvSpPr>
          <p:spPr bwMode="auto">
            <a:xfrm>
              <a:off x="4224" y="3168"/>
              <a:ext cx="288" cy="48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p:txBody>
        </p:sp>
        <p:sp>
          <p:nvSpPr>
            <p:cNvPr id="30756" name="Freeform 13"/>
            <p:cNvSpPr>
              <a:spLocks/>
            </p:cNvSpPr>
            <p:nvPr/>
          </p:nvSpPr>
          <p:spPr bwMode="auto">
            <a:xfrm>
              <a:off x="2064"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0757" name="Freeform 14"/>
            <p:cNvSpPr>
              <a:spLocks/>
            </p:cNvSpPr>
            <p:nvPr/>
          </p:nvSpPr>
          <p:spPr bwMode="auto">
            <a:xfrm flipH="1">
              <a:off x="4800"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sp>
        <p:nvSpPr>
          <p:cNvPr id="30725" name="Rectangle 5"/>
          <p:cNvSpPr>
            <a:spLocks noChangeArrowheads="1"/>
          </p:cNvSpPr>
          <p:nvPr/>
        </p:nvSpPr>
        <p:spPr bwMode="auto">
          <a:xfrm>
            <a:off x="5791200" y="1143000"/>
            <a:ext cx="12192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a:solidFill>
                  <a:srgbClr val="000066"/>
                </a:solidFill>
                <a:latin typeface="Courier New" charset="0"/>
              </a:rPr>
              <a:t>A[0][1]</a:t>
            </a:r>
          </a:p>
        </p:txBody>
      </p:sp>
      <p:sp>
        <p:nvSpPr>
          <p:cNvPr id="30726" name="Rectangle 11"/>
          <p:cNvSpPr>
            <a:spLocks noChangeArrowheads="1"/>
          </p:cNvSpPr>
          <p:nvPr/>
        </p:nvSpPr>
        <p:spPr bwMode="auto">
          <a:xfrm>
            <a:off x="6096000" y="1905000"/>
            <a:ext cx="457200" cy="7620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p:txBody>
      </p:sp>
      <p:sp>
        <p:nvSpPr>
          <p:cNvPr id="30727" name="Rectangle 5"/>
          <p:cNvSpPr>
            <a:spLocks noChangeArrowheads="1"/>
          </p:cNvSpPr>
          <p:nvPr/>
        </p:nvSpPr>
        <p:spPr bwMode="auto">
          <a:xfrm>
            <a:off x="4572000" y="1524000"/>
            <a:ext cx="12192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a:solidFill>
                  <a:srgbClr val="000066"/>
                </a:solidFill>
                <a:latin typeface="Courier New" charset="0"/>
              </a:rPr>
              <a:t>A[1][0]</a:t>
            </a:r>
          </a:p>
        </p:txBody>
      </p:sp>
      <p:sp>
        <p:nvSpPr>
          <p:cNvPr id="30728" name="Rectangle 9"/>
          <p:cNvSpPr>
            <a:spLocks noChangeArrowheads="1"/>
          </p:cNvSpPr>
          <p:nvPr/>
        </p:nvSpPr>
        <p:spPr bwMode="auto">
          <a:xfrm>
            <a:off x="6781800" y="1143000"/>
            <a:ext cx="914400"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 • •</a:t>
            </a:r>
          </a:p>
        </p:txBody>
      </p:sp>
      <p:grpSp>
        <p:nvGrpSpPr>
          <p:cNvPr id="2" name="Group 1"/>
          <p:cNvGrpSpPr/>
          <p:nvPr/>
        </p:nvGrpSpPr>
        <p:grpSpPr>
          <a:xfrm>
            <a:off x="457200" y="4433888"/>
            <a:ext cx="8229600" cy="2043112"/>
            <a:chOff x="457200" y="4433888"/>
            <a:chExt cx="8229600" cy="2043112"/>
          </a:xfrm>
        </p:grpSpPr>
        <p:sp>
          <p:nvSpPr>
            <p:cNvPr id="30729" name="Text Box 15"/>
            <p:cNvSpPr txBox="1">
              <a:spLocks noChangeArrowheads="1"/>
            </p:cNvSpPr>
            <p:nvPr/>
          </p:nvSpPr>
          <p:spPr bwMode="auto">
            <a:xfrm>
              <a:off x="4191000" y="4433888"/>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latin typeface="Courier New" charset="0"/>
                </a:rPr>
                <a:t>int A[R][C];</a:t>
              </a:r>
            </a:p>
          </p:txBody>
        </p:sp>
        <p:sp>
          <p:nvSpPr>
            <p:cNvPr id="30731" name="Line 30"/>
            <p:cNvSpPr>
              <a:spLocks noChangeShapeType="1"/>
            </p:cNvSpPr>
            <p:nvPr/>
          </p:nvSpPr>
          <p:spPr bwMode="auto">
            <a:xfrm>
              <a:off x="457200" y="60960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0732" name="Line 31"/>
            <p:cNvSpPr>
              <a:spLocks noChangeShapeType="1"/>
            </p:cNvSpPr>
            <p:nvPr/>
          </p:nvSpPr>
          <p:spPr bwMode="auto">
            <a:xfrm>
              <a:off x="8686800" y="60960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0733" name="Line 32"/>
            <p:cNvSpPr>
              <a:spLocks noChangeShapeType="1"/>
            </p:cNvSpPr>
            <p:nvPr/>
          </p:nvSpPr>
          <p:spPr bwMode="auto">
            <a:xfrm>
              <a:off x="457200" y="6248400"/>
              <a:ext cx="82296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0734" name="Rectangle 33"/>
            <p:cNvSpPr>
              <a:spLocks noChangeArrowheads="1"/>
            </p:cNvSpPr>
            <p:nvPr/>
          </p:nvSpPr>
          <p:spPr bwMode="auto">
            <a:xfrm>
              <a:off x="3505200" y="6096000"/>
              <a:ext cx="1447800" cy="3810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a:solidFill>
                    <a:srgbClr val="000066"/>
                  </a:solidFill>
                  <a:latin typeface="Courier New" charset="0"/>
                </a:rPr>
                <a:t>4*R*C</a:t>
              </a:r>
              <a:r>
                <a:rPr lang="en-US" b="0">
                  <a:solidFill>
                    <a:srgbClr val="000066"/>
                  </a:solidFill>
                </a:rPr>
                <a:t>  Bytes</a:t>
              </a:r>
            </a:p>
          </p:txBody>
        </p:sp>
        <p:grpSp>
          <p:nvGrpSpPr>
            <p:cNvPr id="39" name="Group 16"/>
            <p:cNvGrpSpPr>
              <a:grpSpLocks/>
            </p:cNvGrpSpPr>
            <p:nvPr/>
          </p:nvGrpSpPr>
          <p:grpSpPr bwMode="auto">
            <a:xfrm>
              <a:off x="457200" y="5029200"/>
              <a:ext cx="8229600" cy="990600"/>
              <a:chOff x="336" y="3408"/>
              <a:chExt cx="5184" cy="624"/>
            </a:xfrm>
          </p:grpSpPr>
          <p:grpSp>
            <p:nvGrpSpPr>
              <p:cNvPr id="40" name="Group 17"/>
              <p:cNvGrpSpPr>
                <a:grpSpLocks/>
              </p:cNvGrpSpPr>
              <p:nvPr/>
            </p:nvGrpSpPr>
            <p:grpSpPr bwMode="auto">
              <a:xfrm>
                <a:off x="336" y="3408"/>
                <a:ext cx="1344" cy="624"/>
                <a:chOff x="1488" y="3504"/>
                <a:chExt cx="1344" cy="624"/>
              </a:xfrm>
            </p:grpSpPr>
            <p:sp>
              <p:nvSpPr>
                <p:cNvPr id="50" name="Rectangle 20"/>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ourier New" pitchFamily="-96" charset="0"/>
                    </a:rPr>
                    <a:t>• • •</a:t>
                  </a:r>
                </a:p>
              </p:txBody>
            </p:sp>
            <p:sp>
              <p:nvSpPr>
                <p:cNvPr id="51" name="Rectangle 18"/>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[0]</a:t>
                  </a:r>
                </a:p>
                <a:p>
                  <a:r>
                    <a:rPr lang="en-US" sz="1600">
                      <a:solidFill>
                        <a:srgbClr val="000066"/>
                      </a:solidFill>
                      <a:latin typeface="Courier New" pitchFamily="-96" charset="0"/>
                    </a:rPr>
                    <a:t>[0]</a:t>
                  </a:r>
                </a:p>
              </p:txBody>
            </p:sp>
            <p:sp>
              <p:nvSpPr>
                <p:cNvPr id="52" name="Rectangle 19"/>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[0]</a:t>
                  </a:r>
                </a:p>
                <a:p>
                  <a:r>
                    <a:rPr lang="en-US" sz="1600">
                      <a:solidFill>
                        <a:srgbClr val="000066"/>
                      </a:solidFill>
                      <a:latin typeface="Courier New" pitchFamily="-96" charset="0"/>
                    </a:rPr>
                    <a:t>[C-1]</a:t>
                  </a:r>
                </a:p>
              </p:txBody>
            </p:sp>
          </p:grpSp>
          <p:grpSp>
            <p:nvGrpSpPr>
              <p:cNvPr id="41" name="Group 21"/>
              <p:cNvGrpSpPr>
                <a:grpSpLocks/>
              </p:cNvGrpSpPr>
              <p:nvPr/>
            </p:nvGrpSpPr>
            <p:grpSpPr bwMode="auto">
              <a:xfrm>
                <a:off x="1680" y="3408"/>
                <a:ext cx="1344" cy="624"/>
                <a:chOff x="1488" y="3504"/>
                <a:chExt cx="1344" cy="624"/>
              </a:xfrm>
            </p:grpSpPr>
            <p:sp>
              <p:nvSpPr>
                <p:cNvPr id="47" name="Rectangle 24"/>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ourier New" pitchFamily="-96" charset="0"/>
                    </a:rPr>
                    <a:t>• • •</a:t>
                  </a:r>
                </a:p>
              </p:txBody>
            </p:sp>
            <p:sp>
              <p:nvSpPr>
                <p:cNvPr id="48" name="Rectangle 22"/>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[1]</a:t>
                  </a:r>
                </a:p>
                <a:p>
                  <a:r>
                    <a:rPr lang="en-US" sz="1600">
                      <a:solidFill>
                        <a:srgbClr val="000066"/>
                      </a:solidFill>
                      <a:latin typeface="Courier New" pitchFamily="-96" charset="0"/>
                    </a:rPr>
                    <a:t>[0]</a:t>
                  </a:r>
                </a:p>
              </p:txBody>
            </p:sp>
            <p:sp>
              <p:nvSpPr>
                <p:cNvPr id="49" name="Rectangle 23"/>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[1]</a:t>
                  </a:r>
                </a:p>
                <a:p>
                  <a:r>
                    <a:rPr lang="en-US" sz="1600">
                      <a:solidFill>
                        <a:srgbClr val="000066"/>
                      </a:solidFill>
                      <a:latin typeface="Courier New" pitchFamily="-96" charset="0"/>
                    </a:rPr>
                    <a:t>[C-1]</a:t>
                  </a:r>
                </a:p>
              </p:txBody>
            </p:sp>
          </p:grpSp>
          <p:grpSp>
            <p:nvGrpSpPr>
              <p:cNvPr id="42" name="Group 25"/>
              <p:cNvGrpSpPr>
                <a:grpSpLocks/>
              </p:cNvGrpSpPr>
              <p:nvPr/>
            </p:nvGrpSpPr>
            <p:grpSpPr bwMode="auto">
              <a:xfrm>
                <a:off x="4176" y="3408"/>
                <a:ext cx="1344" cy="624"/>
                <a:chOff x="1488" y="3504"/>
                <a:chExt cx="1344" cy="624"/>
              </a:xfrm>
            </p:grpSpPr>
            <p:sp>
              <p:nvSpPr>
                <p:cNvPr id="44" name="Rectangle 28"/>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ourier New" pitchFamily="-96" charset="0"/>
                    </a:rPr>
                    <a:t>• • •</a:t>
                  </a:r>
                </a:p>
              </p:txBody>
            </p:sp>
            <p:sp>
              <p:nvSpPr>
                <p:cNvPr id="45" name="Rectangle 26"/>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[R-1]</a:t>
                  </a:r>
                </a:p>
                <a:p>
                  <a:r>
                    <a:rPr lang="en-US" sz="1600">
                      <a:solidFill>
                        <a:srgbClr val="000066"/>
                      </a:solidFill>
                      <a:latin typeface="Courier New" pitchFamily="-96" charset="0"/>
                    </a:rPr>
                    <a:t>[0]</a:t>
                  </a:r>
                </a:p>
              </p:txBody>
            </p:sp>
            <p:sp>
              <p:nvSpPr>
                <p:cNvPr id="46" name="Rectangle 27"/>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[R-1]</a:t>
                  </a:r>
                </a:p>
                <a:p>
                  <a:r>
                    <a:rPr lang="en-US" sz="1600">
                      <a:solidFill>
                        <a:srgbClr val="000066"/>
                      </a:solidFill>
                      <a:latin typeface="Courier New" pitchFamily="-96" charset="0"/>
                    </a:rPr>
                    <a:t>[C-1]</a:t>
                  </a:r>
                </a:p>
              </p:txBody>
            </p:sp>
          </p:grpSp>
          <p:sp>
            <p:nvSpPr>
              <p:cNvPr id="43" name="Rectangle 29"/>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r>
                  <a:rPr lang="en-US" sz="1600" b="0">
                    <a:solidFill>
                      <a:srgbClr val="000066"/>
                    </a:solidFill>
                    <a:latin typeface="Courier New" pitchFamily="-96" charset="0"/>
                  </a:rPr>
                  <a:t>•  •  •</a:t>
                </a:r>
              </a:p>
            </p:txBody>
          </p:sp>
        </p:grpSp>
      </p:grpSp>
    </p:spTree>
    <p:extLst>
      <p:ext uri="{BB962C8B-B14F-4D97-AF65-F5344CB8AC3E}">
        <p14:creationId xmlns:p14="http://schemas.microsoft.com/office/powerpoint/2010/main" val="2987071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fade">
                                      <p:cBhvr>
                                        <p:cTn id="7" dur="500"/>
                                        <p:tgtEl>
                                          <p:spTgt spid="3092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fade">
                                      <p:cBhvr>
                                        <p:cTn id="10" dur="500"/>
                                        <p:tgtEl>
                                          <p:spTgt spid="3092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animEffect transition="in" filter="fade">
                                      <p:cBhvr>
                                        <p:cTn id="13" dur="500"/>
                                        <p:tgtEl>
                                          <p:spTgt spid="3092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9251">
                                            <p:txEl>
                                              <p:pRg st="3" end="3"/>
                                            </p:txEl>
                                          </p:spTgt>
                                        </p:tgtEl>
                                        <p:attrNameLst>
                                          <p:attrName>style.visibility</p:attrName>
                                        </p:attrNameLst>
                                      </p:cBhvr>
                                      <p:to>
                                        <p:strVal val="visible"/>
                                      </p:to>
                                    </p:set>
                                    <p:animEffect transition="in" filter="fade">
                                      <p:cBhvr>
                                        <p:cTn id="16" dur="500"/>
                                        <p:tgtEl>
                                          <p:spTgt spid="3092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9251">
                                            <p:txEl>
                                              <p:pRg st="4" end="4"/>
                                            </p:txEl>
                                          </p:spTgt>
                                        </p:tgtEl>
                                        <p:attrNameLst>
                                          <p:attrName>style.visibility</p:attrName>
                                        </p:attrNameLst>
                                      </p:cBhvr>
                                      <p:to>
                                        <p:strVal val="visible"/>
                                      </p:to>
                                    </p:set>
                                    <p:animEffect transition="in" filter="fade">
                                      <p:cBhvr>
                                        <p:cTn id="19" dur="500"/>
                                        <p:tgtEl>
                                          <p:spTgt spid="30925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9251">
                                            <p:txEl>
                                              <p:pRg st="5" end="5"/>
                                            </p:txEl>
                                          </p:spTgt>
                                        </p:tgtEl>
                                        <p:attrNameLst>
                                          <p:attrName>style.visibility</p:attrName>
                                        </p:attrNameLst>
                                      </p:cBhvr>
                                      <p:to>
                                        <p:strVal val="visible"/>
                                      </p:to>
                                    </p:set>
                                    <p:animEffect transition="in" filter="fade">
                                      <p:cBhvr>
                                        <p:cTn id="24" dur="500"/>
                                        <p:tgtEl>
                                          <p:spTgt spid="30925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9251">
                                            <p:txEl>
                                              <p:pRg st="6" end="6"/>
                                            </p:txEl>
                                          </p:spTgt>
                                        </p:tgtEl>
                                        <p:attrNameLst>
                                          <p:attrName>style.visibility</p:attrName>
                                        </p:attrNameLst>
                                      </p:cBhvr>
                                      <p:to>
                                        <p:strVal val="visible"/>
                                      </p:to>
                                    </p:set>
                                    <p:animEffect transition="in" filter="fade">
                                      <p:cBhvr>
                                        <p:cTn id="27" dur="500"/>
                                        <p:tgtEl>
                                          <p:spTgt spid="30925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9251">
                                            <p:txEl>
                                              <p:pRg st="7" end="7"/>
                                            </p:txEl>
                                          </p:spTgt>
                                        </p:tgtEl>
                                        <p:attrNameLst>
                                          <p:attrName>style.visibility</p:attrName>
                                        </p:attrNameLst>
                                      </p:cBhvr>
                                      <p:to>
                                        <p:strVal val="visible"/>
                                      </p:to>
                                    </p:set>
                                    <p:animEffect transition="in" filter="fade">
                                      <p:cBhvr>
                                        <p:cTn id="32" dur="500"/>
                                        <p:tgtEl>
                                          <p:spTgt spid="30925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9251">
                                            <p:txEl>
                                              <p:pRg st="8" end="8"/>
                                            </p:txEl>
                                          </p:spTgt>
                                        </p:tgtEl>
                                        <p:attrNameLst>
                                          <p:attrName>style.visibility</p:attrName>
                                        </p:attrNameLst>
                                      </p:cBhvr>
                                      <p:to>
                                        <p:strVal val="visible"/>
                                      </p:to>
                                    </p:set>
                                    <p:animEffect transition="in" filter="fade">
                                      <p:cBhvr>
                                        <p:cTn id="35" dur="500"/>
                                        <p:tgtEl>
                                          <p:spTgt spid="30925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dissolv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228600"/>
            <a:ext cx="8458200" cy="573088"/>
          </a:xfrm>
        </p:spPr>
        <p:txBody>
          <a:bodyPr/>
          <a:lstStyle/>
          <a:p>
            <a:pPr eaLnBrk="1" hangingPunct="1">
              <a:defRPr/>
            </a:pPr>
            <a:r>
              <a:rPr lang="en-US" dirty="0" smtClean="0">
                <a:ea typeface="+mj-ea"/>
                <a:cs typeface="+mj-cs"/>
              </a:rPr>
              <a:t>Multidimensional (Nested) Array</a:t>
            </a:r>
            <a:endParaRPr lang="en-US" dirty="0">
              <a:ea typeface="+mj-ea"/>
              <a:cs typeface="+mj-cs"/>
            </a:endParaRPr>
          </a:p>
        </p:txBody>
      </p:sp>
      <p:sp>
        <p:nvSpPr>
          <p:cNvPr id="27650" name="Rectangle 3"/>
          <p:cNvSpPr>
            <a:spLocks noGrp="1" noChangeArrowheads="1"/>
          </p:cNvSpPr>
          <p:nvPr>
            <p:ph type="body" idx="1"/>
          </p:nvPr>
        </p:nvSpPr>
        <p:spPr>
          <a:xfrm>
            <a:off x="0" y="4267200"/>
            <a:ext cx="8991600" cy="1905000"/>
          </a:xfrm>
        </p:spPr>
        <p:txBody>
          <a:bodyPr/>
          <a:lstStyle/>
          <a:p>
            <a:pPr lvl="1" eaLnBrk="1" hangingPunct="1"/>
            <a:r>
              <a:rPr lang="en-US">
                <a:latin typeface="Helvetica" charset="0"/>
                <a:ea typeface="ＭＳ Ｐゴシック" charset="0"/>
              </a:rPr>
              <a:t>Declaration </a:t>
            </a:r>
            <a:r>
              <a:rPr lang="ja-JP" altLang="en-US">
                <a:latin typeface="Helvetica" charset="0"/>
                <a:ea typeface="ＭＳ Ｐゴシック" charset="0"/>
              </a:rPr>
              <a:t>“</a:t>
            </a:r>
            <a:r>
              <a:rPr lang="en-US" altLang="ja-JP">
                <a:latin typeface="Courier New" charset="0"/>
                <a:ea typeface="ＭＳ Ｐゴシック" charset="0"/>
              </a:rPr>
              <a:t>zip_dig pgh[4]</a:t>
            </a:r>
            <a:r>
              <a:rPr lang="ja-JP" altLang="en-US">
                <a:latin typeface="Helvetica" charset="0"/>
                <a:ea typeface="ＭＳ Ｐゴシック" charset="0"/>
              </a:rPr>
              <a:t>”</a:t>
            </a:r>
            <a:r>
              <a:rPr lang="en-US" altLang="ja-JP">
                <a:latin typeface="Helvetica" charset="0"/>
                <a:ea typeface="ＭＳ Ｐゴシック" charset="0"/>
              </a:rPr>
              <a:t> equivalent to </a:t>
            </a:r>
            <a:r>
              <a:rPr lang="ja-JP" altLang="en-US">
                <a:latin typeface="Helvetica" charset="0"/>
                <a:ea typeface="ＭＳ Ｐゴシック" charset="0"/>
              </a:rPr>
              <a:t>“</a:t>
            </a:r>
            <a:r>
              <a:rPr lang="en-US" altLang="ja-JP">
                <a:latin typeface="Courier New" charset="0"/>
                <a:ea typeface="ＭＳ Ｐゴシック" charset="0"/>
              </a:rPr>
              <a:t>int pgh[4][5]</a:t>
            </a:r>
            <a:r>
              <a:rPr lang="ja-JP" altLang="en-US">
                <a:latin typeface="Helvetica" charset="0"/>
                <a:ea typeface="ＭＳ Ｐゴシック" charset="0"/>
              </a:rPr>
              <a:t>”</a:t>
            </a:r>
            <a:endParaRPr lang="en-US" altLang="ja-JP">
              <a:latin typeface="Helvetica" charset="0"/>
              <a:ea typeface="ＭＳ Ｐゴシック" charset="0"/>
            </a:endParaRPr>
          </a:p>
          <a:p>
            <a:pPr lvl="2" eaLnBrk="1" hangingPunct="1"/>
            <a:r>
              <a:rPr lang="en-US">
                <a:latin typeface="Helvetica" charset="0"/>
                <a:ea typeface="ＭＳ Ｐゴシック" charset="0"/>
              </a:rPr>
              <a:t>Variable </a:t>
            </a:r>
            <a:r>
              <a:rPr lang="en-US">
                <a:solidFill>
                  <a:schemeClr val="tx1"/>
                </a:solidFill>
                <a:latin typeface="Courier New" charset="0"/>
                <a:ea typeface="ＭＳ Ｐゴシック" charset="0"/>
              </a:rPr>
              <a:t>pgh</a:t>
            </a:r>
            <a:r>
              <a:rPr lang="en-US">
                <a:latin typeface="Helvetica" charset="0"/>
                <a:ea typeface="ＭＳ Ｐゴシック" charset="0"/>
              </a:rPr>
              <a:t> denotes  array of 4 elements</a:t>
            </a:r>
          </a:p>
          <a:p>
            <a:pPr lvl="3" eaLnBrk="1" hangingPunct="1"/>
            <a:r>
              <a:rPr lang="en-US">
                <a:latin typeface="Helvetica" charset="0"/>
                <a:ea typeface="ＭＳ Ｐゴシック" charset="0"/>
              </a:rPr>
              <a:t>Allocated contiguously</a:t>
            </a:r>
          </a:p>
          <a:p>
            <a:pPr lvl="2" eaLnBrk="1" hangingPunct="1"/>
            <a:r>
              <a:rPr lang="en-US">
                <a:latin typeface="Helvetica" charset="0"/>
                <a:ea typeface="ＭＳ Ｐゴシック" charset="0"/>
              </a:rPr>
              <a:t>Each element is an array of 5 </a:t>
            </a:r>
            <a:r>
              <a:rPr lang="en-US">
                <a:solidFill>
                  <a:schemeClr val="tx1"/>
                </a:solidFill>
                <a:latin typeface="Courier New" charset="0"/>
                <a:ea typeface="ＭＳ Ｐゴシック" charset="0"/>
              </a:rPr>
              <a:t>int</a:t>
            </a:r>
            <a:r>
              <a:rPr lang="ja-JP" altLang="en-US">
                <a:latin typeface="Helvetica" charset="0"/>
                <a:ea typeface="ＭＳ Ｐゴシック" charset="0"/>
              </a:rPr>
              <a:t>’</a:t>
            </a:r>
            <a:r>
              <a:rPr lang="en-US" altLang="ja-JP">
                <a:latin typeface="Helvetica" charset="0"/>
                <a:ea typeface="ＭＳ Ｐゴシック" charset="0"/>
              </a:rPr>
              <a:t>s</a:t>
            </a:r>
          </a:p>
          <a:p>
            <a:pPr lvl="3" eaLnBrk="1" hangingPunct="1"/>
            <a:r>
              <a:rPr lang="en-US">
                <a:latin typeface="Helvetica" charset="0"/>
                <a:ea typeface="ＭＳ Ｐゴシック" charset="0"/>
              </a:rPr>
              <a:t>Allocated contiguously</a:t>
            </a:r>
          </a:p>
          <a:p>
            <a:pPr lvl="1" eaLnBrk="1" hangingPunct="1"/>
            <a:r>
              <a:rPr lang="ja-JP" altLang="en-US">
                <a:latin typeface="Helvetica" charset="0"/>
                <a:ea typeface="ＭＳ Ｐゴシック" charset="0"/>
              </a:rPr>
              <a:t>“</a:t>
            </a:r>
            <a:r>
              <a:rPr lang="en-US" altLang="ja-JP">
                <a:latin typeface="Helvetica" charset="0"/>
                <a:ea typeface="ＭＳ Ｐゴシック" charset="0"/>
              </a:rPr>
              <a:t>Row-Major</a:t>
            </a:r>
            <a:r>
              <a:rPr lang="ja-JP" altLang="en-US">
                <a:latin typeface="Helvetica" charset="0"/>
                <a:ea typeface="ＭＳ Ｐゴシック" charset="0"/>
              </a:rPr>
              <a:t>”</a:t>
            </a:r>
            <a:r>
              <a:rPr lang="en-US" altLang="ja-JP">
                <a:latin typeface="Helvetica" charset="0"/>
                <a:ea typeface="ＭＳ Ｐゴシック" charset="0"/>
              </a:rPr>
              <a:t> ordering of all elements guaranteed</a:t>
            </a:r>
            <a:endParaRPr lang="en-US">
              <a:latin typeface="Helvetica" charset="0"/>
              <a:ea typeface="ＭＳ Ｐゴシック" charset="0"/>
            </a:endParaRPr>
          </a:p>
        </p:txBody>
      </p:sp>
      <p:sp>
        <p:nvSpPr>
          <p:cNvPr id="29699" name="Rectangle 4"/>
          <p:cNvSpPr>
            <a:spLocks noChangeArrowheads="1"/>
          </p:cNvSpPr>
          <p:nvPr/>
        </p:nvSpPr>
        <p:spPr bwMode="auto">
          <a:xfrm>
            <a:off x="1981200" y="838200"/>
            <a:ext cx="49244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#define PCOUNT 4</a:t>
            </a:r>
          </a:p>
          <a:p>
            <a:pPr algn="l">
              <a:lnSpc>
                <a:spcPct val="100000"/>
              </a:lnSpc>
            </a:pPr>
            <a:r>
              <a:rPr lang="en-US">
                <a:solidFill>
                  <a:srgbClr val="000066"/>
                </a:solidFill>
                <a:latin typeface="Courier New" charset="0"/>
              </a:rPr>
              <a:t>zip_dig pgh[PCOUNT] = </a:t>
            </a:r>
          </a:p>
          <a:p>
            <a:pPr algn="l">
              <a:lnSpc>
                <a:spcPct val="100000"/>
              </a:lnSpc>
            </a:pPr>
            <a:r>
              <a:rPr lang="en-US">
                <a:solidFill>
                  <a:srgbClr val="000066"/>
                </a:solidFill>
                <a:latin typeface="Courier New" charset="0"/>
              </a:rPr>
              <a:t>  {{1, 5, 2, 0, 6},</a:t>
            </a:r>
          </a:p>
          <a:p>
            <a:pPr algn="l">
              <a:lnSpc>
                <a:spcPct val="100000"/>
              </a:lnSpc>
            </a:pPr>
            <a:r>
              <a:rPr lang="en-US">
                <a:solidFill>
                  <a:srgbClr val="000066"/>
                </a:solidFill>
                <a:latin typeface="Courier New" charset="0"/>
              </a:rPr>
              <a:t>   {1, 5, 2, 1, 3 },</a:t>
            </a:r>
          </a:p>
          <a:p>
            <a:pPr algn="l">
              <a:lnSpc>
                <a:spcPct val="100000"/>
              </a:lnSpc>
            </a:pPr>
            <a:r>
              <a:rPr lang="en-US">
                <a:solidFill>
                  <a:srgbClr val="000066"/>
                </a:solidFill>
                <a:latin typeface="Courier New" charset="0"/>
              </a:rPr>
              <a:t>   {1, 5, 2, 1, 7 },</a:t>
            </a:r>
          </a:p>
          <a:p>
            <a:pPr algn="l">
              <a:lnSpc>
                <a:spcPct val="100000"/>
              </a:lnSpc>
            </a:pPr>
            <a:r>
              <a:rPr lang="en-US">
                <a:solidFill>
                  <a:srgbClr val="000066"/>
                </a:solidFill>
                <a:latin typeface="Courier New" charset="0"/>
              </a:rPr>
              <a:t>   {1, 5, 2, 2, 1 }};</a:t>
            </a:r>
          </a:p>
        </p:txBody>
      </p:sp>
      <p:grpSp>
        <p:nvGrpSpPr>
          <p:cNvPr id="2" name="Group 1"/>
          <p:cNvGrpSpPr/>
          <p:nvPr/>
        </p:nvGrpSpPr>
        <p:grpSpPr>
          <a:xfrm>
            <a:off x="609600" y="2895600"/>
            <a:ext cx="7689850" cy="1285875"/>
            <a:chOff x="609600" y="2895600"/>
            <a:chExt cx="7689850" cy="1285875"/>
          </a:xfrm>
        </p:grpSpPr>
        <p:sp>
          <p:nvSpPr>
            <p:cNvPr id="29701" name="Text Box 6"/>
            <p:cNvSpPr txBox="1">
              <a:spLocks noChangeArrowheads="1"/>
            </p:cNvSpPr>
            <p:nvPr/>
          </p:nvSpPr>
          <p:spPr bwMode="auto">
            <a:xfrm>
              <a:off x="609600" y="2895600"/>
              <a:ext cx="1139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latin typeface="Courier New" charset="0"/>
                </a:rPr>
                <a:t>zip_dig</a:t>
              </a:r>
            </a:p>
            <a:p>
              <a:pPr algn="r">
                <a:lnSpc>
                  <a:spcPct val="100000"/>
                </a:lnSpc>
              </a:pPr>
              <a:r>
                <a:rPr lang="en-US" sz="1800">
                  <a:solidFill>
                    <a:srgbClr val="000066"/>
                  </a:solidFill>
                  <a:latin typeface="Courier New" charset="0"/>
                </a:rPr>
                <a:t>pgh[4];</a:t>
              </a:r>
            </a:p>
          </p:txBody>
        </p:sp>
        <p:grpSp>
          <p:nvGrpSpPr>
            <p:cNvPr id="47" name="Group 46"/>
            <p:cNvGrpSpPr/>
            <p:nvPr/>
          </p:nvGrpSpPr>
          <p:grpSpPr>
            <a:xfrm>
              <a:off x="1676400" y="2895600"/>
              <a:ext cx="6623050" cy="1285875"/>
              <a:chOff x="1676400" y="3438525"/>
              <a:chExt cx="6623050" cy="1285875"/>
            </a:xfrm>
          </p:grpSpPr>
          <p:sp>
            <p:nvSpPr>
              <p:cNvPr id="48" name="Line 8"/>
              <p:cNvSpPr>
                <a:spLocks noChangeShapeType="1"/>
              </p:cNvSpPr>
              <p:nvPr/>
            </p:nvSpPr>
            <p:spPr bwMode="auto">
              <a:xfrm flipV="1">
                <a:off x="1905000" y="4205288"/>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49" name="Text Box 9"/>
              <p:cNvSpPr txBox="1">
                <a:spLocks noChangeArrowheads="1"/>
              </p:cNvSpPr>
              <p:nvPr/>
            </p:nvSpPr>
            <p:spPr bwMode="auto">
              <a:xfrm>
                <a:off x="1676400" y="4357688"/>
                <a:ext cx="458788" cy="366712"/>
              </a:xfrm>
              <a:prstGeom prst="rect">
                <a:avLst/>
              </a:prstGeom>
              <a:noFill/>
              <a:ln w="25400">
                <a:noFill/>
                <a:miter lim="800000"/>
                <a:headEnd/>
                <a:tailEnd/>
              </a:ln>
            </p:spPr>
            <p:txBody>
              <a:bodyPr wrap="none">
                <a:prstTxWarp prst="textNoShape">
                  <a:avLst/>
                </a:prstTxWarp>
                <a:spAutoFit/>
              </a:bodyPr>
              <a:lstStyle/>
              <a:p>
                <a:r>
                  <a:rPr lang="en-US">
                    <a:solidFill>
                      <a:srgbClr val="000066"/>
                    </a:solidFill>
                    <a:latin typeface="Courier New" pitchFamily="-96" charset="0"/>
                  </a:rPr>
                  <a:t>76</a:t>
                </a:r>
              </a:p>
            </p:txBody>
          </p:sp>
          <p:sp>
            <p:nvSpPr>
              <p:cNvPr id="50" name="Line 10"/>
              <p:cNvSpPr>
                <a:spLocks noChangeShapeType="1"/>
              </p:cNvSpPr>
              <p:nvPr/>
            </p:nvSpPr>
            <p:spPr bwMode="auto">
              <a:xfrm flipV="1">
                <a:off x="3429000" y="4205288"/>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1" name="Text Box 11"/>
              <p:cNvSpPr txBox="1">
                <a:spLocks noChangeArrowheads="1"/>
              </p:cNvSpPr>
              <p:nvPr/>
            </p:nvSpPr>
            <p:spPr bwMode="auto">
              <a:xfrm>
                <a:off x="3200400" y="4357688"/>
                <a:ext cx="458788" cy="366712"/>
              </a:xfrm>
              <a:prstGeom prst="rect">
                <a:avLst/>
              </a:prstGeom>
              <a:noFill/>
              <a:ln w="25400">
                <a:noFill/>
                <a:miter lim="800000"/>
                <a:headEnd/>
                <a:tailEnd/>
              </a:ln>
            </p:spPr>
            <p:txBody>
              <a:bodyPr wrap="none">
                <a:prstTxWarp prst="textNoShape">
                  <a:avLst/>
                </a:prstTxWarp>
                <a:spAutoFit/>
              </a:bodyPr>
              <a:lstStyle/>
              <a:p>
                <a:r>
                  <a:rPr lang="en-US">
                    <a:solidFill>
                      <a:srgbClr val="000066"/>
                    </a:solidFill>
                    <a:latin typeface="Courier New" pitchFamily="-96" charset="0"/>
                  </a:rPr>
                  <a:t>96</a:t>
                </a:r>
              </a:p>
            </p:txBody>
          </p:sp>
          <p:sp>
            <p:nvSpPr>
              <p:cNvPr id="52" name="Line 12"/>
              <p:cNvSpPr>
                <a:spLocks noChangeShapeType="1"/>
              </p:cNvSpPr>
              <p:nvPr/>
            </p:nvSpPr>
            <p:spPr bwMode="auto">
              <a:xfrm flipV="1">
                <a:off x="4953000" y="4205288"/>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3" name="Text Box 13"/>
              <p:cNvSpPr txBox="1">
                <a:spLocks noChangeArrowheads="1"/>
              </p:cNvSpPr>
              <p:nvPr/>
            </p:nvSpPr>
            <p:spPr bwMode="auto">
              <a:xfrm>
                <a:off x="4656138" y="4357688"/>
                <a:ext cx="595312" cy="366712"/>
              </a:xfrm>
              <a:prstGeom prst="rect">
                <a:avLst/>
              </a:prstGeom>
              <a:noFill/>
              <a:ln w="25400">
                <a:noFill/>
                <a:miter lim="800000"/>
                <a:headEnd/>
                <a:tailEnd/>
              </a:ln>
            </p:spPr>
            <p:txBody>
              <a:bodyPr wrap="none">
                <a:prstTxWarp prst="textNoShape">
                  <a:avLst/>
                </a:prstTxWarp>
                <a:spAutoFit/>
              </a:bodyPr>
              <a:lstStyle/>
              <a:p>
                <a:r>
                  <a:rPr lang="en-US">
                    <a:solidFill>
                      <a:srgbClr val="000066"/>
                    </a:solidFill>
                    <a:latin typeface="Courier New" pitchFamily="-96" charset="0"/>
                  </a:rPr>
                  <a:t>116</a:t>
                </a:r>
              </a:p>
            </p:txBody>
          </p:sp>
          <p:sp>
            <p:nvSpPr>
              <p:cNvPr id="54" name="Line 14"/>
              <p:cNvSpPr>
                <a:spLocks noChangeShapeType="1"/>
              </p:cNvSpPr>
              <p:nvPr/>
            </p:nvSpPr>
            <p:spPr bwMode="auto">
              <a:xfrm flipV="1">
                <a:off x="6477000" y="4205288"/>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5" name="Text Box 15"/>
              <p:cNvSpPr txBox="1">
                <a:spLocks noChangeArrowheads="1"/>
              </p:cNvSpPr>
              <p:nvPr/>
            </p:nvSpPr>
            <p:spPr bwMode="auto">
              <a:xfrm>
                <a:off x="6180138" y="4357688"/>
                <a:ext cx="595312" cy="366712"/>
              </a:xfrm>
              <a:prstGeom prst="rect">
                <a:avLst/>
              </a:prstGeom>
              <a:noFill/>
              <a:ln w="25400">
                <a:noFill/>
                <a:miter lim="800000"/>
                <a:headEnd/>
                <a:tailEnd/>
              </a:ln>
            </p:spPr>
            <p:txBody>
              <a:bodyPr wrap="none">
                <a:prstTxWarp prst="textNoShape">
                  <a:avLst/>
                </a:prstTxWarp>
                <a:spAutoFit/>
              </a:bodyPr>
              <a:lstStyle/>
              <a:p>
                <a:r>
                  <a:rPr lang="en-US">
                    <a:solidFill>
                      <a:srgbClr val="000066"/>
                    </a:solidFill>
                    <a:latin typeface="Courier New" pitchFamily="-96" charset="0"/>
                  </a:rPr>
                  <a:t>136</a:t>
                </a:r>
              </a:p>
            </p:txBody>
          </p:sp>
          <p:sp>
            <p:nvSpPr>
              <p:cNvPr id="56" name="Line 16"/>
              <p:cNvSpPr>
                <a:spLocks noChangeShapeType="1"/>
              </p:cNvSpPr>
              <p:nvPr/>
            </p:nvSpPr>
            <p:spPr bwMode="auto">
              <a:xfrm flipV="1">
                <a:off x="8001000" y="4205288"/>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7" name="Text Box 17"/>
              <p:cNvSpPr txBox="1">
                <a:spLocks noChangeArrowheads="1"/>
              </p:cNvSpPr>
              <p:nvPr/>
            </p:nvSpPr>
            <p:spPr bwMode="auto">
              <a:xfrm>
                <a:off x="7704138" y="4357688"/>
                <a:ext cx="595312" cy="366712"/>
              </a:xfrm>
              <a:prstGeom prst="rect">
                <a:avLst/>
              </a:prstGeom>
              <a:noFill/>
              <a:ln w="25400">
                <a:noFill/>
                <a:miter lim="800000"/>
                <a:headEnd/>
                <a:tailEnd/>
              </a:ln>
            </p:spPr>
            <p:txBody>
              <a:bodyPr wrap="none">
                <a:prstTxWarp prst="textNoShape">
                  <a:avLst/>
                </a:prstTxWarp>
                <a:spAutoFit/>
              </a:bodyPr>
              <a:lstStyle/>
              <a:p>
                <a:r>
                  <a:rPr lang="en-US">
                    <a:solidFill>
                      <a:srgbClr val="000066"/>
                    </a:solidFill>
                    <a:latin typeface="Courier New" pitchFamily="-96" charset="0"/>
                  </a:rPr>
                  <a:t>156</a:t>
                </a:r>
              </a:p>
            </p:txBody>
          </p:sp>
          <p:grpSp>
            <p:nvGrpSpPr>
              <p:cNvPr id="58" name="Group 19"/>
              <p:cNvGrpSpPr>
                <a:grpSpLocks/>
              </p:cNvGrpSpPr>
              <p:nvPr/>
            </p:nvGrpSpPr>
            <p:grpSpPr bwMode="auto">
              <a:xfrm>
                <a:off x="1905000" y="3443288"/>
                <a:ext cx="1524000" cy="762000"/>
                <a:chOff x="816" y="2640"/>
                <a:chExt cx="960" cy="480"/>
              </a:xfrm>
            </p:grpSpPr>
            <p:sp>
              <p:nvSpPr>
                <p:cNvPr id="81" name="Rectangle 20"/>
                <p:cNvSpPr>
                  <a:spLocks noChangeArrowheads="1"/>
                </p:cNvSpPr>
                <p:nvPr/>
              </p:nvSpPr>
              <p:spPr bwMode="auto">
                <a:xfrm>
                  <a:off x="816"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82" name="Rectangle 21"/>
                <p:cNvSpPr>
                  <a:spLocks noChangeArrowheads="1"/>
                </p:cNvSpPr>
                <p:nvPr/>
              </p:nvSpPr>
              <p:spPr bwMode="auto">
                <a:xfrm>
                  <a:off x="1008"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83" name="Rectangle 22"/>
                <p:cNvSpPr>
                  <a:spLocks noChangeArrowheads="1"/>
                </p:cNvSpPr>
                <p:nvPr/>
              </p:nvSpPr>
              <p:spPr bwMode="auto">
                <a:xfrm>
                  <a:off x="1200"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84" name="Rectangle 23"/>
                <p:cNvSpPr>
                  <a:spLocks noChangeArrowheads="1"/>
                </p:cNvSpPr>
                <p:nvPr/>
              </p:nvSpPr>
              <p:spPr bwMode="auto">
                <a:xfrm>
                  <a:off x="1392"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0</a:t>
                  </a:r>
                </a:p>
              </p:txBody>
            </p:sp>
            <p:sp>
              <p:nvSpPr>
                <p:cNvPr id="85" name="Rectangle 24"/>
                <p:cNvSpPr>
                  <a:spLocks noChangeArrowheads="1"/>
                </p:cNvSpPr>
                <p:nvPr/>
              </p:nvSpPr>
              <p:spPr bwMode="auto">
                <a:xfrm>
                  <a:off x="1584"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6</a:t>
                  </a:r>
                </a:p>
              </p:txBody>
            </p:sp>
          </p:grpSp>
          <p:grpSp>
            <p:nvGrpSpPr>
              <p:cNvPr id="59" name="Group 25"/>
              <p:cNvGrpSpPr>
                <a:grpSpLocks/>
              </p:cNvGrpSpPr>
              <p:nvPr/>
            </p:nvGrpSpPr>
            <p:grpSpPr bwMode="auto">
              <a:xfrm>
                <a:off x="3429000" y="3443288"/>
                <a:ext cx="1524000" cy="762000"/>
                <a:chOff x="816" y="2640"/>
                <a:chExt cx="960" cy="480"/>
              </a:xfrm>
            </p:grpSpPr>
            <p:sp>
              <p:nvSpPr>
                <p:cNvPr id="76" name="Rectangle 26"/>
                <p:cNvSpPr>
                  <a:spLocks noChangeArrowheads="1"/>
                </p:cNvSpPr>
                <p:nvPr/>
              </p:nvSpPr>
              <p:spPr bwMode="auto">
                <a:xfrm>
                  <a:off x="816"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77" name="Rectangle 27"/>
                <p:cNvSpPr>
                  <a:spLocks noChangeArrowheads="1"/>
                </p:cNvSpPr>
                <p:nvPr/>
              </p:nvSpPr>
              <p:spPr bwMode="auto">
                <a:xfrm>
                  <a:off x="1008"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78" name="Rectangle 28"/>
                <p:cNvSpPr>
                  <a:spLocks noChangeArrowheads="1"/>
                </p:cNvSpPr>
                <p:nvPr/>
              </p:nvSpPr>
              <p:spPr bwMode="auto">
                <a:xfrm>
                  <a:off x="1200"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79" name="Rectangle 29"/>
                <p:cNvSpPr>
                  <a:spLocks noChangeArrowheads="1"/>
                </p:cNvSpPr>
                <p:nvPr/>
              </p:nvSpPr>
              <p:spPr bwMode="auto">
                <a:xfrm>
                  <a:off x="1392"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80" name="Rectangle 30"/>
                <p:cNvSpPr>
                  <a:spLocks noChangeArrowheads="1"/>
                </p:cNvSpPr>
                <p:nvPr/>
              </p:nvSpPr>
              <p:spPr bwMode="auto">
                <a:xfrm>
                  <a:off x="1584"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3</a:t>
                  </a:r>
                </a:p>
              </p:txBody>
            </p:sp>
          </p:grpSp>
          <p:grpSp>
            <p:nvGrpSpPr>
              <p:cNvPr id="60" name="Group 31"/>
              <p:cNvGrpSpPr>
                <a:grpSpLocks/>
              </p:cNvGrpSpPr>
              <p:nvPr/>
            </p:nvGrpSpPr>
            <p:grpSpPr bwMode="auto">
              <a:xfrm>
                <a:off x="4953000" y="3443288"/>
                <a:ext cx="1524000" cy="762000"/>
                <a:chOff x="816" y="2640"/>
                <a:chExt cx="960" cy="480"/>
              </a:xfrm>
            </p:grpSpPr>
            <p:sp>
              <p:nvSpPr>
                <p:cNvPr id="71" name="Rectangle 32"/>
                <p:cNvSpPr>
                  <a:spLocks noChangeArrowheads="1"/>
                </p:cNvSpPr>
                <p:nvPr/>
              </p:nvSpPr>
              <p:spPr bwMode="auto">
                <a:xfrm>
                  <a:off x="816"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1</a:t>
                  </a:r>
                </a:p>
              </p:txBody>
            </p:sp>
            <p:sp>
              <p:nvSpPr>
                <p:cNvPr id="72" name="Rectangle 33"/>
                <p:cNvSpPr>
                  <a:spLocks noChangeArrowheads="1"/>
                </p:cNvSpPr>
                <p:nvPr/>
              </p:nvSpPr>
              <p:spPr bwMode="auto">
                <a:xfrm>
                  <a:off x="1008"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5</a:t>
                  </a:r>
                </a:p>
              </p:txBody>
            </p:sp>
            <p:sp>
              <p:nvSpPr>
                <p:cNvPr id="73" name="Rectangle 34"/>
                <p:cNvSpPr>
                  <a:spLocks noChangeArrowheads="1"/>
                </p:cNvSpPr>
                <p:nvPr/>
              </p:nvSpPr>
              <p:spPr bwMode="auto">
                <a:xfrm>
                  <a:off x="1200"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2</a:t>
                  </a:r>
                </a:p>
              </p:txBody>
            </p:sp>
            <p:sp>
              <p:nvSpPr>
                <p:cNvPr id="74" name="Rectangle 35"/>
                <p:cNvSpPr>
                  <a:spLocks noChangeArrowheads="1"/>
                </p:cNvSpPr>
                <p:nvPr/>
              </p:nvSpPr>
              <p:spPr bwMode="auto">
                <a:xfrm>
                  <a:off x="1392"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1</a:t>
                  </a:r>
                </a:p>
              </p:txBody>
            </p:sp>
            <p:sp>
              <p:nvSpPr>
                <p:cNvPr id="75" name="Rectangle 36"/>
                <p:cNvSpPr>
                  <a:spLocks noChangeArrowheads="1"/>
                </p:cNvSpPr>
                <p:nvPr/>
              </p:nvSpPr>
              <p:spPr bwMode="auto">
                <a:xfrm>
                  <a:off x="1584"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7</a:t>
                  </a:r>
                </a:p>
              </p:txBody>
            </p:sp>
          </p:grpSp>
          <p:grpSp>
            <p:nvGrpSpPr>
              <p:cNvPr id="61" name="Group 37"/>
              <p:cNvGrpSpPr>
                <a:grpSpLocks/>
              </p:cNvGrpSpPr>
              <p:nvPr/>
            </p:nvGrpSpPr>
            <p:grpSpPr bwMode="auto">
              <a:xfrm>
                <a:off x="6477000" y="3438525"/>
                <a:ext cx="1524000" cy="766763"/>
                <a:chOff x="816" y="2637"/>
                <a:chExt cx="960" cy="483"/>
              </a:xfrm>
            </p:grpSpPr>
            <p:sp>
              <p:nvSpPr>
                <p:cNvPr id="66" name="Rectangle 38"/>
                <p:cNvSpPr>
                  <a:spLocks noChangeArrowheads="1"/>
                </p:cNvSpPr>
                <p:nvPr/>
              </p:nvSpPr>
              <p:spPr bwMode="auto">
                <a:xfrm>
                  <a:off x="816"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67" name="Rectangle 39"/>
                <p:cNvSpPr>
                  <a:spLocks noChangeArrowheads="1"/>
                </p:cNvSpPr>
                <p:nvPr/>
              </p:nvSpPr>
              <p:spPr bwMode="auto">
                <a:xfrm>
                  <a:off x="1008"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68" name="Rectangle 40"/>
                <p:cNvSpPr>
                  <a:spLocks noChangeArrowheads="1"/>
                </p:cNvSpPr>
                <p:nvPr/>
              </p:nvSpPr>
              <p:spPr bwMode="auto">
                <a:xfrm>
                  <a:off x="1200"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69" name="Rectangle 41"/>
                <p:cNvSpPr>
                  <a:spLocks noChangeArrowheads="1"/>
                </p:cNvSpPr>
                <p:nvPr/>
              </p:nvSpPr>
              <p:spPr bwMode="auto">
                <a:xfrm>
                  <a:off x="1392" y="2637"/>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70" name="Rectangle 42"/>
                <p:cNvSpPr>
                  <a:spLocks noChangeArrowheads="1"/>
                </p:cNvSpPr>
                <p:nvPr/>
              </p:nvSpPr>
              <p:spPr bwMode="auto">
                <a:xfrm>
                  <a:off x="1584"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grpSp>
          <p:sp>
            <p:nvSpPr>
              <p:cNvPr id="62" name="Rectangle 43"/>
              <p:cNvSpPr>
                <a:spLocks noChangeArrowheads="1"/>
              </p:cNvSpPr>
              <p:nvPr/>
            </p:nvSpPr>
            <p:spPr bwMode="auto">
              <a:xfrm>
                <a:off x="1905000" y="3443288"/>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63" name="Rectangle 44"/>
              <p:cNvSpPr>
                <a:spLocks noChangeArrowheads="1"/>
              </p:cNvSpPr>
              <p:nvPr/>
            </p:nvSpPr>
            <p:spPr bwMode="auto">
              <a:xfrm>
                <a:off x="3429000" y="3443288"/>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64" name="Rectangle 45"/>
              <p:cNvSpPr>
                <a:spLocks noChangeArrowheads="1"/>
              </p:cNvSpPr>
              <p:nvPr/>
            </p:nvSpPr>
            <p:spPr bwMode="auto">
              <a:xfrm>
                <a:off x="4953000" y="3443288"/>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65" name="Rectangle 46"/>
              <p:cNvSpPr>
                <a:spLocks noChangeArrowheads="1"/>
              </p:cNvSpPr>
              <p:nvPr/>
            </p:nvSpPr>
            <p:spPr bwMode="auto">
              <a:xfrm>
                <a:off x="6477000" y="3443288"/>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grpSp>
      </p:grpSp>
    </p:spTree>
    <p:extLst>
      <p:ext uri="{BB962C8B-B14F-4D97-AF65-F5344CB8AC3E}">
        <p14:creationId xmlns:p14="http://schemas.microsoft.com/office/powerpoint/2010/main" val="3576146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dissolve">
                                      <p:cBhvr>
                                        <p:cTn id="7" dur="500"/>
                                        <p:tgtEl>
                                          <p:spTgt spid="2765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650">
                                            <p:txEl>
                                              <p:pRg st="1" end="1"/>
                                            </p:txEl>
                                          </p:spTgt>
                                        </p:tgtEl>
                                        <p:attrNameLst>
                                          <p:attrName>style.visibility</p:attrName>
                                        </p:attrNameLst>
                                      </p:cBhvr>
                                      <p:to>
                                        <p:strVal val="visible"/>
                                      </p:to>
                                    </p:set>
                                    <p:animEffect transition="in" filter="dissolve">
                                      <p:cBhvr>
                                        <p:cTn id="10" dur="500"/>
                                        <p:tgtEl>
                                          <p:spTgt spid="2765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650">
                                            <p:txEl>
                                              <p:pRg st="2" end="2"/>
                                            </p:txEl>
                                          </p:spTgt>
                                        </p:tgtEl>
                                        <p:attrNameLst>
                                          <p:attrName>style.visibility</p:attrName>
                                        </p:attrNameLst>
                                      </p:cBhvr>
                                      <p:to>
                                        <p:strVal val="visible"/>
                                      </p:to>
                                    </p:set>
                                    <p:animEffect transition="in" filter="dissolve">
                                      <p:cBhvr>
                                        <p:cTn id="13" dur="500"/>
                                        <p:tgtEl>
                                          <p:spTgt spid="2765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650">
                                            <p:txEl>
                                              <p:pRg st="3" end="3"/>
                                            </p:txEl>
                                          </p:spTgt>
                                        </p:tgtEl>
                                        <p:attrNameLst>
                                          <p:attrName>style.visibility</p:attrName>
                                        </p:attrNameLst>
                                      </p:cBhvr>
                                      <p:to>
                                        <p:strVal val="visible"/>
                                      </p:to>
                                    </p:set>
                                    <p:animEffect transition="in" filter="dissolve">
                                      <p:cBhvr>
                                        <p:cTn id="16" dur="500"/>
                                        <p:tgtEl>
                                          <p:spTgt spid="27650">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animEffect transition="in" filter="dissolve">
                                      <p:cBhvr>
                                        <p:cTn id="19" dur="500"/>
                                        <p:tgtEl>
                                          <p:spTgt spid="27650">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650">
                                            <p:txEl>
                                              <p:pRg st="5" end="5"/>
                                            </p:txEl>
                                          </p:spTgt>
                                        </p:tgtEl>
                                        <p:attrNameLst>
                                          <p:attrName>style.visibility</p:attrName>
                                        </p:attrNameLst>
                                      </p:cBhvr>
                                      <p:to>
                                        <p:strVal val="visible"/>
                                      </p:to>
                                    </p:set>
                                    <p:animEffect transition="in" filter="dissolve">
                                      <p:cBhvr>
                                        <p:cTn id="24" dur="500"/>
                                        <p:tgtEl>
                                          <p:spTgt spid="2765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ChangeArrowheads="1"/>
          </p:cNvSpPr>
          <p:nvPr/>
        </p:nvSpPr>
        <p:spPr bwMode="auto">
          <a:xfrm>
            <a:off x="5791200" y="4506913"/>
            <a:ext cx="990600" cy="990600"/>
          </a:xfrm>
          <a:prstGeom prst="rect">
            <a:avLst/>
          </a:prstGeom>
          <a:solidFill>
            <a:schemeClr val="bg1"/>
          </a:solidFill>
          <a:ln w="25400">
            <a:noFill/>
            <a:miter lim="800000"/>
            <a:headEnd/>
            <a:tailEnd/>
          </a:ln>
        </p:spPr>
        <p:txBody>
          <a:bodyPr wrap="none" anchor="ctr">
            <a:prstTxWarp prst="textNoShape">
              <a:avLst/>
            </a:prstTxWarp>
          </a:bodyPr>
          <a:lstStyle/>
          <a:p>
            <a:r>
              <a:rPr lang="en-US" b="0">
                <a:solidFill>
                  <a:srgbClr val="000066"/>
                </a:solidFill>
                <a:latin typeface="Calibri" pitchFamily="-96" charset="0"/>
              </a:rPr>
              <a:t>•  •  •</a:t>
            </a:r>
          </a:p>
        </p:txBody>
      </p:sp>
      <p:sp>
        <p:nvSpPr>
          <p:cNvPr id="80898" name="Rectangle 3"/>
          <p:cNvSpPr>
            <a:spLocks noGrp="1" noChangeArrowheads="1"/>
          </p:cNvSpPr>
          <p:nvPr>
            <p:ph type="title"/>
          </p:nvPr>
        </p:nvSpPr>
        <p:spPr>
          <a:xfrm>
            <a:off x="381000" y="569913"/>
            <a:ext cx="6934200" cy="573087"/>
          </a:xfrm>
        </p:spPr>
        <p:txBody>
          <a:bodyPr/>
          <a:lstStyle/>
          <a:p>
            <a:r>
              <a:rPr lang="en-US">
                <a:latin typeface="Calibri" pitchFamily="-96" charset="0"/>
              </a:rPr>
              <a:t>Nested Array Row Access</a:t>
            </a:r>
          </a:p>
        </p:txBody>
      </p:sp>
      <p:sp>
        <p:nvSpPr>
          <p:cNvPr id="310276" name="Rectangle 4"/>
          <p:cNvSpPr>
            <a:spLocks noGrp="1" noChangeArrowheads="1"/>
          </p:cNvSpPr>
          <p:nvPr>
            <p:ph type="body" idx="1"/>
          </p:nvPr>
        </p:nvSpPr>
        <p:spPr>
          <a:xfrm>
            <a:off x="442913" y="1292225"/>
            <a:ext cx="5957887" cy="1450975"/>
          </a:xfrm>
        </p:spPr>
        <p:txBody>
          <a:bodyPr/>
          <a:lstStyle/>
          <a:p>
            <a:r>
              <a:rPr lang="en-US">
                <a:latin typeface="Calibri" pitchFamily="-96" charset="0"/>
              </a:rPr>
              <a:t>Row Vectors</a:t>
            </a:r>
          </a:p>
          <a:p>
            <a:pPr lvl="1"/>
            <a:r>
              <a:rPr lang="en-US">
                <a:latin typeface="Calibri" pitchFamily="-96" charset="0"/>
              </a:rPr>
              <a:t> </a:t>
            </a:r>
            <a:r>
              <a:rPr lang="en-US" b="1">
                <a:latin typeface="Courier New" pitchFamily="-96" charset="0"/>
              </a:rPr>
              <a:t>A[i]</a:t>
            </a:r>
            <a:r>
              <a:rPr lang="en-US">
                <a:latin typeface="Calibri" pitchFamily="-96" charset="0"/>
              </a:rPr>
              <a:t> is array of </a:t>
            </a:r>
            <a:r>
              <a:rPr lang="en-US" i="1">
                <a:latin typeface="Calibri" pitchFamily="-96" charset="0"/>
              </a:rPr>
              <a:t>C</a:t>
            </a:r>
            <a:r>
              <a:rPr lang="en-US">
                <a:latin typeface="Calibri" pitchFamily="-96" charset="0"/>
              </a:rPr>
              <a:t> elements</a:t>
            </a:r>
          </a:p>
          <a:p>
            <a:pPr lvl="1"/>
            <a:r>
              <a:rPr lang="en-US">
                <a:latin typeface="Calibri" pitchFamily="-96" charset="0"/>
              </a:rPr>
              <a:t>Each element of type </a:t>
            </a:r>
            <a:r>
              <a:rPr lang="en-US" i="1">
                <a:latin typeface="Calibri" pitchFamily="-96" charset="0"/>
              </a:rPr>
              <a:t>T </a:t>
            </a:r>
            <a:r>
              <a:rPr lang="en-US">
                <a:latin typeface="Calibri" pitchFamily="-96" charset="0"/>
              </a:rPr>
              <a:t>requires </a:t>
            </a:r>
            <a:r>
              <a:rPr lang="en-US" i="1">
                <a:latin typeface="Calibri" pitchFamily="-96" charset="0"/>
              </a:rPr>
              <a:t>K </a:t>
            </a:r>
            <a:r>
              <a:rPr lang="en-US">
                <a:latin typeface="Calibri" pitchFamily="-96" charset="0"/>
              </a:rPr>
              <a:t>bytes</a:t>
            </a:r>
          </a:p>
          <a:p>
            <a:pPr lvl="1"/>
            <a:r>
              <a:rPr lang="en-US">
                <a:latin typeface="Calibri" pitchFamily="-96" charset="0"/>
              </a:rPr>
              <a:t>Starting address </a:t>
            </a:r>
            <a:r>
              <a:rPr lang="en-US" b="1">
                <a:latin typeface="Courier New" pitchFamily="-96" charset="0"/>
              </a:rPr>
              <a:t>A +</a:t>
            </a:r>
            <a:r>
              <a:rPr lang="en-US">
                <a:latin typeface="Courier New" pitchFamily="-96" charset="0"/>
              </a:rPr>
              <a:t> </a:t>
            </a:r>
            <a:r>
              <a:rPr lang="en-US">
                <a:latin typeface="Calibri" pitchFamily="-96" charset="0"/>
              </a:rPr>
              <a:t> </a:t>
            </a:r>
            <a:r>
              <a:rPr lang="en-US" i="1">
                <a:latin typeface="Calibri" pitchFamily="-96" charset="0"/>
              </a:rPr>
              <a:t>i</a:t>
            </a:r>
            <a:r>
              <a:rPr lang="en-US">
                <a:latin typeface="Calibri" pitchFamily="-96" charset="0"/>
              </a:rPr>
              <a:t> * (</a:t>
            </a:r>
            <a:r>
              <a:rPr lang="en-US" i="1">
                <a:latin typeface="Calibri" pitchFamily="-96" charset="0"/>
              </a:rPr>
              <a:t>C </a:t>
            </a:r>
            <a:r>
              <a:rPr lang="en-US">
                <a:latin typeface="Calibri" pitchFamily="-96" charset="0"/>
              </a:rPr>
              <a:t>* </a:t>
            </a:r>
            <a:r>
              <a:rPr lang="en-US" i="1">
                <a:latin typeface="Calibri" pitchFamily="-96" charset="0"/>
              </a:rPr>
              <a:t>K</a:t>
            </a:r>
            <a:r>
              <a:rPr lang="en-US">
                <a:latin typeface="Calibri" pitchFamily="-96" charset="0"/>
              </a:rPr>
              <a:t>)</a:t>
            </a:r>
          </a:p>
        </p:txBody>
      </p:sp>
      <p:grpSp>
        <p:nvGrpSpPr>
          <p:cNvPr id="80900" name="Group 5"/>
          <p:cNvGrpSpPr>
            <a:grpSpLocks/>
          </p:cNvGrpSpPr>
          <p:nvPr/>
        </p:nvGrpSpPr>
        <p:grpSpPr bwMode="auto">
          <a:xfrm>
            <a:off x="3657600" y="3973513"/>
            <a:ext cx="2133600" cy="1524000"/>
            <a:chOff x="1680" y="2064"/>
            <a:chExt cx="1344" cy="960"/>
          </a:xfrm>
        </p:grpSpPr>
        <p:grpSp>
          <p:nvGrpSpPr>
            <p:cNvPr id="80927" name="Group 6"/>
            <p:cNvGrpSpPr>
              <a:grpSpLocks/>
            </p:cNvGrpSpPr>
            <p:nvPr/>
          </p:nvGrpSpPr>
          <p:grpSpPr bwMode="auto">
            <a:xfrm>
              <a:off x="1680" y="2400"/>
              <a:ext cx="1344" cy="624"/>
              <a:chOff x="1488" y="3504"/>
              <a:chExt cx="1344" cy="624"/>
            </a:xfrm>
          </p:grpSpPr>
          <p:sp>
            <p:nvSpPr>
              <p:cNvPr id="310281" name="Rectangle 9"/>
              <p:cNvSpPr>
                <a:spLocks noChangeArrowheads="1"/>
              </p:cNvSpPr>
              <p:nvPr/>
            </p:nvSpPr>
            <p:spPr bwMode="auto">
              <a:xfrm>
                <a:off x="1488" y="3504"/>
                <a:ext cx="1344" cy="624"/>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defRPr/>
                </a:pPr>
                <a:r>
                  <a:rPr lang="en-US" sz="1600" b="0" dirty="0">
                    <a:solidFill>
                      <a:srgbClr val="000066"/>
                    </a:solidFill>
                    <a:latin typeface="Calibri" pitchFamily="34" charset="0"/>
                  </a:rPr>
                  <a:t>• • •</a:t>
                </a:r>
              </a:p>
            </p:txBody>
          </p:sp>
          <p:sp>
            <p:nvSpPr>
              <p:cNvPr id="310279" name="Rectangle 7"/>
              <p:cNvSpPr>
                <a:spLocks noChangeArrowheads="1"/>
              </p:cNvSpPr>
              <p:nvPr/>
            </p:nvSpPr>
            <p:spPr bwMode="auto">
              <a:xfrm>
                <a:off x="1497" y="3504"/>
                <a:ext cx="384" cy="624"/>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600" dirty="0">
                    <a:solidFill>
                      <a:srgbClr val="000066"/>
                    </a:solidFill>
                    <a:latin typeface="Courier New" pitchFamily="49" charset="0"/>
                  </a:rPr>
                  <a:t>A</a:t>
                </a:r>
              </a:p>
              <a:p>
                <a:pPr>
                  <a:defRPr/>
                </a:pPr>
                <a:r>
                  <a:rPr lang="en-US" sz="1600" dirty="0">
                    <a:solidFill>
                      <a:srgbClr val="000066"/>
                    </a:solidFill>
                    <a:latin typeface="Courier New" pitchFamily="49" charset="0"/>
                  </a:rPr>
                  <a:t>[</a:t>
                </a:r>
                <a:r>
                  <a:rPr lang="en-US" sz="1600" dirty="0" err="1">
                    <a:solidFill>
                      <a:srgbClr val="000066"/>
                    </a:solidFill>
                    <a:latin typeface="Courier New" pitchFamily="49" charset="0"/>
                  </a:rPr>
                  <a:t>i</a:t>
                </a:r>
                <a:r>
                  <a:rPr lang="en-US" sz="1600" dirty="0">
                    <a:solidFill>
                      <a:srgbClr val="000066"/>
                    </a:solidFill>
                    <a:latin typeface="Courier New" pitchFamily="49" charset="0"/>
                  </a:rPr>
                  <a:t>]</a:t>
                </a:r>
              </a:p>
              <a:p>
                <a:pPr>
                  <a:defRPr/>
                </a:pPr>
                <a:r>
                  <a:rPr lang="en-US" sz="1600" dirty="0">
                    <a:solidFill>
                      <a:srgbClr val="000066"/>
                    </a:solidFill>
                    <a:latin typeface="Courier New" pitchFamily="49" charset="0"/>
                  </a:rPr>
                  <a:t>[0]</a:t>
                </a:r>
              </a:p>
            </p:txBody>
          </p:sp>
          <p:sp>
            <p:nvSpPr>
              <p:cNvPr id="310280" name="Rectangle 8"/>
              <p:cNvSpPr>
                <a:spLocks noChangeArrowheads="1"/>
              </p:cNvSpPr>
              <p:nvPr/>
            </p:nvSpPr>
            <p:spPr bwMode="auto">
              <a:xfrm>
                <a:off x="2448" y="3504"/>
                <a:ext cx="384" cy="624"/>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600" dirty="0">
                    <a:solidFill>
                      <a:srgbClr val="000066"/>
                    </a:solidFill>
                    <a:latin typeface="Courier New" pitchFamily="49" charset="0"/>
                  </a:rPr>
                  <a:t>A</a:t>
                </a:r>
              </a:p>
              <a:p>
                <a:pPr>
                  <a:defRPr/>
                </a:pPr>
                <a:r>
                  <a:rPr lang="en-US" sz="1600" dirty="0">
                    <a:solidFill>
                      <a:srgbClr val="000066"/>
                    </a:solidFill>
                    <a:latin typeface="Courier New" pitchFamily="49" charset="0"/>
                  </a:rPr>
                  <a:t>[</a:t>
                </a:r>
                <a:r>
                  <a:rPr lang="en-US" sz="1600" dirty="0" err="1">
                    <a:solidFill>
                      <a:srgbClr val="000066"/>
                    </a:solidFill>
                    <a:latin typeface="Courier New" pitchFamily="49" charset="0"/>
                  </a:rPr>
                  <a:t>i</a:t>
                </a:r>
                <a:r>
                  <a:rPr lang="en-US" sz="1600" dirty="0">
                    <a:solidFill>
                      <a:srgbClr val="000066"/>
                    </a:solidFill>
                    <a:latin typeface="Courier New" pitchFamily="49" charset="0"/>
                  </a:rPr>
                  <a:t>]</a:t>
                </a:r>
              </a:p>
              <a:p>
                <a:pPr>
                  <a:defRPr/>
                </a:pPr>
                <a:r>
                  <a:rPr lang="en-US" sz="1600" dirty="0">
                    <a:solidFill>
                      <a:srgbClr val="000066"/>
                    </a:solidFill>
                    <a:latin typeface="Courier New" pitchFamily="49" charset="0"/>
                  </a:rPr>
                  <a:t>[C-1]</a:t>
                </a:r>
              </a:p>
            </p:txBody>
          </p:sp>
        </p:grpSp>
        <p:sp>
          <p:nvSpPr>
            <p:cNvPr id="80928" name="Line 10"/>
            <p:cNvSpPr>
              <a:spLocks noChangeShapeType="1"/>
            </p:cNvSpPr>
            <p:nvPr/>
          </p:nvSpPr>
          <p:spPr bwMode="auto">
            <a:xfrm>
              <a:off x="1680"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0929" name="Line 11"/>
            <p:cNvSpPr>
              <a:spLocks noChangeShapeType="1"/>
            </p:cNvSpPr>
            <p:nvPr/>
          </p:nvSpPr>
          <p:spPr bwMode="auto">
            <a:xfrm>
              <a:off x="1680"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0930" name="Line 12"/>
            <p:cNvSpPr>
              <a:spLocks noChangeShapeType="1"/>
            </p:cNvSpPr>
            <p:nvPr/>
          </p:nvSpPr>
          <p:spPr bwMode="auto">
            <a:xfrm>
              <a:off x="3024"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0931" name="Line 13"/>
            <p:cNvSpPr>
              <a:spLocks noChangeShapeType="1"/>
            </p:cNvSpPr>
            <p:nvPr/>
          </p:nvSpPr>
          <p:spPr bwMode="auto">
            <a:xfrm>
              <a:off x="1680" y="2208"/>
              <a:ext cx="1344"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solidFill>
                  <a:srgbClr val="000066"/>
                </a:solidFill>
              </a:endParaRPr>
            </a:p>
          </p:txBody>
        </p:sp>
        <p:sp>
          <p:nvSpPr>
            <p:cNvPr id="80932" name="Rectangle 14"/>
            <p:cNvSpPr>
              <a:spLocks noChangeArrowheads="1"/>
            </p:cNvSpPr>
            <p:nvPr/>
          </p:nvSpPr>
          <p:spPr bwMode="auto">
            <a:xfrm>
              <a:off x="2112" y="2064"/>
              <a:ext cx="528" cy="240"/>
            </a:xfrm>
            <a:prstGeom prst="rect">
              <a:avLst/>
            </a:prstGeom>
            <a:solidFill>
              <a:schemeClr val="bg1"/>
            </a:solidFill>
            <a:ln w="25400">
              <a:noFill/>
              <a:miter lim="800000"/>
              <a:headEnd/>
              <a:tailEnd/>
            </a:ln>
          </p:spPr>
          <p:txBody>
            <a:bodyPr wrap="none" anchor="ctr">
              <a:prstTxWarp prst="textNoShape">
                <a:avLst/>
              </a:prstTxWarp>
            </a:bodyPr>
            <a:lstStyle/>
            <a:p>
              <a:r>
                <a:rPr lang="en-US" sz="1600">
                  <a:solidFill>
                    <a:srgbClr val="000066"/>
                  </a:solidFill>
                  <a:latin typeface="Courier New" pitchFamily="-96" charset="0"/>
                </a:rPr>
                <a:t>A[i]</a:t>
              </a:r>
              <a:endParaRPr lang="en-US" sz="1600" b="0">
                <a:solidFill>
                  <a:srgbClr val="000066"/>
                </a:solidFill>
                <a:latin typeface="Calibri" pitchFamily="-96" charset="0"/>
              </a:endParaRPr>
            </a:p>
          </p:txBody>
        </p:sp>
      </p:grpSp>
      <p:grpSp>
        <p:nvGrpSpPr>
          <p:cNvPr id="80901" name="Group 15"/>
          <p:cNvGrpSpPr>
            <a:grpSpLocks/>
          </p:cNvGrpSpPr>
          <p:nvPr/>
        </p:nvGrpSpPr>
        <p:grpSpPr bwMode="auto">
          <a:xfrm>
            <a:off x="6705600" y="3973513"/>
            <a:ext cx="2133600" cy="1524000"/>
            <a:chOff x="4176" y="2064"/>
            <a:chExt cx="1344" cy="960"/>
          </a:xfrm>
        </p:grpSpPr>
        <p:grpSp>
          <p:nvGrpSpPr>
            <p:cNvPr id="80919" name="Group 16"/>
            <p:cNvGrpSpPr>
              <a:grpSpLocks/>
            </p:cNvGrpSpPr>
            <p:nvPr/>
          </p:nvGrpSpPr>
          <p:grpSpPr bwMode="auto">
            <a:xfrm>
              <a:off x="4176" y="2400"/>
              <a:ext cx="1344" cy="624"/>
              <a:chOff x="1488" y="3504"/>
              <a:chExt cx="1344" cy="624"/>
            </a:xfrm>
          </p:grpSpPr>
          <p:sp>
            <p:nvSpPr>
              <p:cNvPr id="80924" name="Rectangle 19"/>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alibri" pitchFamily="-96" charset="0"/>
                  </a:rPr>
                  <a:t>• • •</a:t>
                </a:r>
              </a:p>
            </p:txBody>
          </p:sp>
          <p:sp>
            <p:nvSpPr>
              <p:cNvPr id="80925" name="Rectangle 17"/>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[R-1]</a:t>
                </a:r>
              </a:p>
              <a:p>
                <a:r>
                  <a:rPr lang="en-US" sz="1600">
                    <a:solidFill>
                      <a:srgbClr val="000066"/>
                    </a:solidFill>
                    <a:latin typeface="Courier New" pitchFamily="-96" charset="0"/>
                  </a:rPr>
                  <a:t>[0]</a:t>
                </a:r>
              </a:p>
            </p:txBody>
          </p:sp>
          <p:sp>
            <p:nvSpPr>
              <p:cNvPr id="80926" name="Rectangle 18"/>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[R-1]</a:t>
                </a:r>
              </a:p>
              <a:p>
                <a:r>
                  <a:rPr lang="en-US" sz="1600">
                    <a:solidFill>
                      <a:srgbClr val="000066"/>
                    </a:solidFill>
                    <a:latin typeface="Courier New" pitchFamily="-96" charset="0"/>
                  </a:rPr>
                  <a:t>[C-1]</a:t>
                </a:r>
              </a:p>
            </p:txBody>
          </p:sp>
        </p:grpSp>
        <p:sp>
          <p:nvSpPr>
            <p:cNvPr id="80920" name="Line 20"/>
            <p:cNvSpPr>
              <a:spLocks noChangeShapeType="1"/>
            </p:cNvSpPr>
            <p:nvPr/>
          </p:nvSpPr>
          <p:spPr bwMode="auto">
            <a:xfrm>
              <a:off x="4176"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0921" name="Line 21"/>
            <p:cNvSpPr>
              <a:spLocks noChangeShapeType="1"/>
            </p:cNvSpPr>
            <p:nvPr/>
          </p:nvSpPr>
          <p:spPr bwMode="auto">
            <a:xfrm>
              <a:off x="5520"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0922" name="Line 22"/>
            <p:cNvSpPr>
              <a:spLocks noChangeShapeType="1"/>
            </p:cNvSpPr>
            <p:nvPr/>
          </p:nvSpPr>
          <p:spPr bwMode="auto">
            <a:xfrm>
              <a:off x="4176" y="2208"/>
              <a:ext cx="1344"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solidFill>
                  <a:srgbClr val="000066"/>
                </a:solidFill>
              </a:endParaRPr>
            </a:p>
          </p:txBody>
        </p:sp>
        <p:sp>
          <p:nvSpPr>
            <p:cNvPr id="80923" name="Rectangle 23"/>
            <p:cNvSpPr>
              <a:spLocks noChangeArrowheads="1"/>
            </p:cNvSpPr>
            <p:nvPr/>
          </p:nvSpPr>
          <p:spPr bwMode="auto">
            <a:xfrm>
              <a:off x="4608" y="2064"/>
              <a:ext cx="528" cy="240"/>
            </a:xfrm>
            <a:prstGeom prst="rect">
              <a:avLst/>
            </a:prstGeom>
            <a:solidFill>
              <a:schemeClr val="bg1"/>
            </a:solidFill>
            <a:ln w="25400">
              <a:noFill/>
              <a:miter lim="800000"/>
              <a:headEnd/>
              <a:tailEnd/>
            </a:ln>
          </p:spPr>
          <p:txBody>
            <a:bodyPr wrap="none" anchor="ctr">
              <a:prstTxWarp prst="textNoShape">
                <a:avLst/>
              </a:prstTxWarp>
            </a:bodyPr>
            <a:lstStyle/>
            <a:p>
              <a:r>
                <a:rPr lang="en-US" sz="1600">
                  <a:solidFill>
                    <a:srgbClr val="000066"/>
                  </a:solidFill>
                  <a:latin typeface="Courier New" pitchFamily="-96" charset="0"/>
                </a:rPr>
                <a:t>A[R-1]</a:t>
              </a:r>
              <a:endParaRPr lang="en-US" sz="1600" b="0">
                <a:solidFill>
                  <a:srgbClr val="000066"/>
                </a:solidFill>
                <a:latin typeface="Calibri" pitchFamily="-96" charset="0"/>
              </a:endParaRPr>
            </a:p>
          </p:txBody>
        </p:sp>
      </p:grpSp>
      <p:sp>
        <p:nvSpPr>
          <p:cNvPr id="80902" name="Rectangle 24"/>
          <p:cNvSpPr>
            <a:spLocks noChangeArrowheads="1"/>
          </p:cNvSpPr>
          <p:nvPr/>
        </p:nvSpPr>
        <p:spPr bwMode="auto">
          <a:xfrm>
            <a:off x="2667000" y="4506913"/>
            <a:ext cx="990600" cy="990600"/>
          </a:xfrm>
          <a:prstGeom prst="rect">
            <a:avLst/>
          </a:prstGeom>
          <a:solidFill>
            <a:schemeClr val="bg1"/>
          </a:solidFill>
          <a:ln w="25400">
            <a:noFill/>
            <a:miter lim="800000"/>
            <a:headEnd/>
            <a:tailEnd/>
          </a:ln>
        </p:spPr>
        <p:txBody>
          <a:bodyPr wrap="none" anchor="ctr">
            <a:prstTxWarp prst="textNoShape">
              <a:avLst/>
            </a:prstTxWarp>
          </a:bodyPr>
          <a:lstStyle/>
          <a:p>
            <a:r>
              <a:rPr lang="en-US" b="0">
                <a:solidFill>
                  <a:srgbClr val="000066"/>
                </a:solidFill>
                <a:latin typeface="Calibri" pitchFamily="-96" charset="0"/>
              </a:rPr>
              <a:t>•  •  •</a:t>
            </a:r>
          </a:p>
        </p:txBody>
      </p:sp>
      <p:sp>
        <p:nvSpPr>
          <p:cNvPr id="80903" name="Text Box 25"/>
          <p:cNvSpPr txBox="1">
            <a:spLocks noChangeArrowheads="1"/>
          </p:cNvSpPr>
          <p:nvPr/>
        </p:nvSpPr>
        <p:spPr bwMode="auto">
          <a:xfrm>
            <a:off x="338138" y="5718175"/>
            <a:ext cx="396875" cy="366713"/>
          </a:xfrm>
          <a:prstGeom prst="rect">
            <a:avLst/>
          </a:prstGeom>
          <a:noFill/>
          <a:ln w="25400">
            <a:noFill/>
            <a:miter lim="800000"/>
            <a:headEnd/>
            <a:tailEnd/>
          </a:ln>
        </p:spPr>
        <p:txBody>
          <a:bodyPr>
            <a:prstTxWarp prst="textNoShape">
              <a:avLst/>
            </a:prstTxWarp>
            <a:spAutoFit/>
          </a:bodyPr>
          <a:lstStyle/>
          <a:p>
            <a:r>
              <a:rPr lang="en-US">
                <a:solidFill>
                  <a:srgbClr val="000066"/>
                </a:solidFill>
                <a:latin typeface="Courier New" pitchFamily="-96" charset="0"/>
              </a:rPr>
              <a:t>A</a:t>
            </a:r>
          </a:p>
        </p:txBody>
      </p:sp>
      <p:sp>
        <p:nvSpPr>
          <p:cNvPr id="80904" name="Line 26"/>
          <p:cNvSpPr>
            <a:spLocks noChangeShapeType="1"/>
          </p:cNvSpPr>
          <p:nvPr/>
        </p:nvSpPr>
        <p:spPr bwMode="auto">
          <a:xfrm flipV="1">
            <a:off x="533400" y="54975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80905" name="Line 27"/>
          <p:cNvSpPr>
            <a:spLocks noChangeShapeType="1"/>
          </p:cNvSpPr>
          <p:nvPr/>
        </p:nvSpPr>
        <p:spPr bwMode="auto">
          <a:xfrm flipV="1">
            <a:off x="3657600" y="54975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nvGrpSpPr>
          <p:cNvPr id="80906" name="Group 28"/>
          <p:cNvGrpSpPr>
            <a:grpSpLocks/>
          </p:cNvGrpSpPr>
          <p:nvPr/>
        </p:nvGrpSpPr>
        <p:grpSpPr bwMode="auto">
          <a:xfrm>
            <a:off x="533400" y="3973513"/>
            <a:ext cx="2133600" cy="1524000"/>
            <a:chOff x="336" y="2064"/>
            <a:chExt cx="1344" cy="960"/>
          </a:xfrm>
        </p:grpSpPr>
        <p:grpSp>
          <p:nvGrpSpPr>
            <p:cNvPr id="80911" name="Group 29"/>
            <p:cNvGrpSpPr>
              <a:grpSpLocks/>
            </p:cNvGrpSpPr>
            <p:nvPr/>
          </p:nvGrpSpPr>
          <p:grpSpPr bwMode="auto">
            <a:xfrm>
              <a:off x="336" y="2400"/>
              <a:ext cx="1344" cy="624"/>
              <a:chOff x="1488" y="3504"/>
              <a:chExt cx="1344" cy="624"/>
            </a:xfrm>
          </p:grpSpPr>
          <p:sp>
            <p:nvSpPr>
              <p:cNvPr id="80916" name="Rectangle 32"/>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alibri" pitchFamily="-96" charset="0"/>
                  </a:rPr>
                  <a:t>• • •</a:t>
                </a:r>
              </a:p>
            </p:txBody>
          </p:sp>
          <p:sp>
            <p:nvSpPr>
              <p:cNvPr id="80917" name="Rectangle 30"/>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[0]</a:t>
                </a:r>
              </a:p>
              <a:p>
                <a:r>
                  <a:rPr lang="en-US" sz="1600">
                    <a:solidFill>
                      <a:srgbClr val="000066"/>
                    </a:solidFill>
                    <a:latin typeface="Courier New" pitchFamily="-96" charset="0"/>
                  </a:rPr>
                  <a:t>[0]</a:t>
                </a:r>
              </a:p>
            </p:txBody>
          </p:sp>
          <p:sp>
            <p:nvSpPr>
              <p:cNvPr id="80918" name="Rectangle 31"/>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[0]</a:t>
                </a:r>
              </a:p>
              <a:p>
                <a:r>
                  <a:rPr lang="en-US" sz="1600">
                    <a:solidFill>
                      <a:srgbClr val="000066"/>
                    </a:solidFill>
                    <a:latin typeface="Courier New" pitchFamily="-96" charset="0"/>
                  </a:rPr>
                  <a:t>[C-1]</a:t>
                </a:r>
              </a:p>
            </p:txBody>
          </p:sp>
        </p:grpSp>
        <p:sp>
          <p:nvSpPr>
            <p:cNvPr id="80912" name="Line 33"/>
            <p:cNvSpPr>
              <a:spLocks noChangeShapeType="1"/>
            </p:cNvSpPr>
            <p:nvPr/>
          </p:nvSpPr>
          <p:spPr bwMode="auto">
            <a:xfrm>
              <a:off x="336"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0913" name="Line 34"/>
            <p:cNvSpPr>
              <a:spLocks noChangeShapeType="1"/>
            </p:cNvSpPr>
            <p:nvPr/>
          </p:nvSpPr>
          <p:spPr bwMode="auto">
            <a:xfrm>
              <a:off x="336" y="2208"/>
              <a:ext cx="1344"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solidFill>
                  <a:srgbClr val="000066"/>
                </a:solidFill>
              </a:endParaRPr>
            </a:p>
          </p:txBody>
        </p:sp>
        <p:sp>
          <p:nvSpPr>
            <p:cNvPr id="80914" name="Rectangle 35"/>
            <p:cNvSpPr>
              <a:spLocks noChangeArrowheads="1"/>
            </p:cNvSpPr>
            <p:nvPr/>
          </p:nvSpPr>
          <p:spPr bwMode="auto">
            <a:xfrm>
              <a:off x="768" y="2064"/>
              <a:ext cx="528" cy="240"/>
            </a:xfrm>
            <a:prstGeom prst="rect">
              <a:avLst/>
            </a:prstGeom>
            <a:solidFill>
              <a:schemeClr val="bg1"/>
            </a:solidFill>
            <a:ln w="25400">
              <a:noFill/>
              <a:miter lim="800000"/>
              <a:headEnd/>
              <a:tailEnd/>
            </a:ln>
          </p:spPr>
          <p:txBody>
            <a:bodyPr wrap="none" anchor="ctr">
              <a:prstTxWarp prst="textNoShape">
                <a:avLst/>
              </a:prstTxWarp>
            </a:bodyPr>
            <a:lstStyle/>
            <a:p>
              <a:r>
                <a:rPr lang="en-US" sz="1600">
                  <a:solidFill>
                    <a:srgbClr val="000066"/>
                  </a:solidFill>
                  <a:latin typeface="Courier New" pitchFamily="-96" charset="0"/>
                </a:rPr>
                <a:t>A[0]</a:t>
              </a:r>
              <a:endParaRPr lang="en-US" sz="1600" b="0">
                <a:solidFill>
                  <a:srgbClr val="000066"/>
                </a:solidFill>
                <a:latin typeface="Calibri" pitchFamily="-96" charset="0"/>
              </a:endParaRPr>
            </a:p>
          </p:txBody>
        </p:sp>
        <p:sp>
          <p:nvSpPr>
            <p:cNvPr id="80915" name="Line 36"/>
            <p:cNvSpPr>
              <a:spLocks noChangeShapeType="1"/>
            </p:cNvSpPr>
            <p:nvPr/>
          </p:nvSpPr>
          <p:spPr bwMode="auto">
            <a:xfrm>
              <a:off x="1680"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grpSp>
      <p:sp>
        <p:nvSpPr>
          <p:cNvPr id="310310" name="Text Box 38"/>
          <p:cNvSpPr txBox="1">
            <a:spLocks noChangeArrowheads="1"/>
          </p:cNvSpPr>
          <p:nvPr/>
        </p:nvSpPr>
        <p:spPr bwMode="auto">
          <a:xfrm>
            <a:off x="2895600" y="5715000"/>
            <a:ext cx="1814512" cy="369332"/>
          </a:xfrm>
          <a:prstGeom prst="rect">
            <a:avLst/>
          </a:prstGeom>
          <a:noFill/>
          <a:ln w="25400">
            <a:noFill/>
            <a:miter lim="800000"/>
            <a:headEnd/>
            <a:tailEnd/>
          </a:ln>
        </p:spPr>
        <p:txBody>
          <a:bodyPr wrap="square">
            <a:prstTxWarp prst="textNoShape">
              <a:avLst/>
            </a:prstTxWarp>
            <a:spAutoFit/>
          </a:bodyPr>
          <a:lstStyle/>
          <a:p>
            <a:r>
              <a:rPr lang="en-US" dirty="0" err="1" smtClean="0">
                <a:solidFill>
                  <a:srgbClr val="000066"/>
                </a:solidFill>
                <a:latin typeface="Courier New" pitchFamily="-96" charset="0"/>
              </a:rPr>
              <a:t>A+(i</a:t>
            </a:r>
            <a:r>
              <a:rPr lang="en-US" dirty="0">
                <a:solidFill>
                  <a:srgbClr val="000066"/>
                </a:solidFill>
                <a:latin typeface="Courier New" pitchFamily="-96" charset="0"/>
              </a:rPr>
              <a:t>*C*</a:t>
            </a:r>
            <a:r>
              <a:rPr lang="en-US" dirty="0" smtClean="0">
                <a:solidFill>
                  <a:srgbClr val="000066"/>
                </a:solidFill>
                <a:latin typeface="Courier New" pitchFamily="-96" charset="0"/>
              </a:rPr>
              <a:t>4)</a:t>
            </a:r>
            <a:endParaRPr lang="en-US" dirty="0">
              <a:solidFill>
                <a:srgbClr val="000066"/>
              </a:solidFill>
              <a:latin typeface="Courier New" pitchFamily="-96" charset="0"/>
            </a:endParaRPr>
          </a:p>
        </p:txBody>
      </p:sp>
      <p:sp>
        <p:nvSpPr>
          <p:cNvPr id="310311" name="Text Box 39"/>
          <p:cNvSpPr txBox="1">
            <a:spLocks noChangeArrowheads="1"/>
          </p:cNvSpPr>
          <p:nvPr/>
        </p:nvSpPr>
        <p:spPr bwMode="auto">
          <a:xfrm>
            <a:off x="5791200" y="5715000"/>
            <a:ext cx="2286000" cy="369332"/>
          </a:xfrm>
          <a:prstGeom prst="rect">
            <a:avLst/>
          </a:prstGeom>
          <a:noFill/>
          <a:ln w="25400">
            <a:noFill/>
            <a:miter lim="800000"/>
            <a:headEnd/>
            <a:tailEnd/>
          </a:ln>
        </p:spPr>
        <p:txBody>
          <a:bodyPr wrap="square">
            <a:prstTxWarp prst="textNoShape">
              <a:avLst/>
            </a:prstTxWarp>
            <a:spAutoFit/>
          </a:bodyPr>
          <a:lstStyle/>
          <a:p>
            <a:r>
              <a:rPr lang="en-US" dirty="0" smtClean="0">
                <a:solidFill>
                  <a:srgbClr val="000066"/>
                </a:solidFill>
                <a:latin typeface="Courier New" pitchFamily="-96" charset="0"/>
              </a:rPr>
              <a:t>A+((</a:t>
            </a:r>
            <a:r>
              <a:rPr lang="en-US" dirty="0">
                <a:solidFill>
                  <a:srgbClr val="000066"/>
                </a:solidFill>
                <a:latin typeface="Courier New" pitchFamily="-96" charset="0"/>
              </a:rPr>
              <a:t>R-1)*C*</a:t>
            </a:r>
            <a:r>
              <a:rPr lang="en-US" dirty="0" smtClean="0">
                <a:solidFill>
                  <a:srgbClr val="000066"/>
                </a:solidFill>
                <a:latin typeface="Courier New" pitchFamily="-96" charset="0"/>
              </a:rPr>
              <a:t>4)</a:t>
            </a:r>
            <a:endParaRPr lang="en-US" dirty="0">
              <a:solidFill>
                <a:srgbClr val="000066"/>
              </a:solidFill>
              <a:latin typeface="Courier New" pitchFamily="-96" charset="0"/>
            </a:endParaRPr>
          </a:p>
        </p:txBody>
      </p:sp>
      <p:sp>
        <p:nvSpPr>
          <p:cNvPr id="80909" name="Line 40"/>
          <p:cNvSpPr>
            <a:spLocks noChangeShapeType="1"/>
          </p:cNvSpPr>
          <p:nvPr/>
        </p:nvSpPr>
        <p:spPr bwMode="auto">
          <a:xfrm flipV="1">
            <a:off x="6705600" y="54975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80910" name="Text Box 15"/>
          <p:cNvSpPr txBox="1">
            <a:spLocks noChangeArrowheads="1"/>
          </p:cNvSpPr>
          <p:nvPr/>
        </p:nvSpPr>
        <p:spPr bwMode="auto">
          <a:xfrm>
            <a:off x="425450" y="3429000"/>
            <a:ext cx="2012950" cy="396875"/>
          </a:xfrm>
          <a:prstGeom prst="rect">
            <a:avLst/>
          </a:prstGeom>
          <a:noFill/>
          <a:ln w="25400">
            <a:noFill/>
            <a:miter lim="800000"/>
            <a:headEnd/>
            <a:tailEnd/>
          </a:ln>
        </p:spPr>
        <p:txBody>
          <a:bodyPr wrap="none">
            <a:prstTxWarp prst="textNoShape">
              <a:avLst/>
            </a:prstTxWarp>
            <a:spAutoFit/>
          </a:bodyPr>
          <a:lstStyle/>
          <a:p>
            <a:pPr algn="r"/>
            <a:r>
              <a:rPr lang="en-US" sz="2000">
                <a:solidFill>
                  <a:srgbClr val="000066"/>
                </a:solidFill>
                <a:latin typeface="Courier New" pitchFamily="-96" charset="0"/>
              </a:rPr>
              <a:t>int A[R][C];</a:t>
            </a:r>
          </a:p>
        </p:txBody>
      </p:sp>
    </p:spTree>
    <p:extLst>
      <p:ext uri="{BB962C8B-B14F-4D97-AF65-F5344CB8AC3E}">
        <p14:creationId xmlns:p14="http://schemas.microsoft.com/office/powerpoint/2010/main" val="5198351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490538" y="493713"/>
            <a:ext cx="7645400" cy="573087"/>
          </a:xfrm>
        </p:spPr>
        <p:txBody>
          <a:bodyPr/>
          <a:lstStyle/>
          <a:p>
            <a:r>
              <a:rPr lang="en-US">
                <a:latin typeface="Calibri" pitchFamily="-96" charset="0"/>
              </a:rPr>
              <a:t>Nested Array Row Access Code</a:t>
            </a:r>
          </a:p>
        </p:txBody>
      </p:sp>
      <p:sp>
        <p:nvSpPr>
          <p:cNvPr id="84994" name="Rectangle 3"/>
          <p:cNvSpPr>
            <a:spLocks noGrp="1" noChangeArrowheads="1"/>
          </p:cNvSpPr>
          <p:nvPr>
            <p:ph type="body" idx="1"/>
          </p:nvPr>
        </p:nvSpPr>
        <p:spPr>
          <a:xfrm>
            <a:off x="609600" y="2819400"/>
            <a:ext cx="7404100" cy="2438400"/>
          </a:xfrm>
        </p:spPr>
        <p:txBody>
          <a:bodyPr/>
          <a:lstStyle/>
          <a:p>
            <a:r>
              <a:rPr lang="en-US" dirty="0">
                <a:latin typeface="Calibri" pitchFamily="-96" charset="0"/>
              </a:rPr>
              <a:t>Row Vector</a:t>
            </a:r>
          </a:p>
          <a:p>
            <a:pPr lvl="1"/>
            <a:r>
              <a:rPr lang="en-US" dirty="0">
                <a:latin typeface="Calibri" pitchFamily="-96" charset="0"/>
              </a:rPr>
              <a:t> </a:t>
            </a:r>
            <a:r>
              <a:rPr lang="en-US" b="1" dirty="0" err="1">
                <a:latin typeface="Courier New" pitchFamily="-96" charset="0"/>
              </a:rPr>
              <a:t>pgh</a:t>
            </a:r>
            <a:r>
              <a:rPr lang="en-US" b="1" dirty="0">
                <a:latin typeface="Courier New" pitchFamily="-96" charset="0"/>
              </a:rPr>
              <a:t>[index]</a:t>
            </a:r>
            <a:r>
              <a:rPr lang="en-US" b="1" dirty="0">
                <a:latin typeface="Calibri" pitchFamily="-96" charset="0"/>
              </a:rPr>
              <a:t> </a:t>
            </a:r>
            <a:r>
              <a:rPr lang="en-US" dirty="0">
                <a:latin typeface="Calibri" pitchFamily="-96" charset="0"/>
              </a:rPr>
              <a:t>is array of 5 </a:t>
            </a:r>
            <a:r>
              <a:rPr lang="en-US" b="1" dirty="0" err="1">
                <a:latin typeface="Courier New" pitchFamily="-96" charset="0"/>
              </a:rPr>
              <a:t>int</a:t>
            </a:r>
            <a:r>
              <a:rPr lang="en-US" dirty="0" err="1">
                <a:latin typeface="Calibri" pitchFamily="-96" charset="0"/>
              </a:rPr>
              <a:t>’s</a:t>
            </a:r>
            <a:endParaRPr lang="en-US" dirty="0">
              <a:latin typeface="Calibri" pitchFamily="-96" charset="0"/>
            </a:endParaRPr>
          </a:p>
          <a:p>
            <a:pPr lvl="1"/>
            <a:r>
              <a:rPr lang="en-US" dirty="0">
                <a:latin typeface="Calibri" pitchFamily="-96" charset="0"/>
              </a:rPr>
              <a:t>Starting address </a:t>
            </a:r>
            <a:r>
              <a:rPr lang="en-US" b="1" dirty="0">
                <a:latin typeface="Courier New" pitchFamily="-96" charset="0"/>
              </a:rPr>
              <a:t>pgh+20*index</a:t>
            </a:r>
          </a:p>
          <a:p>
            <a:r>
              <a:rPr lang="en-US" dirty="0" smtClean="0">
                <a:latin typeface="Calibri" pitchFamily="-96" charset="0"/>
              </a:rPr>
              <a:t>Machine Code</a:t>
            </a:r>
            <a:endParaRPr lang="en-US" dirty="0">
              <a:latin typeface="Calibri" pitchFamily="-96" charset="0"/>
            </a:endParaRPr>
          </a:p>
          <a:p>
            <a:pPr lvl="1"/>
            <a:r>
              <a:rPr lang="en-US" dirty="0">
                <a:latin typeface="Calibri" pitchFamily="-96" charset="0"/>
              </a:rPr>
              <a:t>Computes and returns address</a:t>
            </a:r>
          </a:p>
          <a:p>
            <a:pPr lvl="1"/>
            <a:r>
              <a:rPr lang="en-US" dirty="0">
                <a:latin typeface="Calibri" pitchFamily="-96" charset="0"/>
              </a:rPr>
              <a:t>Compute as </a:t>
            </a:r>
            <a:r>
              <a:rPr lang="en-US" b="1" dirty="0" err="1">
                <a:latin typeface="Courier New" pitchFamily="-96" charset="0"/>
              </a:rPr>
              <a:t>pgh</a:t>
            </a:r>
            <a:r>
              <a:rPr lang="en-US" b="1" dirty="0">
                <a:latin typeface="Courier New" pitchFamily="-96" charset="0"/>
              </a:rPr>
              <a:t> + 4*(index+4*index)</a:t>
            </a:r>
          </a:p>
          <a:p>
            <a:endParaRPr lang="en-US" b="0" i="1" dirty="0">
              <a:latin typeface="Calibri" pitchFamily="-96" charset="0"/>
            </a:endParaRPr>
          </a:p>
          <a:p>
            <a:endParaRPr lang="en-US" dirty="0">
              <a:latin typeface="Calibri" pitchFamily="-96" charset="0"/>
            </a:endParaRPr>
          </a:p>
        </p:txBody>
      </p:sp>
      <p:sp>
        <p:nvSpPr>
          <p:cNvPr id="84995" name="Rectangle 4"/>
          <p:cNvSpPr>
            <a:spLocks noChangeArrowheads="1"/>
          </p:cNvSpPr>
          <p:nvPr/>
        </p:nvSpPr>
        <p:spPr bwMode="auto">
          <a:xfrm>
            <a:off x="4503738" y="1988840"/>
            <a:ext cx="4114800" cy="1091581"/>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get_pgh_zip</a:t>
            </a:r>
            <a:r>
              <a:rPr lang="en-US" dirty="0">
                <a:solidFill>
                  <a:srgbClr val="000066"/>
                </a:solidFill>
                <a:latin typeface="Courier New" pitchFamily="-96" charset="0"/>
              </a:rPr>
              <a:t>(</a:t>
            </a:r>
            <a:r>
              <a:rPr lang="en-US" dirty="0" err="1">
                <a:solidFill>
                  <a:srgbClr val="000066"/>
                </a:solidFill>
                <a:latin typeface="Courier New" pitchFamily="-96" charset="0"/>
              </a:rPr>
              <a:t>int</a:t>
            </a:r>
            <a:r>
              <a:rPr lang="en-US" dirty="0">
                <a:solidFill>
                  <a:srgbClr val="000066"/>
                </a:solidFill>
                <a:latin typeface="Courier New" pitchFamily="-96" charset="0"/>
              </a:rPr>
              <a:t> index)</a:t>
            </a:r>
          </a:p>
          <a:p>
            <a:pPr algn="l"/>
            <a:r>
              <a:rPr lang="en-US" dirty="0">
                <a:solidFill>
                  <a:srgbClr val="000066"/>
                </a:solidFill>
                <a:latin typeface="Courier New" pitchFamily="-96" charset="0"/>
              </a:rPr>
              <a:t>{</a:t>
            </a:r>
          </a:p>
          <a:p>
            <a:pPr algn="l"/>
            <a:r>
              <a:rPr lang="en-US" dirty="0">
                <a:solidFill>
                  <a:srgbClr val="000066"/>
                </a:solidFill>
                <a:latin typeface="Courier New" pitchFamily="-96" charset="0"/>
              </a:rPr>
              <a:t>  return </a:t>
            </a:r>
            <a:r>
              <a:rPr lang="en-US" dirty="0" err="1">
                <a:solidFill>
                  <a:srgbClr val="000066"/>
                </a:solidFill>
                <a:latin typeface="Courier New" pitchFamily="-96" charset="0"/>
              </a:rPr>
              <a:t>pgh</a:t>
            </a:r>
            <a:r>
              <a:rPr lang="en-US" dirty="0">
                <a:solidFill>
                  <a:srgbClr val="000066"/>
                </a:solidFill>
                <a:latin typeface="Courier New" pitchFamily="-96" charset="0"/>
              </a:rPr>
              <a:t>[index];</a:t>
            </a:r>
          </a:p>
          <a:p>
            <a:pPr algn="l"/>
            <a:r>
              <a:rPr lang="en-US" dirty="0" smtClean="0">
                <a:solidFill>
                  <a:srgbClr val="000066"/>
                </a:solidFill>
                <a:latin typeface="Courier New" pitchFamily="-96" charset="0"/>
              </a:rPr>
              <a:t>}</a:t>
            </a:r>
            <a:endParaRPr lang="en-US" dirty="0">
              <a:solidFill>
                <a:srgbClr val="000066"/>
              </a:solidFill>
              <a:latin typeface="Courier New" pitchFamily="-96" charset="0"/>
            </a:endParaRPr>
          </a:p>
        </p:txBody>
      </p:sp>
      <p:sp>
        <p:nvSpPr>
          <p:cNvPr id="311301" name="Rectangle 5"/>
          <p:cNvSpPr>
            <a:spLocks noChangeArrowheads="1"/>
          </p:cNvSpPr>
          <p:nvPr/>
        </p:nvSpPr>
        <p:spPr bwMode="auto">
          <a:xfrm>
            <a:off x="685800" y="5486400"/>
            <a:ext cx="6781800" cy="842282"/>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algn="l">
              <a:tabLst>
                <a:tab pos="342900" algn="l"/>
                <a:tab pos="2628900" algn="l"/>
              </a:tabLst>
              <a:defRPr/>
            </a:pPr>
            <a:r>
              <a:rPr lang="en-US" dirty="0">
                <a:solidFill>
                  <a:srgbClr val="000066"/>
                </a:solidFill>
                <a:latin typeface="Courier New" pitchFamily="49" charset="0"/>
              </a:rPr>
              <a:t>  # </a:t>
            </a:r>
            <a:r>
              <a:rPr lang="en-US" dirty="0" smtClean="0">
                <a:solidFill>
                  <a:srgbClr val="000066"/>
                </a:solidFill>
                <a:latin typeface="Courier New" pitchFamily="49" charset="0"/>
              </a:rPr>
              <a:t>%</a:t>
            </a:r>
            <a:r>
              <a:rPr lang="en-US" dirty="0" err="1" smtClean="0">
                <a:solidFill>
                  <a:srgbClr val="000066"/>
                </a:solidFill>
                <a:latin typeface="Courier New" pitchFamily="49" charset="0"/>
              </a:rPr>
              <a:t>rdi</a:t>
            </a:r>
            <a:r>
              <a:rPr lang="en-US" dirty="0" smtClean="0">
                <a:solidFill>
                  <a:srgbClr val="000066"/>
                </a:solidFill>
                <a:latin typeface="Courier New" pitchFamily="49" charset="0"/>
              </a:rPr>
              <a:t> </a:t>
            </a:r>
            <a:r>
              <a:rPr lang="en-US" dirty="0">
                <a:solidFill>
                  <a:srgbClr val="000066"/>
                </a:solidFill>
                <a:latin typeface="Courier New" pitchFamily="49" charset="0"/>
              </a:rPr>
              <a:t>= index</a:t>
            </a:r>
          </a:p>
          <a:p>
            <a:pPr algn="l">
              <a:tabLst>
                <a:tab pos="342900" algn="l"/>
                <a:tab pos="2628900" algn="l"/>
              </a:tabLst>
              <a:defRPr/>
            </a:pPr>
            <a:r>
              <a:rPr lang="en-US" dirty="0">
                <a:solidFill>
                  <a:srgbClr val="000066"/>
                </a:solidFill>
                <a:latin typeface="Courier New" pitchFamily="49" charset="0"/>
              </a:rPr>
              <a:t>	</a:t>
            </a:r>
            <a:r>
              <a:rPr lang="en-US" dirty="0" err="1" smtClean="0">
                <a:solidFill>
                  <a:srgbClr val="000066"/>
                </a:solidFill>
                <a:latin typeface="Courier New" pitchFamily="49" charset="0"/>
              </a:rPr>
              <a:t>leaq</a:t>
            </a:r>
            <a:r>
              <a:rPr lang="en-US" dirty="0" smtClean="0">
                <a:solidFill>
                  <a:srgbClr val="000066"/>
                </a:solidFill>
                <a:latin typeface="Courier New" pitchFamily="49" charset="0"/>
              </a:rPr>
              <a:t> </a:t>
            </a:r>
            <a:r>
              <a:rPr lang="en-US" dirty="0">
                <a:solidFill>
                  <a:srgbClr val="000066"/>
                </a:solidFill>
                <a:latin typeface="Courier New" pitchFamily="49" charset="0"/>
              </a:rPr>
              <a:t>(</a:t>
            </a:r>
            <a:r>
              <a:rPr lang="en-US" dirty="0" smtClean="0">
                <a:solidFill>
                  <a:srgbClr val="000066"/>
                </a:solidFill>
                <a:latin typeface="Courier New" pitchFamily="49" charset="0"/>
              </a:rPr>
              <a:t>%rdi,%rdi,</a:t>
            </a:r>
            <a:r>
              <a:rPr lang="en-US" dirty="0">
                <a:solidFill>
                  <a:srgbClr val="000066"/>
                </a:solidFill>
                <a:latin typeface="Courier New" pitchFamily="49" charset="0"/>
              </a:rPr>
              <a:t>4),</a:t>
            </a:r>
            <a:r>
              <a:rPr lang="en-US" dirty="0" smtClean="0">
                <a:solidFill>
                  <a:srgbClr val="000066"/>
                </a:solidFill>
                <a:latin typeface="Courier New" pitchFamily="49" charset="0"/>
              </a:rPr>
              <a:t>%</a:t>
            </a:r>
            <a:r>
              <a:rPr lang="en-US" dirty="0" err="1" smtClean="0">
                <a:solidFill>
                  <a:srgbClr val="000066"/>
                </a:solidFill>
                <a:latin typeface="Courier New" pitchFamily="49" charset="0"/>
              </a:rPr>
              <a:t>rax</a:t>
            </a:r>
            <a:r>
              <a:rPr lang="en-US" dirty="0">
                <a:solidFill>
                  <a:srgbClr val="000066"/>
                </a:solidFill>
                <a:latin typeface="Courier New" pitchFamily="49" charset="0"/>
              </a:rPr>
              <a:t>	# 5 * index</a:t>
            </a:r>
          </a:p>
          <a:p>
            <a:pPr algn="l">
              <a:tabLst>
                <a:tab pos="342900" algn="l"/>
                <a:tab pos="2628900" algn="l"/>
              </a:tabLst>
              <a:defRPr/>
            </a:pPr>
            <a:r>
              <a:rPr lang="en-US" dirty="0">
                <a:solidFill>
                  <a:srgbClr val="000066"/>
                </a:solidFill>
                <a:latin typeface="Courier New" pitchFamily="49" charset="0"/>
              </a:rPr>
              <a:t>	</a:t>
            </a:r>
            <a:r>
              <a:rPr lang="en-US" dirty="0" err="1" smtClean="0">
                <a:solidFill>
                  <a:srgbClr val="000066"/>
                </a:solidFill>
                <a:latin typeface="Courier New" pitchFamily="49" charset="0"/>
              </a:rPr>
              <a:t>leaq</a:t>
            </a:r>
            <a:r>
              <a:rPr lang="en-US" dirty="0" smtClean="0">
                <a:solidFill>
                  <a:srgbClr val="000066"/>
                </a:solidFill>
                <a:latin typeface="Courier New" pitchFamily="49" charset="0"/>
              </a:rPr>
              <a:t> </a:t>
            </a:r>
            <a:r>
              <a:rPr lang="en-US" dirty="0" err="1">
                <a:solidFill>
                  <a:srgbClr val="000066"/>
                </a:solidFill>
                <a:latin typeface="Courier New" pitchFamily="49" charset="0"/>
              </a:rPr>
              <a:t>pgh</a:t>
            </a:r>
            <a:r>
              <a:rPr lang="en-US" dirty="0">
                <a:solidFill>
                  <a:srgbClr val="000066"/>
                </a:solidFill>
                <a:latin typeface="Courier New" pitchFamily="49" charset="0"/>
              </a:rPr>
              <a:t>(,</a:t>
            </a:r>
            <a:r>
              <a:rPr lang="en-US" dirty="0" smtClean="0">
                <a:solidFill>
                  <a:srgbClr val="000066"/>
                </a:solidFill>
                <a:latin typeface="Courier New" pitchFamily="49" charset="0"/>
              </a:rPr>
              <a:t>%rax,</a:t>
            </a:r>
            <a:r>
              <a:rPr lang="en-US" dirty="0">
                <a:solidFill>
                  <a:srgbClr val="000066"/>
                </a:solidFill>
                <a:latin typeface="Courier New" pitchFamily="49" charset="0"/>
              </a:rPr>
              <a:t>4),</a:t>
            </a:r>
            <a:r>
              <a:rPr lang="en-US" dirty="0" smtClean="0">
                <a:solidFill>
                  <a:srgbClr val="000066"/>
                </a:solidFill>
                <a:latin typeface="Courier New" pitchFamily="49" charset="0"/>
              </a:rPr>
              <a:t>%</a:t>
            </a:r>
            <a:r>
              <a:rPr lang="en-US" dirty="0" err="1" smtClean="0">
                <a:solidFill>
                  <a:srgbClr val="000066"/>
                </a:solidFill>
                <a:latin typeface="Courier New" pitchFamily="49" charset="0"/>
              </a:rPr>
              <a:t>rax</a:t>
            </a:r>
            <a:r>
              <a:rPr lang="en-US" dirty="0">
                <a:solidFill>
                  <a:srgbClr val="000066"/>
                </a:solidFill>
                <a:latin typeface="Courier New" pitchFamily="49" charset="0"/>
              </a:rPr>
              <a:t>	# </a:t>
            </a:r>
            <a:r>
              <a:rPr lang="en-US" dirty="0" err="1">
                <a:solidFill>
                  <a:srgbClr val="000066"/>
                </a:solidFill>
                <a:latin typeface="Courier New" pitchFamily="49" charset="0"/>
              </a:rPr>
              <a:t>pgh</a:t>
            </a:r>
            <a:r>
              <a:rPr lang="en-US" dirty="0">
                <a:solidFill>
                  <a:srgbClr val="000066"/>
                </a:solidFill>
                <a:latin typeface="Courier New" pitchFamily="49" charset="0"/>
              </a:rPr>
              <a:t> + (20 * index)</a:t>
            </a:r>
          </a:p>
        </p:txBody>
      </p:sp>
      <p:grpSp>
        <p:nvGrpSpPr>
          <p:cNvPr id="2" name="Group 1"/>
          <p:cNvGrpSpPr/>
          <p:nvPr/>
        </p:nvGrpSpPr>
        <p:grpSpPr>
          <a:xfrm>
            <a:off x="266700" y="1124341"/>
            <a:ext cx="6324600" cy="1288495"/>
            <a:chOff x="1066800" y="2671762"/>
            <a:chExt cx="6324600" cy="1288495"/>
          </a:xfrm>
        </p:grpSpPr>
        <p:sp>
          <p:nvSpPr>
            <p:cNvPr id="8" name="Line 8"/>
            <p:cNvSpPr>
              <a:spLocks noChangeShapeType="1"/>
            </p:cNvSpPr>
            <p:nvPr/>
          </p:nvSpPr>
          <p:spPr bwMode="auto">
            <a:xfrm flipV="1">
              <a:off x="1295400" y="3438525"/>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 name="Text Box 9"/>
            <p:cNvSpPr txBox="1">
              <a:spLocks noChangeArrowheads="1"/>
            </p:cNvSpPr>
            <p:nvPr/>
          </p:nvSpPr>
          <p:spPr bwMode="auto">
            <a:xfrm>
              <a:off x="1066800" y="3590925"/>
              <a:ext cx="600232" cy="369332"/>
            </a:xfrm>
            <a:prstGeom prst="rect">
              <a:avLst/>
            </a:prstGeom>
            <a:noFill/>
            <a:ln w="25400">
              <a:noFill/>
              <a:miter lim="800000"/>
              <a:headEnd/>
              <a:tailEnd/>
            </a:ln>
          </p:spPr>
          <p:txBody>
            <a:bodyPr wrap="none">
              <a:prstTxWarp prst="textNoShape">
                <a:avLst/>
              </a:prstTxWarp>
              <a:spAutoFit/>
            </a:bodyPr>
            <a:lstStyle/>
            <a:p>
              <a:r>
                <a:rPr lang="en-US" dirty="0" err="1" smtClean="0">
                  <a:solidFill>
                    <a:srgbClr val="000066"/>
                  </a:solidFill>
                  <a:latin typeface="Courier New" pitchFamily="-96" charset="0"/>
                </a:rPr>
                <a:t>pgh</a:t>
              </a:r>
              <a:endParaRPr lang="en-US" dirty="0">
                <a:solidFill>
                  <a:srgbClr val="000066"/>
                </a:solidFill>
                <a:latin typeface="Courier New" pitchFamily="-96" charset="0"/>
              </a:endParaRPr>
            </a:p>
          </p:txBody>
        </p:sp>
        <p:grpSp>
          <p:nvGrpSpPr>
            <p:cNvPr id="18" name="Group 19"/>
            <p:cNvGrpSpPr>
              <a:grpSpLocks/>
            </p:cNvGrpSpPr>
            <p:nvPr/>
          </p:nvGrpSpPr>
          <p:grpSpPr bwMode="auto">
            <a:xfrm>
              <a:off x="1295400" y="2676525"/>
              <a:ext cx="1524000" cy="762000"/>
              <a:chOff x="816" y="2640"/>
              <a:chExt cx="960" cy="480"/>
            </a:xfrm>
          </p:grpSpPr>
          <p:sp>
            <p:nvSpPr>
              <p:cNvPr id="19" name="Rectangle 20"/>
              <p:cNvSpPr>
                <a:spLocks noChangeArrowheads="1"/>
              </p:cNvSpPr>
              <p:nvPr/>
            </p:nvSpPr>
            <p:spPr bwMode="auto">
              <a:xfrm>
                <a:off x="816"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20" name="Rectangle 21"/>
              <p:cNvSpPr>
                <a:spLocks noChangeArrowheads="1"/>
              </p:cNvSpPr>
              <p:nvPr/>
            </p:nvSpPr>
            <p:spPr bwMode="auto">
              <a:xfrm>
                <a:off x="1008"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21" name="Rectangle 22"/>
              <p:cNvSpPr>
                <a:spLocks noChangeArrowheads="1"/>
              </p:cNvSpPr>
              <p:nvPr/>
            </p:nvSpPr>
            <p:spPr bwMode="auto">
              <a:xfrm>
                <a:off x="1200"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22" name="Rectangle 23"/>
              <p:cNvSpPr>
                <a:spLocks noChangeArrowheads="1"/>
              </p:cNvSpPr>
              <p:nvPr/>
            </p:nvSpPr>
            <p:spPr bwMode="auto">
              <a:xfrm>
                <a:off x="1392"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0</a:t>
                </a:r>
              </a:p>
            </p:txBody>
          </p:sp>
          <p:sp>
            <p:nvSpPr>
              <p:cNvPr id="23" name="Rectangle 24"/>
              <p:cNvSpPr>
                <a:spLocks noChangeArrowheads="1"/>
              </p:cNvSpPr>
              <p:nvPr/>
            </p:nvSpPr>
            <p:spPr bwMode="auto">
              <a:xfrm>
                <a:off x="1584"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6</a:t>
                </a:r>
              </a:p>
            </p:txBody>
          </p:sp>
        </p:grpSp>
        <p:grpSp>
          <p:nvGrpSpPr>
            <p:cNvPr id="24" name="Group 25"/>
            <p:cNvGrpSpPr>
              <a:grpSpLocks/>
            </p:cNvGrpSpPr>
            <p:nvPr/>
          </p:nvGrpSpPr>
          <p:grpSpPr bwMode="auto">
            <a:xfrm>
              <a:off x="2819400" y="2676525"/>
              <a:ext cx="1524000" cy="762000"/>
              <a:chOff x="816" y="2640"/>
              <a:chExt cx="960" cy="480"/>
            </a:xfrm>
          </p:grpSpPr>
          <p:sp>
            <p:nvSpPr>
              <p:cNvPr id="25" name="Rectangle 26"/>
              <p:cNvSpPr>
                <a:spLocks noChangeArrowheads="1"/>
              </p:cNvSpPr>
              <p:nvPr/>
            </p:nvSpPr>
            <p:spPr bwMode="auto">
              <a:xfrm>
                <a:off x="816"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26" name="Rectangle 27"/>
              <p:cNvSpPr>
                <a:spLocks noChangeArrowheads="1"/>
              </p:cNvSpPr>
              <p:nvPr/>
            </p:nvSpPr>
            <p:spPr bwMode="auto">
              <a:xfrm>
                <a:off x="1008"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27" name="Rectangle 28"/>
              <p:cNvSpPr>
                <a:spLocks noChangeArrowheads="1"/>
              </p:cNvSpPr>
              <p:nvPr/>
            </p:nvSpPr>
            <p:spPr bwMode="auto">
              <a:xfrm>
                <a:off x="1200"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28" name="Rectangle 29"/>
              <p:cNvSpPr>
                <a:spLocks noChangeArrowheads="1"/>
              </p:cNvSpPr>
              <p:nvPr/>
            </p:nvSpPr>
            <p:spPr bwMode="auto">
              <a:xfrm>
                <a:off x="1392"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29" name="Rectangle 30"/>
              <p:cNvSpPr>
                <a:spLocks noChangeArrowheads="1"/>
              </p:cNvSpPr>
              <p:nvPr/>
            </p:nvSpPr>
            <p:spPr bwMode="auto">
              <a:xfrm>
                <a:off x="1584"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3</a:t>
                </a:r>
              </a:p>
            </p:txBody>
          </p:sp>
        </p:grpSp>
        <p:grpSp>
          <p:nvGrpSpPr>
            <p:cNvPr id="30" name="Group 31"/>
            <p:cNvGrpSpPr>
              <a:grpSpLocks/>
            </p:cNvGrpSpPr>
            <p:nvPr/>
          </p:nvGrpSpPr>
          <p:grpSpPr bwMode="auto">
            <a:xfrm>
              <a:off x="4343400" y="2676525"/>
              <a:ext cx="1524000" cy="762000"/>
              <a:chOff x="816" y="2640"/>
              <a:chExt cx="960" cy="480"/>
            </a:xfrm>
          </p:grpSpPr>
          <p:sp>
            <p:nvSpPr>
              <p:cNvPr id="31" name="Rectangle 32"/>
              <p:cNvSpPr>
                <a:spLocks noChangeArrowheads="1"/>
              </p:cNvSpPr>
              <p:nvPr/>
            </p:nvSpPr>
            <p:spPr bwMode="auto">
              <a:xfrm>
                <a:off x="816"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1</a:t>
                </a:r>
              </a:p>
            </p:txBody>
          </p:sp>
          <p:sp>
            <p:nvSpPr>
              <p:cNvPr id="32" name="Rectangle 33"/>
              <p:cNvSpPr>
                <a:spLocks noChangeArrowheads="1"/>
              </p:cNvSpPr>
              <p:nvPr/>
            </p:nvSpPr>
            <p:spPr bwMode="auto">
              <a:xfrm>
                <a:off x="1008"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5</a:t>
                </a:r>
              </a:p>
            </p:txBody>
          </p:sp>
          <p:sp>
            <p:nvSpPr>
              <p:cNvPr id="33" name="Rectangle 34"/>
              <p:cNvSpPr>
                <a:spLocks noChangeArrowheads="1"/>
              </p:cNvSpPr>
              <p:nvPr/>
            </p:nvSpPr>
            <p:spPr bwMode="auto">
              <a:xfrm>
                <a:off x="1200"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2</a:t>
                </a:r>
              </a:p>
            </p:txBody>
          </p:sp>
          <p:sp>
            <p:nvSpPr>
              <p:cNvPr id="34" name="Rectangle 35"/>
              <p:cNvSpPr>
                <a:spLocks noChangeArrowheads="1"/>
              </p:cNvSpPr>
              <p:nvPr/>
            </p:nvSpPr>
            <p:spPr bwMode="auto">
              <a:xfrm>
                <a:off x="1392"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1</a:t>
                </a:r>
              </a:p>
            </p:txBody>
          </p:sp>
          <p:sp>
            <p:nvSpPr>
              <p:cNvPr id="35" name="Rectangle 36"/>
              <p:cNvSpPr>
                <a:spLocks noChangeArrowheads="1"/>
              </p:cNvSpPr>
              <p:nvPr/>
            </p:nvSpPr>
            <p:spPr bwMode="auto">
              <a:xfrm>
                <a:off x="1584"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7</a:t>
                </a:r>
              </a:p>
            </p:txBody>
          </p:sp>
        </p:grpSp>
        <p:grpSp>
          <p:nvGrpSpPr>
            <p:cNvPr id="36" name="Group 37"/>
            <p:cNvGrpSpPr>
              <a:grpSpLocks/>
            </p:cNvGrpSpPr>
            <p:nvPr/>
          </p:nvGrpSpPr>
          <p:grpSpPr bwMode="auto">
            <a:xfrm>
              <a:off x="5867400" y="2671762"/>
              <a:ext cx="1524000" cy="766763"/>
              <a:chOff x="816" y="2637"/>
              <a:chExt cx="960" cy="483"/>
            </a:xfrm>
          </p:grpSpPr>
          <p:sp>
            <p:nvSpPr>
              <p:cNvPr id="37" name="Rectangle 38"/>
              <p:cNvSpPr>
                <a:spLocks noChangeArrowheads="1"/>
              </p:cNvSpPr>
              <p:nvPr/>
            </p:nvSpPr>
            <p:spPr bwMode="auto">
              <a:xfrm>
                <a:off x="816"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38" name="Rectangle 39"/>
              <p:cNvSpPr>
                <a:spLocks noChangeArrowheads="1"/>
              </p:cNvSpPr>
              <p:nvPr/>
            </p:nvSpPr>
            <p:spPr bwMode="auto">
              <a:xfrm>
                <a:off x="1008"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39" name="Rectangle 40"/>
              <p:cNvSpPr>
                <a:spLocks noChangeArrowheads="1"/>
              </p:cNvSpPr>
              <p:nvPr/>
            </p:nvSpPr>
            <p:spPr bwMode="auto">
              <a:xfrm>
                <a:off x="1200"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40" name="Rectangle 41"/>
              <p:cNvSpPr>
                <a:spLocks noChangeArrowheads="1"/>
              </p:cNvSpPr>
              <p:nvPr/>
            </p:nvSpPr>
            <p:spPr bwMode="auto">
              <a:xfrm>
                <a:off x="1392" y="2637"/>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41" name="Rectangle 42"/>
              <p:cNvSpPr>
                <a:spLocks noChangeArrowheads="1"/>
              </p:cNvSpPr>
              <p:nvPr/>
            </p:nvSpPr>
            <p:spPr bwMode="auto">
              <a:xfrm>
                <a:off x="1584"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grpSp>
        <p:sp>
          <p:nvSpPr>
            <p:cNvPr id="42" name="Rectangle 43"/>
            <p:cNvSpPr>
              <a:spLocks noChangeArrowheads="1"/>
            </p:cNvSpPr>
            <p:nvPr/>
          </p:nvSpPr>
          <p:spPr bwMode="auto">
            <a:xfrm>
              <a:off x="1295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43" name="Rectangle 44"/>
            <p:cNvSpPr>
              <a:spLocks noChangeArrowheads="1"/>
            </p:cNvSpPr>
            <p:nvPr/>
          </p:nvSpPr>
          <p:spPr bwMode="auto">
            <a:xfrm>
              <a:off x="2819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44" name="Rectangle 45"/>
            <p:cNvSpPr>
              <a:spLocks noChangeArrowheads="1"/>
            </p:cNvSpPr>
            <p:nvPr/>
          </p:nvSpPr>
          <p:spPr bwMode="auto">
            <a:xfrm>
              <a:off x="4343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45" name="Rectangle 46"/>
            <p:cNvSpPr>
              <a:spLocks noChangeArrowheads="1"/>
            </p:cNvSpPr>
            <p:nvPr/>
          </p:nvSpPr>
          <p:spPr bwMode="auto">
            <a:xfrm>
              <a:off x="5867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grpSp>
    </p:spTree>
    <p:extLst>
      <p:ext uri="{BB962C8B-B14F-4D97-AF65-F5344CB8AC3E}">
        <p14:creationId xmlns:p14="http://schemas.microsoft.com/office/powerpoint/2010/main" val="26048268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dissolve">
                                      <p:cBhvr>
                                        <p:cTn id="7" dur="500"/>
                                        <p:tgtEl>
                                          <p:spTgt spid="8499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994">
                                            <p:txEl>
                                              <p:pRg st="1" end="1"/>
                                            </p:txEl>
                                          </p:spTgt>
                                        </p:tgtEl>
                                        <p:attrNameLst>
                                          <p:attrName>style.visibility</p:attrName>
                                        </p:attrNameLst>
                                      </p:cBhvr>
                                      <p:to>
                                        <p:strVal val="visible"/>
                                      </p:to>
                                    </p:set>
                                    <p:animEffect transition="in" filter="dissolve">
                                      <p:cBhvr>
                                        <p:cTn id="10" dur="500"/>
                                        <p:tgtEl>
                                          <p:spTgt spid="8499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4994">
                                            <p:txEl>
                                              <p:pRg st="2" end="2"/>
                                            </p:txEl>
                                          </p:spTgt>
                                        </p:tgtEl>
                                        <p:attrNameLst>
                                          <p:attrName>style.visibility</p:attrName>
                                        </p:attrNameLst>
                                      </p:cBhvr>
                                      <p:to>
                                        <p:strVal val="visible"/>
                                      </p:to>
                                    </p:set>
                                    <p:animEffect transition="in" filter="dissolve">
                                      <p:cBhvr>
                                        <p:cTn id="13" dur="500"/>
                                        <p:tgtEl>
                                          <p:spTgt spid="8499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4994">
                                            <p:txEl>
                                              <p:pRg st="3" end="3"/>
                                            </p:txEl>
                                          </p:spTgt>
                                        </p:tgtEl>
                                        <p:attrNameLst>
                                          <p:attrName>style.visibility</p:attrName>
                                        </p:attrNameLst>
                                      </p:cBhvr>
                                      <p:to>
                                        <p:strVal val="visible"/>
                                      </p:to>
                                    </p:set>
                                    <p:animEffect transition="in" filter="dissolve">
                                      <p:cBhvr>
                                        <p:cTn id="18" dur="500"/>
                                        <p:tgtEl>
                                          <p:spTgt spid="8499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4994">
                                            <p:txEl>
                                              <p:pRg st="4" end="4"/>
                                            </p:txEl>
                                          </p:spTgt>
                                        </p:tgtEl>
                                        <p:attrNameLst>
                                          <p:attrName>style.visibility</p:attrName>
                                        </p:attrNameLst>
                                      </p:cBhvr>
                                      <p:to>
                                        <p:strVal val="visible"/>
                                      </p:to>
                                    </p:set>
                                    <p:animEffect transition="in" filter="dissolve">
                                      <p:cBhvr>
                                        <p:cTn id="21" dur="500"/>
                                        <p:tgtEl>
                                          <p:spTgt spid="8499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4994">
                                            <p:txEl>
                                              <p:pRg st="5" end="5"/>
                                            </p:txEl>
                                          </p:spTgt>
                                        </p:tgtEl>
                                        <p:attrNameLst>
                                          <p:attrName>style.visibility</p:attrName>
                                        </p:attrNameLst>
                                      </p:cBhvr>
                                      <p:to>
                                        <p:strVal val="visible"/>
                                      </p:to>
                                    </p:set>
                                    <p:animEffect transition="in" filter="dissolve">
                                      <p:cBhvr>
                                        <p:cTn id="24" dur="500"/>
                                        <p:tgtEl>
                                          <p:spTgt spid="8499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11301"/>
                                        </p:tgtEl>
                                        <p:attrNameLst>
                                          <p:attrName>style.visibility</p:attrName>
                                        </p:attrNameLst>
                                      </p:cBhvr>
                                      <p:to>
                                        <p:strVal val="visible"/>
                                      </p:to>
                                    </p:set>
                                    <p:animEffect transition="in" filter="dissolve">
                                      <p:cBhvr>
                                        <p:cTn id="29" dur="500"/>
                                        <p:tgtEl>
                                          <p:spTgt spid="3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P spid="3113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ChangeArrowheads="1"/>
          </p:cNvSpPr>
          <p:nvPr/>
        </p:nvSpPr>
        <p:spPr bwMode="auto">
          <a:xfrm>
            <a:off x="5791200" y="4506913"/>
            <a:ext cx="990600" cy="990600"/>
          </a:xfrm>
          <a:prstGeom prst="rect">
            <a:avLst/>
          </a:prstGeom>
          <a:solidFill>
            <a:schemeClr val="bg1"/>
          </a:solidFill>
          <a:ln w="25400">
            <a:noFill/>
            <a:miter lim="800000"/>
            <a:headEnd/>
            <a:tailEnd/>
          </a:ln>
        </p:spPr>
        <p:txBody>
          <a:bodyPr wrap="none" anchor="ctr">
            <a:prstTxWarp prst="textNoShape">
              <a:avLst/>
            </a:prstTxWarp>
          </a:bodyPr>
          <a:lstStyle/>
          <a:p>
            <a:r>
              <a:rPr lang="en-US" b="0">
                <a:solidFill>
                  <a:srgbClr val="000066"/>
                </a:solidFill>
                <a:latin typeface="Calibri" pitchFamily="-96" charset="0"/>
              </a:rPr>
              <a:t>•  •  •</a:t>
            </a:r>
          </a:p>
        </p:txBody>
      </p:sp>
      <p:sp>
        <p:nvSpPr>
          <p:cNvPr id="87042" name="Rectangle 3"/>
          <p:cNvSpPr>
            <a:spLocks noGrp="1" noChangeArrowheads="1"/>
          </p:cNvSpPr>
          <p:nvPr>
            <p:ph type="title"/>
          </p:nvPr>
        </p:nvSpPr>
        <p:spPr>
          <a:xfrm>
            <a:off x="381000" y="569913"/>
            <a:ext cx="6934200" cy="573087"/>
          </a:xfrm>
        </p:spPr>
        <p:txBody>
          <a:bodyPr/>
          <a:lstStyle/>
          <a:p>
            <a:r>
              <a:rPr lang="en-US" dirty="0">
                <a:latin typeface="Calibri" pitchFamily="-96" charset="0"/>
              </a:rPr>
              <a:t>Nested Array </a:t>
            </a:r>
            <a:r>
              <a:rPr lang="en-US" dirty="0" smtClean="0">
                <a:latin typeface="Calibri" pitchFamily="-96" charset="0"/>
              </a:rPr>
              <a:t>Element </a:t>
            </a:r>
            <a:r>
              <a:rPr lang="en-US" dirty="0">
                <a:latin typeface="Calibri" pitchFamily="-96" charset="0"/>
              </a:rPr>
              <a:t>Access</a:t>
            </a:r>
          </a:p>
        </p:txBody>
      </p:sp>
      <p:sp>
        <p:nvSpPr>
          <p:cNvPr id="310276" name="Rectangle 4"/>
          <p:cNvSpPr>
            <a:spLocks noGrp="1" noChangeArrowheads="1"/>
          </p:cNvSpPr>
          <p:nvPr>
            <p:ph type="body" idx="1"/>
          </p:nvPr>
        </p:nvSpPr>
        <p:spPr>
          <a:xfrm>
            <a:off x="442913" y="1292225"/>
            <a:ext cx="7786687" cy="1450975"/>
          </a:xfrm>
        </p:spPr>
        <p:txBody>
          <a:bodyPr/>
          <a:lstStyle/>
          <a:p>
            <a:r>
              <a:rPr lang="en-US" dirty="0" smtClean="0">
                <a:latin typeface="Calibri" pitchFamily="-96" charset="0"/>
              </a:rPr>
              <a:t>Array Elements </a:t>
            </a:r>
            <a:endParaRPr lang="en-US" dirty="0" smtClean="0">
              <a:latin typeface="Courier New" pitchFamily="-96" charset="0"/>
            </a:endParaRPr>
          </a:p>
          <a:p>
            <a:pPr lvl="1"/>
            <a:r>
              <a:rPr lang="en-US" dirty="0" smtClean="0">
                <a:latin typeface="Calibri" pitchFamily="-96" charset="0"/>
              </a:rPr>
              <a:t> </a:t>
            </a:r>
            <a:r>
              <a:rPr lang="en-US" b="1" dirty="0" smtClean="0">
                <a:latin typeface="Courier New" pitchFamily="-96" charset="0"/>
              </a:rPr>
              <a:t>A[</a:t>
            </a:r>
            <a:r>
              <a:rPr lang="en-US" b="1" dirty="0" err="1" smtClean="0">
                <a:latin typeface="Courier New" pitchFamily="-96" charset="0"/>
              </a:rPr>
              <a:t>i</a:t>
            </a:r>
            <a:r>
              <a:rPr lang="en-US" b="1" dirty="0" smtClean="0">
                <a:latin typeface="Courier New" pitchFamily="-96" charset="0"/>
              </a:rPr>
              <a:t>][j]</a:t>
            </a:r>
            <a:r>
              <a:rPr lang="en-US" b="1" dirty="0" smtClean="0">
                <a:latin typeface="Calibri" pitchFamily="-96" charset="0"/>
              </a:rPr>
              <a:t> </a:t>
            </a:r>
            <a:r>
              <a:rPr lang="en-US" dirty="0" smtClean="0">
                <a:latin typeface="Calibri" pitchFamily="-96" charset="0"/>
              </a:rPr>
              <a:t>is element of type </a:t>
            </a:r>
            <a:r>
              <a:rPr lang="en-US" i="1" dirty="0" smtClean="0">
                <a:latin typeface="Calibri" pitchFamily="-96" charset="0"/>
              </a:rPr>
              <a:t>T, </a:t>
            </a:r>
            <a:r>
              <a:rPr lang="en-US" dirty="0" smtClean="0">
                <a:latin typeface="Calibri" pitchFamily="-96" charset="0"/>
              </a:rPr>
              <a:t>which requires </a:t>
            </a:r>
            <a:r>
              <a:rPr lang="en-US" i="1" dirty="0" smtClean="0">
                <a:latin typeface="Calibri" pitchFamily="-96" charset="0"/>
              </a:rPr>
              <a:t>K</a:t>
            </a:r>
            <a:r>
              <a:rPr lang="en-US" dirty="0" smtClean="0">
                <a:latin typeface="Calibri" pitchFamily="-96" charset="0"/>
              </a:rPr>
              <a:t> bytes</a:t>
            </a:r>
            <a:endParaRPr lang="en-US" dirty="0" smtClean="0">
              <a:latin typeface="Courier New" pitchFamily="-96" charset="0"/>
            </a:endParaRPr>
          </a:p>
          <a:p>
            <a:pPr lvl="1"/>
            <a:r>
              <a:rPr lang="en-US" dirty="0" smtClean="0">
                <a:latin typeface="Calibri" pitchFamily="-96" charset="0"/>
              </a:rPr>
              <a:t>Address  </a:t>
            </a:r>
            <a:r>
              <a:rPr lang="en-US" b="1" dirty="0" smtClean="0">
                <a:latin typeface="Courier New" pitchFamily="-96" charset="0"/>
              </a:rPr>
              <a:t>A +</a:t>
            </a:r>
            <a:r>
              <a:rPr lang="en-US" dirty="0" smtClean="0">
                <a:latin typeface="Courier New" pitchFamily="-96" charset="0"/>
              </a:rPr>
              <a:t> </a:t>
            </a:r>
            <a:r>
              <a:rPr lang="en-US" i="1" dirty="0" err="1" smtClean="0">
                <a:latin typeface="Calibri" pitchFamily="-96" charset="0"/>
              </a:rPr>
              <a:t>i</a:t>
            </a:r>
            <a:r>
              <a:rPr lang="en-US" i="1" dirty="0" smtClean="0">
                <a:latin typeface="Calibri" pitchFamily="-96" charset="0"/>
              </a:rPr>
              <a:t> </a:t>
            </a:r>
            <a:r>
              <a:rPr lang="en-US" dirty="0" smtClean="0">
                <a:latin typeface="Calibri" pitchFamily="-96" charset="0"/>
              </a:rPr>
              <a:t>* (</a:t>
            </a:r>
            <a:r>
              <a:rPr lang="en-US" i="1" dirty="0" smtClean="0">
                <a:latin typeface="Calibri" pitchFamily="-96" charset="0"/>
              </a:rPr>
              <a:t>C </a:t>
            </a:r>
            <a:r>
              <a:rPr lang="en-US" dirty="0" smtClean="0">
                <a:latin typeface="Calibri" pitchFamily="-96" charset="0"/>
              </a:rPr>
              <a:t>* </a:t>
            </a:r>
            <a:r>
              <a:rPr lang="en-US" i="1" dirty="0" smtClean="0">
                <a:latin typeface="Calibri" pitchFamily="-96" charset="0"/>
              </a:rPr>
              <a:t>K</a:t>
            </a:r>
            <a:r>
              <a:rPr lang="en-US" dirty="0" smtClean="0">
                <a:latin typeface="Calibri" pitchFamily="-96" charset="0"/>
              </a:rPr>
              <a:t>)</a:t>
            </a:r>
            <a:r>
              <a:rPr lang="en-US" i="1" dirty="0" smtClean="0">
                <a:latin typeface="Calibri" pitchFamily="-96" charset="0"/>
              </a:rPr>
              <a:t> </a:t>
            </a:r>
            <a:r>
              <a:rPr lang="en-US" dirty="0" smtClean="0">
                <a:latin typeface="Calibri" pitchFamily="-96" charset="0"/>
              </a:rPr>
              <a:t>+  </a:t>
            </a:r>
            <a:r>
              <a:rPr lang="en-US" i="1" dirty="0" smtClean="0">
                <a:latin typeface="Calibri" pitchFamily="-96" charset="0"/>
              </a:rPr>
              <a:t>j</a:t>
            </a:r>
            <a:r>
              <a:rPr lang="en-US" dirty="0" smtClean="0">
                <a:latin typeface="Calibri" pitchFamily="-96" charset="0"/>
              </a:rPr>
              <a:t> * </a:t>
            </a:r>
            <a:r>
              <a:rPr lang="en-US" i="1" dirty="0" smtClean="0">
                <a:latin typeface="Calibri" pitchFamily="-96" charset="0"/>
              </a:rPr>
              <a:t>K = </a:t>
            </a:r>
            <a:r>
              <a:rPr lang="pl-PL" i="1" dirty="0" smtClean="0">
                <a:latin typeface="Calibri" pitchFamily="-96" charset="0"/>
              </a:rPr>
              <a:t>A + </a:t>
            </a:r>
            <a:r>
              <a:rPr lang="pl-PL" dirty="0" smtClean="0">
                <a:latin typeface="Calibri" pitchFamily="-96" charset="0"/>
              </a:rPr>
              <a:t>(</a:t>
            </a:r>
            <a:r>
              <a:rPr lang="pl-PL" i="1" dirty="0" smtClean="0">
                <a:latin typeface="Calibri" pitchFamily="-96" charset="0"/>
              </a:rPr>
              <a:t>i * C +  j</a:t>
            </a:r>
            <a:r>
              <a:rPr lang="en-US" dirty="0" smtClean="0">
                <a:latin typeface="Calibri" pitchFamily="-96" charset="0"/>
              </a:rPr>
              <a:t>)</a:t>
            </a:r>
            <a:r>
              <a:rPr lang="pl-PL" i="1" dirty="0" smtClean="0">
                <a:latin typeface="Calibri" pitchFamily="-96" charset="0"/>
              </a:rPr>
              <a:t>* K</a:t>
            </a:r>
            <a:endParaRPr lang="en-US" i="1" dirty="0" smtClean="0">
              <a:latin typeface="Calibri" pitchFamily="-96" charset="0"/>
            </a:endParaRPr>
          </a:p>
        </p:txBody>
      </p:sp>
      <p:sp>
        <p:nvSpPr>
          <p:cNvPr id="310281" name="Rectangle 9"/>
          <p:cNvSpPr>
            <a:spLocks noChangeArrowheads="1"/>
          </p:cNvSpPr>
          <p:nvPr/>
        </p:nvSpPr>
        <p:spPr bwMode="auto">
          <a:xfrm>
            <a:off x="3657600" y="4506913"/>
            <a:ext cx="2133600" cy="9906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defRPr/>
            </a:pPr>
            <a:r>
              <a:rPr lang="en-US" sz="1600" b="0" dirty="0">
                <a:solidFill>
                  <a:srgbClr val="000066"/>
                </a:solidFill>
                <a:latin typeface="Calibri" pitchFamily="34" charset="0"/>
              </a:rPr>
              <a:t> • • •                      • • •</a:t>
            </a:r>
          </a:p>
        </p:txBody>
      </p:sp>
      <p:sp>
        <p:nvSpPr>
          <p:cNvPr id="87074" name="Line 10"/>
          <p:cNvSpPr>
            <a:spLocks noChangeShapeType="1"/>
          </p:cNvSpPr>
          <p:nvPr/>
        </p:nvSpPr>
        <p:spPr bwMode="auto">
          <a:xfrm>
            <a:off x="3657600" y="4125913"/>
            <a:ext cx="0" cy="228600"/>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7075" name="Line 11"/>
          <p:cNvSpPr>
            <a:spLocks noChangeShapeType="1"/>
          </p:cNvSpPr>
          <p:nvPr/>
        </p:nvSpPr>
        <p:spPr bwMode="auto">
          <a:xfrm>
            <a:off x="3657600" y="4125913"/>
            <a:ext cx="0" cy="228600"/>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7076" name="Line 12"/>
          <p:cNvSpPr>
            <a:spLocks noChangeShapeType="1"/>
          </p:cNvSpPr>
          <p:nvPr/>
        </p:nvSpPr>
        <p:spPr bwMode="auto">
          <a:xfrm>
            <a:off x="5791200" y="4125913"/>
            <a:ext cx="0" cy="228600"/>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7077" name="Line 13"/>
          <p:cNvSpPr>
            <a:spLocks noChangeShapeType="1"/>
          </p:cNvSpPr>
          <p:nvPr/>
        </p:nvSpPr>
        <p:spPr bwMode="auto">
          <a:xfrm>
            <a:off x="3657600" y="4202113"/>
            <a:ext cx="2133600"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solidFill>
                <a:srgbClr val="000066"/>
              </a:solidFill>
            </a:endParaRPr>
          </a:p>
        </p:txBody>
      </p:sp>
      <p:sp>
        <p:nvSpPr>
          <p:cNvPr id="87078" name="Rectangle 14"/>
          <p:cNvSpPr>
            <a:spLocks noChangeArrowheads="1"/>
          </p:cNvSpPr>
          <p:nvPr/>
        </p:nvSpPr>
        <p:spPr bwMode="auto">
          <a:xfrm>
            <a:off x="4343400" y="3973513"/>
            <a:ext cx="838200" cy="381000"/>
          </a:xfrm>
          <a:prstGeom prst="rect">
            <a:avLst/>
          </a:prstGeom>
          <a:solidFill>
            <a:schemeClr val="bg1"/>
          </a:solidFill>
          <a:ln w="25400">
            <a:noFill/>
            <a:miter lim="800000"/>
            <a:headEnd/>
            <a:tailEnd/>
          </a:ln>
        </p:spPr>
        <p:txBody>
          <a:bodyPr wrap="none" anchor="ctr">
            <a:prstTxWarp prst="textNoShape">
              <a:avLst/>
            </a:prstTxWarp>
          </a:bodyPr>
          <a:lstStyle/>
          <a:p>
            <a:r>
              <a:rPr lang="en-US" sz="1600">
                <a:solidFill>
                  <a:srgbClr val="000066"/>
                </a:solidFill>
                <a:latin typeface="Courier New" pitchFamily="-96" charset="0"/>
              </a:rPr>
              <a:t>A[i]</a:t>
            </a:r>
            <a:endParaRPr lang="en-US" sz="1600" b="0">
              <a:solidFill>
                <a:srgbClr val="000066"/>
              </a:solidFill>
              <a:latin typeface="Calibri" pitchFamily="-96" charset="0"/>
            </a:endParaRPr>
          </a:p>
        </p:txBody>
      </p:sp>
      <p:grpSp>
        <p:nvGrpSpPr>
          <p:cNvPr id="87045" name="Group 15"/>
          <p:cNvGrpSpPr>
            <a:grpSpLocks/>
          </p:cNvGrpSpPr>
          <p:nvPr/>
        </p:nvGrpSpPr>
        <p:grpSpPr bwMode="auto">
          <a:xfrm>
            <a:off x="6705600" y="3973513"/>
            <a:ext cx="2133600" cy="1524000"/>
            <a:chOff x="4176" y="2064"/>
            <a:chExt cx="1344" cy="960"/>
          </a:xfrm>
        </p:grpSpPr>
        <p:grpSp>
          <p:nvGrpSpPr>
            <p:cNvPr id="87065" name="Group 16"/>
            <p:cNvGrpSpPr>
              <a:grpSpLocks/>
            </p:cNvGrpSpPr>
            <p:nvPr/>
          </p:nvGrpSpPr>
          <p:grpSpPr bwMode="auto">
            <a:xfrm>
              <a:off x="4176" y="2400"/>
              <a:ext cx="1344" cy="624"/>
              <a:chOff x="1488" y="3504"/>
              <a:chExt cx="1344" cy="624"/>
            </a:xfrm>
          </p:grpSpPr>
          <p:sp>
            <p:nvSpPr>
              <p:cNvPr id="87070" name="Rectangle 19"/>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alibri" pitchFamily="-96" charset="0"/>
                  </a:rPr>
                  <a:t>• • •</a:t>
                </a:r>
              </a:p>
            </p:txBody>
          </p:sp>
          <p:sp>
            <p:nvSpPr>
              <p:cNvPr id="87071" name="Rectangle 17"/>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[R-1]</a:t>
                </a:r>
              </a:p>
              <a:p>
                <a:r>
                  <a:rPr lang="en-US" sz="1600">
                    <a:solidFill>
                      <a:srgbClr val="000066"/>
                    </a:solidFill>
                    <a:latin typeface="Courier New" pitchFamily="-96" charset="0"/>
                  </a:rPr>
                  <a:t>[0]</a:t>
                </a:r>
              </a:p>
            </p:txBody>
          </p:sp>
          <p:sp>
            <p:nvSpPr>
              <p:cNvPr id="87072" name="Rectangle 18"/>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[R-1]</a:t>
                </a:r>
              </a:p>
              <a:p>
                <a:r>
                  <a:rPr lang="en-US" sz="1600">
                    <a:solidFill>
                      <a:srgbClr val="000066"/>
                    </a:solidFill>
                    <a:latin typeface="Courier New" pitchFamily="-96" charset="0"/>
                  </a:rPr>
                  <a:t>[C-1]</a:t>
                </a:r>
              </a:p>
            </p:txBody>
          </p:sp>
        </p:grpSp>
        <p:sp>
          <p:nvSpPr>
            <p:cNvPr id="87066" name="Line 20"/>
            <p:cNvSpPr>
              <a:spLocks noChangeShapeType="1"/>
            </p:cNvSpPr>
            <p:nvPr/>
          </p:nvSpPr>
          <p:spPr bwMode="auto">
            <a:xfrm>
              <a:off x="4176"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7067" name="Line 21"/>
            <p:cNvSpPr>
              <a:spLocks noChangeShapeType="1"/>
            </p:cNvSpPr>
            <p:nvPr/>
          </p:nvSpPr>
          <p:spPr bwMode="auto">
            <a:xfrm>
              <a:off x="5520"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7068" name="Line 22"/>
            <p:cNvSpPr>
              <a:spLocks noChangeShapeType="1"/>
            </p:cNvSpPr>
            <p:nvPr/>
          </p:nvSpPr>
          <p:spPr bwMode="auto">
            <a:xfrm>
              <a:off x="4176" y="2208"/>
              <a:ext cx="1344"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solidFill>
                  <a:srgbClr val="000066"/>
                </a:solidFill>
              </a:endParaRPr>
            </a:p>
          </p:txBody>
        </p:sp>
        <p:sp>
          <p:nvSpPr>
            <p:cNvPr id="87069" name="Rectangle 23"/>
            <p:cNvSpPr>
              <a:spLocks noChangeArrowheads="1"/>
            </p:cNvSpPr>
            <p:nvPr/>
          </p:nvSpPr>
          <p:spPr bwMode="auto">
            <a:xfrm>
              <a:off x="4608" y="2064"/>
              <a:ext cx="528" cy="240"/>
            </a:xfrm>
            <a:prstGeom prst="rect">
              <a:avLst/>
            </a:prstGeom>
            <a:solidFill>
              <a:schemeClr val="bg1"/>
            </a:solidFill>
            <a:ln w="25400">
              <a:noFill/>
              <a:miter lim="800000"/>
              <a:headEnd/>
              <a:tailEnd/>
            </a:ln>
          </p:spPr>
          <p:txBody>
            <a:bodyPr wrap="none" anchor="ctr">
              <a:prstTxWarp prst="textNoShape">
                <a:avLst/>
              </a:prstTxWarp>
            </a:bodyPr>
            <a:lstStyle/>
            <a:p>
              <a:r>
                <a:rPr lang="en-US" sz="1600">
                  <a:solidFill>
                    <a:srgbClr val="000066"/>
                  </a:solidFill>
                  <a:latin typeface="Courier New" pitchFamily="-96" charset="0"/>
                </a:rPr>
                <a:t>A[R-1]</a:t>
              </a:r>
              <a:endParaRPr lang="en-US" sz="1600" b="0">
                <a:solidFill>
                  <a:srgbClr val="000066"/>
                </a:solidFill>
                <a:latin typeface="Calibri" pitchFamily="-96" charset="0"/>
              </a:endParaRPr>
            </a:p>
          </p:txBody>
        </p:sp>
      </p:grpSp>
      <p:sp>
        <p:nvSpPr>
          <p:cNvPr id="87046" name="Rectangle 24"/>
          <p:cNvSpPr>
            <a:spLocks noChangeArrowheads="1"/>
          </p:cNvSpPr>
          <p:nvPr/>
        </p:nvSpPr>
        <p:spPr bwMode="auto">
          <a:xfrm>
            <a:off x="2667000" y="4506913"/>
            <a:ext cx="990600" cy="990600"/>
          </a:xfrm>
          <a:prstGeom prst="rect">
            <a:avLst/>
          </a:prstGeom>
          <a:solidFill>
            <a:schemeClr val="bg1"/>
          </a:solidFill>
          <a:ln w="25400">
            <a:noFill/>
            <a:miter lim="800000"/>
            <a:headEnd/>
            <a:tailEnd/>
          </a:ln>
        </p:spPr>
        <p:txBody>
          <a:bodyPr wrap="none" anchor="ctr">
            <a:prstTxWarp prst="textNoShape">
              <a:avLst/>
            </a:prstTxWarp>
          </a:bodyPr>
          <a:lstStyle/>
          <a:p>
            <a:r>
              <a:rPr lang="en-US" b="0">
                <a:solidFill>
                  <a:srgbClr val="000066"/>
                </a:solidFill>
                <a:latin typeface="Calibri" pitchFamily="-96" charset="0"/>
              </a:rPr>
              <a:t>•  •  •</a:t>
            </a:r>
          </a:p>
        </p:txBody>
      </p:sp>
      <p:sp>
        <p:nvSpPr>
          <p:cNvPr id="87047" name="Text Box 25"/>
          <p:cNvSpPr txBox="1">
            <a:spLocks noChangeArrowheads="1"/>
          </p:cNvSpPr>
          <p:nvPr/>
        </p:nvSpPr>
        <p:spPr bwMode="auto">
          <a:xfrm>
            <a:off x="331788" y="5724525"/>
            <a:ext cx="396875" cy="366713"/>
          </a:xfrm>
          <a:prstGeom prst="rect">
            <a:avLst/>
          </a:prstGeom>
          <a:noFill/>
          <a:ln w="25400">
            <a:noFill/>
            <a:miter lim="800000"/>
            <a:headEnd/>
            <a:tailEnd/>
          </a:ln>
        </p:spPr>
        <p:txBody>
          <a:bodyPr>
            <a:prstTxWarp prst="textNoShape">
              <a:avLst/>
            </a:prstTxWarp>
            <a:spAutoFit/>
          </a:bodyPr>
          <a:lstStyle/>
          <a:p>
            <a:r>
              <a:rPr lang="en-US">
                <a:solidFill>
                  <a:srgbClr val="000066"/>
                </a:solidFill>
                <a:latin typeface="Courier New" pitchFamily="-96" charset="0"/>
              </a:rPr>
              <a:t>A</a:t>
            </a:r>
          </a:p>
        </p:txBody>
      </p:sp>
      <p:sp>
        <p:nvSpPr>
          <p:cNvPr id="87048" name="Line 26"/>
          <p:cNvSpPr>
            <a:spLocks noChangeShapeType="1"/>
          </p:cNvSpPr>
          <p:nvPr/>
        </p:nvSpPr>
        <p:spPr bwMode="auto">
          <a:xfrm flipV="1">
            <a:off x="533400" y="54975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87049" name="Line 27"/>
          <p:cNvSpPr>
            <a:spLocks noChangeShapeType="1"/>
          </p:cNvSpPr>
          <p:nvPr/>
        </p:nvSpPr>
        <p:spPr bwMode="auto">
          <a:xfrm flipV="1">
            <a:off x="3657600" y="54975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nvGrpSpPr>
          <p:cNvPr id="87050" name="Group 28"/>
          <p:cNvGrpSpPr>
            <a:grpSpLocks/>
          </p:cNvGrpSpPr>
          <p:nvPr/>
        </p:nvGrpSpPr>
        <p:grpSpPr bwMode="auto">
          <a:xfrm>
            <a:off x="533400" y="3973513"/>
            <a:ext cx="2133600" cy="1524000"/>
            <a:chOff x="336" y="2064"/>
            <a:chExt cx="1344" cy="960"/>
          </a:xfrm>
        </p:grpSpPr>
        <p:grpSp>
          <p:nvGrpSpPr>
            <p:cNvPr id="87057" name="Group 29"/>
            <p:cNvGrpSpPr>
              <a:grpSpLocks/>
            </p:cNvGrpSpPr>
            <p:nvPr/>
          </p:nvGrpSpPr>
          <p:grpSpPr bwMode="auto">
            <a:xfrm>
              <a:off x="336" y="2400"/>
              <a:ext cx="1344" cy="624"/>
              <a:chOff x="1488" y="3504"/>
              <a:chExt cx="1344" cy="624"/>
            </a:xfrm>
          </p:grpSpPr>
          <p:sp>
            <p:nvSpPr>
              <p:cNvPr id="87062" name="Rectangle 32"/>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r>
                  <a:rPr lang="en-US" sz="1600" b="0">
                    <a:solidFill>
                      <a:srgbClr val="000066"/>
                    </a:solidFill>
                    <a:latin typeface="Calibri" pitchFamily="-96" charset="0"/>
                  </a:rPr>
                  <a:t>• • •</a:t>
                </a:r>
              </a:p>
            </p:txBody>
          </p:sp>
          <p:sp>
            <p:nvSpPr>
              <p:cNvPr id="87063" name="Rectangle 30"/>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[0]</a:t>
                </a:r>
              </a:p>
              <a:p>
                <a:r>
                  <a:rPr lang="en-US" sz="1600">
                    <a:solidFill>
                      <a:srgbClr val="000066"/>
                    </a:solidFill>
                    <a:latin typeface="Courier New" pitchFamily="-96" charset="0"/>
                  </a:rPr>
                  <a:t>[0]</a:t>
                </a:r>
              </a:p>
            </p:txBody>
          </p:sp>
          <p:sp>
            <p:nvSpPr>
              <p:cNvPr id="87064" name="Rectangle 31"/>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sz="1600">
                    <a:solidFill>
                      <a:srgbClr val="000066"/>
                    </a:solidFill>
                    <a:latin typeface="Courier New" pitchFamily="-96" charset="0"/>
                  </a:rPr>
                  <a:t>A</a:t>
                </a:r>
              </a:p>
              <a:p>
                <a:r>
                  <a:rPr lang="en-US" sz="1600">
                    <a:solidFill>
                      <a:srgbClr val="000066"/>
                    </a:solidFill>
                    <a:latin typeface="Courier New" pitchFamily="-96" charset="0"/>
                  </a:rPr>
                  <a:t>[0]</a:t>
                </a:r>
              </a:p>
              <a:p>
                <a:r>
                  <a:rPr lang="en-US" sz="1600">
                    <a:solidFill>
                      <a:srgbClr val="000066"/>
                    </a:solidFill>
                    <a:latin typeface="Courier New" pitchFamily="-96" charset="0"/>
                  </a:rPr>
                  <a:t>[C-1]</a:t>
                </a:r>
              </a:p>
            </p:txBody>
          </p:sp>
        </p:grpSp>
        <p:sp>
          <p:nvSpPr>
            <p:cNvPr id="87058" name="Line 33"/>
            <p:cNvSpPr>
              <a:spLocks noChangeShapeType="1"/>
            </p:cNvSpPr>
            <p:nvPr/>
          </p:nvSpPr>
          <p:spPr bwMode="auto">
            <a:xfrm>
              <a:off x="336"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sp>
          <p:nvSpPr>
            <p:cNvPr id="87059" name="Line 34"/>
            <p:cNvSpPr>
              <a:spLocks noChangeShapeType="1"/>
            </p:cNvSpPr>
            <p:nvPr/>
          </p:nvSpPr>
          <p:spPr bwMode="auto">
            <a:xfrm>
              <a:off x="336" y="2208"/>
              <a:ext cx="1344" cy="0"/>
            </a:xfrm>
            <a:prstGeom prst="line">
              <a:avLst/>
            </a:prstGeom>
            <a:noFill/>
            <a:ln w="25400">
              <a:solidFill>
                <a:schemeClr val="tx1"/>
              </a:solidFill>
              <a:round/>
              <a:headEnd type="triangle" w="med" len="med"/>
              <a:tailEnd type="triangle" w="med" len="med"/>
            </a:ln>
          </p:spPr>
          <p:txBody>
            <a:bodyPr wrap="none" anchor="ctr">
              <a:prstTxWarp prst="textNoShape">
                <a:avLst/>
              </a:prstTxWarp>
            </a:bodyPr>
            <a:lstStyle/>
            <a:p>
              <a:endParaRPr lang="en-US">
                <a:solidFill>
                  <a:srgbClr val="000066"/>
                </a:solidFill>
              </a:endParaRPr>
            </a:p>
          </p:txBody>
        </p:sp>
        <p:sp>
          <p:nvSpPr>
            <p:cNvPr id="87060" name="Rectangle 35"/>
            <p:cNvSpPr>
              <a:spLocks noChangeArrowheads="1"/>
            </p:cNvSpPr>
            <p:nvPr/>
          </p:nvSpPr>
          <p:spPr bwMode="auto">
            <a:xfrm>
              <a:off x="768" y="2064"/>
              <a:ext cx="528" cy="240"/>
            </a:xfrm>
            <a:prstGeom prst="rect">
              <a:avLst/>
            </a:prstGeom>
            <a:solidFill>
              <a:schemeClr val="bg1"/>
            </a:solidFill>
            <a:ln w="25400">
              <a:noFill/>
              <a:miter lim="800000"/>
              <a:headEnd/>
              <a:tailEnd/>
            </a:ln>
          </p:spPr>
          <p:txBody>
            <a:bodyPr wrap="none" anchor="ctr">
              <a:prstTxWarp prst="textNoShape">
                <a:avLst/>
              </a:prstTxWarp>
            </a:bodyPr>
            <a:lstStyle/>
            <a:p>
              <a:r>
                <a:rPr lang="en-US" sz="1600">
                  <a:solidFill>
                    <a:srgbClr val="000066"/>
                  </a:solidFill>
                  <a:latin typeface="Courier New" pitchFamily="-96" charset="0"/>
                </a:rPr>
                <a:t>A[0]</a:t>
              </a:r>
              <a:endParaRPr lang="en-US" sz="1600" b="0">
                <a:solidFill>
                  <a:srgbClr val="000066"/>
                </a:solidFill>
                <a:latin typeface="Calibri" pitchFamily="-96" charset="0"/>
              </a:endParaRPr>
            </a:p>
          </p:txBody>
        </p:sp>
        <p:sp>
          <p:nvSpPr>
            <p:cNvPr id="87061" name="Line 36"/>
            <p:cNvSpPr>
              <a:spLocks noChangeShapeType="1"/>
            </p:cNvSpPr>
            <p:nvPr/>
          </p:nvSpPr>
          <p:spPr bwMode="auto">
            <a:xfrm>
              <a:off x="1680" y="2160"/>
              <a:ext cx="0" cy="144"/>
            </a:xfrm>
            <a:prstGeom prst="line">
              <a:avLst/>
            </a:prstGeom>
            <a:noFill/>
            <a:ln w="25400">
              <a:solidFill>
                <a:schemeClr val="tx1"/>
              </a:solidFill>
              <a:round/>
              <a:headEnd/>
              <a:tailEnd/>
            </a:ln>
          </p:spPr>
          <p:txBody>
            <a:bodyPr wrap="none" anchor="ctr">
              <a:prstTxWarp prst="textNoShape">
                <a:avLst/>
              </a:prstTxWarp>
            </a:bodyPr>
            <a:lstStyle/>
            <a:p>
              <a:endParaRPr lang="en-US">
                <a:solidFill>
                  <a:srgbClr val="000066"/>
                </a:solidFill>
              </a:endParaRPr>
            </a:p>
          </p:txBody>
        </p:sp>
      </p:grpSp>
      <p:sp>
        <p:nvSpPr>
          <p:cNvPr id="87051" name="Text Box 38"/>
          <p:cNvSpPr txBox="1">
            <a:spLocks noChangeArrowheads="1"/>
          </p:cNvSpPr>
          <p:nvPr/>
        </p:nvSpPr>
        <p:spPr bwMode="auto">
          <a:xfrm>
            <a:off x="2944813" y="5724525"/>
            <a:ext cx="1447800" cy="366713"/>
          </a:xfrm>
          <a:prstGeom prst="rect">
            <a:avLst/>
          </a:prstGeom>
          <a:noFill/>
          <a:ln w="25400">
            <a:noFill/>
            <a:miter lim="800000"/>
            <a:headEnd/>
            <a:tailEnd/>
          </a:ln>
        </p:spPr>
        <p:txBody>
          <a:bodyPr>
            <a:prstTxWarp prst="textNoShape">
              <a:avLst/>
            </a:prstTxWarp>
            <a:spAutoFit/>
          </a:bodyPr>
          <a:lstStyle/>
          <a:p>
            <a:r>
              <a:rPr lang="en-US" dirty="0" err="1">
                <a:solidFill>
                  <a:srgbClr val="000066"/>
                </a:solidFill>
                <a:latin typeface="Courier New" pitchFamily="-96" charset="0"/>
              </a:rPr>
              <a:t>A</a:t>
            </a:r>
            <a:r>
              <a:rPr lang="en-US" dirty="0" err="1" smtClean="0">
                <a:solidFill>
                  <a:srgbClr val="000066"/>
                </a:solidFill>
                <a:latin typeface="Courier New" pitchFamily="-96" charset="0"/>
              </a:rPr>
              <a:t>+(i</a:t>
            </a:r>
            <a:r>
              <a:rPr lang="en-US" dirty="0">
                <a:solidFill>
                  <a:srgbClr val="000066"/>
                </a:solidFill>
                <a:latin typeface="Courier New" pitchFamily="-96" charset="0"/>
              </a:rPr>
              <a:t>*C*</a:t>
            </a:r>
            <a:r>
              <a:rPr lang="en-US" dirty="0" smtClean="0">
                <a:solidFill>
                  <a:srgbClr val="000066"/>
                </a:solidFill>
                <a:latin typeface="Courier New" pitchFamily="-96" charset="0"/>
              </a:rPr>
              <a:t>4)</a:t>
            </a:r>
            <a:endParaRPr lang="en-US" dirty="0">
              <a:solidFill>
                <a:srgbClr val="000066"/>
              </a:solidFill>
              <a:latin typeface="Courier New" pitchFamily="-96" charset="0"/>
            </a:endParaRPr>
          </a:p>
        </p:txBody>
      </p:sp>
      <p:sp>
        <p:nvSpPr>
          <p:cNvPr id="87052" name="Text Box 39"/>
          <p:cNvSpPr txBox="1">
            <a:spLocks noChangeArrowheads="1"/>
          </p:cNvSpPr>
          <p:nvPr/>
        </p:nvSpPr>
        <p:spPr bwMode="auto">
          <a:xfrm>
            <a:off x="6324600" y="5724525"/>
            <a:ext cx="2057400" cy="369332"/>
          </a:xfrm>
          <a:prstGeom prst="rect">
            <a:avLst/>
          </a:prstGeom>
          <a:noFill/>
          <a:ln w="25400">
            <a:noFill/>
            <a:miter lim="800000"/>
            <a:headEnd/>
            <a:tailEnd/>
          </a:ln>
        </p:spPr>
        <p:txBody>
          <a:bodyPr wrap="square">
            <a:prstTxWarp prst="textNoShape">
              <a:avLst/>
            </a:prstTxWarp>
            <a:spAutoFit/>
          </a:bodyPr>
          <a:lstStyle/>
          <a:p>
            <a:r>
              <a:rPr lang="en-US" dirty="0">
                <a:solidFill>
                  <a:srgbClr val="000066"/>
                </a:solidFill>
                <a:latin typeface="Courier New" pitchFamily="-96" charset="0"/>
              </a:rPr>
              <a:t>A</a:t>
            </a:r>
            <a:r>
              <a:rPr lang="en-US" dirty="0" smtClean="0">
                <a:solidFill>
                  <a:srgbClr val="000066"/>
                </a:solidFill>
                <a:latin typeface="Courier New" pitchFamily="-96" charset="0"/>
              </a:rPr>
              <a:t>+((</a:t>
            </a:r>
            <a:r>
              <a:rPr lang="en-US" dirty="0">
                <a:solidFill>
                  <a:srgbClr val="000066"/>
                </a:solidFill>
                <a:latin typeface="Courier New" pitchFamily="-96" charset="0"/>
              </a:rPr>
              <a:t>R-1)*C*</a:t>
            </a:r>
            <a:r>
              <a:rPr lang="en-US" dirty="0" smtClean="0">
                <a:solidFill>
                  <a:srgbClr val="000066"/>
                </a:solidFill>
                <a:latin typeface="Courier New" pitchFamily="-96" charset="0"/>
              </a:rPr>
              <a:t>4)</a:t>
            </a:r>
            <a:endParaRPr lang="en-US" dirty="0">
              <a:solidFill>
                <a:srgbClr val="000066"/>
              </a:solidFill>
              <a:latin typeface="Courier New" pitchFamily="-96" charset="0"/>
            </a:endParaRPr>
          </a:p>
        </p:txBody>
      </p:sp>
      <p:sp>
        <p:nvSpPr>
          <p:cNvPr id="87053" name="Line 40"/>
          <p:cNvSpPr>
            <a:spLocks noChangeShapeType="1"/>
          </p:cNvSpPr>
          <p:nvPr/>
        </p:nvSpPr>
        <p:spPr bwMode="auto">
          <a:xfrm flipV="1">
            <a:off x="6705600" y="54975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87054" name="Text Box 15"/>
          <p:cNvSpPr txBox="1">
            <a:spLocks noChangeArrowheads="1"/>
          </p:cNvSpPr>
          <p:nvPr/>
        </p:nvSpPr>
        <p:spPr bwMode="auto">
          <a:xfrm>
            <a:off x="425450" y="3429000"/>
            <a:ext cx="2012950" cy="396875"/>
          </a:xfrm>
          <a:prstGeom prst="rect">
            <a:avLst/>
          </a:prstGeom>
          <a:noFill/>
          <a:ln w="25400">
            <a:noFill/>
            <a:miter lim="800000"/>
            <a:headEnd/>
            <a:tailEnd/>
          </a:ln>
        </p:spPr>
        <p:txBody>
          <a:bodyPr wrap="none">
            <a:prstTxWarp prst="textNoShape">
              <a:avLst/>
            </a:prstTxWarp>
            <a:spAutoFit/>
          </a:bodyPr>
          <a:lstStyle/>
          <a:p>
            <a:pPr algn="r"/>
            <a:r>
              <a:rPr lang="en-US" sz="2000">
                <a:solidFill>
                  <a:srgbClr val="000066"/>
                </a:solidFill>
                <a:latin typeface="Courier New" pitchFamily="-96" charset="0"/>
              </a:rPr>
              <a:t>int A[R][C];</a:t>
            </a:r>
          </a:p>
        </p:txBody>
      </p:sp>
      <p:sp>
        <p:nvSpPr>
          <p:cNvPr id="87055" name="Line 27"/>
          <p:cNvSpPr>
            <a:spLocks noChangeShapeType="1"/>
          </p:cNvSpPr>
          <p:nvPr/>
        </p:nvSpPr>
        <p:spPr bwMode="auto">
          <a:xfrm flipV="1">
            <a:off x="4648200" y="5497513"/>
            <a:ext cx="0" cy="674687"/>
          </a:xfrm>
          <a:prstGeom prst="line">
            <a:avLst/>
          </a:prstGeom>
          <a:noFill/>
          <a:ln w="57150">
            <a:solidFill>
              <a:srgbClr val="990000"/>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43" name="Text Box 38"/>
          <p:cNvSpPr txBox="1">
            <a:spLocks noChangeArrowheads="1"/>
          </p:cNvSpPr>
          <p:nvPr/>
        </p:nvSpPr>
        <p:spPr bwMode="auto">
          <a:xfrm>
            <a:off x="3370263" y="6259513"/>
            <a:ext cx="2954337" cy="461665"/>
          </a:xfrm>
          <a:prstGeom prst="rect">
            <a:avLst/>
          </a:prstGeom>
          <a:noFill/>
          <a:ln w="25400">
            <a:noFill/>
            <a:miter lim="800000"/>
            <a:headEnd/>
            <a:tailEnd/>
          </a:ln>
        </p:spPr>
        <p:txBody>
          <a:bodyPr wrap="square">
            <a:prstTxWarp prst="textNoShape">
              <a:avLst/>
            </a:prstTxWarp>
            <a:spAutoFit/>
          </a:bodyPr>
          <a:lstStyle/>
          <a:p>
            <a:r>
              <a:rPr lang="en-US" dirty="0" err="1" smtClean="0">
                <a:solidFill>
                  <a:srgbClr val="990000"/>
                </a:solidFill>
                <a:latin typeface="Courier New" pitchFamily="-96" charset="0"/>
              </a:rPr>
              <a:t>A+(i</a:t>
            </a:r>
            <a:r>
              <a:rPr lang="en-US" dirty="0" smtClean="0">
                <a:solidFill>
                  <a:srgbClr val="990000"/>
                </a:solidFill>
                <a:latin typeface="Courier New" pitchFamily="-96" charset="0"/>
              </a:rPr>
              <a:t>*C*4)+(j*4)</a:t>
            </a:r>
            <a:endParaRPr lang="en-US" dirty="0">
              <a:solidFill>
                <a:srgbClr val="990000"/>
              </a:solidFill>
              <a:latin typeface="Courier New" pitchFamily="-96" charset="0"/>
            </a:endParaRPr>
          </a:p>
        </p:txBody>
      </p:sp>
      <p:sp>
        <p:nvSpPr>
          <p:cNvPr id="42" name="Rectangle 6"/>
          <p:cNvSpPr>
            <a:spLocks noChangeArrowheads="1"/>
          </p:cNvSpPr>
          <p:nvPr/>
        </p:nvSpPr>
        <p:spPr bwMode="auto">
          <a:xfrm>
            <a:off x="7620000" y="1447800"/>
            <a:ext cx="609600" cy="990600"/>
          </a:xfrm>
          <a:prstGeom prst="rect">
            <a:avLst/>
          </a:prstGeom>
          <a:solidFill>
            <a:srgbClr val="9999FF"/>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a:p>
            <a:pPr>
              <a:lnSpc>
                <a:spcPct val="100000"/>
              </a:lnSpc>
            </a:pPr>
            <a:r>
              <a:rPr lang="en-US">
                <a:solidFill>
                  <a:srgbClr val="000066"/>
                </a:solidFill>
                <a:latin typeface="Courier New" charset="0"/>
              </a:rPr>
              <a:t>[i]</a:t>
            </a:r>
          </a:p>
          <a:p>
            <a:pPr>
              <a:lnSpc>
                <a:spcPct val="100000"/>
              </a:lnSpc>
            </a:pPr>
            <a:r>
              <a:rPr lang="en-US">
                <a:solidFill>
                  <a:srgbClr val="000066"/>
                </a:solidFill>
                <a:latin typeface="Courier New" charset="0"/>
              </a:rPr>
              <a:t>[j]</a:t>
            </a:r>
          </a:p>
        </p:txBody>
      </p:sp>
      <p:sp>
        <p:nvSpPr>
          <p:cNvPr id="44" name="Rectangle 6"/>
          <p:cNvSpPr>
            <a:spLocks noChangeArrowheads="1"/>
          </p:cNvSpPr>
          <p:nvPr/>
        </p:nvSpPr>
        <p:spPr bwMode="auto">
          <a:xfrm>
            <a:off x="4343400" y="4495800"/>
            <a:ext cx="609600" cy="990600"/>
          </a:xfrm>
          <a:prstGeom prst="rect">
            <a:avLst/>
          </a:prstGeom>
          <a:solidFill>
            <a:srgbClr val="9999FF"/>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a:p>
            <a:pPr>
              <a:lnSpc>
                <a:spcPct val="100000"/>
              </a:lnSpc>
            </a:pPr>
            <a:r>
              <a:rPr lang="en-US">
                <a:solidFill>
                  <a:srgbClr val="000066"/>
                </a:solidFill>
                <a:latin typeface="Courier New" charset="0"/>
              </a:rPr>
              <a:t>[i]</a:t>
            </a:r>
          </a:p>
          <a:p>
            <a:pPr>
              <a:lnSpc>
                <a:spcPct val="100000"/>
              </a:lnSpc>
            </a:pPr>
            <a:r>
              <a:rPr lang="en-US">
                <a:solidFill>
                  <a:srgbClr val="000066"/>
                </a:solidFill>
                <a:latin typeface="Courier New" charset="0"/>
              </a:rPr>
              <a:t>[j]</a:t>
            </a:r>
          </a:p>
        </p:txBody>
      </p:sp>
    </p:spTree>
    <p:extLst>
      <p:ext uri="{BB962C8B-B14F-4D97-AF65-F5344CB8AC3E}">
        <p14:creationId xmlns:p14="http://schemas.microsoft.com/office/powerpoint/2010/main" val="334357343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406400" y="493713"/>
            <a:ext cx="8280400" cy="573087"/>
          </a:xfrm>
        </p:spPr>
        <p:txBody>
          <a:bodyPr/>
          <a:lstStyle/>
          <a:p>
            <a:r>
              <a:rPr lang="en-US">
                <a:latin typeface="Calibri" pitchFamily="-96" charset="0"/>
              </a:rPr>
              <a:t>Nested Array Element Access Code</a:t>
            </a:r>
          </a:p>
        </p:txBody>
      </p:sp>
      <p:sp>
        <p:nvSpPr>
          <p:cNvPr id="313347" name="Rectangle 3"/>
          <p:cNvSpPr>
            <a:spLocks noGrp="1" noChangeArrowheads="1"/>
          </p:cNvSpPr>
          <p:nvPr>
            <p:ph type="body" idx="1"/>
          </p:nvPr>
        </p:nvSpPr>
        <p:spPr>
          <a:xfrm>
            <a:off x="533400" y="3124200"/>
            <a:ext cx="8320088" cy="1749896"/>
          </a:xfrm>
        </p:spPr>
        <p:txBody>
          <a:bodyPr/>
          <a:lstStyle/>
          <a:p>
            <a:r>
              <a:rPr lang="en-US" dirty="0">
                <a:latin typeface="Calibri" pitchFamily="-96" charset="0"/>
              </a:rPr>
              <a:t>Array Elements </a:t>
            </a:r>
            <a:endParaRPr lang="en-US" dirty="0">
              <a:latin typeface="Courier New" pitchFamily="-96" charset="0"/>
            </a:endParaRPr>
          </a:p>
          <a:p>
            <a:pPr lvl="1"/>
            <a:r>
              <a:rPr lang="en-US" b="1" dirty="0">
                <a:latin typeface="Calibri" pitchFamily="-96" charset="0"/>
              </a:rPr>
              <a:t> </a:t>
            </a:r>
            <a:r>
              <a:rPr lang="en-US" b="1" dirty="0" err="1">
                <a:latin typeface="Courier New" pitchFamily="-96" charset="0"/>
              </a:rPr>
              <a:t>pgh</a:t>
            </a:r>
            <a:r>
              <a:rPr lang="en-US" b="1" dirty="0">
                <a:latin typeface="Courier New" pitchFamily="-96" charset="0"/>
              </a:rPr>
              <a:t>[index][dig]</a:t>
            </a:r>
            <a:r>
              <a:rPr lang="en-US" b="1" dirty="0">
                <a:latin typeface="Calibri" pitchFamily="-96" charset="0"/>
              </a:rPr>
              <a:t> </a:t>
            </a:r>
            <a:r>
              <a:rPr lang="en-US" dirty="0">
                <a:latin typeface="Calibri" pitchFamily="-96" charset="0"/>
              </a:rPr>
              <a:t>is</a:t>
            </a:r>
            <a:r>
              <a:rPr lang="en-US" b="1" dirty="0">
                <a:latin typeface="Calibri" pitchFamily="-96" charset="0"/>
              </a:rPr>
              <a:t> </a:t>
            </a:r>
            <a:r>
              <a:rPr lang="en-US" b="1" dirty="0" err="1">
                <a:latin typeface="Courier New" pitchFamily="-96" charset="0"/>
              </a:rPr>
              <a:t>int</a:t>
            </a:r>
            <a:endParaRPr lang="en-US" b="1" dirty="0">
              <a:latin typeface="Courier New" pitchFamily="-96" charset="0"/>
            </a:endParaRPr>
          </a:p>
          <a:p>
            <a:pPr lvl="1"/>
            <a:r>
              <a:rPr lang="en-US" dirty="0">
                <a:latin typeface="Calibri" pitchFamily="-96" charset="0"/>
              </a:rPr>
              <a:t>Address: </a:t>
            </a:r>
            <a:r>
              <a:rPr lang="en-US" b="1" dirty="0" err="1">
                <a:latin typeface="Courier New" pitchFamily="-96" charset="0"/>
              </a:rPr>
              <a:t>pgh</a:t>
            </a:r>
            <a:r>
              <a:rPr lang="en-US" b="1" dirty="0">
                <a:latin typeface="Courier New" pitchFamily="-96" charset="0"/>
              </a:rPr>
              <a:t> + 20*index + </a:t>
            </a:r>
            <a:r>
              <a:rPr lang="en-US" b="1" dirty="0" smtClean="0">
                <a:latin typeface="Courier New" pitchFamily="-96" charset="0"/>
              </a:rPr>
              <a:t>4*dig</a:t>
            </a:r>
          </a:p>
          <a:p>
            <a:pPr lvl="2"/>
            <a:r>
              <a:rPr lang="en-US" dirty="0" smtClean="0"/>
              <a:t>=   </a:t>
            </a:r>
            <a:r>
              <a:rPr lang="en-US" b="1" dirty="0" err="1" smtClean="0">
                <a:latin typeface="Courier New" pitchFamily="-96" charset="0"/>
              </a:rPr>
              <a:t>pgh</a:t>
            </a:r>
            <a:r>
              <a:rPr lang="en-US" b="1" dirty="0" smtClean="0">
                <a:latin typeface="Courier New" pitchFamily="-96" charset="0"/>
              </a:rPr>
              <a:t> + 4*(5*index + dig)</a:t>
            </a:r>
            <a:endParaRPr lang="en-US" b="1" dirty="0">
              <a:latin typeface="Courier New" pitchFamily="-96" charset="0"/>
            </a:endParaRPr>
          </a:p>
        </p:txBody>
      </p:sp>
      <p:sp>
        <p:nvSpPr>
          <p:cNvPr id="89091" name="Rectangle 4"/>
          <p:cNvSpPr>
            <a:spLocks noChangeArrowheads="1"/>
          </p:cNvSpPr>
          <p:nvPr/>
        </p:nvSpPr>
        <p:spPr bwMode="auto">
          <a:xfrm>
            <a:off x="3419872" y="2115453"/>
            <a:ext cx="3733800" cy="1340880"/>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get_pgh_digit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  (</a:t>
            </a:r>
            <a:r>
              <a:rPr lang="en-US" dirty="0" err="1">
                <a:solidFill>
                  <a:srgbClr val="000066"/>
                </a:solidFill>
                <a:latin typeface="Courier New" pitchFamily="-96" charset="0"/>
              </a:rPr>
              <a:t>int</a:t>
            </a:r>
            <a:r>
              <a:rPr lang="en-US" dirty="0">
                <a:solidFill>
                  <a:srgbClr val="000066"/>
                </a:solidFill>
                <a:latin typeface="Courier New" pitchFamily="-96" charset="0"/>
              </a:rPr>
              <a:t> index, </a:t>
            </a:r>
            <a:r>
              <a:rPr lang="en-US" dirty="0" err="1">
                <a:solidFill>
                  <a:srgbClr val="000066"/>
                </a:solidFill>
                <a:latin typeface="Courier New" pitchFamily="-96" charset="0"/>
              </a:rPr>
              <a:t>int</a:t>
            </a:r>
            <a:r>
              <a:rPr lang="en-US" dirty="0">
                <a:solidFill>
                  <a:srgbClr val="000066"/>
                </a:solidFill>
                <a:latin typeface="Courier New" pitchFamily="-96" charset="0"/>
              </a:rPr>
              <a:t> dig)</a:t>
            </a:r>
          </a:p>
          <a:p>
            <a:pPr algn="l"/>
            <a:r>
              <a:rPr lang="en-US" dirty="0">
                <a:solidFill>
                  <a:srgbClr val="000066"/>
                </a:solidFill>
                <a:latin typeface="Courier New" pitchFamily="-96" charset="0"/>
              </a:rPr>
              <a:t>{</a:t>
            </a:r>
          </a:p>
          <a:p>
            <a:pPr algn="l"/>
            <a:r>
              <a:rPr lang="en-US" dirty="0">
                <a:solidFill>
                  <a:srgbClr val="000066"/>
                </a:solidFill>
                <a:latin typeface="Courier New" pitchFamily="-96" charset="0"/>
              </a:rPr>
              <a:t>  return </a:t>
            </a:r>
            <a:r>
              <a:rPr lang="en-US" dirty="0" err="1">
                <a:solidFill>
                  <a:srgbClr val="000066"/>
                </a:solidFill>
                <a:latin typeface="Courier New" pitchFamily="-96" charset="0"/>
              </a:rPr>
              <a:t>pgh</a:t>
            </a:r>
            <a:r>
              <a:rPr lang="en-US" dirty="0">
                <a:solidFill>
                  <a:srgbClr val="000066"/>
                </a:solidFill>
                <a:latin typeface="Courier New" pitchFamily="-96" charset="0"/>
              </a:rPr>
              <a:t>[index][dig];</a:t>
            </a:r>
          </a:p>
          <a:p>
            <a:pPr algn="l"/>
            <a:r>
              <a:rPr lang="en-US" dirty="0">
                <a:solidFill>
                  <a:srgbClr val="000066"/>
                </a:solidFill>
                <a:latin typeface="Courier New" pitchFamily="-96" charset="0"/>
              </a:rPr>
              <a:t>}</a:t>
            </a:r>
          </a:p>
        </p:txBody>
      </p:sp>
      <p:sp>
        <p:nvSpPr>
          <p:cNvPr id="313349" name="Rectangle 5"/>
          <p:cNvSpPr>
            <a:spLocks noChangeArrowheads="1"/>
          </p:cNvSpPr>
          <p:nvPr/>
        </p:nvSpPr>
        <p:spPr bwMode="auto">
          <a:xfrm>
            <a:off x="457200" y="5029200"/>
            <a:ext cx="8001000" cy="842282"/>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algn="l">
              <a:tabLst>
                <a:tab pos="114300" algn="l"/>
                <a:tab pos="968375" algn="l"/>
                <a:tab pos="40005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leaq</a:t>
            </a:r>
            <a:r>
              <a:rPr lang="en-US" dirty="0" smtClean="0">
                <a:solidFill>
                  <a:srgbClr val="000066"/>
                </a:solidFill>
                <a:latin typeface="Courier New" pitchFamily="49" charset="0"/>
              </a:rPr>
              <a:t>	(%rdi,%rdi,4), %</a:t>
            </a:r>
            <a:r>
              <a:rPr lang="en-US" dirty="0" err="1" smtClean="0">
                <a:solidFill>
                  <a:srgbClr val="000066"/>
                </a:solidFill>
                <a:latin typeface="Courier New" pitchFamily="49" charset="0"/>
              </a:rPr>
              <a:t>rax</a:t>
            </a:r>
            <a:r>
              <a:rPr lang="en-US" dirty="0" smtClean="0">
                <a:solidFill>
                  <a:srgbClr val="000066"/>
                </a:solidFill>
                <a:latin typeface="Courier New" pitchFamily="49" charset="0"/>
              </a:rPr>
              <a:t>	# 5*index</a:t>
            </a:r>
          </a:p>
          <a:p>
            <a:pPr algn="l">
              <a:tabLst>
                <a:tab pos="114300" algn="l"/>
                <a:tab pos="968375" algn="l"/>
                <a:tab pos="40005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addl</a:t>
            </a:r>
            <a:r>
              <a:rPr lang="en-US" dirty="0" smtClean="0">
                <a:solidFill>
                  <a:srgbClr val="000066"/>
                </a:solidFill>
                <a:latin typeface="Courier New" pitchFamily="49" charset="0"/>
              </a:rPr>
              <a:t>	%</a:t>
            </a:r>
            <a:r>
              <a:rPr lang="en-US" dirty="0" err="1" smtClean="0">
                <a:solidFill>
                  <a:srgbClr val="000066"/>
                </a:solidFill>
                <a:latin typeface="Courier New" pitchFamily="49" charset="0"/>
              </a:rPr>
              <a:t>rax</a:t>
            </a:r>
            <a:r>
              <a:rPr lang="en-US" dirty="0" smtClean="0">
                <a:solidFill>
                  <a:srgbClr val="000066"/>
                </a:solidFill>
                <a:latin typeface="Courier New" pitchFamily="49" charset="0"/>
              </a:rPr>
              <a:t>, %</a:t>
            </a:r>
            <a:r>
              <a:rPr lang="en-US" dirty="0" err="1" smtClean="0">
                <a:solidFill>
                  <a:srgbClr val="000066"/>
                </a:solidFill>
                <a:latin typeface="Courier New" pitchFamily="49" charset="0"/>
              </a:rPr>
              <a:t>rsi</a:t>
            </a:r>
            <a:r>
              <a:rPr lang="en-US" dirty="0" smtClean="0">
                <a:solidFill>
                  <a:srgbClr val="000066"/>
                </a:solidFill>
                <a:latin typeface="Courier New" pitchFamily="49" charset="0"/>
              </a:rPr>
              <a:t>	# 5*</a:t>
            </a:r>
            <a:r>
              <a:rPr lang="en-US" dirty="0" err="1" smtClean="0">
                <a:solidFill>
                  <a:srgbClr val="000066"/>
                </a:solidFill>
                <a:latin typeface="Courier New" pitchFamily="49" charset="0"/>
              </a:rPr>
              <a:t>index+dig</a:t>
            </a:r>
            <a:endParaRPr lang="en-US" dirty="0" smtClean="0">
              <a:solidFill>
                <a:srgbClr val="000066"/>
              </a:solidFill>
              <a:latin typeface="Courier New" pitchFamily="49" charset="0"/>
            </a:endParaRPr>
          </a:p>
          <a:p>
            <a:pPr algn="l">
              <a:tabLst>
                <a:tab pos="114300" algn="l"/>
                <a:tab pos="968375" algn="l"/>
                <a:tab pos="40005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movl</a:t>
            </a:r>
            <a:r>
              <a:rPr lang="en-US" dirty="0" smtClean="0">
                <a:solidFill>
                  <a:srgbClr val="000066"/>
                </a:solidFill>
                <a:latin typeface="Courier New" pitchFamily="49" charset="0"/>
              </a:rPr>
              <a:t>	</a:t>
            </a:r>
            <a:r>
              <a:rPr lang="en-US" dirty="0" err="1" smtClean="0">
                <a:solidFill>
                  <a:srgbClr val="000066"/>
                </a:solidFill>
                <a:latin typeface="Courier New" pitchFamily="49" charset="0"/>
              </a:rPr>
              <a:t>pgh</a:t>
            </a:r>
            <a:r>
              <a:rPr lang="en-US" dirty="0" smtClean="0">
                <a:solidFill>
                  <a:srgbClr val="000066"/>
                </a:solidFill>
                <a:latin typeface="Courier New" pitchFamily="49" charset="0"/>
              </a:rPr>
              <a:t>(,%rsi,4), %</a:t>
            </a:r>
            <a:r>
              <a:rPr lang="en-US" dirty="0" err="1" smtClean="0">
                <a:solidFill>
                  <a:srgbClr val="000066"/>
                </a:solidFill>
                <a:latin typeface="Courier New" pitchFamily="49" charset="0"/>
              </a:rPr>
              <a:t>eax</a:t>
            </a:r>
            <a:r>
              <a:rPr lang="en-US" dirty="0" smtClean="0">
                <a:solidFill>
                  <a:srgbClr val="000066"/>
                </a:solidFill>
                <a:latin typeface="Courier New" pitchFamily="49" charset="0"/>
              </a:rPr>
              <a:t>	# M[</a:t>
            </a:r>
            <a:r>
              <a:rPr lang="en-US" dirty="0" err="1" smtClean="0">
                <a:solidFill>
                  <a:srgbClr val="000066"/>
                </a:solidFill>
                <a:latin typeface="Courier New" pitchFamily="49" charset="0"/>
              </a:rPr>
              <a:t>pgh</a:t>
            </a:r>
            <a:r>
              <a:rPr lang="en-US" dirty="0" smtClean="0">
                <a:solidFill>
                  <a:srgbClr val="000066"/>
                </a:solidFill>
                <a:latin typeface="Courier New" pitchFamily="49" charset="0"/>
              </a:rPr>
              <a:t> + 4*(5*</a:t>
            </a:r>
            <a:r>
              <a:rPr lang="en-US" dirty="0" err="1" smtClean="0">
                <a:solidFill>
                  <a:srgbClr val="000066"/>
                </a:solidFill>
                <a:latin typeface="Courier New" pitchFamily="49" charset="0"/>
              </a:rPr>
              <a:t>index+dig</a:t>
            </a:r>
            <a:r>
              <a:rPr lang="en-US" dirty="0" smtClean="0">
                <a:solidFill>
                  <a:srgbClr val="000066"/>
                </a:solidFill>
                <a:latin typeface="Courier New" pitchFamily="49" charset="0"/>
              </a:rPr>
              <a:t>)]</a:t>
            </a:r>
            <a:endParaRPr lang="en-US" dirty="0">
              <a:solidFill>
                <a:srgbClr val="000066"/>
              </a:solidFill>
              <a:latin typeface="Courier New" pitchFamily="49" charset="0"/>
            </a:endParaRPr>
          </a:p>
        </p:txBody>
      </p:sp>
      <p:grpSp>
        <p:nvGrpSpPr>
          <p:cNvPr id="7" name="Group 6"/>
          <p:cNvGrpSpPr/>
          <p:nvPr/>
        </p:nvGrpSpPr>
        <p:grpSpPr>
          <a:xfrm>
            <a:off x="266700" y="1124341"/>
            <a:ext cx="6324600" cy="1288495"/>
            <a:chOff x="1066800" y="2671762"/>
            <a:chExt cx="6324600" cy="1288495"/>
          </a:xfrm>
        </p:grpSpPr>
        <p:sp>
          <p:nvSpPr>
            <p:cNvPr id="8" name="Line 8"/>
            <p:cNvSpPr>
              <a:spLocks noChangeShapeType="1"/>
            </p:cNvSpPr>
            <p:nvPr/>
          </p:nvSpPr>
          <p:spPr bwMode="auto">
            <a:xfrm flipV="1">
              <a:off x="1295400" y="3438525"/>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 name="Text Box 9"/>
            <p:cNvSpPr txBox="1">
              <a:spLocks noChangeArrowheads="1"/>
            </p:cNvSpPr>
            <p:nvPr/>
          </p:nvSpPr>
          <p:spPr bwMode="auto">
            <a:xfrm>
              <a:off x="1066800" y="3590925"/>
              <a:ext cx="600232" cy="369332"/>
            </a:xfrm>
            <a:prstGeom prst="rect">
              <a:avLst/>
            </a:prstGeom>
            <a:noFill/>
            <a:ln w="25400">
              <a:noFill/>
              <a:miter lim="800000"/>
              <a:headEnd/>
              <a:tailEnd/>
            </a:ln>
          </p:spPr>
          <p:txBody>
            <a:bodyPr wrap="none">
              <a:prstTxWarp prst="textNoShape">
                <a:avLst/>
              </a:prstTxWarp>
              <a:spAutoFit/>
            </a:bodyPr>
            <a:lstStyle/>
            <a:p>
              <a:r>
                <a:rPr lang="en-US" dirty="0" err="1" smtClean="0">
                  <a:solidFill>
                    <a:srgbClr val="000066"/>
                  </a:solidFill>
                  <a:latin typeface="Courier New" pitchFamily="-96" charset="0"/>
                </a:rPr>
                <a:t>pgh</a:t>
              </a:r>
              <a:endParaRPr lang="en-US" dirty="0">
                <a:solidFill>
                  <a:srgbClr val="000066"/>
                </a:solidFill>
                <a:latin typeface="Courier New" pitchFamily="-96" charset="0"/>
              </a:endParaRPr>
            </a:p>
          </p:txBody>
        </p:sp>
        <p:grpSp>
          <p:nvGrpSpPr>
            <p:cNvPr id="10" name="Group 19"/>
            <p:cNvGrpSpPr>
              <a:grpSpLocks/>
            </p:cNvGrpSpPr>
            <p:nvPr/>
          </p:nvGrpSpPr>
          <p:grpSpPr bwMode="auto">
            <a:xfrm>
              <a:off x="1295400" y="2676525"/>
              <a:ext cx="1524000" cy="762000"/>
              <a:chOff x="816" y="2640"/>
              <a:chExt cx="960" cy="480"/>
            </a:xfrm>
          </p:grpSpPr>
          <p:sp>
            <p:nvSpPr>
              <p:cNvPr id="33" name="Rectangle 20"/>
              <p:cNvSpPr>
                <a:spLocks noChangeArrowheads="1"/>
              </p:cNvSpPr>
              <p:nvPr/>
            </p:nvSpPr>
            <p:spPr bwMode="auto">
              <a:xfrm>
                <a:off x="816"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34" name="Rectangle 21"/>
              <p:cNvSpPr>
                <a:spLocks noChangeArrowheads="1"/>
              </p:cNvSpPr>
              <p:nvPr/>
            </p:nvSpPr>
            <p:spPr bwMode="auto">
              <a:xfrm>
                <a:off x="1008"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35" name="Rectangle 22"/>
              <p:cNvSpPr>
                <a:spLocks noChangeArrowheads="1"/>
              </p:cNvSpPr>
              <p:nvPr/>
            </p:nvSpPr>
            <p:spPr bwMode="auto">
              <a:xfrm>
                <a:off x="1200"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36" name="Rectangle 23"/>
              <p:cNvSpPr>
                <a:spLocks noChangeArrowheads="1"/>
              </p:cNvSpPr>
              <p:nvPr/>
            </p:nvSpPr>
            <p:spPr bwMode="auto">
              <a:xfrm>
                <a:off x="1392"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0</a:t>
                </a:r>
              </a:p>
            </p:txBody>
          </p:sp>
          <p:sp>
            <p:nvSpPr>
              <p:cNvPr id="37" name="Rectangle 24"/>
              <p:cNvSpPr>
                <a:spLocks noChangeArrowheads="1"/>
              </p:cNvSpPr>
              <p:nvPr/>
            </p:nvSpPr>
            <p:spPr bwMode="auto">
              <a:xfrm>
                <a:off x="1584" y="2640"/>
                <a:ext cx="192" cy="480"/>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6</a:t>
                </a:r>
              </a:p>
            </p:txBody>
          </p:sp>
        </p:grpSp>
        <p:grpSp>
          <p:nvGrpSpPr>
            <p:cNvPr id="11" name="Group 25"/>
            <p:cNvGrpSpPr>
              <a:grpSpLocks/>
            </p:cNvGrpSpPr>
            <p:nvPr/>
          </p:nvGrpSpPr>
          <p:grpSpPr bwMode="auto">
            <a:xfrm>
              <a:off x="2819400" y="2676525"/>
              <a:ext cx="1524000" cy="762000"/>
              <a:chOff x="816" y="2640"/>
              <a:chExt cx="960" cy="480"/>
            </a:xfrm>
          </p:grpSpPr>
          <p:sp>
            <p:nvSpPr>
              <p:cNvPr id="28" name="Rectangle 26"/>
              <p:cNvSpPr>
                <a:spLocks noChangeArrowheads="1"/>
              </p:cNvSpPr>
              <p:nvPr/>
            </p:nvSpPr>
            <p:spPr bwMode="auto">
              <a:xfrm>
                <a:off x="816"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29" name="Rectangle 27"/>
              <p:cNvSpPr>
                <a:spLocks noChangeArrowheads="1"/>
              </p:cNvSpPr>
              <p:nvPr/>
            </p:nvSpPr>
            <p:spPr bwMode="auto">
              <a:xfrm>
                <a:off x="1008"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30" name="Rectangle 28"/>
              <p:cNvSpPr>
                <a:spLocks noChangeArrowheads="1"/>
              </p:cNvSpPr>
              <p:nvPr/>
            </p:nvSpPr>
            <p:spPr bwMode="auto">
              <a:xfrm>
                <a:off x="1200"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31" name="Rectangle 29"/>
              <p:cNvSpPr>
                <a:spLocks noChangeArrowheads="1"/>
              </p:cNvSpPr>
              <p:nvPr/>
            </p:nvSpPr>
            <p:spPr bwMode="auto">
              <a:xfrm>
                <a:off x="1392"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32" name="Rectangle 30"/>
              <p:cNvSpPr>
                <a:spLocks noChangeArrowheads="1"/>
              </p:cNvSpPr>
              <p:nvPr/>
            </p:nvSpPr>
            <p:spPr bwMode="auto">
              <a:xfrm>
                <a:off x="1584" y="2640"/>
                <a:ext cx="192" cy="480"/>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3</a:t>
                </a:r>
              </a:p>
            </p:txBody>
          </p:sp>
        </p:grpSp>
        <p:grpSp>
          <p:nvGrpSpPr>
            <p:cNvPr id="12" name="Group 31"/>
            <p:cNvGrpSpPr>
              <a:grpSpLocks/>
            </p:cNvGrpSpPr>
            <p:nvPr/>
          </p:nvGrpSpPr>
          <p:grpSpPr bwMode="auto">
            <a:xfrm>
              <a:off x="4343400" y="2676525"/>
              <a:ext cx="1524000" cy="762000"/>
              <a:chOff x="816" y="2640"/>
              <a:chExt cx="960" cy="480"/>
            </a:xfrm>
          </p:grpSpPr>
          <p:sp>
            <p:nvSpPr>
              <p:cNvPr id="23" name="Rectangle 32"/>
              <p:cNvSpPr>
                <a:spLocks noChangeArrowheads="1"/>
              </p:cNvSpPr>
              <p:nvPr/>
            </p:nvSpPr>
            <p:spPr bwMode="auto">
              <a:xfrm>
                <a:off x="816"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1</a:t>
                </a:r>
              </a:p>
            </p:txBody>
          </p:sp>
          <p:sp>
            <p:nvSpPr>
              <p:cNvPr id="24" name="Rectangle 33"/>
              <p:cNvSpPr>
                <a:spLocks noChangeArrowheads="1"/>
              </p:cNvSpPr>
              <p:nvPr/>
            </p:nvSpPr>
            <p:spPr bwMode="auto">
              <a:xfrm>
                <a:off x="1008"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5</a:t>
                </a:r>
              </a:p>
            </p:txBody>
          </p:sp>
          <p:sp>
            <p:nvSpPr>
              <p:cNvPr id="25" name="Rectangle 34"/>
              <p:cNvSpPr>
                <a:spLocks noChangeArrowheads="1"/>
              </p:cNvSpPr>
              <p:nvPr/>
            </p:nvSpPr>
            <p:spPr bwMode="auto">
              <a:xfrm>
                <a:off x="1200"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2</a:t>
                </a:r>
              </a:p>
            </p:txBody>
          </p:sp>
          <p:sp>
            <p:nvSpPr>
              <p:cNvPr id="26" name="Rectangle 35"/>
              <p:cNvSpPr>
                <a:spLocks noChangeArrowheads="1"/>
              </p:cNvSpPr>
              <p:nvPr/>
            </p:nvSpPr>
            <p:spPr bwMode="auto">
              <a:xfrm>
                <a:off x="1392"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1</a:t>
                </a:r>
              </a:p>
            </p:txBody>
          </p:sp>
          <p:sp>
            <p:nvSpPr>
              <p:cNvPr id="27" name="Rectangle 36"/>
              <p:cNvSpPr>
                <a:spLocks noChangeArrowheads="1"/>
              </p:cNvSpPr>
              <p:nvPr/>
            </p:nvSpPr>
            <p:spPr bwMode="auto">
              <a:xfrm>
                <a:off x="1584" y="2640"/>
                <a:ext cx="192" cy="48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solidFill>
                      <a:srgbClr val="000066"/>
                    </a:solidFill>
                    <a:latin typeface="Courier New" pitchFamily="49" charset="0"/>
                  </a:rPr>
                  <a:t>7</a:t>
                </a:r>
              </a:p>
            </p:txBody>
          </p:sp>
        </p:grpSp>
        <p:grpSp>
          <p:nvGrpSpPr>
            <p:cNvPr id="13" name="Group 37"/>
            <p:cNvGrpSpPr>
              <a:grpSpLocks/>
            </p:cNvGrpSpPr>
            <p:nvPr/>
          </p:nvGrpSpPr>
          <p:grpSpPr bwMode="auto">
            <a:xfrm>
              <a:off x="5867400" y="2671762"/>
              <a:ext cx="1524000" cy="766763"/>
              <a:chOff x="816" y="2637"/>
              <a:chExt cx="960" cy="483"/>
            </a:xfrm>
          </p:grpSpPr>
          <p:sp>
            <p:nvSpPr>
              <p:cNvPr id="18" name="Rectangle 38"/>
              <p:cNvSpPr>
                <a:spLocks noChangeArrowheads="1"/>
              </p:cNvSpPr>
              <p:nvPr/>
            </p:nvSpPr>
            <p:spPr bwMode="auto">
              <a:xfrm>
                <a:off x="816"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sp>
            <p:nvSpPr>
              <p:cNvPr id="19" name="Rectangle 39"/>
              <p:cNvSpPr>
                <a:spLocks noChangeArrowheads="1"/>
              </p:cNvSpPr>
              <p:nvPr/>
            </p:nvSpPr>
            <p:spPr bwMode="auto">
              <a:xfrm>
                <a:off x="1008"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a:t>
                </a:r>
              </a:p>
            </p:txBody>
          </p:sp>
          <p:sp>
            <p:nvSpPr>
              <p:cNvPr id="20" name="Rectangle 40"/>
              <p:cNvSpPr>
                <a:spLocks noChangeArrowheads="1"/>
              </p:cNvSpPr>
              <p:nvPr/>
            </p:nvSpPr>
            <p:spPr bwMode="auto">
              <a:xfrm>
                <a:off x="1200"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21" name="Rectangle 41"/>
              <p:cNvSpPr>
                <a:spLocks noChangeArrowheads="1"/>
              </p:cNvSpPr>
              <p:nvPr/>
            </p:nvSpPr>
            <p:spPr bwMode="auto">
              <a:xfrm>
                <a:off x="1392" y="2637"/>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2</a:t>
                </a:r>
              </a:p>
            </p:txBody>
          </p:sp>
          <p:sp>
            <p:nvSpPr>
              <p:cNvPr id="22" name="Rectangle 42"/>
              <p:cNvSpPr>
                <a:spLocks noChangeArrowheads="1"/>
              </p:cNvSpPr>
              <p:nvPr/>
            </p:nvSpPr>
            <p:spPr bwMode="auto">
              <a:xfrm>
                <a:off x="1584" y="2640"/>
                <a:ext cx="192" cy="480"/>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a:t>
                </a:r>
              </a:p>
            </p:txBody>
          </p:sp>
        </p:grpSp>
        <p:sp>
          <p:nvSpPr>
            <p:cNvPr id="14" name="Rectangle 43"/>
            <p:cNvSpPr>
              <a:spLocks noChangeArrowheads="1"/>
            </p:cNvSpPr>
            <p:nvPr/>
          </p:nvSpPr>
          <p:spPr bwMode="auto">
            <a:xfrm>
              <a:off x="1295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15" name="Rectangle 44"/>
            <p:cNvSpPr>
              <a:spLocks noChangeArrowheads="1"/>
            </p:cNvSpPr>
            <p:nvPr/>
          </p:nvSpPr>
          <p:spPr bwMode="auto">
            <a:xfrm>
              <a:off x="2819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16" name="Rectangle 45"/>
            <p:cNvSpPr>
              <a:spLocks noChangeArrowheads="1"/>
            </p:cNvSpPr>
            <p:nvPr/>
          </p:nvSpPr>
          <p:spPr bwMode="auto">
            <a:xfrm>
              <a:off x="4343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17" name="Rectangle 46"/>
            <p:cNvSpPr>
              <a:spLocks noChangeArrowheads="1"/>
            </p:cNvSpPr>
            <p:nvPr/>
          </p:nvSpPr>
          <p:spPr bwMode="auto">
            <a:xfrm>
              <a:off x="5867400" y="2676525"/>
              <a:ext cx="15240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solidFill>
                  <a:srgbClr val="000066"/>
                </a:solidFill>
                <a:latin typeface="Calibri" pitchFamily="-96" charset="0"/>
              </a:endParaRPr>
            </a:p>
          </p:txBody>
        </p:sp>
      </p:grpSp>
    </p:spTree>
    <p:extLst>
      <p:ext uri="{BB962C8B-B14F-4D97-AF65-F5344CB8AC3E}">
        <p14:creationId xmlns:p14="http://schemas.microsoft.com/office/powerpoint/2010/main" val="31553333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3349"/>
                                        </p:tgtEl>
                                        <p:attrNameLst>
                                          <p:attrName>style.visibility</p:attrName>
                                        </p:attrNameLst>
                                      </p:cBhvr>
                                      <p:to>
                                        <p:strVal val="visible"/>
                                      </p:to>
                                    </p:set>
                                    <p:animEffect transition="in" filter="dissolve">
                                      <p:cBhvr>
                                        <p:cTn id="7" dur="500"/>
                                        <p:tgtEl>
                                          <p:spTgt spid="31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1143000" y="228600"/>
            <a:ext cx="7315200" cy="573088"/>
          </a:xfrm>
        </p:spPr>
        <p:txBody>
          <a:bodyPr/>
          <a:lstStyle/>
          <a:p>
            <a:pPr eaLnBrk="1" hangingPunct="1">
              <a:defRPr/>
            </a:pPr>
            <a:r>
              <a:rPr lang="en-US">
                <a:ea typeface="+mj-ea"/>
                <a:cs typeface="+mj-cs"/>
              </a:rPr>
              <a:t>Strange Referencing Examples</a:t>
            </a:r>
          </a:p>
        </p:txBody>
      </p:sp>
      <p:sp>
        <p:nvSpPr>
          <p:cNvPr id="314371" name="Rectangle 3"/>
          <p:cNvSpPr>
            <a:spLocks noGrp="1" noChangeArrowheads="1"/>
          </p:cNvSpPr>
          <p:nvPr>
            <p:ph type="body" idx="1"/>
          </p:nvPr>
        </p:nvSpPr>
        <p:spPr>
          <a:xfrm>
            <a:off x="290513" y="2957513"/>
            <a:ext cx="8307387" cy="2757487"/>
          </a:xfrm>
        </p:spPr>
        <p:txBody>
          <a:bodyPr/>
          <a:lstStyle/>
          <a:p>
            <a:pPr marL="223838" indent="-223838" defTabSz="895350" eaLnBrk="1" hangingPunct="1">
              <a:buFont typeface="Wingdings" charset="2"/>
              <a:buNone/>
              <a:tabLst>
                <a:tab pos="1943100" algn="l"/>
                <a:tab pos="4978400" algn="l"/>
                <a:tab pos="5943600" algn="l"/>
              </a:tabLst>
              <a:defRPr/>
            </a:pPr>
            <a:r>
              <a:rPr lang="en-US" dirty="0">
                <a:ea typeface="+mn-ea"/>
                <a:cs typeface="+mn-cs"/>
              </a:rPr>
              <a:t>	Reference	Address	Value	Guaranteed?</a:t>
            </a:r>
          </a:p>
          <a:p>
            <a:pPr marL="560388" lvl="1" indent="-222250" defTabSz="895350" eaLnBrk="1" hangingPunct="1">
              <a:buFont typeface="Wingdings" charset="2"/>
              <a:buNone/>
              <a:tabLst>
                <a:tab pos="1943100" algn="l"/>
                <a:tab pos="4978400" algn="l"/>
                <a:tab pos="5943600" algn="l"/>
              </a:tabLst>
              <a:defRPr/>
            </a:pPr>
            <a:r>
              <a:rPr lang="en-US" dirty="0" err="1">
                <a:latin typeface="Courier New" charset="0"/>
              </a:rPr>
              <a:t>pgh</a:t>
            </a:r>
            <a:r>
              <a:rPr lang="en-US" dirty="0">
                <a:latin typeface="Courier New" charset="0"/>
              </a:rPr>
              <a:t>[3][3]	76+20*3+4*3 = 148	2	</a:t>
            </a:r>
          </a:p>
          <a:p>
            <a:pPr marL="560388" lvl="1" indent="-222250" defTabSz="895350" eaLnBrk="1" hangingPunct="1">
              <a:buFont typeface="Wingdings" charset="2"/>
              <a:buNone/>
              <a:tabLst>
                <a:tab pos="1943100" algn="l"/>
                <a:tab pos="4978400" algn="l"/>
                <a:tab pos="5943600" algn="l"/>
              </a:tabLst>
              <a:defRPr/>
            </a:pPr>
            <a:r>
              <a:rPr lang="en-US" dirty="0" err="1">
                <a:latin typeface="Courier New" charset="0"/>
              </a:rPr>
              <a:t>pgh</a:t>
            </a:r>
            <a:r>
              <a:rPr lang="en-US" dirty="0">
                <a:latin typeface="Courier New" charset="0"/>
              </a:rPr>
              <a:t>[2][5]	76+20*2+4*5 = 136	1	</a:t>
            </a:r>
          </a:p>
          <a:p>
            <a:pPr marL="560388" lvl="1" indent="-222250" defTabSz="895350" eaLnBrk="1" hangingPunct="1">
              <a:buFont typeface="Wingdings" charset="2"/>
              <a:buNone/>
              <a:tabLst>
                <a:tab pos="1943100" algn="l"/>
                <a:tab pos="4978400" algn="l"/>
                <a:tab pos="5943600" algn="l"/>
              </a:tabLst>
              <a:defRPr/>
            </a:pPr>
            <a:r>
              <a:rPr lang="en-US" dirty="0" err="1">
                <a:latin typeface="Courier New" charset="0"/>
              </a:rPr>
              <a:t>pgh</a:t>
            </a:r>
            <a:r>
              <a:rPr lang="en-US" dirty="0">
                <a:latin typeface="Courier New" charset="0"/>
              </a:rPr>
              <a:t>[2][-1]	76+20*2+4*-1 = 112	3	</a:t>
            </a:r>
          </a:p>
          <a:p>
            <a:pPr marL="560388" lvl="1" indent="-222250" defTabSz="895350" eaLnBrk="1" hangingPunct="1">
              <a:buFont typeface="Wingdings" charset="2"/>
              <a:buNone/>
              <a:tabLst>
                <a:tab pos="1943100" algn="l"/>
                <a:tab pos="4978400" algn="l"/>
                <a:tab pos="5943600" algn="l"/>
              </a:tabLst>
              <a:defRPr/>
            </a:pPr>
            <a:r>
              <a:rPr lang="en-US" dirty="0" err="1">
                <a:latin typeface="Courier New" charset="0"/>
              </a:rPr>
              <a:t>pgh</a:t>
            </a:r>
            <a:r>
              <a:rPr lang="en-US" dirty="0">
                <a:latin typeface="Courier New" charset="0"/>
              </a:rPr>
              <a:t>[4][-1]	76+20*4+4*-1 = 152	1	</a:t>
            </a:r>
          </a:p>
          <a:p>
            <a:pPr marL="560388" lvl="1" indent="-222250" defTabSz="895350" eaLnBrk="1" hangingPunct="1">
              <a:buFont typeface="Wingdings" charset="2"/>
              <a:buNone/>
              <a:tabLst>
                <a:tab pos="1943100" algn="l"/>
                <a:tab pos="4978400" algn="l"/>
                <a:tab pos="5943600" algn="l"/>
              </a:tabLst>
              <a:defRPr/>
            </a:pPr>
            <a:r>
              <a:rPr lang="en-US" dirty="0" err="1">
                <a:latin typeface="Courier New" charset="0"/>
              </a:rPr>
              <a:t>pgh</a:t>
            </a:r>
            <a:r>
              <a:rPr lang="en-US" dirty="0">
                <a:latin typeface="Courier New" charset="0"/>
              </a:rPr>
              <a:t>[0][19]	76+20*0+4*19 = 152	1 	</a:t>
            </a:r>
            <a:endParaRPr lang="en-US" dirty="0"/>
          </a:p>
          <a:p>
            <a:pPr marL="560388" lvl="1" indent="-222250" defTabSz="895350" eaLnBrk="1" hangingPunct="1">
              <a:buFont typeface="Wingdings" charset="2"/>
              <a:buNone/>
              <a:tabLst>
                <a:tab pos="1943100" algn="l"/>
                <a:tab pos="4978400" algn="l"/>
                <a:tab pos="5943600" algn="l"/>
              </a:tabLst>
              <a:defRPr/>
            </a:pPr>
            <a:r>
              <a:rPr lang="en-US" dirty="0" err="1">
                <a:latin typeface="Courier New" charset="0"/>
              </a:rPr>
              <a:t>pgh</a:t>
            </a:r>
            <a:r>
              <a:rPr lang="en-US" dirty="0">
                <a:latin typeface="Courier New" charset="0"/>
              </a:rPr>
              <a:t>[0][-1]	76+20*0+4*-1 = 72	?? 	</a:t>
            </a:r>
            <a:endParaRPr lang="en-US" dirty="0"/>
          </a:p>
          <a:p>
            <a:pPr marL="560388" lvl="1" indent="-222250" defTabSz="895350" eaLnBrk="1" hangingPunct="1">
              <a:buFont typeface="Wingdings" charset="2"/>
              <a:buChar char="n"/>
              <a:tabLst>
                <a:tab pos="1943100" algn="l"/>
                <a:tab pos="4978400" algn="l"/>
                <a:tab pos="5943600" algn="l"/>
              </a:tabLst>
              <a:defRPr/>
            </a:pPr>
            <a:r>
              <a:rPr lang="en-US" dirty="0"/>
              <a:t>Code does not do any bounds checking</a:t>
            </a:r>
          </a:p>
          <a:p>
            <a:pPr marL="560388" lvl="1" indent="-222250" defTabSz="895350" eaLnBrk="1" hangingPunct="1">
              <a:buFont typeface="Wingdings" charset="2"/>
              <a:buChar char="n"/>
              <a:tabLst>
                <a:tab pos="1943100" algn="l"/>
                <a:tab pos="4978400" algn="l"/>
                <a:tab pos="5943600" algn="l"/>
              </a:tabLst>
              <a:defRPr/>
            </a:pPr>
            <a:r>
              <a:rPr lang="en-US" dirty="0"/>
              <a:t>Ordering of elements within array guaranteed</a:t>
            </a:r>
          </a:p>
        </p:txBody>
      </p:sp>
      <p:sp>
        <p:nvSpPr>
          <p:cNvPr id="36867" name="Text Box 5"/>
          <p:cNvSpPr txBox="1">
            <a:spLocks noChangeArrowheads="1"/>
          </p:cNvSpPr>
          <p:nvPr/>
        </p:nvSpPr>
        <p:spPr bwMode="auto">
          <a:xfrm>
            <a:off x="762000" y="1143000"/>
            <a:ext cx="1139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latin typeface="Courier New" charset="0"/>
              </a:rPr>
              <a:t>zip_dig</a:t>
            </a:r>
          </a:p>
          <a:p>
            <a:pPr algn="r">
              <a:lnSpc>
                <a:spcPct val="100000"/>
              </a:lnSpc>
            </a:pPr>
            <a:r>
              <a:rPr lang="en-US" sz="1800">
                <a:solidFill>
                  <a:srgbClr val="000066"/>
                </a:solidFill>
                <a:latin typeface="Courier New" charset="0"/>
              </a:rPr>
              <a:t>pgh[4];</a:t>
            </a:r>
          </a:p>
        </p:txBody>
      </p:sp>
      <p:sp>
        <p:nvSpPr>
          <p:cNvPr id="36876" name="Line 7"/>
          <p:cNvSpPr>
            <a:spLocks noChangeShapeType="1"/>
          </p:cNvSpPr>
          <p:nvPr/>
        </p:nvSpPr>
        <p:spPr bwMode="auto">
          <a:xfrm flipV="1">
            <a:off x="2209800" y="1828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6877" name="Text Box 8"/>
          <p:cNvSpPr txBox="1">
            <a:spLocks noChangeArrowheads="1"/>
          </p:cNvSpPr>
          <p:nvPr/>
        </p:nvSpPr>
        <p:spPr bwMode="auto">
          <a:xfrm>
            <a:off x="1981200" y="1981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76</a:t>
            </a:r>
          </a:p>
        </p:txBody>
      </p:sp>
      <p:sp>
        <p:nvSpPr>
          <p:cNvPr id="36878" name="Line 9"/>
          <p:cNvSpPr>
            <a:spLocks noChangeShapeType="1"/>
          </p:cNvSpPr>
          <p:nvPr/>
        </p:nvSpPr>
        <p:spPr bwMode="auto">
          <a:xfrm flipV="1">
            <a:off x="3733800" y="1828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6879" name="Text Box 10"/>
          <p:cNvSpPr txBox="1">
            <a:spLocks noChangeArrowheads="1"/>
          </p:cNvSpPr>
          <p:nvPr/>
        </p:nvSpPr>
        <p:spPr bwMode="auto">
          <a:xfrm>
            <a:off x="3505200" y="1981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96</a:t>
            </a:r>
          </a:p>
        </p:txBody>
      </p:sp>
      <p:sp>
        <p:nvSpPr>
          <p:cNvPr id="36880" name="Line 11"/>
          <p:cNvSpPr>
            <a:spLocks noChangeShapeType="1"/>
          </p:cNvSpPr>
          <p:nvPr/>
        </p:nvSpPr>
        <p:spPr bwMode="auto">
          <a:xfrm flipV="1">
            <a:off x="5257800" y="1828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6881" name="Text Box 12"/>
          <p:cNvSpPr txBox="1">
            <a:spLocks noChangeArrowheads="1"/>
          </p:cNvSpPr>
          <p:nvPr/>
        </p:nvSpPr>
        <p:spPr bwMode="auto">
          <a:xfrm>
            <a:off x="4960938" y="19812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116</a:t>
            </a:r>
          </a:p>
        </p:txBody>
      </p:sp>
      <p:sp>
        <p:nvSpPr>
          <p:cNvPr id="36882" name="Line 13"/>
          <p:cNvSpPr>
            <a:spLocks noChangeShapeType="1"/>
          </p:cNvSpPr>
          <p:nvPr/>
        </p:nvSpPr>
        <p:spPr bwMode="auto">
          <a:xfrm flipV="1">
            <a:off x="6781800" y="1828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6883" name="Text Box 14"/>
          <p:cNvSpPr txBox="1">
            <a:spLocks noChangeArrowheads="1"/>
          </p:cNvSpPr>
          <p:nvPr/>
        </p:nvSpPr>
        <p:spPr bwMode="auto">
          <a:xfrm>
            <a:off x="6484938" y="19812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136</a:t>
            </a:r>
          </a:p>
        </p:txBody>
      </p:sp>
      <p:sp>
        <p:nvSpPr>
          <p:cNvPr id="36884" name="Line 15"/>
          <p:cNvSpPr>
            <a:spLocks noChangeShapeType="1"/>
          </p:cNvSpPr>
          <p:nvPr/>
        </p:nvSpPr>
        <p:spPr bwMode="auto">
          <a:xfrm flipV="1">
            <a:off x="8305800" y="1828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36885" name="Text Box 16"/>
          <p:cNvSpPr txBox="1">
            <a:spLocks noChangeArrowheads="1"/>
          </p:cNvSpPr>
          <p:nvPr/>
        </p:nvSpPr>
        <p:spPr bwMode="auto">
          <a:xfrm>
            <a:off x="8008938" y="19812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156</a:t>
            </a:r>
          </a:p>
        </p:txBody>
      </p:sp>
      <p:grpSp>
        <p:nvGrpSpPr>
          <p:cNvPr id="36886" name="Group 17"/>
          <p:cNvGrpSpPr>
            <a:grpSpLocks/>
          </p:cNvGrpSpPr>
          <p:nvPr/>
        </p:nvGrpSpPr>
        <p:grpSpPr bwMode="auto">
          <a:xfrm>
            <a:off x="2209800" y="1066800"/>
            <a:ext cx="6096000" cy="762000"/>
            <a:chOff x="816" y="2640"/>
            <a:chExt cx="3840" cy="480"/>
          </a:xfrm>
        </p:grpSpPr>
        <p:grpSp>
          <p:nvGrpSpPr>
            <p:cNvPr id="36887" name="Group 18"/>
            <p:cNvGrpSpPr>
              <a:grpSpLocks/>
            </p:cNvGrpSpPr>
            <p:nvPr/>
          </p:nvGrpSpPr>
          <p:grpSpPr bwMode="auto">
            <a:xfrm>
              <a:off x="816" y="2640"/>
              <a:ext cx="960" cy="480"/>
              <a:chOff x="816" y="2640"/>
              <a:chExt cx="960" cy="480"/>
            </a:xfrm>
          </p:grpSpPr>
          <p:sp>
            <p:nvSpPr>
              <p:cNvPr id="36910" name="Rectangle 19"/>
              <p:cNvSpPr>
                <a:spLocks noChangeArrowheads="1"/>
              </p:cNvSpPr>
              <p:nvPr/>
            </p:nvSpPr>
            <p:spPr bwMode="auto">
              <a:xfrm>
                <a:off x="816"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36911" name="Rectangle 20"/>
              <p:cNvSpPr>
                <a:spLocks noChangeArrowheads="1"/>
              </p:cNvSpPr>
              <p:nvPr/>
            </p:nvSpPr>
            <p:spPr bwMode="auto">
              <a:xfrm>
                <a:off x="1008"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36912" name="Rectangle 21"/>
              <p:cNvSpPr>
                <a:spLocks noChangeArrowheads="1"/>
              </p:cNvSpPr>
              <p:nvPr/>
            </p:nvSpPr>
            <p:spPr bwMode="auto">
              <a:xfrm>
                <a:off x="1200"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36913" name="Rectangle 22"/>
              <p:cNvSpPr>
                <a:spLocks noChangeArrowheads="1"/>
              </p:cNvSpPr>
              <p:nvPr/>
            </p:nvSpPr>
            <p:spPr bwMode="auto">
              <a:xfrm>
                <a:off x="1392"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36914" name="Rectangle 23"/>
              <p:cNvSpPr>
                <a:spLocks noChangeArrowheads="1"/>
              </p:cNvSpPr>
              <p:nvPr/>
            </p:nvSpPr>
            <p:spPr bwMode="auto">
              <a:xfrm>
                <a:off x="1584"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a:t>
                </a:r>
              </a:p>
            </p:txBody>
          </p:sp>
        </p:grpSp>
        <p:grpSp>
          <p:nvGrpSpPr>
            <p:cNvPr id="36888" name="Group 24"/>
            <p:cNvGrpSpPr>
              <a:grpSpLocks/>
            </p:cNvGrpSpPr>
            <p:nvPr/>
          </p:nvGrpSpPr>
          <p:grpSpPr bwMode="auto">
            <a:xfrm>
              <a:off x="1776" y="2640"/>
              <a:ext cx="960" cy="480"/>
              <a:chOff x="816" y="2640"/>
              <a:chExt cx="960" cy="480"/>
            </a:xfrm>
          </p:grpSpPr>
          <p:sp>
            <p:nvSpPr>
              <p:cNvPr id="36905" name="Rectangle 25"/>
              <p:cNvSpPr>
                <a:spLocks noChangeArrowheads="1"/>
              </p:cNvSpPr>
              <p:nvPr/>
            </p:nvSpPr>
            <p:spPr bwMode="auto">
              <a:xfrm>
                <a:off x="816"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36906" name="Rectangle 26"/>
              <p:cNvSpPr>
                <a:spLocks noChangeArrowheads="1"/>
              </p:cNvSpPr>
              <p:nvPr/>
            </p:nvSpPr>
            <p:spPr bwMode="auto">
              <a:xfrm>
                <a:off x="1008"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36907" name="Rectangle 27"/>
              <p:cNvSpPr>
                <a:spLocks noChangeArrowheads="1"/>
              </p:cNvSpPr>
              <p:nvPr/>
            </p:nvSpPr>
            <p:spPr bwMode="auto">
              <a:xfrm>
                <a:off x="1200"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36908" name="Rectangle 28"/>
              <p:cNvSpPr>
                <a:spLocks noChangeArrowheads="1"/>
              </p:cNvSpPr>
              <p:nvPr/>
            </p:nvSpPr>
            <p:spPr bwMode="auto">
              <a:xfrm>
                <a:off x="1392"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36909" name="Rectangle 29"/>
              <p:cNvSpPr>
                <a:spLocks noChangeArrowheads="1"/>
              </p:cNvSpPr>
              <p:nvPr/>
            </p:nvSpPr>
            <p:spPr bwMode="auto">
              <a:xfrm>
                <a:off x="1584"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grpSp>
        <p:grpSp>
          <p:nvGrpSpPr>
            <p:cNvPr id="36889" name="Group 30"/>
            <p:cNvGrpSpPr>
              <a:grpSpLocks/>
            </p:cNvGrpSpPr>
            <p:nvPr/>
          </p:nvGrpSpPr>
          <p:grpSpPr bwMode="auto">
            <a:xfrm>
              <a:off x="2736" y="2640"/>
              <a:ext cx="960" cy="480"/>
              <a:chOff x="816" y="2640"/>
              <a:chExt cx="960" cy="480"/>
            </a:xfrm>
          </p:grpSpPr>
          <p:sp>
            <p:nvSpPr>
              <p:cNvPr id="36900" name="Rectangle 31"/>
              <p:cNvSpPr>
                <a:spLocks noChangeArrowheads="1"/>
              </p:cNvSpPr>
              <p:nvPr/>
            </p:nvSpPr>
            <p:spPr bwMode="auto">
              <a:xfrm>
                <a:off x="816"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36901" name="Rectangle 32"/>
              <p:cNvSpPr>
                <a:spLocks noChangeArrowheads="1"/>
              </p:cNvSpPr>
              <p:nvPr/>
            </p:nvSpPr>
            <p:spPr bwMode="auto">
              <a:xfrm>
                <a:off x="1008"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36902" name="Rectangle 33"/>
              <p:cNvSpPr>
                <a:spLocks noChangeArrowheads="1"/>
              </p:cNvSpPr>
              <p:nvPr/>
            </p:nvSpPr>
            <p:spPr bwMode="auto">
              <a:xfrm>
                <a:off x="1200"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36903" name="Rectangle 34"/>
              <p:cNvSpPr>
                <a:spLocks noChangeArrowheads="1"/>
              </p:cNvSpPr>
              <p:nvPr/>
            </p:nvSpPr>
            <p:spPr bwMode="auto">
              <a:xfrm>
                <a:off x="1392"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36904" name="Rectangle 35"/>
              <p:cNvSpPr>
                <a:spLocks noChangeArrowheads="1"/>
              </p:cNvSpPr>
              <p:nvPr/>
            </p:nvSpPr>
            <p:spPr bwMode="auto">
              <a:xfrm>
                <a:off x="1584"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7</a:t>
                </a:r>
              </a:p>
            </p:txBody>
          </p:sp>
        </p:grpSp>
        <p:grpSp>
          <p:nvGrpSpPr>
            <p:cNvPr id="36890" name="Group 36"/>
            <p:cNvGrpSpPr>
              <a:grpSpLocks/>
            </p:cNvGrpSpPr>
            <p:nvPr/>
          </p:nvGrpSpPr>
          <p:grpSpPr bwMode="auto">
            <a:xfrm>
              <a:off x="3696" y="2640"/>
              <a:ext cx="960" cy="480"/>
              <a:chOff x="816" y="2640"/>
              <a:chExt cx="960" cy="480"/>
            </a:xfrm>
          </p:grpSpPr>
          <p:sp>
            <p:nvSpPr>
              <p:cNvPr id="36895" name="Rectangle 37"/>
              <p:cNvSpPr>
                <a:spLocks noChangeArrowheads="1"/>
              </p:cNvSpPr>
              <p:nvPr/>
            </p:nvSpPr>
            <p:spPr bwMode="auto">
              <a:xfrm>
                <a:off x="816"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36896" name="Rectangle 38"/>
              <p:cNvSpPr>
                <a:spLocks noChangeArrowheads="1"/>
              </p:cNvSpPr>
              <p:nvPr/>
            </p:nvSpPr>
            <p:spPr bwMode="auto">
              <a:xfrm>
                <a:off x="1008"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36897" name="Rectangle 39"/>
              <p:cNvSpPr>
                <a:spLocks noChangeArrowheads="1"/>
              </p:cNvSpPr>
              <p:nvPr/>
            </p:nvSpPr>
            <p:spPr bwMode="auto">
              <a:xfrm>
                <a:off x="1200"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36898" name="Rectangle 40"/>
              <p:cNvSpPr>
                <a:spLocks noChangeArrowheads="1"/>
              </p:cNvSpPr>
              <p:nvPr/>
            </p:nvSpPr>
            <p:spPr bwMode="auto">
              <a:xfrm>
                <a:off x="1392"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36899" name="Rectangle 41"/>
              <p:cNvSpPr>
                <a:spLocks noChangeArrowheads="1"/>
              </p:cNvSpPr>
              <p:nvPr/>
            </p:nvSpPr>
            <p:spPr bwMode="auto">
              <a:xfrm>
                <a:off x="1584" y="2640"/>
                <a:ext cx="192" cy="480"/>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grpSp>
        <p:sp>
          <p:nvSpPr>
            <p:cNvPr id="36891" name="Rectangle 42"/>
            <p:cNvSpPr>
              <a:spLocks noChangeArrowheads="1"/>
            </p:cNvSpPr>
            <p:nvPr/>
          </p:nvSpPr>
          <p:spPr bwMode="auto">
            <a:xfrm>
              <a:off x="816" y="2640"/>
              <a:ext cx="960"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6892" name="Rectangle 43"/>
            <p:cNvSpPr>
              <a:spLocks noChangeArrowheads="1"/>
            </p:cNvSpPr>
            <p:nvPr/>
          </p:nvSpPr>
          <p:spPr bwMode="auto">
            <a:xfrm>
              <a:off x="1776" y="2640"/>
              <a:ext cx="960"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6893" name="Rectangle 44"/>
            <p:cNvSpPr>
              <a:spLocks noChangeArrowheads="1"/>
            </p:cNvSpPr>
            <p:nvPr/>
          </p:nvSpPr>
          <p:spPr bwMode="auto">
            <a:xfrm>
              <a:off x="2736" y="2640"/>
              <a:ext cx="960"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36894" name="Rectangle 45"/>
            <p:cNvSpPr>
              <a:spLocks noChangeArrowheads="1"/>
            </p:cNvSpPr>
            <p:nvPr/>
          </p:nvSpPr>
          <p:spPr bwMode="auto">
            <a:xfrm>
              <a:off x="3696" y="2640"/>
              <a:ext cx="960" cy="4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grpSp>
      <p:sp>
        <p:nvSpPr>
          <p:cNvPr id="314414" name="Rectangle 46"/>
          <p:cNvSpPr>
            <a:spLocks noChangeArrowheads="1"/>
          </p:cNvSpPr>
          <p:nvPr/>
        </p:nvSpPr>
        <p:spPr bwMode="auto">
          <a:xfrm>
            <a:off x="6858000" y="3371850"/>
            <a:ext cx="544513" cy="366713"/>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Yes</a:t>
            </a:r>
          </a:p>
        </p:txBody>
      </p:sp>
      <p:sp>
        <p:nvSpPr>
          <p:cNvPr id="314415" name="Rectangle 47"/>
          <p:cNvSpPr>
            <a:spLocks noChangeArrowheads="1"/>
          </p:cNvSpPr>
          <p:nvPr/>
        </p:nvSpPr>
        <p:spPr bwMode="auto">
          <a:xfrm>
            <a:off x="6858000" y="3767138"/>
            <a:ext cx="544513" cy="366712"/>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Yes</a:t>
            </a:r>
          </a:p>
        </p:txBody>
      </p:sp>
      <p:sp>
        <p:nvSpPr>
          <p:cNvPr id="314416" name="Rectangle 48"/>
          <p:cNvSpPr>
            <a:spLocks noChangeArrowheads="1"/>
          </p:cNvSpPr>
          <p:nvPr/>
        </p:nvSpPr>
        <p:spPr bwMode="auto">
          <a:xfrm>
            <a:off x="6858000" y="4162425"/>
            <a:ext cx="544513" cy="366713"/>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Yes</a:t>
            </a:r>
          </a:p>
        </p:txBody>
      </p:sp>
      <p:sp>
        <p:nvSpPr>
          <p:cNvPr id="314417" name="Rectangle 49"/>
          <p:cNvSpPr>
            <a:spLocks noChangeArrowheads="1"/>
          </p:cNvSpPr>
          <p:nvPr/>
        </p:nvSpPr>
        <p:spPr bwMode="auto">
          <a:xfrm>
            <a:off x="6858000" y="4557713"/>
            <a:ext cx="544513" cy="366712"/>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Yes</a:t>
            </a:r>
          </a:p>
        </p:txBody>
      </p:sp>
      <p:sp>
        <p:nvSpPr>
          <p:cNvPr id="314418" name="Rectangle 50"/>
          <p:cNvSpPr>
            <a:spLocks noChangeArrowheads="1"/>
          </p:cNvSpPr>
          <p:nvPr/>
        </p:nvSpPr>
        <p:spPr bwMode="auto">
          <a:xfrm>
            <a:off x="6858000" y="4953000"/>
            <a:ext cx="544513" cy="366713"/>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Yes</a:t>
            </a:r>
          </a:p>
        </p:txBody>
      </p:sp>
      <p:sp>
        <p:nvSpPr>
          <p:cNvPr id="314419" name="Rectangle 51"/>
          <p:cNvSpPr>
            <a:spLocks noChangeArrowheads="1"/>
          </p:cNvSpPr>
          <p:nvPr/>
        </p:nvSpPr>
        <p:spPr bwMode="auto">
          <a:xfrm>
            <a:off x="6913563" y="5348288"/>
            <a:ext cx="431800" cy="366712"/>
          </a:xfrm>
          <a:prstGeom prst="rect">
            <a:avLst/>
          </a:prstGeom>
          <a:noFill/>
          <a:ln w="19050">
            <a:noFill/>
            <a:miter lim="800000"/>
            <a:headEnd/>
            <a:tailEnd type="none" w="sm" len="sm"/>
          </a:ln>
          <a:effectLst/>
        </p:spPr>
        <p:txBody>
          <a:bodyPr wrap="none" lIns="45720" rIns="45720">
            <a:spAutoFit/>
          </a:bodyPr>
          <a:lstStyle/>
          <a:p>
            <a:pPr>
              <a:defRPr/>
            </a:pPr>
            <a:r>
              <a:rPr lang="en-US" sz="2000">
                <a:solidFill>
                  <a:srgbClr val="FF0000"/>
                </a:solidFill>
                <a:effectLst>
                  <a:outerShdw blurRad="38100" dist="38100" dir="2700000" algn="tl">
                    <a:srgbClr val="DDDDDD"/>
                  </a:outerShdw>
                </a:effectLst>
              </a:rPr>
              <a:t>No</a:t>
            </a:r>
          </a:p>
        </p:txBody>
      </p:sp>
      <p:sp>
        <p:nvSpPr>
          <p:cNvPr id="2" name="Rectangle 1"/>
          <p:cNvSpPr>
            <a:spLocks noChangeArrowheads="1"/>
          </p:cNvSpPr>
          <p:nvPr/>
        </p:nvSpPr>
        <p:spPr bwMode="auto">
          <a:xfrm>
            <a:off x="2133600" y="2362200"/>
            <a:ext cx="45720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eaLnBrk="1" hangingPunct="1"/>
            <a:r>
              <a:rPr lang="en-US">
                <a:solidFill>
                  <a:srgbClr val="000066"/>
                </a:solidFill>
              </a:rPr>
              <a:t>Address:</a:t>
            </a:r>
          </a:p>
          <a:p>
            <a:pPr lvl="2" eaLnBrk="1" hangingPunct="1">
              <a:buFont typeface="Wingdings" charset="0"/>
              <a:buNone/>
            </a:pPr>
            <a:r>
              <a:rPr lang="en-US">
                <a:solidFill>
                  <a:srgbClr val="000066"/>
                </a:solidFill>
              </a:rPr>
              <a:t>  </a:t>
            </a:r>
            <a:r>
              <a:rPr lang="en-US">
                <a:solidFill>
                  <a:srgbClr val="000066"/>
                </a:solidFill>
                <a:latin typeface="Courier New" charset="0"/>
              </a:rPr>
              <a:t>pgh + 20*index + 4*dig</a:t>
            </a:r>
          </a:p>
        </p:txBody>
      </p:sp>
    </p:spTree>
    <p:extLst>
      <p:ext uri="{BB962C8B-B14F-4D97-AF65-F5344CB8AC3E}">
        <p14:creationId xmlns:p14="http://schemas.microsoft.com/office/powerpoint/2010/main" val="2216281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4371">
                                            <p:txEl>
                                              <p:pRg st="0" end="0"/>
                                            </p:txEl>
                                          </p:spTgt>
                                        </p:tgtEl>
                                        <p:attrNameLst>
                                          <p:attrName>style.visibility</p:attrName>
                                        </p:attrNameLst>
                                      </p:cBhvr>
                                      <p:to>
                                        <p:strVal val="visible"/>
                                      </p:to>
                                    </p:set>
                                    <p:animEffect transition="in" filter="dissolve">
                                      <p:cBhvr>
                                        <p:cTn id="12" dur="500"/>
                                        <p:tgtEl>
                                          <p:spTgt spid="314371">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4371">
                                            <p:txEl>
                                              <p:pRg st="1" end="1"/>
                                            </p:txEl>
                                          </p:spTgt>
                                        </p:tgtEl>
                                        <p:attrNameLst>
                                          <p:attrName>style.visibility</p:attrName>
                                        </p:attrNameLst>
                                      </p:cBhvr>
                                      <p:to>
                                        <p:strVal val="visible"/>
                                      </p:to>
                                    </p:set>
                                    <p:animEffect transition="in" filter="dissolve">
                                      <p:cBhvr>
                                        <p:cTn id="15" dur="500"/>
                                        <p:tgtEl>
                                          <p:spTgt spid="314371">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4371">
                                            <p:txEl>
                                              <p:pRg st="2" end="2"/>
                                            </p:txEl>
                                          </p:spTgt>
                                        </p:tgtEl>
                                        <p:attrNameLst>
                                          <p:attrName>style.visibility</p:attrName>
                                        </p:attrNameLst>
                                      </p:cBhvr>
                                      <p:to>
                                        <p:strVal val="visible"/>
                                      </p:to>
                                    </p:set>
                                    <p:animEffect transition="in" filter="dissolve">
                                      <p:cBhvr>
                                        <p:cTn id="18" dur="500"/>
                                        <p:tgtEl>
                                          <p:spTgt spid="314371">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4371">
                                            <p:txEl>
                                              <p:pRg st="3" end="3"/>
                                            </p:txEl>
                                          </p:spTgt>
                                        </p:tgtEl>
                                        <p:attrNameLst>
                                          <p:attrName>style.visibility</p:attrName>
                                        </p:attrNameLst>
                                      </p:cBhvr>
                                      <p:to>
                                        <p:strVal val="visible"/>
                                      </p:to>
                                    </p:set>
                                    <p:animEffect transition="in" filter="dissolve">
                                      <p:cBhvr>
                                        <p:cTn id="21" dur="500"/>
                                        <p:tgtEl>
                                          <p:spTgt spid="314371">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4371">
                                            <p:txEl>
                                              <p:pRg st="4" end="4"/>
                                            </p:txEl>
                                          </p:spTgt>
                                        </p:tgtEl>
                                        <p:attrNameLst>
                                          <p:attrName>style.visibility</p:attrName>
                                        </p:attrNameLst>
                                      </p:cBhvr>
                                      <p:to>
                                        <p:strVal val="visible"/>
                                      </p:to>
                                    </p:set>
                                    <p:animEffect transition="in" filter="dissolve">
                                      <p:cBhvr>
                                        <p:cTn id="24" dur="500"/>
                                        <p:tgtEl>
                                          <p:spTgt spid="314371">
                                            <p:txEl>
                                              <p:pRg st="4" end="4"/>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4371">
                                            <p:txEl>
                                              <p:pRg st="5" end="5"/>
                                            </p:txEl>
                                          </p:spTgt>
                                        </p:tgtEl>
                                        <p:attrNameLst>
                                          <p:attrName>style.visibility</p:attrName>
                                        </p:attrNameLst>
                                      </p:cBhvr>
                                      <p:to>
                                        <p:strVal val="visible"/>
                                      </p:to>
                                    </p:set>
                                    <p:animEffect transition="in" filter="dissolve">
                                      <p:cBhvr>
                                        <p:cTn id="27" dur="500"/>
                                        <p:tgtEl>
                                          <p:spTgt spid="314371">
                                            <p:txEl>
                                              <p:pRg st="5" end="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4371">
                                            <p:txEl>
                                              <p:pRg st="6" end="6"/>
                                            </p:txEl>
                                          </p:spTgt>
                                        </p:tgtEl>
                                        <p:attrNameLst>
                                          <p:attrName>style.visibility</p:attrName>
                                        </p:attrNameLst>
                                      </p:cBhvr>
                                      <p:to>
                                        <p:strVal val="visible"/>
                                      </p:to>
                                    </p:set>
                                    <p:animEffect transition="in" filter="dissolve">
                                      <p:cBhvr>
                                        <p:cTn id="30" dur="500"/>
                                        <p:tgtEl>
                                          <p:spTgt spid="314371">
                                            <p:txEl>
                                              <p:pRg st="6" end="6"/>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4371">
                                            <p:txEl>
                                              <p:pRg st="7" end="7"/>
                                            </p:txEl>
                                          </p:spTgt>
                                        </p:tgtEl>
                                        <p:attrNameLst>
                                          <p:attrName>style.visibility</p:attrName>
                                        </p:attrNameLst>
                                      </p:cBhvr>
                                      <p:to>
                                        <p:strVal val="visible"/>
                                      </p:to>
                                    </p:set>
                                    <p:animEffect transition="in" filter="dissolve">
                                      <p:cBhvr>
                                        <p:cTn id="33" dur="500"/>
                                        <p:tgtEl>
                                          <p:spTgt spid="314371">
                                            <p:txEl>
                                              <p:pRg st="7" end="7"/>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4371">
                                            <p:txEl>
                                              <p:pRg st="8" end="8"/>
                                            </p:txEl>
                                          </p:spTgt>
                                        </p:tgtEl>
                                        <p:attrNameLst>
                                          <p:attrName>style.visibility</p:attrName>
                                        </p:attrNameLst>
                                      </p:cBhvr>
                                      <p:to>
                                        <p:strVal val="visible"/>
                                      </p:to>
                                    </p:set>
                                    <p:animEffect transition="in" filter="dissolve">
                                      <p:cBhvr>
                                        <p:cTn id="36" dur="500"/>
                                        <p:tgtEl>
                                          <p:spTgt spid="314371">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4414">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14415">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14416">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14417">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14418">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14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P spid="314414" grpId="0" build="p" autoUpdateAnimBg="0"/>
      <p:bldP spid="314415" grpId="0" build="p" autoUpdateAnimBg="0"/>
      <p:bldP spid="314416" grpId="0" build="p" autoUpdateAnimBg="0"/>
      <p:bldP spid="314417" grpId="0" build="p" autoUpdateAnimBg="0"/>
      <p:bldP spid="314418" grpId="0" build="p" autoUpdateAnimBg="0"/>
      <p:bldP spid="314419" grpId="0" build="p"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Next Assembly Quiz due this Monday Sept 30</a:t>
            </a:r>
          </a:p>
          <a:p>
            <a:pPr>
              <a:defRPr/>
            </a:pPr>
            <a:r>
              <a:rPr lang="en-US" dirty="0" smtClean="0">
                <a:latin typeface="Helvetica" charset="0"/>
                <a:ea typeface="ＭＳ Ｐゴシック" charset="0"/>
                <a:cs typeface="ＭＳ Ｐゴシック" charset="0"/>
              </a:rPr>
              <a:t>Bomb </a:t>
            </a:r>
            <a:r>
              <a:rPr lang="en-US" dirty="0">
                <a:latin typeface="Helvetica" charset="0"/>
                <a:ea typeface="ＭＳ Ｐゴシック" charset="0"/>
                <a:cs typeface="ＭＳ Ｐゴシック" charset="0"/>
              </a:rPr>
              <a:t>Lab #2 </a:t>
            </a:r>
            <a:r>
              <a:rPr lang="en-US" dirty="0" smtClean="0">
                <a:latin typeface="Helvetica" charset="0"/>
                <a:ea typeface="ＭＳ Ｐゴシック" charset="0"/>
                <a:cs typeface="ＭＳ Ｐゴシック" charset="0"/>
              </a:rPr>
              <a:t>due Friday Oct 4</a:t>
            </a:r>
          </a:p>
          <a:p>
            <a:pPr lvl="1">
              <a:defRPr/>
            </a:pPr>
            <a:r>
              <a:rPr lang="en-US" dirty="0" smtClean="0">
                <a:latin typeface="Helvetica" charset="0"/>
                <a:ea typeface="ＭＳ Ｐゴシック" charset="0"/>
                <a:cs typeface="ＭＳ Ｐゴシック" charset="0"/>
              </a:rPr>
              <a:t>Sign up for grading time slots this week</a:t>
            </a:r>
          </a:p>
          <a:p>
            <a:pPr>
              <a:defRPr/>
            </a:pPr>
            <a:r>
              <a:rPr lang="en-US" dirty="0">
                <a:latin typeface="Helvetica" charset="0"/>
                <a:ea typeface="ＭＳ Ｐゴシック" charset="0"/>
                <a:cs typeface="ＭＳ Ｐゴシック" charset="0"/>
              </a:rPr>
              <a:t>Read Chapter 3.1-3.12 (except 3.11) and do practice problems</a:t>
            </a:r>
          </a:p>
          <a:p>
            <a:pPr>
              <a:defRPr/>
            </a:pPr>
            <a:r>
              <a:rPr lang="en-US" dirty="0" smtClean="0">
                <a:latin typeface="Helvetica" charset="0"/>
                <a:ea typeface="ＭＳ Ｐゴシック" charset="0"/>
                <a:cs typeface="ＭＳ Ｐゴシック" charset="0"/>
              </a:rPr>
              <a:t>Midterm #1 is next week in class</a:t>
            </a:r>
          </a:p>
          <a:p>
            <a:pPr lvl="1">
              <a:defRPr/>
            </a:pPr>
            <a:r>
              <a:rPr lang="en-US" dirty="0" smtClean="0">
                <a:latin typeface="Helvetica" charset="0"/>
                <a:ea typeface="ＭＳ Ｐゴシック" charset="0"/>
                <a:cs typeface="ＭＳ Ｐゴシック" charset="0"/>
              </a:rPr>
              <a:t>Thursday Oct 10 for students assigned to TTH lectures</a:t>
            </a:r>
          </a:p>
          <a:p>
            <a:pPr lvl="1">
              <a:defRPr/>
            </a:pPr>
            <a:r>
              <a:rPr lang="en-US" dirty="0" smtClean="0">
                <a:latin typeface="Helvetica" charset="0"/>
                <a:ea typeface="ＭＳ Ｐゴシック" charset="0"/>
                <a:cs typeface="ＭＳ Ｐゴシック" charset="0"/>
              </a:rPr>
              <a:t>Wednesday Oct 9 and ½ of Friday Oct 11 for students assigned to MWF lectures</a:t>
            </a:r>
          </a:p>
          <a:p>
            <a:pPr>
              <a:defRPr/>
            </a:pPr>
            <a:r>
              <a:rPr lang="en-US" dirty="0" smtClean="0">
                <a:latin typeface="Helvetica" charset="0"/>
                <a:ea typeface="ＭＳ Ｐゴシック" charset="0"/>
                <a:cs typeface="ＭＳ Ｐゴシック" charset="0"/>
              </a:rPr>
              <a:t>To help study for the midterm:</a:t>
            </a:r>
          </a:p>
          <a:p>
            <a:pPr lvl="1">
              <a:defRPr/>
            </a:pPr>
            <a:r>
              <a:rPr lang="en-US" dirty="0">
                <a:latin typeface="Helvetica" charset="0"/>
                <a:ea typeface="ＭＳ Ｐゴシック" charset="0"/>
                <a:cs typeface="ＭＳ Ｐゴシック" charset="0"/>
              </a:rPr>
              <a:t>We’ll be releasing a practice exam</a:t>
            </a:r>
          </a:p>
          <a:p>
            <a:pPr lvl="1">
              <a:defRPr/>
            </a:pPr>
            <a:r>
              <a:rPr lang="en-US" dirty="0" smtClean="0">
                <a:latin typeface="Helvetica" charset="0"/>
                <a:ea typeface="ＭＳ Ｐゴシック" charset="0"/>
                <a:cs typeface="ＭＳ Ｐゴシック" charset="0"/>
              </a:rPr>
              <a:t>We’ll be releasing a practice quiz (not graded) </a:t>
            </a:r>
            <a:endParaRPr lang="en-US" dirty="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6739272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381000" y="533400"/>
            <a:ext cx="7112000" cy="573088"/>
          </a:xfrm>
        </p:spPr>
        <p:txBody>
          <a:bodyPr/>
          <a:lstStyle/>
          <a:p>
            <a:r>
              <a:rPr lang="en-US">
                <a:latin typeface="Calibri" pitchFamily="-96" charset="0"/>
              </a:rPr>
              <a:t>Multi-Level Array Example</a:t>
            </a:r>
          </a:p>
        </p:txBody>
      </p:sp>
      <p:sp>
        <p:nvSpPr>
          <p:cNvPr id="315395" name="Rectangle 3"/>
          <p:cNvSpPr>
            <a:spLocks noGrp="1" noChangeArrowheads="1"/>
          </p:cNvSpPr>
          <p:nvPr>
            <p:ph type="body" idx="1"/>
          </p:nvPr>
        </p:nvSpPr>
        <p:spPr>
          <a:xfrm>
            <a:off x="5638800" y="1265238"/>
            <a:ext cx="3505200" cy="2286000"/>
          </a:xfrm>
        </p:spPr>
        <p:txBody>
          <a:bodyPr/>
          <a:lstStyle/>
          <a:p>
            <a:r>
              <a:rPr lang="en-US" sz="2000" dirty="0">
                <a:latin typeface="Calibri" pitchFamily="-96" charset="0"/>
              </a:rPr>
              <a:t>Variable </a:t>
            </a:r>
            <a:r>
              <a:rPr lang="en-US" sz="2000" dirty="0" err="1">
                <a:latin typeface="Courier New" pitchFamily="-96" charset="0"/>
              </a:rPr>
              <a:t>univ</a:t>
            </a:r>
            <a:r>
              <a:rPr lang="en-US" sz="2000" dirty="0">
                <a:latin typeface="Calibri" pitchFamily="-96" charset="0"/>
              </a:rPr>
              <a:t> denotes array of 3 elements</a:t>
            </a:r>
          </a:p>
          <a:p>
            <a:r>
              <a:rPr lang="en-US" sz="2000" dirty="0">
                <a:latin typeface="Calibri" pitchFamily="-96" charset="0"/>
              </a:rPr>
              <a:t>Each element is a pointer</a:t>
            </a:r>
          </a:p>
          <a:p>
            <a:pPr lvl="1"/>
            <a:r>
              <a:rPr lang="en-US" dirty="0" smtClean="0">
                <a:latin typeface="Calibri" pitchFamily="-96" charset="0"/>
              </a:rPr>
              <a:t>8 </a:t>
            </a:r>
            <a:r>
              <a:rPr lang="en-US" dirty="0">
                <a:latin typeface="Calibri" pitchFamily="-96" charset="0"/>
              </a:rPr>
              <a:t>bytes</a:t>
            </a:r>
          </a:p>
          <a:p>
            <a:r>
              <a:rPr lang="en-US" sz="2000" dirty="0">
                <a:latin typeface="Calibri" pitchFamily="-96" charset="0"/>
              </a:rPr>
              <a:t>Each pointer points to array of </a:t>
            </a:r>
            <a:r>
              <a:rPr lang="en-US" sz="2000" dirty="0" err="1">
                <a:latin typeface="Courier New" pitchFamily="-96" charset="0"/>
              </a:rPr>
              <a:t>int</a:t>
            </a:r>
            <a:r>
              <a:rPr lang="en-US" sz="2000" dirty="0" err="1">
                <a:latin typeface="Calibri" pitchFamily="-96" charset="0"/>
              </a:rPr>
              <a:t>’s</a:t>
            </a:r>
            <a:r>
              <a:rPr lang="en-US" sz="2000" dirty="0">
                <a:latin typeface="Calibri" pitchFamily="-96" charset="0"/>
              </a:rPr>
              <a:t> </a:t>
            </a:r>
          </a:p>
        </p:txBody>
      </p:sp>
      <p:sp>
        <p:nvSpPr>
          <p:cNvPr id="95235" name="Rectangle 4"/>
          <p:cNvSpPr>
            <a:spLocks noChangeArrowheads="1"/>
          </p:cNvSpPr>
          <p:nvPr/>
        </p:nvSpPr>
        <p:spPr bwMode="auto">
          <a:xfrm>
            <a:off x="228600" y="1371600"/>
            <a:ext cx="5257800" cy="842282"/>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algn="l"/>
            <a:r>
              <a:rPr lang="en-US" dirty="0" err="1">
                <a:solidFill>
                  <a:srgbClr val="000066"/>
                </a:solidFill>
                <a:latin typeface="Courier New" pitchFamily="-96" charset="0"/>
              </a:rPr>
              <a:t>zip_dig</a:t>
            </a:r>
            <a:r>
              <a:rPr lang="en-US" dirty="0">
                <a:solidFill>
                  <a:srgbClr val="000066"/>
                </a:solidFill>
                <a:latin typeface="Courier New" pitchFamily="-96" charset="0"/>
              </a:rPr>
              <a:t> </a:t>
            </a:r>
            <a:r>
              <a:rPr lang="en-US" dirty="0" err="1">
                <a:solidFill>
                  <a:srgbClr val="000066"/>
                </a:solidFill>
                <a:latin typeface="Courier New" pitchFamily="-96" charset="0"/>
              </a:rPr>
              <a:t>cmu</a:t>
            </a:r>
            <a:r>
              <a:rPr lang="en-US" dirty="0">
                <a:solidFill>
                  <a:srgbClr val="000066"/>
                </a:solidFill>
                <a:latin typeface="Courier New" pitchFamily="-96" charset="0"/>
              </a:rPr>
              <a:t> = { 1, 5, 2, 1, 3 };</a:t>
            </a:r>
          </a:p>
          <a:p>
            <a:pPr algn="l"/>
            <a:r>
              <a:rPr lang="en-US" dirty="0" err="1">
                <a:solidFill>
                  <a:srgbClr val="000066"/>
                </a:solidFill>
                <a:latin typeface="Courier New" pitchFamily="-96" charset="0"/>
              </a:rPr>
              <a:t>zip_dig</a:t>
            </a:r>
            <a:r>
              <a:rPr lang="en-US" dirty="0">
                <a:solidFill>
                  <a:srgbClr val="000066"/>
                </a:solidFill>
                <a:latin typeface="Courier New" pitchFamily="-96" charset="0"/>
              </a:rPr>
              <a:t> </a:t>
            </a:r>
            <a:r>
              <a:rPr lang="en-US" dirty="0" err="1">
                <a:solidFill>
                  <a:srgbClr val="000066"/>
                </a:solidFill>
                <a:latin typeface="Courier New" pitchFamily="-96" charset="0"/>
              </a:rPr>
              <a:t>mit</a:t>
            </a:r>
            <a:r>
              <a:rPr lang="en-US" dirty="0">
                <a:solidFill>
                  <a:srgbClr val="000066"/>
                </a:solidFill>
                <a:latin typeface="Courier New" pitchFamily="-96" charset="0"/>
              </a:rPr>
              <a:t> = { 0, 2, 1, 3, 9 };</a:t>
            </a:r>
          </a:p>
          <a:p>
            <a:pPr algn="l"/>
            <a:r>
              <a:rPr lang="en-US" dirty="0" err="1">
                <a:solidFill>
                  <a:srgbClr val="000066"/>
                </a:solidFill>
                <a:latin typeface="Courier New" pitchFamily="-96" charset="0"/>
              </a:rPr>
              <a:t>zip_dig</a:t>
            </a:r>
            <a:r>
              <a:rPr lang="en-US" dirty="0">
                <a:solidFill>
                  <a:srgbClr val="000066"/>
                </a:solidFill>
                <a:latin typeface="Courier New" pitchFamily="-96" charset="0"/>
              </a:rPr>
              <a:t> </a:t>
            </a:r>
            <a:r>
              <a:rPr lang="en-US" dirty="0" smtClean="0">
                <a:solidFill>
                  <a:srgbClr val="000066"/>
                </a:solidFill>
                <a:latin typeface="Courier New" pitchFamily="-96" charset="0"/>
              </a:rPr>
              <a:t>cub </a:t>
            </a:r>
            <a:r>
              <a:rPr lang="en-US" dirty="0">
                <a:solidFill>
                  <a:srgbClr val="000066"/>
                </a:solidFill>
                <a:latin typeface="Courier New" pitchFamily="-96" charset="0"/>
              </a:rPr>
              <a:t>= { </a:t>
            </a:r>
            <a:r>
              <a:rPr lang="en-US" dirty="0" smtClean="0">
                <a:solidFill>
                  <a:srgbClr val="000066"/>
                </a:solidFill>
                <a:latin typeface="Courier New" pitchFamily="-96" charset="0"/>
              </a:rPr>
              <a:t>8, </a:t>
            </a:r>
            <a:r>
              <a:rPr lang="en-US" dirty="0">
                <a:solidFill>
                  <a:srgbClr val="000066"/>
                </a:solidFill>
                <a:latin typeface="Courier New" pitchFamily="-96" charset="0"/>
              </a:rPr>
              <a:t>0</a:t>
            </a:r>
            <a:r>
              <a:rPr lang="en-US" dirty="0" smtClean="0">
                <a:solidFill>
                  <a:srgbClr val="000066"/>
                </a:solidFill>
                <a:latin typeface="Courier New" pitchFamily="-96" charset="0"/>
              </a:rPr>
              <a:t>, 3, </a:t>
            </a:r>
            <a:r>
              <a:rPr lang="en-US" dirty="0">
                <a:solidFill>
                  <a:srgbClr val="000066"/>
                </a:solidFill>
                <a:latin typeface="Courier New" pitchFamily="-96" charset="0"/>
              </a:rPr>
              <a:t>0</a:t>
            </a:r>
            <a:r>
              <a:rPr lang="en-US" dirty="0" smtClean="0">
                <a:solidFill>
                  <a:srgbClr val="000066"/>
                </a:solidFill>
                <a:latin typeface="Courier New" pitchFamily="-96" charset="0"/>
              </a:rPr>
              <a:t>, </a:t>
            </a:r>
            <a:r>
              <a:rPr lang="en-US" dirty="0">
                <a:solidFill>
                  <a:srgbClr val="000066"/>
                </a:solidFill>
                <a:latin typeface="Courier New" pitchFamily="-96" charset="0"/>
              </a:rPr>
              <a:t>9</a:t>
            </a:r>
            <a:r>
              <a:rPr lang="en-US" dirty="0" smtClean="0">
                <a:solidFill>
                  <a:srgbClr val="000066"/>
                </a:solidFill>
                <a:latin typeface="Courier New" pitchFamily="-96" charset="0"/>
              </a:rPr>
              <a:t> </a:t>
            </a:r>
            <a:r>
              <a:rPr lang="en-US" dirty="0">
                <a:solidFill>
                  <a:srgbClr val="000066"/>
                </a:solidFill>
                <a:latin typeface="Courier New" pitchFamily="-96" charset="0"/>
              </a:rPr>
              <a:t>};</a:t>
            </a:r>
          </a:p>
        </p:txBody>
      </p:sp>
      <p:sp>
        <p:nvSpPr>
          <p:cNvPr id="95236" name="Rectangle 5"/>
          <p:cNvSpPr>
            <a:spLocks noChangeArrowheads="1"/>
          </p:cNvSpPr>
          <p:nvPr/>
        </p:nvSpPr>
        <p:spPr bwMode="auto">
          <a:xfrm>
            <a:off x="228600" y="2438400"/>
            <a:ext cx="5257800" cy="592983"/>
          </a:xfrm>
          <a:prstGeom prst="rect">
            <a:avLst/>
          </a:prstGeom>
          <a:solidFill>
            <a:srgbClr val="F6F5BD"/>
          </a:solidFill>
          <a:ln w="12700">
            <a:solidFill>
              <a:schemeClr val="tx1"/>
            </a:solidFill>
            <a:miter lim="800000"/>
            <a:headEnd/>
            <a:tailEnd/>
          </a:ln>
        </p:spPr>
        <p:txBody>
          <a:bodyPr lIns="90487" tIns="44450" rIns="90487" bIns="44450">
            <a:prstTxWarp prst="textNoShape">
              <a:avLst/>
            </a:prstTxWarp>
            <a:spAutoFit/>
          </a:bodyPr>
          <a:lstStyle/>
          <a:p>
            <a:pPr algn="l"/>
            <a:r>
              <a:rPr lang="en-US" dirty="0">
                <a:solidFill>
                  <a:srgbClr val="000066"/>
                </a:solidFill>
                <a:latin typeface="Courier New" pitchFamily="-96" charset="0"/>
              </a:rPr>
              <a:t>#define UCOUNT 3</a:t>
            </a:r>
          </a:p>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univ</a:t>
            </a:r>
            <a:r>
              <a:rPr lang="en-US" dirty="0">
                <a:solidFill>
                  <a:srgbClr val="000066"/>
                </a:solidFill>
                <a:latin typeface="Courier New" pitchFamily="-96" charset="0"/>
              </a:rPr>
              <a:t>[UCOUNT] = {</a:t>
            </a:r>
            <a:r>
              <a:rPr lang="en-US" dirty="0" err="1">
                <a:solidFill>
                  <a:srgbClr val="000066"/>
                </a:solidFill>
                <a:latin typeface="Courier New" pitchFamily="-96" charset="0"/>
              </a:rPr>
              <a:t>mit</a:t>
            </a:r>
            <a:r>
              <a:rPr lang="en-US" dirty="0">
                <a:solidFill>
                  <a:srgbClr val="000066"/>
                </a:solidFill>
                <a:latin typeface="Courier New" pitchFamily="-96" charset="0"/>
              </a:rPr>
              <a:t>, </a:t>
            </a:r>
            <a:r>
              <a:rPr lang="en-US" dirty="0" err="1">
                <a:solidFill>
                  <a:srgbClr val="000066"/>
                </a:solidFill>
                <a:latin typeface="Courier New" pitchFamily="-96" charset="0"/>
              </a:rPr>
              <a:t>cmu</a:t>
            </a:r>
            <a:r>
              <a:rPr lang="en-US" dirty="0">
                <a:solidFill>
                  <a:srgbClr val="000066"/>
                </a:solidFill>
                <a:latin typeface="Courier New" pitchFamily="-96" charset="0"/>
              </a:rPr>
              <a:t>, </a:t>
            </a:r>
            <a:r>
              <a:rPr lang="en-US" dirty="0" smtClean="0">
                <a:solidFill>
                  <a:srgbClr val="000066"/>
                </a:solidFill>
                <a:latin typeface="Courier New" pitchFamily="-96" charset="0"/>
              </a:rPr>
              <a:t>cub</a:t>
            </a:r>
            <a:r>
              <a:rPr lang="en-US" dirty="0">
                <a:solidFill>
                  <a:srgbClr val="000066"/>
                </a:solidFill>
                <a:latin typeface="Courier New" pitchFamily="-96" charset="0"/>
              </a:rPr>
              <a:t>};</a:t>
            </a:r>
          </a:p>
        </p:txBody>
      </p:sp>
      <p:grpSp>
        <p:nvGrpSpPr>
          <p:cNvPr id="2" name="Group 1"/>
          <p:cNvGrpSpPr/>
          <p:nvPr/>
        </p:nvGrpSpPr>
        <p:grpSpPr>
          <a:xfrm>
            <a:off x="374650" y="3733800"/>
            <a:ext cx="8616950" cy="2663825"/>
            <a:chOff x="374650" y="3733800"/>
            <a:chExt cx="8616950" cy="2663825"/>
          </a:xfrm>
        </p:grpSpPr>
        <p:grpSp>
          <p:nvGrpSpPr>
            <p:cNvPr id="3" name="Group 7"/>
            <p:cNvGrpSpPr>
              <a:grpSpLocks/>
            </p:cNvGrpSpPr>
            <p:nvPr/>
          </p:nvGrpSpPr>
          <p:grpSpPr bwMode="auto">
            <a:xfrm>
              <a:off x="374650" y="4191000"/>
              <a:ext cx="1987549" cy="1530350"/>
              <a:chOff x="188" y="2112"/>
              <a:chExt cx="1252" cy="964"/>
            </a:xfrm>
          </p:grpSpPr>
          <p:sp>
            <p:nvSpPr>
              <p:cNvPr id="95301" name="Rectangle 8"/>
              <p:cNvSpPr>
                <a:spLocks noChangeArrowheads="1"/>
              </p:cNvSpPr>
              <p:nvPr/>
            </p:nvSpPr>
            <p:spPr bwMode="auto">
              <a:xfrm>
                <a:off x="864" y="2352"/>
                <a:ext cx="576" cy="240"/>
              </a:xfrm>
              <a:prstGeom prst="rect">
                <a:avLst/>
              </a:prstGeom>
              <a:solidFill>
                <a:srgbClr val="F1C7C7"/>
              </a:solidFill>
              <a:ln w="254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36</a:t>
                </a:r>
              </a:p>
            </p:txBody>
          </p:sp>
          <p:sp>
            <p:nvSpPr>
              <p:cNvPr id="95302" name="Line 9"/>
              <p:cNvSpPr>
                <a:spLocks noChangeShapeType="1"/>
              </p:cNvSpPr>
              <p:nvPr/>
            </p:nvSpPr>
            <p:spPr bwMode="auto">
              <a:xfrm flipV="1">
                <a:off x="576" y="2485"/>
                <a:ext cx="288"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303" name="Text Box 10"/>
              <p:cNvSpPr txBox="1">
                <a:spLocks noChangeArrowheads="1"/>
              </p:cNvSpPr>
              <p:nvPr/>
            </p:nvSpPr>
            <p:spPr bwMode="auto">
              <a:xfrm>
                <a:off x="201" y="2363"/>
                <a:ext cx="375" cy="231"/>
              </a:xfrm>
              <a:prstGeom prst="rect">
                <a:avLst/>
              </a:prstGeom>
              <a:noFill/>
              <a:ln w="25400">
                <a:noFill/>
                <a:miter lim="800000"/>
                <a:headEnd/>
                <a:tailEnd/>
              </a:ln>
            </p:spPr>
            <p:txBody>
              <a:bodyPr wrap="none">
                <a:prstTxWarp prst="textNoShape">
                  <a:avLst/>
                </a:prstTxWarp>
                <a:spAutoFit/>
              </a:bodyPr>
              <a:lstStyle/>
              <a:p>
                <a:pPr algn="r"/>
                <a:r>
                  <a:rPr lang="en-US">
                    <a:solidFill>
                      <a:srgbClr val="000066"/>
                    </a:solidFill>
                    <a:latin typeface="Courier New" pitchFamily="-96" charset="0"/>
                  </a:rPr>
                  <a:t>160</a:t>
                </a:r>
              </a:p>
            </p:txBody>
          </p:sp>
          <p:sp>
            <p:nvSpPr>
              <p:cNvPr id="95304" name="Rectangle 11"/>
              <p:cNvSpPr>
                <a:spLocks noChangeArrowheads="1"/>
              </p:cNvSpPr>
              <p:nvPr/>
            </p:nvSpPr>
            <p:spPr bwMode="auto">
              <a:xfrm>
                <a:off x="864" y="2592"/>
                <a:ext cx="576" cy="240"/>
              </a:xfrm>
              <a:prstGeom prst="rect">
                <a:avLst/>
              </a:prstGeom>
              <a:solidFill>
                <a:srgbClr val="F1C7C7"/>
              </a:solidFill>
              <a:ln w="254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16</a:t>
                </a:r>
              </a:p>
            </p:txBody>
          </p:sp>
          <p:sp>
            <p:nvSpPr>
              <p:cNvPr id="95305" name="Rectangle 12"/>
              <p:cNvSpPr>
                <a:spLocks noChangeArrowheads="1"/>
              </p:cNvSpPr>
              <p:nvPr/>
            </p:nvSpPr>
            <p:spPr bwMode="auto">
              <a:xfrm>
                <a:off x="864" y="2832"/>
                <a:ext cx="576" cy="240"/>
              </a:xfrm>
              <a:prstGeom prst="rect">
                <a:avLst/>
              </a:prstGeom>
              <a:solidFill>
                <a:srgbClr val="F1C7C7"/>
              </a:solidFill>
              <a:ln w="25400">
                <a:solidFill>
                  <a:schemeClr val="tx1"/>
                </a:solidFill>
                <a:miter lim="800000"/>
                <a:headEnd/>
                <a:tailEnd/>
              </a:ln>
            </p:spPr>
            <p:txBody>
              <a:bodyPr wrap="none" anchor="ctr">
                <a:prstTxWarp prst="textNoShape">
                  <a:avLst/>
                </a:prstTxWarp>
              </a:bodyPr>
              <a:lstStyle/>
              <a:p>
                <a:r>
                  <a:rPr lang="en-US">
                    <a:solidFill>
                      <a:srgbClr val="000066"/>
                    </a:solidFill>
                    <a:latin typeface="Courier New" pitchFamily="-96" charset="0"/>
                  </a:rPr>
                  <a:t>56</a:t>
                </a:r>
              </a:p>
            </p:txBody>
          </p:sp>
          <p:sp>
            <p:nvSpPr>
              <p:cNvPr id="95306" name="Line 13"/>
              <p:cNvSpPr>
                <a:spLocks noChangeShapeType="1"/>
              </p:cNvSpPr>
              <p:nvPr/>
            </p:nvSpPr>
            <p:spPr bwMode="auto">
              <a:xfrm flipV="1">
                <a:off x="576" y="2725"/>
                <a:ext cx="288"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307" name="Line 14"/>
              <p:cNvSpPr>
                <a:spLocks noChangeShapeType="1"/>
              </p:cNvSpPr>
              <p:nvPr/>
            </p:nvSpPr>
            <p:spPr bwMode="auto">
              <a:xfrm flipV="1">
                <a:off x="576" y="2965"/>
                <a:ext cx="288"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308" name="Text Box 15"/>
              <p:cNvSpPr txBox="1">
                <a:spLocks noChangeArrowheads="1"/>
              </p:cNvSpPr>
              <p:nvPr/>
            </p:nvSpPr>
            <p:spPr bwMode="auto">
              <a:xfrm>
                <a:off x="191" y="2612"/>
                <a:ext cx="375" cy="231"/>
              </a:xfrm>
              <a:prstGeom prst="rect">
                <a:avLst/>
              </a:prstGeom>
              <a:noFill/>
              <a:ln w="25400">
                <a:noFill/>
                <a:miter lim="800000"/>
                <a:headEnd/>
                <a:tailEnd/>
              </a:ln>
            </p:spPr>
            <p:txBody>
              <a:bodyPr wrap="none">
                <a:prstTxWarp prst="textNoShape">
                  <a:avLst/>
                </a:prstTxWarp>
                <a:spAutoFit/>
              </a:bodyPr>
              <a:lstStyle/>
              <a:p>
                <a:pPr algn="r"/>
                <a:r>
                  <a:rPr lang="en-US" dirty="0" smtClean="0">
                    <a:solidFill>
                      <a:srgbClr val="000066"/>
                    </a:solidFill>
                    <a:latin typeface="Courier New" pitchFamily="-96" charset="0"/>
                  </a:rPr>
                  <a:t>168</a:t>
                </a:r>
                <a:endParaRPr lang="en-US" dirty="0">
                  <a:solidFill>
                    <a:srgbClr val="000066"/>
                  </a:solidFill>
                  <a:latin typeface="Courier New" pitchFamily="-96" charset="0"/>
                </a:endParaRPr>
              </a:p>
            </p:txBody>
          </p:sp>
          <p:sp>
            <p:nvSpPr>
              <p:cNvPr id="95309" name="Text Box 16"/>
              <p:cNvSpPr txBox="1">
                <a:spLocks noChangeArrowheads="1"/>
              </p:cNvSpPr>
              <p:nvPr/>
            </p:nvSpPr>
            <p:spPr bwMode="auto">
              <a:xfrm>
                <a:off x="188" y="2843"/>
                <a:ext cx="378" cy="233"/>
              </a:xfrm>
              <a:prstGeom prst="rect">
                <a:avLst/>
              </a:prstGeom>
              <a:noFill/>
              <a:ln w="25400">
                <a:noFill/>
                <a:miter lim="800000"/>
                <a:headEnd/>
                <a:tailEnd/>
              </a:ln>
            </p:spPr>
            <p:txBody>
              <a:bodyPr wrap="none">
                <a:prstTxWarp prst="textNoShape">
                  <a:avLst/>
                </a:prstTxWarp>
                <a:spAutoFit/>
              </a:bodyPr>
              <a:lstStyle/>
              <a:p>
                <a:pPr algn="r"/>
                <a:r>
                  <a:rPr lang="en-US" dirty="0" smtClean="0">
                    <a:solidFill>
                      <a:srgbClr val="000066"/>
                    </a:solidFill>
                    <a:latin typeface="Courier New" pitchFamily="-96" charset="0"/>
                  </a:rPr>
                  <a:t>176</a:t>
                </a:r>
                <a:endParaRPr lang="en-US" dirty="0">
                  <a:solidFill>
                    <a:srgbClr val="000066"/>
                  </a:solidFill>
                  <a:latin typeface="Courier New" pitchFamily="-96" charset="0"/>
                </a:endParaRPr>
              </a:p>
            </p:txBody>
          </p:sp>
          <p:sp>
            <p:nvSpPr>
              <p:cNvPr id="95310" name="Text Box 17"/>
              <p:cNvSpPr txBox="1">
                <a:spLocks noChangeArrowheads="1"/>
              </p:cNvSpPr>
              <p:nvPr/>
            </p:nvSpPr>
            <p:spPr bwMode="auto">
              <a:xfrm>
                <a:off x="864" y="2112"/>
                <a:ext cx="462" cy="231"/>
              </a:xfrm>
              <a:prstGeom prst="rect">
                <a:avLst/>
              </a:prstGeom>
              <a:noFill/>
              <a:ln w="25400">
                <a:noFill/>
                <a:miter lim="800000"/>
                <a:headEnd/>
                <a:tailEnd/>
              </a:ln>
            </p:spPr>
            <p:txBody>
              <a:bodyPr wrap="none">
                <a:prstTxWarp prst="textNoShape">
                  <a:avLst/>
                </a:prstTxWarp>
                <a:spAutoFit/>
              </a:bodyPr>
              <a:lstStyle/>
              <a:p>
                <a:pPr algn="r"/>
                <a:r>
                  <a:rPr lang="en-US" dirty="0" err="1">
                    <a:solidFill>
                      <a:srgbClr val="000066"/>
                    </a:solidFill>
                    <a:latin typeface="Courier New" pitchFamily="-96" charset="0"/>
                  </a:rPr>
                  <a:t>univ</a:t>
                </a:r>
                <a:endParaRPr lang="en-US" dirty="0">
                  <a:solidFill>
                    <a:srgbClr val="000066"/>
                  </a:solidFill>
                  <a:latin typeface="Courier New" pitchFamily="-96" charset="0"/>
                </a:endParaRPr>
              </a:p>
            </p:txBody>
          </p:sp>
          <p:sp>
            <p:nvSpPr>
              <p:cNvPr id="95311" name="Oval 18"/>
              <p:cNvSpPr>
                <a:spLocks noChangeArrowheads="1"/>
              </p:cNvSpPr>
              <p:nvPr/>
            </p:nvSpPr>
            <p:spPr bwMode="auto">
              <a:xfrm>
                <a:off x="1296" y="2448"/>
                <a:ext cx="96" cy="96"/>
              </a:xfrm>
              <a:prstGeom prst="ellipse">
                <a:avLst/>
              </a:prstGeom>
              <a:solidFill>
                <a:schemeClr val="tx1"/>
              </a:solidFill>
              <a:ln w="25400">
                <a:solidFill>
                  <a:schemeClr val="tx1"/>
                </a:solidFill>
                <a:round/>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95312" name="Oval 19"/>
              <p:cNvSpPr>
                <a:spLocks noChangeArrowheads="1"/>
              </p:cNvSpPr>
              <p:nvPr/>
            </p:nvSpPr>
            <p:spPr bwMode="auto">
              <a:xfrm>
                <a:off x="1296" y="2688"/>
                <a:ext cx="96" cy="96"/>
              </a:xfrm>
              <a:prstGeom prst="ellipse">
                <a:avLst/>
              </a:prstGeom>
              <a:solidFill>
                <a:schemeClr val="tx1"/>
              </a:solidFill>
              <a:ln w="25400">
                <a:solidFill>
                  <a:schemeClr val="tx1"/>
                </a:solidFill>
                <a:round/>
                <a:headEnd/>
                <a:tailEnd/>
              </a:ln>
            </p:spPr>
            <p:txBody>
              <a:bodyPr wrap="none" anchor="ctr">
                <a:prstTxWarp prst="textNoShape">
                  <a:avLst/>
                </a:prstTxWarp>
              </a:bodyPr>
              <a:lstStyle/>
              <a:p>
                <a:endParaRPr lang="en-US">
                  <a:solidFill>
                    <a:srgbClr val="000066"/>
                  </a:solidFill>
                  <a:latin typeface="Calibri" pitchFamily="-96" charset="0"/>
                </a:endParaRPr>
              </a:p>
            </p:txBody>
          </p:sp>
          <p:sp>
            <p:nvSpPr>
              <p:cNvPr id="95313" name="Oval 20"/>
              <p:cNvSpPr>
                <a:spLocks noChangeArrowheads="1"/>
              </p:cNvSpPr>
              <p:nvPr/>
            </p:nvSpPr>
            <p:spPr bwMode="auto">
              <a:xfrm>
                <a:off x="1296" y="2928"/>
                <a:ext cx="96" cy="96"/>
              </a:xfrm>
              <a:prstGeom prst="ellipse">
                <a:avLst/>
              </a:prstGeom>
              <a:solidFill>
                <a:schemeClr val="tx1"/>
              </a:solidFill>
              <a:ln w="25400">
                <a:solidFill>
                  <a:schemeClr val="tx1"/>
                </a:solidFill>
                <a:round/>
                <a:headEnd/>
                <a:tailEnd/>
              </a:ln>
            </p:spPr>
            <p:txBody>
              <a:bodyPr wrap="none" anchor="ctr">
                <a:prstTxWarp prst="textNoShape">
                  <a:avLst/>
                </a:prstTxWarp>
              </a:bodyPr>
              <a:lstStyle/>
              <a:p>
                <a:endParaRPr lang="en-US">
                  <a:solidFill>
                    <a:srgbClr val="000066"/>
                  </a:solidFill>
                  <a:latin typeface="Calibri" pitchFamily="-96" charset="0"/>
                </a:endParaRPr>
              </a:p>
            </p:txBody>
          </p:sp>
        </p:grpSp>
        <p:sp>
          <p:nvSpPr>
            <p:cNvPr id="315413" name="Text Box 21"/>
            <p:cNvSpPr txBox="1">
              <a:spLocks noChangeArrowheads="1"/>
            </p:cNvSpPr>
            <p:nvPr/>
          </p:nvSpPr>
          <p:spPr bwMode="auto">
            <a:xfrm>
              <a:off x="3122613" y="3733800"/>
              <a:ext cx="595312" cy="366713"/>
            </a:xfrm>
            <a:prstGeom prst="rect">
              <a:avLst/>
            </a:prstGeom>
            <a:noFill/>
            <a:ln w="25400">
              <a:noFill/>
              <a:miter lim="800000"/>
              <a:headEnd/>
              <a:tailEnd/>
            </a:ln>
          </p:spPr>
          <p:txBody>
            <a:bodyPr wrap="none">
              <a:prstTxWarp prst="textNoShape">
                <a:avLst/>
              </a:prstTxWarp>
              <a:spAutoFit/>
            </a:bodyPr>
            <a:lstStyle/>
            <a:p>
              <a:pPr algn="r"/>
              <a:r>
                <a:rPr lang="en-US">
                  <a:solidFill>
                    <a:srgbClr val="000066"/>
                  </a:solidFill>
                  <a:latin typeface="Courier New" pitchFamily="-96" charset="0"/>
                </a:rPr>
                <a:t>cmu</a:t>
              </a:r>
            </a:p>
          </p:txBody>
        </p:sp>
        <p:sp>
          <p:nvSpPr>
            <p:cNvPr id="315433" name="Text Box 41"/>
            <p:cNvSpPr txBox="1">
              <a:spLocks noChangeArrowheads="1"/>
            </p:cNvSpPr>
            <p:nvPr/>
          </p:nvSpPr>
          <p:spPr bwMode="auto">
            <a:xfrm>
              <a:off x="3198813" y="4572000"/>
              <a:ext cx="595312" cy="366713"/>
            </a:xfrm>
            <a:prstGeom prst="rect">
              <a:avLst/>
            </a:prstGeom>
            <a:noFill/>
            <a:ln w="25400">
              <a:noFill/>
              <a:miter lim="800000"/>
              <a:headEnd/>
              <a:tailEnd/>
            </a:ln>
          </p:spPr>
          <p:txBody>
            <a:bodyPr wrap="none">
              <a:prstTxWarp prst="textNoShape">
                <a:avLst/>
              </a:prstTxWarp>
              <a:spAutoFit/>
            </a:bodyPr>
            <a:lstStyle/>
            <a:p>
              <a:pPr algn="r"/>
              <a:r>
                <a:rPr lang="en-US">
                  <a:solidFill>
                    <a:srgbClr val="000066"/>
                  </a:solidFill>
                  <a:latin typeface="Courier New" pitchFamily="-96" charset="0"/>
                </a:rPr>
                <a:t>mit</a:t>
              </a:r>
            </a:p>
          </p:txBody>
        </p:sp>
        <p:sp>
          <p:nvSpPr>
            <p:cNvPr id="315453" name="Text Box 61"/>
            <p:cNvSpPr txBox="1">
              <a:spLocks noChangeArrowheads="1"/>
            </p:cNvSpPr>
            <p:nvPr/>
          </p:nvSpPr>
          <p:spPr bwMode="auto">
            <a:xfrm>
              <a:off x="3117693" y="5272088"/>
              <a:ext cx="600232" cy="346249"/>
            </a:xfrm>
            <a:prstGeom prst="rect">
              <a:avLst/>
            </a:prstGeom>
            <a:noFill/>
            <a:ln w="25400">
              <a:noFill/>
              <a:miter lim="800000"/>
              <a:headEnd/>
              <a:tailEnd/>
            </a:ln>
          </p:spPr>
          <p:txBody>
            <a:bodyPr wrap="none">
              <a:prstTxWarp prst="textNoShape">
                <a:avLst/>
              </a:prstTxWarp>
              <a:spAutoFit/>
            </a:bodyPr>
            <a:lstStyle/>
            <a:p>
              <a:pPr algn="r"/>
              <a:r>
                <a:rPr lang="en-US" dirty="0" smtClean="0">
                  <a:solidFill>
                    <a:srgbClr val="000066"/>
                  </a:solidFill>
                  <a:latin typeface="Courier New" pitchFamily="-96" charset="0"/>
                </a:rPr>
                <a:t>cub</a:t>
              </a:r>
              <a:endParaRPr lang="en-US" dirty="0">
                <a:solidFill>
                  <a:srgbClr val="000066"/>
                </a:solidFill>
                <a:latin typeface="Courier New" pitchFamily="-96" charset="0"/>
              </a:endParaRPr>
            </a:p>
          </p:txBody>
        </p:sp>
        <p:grpSp>
          <p:nvGrpSpPr>
            <p:cNvPr id="84" name="Group 24"/>
            <p:cNvGrpSpPr>
              <a:grpSpLocks/>
            </p:cNvGrpSpPr>
            <p:nvPr/>
          </p:nvGrpSpPr>
          <p:grpSpPr bwMode="auto">
            <a:xfrm>
              <a:off x="3554413" y="4006850"/>
              <a:ext cx="5435600" cy="750888"/>
              <a:chOff x="2412765" y="3429000"/>
              <a:chExt cx="5435835" cy="771209"/>
            </a:xfrm>
          </p:grpSpPr>
          <p:grpSp>
            <p:nvGrpSpPr>
              <p:cNvPr id="95283" name="Group 25"/>
              <p:cNvGrpSpPr>
                <a:grpSpLocks/>
              </p:cNvGrpSpPr>
              <p:nvPr/>
            </p:nvGrpSpPr>
            <p:grpSpPr bwMode="auto">
              <a:xfrm>
                <a:off x="2743200" y="3429000"/>
                <a:ext cx="4572000" cy="228600"/>
                <a:chOff x="1008" y="1968"/>
                <a:chExt cx="2880" cy="144"/>
              </a:xfrm>
            </p:grpSpPr>
            <p:sp>
              <p:nvSpPr>
                <p:cNvPr id="98"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1</a:t>
                  </a:r>
                </a:p>
              </p:txBody>
            </p:sp>
            <p:sp>
              <p:nvSpPr>
                <p:cNvPr id="99"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5</a:t>
                  </a:r>
                </a:p>
              </p:txBody>
            </p:sp>
            <p:sp>
              <p:nvSpPr>
                <p:cNvPr id="100"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2</a:t>
                  </a:r>
                </a:p>
              </p:txBody>
            </p:sp>
            <p:sp>
              <p:nvSpPr>
                <p:cNvPr id="101"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1</a:t>
                  </a:r>
                </a:p>
              </p:txBody>
            </p:sp>
            <p:sp>
              <p:nvSpPr>
                <p:cNvPr id="102"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3</a:t>
                  </a:r>
                </a:p>
              </p:txBody>
            </p:sp>
          </p:grpSp>
          <p:sp>
            <p:nvSpPr>
              <p:cNvPr id="95284"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16</a:t>
                </a:r>
              </a:p>
            </p:txBody>
          </p:sp>
          <p:sp>
            <p:nvSpPr>
              <p:cNvPr id="95285"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20</a:t>
                </a:r>
              </a:p>
            </p:txBody>
          </p:sp>
          <p:sp>
            <p:nvSpPr>
              <p:cNvPr id="95286"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87"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88"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24</a:t>
                </a:r>
              </a:p>
            </p:txBody>
          </p:sp>
          <p:sp>
            <p:nvSpPr>
              <p:cNvPr id="95289"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90"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28</a:t>
                </a:r>
              </a:p>
            </p:txBody>
          </p:sp>
          <p:sp>
            <p:nvSpPr>
              <p:cNvPr id="95291"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92"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32</a:t>
                </a:r>
              </a:p>
            </p:txBody>
          </p:sp>
          <p:sp>
            <p:nvSpPr>
              <p:cNvPr id="95293"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94"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36</a:t>
                </a:r>
              </a:p>
            </p:txBody>
          </p:sp>
          <p:sp>
            <p:nvSpPr>
              <p:cNvPr id="95295"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grpSp>
          <p:nvGrpSpPr>
            <p:cNvPr id="103" name="Group 24"/>
            <p:cNvGrpSpPr>
              <a:grpSpLocks/>
            </p:cNvGrpSpPr>
            <p:nvPr/>
          </p:nvGrpSpPr>
          <p:grpSpPr bwMode="auto">
            <a:xfrm>
              <a:off x="3556000" y="4808538"/>
              <a:ext cx="5435600" cy="750887"/>
              <a:chOff x="2412765" y="3429000"/>
              <a:chExt cx="5435835" cy="771209"/>
            </a:xfrm>
          </p:grpSpPr>
          <p:grpSp>
            <p:nvGrpSpPr>
              <p:cNvPr id="95265" name="Group 25"/>
              <p:cNvGrpSpPr>
                <a:grpSpLocks/>
              </p:cNvGrpSpPr>
              <p:nvPr/>
            </p:nvGrpSpPr>
            <p:grpSpPr bwMode="auto">
              <a:xfrm>
                <a:off x="2743200" y="3429000"/>
                <a:ext cx="4572000" cy="228600"/>
                <a:chOff x="1008" y="1968"/>
                <a:chExt cx="2880" cy="144"/>
              </a:xfrm>
            </p:grpSpPr>
            <p:sp>
              <p:nvSpPr>
                <p:cNvPr id="117"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0</a:t>
                  </a:r>
                </a:p>
              </p:txBody>
            </p:sp>
            <p:sp>
              <p:nvSpPr>
                <p:cNvPr id="118"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2</a:t>
                  </a:r>
                </a:p>
              </p:txBody>
            </p:sp>
            <p:sp>
              <p:nvSpPr>
                <p:cNvPr id="119"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1</a:t>
                  </a:r>
                </a:p>
              </p:txBody>
            </p:sp>
            <p:sp>
              <p:nvSpPr>
                <p:cNvPr id="120"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3</a:t>
                  </a:r>
                </a:p>
              </p:txBody>
            </p:sp>
            <p:sp>
              <p:nvSpPr>
                <p:cNvPr id="121"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9</a:t>
                  </a:r>
                </a:p>
              </p:txBody>
            </p:sp>
          </p:grpSp>
          <p:sp>
            <p:nvSpPr>
              <p:cNvPr id="95266"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36</a:t>
                </a:r>
              </a:p>
            </p:txBody>
          </p:sp>
          <p:sp>
            <p:nvSpPr>
              <p:cNvPr id="95267"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40</a:t>
                </a:r>
              </a:p>
            </p:txBody>
          </p:sp>
          <p:sp>
            <p:nvSpPr>
              <p:cNvPr id="95268"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69"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70"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44</a:t>
                </a:r>
              </a:p>
            </p:txBody>
          </p:sp>
          <p:sp>
            <p:nvSpPr>
              <p:cNvPr id="95271"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72"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48</a:t>
                </a:r>
              </a:p>
            </p:txBody>
          </p:sp>
          <p:sp>
            <p:nvSpPr>
              <p:cNvPr id="95273"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74"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52</a:t>
                </a:r>
              </a:p>
            </p:txBody>
          </p:sp>
          <p:sp>
            <p:nvSpPr>
              <p:cNvPr id="95275"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76"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56</a:t>
                </a:r>
              </a:p>
            </p:txBody>
          </p:sp>
          <p:sp>
            <p:nvSpPr>
              <p:cNvPr id="95277"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grpSp>
          <p:nvGrpSpPr>
            <p:cNvPr id="122" name="Group 24"/>
            <p:cNvGrpSpPr>
              <a:grpSpLocks/>
            </p:cNvGrpSpPr>
            <p:nvPr/>
          </p:nvGrpSpPr>
          <p:grpSpPr bwMode="auto">
            <a:xfrm>
              <a:off x="3554413" y="5646738"/>
              <a:ext cx="5435600" cy="750887"/>
              <a:chOff x="2412765" y="3429000"/>
              <a:chExt cx="5435835" cy="771209"/>
            </a:xfrm>
          </p:grpSpPr>
          <p:grpSp>
            <p:nvGrpSpPr>
              <p:cNvPr id="95247" name="Group 25"/>
              <p:cNvGrpSpPr>
                <a:grpSpLocks/>
              </p:cNvGrpSpPr>
              <p:nvPr/>
            </p:nvGrpSpPr>
            <p:grpSpPr bwMode="auto">
              <a:xfrm>
                <a:off x="2743200" y="3429000"/>
                <a:ext cx="4572000" cy="228600"/>
                <a:chOff x="1008" y="1968"/>
                <a:chExt cx="2880" cy="144"/>
              </a:xfrm>
            </p:grpSpPr>
            <p:sp>
              <p:nvSpPr>
                <p:cNvPr id="136"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8</a:t>
                  </a:r>
                </a:p>
              </p:txBody>
            </p:sp>
            <p:sp>
              <p:nvSpPr>
                <p:cNvPr id="137"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0</a:t>
                  </a:r>
                </a:p>
              </p:txBody>
            </p:sp>
            <p:sp>
              <p:nvSpPr>
                <p:cNvPr id="138"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3</a:t>
                  </a:r>
                </a:p>
              </p:txBody>
            </p:sp>
            <p:sp>
              <p:nvSpPr>
                <p:cNvPr id="139"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0</a:t>
                  </a:r>
                </a:p>
              </p:txBody>
            </p:sp>
            <p:sp>
              <p:nvSpPr>
                <p:cNvPr id="140"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r>
                    <a:rPr lang="en-US" dirty="0">
                      <a:solidFill>
                        <a:srgbClr val="000066"/>
                      </a:solidFill>
                      <a:latin typeface="Calibri" pitchFamily="34" charset="0"/>
                    </a:rPr>
                    <a:t>9</a:t>
                  </a:r>
                </a:p>
              </p:txBody>
            </p:sp>
          </p:grpSp>
          <p:sp>
            <p:nvSpPr>
              <p:cNvPr id="95248" name="Text Box 32"/>
              <p:cNvSpPr txBox="1">
                <a:spLocks noChangeArrowheads="1"/>
              </p:cNvSpPr>
              <p:nvPr/>
            </p:nvSpPr>
            <p:spPr bwMode="auto">
              <a:xfrm>
                <a:off x="2412765" y="3810528"/>
                <a:ext cx="668366"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56</a:t>
                </a:r>
              </a:p>
            </p:txBody>
          </p:sp>
          <p:sp>
            <p:nvSpPr>
              <p:cNvPr id="95249" name="Text Box 33"/>
              <p:cNvSpPr txBox="1">
                <a:spLocks noChangeArrowheads="1"/>
              </p:cNvSpPr>
              <p:nvPr/>
            </p:nvSpPr>
            <p:spPr bwMode="auto">
              <a:xfrm>
                <a:off x="3182736"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60</a:t>
                </a:r>
              </a:p>
            </p:txBody>
          </p:sp>
          <p:sp>
            <p:nvSpPr>
              <p:cNvPr id="95250"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51"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52" name="Text Box 36"/>
              <p:cNvSpPr txBox="1">
                <a:spLocks noChangeArrowheads="1"/>
              </p:cNvSpPr>
              <p:nvPr/>
            </p:nvSpPr>
            <p:spPr bwMode="auto">
              <a:xfrm>
                <a:off x="4097175"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64</a:t>
                </a:r>
              </a:p>
            </p:txBody>
          </p:sp>
          <p:sp>
            <p:nvSpPr>
              <p:cNvPr id="95253"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54" name="Text Box 38"/>
              <p:cNvSpPr txBox="1">
                <a:spLocks noChangeArrowheads="1"/>
              </p:cNvSpPr>
              <p:nvPr/>
            </p:nvSpPr>
            <p:spPr bwMode="auto">
              <a:xfrm>
                <a:off x="5029078"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68</a:t>
                </a:r>
              </a:p>
            </p:txBody>
          </p:sp>
          <p:sp>
            <p:nvSpPr>
              <p:cNvPr id="95255"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56" name="Text Box 40"/>
              <p:cNvSpPr txBox="1">
                <a:spLocks noChangeArrowheads="1"/>
              </p:cNvSpPr>
              <p:nvPr/>
            </p:nvSpPr>
            <p:spPr bwMode="auto">
              <a:xfrm>
                <a:off x="5943518" y="3823572"/>
                <a:ext cx="990642"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72</a:t>
                </a:r>
              </a:p>
            </p:txBody>
          </p:sp>
          <p:sp>
            <p:nvSpPr>
              <p:cNvPr id="95257"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95258" name="Text Box 42"/>
              <p:cNvSpPr txBox="1">
                <a:spLocks noChangeArrowheads="1"/>
              </p:cNvSpPr>
              <p:nvPr/>
            </p:nvSpPr>
            <p:spPr bwMode="auto">
              <a:xfrm>
                <a:off x="6857957" y="3823572"/>
                <a:ext cx="990643" cy="376637"/>
              </a:xfrm>
              <a:prstGeom prst="rect">
                <a:avLst/>
              </a:prstGeom>
              <a:noFill/>
              <a:ln w="25400">
                <a:noFill/>
                <a:miter lim="800000"/>
                <a:headEnd/>
                <a:tailEnd/>
              </a:ln>
            </p:spPr>
            <p:txBody>
              <a:bodyPr>
                <a:prstTxWarp prst="textNoShape">
                  <a:avLst/>
                </a:prstTxWarp>
                <a:spAutoFit/>
              </a:bodyPr>
              <a:lstStyle/>
              <a:p>
                <a:r>
                  <a:rPr lang="en-US" b="0">
                    <a:solidFill>
                      <a:srgbClr val="000066"/>
                    </a:solidFill>
                    <a:latin typeface="Calibri" pitchFamily="-96" charset="0"/>
                  </a:rPr>
                  <a:t>76</a:t>
                </a:r>
              </a:p>
            </p:txBody>
          </p:sp>
          <p:sp>
            <p:nvSpPr>
              <p:cNvPr id="95259"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sp>
          <p:nvSpPr>
            <p:cNvPr id="142" name="Freeform 141"/>
            <p:cNvSpPr>
              <a:spLocks noChangeArrowheads="1"/>
            </p:cNvSpPr>
            <p:nvPr/>
          </p:nvSpPr>
          <p:spPr bwMode="auto">
            <a:xfrm>
              <a:off x="2209800" y="4159250"/>
              <a:ext cx="1536700" cy="1022350"/>
            </a:xfrm>
            <a:custGeom>
              <a:avLst/>
              <a:gdLst>
                <a:gd name="T0" fmla="*/ 0 w 1694329"/>
                <a:gd name="T1" fmla="*/ 1021976 h 1021976"/>
                <a:gd name="T2" fmla="*/ 654423 w 1694329"/>
                <a:gd name="T3" fmla="*/ 340658 h 1021976"/>
                <a:gd name="T4" fmla="*/ 1694329 w 1694329"/>
                <a:gd name="T5" fmla="*/ 0 h 1021976"/>
                <a:gd name="T6" fmla="*/ 0 60000 65536"/>
                <a:gd name="T7" fmla="*/ 0 60000 65536"/>
                <a:gd name="T8" fmla="*/ 0 60000 65536"/>
                <a:gd name="T9" fmla="*/ 0 w 1694329"/>
                <a:gd name="T10" fmla="*/ 0 h 1021976"/>
                <a:gd name="T11" fmla="*/ 1694329 w 1694329"/>
                <a:gd name="T12" fmla="*/ 1021976 h 1021976"/>
              </a:gdLst>
              <a:ahLst/>
              <a:cxnLst>
                <a:cxn ang="T6">
                  <a:pos x="T0" y="T1"/>
                </a:cxn>
                <a:cxn ang="T7">
                  <a:pos x="T2" y="T3"/>
                </a:cxn>
                <a:cxn ang="T8">
                  <a:pos x="T4" y="T5"/>
                </a:cxn>
              </a:cxnLst>
              <a:rect l="T9" t="T10" r="T11" b="T12"/>
              <a:pathLst>
                <a:path w="1694329" h="1021976">
                  <a:moveTo>
                    <a:pt x="0" y="1021976"/>
                  </a:moveTo>
                  <a:cubicBezTo>
                    <a:pt x="186017" y="766481"/>
                    <a:pt x="372035" y="510987"/>
                    <a:pt x="654423" y="340658"/>
                  </a:cubicBezTo>
                  <a:cubicBezTo>
                    <a:pt x="936811" y="170329"/>
                    <a:pt x="1315570" y="85164"/>
                    <a:pt x="1694329" y="0"/>
                  </a:cubicBezTo>
                </a:path>
              </a:pathLst>
            </a:custGeom>
            <a:noFill/>
            <a:ln w="38100">
              <a:solidFill>
                <a:schemeClr val="tx1"/>
              </a:solidFill>
              <a:round/>
              <a:headEnd/>
              <a:tailEnd type="triangle" w="med" len="med"/>
            </a:ln>
          </p:spPr>
          <p:txBody>
            <a:bodyPr anchor="ctr">
              <a:prstTxWarp prst="textNoShape">
                <a:avLst/>
              </a:prstTxWarp>
            </a:bodyPr>
            <a:lstStyle/>
            <a:p>
              <a:endParaRPr lang="en-US">
                <a:solidFill>
                  <a:srgbClr val="000066"/>
                </a:solidFill>
              </a:endParaRPr>
            </a:p>
          </p:txBody>
        </p:sp>
        <p:sp>
          <p:nvSpPr>
            <p:cNvPr id="143" name="Freeform 142"/>
            <p:cNvSpPr>
              <a:spLocks noChangeArrowheads="1"/>
            </p:cNvSpPr>
            <p:nvPr/>
          </p:nvSpPr>
          <p:spPr bwMode="auto">
            <a:xfrm>
              <a:off x="2209800" y="4787900"/>
              <a:ext cx="1563688" cy="330200"/>
            </a:xfrm>
            <a:custGeom>
              <a:avLst/>
              <a:gdLst>
                <a:gd name="T0" fmla="*/ 0 w 1703294"/>
                <a:gd name="T1" fmla="*/ 0 h 331694"/>
                <a:gd name="T2" fmla="*/ 905435 w 1703294"/>
                <a:gd name="T3" fmla="*/ 304800 h 331694"/>
                <a:gd name="T4" fmla="*/ 1703294 w 1703294"/>
                <a:gd name="T5" fmla="*/ 161365 h 331694"/>
                <a:gd name="T6" fmla="*/ 0 60000 65536"/>
                <a:gd name="T7" fmla="*/ 0 60000 65536"/>
                <a:gd name="T8" fmla="*/ 0 60000 65536"/>
                <a:gd name="T9" fmla="*/ 0 w 1703294"/>
                <a:gd name="T10" fmla="*/ 0 h 331694"/>
                <a:gd name="T11" fmla="*/ 1703294 w 1703294"/>
                <a:gd name="T12" fmla="*/ 331694 h 331694"/>
              </a:gdLst>
              <a:ahLst/>
              <a:cxnLst>
                <a:cxn ang="T6">
                  <a:pos x="T0" y="T1"/>
                </a:cxn>
                <a:cxn ang="T7">
                  <a:pos x="T2" y="T3"/>
                </a:cxn>
                <a:cxn ang="T8">
                  <a:pos x="T4" y="T5"/>
                </a:cxn>
              </a:cxnLst>
              <a:rect l="T9" t="T10" r="T11" b="T12"/>
              <a:pathLst>
                <a:path w="1703294" h="331694">
                  <a:moveTo>
                    <a:pt x="0" y="0"/>
                  </a:moveTo>
                  <a:cubicBezTo>
                    <a:pt x="310776" y="138953"/>
                    <a:pt x="621553" y="277906"/>
                    <a:pt x="905435" y="304800"/>
                  </a:cubicBezTo>
                  <a:cubicBezTo>
                    <a:pt x="1189317" y="331694"/>
                    <a:pt x="1446305" y="246529"/>
                    <a:pt x="1703294" y="161365"/>
                  </a:cubicBezTo>
                </a:path>
              </a:pathLst>
            </a:custGeom>
            <a:noFill/>
            <a:ln w="38100">
              <a:solidFill>
                <a:schemeClr val="tx1"/>
              </a:solidFill>
              <a:round/>
              <a:headEnd/>
              <a:tailEnd type="triangle" w="med" len="med"/>
            </a:ln>
          </p:spPr>
          <p:txBody>
            <a:bodyPr anchor="ctr">
              <a:prstTxWarp prst="textNoShape">
                <a:avLst/>
              </a:prstTxWarp>
            </a:bodyPr>
            <a:lstStyle/>
            <a:p>
              <a:endParaRPr lang="en-US">
                <a:solidFill>
                  <a:srgbClr val="000066"/>
                </a:solidFill>
              </a:endParaRPr>
            </a:p>
          </p:txBody>
        </p:sp>
        <p:sp>
          <p:nvSpPr>
            <p:cNvPr id="144" name="Freeform 143"/>
            <p:cNvSpPr>
              <a:spLocks noChangeArrowheads="1"/>
            </p:cNvSpPr>
            <p:nvPr/>
          </p:nvSpPr>
          <p:spPr bwMode="auto">
            <a:xfrm>
              <a:off x="2209800" y="5557838"/>
              <a:ext cx="1582738" cy="385762"/>
            </a:xfrm>
            <a:custGeom>
              <a:avLst/>
              <a:gdLst>
                <a:gd name="T0" fmla="*/ 0 w 1739153"/>
                <a:gd name="T1" fmla="*/ 0 h 385482"/>
                <a:gd name="T2" fmla="*/ 699247 w 1739153"/>
                <a:gd name="T3" fmla="*/ 349623 h 385482"/>
                <a:gd name="T4" fmla="*/ 1739153 w 1739153"/>
                <a:gd name="T5" fmla="*/ 215153 h 385482"/>
                <a:gd name="T6" fmla="*/ 0 60000 65536"/>
                <a:gd name="T7" fmla="*/ 0 60000 65536"/>
                <a:gd name="T8" fmla="*/ 0 60000 65536"/>
                <a:gd name="T9" fmla="*/ 0 w 1739153"/>
                <a:gd name="T10" fmla="*/ 0 h 385482"/>
                <a:gd name="T11" fmla="*/ 1739153 w 1739153"/>
                <a:gd name="T12" fmla="*/ 385482 h 385482"/>
              </a:gdLst>
              <a:ahLst/>
              <a:cxnLst>
                <a:cxn ang="T6">
                  <a:pos x="T0" y="T1"/>
                </a:cxn>
                <a:cxn ang="T7">
                  <a:pos x="T2" y="T3"/>
                </a:cxn>
                <a:cxn ang="T8">
                  <a:pos x="T4" y="T5"/>
                </a:cxn>
              </a:cxnLst>
              <a:rect l="T9" t="T10" r="T11" b="T12"/>
              <a:pathLst>
                <a:path w="1739153" h="385482">
                  <a:moveTo>
                    <a:pt x="0" y="0"/>
                  </a:moveTo>
                  <a:cubicBezTo>
                    <a:pt x="204694" y="156882"/>
                    <a:pt x="409388" y="313764"/>
                    <a:pt x="699247" y="349623"/>
                  </a:cubicBezTo>
                  <a:cubicBezTo>
                    <a:pt x="989106" y="385482"/>
                    <a:pt x="1364129" y="300317"/>
                    <a:pt x="1739153" y="215153"/>
                  </a:cubicBezTo>
                </a:path>
              </a:pathLst>
            </a:custGeom>
            <a:noFill/>
            <a:ln w="38100">
              <a:solidFill>
                <a:schemeClr val="tx1"/>
              </a:solidFill>
              <a:round/>
              <a:headEnd/>
              <a:tailEnd type="triangle" w="med" len="med"/>
            </a:ln>
          </p:spPr>
          <p:txBody>
            <a:bodyPr anchor="ctr">
              <a:prstTxWarp prst="textNoShape">
                <a:avLst/>
              </a:prstTxWarp>
            </a:bodyPr>
            <a:lstStyle/>
            <a:p>
              <a:endParaRPr lang="en-US">
                <a:solidFill>
                  <a:srgbClr val="000066"/>
                </a:solidFill>
              </a:endParaRPr>
            </a:p>
          </p:txBody>
        </p:sp>
      </p:grpSp>
    </p:spTree>
    <p:extLst>
      <p:ext uri="{BB962C8B-B14F-4D97-AF65-F5344CB8AC3E}">
        <p14:creationId xmlns:p14="http://schemas.microsoft.com/office/powerpoint/2010/main" val="972101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461963" y="493713"/>
            <a:ext cx="7767637" cy="573087"/>
          </a:xfrm>
        </p:spPr>
        <p:txBody>
          <a:bodyPr/>
          <a:lstStyle/>
          <a:p>
            <a:r>
              <a:rPr lang="en-US">
                <a:latin typeface="Calibri" pitchFamily="-96" charset="0"/>
              </a:rPr>
              <a:t>Element Access in Multi-Level Array</a:t>
            </a:r>
          </a:p>
        </p:txBody>
      </p:sp>
      <p:sp>
        <p:nvSpPr>
          <p:cNvPr id="99330" name="Rectangle 3"/>
          <p:cNvSpPr>
            <a:spLocks noGrp="1" noChangeArrowheads="1"/>
          </p:cNvSpPr>
          <p:nvPr>
            <p:ph type="body" idx="1"/>
          </p:nvPr>
        </p:nvSpPr>
        <p:spPr>
          <a:xfrm>
            <a:off x="457200" y="2667000"/>
            <a:ext cx="8472487" cy="2122488"/>
          </a:xfrm>
        </p:spPr>
        <p:txBody>
          <a:bodyPr/>
          <a:lstStyle/>
          <a:p>
            <a:r>
              <a:rPr lang="en-US" dirty="0" smtClean="0">
                <a:latin typeface="Calibri" pitchFamily="-96" charset="0"/>
              </a:rPr>
              <a:t>Computation</a:t>
            </a:r>
            <a:endParaRPr lang="en-US" dirty="0">
              <a:latin typeface="Calibri" pitchFamily="-96" charset="0"/>
            </a:endParaRPr>
          </a:p>
          <a:p>
            <a:pPr lvl="1"/>
            <a:r>
              <a:rPr lang="en-US" dirty="0">
                <a:latin typeface="Calibri" pitchFamily="-96" charset="0"/>
              </a:rPr>
              <a:t>Element access </a:t>
            </a:r>
            <a:r>
              <a:rPr lang="en-US" b="1" dirty="0" err="1">
                <a:latin typeface="Courier New" pitchFamily="-96" charset="0"/>
              </a:rPr>
              <a:t>Mem</a:t>
            </a:r>
            <a:r>
              <a:rPr lang="en-US" b="1" dirty="0">
                <a:latin typeface="Courier New" pitchFamily="-96" charset="0"/>
              </a:rPr>
              <a:t>[</a:t>
            </a:r>
            <a:r>
              <a:rPr lang="en-US" b="1" dirty="0" err="1">
                <a:latin typeface="Courier New" pitchFamily="-96" charset="0"/>
              </a:rPr>
              <a:t>Mem</a:t>
            </a:r>
            <a:r>
              <a:rPr lang="en-US" b="1" dirty="0">
                <a:latin typeface="Courier New" pitchFamily="-96" charset="0"/>
              </a:rPr>
              <a:t>[univ</a:t>
            </a:r>
            <a:r>
              <a:rPr lang="en-US" b="1" dirty="0" smtClean="0">
                <a:latin typeface="Courier New" pitchFamily="-96" charset="0"/>
              </a:rPr>
              <a:t>+8*</a:t>
            </a:r>
            <a:r>
              <a:rPr lang="en-US" b="1" dirty="0">
                <a:latin typeface="Courier New" pitchFamily="-96" charset="0"/>
              </a:rPr>
              <a:t>index]+4*</a:t>
            </a:r>
            <a:r>
              <a:rPr lang="en-US" b="1" dirty="0" smtClean="0">
                <a:latin typeface="Courier New" pitchFamily="-96" charset="0"/>
              </a:rPr>
              <a:t>digit]</a:t>
            </a:r>
            <a:endParaRPr lang="en-US" b="1" dirty="0">
              <a:latin typeface="Courier New" pitchFamily="-96" charset="0"/>
            </a:endParaRPr>
          </a:p>
          <a:p>
            <a:pPr lvl="1"/>
            <a:r>
              <a:rPr lang="en-US" dirty="0">
                <a:latin typeface="Calibri" pitchFamily="-96" charset="0"/>
              </a:rPr>
              <a:t>Must do two memory reads</a:t>
            </a:r>
          </a:p>
          <a:p>
            <a:pPr lvl="2"/>
            <a:r>
              <a:rPr lang="en-US" dirty="0">
                <a:latin typeface="Calibri" pitchFamily="-96" charset="0"/>
              </a:rPr>
              <a:t>First get pointer to row array</a:t>
            </a:r>
          </a:p>
          <a:p>
            <a:pPr lvl="2"/>
            <a:r>
              <a:rPr lang="en-US" dirty="0">
                <a:latin typeface="Calibri" pitchFamily="-96" charset="0"/>
              </a:rPr>
              <a:t>Then access element within array</a:t>
            </a:r>
          </a:p>
        </p:txBody>
      </p:sp>
      <p:sp>
        <p:nvSpPr>
          <p:cNvPr id="316420" name="Rectangle 4"/>
          <p:cNvSpPr>
            <a:spLocks noChangeArrowheads="1"/>
          </p:cNvSpPr>
          <p:nvPr/>
        </p:nvSpPr>
        <p:spPr bwMode="auto">
          <a:xfrm>
            <a:off x="533400" y="4800600"/>
            <a:ext cx="8382000" cy="1091581"/>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salq</a:t>
            </a:r>
            <a:r>
              <a:rPr lang="en-US" dirty="0" smtClean="0">
                <a:solidFill>
                  <a:srgbClr val="000066"/>
                </a:solidFill>
                <a:latin typeface="Courier New" pitchFamily="49" charset="0"/>
              </a:rPr>
              <a:t>    </a:t>
            </a:r>
            <a:r>
              <a:rPr lang="en-US" dirty="0">
                <a:solidFill>
                  <a:srgbClr val="000066"/>
                </a:solidFill>
                <a:latin typeface="Courier New" pitchFamily="49" charset="0"/>
              </a:rPr>
              <a:t>$2, %</a:t>
            </a:r>
            <a:r>
              <a:rPr lang="en-US" dirty="0" err="1" smtClean="0">
                <a:solidFill>
                  <a:srgbClr val="000066"/>
                </a:solidFill>
                <a:latin typeface="Courier New" pitchFamily="49" charset="0"/>
              </a:rPr>
              <a:t>rsi</a:t>
            </a:r>
            <a:r>
              <a:rPr lang="en-US" dirty="0">
                <a:solidFill>
                  <a:srgbClr val="000066"/>
                </a:solidFill>
                <a:latin typeface="Courier New" pitchFamily="49" charset="0"/>
              </a:rPr>
              <a:t> </a:t>
            </a:r>
            <a:r>
              <a:rPr lang="en-US" dirty="0" smtClean="0">
                <a:solidFill>
                  <a:srgbClr val="000066"/>
                </a:solidFill>
                <a:latin typeface="Courier New" pitchFamily="49" charset="0"/>
              </a:rPr>
              <a:t>           # 4*digit</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addq</a:t>
            </a:r>
            <a:r>
              <a:rPr lang="en-US" dirty="0" smtClean="0">
                <a:solidFill>
                  <a:srgbClr val="000066"/>
                </a:solidFill>
                <a:latin typeface="Courier New" pitchFamily="49" charset="0"/>
              </a:rPr>
              <a:t>    </a:t>
            </a:r>
            <a:r>
              <a:rPr lang="en-US" dirty="0" err="1">
                <a:solidFill>
                  <a:srgbClr val="000066"/>
                </a:solidFill>
                <a:latin typeface="Courier New" pitchFamily="49" charset="0"/>
              </a:rPr>
              <a:t>univ</a:t>
            </a:r>
            <a:r>
              <a:rPr lang="en-US" dirty="0">
                <a:solidFill>
                  <a:srgbClr val="000066"/>
                </a:solidFill>
                <a:latin typeface="Courier New" pitchFamily="49" charset="0"/>
              </a:rPr>
              <a:t>(,%rdi,8), %</a:t>
            </a:r>
            <a:r>
              <a:rPr lang="en-US" dirty="0" err="1" smtClean="0">
                <a:solidFill>
                  <a:srgbClr val="000066"/>
                </a:solidFill>
                <a:latin typeface="Courier New" pitchFamily="49" charset="0"/>
              </a:rPr>
              <a:t>rsi</a:t>
            </a:r>
            <a:r>
              <a:rPr lang="en-US" dirty="0" smtClean="0">
                <a:solidFill>
                  <a:srgbClr val="000066"/>
                </a:solidFill>
                <a:latin typeface="Courier New" pitchFamily="49" charset="0"/>
              </a:rPr>
              <a:t> # p = </a:t>
            </a:r>
            <a:r>
              <a:rPr lang="en-US" dirty="0" err="1" smtClean="0">
                <a:solidFill>
                  <a:srgbClr val="000066"/>
                </a:solidFill>
                <a:latin typeface="Courier New" pitchFamily="49" charset="0"/>
              </a:rPr>
              <a:t>univ</a:t>
            </a:r>
            <a:r>
              <a:rPr lang="en-US" dirty="0" smtClean="0">
                <a:solidFill>
                  <a:srgbClr val="000066"/>
                </a:solidFill>
                <a:latin typeface="Courier New" pitchFamily="49" charset="0"/>
              </a:rPr>
              <a:t>[index] + 4*digit</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movl</a:t>
            </a:r>
            <a:r>
              <a:rPr lang="en-US" dirty="0" smtClean="0">
                <a:solidFill>
                  <a:srgbClr val="000066"/>
                </a:solidFill>
                <a:latin typeface="Courier New" pitchFamily="49" charset="0"/>
              </a:rPr>
              <a:t>    </a:t>
            </a:r>
            <a:r>
              <a:rPr lang="en-US" dirty="0">
                <a:solidFill>
                  <a:srgbClr val="000066"/>
                </a:solidFill>
                <a:latin typeface="Courier New" pitchFamily="49" charset="0"/>
              </a:rPr>
              <a:t>(%</a:t>
            </a:r>
            <a:r>
              <a:rPr lang="en-US" dirty="0" err="1">
                <a:solidFill>
                  <a:srgbClr val="000066"/>
                </a:solidFill>
                <a:latin typeface="Courier New" pitchFamily="49" charset="0"/>
              </a:rPr>
              <a:t>rsi</a:t>
            </a:r>
            <a:r>
              <a:rPr lang="en-US" dirty="0">
                <a:solidFill>
                  <a:srgbClr val="000066"/>
                </a:solidFill>
                <a:latin typeface="Courier New" pitchFamily="49" charset="0"/>
              </a:rPr>
              <a:t>), %</a:t>
            </a:r>
            <a:r>
              <a:rPr lang="en-US" dirty="0" err="1" smtClean="0">
                <a:solidFill>
                  <a:srgbClr val="000066"/>
                </a:solidFill>
                <a:latin typeface="Courier New" pitchFamily="49" charset="0"/>
              </a:rPr>
              <a:t>eax</a:t>
            </a:r>
            <a:r>
              <a:rPr lang="en-US" dirty="0">
                <a:solidFill>
                  <a:srgbClr val="000066"/>
                </a:solidFill>
                <a:latin typeface="Courier New" pitchFamily="49" charset="0"/>
              </a:rPr>
              <a:t> </a:t>
            </a:r>
            <a:r>
              <a:rPr lang="en-US" dirty="0" smtClean="0">
                <a:solidFill>
                  <a:srgbClr val="000066"/>
                </a:solidFill>
                <a:latin typeface="Courier New" pitchFamily="49" charset="0"/>
              </a:rPr>
              <a:t>       # return *p</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ret</a:t>
            </a:r>
            <a:r>
              <a:rPr lang="en-US" dirty="0">
                <a:solidFill>
                  <a:srgbClr val="000066"/>
                </a:solidFill>
                <a:latin typeface="Courier New" pitchFamily="49" charset="0"/>
              </a:rPr>
              <a:t>	</a:t>
            </a:r>
            <a:endParaRPr lang="en-US" dirty="0" smtClean="0">
              <a:solidFill>
                <a:srgbClr val="000066"/>
              </a:solidFill>
              <a:latin typeface="Courier New" pitchFamily="49" charset="0"/>
            </a:endParaRPr>
          </a:p>
        </p:txBody>
      </p:sp>
      <p:sp>
        <p:nvSpPr>
          <p:cNvPr id="99332" name="Rectangle 5"/>
          <p:cNvSpPr>
            <a:spLocks noChangeArrowheads="1"/>
          </p:cNvSpPr>
          <p:nvPr/>
        </p:nvSpPr>
        <p:spPr bwMode="auto">
          <a:xfrm>
            <a:off x="442913" y="1196752"/>
            <a:ext cx="4398640"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get_univ_digit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  </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a:solidFill>
                  <a:srgbClr val="000066"/>
                </a:solidFill>
                <a:latin typeface="Courier New" pitchFamily="-96" charset="0"/>
              </a:rPr>
              <a:t>index,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a:t>
            </a:r>
          </a:p>
          <a:p>
            <a:pPr algn="l"/>
            <a:r>
              <a:rPr lang="en-US" dirty="0">
                <a:solidFill>
                  <a:srgbClr val="000066"/>
                </a:solidFill>
                <a:latin typeface="Courier New" pitchFamily="-96" charset="0"/>
              </a:rPr>
              <a:t>  return </a:t>
            </a:r>
            <a:r>
              <a:rPr lang="en-US" dirty="0" err="1">
                <a:solidFill>
                  <a:srgbClr val="000066"/>
                </a:solidFill>
                <a:latin typeface="Courier New" pitchFamily="-96" charset="0"/>
              </a:rPr>
              <a:t>univ</a:t>
            </a:r>
            <a:r>
              <a:rPr lang="en-US" dirty="0">
                <a:solidFill>
                  <a:srgbClr val="000066"/>
                </a:solidFill>
                <a:latin typeface="Courier New" pitchFamily="-96" charset="0"/>
              </a:rPr>
              <a:t>[index][</a:t>
            </a:r>
            <a:r>
              <a:rPr lang="en-US" dirty="0" smtClean="0">
                <a:solidFill>
                  <a:srgbClr val="000066"/>
                </a:solidFill>
                <a:latin typeface="Courier New" pitchFamily="-96" charset="0"/>
              </a:rPr>
              <a:t>digit]</a:t>
            </a:r>
            <a:r>
              <a:rPr lang="en-US" dirty="0">
                <a:solidFill>
                  <a:srgbClr val="000066"/>
                </a:solidFill>
                <a:latin typeface="Courier New" pitchFamily="-96" charset="0"/>
              </a:rPr>
              <a:t>;</a:t>
            </a:r>
          </a:p>
          <a:p>
            <a:pPr algn="l"/>
            <a:r>
              <a:rPr lang="en-US" dirty="0">
                <a:solidFill>
                  <a:srgbClr val="000066"/>
                </a:solidFill>
                <a:latin typeface="Courier New" pitchFamily="-96" charset="0"/>
              </a:rPr>
              <a:t>}</a:t>
            </a:r>
          </a:p>
        </p:txBody>
      </p:sp>
      <p:pic>
        <p:nvPicPr>
          <p:cNvPr id="2" name="Picture 1"/>
          <p:cNvPicPr>
            <a:picLocks noChangeAspect="1"/>
          </p:cNvPicPr>
          <p:nvPr/>
        </p:nvPicPr>
        <p:blipFill>
          <a:blip r:embed="rId3"/>
          <a:stretch>
            <a:fillRect/>
          </a:stretch>
        </p:blipFill>
        <p:spPr>
          <a:xfrm>
            <a:off x="4953000" y="1143000"/>
            <a:ext cx="4095517" cy="1536700"/>
          </a:xfrm>
          <a:prstGeom prst="rect">
            <a:avLst/>
          </a:prstGeom>
        </p:spPr>
      </p:pic>
    </p:spTree>
    <p:extLst>
      <p:ext uri="{BB962C8B-B14F-4D97-AF65-F5344CB8AC3E}">
        <p14:creationId xmlns:p14="http://schemas.microsoft.com/office/powerpoint/2010/main" val="27293825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Effect transition="in" filter="dissolve">
                                      <p:cBhvr>
                                        <p:cTn id="7" dur="500"/>
                                        <p:tgtEl>
                                          <p:spTgt spid="9933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9330">
                                            <p:txEl>
                                              <p:pRg st="1" end="1"/>
                                            </p:txEl>
                                          </p:spTgt>
                                        </p:tgtEl>
                                        <p:attrNameLst>
                                          <p:attrName>style.visibility</p:attrName>
                                        </p:attrNameLst>
                                      </p:cBhvr>
                                      <p:to>
                                        <p:strVal val="visible"/>
                                      </p:to>
                                    </p:set>
                                    <p:animEffect transition="in" filter="dissolve">
                                      <p:cBhvr>
                                        <p:cTn id="10" dur="500"/>
                                        <p:tgtEl>
                                          <p:spTgt spid="9933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9330">
                                            <p:txEl>
                                              <p:pRg st="2" end="2"/>
                                            </p:txEl>
                                          </p:spTgt>
                                        </p:tgtEl>
                                        <p:attrNameLst>
                                          <p:attrName>style.visibility</p:attrName>
                                        </p:attrNameLst>
                                      </p:cBhvr>
                                      <p:to>
                                        <p:strVal val="visible"/>
                                      </p:to>
                                    </p:set>
                                    <p:animEffect transition="in" filter="dissolve">
                                      <p:cBhvr>
                                        <p:cTn id="13" dur="500"/>
                                        <p:tgtEl>
                                          <p:spTgt spid="9933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9330">
                                            <p:txEl>
                                              <p:pRg st="3" end="3"/>
                                            </p:txEl>
                                          </p:spTgt>
                                        </p:tgtEl>
                                        <p:attrNameLst>
                                          <p:attrName>style.visibility</p:attrName>
                                        </p:attrNameLst>
                                      </p:cBhvr>
                                      <p:to>
                                        <p:strVal val="visible"/>
                                      </p:to>
                                    </p:set>
                                    <p:animEffect transition="in" filter="dissolve">
                                      <p:cBhvr>
                                        <p:cTn id="16" dur="500"/>
                                        <p:tgtEl>
                                          <p:spTgt spid="99330">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9330">
                                            <p:txEl>
                                              <p:pRg st="4" end="4"/>
                                            </p:txEl>
                                          </p:spTgt>
                                        </p:tgtEl>
                                        <p:attrNameLst>
                                          <p:attrName>style.visibility</p:attrName>
                                        </p:attrNameLst>
                                      </p:cBhvr>
                                      <p:to>
                                        <p:strVal val="visible"/>
                                      </p:to>
                                    </p:set>
                                    <p:animEffect transition="in" filter="dissolve">
                                      <p:cBhvr>
                                        <p:cTn id="19" dur="500"/>
                                        <p:tgtEl>
                                          <p:spTgt spid="9933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6420"/>
                                        </p:tgtEl>
                                        <p:attrNameLst>
                                          <p:attrName>style.visibility</p:attrName>
                                        </p:attrNameLst>
                                      </p:cBhvr>
                                      <p:to>
                                        <p:strVal val="visible"/>
                                      </p:to>
                                    </p:set>
                                    <p:animEffect transition="in" filter="dissolve">
                                      <p:cBhvr>
                                        <p:cTn id="24" dur="500"/>
                                        <p:tgtEl>
                                          <p:spTgt spid="316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p:bldP spid="3164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409575" y="457200"/>
            <a:ext cx="7591425" cy="762000"/>
          </a:xfrm>
        </p:spPr>
        <p:txBody>
          <a:bodyPr/>
          <a:lstStyle/>
          <a:p>
            <a:r>
              <a:rPr lang="en-US">
                <a:latin typeface="Calibri" pitchFamily="-96" charset="0"/>
              </a:rPr>
              <a:t>Array Element Accesses</a:t>
            </a:r>
          </a:p>
        </p:txBody>
      </p:sp>
      <p:sp>
        <p:nvSpPr>
          <p:cNvPr id="101378" name="Rectangle 4"/>
          <p:cNvSpPr>
            <a:spLocks noChangeArrowheads="1"/>
          </p:cNvSpPr>
          <p:nvPr/>
        </p:nvSpPr>
        <p:spPr bwMode="auto">
          <a:xfrm>
            <a:off x="251520" y="1725613"/>
            <a:ext cx="4307780"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get_pgh_digit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  </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a:solidFill>
                  <a:srgbClr val="000066"/>
                </a:solidFill>
                <a:latin typeface="Courier New" pitchFamily="-96" charset="0"/>
              </a:rPr>
              <a:t>index,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a:t>
            </a:r>
          </a:p>
          <a:p>
            <a:pPr algn="l"/>
            <a:r>
              <a:rPr lang="en-US" dirty="0">
                <a:solidFill>
                  <a:srgbClr val="000066"/>
                </a:solidFill>
                <a:latin typeface="Courier New" pitchFamily="-96" charset="0"/>
              </a:rPr>
              <a:t>  return </a:t>
            </a:r>
            <a:r>
              <a:rPr lang="en-US" dirty="0" err="1">
                <a:solidFill>
                  <a:srgbClr val="000066"/>
                </a:solidFill>
                <a:latin typeface="Courier New" pitchFamily="-96" charset="0"/>
              </a:rPr>
              <a:t>pgh</a:t>
            </a:r>
            <a:r>
              <a:rPr lang="en-US" dirty="0">
                <a:solidFill>
                  <a:srgbClr val="000066"/>
                </a:solidFill>
                <a:latin typeface="Courier New" pitchFamily="-96" charset="0"/>
              </a:rPr>
              <a:t>[index][</a:t>
            </a:r>
            <a:r>
              <a:rPr lang="en-US" dirty="0" smtClean="0">
                <a:solidFill>
                  <a:srgbClr val="000066"/>
                </a:solidFill>
                <a:latin typeface="Courier New" pitchFamily="-96" charset="0"/>
              </a:rPr>
              <a:t>digit]</a:t>
            </a:r>
            <a:r>
              <a:rPr lang="en-US" dirty="0">
                <a:solidFill>
                  <a:srgbClr val="000066"/>
                </a:solidFill>
                <a:latin typeface="Courier New" pitchFamily="-96" charset="0"/>
              </a:rPr>
              <a:t>;</a:t>
            </a:r>
          </a:p>
          <a:p>
            <a:pPr algn="l"/>
            <a:r>
              <a:rPr lang="en-US" dirty="0">
                <a:solidFill>
                  <a:srgbClr val="000066"/>
                </a:solidFill>
                <a:latin typeface="Courier New" pitchFamily="-96" charset="0"/>
              </a:rPr>
              <a:t>}</a:t>
            </a:r>
          </a:p>
        </p:txBody>
      </p:sp>
      <p:sp>
        <p:nvSpPr>
          <p:cNvPr id="101379" name="Rectangle 8"/>
          <p:cNvSpPr>
            <a:spLocks noChangeArrowheads="1"/>
          </p:cNvSpPr>
          <p:nvPr/>
        </p:nvSpPr>
        <p:spPr bwMode="auto">
          <a:xfrm>
            <a:off x="4648200" y="1725613"/>
            <a:ext cx="4388296"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en-US" dirty="0" err="1">
                <a:solidFill>
                  <a:srgbClr val="000066"/>
                </a:solidFill>
                <a:latin typeface="Courier New" pitchFamily="-96" charset="0"/>
              </a:rPr>
              <a:t>int</a:t>
            </a:r>
            <a:r>
              <a:rPr lang="en-US" dirty="0">
                <a:solidFill>
                  <a:srgbClr val="000066"/>
                </a:solidFill>
                <a:latin typeface="Courier New" pitchFamily="-96" charset="0"/>
              </a:rPr>
              <a:t> </a:t>
            </a:r>
            <a:r>
              <a:rPr lang="en-US" dirty="0" err="1">
                <a:solidFill>
                  <a:srgbClr val="000066"/>
                </a:solidFill>
                <a:latin typeface="Courier New" pitchFamily="-96" charset="0"/>
              </a:rPr>
              <a:t>get_univ_digit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  </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a:solidFill>
                  <a:srgbClr val="000066"/>
                </a:solidFill>
                <a:latin typeface="Courier New" pitchFamily="-96" charset="0"/>
              </a:rPr>
              <a:t>index,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digit)</a:t>
            </a:r>
            <a:endParaRPr lang="en-US" dirty="0">
              <a:solidFill>
                <a:srgbClr val="000066"/>
              </a:solidFill>
              <a:latin typeface="Courier New" pitchFamily="-96" charset="0"/>
            </a:endParaRPr>
          </a:p>
          <a:p>
            <a:pPr algn="l"/>
            <a:r>
              <a:rPr lang="en-US" dirty="0">
                <a:solidFill>
                  <a:srgbClr val="000066"/>
                </a:solidFill>
                <a:latin typeface="Courier New" pitchFamily="-96" charset="0"/>
              </a:rPr>
              <a:t>{</a:t>
            </a:r>
          </a:p>
          <a:p>
            <a:pPr algn="l"/>
            <a:r>
              <a:rPr lang="en-US" dirty="0">
                <a:solidFill>
                  <a:srgbClr val="000066"/>
                </a:solidFill>
                <a:latin typeface="Courier New" pitchFamily="-96" charset="0"/>
              </a:rPr>
              <a:t>  return </a:t>
            </a:r>
            <a:r>
              <a:rPr lang="en-US" dirty="0" err="1">
                <a:solidFill>
                  <a:srgbClr val="000066"/>
                </a:solidFill>
                <a:latin typeface="Courier New" pitchFamily="-96" charset="0"/>
              </a:rPr>
              <a:t>univ</a:t>
            </a:r>
            <a:r>
              <a:rPr lang="en-US" dirty="0">
                <a:solidFill>
                  <a:srgbClr val="000066"/>
                </a:solidFill>
                <a:latin typeface="Courier New" pitchFamily="-96" charset="0"/>
              </a:rPr>
              <a:t>[index][</a:t>
            </a:r>
            <a:r>
              <a:rPr lang="en-US" dirty="0" smtClean="0">
                <a:solidFill>
                  <a:srgbClr val="000066"/>
                </a:solidFill>
                <a:latin typeface="Courier New" pitchFamily="-96" charset="0"/>
              </a:rPr>
              <a:t>digit]</a:t>
            </a:r>
            <a:r>
              <a:rPr lang="en-US" dirty="0">
                <a:solidFill>
                  <a:srgbClr val="000066"/>
                </a:solidFill>
                <a:latin typeface="Courier New" pitchFamily="-96" charset="0"/>
              </a:rPr>
              <a:t>;</a:t>
            </a:r>
          </a:p>
          <a:p>
            <a:pPr algn="l"/>
            <a:r>
              <a:rPr lang="en-US" dirty="0">
                <a:solidFill>
                  <a:srgbClr val="000066"/>
                </a:solidFill>
                <a:latin typeface="Courier New" pitchFamily="-96" charset="0"/>
              </a:rPr>
              <a:t>}</a:t>
            </a:r>
          </a:p>
        </p:txBody>
      </p:sp>
      <p:sp>
        <p:nvSpPr>
          <p:cNvPr id="101380" name="TextBox 11"/>
          <p:cNvSpPr txBox="1">
            <a:spLocks noChangeArrowheads="1"/>
          </p:cNvSpPr>
          <p:nvPr/>
        </p:nvSpPr>
        <p:spPr bwMode="auto">
          <a:xfrm>
            <a:off x="368300" y="1382713"/>
            <a:ext cx="1406525" cy="366712"/>
          </a:xfrm>
          <a:prstGeom prst="rect">
            <a:avLst/>
          </a:prstGeom>
          <a:noFill/>
          <a:ln w="9525">
            <a:noFill/>
            <a:miter lim="800000"/>
            <a:headEnd/>
            <a:tailEnd/>
          </a:ln>
        </p:spPr>
        <p:txBody>
          <a:bodyPr wrap="none">
            <a:prstTxWarp prst="textNoShape">
              <a:avLst/>
            </a:prstTxWarp>
            <a:spAutoFit/>
          </a:bodyPr>
          <a:lstStyle/>
          <a:p>
            <a:r>
              <a:rPr lang="en-US">
                <a:solidFill>
                  <a:srgbClr val="000066"/>
                </a:solidFill>
                <a:latin typeface="Calibri" pitchFamily="-96" charset="0"/>
              </a:rPr>
              <a:t>Nested array</a:t>
            </a:r>
          </a:p>
        </p:txBody>
      </p:sp>
      <p:sp>
        <p:nvSpPr>
          <p:cNvPr id="101381" name="TextBox 12"/>
          <p:cNvSpPr txBox="1">
            <a:spLocks noChangeArrowheads="1"/>
          </p:cNvSpPr>
          <p:nvPr/>
        </p:nvSpPr>
        <p:spPr bwMode="auto">
          <a:xfrm>
            <a:off x="4559300" y="1371600"/>
            <a:ext cx="1765300" cy="366713"/>
          </a:xfrm>
          <a:prstGeom prst="rect">
            <a:avLst/>
          </a:prstGeom>
          <a:noFill/>
          <a:ln w="9525">
            <a:noFill/>
            <a:miter lim="800000"/>
            <a:headEnd/>
            <a:tailEnd/>
          </a:ln>
        </p:spPr>
        <p:txBody>
          <a:bodyPr wrap="none">
            <a:prstTxWarp prst="textNoShape">
              <a:avLst/>
            </a:prstTxWarp>
            <a:spAutoFit/>
          </a:bodyPr>
          <a:lstStyle/>
          <a:p>
            <a:r>
              <a:rPr lang="en-US">
                <a:solidFill>
                  <a:srgbClr val="000066"/>
                </a:solidFill>
                <a:latin typeface="Calibri" pitchFamily="-96" charset="0"/>
              </a:rPr>
              <a:t>Multi-level array</a:t>
            </a:r>
          </a:p>
        </p:txBody>
      </p:sp>
      <p:pic>
        <p:nvPicPr>
          <p:cNvPr id="101382" name="Picture 2" descr="C:\Documents and Settings\pueschel\My Documents\teaching\18-243-CMUspring09\08-05Feb09\multi.png"/>
          <p:cNvPicPr>
            <a:picLocks noChangeAspect="1" noChangeArrowheads="1"/>
          </p:cNvPicPr>
          <p:nvPr/>
        </p:nvPicPr>
        <p:blipFill>
          <a:blip r:embed="rId3"/>
          <a:srcRect/>
          <a:stretch>
            <a:fillRect/>
          </a:stretch>
        </p:blipFill>
        <p:spPr bwMode="auto">
          <a:xfrm>
            <a:off x="381000" y="3657600"/>
            <a:ext cx="3505200" cy="731838"/>
          </a:xfrm>
          <a:prstGeom prst="rect">
            <a:avLst/>
          </a:prstGeom>
          <a:noFill/>
          <a:ln w="9525">
            <a:noFill/>
            <a:miter lim="800000"/>
            <a:headEnd/>
            <a:tailEnd/>
          </a:ln>
        </p:spPr>
      </p:pic>
      <p:sp>
        <p:nvSpPr>
          <p:cNvPr id="101384" name="TextBox 15"/>
          <p:cNvSpPr txBox="1">
            <a:spLocks noChangeArrowheads="1"/>
          </p:cNvSpPr>
          <p:nvPr/>
        </p:nvSpPr>
        <p:spPr bwMode="auto">
          <a:xfrm>
            <a:off x="248904" y="4961720"/>
            <a:ext cx="8716298" cy="461665"/>
          </a:xfrm>
          <a:prstGeom prst="rect">
            <a:avLst/>
          </a:prstGeom>
          <a:noFill/>
          <a:ln w="9525">
            <a:noFill/>
            <a:miter lim="800000"/>
            <a:headEnd/>
            <a:tailEnd/>
          </a:ln>
        </p:spPr>
        <p:txBody>
          <a:bodyPr wrap="none">
            <a:prstTxWarp prst="textNoShape">
              <a:avLst/>
            </a:prstTxWarp>
            <a:spAutoFit/>
          </a:bodyPr>
          <a:lstStyle/>
          <a:p>
            <a:r>
              <a:rPr lang="en-US" b="0" dirty="0" smtClean="0">
                <a:solidFill>
                  <a:srgbClr val="000066"/>
                </a:solidFill>
                <a:latin typeface="Calibri" pitchFamily="-96" charset="0"/>
              </a:rPr>
              <a:t>Accesses </a:t>
            </a:r>
            <a:r>
              <a:rPr lang="en-US" b="0" dirty="0">
                <a:solidFill>
                  <a:srgbClr val="000066"/>
                </a:solidFill>
                <a:latin typeface="Calibri" pitchFamily="-96" charset="0"/>
              </a:rPr>
              <a:t>looks </a:t>
            </a:r>
            <a:r>
              <a:rPr lang="en-US" b="0" dirty="0" smtClean="0">
                <a:solidFill>
                  <a:srgbClr val="000066"/>
                </a:solidFill>
                <a:latin typeface="Calibri" pitchFamily="-96" charset="0"/>
              </a:rPr>
              <a:t>similar in C, </a:t>
            </a:r>
            <a:r>
              <a:rPr lang="en-US" b="0" dirty="0">
                <a:solidFill>
                  <a:srgbClr val="000066"/>
                </a:solidFill>
                <a:latin typeface="Calibri" pitchFamily="-96" charset="0"/>
              </a:rPr>
              <a:t>but </a:t>
            </a:r>
            <a:r>
              <a:rPr lang="en-US" b="0" dirty="0" smtClean="0">
                <a:solidFill>
                  <a:srgbClr val="000066"/>
                </a:solidFill>
                <a:latin typeface="Calibri" pitchFamily="-96" charset="0"/>
              </a:rPr>
              <a:t>address computations very different: </a:t>
            </a:r>
            <a:endParaRPr lang="en-US" b="0" dirty="0">
              <a:solidFill>
                <a:srgbClr val="000066"/>
              </a:solidFill>
              <a:latin typeface="Calibri" pitchFamily="-96" charset="0"/>
            </a:endParaRPr>
          </a:p>
        </p:txBody>
      </p:sp>
      <p:sp>
        <p:nvSpPr>
          <p:cNvPr id="101385" name="Rectangle 16"/>
          <p:cNvSpPr>
            <a:spLocks noChangeArrowheads="1"/>
          </p:cNvSpPr>
          <p:nvPr/>
        </p:nvSpPr>
        <p:spPr bwMode="auto">
          <a:xfrm>
            <a:off x="262036" y="5802313"/>
            <a:ext cx="4032499" cy="400110"/>
          </a:xfrm>
          <a:prstGeom prst="rect">
            <a:avLst/>
          </a:prstGeom>
          <a:noFill/>
          <a:ln w="9525">
            <a:noFill/>
            <a:miter lim="800000"/>
            <a:headEnd/>
            <a:tailEnd/>
          </a:ln>
        </p:spPr>
        <p:txBody>
          <a:bodyPr wrap="none">
            <a:prstTxWarp prst="textNoShape">
              <a:avLst/>
            </a:prstTxWarp>
            <a:spAutoFit/>
          </a:bodyPr>
          <a:lstStyle/>
          <a:p>
            <a:pPr>
              <a:buFont typeface="Wingdings" pitchFamily="-96" charset="2"/>
              <a:buNone/>
            </a:pPr>
            <a:r>
              <a:rPr lang="en-US" sz="2000" dirty="0" err="1">
                <a:solidFill>
                  <a:srgbClr val="000066"/>
                </a:solidFill>
                <a:latin typeface="Courier New" pitchFamily="-96" charset="0"/>
              </a:rPr>
              <a:t>Mem</a:t>
            </a:r>
            <a:r>
              <a:rPr lang="en-US" sz="2000" dirty="0">
                <a:solidFill>
                  <a:srgbClr val="000066"/>
                </a:solidFill>
                <a:latin typeface="Courier New" pitchFamily="-96" charset="0"/>
              </a:rPr>
              <a:t>[pgh+20*index+4*</a:t>
            </a:r>
            <a:r>
              <a:rPr lang="en-US" sz="2000" dirty="0" smtClean="0">
                <a:solidFill>
                  <a:srgbClr val="000066"/>
                </a:solidFill>
                <a:latin typeface="Courier New" pitchFamily="-96" charset="0"/>
              </a:rPr>
              <a:t>digit]</a:t>
            </a:r>
            <a:endParaRPr lang="en-US" sz="2000" dirty="0">
              <a:solidFill>
                <a:srgbClr val="000066"/>
              </a:solidFill>
              <a:latin typeface="Courier New" pitchFamily="-96" charset="0"/>
            </a:endParaRPr>
          </a:p>
        </p:txBody>
      </p:sp>
      <p:sp>
        <p:nvSpPr>
          <p:cNvPr id="101386" name="Rectangle 17"/>
          <p:cNvSpPr>
            <a:spLocks noChangeArrowheads="1"/>
          </p:cNvSpPr>
          <p:nvPr/>
        </p:nvSpPr>
        <p:spPr bwMode="auto">
          <a:xfrm>
            <a:off x="4376793" y="5791200"/>
            <a:ext cx="4802066" cy="400110"/>
          </a:xfrm>
          <a:prstGeom prst="rect">
            <a:avLst/>
          </a:prstGeom>
          <a:noFill/>
          <a:ln w="9525">
            <a:noFill/>
            <a:miter lim="800000"/>
            <a:headEnd/>
            <a:tailEnd/>
          </a:ln>
        </p:spPr>
        <p:txBody>
          <a:bodyPr wrap="none">
            <a:prstTxWarp prst="textNoShape">
              <a:avLst/>
            </a:prstTxWarp>
            <a:spAutoFit/>
          </a:bodyPr>
          <a:lstStyle/>
          <a:p>
            <a:pPr>
              <a:buFont typeface="Wingdings" pitchFamily="-96" charset="2"/>
              <a:buNone/>
            </a:pPr>
            <a:r>
              <a:rPr lang="en-US" sz="2000" dirty="0" err="1">
                <a:solidFill>
                  <a:srgbClr val="000066"/>
                </a:solidFill>
                <a:latin typeface="Courier New" pitchFamily="-96" charset="0"/>
              </a:rPr>
              <a:t>Mem</a:t>
            </a:r>
            <a:r>
              <a:rPr lang="en-US" sz="2000" dirty="0">
                <a:solidFill>
                  <a:srgbClr val="000066"/>
                </a:solidFill>
                <a:latin typeface="Courier New" pitchFamily="-96" charset="0"/>
              </a:rPr>
              <a:t>[</a:t>
            </a:r>
            <a:r>
              <a:rPr lang="en-US" sz="2000" dirty="0" err="1">
                <a:solidFill>
                  <a:srgbClr val="000066"/>
                </a:solidFill>
                <a:latin typeface="Courier New" pitchFamily="-96" charset="0"/>
              </a:rPr>
              <a:t>Mem</a:t>
            </a:r>
            <a:r>
              <a:rPr lang="en-US" sz="2000" dirty="0">
                <a:solidFill>
                  <a:srgbClr val="000066"/>
                </a:solidFill>
                <a:latin typeface="Courier New" pitchFamily="-96" charset="0"/>
              </a:rPr>
              <a:t>[univ</a:t>
            </a:r>
            <a:r>
              <a:rPr lang="en-US" sz="2000" dirty="0" smtClean="0">
                <a:solidFill>
                  <a:srgbClr val="000066"/>
                </a:solidFill>
                <a:latin typeface="Courier New" pitchFamily="-96" charset="0"/>
              </a:rPr>
              <a:t>+8*</a:t>
            </a:r>
            <a:r>
              <a:rPr lang="en-US" sz="2000" dirty="0">
                <a:solidFill>
                  <a:srgbClr val="000066"/>
                </a:solidFill>
                <a:latin typeface="Courier New" pitchFamily="-96" charset="0"/>
              </a:rPr>
              <a:t>index]+4*</a:t>
            </a:r>
            <a:r>
              <a:rPr lang="en-US" sz="2000" dirty="0" smtClean="0">
                <a:solidFill>
                  <a:srgbClr val="000066"/>
                </a:solidFill>
                <a:latin typeface="Courier New" pitchFamily="-96" charset="0"/>
              </a:rPr>
              <a:t>digit]</a:t>
            </a:r>
            <a:endParaRPr lang="en-US" sz="2000" dirty="0">
              <a:solidFill>
                <a:srgbClr val="000066"/>
              </a:solidFill>
            </a:endParaRPr>
          </a:p>
        </p:txBody>
      </p:sp>
      <p:sp>
        <p:nvSpPr>
          <p:cNvPr id="2" name="TextBox 1"/>
          <p:cNvSpPr txBox="1"/>
          <p:nvPr/>
        </p:nvSpPr>
        <p:spPr>
          <a:xfrm>
            <a:off x="1066800" y="5486400"/>
            <a:ext cx="1364476" cy="346249"/>
          </a:xfrm>
          <a:prstGeom prst="rect">
            <a:avLst/>
          </a:prstGeom>
          <a:noFill/>
        </p:spPr>
        <p:txBody>
          <a:bodyPr wrap="none" rtlCol="0">
            <a:spAutoFit/>
          </a:bodyPr>
          <a:lstStyle/>
          <a:p>
            <a:r>
              <a:rPr lang="en-US" dirty="0" smtClean="0">
                <a:solidFill>
                  <a:srgbClr val="000066"/>
                </a:solidFill>
              </a:rPr>
              <a:t>Element at</a:t>
            </a:r>
            <a:endParaRPr lang="en-US" dirty="0">
              <a:solidFill>
                <a:srgbClr val="000066"/>
              </a:solidFill>
            </a:endParaRPr>
          </a:p>
        </p:txBody>
      </p:sp>
      <p:sp>
        <p:nvSpPr>
          <p:cNvPr id="13" name="TextBox 12"/>
          <p:cNvSpPr txBox="1"/>
          <p:nvPr/>
        </p:nvSpPr>
        <p:spPr>
          <a:xfrm>
            <a:off x="5791200" y="5486400"/>
            <a:ext cx="1364476" cy="346249"/>
          </a:xfrm>
          <a:prstGeom prst="rect">
            <a:avLst/>
          </a:prstGeom>
          <a:noFill/>
        </p:spPr>
        <p:txBody>
          <a:bodyPr wrap="none" rtlCol="0">
            <a:spAutoFit/>
          </a:bodyPr>
          <a:lstStyle/>
          <a:p>
            <a:r>
              <a:rPr lang="en-US" dirty="0" smtClean="0">
                <a:solidFill>
                  <a:srgbClr val="000066"/>
                </a:solidFill>
              </a:rPr>
              <a:t>Element at</a:t>
            </a:r>
            <a:endParaRPr lang="en-US" dirty="0">
              <a:solidFill>
                <a:srgbClr val="000066"/>
              </a:solidFill>
            </a:endParaRPr>
          </a:p>
        </p:txBody>
      </p:sp>
      <p:pic>
        <p:nvPicPr>
          <p:cNvPr id="4" name="Picture 3"/>
          <p:cNvPicPr>
            <a:picLocks noChangeAspect="1"/>
          </p:cNvPicPr>
          <p:nvPr/>
        </p:nvPicPr>
        <p:blipFill>
          <a:blip r:embed="rId4"/>
          <a:stretch>
            <a:fillRect/>
          </a:stretch>
        </p:blipFill>
        <p:spPr>
          <a:xfrm>
            <a:off x="4309204" y="3429000"/>
            <a:ext cx="4422574" cy="1371600"/>
          </a:xfrm>
          <a:prstGeom prst="rect">
            <a:avLst/>
          </a:prstGeom>
        </p:spPr>
      </p:pic>
    </p:spTree>
    <p:extLst>
      <p:ext uri="{BB962C8B-B14F-4D97-AF65-F5344CB8AC3E}">
        <p14:creationId xmlns:p14="http://schemas.microsoft.com/office/powerpoint/2010/main" val="17940756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533400" y="228600"/>
            <a:ext cx="6350000" cy="573088"/>
          </a:xfrm>
        </p:spPr>
        <p:txBody>
          <a:bodyPr/>
          <a:lstStyle/>
          <a:p>
            <a:pPr eaLnBrk="1" hangingPunct="1">
              <a:defRPr/>
            </a:pPr>
            <a:r>
              <a:rPr lang="en-US" dirty="0">
                <a:ea typeface="+mj-ea"/>
                <a:cs typeface="+mj-cs"/>
              </a:rPr>
              <a:t>Using Nested </a:t>
            </a:r>
            <a:r>
              <a:rPr lang="en-US" dirty="0" smtClean="0">
                <a:ea typeface="+mj-ea"/>
                <a:cs typeface="+mj-cs"/>
              </a:rPr>
              <a:t>Arrays for Matrix Operations</a:t>
            </a:r>
            <a:endParaRPr lang="en-US" dirty="0">
              <a:ea typeface="+mj-ea"/>
              <a:cs typeface="+mj-cs"/>
            </a:endParaRPr>
          </a:p>
        </p:txBody>
      </p:sp>
      <p:sp>
        <p:nvSpPr>
          <p:cNvPr id="318467" name="Rectangle 3"/>
          <p:cNvSpPr>
            <a:spLocks noGrp="1" noChangeArrowheads="1"/>
          </p:cNvSpPr>
          <p:nvPr>
            <p:ph type="body" idx="1"/>
          </p:nvPr>
        </p:nvSpPr>
        <p:spPr>
          <a:xfrm>
            <a:off x="152400" y="1220788"/>
            <a:ext cx="4114800" cy="5224462"/>
          </a:xfrm>
        </p:spPr>
        <p:txBody>
          <a:bodyPr/>
          <a:lstStyle/>
          <a:p>
            <a:pPr eaLnBrk="1" hangingPunct="1">
              <a:buFont typeface="Wingdings" charset="2"/>
              <a:buNone/>
              <a:defRPr/>
            </a:pPr>
            <a:r>
              <a:rPr lang="en-US">
                <a:ea typeface="+mn-ea"/>
                <a:cs typeface="+mn-cs"/>
              </a:rPr>
              <a:t>Strengths</a:t>
            </a:r>
          </a:p>
          <a:p>
            <a:pPr lvl="1" eaLnBrk="1" hangingPunct="1">
              <a:buFont typeface="Wingdings" charset="2"/>
              <a:buChar char="n"/>
              <a:defRPr/>
            </a:pPr>
            <a:r>
              <a:rPr lang="en-US"/>
              <a:t>C compiler handles doubly subscripted arrays</a:t>
            </a:r>
          </a:p>
          <a:p>
            <a:pPr lvl="1" eaLnBrk="1" hangingPunct="1">
              <a:buFont typeface="Wingdings" charset="2"/>
              <a:buChar char="n"/>
              <a:defRPr/>
            </a:pPr>
            <a:r>
              <a:rPr lang="en-US"/>
              <a:t>Generates very efficient code</a:t>
            </a:r>
          </a:p>
          <a:p>
            <a:pPr lvl="2" eaLnBrk="1" hangingPunct="1">
              <a:buFont typeface="Wingdings" charset="2"/>
              <a:buChar char="l"/>
              <a:defRPr/>
            </a:pPr>
            <a:r>
              <a:rPr lang="en-US"/>
              <a:t>Avoids multiply in index computation</a:t>
            </a:r>
          </a:p>
          <a:p>
            <a:pPr eaLnBrk="1" hangingPunct="1">
              <a:buFont typeface="Wingdings" charset="2"/>
              <a:buNone/>
              <a:defRPr/>
            </a:pPr>
            <a:r>
              <a:rPr lang="en-US">
                <a:ea typeface="+mn-ea"/>
                <a:cs typeface="+mn-cs"/>
              </a:rPr>
              <a:t>Limitation</a:t>
            </a:r>
          </a:p>
          <a:p>
            <a:pPr lvl="1" eaLnBrk="1" hangingPunct="1">
              <a:buFont typeface="Wingdings" charset="2"/>
              <a:buChar char="n"/>
              <a:defRPr/>
            </a:pPr>
            <a:r>
              <a:rPr lang="en-US"/>
              <a:t>Only works if have fixed array size</a:t>
            </a:r>
          </a:p>
        </p:txBody>
      </p:sp>
      <p:sp>
        <p:nvSpPr>
          <p:cNvPr id="41987" name="Rectangle 4"/>
          <p:cNvSpPr>
            <a:spLocks noChangeArrowheads="1"/>
          </p:cNvSpPr>
          <p:nvPr/>
        </p:nvSpPr>
        <p:spPr bwMode="auto">
          <a:xfrm>
            <a:off x="4419600" y="990600"/>
            <a:ext cx="4238625" cy="65087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#define N 16</a:t>
            </a:r>
          </a:p>
          <a:p>
            <a:pPr algn="l">
              <a:lnSpc>
                <a:spcPct val="100000"/>
              </a:lnSpc>
            </a:pPr>
            <a:r>
              <a:rPr lang="en-US">
                <a:solidFill>
                  <a:srgbClr val="000066"/>
                </a:solidFill>
                <a:latin typeface="Courier New" charset="0"/>
              </a:rPr>
              <a:t>typedef int fix_matrix[N][N];</a:t>
            </a:r>
          </a:p>
        </p:txBody>
      </p:sp>
      <p:sp>
        <p:nvSpPr>
          <p:cNvPr id="41988" name="Rectangle 5"/>
          <p:cNvSpPr>
            <a:spLocks noChangeArrowheads="1"/>
          </p:cNvSpPr>
          <p:nvPr/>
        </p:nvSpPr>
        <p:spPr bwMode="auto">
          <a:xfrm>
            <a:off x="4419600" y="1828800"/>
            <a:ext cx="4343400" cy="3397250"/>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 Compute element i,k of</a:t>
            </a:r>
          </a:p>
          <a:p>
            <a:pPr algn="l">
              <a:lnSpc>
                <a:spcPct val="100000"/>
              </a:lnSpc>
            </a:pPr>
            <a:r>
              <a:rPr lang="en-US">
                <a:solidFill>
                  <a:srgbClr val="000066"/>
                </a:solidFill>
                <a:latin typeface="Courier New" charset="0"/>
              </a:rPr>
              <a:t>   fixed matrix product */</a:t>
            </a:r>
          </a:p>
          <a:p>
            <a:pPr algn="l">
              <a:lnSpc>
                <a:spcPct val="100000"/>
              </a:lnSpc>
            </a:pPr>
            <a:r>
              <a:rPr lang="en-US">
                <a:solidFill>
                  <a:srgbClr val="000066"/>
                </a:solidFill>
                <a:latin typeface="Courier New" charset="0"/>
              </a:rPr>
              <a:t>int fix_prod_ele</a:t>
            </a:r>
          </a:p>
          <a:p>
            <a:pPr algn="l">
              <a:lnSpc>
                <a:spcPct val="100000"/>
              </a:lnSpc>
            </a:pPr>
            <a:r>
              <a:rPr lang="en-US">
                <a:solidFill>
                  <a:srgbClr val="000066"/>
                </a:solidFill>
                <a:latin typeface="Courier New" charset="0"/>
              </a:rPr>
              <a:t>(fix_matrix a, fix_matrix b,</a:t>
            </a:r>
          </a:p>
          <a:p>
            <a:pPr algn="l">
              <a:lnSpc>
                <a:spcPct val="100000"/>
              </a:lnSpc>
            </a:pPr>
            <a:r>
              <a:rPr lang="en-US">
                <a:solidFill>
                  <a:srgbClr val="000066"/>
                </a:solidFill>
                <a:latin typeface="Courier New" charset="0"/>
              </a:rPr>
              <a:t> int i, int k)</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j;</a:t>
            </a:r>
          </a:p>
          <a:p>
            <a:pPr algn="l">
              <a:lnSpc>
                <a:spcPct val="100000"/>
              </a:lnSpc>
            </a:pPr>
            <a:r>
              <a:rPr lang="en-US">
                <a:solidFill>
                  <a:srgbClr val="000066"/>
                </a:solidFill>
                <a:latin typeface="Courier New" charset="0"/>
              </a:rPr>
              <a:t>  int result = 0;</a:t>
            </a:r>
          </a:p>
          <a:p>
            <a:pPr algn="l">
              <a:lnSpc>
                <a:spcPct val="100000"/>
              </a:lnSpc>
            </a:pPr>
            <a:r>
              <a:rPr lang="en-US">
                <a:solidFill>
                  <a:srgbClr val="000066"/>
                </a:solidFill>
                <a:latin typeface="Courier New" charset="0"/>
              </a:rPr>
              <a:t>  for (j = 0; j &lt; N; j++)</a:t>
            </a:r>
          </a:p>
          <a:p>
            <a:pPr algn="l">
              <a:lnSpc>
                <a:spcPct val="100000"/>
              </a:lnSpc>
            </a:pPr>
            <a:r>
              <a:rPr lang="en-US">
                <a:solidFill>
                  <a:srgbClr val="000066"/>
                </a:solidFill>
                <a:latin typeface="Courier New" charset="0"/>
              </a:rPr>
              <a:t>    result += a[i][j]*b[j][k];</a:t>
            </a:r>
          </a:p>
          <a:p>
            <a:pPr algn="l">
              <a:lnSpc>
                <a:spcPct val="100000"/>
              </a:lnSpc>
            </a:pPr>
            <a:r>
              <a:rPr lang="en-US">
                <a:solidFill>
                  <a:srgbClr val="000066"/>
                </a:solidFill>
                <a:latin typeface="Courier New" charset="0"/>
              </a:rPr>
              <a:t>  return result;</a:t>
            </a:r>
          </a:p>
          <a:p>
            <a:pPr algn="l">
              <a:lnSpc>
                <a:spcPct val="100000"/>
              </a:lnSpc>
            </a:pPr>
            <a:r>
              <a:rPr lang="en-US">
                <a:solidFill>
                  <a:srgbClr val="000066"/>
                </a:solidFill>
                <a:latin typeface="Courier New" charset="0"/>
              </a:rPr>
              <a:t>}</a:t>
            </a:r>
          </a:p>
        </p:txBody>
      </p:sp>
      <p:grpSp>
        <p:nvGrpSpPr>
          <p:cNvPr id="41989" name="Group 6"/>
          <p:cNvGrpSpPr>
            <a:grpSpLocks/>
          </p:cNvGrpSpPr>
          <p:nvPr/>
        </p:nvGrpSpPr>
        <p:grpSpPr bwMode="auto">
          <a:xfrm>
            <a:off x="685800" y="4818063"/>
            <a:ext cx="3454400" cy="1658937"/>
            <a:chOff x="720" y="2448"/>
            <a:chExt cx="2176" cy="1045"/>
          </a:xfrm>
        </p:grpSpPr>
        <p:sp>
          <p:nvSpPr>
            <p:cNvPr id="41990" name="Rectangle 7"/>
            <p:cNvSpPr>
              <a:spLocks noChangeArrowheads="1"/>
            </p:cNvSpPr>
            <p:nvPr/>
          </p:nvSpPr>
          <p:spPr bwMode="auto">
            <a:xfrm>
              <a:off x="1501" y="2658"/>
              <a:ext cx="376" cy="328"/>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41991" name="Rectangle 8"/>
            <p:cNvSpPr>
              <a:spLocks noChangeArrowheads="1"/>
            </p:cNvSpPr>
            <p:nvPr/>
          </p:nvSpPr>
          <p:spPr bwMode="auto">
            <a:xfrm>
              <a:off x="1584" y="3024"/>
              <a:ext cx="2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41992" name="Line 9"/>
            <p:cNvSpPr>
              <a:spLocks noChangeShapeType="1"/>
            </p:cNvSpPr>
            <p:nvPr/>
          </p:nvSpPr>
          <p:spPr bwMode="auto">
            <a:xfrm>
              <a:off x="1505" y="2894"/>
              <a:ext cx="3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41993" name="Rectangle 10"/>
            <p:cNvSpPr>
              <a:spLocks noChangeArrowheads="1"/>
            </p:cNvSpPr>
            <p:nvPr/>
          </p:nvSpPr>
          <p:spPr bwMode="auto">
            <a:xfrm>
              <a:off x="1872" y="2784"/>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latin typeface="Courier New" charset="0"/>
                </a:rPr>
                <a:t>(i,*)</a:t>
              </a:r>
            </a:p>
          </p:txBody>
        </p:sp>
        <p:grpSp>
          <p:nvGrpSpPr>
            <p:cNvPr id="41994" name="Group 11"/>
            <p:cNvGrpSpPr>
              <a:grpSpLocks/>
            </p:cNvGrpSpPr>
            <p:nvPr/>
          </p:nvGrpSpPr>
          <p:grpSpPr bwMode="auto">
            <a:xfrm>
              <a:off x="2352" y="2448"/>
              <a:ext cx="544" cy="805"/>
              <a:chOff x="2352" y="2448"/>
              <a:chExt cx="544" cy="805"/>
            </a:xfrm>
          </p:grpSpPr>
          <p:sp>
            <p:nvSpPr>
              <p:cNvPr id="41999" name="Rectangle 12"/>
              <p:cNvSpPr>
                <a:spLocks noChangeArrowheads="1"/>
              </p:cNvSpPr>
              <p:nvPr/>
            </p:nvSpPr>
            <p:spPr bwMode="auto">
              <a:xfrm>
                <a:off x="2365" y="2658"/>
                <a:ext cx="376" cy="328"/>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42000" name="Rectangle 13"/>
              <p:cNvSpPr>
                <a:spLocks noChangeArrowheads="1"/>
              </p:cNvSpPr>
              <p:nvPr/>
            </p:nvSpPr>
            <p:spPr bwMode="auto">
              <a:xfrm>
                <a:off x="2448" y="3024"/>
                <a:ext cx="2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42001" name="Line 14"/>
              <p:cNvSpPr>
                <a:spLocks noChangeShapeType="1"/>
              </p:cNvSpPr>
              <p:nvPr/>
            </p:nvSpPr>
            <p:spPr bwMode="auto">
              <a:xfrm>
                <a:off x="2505" y="2662"/>
                <a:ext cx="0"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42002" name="Rectangle 15"/>
              <p:cNvSpPr>
                <a:spLocks noChangeArrowheads="1"/>
              </p:cNvSpPr>
              <p:nvPr/>
            </p:nvSpPr>
            <p:spPr bwMode="auto">
              <a:xfrm>
                <a:off x="2352" y="2448"/>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latin typeface="Courier New" charset="0"/>
                  </a:rPr>
                  <a:t>(*,k)</a:t>
                </a:r>
              </a:p>
            </p:txBody>
          </p:sp>
        </p:grpSp>
        <p:sp>
          <p:nvSpPr>
            <p:cNvPr id="41995" name="Rectangle 16"/>
            <p:cNvSpPr>
              <a:spLocks noChangeArrowheads="1"/>
            </p:cNvSpPr>
            <p:nvPr/>
          </p:nvSpPr>
          <p:spPr bwMode="auto">
            <a:xfrm>
              <a:off x="1296" y="3264"/>
              <a:ext cx="9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Column-wise</a:t>
              </a:r>
            </a:p>
          </p:txBody>
        </p:sp>
        <p:sp>
          <p:nvSpPr>
            <p:cNvPr id="41996" name="Line 17"/>
            <p:cNvSpPr>
              <a:spLocks noChangeShapeType="1"/>
            </p:cNvSpPr>
            <p:nvPr/>
          </p:nvSpPr>
          <p:spPr bwMode="auto">
            <a:xfrm flipV="1">
              <a:off x="2304" y="3024"/>
              <a:ext cx="19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41997" name="Rectangle 18"/>
            <p:cNvSpPr>
              <a:spLocks noChangeArrowheads="1"/>
            </p:cNvSpPr>
            <p:nvPr/>
          </p:nvSpPr>
          <p:spPr bwMode="auto">
            <a:xfrm>
              <a:off x="720" y="3024"/>
              <a:ext cx="7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41998" name="Line 19"/>
            <p:cNvSpPr>
              <a:spLocks noChangeShapeType="1"/>
            </p:cNvSpPr>
            <p:nvPr/>
          </p:nvSpPr>
          <p:spPr bwMode="auto">
            <a:xfrm rot="-5400000">
              <a:off x="1206" y="2826"/>
              <a:ext cx="144" cy="25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Tree>
    <p:extLst>
      <p:ext uri="{BB962C8B-B14F-4D97-AF65-F5344CB8AC3E}">
        <p14:creationId xmlns:p14="http://schemas.microsoft.com/office/powerpoint/2010/main" val="32254168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533400" y="228600"/>
            <a:ext cx="6350000" cy="573088"/>
          </a:xfrm>
        </p:spPr>
        <p:txBody>
          <a:bodyPr/>
          <a:lstStyle/>
          <a:p>
            <a:pPr eaLnBrk="1" hangingPunct="1">
              <a:defRPr/>
            </a:pPr>
            <a:r>
              <a:rPr lang="en-US">
                <a:ea typeface="ＭＳ Ｐゴシック" pitchFamily="-1" charset="-128"/>
                <a:cs typeface="ＭＳ Ｐゴシック" pitchFamily="-1" charset="-128"/>
              </a:rPr>
              <a:t>Using Nested Arrays (2)</a:t>
            </a:r>
          </a:p>
        </p:txBody>
      </p:sp>
      <p:sp>
        <p:nvSpPr>
          <p:cNvPr id="43010" name="Rectangle 4"/>
          <p:cNvSpPr>
            <a:spLocks noChangeArrowheads="1"/>
          </p:cNvSpPr>
          <p:nvPr/>
        </p:nvSpPr>
        <p:spPr bwMode="auto">
          <a:xfrm>
            <a:off x="152400" y="990600"/>
            <a:ext cx="4238625" cy="65087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#define N 16</a:t>
            </a:r>
          </a:p>
          <a:p>
            <a:pPr algn="l">
              <a:lnSpc>
                <a:spcPct val="100000"/>
              </a:lnSpc>
            </a:pPr>
            <a:r>
              <a:rPr lang="en-US">
                <a:solidFill>
                  <a:srgbClr val="000066"/>
                </a:solidFill>
                <a:latin typeface="Courier New" charset="0"/>
              </a:rPr>
              <a:t>typedef int fix_matrix[N][N];</a:t>
            </a:r>
          </a:p>
        </p:txBody>
      </p:sp>
      <p:sp>
        <p:nvSpPr>
          <p:cNvPr id="21507" name="Rectangle 5"/>
          <p:cNvSpPr>
            <a:spLocks noChangeArrowheads="1"/>
          </p:cNvSpPr>
          <p:nvPr/>
        </p:nvSpPr>
        <p:spPr bwMode="auto">
          <a:xfrm>
            <a:off x="152400" y="1828800"/>
            <a:ext cx="4343400" cy="3397250"/>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defRPr/>
            </a:pPr>
            <a:r>
              <a:rPr lang="en-US" dirty="0">
                <a:solidFill>
                  <a:srgbClr val="000066"/>
                </a:solidFill>
                <a:latin typeface="Courier New" charset="0"/>
              </a:rPr>
              <a:t>/* Compute element </a:t>
            </a:r>
            <a:r>
              <a:rPr lang="en-US" dirty="0" err="1">
                <a:solidFill>
                  <a:srgbClr val="000066"/>
                </a:solidFill>
                <a:latin typeface="Courier New" charset="0"/>
              </a:rPr>
              <a:t>i,k</a:t>
            </a:r>
            <a:r>
              <a:rPr lang="en-US" dirty="0">
                <a:solidFill>
                  <a:srgbClr val="000066"/>
                </a:solidFill>
                <a:latin typeface="Courier New" charset="0"/>
              </a:rPr>
              <a:t> of</a:t>
            </a:r>
          </a:p>
          <a:p>
            <a:pPr algn="l">
              <a:lnSpc>
                <a:spcPct val="100000"/>
              </a:lnSpc>
              <a:defRPr/>
            </a:pPr>
            <a:r>
              <a:rPr lang="en-US" dirty="0">
                <a:solidFill>
                  <a:srgbClr val="000066"/>
                </a:solidFill>
                <a:latin typeface="Courier New" charset="0"/>
              </a:rPr>
              <a:t>   fixed matrix product */</a:t>
            </a:r>
          </a:p>
          <a:p>
            <a:pPr algn="l">
              <a:lnSpc>
                <a:spcPct val="100000"/>
              </a:lnSpc>
              <a:defRPr/>
            </a:pPr>
            <a:r>
              <a:rPr lang="en-US" dirty="0" err="1">
                <a:solidFill>
                  <a:srgbClr val="000066"/>
                </a:solidFill>
                <a:latin typeface="Courier New" charset="0"/>
              </a:rPr>
              <a:t>int</a:t>
            </a:r>
            <a:r>
              <a:rPr lang="en-US" dirty="0">
                <a:solidFill>
                  <a:srgbClr val="000066"/>
                </a:solidFill>
                <a:latin typeface="Courier New" charset="0"/>
              </a:rPr>
              <a:t> </a:t>
            </a:r>
            <a:r>
              <a:rPr lang="en-US" dirty="0" err="1">
                <a:solidFill>
                  <a:srgbClr val="000066"/>
                </a:solidFill>
                <a:latin typeface="Courier New" charset="0"/>
              </a:rPr>
              <a:t>fix_prod_ele</a:t>
            </a:r>
            <a:endParaRPr lang="en-US" dirty="0">
              <a:solidFill>
                <a:srgbClr val="000066"/>
              </a:solidFill>
              <a:latin typeface="Courier New" charset="0"/>
            </a:endParaRPr>
          </a:p>
          <a:p>
            <a:pPr algn="l">
              <a:lnSpc>
                <a:spcPct val="100000"/>
              </a:lnSpc>
              <a:defRPr/>
            </a:pPr>
            <a:r>
              <a:rPr lang="en-US" dirty="0">
                <a:solidFill>
                  <a:srgbClr val="000066"/>
                </a:solidFill>
                <a:latin typeface="Courier New" charset="0"/>
              </a:rPr>
              <a:t>(</a:t>
            </a:r>
            <a:r>
              <a:rPr lang="en-US" dirty="0" err="1">
                <a:solidFill>
                  <a:srgbClr val="000066"/>
                </a:solidFill>
                <a:latin typeface="Courier New" charset="0"/>
              </a:rPr>
              <a:t>fix_matrix</a:t>
            </a:r>
            <a:r>
              <a:rPr lang="en-US" dirty="0">
                <a:solidFill>
                  <a:srgbClr val="000066"/>
                </a:solidFill>
                <a:latin typeface="Courier New" charset="0"/>
              </a:rPr>
              <a:t> a, </a:t>
            </a:r>
            <a:r>
              <a:rPr lang="en-US" dirty="0" err="1">
                <a:solidFill>
                  <a:srgbClr val="000066"/>
                </a:solidFill>
                <a:latin typeface="Courier New" charset="0"/>
              </a:rPr>
              <a:t>fix_matrix</a:t>
            </a:r>
            <a:r>
              <a:rPr lang="en-US" dirty="0">
                <a:solidFill>
                  <a:srgbClr val="000066"/>
                </a:solidFill>
                <a:latin typeface="Courier New" charset="0"/>
              </a:rPr>
              <a:t> b,</a:t>
            </a:r>
          </a:p>
          <a:p>
            <a:pPr algn="l">
              <a:lnSpc>
                <a:spcPct val="100000"/>
              </a:lnSpc>
              <a:defRPr/>
            </a:pPr>
            <a:r>
              <a:rPr lang="en-US" dirty="0">
                <a:solidFill>
                  <a:srgbClr val="000066"/>
                </a:solidFill>
                <a:latin typeface="Courier New" charset="0"/>
              </a:rPr>
              <a:t> </a:t>
            </a:r>
            <a:r>
              <a:rPr lang="en-US" dirty="0" err="1">
                <a:solidFill>
                  <a:srgbClr val="000066"/>
                </a:solidFill>
                <a:latin typeface="Courier New" charset="0"/>
              </a:rPr>
              <a:t>int</a:t>
            </a:r>
            <a:r>
              <a:rPr lang="en-US" dirty="0">
                <a:solidFill>
                  <a:srgbClr val="000066"/>
                </a:solidFill>
                <a:latin typeface="Courier New" charset="0"/>
              </a:rPr>
              <a:t> </a:t>
            </a:r>
            <a:r>
              <a:rPr lang="en-US" dirty="0" err="1">
                <a:solidFill>
                  <a:srgbClr val="000066"/>
                </a:solidFill>
                <a:latin typeface="Courier New" charset="0"/>
              </a:rPr>
              <a:t>i</a:t>
            </a:r>
            <a:r>
              <a:rPr lang="en-US" dirty="0">
                <a:solidFill>
                  <a:srgbClr val="000066"/>
                </a:solidFill>
                <a:latin typeface="Courier New" charset="0"/>
              </a:rPr>
              <a:t>, </a:t>
            </a:r>
            <a:r>
              <a:rPr lang="en-US" dirty="0" err="1">
                <a:solidFill>
                  <a:srgbClr val="000066"/>
                </a:solidFill>
                <a:latin typeface="Courier New" charset="0"/>
              </a:rPr>
              <a:t>int</a:t>
            </a:r>
            <a:r>
              <a:rPr lang="en-US" dirty="0">
                <a:solidFill>
                  <a:srgbClr val="000066"/>
                </a:solidFill>
                <a:latin typeface="Courier New" charset="0"/>
              </a:rPr>
              <a:t> k)</a:t>
            </a:r>
          </a:p>
          <a:p>
            <a:pPr algn="l">
              <a:lnSpc>
                <a:spcPct val="100000"/>
              </a:lnSpc>
              <a:defRPr/>
            </a:pPr>
            <a:r>
              <a:rPr lang="en-US" dirty="0">
                <a:solidFill>
                  <a:srgbClr val="000066"/>
                </a:solidFill>
                <a:latin typeface="Courier New" charset="0"/>
              </a:rPr>
              <a:t>{</a:t>
            </a:r>
          </a:p>
          <a:p>
            <a:pPr algn="l">
              <a:lnSpc>
                <a:spcPct val="100000"/>
              </a:lnSpc>
              <a:defRPr/>
            </a:pPr>
            <a:r>
              <a:rPr lang="en-US" dirty="0">
                <a:solidFill>
                  <a:srgbClr val="000066"/>
                </a:solidFill>
                <a:latin typeface="Courier New" charset="0"/>
              </a:rPr>
              <a:t>  </a:t>
            </a:r>
            <a:r>
              <a:rPr lang="en-US" dirty="0" err="1">
                <a:solidFill>
                  <a:srgbClr val="000066"/>
                </a:solidFill>
                <a:latin typeface="Courier New" charset="0"/>
              </a:rPr>
              <a:t>int</a:t>
            </a:r>
            <a:r>
              <a:rPr lang="en-US" dirty="0">
                <a:solidFill>
                  <a:srgbClr val="000066"/>
                </a:solidFill>
                <a:latin typeface="Courier New" charset="0"/>
              </a:rPr>
              <a:t> j;</a:t>
            </a:r>
          </a:p>
          <a:p>
            <a:pPr algn="l">
              <a:lnSpc>
                <a:spcPct val="100000"/>
              </a:lnSpc>
              <a:defRPr/>
            </a:pPr>
            <a:r>
              <a:rPr lang="en-US" dirty="0">
                <a:solidFill>
                  <a:srgbClr val="000066"/>
                </a:solidFill>
                <a:latin typeface="Courier New" charset="0"/>
              </a:rPr>
              <a:t>  </a:t>
            </a:r>
            <a:r>
              <a:rPr lang="en-US" dirty="0" err="1">
                <a:solidFill>
                  <a:srgbClr val="000066"/>
                </a:solidFill>
                <a:latin typeface="Courier New" charset="0"/>
              </a:rPr>
              <a:t>int</a:t>
            </a:r>
            <a:r>
              <a:rPr lang="en-US" dirty="0">
                <a:solidFill>
                  <a:srgbClr val="000066"/>
                </a:solidFill>
                <a:latin typeface="Courier New" charset="0"/>
              </a:rPr>
              <a:t> result = 0;</a:t>
            </a:r>
          </a:p>
          <a:p>
            <a:pPr algn="l">
              <a:lnSpc>
                <a:spcPct val="100000"/>
              </a:lnSpc>
              <a:defRPr/>
            </a:pPr>
            <a:r>
              <a:rPr lang="en-US" dirty="0">
                <a:solidFill>
                  <a:srgbClr val="000066"/>
                </a:solidFill>
                <a:latin typeface="Courier New" charset="0"/>
              </a:rPr>
              <a:t>  for (j = 0; j &lt; N; j++)</a:t>
            </a:r>
          </a:p>
          <a:p>
            <a:pPr algn="l">
              <a:lnSpc>
                <a:spcPct val="100000"/>
              </a:lnSpc>
              <a:defRPr/>
            </a:pPr>
            <a:r>
              <a:rPr lang="en-US" dirty="0">
                <a:solidFill>
                  <a:srgbClr val="000066"/>
                </a:solidFill>
                <a:latin typeface="Courier New" charset="0"/>
              </a:rPr>
              <a:t>    result += </a:t>
            </a:r>
            <a:r>
              <a:rPr lang="en-US" dirty="0">
                <a:solidFill>
                  <a:srgbClr val="800000">
                    <a:lumMod val="60000"/>
                    <a:lumOff val="40000"/>
                  </a:srgbClr>
                </a:solidFill>
                <a:latin typeface="Courier New" charset="0"/>
              </a:rPr>
              <a:t>a[</a:t>
            </a:r>
            <a:r>
              <a:rPr lang="en-US" dirty="0" err="1">
                <a:solidFill>
                  <a:srgbClr val="800000">
                    <a:lumMod val="60000"/>
                    <a:lumOff val="40000"/>
                  </a:srgbClr>
                </a:solidFill>
                <a:latin typeface="Courier New" charset="0"/>
              </a:rPr>
              <a:t>i</a:t>
            </a:r>
            <a:r>
              <a:rPr lang="en-US" dirty="0">
                <a:solidFill>
                  <a:srgbClr val="800000">
                    <a:lumMod val="60000"/>
                    <a:lumOff val="40000"/>
                  </a:srgbClr>
                </a:solidFill>
                <a:latin typeface="Courier New" charset="0"/>
              </a:rPr>
              <a:t>][j]</a:t>
            </a:r>
            <a:r>
              <a:rPr lang="en-US" dirty="0">
                <a:solidFill>
                  <a:srgbClr val="000066"/>
                </a:solidFill>
                <a:latin typeface="Courier New" charset="0"/>
              </a:rPr>
              <a:t>*</a:t>
            </a:r>
            <a:r>
              <a:rPr lang="en-US" dirty="0">
                <a:solidFill>
                  <a:srgbClr val="003300">
                    <a:lumMod val="75000"/>
                    <a:lumOff val="25000"/>
                  </a:srgbClr>
                </a:solidFill>
                <a:latin typeface="Courier New" charset="0"/>
              </a:rPr>
              <a:t>b[j][k]</a:t>
            </a:r>
            <a:r>
              <a:rPr lang="en-US" dirty="0">
                <a:solidFill>
                  <a:srgbClr val="000066"/>
                </a:solidFill>
                <a:latin typeface="Courier New" charset="0"/>
              </a:rPr>
              <a:t>;</a:t>
            </a:r>
          </a:p>
          <a:p>
            <a:pPr algn="l">
              <a:lnSpc>
                <a:spcPct val="100000"/>
              </a:lnSpc>
              <a:defRPr/>
            </a:pPr>
            <a:r>
              <a:rPr lang="en-US" dirty="0">
                <a:solidFill>
                  <a:srgbClr val="000066"/>
                </a:solidFill>
                <a:latin typeface="Courier New" charset="0"/>
              </a:rPr>
              <a:t>  return result;</a:t>
            </a:r>
          </a:p>
          <a:p>
            <a:pPr algn="l">
              <a:lnSpc>
                <a:spcPct val="100000"/>
              </a:lnSpc>
              <a:defRPr/>
            </a:pPr>
            <a:r>
              <a:rPr lang="en-US" dirty="0">
                <a:solidFill>
                  <a:srgbClr val="000066"/>
                </a:solidFill>
                <a:latin typeface="Courier New" charset="0"/>
              </a:rPr>
              <a:t>}</a:t>
            </a:r>
          </a:p>
        </p:txBody>
      </p:sp>
      <p:sp>
        <p:nvSpPr>
          <p:cNvPr id="48134" name="Rectangle 5"/>
          <p:cNvSpPr>
            <a:spLocks noChangeArrowheads="1"/>
          </p:cNvSpPr>
          <p:nvPr/>
        </p:nvSpPr>
        <p:spPr bwMode="auto">
          <a:xfrm>
            <a:off x="4800600" y="1905000"/>
            <a:ext cx="4343400" cy="4521200"/>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 Compute element i,k of</a:t>
            </a:r>
          </a:p>
          <a:p>
            <a:pPr algn="l">
              <a:lnSpc>
                <a:spcPct val="100000"/>
              </a:lnSpc>
            </a:pPr>
            <a:r>
              <a:rPr lang="en-US">
                <a:solidFill>
                  <a:srgbClr val="000066"/>
                </a:solidFill>
                <a:latin typeface="Courier New" charset="0"/>
              </a:rPr>
              <a:t>   fixed matrix product */</a:t>
            </a:r>
          </a:p>
          <a:p>
            <a:pPr algn="l">
              <a:lnSpc>
                <a:spcPct val="100000"/>
              </a:lnSpc>
            </a:pPr>
            <a:r>
              <a:rPr lang="en-US">
                <a:solidFill>
                  <a:srgbClr val="000066"/>
                </a:solidFill>
                <a:latin typeface="Courier New" charset="0"/>
              </a:rPr>
              <a:t>int fix_prod_ele_opt</a:t>
            </a:r>
          </a:p>
          <a:p>
            <a:pPr algn="l">
              <a:lnSpc>
                <a:spcPct val="100000"/>
              </a:lnSpc>
            </a:pPr>
            <a:r>
              <a:rPr lang="en-US">
                <a:solidFill>
                  <a:srgbClr val="000066"/>
                </a:solidFill>
                <a:latin typeface="Courier New" charset="0"/>
              </a:rPr>
              <a:t>(fix_matrix a, fix_matrix b,</a:t>
            </a:r>
          </a:p>
          <a:p>
            <a:pPr algn="l">
              <a:lnSpc>
                <a:spcPct val="100000"/>
              </a:lnSpc>
            </a:pPr>
            <a:r>
              <a:rPr lang="en-US">
                <a:solidFill>
                  <a:srgbClr val="000066"/>
                </a:solidFill>
                <a:latin typeface="Courier New" charset="0"/>
              </a:rPr>
              <a:t> int i, int k)</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a:t>
            </a:r>
            <a:r>
              <a:rPr lang="en-US">
                <a:solidFill>
                  <a:srgbClr val="FF1A1A"/>
                </a:solidFill>
                <a:latin typeface="Courier New" charset="0"/>
              </a:rPr>
              <a:t>int *Arow = &amp;a[i][0];</a:t>
            </a:r>
          </a:p>
          <a:p>
            <a:pPr algn="l">
              <a:lnSpc>
                <a:spcPct val="100000"/>
              </a:lnSpc>
            </a:pPr>
            <a:r>
              <a:rPr lang="en-US">
                <a:solidFill>
                  <a:srgbClr val="000066"/>
                </a:solidFill>
                <a:latin typeface="Courier New" charset="0"/>
              </a:rPr>
              <a:t>  </a:t>
            </a:r>
            <a:r>
              <a:rPr lang="en-US">
                <a:solidFill>
                  <a:srgbClr val="00A600"/>
                </a:solidFill>
                <a:latin typeface="Courier New" charset="0"/>
              </a:rPr>
              <a:t>int *Bptr = &amp;b[0][k];</a:t>
            </a:r>
          </a:p>
          <a:p>
            <a:pPr algn="l">
              <a:lnSpc>
                <a:spcPct val="100000"/>
              </a:lnSpc>
            </a:pPr>
            <a:r>
              <a:rPr lang="en-US">
                <a:solidFill>
                  <a:srgbClr val="000066"/>
                </a:solidFill>
                <a:latin typeface="Courier New" charset="0"/>
              </a:rPr>
              <a:t>  int j;</a:t>
            </a:r>
          </a:p>
          <a:p>
            <a:pPr algn="l">
              <a:lnSpc>
                <a:spcPct val="100000"/>
              </a:lnSpc>
            </a:pPr>
            <a:r>
              <a:rPr lang="en-US">
                <a:solidFill>
                  <a:srgbClr val="000066"/>
                </a:solidFill>
                <a:latin typeface="Courier New" charset="0"/>
              </a:rPr>
              <a:t>  int result = 0;</a:t>
            </a:r>
          </a:p>
          <a:p>
            <a:pPr algn="l">
              <a:lnSpc>
                <a:spcPct val="100000"/>
              </a:lnSpc>
            </a:pPr>
            <a:r>
              <a:rPr lang="en-US">
                <a:solidFill>
                  <a:srgbClr val="000066"/>
                </a:solidFill>
                <a:latin typeface="Courier New" charset="0"/>
              </a:rPr>
              <a:t>  for (j = 0; j != N; j++) {</a:t>
            </a:r>
          </a:p>
          <a:p>
            <a:pPr algn="l">
              <a:lnSpc>
                <a:spcPct val="100000"/>
              </a:lnSpc>
            </a:pPr>
            <a:r>
              <a:rPr lang="en-US">
                <a:solidFill>
                  <a:srgbClr val="000066"/>
                </a:solidFill>
                <a:latin typeface="Courier New" charset="0"/>
              </a:rPr>
              <a:t>    result += </a:t>
            </a:r>
            <a:r>
              <a:rPr lang="en-US">
                <a:solidFill>
                  <a:srgbClr val="FF1A1A"/>
                </a:solidFill>
                <a:latin typeface="Courier New" charset="0"/>
              </a:rPr>
              <a:t>Arow[j]</a:t>
            </a:r>
            <a:r>
              <a:rPr lang="en-US">
                <a:solidFill>
                  <a:srgbClr val="000066"/>
                </a:solidFill>
                <a:latin typeface="Courier New" charset="0"/>
              </a:rPr>
              <a:t>* </a:t>
            </a:r>
            <a:r>
              <a:rPr lang="en-US">
                <a:solidFill>
                  <a:srgbClr val="00A600"/>
                </a:solidFill>
                <a:latin typeface="Courier New" charset="0"/>
              </a:rPr>
              <a:t>*Bptr</a:t>
            </a:r>
            <a:r>
              <a:rPr lang="en-US">
                <a:solidFill>
                  <a:srgbClr val="000066"/>
                </a:solidFill>
                <a:latin typeface="Courier New" charset="0"/>
              </a:rPr>
              <a:t>;</a:t>
            </a:r>
          </a:p>
          <a:p>
            <a:pPr algn="l">
              <a:lnSpc>
                <a:spcPct val="100000"/>
              </a:lnSpc>
            </a:pPr>
            <a:r>
              <a:rPr lang="en-US">
                <a:solidFill>
                  <a:srgbClr val="000066"/>
                </a:solidFill>
                <a:latin typeface="Courier New" charset="0"/>
              </a:rPr>
              <a:t>    </a:t>
            </a:r>
            <a:r>
              <a:rPr lang="en-US">
                <a:solidFill>
                  <a:srgbClr val="00A600"/>
                </a:solidFill>
                <a:latin typeface="Courier New" charset="0"/>
              </a:rPr>
              <a:t>Bptr += N;</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  return result;</a:t>
            </a:r>
          </a:p>
          <a:p>
            <a:pPr algn="l">
              <a:lnSpc>
                <a:spcPct val="100000"/>
              </a:lnSpc>
            </a:pPr>
            <a:r>
              <a:rPr lang="en-US">
                <a:solidFill>
                  <a:srgbClr val="000066"/>
                </a:solidFill>
                <a:latin typeface="Courier New" charset="0"/>
              </a:rPr>
              <a:t>}</a:t>
            </a:r>
          </a:p>
        </p:txBody>
      </p:sp>
      <p:sp>
        <p:nvSpPr>
          <p:cNvPr id="48135" name="TextBox 21"/>
          <p:cNvSpPr txBox="1">
            <a:spLocks noChangeArrowheads="1"/>
          </p:cNvSpPr>
          <p:nvPr/>
        </p:nvSpPr>
        <p:spPr bwMode="auto">
          <a:xfrm>
            <a:off x="5943600" y="1295400"/>
            <a:ext cx="21717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Optimized C Code</a:t>
            </a:r>
          </a:p>
        </p:txBody>
      </p:sp>
      <p:sp>
        <p:nvSpPr>
          <p:cNvPr id="8" name="Rectangle 5"/>
          <p:cNvSpPr>
            <a:spLocks noChangeArrowheads="1"/>
          </p:cNvSpPr>
          <p:nvPr/>
        </p:nvSpPr>
        <p:spPr bwMode="auto">
          <a:xfrm>
            <a:off x="152400" y="5784850"/>
            <a:ext cx="4343400" cy="920750"/>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114300" algn="l"/>
                <a:tab pos="4000500" algn="l"/>
              </a:tabLst>
            </a:pPr>
            <a:r>
              <a:rPr lang="en-US" dirty="0">
                <a:solidFill>
                  <a:srgbClr val="000066"/>
                </a:solidFill>
                <a:latin typeface="Courier New" charset="0"/>
              </a:rPr>
              <a:t>	</a:t>
            </a:r>
            <a:r>
              <a:rPr lang="en-US" dirty="0" err="1">
                <a:solidFill>
                  <a:srgbClr val="000066"/>
                </a:solidFill>
                <a:latin typeface="Courier New" charset="0"/>
              </a:rPr>
              <a:t>leal</a:t>
            </a:r>
            <a:r>
              <a:rPr lang="en-US" dirty="0">
                <a:solidFill>
                  <a:srgbClr val="000066"/>
                </a:solidFill>
                <a:latin typeface="Courier New" charset="0"/>
              </a:rPr>
              <a:t> 0(,%ecx,4),%</a:t>
            </a:r>
            <a:r>
              <a:rPr lang="en-US" dirty="0" err="1">
                <a:solidFill>
                  <a:srgbClr val="000066"/>
                </a:solidFill>
                <a:latin typeface="Courier New" charset="0"/>
              </a:rPr>
              <a:t>edx</a:t>
            </a:r>
            <a:r>
              <a:rPr lang="en-US" dirty="0">
                <a:solidFill>
                  <a:srgbClr val="000066"/>
                </a:solidFill>
                <a:latin typeface="Courier New" charset="0"/>
              </a:rPr>
              <a:t>	</a:t>
            </a:r>
          </a:p>
          <a:p>
            <a:pPr algn="l">
              <a:lnSpc>
                <a:spcPct val="100000"/>
              </a:lnSpc>
              <a:tabLst>
                <a:tab pos="114300" algn="l"/>
                <a:tab pos="4000500" algn="l"/>
              </a:tabLst>
            </a:pPr>
            <a:r>
              <a:rPr lang="en-US" dirty="0">
                <a:solidFill>
                  <a:srgbClr val="000066"/>
                </a:solidFill>
                <a:latin typeface="Courier New" charset="0"/>
              </a:rPr>
              <a:t>	</a:t>
            </a:r>
            <a:r>
              <a:rPr lang="en-US" dirty="0" err="1">
                <a:solidFill>
                  <a:srgbClr val="000066"/>
                </a:solidFill>
                <a:latin typeface="Courier New" charset="0"/>
              </a:rPr>
              <a:t>leal</a:t>
            </a:r>
            <a:r>
              <a:rPr lang="en-US" dirty="0">
                <a:solidFill>
                  <a:srgbClr val="000066"/>
                </a:solidFill>
                <a:latin typeface="Courier New" charset="0"/>
              </a:rPr>
              <a:t> (%eax,%eax,4),%</a:t>
            </a:r>
            <a:r>
              <a:rPr lang="en-US" dirty="0" err="1">
                <a:solidFill>
                  <a:srgbClr val="000066"/>
                </a:solidFill>
                <a:latin typeface="Courier New" charset="0"/>
              </a:rPr>
              <a:t>eax</a:t>
            </a:r>
            <a:r>
              <a:rPr lang="en-US" dirty="0">
                <a:solidFill>
                  <a:srgbClr val="000066"/>
                </a:solidFill>
                <a:latin typeface="Courier New" charset="0"/>
              </a:rPr>
              <a:t>	</a:t>
            </a:r>
          </a:p>
          <a:p>
            <a:pPr algn="l">
              <a:lnSpc>
                <a:spcPct val="100000"/>
              </a:lnSpc>
              <a:tabLst>
                <a:tab pos="114300" algn="l"/>
                <a:tab pos="4000500" algn="l"/>
              </a:tabLst>
            </a:pPr>
            <a:r>
              <a:rPr lang="en-US" dirty="0">
                <a:solidFill>
                  <a:srgbClr val="000066"/>
                </a:solidFill>
                <a:latin typeface="Courier New" charset="0"/>
              </a:rPr>
              <a:t>	</a:t>
            </a:r>
            <a:r>
              <a:rPr lang="en-US" dirty="0" err="1">
                <a:solidFill>
                  <a:srgbClr val="000066"/>
                </a:solidFill>
                <a:latin typeface="Courier New" charset="0"/>
              </a:rPr>
              <a:t>movl</a:t>
            </a:r>
            <a:r>
              <a:rPr lang="en-US" dirty="0">
                <a:solidFill>
                  <a:srgbClr val="000066"/>
                </a:solidFill>
                <a:latin typeface="Courier New" charset="0"/>
              </a:rPr>
              <a:t> </a:t>
            </a:r>
            <a:r>
              <a:rPr lang="en-US" dirty="0" err="1" smtClean="0">
                <a:solidFill>
                  <a:srgbClr val="000066"/>
                </a:solidFill>
                <a:latin typeface="Courier New" charset="0"/>
              </a:rPr>
              <a:t>pgh</a:t>
            </a:r>
            <a:r>
              <a:rPr lang="en-US" dirty="0" smtClean="0">
                <a:solidFill>
                  <a:srgbClr val="000066"/>
                </a:solidFill>
                <a:latin typeface="Courier New" charset="0"/>
              </a:rPr>
              <a:t>(</a:t>
            </a:r>
            <a:r>
              <a:rPr lang="en-US" dirty="0">
                <a:solidFill>
                  <a:srgbClr val="000066"/>
                </a:solidFill>
                <a:latin typeface="Courier New" charset="0"/>
              </a:rPr>
              <a:t>%edx,%eax,4),%</a:t>
            </a:r>
            <a:r>
              <a:rPr lang="en-US" dirty="0" err="1">
                <a:solidFill>
                  <a:srgbClr val="000066"/>
                </a:solidFill>
                <a:latin typeface="Courier New" charset="0"/>
              </a:rPr>
              <a:t>eax</a:t>
            </a:r>
            <a:endParaRPr lang="en-US" dirty="0">
              <a:solidFill>
                <a:srgbClr val="000066"/>
              </a:solidFill>
              <a:latin typeface="Courier New" charset="0"/>
            </a:endParaRPr>
          </a:p>
        </p:txBody>
      </p:sp>
      <p:sp>
        <p:nvSpPr>
          <p:cNvPr id="9" name="TextBox 21"/>
          <p:cNvSpPr txBox="1">
            <a:spLocks noChangeArrowheads="1"/>
          </p:cNvSpPr>
          <p:nvPr/>
        </p:nvSpPr>
        <p:spPr bwMode="auto">
          <a:xfrm>
            <a:off x="139504" y="5181600"/>
            <a:ext cx="3503220"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a:solidFill>
                  <a:srgbClr val="000066"/>
                </a:solidFill>
              </a:rPr>
              <a:t>Each a[</a:t>
            </a:r>
            <a:r>
              <a:rPr lang="en-US" sz="1800" dirty="0" err="1">
                <a:solidFill>
                  <a:srgbClr val="000066"/>
                </a:solidFill>
              </a:rPr>
              <a:t>i</a:t>
            </a:r>
            <a:r>
              <a:rPr lang="en-US" sz="1800" dirty="0">
                <a:solidFill>
                  <a:srgbClr val="000066"/>
                </a:solidFill>
              </a:rPr>
              <a:t>][j] </a:t>
            </a:r>
            <a:r>
              <a:rPr lang="en-US" sz="1800" dirty="0" smtClean="0">
                <a:solidFill>
                  <a:srgbClr val="000066"/>
                </a:solidFill>
              </a:rPr>
              <a:t>reference is costly.  </a:t>
            </a:r>
          </a:p>
          <a:p>
            <a:r>
              <a:rPr lang="en-US" sz="1800" dirty="0" smtClean="0">
                <a:solidFill>
                  <a:srgbClr val="000066"/>
                </a:solidFill>
              </a:rPr>
              <a:t>Recall the </a:t>
            </a:r>
            <a:r>
              <a:rPr lang="en-US" sz="1800" dirty="0" err="1" smtClean="0">
                <a:solidFill>
                  <a:srgbClr val="000066"/>
                </a:solidFill>
              </a:rPr>
              <a:t>pgh</a:t>
            </a:r>
            <a:r>
              <a:rPr lang="en-US" sz="1800" dirty="0" smtClean="0">
                <a:solidFill>
                  <a:srgbClr val="000066"/>
                </a:solidFill>
              </a:rPr>
              <a:t>[</a:t>
            </a:r>
            <a:r>
              <a:rPr lang="en-US" sz="1800" dirty="0" err="1" smtClean="0">
                <a:solidFill>
                  <a:srgbClr val="000066"/>
                </a:solidFill>
              </a:rPr>
              <a:t>i</a:t>
            </a:r>
            <a:r>
              <a:rPr lang="en-US" sz="1800" dirty="0" smtClean="0">
                <a:solidFill>
                  <a:srgbClr val="000066"/>
                </a:solidFill>
              </a:rPr>
              <a:t>][j] example</a:t>
            </a:r>
            <a:r>
              <a:rPr lang="en-US" sz="1800" dirty="0" smtClean="0">
                <a:solidFill>
                  <a:srgbClr val="000066"/>
                </a:solidFill>
              </a:rPr>
              <a:t>:</a:t>
            </a:r>
            <a:endParaRPr lang="en-US" sz="1800" dirty="0">
              <a:solidFill>
                <a:srgbClr val="000066"/>
              </a:solidFill>
            </a:endParaRPr>
          </a:p>
        </p:txBody>
      </p:sp>
    </p:spTree>
    <p:extLst>
      <p:ext uri="{BB962C8B-B14F-4D97-AF65-F5344CB8AC3E}">
        <p14:creationId xmlns:p14="http://schemas.microsoft.com/office/powerpoint/2010/main" val="2090345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8134"/>
                                        </p:tgtEl>
                                        <p:attrNameLst>
                                          <p:attrName>style.visibility</p:attrName>
                                        </p:attrNameLst>
                                      </p:cBhvr>
                                      <p:to>
                                        <p:strVal val="visible"/>
                                      </p:to>
                                    </p:set>
                                    <p:animEffect transition="in" filter="dissolve">
                                      <p:cBhvr>
                                        <p:cTn id="15" dur="500"/>
                                        <p:tgtEl>
                                          <p:spTgt spid="481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135"/>
                                        </p:tgtEl>
                                        <p:attrNameLst>
                                          <p:attrName>style.visibility</p:attrName>
                                        </p:attrNameLst>
                                      </p:cBhvr>
                                      <p:to>
                                        <p:strVal val="visible"/>
                                      </p:to>
                                    </p:set>
                                    <p:animEffect transition="in" filter="dissolve">
                                      <p:cBhvr>
                                        <p:cTn id="18"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5" grpId="0"/>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228600"/>
            <a:ext cx="6743700" cy="573088"/>
          </a:xfrm>
        </p:spPr>
        <p:txBody>
          <a:bodyPr/>
          <a:lstStyle/>
          <a:p>
            <a:pPr eaLnBrk="1" hangingPunct="1">
              <a:defRPr/>
            </a:pPr>
            <a:r>
              <a:rPr lang="en-US">
                <a:ea typeface="+mj-ea"/>
                <a:cs typeface="+mj-cs"/>
              </a:rPr>
              <a:t>Dynamic Nested Arrays</a:t>
            </a:r>
          </a:p>
        </p:txBody>
      </p:sp>
      <p:sp>
        <p:nvSpPr>
          <p:cNvPr id="319491" name="Rectangle 3"/>
          <p:cNvSpPr>
            <a:spLocks noGrp="1" noChangeArrowheads="1"/>
          </p:cNvSpPr>
          <p:nvPr>
            <p:ph type="body" idx="1"/>
          </p:nvPr>
        </p:nvSpPr>
        <p:spPr>
          <a:xfrm>
            <a:off x="290513" y="914400"/>
            <a:ext cx="4217987" cy="5530850"/>
          </a:xfrm>
        </p:spPr>
        <p:txBody>
          <a:bodyPr/>
          <a:lstStyle/>
          <a:p>
            <a:pPr eaLnBrk="1" hangingPunct="1">
              <a:buFont typeface="Wingdings" charset="2"/>
              <a:buNone/>
              <a:defRPr/>
            </a:pPr>
            <a:r>
              <a:rPr lang="en-US" dirty="0">
                <a:ea typeface="+mn-ea"/>
                <a:cs typeface="+mn-cs"/>
              </a:rPr>
              <a:t>Strength</a:t>
            </a:r>
          </a:p>
          <a:p>
            <a:pPr lvl="1" eaLnBrk="1" hangingPunct="1">
              <a:buFont typeface="Wingdings" charset="2"/>
              <a:buChar char="n"/>
              <a:defRPr/>
            </a:pPr>
            <a:r>
              <a:rPr lang="en-US" dirty="0"/>
              <a:t>Can create matrix of arbitrary size</a:t>
            </a:r>
          </a:p>
          <a:p>
            <a:pPr eaLnBrk="1" hangingPunct="1">
              <a:buFont typeface="Wingdings" charset="2"/>
              <a:buNone/>
              <a:defRPr/>
            </a:pPr>
            <a:r>
              <a:rPr lang="en-US" dirty="0">
                <a:ea typeface="+mn-ea"/>
                <a:cs typeface="+mn-cs"/>
              </a:rPr>
              <a:t>Programming</a:t>
            </a:r>
          </a:p>
          <a:p>
            <a:pPr lvl="1" eaLnBrk="1" hangingPunct="1">
              <a:buFont typeface="Wingdings" charset="2"/>
              <a:buChar char="n"/>
              <a:defRPr/>
            </a:pPr>
            <a:r>
              <a:rPr lang="en-US" dirty="0"/>
              <a:t>Must do index computation explicitly</a:t>
            </a:r>
          </a:p>
          <a:p>
            <a:pPr eaLnBrk="1" hangingPunct="1">
              <a:buFont typeface="Wingdings" charset="2"/>
              <a:buNone/>
              <a:defRPr/>
            </a:pPr>
            <a:r>
              <a:rPr lang="en-US" dirty="0">
                <a:ea typeface="+mn-ea"/>
                <a:cs typeface="+mn-cs"/>
              </a:rPr>
              <a:t>Performance</a:t>
            </a:r>
          </a:p>
          <a:p>
            <a:pPr lvl="1" eaLnBrk="1" hangingPunct="1">
              <a:buFont typeface="Wingdings" charset="2"/>
              <a:buChar char="n"/>
              <a:defRPr/>
            </a:pPr>
            <a:r>
              <a:rPr lang="en-US" dirty="0"/>
              <a:t>Accessing single element </a:t>
            </a:r>
            <a:r>
              <a:rPr lang="en-US" dirty="0" smtClean="0"/>
              <a:t>costly </a:t>
            </a:r>
            <a:r>
              <a:rPr lang="en-US" b="0" dirty="0" smtClean="0">
                <a:latin typeface="Courier"/>
                <a:cs typeface="Courier"/>
              </a:rPr>
              <a:t>a[</a:t>
            </a:r>
            <a:r>
              <a:rPr lang="en-US" b="0" dirty="0" err="1" smtClean="0">
                <a:latin typeface="Courier"/>
                <a:cs typeface="Courier"/>
              </a:rPr>
              <a:t>i</a:t>
            </a:r>
            <a:r>
              <a:rPr lang="en-US" b="0" dirty="0" smtClean="0">
                <a:latin typeface="Courier"/>
                <a:cs typeface="Courier"/>
              </a:rPr>
              <a:t>][j]</a:t>
            </a:r>
            <a:endParaRPr lang="en-US" b="0" dirty="0">
              <a:latin typeface="Courier"/>
              <a:cs typeface="Courier"/>
            </a:endParaRPr>
          </a:p>
          <a:p>
            <a:pPr lvl="1" eaLnBrk="1" hangingPunct="1">
              <a:buFont typeface="Wingdings" charset="2"/>
              <a:buChar char="n"/>
              <a:defRPr/>
            </a:pPr>
            <a:r>
              <a:rPr lang="en-US" dirty="0"/>
              <a:t>Must do multiplication</a:t>
            </a:r>
          </a:p>
        </p:txBody>
      </p:sp>
      <p:sp>
        <p:nvSpPr>
          <p:cNvPr id="44035" name="Rectangle 4"/>
          <p:cNvSpPr>
            <a:spLocks noChangeArrowheads="1"/>
          </p:cNvSpPr>
          <p:nvPr/>
        </p:nvSpPr>
        <p:spPr bwMode="auto">
          <a:xfrm>
            <a:off x="4419600" y="990600"/>
            <a:ext cx="4191000" cy="147478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int * new_var_matrix(int n)</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return (int *) </a:t>
            </a:r>
          </a:p>
          <a:p>
            <a:pPr algn="l">
              <a:lnSpc>
                <a:spcPct val="100000"/>
              </a:lnSpc>
            </a:pPr>
            <a:r>
              <a:rPr lang="en-US">
                <a:solidFill>
                  <a:srgbClr val="000066"/>
                </a:solidFill>
                <a:latin typeface="Courier New" charset="0"/>
              </a:rPr>
              <a:t>    calloc(sizeof(int), n*n);</a:t>
            </a:r>
          </a:p>
          <a:p>
            <a:pPr algn="l">
              <a:lnSpc>
                <a:spcPct val="100000"/>
              </a:lnSpc>
            </a:pPr>
            <a:r>
              <a:rPr lang="en-US">
                <a:solidFill>
                  <a:srgbClr val="000066"/>
                </a:solidFill>
                <a:latin typeface="Courier New" charset="0"/>
              </a:rPr>
              <a:t>}</a:t>
            </a:r>
          </a:p>
        </p:txBody>
      </p:sp>
      <p:sp>
        <p:nvSpPr>
          <p:cNvPr id="44036" name="Rectangle 5"/>
          <p:cNvSpPr>
            <a:spLocks noChangeArrowheads="1"/>
          </p:cNvSpPr>
          <p:nvPr/>
        </p:nvSpPr>
        <p:spPr bwMode="auto">
          <a:xfrm>
            <a:off x="4419600" y="2819400"/>
            <a:ext cx="4191000"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int var_ele</a:t>
            </a:r>
          </a:p>
          <a:p>
            <a:pPr algn="l">
              <a:lnSpc>
                <a:spcPct val="100000"/>
              </a:lnSpc>
            </a:pPr>
            <a:r>
              <a:rPr lang="en-US">
                <a:solidFill>
                  <a:srgbClr val="000066"/>
                </a:solidFill>
                <a:latin typeface="Courier New" charset="0"/>
              </a:rPr>
              <a:t>  (int *a, int i,</a:t>
            </a:r>
          </a:p>
          <a:p>
            <a:pPr algn="l">
              <a:lnSpc>
                <a:spcPct val="100000"/>
              </a:lnSpc>
            </a:pPr>
            <a:r>
              <a:rPr lang="en-US">
                <a:solidFill>
                  <a:srgbClr val="000066"/>
                </a:solidFill>
                <a:latin typeface="Courier New" charset="0"/>
              </a:rPr>
              <a:t>   int j, int n)</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return a[i*n+j];</a:t>
            </a:r>
          </a:p>
          <a:p>
            <a:pPr algn="l">
              <a:lnSpc>
                <a:spcPct val="100000"/>
              </a:lnSpc>
            </a:pPr>
            <a:r>
              <a:rPr lang="en-US">
                <a:solidFill>
                  <a:srgbClr val="000066"/>
                </a:solidFill>
                <a:latin typeface="Courier New" charset="0"/>
              </a:rPr>
              <a:t>}</a:t>
            </a:r>
          </a:p>
        </p:txBody>
      </p:sp>
      <p:sp>
        <p:nvSpPr>
          <p:cNvPr id="41989" name="Rectangle 6"/>
          <p:cNvSpPr>
            <a:spLocks noChangeArrowheads="1"/>
          </p:cNvSpPr>
          <p:nvPr/>
        </p:nvSpPr>
        <p:spPr bwMode="auto">
          <a:xfrm>
            <a:off x="990600" y="4953000"/>
            <a:ext cx="6553200" cy="1474788"/>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114300" algn="l"/>
                <a:tab pos="3429000" algn="l"/>
              </a:tabLst>
            </a:pPr>
            <a:r>
              <a:rPr lang="en-US">
                <a:solidFill>
                  <a:srgbClr val="000066"/>
                </a:solidFill>
                <a:latin typeface="Courier New" charset="0"/>
              </a:rPr>
              <a:t>	movl 12(%ebp),%eax	# i</a:t>
            </a:r>
          </a:p>
          <a:p>
            <a:pPr algn="l">
              <a:lnSpc>
                <a:spcPct val="100000"/>
              </a:lnSpc>
              <a:tabLst>
                <a:tab pos="114300" algn="l"/>
                <a:tab pos="3429000" algn="l"/>
              </a:tabLst>
            </a:pPr>
            <a:r>
              <a:rPr lang="en-US">
                <a:solidFill>
                  <a:srgbClr val="000066"/>
                </a:solidFill>
                <a:latin typeface="Courier New" charset="0"/>
              </a:rPr>
              <a:t>	movl 8(%ebp),%edx	# a</a:t>
            </a:r>
          </a:p>
          <a:p>
            <a:pPr algn="l">
              <a:lnSpc>
                <a:spcPct val="100000"/>
              </a:lnSpc>
              <a:tabLst>
                <a:tab pos="114300" algn="l"/>
                <a:tab pos="3429000" algn="l"/>
              </a:tabLst>
            </a:pPr>
            <a:r>
              <a:rPr lang="en-US">
                <a:solidFill>
                  <a:srgbClr val="000066"/>
                </a:solidFill>
                <a:latin typeface="Courier New" charset="0"/>
              </a:rPr>
              <a:t>	</a:t>
            </a:r>
            <a:r>
              <a:rPr lang="en-US">
                <a:solidFill>
                  <a:srgbClr val="FF0000"/>
                </a:solidFill>
                <a:latin typeface="Courier New" charset="0"/>
              </a:rPr>
              <a:t>imull 20(%ebp),%eax	# n*i</a:t>
            </a:r>
          </a:p>
          <a:p>
            <a:pPr algn="l">
              <a:lnSpc>
                <a:spcPct val="100000"/>
              </a:lnSpc>
              <a:tabLst>
                <a:tab pos="114300" algn="l"/>
                <a:tab pos="3429000" algn="l"/>
              </a:tabLst>
            </a:pPr>
            <a:r>
              <a:rPr lang="en-US">
                <a:solidFill>
                  <a:srgbClr val="000066"/>
                </a:solidFill>
                <a:latin typeface="Courier New" charset="0"/>
              </a:rPr>
              <a:t>	addl 16(%ebp),%eax	# n*i+j</a:t>
            </a:r>
          </a:p>
          <a:p>
            <a:pPr algn="l">
              <a:lnSpc>
                <a:spcPct val="100000"/>
              </a:lnSpc>
              <a:tabLst>
                <a:tab pos="114300" algn="l"/>
                <a:tab pos="3429000" algn="l"/>
              </a:tabLst>
            </a:pPr>
            <a:r>
              <a:rPr lang="en-US">
                <a:solidFill>
                  <a:srgbClr val="000066"/>
                </a:solidFill>
                <a:latin typeface="Courier New" charset="0"/>
              </a:rPr>
              <a:t>	movl (%edx,%eax,4),%eax	# Mem[a+4*(i*n+j)]</a:t>
            </a:r>
          </a:p>
        </p:txBody>
      </p:sp>
    </p:spTree>
    <p:extLst>
      <p:ext uri="{BB962C8B-B14F-4D97-AF65-F5344CB8AC3E}">
        <p14:creationId xmlns:p14="http://schemas.microsoft.com/office/powerpoint/2010/main" val="612352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dissolve">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228600"/>
            <a:ext cx="7099300" cy="573088"/>
          </a:xfrm>
        </p:spPr>
        <p:txBody>
          <a:bodyPr/>
          <a:lstStyle/>
          <a:p>
            <a:pPr eaLnBrk="1" hangingPunct="1">
              <a:defRPr/>
            </a:pPr>
            <a:r>
              <a:rPr lang="en-US">
                <a:ea typeface="+mj-ea"/>
                <a:cs typeface="+mj-cs"/>
              </a:rPr>
              <a:t>Dynamic Array Multiplication</a:t>
            </a:r>
          </a:p>
        </p:txBody>
      </p:sp>
      <p:sp>
        <p:nvSpPr>
          <p:cNvPr id="320515" name="Rectangle 3"/>
          <p:cNvSpPr>
            <a:spLocks noGrp="1" noChangeArrowheads="1"/>
          </p:cNvSpPr>
          <p:nvPr>
            <p:ph type="body" idx="1"/>
          </p:nvPr>
        </p:nvSpPr>
        <p:spPr>
          <a:xfrm>
            <a:off x="290513" y="1220788"/>
            <a:ext cx="3987800" cy="2684462"/>
          </a:xfrm>
        </p:spPr>
        <p:txBody>
          <a:bodyPr/>
          <a:lstStyle/>
          <a:p>
            <a:pPr eaLnBrk="1" hangingPunct="1">
              <a:defRPr/>
            </a:pPr>
            <a:r>
              <a:rPr lang="en-US">
                <a:latin typeface="Helvetica" charset="0"/>
              </a:rPr>
              <a:t>Without Optimizations</a:t>
            </a:r>
          </a:p>
          <a:p>
            <a:pPr lvl="1" eaLnBrk="1" hangingPunct="1">
              <a:defRPr/>
            </a:pPr>
            <a:r>
              <a:rPr lang="en-US">
                <a:latin typeface="Helvetica" charset="0"/>
                <a:ea typeface="ＭＳ Ｐゴシック" charset="0"/>
              </a:rPr>
              <a:t>Multiplies</a:t>
            </a:r>
          </a:p>
          <a:p>
            <a:pPr lvl="2" eaLnBrk="1" hangingPunct="1">
              <a:defRPr/>
            </a:pPr>
            <a:r>
              <a:rPr lang="en-US">
                <a:latin typeface="Helvetica" charset="0"/>
                <a:ea typeface="ＭＳ Ｐゴシック" charset="0"/>
              </a:rPr>
              <a:t>2 for subscripts</a:t>
            </a:r>
          </a:p>
          <a:p>
            <a:pPr lvl="2" eaLnBrk="1" hangingPunct="1">
              <a:defRPr/>
            </a:pPr>
            <a:r>
              <a:rPr lang="en-US">
                <a:latin typeface="Helvetica" charset="0"/>
                <a:ea typeface="ＭＳ Ｐゴシック" charset="0"/>
              </a:rPr>
              <a:t>1 for data</a:t>
            </a:r>
          </a:p>
          <a:p>
            <a:pPr lvl="1" eaLnBrk="1" hangingPunct="1">
              <a:defRPr/>
            </a:pPr>
            <a:r>
              <a:rPr lang="en-US">
                <a:latin typeface="Helvetica" charset="0"/>
                <a:ea typeface="ＭＳ Ｐゴシック" charset="0"/>
              </a:rPr>
              <a:t>Adds</a:t>
            </a:r>
          </a:p>
          <a:p>
            <a:pPr lvl="2" eaLnBrk="1" hangingPunct="1">
              <a:defRPr/>
            </a:pPr>
            <a:r>
              <a:rPr lang="en-US">
                <a:latin typeface="Helvetica" charset="0"/>
                <a:ea typeface="ＭＳ Ｐゴシック" charset="0"/>
              </a:rPr>
              <a:t>4 for array indexing</a:t>
            </a:r>
          </a:p>
          <a:p>
            <a:pPr lvl="2" eaLnBrk="1" hangingPunct="1">
              <a:defRPr/>
            </a:pPr>
            <a:r>
              <a:rPr lang="en-US">
                <a:latin typeface="Helvetica" charset="0"/>
                <a:ea typeface="ＭＳ Ｐゴシック" charset="0"/>
              </a:rPr>
              <a:t>1 for loop index</a:t>
            </a:r>
          </a:p>
          <a:p>
            <a:pPr lvl="2" eaLnBrk="1" hangingPunct="1">
              <a:defRPr/>
            </a:pPr>
            <a:r>
              <a:rPr lang="en-US">
                <a:latin typeface="Helvetica" charset="0"/>
                <a:ea typeface="ＭＳ Ｐゴシック" charset="0"/>
              </a:rPr>
              <a:t>1 for data</a:t>
            </a:r>
          </a:p>
          <a:p>
            <a:pPr lvl="2" eaLnBrk="1" hangingPunct="1">
              <a:defRPr/>
            </a:pPr>
            <a:endParaRPr lang="en-US">
              <a:latin typeface="Helvetica" charset="0"/>
              <a:ea typeface="ＭＳ Ｐゴシック" charset="0"/>
            </a:endParaRPr>
          </a:p>
          <a:p>
            <a:pPr eaLnBrk="1" hangingPunct="1">
              <a:defRPr/>
            </a:pPr>
            <a:endParaRPr lang="en-US">
              <a:latin typeface="Helvetica" charset="0"/>
            </a:endParaRPr>
          </a:p>
        </p:txBody>
      </p:sp>
      <p:sp>
        <p:nvSpPr>
          <p:cNvPr id="46083" name="Rectangle 4"/>
          <p:cNvSpPr>
            <a:spLocks noChangeArrowheads="1"/>
          </p:cNvSpPr>
          <p:nvPr/>
        </p:nvSpPr>
        <p:spPr bwMode="auto">
          <a:xfrm>
            <a:off x="4343400" y="1219200"/>
            <a:ext cx="4238625" cy="367188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 Compute element i,k of</a:t>
            </a:r>
          </a:p>
          <a:p>
            <a:pPr algn="l">
              <a:lnSpc>
                <a:spcPct val="100000"/>
              </a:lnSpc>
            </a:pPr>
            <a:r>
              <a:rPr lang="en-US">
                <a:solidFill>
                  <a:srgbClr val="000066"/>
                </a:solidFill>
                <a:latin typeface="Courier New" charset="0"/>
              </a:rPr>
              <a:t>   variable matrix product */</a:t>
            </a:r>
          </a:p>
          <a:p>
            <a:pPr algn="l">
              <a:lnSpc>
                <a:spcPct val="100000"/>
              </a:lnSpc>
            </a:pPr>
            <a:r>
              <a:rPr lang="en-US">
                <a:solidFill>
                  <a:srgbClr val="000066"/>
                </a:solidFill>
                <a:latin typeface="Courier New" charset="0"/>
              </a:rPr>
              <a:t>int var_prod_ele</a:t>
            </a:r>
          </a:p>
          <a:p>
            <a:pPr algn="l">
              <a:lnSpc>
                <a:spcPct val="100000"/>
              </a:lnSpc>
            </a:pPr>
            <a:r>
              <a:rPr lang="en-US">
                <a:solidFill>
                  <a:srgbClr val="000066"/>
                </a:solidFill>
                <a:latin typeface="Courier New" charset="0"/>
              </a:rPr>
              <a:t>  (int *a, int *b,</a:t>
            </a:r>
          </a:p>
          <a:p>
            <a:pPr algn="l">
              <a:lnSpc>
                <a:spcPct val="100000"/>
              </a:lnSpc>
            </a:pPr>
            <a:r>
              <a:rPr lang="en-US">
                <a:solidFill>
                  <a:srgbClr val="000066"/>
                </a:solidFill>
                <a:latin typeface="Courier New" charset="0"/>
              </a:rPr>
              <a:t>   int i, int k, int n)</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j;</a:t>
            </a:r>
          </a:p>
          <a:p>
            <a:pPr algn="l">
              <a:lnSpc>
                <a:spcPct val="100000"/>
              </a:lnSpc>
            </a:pPr>
            <a:r>
              <a:rPr lang="en-US">
                <a:solidFill>
                  <a:srgbClr val="000066"/>
                </a:solidFill>
                <a:latin typeface="Courier New" charset="0"/>
              </a:rPr>
              <a:t>  int result = 0;</a:t>
            </a:r>
          </a:p>
          <a:p>
            <a:pPr algn="l">
              <a:lnSpc>
                <a:spcPct val="100000"/>
              </a:lnSpc>
            </a:pPr>
            <a:r>
              <a:rPr lang="en-US">
                <a:solidFill>
                  <a:srgbClr val="000066"/>
                </a:solidFill>
                <a:latin typeface="Courier New" charset="0"/>
              </a:rPr>
              <a:t>  for (j = 0; j &lt; n; j++)</a:t>
            </a:r>
          </a:p>
          <a:p>
            <a:pPr algn="l">
              <a:lnSpc>
                <a:spcPct val="100000"/>
              </a:lnSpc>
            </a:pPr>
            <a:r>
              <a:rPr lang="en-US">
                <a:solidFill>
                  <a:srgbClr val="000066"/>
                </a:solidFill>
                <a:latin typeface="Courier New" charset="0"/>
              </a:rPr>
              <a:t>    result +=</a:t>
            </a:r>
          </a:p>
          <a:p>
            <a:pPr algn="l">
              <a:lnSpc>
                <a:spcPct val="100000"/>
              </a:lnSpc>
            </a:pPr>
            <a:r>
              <a:rPr lang="en-US">
                <a:solidFill>
                  <a:srgbClr val="000066"/>
                </a:solidFill>
                <a:latin typeface="Courier New" charset="0"/>
              </a:rPr>
              <a:t>      a[i*n+j] * b[j*n+k];</a:t>
            </a:r>
          </a:p>
          <a:p>
            <a:pPr algn="l">
              <a:lnSpc>
                <a:spcPct val="100000"/>
              </a:lnSpc>
            </a:pPr>
            <a:r>
              <a:rPr lang="en-US">
                <a:solidFill>
                  <a:srgbClr val="000066"/>
                </a:solidFill>
                <a:latin typeface="Courier New" charset="0"/>
              </a:rPr>
              <a:t>  return result;</a:t>
            </a:r>
          </a:p>
          <a:p>
            <a:pPr algn="l">
              <a:lnSpc>
                <a:spcPct val="100000"/>
              </a:lnSpc>
            </a:pPr>
            <a:r>
              <a:rPr lang="en-US">
                <a:solidFill>
                  <a:srgbClr val="000066"/>
                </a:solidFill>
                <a:latin typeface="Courier New" charset="0"/>
              </a:rPr>
              <a:t>}</a:t>
            </a:r>
          </a:p>
        </p:txBody>
      </p:sp>
      <p:grpSp>
        <p:nvGrpSpPr>
          <p:cNvPr id="46084" name="Group 5"/>
          <p:cNvGrpSpPr>
            <a:grpSpLocks/>
          </p:cNvGrpSpPr>
          <p:nvPr/>
        </p:nvGrpSpPr>
        <p:grpSpPr bwMode="auto">
          <a:xfrm>
            <a:off x="609600" y="4572000"/>
            <a:ext cx="3454400" cy="1658938"/>
            <a:chOff x="720" y="2448"/>
            <a:chExt cx="2176" cy="1045"/>
          </a:xfrm>
        </p:grpSpPr>
        <p:sp>
          <p:nvSpPr>
            <p:cNvPr id="46085" name="Rectangle 6"/>
            <p:cNvSpPr>
              <a:spLocks noChangeArrowheads="1"/>
            </p:cNvSpPr>
            <p:nvPr/>
          </p:nvSpPr>
          <p:spPr bwMode="auto">
            <a:xfrm>
              <a:off x="1501" y="2658"/>
              <a:ext cx="376" cy="328"/>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46086" name="Rectangle 7"/>
            <p:cNvSpPr>
              <a:spLocks noChangeArrowheads="1"/>
            </p:cNvSpPr>
            <p:nvPr/>
          </p:nvSpPr>
          <p:spPr bwMode="auto">
            <a:xfrm>
              <a:off x="1584" y="3024"/>
              <a:ext cx="2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A</a:t>
              </a:r>
            </a:p>
          </p:txBody>
        </p:sp>
        <p:sp>
          <p:nvSpPr>
            <p:cNvPr id="46087" name="Line 8"/>
            <p:cNvSpPr>
              <a:spLocks noChangeShapeType="1"/>
            </p:cNvSpPr>
            <p:nvPr/>
          </p:nvSpPr>
          <p:spPr bwMode="auto">
            <a:xfrm>
              <a:off x="1505" y="2894"/>
              <a:ext cx="3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46088" name="Rectangle 9"/>
            <p:cNvSpPr>
              <a:spLocks noChangeArrowheads="1"/>
            </p:cNvSpPr>
            <p:nvPr/>
          </p:nvSpPr>
          <p:spPr bwMode="auto">
            <a:xfrm>
              <a:off x="1872" y="2784"/>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latin typeface="Courier New" charset="0"/>
                </a:rPr>
                <a:t>(i,*)</a:t>
              </a:r>
            </a:p>
          </p:txBody>
        </p:sp>
        <p:grpSp>
          <p:nvGrpSpPr>
            <p:cNvPr id="46089" name="Group 10"/>
            <p:cNvGrpSpPr>
              <a:grpSpLocks/>
            </p:cNvGrpSpPr>
            <p:nvPr/>
          </p:nvGrpSpPr>
          <p:grpSpPr bwMode="auto">
            <a:xfrm>
              <a:off x="2352" y="2448"/>
              <a:ext cx="544" cy="805"/>
              <a:chOff x="2352" y="2448"/>
              <a:chExt cx="544" cy="805"/>
            </a:xfrm>
          </p:grpSpPr>
          <p:sp>
            <p:nvSpPr>
              <p:cNvPr id="46094" name="Rectangle 11"/>
              <p:cNvSpPr>
                <a:spLocks noChangeArrowheads="1"/>
              </p:cNvSpPr>
              <p:nvPr/>
            </p:nvSpPr>
            <p:spPr bwMode="auto">
              <a:xfrm>
                <a:off x="2365" y="2658"/>
                <a:ext cx="376" cy="328"/>
              </a:xfrm>
              <a:prstGeom prst="rect">
                <a:avLst/>
              </a:prstGeom>
              <a:solidFill>
                <a:schemeClr val="bg1"/>
              </a:solidFill>
              <a:ln w="12700">
                <a:solidFill>
                  <a:schemeClr val="tx1"/>
                </a:solidFill>
                <a:miter lim="800000"/>
                <a:headEnd/>
                <a:tailEnd/>
              </a:ln>
            </p:spPr>
            <p:txBody>
              <a:bodyPr wrap="none" anchor="ctr"/>
              <a:lstStyle/>
              <a:p>
                <a:endParaRPr lang="en-US">
                  <a:solidFill>
                    <a:srgbClr val="000066"/>
                  </a:solidFill>
                </a:endParaRPr>
              </a:p>
            </p:txBody>
          </p:sp>
          <p:sp>
            <p:nvSpPr>
              <p:cNvPr id="46095" name="Rectangle 12"/>
              <p:cNvSpPr>
                <a:spLocks noChangeArrowheads="1"/>
              </p:cNvSpPr>
              <p:nvPr/>
            </p:nvSpPr>
            <p:spPr bwMode="auto">
              <a:xfrm>
                <a:off x="2448" y="3024"/>
                <a:ext cx="2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B</a:t>
                </a:r>
              </a:p>
            </p:txBody>
          </p:sp>
          <p:sp>
            <p:nvSpPr>
              <p:cNvPr id="46096" name="Line 13"/>
              <p:cNvSpPr>
                <a:spLocks noChangeShapeType="1"/>
              </p:cNvSpPr>
              <p:nvPr/>
            </p:nvSpPr>
            <p:spPr bwMode="auto">
              <a:xfrm>
                <a:off x="2505" y="2662"/>
                <a:ext cx="0"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46097" name="Rectangle 14"/>
              <p:cNvSpPr>
                <a:spLocks noChangeArrowheads="1"/>
              </p:cNvSpPr>
              <p:nvPr/>
            </p:nvSpPr>
            <p:spPr bwMode="auto">
              <a:xfrm>
                <a:off x="2352" y="2448"/>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latin typeface="Courier New" charset="0"/>
                  </a:rPr>
                  <a:t>(*,k)</a:t>
                </a:r>
              </a:p>
            </p:txBody>
          </p:sp>
        </p:grpSp>
        <p:sp>
          <p:nvSpPr>
            <p:cNvPr id="46090" name="Rectangle 15"/>
            <p:cNvSpPr>
              <a:spLocks noChangeArrowheads="1"/>
            </p:cNvSpPr>
            <p:nvPr/>
          </p:nvSpPr>
          <p:spPr bwMode="auto">
            <a:xfrm>
              <a:off x="1296" y="3264"/>
              <a:ext cx="9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Column-wise</a:t>
              </a:r>
            </a:p>
          </p:txBody>
        </p:sp>
        <p:sp>
          <p:nvSpPr>
            <p:cNvPr id="46091" name="Line 16"/>
            <p:cNvSpPr>
              <a:spLocks noChangeShapeType="1"/>
            </p:cNvSpPr>
            <p:nvPr/>
          </p:nvSpPr>
          <p:spPr bwMode="auto">
            <a:xfrm flipV="1">
              <a:off x="2304" y="3024"/>
              <a:ext cx="19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46092" name="Rectangle 17"/>
            <p:cNvSpPr>
              <a:spLocks noChangeArrowheads="1"/>
            </p:cNvSpPr>
            <p:nvPr/>
          </p:nvSpPr>
          <p:spPr bwMode="auto">
            <a:xfrm>
              <a:off x="720" y="3024"/>
              <a:ext cx="7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b="0">
                  <a:solidFill>
                    <a:srgbClr val="000066"/>
                  </a:solidFill>
                </a:rPr>
                <a:t>Row-wise</a:t>
              </a:r>
            </a:p>
          </p:txBody>
        </p:sp>
        <p:sp>
          <p:nvSpPr>
            <p:cNvPr id="46093" name="Line 18"/>
            <p:cNvSpPr>
              <a:spLocks noChangeShapeType="1"/>
            </p:cNvSpPr>
            <p:nvPr/>
          </p:nvSpPr>
          <p:spPr bwMode="auto">
            <a:xfrm rot="-5400000">
              <a:off x="1206" y="2826"/>
              <a:ext cx="144" cy="25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spTree>
    <p:extLst>
      <p:ext uri="{BB962C8B-B14F-4D97-AF65-F5344CB8AC3E}">
        <p14:creationId xmlns:p14="http://schemas.microsoft.com/office/powerpoint/2010/main" val="27355365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114300" y="228600"/>
            <a:ext cx="8915400" cy="573088"/>
          </a:xfrm>
        </p:spPr>
        <p:txBody>
          <a:bodyPr/>
          <a:lstStyle/>
          <a:p>
            <a:pPr eaLnBrk="1" hangingPunct="1">
              <a:defRPr/>
            </a:pPr>
            <a:r>
              <a:rPr lang="en-US">
                <a:ea typeface="+mj-ea"/>
                <a:cs typeface="+mj-cs"/>
              </a:rPr>
              <a:t>Optimizing Dynamic Array Mult.</a:t>
            </a:r>
          </a:p>
        </p:txBody>
      </p:sp>
      <p:sp>
        <p:nvSpPr>
          <p:cNvPr id="321539" name="Rectangle 3"/>
          <p:cNvSpPr>
            <a:spLocks noGrp="1" noChangeArrowheads="1"/>
          </p:cNvSpPr>
          <p:nvPr>
            <p:ph type="body" idx="1"/>
          </p:nvPr>
        </p:nvSpPr>
        <p:spPr>
          <a:xfrm>
            <a:off x="152400" y="1220788"/>
            <a:ext cx="4343400" cy="5224462"/>
          </a:xfrm>
        </p:spPr>
        <p:txBody>
          <a:bodyPr/>
          <a:lstStyle/>
          <a:p>
            <a:pPr eaLnBrk="1" hangingPunct="1">
              <a:buFont typeface="Wingdings" charset="2"/>
              <a:buNone/>
              <a:defRPr/>
            </a:pPr>
            <a:r>
              <a:rPr lang="en-US" dirty="0">
                <a:ea typeface="+mn-ea"/>
                <a:cs typeface="+mn-cs"/>
              </a:rPr>
              <a:t>Optimizations</a:t>
            </a:r>
          </a:p>
          <a:p>
            <a:pPr lvl="1" eaLnBrk="1" hangingPunct="1">
              <a:buFont typeface="Wingdings" charset="2"/>
              <a:buChar char="n"/>
              <a:defRPr/>
            </a:pPr>
            <a:r>
              <a:rPr lang="en-US" dirty="0"/>
              <a:t>Performed when set optimization level to </a:t>
            </a:r>
            <a:r>
              <a:rPr lang="en-US" dirty="0">
                <a:latin typeface="Courier New" charset="0"/>
              </a:rPr>
              <a:t>-O2</a:t>
            </a:r>
            <a:endParaRPr lang="en-US" dirty="0"/>
          </a:p>
          <a:p>
            <a:pPr eaLnBrk="1" hangingPunct="1">
              <a:buFont typeface="Wingdings" charset="2"/>
              <a:buNone/>
              <a:defRPr/>
            </a:pPr>
            <a:r>
              <a:rPr lang="en-US" dirty="0">
                <a:ea typeface="+mn-ea"/>
                <a:cs typeface="+mn-cs"/>
              </a:rPr>
              <a:t>Code Motion</a:t>
            </a:r>
          </a:p>
          <a:p>
            <a:pPr lvl="1" eaLnBrk="1" hangingPunct="1">
              <a:buFont typeface="Wingdings" charset="2"/>
              <a:buChar char="n"/>
              <a:defRPr/>
            </a:pPr>
            <a:r>
              <a:rPr lang="en-US" dirty="0"/>
              <a:t>Expression </a:t>
            </a:r>
            <a:r>
              <a:rPr lang="en-US" dirty="0" err="1">
                <a:latin typeface="Courier New" charset="0"/>
              </a:rPr>
              <a:t>i</a:t>
            </a:r>
            <a:r>
              <a:rPr lang="en-US" dirty="0">
                <a:latin typeface="Courier New" charset="0"/>
              </a:rPr>
              <a:t>*n</a:t>
            </a:r>
            <a:r>
              <a:rPr lang="en-US" dirty="0"/>
              <a:t> can be computed outside loop</a:t>
            </a:r>
          </a:p>
          <a:p>
            <a:pPr eaLnBrk="1" hangingPunct="1">
              <a:buFont typeface="Wingdings" charset="2"/>
              <a:buNone/>
              <a:defRPr/>
            </a:pPr>
            <a:r>
              <a:rPr lang="en-US" dirty="0">
                <a:ea typeface="+mn-ea"/>
                <a:cs typeface="+mn-cs"/>
              </a:rPr>
              <a:t>Strength Reduction</a:t>
            </a:r>
          </a:p>
          <a:p>
            <a:pPr lvl="1" eaLnBrk="1" hangingPunct="1">
              <a:buFont typeface="Wingdings" charset="2"/>
              <a:buChar char="n"/>
              <a:defRPr/>
            </a:pPr>
            <a:r>
              <a:rPr lang="en-US" dirty="0"/>
              <a:t>Incrementing </a:t>
            </a:r>
            <a:r>
              <a:rPr lang="en-US" dirty="0">
                <a:latin typeface="Courier New" charset="0"/>
              </a:rPr>
              <a:t>j</a:t>
            </a:r>
            <a:r>
              <a:rPr lang="en-US" dirty="0"/>
              <a:t> has effect of incrementing </a:t>
            </a:r>
            <a:r>
              <a:rPr lang="en-US" dirty="0">
                <a:latin typeface="Courier New" charset="0"/>
              </a:rPr>
              <a:t>j*</a:t>
            </a:r>
            <a:r>
              <a:rPr lang="en-US" dirty="0" err="1">
                <a:latin typeface="Courier New" charset="0"/>
              </a:rPr>
              <a:t>n+k</a:t>
            </a:r>
            <a:r>
              <a:rPr lang="en-US" dirty="0"/>
              <a:t> by </a:t>
            </a:r>
            <a:r>
              <a:rPr lang="en-US" dirty="0">
                <a:latin typeface="Courier New" charset="0"/>
              </a:rPr>
              <a:t>n</a:t>
            </a:r>
            <a:endParaRPr lang="en-US" dirty="0"/>
          </a:p>
          <a:p>
            <a:pPr eaLnBrk="1" hangingPunct="1">
              <a:buFont typeface="Wingdings" charset="2"/>
              <a:buNone/>
              <a:defRPr/>
            </a:pPr>
            <a:r>
              <a:rPr lang="en-US" dirty="0">
                <a:ea typeface="+mn-ea"/>
                <a:cs typeface="+mn-cs"/>
              </a:rPr>
              <a:t>Performance</a:t>
            </a:r>
          </a:p>
          <a:p>
            <a:pPr lvl="1" eaLnBrk="1" hangingPunct="1">
              <a:buFont typeface="Wingdings" charset="2"/>
              <a:buChar char="n"/>
              <a:defRPr/>
            </a:pPr>
            <a:r>
              <a:rPr lang="en-US" dirty="0"/>
              <a:t>Compiler can optimize regular access patterns</a:t>
            </a:r>
          </a:p>
        </p:txBody>
      </p:sp>
      <p:sp>
        <p:nvSpPr>
          <p:cNvPr id="47107" name="Rectangle 4"/>
          <p:cNvSpPr>
            <a:spLocks noChangeArrowheads="1"/>
          </p:cNvSpPr>
          <p:nvPr/>
        </p:nvSpPr>
        <p:spPr bwMode="auto">
          <a:xfrm>
            <a:off x="4572000" y="946150"/>
            <a:ext cx="4238625" cy="2298700"/>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j;</a:t>
            </a:r>
          </a:p>
          <a:p>
            <a:pPr algn="l">
              <a:lnSpc>
                <a:spcPct val="100000"/>
              </a:lnSpc>
            </a:pPr>
            <a:r>
              <a:rPr lang="en-US">
                <a:solidFill>
                  <a:srgbClr val="000066"/>
                </a:solidFill>
                <a:latin typeface="Courier New" charset="0"/>
              </a:rPr>
              <a:t>  int result = 0;</a:t>
            </a:r>
          </a:p>
          <a:p>
            <a:pPr algn="l">
              <a:lnSpc>
                <a:spcPct val="100000"/>
              </a:lnSpc>
            </a:pPr>
            <a:r>
              <a:rPr lang="en-US">
                <a:solidFill>
                  <a:srgbClr val="000066"/>
                </a:solidFill>
                <a:latin typeface="Courier New" charset="0"/>
              </a:rPr>
              <a:t>  for (j = 0; j &lt; n; j++)</a:t>
            </a:r>
          </a:p>
          <a:p>
            <a:pPr algn="l">
              <a:lnSpc>
                <a:spcPct val="100000"/>
              </a:lnSpc>
            </a:pPr>
            <a:r>
              <a:rPr lang="en-US">
                <a:solidFill>
                  <a:srgbClr val="000066"/>
                </a:solidFill>
                <a:latin typeface="Courier New" charset="0"/>
              </a:rPr>
              <a:t>    result +=</a:t>
            </a:r>
          </a:p>
          <a:p>
            <a:pPr algn="l">
              <a:lnSpc>
                <a:spcPct val="100000"/>
              </a:lnSpc>
            </a:pPr>
            <a:r>
              <a:rPr lang="en-US">
                <a:solidFill>
                  <a:srgbClr val="000066"/>
                </a:solidFill>
                <a:latin typeface="Courier New" charset="0"/>
              </a:rPr>
              <a:t>      a[</a:t>
            </a:r>
            <a:r>
              <a:rPr lang="en-US">
                <a:solidFill>
                  <a:srgbClr val="FF0000"/>
                </a:solidFill>
                <a:latin typeface="Courier New" charset="0"/>
              </a:rPr>
              <a:t>i*n</a:t>
            </a:r>
            <a:r>
              <a:rPr lang="en-US">
                <a:solidFill>
                  <a:srgbClr val="000066"/>
                </a:solidFill>
                <a:latin typeface="Courier New" charset="0"/>
              </a:rPr>
              <a:t>+j] * b[</a:t>
            </a:r>
            <a:r>
              <a:rPr lang="en-US">
                <a:solidFill>
                  <a:srgbClr val="00A600"/>
                </a:solidFill>
                <a:latin typeface="Courier New" charset="0"/>
              </a:rPr>
              <a:t>j*n+k</a:t>
            </a:r>
            <a:r>
              <a:rPr lang="en-US">
                <a:solidFill>
                  <a:srgbClr val="000066"/>
                </a:solidFill>
                <a:latin typeface="Courier New" charset="0"/>
              </a:rPr>
              <a:t>];</a:t>
            </a:r>
          </a:p>
          <a:p>
            <a:pPr algn="l">
              <a:lnSpc>
                <a:spcPct val="100000"/>
              </a:lnSpc>
            </a:pPr>
            <a:r>
              <a:rPr lang="en-US">
                <a:solidFill>
                  <a:srgbClr val="000066"/>
                </a:solidFill>
                <a:latin typeface="Courier New" charset="0"/>
              </a:rPr>
              <a:t>  return result;</a:t>
            </a:r>
          </a:p>
          <a:p>
            <a:pPr algn="l">
              <a:lnSpc>
                <a:spcPct val="100000"/>
              </a:lnSpc>
            </a:pPr>
            <a:r>
              <a:rPr lang="en-US">
                <a:solidFill>
                  <a:srgbClr val="000066"/>
                </a:solidFill>
                <a:latin typeface="Courier New" charset="0"/>
              </a:rPr>
              <a:t>}</a:t>
            </a:r>
          </a:p>
        </p:txBody>
      </p:sp>
      <p:sp>
        <p:nvSpPr>
          <p:cNvPr id="25604" name="Rectangle 5"/>
          <p:cNvSpPr>
            <a:spLocks noChangeArrowheads="1"/>
          </p:cNvSpPr>
          <p:nvPr/>
        </p:nvSpPr>
        <p:spPr bwMode="auto">
          <a:xfrm>
            <a:off x="4572000" y="3232150"/>
            <a:ext cx="4238625" cy="3397250"/>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j;</a:t>
            </a:r>
          </a:p>
          <a:p>
            <a:pPr algn="l">
              <a:lnSpc>
                <a:spcPct val="100000"/>
              </a:lnSpc>
            </a:pPr>
            <a:r>
              <a:rPr lang="en-US">
                <a:solidFill>
                  <a:srgbClr val="000066"/>
                </a:solidFill>
                <a:latin typeface="Courier New" charset="0"/>
              </a:rPr>
              <a:t>  int result = 0;</a:t>
            </a:r>
          </a:p>
          <a:p>
            <a:pPr algn="l">
              <a:lnSpc>
                <a:spcPct val="100000"/>
              </a:lnSpc>
            </a:pPr>
            <a:r>
              <a:rPr lang="en-US">
                <a:solidFill>
                  <a:srgbClr val="000066"/>
                </a:solidFill>
                <a:latin typeface="Courier New" charset="0"/>
              </a:rPr>
              <a:t>  </a:t>
            </a:r>
            <a:r>
              <a:rPr lang="en-US">
                <a:solidFill>
                  <a:srgbClr val="FF0000"/>
                </a:solidFill>
                <a:latin typeface="Courier New" charset="0"/>
              </a:rPr>
              <a:t>int iTn = i*n;</a:t>
            </a:r>
          </a:p>
          <a:p>
            <a:pPr algn="l">
              <a:lnSpc>
                <a:spcPct val="100000"/>
              </a:lnSpc>
            </a:pPr>
            <a:r>
              <a:rPr lang="en-US">
                <a:solidFill>
                  <a:srgbClr val="000066"/>
                </a:solidFill>
                <a:latin typeface="Courier New" charset="0"/>
              </a:rPr>
              <a:t>  </a:t>
            </a:r>
            <a:r>
              <a:rPr lang="en-US">
                <a:solidFill>
                  <a:srgbClr val="00A600"/>
                </a:solidFill>
                <a:latin typeface="Courier New" charset="0"/>
              </a:rPr>
              <a:t>int jTnPk = k;</a:t>
            </a:r>
          </a:p>
          <a:p>
            <a:pPr algn="l">
              <a:lnSpc>
                <a:spcPct val="100000"/>
              </a:lnSpc>
            </a:pPr>
            <a:r>
              <a:rPr lang="en-US">
                <a:solidFill>
                  <a:srgbClr val="000066"/>
                </a:solidFill>
                <a:latin typeface="Courier New" charset="0"/>
              </a:rPr>
              <a:t>  for (j = 0; j &lt; n; j++) {</a:t>
            </a:r>
          </a:p>
          <a:p>
            <a:pPr algn="l">
              <a:lnSpc>
                <a:spcPct val="100000"/>
              </a:lnSpc>
            </a:pPr>
            <a:r>
              <a:rPr lang="en-US">
                <a:solidFill>
                  <a:srgbClr val="000066"/>
                </a:solidFill>
                <a:latin typeface="Courier New" charset="0"/>
              </a:rPr>
              <a:t>    result +=</a:t>
            </a:r>
          </a:p>
          <a:p>
            <a:pPr algn="l">
              <a:lnSpc>
                <a:spcPct val="100000"/>
              </a:lnSpc>
            </a:pPr>
            <a:r>
              <a:rPr lang="en-US">
                <a:solidFill>
                  <a:srgbClr val="000066"/>
                </a:solidFill>
                <a:latin typeface="Courier New" charset="0"/>
              </a:rPr>
              <a:t>      a[</a:t>
            </a:r>
            <a:r>
              <a:rPr lang="en-US">
                <a:solidFill>
                  <a:srgbClr val="FF0000"/>
                </a:solidFill>
                <a:latin typeface="Courier New" charset="0"/>
              </a:rPr>
              <a:t>iTn</a:t>
            </a:r>
            <a:r>
              <a:rPr lang="en-US">
                <a:solidFill>
                  <a:srgbClr val="000066"/>
                </a:solidFill>
                <a:latin typeface="Courier New" charset="0"/>
              </a:rPr>
              <a:t>+j] * b[</a:t>
            </a:r>
            <a:r>
              <a:rPr lang="en-US">
                <a:solidFill>
                  <a:srgbClr val="00A600"/>
                </a:solidFill>
                <a:latin typeface="Courier New" charset="0"/>
              </a:rPr>
              <a:t>jTnPk</a:t>
            </a:r>
            <a:r>
              <a:rPr lang="en-US">
                <a:solidFill>
                  <a:srgbClr val="000066"/>
                </a:solidFill>
                <a:latin typeface="Courier New" charset="0"/>
              </a:rPr>
              <a:t>];</a:t>
            </a:r>
          </a:p>
          <a:p>
            <a:pPr algn="l">
              <a:lnSpc>
                <a:spcPct val="100000"/>
              </a:lnSpc>
            </a:pPr>
            <a:r>
              <a:rPr lang="en-US">
                <a:solidFill>
                  <a:srgbClr val="000066"/>
                </a:solidFill>
                <a:latin typeface="Courier New" charset="0"/>
              </a:rPr>
              <a:t>    </a:t>
            </a:r>
            <a:r>
              <a:rPr lang="en-US">
                <a:solidFill>
                  <a:srgbClr val="00A600"/>
                </a:solidFill>
                <a:latin typeface="Courier New" charset="0"/>
              </a:rPr>
              <a:t>jTnPk += n;</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  return result;</a:t>
            </a:r>
          </a:p>
          <a:p>
            <a:pPr algn="l">
              <a:lnSpc>
                <a:spcPct val="100000"/>
              </a:lnSpc>
            </a:pPr>
            <a:r>
              <a:rPr lang="en-US">
                <a:solidFill>
                  <a:srgbClr val="000066"/>
                </a:solidFill>
                <a:latin typeface="Courier New" charset="0"/>
              </a:rPr>
              <a:t>}</a:t>
            </a:r>
          </a:p>
        </p:txBody>
      </p:sp>
    </p:spTree>
    <p:extLst>
      <p:ext uri="{BB962C8B-B14F-4D97-AF65-F5344CB8AC3E}">
        <p14:creationId xmlns:p14="http://schemas.microsoft.com/office/powerpoint/2010/main" val="3251750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dissolve">
                                      <p:cBhvr>
                                        <p:cTn id="7" dur="500"/>
                                        <p:tgtEl>
                                          <p:spTgt spid="3215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dissolve">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dissolve">
                                      <p:cBhvr>
                                        <p:cTn id="15" dur="500"/>
                                        <p:tgtEl>
                                          <p:spTgt spid="32153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dissolve">
                                      <p:cBhvr>
                                        <p:cTn id="18" dur="500"/>
                                        <p:tgtEl>
                                          <p:spTgt spid="3215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21539">
                                            <p:txEl>
                                              <p:pRg st="4" end="4"/>
                                            </p:txEl>
                                          </p:spTgt>
                                        </p:tgtEl>
                                        <p:attrNameLst>
                                          <p:attrName>style.visibility</p:attrName>
                                        </p:attrNameLst>
                                      </p:cBhvr>
                                      <p:to>
                                        <p:strVal val="visible"/>
                                      </p:to>
                                    </p:set>
                                    <p:animEffect transition="in" filter="dissolve">
                                      <p:cBhvr>
                                        <p:cTn id="23" dur="500"/>
                                        <p:tgtEl>
                                          <p:spTgt spid="32153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1539">
                                            <p:txEl>
                                              <p:pRg st="5" end="5"/>
                                            </p:txEl>
                                          </p:spTgt>
                                        </p:tgtEl>
                                        <p:attrNameLst>
                                          <p:attrName>style.visibility</p:attrName>
                                        </p:attrNameLst>
                                      </p:cBhvr>
                                      <p:to>
                                        <p:strVal val="visible"/>
                                      </p:to>
                                    </p:set>
                                    <p:animEffect transition="in" filter="dissolve">
                                      <p:cBhvr>
                                        <p:cTn id="26" dur="500"/>
                                        <p:tgtEl>
                                          <p:spTgt spid="32153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21539">
                                            <p:txEl>
                                              <p:pRg st="6" end="6"/>
                                            </p:txEl>
                                          </p:spTgt>
                                        </p:tgtEl>
                                        <p:attrNameLst>
                                          <p:attrName>style.visibility</p:attrName>
                                        </p:attrNameLst>
                                      </p:cBhvr>
                                      <p:to>
                                        <p:strVal val="visible"/>
                                      </p:to>
                                    </p:set>
                                    <p:animEffect transition="in" filter="dissolve">
                                      <p:cBhvr>
                                        <p:cTn id="31" dur="500"/>
                                        <p:tgtEl>
                                          <p:spTgt spid="321539">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1539">
                                            <p:txEl>
                                              <p:pRg st="7" end="7"/>
                                            </p:txEl>
                                          </p:spTgt>
                                        </p:tgtEl>
                                        <p:attrNameLst>
                                          <p:attrName>style.visibility</p:attrName>
                                        </p:attrNameLst>
                                      </p:cBhvr>
                                      <p:to>
                                        <p:strVal val="visible"/>
                                      </p:to>
                                    </p:set>
                                    <p:animEffect transition="in" filter="dissolve">
                                      <p:cBhvr>
                                        <p:cTn id="34" dur="500"/>
                                        <p:tgtEl>
                                          <p:spTgt spid="32153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604"/>
                                        </p:tgtEl>
                                        <p:attrNameLst>
                                          <p:attrName>style.visibility</p:attrName>
                                        </p:attrNameLst>
                                      </p:cBhvr>
                                      <p:to>
                                        <p:strVal val="visible"/>
                                      </p:to>
                                    </p:set>
                                    <p:animEffect transition="in" filter="dissolve">
                                      <p:cBhvr>
                                        <p:cTn id="39"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P spid="256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261622" y="277320"/>
            <a:ext cx="3428504" cy="1127618"/>
          </a:xfrm>
        </p:spPr>
        <p:txBody>
          <a:bodyPr/>
          <a:lstStyle/>
          <a:p>
            <a:r>
              <a:rPr lang="en-US" dirty="0" smtClean="0">
                <a:latin typeface="Calibri" pitchFamily="-96" charset="0"/>
              </a:rPr>
              <a:t>N X N Matrix Code</a:t>
            </a:r>
            <a:endParaRPr lang="en-US" dirty="0">
              <a:latin typeface="Calibri" pitchFamily="-96" charset="0"/>
            </a:endParaRPr>
          </a:p>
        </p:txBody>
      </p:sp>
      <p:sp>
        <p:nvSpPr>
          <p:cNvPr id="318467" name="Rectangle 3"/>
          <p:cNvSpPr>
            <a:spLocks noGrp="1" noChangeArrowheads="1"/>
          </p:cNvSpPr>
          <p:nvPr>
            <p:ph type="body" idx="1"/>
          </p:nvPr>
        </p:nvSpPr>
        <p:spPr>
          <a:xfrm>
            <a:off x="304800" y="1404938"/>
            <a:ext cx="3481382" cy="5224462"/>
          </a:xfrm>
        </p:spPr>
        <p:txBody>
          <a:bodyPr/>
          <a:lstStyle/>
          <a:p>
            <a:r>
              <a:rPr lang="en-US" dirty="0" smtClean="0">
                <a:latin typeface="Calibri" pitchFamily="-96" charset="0"/>
              </a:rPr>
              <a:t>Fixed dimensions</a:t>
            </a:r>
          </a:p>
          <a:p>
            <a:pPr lvl="1"/>
            <a:r>
              <a:rPr lang="en-US" dirty="0" smtClean="0">
                <a:latin typeface="Calibri" pitchFamily="-96" charset="0"/>
              </a:rPr>
              <a:t>Know value of N at compile time</a:t>
            </a:r>
          </a:p>
          <a:p>
            <a:endParaRPr lang="en-US" dirty="0" smtClean="0">
              <a:latin typeface="Calibri" pitchFamily="-96" charset="0"/>
            </a:endParaRPr>
          </a:p>
          <a:p>
            <a:r>
              <a:rPr lang="en-US" dirty="0" smtClean="0">
                <a:latin typeface="Calibri" pitchFamily="-96" charset="0"/>
              </a:rPr>
              <a:t>Variable dimensions, explicit indexing</a:t>
            </a:r>
          </a:p>
          <a:p>
            <a:pPr lvl="1"/>
            <a:r>
              <a:rPr lang="en-US" dirty="0" smtClean="0">
                <a:latin typeface="Calibri" pitchFamily="-96" charset="0"/>
              </a:rPr>
              <a:t>Traditional way to implement dynamic arrays</a:t>
            </a:r>
          </a:p>
          <a:p>
            <a:endParaRPr lang="en-US" dirty="0" smtClean="0">
              <a:latin typeface="Calibri" pitchFamily="-96" charset="0"/>
            </a:endParaRPr>
          </a:p>
          <a:p>
            <a:r>
              <a:rPr lang="en-US" dirty="0" smtClean="0">
                <a:latin typeface="Calibri" pitchFamily="-96" charset="0"/>
              </a:rPr>
              <a:t>Variable dimensions, implicit indexing</a:t>
            </a:r>
          </a:p>
          <a:p>
            <a:pPr lvl="1"/>
            <a:r>
              <a:rPr lang="en-US" dirty="0" smtClean="0">
                <a:latin typeface="Calibri" pitchFamily="-96" charset="0"/>
              </a:rPr>
              <a:t>Now supported by </a:t>
            </a:r>
            <a:r>
              <a:rPr lang="en-US" dirty="0" err="1" smtClean="0">
                <a:latin typeface="Calibri" pitchFamily="-96" charset="0"/>
              </a:rPr>
              <a:t>gcc</a:t>
            </a:r>
            <a:endParaRPr lang="en-US" dirty="0">
              <a:latin typeface="Calibri" pitchFamily="-96" charset="0"/>
            </a:endParaRPr>
          </a:p>
        </p:txBody>
      </p:sp>
      <p:sp>
        <p:nvSpPr>
          <p:cNvPr id="107523" name="Rectangle 4"/>
          <p:cNvSpPr>
            <a:spLocks noChangeArrowheads="1"/>
          </p:cNvSpPr>
          <p:nvPr/>
        </p:nvSpPr>
        <p:spPr bwMode="auto">
          <a:xfrm>
            <a:off x="3707904" y="500042"/>
            <a:ext cx="5302779" cy="2088777"/>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en-US" dirty="0">
                <a:solidFill>
                  <a:srgbClr val="C00000"/>
                </a:solidFill>
                <a:latin typeface="Courier New" pitchFamily="-96" charset="0"/>
              </a:rPr>
              <a:t>#define N 16</a:t>
            </a:r>
          </a:p>
          <a:p>
            <a:pPr algn="l"/>
            <a:r>
              <a:rPr lang="en-US" dirty="0" err="1">
                <a:solidFill>
                  <a:srgbClr val="C00000"/>
                </a:solidFill>
                <a:latin typeface="Courier New" pitchFamily="-96" charset="0"/>
              </a:rPr>
              <a:t>typedef</a:t>
            </a:r>
            <a:r>
              <a:rPr lang="en-US" dirty="0">
                <a:solidFill>
                  <a:srgbClr val="C00000"/>
                </a:solidFill>
                <a:latin typeface="Courier New" pitchFamily="-96" charset="0"/>
              </a:rPr>
              <a:t> </a:t>
            </a:r>
            <a:r>
              <a:rPr lang="en-US" dirty="0" err="1">
                <a:solidFill>
                  <a:srgbClr val="C00000"/>
                </a:solidFill>
                <a:latin typeface="Courier New" pitchFamily="-96" charset="0"/>
              </a:rPr>
              <a:t>int</a:t>
            </a:r>
            <a:r>
              <a:rPr lang="en-US" dirty="0">
                <a:solidFill>
                  <a:srgbClr val="C00000"/>
                </a:solidFill>
                <a:latin typeface="Courier New" pitchFamily="-96" charset="0"/>
              </a:rPr>
              <a:t> </a:t>
            </a:r>
            <a:r>
              <a:rPr lang="en-US" dirty="0" err="1">
                <a:solidFill>
                  <a:srgbClr val="C00000"/>
                </a:solidFill>
                <a:latin typeface="Courier New" pitchFamily="-96" charset="0"/>
              </a:rPr>
              <a:t>fix_matrix</a:t>
            </a:r>
            <a:r>
              <a:rPr lang="en-US" dirty="0">
                <a:solidFill>
                  <a:srgbClr val="C00000"/>
                </a:solidFill>
                <a:latin typeface="Courier New" pitchFamily="-96" charset="0"/>
              </a:rPr>
              <a:t>[N][N</a:t>
            </a:r>
            <a:r>
              <a:rPr lang="en-US" dirty="0" smtClean="0">
                <a:solidFill>
                  <a:srgbClr val="C00000"/>
                </a:solidFill>
                <a:latin typeface="Courier New" pitchFamily="-96" charset="0"/>
              </a:rPr>
              <a:t>];</a:t>
            </a:r>
          </a:p>
          <a:p>
            <a:pPr algn="l"/>
            <a:r>
              <a:rPr lang="en-US" dirty="0" smtClean="0">
                <a:solidFill>
                  <a:srgbClr val="000066"/>
                </a:solidFill>
                <a:latin typeface="Courier New" pitchFamily="-96" charset="0"/>
              </a:rPr>
              <a:t>/* Get element a[</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][j] */</a:t>
            </a:r>
          </a:p>
          <a:p>
            <a:pPr algn="l"/>
            <a:r>
              <a:rPr lang="en-US" dirty="0" err="1" smtClean="0">
                <a:solidFill>
                  <a:srgbClr val="000066"/>
                </a:solidFill>
                <a:latin typeface="Courier New" pitchFamily="-96" charset="0"/>
              </a:rPr>
              <a:t>int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fix_ele</a:t>
            </a:r>
            <a:r>
              <a:rPr lang="en-US" dirty="0" smtClean="0">
                <a:solidFill>
                  <a:srgbClr val="000066"/>
                </a:solidFill>
                <a:latin typeface="Courier New" pitchFamily="-96" charset="0"/>
              </a:rPr>
              <a:t>(</a:t>
            </a:r>
            <a:r>
              <a:rPr lang="en-US" dirty="0" err="1" smtClean="0">
                <a:solidFill>
                  <a:srgbClr val="7030A0"/>
                </a:solidFill>
                <a:latin typeface="Courier New" pitchFamily="-96" charset="0"/>
              </a:rPr>
              <a:t>fix_matrix</a:t>
            </a:r>
            <a:r>
              <a:rPr lang="en-US" dirty="0" smtClean="0">
                <a:solidFill>
                  <a:srgbClr val="7030A0"/>
                </a:solidFill>
                <a:latin typeface="Courier New" pitchFamily="-96" charset="0"/>
              </a:rPr>
              <a:t> a</a:t>
            </a:r>
            <a:r>
              <a:rPr lang="en-US" dirty="0" smtClean="0">
                <a:solidFill>
                  <a:srgbClr val="000066"/>
                </a:solidFill>
                <a:latin typeface="Courier New" pitchFamily="-96" charset="0"/>
              </a:rPr>
              <a:t>, </a:t>
            </a:r>
          </a:p>
          <a:p>
            <a:pPr algn="l"/>
            <a:r>
              <a:rPr lang="en-US" dirty="0">
                <a:solidFill>
                  <a:srgbClr val="000066"/>
                </a:solidFill>
                <a:latin typeface="Courier New" pitchFamily="-96" charset="0"/>
              </a:rPr>
              <a:t> </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j)</a:t>
            </a:r>
          </a:p>
          <a:p>
            <a:pPr algn="l"/>
            <a:r>
              <a:rPr lang="en-US" dirty="0" smtClean="0">
                <a:solidFill>
                  <a:srgbClr val="000066"/>
                </a:solidFill>
                <a:latin typeface="Courier New" pitchFamily="-96" charset="0"/>
              </a:rPr>
              <a:t>{</a:t>
            </a:r>
          </a:p>
          <a:p>
            <a:pPr algn="l"/>
            <a:r>
              <a:rPr lang="en-US" dirty="0" smtClean="0">
                <a:solidFill>
                  <a:srgbClr val="000066"/>
                </a:solidFill>
                <a:latin typeface="Courier New" pitchFamily="-96" charset="0"/>
              </a:rPr>
              <a:t>  return a[</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][j];</a:t>
            </a:r>
          </a:p>
          <a:p>
            <a:pPr algn="l"/>
            <a:r>
              <a:rPr lang="en-US" dirty="0" smtClean="0">
                <a:solidFill>
                  <a:srgbClr val="000066"/>
                </a:solidFill>
                <a:latin typeface="Courier New" pitchFamily="-96" charset="0"/>
              </a:rPr>
              <a:t>}</a:t>
            </a:r>
            <a:endParaRPr lang="en-US" dirty="0">
              <a:solidFill>
                <a:srgbClr val="000066"/>
              </a:solidFill>
              <a:latin typeface="Courier New" pitchFamily="-96" charset="0"/>
            </a:endParaRPr>
          </a:p>
        </p:txBody>
      </p:sp>
      <p:sp>
        <p:nvSpPr>
          <p:cNvPr id="107524" name="Rectangle 5"/>
          <p:cNvSpPr>
            <a:spLocks noChangeArrowheads="1"/>
          </p:cNvSpPr>
          <p:nvPr/>
        </p:nvSpPr>
        <p:spPr bwMode="auto">
          <a:xfrm>
            <a:off x="3707904" y="2857496"/>
            <a:ext cx="5302779" cy="1839478"/>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pt-BR" dirty="0" smtClean="0">
                <a:solidFill>
                  <a:srgbClr val="C00000"/>
                </a:solidFill>
                <a:latin typeface="Courier New" pitchFamily="-96" charset="0"/>
              </a:rPr>
              <a:t>#define IDX(n, i, j) ((i)*(n)+(j))</a:t>
            </a:r>
          </a:p>
          <a:p>
            <a:pPr algn="l"/>
            <a:r>
              <a:rPr lang="en-US" dirty="0" smtClean="0">
                <a:solidFill>
                  <a:srgbClr val="000066"/>
                </a:solidFill>
                <a:latin typeface="Courier New" pitchFamily="-96" charset="0"/>
              </a:rPr>
              <a:t>/* Get element a[</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][j] */</a:t>
            </a:r>
          </a:p>
          <a:p>
            <a:pPr algn="l"/>
            <a:r>
              <a:rPr lang="en-US" dirty="0" err="1" smtClean="0">
                <a:solidFill>
                  <a:srgbClr val="000066"/>
                </a:solidFill>
                <a:latin typeface="Courier New" pitchFamily="-96" charset="0"/>
              </a:rPr>
              <a:t>int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vec_ele</a:t>
            </a:r>
            <a:r>
              <a:rPr lang="en-US" dirty="0" smtClean="0">
                <a:solidFill>
                  <a:srgbClr val="000066"/>
                </a:solidFill>
                <a:latin typeface="Courier New" pitchFamily="-96" charset="0"/>
              </a:rPr>
              <a:t>(</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n, </a:t>
            </a:r>
            <a:r>
              <a:rPr lang="en-US" dirty="0" err="1" smtClean="0">
                <a:solidFill>
                  <a:srgbClr val="7030A0"/>
                </a:solidFill>
                <a:latin typeface="Courier New" pitchFamily="-96" charset="0"/>
              </a:rPr>
              <a:t>int</a:t>
            </a:r>
            <a:r>
              <a:rPr lang="en-US" dirty="0" smtClean="0">
                <a:solidFill>
                  <a:srgbClr val="7030A0"/>
                </a:solidFill>
                <a:latin typeface="Courier New" pitchFamily="-96" charset="0"/>
              </a:rPr>
              <a:t> *a</a:t>
            </a:r>
            <a:r>
              <a:rPr lang="en-US" dirty="0" smtClean="0">
                <a:solidFill>
                  <a:srgbClr val="000066"/>
                </a:solidFill>
                <a:latin typeface="Courier New" pitchFamily="-96" charset="0"/>
              </a:rPr>
              <a:t>,</a:t>
            </a:r>
          </a:p>
          <a:p>
            <a:pPr algn="l"/>
            <a:r>
              <a:rPr lang="en-US" dirty="0">
                <a:solidFill>
                  <a:srgbClr val="000066"/>
                </a:solidFill>
                <a:latin typeface="Courier New" pitchFamily="-96" charset="0"/>
              </a:rPr>
              <a:t> </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j)</a:t>
            </a:r>
          </a:p>
          <a:p>
            <a:pPr algn="l"/>
            <a:r>
              <a:rPr lang="en-US" dirty="0" smtClean="0">
                <a:solidFill>
                  <a:srgbClr val="000066"/>
                </a:solidFill>
                <a:latin typeface="Courier New" pitchFamily="-96" charset="0"/>
              </a:rPr>
              <a:t>{</a:t>
            </a:r>
          </a:p>
          <a:p>
            <a:pPr algn="l"/>
            <a:r>
              <a:rPr lang="en-US" dirty="0" smtClean="0">
                <a:solidFill>
                  <a:srgbClr val="000066"/>
                </a:solidFill>
                <a:latin typeface="Courier New" pitchFamily="-96" charset="0"/>
              </a:rPr>
              <a:t>  return a[IDX(</a:t>
            </a:r>
            <a:r>
              <a:rPr lang="en-US" dirty="0" err="1" smtClean="0">
                <a:solidFill>
                  <a:srgbClr val="000066"/>
                </a:solidFill>
                <a:latin typeface="Courier New" pitchFamily="-96" charset="0"/>
              </a:rPr>
              <a:t>n,i,j</a:t>
            </a:r>
            <a:r>
              <a:rPr lang="en-US" dirty="0" smtClean="0">
                <a:solidFill>
                  <a:srgbClr val="000066"/>
                </a:solidFill>
                <a:latin typeface="Courier New" pitchFamily="-96" charset="0"/>
              </a:rPr>
              <a:t>)];</a:t>
            </a:r>
          </a:p>
          <a:p>
            <a:pPr algn="l"/>
            <a:r>
              <a:rPr lang="en-US" dirty="0" smtClean="0">
                <a:solidFill>
                  <a:srgbClr val="000066"/>
                </a:solidFill>
                <a:latin typeface="Courier New" pitchFamily="-96" charset="0"/>
              </a:rPr>
              <a:t>}</a:t>
            </a:r>
          </a:p>
        </p:txBody>
      </p:sp>
      <p:sp>
        <p:nvSpPr>
          <p:cNvPr id="15" name="Rectangle 5"/>
          <p:cNvSpPr>
            <a:spLocks noChangeArrowheads="1"/>
          </p:cNvSpPr>
          <p:nvPr/>
        </p:nvSpPr>
        <p:spPr bwMode="auto">
          <a:xfrm>
            <a:off x="3707282" y="5000636"/>
            <a:ext cx="5312926"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pt-BR" dirty="0" smtClean="0">
                <a:solidFill>
                  <a:srgbClr val="000066"/>
                </a:solidFill>
                <a:latin typeface="Courier New" pitchFamily="-96" charset="0"/>
              </a:rPr>
              <a:t>/* Get element a[i][j] */</a:t>
            </a:r>
          </a:p>
          <a:p>
            <a:pPr algn="l"/>
            <a:r>
              <a:rPr lang="pt-BR" dirty="0" err="1" smtClean="0">
                <a:solidFill>
                  <a:srgbClr val="000066"/>
                </a:solidFill>
                <a:latin typeface="Courier New" pitchFamily="-96" charset="0"/>
              </a:rPr>
              <a:t>int</a:t>
            </a:r>
            <a:r>
              <a:rPr lang="pt-BR" dirty="0" smtClean="0">
                <a:solidFill>
                  <a:srgbClr val="000066"/>
                </a:solidFill>
                <a:latin typeface="Courier New" pitchFamily="-96" charset="0"/>
              </a:rPr>
              <a:t> </a:t>
            </a:r>
            <a:r>
              <a:rPr lang="pt-BR" dirty="0" err="1" smtClean="0">
                <a:solidFill>
                  <a:srgbClr val="000066"/>
                </a:solidFill>
                <a:latin typeface="Courier New" pitchFamily="-96" charset="0"/>
              </a:rPr>
              <a:t>var_ele</a:t>
            </a:r>
            <a:r>
              <a:rPr lang="pt-BR" dirty="0" smtClean="0">
                <a:solidFill>
                  <a:srgbClr val="000066"/>
                </a:solidFill>
                <a:latin typeface="Courier New" pitchFamily="-96" charset="0"/>
              </a:rPr>
              <a:t>(</a:t>
            </a:r>
            <a:r>
              <a:rPr lang="pt-BR" dirty="0" err="1" smtClean="0">
                <a:solidFill>
                  <a:srgbClr val="000066"/>
                </a:solidFill>
                <a:latin typeface="Courier New" pitchFamily="-96" charset="0"/>
              </a:rPr>
              <a:t>size_t</a:t>
            </a:r>
            <a:r>
              <a:rPr lang="pt-BR" dirty="0" smtClean="0">
                <a:solidFill>
                  <a:srgbClr val="000066"/>
                </a:solidFill>
                <a:latin typeface="Courier New" pitchFamily="-96" charset="0"/>
              </a:rPr>
              <a:t> n, </a:t>
            </a:r>
            <a:r>
              <a:rPr lang="pt-BR" dirty="0" smtClean="0">
                <a:solidFill>
                  <a:srgbClr val="7030A0"/>
                </a:solidFill>
                <a:latin typeface="Courier New" pitchFamily="-96" charset="0"/>
              </a:rPr>
              <a:t>int a[n][n]</a:t>
            </a:r>
            <a:r>
              <a:rPr lang="pt-BR" dirty="0" smtClean="0">
                <a:solidFill>
                  <a:srgbClr val="000066"/>
                </a:solidFill>
                <a:latin typeface="Courier New" pitchFamily="-96" charset="0"/>
              </a:rPr>
              <a:t>,</a:t>
            </a:r>
          </a:p>
          <a:p>
            <a:pPr algn="l"/>
            <a:r>
              <a:rPr lang="pt-BR" dirty="0">
                <a:solidFill>
                  <a:srgbClr val="000066"/>
                </a:solidFill>
                <a:latin typeface="Courier New" pitchFamily="-96" charset="0"/>
              </a:rPr>
              <a:t> </a:t>
            </a:r>
            <a:r>
              <a:rPr lang="pt-BR" dirty="0" smtClean="0">
                <a:solidFill>
                  <a:srgbClr val="000066"/>
                </a:solidFill>
                <a:latin typeface="Courier New" pitchFamily="-96" charset="0"/>
              </a:rPr>
              <a:t>           </a:t>
            </a:r>
            <a:r>
              <a:rPr lang="pt-BR" dirty="0" err="1" smtClean="0">
                <a:solidFill>
                  <a:srgbClr val="000066"/>
                </a:solidFill>
                <a:latin typeface="Courier New" pitchFamily="-96" charset="0"/>
              </a:rPr>
              <a:t>size_t</a:t>
            </a:r>
            <a:r>
              <a:rPr lang="pt-BR" dirty="0" smtClean="0">
                <a:solidFill>
                  <a:srgbClr val="000066"/>
                </a:solidFill>
                <a:latin typeface="Courier New" pitchFamily="-96" charset="0"/>
              </a:rPr>
              <a:t> i, </a:t>
            </a:r>
            <a:r>
              <a:rPr lang="pt-BR" dirty="0" err="1" smtClean="0">
                <a:solidFill>
                  <a:srgbClr val="000066"/>
                </a:solidFill>
                <a:latin typeface="Courier New" pitchFamily="-96" charset="0"/>
              </a:rPr>
              <a:t>size_t</a:t>
            </a:r>
            <a:r>
              <a:rPr lang="pt-BR" dirty="0" smtClean="0">
                <a:solidFill>
                  <a:srgbClr val="000066"/>
                </a:solidFill>
                <a:latin typeface="Courier New" pitchFamily="-96" charset="0"/>
              </a:rPr>
              <a:t> j) {</a:t>
            </a:r>
          </a:p>
          <a:p>
            <a:pPr algn="l"/>
            <a:r>
              <a:rPr lang="pt-BR" dirty="0" smtClean="0">
                <a:solidFill>
                  <a:srgbClr val="000066"/>
                </a:solidFill>
                <a:latin typeface="Courier New" pitchFamily="-96" charset="0"/>
              </a:rPr>
              <a:t>  return a[i][j];</a:t>
            </a:r>
          </a:p>
          <a:p>
            <a:pPr algn="l"/>
            <a:r>
              <a:rPr lang="pt-BR" dirty="0" smtClean="0">
                <a:solidFill>
                  <a:srgbClr val="000066"/>
                </a:solidFill>
                <a:latin typeface="Courier New" pitchFamily="-96" charset="0"/>
              </a:rPr>
              <a:t>}</a:t>
            </a:r>
            <a:endParaRPr lang="pt-BR" dirty="0">
              <a:solidFill>
                <a:srgbClr val="000066"/>
              </a:solidFill>
              <a:latin typeface="Courier New" pitchFamily="-96" charset="0"/>
            </a:endParaRPr>
          </a:p>
        </p:txBody>
      </p:sp>
    </p:spTree>
    <p:extLst>
      <p:ext uri="{BB962C8B-B14F-4D97-AF65-F5344CB8AC3E}">
        <p14:creationId xmlns:p14="http://schemas.microsoft.com/office/powerpoint/2010/main" val="42363389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US" dirty="0" smtClean="0">
                <a:latin typeface="Calibri" pitchFamily="-96" charset="0"/>
              </a:rPr>
              <a:t>16 X 16 Matrix Access</a:t>
            </a:r>
            <a:endParaRPr lang="en-US" dirty="0">
              <a:latin typeface="Calibri" pitchFamily="-96" charset="0"/>
            </a:endParaRPr>
          </a:p>
        </p:txBody>
      </p:sp>
      <p:sp>
        <p:nvSpPr>
          <p:cNvPr id="107523" name="Rectangle 4"/>
          <p:cNvSpPr>
            <a:spLocks noChangeArrowheads="1"/>
          </p:cNvSpPr>
          <p:nvPr/>
        </p:nvSpPr>
        <p:spPr bwMode="auto">
          <a:xfrm>
            <a:off x="1000100" y="2955770"/>
            <a:ext cx="6786611" cy="1091581"/>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en-US" dirty="0" smtClean="0">
                <a:solidFill>
                  <a:srgbClr val="000066"/>
                </a:solidFill>
                <a:latin typeface="Courier New" pitchFamily="-96" charset="0"/>
              </a:rPr>
              <a:t>/* Get element a[</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][j] */</a:t>
            </a:r>
          </a:p>
          <a:p>
            <a:pPr algn="l"/>
            <a:r>
              <a:rPr lang="en-US" dirty="0" err="1" smtClean="0">
                <a:solidFill>
                  <a:srgbClr val="000066"/>
                </a:solidFill>
                <a:latin typeface="Courier New" pitchFamily="-96" charset="0"/>
              </a:rPr>
              <a:t>int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fix_ele</a:t>
            </a:r>
            <a:r>
              <a:rPr lang="en-US" dirty="0" smtClean="0">
                <a:solidFill>
                  <a:srgbClr val="000066"/>
                </a:solidFill>
                <a:latin typeface="Courier New" pitchFamily="-96" charset="0"/>
              </a:rPr>
              <a:t>(</a:t>
            </a:r>
            <a:r>
              <a:rPr lang="en-US" dirty="0" err="1" smtClean="0">
                <a:solidFill>
                  <a:srgbClr val="7030A0"/>
                </a:solidFill>
                <a:latin typeface="Courier New" pitchFamily="-96" charset="0"/>
              </a:rPr>
              <a:t>fix_matrix</a:t>
            </a:r>
            <a:r>
              <a:rPr lang="en-US" dirty="0" smtClean="0">
                <a:solidFill>
                  <a:srgbClr val="7030A0"/>
                </a:solidFill>
                <a:latin typeface="Courier New" pitchFamily="-96" charset="0"/>
              </a:rPr>
              <a:t> a</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 </a:t>
            </a:r>
            <a:r>
              <a:rPr lang="en-US" dirty="0" err="1" smtClean="0">
                <a:solidFill>
                  <a:srgbClr val="000066"/>
                </a:solidFill>
                <a:latin typeface="Courier New" pitchFamily="-96" charset="0"/>
              </a:rPr>
              <a:t>size_t</a:t>
            </a:r>
            <a:r>
              <a:rPr lang="en-US" dirty="0" smtClean="0">
                <a:solidFill>
                  <a:srgbClr val="000066"/>
                </a:solidFill>
                <a:latin typeface="Courier New" pitchFamily="-96" charset="0"/>
              </a:rPr>
              <a:t> j) {</a:t>
            </a:r>
          </a:p>
          <a:p>
            <a:pPr algn="l"/>
            <a:r>
              <a:rPr lang="en-US" dirty="0" smtClean="0">
                <a:solidFill>
                  <a:srgbClr val="000066"/>
                </a:solidFill>
                <a:latin typeface="Courier New" pitchFamily="-96" charset="0"/>
              </a:rPr>
              <a:t>  return a[</a:t>
            </a:r>
            <a:r>
              <a:rPr lang="en-US" dirty="0" err="1" smtClean="0">
                <a:solidFill>
                  <a:srgbClr val="000066"/>
                </a:solidFill>
                <a:latin typeface="Courier New" pitchFamily="-96" charset="0"/>
              </a:rPr>
              <a:t>i</a:t>
            </a:r>
            <a:r>
              <a:rPr lang="en-US" dirty="0" smtClean="0">
                <a:solidFill>
                  <a:srgbClr val="000066"/>
                </a:solidFill>
                <a:latin typeface="Courier New" pitchFamily="-96" charset="0"/>
              </a:rPr>
              <a:t>][j];</a:t>
            </a:r>
          </a:p>
          <a:p>
            <a:pPr algn="l"/>
            <a:r>
              <a:rPr lang="en-US" dirty="0" smtClean="0">
                <a:solidFill>
                  <a:srgbClr val="000066"/>
                </a:solidFill>
                <a:latin typeface="Courier New" pitchFamily="-96" charset="0"/>
              </a:rPr>
              <a:t>}</a:t>
            </a:r>
            <a:endParaRPr lang="en-US" dirty="0">
              <a:solidFill>
                <a:srgbClr val="000066"/>
              </a:solidFill>
              <a:latin typeface="Courier New" pitchFamily="-96" charset="0"/>
            </a:endParaRPr>
          </a:p>
        </p:txBody>
      </p:sp>
      <p:sp>
        <p:nvSpPr>
          <p:cNvPr id="8" name="Rectangle 4"/>
          <p:cNvSpPr>
            <a:spLocks noChangeArrowheads="1"/>
          </p:cNvSpPr>
          <p:nvPr/>
        </p:nvSpPr>
        <p:spPr bwMode="auto">
          <a:xfrm>
            <a:off x="1000100" y="4249006"/>
            <a:ext cx="7239000" cy="1340880"/>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algn="l">
              <a:tabLst>
                <a:tab pos="342900" algn="l"/>
                <a:tab pos="1201738" algn="l"/>
                <a:tab pos="3657600" algn="l"/>
              </a:tabLst>
              <a:defRPr/>
            </a:pPr>
            <a:r>
              <a:rPr lang="en-US" dirty="0">
                <a:solidFill>
                  <a:srgbClr val="000066"/>
                </a:solidFill>
                <a:latin typeface="Courier New" pitchFamily="49" charset="0"/>
              </a:rPr>
              <a:t> </a:t>
            </a:r>
            <a:r>
              <a:rPr lang="en-US" dirty="0" smtClean="0">
                <a:solidFill>
                  <a:srgbClr val="000066"/>
                </a:solidFill>
                <a:latin typeface="Courier New" pitchFamily="49" charset="0"/>
              </a:rPr>
              <a:t> # a in %</a:t>
            </a:r>
            <a:r>
              <a:rPr lang="en-US" dirty="0" err="1" smtClean="0">
                <a:solidFill>
                  <a:srgbClr val="000066"/>
                </a:solidFill>
                <a:latin typeface="Courier New" pitchFamily="49" charset="0"/>
              </a:rPr>
              <a:t>rdi</a:t>
            </a:r>
            <a:r>
              <a:rPr lang="en-US" dirty="0" smtClean="0">
                <a:solidFill>
                  <a:srgbClr val="000066"/>
                </a:solidFill>
                <a:latin typeface="Courier New" pitchFamily="49" charset="0"/>
              </a:rPr>
              <a:t>, </a:t>
            </a:r>
            <a:r>
              <a:rPr lang="en-US" dirty="0" err="1" smtClean="0">
                <a:solidFill>
                  <a:srgbClr val="000066"/>
                </a:solidFill>
                <a:latin typeface="Courier New" pitchFamily="49" charset="0"/>
              </a:rPr>
              <a:t>i</a:t>
            </a:r>
            <a:r>
              <a:rPr lang="en-US" dirty="0" smtClean="0">
                <a:solidFill>
                  <a:srgbClr val="000066"/>
                </a:solidFill>
                <a:latin typeface="Courier New" pitchFamily="49" charset="0"/>
              </a:rPr>
              <a:t> in %</a:t>
            </a:r>
            <a:r>
              <a:rPr lang="en-US" dirty="0" err="1" smtClean="0">
                <a:solidFill>
                  <a:srgbClr val="000066"/>
                </a:solidFill>
                <a:latin typeface="Courier New" pitchFamily="49" charset="0"/>
              </a:rPr>
              <a:t>rsi</a:t>
            </a:r>
            <a:r>
              <a:rPr lang="en-US" dirty="0" smtClean="0">
                <a:solidFill>
                  <a:srgbClr val="000066"/>
                </a:solidFill>
                <a:latin typeface="Courier New" pitchFamily="49" charset="0"/>
              </a:rPr>
              <a:t>, j in %</a:t>
            </a:r>
            <a:r>
              <a:rPr lang="en-US" dirty="0" err="1" smtClean="0">
                <a:solidFill>
                  <a:srgbClr val="000066"/>
                </a:solidFill>
                <a:latin typeface="Courier New" pitchFamily="49" charset="0"/>
              </a:rPr>
              <a:t>rdx</a:t>
            </a:r>
            <a:endParaRPr lang="en-US" dirty="0" smtClean="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salq</a:t>
            </a:r>
            <a:r>
              <a:rPr lang="en-US" dirty="0" smtClean="0">
                <a:solidFill>
                  <a:srgbClr val="000066"/>
                </a:solidFill>
                <a:latin typeface="Courier New" pitchFamily="49" charset="0"/>
              </a:rPr>
              <a:t>    </a:t>
            </a:r>
            <a:r>
              <a:rPr lang="en-US" dirty="0">
                <a:solidFill>
                  <a:srgbClr val="000066"/>
                </a:solidFill>
                <a:latin typeface="Courier New" pitchFamily="49" charset="0"/>
              </a:rPr>
              <a:t>$6, %</a:t>
            </a:r>
            <a:r>
              <a:rPr lang="en-US" dirty="0" err="1" smtClean="0">
                <a:solidFill>
                  <a:srgbClr val="000066"/>
                </a:solidFill>
                <a:latin typeface="Courier New" pitchFamily="49" charset="0"/>
              </a:rPr>
              <a:t>rsi</a:t>
            </a:r>
            <a:r>
              <a:rPr lang="en-US" dirty="0">
                <a:solidFill>
                  <a:srgbClr val="000066"/>
                </a:solidFill>
                <a:latin typeface="Courier New" pitchFamily="49" charset="0"/>
              </a:rPr>
              <a:t> </a:t>
            </a:r>
            <a:r>
              <a:rPr lang="en-US" dirty="0" smtClean="0">
                <a:solidFill>
                  <a:srgbClr val="000066"/>
                </a:solidFill>
                <a:latin typeface="Courier New" pitchFamily="49" charset="0"/>
              </a:rPr>
              <a:t>            # 64*</a:t>
            </a:r>
            <a:r>
              <a:rPr lang="en-US" dirty="0" err="1" smtClean="0">
                <a:solidFill>
                  <a:srgbClr val="000066"/>
                </a:solidFill>
                <a:latin typeface="Courier New" pitchFamily="49" charset="0"/>
              </a:rPr>
              <a:t>i</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addq</a:t>
            </a:r>
            <a:r>
              <a:rPr lang="en-US" dirty="0" smtClean="0">
                <a:solidFill>
                  <a:srgbClr val="000066"/>
                </a:solidFill>
                <a:latin typeface="Courier New" pitchFamily="49" charset="0"/>
              </a:rPr>
              <a:t>    </a:t>
            </a:r>
            <a:r>
              <a:rPr lang="en-US" dirty="0">
                <a:solidFill>
                  <a:srgbClr val="000066"/>
                </a:solidFill>
                <a:latin typeface="Courier New" pitchFamily="49" charset="0"/>
              </a:rPr>
              <a:t>%</a:t>
            </a:r>
            <a:r>
              <a:rPr lang="en-US" dirty="0" err="1">
                <a:solidFill>
                  <a:srgbClr val="000066"/>
                </a:solidFill>
                <a:latin typeface="Courier New" pitchFamily="49" charset="0"/>
              </a:rPr>
              <a:t>rsi</a:t>
            </a:r>
            <a:r>
              <a:rPr lang="en-US" dirty="0">
                <a:solidFill>
                  <a:srgbClr val="000066"/>
                </a:solidFill>
                <a:latin typeface="Courier New" pitchFamily="49" charset="0"/>
              </a:rPr>
              <a:t>, %</a:t>
            </a:r>
            <a:r>
              <a:rPr lang="en-US" dirty="0" err="1" smtClean="0">
                <a:solidFill>
                  <a:srgbClr val="000066"/>
                </a:solidFill>
                <a:latin typeface="Courier New" pitchFamily="49" charset="0"/>
              </a:rPr>
              <a:t>rdi</a:t>
            </a:r>
            <a:r>
              <a:rPr lang="en-US" dirty="0">
                <a:solidFill>
                  <a:srgbClr val="000066"/>
                </a:solidFill>
                <a:latin typeface="Courier New" pitchFamily="49" charset="0"/>
              </a:rPr>
              <a:t> </a:t>
            </a:r>
            <a:r>
              <a:rPr lang="en-US" dirty="0" smtClean="0">
                <a:solidFill>
                  <a:srgbClr val="000066"/>
                </a:solidFill>
                <a:latin typeface="Courier New" pitchFamily="49" charset="0"/>
              </a:rPr>
              <a:t>          # a + 64*</a:t>
            </a:r>
            <a:r>
              <a:rPr lang="en-US" dirty="0" err="1" smtClean="0">
                <a:solidFill>
                  <a:srgbClr val="000066"/>
                </a:solidFill>
                <a:latin typeface="Courier New" pitchFamily="49" charset="0"/>
              </a:rPr>
              <a:t>i</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movl</a:t>
            </a:r>
            <a:r>
              <a:rPr lang="en-US" dirty="0" smtClean="0">
                <a:solidFill>
                  <a:srgbClr val="000066"/>
                </a:solidFill>
                <a:latin typeface="Courier New" pitchFamily="49" charset="0"/>
              </a:rPr>
              <a:t>    </a:t>
            </a:r>
            <a:r>
              <a:rPr lang="en-US" dirty="0">
                <a:solidFill>
                  <a:srgbClr val="000066"/>
                </a:solidFill>
                <a:latin typeface="Courier New" pitchFamily="49" charset="0"/>
              </a:rPr>
              <a:t>(%rdi,%rdx,4), %</a:t>
            </a:r>
            <a:r>
              <a:rPr lang="en-US" dirty="0" err="1" smtClean="0">
                <a:solidFill>
                  <a:srgbClr val="000066"/>
                </a:solidFill>
                <a:latin typeface="Courier New" pitchFamily="49" charset="0"/>
              </a:rPr>
              <a:t>eax</a:t>
            </a:r>
            <a:r>
              <a:rPr lang="en-US" dirty="0" smtClean="0">
                <a:solidFill>
                  <a:srgbClr val="000066"/>
                </a:solidFill>
                <a:latin typeface="Courier New" pitchFamily="49" charset="0"/>
              </a:rPr>
              <a:t>  # M[a + 64*</a:t>
            </a:r>
            <a:r>
              <a:rPr lang="en-US" dirty="0" err="1" smtClean="0">
                <a:solidFill>
                  <a:srgbClr val="000066"/>
                </a:solidFill>
                <a:latin typeface="Courier New" pitchFamily="49" charset="0"/>
              </a:rPr>
              <a:t>i</a:t>
            </a:r>
            <a:r>
              <a:rPr lang="en-US" dirty="0" smtClean="0">
                <a:solidFill>
                  <a:srgbClr val="000066"/>
                </a:solidFill>
                <a:latin typeface="Courier New" pitchFamily="49" charset="0"/>
              </a:rPr>
              <a:t> + 4*j]</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ret</a:t>
            </a:r>
          </a:p>
        </p:txBody>
      </p:sp>
      <p:sp>
        <p:nvSpPr>
          <p:cNvPr id="9" name="Rectangle 4"/>
          <p:cNvSpPr txBox="1">
            <a:spLocks noChangeArrowheads="1"/>
          </p:cNvSpPr>
          <p:nvPr/>
        </p:nvSpPr>
        <p:spPr>
          <a:xfrm>
            <a:off x="442913" y="1292225"/>
            <a:ext cx="7786687" cy="1450975"/>
          </a:xfrm>
          <a:prstGeom prst="rect">
            <a:avLst/>
          </a:prstGeom>
        </p:spPr>
        <p:txBody>
          <a:bodyPr/>
          <a:lstStyle/>
          <a:p>
            <a:pPr marL="342900" indent="-342900" algn="l" eaLnBrk="1" hangingPunct="1">
              <a:lnSpc>
                <a:spcPct val="100000"/>
              </a:lnSpc>
              <a:spcBef>
                <a:spcPct val="20000"/>
              </a:spcBef>
              <a:buClr>
                <a:srgbClr val="990000"/>
              </a:buClr>
              <a:buSzPct val="60000"/>
              <a:buFont typeface="Wingdings 2" pitchFamily="-96" charset="2"/>
              <a:buChar char="¢"/>
              <a:defRPr/>
            </a:pPr>
            <a:r>
              <a:rPr lang="en-US" sz="2400" kern="0" dirty="0" smtClean="0">
                <a:solidFill>
                  <a:srgbClr val="000066"/>
                </a:solidFill>
                <a:latin typeface="Calibri" pitchFamily="-96" charset="0"/>
                <a:ea typeface="ＭＳ Ｐゴシック" pitchFamily="-96" charset="-128"/>
                <a:cs typeface="ＭＳ Ｐゴシック" pitchFamily="-96" charset="-128"/>
              </a:rPr>
              <a:t>Array Elements </a:t>
            </a:r>
            <a:endParaRPr lang="en-US" sz="2000" b="0" kern="0" dirty="0" smtClean="0">
              <a:solidFill>
                <a:srgbClr val="000066"/>
              </a:solidFill>
              <a:latin typeface="Courier New" pitchFamily="-96" charset="0"/>
              <a:ea typeface="ＭＳ Ｐゴシック" pitchFamily="-96" charset="-128"/>
            </a:endParaRPr>
          </a:p>
          <a:p>
            <a:pPr marL="742950" lvl="1" indent="-285750" algn="l" eaLnBrk="1" hangingPunct="1">
              <a:lnSpc>
                <a:spcPct val="100000"/>
              </a:lnSpc>
              <a:spcBef>
                <a:spcPct val="20000"/>
              </a:spcBef>
              <a:buClr>
                <a:srgbClr val="990000"/>
              </a:buClr>
              <a:buSzPct val="110000"/>
              <a:buFont typeface="Wingdings" pitchFamily="-96" charset="2"/>
              <a:buChar char="§"/>
              <a:defRPr/>
            </a:pPr>
            <a:r>
              <a:rPr lang="en-US" sz="2000" b="0" kern="0" dirty="0" smtClean="0">
                <a:solidFill>
                  <a:srgbClr val="000066"/>
                </a:solidFill>
                <a:latin typeface="Calibri" pitchFamily="-96" charset="0"/>
                <a:ea typeface="ＭＳ Ｐゴシック" pitchFamily="-96" charset="-128"/>
              </a:rPr>
              <a:t>Address  </a:t>
            </a:r>
            <a:r>
              <a:rPr lang="en-US" sz="2000" kern="0" dirty="0" smtClean="0">
                <a:solidFill>
                  <a:srgbClr val="000066"/>
                </a:solidFill>
                <a:latin typeface="Courier New" pitchFamily="-96" charset="0"/>
                <a:ea typeface="ＭＳ Ｐゴシック" pitchFamily="-96" charset="-128"/>
              </a:rPr>
              <a:t>A +</a:t>
            </a:r>
            <a:r>
              <a:rPr lang="en-US" sz="2000" b="0" kern="0" dirty="0" smtClean="0">
                <a:solidFill>
                  <a:srgbClr val="000066"/>
                </a:solidFill>
                <a:latin typeface="Courier New" pitchFamily="-96" charset="0"/>
                <a:ea typeface="ＭＳ Ｐゴシック" pitchFamily="-96" charset="-128"/>
              </a:rPr>
              <a:t> </a:t>
            </a:r>
            <a:r>
              <a:rPr lang="en-US" sz="2000" b="0" i="1" kern="0" dirty="0" err="1" smtClean="0">
                <a:solidFill>
                  <a:srgbClr val="000066"/>
                </a:solidFill>
                <a:latin typeface="Calibri" pitchFamily="-96" charset="0"/>
                <a:ea typeface="ＭＳ Ｐゴシック" pitchFamily="-96" charset="-128"/>
              </a:rPr>
              <a:t>i</a:t>
            </a:r>
            <a:r>
              <a:rPr lang="en-US" sz="2000" b="0" i="1" kern="0" dirty="0" smtClean="0">
                <a:solidFill>
                  <a:srgbClr val="000066"/>
                </a:solidFill>
                <a:latin typeface="Calibri" pitchFamily="-96" charset="0"/>
                <a:ea typeface="ＭＳ Ｐゴシック" pitchFamily="-96" charset="-128"/>
              </a:rPr>
              <a:t> </a:t>
            </a:r>
            <a:r>
              <a:rPr lang="en-US" sz="2000" b="0" kern="0" dirty="0" smtClean="0">
                <a:solidFill>
                  <a:srgbClr val="000066"/>
                </a:solidFill>
                <a:latin typeface="Calibri" pitchFamily="-96" charset="0"/>
                <a:ea typeface="ＭＳ Ｐゴシック" pitchFamily="-96" charset="-128"/>
              </a:rPr>
              <a:t>* (</a:t>
            </a:r>
            <a:r>
              <a:rPr lang="en-US" sz="2000" b="0" i="1" kern="0" dirty="0" smtClean="0">
                <a:solidFill>
                  <a:srgbClr val="000066"/>
                </a:solidFill>
                <a:latin typeface="Calibri" pitchFamily="-96" charset="0"/>
                <a:ea typeface="ＭＳ Ｐゴシック" pitchFamily="-96" charset="-128"/>
              </a:rPr>
              <a:t>C </a:t>
            </a:r>
            <a:r>
              <a:rPr lang="en-US" sz="2000" b="0" kern="0" dirty="0" smtClean="0">
                <a:solidFill>
                  <a:srgbClr val="000066"/>
                </a:solidFill>
                <a:latin typeface="Calibri" pitchFamily="-96" charset="0"/>
                <a:ea typeface="ＭＳ Ｐゴシック" pitchFamily="-96" charset="-128"/>
              </a:rPr>
              <a:t>* </a:t>
            </a:r>
            <a:r>
              <a:rPr lang="en-US" sz="2000" b="0" i="1" kern="0" dirty="0" smtClean="0">
                <a:solidFill>
                  <a:srgbClr val="000066"/>
                </a:solidFill>
                <a:latin typeface="Calibri" pitchFamily="-96" charset="0"/>
                <a:ea typeface="ＭＳ Ｐゴシック" pitchFamily="-96" charset="-128"/>
              </a:rPr>
              <a:t>K</a:t>
            </a:r>
            <a:r>
              <a:rPr lang="en-US" sz="2000" b="0" kern="0" dirty="0" smtClean="0">
                <a:solidFill>
                  <a:srgbClr val="000066"/>
                </a:solidFill>
                <a:latin typeface="Calibri" pitchFamily="-96" charset="0"/>
                <a:ea typeface="ＭＳ Ｐゴシック" pitchFamily="-96" charset="-128"/>
              </a:rPr>
              <a:t>)</a:t>
            </a:r>
            <a:r>
              <a:rPr lang="en-US" sz="2000" b="0" i="1" kern="0" dirty="0" smtClean="0">
                <a:solidFill>
                  <a:srgbClr val="000066"/>
                </a:solidFill>
                <a:latin typeface="Calibri" pitchFamily="-96" charset="0"/>
                <a:ea typeface="ＭＳ Ｐゴシック" pitchFamily="-96" charset="-128"/>
              </a:rPr>
              <a:t> </a:t>
            </a:r>
            <a:r>
              <a:rPr lang="en-US" sz="2000" b="0" kern="0" dirty="0" smtClean="0">
                <a:solidFill>
                  <a:srgbClr val="000066"/>
                </a:solidFill>
                <a:latin typeface="Calibri" pitchFamily="-96" charset="0"/>
                <a:ea typeface="ＭＳ Ｐゴシック" pitchFamily="-96" charset="-128"/>
              </a:rPr>
              <a:t>+  </a:t>
            </a:r>
            <a:r>
              <a:rPr lang="en-US" sz="2000" b="0" i="1" kern="0" dirty="0" smtClean="0">
                <a:solidFill>
                  <a:srgbClr val="000066"/>
                </a:solidFill>
                <a:latin typeface="Calibri" pitchFamily="-96" charset="0"/>
                <a:ea typeface="ＭＳ Ｐゴシック" pitchFamily="-96" charset="-128"/>
              </a:rPr>
              <a:t>j</a:t>
            </a:r>
            <a:r>
              <a:rPr lang="en-US" sz="2000" b="0" kern="0" dirty="0" smtClean="0">
                <a:solidFill>
                  <a:srgbClr val="000066"/>
                </a:solidFill>
                <a:latin typeface="Calibri" pitchFamily="-96" charset="0"/>
                <a:ea typeface="ＭＳ Ｐゴシック" pitchFamily="-96" charset="-128"/>
              </a:rPr>
              <a:t> * </a:t>
            </a:r>
            <a:r>
              <a:rPr lang="en-US" sz="2000" b="0" i="1" kern="0" dirty="0" smtClean="0">
                <a:solidFill>
                  <a:srgbClr val="000066"/>
                </a:solidFill>
                <a:latin typeface="Calibri" pitchFamily="-96" charset="0"/>
                <a:ea typeface="ＭＳ Ｐゴシック" pitchFamily="-96" charset="-128"/>
              </a:rPr>
              <a:t>K</a:t>
            </a:r>
          </a:p>
          <a:p>
            <a:pPr marL="742950" lvl="1" indent="-285750" algn="l" eaLnBrk="1" hangingPunct="1">
              <a:lnSpc>
                <a:spcPct val="100000"/>
              </a:lnSpc>
              <a:spcBef>
                <a:spcPct val="20000"/>
              </a:spcBef>
              <a:buClr>
                <a:srgbClr val="990000"/>
              </a:buClr>
              <a:buSzPct val="110000"/>
              <a:buFont typeface="Wingdings" pitchFamily="-96" charset="2"/>
              <a:buChar char="§"/>
              <a:defRPr/>
            </a:pPr>
            <a:r>
              <a:rPr lang="en-US" sz="2000" b="0" kern="0" dirty="0" smtClean="0">
                <a:solidFill>
                  <a:srgbClr val="000066"/>
                </a:solidFill>
                <a:latin typeface="Calibri" pitchFamily="-96" charset="0"/>
              </a:rPr>
              <a:t>C = 16, K = 4</a:t>
            </a:r>
            <a:endParaRPr lang="en-US" sz="2000" b="0" kern="0" dirty="0" smtClean="0">
              <a:solidFill>
                <a:srgbClr val="000066"/>
              </a:solidFill>
              <a:latin typeface="Calibri" pitchFamily="-96" charset="0"/>
              <a:ea typeface="ＭＳ Ｐゴシック" pitchFamily="-96" charset="-128"/>
            </a:endParaRPr>
          </a:p>
        </p:txBody>
      </p:sp>
      <p:sp>
        <p:nvSpPr>
          <p:cNvPr id="7" name="TextBox 6"/>
          <p:cNvSpPr txBox="1"/>
          <p:nvPr/>
        </p:nvSpPr>
        <p:spPr>
          <a:xfrm>
            <a:off x="361216" y="3238945"/>
            <a:ext cx="184666" cy="369332"/>
          </a:xfrm>
          <a:prstGeom prst="rect">
            <a:avLst/>
          </a:prstGeom>
          <a:noFill/>
        </p:spPr>
        <p:txBody>
          <a:bodyPr wrap="none" rtlCol="0">
            <a:spAutoFit/>
          </a:bodyPr>
          <a:lstStyle/>
          <a:p>
            <a:endParaRPr lang="en-US" dirty="0" smtClean="0">
              <a:solidFill>
                <a:srgbClr val="000066"/>
              </a:solidFill>
              <a:latin typeface="Calibri" pitchFamily="34" charset="0"/>
            </a:endParaRPr>
          </a:p>
        </p:txBody>
      </p:sp>
    </p:spTree>
    <p:extLst>
      <p:ext uri="{BB962C8B-B14F-4D97-AF65-F5344CB8AC3E}">
        <p14:creationId xmlns:p14="http://schemas.microsoft.com/office/powerpoint/2010/main" val="32223649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a:xfrm>
            <a:off x="290513" y="1220788"/>
            <a:ext cx="8548687" cy="5224462"/>
          </a:xfrm>
        </p:spPr>
        <p:txBody>
          <a:bodyPr/>
          <a:lstStyle/>
          <a:p>
            <a:pPr>
              <a:defRPr/>
            </a:pPr>
            <a:r>
              <a:rPr lang="en-US" dirty="0" smtClean="0">
                <a:latin typeface="Helvetica" charset="0"/>
                <a:ea typeface="ＭＳ Ｐゴシック" charset="0"/>
                <a:cs typeface="ＭＳ Ｐゴシック" charset="0"/>
              </a:rPr>
              <a:t>Midterm </a:t>
            </a:r>
            <a:r>
              <a:rPr lang="en-US" dirty="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1:</a:t>
            </a:r>
          </a:p>
          <a:p>
            <a:pPr lvl="1">
              <a:defRPr/>
            </a:pPr>
            <a:r>
              <a:rPr lang="en-US" dirty="0" smtClean="0">
                <a:latin typeface="Helvetica" charset="0"/>
                <a:ea typeface="ＭＳ Ｐゴシック" charset="0"/>
                <a:cs typeface="ＭＳ Ｐゴシック" charset="0"/>
              </a:rPr>
              <a:t>In class</a:t>
            </a:r>
          </a:p>
          <a:p>
            <a:pPr lvl="1">
              <a:defRPr/>
            </a:pPr>
            <a:r>
              <a:rPr lang="en-US" dirty="0">
                <a:latin typeface="Helvetica" charset="0"/>
                <a:ea typeface="ＭＳ Ｐゴシック" charset="0"/>
                <a:cs typeface="ＭＳ Ｐゴシック" charset="0"/>
              </a:rPr>
              <a:t>Covers Chapters 1, 2.1-2.3 (no floating point), 3.1-</a:t>
            </a:r>
            <a:r>
              <a:rPr lang="en-US" dirty="0" smtClean="0">
                <a:latin typeface="Helvetica" charset="0"/>
                <a:ea typeface="ＭＳ Ｐゴシック" charset="0"/>
                <a:cs typeface="ＭＳ Ｐゴシック" charset="0"/>
              </a:rPr>
              <a:t>3.9 (no buffer overflow)</a:t>
            </a:r>
            <a:endParaRPr lang="en-US" dirty="0" smtClean="0">
              <a:latin typeface="Helvetica" charset="0"/>
              <a:ea typeface="ＭＳ Ｐゴシック" charset="0"/>
              <a:cs typeface="ＭＳ Ｐゴシック" charset="0"/>
            </a:endParaRPr>
          </a:p>
          <a:p>
            <a:pPr lvl="1">
              <a:defRPr/>
            </a:pPr>
            <a:r>
              <a:rPr lang="en-US" dirty="0" smtClean="0">
                <a:latin typeface="Helvetica" charset="0"/>
                <a:ea typeface="ＭＳ Ｐゴシック" charset="0"/>
                <a:cs typeface="ＭＳ Ｐゴシック" charset="0"/>
              </a:rPr>
              <a:t>We’ll </a:t>
            </a:r>
            <a:r>
              <a:rPr lang="en-US" dirty="0">
                <a:latin typeface="Helvetica" charset="0"/>
                <a:ea typeface="ＭＳ Ｐゴシック" charset="0"/>
                <a:cs typeface="ＭＳ Ｐゴシック" charset="0"/>
              </a:rPr>
              <a:t>print the midterm exam and hand them out in class, but you enter your answers on the </a:t>
            </a:r>
            <a:r>
              <a:rPr lang="en-US" dirty="0" err="1">
                <a:latin typeface="Helvetica" charset="0"/>
                <a:ea typeface="ＭＳ Ｐゴシック" charset="0"/>
                <a:cs typeface="ＭＳ Ｐゴシック" charset="0"/>
              </a:rPr>
              <a:t>moodle</a:t>
            </a:r>
            <a:r>
              <a:rPr lang="en-US" dirty="0">
                <a:latin typeface="Helvetica" charset="0"/>
                <a:ea typeface="ＭＳ Ｐゴシック" charset="0"/>
                <a:cs typeface="ＭＳ Ｐゴシック" charset="0"/>
              </a:rPr>
              <a:t> (and on paper as backup)</a:t>
            </a:r>
          </a:p>
          <a:p>
            <a:pPr lvl="2">
              <a:defRPr/>
            </a:pPr>
            <a:r>
              <a:rPr lang="en-US" dirty="0" smtClean="0">
                <a:latin typeface="Helvetica" charset="0"/>
                <a:ea typeface="ＭＳ Ｐゴシック" charset="0"/>
                <a:cs typeface="ＭＳ Ｐゴシック" charset="0"/>
              </a:rPr>
              <a:t>upload answers to </a:t>
            </a:r>
            <a:r>
              <a:rPr lang="en-US" dirty="0" err="1" smtClean="0">
                <a:latin typeface="Helvetica" charset="0"/>
                <a:ea typeface="ＭＳ Ｐゴシック" charset="0"/>
                <a:cs typeface="ＭＳ Ｐゴシック" charset="0"/>
              </a:rPr>
              <a:t>moodle</a:t>
            </a:r>
            <a:r>
              <a:rPr lang="en-US" dirty="0" smtClean="0">
                <a:latin typeface="Helvetica" charset="0"/>
                <a:ea typeface="ＭＳ Ｐゴシック" charset="0"/>
                <a:cs typeface="ＭＳ Ｐゴシック" charset="0"/>
              </a:rPr>
              <a:t> </a:t>
            </a:r>
            <a:r>
              <a:rPr lang="en-US" dirty="0" smtClean="0">
                <a:latin typeface="Helvetica" charset="0"/>
                <a:ea typeface="ＭＳ Ｐゴシック" charset="0"/>
                <a:cs typeface="ＭＳ Ｐゴシック" charset="0"/>
              </a:rPr>
              <a:t>in last 10 minutes </a:t>
            </a:r>
            <a:r>
              <a:rPr lang="mr-IN" dirty="0" smtClean="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 we’ll give password – and bring your </a:t>
            </a:r>
            <a:r>
              <a:rPr lang="en-US" i="1" dirty="0" smtClean="0">
                <a:latin typeface="Helvetica" charset="0"/>
                <a:ea typeface="ＭＳ Ｐゴシック" charset="0"/>
                <a:cs typeface="ＭＳ Ｐゴシック" charset="0"/>
              </a:rPr>
              <a:t>fully charged</a:t>
            </a:r>
            <a:r>
              <a:rPr lang="en-US" dirty="0" smtClean="0">
                <a:latin typeface="Helvetica" charset="0"/>
                <a:ea typeface="ＭＳ Ｐゴシック" charset="0"/>
                <a:cs typeface="ＭＳ Ｐゴシック" charset="0"/>
              </a:rPr>
              <a:t> laptop!</a:t>
            </a:r>
          </a:p>
          <a:p>
            <a:pPr lvl="2">
              <a:defRPr/>
            </a:pPr>
            <a:r>
              <a:rPr lang="en-US" sz="2000" dirty="0" smtClean="0">
                <a:latin typeface="Helvetica" charset="0"/>
                <a:ea typeface="ＭＳ Ｐゴシック" charset="0"/>
                <a:cs typeface="ＭＳ Ｐゴシック" charset="0"/>
              </a:rPr>
              <a:t>Also turn in paper copy as backup</a:t>
            </a:r>
          </a:p>
          <a:p>
            <a:pPr lvl="2">
              <a:defRPr/>
            </a:pPr>
            <a:r>
              <a:rPr lang="en-US" sz="2000" dirty="0" smtClean="0">
                <a:latin typeface="Helvetica" charset="0"/>
                <a:ea typeface="ＭＳ Ｐゴシック" charset="0"/>
                <a:cs typeface="ＭＳ Ｐゴシック" charset="0"/>
              </a:rPr>
              <a:t>No </a:t>
            </a:r>
            <a:r>
              <a:rPr lang="en-US" sz="2000" dirty="0">
                <a:latin typeface="Helvetica" charset="0"/>
                <a:ea typeface="ＭＳ Ｐゴシック" charset="0"/>
                <a:cs typeface="ＭＳ Ｐゴシック" charset="0"/>
              </a:rPr>
              <a:t>electronics except during the last </a:t>
            </a:r>
            <a:r>
              <a:rPr lang="en-US" sz="2000" dirty="0" smtClean="0">
                <a:latin typeface="Helvetica" charset="0"/>
                <a:ea typeface="ＭＳ Ｐゴシック" charset="0"/>
                <a:cs typeface="ＭＳ Ｐゴシック" charset="0"/>
              </a:rPr>
              <a:t>10 minutes of exam</a:t>
            </a:r>
          </a:p>
          <a:p>
            <a:pPr lvl="2">
              <a:defRPr/>
            </a:pPr>
            <a:r>
              <a:rPr lang="en-US" dirty="0" smtClean="0">
                <a:latin typeface="Helvetica" charset="0"/>
                <a:ea typeface="ＭＳ Ｐゴシック" charset="0"/>
              </a:rPr>
              <a:t>You </a:t>
            </a:r>
            <a:r>
              <a:rPr lang="en-US" dirty="0">
                <a:latin typeface="Helvetica" charset="0"/>
                <a:ea typeface="ＭＳ Ｐゴシック" charset="0"/>
              </a:rPr>
              <a:t>may not use any other online resource except the </a:t>
            </a:r>
            <a:r>
              <a:rPr lang="en-US" dirty="0" err="1">
                <a:latin typeface="Helvetica" charset="0"/>
                <a:ea typeface="ＭＳ Ｐゴシック" charset="0"/>
              </a:rPr>
              <a:t>moodle</a:t>
            </a:r>
            <a:r>
              <a:rPr lang="en-US" dirty="0">
                <a:latin typeface="Helvetica" charset="0"/>
                <a:ea typeface="ＭＳ Ｐゴシック" charset="0"/>
              </a:rPr>
              <a:t> during </a:t>
            </a:r>
            <a:r>
              <a:rPr lang="en-US" dirty="0" smtClean="0">
                <a:latin typeface="Helvetica" charset="0"/>
                <a:ea typeface="ＭＳ Ｐゴシック" charset="0"/>
              </a:rPr>
              <a:t>the upload time.  We’ll be monitoring.</a:t>
            </a:r>
          </a:p>
          <a:p>
            <a:pPr lvl="2">
              <a:defRPr/>
            </a:pPr>
            <a:r>
              <a:rPr lang="en-US" dirty="0">
                <a:latin typeface="Helvetica" charset="0"/>
                <a:ea typeface="ＭＳ Ｐゴシック" charset="0"/>
              </a:rPr>
              <a:t>The </a:t>
            </a:r>
            <a:r>
              <a:rPr lang="en-US" dirty="0" err="1">
                <a:latin typeface="Helvetica" charset="0"/>
                <a:ea typeface="ＭＳ Ｐゴシック" charset="0"/>
              </a:rPr>
              <a:t>moodle</a:t>
            </a:r>
            <a:r>
              <a:rPr lang="en-US" dirty="0">
                <a:latin typeface="Helvetica" charset="0"/>
                <a:ea typeface="ＭＳ Ｐゴシック" charset="0"/>
              </a:rPr>
              <a:t> </a:t>
            </a:r>
            <a:r>
              <a:rPr lang="en-US" dirty="0" smtClean="0">
                <a:latin typeface="Helvetica" charset="0"/>
                <a:ea typeface="ＭＳ Ｐゴシック" charset="0"/>
              </a:rPr>
              <a:t>cuts </a:t>
            </a:r>
            <a:r>
              <a:rPr lang="en-US" dirty="0">
                <a:latin typeface="Helvetica" charset="0"/>
                <a:ea typeface="ＭＳ Ｐゴシック" charset="0"/>
              </a:rPr>
              <a:t>off exam submissions at the end of class, so </a:t>
            </a:r>
            <a:r>
              <a:rPr lang="en-US" dirty="0" smtClean="0">
                <a:latin typeface="Helvetica" charset="0"/>
                <a:ea typeface="ＭＳ Ｐゴシック" charset="0"/>
              </a:rPr>
              <a:t>enter your answers </a:t>
            </a:r>
            <a:r>
              <a:rPr lang="en-US" dirty="0">
                <a:latin typeface="Helvetica" charset="0"/>
                <a:ea typeface="ＭＳ Ｐゴシック" charset="0"/>
              </a:rPr>
              <a:t>before the end of class!</a:t>
            </a:r>
          </a:p>
          <a:p>
            <a:pPr lvl="2">
              <a:defRPr/>
            </a:pPr>
            <a:r>
              <a:rPr lang="en-US" dirty="0">
                <a:latin typeface="Helvetica" charset="0"/>
                <a:ea typeface="ＭＳ Ｐゴシック" charset="0"/>
              </a:rPr>
              <a:t>A password </a:t>
            </a:r>
            <a:r>
              <a:rPr lang="en-US" dirty="0" smtClean="0">
                <a:latin typeface="Helvetica" charset="0"/>
                <a:ea typeface="ＭＳ Ｐゴシック" charset="0"/>
              </a:rPr>
              <a:t>is given in class to </a:t>
            </a:r>
            <a:r>
              <a:rPr lang="en-US" dirty="0">
                <a:latin typeface="Helvetica" charset="0"/>
                <a:ea typeface="ＭＳ Ｐゴシック" charset="0"/>
              </a:rPr>
              <a:t>access the </a:t>
            </a:r>
            <a:r>
              <a:rPr lang="en-US" dirty="0" smtClean="0">
                <a:latin typeface="Helvetica" charset="0"/>
                <a:ea typeface="ＭＳ Ｐゴシック" charset="0"/>
              </a:rPr>
              <a:t>midterm</a:t>
            </a:r>
          </a:p>
        </p:txBody>
      </p:sp>
    </p:spTree>
    <p:extLst>
      <p:ext uri="{BB962C8B-B14F-4D97-AF65-F5344CB8AC3E}">
        <p14:creationId xmlns:p14="http://schemas.microsoft.com/office/powerpoint/2010/main" val="386630511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US" dirty="0" smtClean="0">
                <a:latin typeface="Calibri" pitchFamily="-96" charset="0"/>
              </a:rPr>
              <a:t>n X n Matrix Access</a:t>
            </a:r>
            <a:endParaRPr lang="en-US" dirty="0">
              <a:latin typeface="Calibri" pitchFamily="-96" charset="0"/>
            </a:endParaRPr>
          </a:p>
        </p:txBody>
      </p:sp>
      <p:sp>
        <p:nvSpPr>
          <p:cNvPr id="15" name="Rectangle 5"/>
          <p:cNvSpPr>
            <a:spLocks noChangeArrowheads="1"/>
          </p:cNvSpPr>
          <p:nvPr/>
        </p:nvSpPr>
        <p:spPr bwMode="auto">
          <a:xfrm>
            <a:off x="827584" y="2746325"/>
            <a:ext cx="7603208"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a:r>
              <a:rPr lang="pt-BR" dirty="0" smtClean="0">
                <a:solidFill>
                  <a:srgbClr val="000066"/>
                </a:solidFill>
                <a:latin typeface="Courier New" pitchFamily="-96" charset="0"/>
              </a:rPr>
              <a:t>/* Get element a[i][j] */</a:t>
            </a:r>
          </a:p>
          <a:p>
            <a:pPr algn="l"/>
            <a:r>
              <a:rPr lang="pt-BR" dirty="0" smtClean="0">
                <a:solidFill>
                  <a:srgbClr val="000066"/>
                </a:solidFill>
                <a:latin typeface="Courier New" pitchFamily="-96" charset="0"/>
              </a:rPr>
              <a:t>int </a:t>
            </a:r>
            <a:r>
              <a:rPr lang="pt-BR" dirty="0" err="1" smtClean="0">
                <a:solidFill>
                  <a:srgbClr val="000066"/>
                </a:solidFill>
                <a:latin typeface="Courier New" pitchFamily="-96" charset="0"/>
              </a:rPr>
              <a:t>var_ele</a:t>
            </a:r>
            <a:r>
              <a:rPr lang="pt-BR" dirty="0" smtClean="0">
                <a:solidFill>
                  <a:srgbClr val="000066"/>
                </a:solidFill>
                <a:latin typeface="Courier New" pitchFamily="-96" charset="0"/>
              </a:rPr>
              <a:t>(</a:t>
            </a:r>
            <a:r>
              <a:rPr lang="pt-BR" dirty="0" err="1" smtClean="0">
                <a:solidFill>
                  <a:srgbClr val="000066"/>
                </a:solidFill>
                <a:latin typeface="Courier New" pitchFamily="-96" charset="0"/>
              </a:rPr>
              <a:t>size_t</a:t>
            </a:r>
            <a:r>
              <a:rPr lang="pt-BR" dirty="0" smtClean="0">
                <a:solidFill>
                  <a:srgbClr val="000066"/>
                </a:solidFill>
                <a:latin typeface="Courier New" pitchFamily="-96" charset="0"/>
              </a:rPr>
              <a:t> n, </a:t>
            </a:r>
            <a:r>
              <a:rPr lang="pt-BR" dirty="0" smtClean="0">
                <a:solidFill>
                  <a:srgbClr val="7030A0"/>
                </a:solidFill>
                <a:latin typeface="Courier New" pitchFamily="-96" charset="0"/>
              </a:rPr>
              <a:t>int a[n][n]</a:t>
            </a:r>
            <a:r>
              <a:rPr lang="pt-BR" dirty="0" smtClean="0">
                <a:solidFill>
                  <a:srgbClr val="000066"/>
                </a:solidFill>
                <a:latin typeface="Courier New" pitchFamily="-96" charset="0"/>
              </a:rPr>
              <a:t>, </a:t>
            </a:r>
            <a:r>
              <a:rPr lang="pt-BR" dirty="0" err="1" smtClean="0">
                <a:solidFill>
                  <a:srgbClr val="000066"/>
                </a:solidFill>
                <a:latin typeface="Courier New" pitchFamily="-96" charset="0"/>
              </a:rPr>
              <a:t>size_t</a:t>
            </a:r>
            <a:r>
              <a:rPr lang="pt-BR" dirty="0" smtClean="0">
                <a:solidFill>
                  <a:srgbClr val="000066"/>
                </a:solidFill>
                <a:latin typeface="Courier New" pitchFamily="-96" charset="0"/>
              </a:rPr>
              <a:t> i, </a:t>
            </a:r>
            <a:r>
              <a:rPr lang="pt-BR" dirty="0" err="1" smtClean="0">
                <a:solidFill>
                  <a:srgbClr val="000066"/>
                </a:solidFill>
                <a:latin typeface="Courier New" pitchFamily="-96" charset="0"/>
              </a:rPr>
              <a:t>size_t</a:t>
            </a:r>
            <a:r>
              <a:rPr lang="pt-BR" dirty="0" smtClean="0">
                <a:solidFill>
                  <a:srgbClr val="000066"/>
                </a:solidFill>
                <a:latin typeface="Courier New" pitchFamily="-96" charset="0"/>
              </a:rPr>
              <a:t> j) {</a:t>
            </a:r>
          </a:p>
          <a:p>
            <a:pPr algn="l"/>
            <a:r>
              <a:rPr lang="pt-BR" dirty="0" smtClean="0">
                <a:solidFill>
                  <a:srgbClr val="000066"/>
                </a:solidFill>
                <a:latin typeface="Courier New" pitchFamily="-96" charset="0"/>
              </a:rPr>
              <a:t>  return a[i][j];</a:t>
            </a:r>
          </a:p>
          <a:p>
            <a:pPr algn="l"/>
            <a:r>
              <a:rPr lang="pt-BR" dirty="0" smtClean="0">
                <a:solidFill>
                  <a:srgbClr val="000066"/>
                </a:solidFill>
                <a:latin typeface="Courier New" pitchFamily="-96" charset="0"/>
              </a:rPr>
              <a:t>}</a:t>
            </a:r>
            <a:endParaRPr lang="pt-BR" dirty="0">
              <a:solidFill>
                <a:srgbClr val="000066"/>
              </a:solidFill>
              <a:latin typeface="Courier New" pitchFamily="-96" charset="0"/>
            </a:endParaRPr>
          </a:p>
        </p:txBody>
      </p:sp>
      <p:sp>
        <p:nvSpPr>
          <p:cNvPr id="8" name="Rectangle 4"/>
          <p:cNvSpPr>
            <a:spLocks noChangeArrowheads="1"/>
          </p:cNvSpPr>
          <p:nvPr/>
        </p:nvSpPr>
        <p:spPr bwMode="auto">
          <a:xfrm>
            <a:off x="857224" y="4365104"/>
            <a:ext cx="7239000" cy="1340880"/>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algn="l">
              <a:tabLst>
                <a:tab pos="342900" algn="l"/>
                <a:tab pos="1201738" algn="l"/>
                <a:tab pos="3657600" algn="l"/>
              </a:tabLst>
              <a:defRPr/>
            </a:pPr>
            <a:r>
              <a:rPr lang="en-US" dirty="0" smtClean="0">
                <a:solidFill>
                  <a:srgbClr val="000066"/>
                </a:solidFill>
                <a:latin typeface="Courier New" pitchFamily="49" charset="0"/>
              </a:rPr>
              <a:t>  # n in %</a:t>
            </a:r>
            <a:r>
              <a:rPr lang="en-US" dirty="0" err="1" smtClean="0">
                <a:solidFill>
                  <a:srgbClr val="000066"/>
                </a:solidFill>
                <a:latin typeface="Courier New" pitchFamily="49" charset="0"/>
              </a:rPr>
              <a:t>rdi</a:t>
            </a:r>
            <a:r>
              <a:rPr lang="en-US" dirty="0" smtClean="0">
                <a:solidFill>
                  <a:srgbClr val="000066"/>
                </a:solidFill>
                <a:latin typeface="Courier New" pitchFamily="49" charset="0"/>
              </a:rPr>
              <a:t>, a in %</a:t>
            </a:r>
            <a:r>
              <a:rPr lang="en-US" dirty="0" err="1" smtClean="0">
                <a:solidFill>
                  <a:srgbClr val="000066"/>
                </a:solidFill>
                <a:latin typeface="Courier New" pitchFamily="49" charset="0"/>
              </a:rPr>
              <a:t>rsi</a:t>
            </a:r>
            <a:r>
              <a:rPr lang="en-US" dirty="0" smtClean="0">
                <a:solidFill>
                  <a:srgbClr val="000066"/>
                </a:solidFill>
                <a:latin typeface="Courier New" pitchFamily="49" charset="0"/>
              </a:rPr>
              <a:t>, </a:t>
            </a:r>
            <a:r>
              <a:rPr lang="en-US" dirty="0" err="1" smtClean="0">
                <a:solidFill>
                  <a:srgbClr val="000066"/>
                </a:solidFill>
                <a:latin typeface="Courier New" pitchFamily="49" charset="0"/>
              </a:rPr>
              <a:t>i</a:t>
            </a:r>
            <a:r>
              <a:rPr lang="en-US" dirty="0" smtClean="0">
                <a:solidFill>
                  <a:srgbClr val="000066"/>
                </a:solidFill>
                <a:latin typeface="Courier New" pitchFamily="49" charset="0"/>
              </a:rPr>
              <a:t> in %</a:t>
            </a:r>
            <a:r>
              <a:rPr lang="en-US" dirty="0" err="1" smtClean="0">
                <a:solidFill>
                  <a:srgbClr val="000066"/>
                </a:solidFill>
                <a:latin typeface="Courier New" pitchFamily="49" charset="0"/>
              </a:rPr>
              <a:t>rdx</a:t>
            </a:r>
            <a:r>
              <a:rPr lang="en-US" dirty="0" smtClean="0">
                <a:solidFill>
                  <a:srgbClr val="000066"/>
                </a:solidFill>
                <a:latin typeface="Courier New" pitchFamily="49" charset="0"/>
              </a:rPr>
              <a:t>, j in %</a:t>
            </a:r>
            <a:r>
              <a:rPr lang="en-US" dirty="0" err="1" smtClean="0">
                <a:solidFill>
                  <a:srgbClr val="000066"/>
                </a:solidFill>
                <a:latin typeface="Courier New" pitchFamily="49" charset="0"/>
              </a:rPr>
              <a:t>rcx</a:t>
            </a:r>
            <a:endParaRPr lang="en-US" dirty="0" smtClean="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FF0000"/>
                </a:solidFill>
                <a:latin typeface="Courier New" pitchFamily="49" charset="0"/>
              </a:rPr>
              <a:t>imulq</a:t>
            </a:r>
            <a:r>
              <a:rPr lang="en-US" dirty="0" smtClean="0">
                <a:solidFill>
                  <a:srgbClr val="000066"/>
                </a:solidFill>
                <a:latin typeface="Courier New" pitchFamily="49" charset="0"/>
              </a:rPr>
              <a:t>   </a:t>
            </a:r>
            <a:r>
              <a:rPr lang="en-US" dirty="0">
                <a:solidFill>
                  <a:srgbClr val="000066"/>
                </a:solidFill>
                <a:latin typeface="Courier New" pitchFamily="49" charset="0"/>
              </a:rPr>
              <a:t>%</a:t>
            </a:r>
            <a:r>
              <a:rPr lang="en-US" dirty="0" err="1">
                <a:solidFill>
                  <a:srgbClr val="000066"/>
                </a:solidFill>
                <a:latin typeface="Courier New" pitchFamily="49" charset="0"/>
              </a:rPr>
              <a:t>rdx</a:t>
            </a:r>
            <a:r>
              <a:rPr lang="en-US" dirty="0">
                <a:solidFill>
                  <a:srgbClr val="000066"/>
                </a:solidFill>
                <a:latin typeface="Courier New" pitchFamily="49" charset="0"/>
              </a:rPr>
              <a:t>, %</a:t>
            </a:r>
            <a:r>
              <a:rPr lang="en-US" dirty="0" err="1" smtClean="0">
                <a:solidFill>
                  <a:srgbClr val="000066"/>
                </a:solidFill>
                <a:latin typeface="Courier New" pitchFamily="49" charset="0"/>
              </a:rPr>
              <a:t>rdi</a:t>
            </a:r>
            <a:r>
              <a:rPr lang="en-US" dirty="0">
                <a:solidFill>
                  <a:srgbClr val="000066"/>
                </a:solidFill>
                <a:latin typeface="Courier New" pitchFamily="49" charset="0"/>
              </a:rPr>
              <a:t> </a:t>
            </a:r>
            <a:r>
              <a:rPr lang="en-US" dirty="0" smtClean="0">
                <a:solidFill>
                  <a:srgbClr val="000066"/>
                </a:solidFill>
                <a:latin typeface="Courier New" pitchFamily="49" charset="0"/>
              </a:rPr>
              <a:t>          # n*</a:t>
            </a:r>
            <a:r>
              <a:rPr lang="en-US" dirty="0" err="1" smtClean="0">
                <a:solidFill>
                  <a:srgbClr val="000066"/>
                </a:solidFill>
                <a:latin typeface="Courier New" pitchFamily="49" charset="0"/>
              </a:rPr>
              <a:t>i</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leaq</a:t>
            </a:r>
            <a:r>
              <a:rPr lang="en-US" dirty="0" smtClean="0">
                <a:solidFill>
                  <a:srgbClr val="000066"/>
                </a:solidFill>
                <a:latin typeface="Courier New" pitchFamily="49" charset="0"/>
              </a:rPr>
              <a:t>    </a:t>
            </a:r>
            <a:r>
              <a:rPr lang="en-US" dirty="0">
                <a:solidFill>
                  <a:srgbClr val="000066"/>
                </a:solidFill>
                <a:latin typeface="Courier New" pitchFamily="49" charset="0"/>
              </a:rPr>
              <a:t>(%rsi,%rdi,4), %</a:t>
            </a:r>
            <a:r>
              <a:rPr lang="en-US" dirty="0" err="1" smtClean="0">
                <a:solidFill>
                  <a:srgbClr val="000066"/>
                </a:solidFill>
                <a:latin typeface="Courier New" pitchFamily="49" charset="0"/>
              </a:rPr>
              <a:t>rax</a:t>
            </a:r>
            <a:r>
              <a:rPr lang="en-US" dirty="0" smtClean="0">
                <a:solidFill>
                  <a:srgbClr val="000066"/>
                </a:solidFill>
                <a:latin typeface="Courier New" pitchFamily="49" charset="0"/>
              </a:rPr>
              <a:t>  # a + 4*n*</a:t>
            </a:r>
            <a:r>
              <a:rPr lang="en-US" dirty="0" err="1" smtClean="0">
                <a:solidFill>
                  <a:srgbClr val="000066"/>
                </a:solidFill>
                <a:latin typeface="Courier New" pitchFamily="49" charset="0"/>
              </a:rPr>
              <a:t>i</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a:t>
            </a:r>
            <a:r>
              <a:rPr lang="en-US" dirty="0" err="1" smtClean="0">
                <a:solidFill>
                  <a:srgbClr val="000066"/>
                </a:solidFill>
                <a:latin typeface="Courier New" pitchFamily="49" charset="0"/>
              </a:rPr>
              <a:t>movl</a:t>
            </a:r>
            <a:r>
              <a:rPr lang="en-US" dirty="0" smtClean="0">
                <a:solidFill>
                  <a:srgbClr val="000066"/>
                </a:solidFill>
                <a:latin typeface="Courier New" pitchFamily="49" charset="0"/>
              </a:rPr>
              <a:t>    </a:t>
            </a:r>
            <a:r>
              <a:rPr lang="en-US" dirty="0">
                <a:solidFill>
                  <a:srgbClr val="000066"/>
                </a:solidFill>
                <a:latin typeface="Courier New" pitchFamily="49" charset="0"/>
              </a:rPr>
              <a:t>(%rax,%rcx,4), %</a:t>
            </a:r>
            <a:r>
              <a:rPr lang="en-US" dirty="0" err="1" smtClean="0">
                <a:solidFill>
                  <a:srgbClr val="000066"/>
                </a:solidFill>
                <a:latin typeface="Courier New" pitchFamily="49" charset="0"/>
              </a:rPr>
              <a:t>eax</a:t>
            </a:r>
            <a:r>
              <a:rPr lang="en-US" dirty="0" smtClean="0">
                <a:solidFill>
                  <a:srgbClr val="000066"/>
                </a:solidFill>
                <a:latin typeface="Courier New" pitchFamily="49" charset="0"/>
              </a:rPr>
              <a:t>  # a + 4*n*</a:t>
            </a:r>
            <a:r>
              <a:rPr lang="en-US" dirty="0" err="1" smtClean="0">
                <a:solidFill>
                  <a:srgbClr val="000066"/>
                </a:solidFill>
                <a:latin typeface="Courier New" pitchFamily="49" charset="0"/>
              </a:rPr>
              <a:t>i</a:t>
            </a:r>
            <a:r>
              <a:rPr lang="en-US" dirty="0" smtClean="0">
                <a:solidFill>
                  <a:srgbClr val="000066"/>
                </a:solidFill>
                <a:latin typeface="Courier New" pitchFamily="49" charset="0"/>
              </a:rPr>
              <a:t> + 4*j</a:t>
            </a:r>
            <a:endParaRPr lang="en-US" dirty="0">
              <a:solidFill>
                <a:srgbClr val="000066"/>
              </a:solidFill>
              <a:latin typeface="Courier New" pitchFamily="49" charset="0"/>
            </a:endParaRPr>
          </a:p>
          <a:p>
            <a:pPr algn="l">
              <a:tabLst>
                <a:tab pos="342900" algn="l"/>
                <a:tab pos="1201738" algn="l"/>
                <a:tab pos="3657600" algn="l"/>
              </a:tabLst>
              <a:defRPr/>
            </a:pPr>
            <a:r>
              <a:rPr lang="en-US" dirty="0" smtClean="0">
                <a:solidFill>
                  <a:srgbClr val="000066"/>
                </a:solidFill>
                <a:latin typeface="Courier New" pitchFamily="49" charset="0"/>
              </a:rPr>
              <a:t>  ret</a:t>
            </a:r>
          </a:p>
        </p:txBody>
      </p:sp>
      <p:sp>
        <p:nvSpPr>
          <p:cNvPr id="7" name="Rectangle 4"/>
          <p:cNvSpPr txBox="1">
            <a:spLocks noChangeArrowheads="1"/>
          </p:cNvSpPr>
          <p:nvPr/>
        </p:nvSpPr>
        <p:spPr>
          <a:xfrm>
            <a:off x="442913" y="1185937"/>
            <a:ext cx="7786687" cy="1450975"/>
          </a:xfrm>
          <a:prstGeom prst="rect">
            <a:avLst/>
          </a:prstGeom>
        </p:spPr>
        <p:txBody>
          <a:bodyPr/>
          <a:lstStyle/>
          <a:p>
            <a:pPr marL="342900" indent="-342900" algn="l" eaLnBrk="1" hangingPunct="1">
              <a:lnSpc>
                <a:spcPct val="100000"/>
              </a:lnSpc>
              <a:spcBef>
                <a:spcPct val="20000"/>
              </a:spcBef>
              <a:buClr>
                <a:srgbClr val="990000"/>
              </a:buClr>
              <a:buSzPct val="60000"/>
              <a:buFont typeface="Wingdings 2" pitchFamily="-96" charset="2"/>
              <a:buChar char="¢"/>
              <a:defRPr/>
            </a:pPr>
            <a:r>
              <a:rPr lang="en-US" sz="2400" kern="0" dirty="0" smtClean="0">
                <a:solidFill>
                  <a:srgbClr val="000066"/>
                </a:solidFill>
                <a:latin typeface="Calibri" pitchFamily="-96" charset="0"/>
                <a:ea typeface="ＭＳ Ｐゴシック" pitchFamily="-96" charset="-128"/>
                <a:cs typeface="ＭＳ Ｐゴシック" pitchFamily="-96" charset="-128"/>
              </a:rPr>
              <a:t>Array Elements </a:t>
            </a:r>
            <a:endParaRPr lang="en-US" sz="2000" b="0" kern="0" dirty="0" smtClean="0">
              <a:solidFill>
                <a:srgbClr val="000066"/>
              </a:solidFill>
              <a:latin typeface="Courier New" pitchFamily="-96" charset="0"/>
              <a:ea typeface="ＭＳ Ｐゴシック" pitchFamily="-96" charset="-128"/>
            </a:endParaRPr>
          </a:p>
          <a:p>
            <a:pPr marL="742950" lvl="1" indent="-285750" algn="l" eaLnBrk="1" hangingPunct="1">
              <a:lnSpc>
                <a:spcPct val="100000"/>
              </a:lnSpc>
              <a:spcBef>
                <a:spcPct val="20000"/>
              </a:spcBef>
              <a:buClr>
                <a:srgbClr val="990000"/>
              </a:buClr>
              <a:buSzPct val="110000"/>
              <a:buFont typeface="Wingdings" pitchFamily="-96" charset="2"/>
              <a:buChar char="§"/>
              <a:defRPr/>
            </a:pPr>
            <a:r>
              <a:rPr lang="en-US" sz="2000" b="0" kern="0" dirty="0" smtClean="0">
                <a:solidFill>
                  <a:srgbClr val="000066"/>
                </a:solidFill>
                <a:latin typeface="Calibri" pitchFamily="-96" charset="0"/>
                <a:ea typeface="ＭＳ Ｐゴシック" pitchFamily="-96" charset="-128"/>
              </a:rPr>
              <a:t>Address  </a:t>
            </a:r>
            <a:r>
              <a:rPr lang="en-US" sz="2000" kern="0" dirty="0" smtClean="0">
                <a:solidFill>
                  <a:srgbClr val="000066"/>
                </a:solidFill>
                <a:latin typeface="Courier New" pitchFamily="-96" charset="0"/>
                <a:ea typeface="ＭＳ Ｐゴシック" pitchFamily="-96" charset="-128"/>
              </a:rPr>
              <a:t>A +</a:t>
            </a:r>
            <a:r>
              <a:rPr lang="en-US" sz="2000" b="0" kern="0" dirty="0" smtClean="0">
                <a:solidFill>
                  <a:srgbClr val="000066"/>
                </a:solidFill>
                <a:latin typeface="Courier New" pitchFamily="-96" charset="0"/>
                <a:ea typeface="ＭＳ Ｐゴシック" pitchFamily="-96" charset="-128"/>
              </a:rPr>
              <a:t> </a:t>
            </a:r>
            <a:r>
              <a:rPr lang="en-US" sz="2000" b="0" i="1" kern="0" dirty="0" err="1" smtClean="0">
                <a:solidFill>
                  <a:srgbClr val="000066"/>
                </a:solidFill>
                <a:latin typeface="Calibri" pitchFamily="-96" charset="0"/>
                <a:ea typeface="ＭＳ Ｐゴシック" pitchFamily="-96" charset="-128"/>
              </a:rPr>
              <a:t>i</a:t>
            </a:r>
            <a:r>
              <a:rPr lang="en-US" sz="2000" b="0" i="1" kern="0" dirty="0" smtClean="0">
                <a:solidFill>
                  <a:srgbClr val="000066"/>
                </a:solidFill>
                <a:latin typeface="Calibri" pitchFamily="-96" charset="0"/>
                <a:ea typeface="ＭＳ Ｐゴシック" pitchFamily="-96" charset="-128"/>
              </a:rPr>
              <a:t> </a:t>
            </a:r>
            <a:r>
              <a:rPr lang="en-US" sz="2000" b="0" kern="0" dirty="0" smtClean="0">
                <a:solidFill>
                  <a:srgbClr val="000066"/>
                </a:solidFill>
                <a:latin typeface="Calibri" pitchFamily="-96" charset="0"/>
                <a:ea typeface="ＭＳ Ｐゴシック" pitchFamily="-96" charset="-128"/>
              </a:rPr>
              <a:t>* (</a:t>
            </a:r>
            <a:r>
              <a:rPr lang="en-US" sz="2000" b="0" i="1" kern="0" dirty="0" smtClean="0">
                <a:solidFill>
                  <a:srgbClr val="000066"/>
                </a:solidFill>
                <a:latin typeface="Calibri" pitchFamily="-96" charset="0"/>
                <a:ea typeface="ＭＳ Ｐゴシック" pitchFamily="-96" charset="-128"/>
              </a:rPr>
              <a:t>C </a:t>
            </a:r>
            <a:r>
              <a:rPr lang="en-US" sz="2000" b="0" kern="0" dirty="0" smtClean="0">
                <a:solidFill>
                  <a:srgbClr val="000066"/>
                </a:solidFill>
                <a:latin typeface="Calibri" pitchFamily="-96" charset="0"/>
                <a:ea typeface="ＭＳ Ｐゴシック" pitchFamily="-96" charset="-128"/>
              </a:rPr>
              <a:t>* </a:t>
            </a:r>
            <a:r>
              <a:rPr lang="en-US" sz="2000" b="0" i="1" kern="0" dirty="0" smtClean="0">
                <a:solidFill>
                  <a:srgbClr val="000066"/>
                </a:solidFill>
                <a:latin typeface="Calibri" pitchFamily="-96" charset="0"/>
                <a:ea typeface="ＭＳ Ｐゴシック" pitchFamily="-96" charset="-128"/>
              </a:rPr>
              <a:t>K</a:t>
            </a:r>
            <a:r>
              <a:rPr lang="en-US" sz="2000" b="0" kern="0" dirty="0" smtClean="0">
                <a:solidFill>
                  <a:srgbClr val="000066"/>
                </a:solidFill>
                <a:latin typeface="Calibri" pitchFamily="-96" charset="0"/>
                <a:ea typeface="ＭＳ Ｐゴシック" pitchFamily="-96" charset="-128"/>
              </a:rPr>
              <a:t>)</a:t>
            </a:r>
            <a:r>
              <a:rPr lang="en-US" sz="2000" b="0" i="1" kern="0" dirty="0" smtClean="0">
                <a:solidFill>
                  <a:srgbClr val="000066"/>
                </a:solidFill>
                <a:latin typeface="Calibri" pitchFamily="-96" charset="0"/>
                <a:ea typeface="ＭＳ Ｐゴシック" pitchFamily="-96" charset="-128"/>
              </a:rPr>
              <a:t> </a:t>
            </a:r>
            <a:r>
              <a:rPr lang="en-US" sz="2000" b="0" kern="0" dirty="0" smtClean="0">
                <a:solidFill>
                  <a:srgbClr val="000066"/>
                </a:solidFill>
                <a:latin typeface="Calibri" pitchFamily="-96" charset="0"/>
                <a:ea typeface="ＭＳ Ｐゴシック" pitchFamily="-96" charset="-128"/>
              </a:rPr>
              <a:t>+  </a:t>
            </a:r>
            <a:r>
              <a:rPr lang="en-US" sz="2000" b="0" i="1" kern="0" dirty="0" smtClean="0">
                <a:solidFill>
                  <a:srgbClr val="000066"/>
                </a:solidFill>
                <a:latin typeface="Calibri" pitchFamily="-96" charset="0"/>
                <a:ea typeface="ＭＳ Ｐゴシック" pitchFamily="-96" charset="-128"/>
              </a:rPr>
              <a:t>j</a:t>
            </a:r>
            <a:r>
              <a:rPr lang="en-US" sz="2000" b="0" kern="0" dirty="0" smtClean="0">
                <a:solidFill>
                  <a:srgbClr val="000066"/>
                </a:solidFill>
                <a:latin typeface="Calibri" pitchFamily="-96" charset="0"/>
                <a:ea typeface="ＭＳ Ｐゴシック" pitchFamily="-96" charset="-128"/>
              </a:rPr>
              <a:t> * </a:t>
            </a:r>
            <a:r>
              <a:rPr lang="en-US" sz="2000" b="0" i="1" kern="0" dirty="0" smtClean="0">
                <a:solidFill>
                  <a:srgbClr val="000066"/>
                </a:solidFill>
                <a:latin typeface="Calibri" pitchFamily="-96" charset="0"/>
                <a:ea typeface="ＭＳ Ｐゴシック" pitchFamily="-96" charset="-128"/>
              </a:rPr>
              <a:t>K</a:t>
            </a:r>
          </a:p>
          <a:p>
            <a:pPr marL="742950" lvl="1" indent="-285750" algn="l" eaLnBrk="1" hangingPunct="1">
              <a:lnSpc>
                <a:spcPct val="100000"/>
              </a:lnSpc>
              <a:spcBef>
                <a:spcPct val="20000"/>
              </a:spcBef>
              <a:buClr>
                <a:srgbClr val="990000"/>
              </a:buClr>
              <a:buSzPct val="110000"/>
              <a:buFont typeface="Wingdings" pitchFamily="-96" charset="2"/>
              <a:buChar char="§"/>
              <a:defRPr/>
            </a:pPr>
            <a:r>
              <a:rPr lang="en-US" sz="2000" b="0" kern="0" dirty="0" smtClean="0">
                <a:solidFill>
                  <a:srgbClr val="000066"/>
                </a:solidFill>
                <a:latin typeface="Calibri" pitchFamily="-96" charset="0"/>
              </a:rPr>
              <a:t>C = n, K = 4</a:t>
            </a:r>
          </a:p>
          <a:p>
            <a:pPr marL="742950" lvl="1" indent="-285750" algn="l" eaLnBrk="1" hangingPunct="1">
              <a:lnSpc>
                <a:spcPct val="100000"/>
              </a:lnSpc>
              <a:spcBef>
                <a:spcPct val="20000"/>
              </a:spcBef>
              <a:buClr>
                <a:srgbClr val="990000"/>
              </a:buClr>
              <a:buSzPct val="110000"/>
              <a:buFont typeface="Wingdings" pitchFamily="-96" charset="2"/>
              <a:buChar char="§"/>
              <a:defRPr/>
            </a:pPr>
            <a:r>
              <a:rPr lang="en-US" sz="2000" b="0" kern="0" dirty="0" smtClean="0">
                <a:solidFill>
                  <a:srgbClr val="000066"/>
                </a:solidFill>
                <a:latin typeface="Calibri" pitchFamily="-96" charset="0"/>
                <a:ea typeface="ＭＳ Ｐゴシック" pitchFamily="-96" charset="-128"/>
              </a:rPr>
              <a:t>Must perform integer multiplication</a:t>
            </a:r>
          </a:p>
        </p:txBody>
      </p:sp>
    </p:spTree>
    <p:extLst>
      <p:ext uri="{BB962C8B-B14F-4D97-AF65-F5344CB8AC3E}">
        <p14:creationId xmlns:p14="http://schemas.microsoft.com/office/powerpoint/2010/main" val="275088561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5"/>
          <p:cNvSpPr>
            <a:spLocks noGrp="1" noChangeArrowheads="1"/>
          </p:cNvSpPr>
          <p:nvPr>
            <p:ph type="title"/>
          </p:nvPr>
        </p:nvSpPr>
        <p:spPr>
          <a:xfrm>
            <a:off x="381000" y="457200"/>
            <a:ext cx="8305800" cy="573088"/>
          </a:xfrm>
        </p:spPr>
        <p:txBody>
          <a:bodyPr/>
          <a:lstStyle/>
          <a:p>
            <a:r>
              <a:rPr lang="en-US" dirty="0" smtClean="0">
                <a:latin typeface="Calibri" pitchFamily="-96" charset="0"/>
              </a:rPr>
              <a:t>Structure Representation</a:t>
            </a:r>
            <a:endParaRPr lang="en-US" dirty="0">
              <a:latin typeface="Calibri" pitchFamily="-96" charset="0"/>
            </a:endParaRPr>
          </a:p>
        </p:txBody>
      </p:sp>
      <p:sp>
        <p:nvSpPr>
          <p:cNvPr id="323590" name="Rectangle 6"/>
          <p:cNvSpPr>
            <a:spLocks noGrp="1" noChangeArrowheads="1"/>
          </p:cNvSpPr>
          <p:nvPr>
            <p:ph type="body" idx="1"/>
          </p:nvPr>
        </p:nvSpPr>
        <p:spPr>
          <a:xfrm>
            <a:off x="290512" y="3170238"/>
            <a:ext cx="7737871" cy="2863850"/>
          </a:xfrm>
        </p:spPr>
        <p:txBody>
          <a:bodyPr/>
          <a:lstStyle/>
          <a:p>
            <a:r>
              <a:rPr lang="en-US" dirty="0" smtClean="0">
                <a:latin typeface="Calibri" pitchFamily="-96" charset="0"/>
              </a:rPr>
              <a:t>Structure represented as block of memory</a:t>
            </a:r>
          </a:p>
          <a:p>
            <a:pPr lvl="1"/>
            <a:r>
              <a:rPr lang="en-US" b="1" dirty="0" smtClean="0">
                <a:latin typeface="Calibri" pitchFamily="-96" charset="0"/>
                <a:cs typeface="Courier New"/>
              </a:rPr>
              <a:t>Big enough to hold all of the fields</a:t>
            </a:r>
          </a:p>
          <a:p>
            <a:r>
              <a:rPr lang="en-US" dirty="0" smtClean="0">
                <a:latin typeface="Calibri" pitchFamily="-96" charset="0"/>
                <a:cs typeface="Courier New"/>
              </a:rPr>
              <a:t>Fields ordered according to declaration</a:t>
            </a:r>
          </a:p>
          <a:p>
            <a:pPr lvl="1"/>
            <a:r>
              <a:rPr lang="en-US" b="1" dirty="0" smtClean="0">
                <a:latin typeface="Calibri" pitchFamily="-96" charset="0"/>
                <a:cs typeface="Courier New"/>
              </a:rPr>
              <a:t>Even if another ordering could yield a more compact representation</a:t>
            </a:r>
          </a:p>
          <a:p>
            <a:r>
              <a:rPr lang="en-US" dirty="0" smtClean="0">
                <a:latin typeface="Calibri" pitchFamily="-96" charset="0"/>
                <a:cs typeface="Courier New"/>
              </a:rPr>
              <a:t>Compiler determines overall size + positions of fields</a:t>
            </a:r>
          </a:p>
          <a:p>
            <a:pPr lvl="1"/>
            <a:r>
              <a:rPr lang="en-US" b="1" dirty="0" smtClean="0">
                <a:latin typeface="Calibri" pitchFamily="-96" charset="0"/>
                <a:cs typeface="Courier New"/>
              </a:rPr>
              <a:t>Machine-level program has no understanding of the structures in the source code </a:t>
            </a:r>
            <a:endParaRPr lang="en-US" b="1" dirty="0" smtClean="0">
              <a:latin typeface="Courier New"/>
              <a:cs typeface="Courier New"/>
            </a:endParaRPr>
          </a:p>
        </p:txBody>
      </p:sp>
      <p:sp>
        <p:nvSpPr>
          <p:cNvPr id="21" name="Rectangle 11"/>
          <p:cNvSpPr>
            <a:spLocks noChangeArrowheads="1"/>
          </p:cNvSpPr>
          <p:nvPr/>
        </p:nvSpPr>
        <p:spPr bwMode="auto">
          <a:xfrm>
            <a:off x="4427984" y="1826627"/>
            <a:ext cx="1739478"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grpSp>
        <p:nvGrpSpPr>
          <p:cNvPr id="2" name="Group 1"/>
          <p:cNvGrpSpPr/>
          <p:nvPr/>
        </p:nvGrpSpPr>
        <p:grpSpPr>
          <a:xfrm>
            <a:off x="4283968" y="1024921"/>
            <a:ext cx="3979019" cy="1611991"/>
            <a:chOff x="4283968" y="1024921"/>
            <a:chExt cx="3979019" cy="1611991"/>
          </a:xfrm>
        </p:grpSpPr>
        <p:sp>
          <p:nvSpPr>
            <p:cNvPr id="30" name="Line 16"/>
            <p:cNvSpPr>
              <a:spLocks noChangeShapeType="1"/>
            </p:cNvSpPr>
            <p:nvPr/>
          </p:nvSpPr>
          <p:spPr bwMode="auto">
            <a:xfrm>
              <a:off x="4436368" y="1405921"/>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31" name="Rectangle 17"/>
            <p:cNvSpPr>
              <a:spLocks noChangeArrowheads="1"/>
            </p:cNvSpPr>
            <p:nvPr/>
          </p:nvSpPr>
          <p:spPr bwMode="auto">
            <a:xfrm>
              <a:off x="4283968" y="1024921"/>
              <a:ext cx="366713" cy="457200"/>
            </a:xfrm>
            <a:prstGeom prst="rect">
              <a:avLst/>
            </a:prstGeom>
            <a:noFill/>
            <a:ln w="25400">
              <a:noFill/>
              <a:miter lim="800000"/>
              <a:headEnd/>
              <a:tailEnd/>
            </a:ln>
          </p:spPr>
          <p:txBody>
            <a:bodyPr wrap="none">
              <a:prstTxWarp prst="textNoShape">
                <a:avLst/>
              </a:prstTxWarp>
              <a:spAutoFit/>
            </a:bodyPr>
            <a:lstStyle/>
            <a:p>
              <a:pPr eaLnBrk="0" hangingPunct="0"/>
              <a:r>
                <a:rPr lang="en-US">
                  <a:latin typeface="Courier New" pitchFamily="-96" charset="0"/>
                </a:rPr>
                <a:t>r</a:t>
              </a:r>
            </a:p>
          </p:txBody>
        </p:sp>
        <p:sp>
          <p:nvSpPr>
            <p:cNvPr id="20" name="Rectangle 10"/>
            <p:cNvSpPr>
              <a:spLocks noChangeArrowheads="1"/>
            </p:cNvSpPr>
            <p:nvPr/>
          </p:nvSpPr>
          <p:spPr bwMode="auto">
            <a:xfrm>
              <a:off x="6161106" y="1826627"/>
              <a:ext cx="8763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err="1">
                  <a:latin typeface="Courier New" pitchFamily="-96" charset="0"/>
                </a:rPr>
                <a:t>i</a:t>
              </a:r>
              <a:endParaRPr lang="en-US" sz="2000" dirty="0">
                <a:latin typeface="Courier New" pitchFamily="-96" charset="0"/>
              </a:endParaRPr>
            </a:p>
          </p:txBody>
        </p:sp>
        <p:sp>
          <p:nvSpPr>
            <p:cNvPr id="23" name="Rectangle 12"/>
            <p:cNvSpPr>
              <a:spLocks noChangeArrowheads="1"/>
            </p:cNvSpPr>
            <p:nvPr/>
          </p:nvSpPr>
          <p:spPr bwMode="auto">
            <a:xfrm>
              <a:off x="7037406" y="1826627"/>
              <a:ext cx="869944"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smtClean="0">
                  <a:latin typeface="Courier New" pitchFamily="-96" charset="0"/>
                </a:rPr>
                <a:t>next</a:t>
              </a:r>
              <a:endParaRPr lang="en-US" sz="2000" dirty="0">
                <a:latin typeface="Courier New" pitchFamily="-96" charset="0"/>
              </a:endParaRPr>
            </a:p>
          </p:txBody>
        </p:sp>
        <p:sp>
          <p:nvSpPr>
            <p:cNvPr id="24" name="Rectangle 13"/>
            <p:cNvSpPr>
              <a:spLocks noChangeArrowheads="1"/>
            </p:cNvSpPr>
            <p:nvPr/>
          </p:nvSpPr>
          <p:spPr bwMode="auto">
            <a:xfrm>
              <a:off x="4355976" y="2242552"/>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a:latin typeface="Courier New" pitchFamily="-96" charset="0"/>
                </a:rPr>
                <a:t>0</a:t>
              </a:r>
            </a:p>
          </p:txBody>
        </p:sp>
        <p:sp>
          <p:nvSpPr>
            <p:cNvPr id="25" name="Rectangle 14"/>
            <p:cNvSpPr>
              <a:spLocks noChangeArrowheads="1"/>
            </p:cNvSpPr>
            <p:nvPr/>
          </p:nvSpPr>
          <p:spPr bwMode="auto">
            <a:xfrm>
              <a:off x="5886488" y="2239367"/>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16</a:t>
              </a:r>
              <a:endParaRPr lang="en-US" sz="2000" dirty="0">
                <a:latin typeface="Courier New" pitchFamily="-96" charset="0"/>
              </a:endParaRPr>
            </a:p>
          </p:txBody>
        </p:sp>
        <p:sp>
          <p:nvSpPr>
            <p:cNvPr id="26" name="Rectangle 15"/>
            <p:cNvSpPr>
              <a:spLocks noChangeArrowheads="1"/>
            </p:cNvSpPr>
            <p:nvPr/>
          </p:nvSpPr>
          <p:spPr bwMode="auto">
            <a:xfrm>
              <a:off x="6794518"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24</a:t>
              </a:r>
              <a:endParaRPr lang="en-US" sz="2000" dirty="0">
                <a:latin typeface="Courier New" pitchFamily="-96" charset="0"/>
              </a:endParaRPr>
            </a:p>
          </p:txBody>
        </p:sp>
        <p:sp>
          <p:nvSpPr>
            <p:cNvPr id="27" name="Rectangle 16"/>
            <p:cNvSpPr>
              <a:spLocks noChangeArrowheads="1"/>
            </p:cNvSpPr>
            <p:nvPr/>
          </p:nvSpPr>
          <p:spPr bwMode="auto">
            <a:xfrm>
              <a:off x="7772419"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32</a:t>
              </a:r>
              <a:endParaRPr lang="en-US" sz="2000" dirty="0">
                <a:latin typeface="Courier New" pitchFamily="-96" charset="0"/>
              </a:endParaRPr>
            </a:p>
          </p:txBody>
        </p:sp>
      </p:grpSp>
      <p:sp>
        <p:nvSpPr>
          <p:cNvPr id="32" name="Rectangle 2"/>
          <p:cNvSpPr>
            <a:spLocks noChangeArrowheads="1"/>
          </p:cNvSpPr>
          <p:nvPr/>
        </p:nvSpPr>
        <p:spPr bwMode="auto">
          <a:xfrm>
            <a:off x="555625" y="1297012"/>
            <a:ext cx="3296295"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algn="l"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a:t>
            </a:r>
            <a:r>
              <a:rPr lang="en-US" sz="1800" dirty="0" smtClean="0">
                <a:latin typeface="Courier New" pitchFamily="-96" charset="0"/>
              </a:rPr>
              <a:t>[4]</a:t>
            </a:r>
            <a:r>
              <a:rPr lang="en-US" sz="1800" dirty="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size_t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rec *next;</a:t>
            </a:r>
            <a:endParaRPr lang="en-US" sz="1800" dirty="0">
              <a:latin typeface="Courier New" pitchFamily="-96" charset="0"/>
            </a:endParaRPr>
          </a:p>
          <a:p>
            <a:pPr algn="l" eaLnBrk="0" hangingPunct="0"/>
            <a:r>
              <a:rPr lang="en-US" sz="1800" dirty="0" smtClean="0">
                <a:latin typeface="Courier New" pitchFamily="-96" charset="0"/>
              </a:rPr>
              <a:t>} r;</a:t>
            </a:r>
            <a:endParaRPr lang="en-US" sz="1800" dirty="0">
              <a:latin typeface="Courier New" pitchFamily="-96" charset="0"/>
            </a:endParaRPr>
          </a:p>
        </p:txBody>
      </p:sp>
      <p:sp>
        <p:nvSpPr>
          <p:cNvPr id="15" name="Freeform 16"/>
          <p:cNvSpPr>
            <a:spLocks/>
          </p:cNvSpPr>
          <p:nvPr/>
        </p:nvSpPr>
        <p:spPr bwMode="auto">
          <a:xfrm flipH="1">
            <a:off x="7543800" y="1447800"/>
            <a:ext cx="990600" cy="457200"/>
          </a:xfrm>
          <a:custGeom>
            <a:avLst/>
            <a:gdLst>
              <a:gd name="T0" fmla="*/ 624 w 624"/>
              <a:gd name="T1" fmla="*/ 288 h 288"/>
              <a:gd name="T2" fmla="*/ 576 w 624"/>
              <a:gd name="T3" fmla="*/ 0 h 288"/>
              <a:gd name="T4" fmla="*/ 96 w 624"/>
              <a:gd name="T5" fmla="*/ 0 h 288"/>
              <a:gd name="T6" fmla="*/ 0 w 624"/>
              <a:gd name="T7" fmla="*/ 144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624" y="288"/>
                </a:moveTo>
                <a:lnTo>
                  <a:pt x="576" y="0"/>
                </a:lnTo>
                <a:lnTo>
                  <a:pt x="96" y="0"/>
                </a:lnTo>
                <a:lnTo>
                  <a:pt x="0" y="144"/>
                </a:lnTo>
              </a:path>
            </a:pathLst>
          </a:custGeom>
          <a:noFill/>
          <a:ln w="38100">
            <a:solidFill>
              <a:schemeClr val="tx1"/>
            </a:solidFill>
            <a:round/>
            <a:headEnd/>
            <a:tailEnd type="triangle" w="med" len="med"/>
          </a:ln>
        </p:spPr>
        <p:txBody>
          <a:bodyPr wrap="none" anchor="ctr">
            <a:prstTxWarp prst="textNoShape">
              <a:avLst/>
            </a:prstTxWarp>
          </a:bodyPr>
          <a:lstStyle/>
          <a:p>
            <a:pPr eaLnBrk="0" hangingPunct="0"/>
            <a:endParaRPr lang="en-US">
              <a:latin typeface="Calibri" pitchFamily="-96" charset="0"/>
            </a:endParaRPr>
          </a:p>
        </p:txBody>
      </p:sp>
    </p:spTree>
    <p:extLst>
      <p:ext uri="{BB962C8B-B14F-4D97-AF65-F5344CB8AC3E}">
        <p14:creationId xmlns:p14="http://schemas.microsoft.com/office/powerpoint/2010/main" val="11518725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23590">
                                            <p:txEl>
                                              <p:pRg st="0" end="0"/>
                                            </p:txEl>
                                          </p:spTgt>
                                        </p:tgtEl>
                                        <p:attrNameLst>
                                          <p:attrName>style.visibility</p:attrName>
                                        </p:attrNameLst>
                                      </p:cBhvr>
                                      <p:to>
                                        <p:strVal val="visible"/>
                                      </p:to>
                                    </p:set>
                                    <p:animEffect transition="in" filter="dissolve">
                                      <p:cBhvr>
                                        <p:cTn id="18" dur="500"/>
                                        <p:tgtEl>
                                          <p:spTgt spid="323590">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3590">
                                            <p:txEl>
                                              <p:pRg st="1" end="1"/>
                                            </p:txEl>
                                          </p:spTgt>
                                        </p:tgtEl>
                                        <p:attrNameLst>
                                          <p:attrName>style.visibility</p:attrName>
                                        </p:attrNameLst>
                                      </p:cBhvr>
                                      <p:to>
                                        <p:strVal val="visible"/>
                                      </p:to>
                                    </p:set>
                                    <p:animEffect transition="in" filter="dissolve">
                                      <p:cBhvr>
                                        <p:cTn id="21" dur="500"/>
                                        <p:tgtEl>
                                          <p:spTgt spid="32359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23590">
                                            <p:txEl>
                                              <p:pRg st="2" end="2"/>
                                            </p:txEl>
                                          </p:spTgt>
                                        </p:tgtEl>
                                        <p:attrNameLst>
                                          <p:attrName>style.visibility</p:attrName>
                                        </p:attrNameLst>
                                      </p:cBhvr>
                                      <p:to>
                                        <p:strVal val="visible"/>
                                      </p:to>
                                    </p:set>
                                    <p:animEffect transition="in" filter="dissolve">
                                      <p:cBhvr>
                                        <p:cTn id="26" dur="500"/>
                                        <p:tgtEl>
                                          <p:spTgt spid="323590">
                                            <p:txEl>
                                              <p:pRg st="2" end="2"/>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23590">
                                            <p:txEl>
                                              <p:pRg st="3" end="3"/>
                                            </p:txEl>
                                          </p:spTgt>
                                        </p:tgtEl>
                                        <p:attrNameLst>
                                          <p:attrName>style.visibility</p:attrName>
                                        </p:attrNameLst>
                                      </p:cBhvr>
                                      <p:to>
                                        <p:strVal val="visible"/>
                                      </p:to>
                                    </p:set>
                                    <p:animEffect transition="in" filter="dissolve">
                                      <p:cBhvr>
                                        <p:cTn id="29" dur="500"/>
                                        <p:tgtEl>
                                          <p:spTgt spid="32359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23590">
                                            <p:txEl>
                                              <p:pRg st="4" end="4"/>
                                            </p:txEl>
                                          </p:spTgt>
                                        </p:tgtEl>
                                        <p:attrNameLst>
                                          <p:attrName>style.visibility</p:attrName>
                                        </p:attrNameLst>
                                      </p:cBhvr>
                                      <p:to>
                                        <p:strVal val="visible"/>
                                      </p:to>
                                    </p:set>
                                    <p:animEffect transition="in" filter="dissolve">
                                      <p:cBhvr>
                                        <p:cTn id="34" dur="500"/>
                                        <p:tgtEl>
                                          <p:spTgt spid="323590">
                                            <p:txEl>
                                              <p:pRg st="4" end="4"/>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3590">
                                            <p:txEl>
                                              <p:pRg st="5" end="5"/>
                                            </p:txEl>
                                          </p:spTgt>
                                        </p:tgtEl>
                                        <p:attrNameLst>
                                          <p:attrName>style.visibility</p:attrName>
                                        </p:attrNameLst>
                                      </p:cBhvr>
                                      <p:to>
                                        <p:strVal val="visible"/>
                                      </p:to>
                                    </p:set>
                                    <p:animEffect transition="in" filter="dissolve">
                                      <p:cBhvr>
                                        <p:cTn id="37" dur="500"/>
                                        <p:tgtEl>
                                          <p:spTgt spid="3235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0" grpId="0" build="p"/>
      <p:bldP spid="21"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5"/>
          <p:cNvSpPr>
            <a:spLocks noGrp="1" noChangeArrowheads="1"/>
          </p:cNvSpPr>
          <p:nvPr>
            <p:ph type="title"/>
          </p:nvPr>
        </p:nvSpPr>
        <p:spPr>
          <a:xfrm>
            <a:off x="381000" y="457200"/>
            <a:ext cx="8305800" cy="573088"/>
          </a:xfrm>
        </p:spPr>
        <p:txBody>
          <a:bodyPr/>
          <a:lstStyle/>
          <a:p>
            <a:r>
              <a:rPr lang="en-US" dirty="0" smtClean="0">
                <a:latin typeface="Calibri" pitchFamily="-96" charset="0"/>
              </a:rPr>
              <a:t>Structure Representation (2)</a:t>
            </a:r>
            <a:endParaRPr lang="en-US" dirty="0">
              <a:latin typeface="Calibri" pitchFamily="-96" charset="0"/>
            </a:endParaRPr>
          </a:p>
        </p:txBody>
      </p:sp>
      <p:sp>
        <p:nvSpPr>
          <p:cNvPr id="323590" name="Rectangle 6"/>
          <p:cNvSpPr>
            <a:spLocks noGrp="1" noChangeArrowheads="1"/>
          </p:cNvSpPr>
          <p:nvPr>
            <p:ph type="body" idx="1"/>
          </p:nvPr>
        </p:nvSpPr>
        <p:spPr>
          <a:xfrm>
            <a:off x="290512" y="3170238"/>
            <a:ext cx="8853488" cy="2863850"/>
          </a:xfrm>
        </p:spPr>
        <p:txBody>
          <a:bodyPr/>
          <a:lstStyle/>
          <a:p>
            <a:pPr lvl="1" eaLnBrk="1" hangingPunct="1">
              <a:defRPr/>
            </a:pPr>
            <a:r>
              <a:rPr lang="en-US" dirty="0" smtClean="0">
                <a:latin typeface="Helvetica" charset="0"/>
                <a:ea typeface="ＭＳ Ｐゴシック" charset="0"/>
              </a:rPr>
              <a:t>Refer </a:t>
            </a:r>
            <a:r>
              <a:rPr lang="en-US" dirty="0">
                <a:latin typeface="Helvetica" charset="0"/>
                <a:ea typeface="ＭＳ Ｐゴシック" charset="0"/>
              </a:rPr>
              <a:t>to members within structure by names</a:t>
            </a:r>
          </a:p>
          <a:p>
            <a:pPr lvl="1" eaLnBrk="1" hangingPunct="1">
              <a:defRPr/>
            </a:pPr>
            <a:r>
              <a:rPr lang="en-US" dirty="0">
                <a:latin typeface="Helvetica" charset="0"/>
                <a:ea typeface="ＭＳ Ｐゴシック" charset="0"/>
              </a:rPr>
              <a:t>Members may be of different </a:t>
            </a:r>
            <a:r>
              <a:rPr lang="en-US" dirty="0" smtClean="0">
                <a:latin typeface="Helvetica" charset="0"/>
                <a:ea typeface="ＭＳ Ｐゴシック" charset="0"/>
              </a:rPr>
              <a:t>types</a:t>
            </a:r>
          </a:p>
          <a:p>
            <a:pPr eaLnBrk="1" hangingPunct="1">
              <a:defRPr/>
            </a:pPr>
            <a:r>
              <a:rPr lang="en-US" dirty="0" smtClean="0">
                <a:latin typeface="Helvetica" charset="0"/>
              </a:rPr>
              <a:t>Accessing/setting a value of a structure member</a:t>
            </a:r>
            <a:endParaRPr lang="en-US" dirty="0">
              <a:latin typeface="Helvetica" charset="0"/>
            </a:endParaRPr>
          </a:p>
          <a:p>
            <a:pPr lvl="1" eaLnBrk="1" hangingPunct="1">
              <a:buNone/>
              <a:defRPr/>
            </a:pPr>
            <a:r>
              <a:rPr lang="en-US" dirty="0" smtClean="0">
                <a:latin typeface="Helvetica" charset="0"/>
                <a:ea typeface="ＭＳ Ｐゴシック" charset="0"/>
              </a:rPr>
              <a:t>    </a:t>
            </a:r>
            <a:r>
              <a:rPr lang="en-US" dirty="0" err="1">
                <a:latin typeface="Helvetica" charset="0"/>
                <a:ea typeface="ＭＳ Ｐゴシック" charset="0"/>
              </a:rPr>
              <a:t>r.i</a:t>
            </a:r>
            <a:r>
              <a:rPr lang="en-US" dirty="0">
                <a:latin typeface="Helvetica" charset="0"/>
                <a:ea typeface="ＭＳ Ｐゴシック" charset="0"/>
              </a:rPr>
              <a:t> = 7;</a:t>
            </a:r>
          </a:p>
          <a:p>
            <a:pPr lvl="1" eaLnBrk="1" hangingPunct="1">
              <a:buNone/>
              <a:defRPr/>
            </a:pPr>
            <a:r>
              <a:rPr lang="en-US" dirty="0">
                <a:latin typeface="Helvetica" charset="0"/>
                <a:ea typeface="ＭＳ Ｐゴシック" charset="0"/>
              </a:rPr>
              <a:t>    </a:t>
            </a:r>
            <a:r>
              <a:rPr lang="en-US" dirty="0" err="1">
                <a:latin typeface="Helvetica" charset="0"/>
                <a:ea typeface="ＭＳ Ｐゴシック" charset="0"/>
              </a:rPr>
              <a:t>r.a</a:t>
            </a:r>
            <a:r>
              <a:rPr lang="en-US" dirty="0">
                <a:latin typeface="Helvetica" charset="0"/>
                <a:ea typeface="ＭＳ Ｐゴシック" charset="0"/>
              </a:rPr>
              <a:t>[0] = 21</a:t>
            </a:r>
            <a:r>
              <a:rPr lang="en-US" dirty="0" smtClean="0">
                <a:latin typeface="Helvetica" charset="0"/>
                <a:ea typeface="ＭＳ Ｐゴシック" charset="0"/>
              </a:rPr>
              <a:t>;</a:t>
            </a:r>
          </a:p>
          <a:p>
            <a:pPr lvl="1" eaLnBrk="1" hangingPunct="1">
              <a:buNone/>
              <a:defRPr/>
            </a:pPr>
            <a:r>
              <a:rPr lang="en-US" dirty="0" smtClean="0">
                <a:latin typeface="Helvetica" charset="0"/>
                <a:ea typeface="ＭＳ Ｐゴシック" charset="0"/>
              </a:rPr>
              <a:t>Suppose q is declared as a “</a:t>
            </a:r>
            <a:r>
              <a:rPr lang="en-US" dirty="0" err="1" smtClean="0">
                <a:latin typeface="Helvetica" charset="0"/>
                <a:ea typeface="ＭＳ Ｐゴシック" charset="0"/>
              </a:rPr>
              <a:t>struct</a:t>
            </a:r>
            <a:r>
              <a:rPr lang="en-US" dirty="0" smtClean="0">
                <a:latin typeface="Helvetica" charset="0"/>
                <a:ea typeface="ＭＳ Ｐゴシック" charset="0"/>
              </a:rPr>
              <a:t> rec *q”, then</a:t>
            </a:r>
            <a:endParaRPr lang="en-US" dirty="0">
              <a:latin typeface="Helvetica" charset="0"/>
              <a:ea typeface="ＭＳ Ｐゴシック" charset="0"/>
            </a:endParaRPr>
          </a:p>
          <a:p>
            <a:pPr lvl="1" eaLnBrk="1" hangingPunct="1">
              <a:buNone/>
              <a:defRPr/>
            </a:pPr>
            <a:r>
              <a:rPr lang="en-US" dirty="0">
                <a:latin typeface="Helvetica" charset="0"/>
                <a:ea typeface="ＭＳ Ｐゴシック" charset="0"/>
              </a:rPr>
              <a:t>    </a:t>
            </a:r>
            <a:r>
              <a:rPr lang="en-US" dirty="0" err="1" smtClean="0">
                <a:latin typeface="Helvetica" charset="0"/>
                <a:ea typeface="ＭＳ Ｐゴシック" charset="0"/>
              </a:rPr>
              <a:t>r.next</a:t>
            </a:r>
            <a:r>
              <a:rPr lang="en-US" dirty="0" smtClean="0">
                <a:latin typeface="Helvetica" charset="0"/>
                <a:ea typeface="ＭＳ Ｐゴシック" charset="0"/>
              </a:rPr>
              <a:t> </a:t>
            </a:r>
            <a:r>
              <a:rPr lang="en-US" dirty="0">
                <a:latin typeface="Helvetica" charset="0"/>
                <a:ea typeface="ＭＳ Ｐゴシック" charset="0"/>
              </a:rPr>
              <a:t>= q</a:t>
            </a:r>
            <a:r>
              <a:rPr lang="en-US" dirty="0" smtClean="0">
                <a:latin typeface="Helvetica" charset="0"/>
                <a:ea typeface="ＭＳ Ｐゴシック" charset="0"/>
              </a:rPr>
              <a:t>;</a:t>
            </a:r>
          </a:p>
          <a:p>
            <a:pPr lvl="1" eaLnBrk="1" hangingPunct="1">
              <a:buNone/>
              <a:defRPr/>
            </a:pPr>
            <a:r>
              <a:rPr lang="en-US" dirty="0" smtClean="0">
                <a:latin typeface="Helvetica" charset="0"/>
                <a:ea typeface="ＭＳ Ｐゴシック" charset="0"/>
              </a:rPr>
              <a:t>    q-&gt;</a:t>
            </a:r>
            <a:r>
              <a:rPr lang="en-US" dirty="0" err="1" smtClean="0">
                <a:latin typeface="Helvetica" charset="0"/>
                <a:ea typeface="ＭＳ Ｐゴシック" charset="0"/>
              </a:rPr>
              <a:t>i</a:t>
            </a:r>
            <a:r>
              <a:rPr lang="en-US" dirty="0" smtClean="0">
                <a:latin typeface="Helvetica" charset="0"/>
                <a:ea typeface="ＭＳ Ｐゴシック" charset="0"/>
              </a:rPr>
              <a:t> = 4;    //  equivalent to (*q).</a:t>
            </a:r>
            <a:r>
              <a:rPr lang="en-US" dirty="0" err="1" smtClean="0">
                <a:latin typeface="Helvetica" charset="0"/>
                <a:ea typeface="ＭＳ Ｐゴシック" charset="0"/>
              </a:rPr>
              <a:t>i</a:t>
            </a:r>
            <a:r>
              <a:rPr lang="en-US" dirty="0" smtClean="0">
                <a:latin typeface="Helvetica" charset="0"/>
                <a:ea typeface="ＭＳ Ｐゴシック" charset="0"/>
              </a:rPr>
              <a:t> = 4</a:t>
            </a:r>
            <a:endParaRPr lang="en-US" dirty="0">
              <a:latin typeface="Helvetica" charset="0"/>
              <a:ea typeface="ＭＳ Ｐゴシック" charset="0"/>
            </a:endParaRPr>
          </a:p>
          <a:p>
            <a:pPr lvl="1" eaLnBrk="1" hangingPunct="1">
              <a:defRPr/>
            </a:pPr>
            <a:endParaRPr lang="en-US" dirty="0">
              <a:latin typeface="Helvetica" charset="0"/>
              <a:ea typeface="ＭＳ Ｐゴシック" charset="0"/>
            </a:endParaRPr>
          </a:p>
          <a:p>
            <a:pPr lvl="1" eaLnBrk="1" hangingPunct="1">
              <a:defRPr/>
            </a:pPr>
            <a:endParaRPr lang="en-US" dirty="0" smtClean="0">
              <a:latin typeface="Helvetica" charset="0"/>
              <a:ea typeface="ＭＳ Ｐゴシック" charset="0"/>
            </a:endParaRPr>
          </a:p>
          <a:p>
            <a:pPr lvl="1" eaLnBrk="1" hangingPunct="1">
              <a:defRPr/>
            </a:pPr>
            <a:endParaRPr lang="en-US" dirty="0">
              <a:latin typeface="Helvetica" charset="0"/>
              <a:ea typeface="ＭＳ Ｐゴシック" charset="0"/>
            </a:endParaRPr>
          </a:p>
        </p:txBody>
      </p:sp>
      <p:sp>
        <p:nvSpPr>
          <p:cNvPr id="21" name="Rectangle 11"/>
          <p:cNvSpPr>
            <a:spLocks noChangeArrowheads="1"/>
          </p:cNvSpPr>
          <p:nvPr/>
        </p:nvSpPr>
        <p:spPr bwMode="auto">
          <a:xfrm>
            <a:off x="4427984" y="1826627"/>
            <a:ext cx="1739478"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grpSp>
        <p:nvGrpSpPr>
          <p:cNvPr id="2" name="Group 1"/>
          <p:cNvGrpSpPr/>
          <p:nvPr/>
        </p:nvGrpSpPr>
        <p:grpSpPr>
          <a:xfrm>
            <a:off x="4283968" y="1024921"/>
            <a:ext cx="3979019" cy="1611991"/>
            <a:chOff x="4283968" y="1024921"/>
            <a:chExt cx="3979019" cy="1611991"/>
          </a:xfrm>
        </p:grpSpPr>
        <p:sp>
          <p:nvSpPr>
            <p:cNvPr id="30" name="Line 16"/>
            <p:cNvSpPr>
              <a:spLocks noChangeShapeType="1"/>
            </p:cNvSpPr>
            <p:nvPr/>
          </p:nvSpPr>
          <p:spPr bwMode="auto">
            <a:xfrm>
              <a:off x="4436368" y="1405921"/>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31" name="Rectangle 17"/>
            <p:cNvSpPr>
              <a:spLocks noChangeArrowheads="1"/>
            </p:cNvSpPr>
            <p:nvPr/>
          </p:nvSpPr>
          <p:spPr bwMode="auto">
            <a:xfrm>
              <a:off x="4283968" y="1024921"/>
              <a:ext cx="366713" cy="457200"/>
            </a:xfrm>
            <a:prstGeom prst="rect">
              <a:avLst/>
            </a:prstGeom>
            <a:noFill/>
            <a:ln w="25400">
              <a:noFill/>
              <a:miter lim="800000"/>
              <a:headEnd/>
              <a:tailEnd/>
            </a:ln>
          </p:spPr>
          <p:txBody>
            <a:bodyPr wrap="none">
              <a:prstTxWarp prst="textNoShape">
                <a:avLst/>
              </a:prstTxWarp>
              <a:spAutoFit/>
            </a:bodyPr>
            <a:lstStyle/>
            <a:p>
              <a:pPr eaLnBrk="0" hangingPunct="0"/>
              <a:r>
                <a:rPr lang="en-US">
                  <a:latin typeface="Courier New" pitchFamily="-96" charset="0"/>
                </a:rPr>
                <a:t>r</a:t>
              </a:r>
            </a:p>
          </p:txBody>
        </p:sp>
        <p:sp>
          <p:nvSpPr>
            <p:cNvPr id="20" name="Rectangle 10"/>
            <p:cNvSpPr>
              <a:spLocks noChangeArrowheads="1"/>
            </p:cNvSpPr>
            <p:nvPr/>
          </p:nvSpPr>
          <p:spPr bwMode="auto">
            <a:xfrm>
              <a:off x="6161106" y="1826627"/>
              <a:ext cx="8763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err="1">
                  <a:latin typeface="Courier New" pitchFamily="-96" charset="0"/>
                </a:rPr>
                <a:t>i</a:t>
              </a:r>
              <a:endParaRPr lang="en-US" sz="2000" dirty="0">
                <a:latin typeface="Courier New" pitchFamily="-96" charset="0"/>
              </a:endParaRPr>
            </a:p>
          </p:txBody>
        </p:sp>
        <p:sp>
          <p:nvSpPr>
            <p:cNvPr id="23" name="Rectangle 12"/>
            <p:cNvSpPr>
              <a:spLocks noChangeArrowheads="1"/>
            </p:cNvSpPr>
            <p:nvPr/>
          </p:nvSpPr>
          <p:spPr bwMode="auto">
            <a:xfrm>
              <a:off x="7037406" y="1826627"/>
              <a:ext cx="869944"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smtClean="0">
                  <a:latin typeface="Courier New" pitchFamily="-96" charset="0"/>
                </a:rPr>
                <a:t>next</a:t>
              </a:r>
              <a:endParaRPr lang="en-US" sz="2000" dirty="0">
                <a:latin typeface="Courier New" pitchFamily="-96" charset="0"/>
              </a:endParaRPr>
            </a:p>
          </p:txBody>
        </p:sp>
        <p:sp>
          <p:nvSpPr>
            <p:cNvPr id="24" name="Rectangle 13"/>
            <p:cNvSpPr>
              <a:spLocks noChangeArrowheads="1"/>
            </p:cNvSpPr>
            <p:nvPr/>
          </p:nvSpPr>
          <p:spPr bwMode="auto">
            <a:xfrm>
              <a:off x="4355976" y="2242552"/>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a:latin typeface="Courier New" pitchFamily="-96" charset="0"/>
                </a:rPr>
                <a:t>0</a:t>
              </a:r>
            </a:p>
          </p:txBody>
        </p:sp>
        <p:sp>
          <p:nvSpPr>
            <p:cNvPr id="25" name="Rectangle 14"/>
            <p:cNvSpPr>
              <a:spLocks noChangeArrowheads="1"/>
            </p:cNvSpPr>
            <p:nvPr/>
          </p:nvSpPr>
          <p:spPr bwMode="auto">
            <a:xfrm>
              <a:off x="5886488" y="2239367"/>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16</a:t>
              </a:r>
              <a:endParaRPr lang="en-US" sz="2000" dirty="0">
                <a:latin typeface="Courier New" pitchFamily="-96" charset="0"/>
              </a:endParaRPr>
            </a:p>
          </p:txBody>
        </p:sp>
        <p:sp>
          <p:nvSpPr>
            <p:cNvPr id="26" name="Rectangle 15"/>
            <p:cNvSpPr>
              <a:spLocks noChangeArrowheads="1"/>
            </p:cNvSpPr>
            <p:nvPr/>
          </p:nvSpPr>
          <p:spPr bwMode="auto">
            <a:xfrm>
              <a:off x="6794518"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24</a:t>
              </a:r>
              <a:endParaRPr lang="en-US" sz="2000" dirty="0">
                <a:latin typeface="Courier New" pitchFamily="-96" charset="0"/>
              </a:endParaRPr>
            </a:p>
          </p:txBody>
        </p:sp>
        <p:sp>
          <p:nvSpPr>
            <p:cNvPr id="27" name="Rectangle 16"/>
            <p:cNvSpPr>
              <a:spLocks noChangeArrowheads="1"/>
            </p:cNvSpPr>
            <p:nvPr/>
          </p:nvSpPr>
          <p:spPr bwMode="auto">
            <a:xfrm>
              <a:off x="7772419"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32</a:t>
              </a:r>
              <a:endParaRPr lang="en-US" sz="2000" dirty="0">
                <a:latin typeface="Courier New" pitchFamily="-96" charset="0"/>
              </a:endParaRPr>
            </a:p>
          </p:txBody>
        </p:sp>
      </p:grpSp>
      <p:sp>
        <p:nvSpPr>
          <p:cNvPr id="32" name="Rectangle 2"/>
          <p:cNvSpPr>
            <a:spLocks noChangeArrowheads="1"/>
          </p:cNvSpPr>
          <p:nvPr/>
        </p:nvSpPr>
        <p:spPr bwMode="auto">
          <a:xfrm>
            <a:off x="555625" y="1297012"/>
            <a:ext cx="3296295"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algn="l"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a:t>
            </a:r>
            <a:r>
              <a:rPr lang="en-US" sz="1800" dirty="0" smtClean="0">
                <a:latin typeface="Courier New" pitchFamily="-96" charset="0"/>
              </a:rPr>
              <a:t>[4]</a:t>
            </a:r>
            <a:r>
              <a:rPr lang="en-US" sz="1800" dirty="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size_t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rec *next;</a:t>
            </a:r>
            <a:endParaRPr lang="en-US" sz="1800" dirty="0">
              <a:latin typeface="Courier New" pitchFamily="-96" charset="0"/>
            </a:endParaRPr>
          </a:p>
          <a:p>
            <a:pPr algn="l" eaLnBrk="0" hangingPunct="0"/>
            <a:r>
              <a:rPr lang="en-US" sz="1800" dirty="0" smtClean="0">
                <a:latin typeface="Courier New" pitchFamily="-96" charset="0"/>
              </a:rPr>
              <a:t>} r;</a:t>
            </a:r>
            <a:endParaRPr lang="en-US" sz="1800" dirty="0">
              <a:latin typeface="Courier New" pitchFamily="-96" charset="0"/>
            </a:endParaRPr>
          </a:p>
        </p:txBody>
      </p:sp>
      <p:sp>
        <p:nvSpPr>
          <p:cNvPr id="15" name="Freeform 16"/>
          <p:cNvSpPr>
            <a:spLocks/>
          </p:cNvSpPr>
          <p:nvPr/>
        </p:nvSpPr>
        <p:spPr bwMode="auto">
          <a:xfrm flipH="1">
            <a:off x="7543800" y="1447800"/>
            <a:ext cx="990600" cy="457200"/>
          </a:xfrm>
          <a:custGeom>
            <a:avLst/>
            <a:gdLst>
              <a:gd name="T0" fmla="*/ 624 w 624"/>
              <a:gd name="T1" fmla="*/ 288 h 288"/>
              <a:gd name="T2" fmla="*/ 576 w 624"/>
              <a:gd name="T3" fmla="*/ 0 h 288"/>
              <a:gd name="T4" fmla="*/ 96 w 624"/>
              <a:gd name="T5" fmla="*/ 0 h 288"/>
              <a:gd name="T6" fmla="*/ 0 w 624"/>
              <a:gd name="T7" fmla="*/ 144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624" y="288"/>
                </a:moveTo>
                <a:lnTo>
                  <a:pt x="576" y="0"/>
                </a:lnTo>
                <a:lnTo>
                  <a:pt x="96" y="0"/>
                </a:lnTo>
                <a:lnTo>
                  <a:pt x="0" y="144"/>
                </a:lnTo>
              </a:path>
            </a:pathLst>
          </a:custGeom>
          <a:noFill/>
          <a:ln w="38100">
            <a:solidFill>
              <a:schemeClr val="tx1"/>
            </a:solidFill>
            <a:round/>
            <a:headEnd/>
            <a:tailEnd type="triangle" w="med" len="med"/>
          </a:ln>
        </p:spPr>
        <p:txBody>
          <a:bodyPr wrap="none" anchor="ctr">
            <a:prstTxWarp prst="textNoShape">
              <a:avLst/>
            </a:prstTxWarp>
          </a:bodyPr>
          <a:lstStyle/>
          <a:p>
            <a:pPr eaLnBrk="0" hangingPunct="0"/>
            <a:endParaRPr lang="en-US">
              <a:latin typeface="Calibri" pitchFamily="-96" charset="0"/>
            </a:endParaRPr>
          </a:p>
        </p:txBody>
      </p:sp>
    </p:spTree>
    <p:extLst>
      <p:ext uri="{BB962C8B-B14F-4D97-AF65-F5344CB8AC3E}">
        <p14:creationId xmlns:p14="http://schemas.microsoft.com/office/powerpoint/2010/main" val="17439503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3590">
                                            <p:txEl>
                                              <p:pRg st="0" end="0"/>
                                            </p:txEl>
                                          </p:spTgt>
                                        </p:tgtEl>
                                        <p:attrNameLst>
                                          <p:attrName>style.visibility</p:attrName>
                                        </p:attrNameLst>
                                      </p:cBhvr>
                                      <p:to>
                                        <p:strVal val="visible"/>
                                      </p:to>
                                    </p:set>
                                    <p:animEffect transition="in" filter="dissolve">
                                      <p:cBhvr>
                                        <p:cTn id="7" dur="500"/>
                                        <p:tgtEl>
                                          <p:spTgt spid="3235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3590">
                                            <p:txEl>
                                              <p:pRg st="1" end="1"/>
                                            </p:txEl>
                                          </p:spTgt>
                                        </p:tgtEl>
                                        <p:attrNameLst>
                                          <p:attrName>style.visibility</p:attrName>
                                        </p:attrNameLst>
                                      </p:cBhvr>
                                      <p:to>
                                        <p:strVal val="visible"/>
                                      </p:to>
                                    </p:set>
                                    <p:animEffect transition="in" filter="dissolve">
                                      <p:cBhvr>
                                        <p:cTn id="12" dur="500"/>
                                        <p:tgtEl>
                                          <p:spTgt spid="3235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3590">
                                            <p:txEl>
                                              <p:pRg st="2" end="2"/>
                                            </p:txEl>
                                          </p:spTgt>
                                        </p:tgtEl>
                                        <p:attrNameLst>
                                          <p:attrName>style.visibility</p:attrName>
                                        </p:attrNameLst>
                                      </p:cBhvr>
                                      <p:to>
                                        <p:strVal val="visible"/>
                                      </p:to>
                                    </p:set>
                                    <p:animEffect transition="in" filter="dissolve">
                                      <p:cBhvr>
                                        <p:cTn id="17" dur="500"/>
                                        <p:tgtEl>
                                          <p:spTgt spid="3235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3590">
                                            <p:txEl>
                                              <p:pRg st="3" end="3"/>
                                            </p:txEl>
                                          </p:spTgt>
                                        </p:tgtEl>
                                        <p:attrNameLst>
                                          <p:attrName>style.visibility</p:attrName>
                                        </p:attrNameLst>
                                      </p:cBhvr>
                                      <p:to>
                                        <p:strVal val="visible"/>
                                      </p:to>
                                    </p:set>
                                    <p:animEffect transition="in" filter="dissolve">
                                      <p:cBhvr>
                                        <p:cTn id="22" dur="500"/>
                                        <p:tgtEl>
                                          <p:spTgt spid="3235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3590">
                                            <p:txEl>
                                              <p:pRg st="4" end="4"/>
                                            </p:txEl>
                                          </p:spTgt>
                                        </p:tgtEl>
                                        <p:attrNameLst>
                                          <p:attrName>style.visibility</p:attrName>
                                        </p:attrNameLst>
                                      </p:cBhvr>
                                      <p:to>
                                        <p:strVal val="visible"/>
                                      </p:to>
                                    </p:set>
                                    <p:animEffect transition="in" filter="dissolve">
                                      <p:cBhvr>
                                        <p:cTn id="27" dur="500"/>
                                        <p:tgtEl>
                                          <p:spTgt spid="3235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3590">
                                            <p:txEl>
                                              <p:pRg st="5" end="5"/>
                                            </p:txEl>
                                          </p:spTgt>
                                        </p:tgtEl>
                                        <p:attrNameLst>
                                          <p:attrName>style.visibility</p:attrName>
                                        </p:attrNameLst>
                                      </p:cBhvr>
                                      <p:to>
                                        <p:strVal val="visible"/>
                                      </p:to>
                                    </p:set>
                                    <p:animEffect transition="in" filter="dissolve">
                                      <p:cBhvr>
                                        <p:cTn id="32" dur="500"/>
                                        <p:tgtEl>
                                          <p:spTgt spid="3235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3590">
                                            <p:txEl>
                                              <p:pRg st="6" end="6"/>
                                            </p:txEl>
                                          </p:spTgt>
                                        </p:tgtEl>
                                        <p:attrNameLst>
                                          <p:attrName>style.visibility</p:attrName>
                                        </p:attrNameLst>
                                      </p:cBhvr>
                                      <p:to>
                                        <p:strVal val="visible"/>
                                      </p:to>
                                    </p:set>
                                    <p:animEffect transition="in" filter="dissolve">
                                      <p:cBhvr>
                                        <p:cTn id="37" dur="500"/>
                                        <p:tgtEl>
                                          <p:spTgt spid="3235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3590">
                                            <p:txEl>
                                              <p:pRg st="7" end="7"/>
                                            </p:txEl>
                                          </p:spTgt>
                                        </p:tgtEl>
                                        <p:attrNameLst>
                                          <p:attrName>style.visibility</p:attrName>
                                        </p:attrNameLst>
                                      </p:cBhvr>
                                      <p:to>
                                        <p:strVal val="visible"/>
                                      </p:to>
                                    </p:set>
                                    <p:animEffect transition="in" filter="dissolve">
                                      <p:cBhvr>
                                        <p:cTn id="42" dur="500"/>
                                        <p:tgtEl>
                                          <p:spTgt spid="3235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0"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ChangeArrowheads="1"/>
          </p:cNvSpPr>
          <p:nvPr/>
        </p:nvSpPr>
        <p:spPr bwMode="auto">
          <a:xfrm>
            <a:off x="4062482" y="4929198"/>
            <a:ext cx="5089525" cy="842282"/>
          </a:xfrm>
          <a:prstGeom prst="rect">
            <a:avLst/>
          </a:prstGeom>
          <a:solidFill>
            <a:schemeClr val="bg1">
              <a:lumMod val="95000"/>
            </a:schemeClr>
          </a:solidFill>
          <a:ln w="12700">
            <a:solidFill>
              <a:schemeClr val="tx1"/>
            </a:solidFill>
            <a:miter lim="800000"/>
            <a:headEnd/>
            <a:tailEnd/>
          </a:ln>
          <a:effectLst/>
        </p:spPr>
        <p:txBody>
          <a:bodyPr lIns="90487" tIns="44450" rIns="90487" bIns="44450">
            <a:spAutoFit/>
          </a:bodyPr>
          <a:lstStyle/>
          <a:p>
            <a:pPr algn="l" eaLnBrk="0" hangingPunct="0">
              <a:tabLst>
                <a:tab pos="114300" algn="l"/>
                <a:tab pos="1033463" algn="l"/>
                <a:tab pos="3263900" algn="l"/>
              </a:tabLst>
              <a:defRPr/>
            </a:pPr>
            <a:r>
              <a:rPr lang="en-US" sz="1800" dirty="0" smtClean="0">
                <a:latin typeface="Courier New" pitchFamily="49" charset="0"/>
                <a:ea typeface="+mn-ea"/>
                <a:cs typeface="+mn-cs"/>
              </a:rPr>
              <a:t>  # r in %</a:t>
            </a:r>
            <a:r>
              <a:rPr lang="en-US" sz="1800" dirty="0" err="1" smtClean="0">
                <a:latin typeface="Courier New" pitchFamily="49" charset="0"/>
                <a:ea typeface="+mn-ea"/>
                <a:cs typeface="+mn-cs"/>
              </a:rPr>
              <a:t>rdi</a:t>
            </a:r>
            <a:r>
              <a:rPr lang="en-US" sz="1800" dirty="0" smtClean="0">
                <a:latin typeface="Courier New" pitchFamily="49" charset="0"/>
                <a:ea typeface="+mn-ea"/>
                <a:cs typeface="+mn-cs"/>
              </a:rPr>
              <a:t>, </a:t>
            </a:r>
            <a:r>
              <a:rPr lang="en-US" sz="1800" dirty="0" err="1" smtClean="0">
                <a:latin typeface="Courier New" pitchFamily="49" charset="0"/>
                <a:ea typeface="+mn-ea"/>
                <a:cs typeface="+mn-cs"/>
              </a:rPr>
              <a:t>idx</a:t>
            </a:r>
            <a:r>
              <a:rPr lang="en-US" sz="1800" dirty="0" smtClean="0">
                <a:latin typeface="Courier New" pitchFamily="49" charset="0"/>
                <a:ea typeface="+mn-ea"/>
                <a:cs typeface="+mn-cs"/>
              </a:rPr>
              <a:t> in %</a:t>
            </a:r>
            <a:r>
              <a:rPr lang="en-US" sz="1800" dirty="0" err="1" smtClean="0">
                <a:latin typeface="Courier New" pitchFamily="49" charset="0"/>
                <a:ea typeface="+mn-ea"/>
                <a:cs typeface="+mn-cs"/>
              </a:rPr>
              <a:t>rsi</a:t>
            </a:r>
            <a:r>
              <a:rPr lang="en-US" sz="1800" dirty="0" smtClean="0">
                <a:latin typeface="Courier New" pitchFamily="49" charset="0"/>
                <a:ea typeface="+mn-ea"/>
                <a:cs typeface="+mn-cs"/>
              </a:rPr>
              <a:t>  </a:t>
            </a:r>
          </a:p>
          <a:p>
            <a:pPr algn="l" eaLnBrk="0" hangingPunct="0">
              <a:tabLst>
                <a:tab pos="114300" algn="l"/>
                <a:tab pos="1033463" algn="l"/>
                <a:tab pos="3263900" algn="l"/>
              </a:tabLst>
              <a:defRPr/>
            </a:pPr>
            <a:r>
              <a:rPr lang="en-US" sz="1800" dirty="0" smtClean="0">
                <a:latin typeface="Courier New" pitchFamily="49" charset="0"/>
                <a:ea typeface="+mn-ea"/>
                <a:cs typeface="+mn-cs"/>
              </a:rPr>
              <a:t>  </a:t>
            </a:r>
            <a:r>
              <a:rPr lang="en-US" sz="1800" dirty="0" err="1" smtClean="0">
                <a:latin typeface="Courier New" pitchFamily="49" charset="0"/>
                <a:ea typeface="+mn-ea"/>
                <a:cs typeface="+mn-cs"/>
              </a:rPr>
              <a:t>leaq</a:t>
            </a:r>
            <a:r>
              <a:rPr lang="en-US" sz="1800" dirty="0" smtClean="0">
                <a:latin typeface="Courier New" pitchFamily="49" charset="0"/>
                <a:ea typeface="+mn-ea"/>
                <a:cs typeface="+mn-cs"/>
              </a:rPr>
              <a:t>  (</a:t>
            </a:r>
            <a:r>
              <a:rPr lang="en-US" sz="1800" dirty="0">
                <a:latin typeface="Courier New" pitchFamily="49" charset="0"/>
                <a:ea typeface="+mn-ea"/>
                <a:cs typeface="+mn-cs"/>
              </a:rPr>
              <a:t>%rdi,%rsi,4), %</a:t>
            </a:r>
            <a:r>
              <a:rPr lang="en-US" sz="1800" dirty="0" err="1">
                <a:latin typeface="Courier New" pitchFamily="49" charset="0"/>
                <a:ea typeface="+mn-ea"/>
                <a:cs typeface="+mn-cs"/>
              </a:rPr>
              <a:t>rax</a:t>
            </a:r>
            <a:endParaRPr lang="en-US" sz="1800" dirty="0">
              <a:latin typeface="Courier New" pitchFamily="49" charset="0"/>
              <a:ea typeface="+mn-ea"/>
              <a:cs typeface="+mn-cs"/>
            </a:endParaRPr>
          </a:p>
          <a:p>
            <a:pPr algn="l" eaLnBrk="0" hangingPunct="0">
              <a:tabLst>
                <a:tab pos="114300" algn="l"/>
                <a:tab pos="1033463" algn="l"/>
                <a:tab pos="3263900" algn="l"/>
              </a:tabLst>
              <a:defRPr/>
            </a:pPr>
            <a:r>
              <a:rPr lang="en-US" sz="1800" dirty="0" smtClean="0">
                <a:latin typeface="Courier New" pitchFamily="49" charset="0"/>
                <a:ea typeface="+mn-ea"/>
                <a:cs typeface="+mn-cs"/>
              </a:rPr>
              <a:t>  ret</a:t>
            </a:r>
            <a:endParaRPr lang="en-US" sz="1800" dirty="0">
              <a:latin typeface="Courier New" pitchFamily="49" charset="0"/>
              <a:ea typeface="+mn-ea"/>
              <a:cs typeface="+mn-cs"/>
            </a:endParaRPr>
          </a:p>
        </p:txBody>
      </p:sp>
      <p:sp>
        <p:nvSpPr>
          <p:cNvPr id="323588" name="Rectangle 4"/>
          <p:cNvSpPr>
            <a:spLocks noChangeArrowheads="1"/>
          </p:cNvSpPr>
          <p:nvPr/>
        </p:nvSpPr>
        <p:spPr bwMode="auto">
          <a:xfrm>
            <a:off x="4062482" y="3170238"/>
            <a:ext cx="4325942"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eaLnBrk="0" hangingPunct="0"/>
            <a:r>
              <a:rPr lang="en-US" sz="1800" dirty="0" err="1">
                <a:latin typeface="Courier New" pitchFamily="-96" charset="0"/>
              </a:rPr>
              <a:t>int</a:t>
            </a:r>
            <a:r>
              <a:rPr lang="en-US" sz="1800" dirty="0">
                <a:latin typeface="Courier New" pitchFamily="-96" charset="0"/>
              </a:rPr>
              <a:t> </a:t>
            </a:r>
            <a:r>
              <a:rPr lang="en-US" sz="1800" dirty="0" smtClean="0">
                <a:latin typeface="Courier New" pitchFamily="-96" charset="0"/>
              </a:rPr>
              <a:t>*</a:t>
            </a:r>
            <a:r>
              <a:rPr lang="en-US" sz="1800" dirty="0" err="1" smtClean="0">
                <a:latin typeface="Courier New" pitchFamily="-96" charset="0"/>
              </a:rPr>
              <a:t>get_ap</a:t>
            </a:r>
            <a:endParaRPr lang="en-US" sz="1800" dirty="0">
              <a:latin typeface="Courier New" pitchFamily="-96" charset="0"/>
            </a:endParaRPr>
          </a:p>
          <a:p>
            <a:pPr algn="l" eaLnBrk="0" hangingPunct="0"/>
            <a:r>
              <a:rPr lang="en-US" sz="1800" dirty="0">
                <a:latin typeface="Courier New" pitchFamily="-96" charset="0"/>
              </a:rPr>
              <a:t> (</a:t>
            </a:r>
            <a:r>
              <a:rPr lang="en-US" sz="1800" dirty="0" err="1">
                <a:latin typeface="Courier New" pitchFamily="-96" charset="0"/>
              </a:rPr>
              <a:t>struct</a:t>
            </a:r>
            <a:r>
              <a:rPr lang="en-US" sz="1800" dirty="0">
                <a:latin typeface="Courier New" pitchFamily="-96" charset="0"/>
              </a:rPr>
              <a:t> rec *r, </a:t>
            </a:r>
            <a:r>
              <a:rPr lang="en-US" sz="1800" dirty="0" err="1" smtClean="0">
                <a:latin typeface="Courier New" pitchFamily="-96" charset="0"/>
              </a:rPr>
              <a:t>size_t</a:t>
            </a:r>
            <a:r>
              <a:rPr lang="en-US" sz="1800" dirty="0" smtClean="0">
                <a:latin typeface="Courier New" pitchFamily="-96" charset="0"/>
              </a:rPr>
              <a:t> </a:t>
            </a:r>
            <a:r>
              <a:rPr lang="en-US" sz="1800" dirty="0" err="1">
                <a:latin typeface="Courier New" pitchFamily="-96" charset="0"/>
              </a:rPr>
              <a:t>idx</a:t>
            </a:r>
            <a:r>
              <a:rPr lang="en-US" sz="1800" dirty="0">
                <a:latin typeface="Courier New" pitchFamily="-96" charset="0"/>
              </a:rPr>
              <a:t>)</a:t>
            </a:r>
          </a:p>
          <a:p>
            <a:pPr algn="l" eaLnBrk="0" hangingPunct="0"/>
            <a:r>
              <a:rPr lang="en-US" sz="1800" dirty="0">
                <a:latin typeface="Courier New" pitchFamily="-96" charset="0"/>
              </a:rPr>
              <a:t>{</a:t>
            </a:r>
          </a:p>
          <a:p>
            <a:pPr algn="l" eaLnBrk="0" hangingPunct="0"/>
            <a:r>
              <a:rPr lang="en-US" sz="1800" dirty="0">
                <a:latin typeface="Courier New" pitchFamily="-96" charset="0"/>
              </a:rPr>
              <a:t>  return &amp;r-&gt;a[</a:t>
            </a:r>
            <a:r>
              <a:rPr lang="en-US" sz="1800" dirty="0" err="1">
                <a:latin typeface="Courier New" pitchFamily="-96" charset="0"/>
              </a:rPr>
              <a:t>idx</a:t>
            </a:r>
            <a:r>
              <a:rPr lang="en-US" sz="1800" dirty="0">
                <a:latin typeface="Courier New" pitchFamily="-96" charset="0"/>
              </a:rPr>
              <a:t>];</a:t>
            </a:r>
          </a:p>
          <a:p>
            <a:pPr algn="l" eaLnBrk="0" hangingPunct="0"/>
            <a:r>
              <a:rPr lang="en-US" sz="1800" dirty="0">
                <a:latin typeface="Courier New" pitchFamily="-96" charset="0"/>
              </a:rPr>
              <a:t>}</a:t>
            </a:r>
          </a:p>
        </p:txBody>
      </p:sp>
      <p:sp>
        <p:nvSpPr>
          <p:cNvPr id="119811" name="Rectangle 5"/>
          <p:cNvSpPr>
            <a:spLocks noGrp="1" noChangeArrowheads="1"/>
          </p:cNvSpPr>
          <p:nvPr>
            <p:ph type="title"/>
          </p:nvPr>
        </p:nvSpPr>
        <p:spPr>
          <a:xfrm>
            <a:off x="381000" y="457200"/>
            <a:ext cx="8305800" cy="573088"/>
          </a:xfrm>
        </p:spPr>
        <p:txBody>
          <a:bodyPr/>
          <a:lstStyle/>
          <a:p>
            <a:r>
              <a:rPr lang="en-US" dirty="0">
                <a:latin typeface="Calibri" pitchFamily="-96" charset="0"/>
              </a:rPr>
              <a:t>Generating Pointer to Structure Member</a:t>
            </a:r>
          </a:p>
        </p:txBody>
      </p:sp>
      <p:sp>
        <p:nvSpPr>
          <p:cNvPr id="323590" name="Rectangle 6"/>
          <p:cNvSpPr>
            <a:spLocks noGrp="1" noChangeArrowheads="1"/>
          </p:cNvSpPr>
          <p:nvPr>
            <p:ph type="body" idx="1"/>
          </p:nvPr>
        </p:nvSpPr>
        <p:spPr>
          <a:xfrm>
            <a:off x="290513" y="3170238"/>
            <a:ext cx="3924300" cy="2863850"/>
          </a:xfrm>
        </p:spPr>
        <p:txBody>
          <a:bodyPr/>
          <a:lstStyle/>
          <a:p>
            <a:r>
              <a:rPr lang="en-US" dirty="0">
                <a:latin typeface="Calibri" pitchFamily="-96" charset="0"/>
              </a:rPr>
              <a:t>Generating Pointer to Array Element</a:t>
            </a:r>
          </a:p>
          <a:p>
            <a:pPr lvl="1"/>
            <a:r>
              <a:rPr lang="en-US" dirty="0">
                <a:latin typeface="Calibri" pitchFamily="-96" charset="0"/>
              </a:rPr>
              <a:t>Offset of each structure member determined at compile </a:t>
            </a:r>
            <a:r>
              <a:rPr lang="en-US" dirty="0" smtClean="0">
                <a:latin typeface="Calibri" pitchFamily="-96" charset="0"/>
              </a:rPr>
              <a:t>time</a:t>
            </a:r>
          </a:p>
          <a:p>
            <a:pPr lvl="1"/>
            <a:r>
              <a:rPr lang="en-US" dirty="0" smtClean="0">
                <a:latin typeface="Calibri" pitchFamily="-96" charset="0"/>
              </a:rPr>
              <a:t>Compute as</a:t>
            </a:r>
            <a:r>
              <a:rPr lang="en-US" dirty="0">
                <a:latin typeface="Calibri" pitchFamily="-96" charset="0"/>
              </a:rPr>
              <a:t> </a:t>
            </a:r>
            <a:r>
              <a:rPr lang="en-US" b="1" dirty="0" smtClean="0">
                <a:latin typeface="Courier New"/>
                <a:cs typeface="Courier New"/>
              </a:rPr>
              <a:t>r + 4*</a:t>
            </a:r>
            <a:r>
              <a:rPr lang="en-US" b="1" dirty="0" err="1" smtClean="0">
                <a:latin typeface="Courier New"/>
                <a:cs typeface="Courier New"/>
              </a:rPr>
              <a:t>idx</a:t>
            </a:r>
            <a:endParaRPr lang="en-US" b="1" dirty="0" smtClean="0">
              <a:latin typeface="Courier New"/>
              <a:cs typeface="Courier New"/>
            </a:endParaRPr>
          </a:p>
        </p:txBody>
      </p:sp>
      <p:sp>
        <p:nvSpPr>
          <p:cNvPr id="28" name="Line 14"/>
          <p:cNvSpPr>
            <a:spLocks noChangeShapeType="1"/>
          </p:cNvSpPr>
          <p:nvPr/>
        </p:nvSpPr>
        <p:spPr bwMode="auto">
          <a:xfrm>
            <a:off x="5322905" y="1405921"/>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29" name="Rectangle 15"/>
          <p:cNvSpPr>
            <a:spLocks noChangeArrowheads="1"/>
          </p:cNvSpPr>
          <p:nvPr/>
        </p:nvSpPr>
        <p:spPr bwMode="auto">
          <a:xfrm>
            <a:off x="5029200" y="1024921"/>
            <a:ext cx="1477538" cy="461665"/>
          </a:xfrm>
          <a:prstGeom prst="rect">
            <a:avLst/>
          </a:prstGeom>
          <a:noFill/>
          <a:ln w="25400">
            <a:noFill/>
            <a:miter lim="800000"/>
            <a:headEnd/>
            <a:tailEnd/>
          </a:ln>
        </p:spPr>
        <p:txBody>
          <a:bodyPr wrap="none">
            <a:prstTxWarp prst="textNoShape">
              <a:avLst/>
            </a:prstTxWarp>
            <a:spAutoFit/>
          </a:bodyPr>
          <a:lstStyle/>
          <a:p>
            <a:pPr eaLnBrk="0" hangingPunct="0"/>
            <a:r>
              <a:rPr lang="en-US" dirty="0" smtClean="0">
                <a:latin typeface="Courier New" pitchFamily="-96" charset="0"/>
              </a:rPr>
              <a:t>r+4*</a:t>
            </a:r>
            <a:r>
              <a:rPr lang="en-US" dirty="0" err="1" smtClean="0">
                <a:latin typeface="Courier New" pitchFamily="-96" charset="0"/>
              </a:rPr>
              <a:t>idx</a:t>
            </a:r>
            <a:endParaRPr lang="en-US" dirty="0">
              <a:latin typeface="Courier New" pitchFamily="-96" charset="0"/>
            </a:endParaRPr>
          </a:p>
        </p:txBody>
      </p:sp>
      <p:sp>
        <p:nvSpPr>
          <p:cNvPr id="21" name="Rectangle 11"/>
          <p:cNvSpPr>
            <a:spLocks noChangeArrowheads="1"/>
          </p:cNvSpPr>
          <p:nvPr/>
        </p:nvSpPr>
        <p:spPr bwMode="auto">
          <a:xfrm>
            <a:off x="4427984" y="1826627"/>
            <a:ext cx="1739478"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grpSp>
        <p:nvGrpSpPr>
          <p:cNvPr id="2" name="Group 1"/>
          <p:cNvGrpSpPr/>
          <p:nvPr/>
        </p:nvGrpSpPr>
        <p:grpSpPr>
          <a:xfrm>
            <a:off x="4283968" y="1024921"/>
            <a:ext cx="3979019" cy="1611991"/>
            <a:chOff x="4283968" y="1024921"/>
            <a:chExt cx="3979019" cy="1611991"/>
          </a:xfrm>
        </p:grpSpPr>
        <p:sp>
          <p:nvSpPr>
            <p:cNvPr id="30" name="Line 16"/>
            <p:cNvSpPr>
              <a:spLocks noChangeShapeType="1"/>
            </p:cNvSpPr>
            <p:nvPr/>
          </p:nvSpPr>
          <p:spPr bwMode="auto">
            <a:xfrm>
              <a:off x="4436368" y="1405921"/>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31" name="Rectangle 17"/>
            <p:cNvSpPr>
              <a:spLocks noChangeArrowheads="1"/>
            </p:cNvSpPr>
            <p:nvPr/>
          </p:nvSpPr>
          <p:spPr bwMode="auto">
            <a:xfrm>
              <a:off x="4283968" y="1024921"/>
              <a:ext cx="366713" cy="457200"/>
            </a:xfrm>
            <a:prstGeom prst="rect">
              <a:avLst/>
            </a:prstGeom>
            <a:noFill/>
            <a:ln w="25400">
              <a:noFill/>
              <a:miter lim="800000"/>
              <a:headEnd/>
              <a:tailEnd/>
            </a:ln>
          </p:spPr>
          <p:txBody>
            <a:bodyPr wrap="none">
              <a:prstTxWarp prst="textNoShape">
                <a:avLst/>
              </a:prstTxWarp>
              <a:spAutoFit/>
            </a:bodyPr>
            <a:lstStyle/>
            <a:p>
              <a:pPr eaLnBrk="0" hangingPunct="0"/>
              <a:r>
                <a:rPr lang="en-US">
                  <a:latin typeface="Courier New" pitchFamily="-96" charset="0"/>
                </a:rPr>
                <a:t>r</a:t>
              </a:r>
            </a:p>
          </p:txBody>
        </p:sp>
        <p:sp>
          <p:nvSpPr>
            <p:cNvPr id="20" name="Rectangle 10"/>
            <p:cNvSpPr>
              <a:spLocks noChangeArrowheads="1"/>
            </p:cNvSpPr>
            <p:nvPr/>
          </p:nvSpPr>
          <p:spPr bwMode="auto">
            <a:xfrm>
              <a:off x="6161106" y="1826627"/>
              <a:ext cx="8763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err="1">
                  <a:latin typeface="Courier New" pitchFamily="-96" charset="0"/>
                </a:rPr>
                <a:t>i</a:t>
              </a:r>
              <a:endParaRPr lang="en-US" sz="2000" dirty="0">
                <a:latin typeface="Courier New" pitchFamily="-96" charset="0"/>
              </a:endParaRPr>
            </a:p>
          </p:txBody>
        </p:sp>
        <p:sp>
          <p:nvSpPr>
            <p:cNvPr id="23" name="Rectangle 12"/>
            <p:cNvSpPr>
              <a:spLocks noChangeArrowheads="1"/>
            </p:cNvSpPr>
            <p:nvPr/>
          </p:nvSpPr>
          <p:spPr bwMode="auto">
            <a:xfrm>
              <a:off x="7037406" y="1826627"/>
              <a:ext cx="869944"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smtClean="0">
                  <a:latin typeface="Courier New" pitchFamily="-96" charset="0"/>
                </a:rPr>
                <a:t>next</a:t>
              </a:r>
              <a:endParaRPr lang="en-US" sz="2000" dirty="0">
                <a:latin typeface="Courier New" pitchFamily="-96" charset="0"/>
              </a:endParaRPr>
            </a:p>
          </p:txBody>
        </p:sp>
        <p:sp>
          <p:nvSpPr>
            <p:cNvPr id="24" name="Rectangle 13"/>
            <p:cNvSpPr>
              <a:spLocks noChangeArrowheads="1"/>
            </p:cNvSpPr>
            <p:nvPr/>
          </p:nvSpPr>
          <p:spPr bwMode="auto">
            <a:xfrm>
              <a:off x="4355976" y="2242552"/>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a:latin typeface="Courier New" pitchFamily="-96" charset="0"/>
                </a:rPr>
                <a:t>0</a:t>
              </a:r>
            </a:p>
          </p:txBody>
        </p:sp>
        <p:sp>
          <p:nvSpPr>
            <p:cNvPr id="25" name="Rectangle 14"/>
            <p:cNvSpPr>
              <a:spLocks noChangeArrowheads="1"/>
            </p:cNvSpPr>
            <p:nvPr/>
          </p:nvSpPr>
          <p:spPr bwMode="auto">
            <a:xfrm>
              <a:off x="5886488" y="2239367"/>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16</a:t>
              </a:r>
              <a:endParaRPr lang="en-US" sz="2000" dirty="0">
                <a:latin typeface="Courier New" pitchFamily="-96" charset="0"/>
              </a:endParaRPr>
            </a:p>
          </p:txBody>
        </p:sp>
        <p:sp>
          <p:nvSpPr>
            <p:cNvPr id="26" name="Rectangle 15"/>
            <p:cNvSpPr>
              <a:spLocks noChangeArrowheads="1"/>
            </p:cNvSpPr>
            <p:nvPr/>
          </p:nvSpPr>
          <p:spPr bwMode="auto">
            <a:xfrm>
              <a:off x="6794518"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24</a:t>
              </a:r>
              <a:endParaRPr lang="en-US" sz="2000" dirty="0">
                <a:latin typeface="Courier New" pitchFamily="-96" charset="0"/>
              </a:endParaRPr>
            </a:p>
          </p:txBody>
        </p:sp>
        <p:sp>
          <p:nvSpPr>
            <p:cNvPr id="27" name="Rectangle 16"/>
            <p:cNvSpPr>
              <a:spLocks noChangeArrowheads="1"/>
            </p:cNvSpPr>
            <p:nvPr/>
          </p:nvSpPr>
          <p:spPr bwMode="auto">
            <a:xfrm>
              <a:off x="7772419"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32</a:t>
              </a:r>
              <a:endParaRPr lang="en-US" sz="2000" dirty="0">
                <a:latin typeface="Courier New" pitchFamily="-96" charset="0"/>
              </a:endParaRPr>
            </a:p>
          </p:txBody>
        </p:sp>
      </p:grpSp>
      <p:sp>
        <p:nvSpPr>
          <p:cNvPr id="19" name="Rectangle 2"/>
          <p:cNvSpPr>
            <a:spLocks noChangeArrowheads="1"/>
          </p:cNvSpPr>
          <p:nvPr/>
        </p:nvSpPr>
        <p:spPr bwMode="auto">
          <a:xfrm>
            <a:off x="555625" y="1297012"/>
            <a:ext cx="3296295"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algn="l"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a:t>
            </a:r>
            <a:r>
              <a:rPr lang="en-US" sz="1800" dirty="0" smtClean="0">
                <a:latin typeface="Courier New" pitchFamily="-96" charset="0"/>
              </a:rPr>
              <a:t>[4]</a:t>
            </a:r>
            <a:r>
              <a:rPr lang="en-US" sz="1800" dirty="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size_t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rec *next;</a:t>
            </a:r>
            <a:endParaRPr lang="en-US" sz="1800" dirty="0">
              <a:latin typeface="Courier New" pitchFamily="-96" charset="0"/>
            </a:endParaRPr>
          </a:p>
          <a:p>
            <a:pPr algn="l" eaLnBrk="0" hangingPunct="0"/>
            <a:r>
              <a:rPr lang="en-US" sz="1800" dirty="0" smtClean="0">
                <a:latin typeface="Courier New" pitchFamily="-96" charset="0"/>
              </a:rPr>
              <a:t>} r;</a:t>
            </a:r>
            <a:endParaRPr lang="en-US" sz="1800" dirty="0">
              <a:latin typeface="Courier New" pitchFamily="-96" charset="0"/>
            </a:endParaRPr>
          </a:p>
        </p:txBody>
      </p:sp>
      <p:sp>
        <p:nvSpPr>
          <p:cNvPr id="22" name="Freeform 16"/>
          <p:cNvSpPr>
            <a:spLocks/>
          </p:cNvSpPr>
          <p:nvPr/>
        </p:nvSpPr>
        <p:spPr bwMode="auto">
          <a:xfrm flipH="1">
            <a:off x="7543800" y="1447800"/>
            <a:ext cx="990600" cy="457200"/>
          </a:xfrm>
          <a:custGeom>
            <a:avLst/>
            <a:gdLst>
              <a:gd name="T0" fmla="*/ 624 w 624"/>
              <a:gd name="T1" fmla="*/ 288 h 288"/>
              <a:gd name="T2" fmla="*/ 576 w 624"/>
              <a:gd name="T3" fmla="*/ 0 h 288"/>
              <a:gd name="T4" fmla="*/ 96 w 624"/>
              <a:gd name="T5" fmla="*/ 0 h 288"/>
              <a:gd name="T6" fmla="*/ 0 w 624"/>
              <a:gd name="T7" fmla="*/ 144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624" y="288"/>
                </a:moveTo>
                <a:lnTo>
                  <a:pt x="576" y="0"/>
                </a:lnTo>
                <a:lnTo>
                  <a:pt x="96" y="0"/>
                </a:lnTo>
                <a:lnTo>
                  <a:pt x="0" y="144"/>
                </a:lnTo>
              </a:path>
            </a:pathLst>
          </a:custGeom>
          <a:noFill/>
          <a:ln w="38100">
            <a:solidFill>
              <a:schemeClr val="tx1"/>
            </a:solidFill>
            <a:round/>
            <a:headEnd/>
            <a:tailEnd type="triangle" w="med" len="med"/>
          </a:ln>
        </p:spPr>
        <p:txBody>
          <a:bodyPr wrap="none" anchor="ctr">
            <a:prstTxWarp prst="textNoShape">
              <a:avLst/>
            </a:prstTxWarp>
          </a:bodyPr>
          <a:lstStyle/>
          <a:p>
            <a:pPr eaLnBrk="0" hangingPunct="0"/>
            <a:endParaRPr lang="en-US">
              <a:latin typeface="Calibri" pitchFamily="-96" charset="0"/>
            </a:endParaRPr>
          </a:p>
        </p:txBody>
      </p:sp>
    </p:spTree>
    <p:extLst>
      <p:ext uri="{BB962C8B-B14F-4D97-AF65-F5344CB8AC3E}">
        <p14:creationId xmlns:p14="http://schemas.microsoft.com/office/powerpoint/2010/main" val="27181844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Effect transition="in" filter="dissolve">
                                      <p:cBhvr>
                                        <p:cTn id="7" dur="500"/>
                                        <p:tgtEl>
                                          <p:spTgt spid="3235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3587"/>
                                        </p:tgtEl>
                                        <p:attrNameLst>
                                          <p:attrName>style.visibility</p:attrName>
                                        </p:attrNameLst>
                                      </p:cBhvr>
                                      <p:to>
                                        <p:strVal val="visible"/>
                                      </p:to>
                                    </p:set>
                                    <p:animEffect transition="in" filter="dissolve">
                                      <p:cBhvr>
                                        <p:cTn id="12" dur="500"/>
                                        <p:tgtEl>
                                          <p:spTgt spid="3235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3590">
                                            <p:txEl>
                                              <p:pRg st="0" end="0"/>
                                            </p:txEl>
                                          </p:spTgt>
                                        </p:tgtEl>
                                        <p:attrNameLst>
                                          <p:attrName>style.visibility</p:attrName>
                                        </p:attrNameLst>
                                      </p:cBhvr>
                                      <p:to>
                                        <p:strVal val="visible"/>
                                      </p:to>
                                    </p:set>
                                    <p:animEffect transition="in" filter="dissolve">
                                      <p:cBhvr>
                                        <p:cTn id="17" dur="500"/>
                                        <p:tgtEl>
                                          <p:spTgt spid="323590">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3590">
                                            <p:txEl>
                                              <p:pRg st="1" end="1"/>
                                            </p:txEl>
                                          </p:spTgt>
                                        </p:tgtEl>
                                        <p:attrNameLst>
                                          <p:attrName>style.visibility</p:attrName>
                                        </p:attrNameLst>
                                      </p:cBhvr>
                                      <p:to>
                                        <p:strVal val="visible"/>
                                      </p:to>
                                    </p:set>
                                    <p:animEffect transition="in" filter="dissolve">
                                      <p:cBhvr>
                                        <p:cTn id="20" dur="500"/>
                                        <p:tgtEl>
                                          <p:spTgt spid="323590">
                                            <p:txEl>
                                              <p:pRg st="1" end="1"/>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23590">
                                            <p:txEl>
                                              <p:pRg st="2" end="2"/>
                                            </p:txEl>
                                          </p:spTgt>
                                        </p:tgtEl>
                                        <p:attrNameLst>
                                          <p:attrName>style.visibility</p:attrName>
                                        </p:attrNameLst>
                                      </p:cBhvr>
                                      <p:to>
                                        <p:strVal val="visible"/>
                                      </p:to>
                                    </p:set>
                                    <p:animEffect transition="in" filter="dissolve">
                                      <p:cBhvr>
                                        <p:cTn id="23" dur="500"/>
                                        <p:tgtEl>
                                          <p:spTgt spid="3235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nimBg="1"/>
      <p:bldP spid="323588" grpId="0" animBg="1"/>
      <p:bldP spid="32359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ChangeArrowheads="1"/>
          </p:cNvSpPr>
          <p:nvPr/>
        </p:nvSpPr>
        <p:spPr bwMode="auto">
          <a:xfrm>
            <a:off x="1019196" y="4898710"/>
            <a:ext cx="7159604" cy="1590179"/>
          </a:xfrm>
          <a:prstGeom prst="rect">
            <a:avLst/>
          </a:prstGeom>
          <a:solidFill>
            <a:schemeClr val="bg1">
              <a:lumMod val="95000"/>
            </a:schemeClr>
          </a:solidFill>
          <a:ln w="12700">
            <a:solidFill>
              <a:schemeClr val="tx1"/>
            </a:solidFill>
            <a:miter lim="800000"/>
            <a:headEnd/>
            <a:tailEnd/>
          </a:ln>
          <a:effectLst/>
        </p:spPr>
        <p:txBody>
          <a:bodyPr wrap="square" lIns="90487" tIns="44450" rIns="90487" bIns="44450">
            <a:spAutoFit/>
          </a:bodyPr>
          <a:lstStyle/>
          <a:p>
            <a:pPr algn="l" eaLnBrk="0" hangingPunct="0">
              <a:tabLst>
                <a:tab pos="114300" algn="l"/>
                <a:tab pos="1255713" algn="l"/>
                <a:tab pos="3944938" algn="l"/>
              </a:tabLst>
              <a:defRPr/>
            </a:pPr>
            <a:r>
              <a:rPr lang="cs-CZ" sz="1800" dirty="0">
                <a:latin typeface="Courier New" pitchFamily="49" charset="0"/>
              </a:rPr>
              <a:t>.</a:t>
            </a:r>
            <a:r>
              <a:rPr lang="cs-CZ" sz="1800" dirty="0" smtClean="0">
                <a:latin typeface="Courier New" pitchFamily="49" charset="0"/>
              </a:rPr>
              <a:t>L11:                         # </a:t>
            </a:r>
            <a:r>
              <a:rPr lang="cs-CZ" sz="1800" dirty="0" err="1" smtClean="0">
                <a:latin typeface="Courier New" pitchFamily="49" charset="0"/>
              </a:rPr>
              <a:t>loop</a:t>
            </a:r>
            <a:r>
              <a:rPr lang="cs-CZ" sz="1800" dirty="0" smtClean="0">
                <a:latin typeface="Courier New" pitchFamily="49" charset="0"/>
              </a:rPr>
              <a:t>:</a:t>
            </a:r>
            <a:endParaRPr lang="cs-CZ" sz="1800" dirty="0">
              <a:latin typeface="Courier New" pitchFamily="49" charset="0"/>
            </a:endParaRPr>
          </a:p>
          <a:p>
            <a:pPr algn="l" eaLnBrk="0" hangingPunct="0">
              <a:tabLst>
                <a:tab pos="114300" algn="l"/>
                <a:tab pos="1255713" algn="l"/>
                <a:tab pos="3944938" algn="l"/>
              </a:tabLst>
              <a:defRPr/>
            </a:pPr>
            <a:r>
              <a:rPr lang="cs-CZ" sz="1800" dirty="0" smtClean="0">
                <a:latin typeface="Courier New" pitchFamily="49" charset="0"/>
                <a:ea typeface="+mn-ea"/>
                <a:cs typeface="+mn-cs"/>
              </a:rPr>
              <a:t>  </a:t>
            </a:r>
            <a:r>
              <a:rPr lang="cs-CZ" sz="1800" dirty="0" err="1" smtClean="0">
                <a:latin typeface="Courier New" pitchFamily="49" charset="0"/>
                <a:ea typeface="+mn-ea"/>
                <a:cs typeface="+mn-cs"/>
              </a:rPr>
              <a:t>movslq</a:t>
            </a:r>
            <a:r>
              <a:rPr lang="cs-CZ" sz="1800" dirty="0" smtClean="0">
                <a:latin typeface="Courier New" pitchFamily="49" charset="0"/>
                <a:ea typeface="+mn-ea"/>
                <a:cs typeface="+mn-cs"/>
              </a:rPr>
              <a:t>  </a:t>
            </a:r>
            <a:r>
              <a:rPr lang="cs-CZ" sz="1800" dirty="0">
                <a:latin typeface="Courier New" pitchFamily="49" charset="0"/>
                <a:ea typeface="+mn-ea"/>
                <a:cs typeface="+mn-cs"/>
              </a:rPr>
              <a:t>16(%rdi), %</a:t>
            </a:r>
            <a:r>
              <a:rPr lang="cs-CZ" sz="1800" dirty="0" err="1" smtClean="0">
                <a:latin typeface="Courier New" pitchFamily="49" charset="0"/>
                <a:ea typeface="+mn-ea"/>
                <a:cs typeface="+mn-cs"/>
              </a:rPr>
              <a:t>rax</a:t>
            </a:r>
            <a:r>
              <a:rPr lang="cs-CZ" sz="1800" dirty="0" smtClean="0">
                <a:latin typeface="Courier New" pitchFamily="49" charset="0"/>
                <a:ea typeface="+mn-ea"/>
                <a:cs typeface="+mn-cs"/>
              </a:rPr>
              <a:t>      #   i = M[r+16]	  </a:t>
            </a:r>
            <a:endParaRPr lang="cs-CZ" sz="1800" dirty="0">
              <a:latin typeface="Courier New" pitchFamily="49" charset="0"/>
              <a:ea typeface="+mn-ea"/>
              <a:cs typeface="+mn-cs"/>
            </a:endParaRPr>
          </a:p>
          <a:p>
            <a:pPr algn="l" eaLnBrk="0" hangingPunct="0">
              <a:tabLst>
                <a:tab pos="114300" algn="l"/>
                <a:tab pos="1255713" algn="l"/>
                <a:tab pos="3944938" algn="l"/>
              </a:tabLst>
              <a:defRPr/>
            </a:pPr>
            <a:r>
              <a:rPr lang="cs-CZ" sz="1800" dirty="0" smtClean="0">
                <a:latin typeface="Courier New" pitchFamily="49" charset="0"/>
                <a:ea typeface="+mn-ea"/>
                <a:cs typeface="+mn-cs"/>
              </a:rPr>
              <a:t>  </a:t>
            </a:r>
            <a:r>
              <a:rPr lang="cs-CZ" sz="1800" dirty="0" err="1" smtClean="0">
                <a:latin typeface="Courier New" pitchFamily="49" charset="0"/>
                <a:ea typeface="+mn-ea"/>
                <a:cs typeface="+mn-cs"/>
              </a:rPr>
              <a:t>movl</a:t>
            </a:r>
            <a:r>
              <a:rPr lang="cs-CZ" sz="1800" dirty="0" smtClean="0">
                <a:latin typeface="Courier New" pitchFamily="49" charset="0"/>
                <a:ea typeface="+mn-ea"/>
                <a:cs typeface="+mn-cs"/>
              </a:rPr>
              <a:t>    </a:t>
            </a:r>
            <a:r>
              <a:rPr lang="cs-CZ" sz="1800" dirty="0">
                <a:latin typeface="Courier New" pitchFamily="49" charset="0"/>
                <a:ea typeface="+mn-ea"/>
                <a:cs typeface="+mn-cs"/>
              </a:rPr>
              <a:t>%</a:t>
            </a:r>
            <a:r>
              <a:rPr lang="cs-CZ" sz="1800" dirty="0" err="1">
                <a:latin typeface="Courier New" pitchFamily="49" charset="0"/>
                <a:ea typeface="+mn-ea"/>
                <a:cs typeface="+mn-cs"/>
              </a:rPr>
              <a:t>esi</a:t>
            </a:r>
            <a:r>
              <a:rPr lang="cs-CZ" sz="1800" dirty="0">
                <a:latin typeface="Courier New" pitchFamily="49" charset="0"/>
                <a:ea typeface="+mn-ea"/>
                <a:cs typeface="+mn-cs"/>
              </a:rPr>
              <a:t>, (%rdi,%rax,4</a:t>
            </a:r>
            <a:r>
              <a:rPr lang="cs-CZ" sz="1800" dirty="0" smtClean="0">
                <a:latin typeface="Courier New" pitchFamily="49" charset="0"/>
                <a:ea typeface="+mn-ea"/>
                <a:cs typeface="+mn-cs"/>
              </a:rPr>
              <a:t>) #   M[r+4*i] = val</a:t>
            </a:r>
            <a:endParaRPr lang="cs-CZ" sz="1800" dirty="0">
              <a:latin typeface="Courier New" pitchFamily="49" charset="0"/>
              <a:ea typeface="+mn-ea"/>
              <a:cs typeface="+mn-cs"/>
            </a:endParaRPr>
          </a:p>
          <a:p>
            <a:pPr algn="l" eaLnBrk="0" hangingPunct="0">
              <a:tabLst>
                <a:tab pos="114300" algn="l"/>
                <a:tab pos="1255713" algn="l"/>
                <a:tab pos="3944938" algn="l"/>
              </a:tabLst>
              <a:defRPr/>
            </a:pPr>
            <a:r>
              <a:rPr lang="cs-CZ" sz="1800" dirty="0" smtClean="0">
                <a:latin typeface="Courier New" pitchFamily="49" charset="0"/>
                <a:ea typeface="+mn-ea"/>
                <a:cs typeface="+mn-cs"/>
              </a:rPr>
              <a:t>  </a:t>
            </a:r>
            <a:r>
              <a:rPr lang="cs-CZ" sz="1800" dirty="0" err="1" smtClean="0">
                <a:latin typeface="Courier New" pitchFamily="49" charset="0"/>
                <a:ea typeface="+mn-ea"/>
                <a:cs typeface="+mn-cs"/>
              </a:rPr>
              <a:t>movq</a:t>
            </a:r>
            <a:r>
              <a:rPr lang="cs-CZ" sz="1800" dirty="0" smtClean="0">
                <a:latin typeface="Courier New" pitchFamily="49" charset="0"/>
                <a:ea typeface="+mn-ea"/>
                <a:cs typeface="+mn-cs"/>
              </a:rPr>
              <a:t>    </a:t>
            </a:r>
            <a:r>
              <a:rPr lang="cs-CZ" sz="1800" dirty="0">
                <a:latin typeface="Courier New" pitchFamily="49" charset="0"/>
                <a:ea typeface="+mn-ea"/>
                <a:cs typeface="+mn-cs"/>
              </a:rPr>
              <a:t>24(%rdi), %</a:t>
            </a:r>
            <a:r>
              <a:rPr lang="cs-CZ" sz="1800" dirty="0" smtClean="0">
                <a:latin typeface="Courier New" pitchFamily="49" charset="0"/>
                <a:ea typeface="+mn-ea"/>
                <a:cs typeface="+mn-cs"/>
              </a:rPr>
              <a:t>rdi      #   </a:t>
            </a:r>
            <a:r>
              <a:rPr lang="cs-CZ" sz="1800" dirty="0" err="1" smtClean="0">
                <a:latin typeface="Courier New" pitchFamily="49" charset="0"/>
                <a:ea typeface="+mn-ea"/>
                <a:cs typeface="+mn-cs"/>
              </a:rPr>
              <a:t>r</a:t>
            </a:r>
            <a:r>
              <a:rPr lang="cs-CZ" sz="1800" dirty="0">
                <a:latin typeface="Courier New" pitchFamily="49" charset="0"/>
                <a:ea typeface="+mn-ea"/>
                <a:cs typeface="+mn-cs"/>
              </a:rPr>
              <a:t> </a:t>
            </a:r>
            <a:r>
              <a:rPr lang="cs-CZ" sz="1800" dirty="0" smtClean="0">
                <a:latin typeface="Courier New" pitchFamily="49" charset="0"/>
                <a:ea typeface="+mn-ea"/>
                <a:cs typeface="+mn-cs"/>
              </a:rPr>
              <a:t>= M[r+24]</a:t>
            </a:r>
            <a:endParaRPr lang="cs-CZ" sz="1800" dirty="0">
              <a:latin typeface="Courier New" pitchFamily="49" charset="0"/>
              <a:ea typeface="+mn-ea"/>
              <a:cs typeface="+mn-cs"/>
            </a:endParaRPr>
          </a:p>
          <a:p>
            <a:pPr algn="l" eaLnBrk="0" hangingPunct="0">
              <a:tabLst>
                <a:tab pos="114300" algn="l"/>
                <a:tab pos="1255713" algn="l"/>
                <a:tab pos="3944938" algn="l"/>
              </a:tabLst>
              <a:defRPr/>
            </a:pPr>
            <a:r>
              <a:rPr lang="cs-CZ" sz="1800" dirty="0" smtClean="0">
                <a:latin typeface="Courier New" pitchFamily="49" charset="0"/>
                <a:ea typeface="+mn-ea"/>
                <a:cs typeface="+mn-cs"/>
              </a:rPr>
              <a:t>  </a:t>
            </a:r>
            <a:r>
              <a:rPr lang="cs-CZ" sz="1800" dirty="0" err="1" smtClean="0">
                <a:latin typeface="Courier New" pitchFamily="49" charset="0"/>
                <a:ea typeface="+mn-ea"/>
                <a:cs typeface="+mn-cs"/>
              </a:rPr>
              <a:t>testq</a:t>
            </a:r>
            <a:r>
              <a:rPr lang="cs-CZ" sz="1800" dirty="0" smtClean="0">
                <a:latin typeface="Courier New" pitchFamily="49" charset="0"/>
                <a:ea typeface="+mn-ea"/>
                <a:cs typeface="+mn-cs"/>
              </a:rPr>
              <a:t>   </a:t>
            </a:r>
            <a:r>
              <a:rPr lang="cs-CZ" sz="1800" dirty="0">
                <a:latin typeface="Courier New" pitchFamily="49" charset="0"/>
                <a:ea typeface="+mn-ea"/>
                <a:cs typeface="+mn-cs"/>
              </a:rPr>
              <a:t>%rdi, %</a:t>
            </a:r>
            <a:r>
              <a:rPr lang="cs-CZ" sz="1800" dirty="0" smtClean="0">
                <a:latin typeface="Courier New" pitchFamily="49" charset="0"/>
                <a:ea typeface="+mn-ea"/>
                <a:cs typeface="+mn-cs"/>
              </a:rPr>
              <a:t>rdi          #   Test </a:t>
            </a:r>
            <a:r>
              <a:rPr lang="cs-CZ" sz="1800" dirty="0" err="1" smtClean="0">
                <a:latin typeface="Courier New" pitchFamily="49" charset="0"/>
                <a:ea typeface="+mn-ea"/>
                <a:cs typeface="+mn-cs"/>
              </a:rPr>
              <a:t>r</a:t>
            </a:r>
            <a:endParaRPr lang="cs-CZ" sz="1800" dirty="0">
              <a:latin typeface="Courier New" pitchFamily="49" charset="0"/>
              <a:ea typeface="+mn-ea"/>
              <a:cs typeface="+mn-cs"/>
            </a:endParaRPr>
          </a:p>
          <a:p>
            <a:pPr algn="l" eaLnBrk="0" hangingPunct="0">
              <a:tabLst>
                <a:tab pos="114300" algn="l"/>
                <a:tab pos="1255713" algn="l"/>
                <a:tab pos="3944938" algn="l"/>
              </a:tabLst>
              <a:defRPr/>
            </a:pPr>
            <a:r>
              <a:rPr lang="cs-CZ" sz="1800" dirty="0" smtClean="0">
                <a:latin typeface="Courier New" pitchFamily="49" charset="0"/>
                <a:ea typeface="+mn-ea"/>
                <a:cs typeface="+mn-cs"/>
              </a:rPr>
              <a:t>  </a:t>
            </a:r>
            <a:r>
              <a:rPr lang="cs-CZ" sz="1800" dirty="0" err="1" smtClean="0">
                <a:latin typeface="Courier New" pitchFamily="49" charset="0"/>
                <a:ea typeface="+mn-ea"/>
                <a:cs typeface="+mn-cs"/>
              </a:rPr>
              <a:t>jne</a:t>
            </a:r>
            <a:r>
              <a:rPr lang="cs-CZ" sz="1800" dirty="0" smtClean="0">
                <a:latin typeface="Courier New" pitchFamily="49" charset="0"/>
                <a:ea typeface="+mn-ea"/>
                <a:cs typeface="+mn-cs"/>
              </a:rPr>
              <a:t>     </a:t>
            </a:r>
            <a:r>
              <a:rPr lang="cs-CZ" sz="1800" dirty="0">
                <a:latin typeface="Courier New" pitchFamily="49" charset="0"/>
                <a:ea typeface="+mn-ea"/>
                <a:cs typeface="+mn-cs"/>
              </a:rPr>
              <a:t>.</a:t>
            </a:r>
            <a:r>
              <a:rPr lang="cs-CZ" sz="1800" dirty="0" smtClean="0">
                <a:latin typeface="Courier New" pitchFamily="49" charset="0"/>
                <a:ea typeface="+mn-ea"/>
                <a:cs typeface="+mn-cs"/>
              </a:rPr>
              <a:t>L11                #   </a:t>
            </a:r>
            <a:r>
              <a:rPr lang="cs-CZ" sz="1800" dirty="0" err="1" smtClean="0">
                <a:latin typeface="Courier New" pitchFamily="49" charset="0"/>
                <a:ea typeface="+mn-ea"/>
                <a:cs typeface="+mn-cs"/>
              </a:rPr>
              <a:t>if</a:t>
            </a:r>
            <a:r>
              <a:rPr lang="cs-CZ" sz="1800" dirty="0" smtClean="0">
                <a:latin typeface="Courier New" pitchFamily="49" charset="0"/>
                <a:ea typeface="+mn-ea"/>
                <a:cs typeface="+mn-cs"/>
              </a:rPr>
              <a:t> !=0 </a:t>
            </a:r>
            <a:r>
              <a:rPr lang="cs-CZ" sz="1800" dirty="0" err="1" smtClean="0">
                <a:latin typeface="Courier New" pitchFamily="49" charset="0"/>
                <a:ea typeface="+mn-ea"/>
                <a:cs typeface="+mn-cs"/>
              </a:rPr>
              <a:t>goto</a:t>
            </a:r>
            <a:r>
              <a:rPr lang="cs-CZ" sz="1800" dirty="0" smtClean="0">
                <a:latin typeface="Courier New" pitchFamily="49" charset="0"/>
                <a:ea typeface="+mn-ea"/>
                <a:cs typeface="+mn-cs"/>
              </a:rPr>
              <a:t> </a:t>
            </a:r>
            <a:r>
              <a:rPr lang="cs-CZ" sz="1800" dirty="0" err="1" smtClean="0">
                <a:latin typeface="Courier New" pitchFamily="49" charset="0"/>
                <a:ea typeface="+mn-ea"/>
                <a:cs typeface="+mn-cs"/>
              </a:rPr>
              <a:t>loop</a:t>
            </a:r>
            <a:endParaRPr lang="cs-CZ" sz="1800" dirty="0">
              <a:latin typeface="Courier New" pitchFamily="49" charset="0"/>
              <a:ea typeface="+mn-ea"/>
              <a:cs typeface="+mn-cs"/>
            </a:endParaRPr>
          </a:p>
        </p:txBody>
      </p:sp>
      <p:sp>
        <p:nvSpPr>
          <p:cNvPr id="324612" name="Rectangle 4"/>
          <p:cNvSpPr>
            <a:spLocks noChangeArrowheads="1"/>
          </p:cNvSpPr>
          <p:nvPr/>
        </p:nvSpPr>
        <p:spPr bwMode="auto">
          <a:xfrm>
            <a:off x="142844" y="2057400"/>
            <a:ext cx="3971924" cy="2338076"/>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eaLnBrk="0" hangingPunct="0"/>
            <a:r>
              <a:rPr lang="nn-NO" sz="1800" dirty="0" smtClean="0">
                <a:latin typeface="Courier New" pitchFamily="-96" charset="0"/>
              </a:rPr>
              <a:t>void set_val</a:t>
            </a:r>
          </a:p>
          <a:p>
            <a:pPr algn="l" eaLnBrk="0" hangingPunct="0"/>
            <a:r>
              <a:rPr lang="nn-NO" sz="1800" dirty="0" smtClean="0">
                <a:latin typeface="Courier New" pitchFamily="-96" charset="0"/>
              </a:rPr>
              <a:t>  (struct rec *r, int val)</a:t>
            </a:r>
          </a:p>
          <a:p>
            <a:pPr algn="l" eaLnBrk="0" hangingPunct="0"/>
            <a:r>
              <a:rPr lang="nn-NO" sz="1800" dirty="0" smtClean="0">
                <a:latin typeface="Courier New" pitchFamily="-96" charset="0"/>
              </a:rPr>
              <a:t>{</a:t>
            </a:r>
          </a:p>
          <a:p>
            <a:pPr algn="l" eaLnBrk="0" hangingPunct="0"/>
            <a:r>
              <a:rPr lang="nn-NO" sz="1800" dirty="0" smtClean="0">
                <a:latin typeface="Courier New" pitchFamily="-96" charset="0"/>
              </a:rPr>
              <a:t>  while (r) {</a:t>
            </a:r>
          </a:p>
          <a:p>
            <a:pPr algn="l" eaLnBrk="0" hangingPunct="0"/>
            <a:r>
              <a:rPr lang="nn-NO" sz="1800" dirty="0" smtClean="0">
                <a:latin typeface="Courier New" pitchFamily="-96" charset="0"/>
              </a:rPr>
              <a:t>    int i = r-&gt;i;</a:t>
            </a:r>
          </a:p>
          <a:p>
            <a:pPr algn="l" eaLnBrk="0" hangingPunct="0"/>
            <a:r>
              <a:rPr lang="nn-NO" sz="1800" dirty="0" smtClean="0">
                <a:latin typeface="Courier New" pitchFamily="-96" charset="0"/>
              </a:rPr>
              <a:t>    r-&gt;a[i] = val;</a:t>
            </a:r>
          </a:p>
          <a:p>
            <a:pPr algn="l" eaLnBrk="0" hangingPunct="0"/>
            <a:r>
              <a:rPr lang="nn-NO" sz="1800" dirty="0" smtClean="0">
                <a:latin typeface="Courier New" pitchFamily="-96" charset="0"/>
              </a:rPr>
              <a:t>    r = r-&gt;</a:t>
            </a:r>
            <a:r>
              <a:rPr lang="nn-NO" sz="1800" dirty="0" err="1" smtClean="0">
                <a:latin typeface="Courier New" pitchFamily="-96" charset="0"/>
              </a:rPr>
              <a:t>next</a:t>
            </a:r>
            <a:r>
              <a:rPr lang="nn-NO" sz="1800" dirty="0" smtClean="0">
                <a:latin typeface="Courier New" pitchFamily="-96" charset="0"/>
              </a:rPr>
              <a:t>;</a:t>
            </a:r>
          </a:p>
          <a:p>
            <a:pPr algn="l" eaLnBrk="0" hangingPunct="0"/>
            <a:r>
              <a:rPr lang="nn-NO" sz="1800" dirty="0" smtClean="0">
                <a:latin typeface="Courier New" pitchFamily="-96" charset="0"/>
              </a:rPr>
              <a:t>  }</a:t>
            </a:r>
          </a:p>
          <a:p>
            <a:pPr algn="l" eaLnBrk="0" hangingPunct="0"/>
            <a:r>
              <a:rPr lang="nn-NO" sz="1800" dirty="0" smtClean="0">
                <a:latin typeface="Courier New" pitchFamily="-96" charset="0"/>
              </a:rPr>
              <a:t>}</a:t>
            </a:r>
            <a:endParaRPr lang="nn-NO" sz="1800" dirty="0">
              <a:latin typeface="Courier New" pitchFamily="-96" charset="0"/>
            </a:endParaRPr>
          </a:p>
        </p:txBody>
      </p:sp>
      <p:sp>
        <p:nvSpPr>
          <p:cNvPr id="121860" name="Rectangle 5"/>
          <p:cNvSpPr>
            <a:spLocks noGrp="1" noChangeArrowheads="1"/>
          </p:cNvSpPr>
          <p:nvPr>
            <p:ph type="title"/>
          </p:nvPr>
        </p:nvSpPr>
        <p:spPr>
          <a:xfrm>
            <a:off x="381000" y="569913"/>
            <a:ext cx="7226300" cy="573087"/>
          </a:xfrm>
        </p:spPr>
        <p:txBody>
          <a:bodyPr/>
          <a:lstStyle/>
          <a:p>
            <a:r>
              <a:rPr lang="en-US" dirty="0" smtClean="0">
                <a:latin typeface="Calibri" pitchFamily="-96" charset="0"/>
              </a:rPr>
              <a:t>Following Linked List</a:t>
            </a:r>
            <a:endParaRPr lang="en-US" dirty="0">
              <a:latin typeface="Calibri" pitchFamily="-96" charset="0"/>
            </a:endParaRPr>
          </a:p>
        </p:txBody>
      </p:sp>
      <p:sp>
        <p:nvSpPr>
          <p:cNvPr id="121861" name="Rectangle 6"/>
          <p:cNvSpPr>
            <a:spLocks noGrp="1" noChangeArrowheads="1"/>
          </p:cNvSpPr>
          <p:nvPr>
            <p:ph type="body" idx="1"/>
          </p:nvPr>
        </p:nvSpPr>
        <p:spPr>
          <a:xfrm>
            <a:off x="381000" y="1219200"/>
            <a:ext cx="3044825" cy="709602"/>
          </a:xfrm>
        </p:spPr>
        <p:txBody>
          <a:bodyPr/>
          <a:lstStyle/>
          <a:p>
            <a:r>
              <a:rPr lang="en-US" dirty="0">
                <a:latin typeface="Calibri" pitchFamily="-96" charset="0"/>
              </a:rPr>
              <a:t>C Code</a:t>
            </a:r>
          </a:p>
        </p:txBody>
      </p:sp>
      <p:graphicFrame>
        <p:nvGraphicFramePr>
          <p:cNvPr id="50" name="Table 49"/>
          <p:cNvGraphicFramePr>
            <a:graphicFrameLocks noGrp="1"/>
          </p:cNvGraphicFramePr>
          <p:nvPr>
            <p:extLst>
              <p:ext uri="{D42A27DB-BD31-4B8C-83A1-F6EECF244321}">
                <p14:modId xmlns:p14="http://schemas.microsoft.com/office/powerpoint/2010/main" val="654954873"/>
              </p:ext>
            </p:extLst>
          </p:nvPr>
        </p:nvGraphicFramePr>
        <p:xfrm>
          <a:off x="4292600" y="3699508"/>
          <a:ext cx="2895600" cy="1112520"/>
        </p:xfrm>
        <a:graphic>
          <a:graphicData uri="http://schemas.openxmlformats.org/drawingml/2006/table">
            <a:tbl>
              <a:tblPr firstRow="1" bandRow="1">
                <a:tableStyleId>{00A15C55-8517-42AA-B614-E9B94910E393}</a:tableStyleId>
              </a:tblPr>
              <a:tblGrid>
                <a:gridCol w="1447800">
                  <a:extLst>
                    <a:ext uri="{9D8B030D-6E8A-4147-A177-3AD203B41FA5}">
                      <a16:colId xmlns="" xmlns:a16="http://schemas.microsoft.com/office/drawing/2014/main" val="20000"/>
                    </a:ext>
                  </a:extLst>
                </a:gridCol>
                <a:gridCol w="1447800">
                  <a:extLst>
                    <a:ext uri="{9D8B030D-6E8A-4147-A177-3AD203B41FA5}">
                      <a16:colId xmlns="" xmlns:a16="http://schemas.microsoft.com/office/drawing/2014/main" val="20001"/>
                    </a:ext>
                  </a:extLst>
                </a:gridCol>
              </a:tblGrid>
              <a:tr h="370840">
                <a:tc>
                  <a:txBody>
                    <a:bodyPr/>
                    <a:lstStyle/>
                    <a:p>
                      <a:r>
                        <a:rPr lang="en-US" dirty="0" smtClean="0">
                          <a:latin typeface="Calibri" pitchFamily="34" charset="0"/>
                        </a:rPr>
                        <a:t>Register</a:t>
                      </a:r>
                      <a:endParaRPr lang="en-US" dirty="0">
                        <a:latin typeface="Calibri" pitchFamily="34" charset="0"/>
                      </a:endParaRPr>
                    </a:p>
                  </a:txBody>
                  <a:tcPr/>
                </a:tc>
                <a:tc>
                  <a:txBody>
                    <a:bodyPr/>
                    <a:lstStyle/>
                    <a:p>
                      <a:r>
                        <a:rPr lang="en-US" dirty="0" smtClean="0">
                          <a:latin typeface="Calibri" pitchFamily="34" charset="0"/>
                        </a:rPr>
                        <a:t>Value</a:t>
                      </a:r>
                      <a:endParaRPr lang="en-US" dirty="0">
                        <a:latin typeface="Calibri" pitchFamily="34" charset="0"/>
                      </a:endParaRPr>
                    </a:p>
                  </a:txBody>
                  <a:tcPr/>
                </a:tc>
                <a:extLst>
                  <a:ext uri="{0D108BD9-81ED-4DB2-BD59-A6C34878D82A}">
                    <a16:rowId xmlns="" xmlns:a16="http://schemas.microsoft.com/office/drawing/2014/main" val="10000"/>
                  </a:ext>
                </a:extLst>
              </a:tr>
              <a:tr h="370840">
                <a:tc>
                  <a: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rdi</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r</a:t>
                      </a:r>
                      <a:endParaRPr lang="en-US" b="1" dirty="0">
                        <a:latin typeface="Courier New" pitchFamily="49" charset="0"/>
                        <a:cs typeface="Courier New" pitchFamily="49" charset="0"/>
                      </a:endParaRPr>
                    </a:p>
                  </a:txBody>
                  <a:tcPr/>
                </a:tc>
                <a:extLst>
                  <a:ext uri="{0D108BD9-81ED-4DB2-BD59-A6C34878D82A}">
                    <a16:rowId xmlns="" xmlns:a16="http://schemas.microsoft.com/office/drawing/2014/main" val="10001"/>
                  </a:ext>
                </a:extLst>
              </a:tr>
              <a:tr h="370840">
                <a:tc>
                  <a: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rsi</a:t>
                      </a:r>
                      <a:endParaRPr lang="en-US" b="1" dirty="0">
                        <a:latin typeface="Courier New" pitchFamily="49" charset="0"/>
                        <a:cs typeface="Courier New" pitchFamily="49" charset="0"/>
                      </a:endParaRPr>
                    </a:p>
                  </a:txBody>
                  <a:tcPr/>
                </a:tc>
                <a:tc>
                  <a:txBody>
                    <a:bodyPr/>
                    <a:lstStyle/>
                    <a:p>
                      <a:r>
                        <a:rPr lang="en-US" b="1" dirty="0" err="1" smtClean="0">
                          <a:latin typeface="Courier New" pitchFamily="49" charset="0"/>
                          <a:cs typeface="Courier New" pitchFamily="49" charset="0"/>
                        </a:rPr>
                        <a:t>val</a:t>
                      </a:r>
                      <a:endParaRPr lang="en-US" b="1" dirty="0">
                        <a:latin typeface="Courier New" pitchFamily="49" charset="0"/>
                        <a:cs typeface="Courier New" pitchFamily="49" charset="0"/>
                      </a:endParaRPr>
                    </a:p>
                  </a:txBody>
                  <a:tcPr/>
                </a:tc>
                <a:extLst>
                  <a:ext uri="{0D108BD9-81ED-4DB2-BD59-A6C34878D82A}">
                    <a16:rowId xmlns="" xmlns:a16="http://schemas.microsoft.com/office/drawing/2014/main" val="10002"/>
                  </a:ext>
                </a:extLst>
              </a:tr>
            </a:tbl>
          </a:graphicData>
        </a:graphic>
      </p:graphicFrame>
      <p:sp>
        <p:nvSpPr>
          <p:cNvPr id="18" name="Rectangle 2"/>
          <p:cNvSpPr>
            <a:spLocks noChangeArrowheads="1"/>
          </p:cNvSpPr>
          <p:nvPr/>
        </p:nvSpPr>
        <p:spPr bwMode="auto">
          <a:xfrm>
            <a:off x="5116087" y="332656"/>
            <a:ext cx="3296295" cy="1340880"/>
          </a:xfrm>
          <a:prstGeom prst="rect">
            <a:avLst/>
          </a:prstGeom>
          <a:solidFill>
            <a:srgbClr val="F6F5BD"/>
          </a:solidFill>
          <a:ln w="12700">
            <a:solidFill>
              <a:schemeClr val="tx1"/>
            </a:solidFill>
            <a:miter lim="800000"/>
            <a:headEnd/>
            <a:tailEnd/>
          </a:ln>
        </p:spPr>
        <p:txBody>
          <a:bodyPr wrap="square" lIns="90487" tIns="44450" rIns="90487" bIns="44450">
            <a:prstTxWarp prst="textNoShape">
              <a:avLst/>
            </a:prstTxWarp>
            <a:spAutoFit/>
          </a:bodyPr>
          <a:lstStyle/>
          <a:p>
            <a:pPr algn="l" eaLnBrk="0" hangingPunct="0"/>
            <a:r>
              <a:rPr lang="en-US" sz="1800" dirty="0" err="1">
                <a:latin typeface="Courier New" pitchFamily="-96" charset="0"/>
              </a:rPr>
              <a:t>struct</a:t>
            </a:r>
            <a:r>
              <a:rPr lang="en-US" sz="1800" dirty="0">
                <a:latin typeface="Courier New" pitchFamily="-96" charset="0"/>
              </a:rPr>
              <a:t> </a:t>
            </a:r>
            <a:r>
              <a:rPr lang="en-US" sz="1800" dirty="0" err="1">
                <a:latin typeface="Courier New" pitchFamily="-96" charset="0"/>
              </a:rPr>
              <a:t>rec</a:t>
            </a:r>
            <a:r>
              <a:rPr lang="en-US" sz="1800" dirty="0">
                <a:latin typeface="Courier New" pitchFamily="-96" charset="0"/>
              </a:rPr>
              <a:t> {</a:t>
            </a:r>
          </a:p>
          <a:p>
            <a:pPr algn="l" eaLnBrk="0" hangingPunct="0"/>
            <a:r>
              <a:rPr lang="en-US" sz="1800" dirty="0" smtClean="0">
                <a:latin typeface="Courier New" pitchFamily="-96" charset="0"/>
              </a:rPr>
              <a:t>    </a:t>
            </a:r>
            <a:r>
              <a:rPr lang="en-US" sz="1800" dirty="0" err="1" smtClean="0">
                <a:latin typeface="Courier New" pitchFamily="-96" charset="0"/>
              </a:rPr>
              <a:t>int</a:t>
            </a:r>
            <a:r>
              <a:rPr lang="en-US" sz="1800" dirty="0" smtClean="0">
                <a:latin typeface="Courier New" pitchFamily="-96" charset="0"/>
              </a:rPr>
              <a:t> </a:t>
            </a:r>
            <a:r>
              <a:rPr lang="en-US" sz="1800" dirty="0">
                <a:latin typeface="Courier New" pitchFamily="-96" charset="0"/>
              </a:rPr>
              <a:t>a</a:t>
            </a:r>
            <a:r>
              <a:rPr lang="en-US" sz="1800" dirty="0" smtClean="0">
                <a:latin typeface="Courier New" pitchFamily="-96" charset="0"/>
              </a:rPr>
              <a:t>[4]</a:t>
            </a:r>
            <a:r>
              <a:rPr lang="en-US" sz="1800" dirty="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size_t</a:t>
            </a:r>
            <a:r>
              <a:rPr lang="en-US" sz="1800" dirty="0" smtClean="0">
                <a:latin typeface="Courier New" pitchFamily="-96" charset="0"/>
              </a:rPr>
              <a:t> </a:t>
            </a:r>
            <a:r>
              <a:rPr lang="en-US" sz="1800" dirty="0" err="1" smtClean="0">
                <a:latin typeface="Courier New" pitchFamily="-96" charset="0"/>
              </a:rPr>
              <a:t>i</a:t>
            </a:r>
            <a:r>
              <a:rPr lang="en-US" sz="1800" dirty="0" smtClean="0">
                <a:latin typeface="Courier New" pitchFamily="-96" charset="0"/>
              </a:rPr>
              <a:t>;</a:t>
            </a:r>
          </a:p>
          <a:p>
            <a:pPr algn="l" eaLnBrk="0" hangingPunct="0"/>
            <a:r>
              <a:rPr lang="en-US" sz="1800" dirty="0" smtClean="0">
                <a:latin typeface="Courier New" pitchFamily="-96" charset="0"/>
              </a:rPr>
              <a:t>    </a:t>
            </a:r>
            <a:r>
              <a:rPr lang="en-US" sz="1800" dirty="0" err="1" smtClean="0">
                <a:latin typeface="Courier New" pitchFamily="-96" charset="0"/>
              </a:rPr>
              <a:t>struct</a:t>
            </a:r>
            <a:r>
              <a:rPr lang="en-US" sz="1800" dirty="0" smtClean="0">
                <a:latin typeface="Courier New" pitchFamily="-96" charset="0"/>
              </a:rPr>
              <a:t> rec *next;</a:t>
            </a:r>
            <a:endParaRPr lang="en-US" sz="1800" dirty="0">
              <a:latin typeface="Courier New" pitchFamily="-96" charset="0"/>
            </a:endParaRPr>
          </a:p>
          <a:p>
            <a:pPr algn="l" eaLnBrk="0" hangingPunct="0"/>
            <a:r>
              <a:rPr lang="en-US" sz="1800" dirty="0">
                <a:latin typeface="Courier New" pitchFamily="-96" charset="0"/>
              </a:rPr>
              <a:t>};</a:t>
            </a:r>
          </a:p>
        </p:txBody>
      </p:sp>
      <p:grpSp>
        <p:nvGrpSpPr>
          <p:cNvPr id="3" name="Group 2"/>
          <p:cNvGrpSpPr/>
          <p:nvPr/>
        </p:nvGrpSpPr>
        <p:grpSpPr>
          <a:xfrm>
            <a:off x="4450943" y="1506560"/>
            <a:ext cx="4223157" cy="1992331"/>
            <a:chOff x="4450943" y="1049360"/>
            <a:chExt cx="4223157" cy="1992331"/>
          </a:xfrm>
        </p:grpSpPr>
        <p:sp>
          <p:nvSpPr>
            <p:cNvPr id="48" name="Line 17"/>
            <p:cNvSpPr>
              <a:spLocks noChangeShapeType="1"/>
            </p:cNvSpPr>
            <p:nvPr/>
          </p:nvSpPr>
          <p:spPr bwMode="auto">
            <a:xfrm flipV="1">
              <a:off x="5454489" y="2279691"/>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49" name="Rectangle 18"/>
            <p:cNvSpPr>
              <a:spLocks noChangeArrowheads="1"/>
            </p:cNvSpPr>
            <p:nvPr/>
          </p:nvSpPr>
          <p:spPr bwMode="auto">
            <a:xfrm>
              <a:off x="4616289" y="2660691"/>
              <a:ext cx="1524000" cy="381000"/>
            </a:xfrm>
            <a:prstGeom prst="rect">
              <a:avLst/>
            </a:prstGeom>
            <a:noFill/>
            <a:ln w="12700">
              <a:noFill/>
              <a:miter lim="800000"/>
              <a:headEnd/>
              <a:tailEnd/>
            </a:ln>
          </p:spPr>
          <p:txBody>
            <a:bodyPr lIns="90487" tIns="44450" rIns="90487" bIns="44450">
              <a:prstTxWarp prst="textNoShape">
                <a:avLst/>
              </a:prstTxWarp>
            </a:bodyPr>
            <a:lstStyle/>
            <a:p>
              <a:pPr marL="223838" indent="-223838" defTabSz="895350" eaLnBrk="0" hangingPunct="0">
                <a:spcBef>
                  <a:spcPct val="30000"/>
                </a:spcBef>
              </a:pPr>
              <a:r>
                <a:rPr lang="en-US">
                  <a:solidFill>
                    <a:schemeClr val="tx2"/>
                  </a:solidFill>
                  <a:latin typeface="Calibri" pitchFamily="-96" charset="0"/>
                </a:rPr>
                <a:t>Element </a:t>
              </a:r>
              <a:r>
                <a:rPr lang="en-US">
                  <a:latin typeface="Courier New" pitchFamily="-96" charset="0"/>
                </a:rPr>
                <a:t>i</a:t>
              </a:r>
              <a:endParaRPr lang="en-US">
                <a:solidFill>
                  <a:schemeClr val="tx2"/>
                </a:solidFill>
                <a:latin typeface="Calibri" pitchFamily="-96" charset="0"/>
              </a:endParaRPr>
            </a:p>
          </p:txBody>
        </p:sp>
        <p:grpSp>
          <p:nvGrpSpPr>
            <p:cNvPr id="2" name="Group 1"/>
            <p:cNvGrpSpPr/>
            <p:nvPr/>
          </p:nvGrpSpPr>
          <p:grpSpPr>
            <a:xfrm>
              <a:off x="4450943" y="1049360"/>
              <a:ext cx="3979019" cy="1611991"/>
              <a:chOff x="4563315" y="1484784"/>
              <a:chExt cx="3979019" cy="1611991"/>
            </a:xfrm>
          </p:grpSpPr>
          <p:grpSp>
            <p:nvGrpSpPr>
              <p:cNvPr id="19" name="Group 18"/>
              <p:cNvGrpSpPr/>
              <p:nvPr/>
            </p:nvGrpSpPr>
            <p:grpSpPr>
              <a:xfrm>
                <a:off x="4563315" y="1484784"/>
                <a:ext cx="3979019" cy="1611991"/>
                <a:chOff x="4283968" y="1024921"/>
                <a:chExt cx="3979019" cy="1611991"/>
              </a:xfrm>
            </p:grpSpPr>
            <p:sp>
              <p:nvSpPr>
                <p:cNvPr id="20" name="Line 16"/>
                <p:cNvSpPr>
                  <a:spLocks noChangeShapeType="1"/>
                </p:cNvSpPr>
                <p:nvPr/>
              </p:nvSpPr>
              <p:spPr bwMode="auto">
                <a:xfrm>
                  <a:off x="4436368" y="1405921"/>
                  <a:ext cx="0" cy="381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21" name="Rectangle 17"/>
                <p:cNvSpPr>
                  <a:spLocks noChangeArrowheads="1"/>
                </p:cNvSpPr>
                <p:nvPr/>
              </p:nvSpPr>
              <p:spPr bwMode="auto">
                <a:xfrm>
                  <a:off x="4283968" y="1024921"/>
                  <a:ext cx="366713" cy="457200"/>
                </a:xfrm>
                <a:prstGeom prst="rect">
                  <a:avLst/>
                </a:prstGeom>
                <a:noFill/>
                <a:ln w="25400">
                  <a:noFill/>
                  <a:miter lim="800000"/>
                  <a:headEnd/>
                  <a:tailEnd/>
                </a:ln>
              </p:spPr>
              <p:txBody>
                <a:bodyPr wrap="none">
                  <a:prstTxWarp prst="textNoShape">
                    <a:avLst/>
                  </a:prstTxWarp>
                  <a:spAutoFit/>
                </a:bodyPr>
                <a:lstStyle/>
                <a:p>
                  <a:pPr eaLnBrk="0" hangingPunct="0"/>
                  <a:r>
                    <a:rPr lang="en-US">
                      <a:latin typeface="Courier New" pitchFamily="-96" charset="0"/>
                    </a:rPr>
                    <a:t>r</a:t>
                  </a:r>
                </a:p>
              </p:txBody>
            </p:sp>
            <p:sp>
              <p:nvSpPr>
                <p:cNvPr id="22" name="Rectangle 10"/>
                <p:cNvSpPr>
                  <a:spLocks noChangeArrowheads="1"/>
                </p:cNvSpPr>
                <p:nvPr/>
              </p:nvSpPr>
              <p:spPr bwMode="auto">
                <a:xfrm>
                  <a:off x="6161106" y="1826627"/>
                  <a:ext cx="876300" cy="431800"/>
                </a:xfrm>
                <a:prstGeom prst="rect">
                  <a:avLst/>
                </a:prstGeom>
                <a:solidFill>
                  <a:srgbClr val="F1C7C7"/>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err="1">
                      <a:latin typeface="Courier New" pitchFamily="-96" charset="0"/>
                    </a:rPr>
                    <a:t>i</a:t>
                  </a:r>
                  <a:endParaRPr lang="en-US" sz="2000" dirty="0">
                    <a:latin typeface="Courier New" pitchFamily="-96" charset="0"/>
                  </a:endParaRPr>
                </a:p>
              </p:txBody>
            </p:sp>
            <p:sp>
              <p:nvSpPr>
                <p:cNvPr id="23" name="Rectangle 12"/>
                <p:cNvSpPr>
                  <a:spLocks noChangeArrowheads="1"/>
                </p:cNvSpPr>
                <p:nvPr/>
              </p:nvSpPr>
              <p:spPr bwMode="auto">
                <a:xfrm>
                  <a:off x="7037406" y="1826627"/>
                  <a:ext cx="869944" cy="431800"/>
                </a:xfrm>
                <a:prstGeom prst="rect">
                  <a:avLst/>
                </a:prstGeom>
                <a:solidFill>
                  <a:srgbClr val="D5F1CF"/>
                </a:solidFill>
                <a:ln w="25400">
                  <a:solidFill>
                    <a:schemeClr val="tx1"/>
                  </a:solidFill>
                  <a:miter lim="800000"/>
                  <a:headEnd/>
                  <a:tailEnd/>
                </a:ln>
              </p:spPr>
              <p:txBody>
                <a:bodyPr wrap="none" lIns="90487" tIns="44450" rIns="90487" bIns="44450" anchor="ctr">
                  <a:prstTxWarp prst="textNoShape">
                    <a:avLst/>
                  </a:prstTxWarp>
                </a:bodyPr>
                <a:lstStyle/>
                <a:p>
                  <a:pPr algn="ctr" eaLnBrk="0" hangingPunct="0"/>
                  <a:r>
                    <a:rPr lang="en-US" sz="2000" dirty="0" smtClean="0">
                      <a:latin typeface="Courier New" pitchFamily="-96" charset="0"/>
                    </a:rPr>
                    <a:t>next</a:t>
                  </a:r>
                  <a:endParaRPr lang="en-US" sz="2000" dirty="0">
                    <a:latin typeface="Courier New" pitchFamily="-96" charset="0"/>
                  </a:endParaRPr>
                </a:p>
              </p:txBody>
            </p:sp>
            <p:sp>
              <p:nvSpPr>
                <p:cNvPr id="24" name="Rectangle 13"/>
                <p:cNvSpPr>
                  <a:spLocks noChangeArrowheads="1"/>
                </p:cNvSpPr>
                <p:nvPr/>
              </p:nvSpPr>
              <p:spPr bwMode="auto">
                <a:xfrm>
                  <a:off x="4355976" y="2242552"/>
                  <a:ext cx="333375" cy="393700"/>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a:latin typeface="Courier New" pitchFamily="-96" charset="0"/>
                    </a:rPr>
                    <a:t>0</a:t>
                  </a:r>
                </a:p>
              </p:txBody>
            </p:sp>
            <p:sp>
              <p:nvSpPr>
                <p:cNvPr id="25" name="Rectangle 14"/>
                <p:cNvSpPr>
                  <a:spLocks noChangeArrowheads="1"/>
                </p:cNvSpPr>
                <p:nvPr/>
              </p:nvSpPr>
              <p:spPr bwMode="auto">
                <a:xfrm>
                  <a:off x="5886488" y="2239367"/>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16</a:t>
                  </a:r>
                  <a:endParaRPr lang="en-US" sz="2000" dirty="0">
                    <a:latin typeface="Courier New" pitchFamily="-96" charset="0"/>
                  </a:endParaRPr>
                </a:p>
              </p:txBody>
            </p:sp>
            <p:sp>
              <p:nvSpPr>
                <p:cNvPr id="26" name="Rectangle 15"/>
                <p:cNvSpPr>
                  <a:spLocks noChangeArrowheads="1"/>
                </p:cNvSpPr>
                <p:nvPr/>
              </p:nvSpPr>
              <p:spPr bwMode="auto">
                <a:xfrm>
                  <a:off x="6794518"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24</a:t>
                  </a:r>
                  <a:endParaRPr lang="en-US" sz="2000" dirty="0">
                    <a:latin typeface="Courier New" pitchFamily="-96" charset="0"/>
                  </a:endParaRPr>
                </a:p>
              </p:txBody>
            </p:sp>
            <p:sp>
              <p:nvSpPr>
                <p:cNvPr id="27" name="Rectangle 16"/>
                <p:cNvSpPr>
                  <a:spLocks noChangeArrowheads="1"/>
                </p:cNvSpPr>
                <p:nvPr/>
              </p:nvSpPr>
              <p:spPr bwMode="auto">
                <a:xfrm>
                  <a:off x="7772419" y="2225089"/>
                  <a:ext cx="490568" cy="397545"/>
                </a:xfrm>
                <a:prstGeom prst="rect">
                  <a:avLst/>
                </a:prstGeom>
                <a:noFill/>
                <a:ln w="25400">
                  <a:noFill/>
                  <a:miter lim="800000"/>
                  <a:headEnd/>
                  <a:tailEnd/>
                </a:ln>
              </p:spPr>
              <p:txBody>
                <a:bodyPr wrap="none" lIns="90487" tIns="44450" rIns="90487" bIns="44450">
                  <a:prstTxWarp prst="textNoShape">
                    <a:avLst/>
                  </a:prstTxWarp>
                  <a:spAutoFit/>
                </a:bodyPr>
                <a:lstStyle/>
                <a:p>
                  <a:pPr eaLnBrk="0" hangingPunct="0"/>
                  <a:r>
                    <a:rPr lang="en-US" sz="2000" dirty="0" smtClean="0">
                      <a:latin typeface="Courier New" pitchFamily="-96" charset="0"/>
                    </a:rPr>
                    <a:t>32</a:t>
                  </a:r>
                  <a:endParaRPr lang="en-US" sz="2000" dirty="0">
                    <a:latin typeface="Courier New" pitchFamily="-96" charset="0"/>
                  </a:endParaRPr>
                </a:p>
              </p:txBody>
            </p:sp>
          </p:grpSp>
          <p:sp>
            <p:nvSpPr>
              <p:cNvPr id="33" name="Rectangle 11"/>
              <p:cNvSpPr>
                <a:spLocks noChangeArrowheads="1"/>
              </p:cNvSpPr>
              <p:nvPr/>
            </p:nvSpPr>
            <p:spPr bwMode="auto">
              <a:xfrm>
                <a:off x="4700975" y="2286490"/>
                <a:ext cx="1739478" cy="4318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eaLnBrk="0" hangingPunct="0">
                  <a:defRPr/>
                </a:pPr>
                <a:r>
                  <a:rPr lang="en-US" sz="2000">
                    <a:latin typeface="Courier New" pitchFamily="49" charset="0"/>
                    <a:ea typeface="+mn-ea"/>
                    <a:cs typeface="+mn-cs"/>
                  </a:rPr>
                  <a:t>a</a:t>
                </a:r>
              </a:p>
            </p:txBody>
          </p:sp>
        </p:grpSp>
        <p:sp>
          <p:nvSpPr>
            <p:cNvPr id="47" name="Freeform 16"/>
            <p:cNvSpPr>
              <a:spLocks/>
            </p:cNvSpPr>
            <p:nvPr/>
          </p:nvSpPr>
          <p:spPr bwMode="auto">
            <a:xfrm flipH="1">
              <a:off x="7683500" y="1506560"/>
              <a:ext cx="990600" cy="457200"/>
            </a:xfrm>
            <a:custGeom>
              <a:avLst/>
              <a:gdLst>
                <a:gd name="T0" fmla="*/ 624 w 624"/>
                <a:gd name="T1" fmla="*/ 288 h 288"/>
                <a:gd name="T2" fmla="*/ 576 w 624"/>
                <a:gd name="T3" fmla="*/ 0 h 288"/>
                <a:gd name="T4" fmla="*/ 96 w 624"/>
                <a:gd name="T5" fmla="*/ 0 h 288"/>
                <a:gd name="T6" fmla="*/ 0 w 624"/>
                <a:gd name="T7" fmla="*/ 144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624" y="288"/>
                  </a:moveTo>
                  <a:lnTo>
                    <a:pt x="576" y="0"/>
                  </a:lnTo>
                  <a:lnTo>
                    <a:pt x="96" y="0"/>
                  </a:lnTo>
                  <a:lnTo>
                    <a:pt x="0" y="144"/>
                  </a:lnTo>
                </a:path>
              </a:pathLst>
            </a:custGeom>
            <a:noFill/>
            <a:ln w="38100">
              <a:solidFill>
                <a:schemeClr val="tx1"/>
              </a:solidFill>
              <a:round/>
              <a:headEnd/>
              <a:tailEnd type="triangle" w="med" len="med"/>
            </a:ln>
          </p:spPr>
          <p:txBody>
            <a:bodyPr wrap="none" anchor="ctr">
              <a:prstTxWarp prst="textNoShape">
                <a:avLst/>
              </a:prstTxWarp>
            </a:bodyPr>
            <a:lstStyle/>
            <a:p>
              <a:pPr eaLnBrk="0" hangingPunct="0"/>
              <a:endParaRPr lang="en-US">
                <a:latin typeface="Calibri" pitchFamily="-96" charset="0"/>
              </a:endParaRPr>
            </a:p>
          </p:txBody>
        </p:sp>
      </p:grpSp>
    </p:spTree>
    <p:extLst>
      <p:ext uri="{BB962C8B-B14F-4D97-AF65-F5344CB8AC3E}">
        <p14:creationId xmlns:p14="http://schemas.microsoft.com/office/powerpoint/2010/main" val="167736237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2"/>
                                        </p:tgtEl>
                                        <p:attrNameLst>
                                          <p:attrName>style.visibility</p:attrName>
                                        </p:attrNameLst>
                                      </p:cBhvr>
                                      <p:to>
                                        <p:strVal val="visible"/>
                                      </p:to>
                                    </p:set>
                                    <p:animEffect transition="in" filter="dissolve">
                                      <p:cBhvr>
                                        <p:cTn id="7" dur="500"/>
                                        <p:tgtEl>
                                          <p:spTgt spid="3246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24611"/>
                                        </p:tgtEl>
                                        <p:attrNameLst>
                                          <p:attrName>style.visibility</p:attrName>
                                        </p:attrNameLst>
                                      </p:cBhvr>
                                      <p:to>
                                        <p:strVal val="visible"/>
                                      </p:to>
                                    </p:set>
                                    <p:animEffect transition="in" filter="dissolve">
                                      <p:cBhvr>
                                        <p:cTn id="15" dur="500"/>
                                        <p:tgtEl>
                                          <p:spTgt spid="324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animBg="1"/>
      <p:bldP spid="3246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533400" y="228600"/>
            <a:ext cx="5170488" cy="573088"/>
          </a:xfrm>
        </p:spPr>
        <p:txBody>
          <a:bodyPr/>
          <a:lstStyle/>
          <a:p>
            <a:pPr eaLnBrk="1" hangingPunct="1">
              <a:defRPr/>
            </a:pPr>
            <a:r>
              <a:rPr lang="en-US">
                <a:ea typeface="+mj-ea"/>
                <a:cs typeface="+mj-cs"/>
              </a:rPr>
              <a:t>Alignment</a:t>
            </a:r>
          </a:p>
        </p:txBody>
      </p:sp>
      <p:sp>
        <p:nvSpPr>
          <p:cNvPr id="325635" name="Rectangle 3"/>
          <p:cNvSpPr>
            <a:spLocks noGrp="1" noChangeArrowheads="1"/>
          </p:cNvSpPr>
          <p:nvPr>
            <p:ph type="body" idx="1"/>
          </p:nvPr>
        </p:nvSpPr>
        <p:spPr/>
        <p:txBody>
          <a:bodyPr/>
          <a:lstStyle/>
          <a:p>
            <a:pPr eaLnBrk="1" hangingPunct="1">
              <a:buFont typeface="Wingdings" charset="2"/>
              <a:buNone/>
              <a:defRPr/>
            </a:pPr>
            <a:r>
              <a:rPr lang="en-US" dirty="0">
                <a:ea typeface="+mn-ea"/>
                <a:cs typeface="+mn-cs"/>
              </a:rPr>
              <a:t>Aligned Data</a:t>
            </a:r>
          </a:p>
          <a:p>
            <a:pPr lvl="1" eaLnBrk="1" hangingPunct="1">
              <a:buFont typeface="Wingdings" charset="2"/>
              <a:buChar char="n"/>
              <a:defRPr/>
            </a:pPr>
            <a:r>
              <a:rPr lang="en-US" dirty="0"/>
              <a:t>Primitive data type requires K bytes</a:t>
            </a:r>
          </a:p>
          <a:p>
            <a:pPr lvl="1" eaLnBrk="1" hangingPunct="1">
              <a:buFont typeface="Wingdings" charset="2"/>
              <a:buChar char="n"/>
              <a:defRPr/>
            </a:pPr>
            <a:r>
              <a:rPr lang="en-US" dirty="0"/>
              <a:t>Address must be multiple of K</a:t>
            </a:r>
          </a:p>
          <a:p>
            <a:pPr lvl="1" eaLnBrk="1" hangingPunct="1">
              <a:buFont typeface="Wingdings" charset="2"/>
              <a:buChar char="n"/>
              <a:defRPr/>
            </a:pPr>
            <a:r>
              <a:rPr lang="en-US" dirty="0"/>
              <a:t>Required on some machines; advised on </a:t>
            </a:r>
            <a:r>
              <a:rPr lang="en-US" dirty="0" smtClean="0"/>
              <a:t>x86-64</a:t>
            </a:r>
            <a:endParaRPr lang="en-US" dirty="0"/>
          </a:p>
          <a:p>
            <a:pPr lvl="2" eaLnBrk="1" hangingPunct="1">
              <a:buFont typeface="Wingdings" charset="2"/>
              <a:buChar char="l"/>
              <a:defRPr/>
            </a:pPr>
            <a:r>
              <a:rPr lang="en-US" dirty="0"/>
              <a:t>treated differently by Linux and Windows!</a:t>
            </a:r>
          </a:p>
          <a:p>
            <a:pPr eaLnBrk="1" hangingPunct="1">
              <a:buFont typeface="Wingdings" charset="2"/>
              <a:buNone/>
              <a:defRPr/>
            </a:pPr>
            <a:r>
              <a:rPr lang="en-US" dirty="0">
                <a:ea typeface="+mn-ea"/>
                <a:cs typeface="+mn-cs"/>
              </a:rPr>
              <a:t>Motivation for Aligning Data</a:t>
            </a:r>
          </a:p>
          <a:p>
            <a:pPr lvl="1" eaLnBrk="1" hangingPunct="1">
              <a:buFont typeface="Wingdings" charset="2"/>
              <a:buChar char="n"/>
              <a:defRPr/>
            </a:pPr>
            <a:r>
              <a:rPr lang="en-US" dirty="0"/>
              <a:t>Memory accessed by (aligned) </a:t>
            </a:r>
            <a:r>
              <a:rPr lang="en-US" dirty="0" smtClean="0"/>
              <a:t>chunks of 4 or 8 bytes (double </a:t>
            </a:r>
            <a:r>
              <a:rPr lang="en-US" dirty="0"/>
              <a:t>or quad-</a:t>
            </a:r>
            <a:r>
              <a:rPr lang="en-US" dirty="0" smtClean="0"/>
              <a:t>words) – system-dependent</a:t>
            </a:r>
            <a:endParaRPr lang="en-US" dirty="0"/>
          </a:p>
          <a:p>
            <a:pPr lvl="2" eaLnBrk="1" hangingPunct="1">
              <a:buFont typeface="Wingdings" charset="2"/>
              <a:buChar char="l"/>
              <a:defRPr/>
            </a:pPr>
            <a:r>
              <a:rPr lang="en-US" dirty="0"/>
              <a:t>Inefficient to load or store datum that spans quad word boundaries</a:t>
            </a:r>
          </a:p>
          <a:p>
            <a:pPr lvl="2" eaLnBrk="1" hangingPunct="1">
              <a:buFont typeface="Wingdings" charset="2"/>
              <a:buChar char="l"/>
              <a:defRPr/>
            </a:pPr>
            <a:r>
              <a:rPr lang="en-US" dirty="0"/>
              <a:t>Virtual memory very tricky when datum spans 2 pages</a:t>
            </a:r>
          </a:p>
          <a:p>
            <a:pPr eaLnBrk="1" hangingPunct="1">
              <a:buFont typeface="Wingdings" charset="2"/>
              <a:buNone/>
              <a:defRPr/>
            </a:pPr>
            <a:r>
              <a:rPr lang="en-US" dirty="0">
                <a:ea typeface="+mn-ea"/>
                <a:cs typeface="+mn-cs"/>
              </a:rPr>
              <a:t>Compiler</a:t>
            </a:r>
          </a:p>
          <a:p>
            <a:pPr lvl="1" eaLnBrk="1" hangingPunct="1">
              <a:buFont typeface="Wingdings" charset="2"/>
              <a:buChar char="n"/>
              <a:defRPr/>
            </a:pPr>
            <a:r>
              <a:rPr lang="en-US" dirty="0"/>
              <a:t>Inserts gaps in structure to ensure correct alignment of fields</a:t>
            </a:r>
          </a:p>
        </p:txBody>
      </p:sp>
    </p:spTree>
    <p:extLst>
      <p:ext uri="{BB962C8B-B14F-4D97-AF65-F5344CB8AC3E}">
        <p14:creationId xmlns:p14="http://schemas.microsoft.com/office/powerpoint/2010/main" val="39771892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dissolve">
                                      <p:cBhvr>
                                        <p:cTn id="7" dur="500"/>
                                        <p:tgtEl>
                                          <p:spTgt spid="3256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5635">
                                            <p:txEl>
                                              <p:pRg st="1" end="1"/>
                                            </p:txEl>
                                          </p:spTgt>
                                        </p:tgtEl>
                                        <p:attrNameLst>
                                          <p:attrName>style.visibility</p:attrName>
                                        </p:attrNameLst>
                                      </p:cBhvr>
                                      <p:to>
                                        <p:strVal val="visible"/>
                                      </p:to>
                                    </p:set>
                                    <p:animEffect transition="in" filter="dissolve">
                                      <p:cBhvr>
                                        <p:cTn id="10" dur="500"/>
                                        <p:tgtEl>
                                          <p:spTgt spid="32563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5635">
                                            <p:txEl>
                                              <p:pRg st="2" end="2"/>
                                            </p:txEl>
                                          </p:spTgt>
                                        </p:tgtEl>
                                        <p:attrNameLst>
                                          <p:attrName>style.visibility</p:attrName>
                                        </p:attrNameLst>
                                      </p:cBhvr>
                                      <p:to>
                                        <p:strVal val="visible"/>
                                      </p:to>
                                    </p:set>
                                    <p:animEffect transition="in" filter="dissolve">
                                      <p:cBhvr>
                                        <p:cTn id="13" dur="500"/>
                                        <p:tgtEl>
                                          <p:spTgt spid="32563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5635">
                                            <p:txEl>
                                              <p:pRg st="3" end="3"/>
                                            </p:txEl>
                                          </p:spTgt>
                                        </p:tgtEl>
                                        <p:attrNameLst>
                                          <p:attrName>style.visibility</p:attrName>
                                        </p:attrNameLst>
                                      </p:cBhvr>
                                      <p:to>
                                        <p:strVal val="visible"/>
                                      </p:to>
                                    </p:set>
                                    <p:animEffect transition="in" filter="dissolve">
                                      <p:cBhvr>
                                        <p:cTn id="16" dur="500"/>
                                        <p:tgtEl>
                                          <p:spTgt spid="32563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5635">
                                            <p:txEl>
                                              <p:pRg st="4" end="4"/>
                                            </p:txEl>
                                          </p:spTgt>
                                        </p:tgtEl>
                                        <p:attrNameLst>
                                          <p:attrName>style.visibility</p:attrName>
                                        </p:attrNameLst>
                                      </p:cBhvr>
                                      <p:to>
                                        <p:strVal val="visible"/>
                                      </p:to>
                                    </p:set>
                                    <p:animEffect transition="in" filter="dissolve">
                                      <p:cBhvr>
                                        <p:cTn id="19" dur="500"/>
                                        <p:tgtEl>
                                          <p:spTgt spid="32563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25635">
                                            <p:txEl>
                                              <p:pRg st="5" end="5"/>
                                            </p:txEl>
                                          </p:spTgt>
                                        </p:tgtEl>
                                        <p:attrNameLst>
                                          <p:attrName>style.visibility</p:attrName>
                                        </p:attrNameLst>
                                      </p:cBhvr>
                                      <p:to>
                                        <p:strVal val="visible"/>
                                      </p:to>
                                    </p:set>
                                    <p:animEffect transition="in" filter="dissolve">
                                      <p:cBhvr>
                                        <p:cTn id="24" dur="500"/>
                                        <p:tgtEl>
                                          <p:spTgt spid="32563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5635">
                                            <p:txEl>
                                              <p:pRg st="6" end="6"/>
                                            </p:txEl>
                                          </p:spTgt>
                                        </p:tgtEl>
                                        <p:attrNameLst>
                                          <p:attrName>style.visibility</p:attrName>
                                        </p:attrNameLst>
                                      </p:cBhvr>
                                      <p:to>
                                        <p:strVal val="visible"/>
                                      </p:to>
                                    </p:set>
                                    <p:animEffect transition="in" filter="dissolve">
                                      <p:cBhvr>
                                        <p:cTn id="27" dur="500"/>
                                        <p:tgtEl>
                                          <p:spTgt spid="32563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25635">
                                            <p:txEl>
                                              <p:pRg st="7" end="7"/>
                                            </p:txEl>
                                          </p:spTgt>
                                        </p:tgtEl>
                                        <p:attrNameLst>
                                          <p:attrName>style.visibility</p:attrName>
                                        </p:attrNameLst>
                                      </p:cBhvr>
                                      <p:to>
                                        <p:strVal val="visible"/>
                                      </p:to>
                                    </p:set>
                                    <p:animEffect transition="in" filter="dissolve">
                                      <p:cBhvr>
                                        <p:cTn id="30" dur="500"/>
                                        <p:tgtEl>
                                          <p:spTgt spid="32563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25635">
                                            <p:txEl>
                                              <p:pRg st="8" end="8"/>
                                            </p:txEl>
                                          </p:spTgt>
                                        </p:tgtEl>
                                        <p:attrNameLst>
                                          <p:attrName>style.visibility</p:attrName>
                                        </p:attrNameLst>
                                      </p:cBhvr>
                                      <p:to>
                                        <p:strVal val="visible"/>
                                      </p:to>
                                    </p:set>
                                    <p:animEffect transition="in" filter="dissolve">
                                      <p:cBhvr>
                                        <p:cTn id="33" dur="500"/>
                                        <p:tgtEl>
                                          <p:spTgt spid="32563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25635">
                                            <p:txEl>
                                              <p:pRg st="9" end="9"/>
                                            </p:txEl>
                                          </p:spTgt>
                                        </p:tgtEl>
                                        <p:attrNameLst>
                                          <p:attrName>style.visibility</p:attrName>
                                        </p:attrNameLst>
                                      </p:cBhvr>
                                      <p:to>
                                        <p:strVal val="visible"/>
                                      </p:to>
                                    </p:set>
                                    <p:animEffect transition="in" filter="dissolve">
                                      <p:cBhvr>
                                        <p:cTn id="38" dur="500"/>
                                        <p:tgtEl>
                                          <p:spTgt spid="325635">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25635">
                                            <p:txEl>
                                              <p:pRg st="10" end="10"/>
                                            </p:txEl>
                                          </p:spTgt>
                                        </p:tgtEl>
                                        <p:attrNameLst>
                                          <p:attrName>style.visibility</p:attrName>
                                        </p:attrNameLst>
                                      </p:cBhvr>
                                      <p:to>
                                        <p:strVal val="visible"/>
                                      </p:to>
                                    </p:set>
                                    <p:animEffect transition="in" filter="dissolve">
                                      <p:cBhvr>
                                        <p:cTn id="41" dur="500"/>
                                        <p:tgtEl>
                                          <p:spTgt spid="325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457200" y="228600"/>
            <a:ext cx="8686800" cy="573088"/>
          </a:xfrm>
        </p:spPr>
        <p:txBody>
          <a:bodyPr/>
          <a:lstStyle/>
          <a:p>
            <a:pPr eaLnBrk="1" hangingPunct="1">
              <a:defRPr/>
            </a:pPr>
            <a:r>
              <a:rPr lang="en-US" dirty="0">
                <a:ea typeface="+mj-ea"/>
                <a:cs typeface="+mj-cs"/>
              </a:rPr>
              <a:t>Specific Cases of </a:t>
            </a:r>
            <a:r>
              <a:rPr lang="en-US" dirty="0" smtClean="0">
                <a:ea typeface="+mj-ea"/>
                <a:cs typeface="+mj-cs"/>
              </a:rPr>
              <a:t>Alignment (x86-64)</a:t>
            </a:r>
            <a:endParaRPr lang="en-US" dirty="0">
              <a:ea typeface="+mj-ea"/>
              <a:cs typeface="+mj-cs"/>
            </a:endParaRPr>
          </a:p>
        </p:txBody>
      </p:sp>
      <p:sp>
        <p:nvSpPr>
          <p:cNvPr id="326659" name="Rectangle 3"/>
          <p:cNvSpPr>
            <a:spLocks noGrp="1" noChangeArrowheads="1"/>
          </p:cNvSpPr>
          <p:nvPr>
            <p:ph type="body" idx="1"/>
          </p:nvPr>
        </p:nvSpPr>
        <p:spPr>
          <a:xfrm>
            <a:off x="290513" y="914400"/>
            <a:ext cx="8307387" cy="5530850"/>
          </a:xfrm>
        </p:spPr>
        <p:txBody>
          <a:bodyPr/>
          <a:lstStyle/>
          <a:p>
            <a:pPr marL="223838" indent="-223838" defTabSz="895350" eaLnBrk="1" hangingPunct="1">
              <a:lnSpc>
                <a:spcPct val="85000"/>
              </a:lnSpc>
              <a:defRPr/>
            </a:pPr>
            <a:r>
              <a:rPr lang="en-US" dirty="0">
                <a:latin typeface="Helvetica" charset="0"/>
              </a:rPr>
              <a:t>Size of Primitive Data Type:</a:t>
            </a:r>
          </a:p>
          <a:p>
            <a:pPr marL="560388" lvl="1" indent="-222250" defTabSz="895350" eaLnBrk="1" hangingPunct="1">
              <a:lnSpc>
                <a:spcPct val="90000"/>
              </a:lnSpc>
              <a:defRPr/>
            </a:pPr>
            <a:r>
              <a:rPr lang="en-US" u="sng" dirty="0">
                <a:latin typeface="Helvetica" charset="0"/>
                <a:ea typeface="ＭＳ Ｐゴシック" charset="0"/>
              </a:rPr>
              <a:t>1 byte</a:t>
            </a:r>
            <a:r>
              <a:rPr lang="en-US" dirty="0">
                <a:latin typeface="Helvetica" charset="0"/>
                <a:ea typeface="ＭＳ Ｐゴシック" charset="0"/>
              </a:rPr>
              <a:t> (e.g., </a:t>
            </a:r>
            <a:r>
              <a:rPr lang="en-US" dirty="0">
                <a:latin typeface="Courier New" charset="0"/>
                <a:ea typeface="ＭＳ Ｐゴシック" charset="0"/>
              </a:rPr>
              <a:t>char)</a:t>
            </a:r>
          </a:p>
          <a:p>
            <a:pPr marL="971550" lvl="2" indent="-296863" defTabSz="895350" eaLnBrk="1" hangingPunct="1">
              <a:lnSpc>
                <a:spcPct val="97000"/>
              </a:lnSpc>
              <a:defRPr/>
            </a:pPr>
            <a:r>
              <a:rPr lang="en-US" dirty="0">
                <a:latin typeface="Helvetica" charset="0"/>
                <a:ea typeface="ＭＳ Ｐゴシック" charset="0"/>
              </a:rPr>
              <a:t>no restrictions on address</a:t>
            </a:r>
          </a:p>
          <a:p>
            <a:pPr marL="560388" lvl="1" indent="-222250" defTabSz="895350" eaLnBrk="1" hangingPunct="1">
              <a:lnSpc>
                <a:spcPct val="90000"/>
              </a:lnSpc>
              <a:defRPr/>
            </a:pPr>
            <a:r>
              <a:rPr lang="en-US" u="sng" dirty="0">
                <a:latin typeface="Helvetica" charset="0"/>
                <a:ea typeface="ＭＳ Ｐゴシック" charset="0"/>
              </a:rPr>
              <a:t>2 bytes</a:t>
            </a:r>
            <a:r>
              <a:rPr lang="en-US" dirty="0">
                <a:latin typeface="Helvetica" charset="0"/>
                <a:ea typeface="ＭＳ Ｐゴシック" charset="0"/>
              </a:rPr>
              <a:t> (e.g., </a:t>
            </a:r>
            <a:r>
              <a:rPr lang="en-US" dirty="0">
                <a:latin typeface="Courier New" charset="0"/>
                <a:ea typeface="ＭＳ Ｐゴシック" charset="0"/>
              </a:rPr>
              <a:t>short</a:t>
            </a:r>
            <a:r>
              <a:rPr lang="en-US" dirty="0">
                <a:latin typeface="Helvetica" charset="0"/>
                <a:ea typeface="ＭＳ Ｐゴシック" charset="0"/>
              </a:rPr>
              <a:t>)</a:t>
            </a:r>
          </a:p>
          <a:p>
            <a:pPr marL="971550" lvl="2" indent="-296863" defTabSz="895350" eaLnBrk="1" hangingPunct="1">
              <a:lnSpc>
                <a:spcPct val="97000"/>
              </a:lnSpc>
              <a:defRPr/>
            </a:pPr>
            <a:r>
              <a:rPr lang="en-US" dirty="0">
                <a:latin typeface="Helvetica" charset="0"/>
                <a:ea typeface="ＭＳ Ｐゴシック" charset="0"/>
              </a:rPr>
              <a:t>lowest 1 bit of address must be 0</a:t>
            </a:r>
            <a:r>
              <a:rPr lang="en-US" baseline="-25000" dirty="0">
                <a:latin typeface="Helvetica" charset="0"/>
                <a:ea typeface="ＭＳ Ｐゴシック" charset="0"/>
              </a:rPr>
              <a:t>2</a:t>
            </a:r>
          </a:p>
          <a:p>
            <a:pPr marL="560388" lvl="1" indent="-222250" defTabSz="895350" eaLnBrk="1" hangingPunct="1">
              <a:lnSpc>
                <a:spcPct val="90000"/>
              </a:lnSpc>
              <a:defRPr/>
            </a:pPr>
            <a:r>
              <a:rPr lang="en-US" u="sng" dirty="0">
                <a:latin typeface="Helvetica" charset="0"/>
                <a:ea typeface="ＭＳ Ｐゴシック" charset="0"/>
              </a:rPr>
              <a:t>4 bytes</a:t>
            </a:r>
            <a:r>
              <a:rPr lang="en-US" dirty="0">
                <a:latin typeface="Helvetica" charset="0"/>
                <a:ea typeface="ＭＳ Ｐゴシック" charset="0"/>
              </a:rPr>
              <a:t> (e.g., </a:t>
            </a:r>
            <a:r>
              <a:rPr lang="en-US" dirty="0" err="1">
                <a:latin typeface="Courier New" charset="0"/>
                <a:ea typeface="ＭＳ Ｐゴシック" charset="0"/>
              </a:rPr>
              <a:t>int</a:t>
            </a:r>
            <a:r>
              <a:rPr lang="en-US" dirty="0">
                <a:latin typeface="Helvetica" charset="0"/>
                <a:ea typeface="ＭＳ Ｐゴシック" charset="0"/>
              </a:rPr>
              <a:t>, </a:t>
            </a:r>
            <a:r>
              <a:rPr lang="en-US" dirty="0" smtClean="0">
                <a:latin typeface="Courier New" charset="0"/>
                <a:ea typeface="ＭＳ Ｐゴシック" charset="0"/>
              </a:rPr>
              <a:t>float</a:t>
            </a:r>
            <a:r>
              <a:rPr lang="en-US" dirty="0" smtClean="0">
                <a:latin typeface="Helvetica" charset="0"/>
                <a:ea typeface="ＭＳ Ｐゴシック" charset="0"/>
              </a:rPr>
              <a:t>)</a:t>
            </a:r>
            <a:endParaRPr lang="en-US" dirty="0">
              <a:latin typeface="Helvetica" charset="0"/>
              <a:ea typeface="ＭＳ Ｐゴシック" charset="0"/>
            </a:endParaRPr>
          </a:p>
          <a:p>
            <a:pPr marL="971550" lvl="2" indent="-296863" defTabSz="895350" eaLnBrk="1" hangingPunct="1">
              <a:lnSpc>
                <a:spcPct val="97000"/>
              </a:lnSpc>
              <a:defRPr/>
            </a:pPr>
            <a:r>
              <a:rPr lang="en-US" dirty="0">
                <a:latin typeface="Helvetica" charset="0"/>
                <a:ea typeface="ＭＳ Ｐゴシック" charset="0"/>
              </a:rPr>
              <a:t>lowest 2 bits of address must be 00</a:t>
            </a:r>
            <a:r>
              <a:rPr lang="en-US" baseline="-25000" dirty="0">
                <a:latin typeface="Helvetica" charset="0"/>
                <a:ea typeface="ＭＳ Ｐゴシック" charset="0"/>
              </a:rPr>
              <a:t>2</a:t>
            </a:r>
            <a:endParaRPr lang="en-US" dirty="0">
              <a:latin typeface="Helvetica" charset="0"/>
              <a:ea typeface="ＭＳ Ｐゴシック" charset="0"/>
            </a:endParaRPr>
          </a:p>
          <a:p>
            <a:pPr marL="560388" lvl="1" indent="-222250" defTabSz="895350" eaLnBrk="1" hangingPunct="1">
              <a:lnSpc>
                <a:spcPct val="90000"/>
              </a:lnSpc>
              <a:defRPr/>
            </a:pPr>
            <a:r>
              <a:rPr lang="en-US" u="sng" dirty="0">
                <a:latin typeface="Helvetica" charset="0"/>
                <a:ea typeface="ＭＳ Ｐゴシック" charset="0"/>
              </a:rPr>
              <a:t>8 bytes</a:t>
            </a:r>
            <a:r>
              <a:rPr lang="en-US" dirty="0">
                <a:latin typeface="Helvetica" charset="0"/>
                <a:ea typeface="ＭＳ Ｐゴシック" charset="0"/>
              </a:rPr>
              <a:t> (e.g., </a:t>
            </a:r>
            <a:r>
              <a:rPr lang="en-US" dirty="0" smtClean="0">
                <a:latin typeface="Courier New" charset="0"/>
                <a:ea typeface="ＭＳ Ｐゴシック" charset="0"/>
              </a:rPr>
              <a:t>double, long, char *, </a:t>
            </a:r>
            <a:r>
              <a:rPr lang="is-IS" dirty="0" smtClean="0">
                <a:latin typeface="Courier New" charset="0"/>
                <a:ea typeface="ＭＳ Ｐゴシック" charset="0"/>
              </a:rPr>
              <a:t>…</a:t>
            </a:r>
            <a:r>
              <a:rPr lang="en-US" dirty="0" smtClean="0">
                <a:latin typeface="Helvetica" charset="0"/>
                <a:ea typeface="ＭＳ Ｐゴシック" charset="0"/>
              </a:rPr>
              <a:t>)</a:t>
            </a:r>
            <a:endParaRPr lang="en-US" dirty="0">
              <a:latin typeface="Helvetica" charset="0"/>
              <a:ea typeface="ＭＳ Ｐゴシック" charset="0"/>
            </a:endParaRPr>
          </a:p>
          <a:p>
            <a:pPr marL="798513" lvl="2" indent="-166688" defTabSz="895350" eaLnBrk="1" hangingPunct="1">
              <a:lnSpc>
                <a:spcPct val="90000"/>
              </a:lnSpc>
              <a:defRPr/>
            </a:pPr>
            <a:r>
              <a:rPr lang="en-US" dirty="0" smtClean="0">
                <a:latin typeface="Helvetica" charset="0"/>
                <a:ea typeface="ＭＳ Ｐゴシック" charset="0"/>
              </a:rPr>
              <a:t>  lowest </a:t>
            </a:r>
            <a:r>
              <a:rPr lang="en-US" dirty="0">
                <a:latin typeface="Helvetica" charset="0"/>
                <a:ea typeface="ＭＳ Ｐゴシック" charset="0"/>
              </a:rPr>
              <a:t>3 bits of address must be </a:t>
            </a:r>
            <a:r>
              <a:rPr lang="en-US" dirty="0" smtClean="0">
                <a:latin typeface="Helvetica" charset="0"/>
                <a:ea typeface="ＭＳ Ｐゴシック" charset="0"/>
              </a:rPr>
              <a:t>000</a:t>
            </a:r>
            <a:r>
              <a:rPr lang="en-US" baseline="-25000" dirty="0" smtClean="0">
                <a:latin typeface="Helvetica" charset="0"/>
                <a:ea typeface="ＭＳ Ｐゴシック" charset="0"/>
              </a:rPr>
              <a:t>2</a:t>
            </a:r>
            <a:endParaRPr lang="en-US" dirty="0">
              <a:latin typeface="Helvetica" charset="0"/>
              <a:ea typeface="ＭＳ Ｐゴシック" charset="0"/>
            </a:endParaRPr>
          </a:p>
          <a:p>
            <a:pPr marL="560388" lvl="1" indent="-222250" defTabSz="895350" eaLnBrk="1" hangingPunct="1">
              <a:lnSpc>
                <a:spcPct val="90000"/>
              </a:lnSpc>
              <a:defRPr/>
            </a:pPr>
            <a:r>
              <a:rPr lang="en-US" u="sng" dirty="0" smtClean="0">
                <a:latin typeface="Helvetica" charset="0"/>
                <a:ea typeface="ＭＳ Ｐゴシック" charset="0"/>
              </a:rPr>
              <a:t>16 bytes</a:t>
            </a:r>
            <a:r>
              <a:rPr lang="en-US" dirty="0" smtClean="0">
                <a:latin typeface="Helvetica" charset="0"/>
                <a:ea typeface="ＭＳ Ｐゴシック" charset="0"/>
              </a:rPr>
              <a:t> </a:t>
            </a:r>
            <a:r>
              <a:rPr lang="en-US" dirty="0">
                <a:latin typeface="Helvetica" charset="0"/>
                <a:ea typeface="ＭＳ Ｐゴシック" charset="0"/>
              </a:rPr>
              <a:t>(</a:t>
            </a:r>
            <a:r>
              <a:rPr lang="en-US" dirty="0">
                <a:latin typeface="Courier New" charset="0"/>
                <a:ea typeface="ＭＳ Ｐゴシック" charset="0"/>
              </a:rPr>
              <a:t>long double</a:t>
            </a:r>
            <a:r>
              <a:rPr lang="en-US" dirty="0">
                <a:latin typeface="Helvetica" charset="0"/>
                <a:ea typeface="ＭＳ Ｐゴシック" charset="0"/>
              </a:rPr>
              <a:t>)</a:t>
            </a:r>
          </a:p>
          <a:p>
            <a:pPr marL="971550" lvl="2" indent="-296863" defTabSz="895350" eaLnBrk="1" hangingPunct="1">
              <a:lnSpc>
                <a:spcPct val="97000"/>
              </a:lnSpc>
              <a:defRPr/>
            </a:pPr>
            <a:r>
              <a:rPr lang="en-US" dirty="0" smtClean="0">
                <a:latin typeface="Helvetica" charset="0"/>
                <a:ea typeface="ＭＳ Ｐゴシック" charset="0"/>
              </a:rPr>
              <a:t>GCC on Linux</a:t>
            </a:r>
            <a:r>
              <a:rPr lang="en-US" dirty="0">
                <a:latin typeface="Helvetica" charset="0"/>
                <a:ea typeface="ＭＳ Ｐゴシック" charset="0"/>
              </a:rPr>
              <a:t>:</a:t>
            </a:r>
          </a:p>
          <a:p>
            <a:pPr marL="1252538" lvl="3" indent="-166688" defTabSz="895350" eaLnBrk="1" hangingPunct="1">
              <a:lnSpc>
                <a:spcPct val="90000"/>
              </a:lnSpc>
              <a:defRPr/>
            </a:pPr>
            <a:r>
              <a:rPr lang="en-US" dirty="0" smtClean="0">
                <a:latin typeface="Helvetica" charset="0"/>
                <a:ea typeface="ＭＳ Ｐゴシック" charset="0"/>
              </a:rPr>
              <a:t>Lowest 4 </a:t>
            </a:r>
            <a:r>
              <a:rPr lang="en-US" dirty="0">
                <a:latin typeface="Helvetica" charset="0"/>
                <a:ea typeface="ＭＳ Ｐゴシック" charset="0"/>
              </a:rPr>
              <a:t>bits of address must </a:t>
            </a:r>
            <a:r>
              <a:rPr lang="en-US" dirty="0" smtClean="0">
                <a:latin typeface="Helvetica" charset="0"/>
                <a:ea typeface="ＭＳ Ｐゴシック" charset="0"/>
              </a:rPr>
              <a:t>be 0000</a:t>
            </a:r>
            <a:r>
              <a:rPr lang="en-US" baseline="-25000" dirty="0" smtClean="0">
                <a:latin typeface="Helvetica" charset="0"/>
                <a:ea typeface="ＭＳ Ｐゴシック" charset="0"/>
              </a:rPr>
              <a:t>2</a:t>
            </a:r>
            <a:endParaRPr lang="en-US" baseline="-25000" dirty="0">
              <a:latin typeface="Helvetica" charset="0"/>
              <a:ea typeface="ＭＳ Ｐゴシック" charset="0"/>
            </a:endParaRPr>
          </a:p>
        </p:txBody>
      </p:sp>
    </p:spTree>
    <p:extLst>
      <p:ext uri="{BB962C8B-B14F-4D97-AF65-F5344CB8AC3E}">
        <p14:creationId xmlns:p14="http://schemas.microsoft.com/office/powerpoint/2010/main" val="26742446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6781800" y="1524000"/>
            <a:ext cx="2214563" cy="147478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struct S1 {</a:t>
            </a:r>
          </a:p>
          <a:p>
            <a:pPr algn="l">
              <a:lnSpc>
                <a:spcPct val="100000"/>
              </a:lnSpc>
            </a:pPr>
            <a:r>
              <a:rPr lang="en-US">
                <a:latin typeface="Courier New" charset="0"/>
              </a:rPr>
              <a:t>  char c;</a:t>
            </a:r>
          </a:p>
          <a:p>
            <a:pPr algn="l">
              <a:lnSpc>
                <a:spcPct val="100000"/>
              </a:lnSpc>
            </a:pPr>
            <a:r>
              <a:rPr lang="en-US">
                <a:latin typeface="Courier New" charset="0"/>
              </a:rPr>
              <a:t>  int i[2];</a:t>
            </a:r>
          </a:p>
          <a:p>
            <a:pPr algn="l">
              <a:lnSpc>
                <a:spcPct val="100000"/>
              </a:lnSpc>
            </a:pPr>
            <a:r>
              <a:rPr lang="en-US">
                <a:latin typeface="Courier New" charset="0"/>
              </a:rPr>
              <a:t>  double v;</a:t>
            </a:r>
          </a:p>
          <a:p>
            <a:pPr algn="l">
              <a:lnSpc>
                <a:spcPct val="100000"/>
              </a:lnSpc>
            </a:pPr>
            <a:r>
              <a:rPr lang="en-US">
                <a:latin typeface="Courier New" charset="0"/>
              </a:rPr>
              <a:t>} *p;</a:t>
            </a:r>
          </a:p>
        </p:txBody>
      </p:sp>
      <p:sp>
        <p:nvSpPr>
          <p:cNvPr id="327683" name="Rectangle 3"/>
          <p:cNvSpPr>
            <a:spLocks noGrp="1" noChangeArrowheads="1"/>
          </p:cNvSpPr>
          <p:nvPr>
            <p:ph type="title"/>
          </p:nvPr>
        </p:nvSpPr>
        <p:spPr>
          <a:xfrm>
            <a:off x="376238" y="228600"/>
            <a:ext cx="8767762" cy="573088"/>
          </a:xfrm>
        </p:spPr>
        <p:txBody>
          <a:bodyPr/>
          <a:lstStyle/>
          <a:p>
            <a:pPr eaLnBrk="1" hangingPunct="1">
              <a:defRPr/>
            </a:pPr>
            <a:r>
              <a:rPr lang="en-US">
                <a:ea typeface="+mj-ea"/>
                <a:cs typeface="+mj-cs"/>
              </a:rPr>
              <a:t>Satisfying Alignment with Structures</a:t>
            </a:r>
          </a:p>
        </p:txBody>
      </p:sp>
      <p:sp>
        <p:nvSpPr>
          <p:cNvPr id="327684" name="Rectangle 4"/>
          <p:cNvSpPr>
            <a:spLocks noGrp="1" noChangeArrowheads="1"/>
          </p:cNvSpPr>
          <p:nvPr>
            <p:ph type="body" idx="1"/>
          </p:nvPr>
        </p:nvSpPr>
        <p:spPr>
          <a:xfrm>
            <a:off x="290513" y="838200"/>
            <a:ext cx="6491287" cy="3352800"/>
          </a:xfrm>
        </p:spPr>
        <p:txBody>
          <a:bodyPr/>
          <a:lstStyle/>
          <a:p>
            <a:pPr eaLnBrk="1" hangingPunct="1">
              <a:buFont typeface="Wingdings" charset="2"/>
              <a:buNone/>
              <a:defRPr/>
            </a:pPr>
            <a:r>
              <a:rPr lang="en-US" dirty="0">
                <a:ea typeface="+mn-ea"/>
                <a:cs typeface="+mn-cs"/>
              </a:rPr>
              <a:t>Offsets Within Structure</a:t>
            </a:r>
          </a:p>
          <a:p>
            <a:pPr lvl="1" eaLnBrk="1" hangingPunct="1">
              <a:buFont typeface="Wingdings" charset="2"/>
              <a:buChar char="n"/>
              <a:defRPr/>
            </a:pPr>
            <a:r>
              <a:rPr lang="en-US" dirty="0"/>
              <a:t>Must satisfy element’s alignment requirement</a:t>
            </a:r>
          </a:p>
          <a:p>
            <a:pPr eaLnBrk="1" hangingPunct="1">
              <a:buFont typeface="Wingdings" charset="2"/>
              <a:buNone/>
              <a:defRPr/>
            </a:pPr>
            <a:r>
              <a:rPr lang="en-US" dirty="0">
                <a:ea typeface="+mn-ea"/>
                <a:cs typeface="+mn-cs"/>
              </a:rPr>
              <a:t>Overall Structure Placement</a:t>
            </a:r>
          </a:p>
          <a:p>
            <a:pPr lvl="1" eaLnBrk="1" hangingPunct="1">
              <a:buFont typeface="Wingdings" charset="2"/>
              <a:buChar char="n"/>
              <a:defRPr/>
            </a:pPr>
            <a:r>
              <a:rPr lang="en-US" dirty="0"/>
              <a:t>Each structure has alignment requirement K</a:t>
            </a:r>
          </a:p>
          <a:p>
            <a:pPr lvl="2" eaLnBrk="1" hangingPunct="1">
              <a:buFont typeface="Wingdings" charset="2"/>
              <a:buChar char="l"/>
              <a:defRPr/>
            </a:pPr>
            <a:r>
              <a:rPr lang="en-US" dirty="0"/>
              <a:t>Largest alignment of any element</a:t>
            </a:r>
          </a:p>
          <a:p>
            <a:pPr lvl="1" eaLnBrk="1" hangingPunct="1">
              <a:buFont typeface="Wingdings" charset="2"/>
              <a:buChar char="n"/>
              <a:defRPr/>
            </a:pPr>
            <a:r>
              <a:rPr lang="en-US" dirty="0"/>
              <a:t>Initial address </a:t>
            </a:r>
            <a:r>
              <a:rPr lang="en-US" dirty="0" smtClean="0"/>
              <a:t>must </a:t>
            </a:r>
            <a:r>
              <a:rPr lang="en-US" dirty="0"/>
              <a:t>be </a:t>
            </a:r>
            <a:r>
              <a:rPr lang="en-US" dirty="0" smtClean="0"/>
              <a:t>multiple </a:t>
            </a:r>
            <a:r>
              <a:rPr lang="en-US" dirty="0"/>
              <a:t>of </a:t>
            </a:r>
            <a:r>
              <a:rPr lang="en-US" dirty="0" smtClean="0"/>
              <a:t>K</a:t>
            </a:r>
          </a:p>
          <a:p>
            <a:pPr lvl="1" eaLnBrk="1" hangingPunct="1">
              <a:buFont typeface="Wingdings" charset="2"/>
              <a:buChar char="n"/>
              <a:defRPr/>
            </a:pPr>
            <a:r>
              <a:rPr lang="en-US" dirty="0"/>
              <a:t>structure length must be </a:t>
            </a:r>
            <a:r>
              <a:rPr lang="en-US" dirty="0" smtClean="0"/>
              <a:t>multiple </a:t>
            </a:r>
            <a:r>
              <a:rPr lang="en-US" dirty="0"/>
              <a:t>of </a:t>
            </a:r>
            <a:r>
              <a:rPr lang="en-US" dirty="0" smtClean="0"/>
              <a:t>K</a:t>
            </a:r>
            <a:endParaRPr lang="en-US" dirty="0">
              <a:ea typeface="+mn-ea"/>
              <a:cs typeface="+mn-cs"/>
            </a:endParaRPr>
          </a:p>
        </p:txBody>
      </p:sp>
      <p:grpSp>
        <p:nvGrpSpPr>
          <p:cNvPr id="4" name="Group 3"/>
          <p:cNvGrpSpPr/>
          <p:nvPr/>
        </p:nvGrpSpPr>
        <p:grpSpPr>
          <a:xfrm>
            <a:off x="381000" y="4419600"/>
            <a:ext cx="8229600" cy="2438400"/>
            <a:chOff x="381000" y="4343400"/>
            <a:chExt cx="8229600" cy="2438400"/>
          </a:xfrm>
        </p:grpSpPr>
        <p:grpSp>
          <p:nvGrpSpPr>
            <p:cNvPr id="2" name="Group 1"/>
            <p:cNvGrpSpPr>
              <a:grpSpLocks/>
            </p:cNvGrpSpPr>
            <p:nvPr/>
          </p:nvGrpSpPr>
          <p:grpSpPr bwMode="auto">
            <a:xfrm>
              <a:off x="685800" y="4876800"/>
              <a:ext cx="7924800" cy="1905000"/>
              <a:chOff x="685800" y="4572000"/>
              <a:chExt cx="7924800" cy="1905000"/>
            </a:xfrm>
          </p:grpSpPr>
          <p:sp>
            <p:nvSpPr>
              <p:cNvPr id="54277" name="Rectangle 8"/>
              <p:cNvSpPr>
                <a:spLocks noChangeArrowheads="1"/>
              </p:cNvSpPr>
              <p:nvPr/>
            </p:nvSpPr>
            <p:spPr bwMode="auto">
              <a:xfrm>
                <a:off x="833438" y="4572000"/>
                <a:ext cx="2794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a:latin typeface="Courier New" charset="0"/>
                  </a:rPr>
                  <a:t>c</a:t>
                </a:r>
              </a:p>
            </p:txBody>
          </p:sp>
          <p:sp>
            <p:nvSpPr>
              <p:cNvPr id="54278" name="Rectangle 9"/>
              <p:cNvSpPr>
                <a:spLocks noChangeArrowheads="1"/>
              </p:cNvSpPr>
              <p:nvPr/>
            </p:nvSpPr>
            <p:spPr bwMode="auto">
              <a:xfrm>
                <a:off x="2052638" y="4572000"/>
                <a:ext cx="11938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a:latin typeface="Courier New" charset="0"/>
                  </a:rPr>
                  <a:t>i[0]</a:t>
                </a:r>
              </a:p>
            </p:txBody>
          </p:sp>
          <p:sp>
            <p:nvSpPr>
              <p:cNvPr id="54279" name="Rectangle 10"/>
              <p:cNvSpPr>
                <a:spLocks noChangeArrowheads="1"/>
              </p:cNvSpPr>
              <p:nvPr/>
            </p:nvSpPr>
            <p:spPr bwMode="auto">
              <a:xfrm>
                <a:off x="3271838" y="4572000"/>
                <a:ext cx="11938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a:latin typeface="Courier New" charset="0"/>
                  </a:rPr>
                  <a:t>i[1]</a:t>
                </a:r>
              </a:p>
            </p:txBody>
          </p:sp>
          <p:sp>
            <p:nvSpPr>
              <p:cNvPr id="54280" name="Rectangle 11"/>
              <p:cNvSpPr>
                <a:spLocks noChangeArrowheads="1"/>
              </p:cNvSpPr>
              <p:nvPr/>
            </p:nvSpPr>
            <p:spPr bwMode="auto">
              <a:xfrm>
                <a:off x="5710238" y="4572000"/>
                <a:ext cx="24130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a:latin typeface="Courier New" charset="0"/>
                  </a:rPr>
                  <a:t>v</a:t>
                </a:r>
              </a:p>
            </p:txBody>
          </p:sp>
          <p:sp>
            <p:nvSpPr>
              <p:cNvPr id="54281" name="Rectangle 12"/>
              <p:cNvSpPr>
                <a:spLocks noChangeArrowheads="1"/>
              </p:cNvSpPr>
              <p:nvPr/>
            </p:nvSpPr>
            <p:spPr bwMode="auto">
              <a:xfrm>
                <a:off x="1138238" y="4572000"/>
                <a:ext cx="889000" cy="279400"/>
              </a:xfrm>
              <a:prstGeom prst="rect">
                <a:avLst/>
              </a:prstGeom>
              <a:solidFill>
                <a:srgbClr val="B2B2B2"/>
              </a:solidFill>
              <a:ln w="25400">
                <a:solidFill>
                  <a:schemeClr val="tx1"/>
                </a:solidFill>
                <a:miter lim="800000"/>
                <a:headEnd/>
                <a:tailEnd/>
              </a:ln>
            </p:spPr>
            <p:txBody>
              <a:bodyPr wrap="none" anchor="ctr"/>
              <a:lstStyle/>
              <a:p>
                <a:endParaRPr lang="en-US"/>
              </a:p>
            </p:txBody>
          </p:sp>
          <p:sp>
            <p:nvSpPr>
              <p:cNvPr id="54282" name="Rectangle 13"/>
              <p:cNvSpPr>
                <a:spLocks noChangeArrowheads="1"/>
              </p:cNvSpPr>
              <p:nvPr/>
            </p:nvSpPr>
            <p:spPr bwMode="auto">
              <a:xfrm>
                <a:off x="4491038" y="4572000"/>
                <a:ext cx="1193800" cy="279400"/>
              </a:xfrm>
              <a:prstGeom prst="rect">
                <a:avLst/>
              </a:prstGeom>
              <a:solidFill>
                <a:srgbClr val="B2B2B2"/>
              </a:solidFill>
              <a:ln w="25400">
                <a:solidFill>
                  <a:schemeClr val="tx1"/>
                </a:solidFill>
                <a:miter lim="800000"/>
                <a:headEnd/>
                <a:tailEnd/>
              </a:ln>
            </p:spPr>
            <p:txBody>
              <a:bodyPr wrap="none" anchor="ctr"/>
              <a:lstStyle/>
              <a:p>
                <a:endParaRPr lang="en-US"/>
              </a:p>
            </p:txBody>
          </p:sp>
          <p:sp>
            <p:nvSpPr>
              <p:cNvPr id="54283" name="Rectangle 14"/>
              <p:cNvSpPr>
                <a:spLocks noChangeArrowheads="1"/>
              </p:cNvSpPr>
              <p:nvPr/>
            </p:nvSpPr>
            <p:spPr bwMode="auto">
              <a:xfrm>
                <a:off x="704850" y="4864100"/>
                <a:ext cx="5905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p+0</a:t>
                </a:r>
              </a:p>
            </p:txBody>
          </p:sp>
          <p:sp>
            <p:nvSpPr>
              <p:cNvPr id="54284" name="Rectangle 15"/>
              <p:cNvSpPr>
                <a:spLocks noChangeArrowheads="1"/>
              </p:cNvSpPr>
              <p:nvPr/>
            </p:nvSpPr>
            <p:spPr bwMode="auto">
              <a:xfrm>
                <a:off x="1771650" y="4864100"/>
                <a:ext cx="5905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p+4</a:t>
                </a:r>
              </a:p>
            </p:txBody>
          </p:sp>
          <p:sp>
            <p:nvSpPr>
              <p:cNvPr id="54285" name="Rectangle 16"/>
              <p:cNvSpPr>
                <a:spLocks noChangeArrowheads="1"/>
              </p:cNvSpPr>
              <p:nvPr/>
            </p:nvSpPr>
            <p:spPr bwMode="auto">
              <a:xfrm>
                <a:off x="2990850" y="4864100"/>
                <a:ext cx="5905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p+8</a:t>
                </a:r>
              </a:p>
            </p:txBody>
          </p:sp>
          <p:sp>
            <p:nvSpPr>
              <p:cNvPr id="54286" name="Rectangle 17"/>
              <p:cNvSpPr>
                <a:spLocks noChangeArrowheads="1"/>
              </p:cNvSpPr>
              <p:nvPr/>
            </p:nvSpPr>
            <p:spPr bwMode="auto">
              <a:xfrm>
                <a:off x="5445125" y="4864100"/>
                <a:ext cx="72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p+16</a:t>
                </a:r>
              </a:p>
            </p:txBody>
          </p:sp>
          <p:sp>
            <p:nvSpPr>
              <p:cNvPr id="54287" name="Rectangle 18"/>
              <p:cNvSpPr>
                <a:spLocks noChangeArrowheads="1"/>
              </p:cNvSpPr>
              <p:nvPr/>
            </p:nvSpPr>
            <p:spPr bwMode="auto">
              <a:xfrm>
                <a:off x="7883525" y="4864100"/>
                <a:ext cx="72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p+24</a:t>
                </a:r>
              </a:p>
            </p:txBody>
          </p:sp>
          <p:sp>
            <p:nvSpPr>
              <p:cNvPr id="54288" name="Line 19"/>
              <p:cNvSpPr>
                <a:spLocks noChangeShapeType="1"/>
              </p:cNvSpPr>
              <p:nvPr/>
            </p:nvSpPr>
            <p:spPr bwMode="auto">
              <a:xfrm flipV="1">
                <a:off x="2071688" y="518160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9" name="Rectangle 20"/>
              <p:cNvSpPr>
                <a:spLocks noChangeArrowheads="1"/>
              </p:cNvSpPr>
              <p:nvPr/>
            </p:nvSpPr>
            <p:spPr bwMode="auto">
              <a:xfrm>
                <a:off x="928688" y="56388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a:solidFill>
                      <a:schemeClr val="tx2"/>
                    </a:solidFill>
                  </a:rPr>
                  <a:t>Multiple of 4</a:t>
                </a:r>
              </a:p>
            </p:txBody>
          </p:sp>
          <p:sp>
            <p:nvSpPr>
              <p:cNvPr id="54290" name="Rectangle 21"/>
              <p:cNvSpPr>
                <a:spLocks noChangeArrowheads="1"/>
              </p:cNvSpPr>
              <p:nvPr/>
            </p:nvSpPr>
            <p:spPr bwMode="auto">
              <a:xfrm>
                <a:off x="4510088" y="5638800"/>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a:solidFill>
                      <a:schemeClr val="tx2"/>
                    </a:solidFill>
                  </a:rPr>
                  <a:t>Multiple of 8</a:t>
                </a:r>
              </a:p>
            </p:txBody>
          </p:sp>
          <p:sp>
            <p:nvSpPr>
              <p:cNvPr id="54291" name="Line 22"/>
              <p:cNvSpPr>
                <a:spLocks noChangeShapeType="1"/>
              </p:cNvSpPr>
              <p:nvPr/>
            </p:nvSpPr>
            <p:spPr bwMode="auto">
              <a:xfrm flipV="1">
                <a:off x="5729288" y="518160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2" name="Rectangle 23"/>
              <p:cNvSpPr>
                <a:spLocks noChangeArrowheads="1"/>
              </p:cNvSpPr>
              <p:nvPr/>
            </p:nvSpPr>
            <p:spPr bwMode="auto">
              <a:xfrm>
                <a:off x="685800" y="6096000"/>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algn="l" defTabSz="895350">
                  <a:spcBef>
                    <a:spcPct val="30000"/>
                  </a:spcBef>
                </a:pPr>
                <a:r>
                  <a:rPr lang="en-US">
                    <a:solidFill>
                      <a:schemeClr val="tx2"/>
                    </a:solidFill>
                  </a:rPr>
                  <a:t>Multiple of 8</a:t>
                </a:r>
              </a:p>
            </p:txBody>
          </p:sp>
          <p:sp>
            <p:nvSpPr>
              <p:cNvPr id="54293" name="Line 24"/>
              <p:cNvSpPr>
                <a:spLocks noChangeShapeType="1"/>
              </p:cNvSpPr>
              <p:nvPr/>
            </p:nvSpPr>
            <p:spPr bwMode="auto">
              <a:xfrm flipV="1">
                <a:off x="914400" y="52578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4" name="Rectangle 25"/>
              <p:cNvSpPr>
                <a:spLocks noChangeArrowheads="1"/>
              </p:cNvSpPr>
              <p:nvPr/>
            </p:nvSpPr>
            <p:spPr bwMode="auto">
              <a:xfrm>
                <a:off x="5867400" y="6096000"/>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algn="r" defTabSz="895350">
                  <a:spcBef>
                    <a:spcPct val="30000"/>
                  </a:spcBef>
                </a:pPr>
                <a:r>
                  <a:rPr lang="en-US">
                    <a:solidFill>
                      <a:schemeClr val="tx2"/>
                    </a:solidFill>
                  </a:rPr>
                  <a:t>Multiple of 8</a:t>
                </a:r>
              </a:p>
            </p:txBody>
          </p:sp>
          <p:sp>
            <p:nvSpPr>
              <p:cNvPr id="54295" name="Line 26"/>
              <p:cNvSpPr>
                <a:spLocks noChangeShapeType="1"/>
              </p:cNvSpPr>
              <p:nvPr/>
            </p:nvSpPr>
            <p:spPr bwMode="auto">
              <a:xfrm flipV="1">
                <a:off x="8229600" y="52578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5" name="Rectangle 4"/>
            <p:cNvSpPr txBox="1">
              <a:spLocks noChangeArrowheads="1"/>
            </p:cNvSpPr>
            <p:nvPr/>
          </p:nvSpPr>
          <p:spPr bwMode="auto">
            <a:xfrm>
              <a:off x="381000" y="4343400"/>
              <a:ext cx="6491287" cy="609600"/>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 typeface="Wingdings" charset="2"/>
                <a:buNone/>
                <a:defRPr/>
              </a:pPr>
              <a:r>
                <a:rPr lang="en-US" dirty="0" smtClean="0">
                  <a:ea typeface="+mn-ea"/>
                  <a:cs typeface="+mn-cs"/>
                </a:rPr>
                <a:t>Aligned data: (K=8 due to </a:t>
              </a:r>
              <a:r>
                <a:rPr lang="en-US" b="0" dirty="0" smtClean="0">
                  <a:latin typeface="Courier"/>
                  <a:ea typeface="+mn-ea"/>
                  <a:cs typeface="Courier"/>
                </a:rPr>
                <a:t>double</a:t>
              </a:r>
              <a:r>
                <a:rPr lang="en-US" dirty="0" smtClean="0">
                  <a:ea typeface="+mn-ea"/>
                  <a:cs typeface="+mn-cs"/>
                </a:rPr>
                <a:t>)</a:t>
              </a:r>
              <a:endParaRPr lang="en-US" dirty="0">
                <a:ea typeface="+mn-ea"/>
                <a:cs typeface="+mn-cs"/>
              </a:endParaRPr>
            </a:p>
          </p:txBody>
        </p:sp>
      </p:grpSp>
      <p:grpSp>
        <p:nvGrpSpPr>
          <p:cNvPr id="3" name="Group 2"/>
          <p:cNvGrpSpPr/>
          <p:nvPr/>
        </p:nvGrpSpPr>
        <p:grpSpPr>
          <a:xfrm>
            <a:off x="366713" y="3657600"/>
            <a:ext cx="8294414" cy="838200"/>
            <a:chOff x="366713" y="3810000"/>
            <a:chExt cx="8294414" cy="838200"/>
          </a:xfrm>
        </p:grpSpPr>
        <p:grpSp>
          <p:nvGrpSpPr>
            <p:cNvPr id="25" name="Group 24"/>
            <p:cNvGrpSpPr/>
            <p:nvPr/>
          </p:nvGrpSpPr>
          <p:grpSpPr>
            <a:xfrm>
              <a:off x="2895600" y="3900557"/>
              <a:ext cx="5765527" cy="747643"/>
              <a:chOff x="533400" y="1752600"/>
              <a:chExt cx="5765527" cy="747643"/>
            </a:xfrm>
          </p:grpSpPr>
          <p:sp>
            <p:nvSpPr>
              <p:cNvPr id="26" name="Rectangle 7"/>
              <p:cNvSpPr>
                <a:spLocks/>
              </p:cNvSpPr>
              <p:nvPr/>
            </p:nvSpPr>
            <p:spPr bwMode="auto">
              <a:xfrm>
                <a:off x="633413" y="1752600"/>
                <a:ext cx="3175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a:solidFill>
                      <a:schemeClr val="tx1"/>
                    </a:solidFill>
                    <a:latin typeface="Courier New" pitchFamily="49" charset="0"/>
                    <a:cs typeface="Courier New" pitchFamily="49" charset="0"/>
                    <a:sym typeface="Courier New Bold" charset="0"/>
                  </a:rPr>
                  <a:t>c</a:t>
                </a:r>
              </a:p>
            </p:txBody>
          </p:sp>
          <p:sp>
            <p:nvSpPr>
              <p:cNvPr id="27" name="Rectangle 8"/>
              <p:cNvSpPr>
                <a:spLocks/>
              </p:cNvSpPr>
              <p:nvPr/>
            </p:nvSpPr>
            <p:spPr bwMode="auto">
              <a:xfrm>
                <a:off x="936625" y="1752600"/>
                <a:ext cx="127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a:solidFill>
                      <a:schemeClr val="tx1"/>
                    </a:solidFill>
                    <a:latin typeface="Courier New" pitchFamily="49" charset="0"/>
                    <a:cs typeface="Courier New" pitchFamily="49" charset="0"/>
                    <a:sym typeface="Courier New Bold" charset="0"/>
                  </a:rPr>
                  <a:t>i[0]</a:t>
                </a:r>
              </a:p>
            </p:txBody>
          </p:sp>
          <p:sp>
            <p:nvSpPr>
              <p:cNvPr id="28" name="Rectangle 9"/>
              <p:cNvSpPr>
                <a:spLocks/>
              </p:cNvSpPr>
              <p:nvPr/>
            </p:nvSpPr>
            <p:spPr bwMode="auto">
              <a:xfrm>
                <a:off x="2206625" y="1752600"/>
                <a:ext cx="127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err="1">
                    <a:solidFill>
                      <a:schemeClr val="tx1"/>
                    </a:solidFill>
                    <a:latin typeface="Courier New" pitchFamily="49" charset="0"/>
                    <a:cs typeface="Courier New" pitchFamily="49" charset="0"/>
                    <a:sym typeface="Courier New Bold" charset="0"/>
                  </a:rPr>
                  <a:t>i</a:t>
                </a:r>
                <a:r>
                  <a:rPr lang="en-US" sz="2000" dirty="0">
                    <a:solidFill>
                      <a:schemeClr val="tx1"/>
                    </a:solidFill>
                    <a:latin typeface="Courier New" pitchFamily="49" charset="0"/>
                    <a:cs typeface="Courier New" pitchFamily="49" charset="0"/>
                    <a:sym typeface="Courier New Bold" charset="0"/>
                  </a:rPr>
                  <a:t>[1]</a:t>
                </a:r>
              </a:p>
            </p:txBody>
          </p:sp>
          <p:sp>
            <p:nvSpPr>
              <p:cNvPr id="29" name="Rectangle 10"/>
              <p:cNvSpPr>
                <a:spLocks/>
              </p:cNvSpPr>
              <p:nvPr/>
            </p:nvSpPr>
            <p:spPr bwMode="auto">
              <a:xfrm>
                <a:off x="3449638" y="1752600"/>
                <a:ext cx="25400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a:solidFill>
                      <a:schemeClr val="tx1"/>
                    </a:solidFill>
                    <a:latin typeface="Courier New" pitchFamily="49" charset="0"/>
                    <a:cs typeface="Courier New" pitchFamily="49" charset="0"/>
                    <a:sym typeface="Courier New Bold" charset="0"/>
                  </a:rPr>
                  <a:t>v</a:t>
                </a:r>
              </a:p>
            </p:txBody>
          </p:sp>
          <p:sp>
            <p:nvSpPr>
              <p:cNvPr id="30" name="Rectangle 13"/>
              <p:cNvSpPr>
                <a:spLocks/>
              </p:cNvSpPr>
              <p:nvPr/>
            </p:nvSpPr>
            <p:spPr bwMode="auto">
              <a:xfrm>
                <a:off x="533400" y="2146300"/>
                <a:ext cx="214802"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ourier New" pitchFamily="49" charset="0"/>
                    <a:cs typeface="Courier New" pitchFamily="49" charset="0"/>
                    <a:sym typeface="Courier New Bold" charset="0"/>
                  </a:rPr>
                  <a:t>p</a:t>
                </a:r>
                <a:endParaRPr lang="en-US" sz="1800" dirty="0">
                  <a:solidFill>
                    <a:schemeClr val="tx1"/>
                  </a:solidFill>
                  <a:latin typeface="Courier New" pitchFamily="49" charset="0"/>
                  <a:cs typeface="Courier New" pitchFamily="49" charset="0"/>
                  <a:sym typeface="Courier New Bold" charset="0"/>
                </a:endParaRPr>
              </a:p>
            </p:txBody>
          </p:sp>
          <p:sp>
            <p:nvSpPr>
              <p:cNvPr id="31" name="Rectangle 14"/>
              <p:cNvSpPr>
                <a:spLocks/>
              </p:cNvSpPr>
              <p:nvPr/>
            </p:nvSpPr>
            <p:spPr bwMode="auto">
              <a:xfrm>
                <a:off x="838200" y="2146300"/>
                <a:ext cx="490519"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ourier New" pitchFamily="49" charset="0"/>
                    <a:cs typeface="Courier New" pitchFamily="49" charset="0"/>
                    <a:sym typeface="Courier New Bold" charset="0"/>
                  </a:rPr>
                  <a:t>p+1</a:t>
                </a:r>
                <a:endParaRPr lang="en-US" sz="1800" dirty="0">
                  <a:solidFill>
                    <a:schemeClr val="tx1"/>
                  </a:solidFill>
                  <a:latin typeface="Courier New" pitchFamily="49" charset="0"/>
                  <a:cs typeface="Courier New" pitchFamily="49" charset="0"/>
                  <a:sym typeface="Courier New Bold" charset="0"/>
                </a:endParaRPr>
              </a:p>
            </p:txBody>
          </p:sp>
          <p:sp>
            <p:nvSpPr>
              <p:cNvPr id="32" name="Rectangle 15"/>
              <p:cNvSpPr>
                <a:spLocks/>
              </p:cNvSpPr>
              <p:nvPr/>
            </p:nvSpPr>
            <p:spPr bwMode="auto">
              <a:xfrm>
                <a:off x="1941512" y="2146300"/>
                <a:ext cx="490519"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ourier New" pitchFamily="49" charset="0"/>
                    <a:cs typeface="Courier New" pitchFamily="49" charset="0"/>
                    <a:sym typeface="Courier New Bold" charset="0"/>
                  </a:rPr>
                  <a:t>p+5</a:t>
                </a:r>
                <a:endParaRPr lang="en-US" sz="1800" dirty="0">
                  <a:solidFill>
                    <a:schemeClr val="tx1"/>
                  </a:solidFill>
                  <a:latin typeface="Courier New" pitchFamily="49" charset="0"/>
                  <a:cs typeface="Courier New" pitchFamily="49" charset="0"/>
                  <a:sym typeface="Courier New Bold" charset="0"/>
                </a:endParaRPr>
              </a:p>
            </p:txBody>
          </p:sp>
          <p:sp>
            <p:nvSpPr>
              <p:cNvPr id="33" name="Rectangle 16"/>
              <p:cNvSpPr>
                <a:spLocks/>
              </p:cNvSpPr>
              <p:nvPr/>
            </p:nvSpPr>
            <p:spPr bwMode="auto">
              <a:xfrm>
                <a:off x="3124200" y="2146300"/>
                <a:ext cx="490519"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ourier New" pitchFamily="49" charset="0"/>
                    <a:cs typeface="Courier New" pitchFamily="49" charset="0"/>
                    <a:sym typeface="Courier New Bold" charset="0"/>
                  </a:rPr>
                  <a:t>p+9</a:t>
                </a:r>
                <a:endParaRPr lang="en-US" sz="1800" dirty="0">
                  <a:solidFill>
                    <a:schemeClr val="tx1"/>
                  </a:solidFill>
                  <a:latin typeface="Courier New" pitchFamily="49" charset="0"/>
                  <a:cs typeface="Courier New" pitchFamily="49" charset="0"/>
                  <a:sym typeface="Courier New Bold" charset="0"/>
                </a:endParaRPr>
              </a:p>
            </p:txBody>
          </p:sp>
          <p:sp>
            <p:nvSpPr>
              <p:cNvPr id="34" name="Rectangle 17"/>
              <p:cNvSpPr>
                <a:spLocks/>
              </p:cNvSpPr>
              <p:nvPr/>
            </p:nvSpPr>
            <p:spPr bwMode="auto">
              <a:xfrm>
                <a:off x="5670550" y="2146300"/>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1800" dirty="0" smtClean="0">
                    <a:solidFill>
                      <a:schemeClr val="tx1"/>
                    </a:solidFill>
                    <a:latin typeface="Courier New" pitchFamily="49" charset="0"/>
                    <a:cs typeface="Courier New" pitchFamily="49" charset="0"/>
                    <a:sym typeface="Courier New Bold" charset="0"/>
                  </a:rPr>
                  <a:t>p+17</a:t>
                </a:r>
                <a:endParaRPr lang="en-US" sz="1800" dirty="0">
                  <a:solidFill>
                    <a:schemeClr val="tx1"/>
                  </a:solidFill>
                  <a:latin typeface="Courier New" pitchFamily="49" charset="0"/>
                  <a:cs typeface="Courier New" pitchFamily="49" charset="0"/>
                  <a:sym typeface="Courier New Bold" charset="0"/>
                </a:endParaRPr>
              </a:p>
            </p:txBody>
          </p:sp>
        </p:grpSp>
        <p:sp>
          <p:nvSpPr>
            <p:cNvPr id="36" name="Rectangle 4"/>
            <p:cNvSpPr txBox="1">
              <a:spLocks noChangeArrowheads="1"/>
            </p:cNvSpPr>
            <p:nvPr/>
          </p:nvSpPr>
          <p:spPr bwMode="auto">
            <a:xfrm>
              <a:off x="366713" y="3810000"/>
              <a:ext cx="6491287" cy="609600"/>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 typeface="Wingdings" charset="2"/>
                <a:buNone/>
                <a:defRPr/>
              </a:pPr>
              <a:r>
                <a:rPr lang="en-US" dirty="0" smtClean="0">
                  <a:ea typeface="+mn-ea"/>
                  <a:cs typeface="+mn-cs"/>
                </a:rPr>
                <a:t>Unaligned data:</a:t>
              </a:r>
            </a:p>
          </p:txBody>
        </p:sp>
      </p:grpSp>
    </p:spTree>
    <p:extLst>
      <p:ext uri="{BB962C8B-B14F-4D97-AF65-F5344CB8AC3E}">
        <p14:creationId xmlns:p14="http://schemas.microsoft.com/office/powerpoint/2010/main" val="28615460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84">
                                            <p:txEl>
                                              <p:pRg st="0" end="0"/>
                                            </p:txEl>
                                          </p:spTgt>
                                        </p:tgtEl>
                                        <p:attrNameLst>
                                          <p:attrName>style.visibility</p:attrName>
                                        </p:attrNameLst>
                                      </p:cBhvr>
                                      <p:to>
                                        <p:strVal val="visible"/>
                                      </p:to>
                                    </p:set>
                                    <p:animEffect transition="in" filter="dissolve">
                                      <p:cBhvr>
                                        <p:cTn id="7" dur="500"/>
                                        <p:tgtEl>
                                          <p:spTgt spid="32768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684">
                                            <p:txEl>
                                              <p:pRg st="1" end="1"/>
                                            </p:txEl>
                                          </p:spTgt>
                                        </p:tgtEl>
                                        <p:attrNameLst>
                                          <p:attrName>style.visibility</p:attrName>
                                        </p:attrNameLst>
                                      </p:cBhvr>
                                      <p:to>
                                        <p:strVal val="visible"/>
                                      </p:to>
                                    </p:set>
                                    <p:animEffect transition="in" filter="dissolve">
                                      <p:cBhvr>
                                        <p:cTn id="10" dur="500"/>
                                        <p:tgtEl>
                                          <p:spTgt spid="32768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7684">
                                            <p:txEl>
                                              <p:pRg st="2" end="2"/>
                                            </p:txEl>
                                          </p:spTgt>
                                        </p:tgtEl>
                                        <p:attrNameLst>
                                          <p:attrName>style.visibility</p:attrName>
                                        </p:attrNameLst>
                                      </p:cBhvr>
                                      <p:to>
                                        <p:strVal val="visible"/>
                                      </p:to>
                                    </p:set>
                                    <p:animEffect transition="in" filter="dissolve">
                                      <p:cBhvr>
                                        <p:cTn id="15" dur="500"/>
                                        <p:tgtEl>
                                          <p:spTgt spid="327684">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7684">
                                            <p:txEl>
                                              <p:pRg st="3" end="3"/>
                                            </p:txEl>
                                          </p:spTgt>
                                        </p:tgtEl>
                                        <p:attrNameLst>
                                          <p:attrName>style.visibility</p:attrName>
                                        </p:attrNameLst>
                                      </p:cBhvr>
                                      <p:to>
                                        <p:strVal val="visible"/>
                                      </p:to>
                                    </p:set>
                                    <p:animEffect transition="in" filter="dissolve">
                                      <p:cBhvr>
                                        <p:cTn id="18" dur="500"/>
                                        <p:tgtEl>
                                          <p:spTgt spid="32768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7684">
                                            <p:txEl>
                                              <p:pRg st="4" end="4"/>
                                            </p:txEl>
                                          </p:spTgt>
                                        </p:tgtEl>
                                        <p:attrNameLst>
                                          <p:attrName>style.visibility</p:attrName>
                                        </p:attrNameLst>
                                      </p:cBhvr>
                                      <p:to>
                                        <p:strVal val="visible"/>
                                      </p:to>
                                    </p:set>
                                    <p:animEffect transition="in" filter="dissolve">
                                      <p:cBhvr>
                                        <p:cTn id="21" dur="500"/>
                                        <p:tgtEl>
                                          <p:spTgt spid="32768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27684">
                                            <p:txEl>
                                              <p:pRg st="5" end="5"/>
                                            </p:txEl>
                                          </p:spTgt>
                                        </p:tgtEl>
                                        <p:attrNameLst>
                                          <p:attrName>style.visibility</p:attrName>
                                        </p:attrNameLst>
                                      </p:cBhvr>
                                      <p:to>
                                        <p:strVal val="visible"/>
                                      </p:to>
                                    </p:set>
                                    <p:animEffect transition="in" filter="dissolve">
                                      <p:cBhvr>
                                        <p:cTn id="24" dur="500"/>
                                        <p:tgtEl>
                                          <p:spTgt spid="32768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7684">
                                            <p:txEl>
                                              <p:pRg st="6" end="6"/>
                                            </p:txEl>
                                          </p:spTgt>
                                        </p:tgtEl>
                                        <p:attrNameLst>
                                          <p:attrName>style.visibility</p:attrName>
                                        </p:attrNameLst>
                                      </p:cBhvr>
                                      <p:to>
                                        <p:strVal val="visible"/>
                                      </p:to>
                                    </p:set>
                                    <p:animEffect transition="in" filter="dissolve">
                                      <p:cBhvr>
                                        <p:cTn id="27" dur="500"/>
                                        <p:tgtEl>
                                          <p:spTgt spid="32768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xfrm>
            <a:off x="357018" y="435678"/>
            <a:ext cx="8359945" cy="762000"/>
          </a:xfrm>
          <a:ln/>
        </p:spPr>
        <p:txBody>
          <a:bodyPr/>
          <a:lstStyle/>
          <a:p>
            <a:pPr marL="119063" indent="-119063"/>
            <a:r>
              <a:rPr lang="en-US" dirty="0" smtClean="0"/>
              <a:t>Meeting Overall Alignment Requirement</a:t>
            </a:r>
            <a:endParaRPr lang="en-US" dirty="0"/>
          </a:p>
        </p:txBody>
      </p:sp>
      <p:sp>
        <p:nvSpPr>
          <p:cNvPr id="27652" name="Rectangle 4"/>
          <p:cNvSpPr>
            <a:spLocks noGrp="1" noChangeArrowheads="1"/>
          </p:cNvSpPr>
          <p:nvPr>
            <p:ph type="body" idx="1"/>
          </p:nvPr>
        </p:nvSpPr>
        <p:spPr>
          <a:ln/>
        </p:spPr>
        <p:txBody>
          <a:bodyPr/>
          <a:lstStyle/>
          <a:p>
            <a:endParaRPr lang="en-US" dirty="0"/>
          </a:p>
          <a:p>
            <a:r>
              <a:rPr lang="en-US" dirty="0" smtClean="0"/>
              <a:t>For largest alignment requirement K</a:t>
            </a:r>
          </a:p>
          <a:p>
            <a:r>
              <a:rPr lang="en-US" dirty="0" smtClean="0"/>
              <a:t>Overall structure must be multiple of K</a:t>
            </a:r>
            <a:endParaRPr lang="en-US" dirty="0"/>
          </a:p>
        </p:txBody>
      </p:sp>
      <p:sp>
        <p:nvSpPr>
          <p:cNvPr id="27654" name="Rectangle 6"/>
          <p:cNvSpPr>
            <a:spLocks/>
          </p:cNvSpPr>
          <p:nvPr/>
        </p:nvSpPr>
        <p:spPr bwMode="auto">
          <a:xfrm>
            <a:off x="6069012" y="1905000"/>
            <a:ext cx="2224088" cy="1524000"/>
          </a:xfrm>
          <a:prstGeom prst="rect">
            <a:avLst/>
          </a:prstGeom>
          <a:solidFill>
            <a:srgbClr val="FFFEB2"/>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err="1">
                <a:solidFill>
                  <a:schemeClr val="tx1"/>
                </a:solidFill>
                <a:latin typeface="Courier New" pitchFamily="49" charset="0"/>
                <a:cs typeface="Courier New" pitchFamily="49" charset="0"/>
                <a:sym typeface="Courier New Bold" charset="0"/>
              </a:rPr>
              <a:t>struct</a:t>
            </a:r>
            <a:r>
              <a:rPr lang="en-US" sz="1800" dirty="0">
                <a:solidFill>
                  <a:schemeClr val="tx1"/>
                </a:solidFill>
                <a:latin typeface="Courier New" pitchFamily="49" charset="0"/>
                <a:cs typeface="Courier New" pitchFamily="49" charset="0"/>
                <a:sym typeface="Courier New Bold" charset="0"/>
              </a:rPr>
              <a:t> S2 {</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double </a:t>
            </a:r>
            <a:r>
              <a:rPr lang="en-US" sz="1800" dirty="0" err="1">
                <a:solidFill>
                  <a:schemeClr val="tx1"/>
                </a:solidFill>
                <a:latin typeface="Courier New" pitchFamily="49" charset="0"/>
                <a:cs typeface="Courier New" pitchFamily="49" charset="0"/>
                <a:sym typeface="Courier New Bold" charset="0"/>
              </a:rPr>
              <a:t>v</a:t>
            </a:r>
            <a:r>
              <a:rPr lang="en-US" sz="1800" dirty="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err="1">
                <a:solidFill>
                  <a:schemeClr val="tx1"/>
                </a:solidFill>
                <a:latin typeface="Courier New" pitchFamily="49" charset="0"/>
                <a:cs typeface="Courier New" pitchFamily="49" charset="0"/>
                <a:sym typeface="Courier New Bold" charset="0"/>
              </a:rPr>
              <a:t>int</a:t>
            </a:r>
            <a:r>
              <a:rPr lang="en-US" sz="1800" dirty="0">
                <a:solidFill>
                  <a:schemeClr val="tx1"/>
                </a:solidFill>
                <a:latin typeface="Courier New" pitchFamily="49" charset="0"/>
                <a:cs typeface="Courier New" pitchFamily="49" charset="0"/>
                <a:sym typeface="Courier New Bold" charset="0"/>
              </a:rPr>
              <a:t> i[2];</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char </a:t>
            </a:r>
            <a:r>
              <a:rPr lang="en-US" sz="1800" dirty="0" err="1">
                <a:solidFill>
                  <a:schemeClr val="tx1"/>
                </a:solidFill>
                <a:latin typeface="Courier New" pitchFamily="49" charset="0"/>
                <a:cs typeface="Courier New" pitchFamily="49" charset="0"/>
                <a:sym typeface="Courier New Bold" charset="0"/>
              </a:rPr>
              <a:t>c</a:t>
            </a:r>
            <a:r>
              <a:rPr lang="en-US" sz="1800" dirty="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err="1">
                <a:solidFill>
                  <a:schemeClr val="tx1"/>
                </a:solidFill>
                <a:latin typeface="Courier New" pitchFamily="49" charset="0"/>
                <a:cs typeface="Courier New" pitchFamily="49" charset="0"/>
                <a:sym typeface="Courier New Bold" charset="0"/>
              </a:rPr>
              <a:t>p</a:t>
            </a:r>
            <a:r>
              <a:rPr lang="en-US" sz="1800" dirty="0">
                <a:solidFill>
                  <a:schemeClr val="tx1"/>
                </a:solidFill>
                <a:latin typeface="Courier New" pitchFamily="49" charset="0"/>
                <a:cs typeface="Courier New" pitchFamily="49" charset="0"/>
                <a:sym typeface="Courier New Bold" charset="0"/>
              </a:rPr>
              <a:t>;</a:t>
            </a:r>
          </a:p>
        </p:txBody>
      </p:sp>
      <p:graphicFrame>
        <p:nvGraphicFramePr>
          <p:cNvPr id="13" name="Group 7"/>
          <p:cNvGraphicFramePr>
            <a:graphicFrameLocks noGrp="1"/>
          </p:cNvGraphicFramePr>
          <p:nvPr/>
        </p:nvGraphicFramePr>
        <p:xfrm>
          <a:off x="381000" y="4495800"/>
          <a:ext cx="8335963" cy="762000"/>
        </p:xfrm>
        <a:graphic>
          <a:graphicData uri="http://schemas.openxmlformats.org/drawingml/2006/table">
            <a:tbl>
              <a:tblPr/>
              <a:tblGrid>
                <a:gridCol w="320675">
                  <a:extLst>
                    <a:ext uri="{9D8B030D-6E8A-4147-A177-3AD203B41FA5}">
                      <a16:colId xmlns="" xmlns:a16="http://schemas.microsoft.com/office/drawing/2014/main" val="20000"/>
                    </a:ext>
                  </a:extLst>
                </a:gridCol>
                <a:gridCol w="320675">
                  <a:extLst>
                    <a:ext uri="{9D8B030D-6E8A-4147-A177-3AD203B41FA5}">
                      <a16:colId xmlns="" xmlns:a16="http://schemas.microsoft.com/office/drawing/2014/main" val="20001"/>
                    </a:ext>
                  </a:extLst>
                </a:gridCol>
                <a:gridCol w="320675">
                  <a:extLst>
                    <a:ext uri="{9D8B030D-6E8A-4147-A177-3AD203B41FA5}">
                      <a16:colId xmlns="" xmlns:a16="http://schemas.microsoft.com/office/drawing/2014/main" val="20002"/>
                    </a:ext>
                  </a:extLst>
                </a:gridCol>
                <a:gridCol w="320675">
                  <a:extLst>
                    <a:ext uri="{9D8B030D-6E8A-4147-A177-3AD203B41FA5}">
                      <a16:colId xmlns="" xmlns:a16="http://schemas.microsoft.com/office/drawing/2014/main" val="20003"/>
                    </a:ext>
                  </a:extLst>
                </a:gridCol>
                <a:gridCol w="639763">
                  <a:extLst>
                    <a:ext uri="{9D8B030D-6E8A-4147-A177-3AD203B41FA5}">
                      <a16:colId xmlns="" xmlns:a16="http://schemas.microsoft.com/office/drawing/2014/main" val="20004"/>
                    </a:ext>
                  </a:extLst>
                </a:gridCol>
                <a:gridCol w="320675">
                  <a:extLst>
                    <a:ext uri="{9D8B030D-6E8A-4147-A177-3AD203B41FA5}">
                      <a16:colId xmlns="" xmlns:a16="http://schemas.microsoft.com/office/drawing/2014/main" val="20005"/>
                    </a:ext>
                  </a:extLst>
                </a:gridCol>
                <a:gridCol w="320675">
                  <a:extLst>
                    <a:ext uri="{9D8B030D-6E8A-4147-A177-3AD203B41FA5}">
                      <a16:colId xmlns="" xmlns:a16="http://schemas.microsoft.com/office/drawing/2014/main" val="20006"/>
                    </a:ext>
                  </a:extLst>
                </a:gridCol>
                <a:gridCol w="320675">
                  <a:extLst>
                    <a:ext uri="{9D8B030D-6E8A-4147-A177-3AD203B41FA5}">
                      <a16:colId xmlns="" xmlns:a16="http://schemas.microsoft.com/office/drawing/2014/main" val="20007"/>
                    </a:ext>
                  </a:extLst>
                </a:gridCol>
                <a:gridCol w="320675">
                  <a:extLst>
                    <a:ext uri="{9D8B030D-6E8A-4147-A177-3AD203B41FA5}">
                      <a16:colId xmlns="" xmlns:a16="http://schemas.microsoft.com/office/drawing/2014/main" val="20008"/>
                    </a:ext>
                  </a:extLst>
                </a:gridCol>
                <a:gridCol w="320675">
                  <a:extLst>
                    <a:ext uri="{9D8B030D-6E8A-4147-A177-3AD203B41FA5}">
                      <a16:colId xmlns="" xmlns:a16="http://schemas.microsoft.com/office/drawing/2014/main" val="20009"/>
                    </a:ext>
                  </a:extLst>
                </a:gridCol>
                <a:gridCol w="320675">
                  <a:extLst>
                    <a:ext uri="{9D8B030D-6E8A-4147-A177-3AD203B41FA5}">
                      <a16:colId xmlns="" xmlns:a16="http://schemas.microsoft.com/office/drawing/2014/main" val="20010"/>
                    </a:ext>
                  </a:extLst>
                </a:gridCol>
                <a:gridCol w="320675">
                  <a:extLst>
                    <a:ext uri="{9D8B030D-6E8A-4147-A177-3AD203B41FA5}">
                      <a16:colId xmlns="" xmlns:a16="http://schemas.microsoft.com/office/drawing/2014/main" val="20011"/>
                    </a:ext>
                  </a:extLst>
                </a:gridCol>
                <a:gridCol w="320675">
                  <a:extLst>
                    <a:ext uri="{9D8B030D-6E8A-4147-A177-3AD203B41FA5}">
                      <a16:colId xmlns="" xmlns:a16="http://schemas.microsoft.com/office/drawing/2014/main" val="20012"/>
                    </a:ext>
                  </a:extLst>
                </a:gridCol>
                <a:gridCol w="320675">
                  <a:extLst>
                    <a:ext uri="{9D8B030D-6E8A-4147-A177-3AD203B41FA5}">
                      <a16:colId xmlns="" xmlns:a16="http://schemas.microsoft.com/office/drawing/2014/main" val="20013"/>
                    </a:ext>
                  </a:extLst>
                </a:gridCol>
                <a:gridCol w="320675">
                  <a:extLst>
                    <a:ext uri="{9D8B030D-6E8A-4147-A177-3AD203B41FA5}">
                      <a16:colId xmlns="" xmlns:a16="http://schemas.microsoft.com/office/drawing/2014/main" val="20014"/>
                    </a:ext>
                  </a:extLst>
                </a:gridCol>
                <a:gridCol w="320675">
                  <a:extLst>
                    <a:ext uri="{9D8B030D-6E8A-4147-A177-3AD203B41FA5}">
                      <a16:colId xmlns="" xmlns:a16="http://schemas.microsoft.com/office/drawing/2014/main" val="20015"/>
                    </a:ext>
                  </a:extLst>
                </a:gridCol>
                <a:gridCol w="320675">
                  <a:extLst>
                    <a:ext uri="{9D8B030D-6E8A-4147-A177-3AD203B41FA5}">
                      <a16:colId xmlns="" xmlns:a16="http://schemas.microsoft.com/office/drawing/2014/main" val="20016"/>
                    </a:ext>
                  </a:extLst>
                </a:gridCol>
                <a:gridCol w="320675">
                  <a:extLst>
                    <a:ext uri="{9D8B030D-6E8A-4147-A177-3AD203B41FA5}">
                      <a16:colId xmlns="" xmlns:a16="http://schemas.microsoft.com/office/drawing/2014/main" val="20017"/>
                    </a:ext>
                  </a:extLst>
                </a:gridCol>
                <a:gridCol w="320675">
                  <a:extLst>
                    <a:ext uri="{9D8B030D-6E8A-4147-A177-3AD203B41FA5}">
                      <a16:colId xmlns="" xmlns:a16="http://schemas.microsoft.com/office/drawing/2014/main" val="20018"/>
                    </a:ext>
                  </a:extLst>
                </a:gridCol>
                <a:gridCol w="320675">
                  <a:extLst>
                    <a:ext uri="{9D8B030D-6E8A-4147-A177-3AD203B41FA5}">
                      <a16:colId xmlns="" xmlns:a16="http://schemas.microsoft.com/office/drawing/2014/main" val="20019"/>
                    </a:ext>
                  </a:extLst>
                </a:gridCol>
                <a:gridCol w="320675">
                  <a:extLst>
                    <a:ext uri="{9D8B030D-6E8A-4147-A177-3AD203B41FA5}">
                      <a16:colId xmlns="" xmlns:a16="http://schemas.microsoft.com/office/drawing/2014/main" val="20020"/>
                    </a:ext>
                  </a:extLst>
                </a:gridCol>
                <a:gridCol w="320675">
                  <a:extLst>
                    <a:ext uri="{9D8B030D-6E8A-4147-A177-3AD203B41FA5}">
                      <a16:colId xmlns="" xmlns:a16="http://schemas.microsoft.com/office/drawing/2014/main" val="20021"/>
                    </a:ext>
                  </a:extLst>
                </a:gridCol>
                <a:gridCol w="320675">
                  <a:extLst>
                    <a:ext uri="{9D8B030D-6E8A-4147-A177-3AD203B41FA5}">
                      <a16:colId xmlns="" xmlns:a16="http://schemas.microsoft.com/office/drawing/2014/main" val="20022"/>
                    </a:ext>
                  </a:extLst>
                </a:gridCol>
                <a:gridCol w="320675">
                  <a:extLst>
                    <a:ext uri="{9D8B030D-6E8A-4147-A177-3AD203B41FA5}">
                      <a16:colId xmlns="" xmlns:a16="http://schemas.microsoft.com/office/drawing/2014/main" val="20023"/>
                    </a:ext>
                  </a:extLst>
                </a:gridCol>
                <a:gridCol w="320675">
                  <a:extLst>
                    <a:ext uri="{9D8B030D-6E8A-4147-A177-3AD203B41FA5}">
                      <a16:colId xmlns=""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600" b="0" i="0" u="none" strike="noStrike" cap="none" normalizeH="0" baseline="0" dirty="0" smtClean="0">
                          <a:ln>
                            <a:noFill/>
                          </a:ln>
                          <a:solidFill>
                            <a:srgbClr val="FFFFFF"/>
                          </a:solidFill>
                          <a:effectLst/>
                          <a:latin typeface="Calibri Bold Italic" charset="0"/>
                          <a:ea typeface="Calibri Bold Italic" charset="0"/>
                          <a:cs typeface="Calibri Bold Italic" charset="0"/>
                          <a:sym typeface="Calibri Bold Italic" charset="0"/>
                        </a:rPr>
                        <a:t>7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cxnSp>
        <p:nvCxnSpPr>
          <p:cNvPr id="3" name="Straight Arrow Connector 2"/>
          <p:cNvCxnSpPr/>
          <p:nvPr/>
        </p:nvCxnSpPr>
        <p:spPr bwMode="auto">
          <a:xfrm flipV="1">
            <a:off x="7467600" y="5257800"/>
            <a:ext cx="685800" cy="685800"/>
          </a:xfrm>
          <a:prstGeom prst="straightConnector1">
            <a:avLst/>
          </a:prstGeom>
          <a:noFill/>
          <a:ln w="25400" cap="flat" cmpd="sng" algn="ctr">
            <a:solidFill>
              <a:schemeClr val="tx1"/>
            </a:solidFill>
            <a:prstDash val="solid"/>
            <a:round/>
            <a:headEnd type="none" w="med" len="med"/>
            <a:tailEnd type="arrow"/>
          </a:ln>
          <a:effectLst/>
        </p:spPr>
      </p:cxnSp>
      <p:sp>
        <p:nvSpPr>
          <p:cNvPr id="4" name="TextBox 3"/>
          <p:cNvSpPr txBox="1"/>
          <p:nvPr/>
        </p:nvSpPr>
        <p:spPr>
          <a:xfrm>
            <a:off x="5840437" y="5943600"/>
            <a:ext cx="1659429" cy="369332"/>
          </a:xfrm>
          <a:prstGeom prst="rect">
            <a:avLst/>
          </a:prstGeom>
          <a:noFill/>
        </p:spPr>
        <p:txBody>
          <a:bodyPr wrap="none" rtlCol="0">
            <a:spAutoFit/>
          </a:bodyPr>
          <a:lstStyle/>
          <a:p>
            <a:pPr algn="r"/>
            <a:r>
              <a:rPr lang="en-US" sz="1800" dirty="0" smtClean="0">
                <a:latin typeface="Calibri" pitchFamily="34" charset="0"/>
              </a:rPr>
              <a:t>Multiple of K=8</a:t>
            </a:r>
          </a:p>
        </p:txBody>
      </p:sp>
    </p:spTree>
    <p:extLst>
      <p:ext uri="{BB962C8B-B14F-4D97-AF65-F5344CB8AC3E}">
        <p14:creationId xmlns:p14="http://schemas.microsoft.com/office/powerpoint/2010/main" val="30237459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reeform 1"/>
          <p:cNvSpPr>
            <a:spLocks/>
          </p:cNvSpPr>
          <p:nvPr/>
        </p:nvSpPr>
        <p:spPr bwMode="auto">
          <a:xfrm>
            <a:off x="711200" y="3708400"/>
            <a:ext cx="7670800" cy="2032000"/>
          </a:xfrm>
          <a:custGeom>
            <a:avLst/>
            <a:gdLst/>
            <a:ahLst/>
            <a:cxnLst>
              <a:cxn ang="0">
                <a:pos x="7617" y="0"/>
              </a:cxn>
              <a:cxn ang="0">
                <a:pos x="0" y="21465"/>
              </a:cxn>
              <a:cxn ang="0">
                <a:pos x="21600" y="21600"/>
              </a:cxn>
              <a:cxn ang="0">
                <a:pos x="13017" y="0"/>
              </a:cxn>
              <a:cxn ang="0">
                <a:pos x="7617" y="0"/>
              </a:cxn>
              <a:cxn ang="0">
                <a:pos x="7617" y="0"/>
              </a:cxn>
            </a:cxnLst>
            <a:rect l="0" t="0" r="r" b="b"/>
            <a:pathLst>
              <a:path w="21600" h="21600">
                <a:moveTo>
                  <a:pt x="7617" y="0"/>
                </a:moveTo>
                <a:lnTo>
                  <a:pt x="0" y="21465"/>
                </a:lnTo>
                <a:lnTo>
                  <a:pt x="21600" y="21600"/>
                </a:lnTo>
                <a:lnTo>
                  <a:pt x="13017" y="0"/>
                </a:lnTo>
                <a:lnTo>
                  <a:pt x="7617" y="0"/>
                </a:lnTo>
                <a:close/>
                <a:moveTo>
                  <a:pt x="7617" y="0"/>
                </a:moveTo>
              </a:path>
            </a:pathLst>
          </a:custGeom>
          <a:solidFill>
            <a:srgbClr val="E6E6E6"/>
          </a:solidFill>
          <a:ln w="38100" cap="flat">
            <a:noFill/>
            <a:miter lim="800000"/>
            <a:headEnd type="none" w="med" len="med"/>
            <a:tailEnd type="none" w="med" len="med"/>
          </a:ln>
        </p:spPr>
        <p:txBody>
          <a:bodyPr lIns="0" tIns="0" rIns="0" bIns="0"/>
          <a:lstStyle/>
          <a:p>
            <a:endParaRPr lang="en-US"/>
          </a:p>
        </p:txBody>
      </p:sp>
      <p:sp>
        <p:nvSpPr>
          <p:cNvPr id="28676" name="Rectangle 4"/>
          <p:cNvSpPr>
            <a:spLocks noGrp="1" noChangeArrowheads="1"/>
          </p:cNvSpPr>
          <p:nvPr>
            <p:ph type="title"/>
          </p:nvPr>
        </p:nvSpPr>
        <p:spPr>
          <a:ln/>
        </p:spPr>
        <p:txBody>
          <a:bodyPr/>
          <a:lstStyle/>
          <a:p>
            <a:pPr marL="119063" indent="-119063"/>
            <a:r>
              <a:rPr lang="en-US" dirty="0"/>
              <a:t>Arrays of </a:t>
            </a:r>
            <a:r>
              <a:rPr lang="en-US" dirty="0" smtClean="0"/>
              <a:t>Structures</a:t>
            </a:r>
            <a:endParaRPr lang="en-US" dirty="0"/>
          </a:p>
        </p:txBody>
      </p:sp>
      <p:sp>
        <p:nvSpPr>
          <p:cNvPr id="28677" name="Rectangle 5"/>
          <p:cNvSpPr>
            <a:spLocks noGrp="1" noChangeArrowheads="1"/>
          </p:cNvSpPr>
          <p:nvPr>
            <p:ph type="body" idx="1"/>
          </p:nvPr>
        </p:nvSpPr>
        <p:spPr>
          <a:xfrm>
            <a:off x="381000" y="1397000"/>
            <a:ext cx="5562600" cy="977900"/>
          </a:xfrm>
          <a:ln/>
        </p:spPr>
        <p:txBody>
          <a:bodyPr/>
          <a:lstStyle/>
          <a:p>
            <a:r>
              <a:rPr lang="en-US" dirty="0" smtClean="0"/>
              <a:t>Overall structure length multiple of K</a:t>
            </a:r>
          </a:p>
          <a:p>
            <a:r>
              <a:rPr lang="en-US" dirty="0" smtClean="0"/>
              <a:t>Satisfy </a:t>
            </a:r>
            <a:r>
              <a:rPr lang="en-US" dirty="0"/>
              <a:t>alignment requirement </a:t>
            </a:r>
            <a:br>
              <a:rPr lang="en-US" dirty="0"/>
            </a:br>
            <a:r>
              <a:rPr lang="en-US" dirty="0"/>
              <a:t>for every element</a:t>
            </a:r>
          </a:p>
        </p:txBody>
      </p:sp>
      <p:sp>
        <p:nvSpPr>
          <p:cNvPr id="28678" name="Rectangle 6"/>
          <p:cNvSpPr>
            <a:spLocks/>
          </p:cNvSpPr>
          <p:nvPr/>
        </p:nvSpPr>
        <p:spPr bwMode="auto">
          <a:xfrm>
            <a:off x="6642100" y="1213553"/>
            <a:ext cx="2222500" cy="1529647"/>
          </a:xfrm>
          <a:prstGeom prst="rect">
            <a:avLst/>
          </a:prstGeom>
          <a:solidFill>
            <a:srgbClr val="FFFEB2"/>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pPr algn="l"/>
            <a:r>
              <a:rPr lang="en-US" sz="1800" dirty="0" err="1">
                <a:solidFill>
                  <a:schemeClr val="tx1"/>
                </a:solidFill>
                <a:latin typeface="Courier New" pitchFamily="49" charset="0"/>
                <a:cs typeface="Courier New" pitchFamily="49" charset="0"/>
                <a:sym typeface="Courier New Bold" charset="0"/>
              </a:rPr>
              <a:t>struct</a:t>
            </a:r>
            <a:r>
              <a:rPr lang="en-US" sz="1800" dirty="0">
                <a:solidFill>
                  <a:schemeClr val="tx1"/>
                </a:solidFill>
                <a:latin typeface="Courier New" pitchFamily="49" charset="0"/>
                <a:cs typeface="Courier New" pitchFamily="49" charset="0"/>
                <a:sym typeface="Courier New Bold" charset="0"/>
              </a:rPr>
              <a:t> S2 {</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double v;</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err="1">
                <a:solidFill>
                  <a:schemeClr val="tx1"/>
                </a:solidFill>
                <a:latin typeface="Courier New" pitchFamily="49" charset="0"/>
                <a:cs typeface="Courier New" pitchFamily="49" charset="0"/>
                <a:sym typeface="Courier New Bold" charset="0"/>
              </a:rPr>
              <a:t>int</a:t>
            </a:r>
            <a:r>
              <a:rPr lang="en-US" sz="1800" dirty="0">
                <a:solidFill>
                  <a:schemeClr val="tx1"/>
                </a:solidFill>
                <a:latin typeface="Courier New" pitchFamily="49" charset="0"/>
                <a:cs typeface="Courier New" pitchFamily="49" charset="0"/>
                <a:sym typeface="Courier New Bold" charset="0"/>
              </a:rPr>
              <a:t> </a:t>
            </a:r>
            <a:r>
              <a:rPr lang="en-US" sz="1800" dirty="0" err="1">
                <a:solidFill>
                  <a:schemeClr val="tx1"/>
                </a:solidFill>
                <a:latin typeface="Courier New" pitchFamily="49" charset="0"/>
                <a:cs typeface="Courier New" pitchFamily="49" charset="0"/>
                <a:sym typeface="Courier New Bold" charset="0"/>
              </a:rPr>
              <a:t>i</a:t>
            </a:r>
            <a:r>
              <a:rPr lang="en-US" sz="1800" dirty="0">
                <a:solidFill>
                  <a:schemeClr val="tx1"/>
                </a:solidFill>
                <a:latin typeface="Courier New" pitchFamily="49" charset="0"/>
                <a:cs typeface="Courier New" pitchFamily="49" charset="0"/>
                <a:sym typeface="Courier New Bold" charset="0"/>
              </a:rPr>
              <a:t>[2];</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char c;</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a:solidFill>
                  <a:srgbClr val="FF0000"/>
                </a:solidFill>
                <a:latin typeface="Courier New" pitchFamily="49" charset="0"/>
                <a:cs typeface="Courier New" pitchFamily="49" charset="0"/>
                <a:sym typeface="Courier New Bold" charset="0"/>
              </a:rPr>
              <a:t>a[10];</a:t>
            </a:r>
          </a:p>
        </p:txBody>
      </p:sp>
      <p:graphicFrame>
        <p:nvGraphicFramePr>
          <p:cNvPr id="28679" name="Group 7"/>
          <p:cNvGraphicFramePr>
            <a:graphicFrameLocks noGrp="1"/>
          </p:cNvGraphicFramePr>
          <p:nvPr/>
        </p:nvGraphicFramePr>
        <p:xfrm>
          <a:off x="381000" y="5715000"/>
          <a:ext cx="8335963" cy="762000"/>
        </p:xfrm>
        <a:graphic>
          <a:graphicData uri="http://schemas.openxmlformats.org/drawingml/2006/table">
            <a:tbl>
              <a:tblPr/>
              <a:tblGrid>
                <a:gridCol w="320675">
                  <a:extLst>
                    <a:ext uri="{9D8B030D-6E8A-4147-A177-3AD203B41FA5}">
                      <a16:colId xmlns="" xmlns:a16="http://schemas.microsoft.com/office/drawing/2014/main" val="20000"/>
                    </a:ext>
                  </a:extLst>
                </a:gridCol>
                <a:gridCol w="320675">
                  <a:extLst>
                    <a:ext uri="{9D8B030D-6E8A-4147-A177-3AD203B41FA5}">
                      <a16:colId xmlns="" xmlns:a16="http://schemas.microsoft.com/office/drawing/2014/main" val="20001"/>
                    </a:ext>
                  </a:extLst>
                </a:gridCol>
                <a:gridCol w="320675">
                  <a:extLst>
                    <a:ext uri="{9D8B030D-6E8A-4147-A177-3AD203B41FA5}">
                      <a16:colId xmlns="" xmlns:a16="http://schemas.microsoft.com/office/drawing/2014/main" val="20002"/>
                    </a:ext>
                  </a:extLst>
                </a:gridCol>
                <a:gridCol w="320675">
                  <a:extLst>
                    <a:ext uri="{9D8B030D-6E8A-4147-A177-3AD203B41FA5}">
                      <a16:colId xmlns="" xmlns:a16="http://schemas.microsoft.com/office/drawing/2014/main" val="20003"/>
                    </a:ext>
                  </a:extLst>
                </a:gridCol>
                <a:gridCol w="639763">
                  <a:extLst>
                    <a:ext uri="{9D8B030D-6E8A-4147-A177-3AD203B41FA5}">
                      <a16:colId xmlns="" xmlns:a16="http://schemas.microsoft.com/office/drawing/2014/main" val="20004"/>
                    </a:ext>
                  </a:extLst>
                </a:gridCol>
                <a:gridCol w="320675">
                  <a:extLst>
                    <a:ext uri="{9D8B030D-6E8A-4147-A177-3AD203B41FA5}">
                      <a16:colId xmlns="" xmlns:a16="http://schemas.microsoft.com/office/drawing/2014/main" val="20005"/>
                    </a:ext>
                  </a:extLst>
                </a:gridCol>
                <a:gridCol w="320675">
                  <a:extLst>
                    <a:ext uri="{9D8B030D-6E8A-4147-A177-3AD203B41FA5}">
                      <a16:colId xmlns="" xmlns:a16="http://schemas.microsoft.com/office/drawing/2014/main" val="20006"/>
                    </a:ext>
                  </a:extLst>
                </a:gridCol>
                <a:gridCol w="320675">
                  <a:extLst>
                    <a:ext uri="{9D8B030D-6E8A-4147-A177-3AD203B41FA5}">
                      <a16:colId xmlns="" xmlns:a16="http://schemas.microsoft.com/office/drawing/2014/main" val="20007"/>
                    </a:ext>
                  </a:extLst>
                </a:gridCol>
                <a:gridCol w="320675">
                  <a:extLst>
                    <a:ext uri="{9D8B030D-6E8A-4147-A177-3AD203B41FA5}">
                      <a16:colId xmlns="" xmlns:a16="http://schemas.microsoft.com/office/drawing/2014/main" val="20008"/>
                    </a:ext>
                  </a:extLst>
                </a:gridCol>
                <a:gridCol w="320675">
                  <a:extLst>
                    <a:ext uri="{9D8B030D-6E8A-4147-A177-3AD203B41FA5}">
                      <a16:colId xmlns="" xmlns:a16="http://schemas.microsoft.com/office/drawing/2014/main" val="20009"/>
                    </a:ext>
                  </a:extLst>
                </a:gridCol>
                <a:gridCol w="320675">
                  <a:extLst>
                    <a:ext uri="{9D8B030D-6E8A-4147-A177-3AD203B41FA5}">
                      <a16:colId xmlns="" xmlns:a16="http://schemas.microsoft.com/office/drawing/2014/main" val="20010"/>
                    </a:ext>
                  </a:extLst>
                </a:gridCol>
                <a:gridCol w="320675">
                  <a:extLst>
                    <a:ext uri="{9D8B030D-6E8A-4147-A177-3AD203B41FA5}">
                      <a16:colId xmlns="" xmlns:a16="http://schemas.microsoft.com/office/drawing/2014/main" val="20011"/>
                    </a:ext>
                  </a:extLst>
                </a:gridCol>
                <a:gridCol w="320675">
                  <a:extLst>
                    <a:ext uri="{9D8B030D-6E8A-4147-A177-3AD203B41FA5}">
                      <a16:colId xmlns="" xmlns:a16="http://schemas.microsoft.com/office/drawing/2014/main" val="20012"/>
                    </a:ext>
                  </a:extLst>
                </a:gridCol>
                <a:gridCol w="320675">
                  <a:extLst>
                    <a:ext uri="{9D8B030D-6E8A-4147-A177-3AD203B41FA5}">
                      <a16:colId xmlns="" xmlns:a16="http://schemas.microsoft.com/office/drawing/2014/main" val="20013"/>
                    </a:ext>
                  </a:extLst>
                </a:gridCol>
                <a:gridCol w="320675">
                  <a:extLst>
                    <a:ext uri="{9D8B030D-6E8A-4147-A177-3AD203B41FA5}">
                      <a16:colId xmlns="" xmlns:a16="http://schemas.microsoft.com/office/drawing/2014/main" val="20014"/>
                    </a:ext>
                  </a:extLst>
                </a:gridCol>
                <a:gridCol w="320675">
                  <a:extLst>
                    <a:ext uri="{9D8B030D-6E8A-4147-A177-3AD203B41FA5}">
                      <a16:colId xmlns="" xmlns:a16="http://schemas.microsoft.com/office/drawing/2014/main" val="20015"/>
                    </a:ext>
                  </a:extLst>
                </a:gridCol>
                <a:gridCol w="320675">
                  <a:extLst>
                    <a:ext uri="{9D8B030D-6E8A-4147-A177-3AD203B41FA5}">
                      <a16:colId xmlns="" xmlns:a16="http://schemas.microsoft.com/office/drawing/2014/main" val="20016"/>
                    </a:ext>
                  </a:extLst>
                </a:gridCol>
                <a:gridCol w="320675">
                  <a:extLst>
                    <a:ext uri="{9D8B030D-6E8A-4147-A177-3AD203B41FA5}">
                      <a16:colId xmlns="" xmlns:a16="http://schemas.microsoft.com/office/drawing/2014/main" val="20017"/>
                    </a:ext>
                  </a:extLst>
                </a:gridCol>
                <a:gridCol w="320675">
                  <a:extLst>
                    <a:ext uri="{9D8B030D-6E8A-4147-A177-3AD203B41FA5}">
                      <a16:colId xmlns="" xmlns:a16="http://schemas.microsoft.com/office/drawing/2014/main" val="20018"/>
                    </a:ext>
                  </a:extLst>
                </a:gridCol>
                <a:gridCol w="320675">
                  <a:extLst>
                    <a:ext uri="{9D8B030D-6E8A-4147-A177-3AD203B41FA5}">
                      <a16:colId xmlns="" xmlns:a16="http://schemas.microsoft.com/office/drawing/2014/main" val="20019"/>
                    </a:ext>
                  </a:extLst>
                </a:gridCol>
                <a:gridCol w="320675">
                  <a:extLst>
                    <a:ext uri="{9D8B030D-6E8A-4147-A177-3AD203B41FA5}">
                      <a16:colId xmlns="" xmlns:a16="http://schemas.microsoft.com/office/drawing/2014/main" val="20020"/>
                    </a:ext>
                  </a:extLst>
                </a:gridCol>
                <a:gridCol w="320675">
                  <a:extLst>
                    <a:ext uri="{9D8B030D-6E8A-4147-A177-3AD203B41FA5}">
                      <a16:colId xmlns="" xmlns:a16="http://schemas.microsoft.com/office/drawing/2014/main" val="20021"/>
                    </a:ext>
                  </a:extLst>
                </a:gridCol>
                <a:gridCol w="320675">
                  <a:extLst>
                    <a:ext uri="{9D8B030D-6E8A-4147-A177-3AD203B41FA5}">
                      <a16:colId xmlns="" xmlns:a16="http://schemas.microsoft.com/office/drawing/2014/main" val="20022"/>
                    </a:ext>
                  </a:extLst>
                </a:gridCol>
                <a:gridCol w="320675">
                  <a:extLst>
                    <a:ext uri="{9D8B030D-6E8A-4147-A177-3AD203B41FA5}">
                      <a16:colId xmlns="" xmlns:a16="http://schemas.microsoft.com/office/drawing/2014/main" val="20023"/>
                    </a:ext>
                  </a:extLst>
                </a:gridCol>
                <a:gridCol w="320675">
                  <a:extLst>
                    <a:ext uri="{9D8B030D-6E8A-4147-A177-3AD203B41FA5}">
                      <a16:colId xmlns=""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600" b="0" i="0" u="none" strike="noStrike" cap="none" normalizeH="0" baseline="0" dirty="0" smtClean="0">
                          <a:ln>
                            <a:noFill/>
                          </a:ln>
                          <a:solidFill>
                            <a:srgbClr val="FFFFFF"/>
                          </a:solidFill>
                          <a:effectLst/>
                          <a:latin typeface="Calibri Bold Italic" charset="0"/>
                          <a:ea typeface="Calibri Bold Italic" charset="0"/>
                          <a:cs typeface="Calibri Bold Italic" charset="0"/>
                          <a:sym typeface="Calibri Bold Italic" charset="0"/>
                        </a:rPr>
                        <a:t>7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a+24</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a+32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graphicFrame>
        <p:nvGraphicFramePr>
          <p:cNvPr id="28791" name="Group 119"/>
          <p:cNvGraphicFramePr>
            <a:graphicFrameLocks noGrp="1"/>
          </p:cNvGraphicFramePr>
          <p:nvPr/>
        </p:nvGraphicFramePr>
        <p:xfrm>
          <a:off x="1181100" y="3314700"/>
          <a:ext cx="8240168" cy="762000"/>
        </p:xfrm>
        <a:graphic>
          <a:graphicData uri="http://schemas.openxmlformats.org/drawingml/2006/table">
            <a:tbl>
              <a:tblPr/>
              <a:tblGrid>
                <a:gridCol w="320675">
                  <a:extLst>
                    <a:ext uri="{9D8B030D-6E8A-4147-A177-3AD203B41FA5}">
                      <a16:colId xmlns="" xmlns:a16="http://schemas.microsoft.com/office/drawing/2014/main" val="20000"/>
                    </a:ext>
                  </a:extLst>
                </a:gridCol>
                <a:gridCol w="320675">
                  <a:extLst>
                    <a:ext uri="{9D8B030D-6E8A-4147-A177-3AD203B41FA5}">
                      <a16:colId xmlns="" xmlns:a16="http://schemas.microsoft.com/office/drawing/2014/main" val="20001"/>
                    </a:ext>
                  </a:extLst>
                </a:gridCol>
                <a:gridCol w="320675">
                  <a:extLst>
                    <a:ext uri="{9D8B030D-6E8A-4147-A177-3AD203B41FA5}">
                      <a16:colId xmlns="" xmlns:a16="http://schemas.microsoft.com/office/drawing/2014/main" val="20002"/>
                    </a:ext>
                  </a:extLst>
                </a:gridCol>
                <a:gridCol w="320675">
                  <a:extLst>
                    <a:ext uri="{9D8B030D-6E8A-4147-A177-3AD203B41FA5}">
                      <a16:colId xmlns="" xmlns:a16="http://schemas.microsoft.com/office/drawing/2014/main" val="20003"/>
                    </a:ext>
                  </a:extLst>
                </a:gridCol>
                <a:gridCol w="639763">
                  <a:extLst>
                    <a:ext uri="{9D8B030D-6E8A-4147-A177-3AD203B41FA5}">
                      <a16:colId xmlns="" xmlns:a16="http://schemas.microsoft.com/office/drawing/2014/main" val="20004"/>
                    </a:ext>
                  </a:extLst>
                </a:gridCol>
                <a:gridCol w="320675">
                  <a:extLst>
                    <a:ext uri="{9D8B030D-6E8A-4147-A177-3AD203B41FA5}">
                      <a16:colId xmlns="" xmlns:a16="http://schemas.microsoft.com/office/drawing/2014/main" val="20005"/>
                    </a:ext>
                  </a:extLst>
                </a:gridCol>
                <a:gridCol w="320675">
                  <a:extLst>
                    <a:ext uri="{9D8B030D-6E8A-4147-A177-3AD203B41FA5}">
                      <a16:colId xmlns="" xmlns:a16="http://schemas.microsoft.com/office/drawing/2014/main" val="20006"/>
                    </a:ext>
                  </a:extLst>
                </a:gridCol>
                <a:gridCol w="639762">
                  <a:extLst>
                    <a:ext uri="{9D8B030D-6E8A-4147-A177-3AD203B41FA5}">
                      <a16:colId xmlns="" xmlns:a16="http://schemas.microsoft.com/office/drawing/2014/main" val="20007"/>
                    </a:ext>
                  </a:extLst>
                </a:gridCol>
                <a:gridCol w="320675">
                  <a:extLst>
                    <a:ext uri="{9D8B030D-6E8A-4147-A177-3AD203B41FA5}">
                      <a16:colId xmlns="" xmlns:a16="http://schemas.microsoft.com/office/drawing/2014/main" val="20008"/>
                    </a:ext>
                  </a:extLst>
                </a:gridCol>
                <a:gridCol w="320675">
                  <a:extLst>
                    <a:ext uri="{9D8B030D-6E8A-4147-A177-3AD203B41FA5}">
                      <a16:colId xmlns="" xmlns:a16="http://schemas.microsoft.com/office/drawing/2014/main" val="20009"/>
                    </a:ext>
                  </a:extLst>
                </a:gridCol>
                <a:gridCol w="320675">
                  <a:extLst>
                    <a:ext uri="{9D8B030D-6E8A-4147-A177-3AD203B41FA5}">
                      <a16:colId xmlns="" xmlns:a16="http://schemas.microsoft.com/office/drawing/2014/main" val="20010"/>
                    </a:ext>
                  </a:extLst>
                </a:gridCol>
                <a:gridCol w="320675">
                  <a:extLst>
                    <a:ext uri="{9D8B030D-6E8A-4147-A177-3AD203B41FA5}">
                      <a16:colId xmlns="" xmlns:a16="http://schemas.microsoft.com/office/drawing/2014/main" val="20011"/>
                    </a:ext>
                  </a:extLst>
                </a:gridCol>
                <a:gridCol w="320675">
                  <a:extLst>
                    <a:ext uri="{9D8B030D-6E8A-4147-A177-3AD203B41FA5}">
                      <a16:colId xmlns="" xmlns:a16="http://schemas.microsoft.com/office/drawing/2014/main" val="20012"/>
                    </a:ext>
                  </a:extLst>
                </a:gridCol>
                <a:gridCol w="320675">
                  <a:extLst>
                    <a:ext uri="{9D8B030D-6E8A-4147-A177-3AD203B41FA5}">
                      <a16:colId xmlns="" xmlns:a16="http://schemas.microsoft.com/office/drawing/2014/main" val="20013"/>
                    </a:ext>
                  </a:extLst>
                </a:gridCol>
                <a:gridCol w="639763">
                  <a:extLst>
                    <a:ext uri="{9D8B030D-6E8A-4147-A177-3AD203B41FA5}">
                      <a16:colId xmlns="" xmlns:a16="http://schemas.microsoft.com/office/drawing/2014/main" val="20014"/>
                    </a:ext>
                  </a:extLst>
                </a:gridCol>
                <a:gridCol w="320675">
                  <a:extLst>
                    <a:ext uri="{9D8B030D-6E8A-4147-A177-3AD203B41FA5}">
                      <a16:colId xmlns="" xmlns:a16="http://schemas.microsoft.com/office/drawing/2014/main" val="20015"/>
                    </a:ext>
                  </a:extLst>
                </a:gridCol>
                <a:gridCol w="228055">
                  <a:extLst>
                    <a:ext uri="{9D8B030D-6E8A-4147-A177-3AD203B41FA5}">
                      <a16:colId xmlns="" xmlns:a16="http://schemas.microsoft.com/office/drawing/2014/main" val="20016"/>
                    </a:ext>
                  </a:extLst>
                </a:gridCol>
                <a:gridCol w="320675">
                  <a:extLst>
                    <a:ext uri="{9D8B030D-6E8A-4147-A177-3AD203B41FA5}">
                      <a16:colId xmlns="" xmlns:a16="http://schemas.microsoft.com/office/drawing/2014/main" val="20017"/>
                    </a:ext>
                  </a:extLst>
                </a:gridCol>
                <a:gridCol w="320675">
                  <a:extLst>
                    <a:ext uri="{9D8B030D-6E8A-4147-A177-3AD203B41FA5}">
                      <a16:colId xmlns="" xmlns:a16="http://schemas.microsoft.com/office/drawing/2014/main" val="20018"/>
                    </a:ext>
                  </a:extLst>
                </a:gridCol>
                <a:gridCol w="320675">
                  <a:extLst>
                    <a:ext uri="{9D8B030D-6E8A-4147-A177-3AD203B41FA5}">
                      <a16:colId xmlns="" xmlns:a16="http://schemas.microsoft.com/office/drawing/2014/main" val="20019"/>
                    </a:ext>
                  </a:extLst>
                </a:gridCol>
                <a:gridCol w="320675">
                  <a:extLst>
                    <a:ext uri="{9D8B030D-6E8A-4147-A177-3AD203B41FA5}">
                      <a16:colId xmlns="" xmlns:a16="http://schemas.microsoft.com/office/drawing/2014/main" val="20020"/>
                    </a:ext>
                  </a:extLst>
                </a:gridCol>
                <a:gridCol w="320675">
                  <a:extLst>
                    <a:ext uri="{9D8B030D-6E8A-4147-A177-3AD203B41FA5}">
                      <a16:colId xmlns="" xmlns:a16="http://schemas.microsoft.com/office/drawing/2014/main" val="20021"/>
                    </a:ext>
                  </a:extLst>
                </a:gridCol>
                <a:gridCol w="320675">
                  <a:extLst>
                    <a:ext uri="{9D8B030D-6E8A-4147-A177-3AD203B41FA5}">
                      <a16:colId xmlns="" xmlns:a16="http://schemas.microsoft.com/office/drawing/2014/main" val="20022"/>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a[2]</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pitchFamily="49" charset="0"/>
                          <a:cs typeface="Courier New Bold"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pitchFamily="49" charset="0"/>
                          <a:cs typeface="Courier New Bold" charset="0"/>
                          <a:sym typeface="Courier New Bold" charset="0"/>
                        </a:rPr>
                        <a:t>a+24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pitchFamily="49" charset="0"/>
                          <a:cs typeface="Courier New Bold"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pitchFamily="49" charset="0"/>
                          <a:cs typeface="Courier New Bold" charset="0"/>
                          <a:sym typeface="Courier New Bold" charset="0"/>
                        </a:rPr>
                        <a:t>a+72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
        <p:nvSpPr>
          <p:cNvPr id="8" name="TextBox 7"/>
          <p:cNvSpPr txBox="1"/>
          <p:nvPr/>
        </p:nvSpPr>
        <p:spPr>
          <a:xfrm>
            <a:off x="977900" y="50800"/>
            <a:ext cx="184666" cy="369332"/>
          </a:xfrm>
          <a:prstGeom prst="rect">
            <a:avLst/>
          </a:prstGeom>
          <a:noFill/>
        </p:spPr>
        <p:txBody>
          <a:bodyPr wrap="none" rtlCol="0">
            <a:spAutoFit/>
          </a:bodyPr>
          <a:lstStyle/>
          <a:p>
            <a:endParaRPr lang="en-US" sz="1800" dirty="0" smtClean="0">
              <a:latin typeface="Calibri" pitchFamily="34" charset="0"/>
            </a:endParaRPr>
          </a:p>
        </p:txBody>
      </p:sp>
    </p:spTree>
    <p:extLst>
      <p:ext uri="{BB962C8B-B14F-4D97-AF65-F5344CB8AC3E}">
        <p14:creationId xmlns:p14="http://schemas.microsoft.com/office/powerpoint/2010/main" val="6471572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Midterm </a:t>
            </a:r>
            <a:r>
              <a:rPr lang="en-US" dirty="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1:</a:t>
            </a:r>
          </a:p>
          <a:p>
            <a:pPr lvl="1">
              <a:defRPr/>
            </a:pPr>
            <a:r>
              <a:rPr lang="en-US" dirty="0" smtClean="0">
                <a:latin typeface="Helvetica" charset="0"/>
                <a:ea typeface="ＭＳ Ｐゴシック" charset="0"/>
                <a:cs typeface="ＭＳ Ｐゴシック" charset="0"/>
              </a:rPr>
              <a:t>Bring ID </a:t>
            </a:r>
            <a:r>
              <a:rPr lang="mr-IN" dirty="0" smtClean="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 we’ll be checking</a:t>
            </a:r>
          </a:p>
          <a:p>
            <a:pPr lvl="1">
              <a:defRPr/>
            </a:pPr>
            <a:r>
              <a:rPr lang="en-US" dirty="0" smtClean="0">
                <a:latin typeface="Helvetica" charset="0"/>
                <a:ea typeface="ＭＳ Ｐゴシック" charset="0"/>
                <a:cs typeface="ＭＳ Ｐゴシック" charset="0"/>
              </a:rPr>
              <a:t>Closed book but can bring 1 page summary sheet front &amp; back – write anything you want on it</a:t>
            </a:r>
          </a:p>
          <a:p>
            <a:pPr lvl="1">
              <a:defRPr/>
            </a:pPr>
            <a:r>
              <a:rPr lang="en-US" dirty="0" smtClean="0">
                <a:latin typeface="Helvetica" charset="0"/>
                <a:ea typeface="ＭＳ Ｐゴシック" charset="0"/>
                <a:cs typeface="ＭＳ Ｐゴシック" charset="0"/>
              </a:rPr>
              <a:t>We’ll provide a packet of tables from Chapter 3 – print these out and bring them with you</a:t>
            </a:r>
          </a:p>
          <a:p>
            <a:pPr lvl="1">
              <a:defRPr/>
            </a:pPr>
            <a:r>
              <a:rPr lang="en-US" sz="2000" dirty="0" smtClean="0">
                <a:latin typeface="Helvetica" charset="0"/>
                <a:ea typeface="ＭＳ Ｐゴシック" charset="0"/>
                <a:cs typeface="ＭＳ Ｐゴシック" charset="0"/>
              </a:rPr>
              <a:t>We will set up a separate (3</a:t>
            </a:r>
            <a:r>
              <a:rPr lang="en-US" sz="2000" baseline="30000" dirty="0" smtClean="0">
                <a:latin typeface="Helvetica" charset="0"/>
                <a:ea typeface="ＭＳ Ｐゴシック" charset="0"/>
                <a:cs typeface="ＭＳ Ｐゴシック" charset="0"/>
              </a:rPr>
              <a:t>rd</a:t>
            </a:r>
            <a:r>
              <a:rPr lang="en-US" sz="2000" dirty="0" smtClean="0">
                <a:latin typeface="Helvetica" charset="0"/>
                <a:ea typeface="ＭＳ Ｐゴシック" charset="0"/>
                <a:cs typeface="ＭＳ Ｐゴシック" charset="0"/>
              </a:rPr>
              <a:t>) room for those who need extended time for the midterm – contact your TA or the professor to determine when and where to show up</a:t>
            </a:r>
          </a:p>
          <a:p>
            <a:pPr lvl="2">
              <a:defRPr/>
            </a:pPr>
            <a:r>
              <a:rPr lang="en-US" dirty="0" smtClean="0">
                <a:latin typeface="Helvetica" charset="0"/>
                <a:ea typeface="ＭＳ Ｐゴシック" charset="0"/>
                <a:cs typeface="ＭＳ Ｐゴシック" charset="0"/>
              </a:rPr>
              <a:t>Default is one of the meeting rooms in the CS Systems Lab in the Engineering Center</a:t>
            </a:r>
            <a:endParaRPr lang="en-US" sz="2000"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116948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reeform 1"/>
          <p:cNvSpPr>
            <a:spLocks/>
          </p:cNvSpPr>
          <p:nvPr/>
        </p:nvSpPr>
        <p:spPr bwMode="auto">
          <a:xfrm>
            <a:off x="3111500" y="2590800"/>
            <a:ext cx="4445000" cy="812800"/>
          </a:xfrm>
          <a:custGeom>
            <a:avLst/>
            <a:gdLst/>
            <a:ahLst/>
            <a:cxnLst>
              <a:cxn ang="0">
                <a:pos x="6171" y="338"/>
              </a:cxn>
              <a:cxn ang="0">
                <a:pos x="0" y="21600"/>
              </a:cxn>
              <a:cxn ang="0">
                <a:pos x="21600" y="21600"/>
              </a:cxn>
              <a:cxn ang="0">
                <a:pos x="15552" y="0"/>
              </a:cxn>
              <a:cxn ang="0">
                <a:pos x="6171" y="338"/>
              </a:cxn>
              <a:cxn ang="0">
                <a:pos x="6171" y="338"/>
              </a:cxn>
            </a:cxnLst>
            <a:rect l="0" t="0" r="r" b="b"/>
            <a:pathLst>
              <a:path w="21600" h="21600">
                <a:moveTo>
                  <a:pt x="6171" y="338"/>
                </a:moveTo>
                <a:lnTo>
                  <a:pt x="0" y="21600"/>
                </a:lnTo>
                <a:lnTo>
                  <a:pt x="21600" y="21600"/>
                </a:lnTo>
                <a:lnTo>
                  <a:pt x="15552" y="0"/>
                </a:lnTo>
                <a:lnTo>
                  <a:pt x="6171" y="338"/>
                </a:lnTo>
                <a:close/>
                <a:moveTo>
                  <a:pt x="6171" y="338"/>
                </a:moveTo>
              </a:path>
            </a:pathLst>
          </a:custGeom>
          <a:solidFill>
            <a:srgbClr val="E6E6E6"/>
          </a:solidFill>
          <a:ln w="38100" cap="flat">
            <a:noFill/>
            <a:miter lim="800000"/>
            <a:headEnd type="none" w="med" len="med"/>
            <a:tailEnd type="none" w="med" len="med"/>
          </a:ln>
        </p:spPr>
        <p:txBody>
          <a:bodyPr lIns="0" tIns="0" rIns="0" bIns="0"/>
          <a:lstStyle/>
          <a:p>
            <a:endParaRPr lang="en-US"/>
          </a:p>
        </p:txBody>
      </p:sp>
      <p:sp>
        <p:nvSpPr>
          <p:cNvPr id="29700" name="Rectangle 4"/>
          <p:cNvSpPr>
            <a:spLocks noGrp="1" noChangeArrowheads="1"/>
          </p:cNvSpPr>
          <p:nvPr>
            <p:ph type="title"/>
          </p:nvPr>
        </p:nvSpPr>
        <p:spPr>
          <a:ln/>
        </p:spPr>
        <p:txBody>
          <a:bodyPr/>
          <a:lstStyle/>
          <a:p>
            <a:pPr marL="119063" indent="-119063"/>
            <a:r>
              <a:rPr lang="en-US"/>
              <a:t>Accessing Array Elements</a:t>
            </a:r>
          </a:p>
        </p:txBody>
      </p:sp>
      <p:sp>
        <p:nvSpPr>
          <p:cNvPr id="29701" name="Rectangle 5"/>
          <p:cNvSpPr>
            <a:spLocks noGrp="1" noChangeArrowheads="1"/>
          </p:cNvSpPr>
          <p:nvPr>
            <p:ph type="body" idx="1"/>
          </p:nvPr>
        </p:nvSpPr>
        <p:spPr>
          <a:xfrm>
            <a:off x="381000" y="1130300"/>
            <a:ext cx="8382000" cy="927100"/>
          </a:xfrm>
          <a:ln/>
        </p:spPr>
        <p:txBody>
          <a:bodyPr/>
          <a:lstStyle/>
          <a:p>
            <a:r>
              <a:rPr lang="en-US" dirty="0"/>
              <a:t>Compute array offset </a:t>
            </a:r>
            <a:r>
              <a:rPr lang="en-US" dirty="0" smtClean="0"/>
              <a:t>12*</a:t>
            </a:r>
            <a:r>
              <a:rPr lang="en-US" dirty="0" err="1" smtClean="0"/>
              <a:t>idx</a:t>
            </a:r>
            <a:endParaRPr lang="en-US" dirty="0"/>
          </a:p>
          <a:p>
            <a:pPr marL="552450" lvl="1"/>
            <a:r>
              <a:rPr lang="en-US" dirty="0" err="1">
                <a:latin typeface="Courier New Bold" charset="0"/>
                <a:cs typeface="Courier New Bold" charset="0"/>
                <a:sym typeface="Courier New Bold" charset="0"/>
              </a:rPr>
              <a:t>sizeof</a:t>
            </a:r>
            <a:r>
              <a:rPr lang="en-US" dirty="0">
                <a:latin typeface="Courier New Bold" charset="0"/>
                <a:cs typeface="Courier New Bold" charset="0"/>
                <a:sym typeface="Courier New Bold" charset="0"/>
              </a:rPr>
              <a:t>(S3)</a:t>
            </a:r>
            <a:r>
              <a:rPr lang="en-US" dirty="0"/>
              <a:t>, including alignment </a:t>
            </a:r>
            <a:r>
              <a:rPr lang="en-US" dirty="0" smtClean="0"/>
              <a:t>spacers</a:t>
            </a:r>
            <a:endParaRPr lang="en-US" dirty="0"/>
          </a:p>
        </p:txBody>
      </p:sp>
      <p:sp>
        <p:nvSpPr>
          <p:cNvPr id="29702" name="Rectangle 6"/>
          <p:cNvSpPr>
            <a:spLocks/>
          </p:cNvSpPr>
          <p:nvPr/>
        </p:nvSpPr>
        <p:spPr bwMode="auto">
          <a:xfrm>
            <a:off x="6705600" y="381000"/>
            <a:ext cx="2222500" cy="1524000"/>
          </a:xfrm>
          <a:prstGeom prst="rect">
            <a:avLst/>
          </a:prstGeom>
          <a:solidFill>
            <a:srgbClr val="FFFEB2"/>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a:solidFill>
                  <a:schemeClr val="tx1"/>
                </a:solidFill>
                <a:latin typeface="Courier New" pitchFamily="49" charset="0"/>
                <a:cs typeface="Courier New" pitchFamily="49" charset="0"/>
                <a:sym typeface="Courier New Bold" charset="0"/>
              </a:rPr>
              <a:t>struct S3 {</a:t>
            </a:r>
            <a:endParaRPr lang="en-US" sz="1800" b="1">
              <a:solidFill>
                <a:schemeClr val="tx1"/>
              </a:solidFill>
              <a:latin typeface="Courier New" pitchFamily="49" charset="0"/>
              <a:ea typeface="Lucida Grande" charset="0"/>
              <a:cs typeface="Courier New" pitchFamily="49" charset="0"/>
              <a:sym typeface="Arial Narrow" charset="0"/>
            </a:endParaRPr>
          </a:p>
          <a:p>
            <a:pPr algn="l"/>
            <a:r>
              <a:rPr lang="en-US" sz="1800">
                <a:solidFill>
                  <a:schemeClr val="tx1"/>
                </a:solidFill>
                <a:latin typeface="Courier New" pitchFamily="49" charset="0"/>
                <a:cs typeface="Courier New" pitchFamily="49" charset="0"/>
                <a:sym typeface="Courier New Bold" charset="0"/>
              </a:rPr>
              <a:t>  short i;</a:t>
            </a:r>
            <a:endParaRPr lang="en-US" sz="1800" b="1">
              <a:solidFill>
                <a:schemeClr val="tx1"/>
              </a:solidFill>
              <a:latin typeface="Courier New" pitchFamily="49" charset="0"/>
              <a:ea typeface="Lucida Grande" charset="0"/>
              <a:cs typeface="Courier New" pitchFamily="49" charset="0"/>
              <a:sym typeface="Arial Narrow" charset="0"/>
            </a:endParaRPr>
          </a:p>
          <a:p>
            <a:pPr algn="l"/>
            <a:r>
              <a:rPr lang="en-US" sz="1800">
                <a:solidFill>
                  <a:schemeClr val="tx1"/>
                </a:solidFill>
                <a:latin typeface="Courier New" pitchFamily="49" charset="0"/>
                <a:cs typeface="Courier New" pitchFamily="49" charset="0"/>
                <a:sym typeface="Courier New Bold" charset="0"/>
              </a:rPr>
              <a:t>  float v;</a:t>
            </a:r>
            <a:endParaRPr lang="en-US" sz="1800" b="1">
              <a:solidFill>
                <a:schemeClr val="tx1"/>
              </a:solidFill>
              <a:latin typeface="Courier New" pitchFamily="49" charset="0"/>
              <a:ea typeface="Lucida Grande" charset="0"/>
              <a:cs typeface="Courier New" pitchFamily="49" charset="0"/>
              <a:sym typeface="Arial Narrow" charset="0"/>
            </a:endParaRPr>
          </a:p>
          <a:p>
            <a:pPr algn="l"/>
            <a:r>
              <a:rPr lang="en-US" sz="1800">
                <a:solidFill>
                  <a:schemeClr val="tx1"/>
                </a:solidFill>
                <a:latin typeface="Courier New" pitchFamily="49" charset="0"/>
                <a:cs typeface="Courier New" pitchFamily="49" charset="0"/>
                <a:sym typeface="Courier New Bold" charset="0"/>
              </a:rPr>
              <a:t>  short j;</a:t>
            </a:r>
            <a:endParaRPr lang="en-US" sz="1800" b="1">
              <a:solidFill>
                <a:schemeClr val="tx1"/>
              </a:solidFill>
              <a:latin typeface="Courier New" pitchFamily="49" charset="0"/>
              <a:ea typeface="Lucida Grande" charset="0"/>
              <a:cs typeface="Courier New" pitchFamily="49" charset="0"/>
              <a:sym typeface="Arial Narrow" charset="0"/>
            </a:endParaRPr>
          </a:p>
          <a:p>
            <a:pPr algn="l"/>
            <a:r>
              <a:rPr lang="en-US" sz="1800">
                <a:solidFill>
                  <a:schemeClr val="tx1"/>
                </a:solidFill>
                <a:latin typeface="Courier New" pitchFamily="49" charset="0"/>
                <a:cs typeface="Courier New" pitchFamily="49" charset="0"/>
                <a:sym typeface="Courier New Bold" charset="0"/>
              </a:rPr>
              <a:t>} a[10];</a:t>
            </a:r>
          </a:p>
        </p:txBody>
      </p:sp>
      <p:sp>
        <p:nvSpPr>
          <p:cNvPr id="29703" name="Rectangle 7"/>
          <p:cNvSpPr>
            <a:spLocks/>
          </p:cNvSpPr>
          <p:nvPr/>
        </p:nvSpPr>
        <p:spPr bwMode="auto">
          <a:xfrm>
            <a:off x="457200" y="4191000"/>
            <a:ext cx="3289300" cy="1117600"/>
          </a:xfrm>
          <a:prstGeom prst="rect">
            <a:avLst/>
          </a:prstGeom>
          <a:solidFill>
            <a:srgbClr val="FFFEB2"/>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a:solidFill>
                  <a:schemeClr val="tx1"/>
                </a:solidFill>
                <a:latin typeface="Courier New" pitchFamily="49" charset="0"/>
                <a:cs typeface="Courier New" pitchFamily="49" charset="0"/>
                <a:sym typeface="Courier New Bold" charset="0"/>
              </a:rPr>
              <a:t>short </a:t>
            </a:r>
            <a:r>
              <a:rPr lang="en-US" sz="1800" dirty="0" err="1">
                <a:solidFill>
                  <a:schemeClr val="tx1"/>
                </a:solidFill>
                <a:latin typeface="Courier New" pitchFamily="49" charset="0"/>
                <a:cs typeface="Courier New" pitchFamily="49" charset="0"/>
                <a:sym typeface="Courier New Bold" charset="0"/>
              </a:rPr>
              <a:t>get_j</a:t>
            </a:r>
            <a:r>
              <a:rPr lang="en-US" sz="1800" dirty="0">
                <a:solidFill>
                  <a:schemeClr val="tx1"/>
                </a:solidFill>
                <a:latin typeface="Courier New" pitchFamily="49" charset="0"/>
                <a:cs typeface="Courier New" pitchFamily="49" charset="0"/>
                <a:sym typeface="Courier New Bold" charset="0"/>
              </a:rPr>
              <a:t>(</a:t>
            </a:r>
            <a:r>
              <a:rPr lang="en-US" sz="1800" dirty="0" err="1">
                <a:solidFill>
                  <a:schemeClr val="tx1"/>
                </a:solidFill>
                <a:latin typeface="Courier New" pitchFamily="49" charset="0"/>
                <a:cs typeface="Courier New" pitchFamily="49" charset="0"/>
                <a:sym typeface="Courier New Bold" charset="0"/>
              </a:rPr>
              <a:t>int</a:t>
            </a:r>
            <a:r>
              <a:rPr lang="en-US" sz="1800" dirty="0">
                <a:solidFill>
                  <a:schemeClr val="tx1"/>
                </a:solidFill>
                <a:latin typeface="Courier New" pitchFamily="49" charset="0"/>
                <a:cs typeface="Courier New" pitchFamily="49" charset="0"/>
                <a:sym typeface="Courier New Bold" charset="0"/>
              </a:rPr>
              <a:t> </a:t>
            </a:r>
            <a:r>
              <a:rPr lang="en-US" sz="1800" dirty="0" err="1">
                <a:solidFill>
                  <a:schemeClr val="tx1"/>
                </a:solidFill>
                <a:latin typeface="Courier New" pitchFamily="49" charset="0"/>
                <a:cs typeface="Courier New" pitchFamily="49" charset="0"/>
                <a:sym typeface="Courier New Bold" charset="0"/>
              </a:rPr>
              <a:t>idx</a:t>
            </a:r>
            <a:r>
              <a:rPr lang="en-US" sz="1800"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return a[</a:t>
            </a:r>
            <a:r>
              <a:rPr lang="en-US" sz="1800" dirty="0" err="1">
                <a:solidFill>
                  <a:schemeClr val="tx1"/>
                </a:solidFill>
                <a:latin typeface="Courier New" pitchFamily="49" charset="0"/>
                <a:cs typeface="Courier New" pitchFamily="49" charset="0"/>
                <a:sym typeface="Courier New Bold" charset="0"/>
              </a:rPr>
              <a:t>idx</a:t>
            </a:r>
            <a:r>
              <a:rPr lang="en-US" sz="1800" dirty="0">
                <a:solidFill>
                  <a:schemeClr val="tx1"/>
                </a:solidFill>
                <a:latin typeface="Courier New" pitchFamily="49" charset="0"/>
                <a:cs typeface="Courier New" pitchFamily="49" charset="0"/>
                <a:sym typeface="Courier New Bold" charset="0"/>
              </a:rPr>
              <a:t>].j;</a:t>
            </a:r>
            <a:endParaRPr lang="en-US" sz="24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a:t>
            </a:r>
          </a:p>
        </p:txBody>
      </p:sp>
      <p:sp>
        <p:nvSpPr>
          <p:cNvPr id="29704" name="Rectangle 8"/>
          <p:cNvSpPr>
            <a:spLocks/>
          </p:cNvSpPr>
          <p:nvPr/>
        </p:nvSpPr>
        <p:spPr bwMode="auto">
          <a:xfrm>
            <a:off x="3886200" y="4318000"/>
            <a:ext cx="4660900" cy="863600"/>
          </a:xfrm>
          <a:prstGeom prst="rect">
            <a:avLst/>
          </a:prstGeom>
          <a:solidFill>
            <a:srgbClr val="9CE0F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114300" algn="l"/>
                <a:tab pos="114300" algn="l"/>
                <a:tab pos="114300" algn="l"/>
              </a:tabLst>
            </a:pPr>
            <a:r>
              <a:rPr lang="en-US" sz="1800" dirty="0">
                <a:solidFill>
                  <a:schemeClr val="tx1"/>
                </a:solidFill>
                <a:latin typeface="Courier New" pitchFamily="49" charset="0"/>
                <a:ea typeface="Monaco" charset="0"/>
                <a:cs typeface="Courier New" pitchFamily="49" charset="0"/>
                <a:sym typeface="Courier New Bold" charset="0"/>
              </a:rPr>
              <a:t>	# </a:t>
            </a:r>
            <a:r>
              <a:rPr lang="en-US" sz="1800" dirty="0" smtClean="0">
                <a:solidFill>
                  <a:schemeClr val="tx1"/>
                </a:solidFill>
                <a:latin typeface="Courier New" pitchFamily="49" charset="0"/>
                <a:ea typeface="Monaco" charset="0"/>
                <a:cs typeface="Courier New" pitchFamily="49" charset="0"/>
                <a:sym typeface="Courier New Bold" charset="0"/>
              </a:rPr>
              <a:t>%</a:t>
            </a:r>
            <a:r>
              <a:rPr lang="en-US" sz="1800" dirty="0" err="1" smtClean="0">
                <a:solidFill>
                  <a:schemeClr val="tx1"/>
                </a:solidFill>
                <a:latin typeface="Courier New" pitchFamily="49" charset="0"/>
                <a:ea typeface="Monaco" charset="0"/>
                <a:cs typeface="Courier New" pitchFamily="49" charset="0"/>
                <a:sym typeface="Courier New Bold" charset="0"/>
              </a:rPr>
              <a:t>rdi</a:t>
            </a:r>
            <a:r>
              <a:rPr lang="en-US" sz="1800" dirty="0" smtClean="0">
                <a:solidFill>
                  <a:schemeClr val="tx1"/>
                </a:solidFill>
                <a:latin typeface="Courier New" pitchFamily="49" charset="0"/>
                <a:ea typeface="Monaco" charset="0"/>
                <a:cs typeface="Courier New" pitchFamily="49" charset="0"/>
                <a:sym typeface="Courier New Bold" charset="0"/>
              </a:rPr>
              <a:t> </a:t>
            </a:r>
            <a:r>
              <a:rPr lang="en-US" sz="1800" dirty="0">
                <a:solidFill>
                  <a:schemeClr val="tx1"/>
                </a:solidFill>
                <a:latin typeface="Courier New" pitchFamily="49" charset="0"/>
                <a:ea typeface="Monaco" charset="0"/>
                <a:cs typeface="Courier New" pitchFamily="49" charset="0"/>
                <a:sym typeface="Courier New Bold" charset="0"/>
              </a:rPr>
              <a:t>= </a:t>
            </a:r>
            <a:r>
              <a:rPr lang="en-US" sz="1800" dirty="0" err="1">
                <a:solidFill>
                  <a:schemeClr val="tx1"/>
                </a:solidFill>
                <a:latin typeface="Courier New" pitchFamily="49" charset="0"/>
                <a:ea typeface="Monaco" charset="0"/>
                <a:cs typeface="Courier New" pitchFamily="49" charset="0"/>
                <a:sym typeface="Courier New Bold" charset="0"/>
              </a:rPr>
              <a:t>idx</a:t>
            </a:r>
            <a:endParaRPr lang="en-US" b="1" dirty="0">
              <a:solidFill>
                <a:schemeClr val="tx1"/>
              </a:solidFill>
              <a:latin typeface="Courier New" pitchFamily="49" charset="0"/>
              <a:ea typeface="Lucida Grande" charset="0"/>
              <a:cs typeface="Courier New" pitchFamily="49" charset="0"/>
              <a:sym typeface="Arial Narrow" charset="0"/>
            </a:endParaRPr>
          </a:p>
          <a:p>
            <a:pPr algn="l">
              <a:tabLst>
                <a:tab pos="114300" algn="l"/>
                <a:tab pos="114300" algn="l"/>
                <a:tab pos="114300" algn="l"/>
              </a:tabLst>
            </a:pPr>
            <a:r>
              <a:rPr lang="en-US" sz="1800" dirty="0">
                <a:solidFill>
                  <a:schemeClr val="tx1"/>
                </a:solidFill>
                <a:latin typeface="Courier New" pitchFamily="49" charset="0"/>
                <a:ea typeface="Monaco" charset="0"/>
                <a:cs typeface="Courier New" pitchFamily="49" charset="0"/>
                <a:sym typeface="Courier New Bold" charset="0"/>
              </a:rPr>
              <a:t>	</a:t>
            </a:r>
            <a:r>
              <a:rPr lang="en-US" sz="1800" dirty="0" err="1" smtClean="0">
                <a:solidFill>
                  <a:schemeClr val="tx1"/>
                </a:solidFill>
                <a:latin typeface="Courier New" pitchFamily="49" charset="0"/>
                <a:ea typeface="Monaco" charset="0"/>
                <a:cs typeface="Courier New" pitchFamily="49" charset="0"/>
                <a:sym typeface="Courier New Bold" charset="0"/>
              </a:rPr>
              <a:t>leaq</a:t>
            </a:r>
            <a:r>
              <a:rPr lang="en-US" sz="1800" dirty="0" smtClean="0">
                <a:solidFill>
                  <a:schemeClr val="tx1"/>
                </a:solidFill>
                <a:latin typeface="Courier New" pitchFamily="49" charset="0"/>
                <a:ea typeface="Monaco" charset="0"/>
                <a:cs typeface="Courier New" pitchFamily="49" charset="0"/>
                <a:sym typeface="Courier New Bold" charset="0"/>
              </a:rPr>
              <a:t> (%rdi,%rdi,</a:t>
            </a:r>
            <a:r>
              <a:rPr lang="en-US" sz="1800" dirty="0">
                <a:solidFill>
                  <a:schemeClr val="tx1"/>
                </a:solidFill>
                <a:latin typeface="Courier New" pitchFamily="49" charset="0"/>
                <a:ea typeface="Monaco" charset="0"/>
                <a:cs typeface="Courier New" pitchFamily="49" charset="0"/>
                <a:sym typeface="Courier New Bold" charset="0"/>
              </a:rPr>
              <a:t>2)</a:t>
            </a:r>
            <a:r>
              <a:rPr lang="en-US" sz="1800" dirty="0" smtClean="0">
                <a:solidFill>
                  <a:schemeClr val="tx1"/>
                </a:solidFill>
                <a:latin typeface="Courier New" pitchFamily="49" charset="0"/>
                <a:ea typeface="Monaco" charset="0"/>
                <a:cs typeface="Courier New" pitchFamily="49" charset="0"/>
                <a:sym typeface="Courier New Bold" charset="0"/>
              </a:rPr>
              <a:t>,%</a:t>
            </a:r>
            <a:r>
              <a:rPr lang="en-US" sz="1800" dirty="0" err="1" smtClean="0">
                <a:solidFill>
                  <a:schemeClr val="tx1"/>
                </a:solidFill>
                <a:latin typeface="Courier New" pitchFamily="49" charset="0"/>
                <a:ea typeface="Monaco" charset="0"/>
                <a:cs typeface="Courier New" pitchFamily="49" charset="0"/>
                <a:sym typeface="Courier New Bold" charset="0"/>
              </a:rPr>
              <a:t>rax</a:t>
            </a:r>
            <a:r>
              <a:rPr lang="en-US" sz="1800" dirty="0" smtClean="0">
                <a:solidFill>
                  <a:schemeClr val="tx1"/>
                </a:solidFill>
                <a:latin typeface="Courier New" pitchFamily="49" charset="0"/>
                <a:ea typeface="Monaco" charset="0"/>
                <a:cs typeface="Courier New" pitchFamily="49" charset="0"/>
                <a:sym typeface="Courier New Bold" charset="0"/>
              </a:rPr>
              <a:t> </a:t>
            </a:r>
            <a:r>
              <a:rPr lang="en-US" sz="1800" dirty="0">
                <a:solidFill>
                  <a:schemeClr val="tx1"/>
                </a:solidFill>
                <a:latin typeface="Courier New" pitchFamily="49" charset="0"/>
                <a:ea typeface="Monaco" charset="0"/>
                <a:cs typeface="Courier New" pitchFamily="49" charset="0"/>
                <a:sym typeface="Courier New Bold" charset="0"/>
              </a:rPr>
              <a:t># 3*</a:t>
            </a:r>
            <a:r>
              <a:rPr lang="en-US" sz="1800" dirty="0" err="1">
                <a:solidFill>
                  <a:schemeClr val="tx1"/>
                </a:solidFill>
                <a:latin typeface="Courier New" pitchFamily="49" charset="0"/>
                <a:ea typeface="Monaco" charset="0"/>
                <a:cs typeface="Courier New" pitchFamily="49" charset="0"/>
                <a:sym typeface="Courier New Bold" charset="0"/>
              </a:rPr>
              <a:t>idx</a:t>
            </a:r>
            <a:endParaRPr lang="en-US" b="1" dirty="0">
              <a:solidFill>
                <a:schemeClr val="tx1"/>
              </a:solidFill>
              <a:latin typeface="Courier New" pitchFamily="49" charset="0"/>
              <a:ea typeface="Lucida Grande" charset="0"/>
              <a:cs typeface="Courier New" pitchFamily="49" charset="0"/>
              <a:sym typeface="Arial Narrow" charset="0"/>
            </a:endParaRPr>
          </a:p>
          <a:p>
            <a:pPr algn="l">
              <a:tabLst>
                <a:tab pos="114300" algn="l"/>
                <a:tab pos="114300" algn="l"/>
                <a:tab pos="114300" algn="l"/>
              </a:tabLst>
            </a:pPr>
            <a:r>
              <a:rPr lang="en-US" sz="1800" dirty="0">
                <a:solidFill>
                  <a:schemeClr val="tx1"/>
                </a:solidFill>
                <a:latin typeface="Courier New" pitchFamily="49" charset="0"/>
                <a:ea typeface="Monaco" charset="0"/>
                <a:cs typeface="Courier New" pitchFamily="49" charset="0"/>
                <a:sym typeface="Courier New Bold" charset="0"/>
              </a:rPr>
              <a:t>	</a:t>
            </a:r>
            <a:r>
              <a:rPr lang="en-US" sz="1800" dirty="0" err="1" smtClean="0">
                <a:solidFill>
                  <a:schemeClr val="tx1"/>
                </a:solidFill>
                <a:latin typeface="Courier New" pitchFamily="49" charset="0"/>
                <a:ea typeface="Monaco" charset="0"/>
                <a:cs typeface="Courier New" pitchFamily="49" charset="0"/>
                <a:sym typeface="Courier New Bold" charset="0"/>
              </a:rPr>
              <a:t>movzwl</a:t>
            </a:r>
            <a:r>
              <a:rPr lang="en-US" sz="1800" dirty="0" smtClean="0">
                <a:solidFill>
                  <a:schemeClr val="tx1"/>
                </a:solidFill>
                <a:latin typeface="Courier New" pitchFamily="49" charset="0"/>
                <a:ea typeface="Monaco" charset="0"/>
                <a:cs typeface="Courier New" pitchFamily="49" charset="0"/>
                <a:sym typeface="Courier New Bold" charset="0"/>
              </a:rPr>
              <a:t> </a:t>
            </a:r>
            <a:r>
              <a:rPr lang="en-US" sz="1800" dirty="0">
                <a:solidFill>
                  <a:schemeClr val="tx1"/>
                </a:solidFill>
                <a:latin typeface="Courier New" pitchFamily="49" charset="0"/>
                <a:ea typeface="Monaco" charset="0"/>
                <a:cs typeface="Courier New" pitchFamily="49" charset="0"/>
                <a:sym typeface="Courier New Bold" charset="0"/>
              </a:rPr>
              <a:t>a+8(</a:t>
            </a:r>
            <a:r>
              <a:rPr lang="en-US" sz="1800" dirty="0" smtClean="0">
                <a:solidFill>
                  <a:schemeClr val="tx1"/>
                </a:solidFill>
                <a:latin typeface="Courier New" pitchFamily="49" charset="0"/>
                <a:ea typeface="Monaco" charset="0"/>
                <a:cs typeface="Courier New" pitchFamily="49" charset="0"/>
                <a:sym typeface="Courier New Bold" charset="0"/>
              </a:rPr>
              <a:t>,%rax</a:t>
            </a:r>
            <a:r>
              <a:rPr lang="en-US" sz="1800" dirty="0">
                <a:solidFill>
                  <a:schemeClr val="tx1"/>
                </a:solidFill>
                <a:latin typeface="Courier New" pitchFamily="49" charset="0"/>
                <a:ea typeface="Monaco" charset="0"/>
                <a:cs typeface="Courier New" pitchFamily="49" charset="0"/>
                <a:sym typeface="Courier New Bold" charset="0"/>
              </a:rPr>
              <a:t>,4)</a:t>
            </a:r>
            <a:r>
              <a:rPr lang="en-US" sz="1800" dirty="0" smtClean="0">
                <a:solidFill>
                  <a:schemeClr val="tx1"/>
                </a:solidFill>
                <a:latin typeface="Courier New" pitchFamily="49" charset="0"/>
                <a:ea typeface="Monaco" charset="0"/>
                <a:cs typeface="Courier New" pitchFamily="49" charset="0"/>
                <a:sym typeface="Courier New Bold" charset="0"/>
              </a:rPr>
              <a:t>,%</a:t>
            </a:r>
            <a:r>
              <a:rPr lang="en-US" sz="1800" dirty="0" err="1" smtClean="0">
                <a:solidFill>
                  <a:schemeClr val="tx1"/>
                </a:solidFill>
                <a:latin typeface="Courier New" pitchFamily="49" charset="0"/>
                <a:ea typeface="Monaco" charset="0"/>
                <a:cs typeface="Courier New" pitchFamily="49" charset="0"/>
                <a:sym typeface="Courier New Bold" charset="0"/>
              </a:rPr>
              <a:t>eax</a:t>
            </a:r>
            <a:endParaRPr lang="en-US" sz="1800" dirty="0">
              <a:solidFill>
                <a:schemeClr val="tx1"/>
              </a:solidFill>
              <a:latin typeface="Courier New" pitchFamily="49" charset="0"/>
              <a:ea typeface="Monaco" charset="0"/>
              <a:cs typeface="Courier New" pitchFamily="49" charset="0"/>
              <a:sym typeface="Courier New Bold" charset="0"/>
            </a:endParaRPr>
          </a:p>
        </p:txBody>
      </p:sp>
      <p:graphicFrame>
        <p:nvGraphicFramePr>
          <p:cNvPr id="29705" name="Group 9"/>
          <p:cNvGraphicFramePr>
            <a:graphicFrameLocks noGrp="1"/>
          </p:cNvGraphicFramePr>
          <p:nvPr>
            <p:extLst>
              <p:ext uri="{D42A27DB-BD31-4B8C-83A1-F6EECF244321}">
                <p14:modId xmlns:p14="http://schemas.microsoft.com/office/powerpoint/2010/main" val="3563015940"/>
              </p:ext>
            </p:extLst>
          </p:nvPr>
        </p:nvGraphicFramePr>
        <p:xfrm>
          <a:off x="241300" y="2209800"/>
          <a:ext cx="8329613" cy="762000"/>
        </p:xfrm>
        <a:graphic>
          <a:graphicData uri="http://schemas.openxmlformats.org/drawingml/2006/table">
            <a:tbl>
              <a:tblPr/>
              <a:tblGrid>
                <a:gridCol w="320675">
                  <a:extLst>
                    <a:ext uri="{9D8B030D-6E8A-4147-A177-3AD203B41FA5}">
                      <a16:colId xmlns="" xmlns:a16="http://schemas.microsoft.com/office/drawing/2014/main" val="20000"/>
                    </a:ext>
                  </a:extLst>
                </a:gridCol>
                <a:gridCol w="320675">
                  <a:extLst>
                    <a:ext uri="{9D8B030D-6E8A-4147-A177-3AD203B41FA5}">
                      <a16:colId xmlns="" xmlns:a16="http://schemas.microsoft.com/office/drawing/2014/main" val="20001"/>
                    </a:ext>
                  </a:extLst>
                </a:gridCol>
                <a:gridCol w="320675">
                  <a:extLst>
                    <a:ext uri="{9D8B030D-6E8A-4147-A177-3AD203B41FA5}">
                      <a16:colId xmlns="" xmlns:a16="http://schemas.microsoft.com/office/drawing/2014/main" val="20002"/>
                    </a:ext>
                  </a:extLst>
                </a:gridCol>
                <a:gridCol w="320675">
                  <a:extLst>
                    <a:ext uri="{9D8B030D-6E8A-4147-A177-3AD203B41FA5}">
                      <a16:colId xmlns="" xmlns:a16="http://schemas.microsoft.com/office/drawing/2014/main" val="20003"/>
                    </a:ext>
                  </a:extLst>
                </a:gridCol>
                <a:gridCol w="639763">
                  <a:extLst>
                    <a:ext uri="{9D8B030D-6E8A-4147-A177-3AD203B41FA5}">
                      <a16:colId xmlns="" xmlns:a16="http://schemas.microsoft.com/office/drawing/2014/main" val="20004"/>
                    </a:ext>
                  </a:extLst>
                </a:gridCol>
                <a:gridCol w="320675">
                  <a:extLst>
                    <a:ext uri="{9D8B030D-6E8A-4147-A177-3AD203B41FA5}">
                      <a16:colId xmlns="" xmlns:a16="http://schemas.microsoft.com/office/drawing/2014/main" val="20005"/>
                    </a:ext>
                  </a:extLst>
                </a:gridCol>
                <a:gridCol w="320675">
                  <a:extLst>
                    <a:ext uri="{9D8B030D-6E8A-4147-A177-3AD203B41FA5}">
                      <a16:colId xmlns="" xmlns:a16="http://schemas.microsoft.com/office/drawing/2014/main" val="20006"/>
                    </a:ext>
                  </a:extLst>
                </a:gridCol>
                <a:gridCol w="639762">
                  <a:extLst>
                    <a:ext uri="{9D8B030D-6E8A-4147-A177-3AD203B41FA5}">
                      <a16:colId xmlns="" xmlns:a16="http://schemas.microsoft.com/office/drawing/2014/main" val="20007"/>
                    </a:ext>
                  </a:extLst>
                </a:gridCol>
                <a:gridCol w="320675">
                  <a:extLst>
                    <a:ext uri="{9D8B030D-6E8A-4147-A177-3AD203B41FA5}">
                      <a16:colId xmlns="" xmlns:a16="http://schemas.microsoft.com/office/drawing/2014/main" val="20008"/>
                    </a:ext>
                  </a:extLst>
                </a:gridCol>
                <a:gridCol w="639763">
                  <a:extLst>
                    <a:ext uri="{9D8B030D-6E8A-4147-A177-3AD203B41FA5}">
                      <a16:colId xmlns="" xmlns:a16="http://schemas.microsoft.com/office/drawing/2014/main" val="20009"/>
                    </a:ext>
                  </a:extLst>
                </a:gridCol>
                <a:gridCol w="639762">
                  <a:extLst>
                    <a:ext uri="{9D8B030D-6E8A-4147-A177-3AD203B41FA5}">
                      <a16:colId xmlns="" xmlns:a16="http://schemas.microsoft.com/office/drawing/2014/main" val="20010"/>
                    </a:ext>
                  </a:extLst>
                </a:gridCol>
                <a:gridCol w="320675">
                  <a:extLst>
                    <a:ext uri="{9D8B030D-6E8A-4147-A177-3AD203B41FA5}">
                      <a16:colId xmlns="" xmlns:a16="http://schemas.microsoft.com/office/drawing/2014/main" val="20011"/>
                    </a:ext>
                  </a:extLst>
                </a:gridCol>
                <a:gridCol w="639763">
                  <a:extLst>
                    <a:ext uri="{9D8B030D-6E8A-4147-A177-3AD203B41FA5}">
                      <a16:colId xmlns="" xmlns:a16="http://schemas.microsoft.com/office/drawing/2014/main" val="20012"/>
                    </a:ext>
                  </a:extLst>
                </a:gridCol>
                <a:gridCol w="320675">
                  <a:extLst>
                    <a:ext uri="{9D8B030D-6E8A-4147-A177-3AD203B41FA5}">
                      <a16:colId xmlns="" xmlns:a16="http://schemas.microsoft.com/office/drawing/2014/main" val="20013"/>
                    </a:ext>
                  </a:extLst>
                </a:gridCol>
                <a:gridCol w="320675">
                  <a:extLst>
                    <a:ext uri="{9D8B030D-6E8A-4147-A177-3AD203B41FA5}">
                      <a16:colId xmlns="" xmlns:a16="http://schemas.microsoft.com/office/drawing/2014/main" val="20014"/>
                    </a:ext>
                  </a:extLst>
                </a:gridCol>
                <a:gridCol w="320675">
                  <a:extLst>
                    <a:ext uri="{9D8B030D-6E8A-4147-A177-3AD203B41FA5}">
                      <a16:colId xmlns="" xmlns:a16="http://schemas.microsoft.com/office/drawing/2014/main" val="20015"/>
                    </a:ext>
                  </a:extLst>
                </a:gridCol>
                <a:gridCol w="320675">
                  <a:extLst>
                    <a:ext uri="{9D8B030D-6E8A-4147-A177-3AD203B41FA5}">
                      <a16:colId xmlns="" xmlns:a16="http://schemas.microsoft.com/office/drawing/2014/main" val="20016"/>
                    </a:ext>
                  </a:extLst>
                </a:gridCol>
                <a:gridCol w="320675">
                  <a:extLst>
                    <a:ext uri="{9D8B030D-6E8A-4147-A177-3AD203B41FA5}">
                      <a16:colId xmlns="" xmlns:a16="http://schemas.microsoft.com/office/drawing/2014/main" val="20017"/>
                    </a:ext>
                  </a:extLst>
                </a:gridCol>
                <a:gridCol w="320675">
                  <a:extLst>
                    <a:ext uri="{9D8B030D-6E8A-4147-A177-3AD203B41FA5}">
                      <a16:colId xmlns="" xmlns:a16="http://schemas.microsoft.com/office/drawing/2014/main" val="20018"/>
                    </a:ext>
                  </a:extLst>
                </a:gridCol>
                <a:gridCol w="320675">
                  <a:extLst>
                    <a:ext uri="{9D8B030D-6E8A-4147-A177-3AD203B41FA5}">
                      <a16:colId xmlns="" xmlns:a16="http://schemas.microsoft.com/office/drawing/2014/main" val="20019"/>
                    </a:ext>
                  </a:extLst>
                </a:gridCol>
                <a:gridCol w="320675">
                  <a:extLst>
                    <a:ext uri="{9D8B030D-6E8A-4147-A177-3AD203B41FA5}">
                      <a16:colId xmlns="" xmlns:a16="http://schemas.microsoft.com/office/drawing/2014/main" val="2002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Bold" charset="0"/>
                          <a:cs typeface="Courier New Bold" charset="0"/>
                          <a:sym typeface="Courier New Bold" charset="0"/>
                        </a:rPr>
                        <a:t> </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smtClean="0">
                          <a:ln>
                            <a:noFill/>
                          </a:ln>
                          <a:solidFill>
                            <a:schemeClr val="tx1"/>
                          </a:solidFill>
                          <a:effectLst/>
                          <a:latin typeface="Courier New Bold" charset="0"/>
                          <a:cs typeface="Courier New Bold" charset="0"/>
                          <a:sym typeface="Courier New Bold" charset="0"/>
                        </a:rPr>
                        <a:t> </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idx</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ysDot"/>
                      <a:round/>
                      <a:headEnd type="none" w="med" len="med"/>
                      <a:tailEnd type="none" w="med" len="med"/>
                    </a:lnT>
                    <a:lnB w="25400" cap="flat" cmpd="sng" algn="ctr">
                      <a:solidFill>
                        <a:srgbClr val="000000"/>
                      </a:solidFill>
                      <a:prstDash val="sysDot"/>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 •</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a+12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a+12*</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idx</a:t>
                      </a:r>
                      <a:endPar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ysDot"/>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ysDot"/>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graphicFrame>
        <p:nvGraphicFramePr>
          <p:cNvPr id="29798" name="Group 102"/>
          <p:cNvGraphicFramePr>
            <a:graphicFrameLocks noGrp="1"/>
          </p:cNvGraphicFramePr>
          <p:nvPr>
            <p:extLst>
              <p:ext uri="{D42A27DB-BD31-4B8C-83A1-F6EECF244321}">
                <p14:modId xmlns:p14="http://schemas.microsoft.com/office/powerpoint/2010/main" val="2021632589"/>
              </p:ext>
            </p:extLst>
          </p:nvPr>
        </p:nvGraphicFramePr>
        <p:xfrm>
          <a:off x="1370013" y="3378200"/>
          <a:ext cx="6429375" cy="596900"/>
        </p:xfrm>
        <a:graphic>
          <a:graphicData uri="http://schemas.openxmlformats.org/drawingml/2006/table">
            <a:tbl>
              <a:tblPr/>
              <a:tblGrid>
                <a:gridCol w="247650">
                  <a:extLst>
                    <a:ext uri="{9D8B030D-6E8A-4147-A177-3AD203B41FA5}">
                      <a16:colId xmlns="" xmlns:a16="http://schemas.microsoft.com/office/drawing/2014/main" val="20000"/>
                    </a:ext>
                  </a:extLst>
                </a:gridCol>
                <a:gridCol w="247650">
                  <a:extLst>
                    <a:ext uri="{9D8B030D-6E8A-4147-A177-3AD203B41FA5}">
                      <a16:colId xmlns="" xmlns:a16="http://schemas.microsoft.com/office/drawing/2014/main" val="20001"/>
                    </a:ext>
                  </a:extLst>
                </a:gridCol>
                <a:gridCol w="247650">
                  <a:extLst>
                    <a:ext uri="{9D8B030D-6E8A-4147-A177-3AD203B41FA5}">
                      <a16:colId xmlns="" xmlns:a16="http://schemas.microsoft.com/office/drawing/2014/main" val="20002"/>
                    </a:ext>
                  </a:extLst>
                </a:gridCol>
                <a:gridCol w="247650">
                  <a:extLst>
                    <a:ext uri="{9D8B030D-6E8A-4147-A177-3AD203B41FA5}">
                      <a16:colId xmlns="" xmlns:a16="http://schemas.microsoft.com/office/drawing/2014/main" val="20003"/>
                    </a:ext>
                  </a:extLst>
                </a:gridCol>
                <a:gridCol w="741362">
                  <a:extLst>
                    <a:ext uri="{9D8B030D-6E8A-4147-A177-3AD203B41FA5}">
                      <a16:colId xmlns="" xmlns:a16="http://schemas.microsoft.com/office/drawing/2014/main" val="20004"/>
                    </a:ext>
                  </a:extLst>
                </a:gridCol>
                <a:gridCol w="741363">
                  <a:extLst>
                    <a:ext uri="{9D8B030D-6E8A-4147-A177-3AD203B41FA5}">
                      <a16:colId xmlns="" xmlns:a16="http://schemas.microsoft.com/office/drawing/2014/main" val="20005"/>
                    </a:ext>
                  </a:extLst>
                </a:gridCol>
                <a:gridCol w="247650">
                  <a:extLst>
                    <a:ext uri="{9D8B030D-6E8A-4147-A177-3AD203B41FA5}">
                      <a16:colId xmlns="" xmlns:a16="http://schemas.microsoft.com/office/drawing/2014/main" val="20006"/>
                    </a:ext>
                  </a:extLst>
                </a:gridCol>
                <a:gridCol w="493712">
                  <a:extLst>
                    <a:ext uri="{9D8B030D-6E8A-4147-A177-3AD203B41FA5}">
                      <a16:colId xmlns="" xmlns:a16="http://schemas.microsoft.com/office/drawing/2014/main" val="20007"/>
                    </a:ext>
                  </a:extLst>
                </a:gridCol>
                <a:gridCol w="493713">
                  <a:extLst>
                    <a:ext uri="{9D8B030D-6E8A-4147-A177-3AD203B41FA5}">
                      <a16:colId xmlns="" xmlns:a16="http://schemas.microsoft.com/office/drawing/2014/main" val="20008"/>
                    </a:ext>
                  </a:extLst>
                </a:gridCol>
                <a:gridCol w="247650">
                  <a:extLst>
                    <a:ext uri="{9D8B030D-6E8A-4147-A177-3AD203B41FA5}">
                      <a16:colId xmlns="" xmlns:a16="http://schemas.microsoft.com/office/drawing/2014/main" val="20009"/>
                    </a:ext>
                  </a:extLst>
                </a:gridCol>
                <a:gridCol w="741362">
                  <a:extLst>
                    <a:ext uri="{9D8B030D-6E8A-4147-A177-3AD203B41FA5}">
                      <a16:colId xmlns="" xmlns:a16="http://schemas.microsoft.com/office/drawing/2014/main" val="20010"/>
                    </a:ext>
                  </a:extLst>
                </a:gridCol>
                <a:gridCol w="741363">
                  <a:extLst>
                    <a:ext uri="{9D8B030D-6E8A-4147-A177-3AD203B41FA5}">
                      <a16:colId xmlns="" xmlns:a16="http://schemas.microsoft.com/office/drawing/2014/main" val="20011"/>
                    </a:ext>
                  </a:extLst>
                </a:gridCol>
                <a:gridCol w="247650">
                  <a:extLst>
                    <a:ext uri="{9D8B030D-6E8A-4147-A177-3AD203B41FA5}">
                      <a16:colId xmlns="" xmlns:a16="http://schemas.microsoft.com/office/drawing/2014/main" val="20012"/>
                    </a:ext>
                  </a:extLst>
                </a:gridCol>
                <a:gridCol w="247650">
                  <a:extLst>
                    <a:ext uri="{9D8B030D-6E8A-4147-A177-3AD203B41FA5}">
                      <a16:colId xmlns="" xmlns:a16="http://schemas.microsoft.com/office/drawing/2014/main" val="20013"/>
                    </a:ext>
                  </a:extLst>
                </a:gridCol>
                <a:gridCol w="247650">
                  <a:extLst>
                    <a:ext uri="{9D8B030D-6E8A-4147-A177-3AD203B41FA5}">
                      <a16:colId xmlns="" xmlns:a16="http://schemas.microsoft.com/office/drawing/2014/main" val="20014"/>
                    </a:ext>
                  </a:extLst>
                </a:gridCol>
                <a:gridCol w="247650">
                  <a:extLst>
                    <a:ext uri="{9D8B030D-6E8A-4147-A177-3AD203B41FA5}">
                      <a16:colId xmlns="" xmlns:a16="http://schemas.microsoft.com/office/drawing/2014/main" val="20015"/>
                    </a:ext>
                  </a:extLst>
                </a:gridCol>
              </a:tblGrid>
              <a:tr h="2984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endPar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600" b="0" i="0" u="none" strike="noStrike" cap="none" normalizeH="0" baseline="0" dirty="0" smtClean="0">
                          <a:ln>
                            <a:noFill/>
                          </a:ln>
                          <a:solidFill>
                            <a:srgbClr val="FFFFFF"/>
                          </a:solidFill>
                          <a:effectLst/>
                          <a:latin typeface="Calibri Bold Italic" charset="0"/>
                          <a:ea typeface="Calibri Bold Italic" charset="0"/>
                          <a:cs typeface="Calibri Bold Italic" charset="0"/>
                          <a:sym typeface="Calibri Bold Italic" charset="0"/>
                        </a:rPr>
                        <a:t>2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j</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600" b="0" i="0" u="none" strike="noStrike" cap="none" normalizeH="0" baseline="0" dirty="0" smtClean="0">
                          <a:ln>
                            <a:noFill/>
                          </a:ln>
                          <a:solidFill>
                            <a:srgbClr val="FFFFFF"/>
                          </a:solidFill>
                          <a:effectLst/>
                          <a:latin typeface="Calibri Bold Italic" charset="0"/>
                          <a:ea typeface="Calibri Bold Italic" charset="0"/>
                          <a:cs typeface="Calibri Bold Italic" charset="0"/>
                          <a:sym typeface="Calibri Bold Italic" charset="0"/>
                        </a:rPr>
                        <a:t>2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29845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a+12*</a:t>
                      </a: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idx</a:t>
                      </a:r>
                      <a:endPar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a+12*idx+8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
        <p:nvSpPr>
          <p:cNvPr id="10" name="Rectangle 5"/>
          <p:cNvSpPr txBox="1">
            <a:spLocks noChangeArrowheads="1"/>
          </p:cNvSpPr>
          <p:nvPr/>
        </p:nvSpPr>
        <p:spPr bwMode="auto">
          <a:xfrm>
            <a:off x="533400" y="5334000"/>
            <a:ext cx="8382000" cy="2070100"/>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r>
              <a:rPr lang="en-US" dirty="0" smtClean="0"/>
              <a:t>Element </a:t>
            </a:r>
            <a:r>
              <a:rPr lang="en-US" dirty="0" smtClean="0">
                <a:latin typeface="Courier New Bold" charset="0"/>
                <a:cs typeface="Courier New Bold" charset="0"/>
                <a:sym typeface="Courier New Bold" charset="0"/>
              </a:rPr>
              <a:t>j</a:t>
            </a:r>
            <a:r>
              <a:rPr lang="en-US" dirty="0" smtClean="0"/>
              <a:t> is at offset 8 within structure</a:t>
            </a:r>
          </a:p>
          <a:p>
            <a:r>
              <a:rPr lang="en-US" dirty="0" smtClean="0"/>
              <a:t>Assembler gives offset </a:t>
            </a:r>
            <a:r>
              <a:rPr lang="en-US" dirty="0" smtClean="0">
                <a:latin typeface="Courier New Bold" charset="0"/>
                <a:cs typeface="Courier New Bold" charset="0"/>
                <a:sym typeface="Courier New Bold" charset="0"/>
              </a:rPr>
              <a:t>a+8</a:t>
            </a:r>
            <a:endParaRPr lang="en-US" dirty="0" smtClean="0"/>
          </a:p>
          <a:p>
            <a:pPr marL="552450" lvl="1"/>
            <a:r>
              <a:rPr lang="en-US" dirty="0" smtClean="0"/>
              <a:t>Resolved during linking</a:t>
            </a:r>
            <a:endParaRPr lang="en-US" dirty="0"/>
          </a:p>
        </p:txBody>
      </p:sp>
    </p:spTree>
    <p:extLst>
      <p:ext uri="{BB962C8B-B14F-4D97-AF65-F5344CB8AC3E}">
        <p14:creationId xmlns:p14="http://schemas.microsoft.com/office/powerpoint/2010/main" val="17279344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animEffect transition="in" filter="dissolve">
                                      <p:cBhvr>
                                        <p:cTn id="7" dur="500"/>
                                        <p:tgtEl>
                                          <p:spTgt spid="29697"/>
                                        </p:tgtEl>
                                      </p:cBhvr>
                                    </p:animEffect>
                                  </p:childTnLst>
                                </p:cTn>
                              </p:par>
                              <p:par>
                                <p:cTn id="8" presetID="9" presetClass="entr" presetSubtype="0" fill="hold" nodeType="withEffect">
                                  <p:stCondLst>
                                    <p:cond delay="0"/>
                                  </p:stCondLst>
                                  <p:childTnLst>
                                    <p:set>
                                      <p:cBhvr>
                                        <p:cTn id="9" dur="1" fill="hold">
                                          <p:stCondLst>
                                            <p:cond delay="0"/>
                                          </p:stCondLst>
                                        </p:cTn>
                                        <p:tgtEl>
                                          <p:spTgt spid="29705"/>
                                        </p:tgtEl>
                                        <p:attrNameLst>
                                          <p:attrName>style.visibility</p:attrName>
                                        </p:attrNameLst>
                                      </p:cBhvr>
                                      <p:to>
                                        <p:strVal val="visible"/>
                                      </p:to>
                                    </p:set>
                                    <p:animEffect transition="in" filter="dissolve">
                                      <p:cBhvr>
                                        <p:cTn id="10" dur="500"/>
                                        <p:tgtEl>
                                          <p:spTgt spid="29705"/>
                                        </p:tgtEl>
                                      </p:cBhvr>
                                    </p:animEffect>
                                  </p:childTnLst>
                                </p:cTn>
                              </p:par>
                              <p:par>
                                <p:cTn id="11" presetID="9" presetClass="entr" presetSubtype="0" fill="hold" nodeType="withEffect">
                                  <p:stCondLst>
                                    <p:cond delay="0"/>
                                  </p:stCondLst>
                                  <p:childTnLst>
                                    <p:set>
                                      <p:cBhvr>
                                        <p:cTn id="12" dur="1" fill="hold">
                                          <p:stCondLst>
                                            <p:cond delay="0"/>
                                          </p:stCondLst>
                                        </p:cTn>
                                        <p:tgtEl>
                                          <p:spTgt spid="29798"/>
                                        </p:tgtEl>
                                        <p:attrNameLst>
                                          <p:attrName>style.visibility</p:attrName>
                                        </p:attrNameLst>
                                      </p:cBhvr>
                                      <p:to>
                                        <p:strVal val="visible"/>
                                      </p:to>
                                    </p:set>
                                    <p:animEffect transition="in" filter="dissolve">
                                      <p:cBhvr>
                                        <p:cTn id="13" dur="500"/>
                                        <p:tgtEl>
                                          <p:spTgt spid="2979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701">
                                            <p:txEl>
                                              <p:pRg st="0" end="0"/>
                                            </p:txEl>
                                          </p:spTgt>
                                        </p:tgtEl>
                                        <p:attrNameLst>
                                          <p:attrName>style.visibility</p:attrName>
                                        </p:attrNameLst>
                                      </p:cBhvr>
                                      <p:to>
                                        <p:strVal val="visible"/>
                                      </p:to>
                                    </p:set>
                                    <p:animEffect transition="in" filter="dissolve">
                                      <p:cBhvr>
                                        <p:cTn id="18" dur="500"/>
                                        <p:tgtEl>
                                          <p:spTgt spid="29701">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701">
                                            <p:txEl>
                                              <p:pRg st="1" end="1"/>
                                            </p:txEl>
                                          </p:spTgt>
                                        </p:tgtEl>
                                        <p:attrNameLst>
                                          <p:attrName>style.visibility</p:attrName>
                                        </p:attrNameLst>
                                      </p:cBhvr>
                                      <p:to>
                                        <p:strVal val="visible"/>
                                      </p:to>
                                    </p:set>
                                    <p:animEffect transition="in" filter="dissolve">
                                      <p:cBhvr>
                                        <p:cTn id="21" dur="500"/>
                                        <p:tgtEl>
                                          <p:spTgt spid="2970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703"/>
                                        </p:tgtEl>
                                        <p:attrNameLst>
                                          <p:attrName>style.visibility</p:attrName>
                                        </p:attrNameLst>
                                      </p:cBhvr>
                                      <p:to>
                                        <p:strVal val="visible"/>
                                      </p:to>
                                    </p:set>
                                    <p:animEffect transition="in" filter="dissolve">
                                      <p:cBhvr>
                                        <p:cTn id="26" dur="500"/>
                                        <p:tgtEl>
                                          <p:spTgt spid="2970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9704"/>
                                        </p:tgtEl>
                                        <p:attrNameLst>
                                          <p:attrName>style.visibility</p:attrName>
                                        </p:attrNameLst>
                                      </p:cBhvr>
                                      <p:to>
                                        <p:strVal val="visible"/>
                                      </p:to>
                                    </p:set>
                                    <p:animEffect transition="in" filter="dissolve">
                                      <p:cBhvr>
                                        <p:cTn id="31" dur="500"/>
                                        <p:tgtEl>
                                          <p:spTgt spid="2970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animBg="1"/>
      <p:bldP spid="29701" grpId="0" build="p"/>
      <p:bldP spid="29703" grpId="0" animBg="1"/>
      <p:bldP spid="29704"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a:t>Saving Space</a:t>
            </a:r>
          </a:p>
        </p:txBody>
      </p:sp>
      <p:sp>
        <p:nvSpPr>
          <p:cNvPr id="27652" name="Rectangle 4"/>
          <p:cNvSpPr>
            <a:spLocks noGrp="1" noChangeArrowheads="1"/>
          </p:cNvSpPr>
          <p:nvPr>
            <p:ph type="body" idx="1"/>
          </p:nvPr>
        </p:nvSpPr>
        <p:spPr>
          <a:ln/>
        </p:spPr>
        <p:txBody>
          <a:bodyPr/>
          <a:lstStyle/>
          <a:p>
            <a:r>
              <a:rPr lang="en-US" dirty="0"/>
              <a:t>Put large data types first</a:t>
            </a:r>
          </a:p>
          <a:p>
            <a:endParaRPr lang="en-US" dirty="0"/>
          </a:p>
          <a:p>
            <a:endParaRPr lang="en-US" dirty="0"/>
          </a:p>
          <a:p>
            <a:endParaRPr lang="en-US" dirty="0"/>
          </a:p>
          <a:p>
            <a:endParaRPr lang="en-US" dirty="0"/>
          </a:p>
          <a:p>
            <a:r>
              <a:rPr lang="en-US" dirty="0"/>
              <a:t>Effect </a:t>
            </a:r>
            <a:r>
              <a:rPr lang="en-US" dirty="0" smtClean="0"/>
              <a:t>(K=4)</a:t>
            </a:r>
            <a:endParaRPr lang="en-US" dirty="0"/>
          </a:p>
        </p:txBody>
      </p:sp>
      <p:sp>
        <p:nvSpPr>
          <p:cNvPr id="27653" name="Rectangle 5"/>
          <p:cNvSpPr>
            <a:spLocks/>
          </p:cNvSpPr>
          <p:nvPr/>
        </p:nvSpPr>
        <p:spPr bwMode="auto">
          <a:xfrm>
            <a:off x="1549400" y="2019300"/>
            <a:ext cx="2222500" cy="1562100"/>
          </a:xfrm>
          <a:prstGeom prst="rect">
            <a:avLst/>
          </a:prstGeom>
          <a:solidFill>
            <a:srgbClr val="FFFEB2"/>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err="1">
                <a:solidFill>
                  <a:schemeClr val="tx1"/>
                </a:solidFill>
                <a:latin typeface="Courier New" pitchFamily="49" charset="0"/>
                <a:cs typeface="Courier New" pitchFamily="49" charset="0"/>
                <a:sym typeface="Courier New Bold" charset="0"/>
              </a:rPr>
              <a:t>struct</a:t>
            </a:r>
            <a:r>
              <a:rPr lang="en-US" sz="1800" dirty="0">
                <a:solidFill>
                  <a:schemeClr val="tx1"/>
                </a:solidFill>
                <a:latin typeface="Courier New" pitchFamily="49" charset="0"/>
                <a:cs typeface="Courier New" pitchFamily="49" charset="0"/>
                <a:sym typeface="Courier New Bold" charset="0"/>
              </a:rPr>
              <a:t> </a:t>
            </a:r>
            <a:r>
              <a:rPr lang="en-US" sz="1800" dirty="0" smtClean="0">
                <a:solidFill>
                  <a:schemeClr val="tx1"/>
                </a:solidFill>
                <a:latin typeface="Courier New" pitchFamily="49" charset="0"/>
                <a:cs typeface="Courier New" pitchFamily="49" charset="0"/>
                <a:sym typeface="Courier New Bold" charset="0"/>
              </a:rPr>
              <a:t>S4 </a:t>
            </a:r>
            <a:r>
              <a:rPr lang="en-US" sz="1800" dirty="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char c;</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err="1">
                <a:solidFill>
                  <a:schemeClr val="tx1"/>
                </a:solidFill>
                <a:latin typeface="Courier New" pitchFamily="49" charset="0"/>
                <a:cs typeface="Courier New" pitchFamily="49" charset="0"/>
                <a:sym typeface="Courier New Bold" charset="0"/>
              </a:rPr>
              <a:t>int</a:t>
            </a:r>
            <a:r>
              <a:rPr lang="en-US" sz="1800" dirty="0">
                <a:solidFill>
                  <a:schemeClr val="tx1"/>
                </a:solidFill>
                <a:latin typeface="Courier New" pitchFamily="49" charset="0"/>
                <a:cs typeface="Courier New" pitchFamily="49" charset="0"/>
                <a:sym typeface="Courier New Bold" charset="0"/>
              </a:rPr>
              <a:t> </a:t>
            </a:r>
            <a:r>
              <a:rPr lang="en-US" sz="1800" dirty="0" err="1" smtClean="0">
                <a:solidFill>
                  <a:schemeClr val="tx1"/>
                </a:solidFill>
                <a:latin typeface="Courier New" pitchFamily="49" charset="0"/>
                <a:cs typeface="Courier New" pitchFamily="49" charset="0"/>
                <a:sym typeface="Courier New Bold" charset="0"/>
              </a:rPr>
              <a:t>i</a:t>
            </a:r>
            <a:r>
              <a:rPr lang="en-US" sz="1800"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smtClean="0">
                <a:solidFill>
                  <a:schemeClr val="tx1"/>
                </a:solidFill>
                <a:latin typeface="Courier New" pitchFamily="49" charset="0"/>
                <a:cs typeface="Courier New" pitchFamily="49" charset="0"/>
                <a:sym typeface="Courier New Bold" charset="0"/>
              </a:rPr>
              <a:t>char d;</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*p;</a:t>
            </a:r>
          </a:p>
        </p:txBody>
      </p:sp>
      <p:grpSp>
        <p:nvGrpSpPr>
          <p:cNvPr id="2" name="Group 1"/>
          <p:cNvGrpSpPr/>
          <p:nvPr/>
        </p:nvGrpSpPr>
        <p:grpSpPr>
          <a:xfrm>
            <a:off x="4140200" y="2017712"/>
            <a:ext cx="3436938" cy="1563688"/>
            <a:chOff x="4140200" y="2017712"/>
            <a:chExt cx="3436938" cy="1563688"/>
          </a:xfrm>
        </p:grpSpPr>
        <p:sp>
          <p:nvSpPr>
            <p:cNvPr id="27654" name="Rectangle 6"/>
            <p:cNvSpPr>
              <a:spLocks/>
            </p:cNvSpPr>
            <p:nvPr/>
          </p:nvSpPr>
          <p:spPr bwMode="auto">
            <a:xfrm>
              <a:off x="5353050" y="2017712"/>
              <a:ext cx="2224088" cy="1563688"/>
            </a:xfrm>
            <a:prstGeom prst="rect">
              <a:avLst/>
            </a:prstGeom>
            <a:solidFill>
              <a:srgbClr val="FFFEB2"/>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err="1">
                  <a:solidFill>
                    <a:schemeClr val="tx1"/>
                  </a:solidFill>
                  <a:latin typeface="Courier New" pitchFamily="49" charset="0"/>
                  <a:cs typeface="Courier New" pitchFamily="49" charset="0"/>
                  <a:sym typeface="Courier New Bold" charset="0"/>
                </a:rPr>
                <a:t>struct</a:t>
              </a:r>
              <a:r>
                <a:rPr lang="en-US" sz="1800" dirty="0">
                  <a:solidFill>
                    <a:schemeClr val="tx1"/>
                  </a:solidFill>
                  <a:latin typeface="Courier New" pitchFamily="49" charset="0"/>
                  <a:cs typeface="Courier New" pitchFamily="49" charset="0"/>
                  <a:sym typeface="Courier New Bold" charset="0"/>
                </a:rPr>
                <a:t> </a:t>
              </a:r>
              <a:r>
                <a:rPr lang="en-US" sz="1800" dirty="0" smtClean="0">
                  <a:solidFill>
                    <a:schemeClr val="tx1"/>
                  </a:solidFill>
                  <a:latin typeface="Courier New" pitchFamily="49" charset="0"/>
                  <a:cs typeface="Courier New" pitchFamily="49" charset="0"/>
                  <a:sym typeface="Courier New Bold" charset="0"/>
                </a:rPr>
                <a:t>S5 </a:t>
              </a:r>
              <a:r>
                <a:rPr lang="en-US" sz="1800" dirty="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a:t>
              </a:r>
              <a:r>
                <a:rPr lang="en-US" sz="1800" dirty="0" err="1" smtClean="0">
                  <a:solidFill>
                    <a:schemeClr val="tx1"/>
                  </a:solidFill>
                  <a:latin typeface="Courier New" pitchFamily="49" charset="0"/>
                  <a:cs typeface="Courier New" pitchFamily="49" charset="0"/>
                  <a:sym typeface="Courier New Bold" charset="0"/>
                </a:rPr>
                <a:t>int</a:t>
              </a:r>
              <a:r>
                <a:rPr lang="en-US" sz="1800" dirty="0" smtClean="0">
                  <a:solidFill>
                    <a:schemeClr val="tx1"/>
                  </a:solidFill>
                  <a:latin typeface="Courier New" pitchFamily="49" charset="0"/>
                  <a:cs typeface="Courier New" pitchFamily="49" charset="0"/>
                  <a:sym typeface="Courier New Bold" charset="0"/>
                </a:rPr>
                <a:t> </a:t>
              </a:r>
              <a:r>
                <a:rPr lang="en-US" sz="1800" dirty="0" err="1" smtClean="0">
                  <a:solidFill>
                    <a:schemeClr val="tx1"/>
                  </a:solidFill>
                  <a:latin typeface="Courier New" pitchFamily="49" charset="0"/>
                  <a:cs typeface="Courier New" pitchFamily="49" charset="0"/>
                  <a:sym typeface="Courier New Bold" charset="0"/>
                </a:rPr>
                <a:t>i</a:t>
              </a:r>
              <a:r>
                <a:rPr lang="en-US" sz="1800"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char c</a:t>
              </a:r>
              <a:r>
                <a:rPr lang="en-US" sz="1800" dirty="0" smtClean="0">
                  <a:solidFill>
                    <a:schemeClr val="tx1"/>
                  </a:solidFill>
                  <a:latin typeface="Courier New" pitchFamily="49" charset="0"/>
                  <a:cs typeface="Courier New" pitchFamily="49" charset="0"/>
                  <a:sym typeface="Courier New Bold" charset="0"/>
                </a:rPr>
                <a:t>;</a:t>
              </a:r>
            </a:p>
            <a:p>
              <a:pPr algn="l"/>
              <a:r>
                <a:rPr lang="en-US" sz="1800" b="1" dirty="0" smtClean="0">
                  <a:latin typeface="Courier New" pitchFamily="49" charset="0"/>
                  <a:ea typeface="Lucida Grande" charset="0"/>
                  <a:cs typeface="Courier New" pitchFamily="49" charset="0"/>
                  <a:sym typeface="Courier New Bold" charset="0"/>
                </a:rPr>
                <a:t>  char d;</a:t>
              </a:r>
              <a:endParaRPr lang="en-US" sz="1800" b="1" dirty="0">
                <a:solidFill>
                  <a:schemeClr val="tx1"/>
                </a:solidFill>
                <a:latin typeface="Courier New" pitchFamily="49" charset="0"/>
                <a:ea typeface="Lucida Grande" charset="0"/>
                <a:cs typeface="Courier New" pitchFamily="49" charset="0"/>
                <a:sym typeface="Arial Narrow" charset="0"/>
              </a:endParaRPr>
            </a:p>
            <a:p>
              <a:pPr algn="l"/>
              <a:r>
                <a:rPr lang="en-US" sz="1800" dirty="0">
                  <a:solidFill>
                    <a:schemeClr val="tx1"/>
                  </a:solidFill>
                  <a:latin typeface="Courier New" pitchFamily="49" charset="0"/>
                  <a:cs typeface="Courier New" pitchFamily="49" charset="0"/>
                  <a:sym typeface="Courier New Bold" charset="0"/>
                </a:rPr>
                <a:t>} *p;</a:t>
              </a:r>
            </a:p>
          </p:txBody>
        </p:sp>
        <p:sp>
          <p:nvSpPr>
            <p:cNvPr id="27655" name="AutoShape 7"/>
            <p:cNvSpPr>
              <a:spLocks/>
            </p:cNvSpPr>
            <p:nvPr/>
          </p:nvSpPr>
          <p:spPr bwMode="auto">
            <a:xfrm>
              <a:off x="4140200" y="2298700"/>
              <a:ext cx="914400" cy="685800"/>
            </a:xfrm>
            <a:prstGeom prst="rightArrow">
              <a:avLst>
                <a:gd name="adj1" fmla="val 50000"/>
                <a:gd name="adj2" fmla="val 50000"/>
              </a:avLst>
            </a:prstGeom>
            <a:solidFill>
              <a:srgbClr val="821D10"/>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grpSp>
      <p:sp>
        <p:nvSpPr>
          <p:cNvPr id="12" name="Rectangle 7"/>
          <p:cNvSpPr>
            <a:spLocks/>
          </p:cNvSpPr>
          <p:nvPr/>
        </p:nvSpPr>
        <p:spPr bwMode="auto">
          <a:xfrm>
            <a:off x="633413" y="4572000"/>
            <a:ext cx="3175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a:solidFill>
                  <a:schemeClr val="tx1"/>
                </a:solidFill>
                <a:latin typeface="Courier New" pitchFamily="49" charset="0"/>
                <a:cs typeface="Courier New" pitchFamily="49" charset="0"/>
                <a:sym typeface="Courier New Bold" charset="0"/>
              </a:rPr>
              <a:t>c</a:t>
            </a:r>
          </a:p>
        </p:txBody>
      </p:sp>
      <p:sp>
        <p:nvSpPr>
          <p:cNvPr id="13" name="Rectangle 8"/>
          <p:cNvSpPr>
            <a:spLocks/>
          </p:cNvSpPr>
          <p:nvPr/>
        </p:nvSpPr>
        <p:spPr bwMode="auto">
          <a:xfrm>
            <a:off x="1903413" y="4572000"/>
            <a:ext cx="127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err="1" smtClean="0">
                <a:solidFill>
                  <a:schemeClr val="tx1"/>
                </a:solidFill>
                <a:latin typeface="Courier New" pitchFamily="49" charset="0"/>
                <a:cs typeface="Courier New" pitchFamily="49" charset="0"/>
                <a:sym typeface="Courier New Bold" charset="0"/>
              </a:rPr>
              <a:t>i</a:t>
            </a:r>
            <a:endParaRPr lang="en-US" sz="2000" dirty="0">
              <a:solidFill>
                <a:schemeClr val="tx1"/>
              </a:solidFill>
              <a:latin typeface="Courier New" pitchFamily="49" charset="0"/>
              <a:cs typeface="Courier New" pitchFamily="49" charset="0"/>
              <a:sym typeface="Courier New Bold" charset="0"/>
            </a:endParaRPr>
          </a:p>
        </p:txBody>
      </p:sp>
      <p:sp>
        <p:nvSpPr>
          <p:cNvPr id="15" name="Rectangle 11"/>
          <p:cNvSpPr>
            <a:spLocks/>
          </p:cNvSpPr>
          <p:nvPr/>
        </p:nvSpPr>
        <p:spPr bwMode="auto">
          <a:xfrm>
            <a:off x="950913" y="4572000"/>
            <a:ext cx="952500" cy="381000"/>
          </a:xfrm>
          <a:prstGeom prst="rect">
            <a:avLst/>
          </a:prstGeom>
          <a:solidFill>
            <a:srgbClr val="B2B2B2"/>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1600" dirty="0">
                <a:solidFill>
                  <a:srgbClr val="FFFFFF"/>
                </a:solidFill>
                <a:latin typeface="Calibri Bold Italic" charset="0"/>
                <a:ea typeface="Calibri Bold Italic" charset="0"/>
                <a:cs typeface="Calibri Bold Italic" charset="0"/>
                <a:sym typeface="Calibri Bold Italic" charset="0"/>
              </a:rPr>
              <a:t>3 bytes</a:t>
            </a:r>
          </a:p>
        </p:txBody>
      </p:sp>
      <p:sp>
        <p:nvSpPr>
          <p:cNvPr id="16" name="Rectangle 7"/>
          <p:cNvSpPr>
            <a:spLocks/>
          </p:cNvSpPr>
          <p:nvPr/>
        </p:nvSpPr>
        <p:spPr bwMode="auto">
          <a:xfrm>
            <a:off x="3149600" y="4572000"/>
            <a:ext cx="3175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smtClean="0">
                <a:solidFill>
                  <a:schemeClr val="tx1"/>
                </a:solidFill>
                <a:latin typeface="Courier New" pitchFamily="49" charset="0"/>
                <a:cs typeface="Courier New" pitchFamily="49" charset="0"/>
                <a:sym typeface="Courier New Bold" charset="0"/>
              </a:rPr>
              <a:t>d</a:t>
            </a:r>
            <a:endParaRPr lang="en-US" sz="2000" dirty="0">
              <a:solidFill>
                <a:schemeClr val="tx1"/>
              </a:solidFill>
              <a:latin typeface="Courier New" pitchFamily="49" charset="0"/>
              <a:cs typeface="Courier New" pitchFamily="49" charset="0"/>
              <a:sym typeface="Courier New Bold" charset="0"/>
            </a:endParaRPr>
          </a:p>
        </p:txBody>
      </p:sp>
      <p:sp>
        <p:nvSpPr>
          <p:cNvPr id="17" name="Rectangle 11"/>
          <p:cNvSpPr>
            <a:spLocks/>
          </p:cNvSpPr>
          <p:nvPr/>
        </p:nvSpPr>
        <p:spPr bwMode="auto">
          <a:xfrm>
            <a:off x="3467100" y="4572000"/>
            <a:ext cx="952500" cy="381000"/>
          </a:xfrm>
          <a:prstGeom prst="rect">
            <a:avLst/>
          </a:prstGeom>
          <a:solidFill>
            <a:srgbClr val="B2B2B2"/>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1600" dirty="0">
                <a:solidFill>
                  <a:srgbClr val="FFFFFF"/>
                </a:solidFill>
                <a:latin typeface="Calibri Bold Italic" charset="0"/>
                <a:ea typeface="Calibri Bold Italic" charset="0"/>
                <a:cs typeface="Calibri Bold Italic" charset="0"/>
                <a:sym typeface="Calibri Bold Italic" charset="0"/>
              </a:rPr>
              <a:t>3 bytes</a:t>
            </a:r>
          </a:p>
        </p:txBody>
      </p:sp>
      <p:grpSp>
        <p:nvGrpSpPr>
          <p:cNvPr id="3" name="Group 2"/>
          <p:cNvGrpSpPr/>
          <p:nvPr/>
        </p:nvGrpSpPr>
        <p:grpSpPr>
          <a:xfrm>
            <a:off x="5334000" y="4572000"/>
            <a:ext cx="2538413" cy="381000"/>
            <a:chOff x="635000" y="5257800"/>
            <a:chExt cx="2538413" cy="381000"/>
          </a:xfrm>
        </p:grpSpPr>
        <p:sp>
          <p:nvSpPr>
            <p:cNvPr id="18" name="Rectangle 7"/>
            <p:cNvSpPr>
              <a:spLocks/>
            </p:cNvSpPr>
            <p:nvPr/>
          </p:nvSpPr>
          <p:spPr bwMode="auto">
            <a:xfrm>
              <a:off x="1892300" y="5257800"/>
              <a:ext cx="3175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a:solidFill>
                    <a:schemeClr val="tx1"/>
                  </a:solidFill>
                  <a:latin typeface="Courier New" pitchFamily="49" charset="0"/>
                  <a:cs typeface="Courier New" pitchFamily="49" charset="0"/>
                  <a:sym typeface="Courier New Bold" charset="0"/>
                </a:rPr>
                <a:t>c</a:t>
              </a:r>
            </a:p>
          </p:txBody>
        </p:sp>
        <p:sp>
          <p:nvSpPr>
            <p:cNvPr id="19" name="Rectangle 8"/>
            <p:cNvSpPr>
              <a:spLocks/>
            </p:cNvSpPr>
            <p:nvPr/>
          </p:nvSpPr>
          <p:spPr bwMode="auto">
            <a:xfrm>
              <a:off x="635000" y="5257800"/>
              <a:ext cx="127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err="1" smtClean="0">
                  <a:solidFill>
                    <a:schemeClr val="tx1"/>
                  </a:solidFill>
                  <a:latin typeface="Courier New" pitchFamily="49" charset="0"/>
                  <a:cs typeface="Courier New" pitchFamily="49" charset="0"/>
                  <a:sym typeface="Courier New Bold" charset="0"/>
                </a:rPr>
                <a:t>i</a:t>
              </a:r>
              <a:endParaRPr lang="en-US" sz="2000" dirty="0">
                <a:solidFill>
                  <a:schemeClr val="tx1"/>
                </a:solidFill>
                <a:latin typeface="Courier New" pitchFamily="49" charset="0"/>
                <a:cs typeface="Courier New" pitchFamily="49" charset="0"/>
                <a:sym typeface="Courier New Bold" charset="0"/>
              </a:endParaRPr>
            </a:p>
          </p:txBody>
        </p:sp>
        <p:sp>
          <p:nvSpPr>
            <p:cNvPr id="21" name="Rectangle 7"/>
            <p:cNvSpPr>
              <a:spLocks/>
            </p:cNvSpPr>
            <p:nvPr/>
          </p:nvSpPr>
          <p:spPr bwMode="auto">
            <a:xfrm>
              <a:off x="2159000" y="5257800"/>
              <a:ext cx="3175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2000" dirty="0" smtClean="0">
                  <a:solidFill>
                    <a:schemeClr val="tx1"/>
                  </a:solidFill>
                  <a:latin typeface="Courier New" pitchFamily="49" charset="0"/>
                  <a:cs typeface="Courier New" pitchFamily="49" charset="0"/>
                  <a:sym typeface="Courier New Bold" charset="0"/>
                </a:rPr>
                <a:t>d</a:t>
              </a:r>
              <a:endParaRPr lang="en-US" sz="2000" dirty="0">
                <a:solidFill>
                  <a:schemeClr val="tx1"/>
                </a:solidFill>
                <a:latin typeface="Courier New" pitchFamily="49" charset="0"/>
                <a:cs typeface="Courier New" pitchFamily="49" charset="0"/>
                <a:sym typeface="Courier New Bold" charset="0"/>
              </a:endParaRPr>
            </a:p>
          </p:txBody>
        </p:sp>
        <p:sp>
          <p:nvSpPr>
            <p:cNvPr id="22" name="Rectangle 11"/>
            <p:cNvSpPr>
              <a:spLocks/>
            </p:cNvSpPr>
            <p:nvPr/>
          </p:nvSpPr>
          <p:spPr bwMode="auto">
            <a:xfrm>
              <a:off x="2476500" y="5257800"/>
              <a:ext cx="696913" cy="381000"/>
            </a:xfrm>
            <a:prstGeom prst="rect">
              <a:avLst/>
            </a:prstGeom>
            <a:solidFill>
              <a:srgbClr val="B2B2B2"/>
            </a:solidFill>
            <a:ln w="25400" cap="flat">
              <a:solidFill>
                <a:schemeClr val="tx1"/>
              </a:solidFill>
              <a:prstDash val="solid"/>
              <a:miter lim="800000"/>
              <a:headEnd type="none" w="med" len="med"/>
              <a:tailEnd type="none" w="med" len="med"/>
            </a:ln>
          </p:spPr>
          <p:txBody>
            <a:bodyPr lIns="38100" tIns="38100" rIns="38100" bIns="38100" anchor="ctr"/>
            <a:lstStyle/>
            <a:p>
              <a:pPr algn="ctr"/>
              <a:r>
                <a:rPr lang="en-US" sz="1400" dirty="0" smtClean="0">
                  <a:solidFill>
                    <a:srgbClr val="FFFFFF"/>
                  </a:solidFill>
                  <a:latin typeface="Calibri Bold Italic" charset="0"/>
                  <a:ea typeface="Calibri Bold Italic" charset="0"/>
                  <a:cs typeface="Calibri Bold Italic" charset="0"/>
                  <a:sym typeface="Calibri Bold Italic" charset="0"/>
                </a:rPr>
                <a:t>2 </a:t>
              </a:r>
              <a:r>
                <a:rPr lang="en-US" sz="1400" dirty="0">
                  <a:solidFill>
                    <a:srgbClr val="FFFFFF"/>
                  </a:solidFill>
                  <a:latin typeface="Calibri Bold Italic" charset="0"/>
                  <a:ea typeface="Calibri Bold Italic" charset="0"/>
                  <a:cs typeface="Calibri Bold Italic" charset="0"/>
                  <a:sym typeface="Calibri Bold Italic" charset="0"/>
                </a:rPr>
                <a:t>bytes</a:t>
              </a:r>
            </a:p>
          </p:txBody>
        </p:sp>
      </p:grpSp>
    </p:spTree>
    <p:extLst>
      <p:ext uri="{BB962C8B-B14F-4D97-AF65-F5344CB8AC3E}">
        <p14:creationId xmlns:p14="http://schemas.microsoft.com/office/powerpoint/2010/main" val="7962198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ln/>
        </p:spPr>
        <p:txBody>
          <a:bodyPr/>
          <a:lstStyle/>
          <a:p>
            <a:r>
              <a:rPr lang="en-US"/>
              <a:t>Union Allocation</a:t>
            </a:r>
          </a:p>
        </p:txBody>
      </p:sp>
      <p:sp>
        <p:nvSpPr>
          <p:cNvPr id="31748" name="Rectangle 4"/>
          <p:cNvSpPr>
            <a:spLocks noGrp="1" noChangeArrowheads="1"/>
          </p:cNvSpPr>
          <p:nvPr>
            <p:ph type="body" idx="1"/>
          </p:nvPr>
        </p:nvSpPr>
        <p:spPr>
          <a:xfrm>
            <a:off x="381000" y="1143000"/>
            <a:ext cx="8382000" cy="825500"/>
          </a:xfrm>
          <a:ln/>
        </p:spPr>
        <p:txBody>
          <a:bodyPr/>
          <a:lstStyle/>
          <a:p>
            <a:pPr lvl="1">
              <a:buFont typeface="Arial"/>
              <a:buChar char="•"/>
            </a:pPr>
            <a:r>
              <a:rPr lang="en-US" dirty="0" smtClean="0"/>
              <a:t>Allocate </a:t>
            </a:r>
            <a:r>
              <a:rPr lang="en-US" dirty="0"/>
              <a:t>according to largest </a:t>
            </a:r>
            <a:r>
              <a:rPr lang="en-US" dirty="0" smtClean="0"/>
              <a:t>element – overlay union elements</a:t>
            </a:r>
          </a:p>
          <a:p>
            <a:pPr lvl="1">
              <a:buFont typeface="Arial"/>
              <a:buChar char="•"/>
            </a:pPr>
            <a:r>
              <a:rPr lang="en-US" dirty="0" smtClean="0"/>
              <a:t>Can </a:t>
            </a:r>
            <a:r>
              <a:rPr lang="en-US" dirty="0"/>
              <a:t>only use one field at a time</a:t>
            </a:r>
          </a:p>
        </p:txBody>
      </p:sp>
      <p:sp>
        <p:nvSpPr>
          <p:cNvPr id="31749" name="Rectangle 5"/>
          <p:cNvSpPr>
            <a:spLocks/>
          </p:cNvSpPr>
          <p:nvPr/>
        </p:nvSpPr>
        <p:spPr bwMode="auto">
          <a:xfrm>
            <a:off x="609600" y="2232026"/>
            <a:ext cx="2222500" cy="1501775"/>
          </a:xfrm>
          <a:prstGeom prst="rect">
            <a:avLst/>
          </a:prstGeom>
          <a:solidFill>
            <a:srgbClr val="FF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union U1 {</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char c;</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a:t>
            </a:r>
            <a:r>
              <a:rPr lang="en-US" b="1" dirty="0" err="1">
                <a:solidFill>
                  <a:srgbClr val="000000"/>
                </a:solidFill>
                <a:latin typeface="Courier New" pitchFamily="49" charset="0"/>
                <a:cs typeface="Courier New" pitchFamily="49" charset="0"/>
                <a:sym typeface="Courier New Bold" charset="0"/>
              </a:rPr>
              <a:t>int</a:t>
            </a:r>
            <a:r>
              <a:rPr lang="en-US" b="1" dirty="0">
                <a:solidFill>
                  <a:srgbClr val="000000"/>
                </a:solidFill>
                <a:latin typeface="Courier New" pitchFamily="49" charset="0"/>
                <a:cs typeface="Courier New" pitchFamily="49" charset="0"/>
                <a:sym typeface="Courier New Bold" charset="0"/>
              </a:rPr>
              <a:t> </a:t>
            </a:r>
            <a:r>
              <a:rPr lang="en-US" b="1" dirty="0" err="1">
                <a:solidFill>
                  <a:srgbClr val="000000"/>
                </a:solidFill>
                <a:latin typeface="Courier New" pitchFamily="49" charset="0"/>
                <a:cs typeface="Courier New" pitchFamily="49" charset="0"/>
                <a:sym typeface="Courier New Bold" charset="0"/>
              </a:rPr>
              <a:t>i</a:t>
            </a:r>
            <a:r>
              <a:rPr lang="en-US" b="1" dirty="0">
                <a:solidFill>
                  <a:srgbClr val="000000"/>
                </a:solidFill>
                <a:latin typeface="Courier New" pitchFamily="49" charset="0"/>
                <a:cs typeface="Courier New" pitchFamily="49" charset="0"/>
                <a:sym typeface="Courier New Bold" charset="0"/>
              </a:rPr>
              <a:t>[2];</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double v;</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*up;</a:t>
            </a:r>
          </a:p>
        </p:txBody>
      </p:sp>
      <p:sp>
        <p:nvSpPr>
          <p:cNvPr id="31750" name="Rectangle 6"/>
          <p:cNvSpPr>
            <a:spLocks/>
          </p:cNvSpPr>
          <p:nvPr/>
        </p:nvSpPr>
        <p:spPr bwMode="auto">
          <a:xfrm>
            <a:off x="609600" y="3886200"/>
            <a:ext cx="2222500" cy="1524000"/>
          </a:xfrm>
          <a:prstGeom prst="rect">
            <a:avLst/>
          </a:prstGeom>
          <a:solidFill>
            <a:srgbClr val="FF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fontAlgn="base">
              <a:spcBef>
                <a:spcPct val="0"/>
              </a:spcBef>
              <a:spcAft>
                <a:spcPct val="0"/>
              </a:spcAft>
            </a:pPr>
            <a:r>
              <a:rPr lang="en-US" b="1" dirty="0" err="1">
                <a:solidFill>
                  <a:srgbClr val="000000"/>
                </a:solidFill>
                <a:latin typeface="Courier New" pitchFamily="49" charset="0"/>
                <a:cs typeface="Courier New" pitchFamily="49" charset="0"/>
                <a:sym typeface="Courier New Bold" charset="0"/>
              </a:rPr>
              <a:t>struct</a:t>
            </a:r>
            <a:r>
              <a:rPr lang="en-US" b="1" dirty="0">
                <a:solidFill>
                  <a:srgbClr val="000000"/>
                </a:solidFill>
                <a:latin typeface="Courier New" pitchFamily="49" charset="0"/>
                <a:cs typeface="Courier New" pitchFamily="49" charset="0"/>
                <a:sym typeface="Courier New Bold" charset="0"/>
              </a:rPr>
              <a:t> S1 {</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char c;</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a:t>
            </a:r>
            <a:r>
              <a:rPr lang="en-US" b="1" dirty="0" err="1">
                <a:solidFill>
                  <a:srgbClr val="000000"/>
                </a:solidFill>
                <a:latin typeface="Courier New" pitchFamily="49" charset="0"/>
                <a:cs typeface="Courier New" pitchFamily="49" charset="0"/>
                <a:sym typeface="Courier New Bold" charset="0"/>
              </a:rPr>
              <a:t>int</a:t>
            </a:r>
            <a:r>
              <a:rPr lang="en-US" b="1" dirty="0">
                <a:solidFill>
                  <a:srgbClr val="000000"/>
                </a:solidFill>
                <a:latin typeface="Courier New" pitchFamily="49" charset="0"/>
                <a:cs typeface="Courier New" pitchFamily="49" charset="0"/>
                <a:sym typeface="Courier New Bold" charset="0"/>
              </a:rPr>
              <a:t> </a:t>
            </a:r>
            <a:r>
              <a:rPr lang="en-US" b="1" dirty="0" err="1">
                <a:solidFill>
                  <a:srgbClr val="000000"/>
                </a:solidFill>
                <a:latin typeface="Courier New" pitchFamily="49" charset="0"/>
                <a:cs typeface="Courier New" pitchFamily="49" charset="0"/>
                <a:sym typeface="Courier New Bold" charset="0"/>
              </a:rPr>
              <a:t>i</a:t>
            </a:r>
            <a:r>
              <a:rPr lang="en-US" b="1" dirty="0">
                <a:solidFill>
                  <a:srgbClr val="000000"/>
                </a:solidFill>
                <a:latin typeface="Courier New" pitchFamily="49" charset="0"/>
                <a:cs typeface="Courier New" pitchFamily="49" charset="0"/>
                <a:sym typeface="Courier New Bold" charset="0"/>
              </a:rPr>
              <a:t>[2];</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double v;</a:t>
            </a:r>
            <a:endParaRPr lang="en-US" sz="2400"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Bold" charset="0"/>
              </a:rPr>
              <a:t>} *sp;</a:t>
            </a:r>
          </a:p>
        </p:txBody>
      </p:sp>
      <p:graphicFrame>
        <p:nvGraphicFramePr>
          <p:cNvPr id="31751" name="Group 7"/>
          <p:cNvGraphicFramePr>
            <a:graphicFrameLocks noGrp="1"/>
          </p:cNvGraphicFramePr>
          <p:nvPr/>
        </p:nvGraphicFramePr>
        <p:xfrm>
          <a:off x="342902" y="5715000"/>
          <a:ext cx="8647113" cy="762000"/>
        </p:xfrm>
        <a:graphic>
          <a:graphicData uri="http://schemas.openxmlformats.org/drawingml/2006/table">
            <a:tbl>
              <a:tblPr/>
              <a:tblGrid>
                <a:gridCol w="320675">
                  <a:extLst>
                    <a:ext uri="{9D8B030D-6E8A-4147-A177-3AD203B41FA5}">
                      <a16:colId xmlns="" xmlns:a16="http://schemas.microsoft.com/office/drawing/2014/main" val="20000"/>
                    </a:ext>
                  </a:extLst>
                </a:gridCol>
                <a:gridCol w="320675">
                  <a:extLst>
                    <a:ext uri="{9D8B030D-6E8A-4147-A177-3AD203B41FA5}">
                      <a16:colId xmlns="" xmlns:a16="http://schemas.microsoft.com/office/drawing/2014/main" val="20001"/>
                    </a:ext>
                  </a:extLst>
                </a:gridCol>
                <a:gridCol w="320675">
                  <a:extLst>
                    <a:ext uri="{9D8B030D-6E8A-4147-A177-3AD203B41FA5}">
                      <a16:colId xmlns="" xmlns:a16="http://schemas.microsoft.com/office/drawing/2014/main" val="20002"/>
                    </a:ext>
                  </a:extLst>
                </a:gridCol>
                <a:gridCol w="320675">
                  <a:extLst>
                    <a:ext uri="{9D8B030D-6E8A-4147-A177-3AD203B41FA5}">
                      <a16:colId xmlns="" xmlns:a16="http://schemas.microsoft.com/office/drawing/2014/main" val="20003"/>
                    </a:ext>
                  </a:extLst>
                </a:gridCol>
                <a:gridCol w="320675">
                  <a:extLst>
                    <a:ext uri="{9D8B030D-6E8A-4147-A177-3AD203B41FA5}">
                      <a16:colId xmlns="" xmlns:a16="http://schemas.microsoft.com/office/drawing/2014/main" val="20004"/>
                    </a:ext>
                  </a:extLst>
                </a:gridCol>
                <a:gridCol w="320675">
                  <a:extLst>
                    <a:ext uri="{9D8B030D-6E8A-4147-A177-3AD203B41FA5}">
                      <a16:colId xmlns="" xmlns:a16="http://schemas.microsoft.com/office/drawing/2014/main" val="20005"/>
                    </a:ext>
                  </a:extLst>
                </a:gridCol>
                <a:gridCol w="320675">
                  <a:extLst>
                    <a:ext uri="{9D8B030D-6E8A-4147-A177-3AD203B41FA5}">
                      <a16:colId xmlns="" xmlns:a16="http://schemas.microsoft.com/office/drawing/2014/main" val="20006"/>
                    </a:ext>
                  </a:extLst>
                </a:gridCol>
                <a:gridCol w="320675">
                  <a:extLst>
                    <a:ext uri="{9D8B030D-6E8A-4147-A177-3AD203B41FA5}">
                      <a16:colId xmlns="" xmlns:a16="http://schemas.microsoft.com/office/drawing/2014/main" val="20007"/>
                    </a:ext>
                  </a:extLst>
                </a:gridCol>
                <a:gridCol w="320675">
                  <a:extLst>
                    <a:ext uri="{9D8B030D-6E8A-4147-A177-3AD203B41FA5}">
                      <a16:colId xmlns="" xmlns:a16="http://schemas.microsoft.com/office/drawing/2014/main" val="20008"/>
                    </a:ext>
                  </a:extLst>
                </a:gridCol>
                <a:gridCol w="320675">
                  <a:extLst>
                    <a:ext uri="{9D8B030D-6E8A-4147-A177-3AD203B41FA5}">
                      <a16:colId xmlns="" xmlns:a16="http://schemas.microsoft.com/office/drawing/2014/main" val="20009"/>
                    </a:ext>
                  </a:extLst>
                </a:gridCol>
                <a:gridCol w="320675">
                  <a:extLst>
                    <a:ext uri="{9D8B030D-6E8A-4147-A177-3AD203B41FA5}">
                      <a16:colId xmlns="" xmlns:a16="http://schemas.microsoft.com/office/drawing/2014/main" val="20010"/>
                    </a:ext>
                  </a:extLst>
                </a:gridCol>
                <a:gridCol w="320675">
                  <a:extLst>
                    <a:ext uri="{9D8B030D-6E8A-4147-A177-3AD203B41FA5}">
                      <a16:colId xmlns="" xmlns:a16="http://schemas.microsoft.com/office/drawing/2014/main" val="20011"/>
                    </a:ext>
                  </a:extLst>
                </a:gridCol>
                <a:gridCol w="320675">
                  <a:extLst>
                    <a:ext uri="{9D8B030D-6E8A-4147-A177-3AD203B41FA5}">
                      <a16:colId xmlns="" xmlns:a16="http://schemas.microsoft.com/office/drawing/2014/main" val="20012"/>
                    </a:ext>
                  </a:extLst>
                </a:gridCol>
                <a:gridCol w="320675">
                  <a:extLst>
                    <a:ext uri="{9D8B030D-6E8A-4147-A177-3AD203B41FA5}">
                      <a16:colId xmlns="" xmlns:a16="http://schemas.microsoft.com/office/drawing/2014/main" val="20013"/>
                    </a:ext>
                  </a:extLst>
                </a:gridCol>
                <a:gridCol w="320675">
                  <a:extLst>
                    <a:ext uri="{9D8B030D-6E8A-4147-A177-3AD203B41FA5}">
                      <a16:colId xmlns="" xmlns:a16="http://schemas.microsoft.com/office/drawing/2014/main" val="20014"/>
                    </a:ext>
                  </a:extLst>
                </a:gridCol>
                <a:gridCol w="639763">
                  <a:extLst>
                    <a:ext uri="{9D8B030D-6E8A-4147-A177-3AD203B41FA5}">
                      <a16:colId xmlns="" xmlns:a16="http://schemas.microsoft.com/office/drawing/2014/main" val="20015"/>
                    </a:ext>
                  </a:extLst>
                </a:gridCol>
                <a:gridCol w="639762">
                  <a:extLst>
                    <a:ext uri="{9D8B030D-6E8A-4147-A177-3AD203B41FA5}">
                      <a16:colId xmlns="" xmlns:a16="http://schemas.microsoft.com/office/drawing/2014/main" val="20016"/>
                    </a:ext>
                  </a:extLst>
                </a:gridCol>
                <a:gridCol w="320675">
                  <a:extLst>
                    <a:ext uri="{9D8B030D-6E8A-4147-A177-3AD203B41FA5}">
                      <a16:colId xmlns="" xmlns:a16="http://schemas.microsoft.com/office/drawing/2014/main" val="20017"/>
                    </a:ext>
                  </a:extLst>
                </a:gridCol>
                <a:gridCol w="320675">
                  <a:extLst>
                    <a:ext uri="{9D8B030D-6E8A-4147-A177-3AD203B41FA5}">
                      <a16:colId xmlns="" xmlns:a16="http://schemas.microsoft.com/office/drawing/2014/main" val="20018"/>
                    </a:ext>
                  </a:extLst>
                </a:gridCol>
                <a:gridCol w="320675">
                  <a:extLst>
                    <a:ext uri="{9D8B030D-6E8A-4147-A177-3AD203B41FA5}">
                      <a16:colId xmlns="" xmlns:a16="http://schemas.microsoft.com/office/drawing/2014/main" val="20019"/>
                    </a:ext>
                  </a:extLst>
                </a:gridCol>
                <a:gridCol w="320675">
                  <a:extLst>
                    <a:ext uri="{9D8B030D-6E8A-4147-A177-3AD203B41FA5}">
                      <a16:colId xmlns="" xmlns:a16="http://schemas.microsoft.com/office/drawing/2014/main" val="20020"/>
                    </a:ext>
                  </a:extLst>
                </a:gridCol>
                <a:gridCol w="639763">
                  <a:extLst>
                    <a:ext uri="{9D8B030D-6E8A-4147-A177-3AD203B41FA5}">
                      <a16:colId xmlns="" xmlns:a16="http://schemas.microsoft.com/office/drawing/2014/main" val="20021"/>
                    </a:ext>
                  </a:extLst>
                </a:gridCol>
                <a:gridCol w="635000">
                  <a:extLst>
                    <a:ext uri="{9D8B030D-6E8A-4147-A177-3AD203B41FA5}">
                      <a16:colId xmlns="" xmlns:a16="http://schemas.microsoft.com/office/drawing/2014/main" val="20022"/>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600" b="0" i="0" u="none" strike="noStrike" cap="none" normalizeH="0" baseline="0" dirty="0" smtClean="0">
                          <a:ln>
                            <a:noFill/>
                          </a:ln>
                          <a:solidFill>
                            <a:srgbClr val="FFFFFF"/>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600" b="0" i="0" u="none" strike="noStrike" cap="none" normalizeH="0" baseline="0" smtClean="0">
                          <a:ln>
                            <a:noFill/>
                          </a:ln>
                          <a:solidFill>
                            <a:srgbClr val="FFFFFF"/>
                          </a:solidFill>
                          <a:effectLst/>
                          <a:latin typeface="Calibri Bold Italic" charset="0"/>
                          <a:ea typeface="Calibri Bold Italic" charset="0"/>
                          <a:cs typeface="Calibri Bold Italic" charset="0"/>
                          <a:sym typeface="Calibri Bold Italic" charset="0"/>
                        </a:rPr>
                        <a:t>4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sp+0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sp+4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sp+8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sp+16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sp+24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graphicFrame>
        <p:nvGraphicFramePr>
          <p:cNvPr id="31855" name="Group 111"/>
          <p:cNvGraphicFramePr>
            <a:graphicFrameLocks noGrp="1"/>
          </p:cNvGraphicFramePr>
          <p:nvPr/>
        </p:nvGraphicFramePr>
        <p:xfrm>
          <a:off x="4025900" y="2654300"/>
          <a:ext cx="3175000" cy="1549400"/>
        </p:xfrm>
        <a:graphic>
          <a:graphicData uri="http://schemas.openxmlformats.org/drawingml/2006/table">
            <a:tbl>
              <a:tblPr/>
              <a:tblGrid>
                <a:gridCol w="317500">
                  <a:extLst>
                    <a:ext uri="{9D8B030D-6E8A-4147-A177-3AD203B41FA5}">
                      <a16:colId xmlns="" xmlns:a16="http://schemas.microsoft.com/office/drawing/2014/main" val="20000"/>
                    </a:ext>
                  </a:extLst>
                </a:gridCol>
                <a:gridCol w="317500">
                  <a:extLst>
                    <a:ext uri="{9D8B030D-6E8A-4147-A177-3AD203B41FA5}">
                      <a16:colId xmlns="" xmlns:a16="http://schemas.microsoft.com/office/drawing/2014/main" val="20001"/>
                    </a:ext>
                  </a:extLst>
                </a:gridCol>
                <a:gridCol w="317500">
                  <a:extLst>
                    <a:ext uri="{9D8B030D-6E8A-4147-A177-3AD203B41FA5}">
                      <a16:colId xmlns="" xmlns:a16="http://schemas.microsoft.com/office/drawing/2014/main" val="20002"/>
                    </a:ext>
                  </a:extLst>
                </a:gridCol>
                <a:gridCol w="317500">
                  <a:extLst>
                    <a:ext uri="{9D8B030D-6E8A-4147-A177-3AD203B41FA5}">
                      <a16:colId xmlns="" xmlns:a16="http://schemas.microsoft.com/office/drawing/2014/main" val="20003"/>
                    </a:ext>
                  </a:extLst>
                </a:gridCol>
                <a:gridCol w="317500">
                  <a:extLst>
                    <a:ext uri="{9D8B030D-6E8A-4147-A177-3AD203B41FA5}">
                      <a16:colId xmlns="" xmlns:a16="http://schemas.microsoft.com/office/drawing/2014/main" val="20004"/>
                    </a:ext>
                  </a:extLst>
                </a:gridCol>
                <a:gridCol w="317500">
                  <a:extLst>
                    <a:ext uri="{9D8B030D-6E8A-4147-A177-3AD203B41FA5}">
                      <a16:colId xmlns="" xmlns:a16="http://schemas.microsoft.com/office/drawing/2014/main" val="20005"/>
                    </a:ext>
                  </a:extLst>
                </a:gridCol>
                <a:gridCol w="317500">
                  <a:extLst>
                    <a:ext uri="{9D8B030D-6E8A-4147-A177-3AD203B41FA5}">
                      <a16:colId xmlns="" xmlns:a16="http://schemas.microsoft.com/office/drawing/2014/main" val="20006"/>
                    </a:ext>
                  </a:extLst>
                </a:gridCol>
                <a:gridCol w="317500">
                  <a:extLst>
                    <a:ext uri="{9D8B030D-6E8A-4147-A177-3AD203B41FA5}">
                      <a16:colId xmlns="" xmlns:a16="http://schemas.microsoft.com/office/drawing/2014/main" val="20007"/>
                    </a:ext>
                  </a:extLst>
                </a:gridCol>
                <a:gridCol w="317500">
                  <a:extLst>
                    <a:ext uri="{9D8B030D-6E8A-4147-A177-3AD203B41FA5}">
                      <a16:colId xmlns="" xmlns:a16="http://schemas.microsoft.com/office/drawing/2014/main" val="20008"/>
                    </a:ext>
                  </a:extLst>
                </a:gridCol>
                <a:gridCol w="317500">
                  <a:extLst>
                    <a:ext uri="{9D8B030D-6E8A-4147-A177-3AD203B41FA5}">
                      <a16:colId xmlns="" xmlns:a16="http://schemas.microsoft.com/office/drawing/2014/main" val="20009"/>
                    </a:ext>
                  </a:extLst>
                </a:gridCol>
              </a:tblGrid>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dirty="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sym typeface="Courier New Bold" charset="0"/>
                        </a:rPr>
                        <a:t>i[0]</a:t>
                      </a:r>
                      <a:endPar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sym typeface="Courier New Bold" charset="0"/>
                        </a:rPr>
                        <a:t>i</a:t>
                      </a: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8">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735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sym typeface="Courier New Bold" charset="0"/>
                        </a:rPr>
                        <a:t>up+0</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smtClean="0">
                          <a:ln>
                            <a:noFill/>
                          </a:ln>
                          <a:solidFill>
                            <a:schemeClr val="tx1"/>
                          </a:solidFill>
                          <a:effectLst/>
                          <a:latin typeface="Courier New" pitchFamily="49" charset="0"/>
                          <a:cs typeface="Courier New" pitchFamily="49" charset="0"/>
                          <a:sym typeface="Courier New Bold" charset="0"/>
                        </a:rPr>
                        <a:t>up+4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1" i="0" u="none" strike="noStrike" cap="none" normalizeH="0" baseline="0" smtClean="0">
                        <a:ln>
                          <a:noFill/>
                        </a:ln>
                        <a:solidFill>
                          <a:schemeClr val="tx1"/>
                        </a:solidFill>
                        <a:effectLst/>
                        <a:latin typeface="Courier New" pitchFamily="49" charset="0"/>
                        <a:ea typeface="ヒラギノ角ゴ ProN W6" charset="0"/>
                        <a:cs typeface="Courier New" pitchFamily="49" charset="0"/>
                        <a:sym typeface="Courier New Bold"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smtClean="0">
                          <a:ln>
                            <a:noFill/>
                          </a:ln>
                          <a:solidFill>
                            <a:schemeClr val="tx1"/>
                          </a:solidFill>
                          <a:effectLst/>
                          <a:latin typeface="Courier New" pitchFamily="49" charset="0"/>
                          <a:cs typeface="Courier New" pitchFamily="49" charset="0"/>
                          <a:sym typeface="Courier New Bold" charset="0"/>
                        </a:rPr>
                        <a:t>up+8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0639946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855"/>
                                        </p:tgtEl>
                                        <p:attrNameLst>
                                          <p:attrName>style.visibility</p:attrName>
                                        </p:attrNameLst>
                                      </p:cBhvr>
                                      <p:to>
                                        <p:strVal val="visible"/>
                                      </p:to>
                                    </p:set>
                                    <p:animEffect transition="in" filter="dissolve">
                                      <p:cBhvr>
                                        <p:cTn id="7" dur="500"/>
                                        <p:tgtEl>
                                          <p:spTgt spid="318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dissolve">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dissolve">
                                      <p:cBhvr>
                                        <p:cTn id="17"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p:cNvSpPr>
          <p:nvPr/>
        </p:nvSpPr>
        <p:spPr bwMode="auto">
          <a:xfrm>
            <a:off x="528638" y="985838"/>
            <a:ext cx="2519362" cy="1200150"/>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typedef union {</a:t>
            </a:r>
          </a:p>
          <a:p>
            <a:pPr algn="l">
              <a:lnSpc>
                <a:spcPct val="100000"/>
              </a:lnSpc>
            </a:pPr>
            <a:r>
              <a:rPr lang="en-US">
                <a:latin typeface="Courier New" charset="0"/>
              </a:rPr>
              <a:t>  float f;</a:t>
            </a:r>
          </a:p>
          <a:p>
            <a:pPr algn="l">
              <a:lnSpc>
                <a:spcPct val="100000"/>
              </a:lnSpc>
            </a:pPr>
            <a:r>
              <a:rPr lang="en-US">
                <a:latin typeface="Courier New" charset="0"/>
              </a:rPr>
              <a:t>  unsigned u;</a:t>
            </a:r>
          </a:p>
          <a:p>
            <a:pPr algn="l">
              <a:lnSpc>
                <a:spcPct val="100000"/>
              </a:lnSpc>
            </a:pPr>
            <a:r>
              <a:rPr lang="en-US">
                <a:latin typeface="Courier New" charset="0"/>
              </a:rPr>
              <a:t>} bit_float_t;</a:t>
            </a:r>
          </a:p>
        </p:txBody>
      </p:sp>
      <p:sp>
        <p:nvSpPr>
          <p:cNvPr id="65539" name="Rectangle 3"/>
          <p:cNvSpPr>
            <a:spLocks noChangeArrowheads="1"/>
          </p:cNvSpPr>
          <p:nvPr/>
        </p:nvSpPr>
        <p:spPr bwMode="auto">
          <a:xfrm>
            <a:off x="4800600" y="990600"/>
            <a:ext cx="38830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float bit2float(unsigned u) {</a:t>
            </a:r>
          </a:p>
          <a:p>
            <a:pPr algn="l">
              <a:lnSpc>
                <a:spcPct val="100000"/>
              </a:lnSpc>
            </a:pPr>
            <a:r>
              <a:rPr lang="en-US">
                <a:latin typeface="Courier New" charset="0"/>
              </a:rPr>
              <a:t>  bit_float_t arg;</a:t>
            </a:r>
          </a:p>
          <a:p>
            <a:pPr algn="l">
              <a:lnSpc>
                <a:spcPct val="100000"/>
              </a:lnSpc>
            </a:pPr>
            <a:r>
              <a:rPr lang="en-US">
                <a:latin typeface="Courier New" charset="0"/>
              </a:rPr>
              <a:t>  arg.u = u;</a:t>
            </a:r>
          </a:p>
          <a:p>
            <a:pPr algn="l">
              <a:lnSpc>
                <a:spcPct val="100000"/>
              </a:lnSpc>
            </a:pPr>
            <a:r>
              <a:rPr lang="en-US">
                <a:latin typeface="Courier New" charset="0"/>
              </a:rPr>
              <a:t>  return arg.f;</a:t>
            </a:r>
          </a:p>
          <a:p>
            <a:pPr algn="l">
              <a:lnSpc>
                <a:spcPct val="100000"/>
              </a:lnSpc>
            </a:pPr>
            <a:r>
              <a:rPr lang="en-US">
                <a:latin typeface="Courier New" charset="0"/>
              </a:rPr>
              <a:t>}</a:t>
            </a:r>
          </a:p>
        </p:txBody>
      </p:sp>
      <p:sp>
        <p:nvSpPr>
          <p:cNvPr id="17411" name="Rectangle 5"/>
          <p:cNvSpPr>
            <a:spLocks noChangeArrowheads="1"/>
          </p:cNvSpPr>
          <p:nvPr/>
        </p:nvSpPr>
        <p:spPr bwMode="auto">
          <a:xfrm>
            <a:off x="1231900" y="2527300"/>
            <a:ext cx="11938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a:latin typeface="Courier New" charset="0"/>
              </a:rPr>
              <a:t>u</a:t>
            </a:r>
          </a:p>
        </p:txBody>
      </p:sp>
      <p:sp>
        <p:nvSpPr>
          <p:cNvPr id="17412" name="Rectangle 6"/>
          <p:cNvSpPr>
            <a:spLocks noChangeArrowheads="1"/>
          </p:cNvSpPr>
          <p:nvPr/>
        </p:nvSpPr>
        <p:spPr bwMode="auto">
          <a:xfrm>
            <a:off x="1231900" y="2832100"/>
            <a:ext cx="11938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nSpc>
                <a:spcPct val="100000"/>
              </a:lnSpc>
            </a:pPr>
            <a:r>
              <a:rPr lang="en-US">
                <a:latin typeface="Courier New" charset="0"/>
              </a:rPr>
              <a:t>f</a:t>
            </a:r>
          </a:p>
        </p:txBody>
      </p:sp>
      <p:sp>
        <p:nvSpPr>
          <p:cNvPr id="17413" name="Rectangle 7"/>
          <p:cNvSpPr>
            <a:spLocks noChangeArrowheads="1"/>
          </p:cNvSpPr>
          <p:nvPr/>
        </p:nvSpPr>
        <p:spPr bwMode="auto">
          <a:xfrm>
            <a:off x="1084263" y="3101975"/>
            <a:ext cx="3175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0</a:t>
            </a:r>
          </a:p>
        </p:txBody>
      </p:sp>
      <p:sp>
        <p:nvSpPr>
          <p:cNvPr id="17414" name="Rectangle 8"/>
          <p:cNvSpPr>
            <a:spLocks noChangeArrowheads="1"/>
          </p:cNvSpPr>
          <p:nvPr/>
        </p:nvSpPr>
        <p:spPr bwMode="auto">
          <a:xfrm>
            <a:off x="2303463" y="3101975"/>
            <a:ext cx="3175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r">
              <a:lnSpc>
                <a:spcPct val="100000"/>
              </a:lnSpc>
            </a:pPr>
            <a:r>
              <a:rPr lang="en-US">
                <a:latin typeface="Courier New" charset="0"/>
              </a:rPr>
              <a:t>4</a:t>
            </a:r>
          </a:p>
        </p:txBody>
      </p:sp>
      <p:sp>
        <p:nvSpPr>
          <p:cNvPr id="65544" name="Rectangle 9"/>
          <p:cNvSpPr>
            <a:spLocks noChangeArrowheads="1"/>
          </p:cNvSpPr>
          <p:nvPr/>
        </p:nvSpPr>
        <p:spPr bwMode="auto">
          <a:xfrm>
            <a:off x="533400" y="4117975"/>
            <a:ext cx="38830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dirty="0">
                <a:latin typeface="Courier New" charset="0"/>
              </a:rPr>
              <a:t>unsigned float2bit(float f) {</a:t>
            </a:r>
          </a:p>
          <a:p>
            <a:pPr algn="l">
              <a:lnSpc>
                <a:spcPct val="100000"/>
              </a:lnSpc>
            </a:pPr>
            <a:r>
              <a:rPr lang="en-US" dirty="0">
                <a:latin typeface="Courier New" charset="0"/>
              </a:rPr>
              <a:t>  </a:t>
            </a:r>
            <a:r>
              <a:rPr lang="en-US" dirty="0" err="1">
                <a:latin typeface="Courier New" charset="0"/>
              </a:rPr>
              <a:t>bit_float_t</a:t>
            </a:r>
            <a:r>
              <a:rPr lang="en-US" dirty="0">
                <a:latin typeface="Courier New" charset="0"/>
              </a:rPr>
              <a:t> </a:t>
            </a:r>
            <a:r>
              <a:rPr lang="en-US" dirty="0" err="1">
                <a:latin typeface="Courier New" charset="0"/>
              </a:rPr>
              <a:t>arg</a:t>
            </a:r>
            <a:r>
              <a:rPr lang="en-US" dirty="0">
                <a:latin typeface="Courier New" charset="0"/>
              </a:rPr>
              <a:t>;</a:t>
            </a:r>
          </a:p>
          <a:p>
            <a:pPr algn="l">
              <a:lnSpc>
                <a:spcPct val="100000"/>
              </a:lnSpc>
            </a:pPr>
            <a:r>
              <a:rPr lang="en-US" dirty="0">
                <a:latin typeface="Courier New" charset="0"/>
              </a:rPr>
              <a:t>  </a:t>
            </a:r>
            <a:r>
              <a:rPr lang="en-US" dirty="0" err="1">
                <a:latin typeface="Courier New" charset="0"/>
              </a:rPr>
              <a:t>arg.f</a:t>
            </a:r>
            <a:r>
              <a:rPr lang="en-US" dirty="0">
                <a:latin typeface="Courier New" charset="0"/>
              </a:rPr>
              <a:t> = f;</a:t>
            </a:r>
          </a:p>
          <a:p>
            <a:pPr algn="l">
              <a:lnSpc>
                <a:spcPct val="100000"/>
              </a:lnSpc>
            </a:pPr>
            <a:r>
              <a:rPr lang="en-US" dirty="0">
                <a:latin typeface="Courier New" charset="0"/>
              </a:rPr>
              <a:t>  return </a:t>
            </a:r>
            <a:r>
              <a:rPr lang="en-US" dirty="0" err="1">
                <a:latin typeface="Courier New" charset="0"/>
              </a:rPr>
              <a:t>arg.u</a:t>
            </a:r>
            <a:r>
              <a:rPr lang="en-US" dirty="0">
                <a:latin typeface="Courier New" charset="0"/>
              </a:rPr>
              <a:t>;</a:t>
            </a:r>
          </a:p>
          <a:p>
            <a:pPr algn="l">
              <a:lnSpc>
                <a:spcPct val="100000"/>
              </a:lnSpc>
            </a:pPr>
            <a:r>
              <a:rPr lang="en-US" dirty="0">
                <a:latin typeface="Courier New" charset="0"/>
              </a:rPr>
              <a:t>}</a:t>
            </a:r>
          </a:p>
        </p:txBody>
      </p:sp>
      <p:sp>
        <p:nvSpPr>
          <p:cNvPr id="335882" name="Rectangle 10"/>
          <p:cNvSpPr>
            <a:spLocks noGrp="1" noChangeArrowheads="1"/>
          </p:cNvSpPr>
          <p:nvPr>
            <p:ph type="title"/>
          </p:nvPr>
        </p:nvSpPr>
        <p:spPr>
          <a:xfrm>
            <a:off x="304800" y="228600"/>
            <a:ext cx="8537575" cy="573088"/>
          </a:xfrm>
        </p:spPr>
        <p:txBody>
          <a:bodyPr/>
          <a:lstStyle/>
          <a:p>
            <a:pPr eaLnBrk="1" hangingPunct="1">
              <a:defRPr/>
            </a:pPr>
            <a:r>
              <a:rPr lang="en-US" dirty="0">
                <a:ea typeface="+mj-ea"/>
                <a:cs typeface="+mj-cs"/>
              </a:rPr>
              <a:t>Using </a:t>
            </a:r>
            <a:r>
              <a:rPr lang="en-US" dirty="0" smtClean="0">
                <a:ea typeface="+mj-ea"/>
                <a:cs typeface="+mj-cs"/>
              </a:rPr>
              <a:t>Unions </a:t>
            </a:r>
            <a:r>
              <a:rPr lang="en-US" dirty="0">
                <a:ea typeface="+mj-ea"/>
                <a:cs typeface="+mj-cs"/>
              </a:rPr>
              <a:t>to Access Bit Patterns</a:t>
            </a:r>
          </a:p>
        </p:txBody>
      </p:sp>
      <p:sp>
        <p:nvSpPr>
          <p:cNvPr id="65546" name="Rectangle 11"/>
          <p:cNvSpPr>
            <a:spLocks noGrp="1" noChangeArrowheads="1"/>
          </p:cNvSpPr>
          <p:nvPr>
            <p:ph type="body" idx="1"/>
          </p:nvPr>
        </p:nvSpPr>
        <p:spPr>
          <a:xfrm>
            <a:off x="4254500" y="2895600"/>
            <a:ext cx="4889500" cy="838200"/>
          </a:xfrm>
        </p:spPr>
        <p:txBody>
          <a:bodyPr/>
          <a:lstStyle/>
          <a:p>
            <a:pPr lvl="1" eaLnBrk="1" hangingPunct="1"/>
            <a:r>
              <a:rPr lang="en-US" dirty="0">
                <a:latin typeface="Helvetica" charset="0"/>
                <a:ea typeface="ＭＳ Ｐゴシック" charset="0"/>
              </a:rPr>
              <a:t>Get direct access to bit representation of </a:t>
            </a:r>
            <a:r>
              <a:rPr lang="en-US" dirty="0" smtClean="0">
                <a:latin typeface="Helvetica" charset="0"/>
                <a:ea typeface="ＭＳ Ｐゴシック" charset="0"/>
              </a:rPr>
              <a:t>float</a:t>
            </a:r>
          </a:p>
          <a:p>
            <a:pPr lvl="1" eaLnBrk="1" hangingPunct="1"/>
            <a:r>
              <a:rPr lang="en-US" dirty="0">
                <a:latin typeface="Courier New" charset="0"/>
              </a:rPr>
              <a:t>bit2float</a:t>
            </a:r>
            <a:r>
              <a:rPr lang="en-US" dirty="0"/>
              <a:t> generates float with given bit pattern</a:t>
            </a:r>
          </a:p>
          <a:p>
            <a:pPr lvl="2" eaLnBrk="1" hangingPunct="1"/>
            <a:r>
              <a:rPr lang="en-US" sz="1800" dirty="0" smtClean="0">
                <a:solidFill>
                  <a:schemeClr val="folHlink"/>
                </a:solidFill>
              </a:rPr>
              <a:t>NOT the same as </a:t>
            </a:r>
            <a:r>
              <a:rPr lang="en-US" sz="1800" dirty="0" smtClean="0">
                <a:latin typeface="Courier New" charset="0"/>
              </a:rPr>
              <a:t>(float) u</a:t>
            </a:r>
          </a:p>
          <a:p>
            <a:pPr lvl="2" eaLnBrk="1" hangingPunct="1">
              <a:buNone/>
            </a:pPr>
            <a:r>
              <a:rPr lang="en-US" sz="1800" dirty="0" smtClean="0">
                <a:latin typeface="Courier New" charset="0"/>
              </a:rPr>
              <a:t>  </a:t>
            </a:r>
            <a:r>
              <a:rPr lang="en-US" sz="1800" dirty="0" smtClean="0"/>
              <a:t>converts unsigned </a:t>
            </a:r>
            <a:r>
              <a:rPr lang="en-US" sz="1800" dirty="0" err="1" smtClean="0"/>
              <a:t>int</a:t>
            </a:r>
            <a:r>
              <a:rPr lang="en-US" sz="1800" dirty="0" smtClean="0"/>
              <a:t> to IEEE </a:t>
            </a:r>
            <a:r>
              <a:rPr lang="en-US" sz="1800" dirty="0" err="1" smtClean="0"/>
              <a:t>fp</a:t>
            </a:r>
            <a:r>
              <a:rPr lang="en-US" sz="1800" dirty="0" smtClean="0"/>
              <a:t> and rounds, see page 120 of text</a:t>
            </a:r>
            <a:endParaRPr lang="en-US" sz="1800" dirty="0" smtClean="0">
              <a:solidFill>
                <a:schemeClr val="folHlink"/>
              </a:solidFill>
            </a:endParaRPr>
          </a:p>
        </p:txBody>
      </p:sp>
      <p:sp>
        <p:nvSpPr>
          <p:cNvPr id="11" name="Rectangle 11"/>
          <p:cNvSpPr txBox="1">
            <a:spLocks noChangeArrowheads="1"/>
          </p:cNvSpPr>
          <p:nvPr/>
        </p:nvSpPr>
        <p:spPr bwMode="auto">
          <a:xfrm>
            <a:off x="-12700" y="5943600"/>
            <a:ext cx="7632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chemeClr val="hlink"/>
              </a:buClr>
              <a:buSzPct val="75000"/>
              <a:buFont typeface="Wingdings" charset="0"/>
              <a:buChar char="n"/>
            </a:pPr>
            <a:r>
              <a:rPr lang="en-US" sz="2000" dirty="0" smtClean="0">
                <a:latin typeface="Courier New" charset="0"/>
              </a:rPr>
              <a:t>float2bit</a:t>
            </a:r>
            <a:r>
              <a:rPr lang="en-US" sz="2000" dirty="0" smtClean="0"/>
              <a:t> </a:t>
            </a:r>
            <a:r>
              <a:rPr lang="en-US" sz="2000" dirty="0"/>
              <a:t>generates bit pattern from float</a:t>
            </a:r>
          </a:p>
          <a:p>
            <a:pPr lvl="2" algn="l" eaLnBrk="1" hangingPunct="1">
              <a:lnSpc>
                <a:spcPct val="107000"/>
              </a:lnSpc>
              <a:spcBef>
                <a:spcPct val="10000"/>
              </a:spcBef>
              <a:buClr>
                <a:srgbClr val="005400"/>
              </a:buClr>
              <a:buSzPct val="90000"/>
              <a:buFont typeface="Wingdings" charset="0"/>
              <a:buChar char="l"/>
            </a:pPr>
            <a:r>
              <a:rPr lang="en-US" sz="1800" dirty="0">
                <a:solidFill>
                  <a:schemeClr val="folHlink"/>
                </a:solidFill>
              </a:rPr>
              <a:t>NOT the same as </a:t>
            </a:r>
            <a:r>
              <a:rPr lang="en-US" sz="1800" dirty="0">
                <a:latin typeface="Courier New" charset="0"/>
              </a:rPr>
              <a:t>(unsigned) f</a:t>
            </a:r>
          </a:p>
        </p:txBody>
      </p:sp>
    </p:spTree>
    <p:extLst>
      <p:ext uri="{BB962C8B-B14F-4D97-AF65-F5344CB8AC3E}">
        <p14:creationId xmlns:p14="http://schemas.microsoft.com/office/powerpoint/2010/main" val="302030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546">
                                            <p:txEl>
                                              <p:pRg st="0" end="0"/>
                                            </p:txEl>
                                          </p:spTgt>
                                        </p:tgtEl>
                                        <p:attrNameLst>
                                          <p:attrName>style.visibility</p:attrName>
                                        </p:attrNameLst>
                                      </p:cBhvr>
                                      <p:to>
                                        <p:strVal val="visible"/>
                                      </p:to>
                                    </p:set>
                                    <p:animEffect transition="in" filter="fade">
                                      <p:cBhvr>
                                        <p:cTn id="12" dur="500"/>
                                        <p:tgtEl>
                                          <p:spTgt spid="65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546">
                                            <p:txEl>
                                              <p:pRg st="1" end="1"/>
                                            </p:txEl>
                                          </p:spTgt>
                                        </p:tgtEl>
                                        <p:attrNameLst>
                                          <p:attrName>style.visibility</p:attrName>
                                        </p:attrNameLst>
                                      </p:cBhvr>
                                      <p:to>
                                        <p:strVal val="visible"/>
                                      </p:to>
                                    </p:set>
                                    <p:animEffect transition="in" filter="fade">
                                      <p:cBhvr>
                                        <p:cTn id="17" dur="500"/>
                                        <p:tgtEl>
                                          <p:spTgt spid="6554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5546">
                                            <p:txEl>
                                              <p:pRg st="2" end="2"/>
                                            </p:txEl>
                                          </p:spTgt>
                                        </p:tgtEl>
                                        <p:attrNameLst>
                                          <p:attrName>style.visibility</p:attrName>
                                        </p:attrNameLst>
                                      </p:cBhvr>
                                      <p:to>
                                        <p:strVal val="visible"/>
                                      </p:to>
                                    </p:set>
                                    <p:animEffect transition="in" filter="fade">
                                      <p:cBhvr>
                                        <p:cTn id="20" dur="500"/>
                                        <p:tgtEl>
                                          <p:spTgt spid="6554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5546">
                                            <p:txEl>
                                              <p:pRg st="3" end="3"/>
                                            </p:txEl>
                                          </p:spTgt>
                                        </p:tgtEl>
                                        <p:attrNameLst>
                                          <p:attrName>style.visibility</p:attrName>
                                        </p:attrNameLst>
                                      </p:cBhvr>
                                      <p:to>
                                        <p:strVal val="visible"/>
                                      </p:to>
                                    </p:set>
                                    <p:animEffect transition="in" filter="fade">
                                      <p:cBhvr>
                                        <p:cTn id="23" dur="500"/>
                                        <p:tgtEl>
                                          <p:spTgt spid="6554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5544"/>
                                        </p:tgtEl>
                                        <p:attrNameLst>
                                          <p:attrName>style.visibility</p:attrName>
                                        </p:attrNameLst>
                                      </p:cBhvr>
                                      <p:to>
                                        <p:strVal val="visible"/>
                                      </p:to>
                                    </p:set>
                                    <p:animEffect transition="in" filter="fade">
                                      <p:cBhvr>
                                        <p:cTn id="28" dur="500"/>
                                        <p:tgtEl>
                                          <p:spTgt spid="655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500"/>
                                        <p:tgtEl>
                                          <p:spTgt spid="11">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4" grpId="0" animBg="1"/>
      <p:bldP spid="65546" grpId="0" build="p" bldLvl="2"/>
      <p:bldP spid="11"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xfrm>
            <a:off x="455615" y="-377825"/>
            <a:ext cx="5724525" cy="1597025"/>
          </a:xfrm>
          <a:ln/>
        </p:spPr>
        <p:txBody>
          <a:bodyPr/>
          <a:lstStyle/>
          <a:p>
            <a:pPr marL="80963" indent="-80963"/>
            <a:r>
              <a:rPr lang="en-US">
                <a:latin typeface="Calibri" charset="0"/>
                <a:ea typeface="Calibri" charset="0"/>
                <a:cs typeface="Calibri" charset="0"/>
                <a:sym typeface="Calibri" charset="0"/>
              </a:rPr>
              <a:t>Byte Ordering Revisited</a:t>
            </a:r>
            <a:endParaRPr lang="en-US">
              <a:latin typeface="Calibri" charset="0"/>
              <a:ea typeface="ヒラギノ角ゴ ProN W3" charset="0"/>
              <a:cs typeface="ヒラギノ角ゴ ProN W3" charset="0"/>
              <a:sym typeface="Calibri" charset="0"/>
            </a:endParaRPr>
          </a:p>
        </p:txBody>
      </p:sp>
      <p:sp>
        <p:nvSpPr>
          <p:cNvPr id="33796" name="Rectangle 4"/>
          <p:cNvSpPr>
            <a:spLocks noGrp="1" noChangeArrowheads="1"/>
          </p:cNvSpPr>
          <p:nvPr>
            <p:ph type="body" idx="1"/>
          </p:nvPr>
        </p:nvSpPr>
        <p:spPr>
          <a:xfrm>
            <a:off x="290515" y="762000"/>
            <a:ext cx="8307387" cy="5486400"/>
          </a:xfrm>
          <a:ln/>
        </p:spPr>
        <p:txBody>
          <a:bodyPr/>
          <a:lstStyle/>
          <a:p>
            <a:pPr marL="215900" indent="-215900">
              <a:spcBef>
                <a:spcPct val="0"/>
              </a:spcBef>
            </a:pPr>
            <a:r>
              <a:rPr lang="en-US" dirty="0">
                <a:ea typeface="Calibri" charset="0"/>
                <a:cs typeface="Calibri" charset="0"/>
              </a:rPr>
              <a:t>Idea</a:t>
            </a:r>
            <a:endParaRPr lang="en-US" dirty="0"/>
          </a:p>
          <a:p>
            <a:pPr lvl="1"/>
            <a:r>
              <a:rPr lang="en-US" dirty="0"/>
              <a:t>Short/long/quad words stored in memory as 2/4/8 consecutive bytes</a:t>
            </a:r>
          </a:p>
          <a:p>
            <a:pPr lvl="1"/>
            <a:r>
              <a:rPr lang="en-US" dirty="0" smtClean="0"/>
              <a:t>Which byte </a:t>
            </a:r>
            <a:r>
              <a:rPr lang="en-US" dirty="0"/>
              <a:t>is most (least) significant?</a:t>
            </a:r>
          </a:p>
          <a:p>
            <a:pPr lvl="1"/>
            <a:r>
              <a:rPr lang="en-US" dirty="0"/>
              <a:t>Can cause problems when exchanging binary data between machines</a:t>
            </a:r>
          </a:p>
          <a:p>
            <a:pPr marL="215900" indent="-215900"/>
            <a:r>
              <a:rPr lang="en-US" dirty="0">
                <a:ea typeface="Calibri" charset="0"/>
                <a:cs typeface="Calibri" charset="0"/>
              </a:rPr>
              <a:t>Big </a:t>
            </a:r>
            <a:r>
              <a:rPr lang="en-US" dirty="0" err="1">
                <a:ea typeface="Calibri" charset="0"/>
                <a:cs typeface="Calibri" charset="0"/>
              </a:rPr>
              <a:t>Endian</a:t>
            </a:r>
            <a:endParaRPr lang="en-US" dirty="0"/>
          </a:p>
          <a:p>
            <a:pPr lvl="1"/>
            <a:r>
              <a:rPr lang="en-US" dirty="0"/>
              <a:t>Most significant byte has lowest address</a:t>
            </a:r>
          </a:p>
          <a:p>
            <a:pPr lvl="1"/>
            <a:r>
              <a:rPr lang="en-US" dirty="0" err="1" smtClean="0"/>
              <a:t>Sparc</a:t>
            </a:r>
            <a:endParaRPr lang="en-US" dirty="0"/>
          </a:p>
          <a:p>
            <a:pPr marL="215900" indent="-215900"/>
            <a:r>
              <a:rPr lang="en-US" dirty="0">
                <a:ea typeface="Calibri" charset="0"/>
                <a:cs typeface="Calibri" charset="0"/>
              </a:rPr>
              <a:t>Little </a:t>
            </a:r>
            <a:r>
              <a:rPr lang="en-US" dirty="0" err="1">
                <a:ea typeface="Calibri" charset="0"/>
                <a:cs typeface="Calibri" charset="0"/>
              </a:rPr>
              <a:t>Endian</a:t>
            </a:r>
            <a:endParaRPr lang="en-US" dirty="0"/>
          </a:p>
          <a:p>
            <a:pPr lvl="1"/>
            <a:r>
              <a:rPr lang="en-US" dirty="0"/>
              <a:t>Least significant byte has lowest address</a:t>
            </a:r>
          </a:p>
          <a:p>
            <a:pPr lvl="1"/>
            <a:r>
              <a:rPr lang="en-US" dirty="0"/>
              <a:t>Intel </a:t>
            </a:r>
            <a:r>
              <a:rPr lang="en-US" dirty="0" smtClean="0"/>
              <a:t>x86, ARM Android and IOS</a:t>
            </a:r>
          </a:p>
          <a:p>
            <a:r>
              <a:rPr lang="en-US" dirty="0" smtClean="0"/>
              <a:t>Bi </a:t>
            </a:r>
            <a:r>
              <a:rPr lang="en-US" dirty="0" err="1" smtClean="0"/>
              <a:t>Endian</a:t>
            </a:r>
            <a:endParaRPr lang="en-US" dirty="0" smtClean="0"/>
          </a:p>
          <a:p>
            <a:pPr lvl="1"/>
            <a:r>
              <a:rPr lang="en-US" dirty="0" smtClean="0"/>
              <a:t>Can be configured either way</a:t>
            </a:r>
          </a:p>
          <a:p>
            <a:pPr lvl="1"/>
            <a:r>
              <a:rPr lang="en-US" dirty="0" smtClean="0"/>
              <a:t>ARM</a:t>
            </a:r>
            <a:endParaRPr lang="en-US" dirty="0"/>
          </a:p>
        </p:txBody>
      </p:sp>
    </p:spTree>
    <p:extLst>
      <p:ext uri="{BB962C8B-B14F-4D97-AF65-F5344CB8AC3E}">
        <p14:creationId xmlns:p14="http://schemas.microsoft.com/office/powerpoint/2010/main" val="31408045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28600" y="520700"/>
            <a:ext cx="8610600" cy="573088"/>
          </a:xfrm>
          <a:effectLst>
            <a:outerShdw blurRad="63500" dist="53882" dir="2700000" algn="ctr" rotWithShape="0">
              <a:srgbClr val="969696"/>
            </a:outerShdw>
          </a:effectLst>
        </p:spPr>
        <p:txBody>
          <a:bodyPr/>
          <a:lstStyle/>
          <a:p>
            <a:pPr eaLnBrk="1" hangingPunct="1">
              <a:defRPr/>
            </a:pPr>
            <a:r>
              <a:rPr lang="en-US" dirty="0" smtClean="0">
                <a:ea typeface="+mj-ea"/>
                <a:cs typeface="+mj-cs"/>
              </a:rPr>
              <a:t>Using Unions to Study Byte Ordering</a:t>
            </a:r>
            <a:endParaRPr lang="en-US" dirty="0">
              <a:ea typeface="+mj-ea"/>
              <a:cs typeface="+mj-cs"/>
            </a:endParaRPr>
          </a:p>
        </p:txBody>
      </p:sp>
      <p:sp>
        <p:nvSpPr>
          <p:cNvPr id="18434" name="Rectangle 3"/>
          <p:cNvSpPr>
            <a:spLocks noChangeArrowheads="1"/>
          </p:cNvSpPr>
          <p:nvPr/>
        </p:nvSpPr>
        <p:spPr bwMode="auto">
          <a:xfrm>
            <a:off x="528638" y="1379538"/>
            <a:ext cx="40354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    union {</a:t>
            </a:r>
          </a:p>
          <a:p>
            <a:pPr algn="l">
              <a:lnSpc>
                <a:spcPct val="100000"/>
              </a:lnSpc>
            </a:pPr>
            <a:r>
              <a:rPr lang="en-US">
                <a:latin typeface="Courier New" charset="0"/>
              </a:rPr>
              <a:t>      unsigned char c[8];</a:t>
            </a:r>
          </a:p>
          <a:p>
            <a:pPr algn="l">
              <a:lnSpc>
                <a:spcPct val="100000"/>
              </a:lnSpc>
            </a:pPr>
            <a:r>
              <a:rPr lang="en-US">
                <a:latin typeface="Courier New" charset="0"/>
              </a:rPr>
              <a:t>      unsigned short s[4];</a:t>
            </a:r>
          </a:p>
          <a:p>
            <a:pPr algn="l">
              <a:lnSpc>
                <a:spcPct val="100000"/>
              </a:lnSpc>
            </a:pPr>
            <a:r>
              <a:rPr lang="en-US">
                <a:latin typeface="Courier New" charset="0"/>
              </a:rPr>
              <a:t>      unsigned int i[2];</a:t>
            </a:r>
          </a:p>
          <a:p>
            <a:pPr algn="l">
              <a:lnSpc>
                <a:spcPct val="100000"/>
              </a:lnSpc>
            </a:pPr>
            <a:r>
              <a:rPr lang="en-US">
                <a:latin typeface="Courier New" charset="0"/>
              </a:rPr>
              <a:t>      unsigned long l[1];</a:t>
            </a:r>
          </a:p>
          <a:p>
            <a:pPr algn="l">
              <a:lnSpc>
                <a:spcPct val="100000"/>
              </a:lnSpc>
            </a:pPr>
            <a:r>
              <a:rPr lang="en-US">
                <a:latin typeface="Courier New" charset="0"/>
              </a:rPr>
              <a:t>    } dw;</a:t>
            </a:r>
          </a:p>
        </p:txBody>
      </p:sp>
      <p:graphicFrame>
        <p:nvGraphicFramePr>
          <p:cNvPr id="20" name="Table 19"/>
          <p:cNvGraphicFramePr>
            <a:graphicFrameLocks noGrp="1"/>
          </p:cNvGraphicFramePr>
          <p:nvPr/>
        </p:nvGraphicFramePr>
        <p:xfrm>
          <a:off x="1676400" y="3357265"/>
          <a:ext cx="6096000" cy="148336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62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7620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762000">
                  <a:extLst>
                    <a:ext uri="{9D8B030D-6E8A-4147-A177-3AD203B41FA5}">
                      <a16:colId xmlns="" xmlns:a16="http://schemas.microsoft.com/office/drawing/2014/main" val="20006"/>
                    </a:ext>
                  </a:extLst>
                </a:gridCol>
                <a:gridCol w="762000">
                  <a:extLst>
                    <a:ext uri="{9D8B030D-6E8A-4147-A177-3AD203B41FA5}">
                      <a16:colId xmlns="" xmlns:a16="http://schemas.microsoft.com/office/drawing/2014/main" val="20007"/>
                    </a:ext>
                  </a:extLst>
                </a:gridCol>
              </a:tblGrid>
              <a:tr h="370840">
                <a:tc>
                  <a:txBody>
                    <a:bodyPr/>
                    <a:lstStyle/>
                    <a:p>
                      <a:pPr algn="ctr"/>
                      <a:r>
                        <a:rPr lang="en-US" b="1" dirty="0" smtClean="0">
                          <a:latin typeface="Courier New" pitchFamily="49" charset="0"/>
                          <a:cs typeface="Courier New" pitchFamily="49" charset="0"/>
                        </a:rPr>
                        <a:t>c[0]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0"/>
                  </a:ext>
                </a:extLst>
              </a:tr>
              <a:tr h="370840">
                <a:tc gridSpan="2">
                  <a:txBody>
                    <a:bodyPr/>
                    <a:lstStyle/>
                    <a:p>
                      <a:pPr algn="ctr"/>
                      <a:r>
                        <a:rPr lang="en-US" b="1" dirty="0" smtClean="0">
                          <a:latin typeface="Courier New" pitchFamily="49" charset="0"/>
                          <a:cs typeface="Courier New" pitchFamily="49" charset="0"/>
                        </a:rPr>
                        <a:t>s[0]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gridSpan="4">
                  <a:txBody>
                    <a:bodyPr/>
                    <a:lstStyle/>
                    <a:p>
                      <a:pPr algn="ctr"/>
                      <a:r>
                        <a:rPr lang="en-US" b="1" dirty="0" smtClean="0">
                          <a:latin typeface="Courier New" pitchFamily="49" charset="0"/>
                          <a:cs typeface="Courier New" pitchFamily="49" charset="0"/>
                        </a:rPr>
                        <a:t>l[0]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21" name="TextBox 20"/>
          <p:cNvSpPr txBox="1"/>
          <p:nvPr/>
        </p:nvSpPr>
        <p:spPr>
          <a:xfrm>
            <a:off x="738325" y="3357267"/>
            <a:ext cx="938077" cy="461665"/>
          </a:xfrm>
          <a:prstGeom prst="rect">
            <a:avLst/>
          </a:prstGeom>
          <a:noFill/>
        </p:spPr>
        <p:txBody>
          <a:bodyPr wrap="none" rtlCol="0">
            <a:spAutoFit/>
          </a:bodyPr>
          <a:lstStyle/>
          <a:p>
            <a:pPr algn="r" fontAlgn="base">
              <a:spcBef>
                <a:spcPct val="0"/>
              </a:spcBef>
              <a:spcAft>
                <a:spcPct val="0"/>
              </a:spcAft>
            </a:pPr>
            <a:r>
              <a:rPr lang="en-US" sz="2400" b="1" dirty="0">
                <a:solidFill>
                  <a:srgbClr val="000000"/>
                </a:solidFill>
                <a:latin typeface="Calibri" pitchFamily="34" charset="0"/>
                <a:cs typeface="Arial" charset="0"/>
              </a:rPr>
              <a:t>32-bit</a:t>
            </a:r>
          </a:p>
        </p:txBody>
      </p:sp>
      <p:graphicFrame>
        <p:nvGraphicFramePr>
          <p:cNvPr id="22" name="Table 21"/>
          <p:cNvGraphicFramePr>
            <a:graphicFrameLocks noGrp="1"/>
          </p:cNvGraphicFramePr>
          <p:nvPr>
            <p:extLst>
              <p:ext uri="{D42A27DB-BD31-4B8C-83A1-F6EECF244321}">
                <p14:modId xmlns:p14="http://schemas.microsoft.com/office/powerpoint/2010/main" val="585500405"/>
              </p:ext>
            </p:extLst>
          </p:nvPr>
        </p:nvGraphicFramePr>
        <p:xfrm>
          <a:off x="1676400" y="5040090"/>
          <a:ext cx="6096000" cy="148336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62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7620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762000">
                  <a:extLst>
                    <a:ext uri="{9D8B030D-6E8A-4147-A177-3AD203B41FA5}">
                      <a16:colId xmlns="" xmlns:a16="http://schemas.microsoft.com/office/drawing/2014/main" val="20006"/>
                    </a:ext>
                  </a:extLst>
                </a:gridCol>
                <a:gridCol w="762000">
                  <a:extLst>
                    <a:ext uri="{9D8B030D-6E8A-4147-A177-3AD203B41FA5}">
                      <a16:colId xmlns="" xmlns:a16="http://schemas.microsoft.com/office/drawing/2014/main" val="20007"/>
                    </a:ext>
                  </a:extLst>
                </a:gridCol>
              </a:tblGrid>
              <a:tr h="370840">
                <a:tc>
                  <a:txBody>
                    <a:bodyPr/>
                    <a:lstStyle/>
                    <a:p>
                      <a:pPr algn="ctr"/>
                      <a:r>
                        <a:rPr lang="en-US" b="1" dirty="0" smtClean="0">
                          <a:latin typeface="Courier New" pitchFamily="49" charset="0"/>
                          <a:cs typeface="Courier New" pitchFamily="49" charset="0"/>
                        </a:rPr>
                        <a:t>c[0]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0"/>
                  </a:ext>
                </a:extLst>
              </a:tr>
              <a:tr h="370840">
                <a:tc gridSpan="2">
                  <a:txBody>
                    <a:bodyPr/>
                    <a:lstStyle/>
                    <a:p>
                      <a:pPr algn="ctr"/>
                      <a:r>
                        <a:rPr lang="en-US" b="1" dirty="0" smtClean="0">
                          <a:latin typeface="Courier New" pitchFamily="49" charset="0"/>
                          <a:cs typeface="Courier New" pitchFamily="49" charset="0"/>
                        </a:rPr>
                        <a:t>s[0]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gridSpan="8">
                  <a:txBody>
                    <a:bodyPr/>
                    <a:lstStyle/>
                    <a:p>
                      <a:pPr algn="ctr"/>
                      <a:r>
                        <a:rPr lang="en-US" b="1" dirty="0" smtClean="0">
                          <a:latin typeface="Courier New" pitchFamily="49" charset="0"/>
                          <a:cs typeface="Courier New" pitchFamily="49" charset="0"/>
                        </a:rPr>
                        <a:t>l[0]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23" name="Rectangle 22"/>
          <p:cNvSpPr/>
          <p:nvPr/>
        </p:nvSpPr>
        <p:spPr>
          <a:xfrm>
            <a:off x="738325" y="5040090"/>
            <a:ext cx="938077" cy="461665"/>
          </a:xfrm>
          <a:prstGeom prst="rect">
            <a:avLst/>
          </a:prstGeom>
        </p:spPr>
        <p:txBody>
          <a:bodyPr wrap="none">
            <a:spAutoFit/>
          </a:bodyPr>
          <a:lstStyle/>
          <a:p>
            <a:pPr algn="r" fontAlgn="base">
              <a:spcBef>
                <a:spcPct val="0"/>
              </a:spcBef>
              <a:spcAft>
                <a:spcPct val="0"/>
              </a:spcAft>
            </a:pPr>
            <a:r>
              <a:rPr lang="en-US" sz="2400" b="1" dirty="0">
                <a:solidFill>
                  <a:srgbClr val="000000"/>
                </a:solidFill>
                <a:latin typeface="Calibri" pitchFamily="34" charset="0"/>
                <a:cs typeface="Arial" charset="0"/>
              </a:rPr>
              <a:t>64-bit</a:t>
            </a:r>
          </a:p>
        </p:txBody>
      </p:sp>
    </p:spTree>
    <p:extLst>
      <p:ext uri="{BB962C8B-B14F-4D97-AF65-F5344CB8AC3E}">
        <p14:creationId xmlns:p14="http://schemas.microsoft.com/office/powerpoint/2010/main" val="9180664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04800"/>
            <a:ext cx="7315200" cy="573088"/>
          </a:xfrm>
          <a:effectLst>
            <a:outerShdw blurRad="63500" dist="53882" dir="2700000" algn="ctr" rotWithShape="0">
              <a:srgbClr val="969696"/>
            </a:outerShdw>
          </a:effectLst>
        </p:spPr>
        <p:txBody>
          <a:bodyPr/>
          <a:lstStyle/>
          <a:p>
            <a:pPr eaLnBrk="1" hangingPunct="1">
              <a:defRPr/>
            </a:pPr>
            <a:r>
              <a:rPr lang="en-US">
                <a:ea typeface="+mj-ea"/>
                <a:cs typeface="+mj-cs"/>
              </a:rPr>
              <a:t>Byte Ordering Example (Cont).</a:t>
            </a:r>
          </a:p>
        </p:txBody>
      </p:sp>
      <p:sp>
        <p:nvSpPr>
          <p:cNvPr id="19458" name="Rectangle 3"/>
          <p:cNvSpPr>
            <a:spLocks noChangeArrowheads="1"/>
          </p:cNvSpPr>
          <p:nvPr/>
        </p:nvSpPr>
        <p:spPr bwMode="auto">
          <a:xfrm>
            <a:off x="1219200" y="990600"/>
            <a:ext cx="6384925" cy="5319713"/>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j;</a:t>
            </a:r>
          </a:p>
          <a:p>
            <a:pPr algn="l">
              <a:lnSpc>
                <a:spcPct val="100000"/>
              </a:lnSpc>
            </a:pPr>
            <a:r>
              <a:rPr lang="en-US">
                <a:latin typeface="Courier New" charset="0"/>
              </a:rPr>
              <a:t>for (j = 0; j &lt; 8; j++)</a:t>
            </a:r>
          </a:p>
          <a:p>
            <a:pPr algn="l">
              <a:lnSpc>
                <a:spcPct val="100000"/>
              </a:lnSpc>
            </a:pPr>
            <a:r>
              <a:rPr lang="en-US">
                <a:latin typeface="Courier New" charset="0"/>
              </a:rPr>
              <a:t>dw.c[j] = 0xf0 + j;</a:t>
            </a:r>
          </a:p>
          <a:p>
            <a:pPr algn="l">
              <a:lnSpc>
                <a:spcPct val="100000"/>
              </a:lnSpc>
            </a:pPr>
            <a:endParaRPr lang="en-US">
              <a:latin typeface="Courier New" charset="0"/>
            </a:endParaRPr>
          </a:p>
          <a:p>
            <a:pPr algn="l">
              <a:lnSpc>
                <a:spcPct val="100000"/>
              </a:lnSpc>
            </a:pPr>
            <a:r>
              <a:rPr lang="en-US">
                <a:latin typeface="Courier New" charset="0"/>
              </a:rPr>
              <a:t>printf("Characters 0-7 ==  [0x%x,0x%x,0x%x,0x%x,0x%x,0x%x,0x%x,0x%x]\n",</a:t>
            </a:r>
          </a:p>
          <a:p>
            <a:pPr algn="l">
              <a:lnSpc>
                <a:spcPct val="100000"/>
              </a:lnSpc>
            </a:pPr>
            <a:r>
              <a:rPr lang="en-US">
                <a:latin typeface="Courier New" charset="0"/>
              </a:rPr>
              <a:t>    dw.c[0], dw.c[1], dw.c[2], dw.c[3],</a:t>
            </a:r>
          </a:p>
          <a:p>
            <a:pPr algn="l">
              <a:lnSpc>
                <a:spcPct val="100000"/>
              </a:lnSpc>
            </a:pPr>
            <a:r>
              <a:rPr lang="en-US">
                <a:latin typeface="Courier New" charset="0"/>
              </a:rPr>
              <a:t>    dw.c[4], dw.c[5], dw.c[6], dw.c[7]);</a:t>
            </a:r>
          </a:p>
          <a:p>
            <a:pPr algn="l">
              <a:lnSpc>
                <a:spcPct val="100000"/>
              </a:lnSpc>
            </a:pPr>
            <a:endParaRPr lang="en-US">
              <a:latin typeface="Courier New" charset="0"/>
            </a:endParaRPr>
          </a:p>
          <a:p>
            <a:pPr algn="l">
              <a:lnSpc>
                <a:spcPct val="100000"/>
              </a:lnSpc>
            </a:pPr>
            <a:r>
              <a:rPr lang="en-US">
                <a:latin typeface="Courier New" charset="0"/>
              </a:rPr>
              <a:t>printf("Shorts 0-3 == [0x%x,0x%x,0x%x,0x%x]\n",</a:t>
            </a:r>
          </a:p>
          <a:p>
            <a:pPr algn="l">
              <a:lnSpc>
                <a:spcPct val="100000"/>
              </a:lnSpc>
            </a:pPr>
            <a:r>
              <a:rPr lang="en-US">
                <a:latin typeface="Courier New" charset="0"/>
              </a:rPr>
              <a:t>    dw.s[0], dw.s[1], dw.s[2], dw.s[3]);</a:t>
            </a:r>
          </a:p>
          <a:p>
            <a:pPr algn="l">
              <a:lnSpc>
                <a:spcPct val="100000"/>
              </a:lnSpc>
            </a:pPr>
            <a:endParaRPr lang="en-US">
              <a:latin typeface="Courier New" charset="0"/>
            </a:endParaRPr>
          </a:p>
          <a:p>
            <a:pPr algn="l">
              <a:lnSpc>
                <a:spcPct val="100000"/>
              </a:lnSpc>
            </a:pPr>
            <a:r>
              <a:rPr lang="en-US">
                <a:latin typeface="Courier New" charset="0"/>
              </a:rPr>
              <a:t>printf("Ints 0-1 == [0x%x,0x%x]\n",</a:t>
            </a:r>
          </a:p>
          <a:p>
            <a:pPr algn="l">
              <a:lnSpc>
                <a:spcPct val="100000"/>
              </a:lnSpc>
            </a:pPr>
            <a:r>
              <a:rPr lang="en-US">
                <a:latin typeface="Courier New" charset="0"/>
              </a:rPr>
              <a:t>    dw.i[0], dw.i[1]);</a:t>
            </a:r>
          </a:p>
          <a:p>
            <a:pPr algn="l">
              <a:lnSpc>
                <a:spcPct val="100000"/>
              </a:lnSpc>
            </a:pPr>
            <a:endParaRPr lang="en-US">
              <a:latin typeface="Courier New" charset="0"/>
            </a:endParaRPr>
          </a:p>
          <a:p>
            <a:pPr algn="l">
              <a:lnSpc>
                <a:spcPct val="100000"/>
              </a:lnSpc>
            </a:pPr>
            <a:r>
              <a:rPr lang="en-US">
                <a:latin typeface="Courier New" charset="0"/>
              </a:rPr>
              <a:t>printf("Long 0 == [0x%lx]\n",</a:t>
            </a:r>
          </a:p>
          <a:p>
            <a:pPr algn="l">
              <a:lnSpc>
                <a:spcPct val="100000"/>
              </a:lnSpc>
            </a:pPr>
            <a:r>
              <a:rPr lang="en-US">
                <a:latin typeface="Courier New" charset="0"/>
              </a:rPr>
              <a:t>    dw.l[0]);</a:t>
            </a:r>
          </a:p>
          <a:p>
            <a:pPr>
              <a:lnSpc>
                <a:spcPct val="100000"/>
              </a:lnSpc>
            </a:pPr>
            <a:endParaRPr lang="en-US">
              <a:latin typeface="Courier New" charset="0"/>
            </a:endParaRPr>
          </a:p>
        </p:txBody>
      </p:sp>
    </p:spTree>
    <p:extLst>
      <p:ext uri="{BB962C8B-B14F-4D97-AF65-F5344CB8AC3E}">
        <p14:creationId xmlns:p14="http://schemas.microsoft.com/office/powerpoint/2010/main" val="22406254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685800" y="2"/>
            <a:ext cx="6273800" cy="1165225"/>
          </a:xfrm>
          <a:ln/>
        </p:spPr>
        <p:txBody>
          <a:bodyPr/>
          <a:lstStyle/>
          <a:p>
            <a:pPr marL="80963" indent="-80963"/>
            <a:r>
              <a:rPr lang="en-US">
                <a:latin typeface="Calibri" charset="0"/>
                <a:ea typeface="Calibri" charset="0"/>
                <a:cs typeface="Calibri" charset="0"/>
                <a:sym typeface="Calibri" charset="0"/>
              </a:rPr>
              <a:t>Byte Ordering on IA32</a:t>
            </a:r>
            <a:endParaRPr lang="en-US">
              <a:latin typeface="Calibri" charset="0"/>
              <a:ea typeface="ヒラギノ角ゴ ProN W3" charset="0"/>
              <a:cs typeface="ヒラギノ角ゴ ProN W3" charset="0"/>
              <a:sym typeface="Calibri" charset="0"/>
            </a:endParaRPr>
          </a:p>
        </p:txBody>
      </p:sp>
      <p:sp>
        <p:nvSpPr>
          <p:cNvPr id="36868" name="Rectangle 4"/>
          <p:cNvSpPr>
            <a:spLocks/>
          </p:cNvSpPr>
          <p:nvPr/>
        </p:nvSpPr>
        <p:spPr bwMode="auto">
          <a:xfrm>
            <a:off x="4572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fontAlgn="base">
              <a:spcBef>
                <a:spcPts val="863"/>
              </a:spcBef>
              <a:spcAft>
                <a:spcPct val="0"/>
              </a:spcAft>
            </a:pPr>
            <a:r>
              <a:rPr lang="en-US" sz="2400" b="1">
                <a:solidFill>
                  <a:srgbClr val="000000"/>
                </a:solidFill>
                <a:latin typeface="Calibri" charset="0"/>
                <a:ea typeface="Calibri" charset="0"/>
                <a:cs typeface="Calibri" charset="0"/>
                <a:sym typeface="Calibri" charset="0"/>
              </a:rPr>
              <a:t>Little Endian</a:t>
            </a:r>
          </a:p>
        </p:txBody>
      </p:sp>
      <p:sp>
        <p:nvSpPr>
          <p:cNvPr id="36869" name="Rectangle 5"/>
          <p:cNvSpPr>
            <a:spLocks/>
          </p:cNvSpPr>
          <p:nvPr/>
        </p:nvSpPr>
        <p:spPr bwMode="auto">
          <a:xfrm>
            <a:off x="228603" y="4876800"/>
            <a:ext cx="8458199" cy="1447800"/>
          </a:xfrm>
          <a:prstGeom prst="rect">
            <a:avLst/>
          </a:prstGeom>
          <a:noFill/>
          <a:ln w="25400" cap="flat">
            <a:noFill/>
            <a:miter lim="800000"/>
            <a:headEnd type="none" w="med" len="med"/>
            <a:tailEnd type="none" w="med" len="med"/>
          </a:ln>
        </p:spPr>
        <p:txBody>
          <a:bodyPr lIns="38100" tIns="38100" rIns="38100" bIns="38100"/>
          <a:lstStyle/>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Characters 0-7 == [0xf0,0xf1,0xf2,0xf3,0xf4,0xf5,0xf6,0xf7]</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Shorts     0-3 == [</a:t>
            </a:r>
            <a:r>
              <a:rPr lang="en-US" b="1" dirty="0">
                <a:solidFill>
                  <a:srgbClr val="FF0000"/>
                </a:solidFill>
                <a:latin typeface="Courier New" pitchFamily="49" charset="0"/>
                <a:cs typeface="Courier New" pitchFamily="49" charset="0"/>
                <a:sym typeface="Courier New" charset="0"/>
              </a:rPr>
              <a:t>0xf1f0</a:t>
            </a:r>
            <a:r>
              <a:rPr lang="en-US" b="1" dirty="0">
                <a:solidFill>
                  <a:srgbClr val="000000"/>
                </a:solidFill>
                <a:latin typeface="Courier New" pitchFamily="49" charset="0"/>
                <a:cs typeface="Courier New" pitchFamily="49" charset="0"/>
                <a:sym typeface="Courier New" charset="0"/>
              </a:rPr>
              <a:t>,0xf3f2,0xf5f4,0xf7f6]</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err="1">
                <a:solidFill>
                  <a:srgbClr val="000000"/>
                </a:solidFill>
                <a:latin typeface="Courier New" pitchFamily="49" charset="0"/>
                <a:cs typeface="Courier New" pitchFamily="49" charset="0"/>
                <a:sym typeface="Courier New" charset="0"/>
              </a:rPr>
              <a:t>Ints</a:t>
            </a:r>
            <a:r>
              <a:rPr lang="en-US" b="1" dirty="0">
                <a:solidFill>
                  <a:srgbClr val="000000"/>
                </a:solidFill>
                <a:latin typeface="Courier New" pitchFamily="49" charset="0"/>
                <a:cs typeface="Courier New" pitchFamily="49" charset="0"/>
                <a:sym typeface="Courier New" charset="0"/>
              </a:rPr>
              <a:t>       0-1 == [0xf3f2f1f0,</a:t>
            </a:r>
            <a:r>
              <a:rPr lang="en-US" b="1" dirty="0">
                <a:solidFill>
                  <a:srgbClr val="FF00FF"/>
                </a:solidFill>
                <a:latin typeface="Courier New" pitchFamily="49" charset="0"/>
                <a:cs typeface="Courier New" pitchFamily="49" charset="0"/>
                <a:sym typeface="Courier New" charset="0"/>
              </a:rPr>
              <a:t>0xf7f6f5f4</a:t>
            </a:r>
            <a:r>
              <a:rPr lang="en-US" b="1" dirty="0">
                <a:solidFill>
                  <a:srgbClr val="000000"/>
                </a:solidFill>
                <a:latin typeface="Courier New" pitchFamily="49" charset="0"/>
                <a:cs typeface="Courier New" pitchFamily="49" charset="0"/>
                <a:sym typeface="Courier New" charset="0"/>
              </a:rPr>
              <a:t>]</a:t>
            </a:r>
            <a:endParaRPr lang="en-US" b="1" dirty="0">
              <a:solidFill>
                <a:srgbClr val="000000"/>
              </a:solidFill>
              <a:latin typeface="Courier New" pitchFamily="49" charset="0"/>
              <a:ea typeface="Lucida Grande" charset="0"/>
              <a:cs typeface="Courier New" pitchFamily="49" charset="0"/>
              <a:sym typeface="Arial Narrow" charset="0"/>
            </a:endParaRPr>
          </a:p>
          <a:p>
            <a:pPr algn="l"/>
            <a:r>
              <a:rPr lang="en-US" b="1" dirty="0">
                <a:solidFill>
                  <a:srgbClr val="000000"/>
                </a:solidFill>
                <a:latin typeface="Courier New" pitchFamily="49" charset="0"/>
                <a:cs typeface="Courier New" pitchFamily="49" charset="0"/>
                <a:sym typeface="Courier New" charset="0"/>
              </a:rPr>
              <a:t>Long       0   == </a:t>
            </a:r>
            <a:r>
              <a:rPr lang="en-US" b="1" dirty="0" smtClean="0">
                <a:solidFill>
                  <a:srgbClr val="000000"/>
                </a:solidFill>
                <a:latin typeface="Courier New" pitchFamily="49" charset="0"/>
                <a:cs typeface="Courier New" pitchFamily="49" charset="0"/>
                <a:sym typeface="Courier New" charset="0"/>
              </a:rPr>
              <a:t>[</a:t>
            </a:r>
            <a:r>
              <a:rPr lang="en-US" dirty="0" smtClean="0">
                <a:solidFill>
                  <a:srgbClr val="0070C0"/>
                </a:solidFill>
                <a:latin typeface="Courier New" pitchFamily="49" charset="0"/>
                <a:cs typeface="Courier New" pitchFamily="49" charset="0"/>
                <a:sym typeface="Courier New" charset="0"/>
              </a:rPr>
              <a:t>0xf3f2f1f0</a:t>
            </a:r>
            <a:r>
              <a:rPr lang="en-US" b="1" dirty="0" smtClean="0">
                <a:solidFill>
                  <a:srgbClr val="000000"/>
                </a:solidFill>
                <a:latin typeface="Courier New" pitchFamily="49" charset="0"/>
                <a:cs typeface="Courier New" pitchFamily="49" charset="0"/>
                <a:sym typeface="Courier New" charset="0"/>
              </a:rPr>
              <a:t>]</a:t>
            </a:r>
            <a:endParaRPr lang="en-US" b="1" dirty="0">
              <a:solidFill>
                <a:srgbClr val="000000"/>
              </a:solidFill>
              <a:latin typeface="Courier New" pitchFamily="49" charset="0"/>
              <a:cs typeface="Courier New" pitchFamily="49" charset="0"/>
              <a:sym typeface="Courier New" charset="0"/>
            </a:endParaRPr>
          </a:p>
        </p:txBody>
      </p:sp>
      <p:sp>
        <p:nvSpPr>
          <p:cNvPr id="36870" name="Rectangle 6"/>
          <p:cNvSpPr>
            <a:spLocks/>
          </p:cNvSpPr>
          <p:nvPr/>
        </p:nvSpPr>
        <p:spPr bwMode="auto">
          <a:xfrm>
            <a:off x="284163" y="4432300"/>
            <a:ext cx="3670300" cy="444500"/>
          </a:xfrm>
          <a:prstGeom prst="rect">
            <a:avLst/>
          </a:prstGeom>
          <a:noFill/>
          <a:ln w="12700" cap="flat">
            <a:noFill/>
            <a:miter lim="800000"/>
            <a:headEnd type="none" w="med" len="med"/>
            <a:tailEnd type="none" w="med" len="med"/>
          </a:ln>
        </p:spPr>
        <p:txBody>
          <a:bodyPr lIns="38100" tIns="38100" rIns="38100" bIns="38100"/>
          <a:lstStyle/>
          <a:p>
            <a:pPr marL="185738" indent="-185738" fontAlgn="base">
              <a:spcBef>
                <a:spcPts val="863"/>
              </a:spcBef>
              <a:spcAft>
                <a:spcPct val="0"/>
              </a:spcAft>
            </a:pPr>
            <a:r>
              <a:rPr lang="en-US" sz="2400" b="1" dirty="0">
                <a:solidFill>
                  <a:srgbClr val="000000"/>
                </a:solidFill>
                <a:latin typeface="Calibri" charset="0"/>
                <a:ea typeface="Calibri" charset="0"/>
                <a:cs typeface="Calibri" charset="0"/>
                <a:sym typeface="Calibri" charset="0"/>
              </a:rPr>
              <a:t>Output:</a:t>
            </a:r>
          </a:p>
        </p:txBody>
      </p:sp>
      <p:graphicFrame>
        <p:nvGraphicFramePr>
          <p:cNvPr id="50" name="Table 49"/>
          <p:cNvGraphicFramePr>
            <a:graphicFrameLocks noGrp="1"/>
          </p:cNvGraphicFramePr>
          <p:nvPr>
            <p:extLst>
              <p:ext uri="{D42A27DB-BD31-4B8C-83A1-F6EECF244321}">
                <p14:modId xmlns:p14="http://schemas.microsoft.com/office/powerpoint/2010/main" val="1781516467"/>
              </p:ext>
            </p:extLst>
          </p:nvPr>
        </p:nvGraphicFramePr>
        <p:xfrm>
          <a:off x="1966913" y="1873905"/>
          <a:ext cx="6096000" cy="18542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62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7620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762000">
                  <a:extLst>
                    <a:ext uri="{9D8B030D-6E8A-4147-A177-3AD203B41FA5}">
                      <a16:colId xmlns="" xmlns:a16="http://schemas.microsoft.com/office/drawing/2014/main" val="20006"/>
                    </a:ext>
                  </a:extLst>
                </a:gridCol>
                <a:gridCol w="762000">
                  <a:extLst>
                    <a:ext uri="{9D8B030D-6E8A-4147-A177-3AD203B41FA5}">
                      <a16:colId xmlns="" xmlns:a16="http://schemas.microsoft.com/office/drawing/2014/main" val="20007"/>
                    </a:ext>
                  </a:extLst>
                </a:gridCol>
              </a:tblGrid>
              <a:tr h="370840">
                <a:tc>
                  <a:txBody>
                    <a:bodyPr/>
                    <a:lstStyle/>
                    <a:p>
                      <a:pPr algn="ctr"/>
                      <a:r>
                        <a:rPr lang="en-US" b="1" dirty="0" smtClean="0">
                          <a:latin typeface="Courier New" pitchFamily="49" charset="0"/>
                          <a:cs typeface="Courier New" pitchFamily="49" charset="0"/>
                        </a:rPr>
                        <a:t>f0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0"/>
                  </a:ext>
                </a:extLst>
              </a:tr>
              <a:tr h="370840">
                <a:tc>
                  <a:txBody>
                    <a:bodyPr/>
                    <a:lstStyle/>
                    <a:p>
                      <a:pPr algn="ctr"/>
                      <a:r>
                        <a:rPr lang="en-US" b="1" dirty="0" smtClean="0">
                          <a:latin typeface="Courier New" pitchFamily="49" charset="0"/>
                          <a:cs typeface="Courier New" pitchFamily="49" charset="0"/>
                        </a:rPr>
                        <a:t>c[0]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1"/>
                  </a:ext>
                </a:extLst>
              </a:tr>
              <a:tr h="370840">
                <a:tc gridSpan="2">
                  <a:txBody>
                    <a:bodyPr/>
                    <a:lstStyle/>
                    <a:p>
                      <a:pPr algn="ctr"/>
                      <a:r>
                        <a:rPr lang="en-US" b="1" dirty="0" smtClean="0">
                          <a:solidFill>
                            <a:srgbClr val="FF0000"/>
                          </a:solidFill>
                          <a:latin typeface="Courier New" pitchFamily="49" charset="0"/>
                          <a:cs typeface="Courier New" pitchFamily="49" charset="0"/>
                        </a:rPr>
                        <a:t>s[0]</a:t>
                      </a:r>
                      <a:endParaRPr lang="en-US" b="1" dirty="0">
                        <a:solidFill>
                          <a:srgbClr val="FF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err="1" smtClean="0">
                          <a:solidFill>
                            <a:srgbClr val="FF00FF"/>
                          </a:solidFill>
                          <a:latin typeface="Courier New" pitchFamily="49" charset="0"/>
                          <a:cs typeface="Courier New" pitchFamily="49" charset="0"/>
                        </a:rPr>
                        <a:t>i</a:t>
                      </a:r>
                      <a:r>
                        <a:rPr lang="en-US" b="1" dirty="0" smtClean="0">
                          <a:solidFill>
                            <a:srgbClr val="FF00FF"/>
                          </a:solidFill>
                          <a:latin typeface="Courier New" pitchFamily="49" charset="0"/>
                          <a:cs typeface="Courier New" pitchFamily="49" charset="0"/>
                        </a:rPr>
                        <a:t>[1]</a:t>
                      </a:r>
                      <a:endParaRPr lang="en-US" b="1" dirty="0">
                        <a:solidFill>
                          <a:srgbClr val="FF00FF"/>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gridSpan="4">
                  <a: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ourier New" pitchFamily="49" charset="0"/>
                          <a:ea typeface="ＭＳ Ｐゴシック" charset="0"/>
                          <a:cs typeface="Courier New" pitchFamily="49" charset="0"/>
                          <a:sym typeface="Courier New" charset="0"/>
                        </a:rPr>
                        <a:t>l[0]</a:t>
                      </a:r>
                      <a:endParaRPr kumimoji="0" lang="en-US" sz="1800" b="1" i="0" u="none" strike="noStrike" kern="1200" cap="none" spc="0" normalizeH="0" baseline="0" noProof="0" dirty="0" smtClean="0">
                        <a:ln>
                          <a:noFill/>
                        </a:ln>
                        <a:solidFill>
                          <a:srgbClr val="000000"/>
                        </a:solidFill>
                        <a:effectLst/>
                        <a:uLnTx/>
                        <a:uFillTx/>
                        <a:latin typeface="Courier New" pitchFamily="49" charset="0"/>
                        <a:ea typeface="ＭＳ Ｐゴシック" charset="0"/>
                        <a:cs typeface="Courier New" pitchFamily="49" charset="0"/>
                        <a:sym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52" name="Rectangle 12"/>
          <p:cNvSpPr>
            <a:spLocks/>
          </p:cNvSpPr>
          <p:nvPr/>
        </p:nvSpPr>
        <p:spPr bwMode="auto">
          <a:xfrm>
            <a:off x="2047914" y="3728105"/>
            <a:ext cx="338234"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LSB</a:t>
            </a:r>
          </a:p>
        </p:txBody>
      </p:sp>
      <p:sp>
        <p:nvSpPr>
          <p:cNvPr id="53" name="Rectangle 12"/>
          <p:cNvSpPr>
            <a:spLocks/>
          </p:cNvSpPr>
          <p:nvPr/>
        </p:nvSpPr>
        <p:spPr bwMode="auto">
          <a:xfrm>
            <a:off x="4571251" y="3734455"/>
            <a:ext cx="419987"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MSB</a:t>
            </a:r>
          </a:p>
        </p:txBody>
      </p:sp>
      <p:sp>
        <p:nvSpPr>
          <p:cNvPr id="54" name="Rectangle 12"/>
          <p:cNvSpPr>
            <a:spLocks/>
          </p:cNvSpPr>
          <p:nvPr/>
        </p:nvSpPr>
        <p:spPr bwMode="auto">
          <a:xfrm>
            <a:off x="5105400" y="3746500"/>
            <a:ext cx="338234"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LSB</a:t>
            </a:r>
          </a:p>
        </p:txBody>
      </p:sp>
      <p:sp>
        <p:nvSpPr>
          <p:cNvPr id="55" name="Rectangle 12"/>
          <p:cNvSpPr>
            <a:spLocks/>
          </p:cNvSpPr>
          <p:nvPr/>
        </p:nvSpPr>
        <p:spPr bwMode="auto">
          <a:xfrm>
            <a:off x="7642929" y="3728105"/>
            <a:ext cx="419987"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MSB</a:t>
            </a:r>
          </a:p>
        </p:txBody>
      </p:sp>
      <p:sp>
        <p:nvSpPr>
          <p:cNvPr id="56" name="Line 42"/>
          <p:cNvSpPr>
            <a:spLocks noChangeShapeType="1"/>
          </p:cNvSpPr>
          <p:nvPr/>
        </p:nvSpPr>
        <p:spPr bwMode="auto">
          <a:xfrm>
            <a:off x="2489426" y="4038888"/>
            <a:ext cx="2134288"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fontAlgn="base">
              <a:spcBef>
                <a:spcPct val="0"/>
              </a:spcBef>
              <a:spcAft>
                <a:spcPct val="0"/>
              </a:spcAft>
            </a:pPr>
            <a:endParaRPr lang="en-US" sz="2400" b="1">
              <a:solidFill>
                <a:srgbClr val="000000"/>
              </a:solidFill>
              <a:latin typeface="Arial Narrow" pitchFamily="34" charset="0"/>
              <a:cs typeface="Arial" charset="0"/>
            </a:endParaRPr>
          </a:p>
        </p:txBody>
      </p:sp>
      <p:sp>
        <p:nvSpPr>
          <p:cNvPr id="57" name="Rectangle 43"/>
          <p:cNvSpPr>
            <a:spLocks/>
          </p:cNvSpPr>
          <p:nvPr/>
        </p:nvSpPr>
        <p:spPr bwMode="auto">
          <a:xfrm>
            <a:off x="3224678" y="4050000"/>
            <a:ext cx="435115" cy="292100"/>
          </a:xfrm>
          <a:prstGeom prst="rect">
            <a:avLst/>
          </a:prstGeom>
          <a:noFill/>
          <a:ln w="25400" cap="flat">
            <a:noFill/>
            <a:miter lim="800000"/>
            <a:headEnd type="none" w="med" len="med"/>
            <a:tailEnd type="none" w="med" len="med"/>
          </a:ln>
        </p:spPr>
        <p:txBody>
          <a:bodyPr wrap="none" lIns="38100" tIns="38100" rIns="38100" bIns="38100">
            <a:spAutoFit/>
          </a:bodyPr>
          <a:lstStyle/>
          <a:p>
            <a:pP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Print</a:t>
            </a:r>
          </a:p>
        </p:txBody>
      </p:sp>
    </p:spTree>
    <p:extLst>
      <p:ext uri="{BB962C8B-B14F-4D97-AF65-F5344CB8AC3E}">
        <p14:creationId xmlns:p14="http://schemas.microsoft.com/office/powerpoint/2010/main" val="39038249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762000" y="2"/>
            <a:ext cx="6223000" cy="1165225"/>
          </a:xfrm>
          <a:ln/>
        </p:spPr>
        <p:txBody>
          <a:bodyPr/>
          <a:lstStyle/>
          <a:p>
            <a:pPr marL="80963" indent="-80963"/>
            <a:r>
              <a:rPr lang="en-US">
                <a:latin typeface="Calibri" charset="0"/>
                <a:ea typeface="Calibri" charset="0"/>
                <a:cs typeface="Calibri" charset="0"/>
                <a:sym typeface="Calibri" charset="0"/>
              </a:rPr>
              <a:t>Byte Ordering on Sun</a:t>
            </a:r>
            <a:endParaRPr lang="en-US">
              <a:latin typeface="Calibri" charset="0"/>
              <a:ea typeface="ヒラギノ角ゴ ProN W3" charset="0"/>
              <a:cs typeface="ヒラギノ角ゴ ProN W3" charset="0"/>
              <a:sym typeface="Calibri" charset="0"/>
            </a:endParaRPr>
          </a:p>
        </p:txBody>
      </p:sp>
      <p:sp>
        <p:nvSpPr>
          <p:cNvPr id="37892" name="Rectangle 4"/>
          <p:cNvSpPr>
            <a:spLocks/>
          </p:cNvSpPr>
          <p:nvPr/>
        </p:nvSpPr>
        <p:spPr bwMode="auto">
          <a:xfrm>
            <a:off x="4572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fontAlgn="base">
              <a:spcBef>
                <a:spcPts val="863"/>
              </a:spcBef>
              <a:spcAft>
                <a:spcPct val="0"/>
              </a:spcAft>
            </a:pPr>
            <a:r>
              <a:rPr lang="en-US" sz="2400" b="1">
                <a:solidFill>
                  <a:srgbClr val="000000"/>
                </a:solidFill>
                <a:latin typeface="Calibri" charset="0"/>
                <a:ea typeface="Calibri" charset="0"/>
                <a:cs typeface="Calibri" charset="0"/>
                <a:sym typeface="Calibri" charset="0"/>
              </a:rPr>
              <a:t>Big Endian</a:t>
            </a:r>
          </a:p>
        </p:txBody>
      </p:sp>
      <p:sp>
        <p:nvSpPr>
          <p:cNvPr id="37893" name="Rectangle 5"/>
          <p:cNvSpPr>
            <a:spLocks/>
          </p:cNvSpPr>
          <p:nvPr/>
        </p:nvSpPr>
        <p:spPr bwMode="auto">
          <a:xfrm>
            <a:off x="228600" y="5029200"/>
            <a:ext cx="8686800" cy="1295400"/>
          </a:xfrm>
          <a:prstGeom prst="rect">
            <a:avLst/>
          </a:prstGeom>
          <a:noFill/>
          <a:ln w="25400" cap="flat">
            <a:noFill/>
            <a:miter lim="800000"/>
            <a:headEnd type="none" w="med" len="med"/>
            <a:tailEnd type="none" w="med" len="med"/>
          </a:ln>
        </p:spPr>
        <p:txBody>
          <a:bodyPr lIns="38100" tIns="38100" rIns="38100" bIns="38100"/>
          <a:lstStyle/>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Characters 0-7 == [0xf0,0xf1,0xf2,0xf3,0xf4,0xf5,0xf6,0xf7]</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Shorts     0-3 == [</a:t>
            </a:r>
            <a:r>
              <a:rPr lang="en-US" b="1" dirty="0">
                <a:solidFill>
                  <a:srgbClr val="FF0000"/>
                </a:solidFill>
                <a:latin typeface="Courier New" pitchFamily="49" charset="0"/>
                <a:cs typeface="Courier New" pitchFamily="49" charset="0"/>
                <a:sym typeface="Courier New" charset="0"/>
              </a:rPr>
              <a:t>0xf0f1</a:t>
            </a:r>
            <a:r>
              <a:rPr lang="en-US" b="1" dirty="0">
                <a:solidFill>
                  <a:srgbClr val="000000"/>
                </a:solidFill>
                <a:latin typeface="Courier New" pitchFamily="49" charset="0"/>
                <a:cs typeface="Courier New" pitchFamily="49" charset="0"/>
                <a:sym typeface="Courier New" charset="0"/>
              </a:rPr>
              <a:t>,0xf2f3,0xf4f5,0xf6f7]</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err="1">
                <a:solidFill>
                  <a:srgbClr val="000000"/>
                </a:solidFill>
                <a:latin typeface="Courier New" pitchFamily="49" charset="0"/>
                <a:cs typeface="Courier New" pitchFamily="49" charset="0"/>
                <a:sym typeface="Courier New" charset="0"/>
              </a:rPr>
              <a:t>Ints</a:t>
            </a:r>
            <a:r>
              <a:rPr lang="en-US" b="1" dirty="0">
                <a:solidFill>
                  <a:srgbClr val="000000"/>
                </a:solidFill>
                <a:latin typeface="Courier New" pitchFamily="49" charset="0"/>
                <a:cs typeface="Courier New" pitchFamily="49" charset="0"/>
                <a:sym typeface="Courier New" charset="0"/>
              </a:rPr>
              <a:t>       0-1 == [0xf0f1f2f3,</a:t>
            </a:r>
            <a:r>
              <a:rPr lang="en-US" b="1" dirty="0">
                <a:solidFill>
                  <a:srgbClr val="FF00FF"/>
                </a:solidFill>
                <a:latin typeface="Courier New" pitchFamily="49" charset="0"/>
                <a:cs typeface="Courier New" pitchFamily="49" charset="0"/>
                <a:sym typeface="Courier New" charset="0"/>
              </a:rPr>
              <a:t>0xf4f5f6f7</a:t>
            </a:r>
            <a:r>
              <a:rPr lang="en-US" b="1" dirty="0">
                <a:solidFill>
                  <a:srgbClr val="000000"/>
                </a:solidFill>
                <a:latin typeface="Courier New" pitchFamily="49" charset="0"/>
                <a:cs typeface="Courier New" pitchFamily="49" charset="0"/>
                <a:sym typeface="Courier New" charset="0"/>
              </a:rPr>
              <a:t>]</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Long       0   == [0xf0f1f2f3</a:t>
            </a:r>
            <a:r>
              <a:rPr lang="en-US" b="1" dirty="0" smtClean="0">
                <a:solidFill>
                  <a:srgbClr val="000000"/>
                </a:solidFill>
                <a:latin typeface="Courier New" pitchFamily="49" charset="0"/>
                <a:cs typeface="Courier New" pitchFamily="49" charset="0"/>
                <a:sym typeface="Courier New" charset="0"/>
              </a:rPr>
              <a:t>]</a:t>
            </a:r>
            <a:endParaRPr lang="en-US" b="1" dirty="0">
              <a:solidFill>
                <a:srgbClr val="000000"/>
              </a:solidFill>
              <a:latin typeface="Courier New" pitchFamily="49" charset="0"/>
              <a:cs typeface="Courier New" pitchFamily="49" charset="0"/>
              <a:sym typeface="Courier New" charset="0"/>
            </a:endParaRPr>
          </a:p>
        </p:txBody>
      </p:sp>
      <p:sp>
        <p:nvSpPr>
          <p:cNvPr id="37894" name="Rectangle 6"/>
          <p:cNvSpPr>
            <a:spLocks/>
          </p:cNvSpPr>
          <p:nvPr/>
        </p:nvSpPr>
        <p:spPr bwMode="auto">
          <a:xfrm>
            <a:off x="304800" y="4495800"/>
            <a:ext cx="3670300" cy="444500"/>
          </a:xfrm>
          <a:prstGeom prst="rect">
            <a:avLst/>
          </a:prstGeom>
          <a:noFill/>
          <a:ln w="12700" cap="flat">
            <a:noFill/>
            <a:miter lim="800000"/>
            <a:headEnd type="none" w="med" len="med"/>
            <a:tailEnd type="none" w="med" len="med"/>
          </a:ln>
        </p:spPr>
        <p:txBody>
          <a:bodyPr lIns="38100" tIns="38100" rIns="38100" bIns="38100"/>
          <a:lstStyle/>
          <a:p>
            <a:pPr marL="185738" indent="-185738" fontAlgn="base">
              <a:spcBef>
                <a:spcPts val="863"/>
              </a:spcBef>
              <a:spcAft>
                <a:spcPct val="0"/>
              </a:spcAft>
            </a:pPr>
            <a:r>
              <a:rPr lang="en-US" sz="2400" b="1" dirty="0">
                <a:solidFill>
                  <a:srgbClr val="000000"/>
                </a:solidFill>
                <a:latin typeface="Calibri" charset="0"/>
                <a:ea typeface="Calibri" charset="0"/>
                <a:cs typeface="Calibri" charset="0"/>
                <a:sym typeface="Calibri" charset="0"/>
              </a:rPr>
              <a:t>Output on Sun:</a:t>
            </a:r>
          </a:p>
        </p:txBody>
      </p:sp>
      <p:graphicFrame>
        <p:nvGraphicFramePr>
          <p:cNvPr id="48" name="Table 47"/>
          <p:cNvGraphicFramePr>
            <a:graphicFrameLocks noGrp="1"/>
          </p:cNvGraphicFramePr>
          <p:nvPr>
            <p:extLst>
              <p:ext uri="{D42A27DB-BD31-4B8C-83A1-F6EECF244321}">
                <p14:modId xmlns:p14="http://schemas.microsoft.com/office/powerpoint/2010/main" val="1055058371"/>
              </p:ext>
            </p:extLst>
          </p:nvPr>
        </p:nvGraphicFramePr>
        <p:xfrm>
          <a:off x="1966913" y="1873905"/>
          <a:ext cx="6096000" cy="18542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62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7620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762000">
                  <a:extLst>
                    <a:ext uri="{9D8B030D-6E8A-4147-A177-3AD203B41FA5}">
                      <a16:colId xmlns="" xmlns:a16="http://schemas.microsoft.com/office/drawing/2014/main" val="20006"/>
                    </a:ext>
                  </a:extLst>
                </a:gridCol>
                <a:gridCol w="762000">
                  <a:extLst>
                    <a:ext uri="{9D8B030D-6E8A-4147-A177-3AD203B41FA5}">
                      <a16:colId xmlns="" xmlns:a16="http://schemas.microsoft.com/office/drawing/2014/main" val="20007"/>
                    </a:ext>
                  </a:extLst>
                </a:gridCol>
              </a:tblGrid>
              <a:tr h="370840">
                <a:tc>
                  <a:txBody>
                    <a:bodyPr/>
                    <a:lstStyle/>
                    <a:p>
                      <a:pPr algn="ctr"/>
                      <a:r>
                        <a:rPr lang="en-US" b="1" dirty="0" smtClean="0">
                          <a:latin typeface="Courier New" pitchFamily="49" charset="0"/>
                          <a:cs typeface="Courier New" pitchFamily="49" charset="0"/>
                        </a:rPr>
                        <a:t>f0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0"/>
                  </a:ext>
                </a:extLst>
              </a:tr>
              <a:tr h="370840">
                <a:tc>
                  <a:txBody>
                    <a:bodyPr/>
                    <a:lstStyle/>
                    <a:p>
                      <a:pPr algn="ctr"/>
                      <a:r>
                        <a:rPr lang="en-US" b="1" dirty="0" smtClean="0">
                          <a:latin typeface="Courier New" pitchFamily="49" charset="0"/>
                          <a:cs typeface="Courier New" pitchFamily="49" charset="0"/>
                        </a:rPr>
                        <a:t>c[0]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1"/>
                  </a:ext>
                </a:extLst>
              </a:tr>
              <a:tr h="370840">
                <a:tc gridSpan="2">
                  <a:txBody>
                    <a:bodyPr/>
                    <a:lstStyle/>
                    <a:p>
                      <a:pPr algn="ctr"/>
                      <a:r>
                        <a:rPr lang="en-US" b="1" dirty="0" smtClean="0">
                          <a:solidFill>
                            <a:srgbClr val="FF0000"/>
                          </a:solidFill>
                          <a:latin typeface="Courier New" pitchFamily="49" charset="0"/>
                          <a:cs typeface="Courier New" pitchFamily="49" charset="0"/>
                        </a:rPr>
                        <a:t>s[0]</a:t>
                      </a:r>
                      <a:endParaRPr lang="en-US" b="1" dirty="0">
                        <a:solidFill>
                          <a:srgbClr val="FF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err="1" smtClean="0">
                          <a:solidFill>
                            <a:srgbClr val="FF00FF"/>
                          </a:solidFill>
                          <a:latin typeface="Courier New" pitchFamily="49" charset="0"/>
                          <a:cs typeface="Courier New" pitchFamily="49" charset="0"/>
                        </a:rPr>
                        <a:t>i</a:t>
                      </a:r>
                      <a:r>
                        <a:rPr lang="en-US" b="1" dirty="0" smtClean="0">
                          <a:solidFill>
                            <a:srgbClr val="FF00FF"/>
                          </a:solidFill>
                          <a:latin typeface="Courier New" pitchFamily="49" charset="0"/>
                          <a:cs typeface="Courier New" pitchFamily="49" charset="0"/>
                        </a:rPr>
                        <a:t>[1]</a:t>
                      </a:r>
                      <a:endParaRPr lang="en-US" b="1" dirty="0">
                        <a:solidFill>
                          <a:srgbClr val="FF00FF"/>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gridSpan="4">
                  <a:txBody>
                    <a:bodyPr/>
                    <a:lstStyle/>
                    <a:p>
                      <a:pPr algn="ctr"/>
                      <a:r>
                        <a:rPr lang="en-US" b="1" dirty="0" smtClean="0">
                          <a:latin typeface="Courier New" pitchFamily="49" charset="0"/>
                          <a:cs typeface="Courier New" pitchFamily="49" charset="0"/>
                        </a:rPr>
                        <a:t>l[0]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49" name="Rectangle 12"/>
          <p:cNvSpPr>
            <a:spLocks/>
          </p:cNvSpPr>
          <p:nvPr/>
        </p:nvSpPr>
        <p:spPr bwMode="auto">
          <a:xfrm>
            <a:off x="1966164" y="3728105"/>
            <a:ext cx="419987"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MSB</a:t>
            </a:r>
          </a:p>
        </p:txBody>
      </p:sp>
      <p:sp>
        <p:nvSpPr>
          <p:cNvPr id="50" name="Rectangle 12"/>
          <p:cNvSpPr>
            <a:spLocks/>
          </p:cNvSpPr>
          <p:nvPr/>
        </p:nvSpPr>
        <p:spPr bwMode="auto">
          <a:xfrm>
            <a:off x="4653002" y="3734455"/>
            <a:ext cx="338234"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LSB</a:t>
            </a:r>
          </a:p>
        </p:txBody>
      </p:sp>
      <p:sp>
        <p:nvSpPr>
          <p:cNvPr id="51" name="Rectangle 12"/>
          <p:cNvSpPr>
            <a:spLocks/>
          </p:cNvSpPr>
          <p:nvPr/>
        </p:nvSpPr>
        <p:spPr bwMode="auto">
          <a:xfrm>
            <a:off x="5023650" y="3746500"/>
            <a:ext cx="419987"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MSB</a:t>
            </a:r>
          </a:p>
        </p:txBody>
      </p:sp>
      <p:sp>
        <p:nvSpPr>
          <p:cNvPr id="52" name="Rectangle 12"/>
          <p:cNvSpPr>
            <a:spLocks/>
          </p:cNvSpPr>
          <p:nvPr/>
        </p:nvSpPr>
        <p:spPr bwMode="auto">
          <a:xfrm>
            <a:off x="7724680" y="3728105"/>
            <a:ext cx="338234"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LSB</a:t>
            </a:r>
          </a:p>
        </p:txBody>
      </p:sp>
      <p:sp>
        <p:nvSpPr>
          <p:cNvPr id="53" name="Line 42"/>
          <p:cNvSpPr>
            <a:spLocks noChangeShapeType="1"/>
          </p:cNvSpPr>
          <p:nvPr/>
        </p:nvSpPr>
        <p:spPr bwMode="auto">
          <a:xfrm flipH="1">
            <a:off x="2489426" y="4038888"/>
            <a:ext cx="2134288"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fontAlgn="base">
              <a:spcBef>
                <a:spcPct val="0"/>
              </a:spcBef>
              <a:spcAft>
                <a:spcPct val="0"/>
              </a:spcAft>
            </a:pPr>
            <a:endParaRPr lang="en-US" sz="2400" b="1">
              <a:solidFill>
                <a:srgbClr val="000000"/>
              </a:solidFill>
              <a:latin typeface="Arial Narrow" pitchFamily="34" charset="0"/>
              <a:cs typeface="Arial" charset="0"/>
            </a:endParaRPr>
          </a:p>
        </p:txBody>
      </p:sp>
      <p:sp>
        <p:nvSpPr>
          <p:cNvPr id="54" name="Rectangle 43"/>
          <p:cNvSpPr>
            <a:spLocks/>
          </p:cNvSpPr>
          <p:nvPr/>
        </p:nvSpPr>
        <p:spPr bwMode="auto">
          <a:xfrm>
            <a:off x="3224678" y="4050000"/>
            <a:ext cx="435115" cy="292100"/>
          </a:xfrm>
          <a:prstGeom prst="rect">
            <a:avLst/>
          </a:prstGeom>
          <a:noFill/>
          <a:ln w="25400" cap="flat">
            <a:noFill/>
            <a:miter lim="800000"/>
            <a:headEnd type="none" w="med" len="med"/>
            <a:tailEnd type="none" w="med" len="med"/>
          </a:ln>
        </p:spPr>
        <p:txBody>
          <a:bodyPr wrap="none" lIns="38100" tIns="38100" rIns="38100" bIns="38100">
            <a:spAutoFit/>
          </a:bodyPr>
          <a:lstStyle/>
          <a:p>
            <a:pP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Print</a:t>
            </a:r>
          </a:p>
        </p:txBody>
      </p:sp>
    </p:spTree>
    <p:extLst>
      <p:ext uri="{BB962C8B-B14F-4D97-AF65-F5344CB8AC3E}">
        <p14:creationId xmlns:p14="http://schemas.microsoft.com/office/powerpoint/2010/main" val="17357973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762000" y="2"/>
            <a:ext cx="6477000" cy="1165225"/>
          </a:xfrm>
          <a:ln/>
        </p:spPr>
        <p:txBody>
          <a:bodyPr/>
          <a:lstStyle/>
          <a:p>
            <a:pPr marL="80963" indent="-80963"/>
            <a:r>
              <a:rPr lang="en-US">
                <a:latin typeface="Calibri" charset="0"/>
                <a:ea typeface="Calibri" charset="0"/>
                <a:cs typeface="Calibri" charset="0"/>
                <a:sym typeface="Calibri" charset="0"/>
              </a:rPr>
              <a:t>Byte Ordering on x86-64</a:t>
            </a:r>
            <a:endParaRPr lang="en-US">
              <a:latin typeface="Calibri" charset="0"/>
              <a:ea typeface="ヒラギノ角ゴ ProN W3" charset="0"/>
              <a:cs typeface="ヒラギノ角ゴ ProN W3" charset="0"/>
              <a:sym typeface="Calibri" charset="0"/>
            </a:endParaRPr>
          </a:p>
        </p:txBody>
      </p:sp>
      <p:sp>
        <p:nvSpPr>
          <p:cNvPr id="38916" name="Rectangle 4"/>
          <p:cNvSpPr>
            <a:spLocks/>
          </p:cNvSpPr>
          <p:nvPr/>
        </p:nvSpPr>
        <p:spPr bwMode="auto">
          <a:xfrm>
            <a:off x="457200" y="1066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fontAlgn="base">
              <a:spcBef>
                <a:spcPts val="863"/>
              </a:spcBef>
              <a:spcAft>
                <a:spcPct val="0"/>
              </a:spcAft>
            </a:pPr>
            <a:r>
              <a:rPr lang="en-US" sz="2400" b="1">
                <a:solidFill>
                  <a:srgbClr val="000000"/>
                </a:solidFill>
                <a:latin typeface="Calibri" charset="0"/>
                <a:ea typeface="Calibri" charset="0"/>
                <a:cs typeface="Calibri" charset="0"/>
                <a:sym typeface="Calibri" charset="0"/>
              </a:rPr>
              <a:t>Little Endian</a:t>
            </a:r>
          </a:p>
        </p:txBody>
      </p:sp>
      <p:sp>
        <p:nvSpPr>
          <p:cNvPr id="38917" name="Rectangle 5"/>
          <p:cNvSpPr>
            <a:spLocks/>
          </p:cNvSpPr>
          <p:nvPr/>
        </p:nvSpPr>
        <p:spPr bwMode="auto">
          <a:xfrm>
            <a:off x="190500" y="4953000"/>
            <a:ext cx="8763000" cy="1231900"/>
          </a:xfrm>
          <a:prstGeom prst="rect">
            <a:avLst/>
          </a:prstGeom>
          <a:noFill/>
          <a:ln w="25400" cap="flat">
            <a:noFill/>
            <a:miter lim="800000"/>
            <a:headEnd type="none" w="med" len="med"/>
            <a:tailEnd type="none" w="med" len="med"/>
          </a:ln>
        </p:spPr>
        <p:txBody>
          <a:bodyPr lIns="38100" tIns="38100" rIns="38100" bIns="38100"/>
          <a:lstStyle/>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Characters 0-7 == [0xf0,0xf1,0xf2,0xf3,0xf4,0xf5,0xf6,0xf7]</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Shorts     0-3 == [0xf1f0,0xf3f2,0xf5f4,0xf7f6]</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err="1">
                <a:solidFill>
                  <a:srgbClr val="000000"/>
                </a:solidFill>
                <a:latin typeface="Courier New" pitchFamily="49" charset="0"/>
                <a:cs typeface="Courier New" pitchFamily="49" charset="0"/>
                <a:sym typeface="Courier New" charset="0"/>
              </a:rPr>
              <a:t>Ints</a:t>
            </a:r>
            <a:r>
              <a:rPr lang="en-US" b="1" dirty="0">
                <a:solidFill>
                  <a:srgbClr val="000000"/>
                </a:solidFill>
                <a:latin typeface="Courier New" pitchFamily="49" charset="0"/>
                <a:cs typeface="Courier New" pitchFamily="49" charset="0"/>
                <a:sym typeface="Courier New" charset="0"/>
              </a:rPr>
              <a:t>       0-1 == [0xf3f2f1f0,0xf7f6f5f4]</a:t>
            </a:r>
            <a:endParaRPr lang="en-US" b="1" dirty="0">
              <a:solidFill>
                <a:srgbClr val="000000"/>
              </a:solidFill>
              <a:latin typeface="Courier New" pitchFamily="49" charset="0"/>
              <a:ea typeface="Lucida Grande" charset="0"/>
              <a:cs typeface="Courier New" pitchFamily="49" charset="0"/>
              <a:sym typeface="Arial Narrow" charset="0"/>
            </a:endParaRPr>
          </a:p>
          <a:p>
            <a:pPr algn="l" fontAlgn="base">
              <a:spcBef>
                <a:spcPct val="0"/>
              </a:spcBef>
              <a:spcAft>
                <a:spcPct val="0"/>
              </a:spcAft>
            </a:pPr>
            <a:r>
              <a:rPr lang="en-US" b="1" dirty="0">
                <a:solidFill>
                  <a:srgbClr val="000000"/>
                </a:solidFill>
                <a:latin typeface="Courier New" pitchFamily="49" charset="0"/>
                <a:cs typeface="Courier New" pitchFamily="49" charset="0"/>
                <a:sym typeface="Courier New" charset="0"/>
              </a:rPr>
              <a:t>Long       0   == </a:t>
            </a:r>
            <a:r>
              <a:rPr lang="en-US" b="1" dirty="0">
                <a:solidFill>
                  <a:srgbClr val="0070C0"/>
                </a:solidFill>
                <a:latin typeface="Courier New" pitchFamily="49" charset="0"/>
                <a:cs typeface="Courier New" pitchFamily="49" charset="0"/>
                <a:sym typeface="Courier New" charset="0"/>
              </a:rPr>
              <a:t>[0xf7f6f5f4f3f2f1f0]</a:t>
            </a:r>
          </a:p>
        </p:txBody>
      </p:sp>
      <p:sp>
        <p:nvSpPr>
          <p:cNvPr id="38918" name="Rectangle 6"/>
          <p:cNvSpPr>
            <a:spLocks/>
          </p:cNvSpPr>
          <p:nvPr/>
        </p:nvSpPr>
        <p:spPr bwMode="auto">
          <a:xfrm>
            <a:off x="381000" y="4330987"/>
            <a:ext cx="3670300" cy="444500"/>
          </a:xfrm>
          <a:prstGeom prst="rect">
            <a:avLst/>
          </a:prstGeom>
          <a:noFill/>
          <a:ln w="12700" cap="flat">
            <a:noFill/>
            <a:miter lim="800000"/>
            <a:headEnd type="none" w="med" len="med"/>
            <a:tailEnd type="none" w="med" len="med"/>
          </a:ln>
        </p:spPr>
        <p:txBody>
          <a:bodyPr lIns="38100" tIns="38100" rIns="38100" bIns="38100"/>
          <a:lstStyle/>
          <a:p>
            <a:pPr marL="185738" indent="-185738" fontAlgn="base">
              <a:spcBef>
                <a:spcPts val="863"/>
              </a:spcBef>
              <a:spcAft>
                <a:spcPct val="0"/>
              </a:spcAft>
            </a:pPr>
            <a:r>
              <a:rPr lang="en-US" sz="2400" b="1" dirty="0">
                <a:solidFill>
                  <a:srgbClr val="000000"/>
                </a:solidFill>
                <a:latin typeface="Calibri" charset="0"/>
                <a:ea typeface="Calibri" charset="0"/>
                <a:cs typeface="Calibri" charset="0"/>
                <a:sym typeface="Calibri" charset="0"/>
              </a:rPr>
              <a:t>Output on x86-64:</a:t>
            </a:r>
          </a:p>
        </p:txBody>
      </p:sp>
      <p:graphicFrame>
        <p:nvGraphicFramePr>
          <p:cNvPr id="48" name="Table 47"/>
          <p:cNvGraphicFramePr>
            <a:graphicFrameLocks noGrp="1"/>
          </p:cNvGraphicFramePr>
          <p:nvPr/>
        </p:nvGraphicFramePr>
        <p:xfrm>
          <a:off x="1966913" y="1873905"/>
          <a:ext cx="6096000" cy="18542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62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7620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762000">
                  <a:extLst>
                    <a:ext uri="{9D8B030D-6E8A-4147-A177-3AD203B41FA5}">
                      <a16:colId xmlns="" xmlns:a16="http://schemas.microsoft.com/office/drawing/2014/main" val="20006"/>
                    </a:ext>
                  </a:extLst>
                </a:gridCol>
                <a:gridCol w="762000">
                  <a:extLst>
                    <a:ext uri="{9D8B030D-6E8A-4147-A177-3AD203B41FA5}">
                      <a16:colId xmlns="" xmlns:a16="http://schemas.microsoft.com/office/drawing/2014/main" val="20007"/>
                    </a:ext>
                  </a:extLst>
                </a:gridCol>
              </a:tblGrid>
              <a:tr h="370840">
                <a:tc>
                  <a:txBody>
                    <a:bodyPr/>
                    <a:lstStyle/>
                    <a:p>
                      <a:pPr algn="ctr"/>
                      <a:r>
                        <a:rPr lang="en-US" b="1" dirty="0" smtClean="0">
                          <a:latin typeface="Courier New" pitchFamily="49" charset="0"/>
                          <a:cs typeface="Courier New" pitchFamily="49" charset="0"/>
                        </a:rPr>
                        <a:t>f0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f7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0"/>
                  </a:ext>
                </a:extLst>
              </a:tr>
              <a:tr h="370840">
                <a:tc>
                  <a:txBody>
                    <a:bodyPr/>
                    <a:lstStyle/>
                    <a:p>
                      <a:pPr algn="ctr"/>
                      <a:r>
                        <a:rPr lang="en-US" b="1" dirty="0" smtClean="0">
                          <a:latin typeface="Courier New" pitchFamily="49" charset="0"/>
                          <a:cs typeface="Courier New" pitchFamily="49" charset="0"/>
                        </a:rPr>
                        <a:t>c[0]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c[4]</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c[5]</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c[6]</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b="1" dirty="0" smtClean="0">
                          <a:latin typeface="Courier New" pitchFamily="49" charset="0"/>
                          <a:cs typeface="Courier New" pitchFamily="49" charset="0"/>
                        </a:rPr>
                        <a:t>c[7]</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 xmlns:a16="http://schemas.microsoft.com/office/drawing/2014/main" val="10001"/>
                  </a:ext>
                </a:extLst>
              </a:tr>
              <a:tr h="370840">
                <a:tc gridSpan="2">
                  <a:txBody>
                    <a:bodyPr/>
                    <a:lstStyle/>
                    <a:p>
                      <a:pPr algn="ctr"/>
                      <a:r>
                        <a:rPr lang="en-US" b="1" dirty="0" smtClean="0">
                          <a:latin typeface="Courier New" pitchFamily="49" charset="0"/>
                          <a:cs typeface="Courier New" pitchFamily="49" charset="0"/>
                        </a:rPr>
                        <a:t>s[0]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s[2]</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b="1" dirty="0" smtClean="0">
                          <a:latin typeface="Courier New" pitchFamily="49" charset="0"/>
                          <a:cs typeface="Courier New" pitchFamily="49" charset="0"/>
                        </a:rPr>
                        <a:t>s[3]</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gridSpan="8">
                  <a:txBody>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ourier New" pitchFamily="49" charset="0"/>
                          <a:ea typeface="ＭＳ Ｐゴシック" charset="0"/>
                          <a:cs typeface="Courier New" pitchFamily="49" charset="0"/>
                          <a:sym typeface="Courier New" charset="0"/>
                        </a:rPr>
                        <a:t>l[0]</a:t>
                      </a:r>
                      <a:endParaRPr kumimoji="0" lang="en-US" sz="1800" b="1" i="0" u="none" strike="noStrike" kern="1200" cap="none" spc="0" normalizeH="0" baseline="0" noProof="0" dirty="0" smtClean="0">
                        <a:ln>
                          <a:noFill/>
                        </a:ln>
                        <a:solidFill>
                          <a:srgbClr val="000000"/>
                        </a:solidFill>
                        <a:effectLst/>
                        <a:uLnTx/>
                        <a:uFillTx/>
                        <a:latin typeface="Courier New" pitchFamily="49" charset="0"/>
                        <a:ea typeface="ＭＳ Ｐゴシック" charset="0"/>
                        <a:cs typeface="Courier New" pitchFamily="49" charset="0"/>
                        <a:sym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latin typeface="Courier"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49" name="Rectangle 12"/>
          <p:cNvSpPr>
            <a:spLocks/>
          </p:cNvSpPr>
          <p:nvPr/>
        </p:nvSpPr>
        <p:spPr bwMode="auto">
          <a:xfrm>
            <a:off x="2047914" y="3728105"/>
            <a:ext cx="338234"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LSB</a:t>
            </a:r>
          </a:p>
        </p:txBody>
      </p:sp>
      <p:sp>
        <p:nvSpPr>
          <p:cNvPr id="50" name="Rectangle 12"/>
          <p:cNvSpPr>
            <a:spLocks/>
          </p:cNvSpPr>
          <p:nvPr/>
        </p:nvSpPr>
        <p:spPr bwMode="auto">
          <a:xfrm>
            <a:off x="7642928" y="3757612"/>
            <a:ext cx="419987" cy="292388"/>
          </a:xfrm>
          <a:prstGeom prst="rect">
            <a:avLst/>
          </a:prstGeom>
          <a:noFill/>
          <a:ln w="25400" cap="flat">
            <a:noFill/>
            <a:miter lim="800000"/>
            <a:headEnd type="none" w="med" len="med"/>
            <a:tailEnd type="none" w="med" len="med"/>
          </a:ln>
        </p:spPr>
        <p:txBody>
          <a:bodyPr wrap="none" lIns="38100" tIns="38100" rIns="38100" bIns="38100">
            <a:spAutoFit/>
          </a:bodyPr>
          <a:lstStyle/>
          <a:p>
            <a:pPr algn="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MSB</a:t>
            </a:r>
          </a:p>
        </p:txBody>
      </p:sp>
      <p:sp>
        <p:nvSpPr>
          <p:cNvPr id="53" name="Line 42"/>
          <p:cNvSpPr>
            <a:spLocks noChangeShapeType="1"/>
          </p:cNvSpPr>
          <p:nvPr/>
        </p:nvSpPr>
        <p:spPr bwMode="auto">
          <a:xfrm>
            <a:off x="2489426" y="4038887"/>
            <a:ext cx="4901974"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fontAlgn="base">
              <a:spcBef>
                <a:spcPct val="0"/>
              </a:spcBef>
              <a:spcAft>
                <a:spcPct val="0"/>
              </a:spcAft>
            </a:pPr>
            <a:endParaRPr lang="en-US" sz="2400" b="1">
              <a:solidFill>
                <a:srgbClr val="000000"/>
              </a:solidFill>
              <a:latin typeface="Arial Narrow" pitchFamily="34" charset="0"/>
              <a:cs typeface="Arial" charset="0"/>
            </a:endParaRPr>
          </a:p>
        </p:txBody>
      </p:sp>
      <p:sp>
        <p:nvSpPr>
          <p:cNvPr id="54" name="Rectangle 43"/>
          <p:cNvSpPr>
            <a:spLocks/>
          </p:cNvSpPr>
          <p:nvPr/>
        </p:nvSpPr>
        <p:spPr bwMode="auto">
          <a:xfrm>
            <a:off x="4800602" y="4038887"/>
            <a:ext cx="435115" cy="292100"/>
          </a:xfrm>
          <a:prstGeom prst="rect">
            <a:avLst/>
          </a:prstGeom>
          <a:noFill/>
          <a:ln w="25400" cap="flat">
            <a:noFill/>
            <a:miter lim="800000"/>
            <a:headEnd type="none" w="med" len="med"/>
            <a:tailEnd type="none" w="med" len="med"/>
          </a:ln>
        </p:spPr>
        <p:txBody>
          <a:bodyPr wrap="none" lIns="38100" tIns="38100" rIns="38100" bIns="38100">
            <a:spAutoFit/>
          </a:bodyPr>
          <a:lstStyle/>
          <a:p>
            <a:pPr fontAlgn="base">
              <a:spcBef>
                <a:spcPct val="0"/>
              </a:spcBef>
              <a:spcAft>
                <a:spcPct val="0"/>
              </a:spcAft>
            </a:pPr>
            <a:r>
              <a:rPr lang="en-US" sz="1400" b="1" dirty="0">
                <a:solidFill>
                  <a:srgbClr val="C00000"/>
                </a:solidFill>
                <a:latin typeface="Calibri" charset="0"/>
                <a:ea typeface="Calibri" charset="0"/>
                <a:cs typeface="Calibri" charset="0"/>
                <a:sym typeface="Calibri" charset="0"/>
              </a:rPr>
              <a:t>Print</a:t>
            </a:r>
          </a:p>
        </p:txBody>
      </p:sp>
      <p:sp>
        <p:nvSpPr>
          <p:cNvPr id="2" name="TextBox 1"/>
          <p:cNvSpPr txBox="1"/>
          <p:nvPr/>
        </p:nvSpPr>
        <p:spPr>
          <a:xfrm>
            <a:off x="1066800" y="6172200"/>
            <a:ext cx="7059031" cy="595548"/>
          </a:xfrm>
          <a:prstGeom prst="rect">
            <a:avLst/>
          </a:prstGeom>
          <a:noFill/>
        </p:spPr>
        <p:txBody>
          <a:bodyPr wrap="none" rtlCol="0">
            <a:spAutoFit/>
          </a:bodyPr>
          <a:lstStyle/>
          <a:p>
            <a:r>
              <a:rPr lang="en-US" dirty="0" smtClean="0"/>
              <a:t>Hence the union is useful not just for determining </a:t>
            </a:r>
            <a:r>
              <a:rPr lang="en-US" dirty="0" err="1" smtClean="0"/>
              <a:t>Endianness</a:t>
            </a:r>
            <a:r>
              <a:rPr lang="en-US" dirty="0" smtClean="0"/>
              <a:t>,</a:t>
            </a:r>
          </a:p>
          <a:p>
            <a:r>
              <a:rPr lang="en-US" dirty="0" smtClean="0"/>
              <a:t>but also whether this is a 32-bit or 64-bit machine</a:t>
            </a:r>
            <a:endParaRPr lang="en-US" dirty="0"/>
          </a:p>
        </p:txBody>
      </p:sp>
    </p:spTree>
    <p:extLst>
      <p:ext uri="{BB962C8B-B14F-4D97-AF65-F5344CB8AC3E}">
        <p14:creationId xmlns:p14="http://schemas.microsoft.com/office/powerpoint/2010/main" val="23504080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Midterm </a:t>
            </a:r>
            <a:r>
              <a:rPr lang="en-US" dirty="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1</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cs typeface="ＭＳ Ｐゴシック" charset="0"/>
              </a:rPr>
              <a:t>We’ll </a:t>
            </a:r>
            <a:r>
              <a:rPr lang="en-US" dirty="0">
                <a:latin typeface="Helvetica" charset="0"/>
                <a:ea typeface="ＭＳ Ｐゴシック" charset="0"/>
                <a:cs typeface="ＭＳ Ｐゴシック" charset="0"/>
              </a:rPr>
              <a:t>release a practice exam from a previous year later this week </a:t>
            </a:r>
            <a:r>
              <a:rPr lang="mr-IN" dirty="0" smtClean="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a:t>
            </a:r>
            <a:r>
              <a:rPr lang="en-US">
                <a:latin typeface="Helvetica" charset="0"/>
                <a:ea typeface="ＭＳ Ｐゴシック" charset="0"/>
                <a:cs typeface="ＭＳ Ｐゴシック" charset="0"/>
              </a:rPr>
              <a:t>TAs </a:t>
            </a:r>
            <a:r>
              <a:rPr lang="en-US" smtClean="0">
                <a:latin typeface="Helvetica" charset="0"/>
                <a:ea typeface="ＭＳ Ｐゴシック" charset="0"/>
                <a:cs typeface="ＭＳ Ｐゴシック" charset="0"/>
              </a:rPr>
              <a:t>may go </a:t>
            </a:r>
            <a:r>
              <a:rPr lang="en-US" dirty="0">
                <a:latin typeface="Helvetica" charset="0"/>
                <a:ea typeface="ＭＳ Ｐゴシック" charset="0"/>
                <a:cs typeface="ＭＳ Ｐゴシック" charset="0"/>
              </a:rPr>
              <a:t>over a practice exam in </a:t>
            </a:r>
            <a:r>
              <a:rPr lang="en-US" dirty="0" smtClean="0">
                <a:latin typeface="Helvetica" charset="0"/>
                <a:ea typeface="ＭＳ Ｐゴシック" charset="0"/>
                <a:cs typeface="ＭＳ Ｐゴシック" charset="0"/>
              </a:rPr>
              <a:t>recitations</a:t>
            </a:r>
          </a:p>
          <a:p>
            <a:pPr lvl="1">
              <a:defRPr/>
            </a:pPr>
            <a:r>
              <a:rPr lang="en-US" dirty="0" smtClean="0">
                <a:latin typeface="Helvetica" charset="0"/>
                <a:ea typeface="ＭＳ Ｐゴシック" charset="0"/>
                <a:cs typeface="ＭＳ Ｐゴシック" charset="0"/>
              </a:rPr>
              <a:t>Kinds of questions:</a:t>
            </a:r>
          </a:p>
          <a:p>
            <a:pPr lvl="2">
              <a:defRPr/>
            </a:pPr>
            <a:r>
              <a:rPr lang="en-US" sz="2000" dirty="0" smtClean="0">
                <a:latin typeface="Helvetica" charset="0"/>
                <a:ea typeface="ＭＳ Ｐゴシック" charset="0"/>
                <a:cs typeface="ＭＳ Ｐゴシック" charset="0"/>
              </a:rPr>
              <a:t>Bit manipulation (</a:t>
            </a:r>
            <a:r>
              <a:rPr lang="en-US" sz="2000" dirty="0" err="1" smtClean="0">
                <a:latin typeface="Helvetica" charset="0"/>
                <a:ea typeface="ＭＳ Ｐゴシック" charset="0"/>
                <a:cs typeface="ＭＳ Ｐゴシック" charset="0"/>
              </a:rPr>
              <a:t>Ch</a:t>
            </a:r>
            <a:r>
              <a:rPr lang="en-US" sz="2000" dirty="0" smtClean="0">
                <a:latin typeface="Helvetica" charset="0"/>
                <a:ea typeface="ＭＳ Ｐゴシック" charset="0"/>
                <a:cs typeface="ＭＳ Ｐゴシック" charset="0"/>
              </a:rPr>
              <a:t> 2)</a:t>
            </a:r>
          </a:p>
          <a:p>
            <a:pPr lvl="2">
              <a:defRPr/>
            </a:pPr>
            <a:r>
              <a:rPr lang="en-US" sz="2000" dirty="0" smtClean="0">
                <a:latin typeface="Helvetica" charset="0"/>
                <a:ea typeface="ＭＳ Ｐゴシック" charset="0"/>
                <a:cs typeface="ＭＳ Ｐゴシック" charset="0"/>
              </a:rPr>
              <a:t>Addition and overflow (</a:t>
            </a:r>
            <a:r>
              <a:rPr lang="en-US" sz="2000" dirty="0" err="1" smtClean="0">
                <a:latin typeface="Helvetica" charset="0"/>
                <a:ea typeface="ＭＳ Ｐゴシック" charset="0"/>
                <a:cs typeface="ＭＳ Ｐゴシック" charset="0"/>
              </a:rPr>
              <a:t>Ch</a:t>
            </a:r>
            <a:r>
              <a:rPr lang="en-US" sz="2000" dirty="0" smtClean="0">
                <a:latin typeface="Helvetica" charset="0"/>
                <a:ea typeface="ＭＳ Ｐゴシック" charset="0"/>
                <a:cs typeface="ＭＳ Ｐゴシック" charset="0"/>
              </a:rPr>
              <a:t> 2)</a:t>
            </a:r>
          </a:p>
          <a:p>
            <a:pPr lvl="2">
              <a:defRPr/>
            </a:pPr>
            <a:r>
              <a:rPr lang="en-US" sz="2000" dirty="0" smtClean="0">
                <a:latin typeface="Helvetica" charset="0"/>
                <a:ea typeface="ＭＳ Ｐゴシック" charset="0"/>
                <a:cs typeface="ＭＳ Ｐゴシック" charset="0"/>
              </a:rPr>
              <a:t>C-assembly fill-in-the-blank (</a:t>
            </a:r>
            <a:r>
              <a:rPr lang="en-US" sz="2000" dirty="0" err="1" smtClean="0">
                <a:latin typeface="Helvetica" charset="0"/>
                <a:ea typeface="ＭＳ Ｐゴシック" charset="0"/>
                <a:cs typeface="ＭＳ Ｐゴシック" charset="0"/>
              </a:rPr>
              <a:t>Ch</a:t>
            </a:r>
            <a:r>
              <a:rPr lang="en-US" sz="2000" dirty="0" smtClean="0">
                <a:latin typeface="Helvetica" charset="0"/>
                <a:ea typeface="ＭＳ Ｐゴシック" charset="0"/>
                <a:cs typeface="ＭＳ Ｐゴシック" charset="0"/>
              </a:rPr>
              <a:t> 3)</a:t>
            </a:r>
          </a:p>
          <a:p>
            <a:pPr lvl="2">
              <a:defRPr/>
            </a:pPr>
            <a:r>
              <a:rPr lang="en-US" dirty="0" smtClean="0">
                <a:latin typeface="Helvetica" charset="0"/>
                <a:ea typeface="ＭＳ Ｐゴシック" charset="0"/>
                <a:cs typeface="ＭＳ Ｐゴシック" charset="0"/>
              </a:rPr>
              <a:t>Recursion with stack pointers (</a:t>
            </a:r>
            <a:r>
              <a:rPr lang="en-US" dirty="0" err="1" smtClean="0">
                <a:latin typeface="Helvetica" charset="0"/>
                <a:ea typeface="ＭＳ Ｐゴシック" charset="0"/>
                <a:cs typeface="ＭＳ Ｐゴシック" charset="0"/>
              </a:rPr>
              <a:t>Ch</a:t>
            </a:r>
            <a:r>
              <a:rPr lang="en-US" dirty="0" smtClean="0">
                <a:latin typeface="Helvetica" charset="0"/>
                <a:ea typeface="ＭＳ Ｐゴシック" charset="0"/>
                <a:cs typeface="ＭＳ Ｐゴシック" charset="0"/>
              </a:rPr>
              <a:t> 3)</a:t>
            </a:r>
            <a:endParaRPr lang="en-US" sz="2000" dirty="0" smtClean="0">
              <a:latin typeface="Helvetica" charset="0"/>
              <a:ea typeface="ＭＳ Ｐゴシック" charset="0"/>
              <a:cs typeface="ＭＳ Ｐゴシック" charset="0"/>
            </a:endParaRPr>
          </a:p>
          <a:p>
            <a:pPr lvl="1">
              <a:defRPr/>
            </a:pPr>
            <a:r>
              <a:rPr lang="en-US" dirty="0">
                <a:latin typeface="Helvetica" charset="0"/>
                <a:ea typeface="ＭＳ Ｐゴシック" charset="0"/>
                <a:cs typeface="ＭＳ Ｐゴシック" charset="0"/>
              </a:rPr>
              <a:t>Good study material:</a:t>
            </a:r>
          </a:p>
          <a:p>
            <a:pPr lvl="2">
              <a:defRPr/>
            </a:pPr>
            <a:r>
              <a:rPr lang="en-US" dirty="0">
                <a:latin typeface="Helvetica" charset="0"/>
                <a:ea typeface="ＭＳ Ｐゴシック" charset="0"/>
                <a:cs typeface="ＭＳ Ｐゴシック" charset="0"/>
              </a:rPr>
              <a:t>Textbook and its practice problems</a:t>
            </a:r>
          </a:p>
          <a:p>
            <a:pPr lvl="2">
              <a:defRPr/>
            </a:pPr>
            <a:r>
              <a:rPr lang="en-US" dirty="0">
                <a:latin typeface="Helvetica" charset="0"/>
                <a:ea typeface="ＭＳ Ｐゴシック" charset="0"/>
                <a:cs typeface="ＭＳ Ｐゴシック" charset="0"/>
              </a:rPr>
              <a:t>Lecture slides</a:t>
            </a:r>
          </a:p>
          <a:p>
            <a:pPr lvl="2">
              <a:defRPr/>
            </a:pPr>
            <a:r>
              <a:rPr lang="en-US" dirty="0">
                <a:latin typeface="Helvetica" charset="0"/>
                <a:ea typeface="ＭＳ Ｐゴシック" charset="0"/>
                <a:cs typeface="ＭＳ Ｐゴシック" charset="0"/>
              </a:rPr>
              <a:t>Practice </a:t>
            </a:r>
            <a:r>
              <a:rPr lang="en-US" dirty="0" smtClean="0">
                <a:latin typeface="Helvetica" charset="0"/>
                <a:ea typeface="ＭＳ Ｐゴシック" charset="0"/>
                <a:cs typeface="ＭＳ Ｐゴシック" charset="0"/>
              </a:rPr>
              <a:t>exam and quiz</a:t>
            </a:r>
            <a:endParaRPr lang="en-US" dirty="0">
              <a:latin typeface="Helvetica" charset="0"/>
              <a:ea typeface="ＭＳ Ｐゴシック" charset="0"/>
              <a:cs typeface="ＭＳ Ｐゴシック" charset="0"/>
            </a:endParaRPr>
          </a:p>
          <a:p>
            <a:pPr lvl="2">
              <a:defRPr/>
            </a:pPr>
            <a:r>
              <a:rPr lang="en-US" dirty="0" smtClean="0">
                <a:latin typeface="Helvetica" charset="0"/>
                <a:ea typeface="ＭＳ Ｐゴシック" charset="0"/>
                <a:cs typeface="ＭＳ Ｐゴシック" charset="0"/>
              </a:rPr>
              <a:t>Quizzes</a:t>
            </a:r>
            <a:endParaRPr lang="en-US" sz="2000"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smtClean="0">
              <a:latin typeface="Helvetica" charset="0"/>
              <a:ea typeface="ＭＳ Ｐゴシック" charset="0"/>
              <a:cs typeface="ＭＳ Ｐゴシック" charset="0"/>
            </a:endParaRPr>
          </a:p>
          <a:p>
            <a:pPr lvl="1">
              <a:defRPr/>
            </a:pPr>
            <a:endParaRPr lang="en-US" dirty="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a:p>
            <a:pPr>
              <a:defRPr/>
            </a:pPr>
            <a:endParaRPr lang="en-US" dirty="0" smtClean="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8687289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304800"/>
            <a:ext cx="6743700" cy="573088"/>
          </a:xfrm>
          <a:effectLst>
            <a:outerShdw blurRad="63500" dist="53882" dir="2700000" algn="ctr" rotWithShape="0">
              <a:srgbClr val="969696"/>
            </a:outerShdw>
          </a:effectLst>
        </p:spPr>
        <p:txBody>
          <a:bodyPr/>
          <a:lstStyle/>
          <a:p>
            <a:pPr eaLnBrk="1" hangingPunct="1">
              <a:defRPr/>
            </a:pPr>
            <a:r>
              <a:rPr lang="en-US"/>
              <a:t>IA32/Linux Stack Frame</a:t>
            </a:r>
          </a:p>
        </p:txBody>
      </p:sp>
      <p:sp>
        <p:nvSpPr>
          <p:cNvPr id="236547" name="Rectangle 3"/>
          <p:cNvSpPr>
            <a:spLocks noGrp="1" noChangeArrowheads="1"/>
          </p:cNvSpPr>
          <p:nvPr>
            <p:ph type="body" idx="1"/>
          </p:nvPr>
        </p:nvSpPr>
        <p:spPr>
          <a:xfrm>
            <a:off x="381000" y="990600"/>
            <a:ext cx="4495800" cy="5011738"/>
          </a:xfrm>
        </p:spPr>
        <p:txBody>
          <a:bodyPr lIns="90487" tIns="44450" rIns="90487" bIns="44450"/>
          <a:lstStyle/>
          <a:p>
            <a:pPr eaLnBrk="1" hangingPunct="1">
              <a:buFont typeface="Wingdings" charset="2"/>
              <a:buNone/>
              <a:defRPr/>
            </a:pPr>
            <a:r>
              <a:rPr lang="en-US" dirty="0"/>
              <a:t>Caller Stack Frame</a:t>
            </a:r>
          </a:p>
          <a:p>
            <a:pPr lvl="1" eaLnBrk="1" hangingPunct="1">
              <a:buFont typeface="Wingdings" charset="2"/>
              <a:buChar char="n"/>
              <a:defRPr/>
            </a:pPr>
            <a:r>
              <a:rPr lang="en-US" dirty="0" smtClean="0"/>
              <a:t>Push parameters </a:t>
            </a:r>
            <a:r>
              <a:rPr lang="en-US" dirty="0"/>
              <a:t>for function about to call</a:t>
            </a:r>
          </a:p>
          <a:p>
            <a:pPr lvl="2" eaLnBrk="1" hangingPunct="1">
              <a:buFont typeface="Wingdings" charset="2"/>
              <a:buChar char="l"/>
              <a:defRPr/>
            </a:pPr>
            <a:r>
              <a:rPr lang="en-US" sz="1800" dirty="0"/>
              <a:t>“Argument build</a:t>
            </a:r>
            <a:r>
              <a:rPr lang="en-US" sz="1800" dirty="0" smtClean="0"/>
              <a:t>”</a:t>
            </a:r>
          </a:p>
          <a:p>
            <a:pPr lvl="2" eaLnBrk="1" hangingPunct="1">
              <a:buFont typeface="Wingdings" charset="2"/>
              <a:buChar char="l"/>
              <a:defRPr/>
            </a:pPr>
            <a:r>
              <a:rPr lang="en-US" sz="1800" dirty="0" smtClean="0"/>
              <a:t>Last argument pushed first, … first argument is pushed last – see p.220 of textbook</a:t>
            </a:r>
            <a:endParaRPr lang="en-US" sz="1800" dirty="0"/>
          </a:p>
          <a:p>
            <a:pPr lvl="1" eaLnBrk="1" hangingPunct="1">
              <a:buFont typeface="Wingdings" charset="2"/>
              <a:buChar char="n"/>
              <a:defRPr/>
            </a:pPr>
            <a:r>
              <a:rPr lang="en-US" dirty="0" smtClean="0"/>
              <a:t>Push return </a:t>
            </a:r>
            <a:r>
              <a:rPr lang="en-US" dirty="0"/>
              <a:t>address</a:t>
            </a:r>
          </a:p>
          <a:p>
            <a:pPr lvl="2" eaLnBrk="1" hangingPunct="1">
              <a:buFont typeface="Wingdings" charset="2"/>
              <a:buChar char="l"/>
              <a:defRPr/>
            </a:pPr>
            <a:r>
              <a:rPr lang="en-US" sz="1800" dirty="0"/>
              <a:t>Pushed by </a:t>
            </a:r>
            <a:r>
              <a:rPr lang="en-US" sz="1800" dirty="0">
                <a:latin typeface="Courier New" charset="0"/>
              </a:rPr>
              <a:t>call</a:t>
            </a:r>
            <a:r>
              <a:rPr lang="en-US" sz="1800" dirty="0"/>
              <a:t> instruction</a:t>
            </a:r>
          </a:p>
          <a:p>
            <a:pPr eaLnBrk="1" hangingPunct="1">
              <a:buFont typeface="Wingdings" charset="2"/>
              <a:buNone/>
              <a:defRPr/>
            </a:pPr>
            <a:r>
              <a:rPr lang="en-US" dirty="0" smtClean="0"/>
              <a:t>Current </a:t>
            </a:r>
            <a:r>
              <a:rPr lang="en-US" dirty="0" err="1" smtClean="0"/>
              <a:t>Callee</a:t>
            </a:r>
            <a:r>
              <a:rPr lang="en-US" dirty="0" smtClean="0"/>
              <a:t> Stack Frame</a:t>
            </a:r>
            <a:endParaRPr lang="en-US" dirty="0"/>
          </a:p>
          <a:p>
            <a:pPr lvl="1" eaLnBrk="1" hangingPunct="1">
              <a:buFont typeface="Wingdings" charset="2"/>
              <a:buChar char="n"/>
              <a:defRPr/>
            </a:pPr>
            <a:r>
              <a:rPr lang="en-US" dirty="0" smtClean="0"/>
              <a:t>Push (save) old </a:t>
            </a:r>
            <a:r>
              <a:rPr lang="en-US" dirty="0"/>
              <a:t>frame pointer</a:t>
            </a:r>
          </a:p>
          <a:p>
            <a:pPr lvl="1" eaLnBrk="1" hangingPunct="1">
              <a:buFont typeface="Wingdings" charset="2"/>
              <a:buChar char="n"/>
              <a:defRPr/>
            </a:pPr>
            <a:r>
              <a:rPr lang="en-US" dirty="0"/>
              <a:t>Saved register context</a:t>
            </a:r>
          </a:p>
          <a:p>
            <a:pPr lvl="1" eaLnBrk="1" hangingPunct="1">
              <a:buFont typeface="Wingdings" charset="2"/>
              <a:buChar char="n"/>
              <a:defRPr/>
            </a:pPr>
            <a:r>
              <a:rPr lang="en-US" dirty="0" smtClean="0"/>
              <a:t>Allocate space for local </a:t>
            </a:r>
            <a:r>
              <a:rPr lang="en-US" dirty="0"/>
              <a:t>variables</a:t>
            </a:r>
          </a:p>
          <a:p>
            <a:pPr lvl="1" eaLnBrk="1" hangingPunct="1">
              <a:buFont typeface="Wingdings" charset="2"/>
              <a:buChar char="n"/>
              <a:defRPr/>
            </a:pPr>
            <a:r>
              <a:rPr lang="en-US" dirty="0" smtClean="0"/>
              <a:t>More argument building as needed</a:t>
            </a:r>
            <a:endParaRPr lang="en-US" dirty="0"/>
          </a:p>
        </p:txBody>
      </p:sp>
      <p:sp>
        <p:nvSpPr>
          <p:cNvPr id="77827" name="Line 4"/>
          <p:cNvSpPr>
            <a:spLocks noChangeShapeType="1"/>
          </p:cNvSpPr>
          <p:nvPr/>
        </p:nvSpPr>
        <p:spPr bwMode="auto">
          <a:xfrm>
            <a:off x="6096000" y="6019800"/>
            <a:ext cx="889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28" name="Rectangle 5"/>
          <p:cNvSpPr>
            <a:spLocks noChangeArrowheads="1"/>
          </p:cNvSpPr>
          <p:nvPr/>
        </p:nvSpPr>
        <p:spPr bwMode="auto">
          <a:xfrm>
            <a:off x="5078413" y="5616575"/>
            <a:ext cx="1641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a:solidFill>
                  <a:srgbClr val="000066"/>
                </a:solidFill>
              </a:rPr>
              <a:t>Stack Pointer</a:t>
            </a:r>
          </a:p>
          <a:p>
            <a:pPr algn="l">
              <a:lnSpc>
                <a:spcPct val="100000"/>
              </a:lnSpc>
            </a:pPr>
            <a:r>
              <a:rPr lang="en-US">
                <a:solidFill>
                  <a:srgbClr val="000066"/>
                </a:solidFill>
              </a:rPr>
              <a:t>(</a:t>
            </a:r>
            <a:r>
              <a:rPr lang="en-US">
                <a:solidFill>
                  <a:srgbClr val="000066"/>
                </a:solidFill>
                <a:latin typeface="Courier New" charset="0"/>
              </a:rPr>
              <a:t>%esp</a:t>
            </a:r>
            <a:r>
              <a:rPr lang="en-US">
                <a:solidFill>
                  <a:srgbClr val="000066"/>
                </a:solidFill>
              </a:rPr>
              <a:t>)</a:t>
            </a:r>
          </a:p>
        </p:txBody>
      </p:sp>
      <p:sp>
        <p:nvSpPr>
          <p:cNvPr id="77829" name="Line 7"/>
          <p:cNvSpPr>
            <a:spLocks noChangeShapeType="1"/>
          </p:cNvSpPr>
          <p:nvPr/>
        </p:nvSpPr>
        <p:spPr bwMode="auto">
          <a:xfrm>
            <a:off x="6061075" y="3422650"/>
            <a:ext cx="965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30" name="Rectangle 8"/>
          <p:cNvSpPr>
            <a:spLocks noChangeArrowheads="1"/>
          </p:cNvSpPr>
          <p:nvPr/>
        </p:nvSpPr>
        <p:spPr bwMode="auto">
          <a:xfrm>
            <a:off x="5043488" y="2943225"/>
            <a:ext cx="1717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a:solidFill>
                  <a:srgbClr val="000066"/>
                </a:solidFill>
              </a:rPr>
              <a:t>Frame Pointer</a:t>
            </a:r>
          </a:p>
          <a:p>
            <a:pPr algn="l">
              <a:lnSpc>
                <a:spcPct val="100000"/>
              </a:lnSpc>
            </a:pPr>
            <a:r>
              <a:rPr lang="en-US">
                <a:solidFill>
                  <a:srgbClr val="000066"/>
                </a:solidFill>
              </a:rPr>
              <a:t>(</a:t>
            </a:r>
            <a:r>
              <a:rPr lang="en-US">
                <a:solidFill>
                  <a:srgbClr val="000066"/>
                </a:solidFill>
                <a:latin typeface="Courier New" charset="0"/>
              </a:rPr>
              <a:t>%ebp</a:t>
            </a:r>
            <a:r>
              <a:rPr lang="en-US">
                <a:solidFill>
                  <a:srgbClr val="000066"/>
                </a:solidFill>
              </a:rPr>
              <a:t>)</a:t>
            </a:r>
          </a:p>
        </p:txBody>
      </p:sp>
      <p:sp>
        <p:nvSpPr>
          <p:cNvPr id="77831" name="Rectangle 9"/>
          <p:cNvSpPr>
            <a:spLocks noChangeArrowheads="1"/>
          </p:cNvSpPr>
          <p:nvPr/>
        </p:nvSpPr>
        <p:spPr bwMode="auto">
          <a:xfrm>
            <a:off x="7037388" y="2959100"/>
            <a:ext cx="1358900" cy="304800"/>
          </a:xfrm>
          <a:prstGeom prst="rect">
            <a:avLst/>
          </a:prstGeom>
          <a:solidFill>
            <a:srgbClr val="FFCCCC"/>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Return Addr</a:t>
            </a:r>
          </a:p>
        </p:txBody>
      </p:sp>
      <p:sp>
        <p:nvSpPr>
          <p:cNvPr id="77832" name="Rectangle 10"/>
          <p:cNvSpPr>
            <a:spLocks noChangeArrowheads="1"/>
          </p:cNvSpPr>
          <p:nvPr/>
        </p:nvSpPr>
        <p:spPr bwMode="auto">
          <a:xfrm>
            <a:off x="7037388" y="3568700"/>
            <a:ext cx="1371600" cy="18161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Saved</a:t>
            </a:r>
          </a:p>
          <a:p>
            <a:pPr>
              <a:lnSpc>
                <a:spcPct val="100000"/>
              </a:lnSpc>
            </a:pPr>
            <a:r>
              <a:rPr lang="en-US">
                <a:solidFill>
                  <a:srgbClr val="000066"/>
                </a:solidFill>
              </a:rPr>
              <a:t>Registers</a:t>
            </a:r>
          </a:p>
          <a:p>
            <a:pPr>
              <a:lnSpc>
                <a:spcPct val="100000"/>
              </a:lnSpc>
            </a:pPr>
            <a:r>
              <a:rPr lang="en-US">
                <a:solidFill>
                  <a:srgbClr val="000066"/>
                </a:solidFill>
              </a:rPr>
              <a:t>+</a:t>
            </a:r>
          </a:p>
          <a:p>
            <a:pPr>
              <a:lnSpc>
                <a:spcPct val="100000"/>
              </a:lnSpc>
            </a:pPr>
            <a:r>
              <a:rPr lang="en-US">
                <a:solidFill>
                  <a:srgbClr val="000066"/>
                </a:solidFill>
              </a:rPr>
              <a:t>Local</a:t>
            </a:r>
          </a:p>
          <a:p>
            <a:pPr>
              <a:lnSpc>
                <a:spcPct val="100000"/>
              </a:lnSpc>
            </a:pPr>
            <a:r>
              <a:rPr lang="en-US">
                <a:solidFill>
                  <a:srgbClr val="000066"/>
                </a:solidFill>
              </a:rPr>
              <a:t>Variables</a:t>
            </a:r>
          </a:p>
        </p:txBody>
      </p:sp>
      <p:sp>
        <p:nvSpPr>
          <p:cNvPr id="77833" name="Rectangle 11"/>
          <p:cNvSpPr>
            <a:spLocks noChangeArrowheads="1"/>
          </p:cNvSpPr>
          <p:nvPr/>
        </p:nvSpPr>
        <p:spPr bwMode="auto">
          <a:xfrm>
            <a:off x="7037388" y="5410200"/>
            <a:ext cx="1371600" cy="736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Argument</a:t>
            </a:r>
          </a:p>
          <a:p>
            <a:pPr>
              <a:lnSpc>
                <a:spcPct val="100000"/>
              </a:lnSpc>
            </a:pPr>
            <a:r>
              <a:rPr lang="en-US">
                <a:solidFill>
                  <a:srgbClr val="000066"/>
                </a:solidFill>
              </a:rPr>
              <a:t>Build</a:t>
            </a:r>
          </a:p>
        </p:txBody>
      </p:sp>
      <p:sp>
        <p:nvSpPr>
          <p:cNvPr id="77834" name="Rectangle 12"/>
          <p:cNvSpPr>
            <a:spLocks noChangeArrowheads="1"/>
          </p:cNvSpPr>
          <p:nvPr/>
        </p:nvSpPr>
        <p:spPr bwMode="auto">
          <a:xfrm>
            <a:off x="7037388" y="1143000"/>
            <a:ext cx="1371600" cy="1371600"/>
          </a:xfrm>
          <a:prstGeom prst="rect">
            <a:avLst/>
          </a:prstGeom>
          <a:solidFill>
            <a:srgbClr val="FFCCCC"/>
          </a:solidFill>
          <a:ln w="25400">
            <a:solidFill>
              <a:schemeClr val="tx1"/>
            </a:solidFill>
            <a:miter lim="800000"/>
            <a:headEnd/>
            <a:tailEnd/>
          </a:ln>
        </p:spPr>
        <p:txBody>
          <a:bodyPr wrap="none" anchor="ctr"/>
          <a:lstStyle/>
          <a:p>
            <a:pPr>
              <a:lnSpc>
                <a:spcPct val="100000"/>
              </a:lnSpc>
            </a:pPr>
            <a:endParaRPr lang="en-US">
              <a:solidFill>
                <a:srgbClr val="000066"/>
              </a:solidFill>
            </a:endParaRPr>
          </a:p>
        </p:txBody>
      </p:sp>
      <p:sp>
        <p:nvSpPr>
          <p:cNvPr id="77835" name="Rectangle 13"/>
          <p:cNvSpPr>
            <a:spLocks noChangeArrowheads="1"/>
          </p:cNvSpPr>
          <p:nvPr/>
        </p:nvSpPr>
        <p:spPr bwMode="auto">
          <a:xfrm>
            <a:off x="7024688" y="3263900"/>
            <a:ext cx="1384300" cy="3048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Old %ebp</a:t>
            </a:r>
          </a:p>
        </p:txBody>
      </p:sp>
      <p:sp>
        <p:nvSpPr>
          <p:cNvPr id="77836" name="Rectangle 14"/>
          <p:cNvSpPr>
            <a:spLocks noChangeArrowheads="1"/>
          </p:cNvSpPr>
          <p:nvPr/>
        </p:nvSpPr>
        <p:spPr bwMode="auto">
          <a:xfrm>
            <a:off x="7037388" y="2362200"/>
            <a:ext cx="1358900" cy="609600"/>
          </a:xfrm>
          <a:prstGeom prst="rect">
            <a:avLst/>
          </a:prstGeom>
          <a:solidFill>
            <a:srgbClr val="FFCCCC"/>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Arguments</a:t>
            </a:r>
          </a:p>
        </p:txBody>
      </p:sp>
      <p:sp>
        <p:nvSpPr>
          <p:cNvPr id="77837" name="Rectangle 15"/>
          <p:cNvSpPr>
            <a:spLocks noChangeArrowheads="1"/>
          </p:cNvSpPr>
          <p:nvPr/>
        </p:nvSpPr>
        <p:spPr bwMode="auto">
          <a:xfrm>
            <a:off x="5715000" y="18288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a:solidFill>
                  <a:srgbClr val="000066"/>
                </a:solidFill>
              </a:rPr>
              <a:t>Caller</a:t>
            </a:r>
          </a:p>
          <a:p>
            <a:pPr algn="r">
              <a:lnSpc>
                <a:spcPct val="100000"/>
              </a:lnSpc>
            </a:pPr>
            <a:r>
              <a:rPr lang="en-US">
                <a:solidFill>
                  <a:srgbClr val="000066"/>
                </a:solidFill>
              </a:rPr>
              <a:t>Frame</a:t>
            </a:r>
          </a:p>
        </p:txBody>
      </p:sp>
      <p:sp>
        <p:nvSpPr>
          <p:cNvPr id="77838" name="AutoShape 16"/>
          <p:cNvSpPr>
            <a:spLocks/>
          </p:cNvSpPr>
          <p:nvPr/>
        </p:nvSpPr>
        <p:spPr bwMode="auto">
          <a:xfrm>
            <a:off x="6705600" y="1143000"/>
            <a:ext cx="228600" cy="20574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7839" name="AutoShape 16"/>
          <p:cNvSpPr>
            <a:spLocks/>
          </p:cNvSpPr>
          <p:nvPr/>
        </p:nvSpPr>
        <p:spPr bwMode="auto">
          <a:xfrm>
            <a:off x="6629400" y="3276600"/>
            <a:ext cx="304800" cy="2819400"/>
          </a:xfrm>
          <a:prstGeom prst="leftBrace">
            <a:avLst>
              <a:gd name="adj1" fmla="val 7498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7840" name="Rectangle 15"/>
          <p:cNvSpPr>
            <a:spLocks noChangeArrowheads="1"/>
          </p:cNvSpPr>
          <p:nvPr/>
        </p:nvSpPr>
        <p:spPr bwMode="auto">
          <a:xfrm>
            <a:off x="5553075" y="4387850"/>
            <a:ext cx="1031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a:solidFill>
                  <a:srgbClr val="000066"/>
                </a:solidFill>
              </a:rPr>
              <a:t>Current</a:t>
            </a:r>
          </a:p>
          <a:p>
            <a:pPr algn="r">
              <a:lnSpc>
                <a:spcPct val="100000"/>
              </a:lnSpc>
            </a:pPr>
            <a:r>
              <a:rPr lang="en-US">
                <a:solidFill>
                  <a:srgbClr val="000066"/>
                </a:solidFill>
              </a:rPr>
              <a:t>Callee</a:t>
            </a:r>
          </a:p>
          <a:p>
            <a:pPr algn="r">
              <a:lnSpc>
                <a:spcPct val="100000"/>
              </a:lnSpc>
            </a:pPr>
            <a:r>
              <a:rPr lang="en-US">
                <a:solidFill>
                  <a:srgbClr val="000066"/>
                </a:solidFill>
              </a:rPr>
              <a:t>Frame</a:t>
            </a:r>
          </a:p>
        </p:txBody>
      </p:sp>
    </p:spTree>
    <p:extLst>
      <p:ext uri="{BB962C8B-B14F-4D97-AF65-F5344CB8AC3E}">
        <p14:creationId xmlns:p14="http://schemas.microsoft.com/office/powerpoint/2010/main" val="3440149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dissolve">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6547">
                                            <p:txEl>
                                              <p:pRg st="1" end="1"/>
                                            </p:txEl>
                                          </p:spTgt>
                                        </p:tgtEl>
                                        <p:attrNameLst>
                                          <p:attrName>style.visibility</p:attrName>
                                        </p:attrNameLst>
                                      </p:cBhvr>
                                      <p:to>
                                        <p:strVal val="visible"/>
                                      </p:to>
                                    </p:set>
                                    <p:animEffect transition="in" filter="dissolve">
                                      <p:cBhvr>
                                        <p:cTn id="12" dur="500"/>
                                        <p:tgtEl>
                                          <p:spTgt spid="23654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dissolve">
                                      <p:cBhvr>
                                        <p:cTn id="15" dur="500"/>
                                        <p:tgtEl>
                                          <p:spTgt spid="23654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6547">
                                            <p:txEl>
                                              <p:pRg st="3" end="3"/>
                                            </p:txEl>
                                          </p:spTgt>
                                        </p:tgtEl>
                                        <p:attrNameLst>
                                          <p:attrName>style.visibility</p:attrName>
                                        </p:attrNameLst>
                                      </p:cBhvr>
                                      <p:to>
                                        <p:strVal val="visible"/>
                                      </p:to>
                                    </p:set>
                                    <p:animEffect transition="in" filter="dissolve">
                                      <p:cBhvr>
                                        <p:cTn id="18" dur="500"/>
                                        <p:tgtEl>
                                          <p:spTgt spid="2365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dissolve">
                                      <p:cBhvr>
                                        <p:cTn id="23" dur="500"/>
                                        <p:tgtEl>
                                          <p:spTgt spid="23654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dissolve">
                                      <p:cBhvr>
                                        <p:cTn id="26" dur="500"/>
                                        <p:tgtEl>
                                          <p:spTgt spid="2365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36547">
                                            <p:txEl>
                                              <p:pRg st="6" end="6"/>
                                            </p:txEl>
                                          </p:spTgt>
                                        </p:tgtEl>
                                        <p:attrNameLst>
                                          <p:attrName>style.visibility</p:attrName>
                                        </p:attrNameLst>
                                      </p:cBhvr>
                                      <p:to>
                                        <p:strVal val="visible"/>
                                      </p:to>
                                    </p:set>
                                    <p:animEffect transition="in" filter="dissolve">
                                      <p:cBhvr>
                                        <p:cTn id="31" dur="500"/>
                                        <p:tgtEl>
                                          <p:spTgt spid="236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36547">
                                            <p:txEl>
                                              <p:pRg st="7" end="7"/>
                                            </p:txEl>
                                          </p:spTgt>
                                        </p:tgtEl>
                                        <p:attrNameLst>
                                          <p:attrName>style.visibility</p:attrName>
                                        </p:attrNameLst>
                                      </p:cBhvr>
                                      <p:to>
                                        <p:strVal val="visible"/>
                                      </p:to>
                                    </p:set>
                                    <p:animEffect transition="in" filter="dissolve">
                                      <p:cBhvr>
                                        <p:cTn id="36" dur="500"/>
                                        <p:tgtEl>
                                          <p:spTgt spid="23654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36547">
                                            <p:txEl>
                                              <p:pRg st="8" end="8"/>
                                            </p:txEl>
                                          </p:spTgt>
                                        </p:tgtEl>
                                        <p:attrNameLst>
                                          <p:attrName>style.visibility</p:attrName>
                                        </p:attrNameLst>
                                      </p:cBhvr>
                                      <p:to>
                                        <p:strVal val="visible"/>
                                      </p:to>
                                    </p:set>
                                    <p:animEffect transition="in" filter="dissolve">
                                      <p:cBhvr>
                                        <p:cTn id="41" dur="500"/>
                                        <p:tgtEl>
                                          <p:spTgt spid="23654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36547">
                                            <p:txEl>
                                              <p:pRg st="9" end="9"/>
                                            </p:txEl>
                                          </p:spTgt>
                                        </p:tgtEl>
                                        <p:attrNameLst>
                                          <p:attrName>style.visibility</p:attrName>
                                        </p:attrNameLst>
                                      </p:cBhvr>
                                      <p:to>
                                        <p:strVal val="visible"/>
                                      </p:to>
                                    </p:set>
                                    <p:animEffect transition="in" filter="dissolve">
                                      <p:cBhvr>
                                        <p:cTn id="46" dur="500"/>
                                        <p:tgtEl>
                                          <p:spTgt spid="236547">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6547">
                                            <p:txEl>
                                              <p:pRg st="10" end="10"/>
                                            </p:txEl>
                                          </p:spTgt>
                                        </p:tgtEl>
                                        <p:attrNameLst>
                                          <p:attrName>style.visibility</p:attrName>
                                        </p:attrNameLst>
                                      </p:cBhvr>
                                      <p:to>
                                        <p:strVal val="visible"/>
                                      </p:to>
                                    </p:set>
                                    <p:animEffect transition="in" filter="dissolve">
                                      <p:cBhvr>
                                        <p:cTn id="51" dur="500"/>
                                        <p:tgtEl>
                                          <p:spTgt spid="236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304800"/>
            <a:ext cx="5883275" cy="573088"/>
          </a:xfrm>
        </p:spPr>
        <p:txBody>
          <a:bodyPr/>
          <a:lstStyle/>
          <a:p>
            <a:pPr eaLnBrk="1" hangingPunct="1">
              <a:defRPr/>
            </a:pPr>
            <a:r>
              <a:rPr lang="en-US">
                <a:latin typeface="Helvetica" charset="0"/>
                <a:ea typeface="ＭＳ Ｐゴシック" charset="0"/>
                <a:cs typeface="ＭＳ Ｐゴシック" charset="0"/>
              </a:rPr>
              <a:t>Revisiting </a:t>
            </a:r>
            <a:r>
              <a:rPr lang="en-US">
                <a:latin typeface="Courier New" charset="0"/>
                <a:ea typeface="ＭＳ Ｐゴシック" charset="0"/>
                <a:cs typeface="ＭＳ Ｐゴシック" charset="0"/>
              </a:rPr>
              <a:t>swap</a:t>
            </a:r>
            <a:endParaRPr lang="en-US">
              <a:latin typeface="Helvetica" charset="0"/>
              <a:ea typeface="ＭＳ Ｐゴシック" charset="0"/>
              <a:cs typeface="ＭＳ Ｐゴシック" charset="0"/>
            </a:endParaRPr>
          </a:p>
        </p:txBody>
      </p:sp>
      <p:sp>
        <p:nvSpPr>
          <p:cNvPr id="79874" name="Rectangle 3"/>
          <p:cNvSpPr>
            <a:spLocks noChangeArrowheads="1"/>
          </p:cNvSpPr>
          <p:nvPr/>
        </p:nvSpPr>
        <p:spPr bwMode="auto">
          <a:xfrm>
            <a:off x="304800" y="4114800"/>
            <a:ext cx="3962400" cy="202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457200" algn="l"/>
                <a:tab pos="1485900" algn="l"/>
              </a:tabLst>
            </a:pPr>
            <a:r>
              <a:rPr lang="en-US">
                <a:solidFill>
                  <a:srgbClr val="000066"/>
                </a:solidFill>
                <a:latin typeface="Courier New" charset="0"/>
              </a:rPr>
              <a:t>void swap(int *xp, int *yp) </a:t>
            </a:r>
          </a:p>
          <a:p>
            <a:pPr algn="l">
              <a:lnSpc>
                <a:spcPct val="100000"/>
              </a:lnSpc>
              <a:tabLst>
                <a:tab pos="457200" algn="l"/>
                <a:tab pos="1485900" algn="l"/>
              </a:tabLst>
            </a:pPr>
            <a:r>
              <a:rPr lang="en-US">
                <a:solidFill>
                  <a:srgbClr val="000066"/>
                </a:solidFill>
                <a:latin typeface="Courier New" charset="0"/>
              </a:rPr>
              <a:t>{</a:t>
            </a:r>
          </a:p>
          <a:p>
            <a:pPr algn="l">
              <a:lnSpc>
                <a:spcPct val="100000"/>
              </a:lnSpc>
              <a:tabLst>
                <a:tab pos="457200" algn="l"/>
                <a:tab pos="1485900" algn="l"/>
              </a:tabLst>
            </a:pPr>
            <a:r>
              <a:rPr lang="en-US">
                <a:solidFill>
                  <a:srgbClr val="000066"/>
                </a:solidFill>
                <a:latin typeface="Courier New" charset="0"/>
              </a:rPr>
              <a:t>  int t0 = *xp;</a:t>
            </a:r>
          </a:p>
          <a:p>
            <a:pPr algn="l">
              <a:lnSpc>
                <a:spcPct val="100000"/>
              </a:lnSpc>
              <a:tabLst>
                <a:tab pos="457200" algn="l"/>
                <a:tab pos="1485900" algn="l"/>
              </a:tabLst>
            </a:pPr>
            <a:r>
              <a:rPr lang="en-US">
                <a:solidFill>
                  <a:srgbClr val="000066"/>
                </a:solidFill>
                <a:latin typeface="Courier New" charset="0"/>
              </a:rPr>
              <a:t>  int t1 = *yp;</a:t>
            </a:r>
          </a:p>
          <a:p>
            <a:pPr algn="l">
              <a:lnSpc>
                <a:spcPct val="100000"/>
              </a:lnSpc>
              <a:tabLst>
                <a:tab pos="457200" algn="l"/>
                <a:tab pos="1485900" algn="l"/>
              </a:tabLst>
            </a:pPr>
            <a:r>
              <a:rPr lang="en-US">
                <a:solidFill>
                  <a:srgbClr val="000066"/>
                </a:solidFill>
                <a:latin typeface="Courier New" charset="0"/>
              </a:rPr>
              <a:t>  *xp = t1;</a:t>
            </a:r>
          </a:p>
          <a:p>
            <a:pPr algn="l">
              <a:lnSpc>
                <a:spcPct val="100000"/>
              </a:lnSpc>
              <a:tabLst>
                <a:tab pos="457200" algn="l"/>
                <a:tab pos="1485900" algn="l"/>
              </a:tabLst>
            </a:pPr>
            <a:r>
              <a:rPr lang="en-US">
                <a:solidFill>
                  <a:srgbClr val="000066"/>
                </a:solidFill>
                <a:latin typeface="Courier New" charset="0"/>
              </a:rPr>
              <a:t>  *yp = t0;</a:t>
            </a:r>
          </a:p>
          <a:p>
            <a:pPr algn="l">
              <a:lnSpc>
                <a:spcPct val="100000"/>
              </a:lnSpc>
              <a:tabLst>
                <a:tab pos="457200" algn="l"/>
                <a:tab pos="1485900" algn="l"/>
              </a:tabLst>
            </a:pPr>
            <a:r>
              <a:rPr lang="en-US">
                <a:solidFill>
                  <a:srgbClr val="000066"/>
                </a:solidFill>
                <a:latin typeface="Courier New" charset="0"/>
              </a:rPr>
              <a:t>}</a:t>
            </a:r>
          </a:p>
        </p:txBody>
      </p:sp>
      <p:sp>
        <p:nvSpPr>
          <p:cNvPr id="79875" name="Rectangle 4"/>
          <p:cNvSpPr>
            <a:spLocks noChangeArrowheads="1"/>
          </p:cNvSpPr>
          <p:nvPr/>
        </p:nvSpPr>
        <p:spPr bwMode="auto">
          <a:xfrm>
            <a:off x="304800" y="1371600"/>
            <a:ext cx="3962400" cy="202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457200" algn="l"/>
                <a:tab pos="1485900" algn="l"/>
              </a:tabLst>
            </a:pPr>
            <a:r>
              <a:rPr lang="en-US">
                <a:solidFill>
                  <a:srgbClr val="000066"/>
                </a:solidFill>
                <a:latin typeface="Courier New" charset="0"/>
              </a:rPr>
              <a:t>int zip1 = 15213;</a:t>
            </a:r>
          </a:p>
          <a:p>
            <a:pPr algn="l">
              <a:lnSpc>
                <a:spcPct val="100000"/>
              </a:lnSpc>
              <a:tabLst>
                <a:tab pos="457200" algn="l"/>
                <a:tab pos="1485900" algn="l"/>
              </a:tabLst>
            </a:pPr>
            <a:r>
              <a:rPr lang="en-US">
                <a:solidFill>
                  <a:srgbClr val="000066"/>
                </a:solidFill>
                <a:latin typeface="Courier New" charset="0"/>
              </a:rPr>
              <a:t>int zip2 = 91125;</a:t>
            </a:r>
          </a:p>
          <a:p>
            <a:pPr algn="l">
              <a:lnSpc>
                <a:spcPct val="100000"/>
              </a:lnSpc>
              <a:tabLst>
                <a:tab pos="457200" algn="l"/>
                <a:tab pos="1485900" algn="l"/>
              </a:tabLst>
            </a:pPr>
            <a:endParaRPr lang="en-US">
              <a:solidFill>
                <a:srgbClr val="000066"/>
              </a:solidFill>
              <a:latin typeface="Courier New" charset="0"/>
            </a:endParaRPr>
          </a:p>
          <a:p>
            <a:pPr algn="l">
              <a:lnSpc>
                <a:spcPct val="100000"/>
              </a:lnSpc>
              <a:tabLst>
                <a:tab pos="457200" algn="l"/>
                <a:tab pos="1485900" algn="l"/>
              </a:tabLst>
            </a:pPr>
            <a:r>
              <a:rPr lang="en-US">
                <a:solidFill>
                  <a:srgbClr val="000066"/>
                </a:solidFill>
                <a:latin typeface="Courier New" charset="0"/>
              </a:rPr>
              <a:t>void foo()</a:t>
            </a:r>
          </a:p>
          <a:p>
            <a:pPr algn="l">
              <a:lnSpc>
                <a:spcPct val="100000"/>
              </a:lnSpc>
              <a:tabLst>
                <a:tab pos="457200" algn="l"/>
                <a:tab pos="1485900" algn="l"/>
              </a:tabLst>
            </a:pPr>
            <a:r>
              <a:rPr lang="en-US">
                <a:solidFill>
                  <a:srgbClr val="000066"/>
                </a:solidFill>
                <a:latin typeface="Courier New" charset="0"/>
              </a:rPr>
              <a:t>{</a:t>
            </a:r>
          </a:p>
          <a:p>
            <a:pPr algn="l">
              <a:lnSpc>
                <a:spcPct val="100000"/>
              </a:lnSpc>
              <a:tabLst>
                <a:tab pos="457200" algn="l"/>
                <a:tab pos="1485900" algn="l"/>
              </a:tabLst>
            </a:pPr>
            <a:r>
              <a:rPr lang="en-US">
                <a:solidFill>
                  <a:srgbClr val="000066"/>
                </a:solidFill>
                <a:latin typeface="Courier New" charset="0"/>
              </a:rPr>
              <a:t>  swap(&amp;zip1, &amp;zip2);</a:t>
            </a:r>
          </a:p>
          <a:p>
            <a:pPr algn="l">
              <a:lnSpc>
                <a:spcPct val="100000"/>
              </a:lnSpc>
              <a:tabLst>
                <a:tab pos="457200" algn="l"/>
                <a:tab pos="1485900" algn="l"/>
              </a:tabLst>
            </a:pPr>
            <a:r>
              <a:rPr lang="en-US">
                <a:solidFill>
                  <a:srgbClr val="000066"/>
                </a:solidFill>
                <a:latin typeface="Courier New" charset="0"/>
              </a:rPr>
              <a:t>}</a:t>
            </a:r>
          </a:p>
        </p:txBody>
      </p:sp>
      <p:grpSp>
        <p:nvGrpSpPr>
          <p:cNvPr id="6" name="Group 5"/>
          <p:cNvGrpSpPr>
            <a:grpSpLocks/>
          </p:cNvGrpSpPr>
          <p:nvPr/>
        </p:nvGrpSpPr>
        <p:grpSpPr bwMode="auto">
          <a:xfrm>
            <a:off x="4648200" y="969963"/>
            <a:ext cx="4267200" cy="2214562"/>
            <a:chOff x="4648200" y="969963"/>
            <a:chExt cx="4267200" cy="2214562"/>
          </a:xfrm>
        </p:grpSpPr>
        <p:grpSp>
          <p:nvGrpSpPr>
            <p:cNvPr id="79888" name="Group 1"/>
            <p:cNvGrpSpPr>
              <a:grpSpLocks/>
            </p:cNvGrpSpPr>
            <p:nvPr/>
          </p:nvGrpSpPr>
          <p:grpSpPr bwMode="auto">
            <a:xfrm>
              <a:off x="4648200" y="969963"/>
              <a:ext cx="4267200" cy="2214562"/>
              <a:chOff x="4648200" y="969963"/>
              <a:chExt cx="4267200" cy="2214562"/>
            </a:xfrm>
          </p:grpSpPr>
          <p:sp>
            <p:nvSpPr>
              <p:cNvPr id="79890" name="Rectangle 5"/>
              <p:cNvSpPr>
                <a:spLocks noChangeArrowheads="1"/>
              </p:cNvSpPr>
              <p:nvPr/>
            </p:nvSpPr>
            <p:spPr bwMode="auto">
              <a:xfrm>
                <a:off x="4648200" y="1447800"/>
                <a:ext cx="42672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 pos="2349500" algn="l"/>
                  </a:tabLst>
                </a:pPr>
                <a:r>
                  <a:rPr lang="en-US">
                    <a:solidFill>
                      <a:srgbClr val="000066"/>
                    </a:solidFill>
                    <a:latin typeface="Courier New" charset="0"/>
                  </a:rPr>
                  <a:t>foo:</a:t>
                </a:r>
              </a:p>
              <a:p>
                <a:pPr algn="l">
                  <a:lnSpc>
                    <a:spcPct val="100000"/>
                  </a:lnSpc>
                  <a:tabLst>
                    <a:tab pos="457200" algn="l"/>
                    <a:tab pos="1485900" algn="l"/>
                    <a:tab pos="2349500" algn="l"/>
                  </a:tabLst>
                </a:pPr>
                <a:r>
                  <a:rPr lang="en-US">
                    <a:solidFill>
                      <a:srgbClr val="000066"/>
                    </a:solidFill>
                    <a:latin typeface="Courier New" charset="0"/>
                  </a:rPr>
                  <a:t>	• • •</a:t>
                </a:r>
              </a:p>
              <a:p>
                <a:pPr algn="l">
                  <a:lnSpc>
                    <a:spcPct val="100000"/>
                  </a:lnSpc>
                  <a:tabLst>
                    <a:tab pos="457200" algn="l"/>
                    <a:tab pos="1485900" algn="l"/>
                    <a:tab pos="2349500" algn="l"/>
                  </a:tabLst>
                </a:pPr>
                <a:r>
                  <a:rPr lang="en-US">
                    <a:solidFill>
                      <a:srgbClr val="000066"/>
                    </a:solidFill>
                    <a:latin typeface="Courier New" charset="0"/>
                  </a:rPr>
                  <a:t>	pushl &amp;zip2	# Global Var</a:t>
                </a:r>
              </a:p>
              <a:p>
                <a:pPr algn="l">
                  <a:lnSpc>
                    <a:spcPct val="100000"/>
                  </a:lnSpc>
                  <a:tabLst>
                    <a:tab pos="457200" algn="l"/>
                    <a:tab pos="1485900" algn="l"/>
                    <a:tab pos="2349500" algn="l"/>
                  </a:tabLst>
                </a:pPr>
                <a:r>
                  <a:rPr lang="en-US">
                    <a:solidFill>
                      <a:srgbClr val="000066"/>
                    </a:solidFill>
                    <a:latin typeface="Courier New" charset="0"/>
                  </a:rPr>
                  <a:t>	pushl &amp;zip1	# Global Var</a:t>
                </a:r>
              </a:p>
              <a:p>
                <a:pPr algn="l">
                  <a:lnSpc>
                    <a:spcPct val="100000"/>
                  </a:lnSpc>
                  <a:tabLst>
                    <a:tab pos="457200" algn="l"/>
                    <a:tab pos="1485900" algn="l"/>
                    <a:tab pos="2349500" algn="l"/>
                  </a:tabLst>
                </a:pPr>
                <a:r>
                  <a:rPr lang="en-US">
                    <a:solidFill>
                      <a:srgbClr val="000066"/>
                    </a:solidFill>
                    <a:latin typeface="Courier New" charset="0"/>
                  </a:rPr>
                  <a:t>	call swap</a:t>
                </a:r>
              </a:p>
              <a:p>
                <a:pPr algn="l">
                  <a:lnSpc>
                    <a:spcPct val="100000"/>
                  </a:lnSpc>
                  <a:tabLst>
                    <a:tab pos="457200" algn="l"/>
                    <a:tab pos="1485900" algn="l"/>
                    <a:tab pos="2349500" algn="l"/>
                  </a:tabLst>
                </a:pPr>
                <a:r>
                  <a:rPr lang="en-US">
                    <a:solidFill>
                      <a:srgbClr val="000066"/>
                    </a:solidFill>
                    <a:latin typeface="Courier New" charset="0"/>
                  </a:rPr>
                  <a:t>	• • •</a:t>
                </a:r>
              </a:p>
            </p:txBody>
          </p:sp>
          <p:sp>
            <p:nvSpPr>
              <p:cNvPr id="79891" name="Text Box 13"/>
              <p:cNvSpPr txBox="1">
                <a:spLocks noChangeArrowheads="1"/>
              </p:cNvSpPr>
              <p:nvPr/>
            </p:nvSpPr>
            <p:spPr bwMode="auto">
              <a:xfrm>
                <a:off x="4846638" y="969963"/>
                <a:ext cx="3692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Calling </a:t>
                </a:r>
                <a:r>
                  <a:rPr lang="en-US" sz="2000">
                    <a:solidFill>
                      <a:srgbClr val="000066"/>
                    </a:solidFill>
                    <a:latin typeface="Courier New" charset="0"/>
                  </a:rPr>
                  <a:t>swap</a:t>
                </a:r>
                <a:r>
                  <a:rPr lang="en-US" sz="2000">
                    <a:solidFill>
                      <a:srgbClr val="000066"/>
                    </a:solidFill>
                  </a:rPr>
                  <a:t> from </a:t>
                </a:r>
                <a:r>
                  <a:rPr lang="en-US" sz="2000">
                    <a:solidFill>
                      <a:srgbClr val="000066"/>
                    </a:solidFill>
                    <a:latin typeface="Courier New" charset="0"/>
                  </a:rPr>
                  <a:t>call_swap</a:t>
                </a:r>
              </a:p>
            </p:txBody>
          </p:sp>
        </p:grpSp>
        <p:cxnSp>
          <p:nvCxnSpPr>
            <p:cNvPr id="79889" name="Straight Arrow Connector 4"/>
            <p:cNvCxnSpPr>
              <a:cxnSpLocks noChangeShapeType="1"/>
            </p:cNvCxnSpPr>
            <p:nvPr/>
          </p:nvCxnSpPr>
          <p:spPr bwMode="auto">
            <a:xfrm>
              <a:off x="4648200" y="2743200"/>
              <a:ext cx="381000" cy="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7" name="Group 6"/>
          <p:cNvGrpSpPr>
            <a:grpSpLocks/>
          </p:cNvGrpSpPr>
          <p:nvPr/>
        </p:nvGrpSpPr>
        <p:grpSpPr bwMode="auto">
          <a:xfrm>
            <a:off x="6019800" y="3124200"/>
            <a:ext cx="3019425" cy="2667000"/>
            <a:chOff x="6019800" y="3124200"/>
            <a:chExt cx="3019425" cy="2667000"/>
          </a:xfrm>
        </p:grpSpPr>
        <p:grpSp>
          <p:nvGrpSpPr>
            <p:cNvPr id="79878" name="Group 2"/>
            <p:cNvGrpSpPr>
              <a:grpSpLocks/>
            </p:cNvGrpSpPr>
            <p:nvPr/>
          </p:nvGrpSpPr>
          <p:grpSpPr bwMode="auto">
            <a:xfrm>
              <a:off x="6019800" y="3200400"/>
              <a:ext cx="3019425" cy="2590800"/>
              <a:chOff x="6019800" y="3200400"/>
              <a:chExt cx="3019425" cy="2590800"/>
            </a:xfrm>
          </p:grpSpPr>
          <p:sp>
            <p:nvSpPr>
              <p:cNvPr id="79881" name="Rectangle 6"/>
              <p:cNvSpPr>
                <a:spLocks noChangeArrowheads="1"/>
              </p:cNvSpPr>
              <p:nvPr/>
            </p:nvSpPr>
            <p:spPr bwMode="auto">
              <a:xfrm>
                <a:off x="6019800" y="46482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&amp;zip2</a:t>
                </a:r>
              </a:p>
            </p:txBody>
          </p:sp>
          <p:sp>
            <p:nvSpPr>
              <p:cNvPr id="79882" name="Rectangle 7"/>
              <p:cNvSpPr>
                <a:spLocks noChangeArrowheads="1"/>
              </p:cNvSpPr>
              <p:nvPr/>
            </p:nvSpPr>
            <p:spPr bwMode="auto">
              <a:xfrm>
                <a:off x="6019800" y="50292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&amp;zip1</a:t>
                </a:r>
              </a:p>
            </p:txBody>
          </p:sp>
          <p:sp>
            <p:nvSpPr>
              <p:cNvPr id="79883" name="Rectangle 8"/>
              <p:cNvSpPr>
                <a:spLocks noChangeArrowheads="1"/>
              </p:cNvSpPr>
              <p:nvPr/>
            </p:nvSpPr>
            <p:spPr bwMode="auto">
              <a:xfrm>
                <a:off x="6019800" y="54102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79884" name="Line 9"/>
              <p:cNvSpPr>
                <a:spLocks noChangeShapeType="1"/>
              </p:cNvSpPr>
              <p:nvPr/>
            </p:nvSpPr>
            <p:spPr bwMode="auto">
              <a:xfrm flipH="1">
                <a:off x="7102475" y="55816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5" name="Text Box 10"/>
              <p:cNvSpPr txBox="1">
                <a:spLocks noChangeArrowheads="1"/>
              </p:cNvSpPr>
              <p:nvPr/>
            </p:nvSpPr>
            <p:spPr bwMode="auto">
              <a:xfrm>
                <a:off x="7696200" y="5410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79886" name="Text Box 11"/>
              <p:cNvSpPr txBox="1">
                <a:spLocks noChangeArrowheads="1"/>
              </p:cNvSpPr>
              <p:nvPr/>
            </p:nvSpPr>
            <p:spPr bwMode="auto">
              <a:xfrm>
                <a:off x="7467600" y="3505200"/>
                <a:ext cx="157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Resulting</a:t>
                </a:r>
              </a:p>
              <a:p>
                <a:pPr algn="l">
                  <a:lnSpc>
                    <a:spcPct val="100000"/>
                  </a:lnSpc>
                </a:pPr>
                <a:r>
                  <a:rPr lang="en-US">
                    <a:solidFill>
                      <a:srgbClr val="000066"/>
                    </a:solidFill>
                  </a:rPr>
                  <a:t>Stack</a:t>
                </a:r>
              </a:p>
            </p:txBody>
          </p:sp>
          <p:sp>
            <p:nvSpPr>
              <p:cNvPr id="79887" name="Rectangle 12"/>
              <p:cNvSpPr>
                <a:spLocks noChangeArrowheads="1"/>
              </p:cNvSpPr>
              <p:nvPr/>
            </p:nvSpPr>
            <p:spPr bwMode="auto">
              <a:xfrm>
                <a:off x="6019800" y="32004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grpSp>
        <p:sp>
          <p:nvSpPr>
            <p:cNvPr id="79879" name="Line 19"/>
            <p:cNvSpPr>
              <a:spLocks noChangeShapeType="1"/>
            </p:cNvSpPr>
            <p:nvPr/>
          </p:nvSpPr>
          <p:spPr bwMode="auto">
            <a:xfrm flipH="1">
              <a:off x="7134225" y="32956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0" name="Text Box 20"/>
            <p:cNvSpPr txBox="1">
              <a:spLocks noChangeArrowheads="1"/>
            </p:cNvSpPr>
            <p:nvPr/>
          </p:nvSpPr>
          <p:spPr bwMode="auto">
            <a:xfrm>
              <a:off x="7727950" y="3124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grpSp>
    </p:spTree>
    <p:extLst>
      <p:ext uri="{BB962C8B-B14F-4D97-AF65-F5344CB8AC3E}">
        <p14:creationId xmlns:p14="http://schemas.microsoft.com/office/powerpoint/2010/main" val="25393149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5883275" cy="573088"/>
          </a:xfrm>
        </p:spPr>
        <p:txBody>
          <a:bodyPr/>
          <a:lstStyle/>
          <a:p>
            <a:pPr eaLnBrk="1" hangingPunct="1">
              <a:defRPr/>
            </a:pPr>
            <a:r>
              <a:rPr lang="en-US">
                <a:latin typeface="Helvetica" charset="0"/>
                <a:ea typeface="ＭＳ Ｐゴシック" charset="0"/>
                <a:cs typeface="ＭＳ Ｐゴシック" charset="0"/>
              </a:rPr>
              <a:t>Revisiting </a:t>
            </a:r>
            <a:r>
              <a:rPr lang="en-US">
                <a:latin typeface="Courier New" charset="0"/>
                <a:ea typeface="ＭＳ Ｐゴシック" charset="0"/>
                <a:cs typeface="ＭＳ Ｐゴシック" charset="0"/>
              </a:rPr>
              <a:t>swap</a:t>
            </a:r>
            <a:endParaRPr lang="en-US">
              <a:latin typeface="Helvetica" charset="0"/>
              <a:ea typeface="ＭＳ Ｐゴシック" charset="0"/>
              <a:cs typeface="ＭＳ Ｐゴシック" charset="0"/>
            </a:endParaRPr>
          </a:p>
        </p:txBody>
      </p:sp>
      <p:sp>
        <p:nvSpPr>
          <p:cNvPr id="80898" name="Rectangle 3"/>
          <p:cNvSpPr>
            <a:spLocks noChangeArrowheads="1"/>
          </p:cNvSpPr>
          <p:nvPr/>
        </p:nvSpPr>
        <p:spPr bwMode="auto">
          <a:xfrm>
            <a:off x="304800" y="2057400"/>
            <a:ext cx="3962400" cy="202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457200" algn="l"/>
                <a:tab pos="1485900" algn="l"/>
              </a:tabLst>
            </a:pPr>
            <a:r>
              <a:rPr lang="en-US">
                <a:solidFill>
                  <a:srgbClr val="000066"/>
                </a:solidFill>
                <a:latin typeface="Courier New" charset="0"/>
              </a:rPr>
              <a:t>void swap(int *xp, int *yp) </a:t>
            </a:r>
          </a:p>
          <a:p>
            <a:pPr algn="l">
              <a:lnSpc>
                <a:spcPct val="100000"/>
              </a:lnSpc>
              <a:tabLst>
                <a:tab pos="457200" algn="l"/>
                <a:tab pos="1485900" algn="l"/>
              </a:tabLst>
            </a:pPr>
            <a:r>
              <a:rPr lang="en-US">
                <a:solidFill>
                  <a:srgbClr val="000066"/>
                </a:solidFill>
                <a:latin typeface="Courier New" charset="0"/>
              </a:rPr>
              <a:t>{</a:t>
            </a:r>
          </a:p>
          <a:p>
            <a:pPr algn="l">
              <a:lnSpc>
                <a:spcPct val="100000"/>
              </a:lnSpc>
              <a:tabLst>
                <a:tab pos="457200" algn="l"/>
                <a:tab pos="1485900" algn="l"/>
              </a:tabLst>
            </a:pPr>
            <a:r>
              <a:rPr lang="en-US">
                <a:solidFill>
                  <a:srgbClr val="000066"/>
                </a:solidFill>
                <a:latin typeface="Courier New" charset="0"/>
              </a:rPr>
              <a:t>  int t0 = *xp;</a:t>
            </a:r>
          </a:p>
          <a:p>
            <a:pPr algn="l">
              <a:lnSpc>
                <a:spcPct val="100000"/>
              </a:lnSpc>
              <a:tabLst>
                <a:tab pos="457200" algn="l"/>
                <a:tab pos="1485900" algn="l"/>
              </a:tabLst>
            </a:pPr>
            <a:r>
              <a:rPr lang="en-US">
                <a:solidFill>
                  <a:srgbClr val="000066"/>
                </a:solidFill>
                <a:latin typeface="Courier New" charset="0"/>
              </a:rPr>
              <a:t>  int t1 = *yp;</a:t>
            </a:r>
          </a:p>
          <a:p>
            <a:pPr algn="l">
              <a:lnSpc>
                <a:spcPct val="100000"/>
              </a:lnSpc>
              <a:tabLst>
                <a:tab pos="457200" algn="l"/>
                <a:tab pos="1485900" algn="l"/>
              </a:tabLst>
            </a:pPr>
            <a:r>
              <a:rPr lang="en-US">
                <a:solidFill>
                  <a:srgbClr val="000066"/>
                </a:solidFill>
                <a:latin typeface="Courier New" charset="0"/>
              </a:rPr>
              <a:t>  *xp = t1;</a:t>
            </a:r>
          </a:p>
          <a:p>
            <a:pPr algn="l">
              <a:lnSpc>
                <a:spcPct val="100000"/>
              </a:lnSpc>
              <a:tabLst>
                <a:tab pos="457200" algn="l"/>
                <a:tab pos="1485900" algn="l"/>
              </a:tabLst>
            </a:pPr>
            <a:r>
              <a:rPr lang="en-US">
                <a:solidFill>
                  <a:srgbClr val="000066"/>
                </a:solidFill>
                <a:latin typeface="Courier New" charset="0"/>
              </a:rPr>
              <a:t>  *yp = t0;</a:t>
            </a:r>
          </a:p>
          <a:p>
            <a:pPr algn="l">
              <a:lnSpc>
                <a:spcPct val="100000"/>
              </a:lnSpc>
              <a:tabLst>
                <a:tab pos="457200" algn="l"/>
                <a:tab pos="1485900" algn="l"/>
              </a:tabLst>
            </a:pPr>
            <a:r>
              <a:rPr lang="en-US">
                <a:solidFill>
                  <a:srgbClr val="000066"/>
                </a:solidFill>
                <a:latin typeface="Courier New" charset="0"/>
              </a:rPr>
              <a:t>}</a:t>
            </a:r>
          </a:p>
        </p:txBody>
      </p:sp>
      <p:sp>
        <p:nvSpPr>
          <p:cNvPr id="80899" name="Rectangle 4"/>
          <p:cNvSpPr>
            <a:spLocks noChangeArrowheads="1"/>
          </p:cNvSpPr>
          <p:nvPr/>
        </p:nvSpPr>
        <p:spPr bwMode="auto">
          <a:xfrm>
            <a:off x="4648200" y="1066800"/>
            <a:ext cx="33528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a:solidFill>
                  <a:srgbClr val="000066"/>
                </a:solidFill>
                <a:latin typeface="Courier New" charset="0"/>
              </a:rPr>
              <a:t>swap:</a:t>
            </a:r>
          </a:p>
          <a:p>
            <a:pPr algn="l">
              <a:lnSpc>
                <a:spcPct val="100000"/>
              </a:lnSpc>
              <a:tabLst>
                <a:tab pos="457200" algn="l"/>
                <a:tab pos="1485900" algn="l"/>
              </a:tabLst>
            </a:pPr>
            <a:r>
              <a:rPr lang="en-US">
                <a:solidFill>
                  <a:srgbClr val="000066"/>
                </a:solidFill>
                <a:latin typeface="Courier New" charset="0"/>
              </a:rPr>
              <a:t>	</a:t>
            </a:r>
            <a:r>
              <a:rPr lang="en-US">
                <a:solidFill>
                  <a:srgbClr val="FF1A1A"/>
                </a:solidFill>
                <a:latin typeface="Courier New" charset="0"/>
              </a:rPr>
              <a:t>pushl %ebp</a:t>
            </a:r>
          </a:p>
          <a:p>
            <a:pPr algn="l">
              <a:lnSpc>
                <a:spcPct val="100000"/>
              </a:lnSpc>
              <a:tabLst>
                <a:tab pos="457200" algn="l"/>
                <a:tab pos="1485900" algn="l"/>
              </a:tabLst>
            </a:pPr>
            <a:r>
              <a:rPr lang="en-US">
                <a:solidFill>
                  <a:srgbClr val="FF1A1A"/>
                </a:solidFill>
                <a:latin typeface="Courier New" charset="0"/>
              </a:rPr>
              <a:t>	movl %esp,%ebp</a:t>
            </a:r>
          </a:p>
          <a:p>
            <a:pPr algn="l">
              <a:lnSpc>
                <a:spcPct val="100000"/>
              </a:lnSpc>
              <a:tabLst>
                <a:tab pos="457200" algn="l"/>
                <a:tab pos="1485900" algn="l"/>
              </a:tabLst>
            </a:pPr>
            <a:r>
              <a:rPr lang="en-US">
                <a:solidFill>
                  <a:srgbClr val="FF1A1A"/>
                </a:solidFill>
                <a:latin typeface="Courier New" charset="0"/>
              </a:rPr>
              <a:t>	pushl %ebx</a:t>
            </a:r>
          </a:p>
          <a:p>
            <a:pPr algn="l">
              <a:lnSpc>
                <a:spcPct val="100000"/>
              </a:lnSpc>
              <a:tabLst>
                <a:tab pos="457200" algn="l"/>
                <a:tab pos="1485900" algn="l"/>
              </a:tabLst>
            </a:pPr>
            <a:r>
              <a:rPr lang="en-US">
                <a:solidFill>
                  <a:srgbClr val="000066"/>
                </a:solidFill>
                <a:latin typeface="Courier New" charset="0"/>
              </a:rPr>
              <a:t>	</a:t>
            </a:r>
          </a:p>
          <a:p>
            <a:pPr algn="l">
              <a:lnSpc>
                <a:spcPct val="100000"/>
              </a:lnSpc>
              <a:tabLst>
                <a:tab pos="457200" algn="l"/>
                <a:tab pos="1485900" algn="l"/>
              </a:tabLst>
            </a:pPr>
            <a:r>
              <a:rPr lang="en-US">
                <a:solidFill>
                  <a:srgbClr val="000066"/>
                </a:solidFill>
                <a:latin typeface="Courier New" charset="0"/>
              </a:rPr>
              <a:t>	movl 12(%ebp),%ecx</a:t>
            </a:r>
          </a:p>
          <a:p>
            <a:pPr algn="l">
              <a:lnSpc>
                <a:spcPct val="100000"/>
              </a:lnSpc>
              <a:tabLst>
                <a:tab pos="457200" algn="l"/>
                <a:tab pos="1485900" algn="l"/>
              </a:tabLst>
            </a:pPr>
            <a:r>
              <a:rPr lang="en-US">
                <a:solidFill>
                  <a:srgbClr val="000066"/>
                </a:solidFill>
                <a:latin typeface="Courier New" charset="0"/>
              </a:rPr>
              <a:t>	movl 8(%ebp),%edx</a:t>
            </a:r>
          </a:p>
          <a:p>
            <a:pPr algn="l">
              <a:lnSpc>
                <a:spcPct val="100000"/>
              </a:lnSpc>
              <a:tabLst>
                <a:tab pos="457200" algn="l"/>
                <a:tab pos="1485900" algn="l"/>
              </a:tabLst>
            </a:pPr>
            <a:r>
              <a:rPr lang="en-US">
                <a:solidFill>
                  <a:srgbClr val="000066"/>
                </a:solidFill>
                <a:latin typeface="Courier New" charset="0"/>
              </a:rPr>
              <a:t>	movl (%ecx),%eax</a:t>
            </a:r>
          </a:p>
          <a:p>
            <a:pPr algn="l">
              <a:lnSpc>
                <a:spcPct val="100000"/>
              </a:lnSpc>
              <a:tabLst>
                <a:tab pos="457200" algn="l"/>
                <a:tab pos="1485900" algn="l"/>
              </a:tabLst>
            </a:pPr>
            <a:r>
              <a:rPr lang="en-US">
                <a:solidFill>
                  <a:srgbClr val="000066"/>
                </a:solidFill>
                <a:latin typeface="Courier New" charset="0"/>
              </a:rPr>
              <a:t>	movl (%edx),%ebx</a:t>
            </a:r>
          </a:p>
          <a:p>
            <a:pPr algn="l">
              <a:lnSpc>
                <a:spcPct val="100000"/>
              </a:lnSpc>
              <a:tabLst>
                <a:tab pos="457200" algn="l"/>
                <a:tab pos="1485900" algn="l"/>
              </a:tabLst>
            </a:pPr>
            <a:r>
              <a:rPr lang="en-US">
                <a:solidFill>
                  <a:srgbClr val="000066"/>
                </a:solidFill>
                <a:latin typeface="Courier New" charset="0"/>
              </a:rPr>
              <a:t>	movl %eax,(%edx)</a:t>
            </a:r>
          </a:p>
          <a:p>
            <a:pPr algn="l">
              <a:lnSpc>
                <a:spcPct val="100000"/>
              </a:lnSpc>
              <a:tabLst>
                <a:tab pos="457200" algn="l"/>
                <a:tab pos="1485900" algn="l"/>
              </a:tabLst>
            </a:pPr>
            <a:r>
              <a:rPr lang="en-US">
                <a:solidFill>
                  <a:srgbClr val="000066"/>
                </a:solidFill>
                <a:latin typeface="Courier New" charset="0"/>
              </a:rPr>
              <a:t>	movl %ebx,(%ecx)</a:t>
            </a:r>
          </a:p>
          <a:p>
            <a:pPr algn="l">
              <a:lnSpc>
                <a:spcPct val="100000"/>
              </a:lnSpc>
              <a:tabLst>
                <a:tab pos="457200" algn="l"/>
                <a:tab pos="1485900" algn="l"/>
              </a:tabLst>
            </a:pPr>
            <a:endParaRPr lang="en-US">
              <a:solidFill>
                <a:srgbClr val="000066"/>
              </a:solidFill>
              <a:latin typeface="Courier New" charset="0"/>
            </a:endParaRPr>
          </a:p>
          <a:p>
            <a:pPr algn="l">
              <a:lnSpc>
                <a:spcPct val="100000"/>
              </a:lnSpc>
              <a:tabLst>
                <a:tab pos="457200" algn="l"/>
                <a:tab pos="1485900" algn="l"/>
              </a:tabLst>
            </a:pPr>
            <a:r>
              <a:rPr lang="en-US">
                <a:solidFill>
                  <a:srgbClr val="000066"/>
                </a:solidFill>
                <a:latin typeface="Courier New" charset="0"/>
              </a:rPr>
              <a:t>	</a:t>
            </a:r>
            <a:r>
              <a:rPr lang="en-US">
                <a:solidFill>
                  <a:srgbClr val="00A600"/>
                </a:solidFill>
                <a:latin typeface="Courier New" charset="0"/>
              </a:rPr>
              <a:t>movl -4(%ebp),%ebx</a:t>
            </a:r>
          </a:p>
          <a:p>
            <a:pPr algn="l">
              <a:lnSpc>
                <a:spcPct val="100000"/>
              </a:lnSpc>
              <a:tabLst>
                <a:tab pos="457200" algn="l"/>
                <a:tab pos="1485900" algn="l"/>
              </a:tabLst>
            </a:pPr>
            <a:r>
              <a:rPr lang="en-US">
                <a:solidFill>
                  <a:srgbClr val="00A600"/>
                </a:solidFill>
                <a:latin typeface="Courier New" charset="0"/>
              </a:rPr>
              <a:t>	movl %ebp,%esp</a:t>
            </a:r>
          </a:p>
          <a:p>
            <a:pPr algn="l">
              <a:lnSpc>
                <a:spcPct val="100000"/>
              </a:lnSpc>
              <a:tabLst>
                <a:tab pos="457200" algn="l"/>
                <a:tab pos="1485900" algn="l"/>
              </a:tabLst>
            </a:pPr>
            <a:r>
              <a:rPr lang="en-US">
                <a:solidFill>
                  <a:srgbClr val="00A600"/>
                </a:solidFill>
                <a:latin typeface="Courier New" charset="0"/>
              </a:rPr>
              <a:t>	popl %ebp</a:t>
            </a:r>
          </a:p>
          <a:p>
            <a:pPr algn="l">
              <a:lnSpc>
                <a:spcPct val="100000"/>
              </a:lnSpc>
              <a:tabLst>
                <a:tab pos="457200" algn="l"/>
                <a:tab pos="1485900" algn="l"/>
              </a:tabLst>
            </a:pPr>
            <a:r>
              <a:rPr lang="en-US">
                <a:solidFill>
                  <a:srgbClr val="00A600"/>
                </a:solidFill>
                <a:latin typeface="Courier New" charset="0"/>
              </a:rPr>
              <a:t>	ret</a:t>
            </a:r>
          </a:p>
        </p:txBody>
      </p:sp>
      <p:sp>
        <p:nvSpPr>
          <p:cNvPr id="80900" name="AutoShape 5"/>
          <p:cNvSpPr>
            <a:spLocks/>
          </p:cNvSpPr>
          <p:nvPr/>
        </p:nvSpPr>
        <p:spPr bwMode="auto">
          <a:xfrm>
            <a:off x="7696200" y="2514600"/>
            <a:ext cx="228600" cy="1600200"/>
          </a:xfrm>
          <a:prstGeom prst="rightBrace">
            <a:avLst>
              <a:gd name="adj1" fmla="val 58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80901" name="Text Box 6"/>
          <p:cNvSpPr txBox="1">
            <a:spLocks noChangeArrowheads="1"/>
          </p:cNvSpPr>
          <p:nvPr/>
        </p:nvSpPr>
        <p:spPr bwMode="auto">
          <a:xfrm>
            <a:off x="8001000" y="31242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Body</a:t>
            </a:r>
          </a:p>
        </p:txBody>
      </p:sp>
      <p:sp>
        <p:nvSpPr>
          <p:cNvPr id="80902" name="AutoShape 7"/>
          <p:cNvSpPr>
            <a:spLocks/>
          </p:cNvSpPr>
          <p:nvPr/>
        </p:nvSpPr>
        <p:spPr bwMode="auto">
          <a:xfrm>
            <a:off x="7696200" y="1447800"/>
            <a:ext cx="228600" cy="685800"/>
          </a:xfrm>
          <a:prstGeom prst="rightBrace">
            <a:avLst>
              <a:gd name="adj1" fmla="val 2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80903" name="Text Box 8"/>
          <p:cNvSpPr txBox="1">
            <a:spLocks noChangeArrowheads="1"/>
          </p:cNvSpPr>
          <p:nvPr/>
        </p:nvSpPr>
        <p:spPr bwMode="auto">
          <a:xfrm>
            <a:off x="8001000" y="1524000"/>
            <a:ext cx="53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Set</a:t>
            </a:r>
          </a:p>
          <a:p>
            <a:pPr algn="l">
              <a:lnSpc>
                <a:spcPct val="100000"/>
              </a:lnSpc>
            </a:pPr>
            <a:r>
              <a:rPr lang="en-US" sz="1800">
                <a:solidFill>
                  <a:srgbClr val="000066"/>
                </a:solidFill>
              </a:rPr>
              <a:t>Up</a:t>
            </a:r>
          </a:p>
        </p:txBody>
      </p:sp>
      <p:sp>
        <p:nvSpPr>
          <p:cNvPr id="80904" name="AutoShape 9"/>
          <p:cNvSpPr>
            <a:spLocks/>
          </p:cNvSpPr>
          <p:nvPr/>
        </p:nvSpPr>
        <p:spPr bwMode="auto">
          <a:xfrm>
            <a:off x="7696200" y="4419600"/>
            <a:ext cx="228600" cy="990600"/>
          </a:xfrm>
          <a:prstGeom prst="rightBrace">
            <a:avLst>
              <a:gd name="adj1" fmla="val 3611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80905" name="Text Box 10"/>
          <p:cNvSpPr txBox="1">
            <a:spLocks noChangeArrowheads="1"/>
          </p:cNvSpPr>
          <p:nvPr/>
        </p:nvSpPr>
        <p:spPr bwMode="auto">
          <a:xfrm>
            <a:off x="8001000" y="47244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Finish</a:t>
            </a:r>
          </a:p>
        </p:txBody>
      </p:sp>
    </p:spTree>
    <p:extLst>
      <p:ext uri="{BB962C8B-B14F-4D97-AF65-F5344CB8AC3E}">
        <p14:creationId xmlns:p14="http://schemas.microsoft.com/office/powerpoint/2010/main" val="180856481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762000" y="304800"/>
            <a:ext cx="5438775" cy="573088"/>
          </a:xfrm>
        </p:spPr>
        <p:txBody>
          <a:bodyPr/>
          <a:lstStyle/>
          <a:p>
            <a:pPr eaLnBrk="1" hangingPunct="1">
              <a:defRPr/>
            </a:pPr>
            <a:r>
              <a:rPr lang="en-US">
                <a:latin typeface="Courier New" charset="0"/>
              </a:rPr>
              <a:t>swap</a:t>
            </a:r>
            <a:r>
              <a:rPr lang="en-US"/>
              <a:t> Setup #1</a:t>
            </a:r>
          </a:p>
        </p:txBody>
      </p:sp>
      <p:sp>
        <p:nvSpPr>
          <p:cNvPr id="81922" name="Rectangle 3"/>
          <p:cNvSpPr>
            <a:spLocks noChangeArrowheads="1"/>
          </p:cNvSpPr>
          <p:nvPr/>
        </p:nvSpPr>
        <p:spPr bwMode="auto">
          <a:xfrm>
            <a:off x="1524000" y="5105400"/>
            <a:ext cx="50292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20000"/>
              </a:lnSpc>
              <a:tabLst>
                <a:tab pos="457200" algn="l"/>
                <a:tab pos="1485900" algn="l"/>
                <a:tab pos="3149600" algn="l"/>
              </a:tabLst>
            </a:pPr>
            <a:r>
              <a:rPr lang="en-US">
                <a:solidFill>
                  <a:srgbClr val="000066"/>
                </a:solidFill>
                <a:latin typeface="Courier New" charset="0"/>
              </a:rPr>
              <a:t>swap:</a:t>
            </a:r>
          </a:p>
          <a:p>
            <a:pPr algn="l">
              <a:lnSpc>
                <a:spcPct val="100000"/>
              </a:lnSpc>
              <a:tabLst>
                <a:tab pos="457200" algn="l"/>
                <a:tab pos="1485900" algn="l"/>
                <a:tab pos="3149600" algn="l"/>
              </a:tabLst>
            </a:pPr>
            <a:r>
              <a:rPr lang="en-US">
                <a:solidFill>
                  <a:srgbClr val="000066"/>
                </a:solidFill>
                <a:latin typeface="Courier New" charset="0"/>
              </a:rPr>
              <a:t>	</a:t>
            </a:r>
            <a:r>
              <a:rPr lang="en-US" u="sng">
                <a:solidFill>
                  <a:srgbClr val="FF1A1A"/>
                </a:solidFill>
                <a:latin typeface="Courier New" charset="0"/>
              </a:rPr>
              <a:t>pushl %ebp</a:t>
            </a:r>
          </a:p>
          <a:p>
            <a:pPr algn="l">
              <a:lnSpc>
                <a:spcPct val="100000"/>
              </a:lnSpc>
              <a:tabLst>
                <a:tab pos="457200" algn="l"/>
                <a:tab pos="1485900" algn="l"/>
                <a:tab pos="3149600" algn="l"/>
              </a:tabLst>
            </a:pPr>
            <a:r>
              <a:rPr lang="en-US">
                <a:solidFill>
                  <a:srgbClr val="FF1A1A"/>
                </a:solidFill>
                <a:latin typeface="Courier New" charset="0"/>
              </a:rPr>
              <a:t>	movl %esp,%ebp</a:t>
            </a:r>
          </a:p>
          <a:p>
            <a:pPr algn="l">
              <a:lnSpc>
                <a:spcPct val="100000"/>
              </a:lnSpc>
              <a:tabLst>
                <a:tab pos="457200" algn="l"/>
                <a:tab pos="1485900" algn="l"/>
                <a:tab pos="3149600" algn="l"/>
              </a:tabLst>
            </a:pPr>
            <a:r>
              <a:rPr lang="en-US">
                <a:solidFill>
                  <a:srgbClr val="FF1A1A"/>
                </a:solidFill>
                <a:latin typeface="Courier New" charset="0"/>
              </a:rPr>
              <a:t>	pushl %ebx</a:t>
            </a:r>
          </a:p>
        </p:txBody>
      </p:sp>
      <p:sp>
        <p:nvSpPr>
          <p:cNvPr id="81923" name="Text Box 10"/>
          <p:cNvSpPr txBox="1">
            <a:spLocks noChangeArrowheads="1"/>
          </p:cNvSpPr>
          <p:nvPr/>
        </p:nvSpPr>
        <p:spPr bwMode="auto">
          <a:xfrm>
            <a:off x="6019800" y="863600"/>
            <a:ext cx="2041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Resulting</a:t>
            </a:r>
          </a:p>
          <a:p>
            <a:pPr algn="l">
              <a:lnSpc>
                <a:spcPct val="100000"/>
              </a:lnSpc>
            </a:pPr>
            <a:r>
              <a:rPr lang="en-US">
                <a:solidFill>
                  <a:srgbClr val="000066"/>
                </a:solidFill>
              </a:rPr>
              <a:t>Stack</a:t>
            </a:r>
          </a:p>
        </p:txBody>
      </p:sp>
      <p:sp>
        <p:nvSpPr>
          <p:cNvPr id="81924" name="Rectangle 12"/>
          <p:cNvSpPr>
            <a:spLocks noChangeArrowheads="1"/>
          </p:cNvSpPr>
          <p:nvPr/>
        </p:nvSpPr>
        <p:spPr bwMode="auto">
          <a:xfrm>
            <a:off x="9144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&amp;zip2</a:t>
            </a:r>
          </a:p>
        </p:txBody>
      </p:sp>
      <p:sp>
        <p:nvSpPr>
          <p:cNvPr id="81925" name="Rectangle 13"/>
          <p:cNvSpPr>
            <a:spLocks noChangeArrowheads="1"/>
          </p:cNvSpPr>
          <p:nvPr/>
        </p:nvSpPr>
        <p:spPr bwMode="auto">
          <a:xfrm>
            <a:off x="9144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&amp;zip1</a:t>
            </a:r>
          </a:p>
        </p:txBody>
      </p:sp>
      <p:sp>
        <p:nvSpPr>
          <p:cNvPr id="81926" name="Rectangle 14"/>
          <p:cNvSpPr>
            <a:spLocks noChangeArrowheads="1"/>
          </p:cNvSpPr>
          <p:nvPr/>
        </p:nvSpPr>
        <p:spPr bwMode="auto">
          <a:xfrm>
            <a:off x="9144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1927" name="Line 15"/>
          <p:cNvSpPr>
            <a:spLocks noChangeShapeType="1"/>
          </p:cNvSpPr>
          <p:nvPr/>
        </p:nvSpPr>
        <p:spPr bwMode="auto">
          <a:xfrm flipH="1">
            <a:off x="1997075" y="4210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28" name="Text Box 16"/>
          <p:cNvSpPr txBox="1">
            <a:spLocks noChangeArrowheads="1"/>
          </p:cNvSpPr>
          <p:nvPr/>
        </p:nvSpPr>
        <p:spPr bwMode="auto">
          <a:xfrm>
            <a:off x="25908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1929" name="Text Box 17"/>
          <p:cNvSpPr txBox="1">
            <a:spLocks noChangeArrowheads="1"/>
          </p:cNvSpPr>
          <p:nvPr/>
        </p:nvSpPr>
        <p:spPr bwMode="auto">
          <a:xfrm>
            <a:off x="685800" y="990600"/>
            <a:ext cx="1419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Entering</a:t>
            </a:r>
          </a:p>
          <a:p>
            <a:pPr algn="l">
              <a:lnSpc>
                <a:spcPct val="100000"/>
              </a:lnSpc>
            </a:pPr>
            <a:r>
              <a:rPr lang="en-US">
                <a:solidFill>
                  <a:srgbClr val="000066"/>
                </a:solidFill>
              </a:rPr>
              <a:t>Stack</a:t>
            </a:r>
          </a:p>
        </p:txBody>
      </p:sp>
      <p:sp>
        <p:nvSpPr>
          <p:cNvPr id="81930" name="Rectangle 18"/>
          <p:cNvSpPr>
            <a:spLocks noChangeArrowheads="1"/>
          </p:cNvSpPr>
          <p:nvPr/>
        </p:nvSpPr>
        <p:spPr bwMode="auto">
          <a:xfrm>
            <a:off x="9144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1931" name="Line 19"/>
          <p:cNvSpPr>
            <a:spLocks noChangeShapeType="1"/>
          </p:cNvSpPr>
          <p:nvPr/>
        </p:nvSpPr>
        <p:spPr bwMode="auto">
          <a:xfrm flipH="1">
            <a:off x="1981200" y="1981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2" name="Text Box 20"/>
          <p:cNvSpPr txBox="1">
            <a:spLocks noChangeArrowheads="1"/>
          </p:cNvSpPr>
          <p:nvPr/>
        </p:nvSpPr>
        <p:spPr bwMode="auto">
          <a:xfrm>
            <a:off x="2574925" y="1809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grpSp>
        <p:nvGrpSpPr>
          <p:cNvPr id="2" name="Group 24"/>
          <p:cNvGrpSpPr>
            <a:grpSpLocks/>
          </p:cNvGrpSpPr>
          <p:nvPr/>
        </p:nvGrpSpPr>
        <p:grpSpPr bwMode="auto">
          <a:xfrm>
            <a:off x="6019800" y="1822450"/>
            <a:ext cx="2378075" cy="2989263"/>
            <a:chOff x="3792" y="1148"/>
            <a:chExt cx="1498" cy="1883"/>
          </a:xfrm>
        </p:grpSpPr>
        <p:sp>
          <p:nvSpPr>
            <p:cNvPr id="81934" name="Rectangle 4"/>
            <p:cNvSpPr>
              <a:spLocks noChangeArrowheads="1"/>
            </p:cNvSpPr>
            <p:nvPr/>
          </p:nvSpPr>
          <p:spPr bwMode="auto">
            <a:xfrm>
              <a:off x="3792" y="2064"/>
              <a:ext cx="672" cy="24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1935" name="Rectangle 5"/>
            <p:cNvSpPr>
              <a:spLocks noChangeArrowheads="1"/>
            </p:cNvSpPr>
            <p:nvPr/>
          </p:nvSpPr>
          <p:spPr bwMode="auto">
            <a:xfrm>
              <a:off x="3792" y="2304"/>
              <a:ext cx="672" cy="24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1936" name="Rectangle 6"/>
            <p:cNvSpPr>
              <a:spLocks noChangeArrowheads="1"/>
            </p:cNvSpPr>
            <p:nvPr/>
          </p:nvSpPr>
          <p:spPr bwMode="auto">
            <a:xfrm>
              <a:off x="3792" y="2544"/>
              <a:ext cx="672" cy="24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1937" name="Rectangle 7"/>
            <p:cNvSpPr>
              <a:spLocks noChangeArrowheads="1"/>
            </p:cNvSpPr>
            <p:nvPr/>
          </p:nvSpPr>
          <p:spPr bwMode="auto">
            <a:xfrm>
              <a:off x="3792" y="2784"/>
              <a:ext cx="672" cy="24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1938" name="Line 8"/>
            <p:cNvSpPr>
              <a:spLocks noChangeShapeType="1"/>
            </p:cNvSpPr>
            <p:nvPr/>
          </p:nvSpPr>
          <p:spPr bwMode="auto">
            <a:xfrm flipH="1">
              <a:off x="4456" y="1256"/>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39" name="Text Box 9"/>
            <p:cNvSpPr txBox="1">
              <a:spLocks noChangeArrowheads="1"/>
            </p:cNvSpPr>
            <p:nvPr/>
          </p:nvSpPr>
          <p:spPr bwMode="auto">
            <a:xfrm>
              <a:off x="4830" y="1148"/>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1940" name="Rectangle 11"/>
            <p:cNvSpPr>
              <a:spLocks noChangeArrowheads="1"/>
            </p:cNvSpPr>
            <p:nvPr/>
          </p:nvSpPr>
          <p:spPr bwMode="auto">
            <a:xfrm>
              <a:off x="3792" y="1152"/>
              <a:ext cx="672" cy="912"/>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1941" name="Freeform 21"/>
            <p:cNvSpPr>
              <a:spLocks/>
            </p:cNvSpPr>
            <p:nvPr/>
          </p:nvSpPr>
          <p:spPr bwMode="auto">
            <a:xfrm>
              <a:off x="4368" y="1248"/>
              <a:ext cx="632" cy="1584"/>
            </a:xfrm>
            <a:custGeom>
              <a:avLst/>
              <a:gdLst>
                <a:gd name="T0" fmla="*/ 0 w 632"/>
                <a:gd name="T1" fmla="*/ 1584 h 1584"/>
                <a:gd name="T2" fmla="*/ 288 w 632"/>
                <a:gd name="T3" fmla="*/ 1536 h 1584"/>
                <a:gd name="T4" fmla="*/ 528 w 632"/>
                <a:gd name="T5" fmla="*/ 1296 h 1584"/>
                <a:gd name="T6" fmla="*/ 624 w 632"/>
                <a:gd name="T7" fmla="*/ 864 h 1584"/>
                <a:gd name="T8" fmla="*/ 576 w 632"/>
                <a:gd name="T9" fmla="*/ 432 h 1584"/>
                <a:gd name="T10" fmla="*/ 336 w 632"/>
                <a:gd name="T11" fmla="*/ 96 h 1584"/>
                <a:gd name="T12" fmla="*/ 96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42" name="Line 22"/>
            <p:cNvSpPr>
              <a:spLocks noChangeShapeType="1"/>
            </p:cNvSpPr>
            <p:nvPr/>
          </p:nvSpPr>
          <p:spPr bwMode="auto">
            <a:xfrm flipH="1">
              <a:off x="4450" y="2908"/>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43" name="Text Box 23"/>
            <p:cNvSpPr txBox="1">
              <a:spLocks noChangeArrowheads="1"/>
            </p:cNvSpPr>
            <p:nvPr/>
          </p:nvSpPr>
          <p:spPr bwMode="auto">
            <a:xfrm>
              <a:off x="4824" y="280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grpSp>
    </p:spTree>
    <p:extLst>
      <p:ext uri="{BB962C8B-B14F-4D97-AF65-F5344CB8AC3E}">
        <p14:creationId xmlns:p14="http://schemas.microsoft.com/office/powerpoint/2010/main" val="2711080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762000" y="304800"/>
            <a:ext cx="5438775" cy="573088"/>
          </a:xfrm>
        </p:spPr>
        <p:txBody>
          <a:bodyPr/>
          <a:lstStyle/>
          <a:p>
            <a:pPr eaLnBrk="1" hangingPunct="1">
              <a:defRPr/>
            </a:pPr>
            <a:r>
              <a:rPr lang="en-US">
                <a:latin typeface="Courier New" charset="0"/>
              </a:rPr>
              <a:t>swap</a:t>
            </a:r>
            <a:r>
              <a:rPr lang="en-US"/>
              <a:t> Setup #2</a:t>
            </a:r>
          </a:p>
        </p:txBody>
      </p:sp>
      <p:sp>
        <p:nvSpPr>
          <p:cNvPr id="82946" name="Rectangle 3"/>
          <p:cNvSpPr>
            <a:spLocks noChangeArrowheads="1"/>
          </p:cNvSpPr>
          <p:nvPr/>
        </p:nvSpPr>
        <p:spPr bwMode="auto">
          <a:xfrm>
            <a:off x="1524000" y="5105400"/>
            <a:ext cx="50292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20000"/>
              </a:lnSpc>
              <a:tabLst>
                <a:tab pos="457200" algn="l"/>
                <a:tab pos="1485900" algn="l"/>
                <a:tab pos="3149600" algn="l"/>
              </a:tabLst>
            </a:pPr>
            <a:r>
              <a:rPr lang="en-US">
                <a:solidFill>
                  <a:srgbClr val="000066"/>
                </a:solidFill>
                <a:latin typeface="Courier New" charset="0"/>
              </a:rPr>
              <a:t>swap:</a:t>
            </a:r>
          </a:p>
          <a:p>
            <a:pPr algn="l">
              <a:lnSpc>
                <a:spcPct val="100000"/>
              </a:lnSpc>
              <a:tabLst>
                <a:tab pos="457200" algn="l"/>
                <a:tab pos="1485900" algn="l"/>
                <a:tab pos="3149600" algn="l"/>
              </a:tabLst>
            </a:pPr>
            <a:r>
              <a:rPr lang="en-US">
                <a:solidFill>
                  <a:srgbClr val="000066"/>
                </a:solidFill>
                <a:latin typeface="Courier New" charset="0"/>
              </a:rPr>
              <a:t>	</a:t>
            </a:r>
            <a:r>
              <a:rPr lang="en-US">
                <a:solidFill>
                  <a:srgbClr val="FF1A1A"/>
                </a:solidFill>
                <a:latin typeface="Courier New" charset="0"/>
              </a:rPr>
              <a:t>pushl %ebp</a:t>
            </a:r>
          </a:p>
          <a:p>
            <a:pPr algn="l">
              <a:lnSpc>
                <a:spcPct val="100000"/>
              </a:lnSpc>
              <a:tabLst>
                <a:tab pos="457200" algn="l"/>
                <a:tab pos="1485900" algn="l"/>
                <a:tab pos="3149600" algn="l"/>
              </a:tabLst>
            </a:pPr>
            <a:r>
              <a:rPr lang="en-US">
                <a:solidFill>
                  <a:srgbClr val="FF1A1A"/>
                </a:solidFill>
                <a:latin typeface="Courier New" charset="0"/>
              </a:rPr>
              <a:t>	</a:t>
            </a:r>
            <a:r>
              <a:rPr lang="en-US" u="sng">
                <a:solidFill>
                  <a:srgbClr val="FF1A1A"/>
                </a:solidFill>
                <a:latin typeface="Courier New" charset="0"/>
              </a:rPr>
              <a:t>movl %esp,%ebp</a:t>
            </a:r>
          </a:p>
          <a:p>
            <a:pPr algn="l">
              <a:lnSpc>
                <a:spcPct val="100000"/>
              </a:lnSpc>
              <a:tabLst>
                <a:tab pos="457200" algn="l"/>
                <a:tab pos="1485900" algn="l"/>
                <a:tab pos="3149600" algn="l"/>
              </a:tabLst>
            </a:pPr>
            <a:r>
              <a:rPr lang="en-US">
                <a:solidFill>
                  <a:srgbClr val="FF1A1A"/>
                </a:solidFill>
                <a:latin typeface="Courier New" charset="0"/>
              </a:rPr>
              <a:t>	pushl %ebx</a:t>
            </a:r>
          </a:p>
        </p:txBody>
      </p:sp>
      <p:sp>
        <p:nvSpPr>
          <p:cNvPr id="82947" name="Rectangle 4"/>
          <p:cNvSpPr>
            <a:spLocks noChangeArrowheads="1"/>
          </p:cNvSpPr>
          <p:nvPr/>
        </p:nvSpPr>
        <p:spPr bwMode="auto">
          <a:xfrm>
            <a:off x="60198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2948" name="Rectangle 5"/>
          <p:cNvSpPr>
            <a:spLocks noChangeArrowheads="1"/>
          </p:cNvSpPr>
          <p:nvPr/>
        </p:nvSpPr>
        <p:spPr bwMode="auto">
          <a:xfrm>
            <a:off x="60198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2949" name="Rectangle 6"/>
          <p:cNvSpPr>
            <a:spLocks noChangeArrowheads="1"/>
          </p:cNvSpPr>
          <p:nvPr/>
        </p:nvSpPr>
        <p:spPr bwMode="auto">
          <a:xfrm>
            <a:off x="60198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2950" name="Rectangle 7"/>
          <p:cNvSpPr>
            <a:spLocks noChangeArrowheads="1"/>
          </p:cNvSpPr>
          <p:nvPr/>
        </p:nvSpPr>
        <p:spPr bwMode="auto">
          <a:xfrm>
            <a:off x="6019800" y="4419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2951" name="Line 8"/>
          <p:cNvSpPr>
            <a:spLocks noChangeShapeType="1"/>
          </p:cNvSpPr>
          <p:nvPr/>
        </p:nvSpPr>
        <p:spPr bwMode="auto">
          <a:xfrm flipH="1">
            <a:off x="7086600" y="4572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952" name="Text Box 9"/>
          <p:cNvSpPr txBox="1">
            <a:spLocks noChangeArrowheads="1"/>
          </p:cNvSpPr>
          <p:nvPr/>
        </p:nvSpPr>
        <p:spPr bwMode="auto">
          <a:xfrm>
            <a:off x="7680325" y="4400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2953" name="Text Box 10"/>
          <p:cNvSpPr txBox="1">
            <a:spLocks noChangeArrowheads="1"/>
          </p:cNvSpPr>
          <p:nvPr/>
        </p:nvSpPr>
        <p:spPr bwMode="auto">
          <a:xfrm>
            <a:off x="6019800" y="838200"/>
            <a:ext cx="157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Resulting</a:t>
            </a:r>
          </a:p>
          <a:p>
            <a:pPr algn="l">
              <a:lnSpc>
                <a:spcPct val="100000"/>
              </a:lnSpc>
            </a:pPr>
            <a:r>
              <a:rPr lang="en-US">
                <a:solidFill>
                  <a:srgbClr val="000066"/>
                </a:solidFill>
              </a:rPr>
              <a:t>Stack</a:t>
            </a:r>
          </a:p>
        </p:txBody>
      </p:sp>
      <p:sp>
        <p:nvSpPr>
          <p:cNvPr id="82954" name="Rectangle 11"/>
          <p:cNvSpPr>
            <a:spLocks noChangeArrowheads="1"/>
          </p:cNvSpPr>
          <p:nvPr/>
        </p:nvSpPr>
        <p:spPr bwMode="auto">
          <a:xfrm>
            <a:off x="60198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2955" name="Rectangle 12"/>
          <p:cNvSpPr>
            <a:spLocks noChangeArrowheads="1"/>
          </p:cNvSpPr>
          <p:nvPr/>
        </p:nvSpPr>
        <p:spPr bwMode="auto">
          <a:xfrm>
            <a:off x="9144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&amp;zip2</a:t>
            </a:r>
          </a:p>
        </p:txBody>
      </p:sp>
      <p:sp>
        <p:nvSpPr>
          <p:cNvPr id="82956" name="Rectangle 13"/>
          <p:cNvSpPr>
            <a:spLocks noChangeArrowheads="1"/>
          </p:cNvSpPr>
          <p:nvPr/>
        </p:nvSpPr>
        <p:spPr bwMode="auto">
          <a:xfrm>
            <a:off x="9144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&amp;zip1</a:t>
            </a:r>
          </a:p>
        </p:txBody>
      </p:sp>
      <p:sp>
        <p:nvSpPr>
          <p:cNvPr id="82957" name="Rectangle 14"/>
          <p:cNvSpPr>
            <a:spLocks noChangeArrowheads="1"/>
          </p:cNvSpPr>
          <p:nvPr/>
        </p:nvSpPr>
        <p:spPr bwMode="auto">
          <a:xfrm>
            <a:off x="9144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2958" name="Line 15"/>
          <p:cNvSpPr>
            <a:spLocks noChangeShapeType="1"/>
          </p:cNvSpPr>
          <p:nvPr/>
        </p:nvSpPr>
        <p:spPr bwMode="auto">
          <a:xfrm flipH="1">
            <a:off x="1997075" y="4210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959" name="Text Box 16"/>
          <p:cNvSpPr txBox="1">
            <a:spLocks noChangeArrowheads="1"/>
          </p:cNvSpPr>
          <p:nvPr/>
        </p:nvSpPr>
        <p:spPr bwMode="auto">
          <a:xfrm>
            <a:off x="25908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2960" name="Text Box 17"/>
          <p:cNvSpPr txBox="1">
            <a:spLocks noChangeArrowheads="1"/>
          </p:cNvSpPr>
          <p:nvPr/>
        </p:nvSpPr>
        <p:spPr bwMode="auto">
          <a:xfrm>
            <a:off x="685800" y="990600"/>
            <a:ext cx="1419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Entering</a:t>
            </a:r>
          </a:p>
          <a:p>
            <a:pPr algn="l">
              <a:lnSpc>
                <a:spcPct val="100000"/>
              </a:lnSpc>
            </a:pPr>
            <a:r>
              <a:rPr lang="en-US">
                <a:solidFill>
                  <a:srgbClr val="000066"/>
                </a:solidFill>
              </a:rPr>
              <a:t>Stack</a:t>
            </a:r>
          </a:p>
        </p:txBody>
      </p:sp>
      <p:sp>
        <p:nvSpPr>
          <p:cNvPr id="82961" name="Rectangle 18"/>
          <p:cNvSpPr>
            <a:spLocks noChangeArrowheads="1"/>
          </p:cNvSpPr>
          <p:nvPr/>
        </p:nvSpPr>
        <p:spPr bwMode="auto">
          <a:xfrm>
            <a:off x="9144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2962" name="Line 19"/>
          <p:cNvSpPr>
            <a:spLocks noChangeShapeType="1"/>
          </p:cNvSpPr>
          <p:nvPr/>
        </p:nvSpPr>
        <p:spPr bwMode="auto">
          <a:xfrm flipH="1">
            <a:off x="1981200" y="1981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963" name="Text Box 20"/>
          <p:cNvSpPr txBox="1">
            <a:spLocks noChangeArrowheads="1"/>
          </p:cNvSpPr>
          <p:nvPr/>
        </p:nvSpPr>
        <p:spPr bwMode="auto">
          <a:xfrm>
            <a:off x="2574925" y="1809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2964" name="Line 21"/>
          <p:cNvSpPr>
            <a:spLocks noChangeShapeType="1"/>
          </p:cNvSpPr>
          <p:nvPr/>
        </p:nvSpPr>
        <p:spPr bwMode="auto">
          <a:xfrm flipH="1" flipV="1">
            <a:off x="7089775" y="4692650"/>
            <a:ext cx="46990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965" name="Text Box 22"/>
          <p:cNvSpPr txBox="1">
            <a:spLocks noChangeArrowheads="1"/>
          </p:cNvSpPr>
          <p:nvPr/>
        </p:nvSpPr>
        <p:spPr bwMode="auto">
          <a:xfrm>
            <a:off x="7696200" y="4800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2966" name="Freeform 23"/>
          <p:cNvSpPr>
            <a:spLocks/>
          </p:cNvSpPr>
          <p:nvPr/>
        </p:nvSpPr>
        <p:spPr bwMode="auto">
          <a:xfrm>
            <a:off x="6934200" y="19812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24680353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38200" y="304800"/>
            <a:ext cx="5362575" cy="573088"/>
          </a:xfrm>
        </p:spPr>
        <p:txBody>
          <a:bodyPr/>
          <a:lstStyle/>
          <a:p>
            <a:pPr eaLnBrk="1" hangingPunct="1">
              <a:defRPr/>
            </a:pPr>
            <a:r>
              <a:rPr lang="en-US">
                <a:latin typeface="Courier New" charset="0"/>
              </a:rPr>
              <a:t>swap</a:t>
            </a:r>
            <a:r>
              <a:rPr lang="en-US"/>
              <a:t> Setup #3</a:t>
            </a:r>
          </a:p>
        </p:txBody>
      </p:sp>
      <p:sp>
        <p:nvSpPr>
          <p:cNvPr id="83970" name="Rectangle 3"/>
          <p:cNvSpPr>
            <a:spLocks noChangeArrowheads="1"/>
          </p:cNvSpPr>
          <p:nvPr/>
        </p:nvSpPr>
        <p:spPr bwMode="auto">
          <a:xfrm>
            <a:off x="1524000" y="5105400"/>
            <a:ext cx="50292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20000"/>
              </a:lnSpc>
              <a:tabLst>
                <a:tab pos="457200" algn="l"/>
                <a:tab pos="1485900" algn="l"/>
                <a:tab pos="3149600" algn="l"/>
              </a:tabLst>
            </a:pPr>
            <a:r>
              <a:rPr lang="en-US">
                <a:solidFill>
                  <a:srgbClr val="000066"/>
                </a:solidFill>
                <a:latin typeface="Courier New" charset="0"/>
              </a:rPr>
              <a:t>swap:</a:t>
            </a:r>
          </a:p>
          <a:p>
            <a:pPr algn="l">
              <a:lnSpc>
                <a:spcPct val="100000"/>
              </a:lnSpc>
              <a:tabLst>
                <a:tab pos="457200" algn="l"/>
                <a:tab pos="1485900" algn="l"/>
                <a:tab pos="3149600" algn="l"/>
              </a:tabLst>
            </a:pPr>
            <a:r>
              <a:rPr lang="en-US">
                <a:solidFill>
                  <a:srgbClr val="000066"/>
                </a:solidFill>
                <a:latin typeface="Courier New" charset="0"/>
              </a:rPr>
              <a:t>	</a:t>
            </a:r>
            <a:r>
              <a:rPr lang="en-US">
                <a:solidFill>
                  <a:srgbClr val="FF1A1A"/>
                </a:solidFill>
                <a:latin typeface="Courier New" charset="0"/>
              </a:rPr>
              <a:t>pushl %ebp</a:t>
            </a:r>
          </a:p>
          <a:p>
            <a:pPr algn="l">
              <a:lnSpc>
                <a:spcPct val="100000"/>
              </a:lnSpc>
              <a:tabLst>
                <a:tab pos="457200" algn="l"/>
                <a:tab pos="1485900" algn="l"/>
                <a:tab pos="3149600" algn="l"/>
              </a:tabLst>
            </a:pPr>
            <a:r>
              <a:rPr lang="en-US">
                <a:solidFill>
                  <a:srgbClr val="FF1A1A"/>
                </a:solidFill>
                <a:latin typeface="Courier New" charset="0"/>
              </a:rPr>
              <a:t>	movl %esp,%ebp</a:t>
            </a:r>
          </a:p>
          <a:p>
            <a:pPr algn="l">
              <a:lnSpc>
                <a:spcPct val="100000"/>
              </a:lnSpc>
              <a:tabLst>
                <a:tab pos="457200" algn="l"/>
                <a:tab pos="1485900" algn="l"/>
                <a:tab pos="3149600" algn="l"/>
              </a:tabLst>
            </a:pPr>
            <a:r>
              <a:rPr lang="en-US">
                <a:solidFill>
                  <a:srgbClr val="FF1A1A"/>
                </a:solidFill>
                <a:latin typeface="Courier New" charset="0"/>
              </a:rPr>
              <a:t>	</a:t>
            </a:r>
            <a:r>
              <a:rPr lang="en-US" u="sng">
                <a:solidFill>
                  <a:srgbClr val="FF1A1A"/>
                </a:solidFill>
                <a:latin typeface="Courier New" charset="0"/>
              </a:rPr>
              <a:t>pushl %ebx</a:t>
            </a:r>
          </a:p>
        </p:txBody>
      </p:sp>
      <p:sp>
        <p:nvSpPr>
          <p:cNvPr id="83971" name="Rectangle 4"/>
          <p:cNvSpPr>
            <a:spLocks noChangeArrowheads="1"/>
          </p:cNvSpPr>
          <p:nvPr/>
        </p:nvSpPr>
        <p:spPr bwMode="auto">
          <a:xfrm>
            <a:off x="60198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3972" name="Rectangle 5"/>
          <p:cNvSpPr>
            <a:spLocks noChangeArrowheads="1"/>
          </p:cNvSpPr>
          <p:nvPr/>
        </p:nvSpPr>
        <p:spPr bwMode="auto">
          <a:xfrm>
            <a:off x="60198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3973" name="Rectangle 6"/>
          <p:cNvSpPr>
            <a:spLocks noChangeArrowheads="1"/>
          </p:cNvSpPr>
          <p:nvPr/>
        </p:nvSpPr>
        <p:spPr bwMode="auto">
          <a:xfrm>
            <a:off x="60198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3974" name="Rectangle 7"/>
          <p:cNvSpPr>
            <a:spLocks noChangeArrowheads="1"/>
          </p:cNvSpPr>
          <p:nvPr/>
        </p:nvSpPr>
        <p:spPr bwMode="auto">
          <a:xfrm>
            <a:off x="6019800" y="4419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3975" name="Line 8"/>
          <p:cNvSpPr>
            <a:spLocks noChangeShapeType="1"/>
          </p:cNvSpPr>
          <p:nvPr/>
        </p:nvSpPr>
        <p:spPr bwMode="auto">
          <a:xfrm flipH="1">
            <a:off x="7086600" y="4572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76" name="Text Box 9"/>
          <p:cNvSpPr txBox="1">
            <a:spLocks noChangeArrowheads="1"/>
          </p:cNvSpPr>
          <p:nvPr/>
        </p:nvSpPr>
        <p:spPr bwMode="auto">
          <a:xfrm>
            <a:off x="7680325" y="4400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3977" name="Text Box 10"/>
          <p:cNvSpPr txBox="1">
            <a:spLocks noChangeArrowheads="1"/>
          </p:cNvSpPr>
          <p:nvPr/>
        </p:nvSpPr>
        <p:spPr bwMode="auto">
          <a:xfrm>
            <a:off x="6019800" y="914400"/>
            <a:ext cx="157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Resulting</a:t>
            </a:r>
          </a:p>
          <a:p>
            <a:pPr algn="l">
              <a:lnSpc>
                <a:spcPct val="100000"/>
              </a:lnSpc>
            </a:pPr>
            <a:r>
              <a:rPr lang="en-US">
                <a:solidFill>
                  <a:srgbClr val="000066"/>
                </a:solidFill>
              </a:rPr>
              <a:t>Stack</a:t>
            </a:r>
          </a:p>
        </p:txBody>
      </p:sp>
      <p:sp>
        <p:nvSpPr>
          <p:cNvPr id="83978" name="Rectangle 11"/>
          <p:cNvSpPr>
            <a:spLocks noChangeArrowheads="1"/>
          </p:cNvSpPr>
          <p:nvPr/>
        </p:nvSpPr>
        <p:spPr bwMode="auto">
          <a:xfrm>
            <a:off x="60198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3979" name="Rectangle 12"/>
          <p:cNvSpPr>
            <a:spLocks noChangeArrowheads="1"/>
          </p:cNvSpPr>
          <p:nvPr/>
        </p:nvSpPr>
        <p:spPr bwMode="auto">
          <a:xfrm>
            <a:off x="9144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&amp;zip2</a:t>
            </a:r>
          </a:p>
        </p:txBody>
      </p:sp>
      <p:sp>
        <p:nvSpPr>
          <p:cNvPr id="83980" name="Rectangle 13"/>
          <p:cNvSpPr>
            <a:spLocks noChangeArrowheads="1"/>
          </p:cNvSpPr>
          <p:nvPr/>
        </p:nvSpPr>
        <p:spPr bwMode="auto">
          <a:xfrm>
            <a:off x="9144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&amp;zip1</a:t>
            </a:r>
          </a:p>
        </p:txBody>
      </p:sp>
      <p:sp>
        <p:nvSpPr>
          <p:cNvPr id="83981" name="Rectangle 14"/>
          <p:cNvSpPr>
            <a:spLocks noChangeArrowheads="1"/>
          </p:cNvSpPr>
          <p:nvPr/>
        </p:nvSpPr>
        <p:spPr bwMode="auto">
          <a:xfrm>
            <a:off x="9144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3982" name="Line 15"/>
          <p:cNvSpPr>
            <a:spLocks noChangeShapeType="1"/>
          </p:cNvSpPr>
          <p:nvPr/>
        </p:nvSpPr>
        <p:spPr bwMode="auto">
          <a:xfrm flipH="1">
            <a:off x="1997075" y="4210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83" name="Text Box 16"/>
          <p:cNvSpPr txBox="1">
            <a:spLocks noChangeArrowheads="1"/>
          </p:cNvSpPr>
          <p:nvPr/>
        </p:nvSpPr>
        <p:spPr bwMode="auto">
          <a:xfrm>
            <a:off x="25908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3984" name="Text Box 17"/>
          <p:cNvSpPr txBox="1">
            <a:spLocks noChangeArrowheads="1"/>
          </p:cNvSpPr>
          <p:nvPr/>
        </p:nvSpPr>
        <p:spPr bwMode="auto">
          <a:xfrm>
            <a:off x="685800" y="990600"/>
            <a:ext cx="1419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Entering</a:t>
            </a:r>
          </a:p>
          <a:p>
            <a:pPr algn="l">
              <a:lnSpc>
                <a:spcPct val="100000"/>
              </a:lnSpc>
            </a:pPr>
            <a:r>
              <a:rPr lang="en-US">
                <a:solidFill>
                  <a:srgbClr val="000066"/>
                </a:solidFill>
              </a:rPr>
              <a:t>Stack</a:t>
            </a:r>
          </a:p>
        </p:txBody>
      </p:sp>
      <p:sp>
        <p:nvSpPr>
          <p:cNvPr id="83985" name="Rectangle 18"/>
          <p:cNvSpPr>
            <a:spLocks noChangeArrowheads="1"/>
          </p:cNvSpPr>
          <p:nvPr/>
        </p:nvSpPr>
        <p:spPr bwMode="auto">
          <a:xfrm>
            <a:off x="9144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3986" name="Line 19"/>
          <p:cNvSpPr>
            <a:spLocks noChangeShapeType="1"/>
          </p:cNvSpPr>
          <p:nvPr/>
        </p:nvSpPr>
        <p:spPr bwMode="auto">
          <a:xfrm flipH="1">
            <a:off x="1981200" y="1981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87" name="Text Box 20"/>
          <p:cNvSpPr txBox="1">
            <a:spLocks noChangeArrowheads="1"/>
          </p:cNvSpPr>
          <p:nvPr/>
        </p:nvSpPr>
        <p:spPr bwMode="auto">
          <a:xfrm>
            <a:off x="2574925" y="1809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3988" name="Rectangle 21"/>
          <p:cNvSpPr>
            <a:spLocks noChangeArrowheads="1"/>
          </p:cNvSpPr>
          <p:nvPr/>
        </p:nvSpPr>
        <p:spPr bwMode="auto">
          <a:xfrm>
            <a:off x="6019800" y="4800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%ebx</a:t>
            </a:r>
          </a:p>
        </p:txBody>
      </p:sp>
      <p:sp>
        <p:nvSpPr>
          <p:cNvPr id="83989" name="Line 22"/>
          <p:cNvSpPr>
            <a:spLocks noChangeShapeType="1"/>
          </p:cNvSpPr>
          <p:nvPr/>
        </p:nvSpPr>
        <p:spPr bwMode="auto">
          <a:xfrm flipH="1">
            <a:off x="7102475" y="4972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0" name="Text Box 23"/>
          <p:cNvSpPr txBox="1">
            <a:spLocks noChangeArrowheads="1"/>
          </p:cNvSpPr>
          <p:nvPr/>
        </p:nvSpPr>
        <p:spPr bwMode="auto">
          <a:xfrm>
            <a:off x="7696200" y="4800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3991" name="Freeform 24"/>
          <p:cNvSpPr>
            <a:spLocks/>
          </p:cNvSpPr>
          <p:nvPr/>
        </p:nvSpPr>
        <p:spPr bwMode="auto">
          <a:xfrm>
            <a:off x="6934200" y="19812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1498524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ChangeArrowheads="1"/>
          </p:cNvSpPr>
          <p:nvPr/>
        </p:nvSpPr>
        <p:spPr bwMode="auto">
          <a:xfrm>
            <a:off x="1981200" y="3657600"/>
            <a:ext cx="4038600" cy="381000"/>
          </a:xfrm>
          <a:prstGeom prst="rect">
            <a:avLst/>
          </a:prstGeom>
          <a:solidFill>
            <a:srgbClr val="66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en-US">
              <a:solidFill>
                <a:srgbClr val="000066"/>
              </a:solidFill>
            </a:endParaRPr>
          </a:p>
        </p:txBody>
      </p:sp>
      <p:sp>
        <p:nvSpPr>
          <p:cNvPr id="84994" name="Rectangle 3"/>
          <p:cNvSpPr>
            <a:spLocks noChangeArrowheads="1"/>
          </p:cNvSpPr>
          <p:nvPr/>
        </p:nvSpPr>
        <p:spPr bwMode="auto">
          <a:xfrm>
            <a:off x="1981200" y="4038600"/>
            <a:ext cx="4038600" cy="381000"/>
          </a:xfrm>
          <a:prstGeom prst="rect">
            <a:avLst/>
          </a:prstGeom>
          <a:solidFill>
            <a:srgbClr val="CC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en-US">
              <a:solidFill>
                <a:srgbClr val="000066"/>
              </a:solidFill>
            </a:endParaRPr>
          </a:p>
        </p:txBody>
      </p:sp>
      <p:sp>
        <p:nvSpPr>
          <p:cNvPr id="84995" name="Rectangle 4"/>
          <p:cNvSpPr>
            <a:spLocks noChangeArrowheads="1"/>
          </p:cNvSpPr>
          <p:nvPr/>
        </p:nvSpPr>
        <p:spPr bwMode="auto">
          <a:xfrm>
            <a:off x="1981200" y="3276600"/>
            <a:ext cx="4038600" cy="381000"/>
          </a:xfrm>
          <a:prstGeom prst="rect">
            <a:avLst/>
          </a:prstGeom>
          <a:solidFill>
            <a:srgbClr val="CCEC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en-US">
              <a:solidFill>
                <a:srgbClr val="000066"/>
              </a:solidFill>
            </a:endParaRPr>
          </a:p>
        </p:txBody>
      </p:sp>
      <p:sp>
        <p:nvSpPr>
          <p:cNvPr id="242693" name="Rectangle 5"/>
          <p:cNvSpPr>
            <a:spLocks noGrp="1" noChangeArrowheads="1"/>
          </p:cNvSpPr>
          <p:nvPr>
            <p:ph type="title"/>
          </p:nvPr>
        </p:nvSpPr>
        <p:spPr>
          <a:xfrm>
            <a:off x="762000" y="304800"/>
            <a:ext cx="6107113" cy="573088"/>
          </a:xfrm>
        </p:spPr>
        <p:txBody>
          <a:bodyPr/>
          <a:lstStyle/>
          <a:p>
            <a:pPr eaLnBrk="1" hangingPunct="1">
              <a:defRPr/>
            </a:pPr>
            <a:r>
              <a:rPr lang="en-US"/>
              <a:t>Effect of </a:t>
            </a:r>
            <a:r>
              <a:rPr lang="en-US">
                <a:latin typeface="Courier New" charset="0"/>
              </a:rPr>
              <a:t>swap</a:t>
            </a:r>
            <a:r>
              <a:rPr lang="en-US"/>
              <a:t> Setup</a:t>
            </a:r>
          </a:p>
        </p:txBody>
      </p:sp>
      <p:sp>
        <p:nvSpPr>
          <p:cNvPr id="84997" name="Rectangle 7"/>
          <p:cNvSpPr>
            <a:spLocks noChangeArrowheads="1"/>
          </p:cNvSpPr>
          <p:nvPr/>
        </p:nvSpPr>
        <p:spPr bwMode="auto">
          <a:xfrm>
            <a:off x="60198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4998" name="Rectangle 8"/>
          <p:cNvSpPr>
            <a:spLocks noChangeArrowheads="1"/>
          </p:cNvSpPr>
          <p:nvPr/>
        </p:nvSpPr>
        <p:spPr bwMode="auto">
          <a:xfrm>
            <a:off x="60198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4999" name="Rectangle 9"/>
          <p:cNvSpPr>
            <a:spLocks noChangeArrowheads="1"/>
          </p:cNvSpPr>
          <p:nvPr/>
        </p:nvSpPr>
        <p:spPr bwMode="auto">
          <a:xfrm>
            <a:off x="60198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5000" name="Rectangle 10"/>
          <p:cNvSpPr>
            <a:spLocks noChangeArrowheads="1"/>
          </p:cNvSpPr>
          <p:nvPr/>
        </p:nvSpPr>
        <p:spPr bwMode="auto">
          <a:xfrm>
            <a:off x="6019800" y="4419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5001" name="Line 11"/>
          <p:cNvSpPr>
            <a:spLocks noChangeShapeType="1"/>
          </p:cNvSpPr>
          <p:nvPr/>
        </p:nvSpPr>
        <p:spPr bwMode="auto">
          <a:xfrm flipH="1">
            <a:off x="7086600" y="4572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02" name="Text Box 12"/>
          <p:cNvSpPr txBox="1">
            <a:spLocks noChangeArrowheads="1"/>
          </p:cNvSpPr>
          <p:nvPr/>
        </p:nvSpPr>
        <p:spPr bwMode="auto">
          <a:xfrm>
            <a:off x="7680325" y="4400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5003" name="Text Box 13"/>
          <p:cNvSpPr txBox="1">
            <a:spLocks noChangeArrowheads="1"/>
          </p:cNvSpPr>
          <p:nvPr/>
        </p:nvSpPr>
        <p:spPr bwMode="auto">
          <a:xfrm>
            <a:off x="5486400" y="4419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85004" name="Text Box 14"/>
          <p:cNvSpPr txBox="1">
            <a:spLocks noChangeArrowheads="1"/>
          </p:cNvSpPr>
          <p:nvPr/>
        </p:nvSpPr>
        <p:spPr bwMode="auto">
          <a:xfrm>
            <a:off x="5486400" y="4038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5005" name="Text Box 15"/>
          <p:cNvSpPr txBox="1">
            <a:spLocks noChangeArrowheads="1"/>
          </p:cNvSpPr>
          <p:nvPr/>
        </p:nvSpPr>
        <p:spPr bwMode="auto">
          <a:xfrm>
            <a:off x="5486400" y="3657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5006" name="Text Box 16"/>
          <p:cNvSpPr txBox="1">
            <a:spLocks noChangeArrowheads="1"/>
          </p:cNvSpPr>
          <p:nvPr/>
        </p:nvSpPr>
        <p:spPr bwMode="auto">
          <a:xfrm>
            <a:off x="5486400" y="3276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5007" name="Text Box 17"/>
          <p:cNvSpPr txBox="1">
            <a:spLocks noChangeArrowheads="1"/>
          </p:cNvSpPr>
          <p:nvPr/>
        </p:nvSpPr>
        <p:spPr bwMode="auto">
          <a:xfrm>
            <a:off x="3886200" y="2590800"/>
            <a:ext cx="202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rPr>
              <a:t>Offset</a:t>
            </a:r>
          </a:p>
          <a:p>
            <a:pPr algn="r">
              <a:lnSpc>
                <a:spcPct val="100000"/>
              </a:lnSpc>
            </a:pPr>
            <a:r>
              <a:rPr lang="en-US" sz="1800">
                <a:solidFill>
                  <a:srgbClr val="000066"/>
                </a:solidFill>
              </a:rPr>
              <a:t>(relative to </a:t>
            </a:r>
            <a:r>
              <a:rPr lang="en-US" sz="1800">
                <a:solidFill>
                  <a:srgbClr val="000066"/>
                </a:solidFill>
                <a:latin typeface="Courier New" charset="0"/>
              </a:rPr>
              <a:t>%ebp</a:t>
            </a:r>
            <a:r>
              <a:rPr lang="en-US" sz="1800">
                <a:solidFill>
                  <a:srgbClr val="000066"/>
                </a:solidFill>
              </a:rPr>
              <a:t>)</a:t>
            </a:r>
          </a:p>
        </p:txBody>
      </p:sp>
      <p:sp>
        <p:nvSpPr>
          <p:cNvPr id="85008" name="Text Box 18"/>
          <p:cNvSpPr txBox="1">
            <a:spLocks noChangeArrowheads="1"/>
          </p:cNvSpPr>
          <p:nvPr/>
        </p:nvSpPr>
        <p:spPr bwMode="auto">
          <a:xfrm>
            <a:off x="7391400" y="1295400"/>
            <a:ext cx="157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Resulting</a:t>
            </a:r>
          </a:p>
          <a:p>
            <a:pPr algn="l">
              <a:lnSpc>
                <a:spcPct val="100000"/>
              </a:lnSpc>
            </a:pPr>
            <a:r>
              <a:rPr lang="en-US">
                <a:solidFill>
                  <a:srgbClr val="000066"/>
                </a:solidFill>
              </a:rPr>
              <a:t>Stack</a:t>
            </a:r>
          </a:p>
        </p:txBody>
      </p:sp>
      <p:sp>
        <p:nvSpPr>
          <p:cNvPr id="85009" name="Rectangle 19"/>
          <p:cNvSpPr>
            <a:spLocks noChangeArrowheads="1"/>
          </p:cNvSpPr>
          <p:nvPr/>
        </p:nvSpPr>
        <p:spPr bwMode="auto">
          <a:xfrm>
            <a:off x="60198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5010" name="Rectangle 20"/>
          <p:cNvSpPr>
            <a:spLocks noChangeArrowheads="1"/>
          </p:cNvSpPr>
          <p:nvPr/>
        </p:nvSpPr>
        <p:spPr bwMode="auto">
          <a:xfrm>
            <a:off x="9144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&amp;zip2</a:t>
            </a:r>
          </a:p>
        </p:txBody>
      </p:sp>
      <p:sp>
        <p:nvSpPr>
          <p:cNvPr id="85011" name="Rectangle 21"/>
          <p:cNvSpPr>
            <a:spLocks noChangeArrowheads="1"/>
          </p:cNvSpPr>
          <p:nvPr/>
        </p:nvSpPr>
        <p:spPr bwMode="auto">
          <a:xfrm>
            <a:off x="914400" y="3657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&amp;zip1</a:t>
            </a:r>
          </a:p>
        </p:txBody>
      </p:sp>
      <p:sp>
        <p:nvSpPr>
          <p:cNvPr id="85012" name="Rectangle 22"/>
          <p:cNvSpPr>
            <a:spLocks noChangeArrowheads="1"/>
          </p:cNvSpPr>
          <p:nvPr/>
        </p:nvSpPr>
        <p:spPr bwMode="auto">
          <a:xfrm>
            <a:off x="914400" y="4038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5013" name="Line 23"/>
          <p:cNvSpPr>
            <a:spLocks noChangeShapeType="1"/>
          </p:cNvSpPr>
          <p:nvPr/>
        </p:nvSpPr>
        <p:spPr bwMode="auto">
          <a:xfrm flipH="1">
            <a:off x="1997075" y="4210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14" name="Text Box 24"/>
          <p:cNvSpPr txBox="1">
            <a:spLocks noChangeArrowheads="1"/>
          </p:cNvSpPr>
          <p:nvPr/>
        </p:nvSpPr>
        <p:spPr bwMode="auto">
          <a:xfrm>
            <a:off x="25908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5015" name="Text Box 25"/>
          <p:cNvSpPr txBox="1">
            <a:spLocks noChangeArrowheads="1"/>
          </p:cNvSpPr>
          <p:nvPr/>
        </p:nvSpPr>
        <p:spPr bwMode="auto">
          <a:xfrm>
            <a:off x="685800" y="990600"/>
            <a:ext cx="1419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Entering</a:t>
            </a:r>
          </a:p>
          <a:p>
            <a:pPr algn="l">
              <a:lnSpc>
                <a:spcPct val="100000"/>
              </a:lnSpc>
            </a:pPr>
            <a:r>
              <a:rPr lang="en-US">
                <a:solidFill>
                  <a:srgbClr val="000066"/>
                </a:solidFill>
              </a:rPr>
              <a:t>Stack</a:t>
            </a:r>
          </a:p>
        </p:txBody>
      </p:sp>
      <p:sp>
        <p:nvSpPr>
          <p:cNvPr id="85016" name="Rectangle 26"/>
          <p:cNvSpPr>
            <a:spLocks noChangeArrowheads="1"/>
          </p:cNvSpPr>
          <p:nvPr/>
        </p:nvSpPr>
        <p:spPr bwMode="auto">
          <a:xfrm>
            <a:off x="914400" y="1828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5017" name="Line 27"/>
          <p:cNvSpPr>
            <a:spLocks noChangeShapeType="1"/>
          </p:cNvSpPr>
          <p:nvPr/>
        </p:nvSpPr>
        <p:spPr bwMode="auto">
          <a:xfrm flipH="1">
            <a:off x="1981200" y="1981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18" name="Text Box 28"/>
          <p:cNvSpPr txBox="1">
            <a:spLocks noChangeArrowheads="1"/>
          </p:cNvSpPr>
          <p:nvPr/>
        </p:nvSpPr>
        <p:spPr bwMode="auto">
          <a:xfrm>
            <a:off x="2574925" y="1809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5019" name="Rectangle 29"/>
          <p:cNvSpPr>
            <a:spLocks noChangeArrowheads="1"/>
          </p:cNvSpPr>
          <p:nvPr/>
        </p:nvSpPr>
        <p:spPr bwMode="auto">
          <a:xfrm>
            <a:off x="6019800" y="4800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%ebx</a:t>
            </a:r>
          </a:p>
        </p:txBody>
      </p:sp>
      <p:sp>
        <p:nvSpPr>
          <p:cNvPr id="85020" name="Line 30"/>
          <p:cNvSpPr>
            <a:spLocks noChangeShapeType="1"/>
          </p:cNvSpPr>
          <p:nvPr/>
        </p:nvSpPr>
        <p:spPr bwMode="auto">
          <a:xfrm flipH="1">
            <a:off x="7102475" y="4972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021" name="Text Box 31"/>
          <p:cNvSpPr txBox="1">
            <a:spLocks noChangeArrowheads="1"/>
          </p:cNvSpPr>
          <p:nvPr/>
        </p:nvSpPr>
        <p:spPr bwMode="auto">
          <a:xfrm>
            <a:off x="7696200" y="4800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5022" name="Freeform 32"/>
          <p:cNvSpPr>
            <a:spLocks/>
          </p:cNvSpPr>
          <p:nvPr/>
        </p:nvSpPr>
        <p:spPr bwMode="auto">
          <a:xfrm>
            <a:off x="6934200" y="19812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31" name="Rectangle 33"/>
          <p:cNvSpPr>
            <a:spLocks noChangeArrowheads="1"/>
          </p:cNvSpPr>
          <p:nvPr/>
        </p:nvSpPr>
        <p:spPr bwMode="auto">
          <a:xfrm>
            <a:off x="609600" y="5335588"/>
            <a:ext cx="48768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a:solidFill>
                  <a:srgbClr val="000066"/>
                </a:solidFill>
                <a:latin typeface="Courier New" charset="0"/>
              </a:rPr>
              <a:t>	movl 12(%ebp),%ecx # get yp</a:t>
            </a:r>
          </a:p>
          <a:p>
            <a:pPr algn="l">
              <a:lnSpc>
                <a:spcPct val="100000"/>
              </a:lnSpc>
              <a:tabLst>
                <a:tab pos="457200" algn="l"/>
                <a:tab pos="1485900" algn="l"/>
              </a:tabLst>
            </a:pPr>
            <a:r>
              <a:rPr lang="en-US">
                <a:solidFill>
                  <a:srgbClr val="000066"/>
                </a:solidFill>
                <a:latin typeface="Courier New" charset="0"/>
              </a:rPr>
              <a:t>	movl 8(%ebp),%edx  # get xp</a:t>
            </a:r>
          </a:p>
          <a:p>
            <a:pPr algn="l">
              <a:lnSpc>
                <a:spcPct val="100000"/>
              </a:lnSpc>
              <a:tabLst>
                <a:tab pos="457200" algn="l"/>
                <a:tab pos="1485900" algn="l"/>
              </a:tabLst>
            </a:pPr>
            <a:r>
              <a:rPr lang="en-US">
                <a:solidFill>
                  <a:srgbClr val="000066"/>
                </a:solidFill>
                <a:latin typeface="Courier New" charset="0"/>
              </a:rPr>
              <a:t>	. . .</a:t>
            </a:r>
          </a:p>
        </p:txBody>
      </p:sp>
      <p:sp>
        <p:nvSpPr>
          <p:cNvPr id="51232" name="AutoShape 34"/>
          <p:cNvSpPr>
            <a:spLocks/>
          </p:cNvSpPr>
          <p:nvPr/>
        </p:nvSpPr>
        <p:spPr bwMode="auto">
          <a:xfrm>
            <a:off x="4953000" y="5411788"/>
            <a:ext cx="228600" cy="762000"/>
          </a:xfrm>
          <a:prstGeom prst="rightBrace">
            <a:avLst>
              <a:gd name="adj1" fmla="val 2777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51233" name="Text Box 35"/>
          <p:cNvSpPr txBox="1">
            <a:spLocks noChangeArrowheads="1"/>
          </p:cNvSpPr>
          <p:nvPr/>
        </p:nvSpPr>
        <p:spPr bwMode="auto">
          <a:xfrm>
            <a:off x="5257800" y="55626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Body</a:t>
            </a:r>
          </a:p>
        </p:txBody>
      </p:sp>
    </p:spTree>
    <p:extLst>
      <p:ext uri="{BB962C8B-B14F-4D97-AF65-F5344CB8AC3E}">
        <p14:creationId xmlns:p14="http://schemas.microsoft.com/office/powerpoint/2010/main" val="3384627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1"/>
                                        </p:tgtEl>
                                        <p:attrNameLst>
                                          <p:attrName>style.visibility</p:attrName>
                                        </p:attrNameLst>
                                      </p:cBhvr>
                                      <p:to>
                                        <p:strVal val="visible"/>
                                      </p:to>
                                    </p:set>
                                    <p:animEffect transition="in" filter="dissolve">
                                      <p:cBhvr>
                                        <p:cTn id="7" dur="500"/>
                                        <p:tgtEl>
                                          <p:spTgt spid="512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232"/>
                                        </p:tgtEl>
                                        <p:attrNameLst>
                                          <p:attrName>style.visibility</p:attrName>
                                        </p:attrNameLst>
                                      </p:cBhvr>
                                      <p:to>
                                        <p:strVal val="visible"/>
                                      </p:to>
                                    </p:set>
                                    <p:animEffect transition="in" filter="dissolve">
                                      <p:cBhvr>
                                        <p:cTn id="10" dur="500"/>
                                        <p:tgtEl>
                                          <p:spTgt spid="5123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233"/>
                                        </p:tgtEl>
                                        <p:attrNameLst>
                                          <p:attrName>style.visibility</p:attrName>
                                        </p:attrNameLst>
                                      </p:cBhvr>
                                      <p:to>
                                        <p:strVal val="visible"/>
                                      </p:to>
                                    </p:set>
                                    <p:animEffect transition="in" filter="dissolve">
                                      <p:cBhvr>
                                        <p:cTn id="13" dur="500"/>
                                        <p:tgtEl>
                                          <p:spTgt spid="5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1" grpId="0"/>
      <p:bldP spid="51232" grpId="0" animBg="1"/>
      <p:bldP spid="5123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85800" y="228600"/>
            <a:ext cx="5553075" cy="573088"/>
          </a:xfrm>
        </p:spPr>
        <p:txBody>
          <a:bodyPr/>
          <a:lstStyle/>
          <a:p>
            <a:pPr eaLnBrk="1" hangingPunct="1">
              <a:defRPr/>
            </a:pPr>
            <a:r>
              <a:rPr lang="en-US">
                <a:latin typeface="Courier New" charset="0"/>
              </a:rPr>
              <a:t>swap</a:t>
            </a:r>
            <a:r>
              <a:rPr lang="en-US"/>
              <a:t> Finish #1</a:t>
            </a:r>
          </a:p>
        </p:txBody>
      </p:sp>
      <p:sp>
        <p:nvSpPr>
          <p:cNvPr id="86018" name="Rectangle 3"/>
          <p:cNvSpPr>
            <a:spLocks noChangeArrowheads="1"/>
          </p:cNvSpPr>
          <p:nvPr/>
        </p:nvSpPr>
        <p:spPr bwMode="auto">
          <a:xfrm>
            <a:off x="5689600" y="4711700"/>
            <a:ext cx="3124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 pos="3149600" algn="l"/>
              </a:tabLst>
            </a:pPr>
            <a:r>
              <a:rPr lang="en-US">
                <a:solidFill>
                  <a:srgbClr val="000066"/>
                </a:solidFill>
                <a:latin typeface="Courier New" charset="0"/>
              </a:rPr>
              <a:t>	</a:t>
            </a:r>
            <a:r>
              <a:rPr lang="en-US" u="sng">
                <a:solidFill>
                  <a:srgbClr val="FF1A1A"/>
                </a:solidFill>
                <a:latin typeface="Courier New" charset="0"/>
              </a:rPr>
              <a:t>movl -4(%ebp),%ebx</a:t>
            </a:r>
          </a:p>
          <a:p>
            <a:pPr algn="l">
              <a:lnSpc>
                <a:spcPct val="100000"/>
              </a:lnSpc>
              <a:tabLst>
                <a:tab pos="457200" algn="l"/>
                <a:tab pos="1485900" algn="l"/>
                <a:tab pos="3149600" algn="l"/>
              </a:tabLst>
            </a:pPr>
            <a:r>
              <a:rPr lang="en-US">
                <a:solidFill>
                  <a:srgbClr val="00A600"/>
                </a:solidFill>
                <a:latin typeface="Courier New" charset="0"/>
              </a:rPr>
              <a:t>	movl %ebp,%esp</a:t>
            </a:r>
          </a:p>
          <a:p>
            <a:pPr algn="l">
              <a:lnSpc>
                <a:spcPct val="100000"/>
              </a:lnSpc>
              <a:tabLst>
                <a:tab pos="457200" algn="l"/>
                <a:tab pos="1485900" algn="l"/>
                <a:tab pos="3149600" algn="l"/>
              </a:tabLst>
            </a:pPr>
            <a:r>
              <a:rPr lang="en-US">
                <a:solidFill>
                  <a:srgbClr val="00A600"/>
                </a:solidFill>
                <a:latin typeface="Courier New" charset="0"/>
              </a:rPr>
              <a:t>	popl %ebp</a:t>
            </a:r>
          </a:p>
          <a:p>
            <a:pPr algn="l">
              <a:lnSpc>
                <a:spcPct val="100000"/>
              </a:lnSpc>
              <a:tabLst>
                <a:tab pos="457200" algn="l"/>
                <a:tab pos="1485900" algn="l"/>
                <a:tab pos="3149600" algn="l"/>
              </a:tabLst>
            </a:pPr>
            <a:r>
              <a:rPr lang="en-US">
                <a:solidFill>
                  <a:srgbClr val="00A600"/>
                </a:solidFill>
                <a:latin typeface="Courier New" charset="0"/>
              </a:rPr>
              <a:t>	ret</a:t>
            </a:r>
          </a:p>
        </p:txBody>
      </p:sp>
      <p:sp>
        <p:nvSpPr>
          <p:cNvPr id="86019" name="Rectangle 4"/>
          <p:cNvSpPr>
            <a:spLocks noChangeArrowheads="1"/>
          </p:cNvSpPr>
          <p:nvPr/>
        </p:nvSpPr>
        <p:spPr bwMode="auto">
          <a:xfrm>
            <a:off x="2286000" y="2514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6020" name="Rectangle 5"/>
          <p:cNvSpPr>
            <a:spLocks noChangeArrowheads="1"/>
          </p:cNvSpPr>
          <p:nvPr/>
        </p:nvSpPr>
        <p:spPr bwMode="auto">
          <a:xfrm>
            <a:off x="2286000" y="2895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6021" name="Rectangle 6"/>
          <p:cNvSpPr>
            <a:spLocks noChangeArrowheads="1"/>
          </p:cNvSpPr>
          <p:nvPr/>
        </p:nvSpPr>
        <p:spPr bwMode="auto">
          <a:xfrm>
            <a:off x="22860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6022" name="Rectangle 7"/>
          <p:cNvSpPr>
            <a:spLocks noChangeArrowheads="1"/>
          </p:cNvSpPr>
          <p:nvPr/>
        </p:nvSpPr>
        <p:spPr bwMode="auto">
          <a:xfrm>
            <a:off x="2286000" y="3657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6023" name="Line 8"/>
          <p:cNvSpPr>
            <a:spLocks noChangeShapeType="1"/>
          </p:cNvSpPr>
          <p:nvPr/>
        </p:nvSpPr>
        <p:spPr bwMode="auto">
          <a:xfrm flipH="1">
            <a:off x="3352800" y="3810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4" name="Text Box 9"/>
          <p:cNvSpPr txBox="1">
            <a:spLocks noChangeArrowheads="1"/>
          </p:cNvSpPr>
          <p:nvPr/>
        </p:nvSpPr>
        <p:spPr bwMode="auto">
          <a:xfrm>
            <a:off x="3946525" y="3638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6025" name="Text Box 10"/>
          <p:cNvSpPr txBox="1">
            <a:spLocks noChangeArrowheads="1"/>
          </p:cNvSpPr>
          <p:nvPr/>
        </p:nvSpPr>
        <p:spPr bwMode="auto">
          <a:xfrm>
            <a:off x="1752600" y="3657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86026" name="Text Box 11"/>
          <p:cNvSpPr txBox="1">
            <a:spLocks noChangeArrowheads="1"/>
          </p:cNvSpPr>
          <p:nvPr/>
        </p:nvSpPr>
        <p:spPr bwMode="auto">
          <a:xfrm>
            <a:off x="1752600" y="3276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6027" name="Text Box 12"/>
          <p:cNvSpPr txBox="1">
            <a:spLocks noChangeArrowheads="1"/>
          </p:cNvSpPr>
          <p:nvPr/>
        </p:nvSpPr>
        <p:spPr bwMode="auto">
          <a:xfrm>
            <a:off x="1752600" y="2895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6028" name="Text Box 13"/>
          <p:cNvSpPr txBox="1">
            <a:spLocks noChangeArrowheads="1"/>
          </p:cNvSpPr>
          <p:nvPr/>
        </p:nvSpPr>
        <p:spPr bwMode="auto">
          <a:xfrm>
            <a:off x="1752600" y="2514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6029" name="Text Box 14"/>
          <p:cNvSpPr txBox="1">
            <a:spLocks noChangeArrowheads="1"/>
          </p:cNvSpPr>
          <p:nvPr/>
        </p:nvSpPr>
        <p:spPr bwMode="auto">
          <a:xfrm>
            <a:off x="1371600" y="20574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6030" name="Text Box 15"/>
          <p:cNvSpPr txBox="1">
            <a:spLocks noChangeArrowheads="1"/>
          </p:cNvSpPr>
          <p:nvPr/>
        </p:nvSpPr>
        <p:spPr bwMode="auto">
          <a:xfrm>
            <a:off x="609600" y="1085850"/>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ourier New" charset="0"/>
              </a:rPr>
              <a:t>swap</a:t>
            </a:r>
            <a:r>
              <a:rPr lang="ja-JP" altLang="en-US">
                <a:solidFill>
                  <a:srgbClr val="000066"/>
                </a:solidFill>
              </a:rPr>
              <a:t>’</a:t>
            </a:r>
            <a:r>
              <a:rPr lang="en-US" altLang="ja-JP">
                <a:solidFill>
                  <a:srgbClr val="000066"/>
                </a:solidFill>
              </a:rPr>
              <a:t>s</a:t>
            </a:r>
          </a:p>
          <a:p>
            <a:pPr algn="l">
              <a:lnSpc>
                <a:spcPct val="100000"/>
              </a:lnSpc>
            </a:pPr>
            <a:r>
              <a:rPr lang="en-US">
                <a:solidFill>
                  <a:srgbClr val="000066"/>
                </a:solidFill>
              </a:rPr>
              <a:t>Stack</a:t>
            </a:r>
          </a:p>
        </p:txBody>
      </p:sp>
      <p:sp>
        <p:nvSpPr>
          <p:cNvPr id="86031" name="Rectangle 16"/>
          <p:cNvSpPr>
            <a:spLocks noChangeArrowheads="1"/>
          </p:cNvSpPr>
          <p:nvPr/>
        </p:nvSpPr>
        <p:spPr bwMode="auto">
          <a:xfrm>
            <a:off x="2286000" y="1066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6032" name="Rectangle 17"/>
          <p:cNvSpPr>
            <a:spLocks noChangeArrowheads="1"/>
          </p:cNvSpPr>
          <p:nvPr/>
        </p:nvSpPr>
        <p:spPr bwMode="auto">
          <a:xfrm>
            <a:off x="2286000" y="4038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%ebx</a:t>
            </a:r>
          </a:p>
        </p:txBody>
      </p:sp>
      <p:sp>
        <p:nvSpPr>
          <p:cNvPr id="86033" name="Line 18"/>
          <p:cNvSpPr>
            <a:spLocks noChangeShapeType="1"/>
          </p:cNvSpPr>
          <p:nvPr/>
        </p:nvSpPr>
        <p:spPr bwMode="auto">
          <a:xfrm flipH="1">
            <a:off x="3368675" y="4210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4" name="Text Box 19"/>
          <p:cNvSpPr txBox="1">
            <a:spLocks noChangeArrowheads="1"/>
          </p:cNvSpPr>
          <p:nvPr/>
        </p:nvSpPr>
        <p:spPr bwMode="auto">
          <a:xfrm>
            <a:off x="39624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6035" name="Freeform 20"/>
          <p:cNvSpPr>
            <a:spLocks/>
          </p:cNvSpPr>
          <p:nvPr/>
        </p:nvSpPr>
        <p:spPr bwMode="auto">
          <a:xfrm>
            <a:off x="3200400" y="12192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36" name="Text Box 21"/>
          <p:cNvSpPr txBox="1">
            <a:spLocks noChangeArrowheads="1"/>
          </p:cNvSpPr>
          <p:nvPr/>
        </p:nvSpPr>
        <p:spPr bwMode="auto">
          <a:xfrm>
            <a:off x="1752600" y="4038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-4 </a:t>
            </a:r>
          </a:p>
        </p:txBody>
      </p:sp>
      <p:sp>
        <p:nvSpPr>
          <p:cNvPr id="243734" name="Rectangle 22"/>
          <p:cNvSpPr>
            <a:spLocks noGrp="1" noChangeArrowheads="1"/>
          </p:cNvSpPr>
          <p:nvPr>
            <p:ph type="body" idx="1"/>
          </p:nvPr>
        </p:nvSpPr>
        <p:spPr>
          <a:xfrm>
            <a:off x="290513" y="5284788"/>
            <a:ext cx="8307387" cy="1160462"/>
          </a:xfrm>
        </p:spPr>
        <p:txBody>
          <a:bodyPr/>
          <a:lstStyle/>
          <a:p>
            <a:pPr eaLnBrk="1" hangingPunct="1">
              <a:buFont typeface="Wingdings" charset="0"/>
              <a:buNone/>
              <a:defRPr/>
            </a:pPr>
            <a:r>
              <a:rPr lang="en-US">
                <a:latin typeface="Helvetica" charset="0"/>
                <a:ea typeface="ＭＳ Ｐゴシック" charset="0"/>
                <a:cs typeface="ＭＳ Ｐゴシック" charset="0"/>
              </a:rPr>
              <a:t>Observation</a:t>
            </a:r>
          </a:p>
          <a:p>
            <a:pPr lvl="1" eaLnBrk="1" hangingPunct="1">
              <a:defRPr/>
            </a:pPr>
            <a:r>
              <a:rPr lang="en-US">
                <a:latin typeface="Helvetica" charset="0"/>
                <a:ea typeface="ＭＳ Ｐゴシック" charset="0"/>
              </a:rPr>
              <a:t>Saved &amp; restored register </a:t>
            </a:r>
            <a:r>
              <a:rPr lang="en-US">
                <a:latin typeface="Courier New" charset="0"/>
                <a:ea typeface="ＭＳ Ｐゴシック" charset="0"/>
              </a:rPr>
              <a:t>%ebx</a:t>
            </a:r>
            <a:endParaRPr lang="en-US">
              <a:latin typeface="Helvetica" charset="0"/>
              <a:ea typeface="ＭＳ Ｐゴシック" charset="0"/>
            </a:endParaRPr>
          </a:p>
        </p:txBody>
      </p:sp>
      <p:sp>
        <p:nvSpPr>
          <p:cNvPr id="86038" name="Rectangle 23"/>
          <p:cNvSpPr>
            <a:spLocks noChangeArrowheads="1"/>
          </p:cNvSpPr>
          <p:nvPr/>
        </p:nvSpPr>
        <p:spPr bwMode="auto">
          <a:xfrm>
            <a:off x="5880100" y="25527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6039" name="Rectangle 24"/>
          <p:cNvSpPr>
            <a:spLocks noChangeArrowheads="1"/>
          </p:cNvSpPr>
          <p:nvPr/>
        </p:nvSpPr>
        <p:spPr bwMode="auto">
          <a:xfrm>
            <a:off x="5880100" y="29337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6040" name="Rectangle 25"/>
          <p:cNvSpPr>
            <a:spLocks noChangeArrowheads="1"/>
          </p:cNvSpPr>
          <p:nvPr/>
        </p:nvSpPr>
        <p:spPr bwMode="auto">
          <a:xfrm>
            <a:off x="5880100" y="33147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6041" name="Rectangle 26"/>
          <p:cNvSpPr>
            <a:spLocks noChangeArrowheads="1"/>
          </p:cNvSpPr>
          <p:nvPr/>
        </p:nvSpPr>
        <p:spPr bwMode="auto">
          <a:xfrm>
            <a:off x="5880100" y="36957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6042" name="Line 27"/>
          <p:cNvSpPr>
            <a:spLocks noChangeShapeType="1"/>
          </p:cNvSpPr>
          <p:nvPr/>
        </p:nvSpPr>
        <p:spPr bwMode="auto">
          <a:xfrm flipH="1">
            <a:off x="6946900" y="38481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3" name="Text Box 28"/>
          <p:cNvSpPr txBox="1">
            <a:spLocks noChangeArrowheads="1"/>
          </p:cNvSpPr>
          <p:nvPr/>
        </p:nvSpPr>
        <p:spPr bwMode="auto">
          <a:xfrm>
            <a:off x="7540625" y="36766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6044" name="Text Box 29"/>
          <p:cNvSpPr txBox="1">
            <a:spLocks noChangeArrowheads="1"/>
          </p:cNvSpPr>
          <p:nvPr/>
        </p:nvSpPr>
        <p:spPr bwMode="auto">
          <a:xfrm>
            <a:off x="5346700" y="36957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86045" name="Text Box 30"/>
          <p:cNvSpPr txBox="1">
            <a:spLocks noChangeArrowheads="1"/>
          </p:cNvSpPr>
          <p:nvPr/>
        </p:nvSpPr>
        <p:spPr bwMode="auto">
          <a:xfrm>
            <a:off x="5346700" y="33147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6046" name="Text Box 31"/>
          <p:cNvSpPr txBox="1">
            <a:spLocks noChangeArrowheads="1"/>
          </p:cNvSpPr>
          <p:nvPr/>
        </p:nvSpPr>
        <p:spPr bwMode="auto">
          <a:xfrm>
            <a:off x="5346700" y="29337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6047" name="Text Box 32"/>
          <p:cNvSpPr txBox="1">
            <a:spLocks noChangeArrowheads="1"/>
          </p:cNvSpPr>
          <p:nvPr/>
        </p:nvSpPr>
        <p:spPr bwMode="auto">
          <a:xfrm>
            <a:off x="5346700" y="25527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6048" name="Text Box 33"/>
          <p:cNvSpPr txBox="1">
            <a:spLocks noChangeArrowheads="1"/>
          </p:cNvSpPr>
          <p:nvPr/>
        </p:nvSpPr>
        <p:spPr bwMode="auto">
          <a:xfrm>
            <a:off x="4965700" y="20955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6049" name="Rectangle 34"/>
          <p:cNvSpPr>
            <a:spLocks noChangeArrowheads="1"/>
          </p:cNvSpPr>
          <p:nvPr/>
        </p:nvSpPr>
        <p:spPr bwMode="auto">
          <a:xfrm>
            <a:off x="5880100" y="11049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6050" name="Rectangle 35"/>
          <p:cNvSpPr>
            <a:spLocks noChangeArrowheads="1"/>
          </p:cNvSpPr>
          <p:nvPr/>
        </p:nvSpPr>
        <p:spPr bwMode="auto">
          <a:xfrm>
            <a:off x="5880100" y="40767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%ebx</a:t>
            </a:r>
          </a:p>
        </p:txBody>
      </p:sp>
      <p:sp>
        <p:nvSpPr>
          <p:cNvPr id="86051" name="Line 36"/>
          <p:cNvSpPr>
            <a:spLocks noChangeShapeType="1"/>
          </p:cNvSpPr>
          <p:nvPr/>
        </p:nvSpPr>
        <p:spPr bwMode="auto">
          <a:xfrm flipH="1">
            <a:off x="6962775" y="42481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52" name="Text Box 37"/>
          <p:cNvSpPr txBox="1">
            <a:spLocks noChangeArrowheads="1"/>
          </p:cNvSpPr>
          <p:nvPr/>
        </p:nvSpPr>
        <p:spPr bwMode="auto">
          <a:xfrm>
            <a:off x="7556500" y="40767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6053" name="Freeform 38"/>
          <p:cNvSpPr>
            <a:spLocks/>
          </p:cNvSpPr>
          <p:nvPr/>
        </p:nvSpPr>
        <p:spPr bwMode="auto">
          <a:xfrm>
            <a:off x="6794500" y="12573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54" name="Text Box 39"/>
          <p:cNvSpPr txBox="1">
            <a:spLocks noChangeArrowheads="1"/>
          </p:cNvSpPr>
          <p:nvPr/>
        </p:nvSpPr>
        <p:spPr bwMode="auto">
          <a:xfrm>
            <a:off x="5346700" y="40767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-4 </a:t>
            </a:r>
          </a:p>
        </p:txBody>
      </p:sp>
    </p:spTree>
    <p:extLst>
      <p:ext uri="{BB962C8B-B14F-4D97-AF65-F5344CB8AC3E}">
        <p14:creationId xmlns:p14="http://schemas.microsoft.com/office/powerpoint/2010/main" val="211490251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228600"/>
            <a:ext cx="5553075" cy="573088"/>
          </a:xfrm>
        </p:spPr>
        <p:txBody>
          <a:bodyPr/>
          <a:lstStyle/>
          <a:p>
            <a:pPr eaLnBrk="1" hangingPunct="1">
              <a:defRPr/>
            </a:pPr>
            <a:r>
              <a:rPr lang="en-US">
                <a:latin typeface="Courier New" charset="0"/>
              </a:rPr>
              <a:t>swap</a:t>
            </a:r>
            <a:r>
              <a:rPr lang="en-US"/>
              <a:t> Finish #2</a:t>
            </a:r>
          </a:p>
        </p:txBody>
      </p:sp>
      <p:sp>
        <p:nvSpPr>
          <p:cNvPr id="87042" name="Rectangle 3"/>
          <p:cNvSpPr>
            <a:spLocks noChangeArrowheads="1"/>
          </p:cNvSpPr>
          <p:nvPr/>
        </p:nvSpPr>
        <p:spPr bwMode="auto">
          <a:xfrm>
            <a:off x="5689600" y="4711700"/>
            <a:ext cx="3124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 pos="3149600" algn="l"/>
              </a:tabLst>
            </a:pPr>
            <a:r>
              <a:rPr lang="en-US">
                <a:solidFill>
                  <a:srgbClr val="00A600"/>
                </a:solidFill>
                <a:latin typeface="Courier New" charset="0"/>
              </a:rPr>
              <a:t>	movl -4(%ebp),%ebx</a:t>
            </a:r>
          </a:p>
          <a:p>
            <a:pPr algn="l">
              <a:lnSpc>
                <a:spcPct val="100000"/>
              </a:lnSpc>
              <a:tabLst>
                <a:tab pos="457200" algn="l"/>
                <a:tab pos="1485900" algn="l"/>
                <a:tab pos="3149600" algn="l"/>
              </a:tabLst>
            </a:pPr>
            <a:r>
              <a:rPr lang="en-US">
                <a:solidFill>
                  <a:srgbClr val="00A600"/>
                </a:solidFill>
                <a:latin typeface="Courier New" charset="0"/>
              </a:rPr>
              <a:t>	</a:t>
            </a:r>
            <a:r>
              <a:rPr lang="en-US" u="sng">
                <a:solidFill>
                  <a:srgbClr val="FF1A1A"/>
                </a:solidFill>
                <a:latin typeface="Courier New" charset="0"/>
              </a:rPr>
              <a:t>movl %ebp,%esp</a:t>
            </a:r>
          </a:p>
          <a:p>
            <a:pPr algn="l">
              <a:lnSpc>
                <a:spcPct val="100000"/>
              </a:lnSpc>
              <a:tabLst>
                <a:tab pos="457200" algn="l"/>
                <a:tab pos="1485900" algn="l"/>
                <a:tab pos="3149600" algn="l"/>
              </a:tabLst>
            </a:pPr>
            <a:r>
              <a:rPr lang="en-US">
                <a:solidFill>
                  <a:srgbClr val="00A600"/>
                </a:solidFill>
                <a:latin typeface="Courier New" charset="0"/>
              </a:rPr>
              <a:t>	popl %ebp</a:t>
            </a:r>
          </a:p>
          <a:p>
            <a:pPr algn="l">
              <a:lnSpc>
                <a:spcPct val="100000"/>
              </a:lnSpc>
              <a:tabLst>
                <a:tab pos="457200" algn="l"/>
                <a:tab pos="1485900" algn="l"/>
                <a:tab pos="3149600" algn="l"/>
              </a:tabLst>
            </a:pPr>
            <a:r>
              <a:rPr lang="en-US">
                <a:solidFill>
                  <a:srgbClr val="00A600"/>
                </a:solidFill>
                <a:latin typeface="Courier New" charset="0"/>
              </a:rPr>
              <a:t>	ret</a:t>
            </a:r>
          </a:p>
        </p:txBody>
      </p:sp>
      <p:sp>
        <p:nvSpPr>
          <p:cNvPr id="87043" name="Rectangle 4"/>
          <p:cNvSpPr>
            <a:spLocks noChangeArrowheads="1"/>
          </p:cNvSpPr>
          <p:nvPr/>
        </p:nvSpPr>
        <p:spPr bwMode="auto">
          <a:xfrm>
            <a:off x="2286000" y="2514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7044" name="Rectangle 5"/>
          <p:cNvSpPr>
            <a:spLocks noChangeArrowheads="1"/>
          </p:cNvSpPr>
          <p:nvPr/>
        </p:nvSpPr>
        <p:spPr bwMode="auto">
          <a:xfrm>
            <a:off x="2286000" y="2895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7045" name="Rectangle 6"/>
          <p:cNvSpPr>
            <a:spLocks noChangeArrowheads="1"/>
          </p:cNvSpPr>
          <p:nvPr/>
        </p:nvSpPr>
        <p:spPr bwMode="auto">
          <a:xfrm>
            <a:off x="22860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7046" name="Rectangle 7"/>
          <p:cNvSpPr>
            <a:spLocks noChangeArrowheads="1"/>
          </p:cNvSpPr>
          <p:nvPr/>
        </p:nvSpPr>
        <p:spPr bwMode="auto">
          <a:xfrm>
            <a:off x="2286000" y="3657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7047" name="Line 8"/>
          <p:cNvSpPr>
            <a:spLocks noChangeShapeType="1"/>
          </p:cNvSpPr>
          <p:nvPr/>
        </p:nvSpPr>
        <p:spPr bwMode="auto">
          <a:xfrm flipH="1">
            <a:off x="3352800" y="3810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48" name="Text Box 9"/>
          <p:cNvSpPr txBox="1">
            <a:spLocks noChangeArrowheads="1"/>
          </p:cNvSpPr>
          <p:nvPr/>
        </p:nvSpPr>
        <p:spPr bwMode="auto">
          <a:xfrm>
            <a:off x="3946525" y="3638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7049" name="Text Box 10"/>
          <p:cNvSpPr txBox="1">
            <a:spLocks noChangeArrowheads="1"/>
          </p:cNvSpPr>
          <p:nvPr/>
        </p:nvSpPr>
        <p:spPr bwMode="auto">
          <a:xfrm>
            <a:off x="1752600" y="3657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87050" name="Text Box 11"/>
          <p:cNvSpPr txBox="1">
            <a:spLocks noChangeArrowheads="1"/>
          </p:cNvSpPr>
          <p:nvPr/>
        </p:nvSpPr>
        <p:spPr bwMode="auto">
          <a:xfrm>
            <a:off x="1752600" y="3276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7051" name="Text Box 12"/>
          <p:cNvSpPr txBox="1">
            <a:spLocks noChangeArrowheads="1"/>
          </p:cNvSpPr>
          <p:nvPr/>
        </p:nvSpPr>
        <p:spPr bwMode="auto">
          <a:xfrm>
            <a:off x="1752600" y="2895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7052" name="Text Box 13"/>
          <p:cNvSpPr txBox="1">
            <a:spLocks noChangeArrowheads="1"/>
          </p:cNvSpPr>
          <p:nvPr/>
        </p:nvSpPr>
        <p:spPr bwMode="auto">
          <a:xfrm>
            <a:off x="1752600" y="2514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7053" name="Text Box 14"/>
          <p:cNvSpPr txBox="1">
            <a:spLocks noChangeArrowheads="1"/>
          </p:cNvSpPr>
          <p:nvPr/>
        </p:nvSpPr>
        <p:spPr bwMode="auto">
          <a:xfrm>
            <a:off x="1371600" y="20574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7054" name="Text Box 15"/>
          <p:cNvSpPr txBox="1">
            <a:spLocks noChangeArrowheads="1"/>
          </p:cNvSpPr>
          <p:nvPr/>
        </p:nvSpPr>
        <p:spPr bwMode="auto">
          <a:xfrm>
            <a:off x="609600" y="1085850"/>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ourier New" charset="0"/>
              </a:rPr>
              <a:t>swap</a:t>
            </a:r>
            <a:r>
              <a:rPr lang="ja-JP" altLang="en-US">
                <a:solidFill>
                  <a:srgbClr val="000066"/>
                </a:solidFill>
              </a:rPr>
              <a:t>’</a:t>
            </a:r>
            <a:r>
              <a:rPr lang="en-US" altLang="ja-JP">
                <a:solidFill>
                  <a:srgbClr val="000066"/>
                </a:solidFill>
              </a:rPr>
              <a:t>s</a:t>
            </a:r>
          </a:p>
          <a:p>
            <a:pPr algn="l">
              <a:lnSpc>
                <a:spcPct val="100000"/>
              </a:lnSpc>
            </a:pPr>
            <a:r>
              <a:rPr lang="en-US">
                <a:solidFill>
                  <a:srgbClr val="000066"/>
                </a:solidFill>
              </a:rPr>
              <a:t>Stack</a:t>
            </a:r>
          </a:p>
        </p:txBody>
      </p:sp>
      <p:sp>
        <p:nvSpPr>
          <p:cNvPr id="87055" name="Rectangle 16"/>
          <p:cNvSpPr>
            <a:spLocks noChangeArrowheads="1"/>
          </p:cNvSpPr>
          <p:nvPr/>
        </p:nvSpPr>
        <p:spPr bwMode="auto">
          <a:xfrm>
            <a:off x="2286000" y="1066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7056" name="Rectangle 17"/>
          <p:cNvSpPr>
            <a:spLocks noChangeArrowheads="1"/>
          </p:cNvSpPr>
          <p:nvPr/>
        </p:nvSpPr>
        <p:spPr bwMode="auto">
          <a:xfrm>
            <a:off x="2286000" y="40386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%ebx</a:t>
            </a:r>
          </a:p>
        </p:txBody>
      </p:sp>
      <p:sp>
        <p:nvSpPr>
          <p:cNvPr id="87057" name="Line 18"/>
          <p:cNvSpPr>
            <a:spLocks noChangeShapeType="1"/>
          </p:cNvSpPr>
          <p:nvPr/>
        </p:nvSpPr>
        <p:spPr bwMode="auto">
          <a:xfrm flipH="1">
            <a:off x="3368675" y="421005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58" name="Text Box 19"/>
          <p:cNvSpPr txBox="1">
            <a:spLocks noChangeArrowheads="1"/>
          </p:cNvSpPr>
          <p:nvPr/>
        </p:nvSpPr>
        <p:spPr bwMode="auto">
          <a:xfrm>
            <a:off x="3962400" y="4038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7059" name="Freeform 20"/>
          <p:cNvSpPr>
            <a:spLocks/>
          </p:cNvSpPr>
          <p:nvPr/>
        </p:nvSpPr>
        <p:spPr bwMode="auto">
          <a:xfrm>
            <a:off x="3200400" y="12192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60" name="Text Box 21"/>
          <p:cNvSpPr txBox="1">
            <a:spLocks noChangeArrowheads="1"/>
          </p:cNvSpPr>
          <p:nvPr/>
        </p:nvSpPr>
        <p:spPr bwMode="auto">
          <a:xfrm>
            <a:off x="1752600" y="4038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-4 </a:t>
            </a:r>
          </a:p>
        </p:txBody>
      </p:sp>
      <p:sp>
        <p:nvSpPr>
          <p:cNvPr id="87061" name="Rectangle 22"/>
          <p:cNvSpPr>
            <a:spLocks noChangeArrowheads="1"/>
          </p:cNvSpPr>
          <p:nvPr/>
        </p:nvSpPr>
        <p:spPr bwMode="auto">
          <a:xfrm>
            <a:off x="6286500" y="25781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7062" name="Rectangle 23"/>
          <p:cNvSpPr>
            <a:spLocks noChangeArrowheads="1"/>
          </p:cNvSpPr>
          <p:nvPr/>
        </p:nvSpPr>
        <p:spPr bwMode="auto">
          <a:xfrm>
            <a:off x="6286500" y="29591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7063" name="Rectangle 24"/>
          <p:cNvSpPr>
            <a:spLocks noChangeArrowheads="1"/>
          </p:cNvSpPr>
          <p:nvPr/>
        </p:nvSpPr>
        <p:spPr bwMode="auto">
          <a:xfrm>
            <a:off x="6286500" y="33401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7064" name="Rectangle 25"/>
          <p:cNvSpPr>
            <a:spLocks noChangeArrowheads="1"/>
          </p:cNvSpPr>
          <p:nvPr/>
        </p:nvSpPr>
        <p:spPr bwMode="auto">
          <a:xfrm>
            <a:off x="6286500" y="37211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7065" name="Line 26"/>
          <p:cNvSpPr>
            <a:spLocks noChangeShapeType="1"/>
          </p:cNvSpPr>
          <p:nvPr/>
        </p:nvSpPr>
        <p:spPr bwMode="auto">
          <a:xfrm flipH="1">
            <a:off x="7353300" y="38735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66" name="Text Box 27"/>
          <p:cNvSpPr txBox="1">
            <a:spLocks noChangeArrowheads="1"/>
          </p:cNvSpPr>
          <p:nvPr/>
        </p:nvSpPr>
        <p:spPr bwMode="auto">
          <a:xfrm>
            <a:off x="7947025" y="37020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7067" name="Text Box 28"/>
          <p:cNvSpPr txBox="1">
            <a:spLocks noChangeArrowheads="1"/>
          </p:cNvSpPr>
          <p:nvPr/>
        </p:nvSpPr>
        <p:spPr bwMode="auto">
          <a:xfrm>
            <a:off x="5753100" y="3721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87068" name="Text Box 29"/>
          <p:cNvSpPr txBox="1">
            <a:spLocks noChangeArrowheads="1"/>
          </p:cNvSpPr>
          <p:nvPr/>
        </p:nvSpPr>
        <p:spPr bwMode="auto">
          <a:xfrm>
            <a:off x="5753100" y="3340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7069" name="Text Box 30"/>
          <p:cNvSpPr txBox="1">
            <a:spLocks noChangeArrowheads="1"/>
          </p:cNvSpPr>
          <p:nvPr/>
        </p:nvSpPr>
        <p:spPr bwMode="auto">
          <a:xfrm>
            <a:off x="5753100" y="2959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7070" name="Text Box 31"/>
          <p:cNvSpPr txBox="1">
            <a:spLocks noChangeArrowheads="1"/>
          </p:cNvSpPr>
          <p:nvPr/>
        </p:nvSpPr>
        <p:spPr bwMode="auto">
          <a:xfrm>
            <a:off x="5753100" y="2578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7071" name="Text Box 32"/>
          <p:cNvSpPr txBox="1">
            <a:spLocks noChangeArrowheads="1"/>
          </p:cNvSpPr>
          <p:nvPr/>
        </p:nvSpPr>
        <p:spPr bwMode="auto">
          <a:xfrm>
            <a:off x="5372100" y="21209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7072" name="Text Box 33"/>
          <p:cNvSpPr txBox="1">
            <a:spLocks noChangeArrowheads="1"/>
          </p:cNvSpPr>
          <p:nvPr/>
        </p:nvSpPr>
        <p:spPr bwMode="auto">
          <a:xfrm>
            <a:off x="4610100" y="1149350"/>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ourier New" charset="0"/>
              </a:rPr>
              <a:t>swap</a:t>
            </a:r>
            <a:r>
              <a:rPr lang="ja-JP" altLang="en-US">
                <a:solidFill>
                  <a:srgbClr val="000066"/>
                </a:solidFill>
              </a:rPr>
              <a:t>’</a:t>
            </a:r>
            <a:r>
              <a:rPr lang="en-US" altLang="ja-JP">
                <a:solidFill>
                  <a:srgbClr val="000066"/>
                </a:solidFill>
              </a:rPr>
              <a:t>s</a:t>
            </a:r>
          </a:p>
          <a:p>
            <a:pPr algn="l">
              <a:lnSpc>
                <a:spcPct val="100000"/>
              </a:lnSpc>
            </a:pPr>
            <a:r>
              <a:rPr lang="en-US">
                <a:solidFill>
                  <a:srgbClr val="000066"/>
                </a:solidFill>
              </a:rPr>
              <a:t>Stack</a:t>
            </a:r>
          </a:p>
        </p:txBody>
      </p:sp>
      <p:sp>
        <p:nvSpPr>
          <p:cNvPr id="87073" name="Rectangle 34"/>
          <p:cNvSpPr>
            <a:spLocks noChangeArrowheads="1"/>
          </p:cNvSpPr>
          <p:nvPr/>
        </p:nvSpPr>
        <p:spPr bwMode="auto">
          <a:xfrm>
            <a:off x="6286500" y="11303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7074" name="Line 35"/>
          <p:cNvSpPr>
            <a:spLocks noChangeShapeType="1"/>
          </p:cNvSpPr>
          <p:nvPr/>
        </p:nvSpPr>
        <p:spPr bwMode="auto">
          <a:xfrm flipH="1" flipV="1">
            <a:off x="7356475" y="3975100"/>
            <a:ext cx="469900" cy="2984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75" name="Text Box 36"/>
          <p:cNvSpPr txBox="1">
            <a:spLocks noChangeArrowheads="1"/>
          </p:cNvSpPr>
          <p:nvPr/>
        </p:nvSpPr>
        <p:spPr bwMode="auto">
          <a:xfrm>
            <a:off x="7962900" y="41021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7076" name="Freeform 37"/>
          <p:cNvSpPr>
            <a:spLocks/>
          </p:cNvSpPr>
          <p:nvPr/>
        </p:nvSpPr>
        <p:spPr bwMode="auto">
          <a:xfrm>
            <a:off x="7200900" y="12827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8307181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57200" y="228600"/>
            <a:ext cx="5943600" cy="573088"/>
          </a:xfrm>
        </p:spPr>
        <p:txBody>
          <a:bodyPr/>
          <a:lstStyle/>
          <a:p>
            <a:r>
              <a:rPr lang="en-US">
                <a:latin typeface="Calibri" pitchFamily="-96" charset="0"/>
              </a:rPr>
              <a:t>Array Allocation</a:t>
            </a:r>
          </a:p>
        </p:txBody>
      </p:sp>
      <p:sp>
        <p:nvSpPr>
          <p:cNvPr id="301059" name="Rectangle 3"/>
          <p:cNvSpPr>
            <a:spLocks noGrp="1" noChangeArrowheads="1"/>
          </p:cNvSpPr>
          <p:nvPr>
            <p:ph type="body" idx="1"/>
          </p:nvPr>
        </p:nvSpPr>
        <p:spPr>
          <a:xfrm>
            <a:off x="290513" y="838200"/>
            <a:ext cx="8307387" cy="1616075"/>
          </a:xfrm>
        </p:spPr>
        <p:txBody>
          <a:bodyPr/>
          <a:lstStyle/>
          <a:p>
            <a:r>
              <a:rPr lang="en-US" dirty="0">
                <a:latin typeface="Calibri" pitchFamily="-96" charset="0"/>
              </a:rPr>
              <a:t>Basic Principle</a:t>
            </a:r>
          </a:p>
          <a:p>
            <a:pPr lvl="1">
              <a:buFont typeface="Wingdings" pitchFamily="-96" charset="2"/>
              <a:buNone/>
            </a:pPr>
            <a:r>
              <a:rPr lang="en-US" i="1" dirty="0" err="1" smtClean="0">
                <a:latin typeface="Calibri" pitchFamily="-96" charset="0"/>
              </a:rPr>
              <a:t>Type_T</a:t>
            </a:r>
            <a:r>
              <a:rPr lang="en-US" b="1" dirty="0" smtClean="0">
                <a:latin typeface="Calibri" pitchFamily="-96" charset="0"/>
              </a:rPr>
              <a:t>  </a:t>
            </a:r>
            <a:r>
              <a:rPr lang="en-US" dirty="0" err="1">
                <a:latin typeface="Courier New" pitchFamily="-96" charset="0"/>
              </a:rPr>
              <a:t>N</a:t>
            </a:r>
            <a:r>
              <a:rPr lang="en-US" b="1" dirty="0" err="1" smtClean="0">
                <a:latin typeface="Courier New" pitchFamily="-96" charset="0"/>
              </a:rPr>
              <a:t>ame_of_array</a:t>
            </a:r>
            <a:r>
              <a:rPr lang="en-US" b="1" dirty="0" smtClean="0">
                <a:latin typeface="Courier New" pitchFamily="-96" charset="0"/>
              </a:rPr>
              <a:t>[</a:t>
            </a:r>
            <a:r>
              <a:rPr lang="en-US" i="1" dirty="0">
                <a:latin typeface="Calibri" pitchFamily="-96" charset="0"/>
              </a:rPr>
              <a:t>L</a:t>
            </a:r>
            <a:r>
              <a:rPr lang="en-US" b="1" dirty="0">
                <a:latin typeface="Courier New" pitchFamily="-96" charset="0"/>
              </a:rPr>
              <a:t>];</a:t>
            </a:r>
            <a:endParaRPr lang="en-US" b="1" dirty="0">
              <a:latin typeface="Calibri" pitchFamily="-96" charset="0"/>
            </a:endParaRPr>
          </a:p>
          <a:p>
            <a:pPr lvl="1"/>
            <a:r>
              <a:rPr lang="en-US" dirty="0">
                <a:latin typeface="Calibri" pitchFamily="-96" charset="0"/>
              </a:rPr>
              <a:t>Array </a:t>
            </a:r>
            <a:r>
              <a:rPr lang="en-US" dirty="0" err="1" smtClean="0">
                <a:latin typeface="Courier New" pitchFamily="-96" charset="0"/>
              </a:rPr>
              <a:t>Name_of_array</a:t>
            </a:r>
            <a:r>
              <a:rPr lang="en-US" dirty="0" smtClean="0">
                <a:latin typeface="Courier New" pitchFamily="-96" charset="0"/>
              </a:rPr>
              <a:t> </a:t>
            </a:r>
            <a:r>
              <a:rPr lang="en-US" dirty="0" smtClean="0">
                <a:latin typeface="Calibri" pitchFamily="-96" charset="0"/>
              </a:rPr>
              <a:t>of </a:t>
            </a:r>
            <a:r>
              <a:rPr lang="en-US" dirty="0">
                <a:latin typeface="Calibri" pitchFamily="-96" charset="0"/>
              </a:rPr>
              <a:t>data type </a:t>
            </a:r>
            <a:r>
              <a:rPr lang="en-US" i="1" dirty="0" err="1" smtClean="0">
                <a:latin typeface="Calibri" pitchFamily="-96" charset="0"/>
              </a:rPr>
              <a:t>Type_T</a:t>
            </a:r>
            <a:r>
              <a:rPr lang="en-US" dirty="0" smtClean="0">
                <a:latin typeface="Calibri" pitchFamily="-96" charset="0"/>
              </a:rPr>
              <a:t> </a:t>
            </a:r>
            <a:r>
              <a:rPr lang="en-US" dirty="0">
                <a:latin typeface="Calibri" pitchFamily="-96" charset="0"/>
              </a:rPr>
              <a:t>and length </a:t>
            </a:r>
            <a:r>
              <a:rPr lang="en-US" i="1" dirty="0">
                <a:latin typeface="Calibri" pitchFamily="-96" charset="0"/>
              </a:rPr>
              <a:t>L</a:t>
            </a:r>
            <a:endParaRPr lang="en-US" dirty="0">
              <a:latin typeface="Calibri" pitchFamily="-96" charset="0"/>
            </a:endParaRPr>
          </a:p>
          <a:p>
            <a:pPr lvl="1"/>
            <a:r>
              <a:rPr lang="en-US" dirty="0">
                <a:latin typeface="Calibri" pitchFamily="-96" charset="0"/>
              </a:rPr>
              <a:t>Contiguously allocated region of </a:t>
            </a:r>
            <a:r>
              <a:rPr lang="en-US" i="1" dirty="0">
                <a:latin typeface="Calibri" pitchFamily="-96" charset="0"/>
              </a:rPr>
              <a:t>L</a:t>
            </a:r>
            <a:r>
              <a:rPr lang="en-US" dirty="0">
                <a:latin typeface="Calibri" pitchFamily="-96" charset="0"/>
              </a:rPr>
              <a:t> * </a:t>
            </a:r>
            <a:r>
              <a:rPr lang="en-US" b="1" dirty="0" err="1">
                <a:latin typeface="Courier New" pitchFamily="-96" charset="0"/>
              </a:rPr>
              <a:t>sizeof</a:t>
            </a:r>
            <a:r>
              <a:rPr lang="en-US" dirty="0">
                <a:latin typeface="Courier New" pitchFamily="-96" charset="0"/>
              </a:rPr>
              <a:t>(</a:t>
            </a:r>
            <a:r>
              <a:rPr lang="en-US" i="1" dirty="0" err="1" smtClean="0">
                <a:latin typeface="Calibri" pitchFamily="-96" charset="0"/>
              </a:rPr>
              <a:t>Type_T</a:t>
            </a:r>
            <a:r>
              <a:rPr lang="en-US" dirty="0" smtClean="0">
                <a:latin typeface="Courier New" pitchFamily="-96" charset="0"/>
              </a:rPr>
              <a:t>)</a:t>
            </a:r>
            <a:r>
              <a:rPr lang="en-US" dirty="0" smtClean="0">
                <a:latin typeface="Calibri" pitchFamily="-96" charset="0"/>
              </a:rPr>
              <a:t> bytes in memory</a:t>
            </a:r>
            <a:endParaRPr lang="en-US" dirty="0">
              <a:latin typeface="Calibri" pitchFamily="-96" charset="0"/>
            </a:endParaRPr>
          </a:p>
        </p:txBody>
      </p:sp>
      <p:grpSp>
        <p:nvGrpSpPr>
          <p:cNvPr id="2" name="Group 1"/>
          <p:cNvGrpSpPr/>
          <p:nvPr/>
        </p:nvGrpSpPr>
        <p:grpSpPr>
          <a:xfrm>
            <a:off x="28575" y="2819400"/>
            <a:ext cx="5534025" cy="781050"/>
            <a:chOff x="28575" y="2617788"/>
            <a:chExt cx="5534025" cy="781050"/>
          </a:xfrm>
        </p:grpSpPr>
        <p:sp>
          <p:nvSpPr>
            <p:cNvPr id="301061" name="Text Box 5"/>
            <p:cNvSpPr txBox="1">
              <a:spLocks noChangeArrowheads="1"/>
            </p:cNvSpPr>
            <p:nvPr/>
          </p:nvSpPr>
          <p:spPr bwMode="auto">
            <a:xfrm>
              <a:off x="28575" y="2617788"/>
              <a:ext cx="2135188" cy="336550"/>
            </a:xfrm>
            <a:prstGeom prst="rect">
              <a:avLst/>
            </a:prstGeom>
            <a:noFill/>
            <a:ln w="25400">
              <a:noFill/>
              <a:miter lim="800000"/>
              <a:headEnd/>
              <a:tailEnd/>
            </a:ln>
          </p:spPr>
          <p:txBody>
            <a:bodyPr wrap="none">
              <a:prstTxWarp prst="textNoShape">
                <a:avLst/>
              </a:prstTxWarp>
              <a:spAutoFit/>
            </a:bodyPr>
            <a:lstStyle/>
            <a:p>
              <a:pPr algn="r"/>
              <a:r>
                <a:rPr lang="en-US" sz="1600">
                  <a:solidFill>
                    <a:srgbClr val="000066"/>
                  </a:solidFill>
                  <a:latin typeface="Courier New" pitchFamily="-96" charset="0"/>
                </a:rPr>
                <a:t>char string[12];</a:t>
              </a:r>
            </a:p>
          </p:txBody>
        </p:sp>
        <p:grpSp>
          <p:nvGrpSpPr>
            <p:cNvPr id="99" name="Group 98"/>
            <p:cNvGrpSpPr>
              <a:grpSpLocks/>
            </p:cNvGrpSpPr>
            <p:nvPr/>
          </p:nvGrpSpPr>
          <p:grpSpPr bwMode="auto">
            <a:xfrm>
              <a:off x="2057400" y="2667000"/>
              <a:ext cx="3505200" cy="731838"/>
              <a:chOff x="2514600" y="2667000"/>
              <a:chExt cx="3505200" cy="732254"/>
            </a:xfrm>
          </p:grpSpPr>
          <p:grpSp>
            <p:nvGrpSpPr>
              <p:cNvPr id="56388" name="Group 7"/>
              <p:cNvGrpSpPr>
                <a:grpSpLocks/>
              </p:cNvGrpSpPr>
              <p:nvPr/>
            </p:nvGrpSpPr>
            <p:grpSpPr bwMode="auto">
              <a:xfrm>
                <a:off x="2743200" y="2667000"/>
                <a:ext cx="2743200" cy="228600"/>
                <a:chOff x="1008" y="1776"/>
                <a:chExt cx="1728" cy="144"/>
              </a:xfrm>
            </p:grpSpPr>
            <p:sp>
              <p:nvSpPr>
                <p:cNvPr id="301064" name="Rectangle 8"/>
                <p:cNvSpPr>
                  <a:spLocks noChangeArrowheads="1"/>
                </p:cNvSpPr>
                <p:nvPr/>
              </p:nvSpPr>
              <p:spPr bwMode="auto">
                <a:xfrm>
                  <a:off x="1008"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65" name="Rectangle 9"/>
                <p:cNvSpPr>
                  <a:spLocks noChangeArrowheads="1"/>
                </p:cNvSpPr>
                <p:nvPr/>
              </p:nvSpPr>
              <p:spPr bwMode="auto">
                <a:xfrm>
                  <a:off x="1152"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66" name="Rectangle 10"/>
                <p:cNvSpPr>
                  <a:spLocks noChangeArrowheads="1"/>
                </p:cNvSpPr>
                <p:nvPr/>
              </p:nvSpPr>
              <p:spPr bwMode="auto">
                <a:xfrm>
                  <a:off x="1296"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67" name="Rectangle 11"/>
                <p:cNvSpPr>
                  <a:spLocks noChangeArrowheads="1"/>
                </p:cNvSpPr>
                <p:nvPr/>
              </p:nvSpPr>
              <p:spPr bwMode="auto">
                <a:xfrm>
                  <a:off x="1440"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68" name="Rectangle 12"/>
                <p:cNvSpPr>
                  <a:spLocks noChangeArrowheads="1"/>
                </p:cNvSpPr>
                <p:nvPr/>
              </p:nvSpPr>
              <p:spPr bwMode="auto">
                <a:xfrm>
                  <a:off x="1584"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69" name="Rectangle 13"/>
                <p:cNvSpPr>
                  <a:spLocks noChangeArrowheads="1"/>
                </p:cNvSpPr>
                <p:nvPr/>
              </p:nvSpPr>
              <p:spPr bwMode="auto">
                <a:xfrm>
                  <a:off x="1728"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70" name="Rectangle 14"/>
                <p:cNvSpPr>
                  <a:spLocks noChangeArrowheads="1"/>
                </p:cNvSpPr>
                <p:nvPr/>
              </p:nvSpPr>
              <p:spPr bwMode="auto">
                <a:xfrm>
                  <a:off x="1872"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71" name="Rectangle 15"/>
                <p:cNvSpPr>
                  <a:spLocks noChangeArrowheads="1"/>
                </p:cNvSpPr>
                <p:nvPr/>
              </p:nvSpPr>
              <p:spPr bwMode="auto">
                <a:xfrm>
                  <a:off x="2016"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72" name="Rectangle 16"/>
                <p:cNvSpPr>
                  <a:spLocks noChangeArrowheads="1"/>
                </p:cNvSpPr>
                <p:nvPr/>
              </p:nvSpPr>
              <p:spPr bwMode="auto">
                <a:xfrm>
                  <a:off x="2160"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73" name="Rectangle 17"/>
                <p:cNvSpPr>
                  <a:spLocks noChangeArrowheads="1"/>
                </p:cNvSpPr>
                <p:nvPr/>
              </p:nvSpPr>
              <p:spPr bwMode="auto">
                <a:xfrm>
                  <a:off x="2304"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74" name="Rectangle 18"/>
                <p:cNvSpPr>
                  <a:spLocks noChangeArrowheads="1"/>
                </p:cNvSpPr>
                <p:nvPr/>
              </p:nvSpPr>
              <p:spPr bwMode="auto">
                <a:xfrm>
                  <a:off x="2448"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75" name="Rectangle 19"/>
                <p:cNvSpPr>
                  <a:spLocks noChangeArrowheads="1"/>
                </p:cNvSpPr>
                <p:nvPr/>
              </p:nvSpPr>
              <p:spPr bwMode="auto">
                <a:xfrm>
                  <a:off x="2592" y="1776"/>
                  <a:ext cx="144"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grpSp>
          <p:sp>
            <p:nvSpPr>
              <p:cNvPr id="56389" name="Text Box 20"/>
              <p:cNvSpPr txBox="1">
                <a:spLocks noChangeArrowheads="1"/>
              </p:cNvSpPr>
              <p:nvPr/>
            </p:nvSpPr>
            <p:spPr bwMode="auto">
              <a:xfrm>
                <a:off x="2514600" y="3062512"/>
                <a:ext cx="396875" cy="336742"/>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a:t>
                </a:r>
              </a:p>
            </p:txBody>
          </p:sp>
          <p:sp>
            <p:nvSpPr>
              <p:cNvPr id="56390" name="Text Box 21"/>
              <p:cNvSpPr txBox="1">
                <a:spLocks noChangeArrowheads="1"/>
              </p:cNvSpPr>
              <p:nvPr/>
            </p:nvSpPr>
            <p:spPr bwMode="auto">
              <a:xfrm>
                <a:off x="5029200" y="3062512"/>
                <a:ext cx="990600" cy="336742"/>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+ 12</a:t>
                </a:r>
                <a:endParaRPr lang="en-US" sz="1600" b="0" i="1">
                  <a:solidFill>
                    <a:srgbClr val="000066"/>
                  </a:solidFill>
                  <a:latin typeface="Calibri" pitchFamily="-96" charset="0"/>
                </a:endParaRPr>
              </a:p>
            </p:txBody>
          </p:sp>
          <p:sp>
            <p:nvSpPr>
              <p:cNvPr id="56391" name="Line 22"/>
              <p:cNvSpPr>
                <a:spLocks noChangeShapeType="1"/>
              </p:cNvSpPr>
              <p:nvPr/>
            </p:nvSpPr>
            <p:spPr bwMode="auto">
              <a:xfrm flipV="1">
                <a:off x="2743200" y="2895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92" name="Line 23"/>
              <p:cNvSpPr>
                <a:spLocks noChangeShapeType="1"/>
              </p:cNvSpPr>
              <p:nvPr/>
            </p:nvSpPr>
            <p:spPr bwMode="auto">
              <a:xfrm flipV="1">
                <a:off x="5486400" y="2895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grpSp>
      <p:grpSp>
        <p:nvGrpSpPr>
          <p:cNvPr id="3" name="Group 2"/>
          <p:cNvGrpSpPr/>
          <p:nvPr/>
        </p:nvGrpSpPr>
        <p:grpSpPr>
          <a:xfrm>
            <a:off x="638175" y="3787254"/>
            <a:ext cx="6753225" cy="779462"/>
            <a:chOff x="638175" y="3585642"/>
            <a:chExt cx="6753225" cy="779462"/>
          </a:xfrm>
        </p:grpSpPr>
        <p:sp>
          <p:nvSpPr>
            <p:cNvPr id="301087" name="Text Box 31"/>
            <p:cNvSpPr txBox="1">
              <a:spLocks noChangeArrowheads="1"/>
            </p:cNvSpPr>
            <p:nvPr/>
          </p:nvSpPr>
          <p:spPr bwMode="auto">
            <a:xfrm>
              <a:off x="638175" y="3585642"/>
              <a:ext cx="1525588" cy="336550"/>
            </a:xfrm>
            <a:prstGeom prst="rect">
              <a:avLst/>
            </a:prstGeom>
            <a:noFill/>
            <a:ln w="25400">
              <a:noFill/>
              <a:miter lim="800000"/>
              <a:headEnd/>
              <a:tailEnd/>
            </a:ln>
          </p:spPr>
          <p:txBody>
            <a:bodyPr wrap="none">
              <a:prstTxWarp prst="textNoShape">
                <a:avLst/>
              </a:prstTxWarp>
              <a:spAutoFit/>
            </a:bodyPr>
            <a:lstStyle/>
            <a:p>
              <a:pPr algn="r"/>
              <a:r>
                <a:rPr lang="en-US" sz="1600">
                  <a:solidFill>
                    <a:srgbClr val="000066"/>
                  </a:solidFill>
                  <a:latin typeface="Courier New" pitchFamily="-96" charset="0"/>
                </a:rPr>
                <a:t>int val[5];</a:t>
              </a:r>
            </a:p>
          </p:txBody>
        </p:sp>
        <p:grpSp>
          <p:nvGrpSpPr>
            <p:cNvPr id="98" name="Group 97"/>
            <p:cNvGrpSpPr>
              <a:grpSpLocks/>
            </p:cNvGrpSpPr>
            <p:nvPr/>
          </p:nvGrpSpPr>
          <p:grpSpPr bwMode="auto">
            <a:xfrm>
              <a:off x="2057400" y="3633267"/>
              <a:ext cx="5334000" cy="731837"/>
              <a:chOff x="2514600" y="3429000"/>
              <a:chExt cx="5334000" cy="730672"/>
            </a:xfrm>
          </p:grpSpPr>
          <p:grpSp>
            <p:nvGrpSpPr>
              <p:cNvPr id="56370" name="Group 25"/>
              <p:cNvGrpSpPr>
                <a:grpSpLocks/>
              </p:cNvGrpSpPr>
              <p:nvPr/>
            </p:nvGrpSpPr>
            <p:grpSpPr bwMode="auto">
              <a:xfrm>
                <a:off x="2743200" y="3429000"/>
                <a:ext cx="4572000" cy="228600"/>
                <a:chOff x="1008" y="1968"/>
                <a:chExt cx="2880" cy="144"/>
              </a:xfrm>
            </p:grpSpPr>
            <p:sp>
              <p:nvSpPr>
                <p:cNvPr id="301082" name="Rectangle 26"/>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83" name="Rectangle 27"/>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84" name="Rectangle 28"/>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85" name="Rectangle 29"/>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086" name="Rectangle 30"/>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grpSp>
          <p:sp>
            <p:nvSpPr>
              <p:cNvPr id="56371" name="Text Box 32"/>
              <p:cNvSpPr txBox="1">
                <a:spLocks noChangeArrowheads="1"/>
              </p:cNvSpPr>
              <p:nvPr/>
            </p:nvSpPr>
            <p:spPr bwMode="auto">
              <a:xfrm>
                <a:off x="2514600" y="3809393"/>
                <a:ext cx="396875" cy="336014"/>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a:t>
                </a:r>
              </a:p>
            </p:txBody>
          </p:sp>
          <p:sp>
            <p:nvSpPr>
              <p:cNvPr id="56372" name="Text Box 33"/>
              <p:cNvSpPr txBox="1">
                <a:spLocks noChangeArrowheads="1"/>
              </p:cNvSpPr>
              <p:nvPr/>
            </p:nvSpPr>
            <p:spPr bwMode="auto">
              <a:xfrm>
                <a:off x="3182938" y="3823658"/>
                <a:ext cx="990600" cy="336014"/>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+ 4</a:t>
                </a:r>
                <a:endParaRPr lang="en-US" sz="1600" b="0" i="1">
                  <a:solidFill>
                    <a:srgbClr val="000066"/>
                  </a:solidFill>
                  <a:latin typeface="Calibri" pitchFamily="-96" charset="0"/>
                </a:endParaRPr>
              </a:p>
            </p:txBody>
          </p:sp>
          <p:sp>
            <p:nvSpPr>
              <p:cNvPr id="56373" name="Line 34"/>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74" name="Line 35"/>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75" name="Text Box 36"/>
              <p:cNvSpPr txBox="1">
                <a:spLocks noChangeArrowheads="1"/>
              </p:cNvSpPr>
              <p:nvPr/>
            </p:nvSpPr>
            <p:spPr bwMode="auto">
              <a:xfrm>
                <a:off x="4097338" y="3823658"/>
                <a:ext cx="990600" cy="336014"/>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+ 8</a:t>
                </a:r>
                <a:endParaRPr lang="en-US" sz="1600" b="0" i="1">
                  <a:solidFill>
                    <a:srgbClr val="000066"/>
                  </a:solidFill>
                  <a:latin typeface="Calibri" pitchFamily="-96" charset="0"/>
                </a:endParaRPr>
              </a:p>
            </p:txBody>
          </p:sp>
          <p:sp>
            <p:nvSpPr>
              <p:cNvPr id="56376" name="Line 37"/>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77" name="Text Box 38"/>
              <p:cNvSpPr txBox="1">
                <a:spLocks noChangeArrowheads="1"/>
              </p:cNvSpPr>
              <p:nvPr/>
            </p:nvSpPr>
            <p:spPr bwMode="auto">
              <a:xfrm>
                <a:off x="5029200" y="3823658"/>
                <a:ext cx="990600" cy="336014"/>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+ 12</a:t>
                </a:r>
                <a:endParaRPr lang="en-US" sz="1600" b="0" i="1">
                  <a:solidFill>
                    <a:srgbClr val="000066"/>
                  </a:solidFill>
                  <a:latin typeface="Calibri" pitchFamily="-96" charset="0"/>
                </a:endParaRPr>
              </a:p>
            </p:txBody>
          </p:sp>
          <p:sp>
            <p:nvSpPr>
              <p:cNvPr id="56378" name="Line 39"/>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79" name="Text Box 40"/>
              <p:cNvSpPr txBox="1">
                <a:spLocks noChangeArrowheads="1"/>
              </p:cNvSpPr>
              <p:nvPr/>
            </p:nvSpPr>
            <p:spPr bwMode="auto">
              <a:xfrm>
                <a:off x="5943600" y="3823658"/>
                <a:ext cx="990600" cy="336014"/>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+ 16</a:t>
                </a:r>
                <a:endParaRPr lang="en-US" sz="1600" b="0" i="1">
                  <a:solidFill>
                    <a:srgbClr val="000066"/>
                  </a:solidFill>
                  <a:latin typeface="Calibri" pitchFamily="-96" charset="0"/>
                </a:endParaRPr>
              </a:p>
            </p:txBody>
          </p:sp>
          <p:sp>
            <p:nvSpPr>
              <p:cNvPr id="56380" name="Line 41"/>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81" name="Text Box 42"/>
              <p:cNvSpPr txBox="1">
                <a:spLocks noChangeArrowheads="1"/>
              </p:cNvSpPr>
              <p:nvPr/>
            </p:nvSpPr>
            <p:spPr bwMode="auto">
              <a:xfrm>
                <a:off x="6858000" y="3823658"/>
                <a:ext cx="990600" cy="336014"/>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+ 20</a:t>
                </a:r>
                <a:endParaRPr lang="en-US" sz="1600" b="0" i="1">
                  <a:solidFill>
                    <a:srgbClr val="000066"/>
                  </a:solidFill>
                  <a:latin typeface="Calibri" pitchFamily="-96" charset="0"/>
                </a:endParaRPr>
              </a:p>
            </p:txBody>
          </p:sp>
          <p:sp>
            <p:nvSpPr>
              <p:cNvPr id="56382" name="Line 43"/>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grpSp>
      <p:grpSp>
        <p:nvGrpSpPr>
          <p:cNvPr id="4" name="Group 3"/>
          <p:cNvGrpSpPr/>
          <p:nvPr/>
        </p:nvGrpSpPr>
        <p:grpSpPr>
          <a:xfrm>
            <a:off x="515938" y="4782740"/>
            <a:ext cx="7940675" cy="815975"/>
            <a:chOff x="515938" y="4581128"/>
            <a:chExt cx="7940675" cy="815975"/>
          </a:xfrm>
        </p:grpSpPr>
        <p:sp>
          <p:nvSpPr>
            <p:cNvPr id="301101" name="Text Box 45"/>
            <p:cNvSpPr txBox="1">
              <a:spLocks noChangeArrowheads="1"/>
            </p:cNvSpPr>
            <p:nvPr/>
          </p:nvSpPr>
          <p:spPr bwMode="auto">
            <a:xfrm>
              <a:off x="515938" y="4581128"/>
              <a:ext cx="1647825" cy="336550"/>
            </a:xfrm>
            <a:prstGeom prst="rect">
              <a:avLst/>
            </a:prstGeom>
            <a:noFill/>
            <a:ln w="25400">
              <a:noFill/>
              <a:miter lim="800000"/>
              <a:headEnd/>
              <a:tailEnd/>
            </a:ln>
          </p:spPr>
          <p:txBody>
            <a:bodyPr wrap="none">
              <a:prstTxWarp prst="textNoShape">
                <a:avLst/>
              </a:prstTxWarp>
              <a:spAutoFit/>
            </a:bodyPr>
            <a:lstStyle/>
            <a:p>
              <a:pPr algn="r"/>
              <a:r>
                <a:rPr lang="en-US" sz="1600">
                  <a:solidFill>
                    <a:srgbClr val="000066"/>
                  </a:solidFill>
                  <a:latin typeface="Courier New" pitchFamily="-96" charset="0"/>
                </a:rPr>
                <a:t>double a[3];</a:t>
              </a:r>
            </a:p>
          </p:txBody>
        </p:sp>
        <p:grpSp>
          <p:nvGrpSpPr>
            <p:cNvPr id="97" name="Group 96"/>
            <p:cNvGrpSpPr>
              <a:grpSpLocks/>
            </p:cNvGrpSpPr>
            <p:nvPr/>
          </p:nvGrpSpPr>
          <p:grpSpPr bwMode="auto">
            <a:xfrm>
              <a:off x="2057400" y="4649391"/>
              <a:ext cx="6399213" cy="747712"/>
              <a:chOff x="2515700" y="4343402"/>
              <a:chExt cx="6399700" cy="747713"/>
            </a:xfrm>
          </p:grpSpPr>
          <p:grpSp>
            <p:nvGrpSpPr>
              <p:cNvPr id="56358" name="Group 47"/>
              <p:cNvGrpSpPr>
                <a:grpSpLocks/>
              </p:cNvGrpSpPr>
              <p:nvPr/>
            </p:nvGrpSpPr>
            <p:grpSpPr bwMode="auto">
              <a:xfrm>
                <a:off x="2748919" y="4343402"/>
                <a:ext cx="5613070" cy="228600"/>
                <a:chOff x="1008" y="2208"/>
                <a:chExt cx="3456" cy="144"/>
              </a:xfrm>
            </p:grpSpPr>
            <p:sp>
              <p:nvSpPr>
                <p:cNvPr id="301104" name="Rectangle 48"/>
                <p:cNvSpPr>
                  <a:spLocks noChangeArrowheads="1"/>
                </p:cNvSpPr>
                <p:nvPr/>
              </p:nvSpPr>
              <p:spPr bwMode="auto">
                <a:xfrm>
                  <a:off x="1008" y="22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105" name="Rectangle 49"/>
                <p:cNvSpPr>
                  <a:spLocks noChangeArrowheads="1"/>
                </p:cNvSpPr>
                <p:nvPr/>
              </p:nvSpPr>
              <p:spPr bwMode="auto">
                <a:xfrm>
                  <a:off x="2160" y="22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106" name="Rectangle 50"/>
                <p:cNvSpPr>
                  <a:spLocks noChangeArrowheads="1"/>
                </p:cNvSpPr>
                <p:nvPr/>
              </p:nvSpPr>
              <p:spPr bwMode="auto">
                <a:xfrm>
                  <a:off x="3312" y="22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grpSp>
          <p:sp>
            <p:nvSpPr>
              <p:cNvPr id="56359" name="Line 52"/>
              <p:cNvSpPr>
                <a:spLocks noChangeShapeType="1"/>
              </p:cNvSpPr>
              <p:nvPr/>
            </p:nvSpPr>
            <p:spPr bwMode="auto">
              <a:xfrm flipV="1">
                <a:off x="8383100" y="458461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60" name="Text Box 55"/>
              <p:cNvSpPr txBox="1">
                <a:spLocks noChangeArrowheads="1"/>
              </p:cNvSpPr>
              <p:nvPr/>
            </p:nvSpPr>
            <p:spPr bwMode="auto">
              <a:xfrm>
                <a:off x="7902498" y="4724402"/>
                <a:ext cx="1012902" cy="366713"/>
              </a:xfrm>
              <a:prstGeom prst="rect">
                <a:avLst/>
              </a:prstGeom>
              <a:noFill/>
              <a:ln w="25400">
                <a:noFill/>
                <a:miter lim="800000"/>
                <a:headEnd/>
                <a:tailEnd/>
              </a:ln>
            </p:spPr>
            <p:txBody>
              <a:bodyPr>
                <a:prstTxWarp prst="textNoShape">
                  <a:avLst/>
                </a:prstTxWarp>
                <a:spAutoFit/>
              </a:bodyPr>
              <a:lstStyle/>
              <a:p>
                <a:r>
                  <a:rPr lang="en-US" b="0" i="1">
                    <a:solidFill>
                      <a:srgbClr val="000066"/>
                    </a:solidFill>
                    <a:latin typeface="Calibri" pitchFamily="-96" charset="0"/>
                  </a:rPr>
                  <a:t>x </a:t>
                </a:r>
                <a:r>
                  <a:rPr lang="en-US" b="0">
                    <a:solidFill>
                      <a:srgbClr val="000066"/>
                    </a:solidFill>
                    <a:latin typeface="Calibri" pitchFamily="-96" charset="0"/>
                  </a:rPr>
                  <a:t>+ 24</a:t>
                </a:r>
                <a:endParaRPr lang="en-US" b="0" i="1">
                  <a:solidFill>
                    <a:srgbClr val="000066"/>
                  </a:solidFill>
                  <a:latin typeface="Calibri" pitchFamily="-96" charset="0"/>
                </a:endParaRPr>
              </a:p>
            </p:txBody>
          </p:sp>
          <p:sp>
            <p:nvSpPr>
              <p:cNvPr id="56361" name="Text Box 56"/>
              <p:cNvSpPr txBox="1">
                <a:spLocks noChangeArrowheads="1"/>
              </p:cNvSpPr>
              <p:nvPr/>
            </p:nvSpPr>
            <p:spPr bwMode="auto">
              <a:xfrm>
                <a:off x="2515700" y="4710115"/>
                <a:ext cx="406431" cy="336550"/>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a:t>
                </a:r>
              </a:p>
            </p:txBody>
          </p:sp>
          <p:sp>
            <p:nvSpPr>
              <p:cNvPr id="56362" name="Line 57"/>
              <p:cNvSpPr>
                <a:spLocks noChangeShapeType="1"/>
              </p:cNvSpPr>
              <p:nvPr/>
            </p:nvSpPr>
            <p:spPr bwMode="auto">
              <a:xfrm flipV="1">
                <a:off x="2749578" y="4570322"/>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63" name="Text Box 58"/>
              <p:cNvSpPr txBox="1">
                <a:spLocks noChangeArrowheads="1"/>
              </p:cNvSpPr>
              <p:nvPr/>
            </p:nvSpPr>
            <p:spPr bwMode="auto">
              <a:xfrm>
                <a:off x="4114434" y="4724402"/>
                <a:ext cx="1014490" cy="336550"/>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+ 8</a:t>
                </a:r>
                <a:endParaRPr lang="en-US" sz="1600" b="0" i="1">
                  <a:solidFill>
                    <a:srgbClr val="000066"/>
                  </a:solidFill>
                  <a:latin typeface="Calibri" pitchFamily="-96" charset="0"/>
                </a:endParaRPr>
              </a:p>
            </p:txBody>
          </p:sp>
          <p:sp>
            <p:nvSpPr>
              <p:cNvPr id="56364" name="Line 59"/>
              <p:cNvSpPr>
                <a:spLocks noChangeShapeType="1"/>
              </p:cNvSpPr>
              <p:nvPr/>
            </p:nvSpPr>
            <p:spPr bwMode="auto">
              <a:xfrm flipV="1">
                <a:off x="4620601" y="458461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65" name="Text Box 60"/>
              <p:cNvSpPr txBox="1">
                <a:spLocks noChangeArrowheads="1"/>
              </p:cNvSpPr>
              <p:nvPr/>
            </p:nvSpPr>
            <p:spPr bwMode="auto">
              <a:xfrm>
                <a:off x="5997353" y="4724402"/>
                <a:ext cx="1012902" cy="336550"/>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+ 16</a:t>
                </a:r>
                <a:endParaRPr lang="en-US" sz="1600" b="0" i="1">
                  <a:solidFill>
                    <a:srgbClr val="000066"/>
                  </a:solidFill>
                  <a:latin typeface="Calibri" pitchFamily="-96" charset="0"/>
                </a:endParaRPr>
              </a:p>
            </p:txBody>
          </p:sp>
          <p:sp>
            <p:nvSpPr>
              <p:cNvPr id="56366" name="Line 61"/>
              <p:cNvSpPr>
                <a:spLocks noChangeShapeType="1"/>
              </p:cNvSpPr>
              <p:nvPr/>
            </p:nvSpPr>
            <p:spPr bwMode="auto">
              <a:xfrm flipV="1">
                <a:off x="6491624" y="458461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grpSp>
      </p:grpSp>
      <p:grpSp>
        <p:nvGrpSpPr>
          <p:cNvPr id="5" name="Group 4"/>
          <p:cNvGrpSpPr/>
          <p:nvPr/>
        </p:nvGrpSpPr>
        <p:grpSpPr>
          <a:xfrm>
            <a:off x="638175" y="5782100"/>
            <a:ext cx="7650817" cy="800840"/>
            <a:chOff x="638175" y="5580488"/>
            <a:chExt cx="7650817" cy="800840"/>
          </a:xfrm>
        </p:grpSpPr>
        <p:sp>
          <p:nvSpPr>
            <p:cNvPr id="301118" name="Text Box 62"/>
            <p:cNvSpPr txBox="1">
              <a:spLocks noChangeArrowheads="1"/>
            </p:cNvSpPr>
            <p:nvPr/>
          </p:nvSpPr>
          <p:spPr bwMode="auto">
            <a:xfrm>
              <a:off x="638175" y="5580488"/>
              <a:ext cx="1525588" cy="336550"/>
            </a:xfrm>
            <a:prstGeom prst="rect">
              <a:avLst/>
            </a:prstGeom>
            <a:noFill/>
            <a:ln w="25400">
              <a:noFill/>
              <a:miter lim="800000"/>
              <a:headEnd/>
              <a:tailEnd/>
            </a:ln>
          </p:spPr>
          <p:txBody>
            <a:bodyPr wrap="none">
              <a:prstTxWarp prst="textNoShape">
                <a:avLst/>
              </a:prstTxWarp>
              <a:spAutoFit/>
            </a:bodyPr>
            <a:lstStyle/>
            <a:p>
              <a:pPr algn="r"/>
              <a:r>
                <a:rPr lang="en-US" sz="1600">
                  <a:solidFill>
                    <a:srgbClr val="000066"/>
                  </a:solidFill>
                  <a:latin typeface="Courier New" pitchFamily="-96" charset="0"/>
                </a:rPr>
                <a:t>char *p[3];</a:t>
              </a:r>
            </a:p>
          </p:txBody>
        </p:sp>
        <p:grpSp>
          <p:nvGrpSpPr>
            <p:cNvPr id="95" name="Group 94"/>
            <p:cNvGrpSpPr>
              <a:grpSpLocks/>
            </p:cNvGrpSpPr>
            <p:nvPr/>
          </p:nvGrpSpPr>
          <p:grpSpPr bwMode="auto">
            <a:xfrm>
              <a:off x="2040592" y="5649490"/>
              <a:ext cx="6248400" cy="731838"/>
              <a:chOff x="2438400" y="6019800"/>
              <a:chExt cx="6248400" cy="732254"/>
            </a:xfrm>
          </p:grpSpPr>
          <p:grpSp>
            <p:nvGrpSpPr>
              <p:cNvPr id="56346" name="Group 92"/>
              <p:cNvGrpSpPr>
                <a:grpSpLocks/>
              </p:cNvGrpSpPr>
              <p:nvPr/>
            </p:nvGrpSpPr>
            <p:grpSpPr bwMode="auto">
              <a:xfrm>
                <a:off x="2667000" y="6019800"/>
                <a:ext cx="5486400" cy="228600"/>
                <a:chOff x="1652" y="4608"/>
                <a:chExt cx="3456" cy="144"/>
              </a:xfrm>
            </p:grpSpPr>
            <p:sp>
              <p:nvSpPr>
                <p:cNvPr id="301134" name="Rectangle 78"/>
                <p:cNvSpPr>
                  <a:spLocks noChangeArrowheads="1"/>
                </p:cNvSpPr>
                <p:nvPr/>
              </p:nvSpPr>
              <p:spPr bwMode="auto">
                <a:xfrm>
                  <a:off x="1652" y="46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135" name="Rectangle 79"/>
                <p:cNvSpPr>
                  <a:spLocks noChangeArrowheads="1"/>
                </p:cNvSpPr>
                <p:nvPr/>
              </p:nvSpPr>
              <p:spPr bwMode="auto">
                <a:xfrm>
                  <a:off x="2804" y="46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sp>
              <p:nvSpPr>
                <p:cNvPr id="301136" name="Rectangle 80"/>
                <p:cNvSpPr>
                  <a:spLocks noChangeArrowheads="1"/>
                </p:cNvSpPr>
                <p:nvPr/>
              </p:nvSpPr>
              <p:spPr bwMode="auto">
                <a:xfrm>
                  <a:off x="3956" y="4608"/>
                  <a:ext cx="1152" cy="144"/>
                </a:xfrm>
                <a:prstGeom prst="rect">
                  <a:avLst/>
                </a:prstGeom>
                <a:solidFill>
                  <a:schemeClr val="bg1">
                    <a:lumMod val="85000"/>
                  </a:schemeClr>
                </a:solidFill>
                <a:ln w="25400">
                  <a:solidFill>
                    <a:schemeClr val="tx1"/>
                  </a:solidFill>
                  <a:miter lim="800000"/>
                  <a:headEnd/>
                  <a:tailEnd/>
                </a:ln>
                <a:effectLst/>
              </p:spPr>
              <p:txBody>
                <a:bodyPr wrap="none" anchor="ctr"/>
                <a:lstStyle/>
                <a:p>
                  <a:pPr>
                    <a:defRPr/>
                  </a:pPr>
                  <a:endParaRPr lang="en-US" sz="1600" dirty="0">
                    <a:solidFill>
                      <a:srgbClr val="000066"/>
                    </a:solidFill>
                    <a:latin typeface="Calibri" pitchFamily="34" charset="0"/>
                  </a:endParaRPr>
                </a:p>
              </p:txBody>
            </p:sp>
          </p:grpSp>
          <p:sp>
            <p:nvSpPr>
              <p:cNvPr id="56347" name="Text Box 86"/>
              <p:cNvSpPr txBox="1">
                <a:spLocks noChangeArrowheads="1"/>
              </p:cNvSpPr>
              <p:nvPr/>
            </p:nvSpPr>
            <p:spPr bwMode="auto">
              <a:xfrm>
                <a:off x="2438400" y="6386721"/>
                <a:ext cx="396875" cy="336741"/>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a:t>
                </a:r>
              </a:p>
            </p:txBody>
          </p:sp>
          <p:sp>
            <p:nvSpPr>
              <p:cNvPr id="56348" name="Line 87"/>
              <p:cNvSpPr>
                <a:spLocks noChangeShapeType="1"/>
              </p:cNvSpPr>
              <p:nvPr/>
            </p:nvSpPr>
            <p:spPr bwMode="auto">
              <a:xfrm flipV="1">
                <a:off x="2667000" y="6219825"/>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49" name="Text Box 88"/>
              <p:cNvSpPr txBox="1">
                <a:spLocks noChangeArrowheads="1"/>
              </p:cNvSpPr>
              <p:nvPr/>
            </p:nvSpPr>
            <p:spPr bwMode="auto">
              <a:xfrm>
                <a:off x="4038600" y="6401017"/>
                <a:ext cx="990600" cy="336741"/>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+ 8</a:t>
                </a:r>
                <a:endParaRPr lang="en-US" sz="1600" b="0" i="1">
                  <a:solidFill>
                    <a:srgbClr val="000066"/>
                  </a:solidFill>
                  <a:latin typeface="Calibri" pitchFamily="-96" charset="0"/>
                </a:endParaRPr>
              </a:p>
            </p:txBody>
          </p:sp>
          <p:sp>
            <p:nvSpPr>
              <p:cNvPr id="56350" name="Line 89"/>
              <p:cNvSpPr>
                <a:spLocks noChangeShapeType="1"/>
              </p:cNvSpPr>
              <p:nvPr/>
            </p:nvSpPr>
            <p:spPr bwMode="auto">
              <a:xfrm flipV="1">
                <a:off x="4495800" y="62341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51" name="Text Box 90"/>
              <p:cNvSpPr txBox="1">
                <a:spLocks noChangeArrowheads="1"/>
              </p:cNvSpPr>
              <p:nvPr/>
            </p:nvSpPr>
            <p:spPr bwMode="auto">
              <a:xfrm>
                <a:off x="5867400" y="6401017"/>
                <a:ext cx="990600" cy="336741"/>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+ 16</a:t>
                </a:r>
                <a:endParaRPr lang="en-US" sz="1600" b="0" i="1">
                  <a:solidFill>
                    <a:srgbClr val="000066"/>
                  </a:solidFill>
                  <a:latin typeface="Calibri" pitchFamily="-96" charset="0"/>
                </a:endParaRPr>
              </a:p>
            </p:txBody>
          </p:sp>
          <p:sp>
            <p:nvSpPr>
              <p:cNvPr id="56352" name="Line 91"/>
              <p:cNvSpPr>
                <a:spLocks noChangeShapeType="1"/>
              </p:cNvSpPr>
              <p:nvPr/>
            </p:nvSpPr>
            <p:spPr bwMode="auto">
              <a:xfrm flipV="1">
                <a:off x="6324600" y="6234113"/>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53" name="Line 102"/>
              <p:cNvSpPr>
                <a:spLocks noChangeShapeType="1"/>
              </p:cNvSpPr>
              <p:nvPr/>
            </p:nvSpPr>
            <p:spPr bwMode="auto">
              <a:xfrm flipV="1">
                <a:off x="8153400" y="6248400"/>
                <a:ext cx="0" cy="22860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solidFill>
                    <a:srgbClr val="000066"/>
                  </a:solidFill>
                </a:endParaRPr>
              </a:p>
            </p:txBody>
          </p:sp>
          <p:sp>
            <p:nvSpPr>
              <p:cNvPr id="56354" name="Text Box 105"/>
              <p:cNvSpPr txBox="1">
                <a:spLocks noChangeArrowheads="1"/>
              </p:cNvSpPr>
              <p:nvPr/>
            </p:nvSpPr>
            <p:spPr bwMode="auto">
              <a:xfrm>
                <a:off x="7696200" y="6415312"/>
                <a:ext cx="990600" cy="336742"/>
              </a:xfrm>
              <a:prstGeom prst="rect">
                <a:avLst/>
              </a:prstGeom>
              <a:noFill/>
              <a:ln w="25400">
                <a:noFill/>
                <a:miter lim="800000"/>
                <a:headEnd/>
                <a:tailEnd/>
              </a:ln>
            </p:spPr>
            <p:txBody>
              <a:bodyPr>
                <a:prstTxWarp prst="textNoShape">
                  <a:avLst/>
                </a:prstTxWarp>
                <a:spAutoFit/>
              </a:bodyPr>
              <a:lstStyle/>
              <a:p>
                <a:r>
                  <a:rPr lang="en-US" sz="1600" b="0" i="1">
                    <a:solidFill>
                      <a:srgbClr val="000066"/>
                    </a:solidFill>
                    <a:latin typeface="Calibri" pitchFamily="-96" charset="0"/>
                  </a:rPr>
                  <a:t>x </a:t>
                </a:r>
                <a:r>
                  <a:rPr lang="en-US" sz="1600" b="0">
                    <a:solidFill>
                      <a:srgbClr val="000066"/>
                    </a:solidFill>
                    <a:latin typeface="Calibri" pitchFamily="-96" charset="0"/>
                  </a:rPr>
                  <a:t>+ 24</a:t>
                </a:r>
                <a:endParaRPr lang="en-US" sz="1600" b="0" i="1">
                  <a:solidFill>
                    <a:srgbClr val="000066"/>
                  </a:solidFill>
                  <a:latin typeface="Calibri" pitchFamily="-96" charset="0"/>
                </a:endParaRPr>
              </a:p>
            </p:txBody>
          </p:sp>
        </p:grpSp>
      </p:grpSp>
    </p:spTree>
    <p:extLst>
      <p:ext uri="{BB962C8B-B14F-4D97-AF65-F5344CB8AC3E}">
        <p14:creationId xmlns:p14="http://schemas.microsoft.com/office/powerpoint/2010/main" val="18959674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81000" y="228600"/>
            <a:ext cx="5857875" cy="573088"/>
          </a:xfrm>
        </p:spPr>
        <p:txBody>
          <a:bodyPr/>
          <a:lstStyle/>
          <a:p>
            <a:pPr eaLnBrk="1" hangingPunct="1">
              <a:defRPr/>
            </a:pPr>
            <a:r>
              <a:rPr lang="en-US">
                <a:latin typeface="Courier New" charset="0"/>
              </a:rPr>
              <a:t>swap</a:t>
            </a:r>
            <a:r>
              <a:rPr lang="en-US"/>
              <a:t> Finish #3</a:t>
            </a:r>
          </a:p>
        </p:txBody>
      </p:sp>
      <p:sp>
        <p:nvSpPr>
          <p:cNvPr id="88066" name="Rectangle 3"/>
          <p:cNvSpPr>
            <a:spLocks noChangeArrowheads="1"/>
          </p:cNvSpPr>
          <p:nvPr/>
        </p:nvSpPr>
        <p:spPr bwMode="auto">
          <a:xfrm>
            <a:off x="5689600" y="4711700"/>
            <a:ext cx="3124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 pos="3149600" algn="l"/>
              </a:tabLst>
            </a:pPr>
            <a:r>
              <a:rPr lang="en-US">
                <a:solidFill>
                  <a:srgbClr val="00A600"/>
                </a:solidFill>
                <a:latin typeface="Courier New" charset="0"/>
              </a:rPr>
              <a:t>	movl -4(%ebp),%ebx</a:t>
            </a:r>
          </a:p>
          <a:p>
            <a:pPr algn="l">
              <a:lnSpc>
                <a:spcPct val="100000"/>
              </a:lnSpc>
              <a:tabLst>
                <a:tab pos="457200" algn="l"/>
                <a:tab pos="1485900" algn="l"/>
                <a:tab pos="3149600" algn="l"/>
              </a:tabLst>
            </a:pPr>
            <a:r>
              <a:rPr lang="en-US">
                <a:solidFill>
                  <a:srgbClr val="00A600"/>
                </a:solidFill>
                <a:latin typeface="Courier New" charset="0"/>
              </a:rPr>
              <a:t>	movl %ebp,%esp</a:t>
            </a:r>
          </a:p>
          <a:p>
            <a:pPr algn="l">
              <a:lnSpc>
                <a:spcPct val="100000"/>
              </a:lnSpc>
              <a:tabLst>
                <a:tab pos="457200" algn="l"/>
                <a:tab pos="1485900" algn="l"/>
                <a:tab pos="3149600" algn="l"/>
              </a:tabLst>
            </a:pPr>
            <a:r>
              <a:rPr lang="en-US">
                <a:solidFill>
                  <a:srgbClr val="00A600"/>
                </a:solidFill>
                <a:latin typeface="Courier New" charset="0"/>
              </a:rPr>
              <a:t>	</a:t>
            </a:r>
            <a:r>
              <a:rPr lang="en-US" u="sng">
                <a:solidFill>
                  <a:srgbClr val="FF1A1A"/>
                </a:solidFill>
                <a:latin typeface="Courier New" charset="0"/>
              </a:rPr>
              <a:t>popl %ebp</a:t>
            </a:r>
          </a:p>
          <a:p>
            <a:pPr algn="l">
              <a:lnSpc>
                <a:spcPct val="100000"/>
              </a:lnSpc>
              <a:tabLst>
                <a:tab pos="457200" algn="l"/>
                <a:tab pos="1485900" algn="l"/>
                <a:tab pos="3149600" algn="l"/>
              </a:tabLst>
            </a:pPr>
            <a:r>
              <a:rPr lang="en-US">
                <a:solidFill>
                  <a:srgbClr val="00A600"/>
                </a:solidFill>
                <a:latin typeface="Courier New" charset="0"/>
              </a:rPr>
              <a:t>	ret</a:t>
            </a:r>
          </a:p>
        </p:txBody>
      </p:sp>
      <p:sp>
        <p:nvSpPr>
          <p:cNvPr id="88067" name="Rectangle 4"/>
          <p:cNvSpPr>
            <a:spLocks noChangeArrowheads="1"/>
          </p:cNvSpPr>
          <p:nvPr/>
        </p:nvSpPr>
        <p:spPr bwMode="auto">
          <a:xfrm>
            <a:off x="6286500" y="2514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8068" name="Rectangle 5"/>
          <p:cNvSpPr>
            <a:spLocks noChangeArrowheads="1"/>
          </p:cNvSpPr>
          <p:nvPr/>
        </p:nvSpPr>
        <p:spPr bwMode="auto">
          <a:xfrm>
            <a:off x="6286500" y="2895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8069" name="Rectangle 6"/>
          <p:cNvSpPr>
            <a:spLocks noChangeArrowheads="1"/>
          </p:cNvSpPr>
          <p:nvPr/>
        </p:nvSpPr>
        <p:spPr bwMode="auto">
          <a:xfrm>
            <a:off x="6286500" y="3276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8070" name="Line 7"/>
          <p:cNvSpPr>
            <a:spLocks noChangeShapeType="1"/>
          </p:cNvSpPr>
          <p:nvPr/>
        </p:nvSpPr>
        <p:spPr bwMode="auto">
          <a:xfrm flipH="1">
            <a:off x="7324725" y="1219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71" name="Text Box 8"/>
          <p:cNvSpPr txBox="1">
            <a:spLocks noChangeArrowheads="1"/>
          </p:cNvSpPr>
          <p:nvPr/>
        </p:nvSpPr>
        <p:spPr bwMode="auto">
          <a:xfrm>
            <a:off x="7918450" y="1047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8072" name="Text Box 9"/>
          <p:cNvSpPr txBox="1">
            <a:spLocks noChangeArrowheads="1"/>
          </p:cNvSpPr>
          <p:nvPr/>
        </p:nvSpPr>
        <p:spPr bwMode="auto">
          <a:xfrm>
            <a:off x="5753100" y="3276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8073" name="Text Box 10"/>
          <p:cNvSpPr txBox="1">
            <a:spLocks noChangeArrowheads="1"/>
          </p:cNvSpPr>
          <p:nvPr/>
        </p:nvSpPr>
        <p:spPr bwMode="auto">
          <a:xfrm>
            <a:off x="5753100" y="2895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8074" name="Text Box 11"/>
          <p:cNvSpPr txBox="1">
            <a:spLocks noChangeArrowheads="1"/>
          </p:cNvSpPr>
          <p:nvPr/>
        </p:nvSpPr>
        <p:spPr bwMode="auto">
          <a:xfrm>
            <a:off x="5753100" y="2514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8075" name="Text Box 12"/>
          <p:cNvSpPr txBox="1">
            <a:spLocks noChangeArrowheads="1"/>
          </p:cNvSpPr>
          <p:nvPr/>
        </p:nvSpPr>
        <p:spPr bwMode="auto">
          <a:xfrm>
            <a:off x="5372100" y="20574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8076" name="Text Box 13"/>
          <p:cNvSpPr txBox="1">
            <a:spLocks noChangeArrowheads="1"/>
          </p:cNvSpPr>
          <p:nvPr/>
        </p:nvSpPr>
        <p:spPr bwMode="auto">
          <a:xfrm>
            <a:off x="4610100" y="1085850"/>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ourier New" charset="0"/>
              </a:rPr>
              <a:t>swap</a:t>
            </a:r>
            <a:r>
              <a:rPr lang="ja-JP" altLang="en-US">
                <a:solidFill>
                  <a:srgbClr val="000066"/>
                </a:solidFill>
              </a:rPr>
              <a:t>’</a:t>
            </a:r>
            <a:r>
              <a:rPr lang="en-US" altLang="ja-JP">
                <a:solidFill>
                  <a:srgbClr val="000066"/>
                </a:solidFill>
              </a:rPr>
              <a:t>s</a:t>
            </a:r>
          </a:p>
          <a:p>
            <a:pPr algn="l">
              <a:lnSpc>
                <a:spcPct val="100000"/>
              </a:lnSpc>
            </a:pPr>
            <a:r>
              <a:rPr lang="en-US">
                <a:solidFill>
                  <a:srgbClr val="000066"/>
                </a:solidFill>
              </a:rPr>
              <a:t>Stack</a:t>
            </a:r>
          </a:p>
        </p:txBody>
      </p:sp>
      <p:sp>
        <p:nvSpPr>
          <p:cNvPr id="88077" name="Rectangle 14"/>
          <p:cNvSpPr>
            <a:spLocks noChangeArrowheads="1"/>
          </p:cNvSpPr>
          <p:nvPr/>
        </p:nvSpPr>
        <p:spPr bwMode="auto">
          <a:xfrm>
            <a:off x="6286500" y="1066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8078" name="Rectangle 15"/>
          <p:cNvSpPr>
            <a:spLocks noChangeArrowheads="1"/>
          </p:cNvSpPr>
          <p:nvPr/>
        </p:nvSpPr>
        <p:spPr bwMode="auto">
          <a:xfrm>
            <a:off x="1943100" y="26035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8079" name="Rectangle 16"/>
          <p:cNvSpPr>
            <a:spLocks noChangeArrowheads="1"/>
          </p:cNvSpPr>
          <p:nvPr/>
        </p:nvSpPr>
        <p:spPr bwMode="auto">
          <a:xfrm>
            <a:off x="1943100" y="29845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8080" name="Rectangle 17"/>
          <p:cNvSpPr>
            <a:spLocks noChangeArrowheads="1"/>
          </p:cNvSpPr>
          <p:nvPr/>
        </p:nvSpPr>
        <p:spPr bwMode="auto">
          <a:xfrm>
            <a:off x="1943100" y="33655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8081" name="Rectangle 18"/>
          <p:cNvSpPr>
            <a:spLocks noChangeArrowheads="1"/>
          </p:cNvSpPr>
          <p:nvPr/>
        </p:nvSpPr>
        <p:spPr bwMode="auto">
          <a:xfrm>
            <a:off x="1943100" y="37465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88082" name="Line 19"/>
          <p:cNvSpPr>
            <a:spLocks noChangeShapeType="1"/>
          </p:cNvSpPr>
          <p:nvPr/>
        </p:nvSpPr>
        <p:spPr bwMode="auto">
          <a:xfrm flipH="1">
            <a:off x="3009900" y="38989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83" name="Text Box 20"/>
          <p:cNvSpPr txBox="1">
            <a:spLocks noChangeArrowheads="1"/>
          </p:cNvSpPr>
          <p:nvPr/>
        </p:nvSpPr>
        <p:spPr bwMode="auto">
          <a:xfrm>
            <a:off x="3527425" y="376078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8084" name="Text Box 21"/>
          <p:cNvSpPr txBox="1">
            <a:spLocks noChangeArrowheads="1"/>
          </p:cNvSpPr>
          <p:nvPr/>
        </p:nvSpPr>
        <p:spPr bwMode="auto">
          <a:xfrm>
            <a:off x="1409700" y="37465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88085" name="Text Box 22"/>
          <p:cNvSpPr txBox="1">
            <a:spLocks noChangeArrowheads="1"/>
          </p:cNvSpPr>
          <p:nvPr/>
        </p:nvSpPr>
        <p:spPr bwMode="auto">
          <a:xfrm>
            <a:off x="1409700" y="33655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8086" name="Text Box 23"/>
          <p:cNvSpPr txBox="1">
            <a:spLocks noChangeArrowheads="1"/>
          </p:cNvSpPr>
          <p:nvPr/>
        </p:nvSpPr>
        <p:spPr bwMode="auto">
          <a:xfrm>
            <a:off x="1409700" y="29845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8087" name="Text Box 24"/>
          <p:cNvSpPr txBox="1">
            <a:spLocks noChangeArrowheads="1"/>
          </p:cNvSpPr>
          <p:nvPr/>
        </p:nvSpPr>
        <p:spPr bwMode="auto">
          <a:xfrm>
            <a:off x="1409700" y="26035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8088" name="Text Box 25"/>
          <p:cNvSpPr txBox="1">
            <a:spLocks noChangeArrowheads="1"/>
          </p:cNvSpPr>
          <p:nvPr/>
        </p:nvSpPr>
        <p:spPr bwMode="auto">
          <a:xfrm>
            <a:off x="1028700" y="21463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8089" name="Text Box 26"/>
          <p:cNvSpPr txBox="1">
            <a:spLocks noChangeArrowheads="1"/>
          </p:cNvSpPr>
          <p:nvPr/>
        </p:nvSpPr>
        <p:spPr bwMode="auto">
          <a:xfrm>
            <a:off x="266700" y="1174750"/>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ourier New" charset="0"/>
              </a:rPr>
              <a:t>swap</a:t>
            </a:r>
            <a:r>
              <a:rPr lang="ja-JP" altLang="en-US">
                <a:solidFill>
                  <a:srgbClr val="000066"/>
                </a:solidFill>
              </a:rPr>
              <a:t>’</a:t>
            </a:r>
            <a:r>
              <a:rPr lang="en-US" altLang="ja-JP">
                <a:solidFill>
                  <a:srgbClr val="000066"/>
                </a:solidFill>
              </a:rPr>
              <a:t>s</a:t>
            </a:r>
          </a:p>
          <a:p>
            <a:pPr algn="l">
              <a:lnSpc>
                <a:spcPct val="100000"/>
              </a:lnSpc>
            </a:pPr>
            <a:r>
              <a:rPr lang="en-US">
                <a:solidFill>
                  <a:srgbClr val="000066"/>
                </a:solidFill>
              </a:rPr>
              <a:t>Stack</a:t>
            </a:r>
          </a:p>
        </p:txBody>
      </p:sp>
      <p:sp>
        <p:nvSpPr>
          <p:cNvPr id="88090" name="Rectangle 27"/>
          <p:cNvSpPr>
            <a:spLocks noChangeArrowheads="1"/>
          </p:cNvSpPr>
          <p:nvPr/>
        </p:nvSpPr>
        <p:spPr bwMode="auto">
          <a:xfrm>
            <a:off x="1943100" y="11557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8091" name="Line 28"/>
          <p:cNvSpPr>
            <a:spLocks noChangeShapeType="1"/>
          </p:cNvSpPr>
          <p:nvPr/>
        </p:nvSpPr>
        <p:spPr bwMode="auto">
          <a:xfrm flipH="1" flipV="1">
            <a:off x="3013075" y="4000500"/>
            <a:ext cx="469900" cy="2984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92" name="Freeform 29"/>
          <p:cNvSpPr>
            <a:spLocks/>
          </p:cNvSpPr>
          <p:nvPr/>
        </p:nvSpPr>
        <p:spPr bwMode="auto">
          <a:xfrm>
            <a:off x="2857500" y="1308100"/>
            <a:ext cx="1003300" cy="2514600"/>
          </a:xfrm>
          <a:custGeom>
            <a:avLst/>
            <a:gdLst>
              <a:gd name="T0" fmla="*/ 0 w 632"/>
              <a:gd name="T1" fmla="*/ 2147483647 h 1584"/>
              <a:gd name="T2" fmla="*/ 2147483647 w 632"/>
              <a:gd name="T3" fmla="*/ 2147483647 h 1584"/>
              <a:gd name="T4" fmla="*/ 2147483647 w 632"/>
              <a:gd name="T5" fmla="*/ 2147483647 h 1584"/>
              <a:gd name="T6" fmla="*/ 2147483647 w 632"/>
              <a:gd name="T7" fmla="*/ 2147483647 h 1584"/>
              <a:gd name="T8" fmla="*/ 2147483647 w 632"/>
              <a:gd name="T9" fmla="*/ 2147483647 h 1584"/>
              <a:gd name="T10" fmla="*/ 2147483647 w 632"/>
              <a:gd name="T11" fmla="*/ 2147483647 h 1584"/>
              <a:gd name="T12" fmla="*/ 2147483647 w 632"/>
              <a:gd name="T13" fmla="*/ 0 h 1584"/>
              <a:gd name="T14" fmla="*/ 0 60000 65536"/>
              <a:gd name="T15" fmla="*/ 0 60000 65536"/>
              <a:gd name="T16" fmla="*/ 0 60000 65536"/>
              <a:gd name="T17" fmla="*/ 0 60000 65536"/>
              <a:gd name="T18" fmla="*/ 0 60000 65536"/>
              <a:gd name="T19" fmla="*/ 0 60000 65536"/>
              <a:gd name="T20" fmla="*/ 0 60000 65536"/>
              <a:gd name="T21" fmla="*/ 0 w 632"/>
              <a:gd name="T22" fmla="*/ 0 h 1584"/>
              <a:gd name="T23" fmla="*/ 632 w 632"/>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2" h="1584">
                <a:moveTo>
                  <a:pt x="0" y="1584"/>
                </a:moveTo>
                <a:cubicBezTo>
                  <a:pt x="100" y="1584"/>
                  <a:pt x="200" y="1584"/>
                  <a:pt x="288" y="1536"/>
                </a:cubicBezTo>
                <a:cubicBezTo>
                  <a:pt x="376" y="1488"/>
                  <a:pt x="472" y="1408"/>
                  <a:pt x="528" y="1296"/>
                </a:cubicBezTo>
                <a:cubicBezTo>
                  <a:pt x="584" y="1184"/>
                  <a:pt x="616" y="1008"/>
                  <a:pt x="624" y="864"/>
                </a:cubicBezTo>
                <a:cubicBezTo>
                  <a:pt x="632" y="720"/>
                  <a:pt x="624" y="560"/>
                  <a:pt x="576" y="432"/>
                </a:cubicBezTo>
                <a:cubicBezTo>
                  <a:pt x="528" y="304"/>
                  <a:pt x="416" y="168"/>
                  <a:pt x="336" y="96"/>
                </a:cubicBezTo>
                <a:cubicBezTo>
                  <a:pt x="256" y="24"/>
                  <a:pt x="136" y="16"/>
                  <a:pt x="96" y="0"/>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093" name="Text Box 30"/>
          <p:cNvSpPr txBox="1">
            <a:spLocks noChangeArrowheads="1"/>
          </p:cNvSpPr>
          <p:nvPr/>
        </p:nvSpPr>
        <p:spPr bwMode="auto">
          <a:xfrm>
            <a:off x="3479800" y="41275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8094" name="Line 31"/>
          <p:cNvSpPr>
            <a:spLocks noChangeShapeType="1"/>
          </p:cNvSpPr>
          <p:nvPr/>
        </p:nvSpPr>
        <p:spPr bwMode="auto">
          <a:xfrm flipH="1" flipV="1">
            <a:off x="7394575" y="3454400"/>
            <a:ext cx="469900" cy="2984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95" name="Text Box 32"/>
          <p:cNvSpPr txBox="1">
            <a:spLocks noChangeArrowheads="1"/>
          </p:cNvSpPr>
          <p:nvPr/>
        </p:nvSpPr>
        <p:spPr bwMode="auto">
          <a:xfrm>
            <a:off x="7861300" y="3581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Tree>
    <p:extLst>
      <p:ext uri="{BB962C8B-B14F-4D97-AF65-F5344CB8AC3E}">
        <p14:creationId xmlns:p14="http://schemas.microsoft.com/office/powerpoint/2010/main" val="239162717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228600"/>
            <a:ext cx="5781675" cy="573088"/>
          </a:xfrm>
        </p:spPr>
        <p:txBody>
          <a:bodyPr/>
          <a:lstStyle/>
          <a:p>
            <a:pPr eaLnBrk="1" hangingPunct="1">
              <a:defRPr/>
            </a:pPr>
            <a:r>
              <a:rPr lang="en-US">
                <a:latin typeface="Courier New" charset="0"/>
              </a:rPr>
              <a:t>swap</a:t>
            </a:r>
            <a:r>
              <a:rPr lang="en-US"/>
              <a:t> Finish #4</a:t>
            </a:r>
          </a:p>
        </p:txBody>
      </p:sp>
      <p:sp>
        <p:nvSpPr>
          <p:cNvPr id="89090" name="Rectangle 3"/>
          <p:cNvSpPr>
            <a:spLocks noChangeArrowheads="1"/>
          </p:cNvSpPr>
          <p:nvPr/>
        </p:nvSpPr>
        <p:spPr bwMode="auto">
          <a:xfrm>
            <a:off x="5689600" y="4711700"/>
            <a:ext cx="3124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 pos="3149600" algn="l"/>
              </a:tabLst>
            </a:pPr>
            <a:r>
              <a:rPr lang="en-US">
                <a:solidFill>
                  <a:srgbClr val="00A600"/>
                </a:solidFill>
                <a:latin typeface="Courier New" charset="0"/>
              </a:rPr>
              <a:t>	movl -4(%ebp),%ebx</a:t>
            </a:r>
          </a:p>
          <a:p>
            <a:pPr algn="l">
              <a:lnSpc>
                <a:spcPct val="100000"/>
              </a:lnSpc>
              <a:tabLst>
                <a:tab pos="457200" algn="l"/>
                <a:tab pos="1485900" algn="l"/>
                <a:tab pos="3149600" algn="l"/>
              </a:tabLst>
            </a:pPr>
            <a:r>
              <a:rPr lang="en-US">
                <a:solidFill>
                  <a:srgbClr val="00A600"/>
                </a:solidFill>
                <a:latin typeface="Courier New" charset="0"/>
              </a:rPr>
              <a:t>	movl %ebp,%esp</a:t>
            </a:r>
          </a:p>
          <a:p>
            <a:pPr algn="l">
              <a:lnSpc>
                <a:spcPct val="100000"/>
              </a:lnSpc>
              <a:tabLst>
                <a:tab pos="457200" algn="l"/>
                <a:tab pos="1485900" algn="l"/>
                <a:tab pos="3149600" algn="l"/>
              </a:tabLst>
            </a:pPr>
            <a:r>
              <a:rPr lang="en-US">
                <a:solidFill>
                  <a:srgbClr val="00A600"/>
                </a:solidFill>
                <a:latin typeface="Courier New" charset="0"/>
              </a:rPr>
              <a:t>	popl %ebp</a:t>
            </a:r>
          </a:p>
          <a:p>
            <a:pPr algn="l">
              <a:lnSpc>
                <a:spcPct val="100000"/>
              </a:lnSpc>
              <a:tabLst>
                <a:tab pos="457200" algn="l"/>
                <a:tab pos="1485900" algn="l"/>
                <a:tab pos="3149600" algn="l"/>
              </a:tabLst>
            </a:pPr>
            <a:r>
              <a:rPr lang="en-US">
                <a:solidFill>
                  <a:srgbClr val="00A600"/>
                </a:solidFill>
                <a:latin typeface="Courier New" charset="0"/>
              </a:rPr>
              <a:t>	</a:t>
            </a:r>
            <a:r>
              <a:rPr lang="en-US" u="sng">
                <a:solidFill>
                  <a:srgbClr val="FF1A1A"/>
                </a:solidFill>
                <a:latin typeface="Courier New" charset="0"/>
              </a:rPr>
              <a:t>ret</a:t>
            </a:r>
          </a:p>
        </p:txBody>
      </p:sp>
      <p:sp>
        <p:nvSpPr>
          <p:cNvPr id="89091" name="Rectangle 4"/>
          <p:cNvSpPr>
            <a:spLocks noChangeArrowheads="1"/>
          </p:cNvSpPr>
          <p:nvPr/>
        </p:nvSpPr>
        <p:spPr bwMode="auto">
          <a:xfrm>
            <a:off x="5486400" y="2514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&amp;zip2</a:t>
            </a:r>
          </a:p>
        </p:txBody>
      </p:sp>
      <p:sp>
        <p:nvSpPr>
          <p:cNvPr id="89092" name="Rectangle 5"/>
          <p:cNvSpPr>
            <a:spLocks noChangeArrowheads="1"/>
          </p:cNvSpPr>
          <p:nvPr/>
        </p:nvSpPr>
        <p:spPr bwMode="auto">
          <a:xfrm>
            <a:off x="5486400" y="28956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&amp;zip1</a:t>
            </a:r>
          </a:p>
        </p:txBody>
      </p:sp>
      <p:sp>
        <p:nvSpPr>
          <p:cNvPr id="89093" name="Line 6"/>
          <p:cNvSpPr>
            <a:spLocks noChangeShapeType="1"/>
          </p:cNvSpPr>
          <p:nvPr/>
        </p:nvSpPr>
        <p:spPr bwMode="auto">
          <a:xfrm flipH="1">
            <a:off x="6553200" y="3048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094" name="Text Box 7"/>
          <p:cNvSpPr txBox="1">
            <a:spLocks noChangeArrowheads="1"/>
          </p:cNvSpPr>
          <p:nvPr/>
        </p:nvSpPr>
        <p:spPr bwMode="auto">
          <a:xfrm>
            <a:off x="7162800" y="2895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89095" name="Text Box 8"/>
          <p:cNvSpPr txBox="1">
            <a:spLocks noChangeArrowheads="1"/>
          </p:cNvSpPr>
          <p:nvPr/>
        </p:nvSpPr>
        <p:spPr bwMode="auto">
          <a:xfrm>
            <a:off x="6858000" y="1828800"/>
            <a:ext cx="1198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Exiting</a:t>
            </a:r>
          </a:p>
          <a:p>
            <a:pPr algn="l">
              <a:lnSpc>
                <a:spcPct val="100000"/>
              </a:lnSpc>
            </a:pPr>
            <a:r>
              <a:rPr lang="en-US">
                <a:solidFill>
                  <a:srgbClr val="000066"/>
                </a:solidFill>
              </a:rPr>
              <a:t>Stack</a:t>
            </a:r>
          </a:p>
        </p:txBody>
      </p:sp>
      <p:sp>
        <p:nvSpPr>
          <p:cNvPr id="89096" name="Rectangle 9"/>
          <p:cNvSpPr>
            <a:spLocks noChangeArrowheads="1"/>
          </p:cNvSpPr>
          <p:nvPr/>
        </p:nvSpPr>
        <p:spPr bwMode="auto">
          <a:xfrm>
            <a:off x="5486400" y="10668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9097" name="Line 10"/>
          <p:cNvSpPr>
            <a:spLocks noChangeShapeType="1"/>
          </p:cNvSpPr>
          <p:nvPr/>
        </p:nvSpPr>
        <p:spPr bwMode="auto">
          <a:xfrm flipH="1">
            <a:off x="6553200" y="1219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098" name="Text Box 11"/>
          <p:cNvSpPr txBox="1">
            <a:spLocks noChangeArrowheads="1"/>
          </p:cNvSpPr>
          <p:nvPr/>
        </p:nvSpPr>
        <p:spPr bwMode="auto">
          <a:xfrm>
            <a:off x="7146925" y="1047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246796" name="Rectangle 12"/>
          <p:cNvSpPr>
            <a:spLocks noGrp="1" noChangeArrowheads="1"/>
          </p:cNvSpPr>
          <p:nvPr>
            <p:ph type="body" idx="1"/>
          </p:nvPr>
        </p:nvSpPr>
        <p:spPr>
          <a:xfrm>
            <a:off x="290513" y="5284788"/>
            <a:ext cx="5729287" cy="1160462"/>
          </a:xfrm>
        </p:spPr>
        <p:txBody>
          <a:bodyPr/>
          <a:lstStyle/>
          <a:p>
            <a:pPr eaLnBrk="1" hangingPunct="1">
              <a:buFont typeface="Wingdings" charset="0"/>
              <a:buNone/>
              <a:defRPr/>
            </a:pPr>
            <a:r>
              <a:rPr lang="en-US">
                <a:latin typeface="Helvetica" charset="0"/>
                <a:ea typeface="ＭＳ Ｐゴシック" charset="0"/>
                <a:cs typeface="ＭＳ Ｐゴシック" charset="0"/>
              </a:rPr>
              <a:t>Observation</a:t>
            </a:r>
          </a:p>
          <a:p>
            <a:pPr lvl="1" eaLnBrk="1" hangingPunct="1">
              <a:defRPr/>
            </a:pPr>
            <a:r>
              <a:rPr lang="en-US">
                <a:latin typeface="Helvetica" charset="0"/>
                <a:ea typeface="ＭＳ Ｐゴシック" charset="0"/>
              </a:rPr>
              <a:t>Saved &amp; restored register </a:t>
            </a:r>
            <a:r>
              <a:rPr lang="en-US">
                <a:latin typeface="Courier New" charset="0"/>
                <a:ea typeface="ＭＳ Ｐゴシック" charset="0"/>
              </a:rPr>
              <a:t>%ebx</a:t>
            </a:r>
            <a:endParaRPr lang="en-US">
              <a:latin typeface="Helvetica" charset="0"/>
              <a:ea typeface="ＭＳ Ｐゴシック" charset="0"/>
            </a:endParaRPr>
          </a:p>
          <a:p>
            <a:pPr lvl="1" eaLnBrk="1" hangingPunct="1">
              <a:defRPr/>
            </a:pPr>
            <a:r>
              <a:rPr lang="en-US">
                <a:latin typeface="Helvetica" charset="0"/>
                <a:ea typeface="ＭＳ Ｐゴシック" charset="0"/>
              </a:rPr>
              <a:t>Didn</a:t>
            </a:r>
            <a:r>
              <a:rPr lang="ja-JP" altLang="en-US">
                <a:latin typeface="Helvetica" charset="0"/>
                <a:ea typeface="ＭＳ Ｐゴシック" charset="0"/>
              </a:rPr>
              <a:t>’</a:t>
            </a:r>
            <a:r>
              <a:rPr lang="en-US" altLang="ja-JP">
                <a:latin typeface="Helvetica" charset="0"/>
                <a:ea typeface="ＭＳ Ｐゴシック" charset="0"/>
              </a:rPr>
              <a:t>t do so for </a:t>
            </a:r>
            <a:r>
              <a:rPr lang="en-US" altLang="ja-JP">
                <a:latin typeface="Courier New" charset="0"/>
                <a:ea typeface="ＭＳ Ｐゴシック" charset="0"/>
              </a:rPr>
              <a:t>%eax</a:t>
            </a:r>
            <a:r>
              <a:rPr lang="en-US" altLang="ja-JP">
                <a:latin typeface="Helvetica" charset="0"/>
                <a:ea typeface="ＭＳ Ｐゴシック" charset="0"/>
              </a:rPr>
              <a:t>, </a:t>
            </a:r>
            <a:r>
              <a:rPr lang="en-US" altLang="ja-JP">
                <a:latin typeface="Courier New" charset="0"/>
                <a:ea typeface="ＭＳ Ｐゴシック" charset="0"/>
              </a:rPr>
              <a:t>%ecx</a:t>
            </a:r>
            <a:r>
              <a:rPr lang="en-US" altLang="ja-JP">
                <a:latin typeface="Helvetica" charset="0"/>
                <a:ea typeface="ＭＳ Ｐゴシック" charset="0"/>
              </a:rPr>
              <a:t>, or </a:t>
            </a:r>
            <a:r>
              <a:rPr lang="en-US" altLang="ja-JP">
                <a:latin typeface="Courier New" charset="0"/>
                <a:ea typeface="ＭＳ Ｐゴシック" charset="0"/>
              </a:rPr>
              <a:t>%edx</a:t>
            </a:r>
            <a:endParaRPr lang="en-US">
              <a:latin typeface="Helvetica" charset="0"/>
              <a:ea typeface="ＭＳ Ｐゴシック" charset="0"/>
            </a:endParaRPr>
          </a:p>
        </p:txBody>
      </p:sp>
      <p:sp>
        <p:nvSpPr>
          <p:cNvPr id="89100" name="Rectangle 13"/>
          <p:cNvSpPr>
            <a:spLocks noChangeArrowheads="1"/>
          </p:cNvSpPr>
          <p:nvPr/>
        </p:nvSpPr>
        <p:spPr bwMode="auto">
          <a:xfrm>
            <a:off x="2070100" y="24511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yp</a:t>
            </a:r>
          </a:p>
        </p:txBody>
      </p:sp>
      <p:sp>
        <p:nvSpPr>
          <p:cNvPr id="89101" name="Rectangle 14"/>
          <p:cNvSpPr>
            <a:spLocks noChangeArrowheads="1"/>
          </p:cNvSpPr>
          <p:nvPr/>
        </p:nvSpPr>
        <p:spPr bwMode="auto">
          <a:xfrm>
            <a:off x="2070100" y="28321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xp</a:t>
            </a:r>
          </a:p>
        </p:txBody>
      </p:sp>
      <p:sp>
        <p:nvSpPr>
          <p:cNvPr id="89102" name="Rectangle 15"/>
          <p:cNvSpPr>
            <a:spLocks noChangeArrowheads="1"/>
          </p:cNvSpPr>
          <p:nvPr/>
        </p:nvSpPr>
        <p:spPr bwMode="auto">
          <a:xfrm>
            <a:off x="2070100" y="32131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89103" name="Line 16"/>
          <p:cNvSpPr>
            <a:spLocks noChangeShapeType="1"/>
          </p:cNvSpPr>
          <p:nvPr/>
        </p:nvSpPr>
        <p:spPr bwMode="auto">
          <a:xfrm flipH="1">
            <a:off x="3108325" y="11557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04" name="Text Box 17"/>
          <p:cNvSpPr txBox="1">
            <a:spLocks noChangeArrowheads="1"/>
          </p:cNvSpPr>
          <p:nvPr/>
        </p:nvSpPr>
        <p:spPr bwMode="auto">
          <a:xfrm>
            <a:off x="3702050" y="9842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89105" name="Text Box 18"/>
          <p:cNvSpPr txBox="1">
            <a:spLocks noChangeArrowheads="1"/>
          </p:cNvSpPr>
          <p:nvPr/>
        </p:nvSpPr>
        <p:spPr bwMode="auto">
          <a:xfrm>
            <a:off x="1536700" y="3213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89106" name="Text Box 19"/>
          <p:cNvSpPr txBox="1">
            <a:spLocks noChangeArrowheads="1"/>
          </p:cNvSpPr>
          <p:nvPr/>
        </p:nvSpPr>
        <p:spPr bwMode="auto">
          <a:xfrm>
            <a:off x="1536700" y="2832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89107" name="Text Box 20"/>
          <p:cNvSpPr txBox="1">
            <a:spLocks noChangeArrowheads="1"/>
          </p:cNvSpPr>
          <p:nvPr/>
        </p:nvSpPr>
        <p:spPr bwMode="auto">
          <a:xfrm>
            <a:off x="1536700" y="24511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89108" name="Text Box 21"/>
          <p:cNvSpPr txBox="1">
            <a:spLocks noChangeArrowheads="1"/>
          </p:cNvSpPr>
          <p:nvPr/>
        </p:nvSpPr>
        <p:spPr bwMode="auto">
          <a:xfrm>
            <a:off x="1155700" y="19939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Offset</a:t>
            </a:r>
          </a:p>
        </p:txBody>
      </p:sp>
      <p:sp>
        <p:nvSpPr>
          <p:cNvPr id="89109" name="Text Box 22"/>
          <p:cNvSpPr txBox="1">
            <a:spLocks noChangeArrowheads="1"/>
          </p:cNvSpPr>
          <p:nvPr/>
        </p:nvSpPr>
        <p:spPr bwMode="auto">
          <a:xfrm>
            <a:off x="393700" y="1022350"/>
            <a:ext cx="116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latin typeface="Courier New" charset="0"/>
              </a:rPr>
              <a:t>swap</a:t>
            </a:r>
            <a:r>
              <a:rPr lang="ja-JP" altLang="en-US">
                <a:solidFill>
                  <a:srgbClr val="000066"/>
                </a:solidFill>
              </a:rPr>
              <a:t>’</a:t>
            </a:r>
            <a:r>
              <a:rPr lang="en-US" altLang="ja-JP">
                <a:solidFill>
                  <a:srgbClr val="000066"/>
                </a:solidFill>
              </a:rPr>
              <a:t>s</a:t>
            </a:r>
          </a:p>
          <a:p>
            <a:pPr algn="l">
              <a:lnSpc>
                <a:spcPct val="100000"/>
              </a:lnSpc>
            </a:pPr>
            <a:r>
              <a:rPr lang="en-US">
                <a:solidFill>
                  <a:srgbClr val="000066"/>
                </a:solidFill>
              </a:rPr>
              <a:t>Stack</a:t>
            </a:r>
          </a:p>
        </p:txBody>
      </p:sp>
      <p:sp>
        <p:nvSpPr>
          <p:cNvPr id="89110" name="Rectangle 23"/>
          <p:cNvSpPr>
            <a:spLocks noChangeArrowheads="1"/>
          </p:cNvSpPr>
          <p:nvPr/>
        </p:nvSpPr>
        <p:spPr bwMode="auto">
          <a:xfrm>
            <a:off x="2070100" y="1003300"/>
            <a:ext cx="1066800" cy="14478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a:t>
            </a:r>
          </a:p>
          <a:p>
            <a:pPr>
              <a:lnSpc>
                <a:spcPct val="100000"/>
              </a:lnSpc>
            </a:pPr>
            <a:r>
              <a:rPr lang="en-US">
                <a:solidFill>
                  <a:srgbClr val="000066"/>
                </a:solidFill>
              </a:rPr>
              <a:t>•</a:t>
            </a:r>
          </a:p>
          <a:p>
            <a:pPr>
              <a:lnSpc>
                <a:spcPct val="100000"/>
              </a:lnSpc>
            </a:pPr>
            <a:r>
              <a:rPr lang="en-US">
                <a:solidFill>
                  <a:srgbClr val="000066"/>
                </a:solidFill>
              </a:rPr>
              <a:t>•</a:t>
            </a:r>
            <a:endParaRPr lang="en-US">
              <a:solidFill>
                <a:srgbClr val="000066"/>
              </a:solidFill>
              <a:latin typeface="Courier New" charset="0"/>
            </a:endParaRPr>
          </a:p>
        </p:txBody>
      </p:sp>
      <p:sp>
        <p:nvSpPr>
          <p:cNvPr id="89111" name="Line 24"/>
          <p:cNvSpPr>
            <a:spLocks noChangeShapeType="1"/>
          </p:cNvSpPr>
          <p:nvPr/>
        </p:nvSpPr>
        <p:spPr bwMode="auto">
          <a:xfrm flipH="1" flipV="1">
            <a:off x="3178175" y="3390900"/>
            <a:ext cx="469900" cy="2984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112" name="Text Box 25"/>
          <p:cNvSpPr txBox="1">
            <a:spLocks noChangeArrowheads="1"/>
          </p:cNvSpPr>
          <p:nvPr/>
        </p:nvSpPr>
        <p:spPr bwMode="auto">
          <a:xfrm>
            <a:off x="3644900" y="35179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Tree>
    <p:extLst>
      <p:ext uri="{BB962C8B-B14F-4D97-AF65-F5344CB8AC3E}">
        <p14:creationId xmlns:p14="http://schemas.microsoft.com/office/powerpoint/2010/main" val="284409946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228600"/>
            <a:ext cx="7061200" cy="573088"/>
          </a:xfrm>
        </p:spPr>
        <p:txBody>
          <a:bodyPr/>
          <a:lstStyle/>
          <a:p>
            <a:pPr eaLnBrk="1" hangingPunct="1">
              <a:defRPr/>
            </a:pPr>
            <a:r>
              <a:rPr lang="en-US"/>
              <a:t>IA32/Linux Register Usage</a:t>
            </a:r>
          </a:p>
        </p:txBody>
      </p:sp>
      <p:sp>
        <p:nvSpPr>
          <p:cNvPr id="248835" name="Rectangle 3"/>
          <p:cNvSpPr>
            <a:spLocks noGrp="1" noChangeArrowheads="1"/>
          </p:cNvSpPr>
          <p:nvPr>
            <p:ph type="body" idx="1"/>
          </p:nvPr>
        </p:nvSpPr>
        <p:spPr>
          <a:xfrm>
            <a:off x="290513" y="1220788"/>
            <a:ext cx="3694112" cy="5224462"/>
          </a:xfrm>
        </p:spPr>
        <p:txBody>
          <a:bodyPr/>
          <a:lstStyle/>
          <a:p>
            <a:pPr eaLnBrk="1" hangingPunct="1">
              <a:buFont typeface="Wingdings" charset="2"/>
              <a:buNone/>
              <a:defRPr/>
            </a:pPr>
            <a:r>
              <a:rPr lang="en-US"/>
              <a:t>Integer Registers</a:t>
            </a:r>
          </a:p>
          <a:p>
            <a:pPr lvl="1" eaLnBrk="1" hangingPunct="1">
              <a:buFont typeface="Wingdings" charset="2"/>
              <a:buChar char="n"/>
              <a:defRPr/>
            </a:pPr>
            <a:r>
              <a:rPr lang="en-US"/>
              <a:t>Two have special uses</a:t>
            </a:r>
          </a:p>
          <a:p>
            <a:pPr lvl="2" eaLnBrk="1" hangingPunct="1">
              <a:buFont typeface="Wingdings" charset="2"/>
              <a:buNone/>
              <a:defRPr/>
            </a:pPr>
            <a:r>
              <a:rPr lang="en-US" sz="1800">
                <a:latin typeface="Courier New" charset="0"/>
              </a:rPr>
              <a:t>%ebp</a:t>
            </a:r>
            <a:r>
              <a:rPr lang="en-US" sz="1800"/>
              <a:t>, </a:t>
            </a:r>
            <a:r>
              <a:rPr lang="en-US" sz="1800">
                <a:latin typeface="Courier New" charset="0"/>
              </a:rPr>
              <a:t>%esp</a:t>
            </a:r>
            <a:endParaRPr lang="en-US" sz="1800"/>
          </a:p>
          <a:p>
            <a:pPr lvl="1" eaLnBrk="1" hangingPunct="1">
              <a:buFont typeface="Wingdings" charset="2"/>
              <a:buChar char="n"/>
              <a:defRPr/>
            </a:pPr>
            <a:r>
              <a:rPr lang="en-US"/>
              <a:t>Three managed as callee-save</a:t>
            </a:r>
          </a:p>
          <a:p>
            <a:pPr lvl="2" eaLnBrk="1" hangingPunct="1">
              <a:buFont typeface="Wingdings" charset="2"/>
              <a:buNone/>
              <a:defRPr/>
            </a:pPr>
            <a:r>
              <a:rPr lang="en-US" sz="1800">
                <a:latin typeface="Courier New" charset="0"/>
              </a:rPr>
              <a:t>%ebx</a:t>
            </a:r>
            <a:r>
              <a:rPr lang="en-US" sz="1800"/>
              <a:t>, </a:t>
            </a:r>
            <a:r>
              <a:rPr lang="en-US" sz="1800">
                <a:latin typeface="Courier New" charset="0"/>
              </a:rPr>
              <a:t>%esi</a:t>
            </a:r>
            <a:r>
              <a:rPr lang="en-US" sz="1800"/>
              <a:t>, </a:t>
            </a:r>
            <a:r>
              <a:rPr lang="en-US" sz="1800">
                <a:latin typeface="Courier New" charset="0"/>
              </a:rPr>
              <a:t>%edi</a:t>
            </a:r>
            <a:endParaRPr lang="en-US" sz="1800"/>
          </a:p>
          <a:p>
            <a:pPr lvl="2" eaLnBrk="1" hangingPunct="1">
              <a:buFont typeface="Wingdings" charset="2"/>
              <a:buChar char="l"/>
              <a:defRPr/>
            </a:pPr>
            <a:r>
              <a:rPr lang="en-US" sz="1800"/>
              <a:t>Old values saved on stack prior to using</a:t>
            </a:r>
          </a:p>
          <a:p>
            <a:pPr lvl="1" eaLnBrk="1" hangingPunct="1">
              <a:buFont typeface="Wingdings" charset="2"/>
              <a:buChar char="n"/>
              <a:defRPr/>
            </a:pPr>
            <a:r>
              <a:rPr lang="en-US"/>
              <a:t>Three managed as caller-save</a:t>
            </a:r>
          </a:p>
          <a:p>
            <a:pPr lvl="2" eaLnBrk="1" hangingPunct="1">
              <a:buFont typeface="Wingdings" charset="2"/>
              <a:buNone/>
              <a:defRPr/>
            </a:pPr>
            <a:r>
              <a:rPr lang="en-US" sz="1800">
                <a:latin typeface="Courier New" charset="0"/>
              </a:rPr>
              <a:t>%eax</a:t>
            </a:r>
            <a:r>
              <a:rPr lang="en-US" sz="1800"/>
              <a:t>, </a:t>
            </a:r>
            <a:r>
              <a:rPr lang="en-US" sz="1800">
                <a:latin typeface="Courier New" charset="0"/>
              </a:rPr>
              <a:t>%edx</a:t>
            </a:r>
            <a:r>
              <a:rPr lang="en-US" sz="1800"/>
              <a:t>, </a:t>
            </a:r>
            <a:r>
              <a:rPr lang="en-US" sz="1800">
                <a:latin typeface="Courier New" charset="0"/>
              </a:rPr>
              <a:t>%ecx</a:t>
            </a:r>
            <a:endParaRPr lang="en-US" sz="1800"/>
          </a:p>
          <a:p>
            <a:pPr lvl="2" eaLnBrk="1" hangingPunct="1">
              <a:buFont typeface="Wingdings" charset="2"/>
              <a:buChar char="l"/>
              <a:defRPr/>
            </a:pPr>
            <a:r>
              <a:rPr lang="en-US" sz="1800"/>
              <a:t>Do what you please, but expect any callee to do so, as well</a:t>
            </a:r>
          </a:p>
          <a:p>
            <a:pPr lvl="1" eaLnBrk="1" hangingPunct="1">
              <a:buFont typeface="Wingdings" charset="2"/>
              <a:buChar char="n"/>
              <a:defRPr/>
            </a:pPr>
            <a:r>
              <a:rPr lang="en-US"/>
              <a:t>Register </a:t>
            </a:r>
            <a:r>
              <a:rPr lang="en-US">
                <a:latin typeface="Courier New" charset="0"/>
              </a:rPr>
              <a:t>%eax </a:t>
            </a:r>
            <a:r>
              <a:rPr lang="en-US"/>
              <a:t>also stores returned value</a:t>
            </a:r>
          </a:p>
        </p:txBody>
      </p:sp>
      <p:sp>
        <p:nvSpPr>
          <p:cNvPr id="92163" name="Rectangle 4"/>
          <p:cNvSpPr>
            <a:spLocks noChangeArrowheads="1"/>
          </p:cNvSpPr>
          <p:nvPr/>
        </p:nvSpPr>
        <p:spPr bwMode="auto">
          <a:xfrm>
            <a:off x="6324600" y="1600200"/>
            <a:ext cx="25146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%eax</a:t>
            </a:r>
          </a:p>
        </p:txBody>
      </p:sp>
      <p:sp>
        <p:nvSpPr>
          <p:cNvPr id="92164" name="Rectangle 5"/>
          <p:cNvSpPr>
            <a:spLocks noChangeArrowheads="1"/>
          </p:cNvSpPr>
          <p:nvPr/>
        </p:nvSpPr>
        <p:spPr bwMode="auto">
          <a:xfrm>
            <a:off x="6324600" y="2057400"/>
            <a:ext cx="25146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%edx</a:t>
            </a:r>
          </a:p>
        </p:txBody>
      </p:sp>
      <p:sp>
        <p:nvSpPr>
          <p:cNvPr id="92165" name="Rectangle 6"/>
          <p:cNvSpPr>
            <a:spLocks noChangeArrowheads="1"/>
          </p:cNvSpPr>
          <p:nvPr/>
        </p:nvSpPr>
        <p:spPr bwMode="auto">
          <a:xfrm>
            <a:off x="6324600" y="2514600"/>
            <a:ext cx="25146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%ecx</a:t>
            </a:r>
          </a:p>
        </p:txBody>
      </p:sp>
      <p:sp>
        <p:nvSpPr>
          <p:cNvPr id="92166" name="Rectangle 7"/>
          <p:cNvSpPr>
            <a:spLocks noChangeArrowheads="1"/>
          </p:cNvSpPr>
          <p:nvPr/>
        </p:nvSpPr>
        <p:spPr bwMode="auto">
          <a:xfrm>
            <a:off x="6324600" y="2971800"/>
            <a:ext cx="25146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%ebx</a:t>
            </a:r>
          </a:p>
        </p:txBody>
      </p:sp>
      <p:sp>
        <p:nvSpPr>
          <p:cNvPr id="92167" name="Rectangle 8"/>
          <p:cNvSpPr>
            <a:spLocks noChangeArrowheads="1"/>
          </p:cNvSpPr>
          <p:nvPr/>
        </p:nvSpPr>
        <p:spPr bwMode="auto">
          <a:xfrm>
            <a:off x="6324600" y="3429000"/>
            <a:ext cx="25146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%esi</a:t>
            </a:r>
          </a:p>
        </p:txBody>
      </p:sp>
      <p:sp>
        <p:nvSpPr>
          <p:cNvPr id="92168" name="Rectangle 9"/>
          <p:cNvSpPr>
            <a:spLocks noChangeArrowheads="1"/>
          </p:cNvSpPr>
          <p:nvPr/>
        </p:nvSpPr>
        <p:spPr bwMode="auto">
          <a:xfrm>
            <a:off x="6324600" y="3886200"/>
            <a:ext cx="25146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%edi</a:t>
            </a:r>
          </a:p>
        </p:txBody>
      </p:sp>
      <p:sp>
        <p:nvSpPr>
          <p:cNvPr id="92169" name="Rectangle 10"/>
          <p:cNvSpPr>
            <a:spLocks noChangeArrowheads="1"/>
          </p:cNvSpPr>
          <p:nvPr/>
        </p:nvSpPr>
        <p:spPr bwMode="auto">
          <a:xfrm>
            <a:off x="6324600" y="4343400"/>
            <a:ext cx="2514600" cy="38100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%esp</a:t>
            </a:r>
          </a:p>
        </p:txBody>
      </p:sp>
      <p:sp>
        <p:nvSpPr>
          <p:cNvPr id="92170" name="Rectangle 11"/>
          <p:cNvSpPr>
            <a:spLocks noChangeArrowheads="1"/>
          </p:cNvSpPr>
          <p:nvPr/>
        </p:nvSpPr>
        <p:spPr bwMode="auto">
          <a:xfrm>
            <a:off x="6324600" y="4800600"/>
            <a:ext cx="2514600" cy="38100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%ebp</a:t>
            </a:r>
          </a:p>
        </p:txBody>
      </p:sp>
      <p:sp>
        <p:nvSpPr>
          <p:cNvPr id="92171" name="AutoShape 12"/>
          <p:cNvSpPr>
            <a:spLocks/>
          </p:cNvSpPr>
          <p:nvPr/>
        </p:nvSpPr>
        <p:spPr bwMode="auto">
          <a:xfrm>
            <a:off x="5638800" y="1600200"/>
            <a:ext cx="533400" cy="1295400"/>
          </a:xfrm>
          <a:prstGeom prst="leftBrace">
            <a:avLst>
              <a:gd name="adj1" fmla="val 2023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72" name="AutoShape 13"/>
          <p:cNvSpPr>
            <a:spLocks/>
          </p:cNvSpPr>
          <p:nvPr/>
        </p:nvSpPr>
        <p:spPr bwMode="auto">
          <a:xfrm>
            <a:off x="5638800" y="2971800"/>
            <a:ext cx="533400" cy="1295400"/>
          </a:xfrm>
          <a:prstGeom prst="leftBrace">
            <a:avLst>
              <a:gd name="adj1" fmla="val 2023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73" name="AutoShape 14"/>
          <p:cNvSpPr>
            <a:spLocks/>
          </p:cNvSpPr>
          <p:nvPr/>
        </p:nvSpPr>
        <p:spPr bwMode="auto">
          <a:xfrm>
            <a:off x="5638800" y="4343400"/>
            <a:ext cx="533400" cy="838200"/>
          </a:xfrm>
          <a:prstGeom prst="leftBrace">
            <a:avLst>
              <a:gd name="adj1" fmla="val 1309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74" name="Text Box 15"/>
          <p:cNvSpPr txBox="1">
            <a:spLocks noChangeArrowheads="1"/>
          </p:cNvSpPr>
          <p:nvPr/>
        </p:nvSpPr>
        <p:spPr bwMode="auto">
          <a:xfrm>
            <a:off x="3987800" y="19050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rPr>
              <a:t>Caller-Save</a:t>
            </a:r>
          </a:p>
          <a:p>
            <a:pPr algn="r">
              <a:lnSpc>
                <a:spcPct val="100000"/>
              </a:lnSpc>
            </a:pPr>
            <a:r>
              <a:rPr lang="en-US" sz="1800">
                <a:solidFill>
                  <a:srgbClr val="000066"/>
                </a:solidFill>
              </a:rPr>
              <a:t>Temporaries</a:t>
            </a:r>
          </a:p>
        </p:txBody>
      </p:sp>
      <p:sp>
        <p:nvSpPr>
          <p:cNvPr id="92175" name="Text Box 16"/>
          <p:cNvSpPr txBox="1">
            <a:spLocks noChangeArrowheads="1"/>
          </p:cNvSpPr>
          <p:nvPr/>
        </p:nvSpPr>
        <p:spPr bwMode="auto">
          <a:xfrm>
            <a:off x="4038600" y="32766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rPr>
              <a:t>Callee-Save</a:t>
            </a:r>
          </a:p>
          <a:p>
            <a:pPr algn="r">
              <a:lnSpc>
                <a:spcPct val="100000"/>
              </a:lnSpc>
            </a:pPr>
            <a:r>
              <a:rPr lang="en-US" sz="1800">
                <a:solidFill>
                  <a:srgbClr val="000066"/>
                </a:solidFill>
              </a:rPr>
              <a:t>Temporaries</a:t>
            </a:r>
          </a:p>
        </p:txBody>
      </p:sp>
      <p:sp>
        <p:nvSpPr>
          <p:cNvPr id="92176" name="Text Box 17"/>
          <p:cNvSpPr txBox="1">
            <a:spLocks noChangeArrowheads="1"/>
          </p:cNvSpPr>
          <p:nvPr/>
        </p:nvSpPr>
        <p:spPr bwMode="auto">
          <a:xfrm>
            <a:off x="4572000" y="457200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rPr>
              <a:t>Special</a:t>
            </a:r>
          </a:p>
        </p:txBody>
      </p:sp>
    </p:spTree>
    <p:extLst>
      <p:ext uri="{BB962C8B-B14F-4D97-AF65-F5344CB8AC3E}">
        <p14:creationId xmlns:p14="http://schemas.microsoft.com/office/powerpoint/2010/main" val="9077204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0"/>
          <p:cNvSpPr>
            <a:spLocks noChangeArrowheads="1"/>
          </p:cNvSpPr>
          <p:nvPr/>
        </p:nvSpPr>
        <p:spPr bwMode="auto">
          <a:xfrm>
            <a:off x="7013575" y="304800"/>
            <a:ext cx="1368425" cy="920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p:txBody>
      </p:sp>
      <p:sp>
        <p:nvSpPr>
          <p:cNvPr id="2" name="Title 1"/>
          <p:cNvSpPr>
            <a:spLocks noGrp="1"/>
          </p:cNvSpPr>
          <p:nvPr>
            <p:ph type="title"/>
          </p:nvPr>
        </p:nvSpPr>
        <p:spPr/>
        <p:txBody>
          <a:bodyPr/>
          <a:lstStyle/>
          <a:p>
            <a:pPr>
              <a:defRPr/>
            </a:pPr>
            <a:r>
              <a:rPr lang="en-US" dirty="0" smtClean="0">
                <a:latin typeface="Helvetica" charset="0"/>
              </a:rPr>
              <a:t>Summarizing Stack</a:t>
            </a:r>
            <a:br>
              <a:rPr lang="en-US" dirty="0" smtClean="0">
                <a:latin typeface="Helvetica" charset="0"/>
              </a:rPr>
            </a:br>
            <a:r>
              <a:rPr lang="en-US" dirty="0" smtClean="0">
                <a:latin typeface="Helvetica" charset="0"/>
              </a:rPr>
              <a:t>Discipline</a:t>
            </a:r>
            <a:endParaRPr lang="en-US" dirty="0">
              <a:latin typeface="Helvetica" charset="0"/>
            </a:endParaRPr>
          </a:p>
        </p:txBody>
      </p:sp>
      <p:sp>
        <p:nvSpPr>
          <p:cNvPr id="3" name="Content Placeholder 2"/>
          <p:cNvSpPr>
            <a:spLocks noGrp="1"/>
          </p:cNvSpPr>
          <p:nvPr>
            <p:ph idx="1"/>
          </p:nvPr>
        </p:nvSpPr>
        <p:spPr>
          <a:xfrm>
            <a:off x="290513" y="1176338"/>
            <a:ext cx="5500687" cy="5224462"/>
          </a:xfrm>
        </p:spPr>
        <p:txBody>
          <a:bodyPr/>
          <a:lstStyle/>
          <a:p>
            <a:pPr>
              <a:defRPr/>
            </a:pPr>
            <a:r>
              <a:rPr lang="en-US" dirty="0">
                <a:latin typeface="Helvetica" charset="0"/>
              </a:rPr>
              <a:t>Motivation for stacks – supporting function </a:t>
            </a:r>
            <a:r>
              <a:rPr lang="en-US" dirty="0" smtClean="0">
                <a:latin typeface="Helvetica" charset="0"/>
              </a:rPr>
              <a:t>calls efficiently</a:t>
            </a:r>
            <a:endParaRPr lang="en-US" dirty="0">
              <a:latin typeface="Helvetica" charset="0"/>
            </a:endParaRPr>
          </a:p>
          <a:p>
            <a:pPr>
              <a:defRPr/>
            </a:pPr>
            <a:r>
              <a:rPr lang="en-US" dirty="0">
                <a:latin typeface="Helvetica" charset="0"/>
              </a:rPr>
              <a:t>How stacks </a:t>
            </a:r>
            <a:r>
              <a:rPr lang="en-US" dirty="0" smtClean="0">
                <a:latin typeface="Helvetica" charset="0"/>
              </a:rPr>
              <a:t>work:</a:t>
            </a:r>
            <a:endParaRPr lang="en-US" dirty="0">
              <a:latin typeface="Helvetica" charset="0"/>
            </a:endParaRPr>
          </a:p>
          <a:p>
            <a:pPr lvl="1">
              <a:defRPr/>
            </a:pPr>
            <a:r>
              <a:rPr lang="en-US" dirty="0">
                <a:latin typeface="Helvetica" charset="0"/>
                <a:ea typeface="ＭＳ Ｐゴシック" charset="0"/>
              </a:rPr>
              <a:t>Stack pointer stored in register </a:t>
            </a:r>
            <a:r>
              <a:rPr lang="en-US" dirty="0" smtClean="0">
                <a:latin typeface="Helvetica" charset="0"/>
                <a:ea typeface="ＭＳ Ｐゴシック" charset="0"/>
              </a:rPr>
              <a:t>  </a:t>
            </a:r>
            <a:r>
              <a:rPr lang="en-US" b="0" dirty="0" smtClean="0">
                <a:latin typeface="Courier"/>
                <a:ea typeface="ＭＳ Ｐゴシック" charset="0"/>
                <a:cs typeface="Courier"/>
              </a:rPr>
              <a:t>%</a:t>
            </a:r>
            <a:r>
              <a:rPr lang="en-US" b="0" dirty="0" err="1" smtClean="0">
                <a:latin typeface="Courier"/>
                <a:ea typeface="ＭＳ Ｐゴシック" charset="0"/>
                <a:cs typeface="Courier"/>
              </a:rPr>
              <a:t>esp</a:t>
            </a:r>
            <a:r>
              <a:rPr lang="en-US" dirty="0" smtClean="0">
                <a:latin typeface="Helvetica" charset="0"/>
                <a:ea typeface="ＭＳ Ｐゴシック" charset="0"/>
              </a:rPr>
              <a:t>, frame pointer in </a:t>
            </a:r>
            <a:r>
              <a:rPr lang="en-US" b="0" dirty="0" smtClean="0">
                <a:latin typeface="Courier"/>
                <a:ea typeface="ＭＳ Ｐゴシック" charset="0"/>
                <a:cs typeface="Courier"/>
              </a:rPr>
              <a:t>%</a:t>
            </a:r>
            <a:r>
              <a:rPr lang="en-US" b="0" dirty="0" err="1" smtClean="0">
                <a:latin typeface="Courier"/>
                <a:ea typeface="ＭＳ Ｐゴシック" charset="0"/>
                <a:cs typeface="Courier"/>
              </a:rPr>
              <a:t>ebp</a:t>
            </a:r>
            <a:endParaRPr lang="en-US" b="0" dirty="0">
              <a:latin typeface="Courier"/>
              <a:ea typeface="ＭＳ Ｐゴシック" charset="0"/>
              <a:cs typeface="Courier"/>
            </a:endParaRPr>
          </a:p>
          <a:p>
            <a:pPr lvl="1">
              <a:defRPr/>
            </a:pPr>
            <a:r>
              <a:rPr lang="en-US" dirty="0">
                <a:latin typeface="Helvetica" charset="0"/>
                <a:ea typeface="ＭＳ Ｐゴシック" charset="0"/>
              </a:rPr>
              <a:t>Manipulating stacks: </a:t>
            </a:r>
            <a:r>
              <a:rPr lang="en-US" b="0" dirty="0" err="1">
                <a:latin typeface="Courier" charset="0"/>
                <a:ea typeface="ＭＳ Ｐゴシック" charset="0"/>
                <a:cs typeface="Courier" charset="0"/>
              </a:rPr>
              <a:t>pushl</a:t>
            </a:r>
            <a:r>
              <a:rPr lang="en-US" b="0" dirty="0">
                <a:latin typeface="Courier" charset="0"/>
                <a:ea typeface="ＭＳ Ｐゴシック" charset="0"/>
                <a:cs typeface="Courier" charset="0"/>
              </a:rPr>
              <a:t>, </a:t>
            </a:r>
            <a:r>
              <a:rPr lang="en-US" b="0" dirty="0" smtClean="0">
                <a:latin typeface="Courier" charset="0"/>
                <a:ea typeface="ＭＳ Ｐゴシック" charset="0"/>
                <a:cs typeface="Courier" charset="0"/>
              </a:rPr>
              <a:t>  </a:t>
            </a:r>
            <a:r>
              <a:rPr lang="en-US" b="0" dirty="0" err="1" smtClean="0">
                <a:latin typeface="Courier" charset="0"/>
                <a:ea typeface="ＭＳ Ｐゴシック" charset="0"/>
                <a:cs typeface="Courier" charset="0"/>
              </a:rPr>
              <a:t>popl</a:t>
            </a:r>
            <a:r>
              <a:rPr lang="en-US" b="0" dirty="0">
                <a:latin typeface="Courier" charset="0"/>
                <a:ea typeface="ＭＳ Ｐゴシック" charset="0"/>
                <a:cs typeface="Courier" charset="0"/>
              </a:rPr>
              <a:t>, call, ret</a:t>
            </a:r>
          </a:p>
          <a:p>
            <a:pPr lvl="1">
              <a:defRPr/>
            </a:pPr>
            <a:r>
              <a:rPr lang="en-US" dirty="0" smtClean="0">
                <a:latin typeface="Helvetica" charset="0"/>
                <a:ea typeface="ＭＳ Ｐゴシック" charset="0"/>
                <a:cs typeface="Courier" charset="0"/>
              </a:rPr>
              <a:t>Before </a:t>
            </a:r>
            <a:r>
              <a:rPr lang="en-US" dirty="0">
                <a:latin typeface="Helvetica" charset="0"/>
                <a:ea typeface="ＭＳ Ｐゴシック" charset="0"/>
                <a:cs typeface="Courier" charset="0"/>
              </a:rPr>
              <a:t>a function </a:t>
            </a:r>
            <a:r>
              <a:rPr lang="en-US" b="0" dirty="0">
                <a:latin typeface="Courier" charset="0"/>
                <a:ea typeface="ＭＳ Ｐゴシック" charset="0"/>
                <a:cs typeface="Courier" charset="0"/>
              </a:rPr>
              <a:t>call</a:t>
            </a:r>
            <a:r>
              <a:rPr lang="en-US" dirty="0" smtClean="0">
                <a:latin typeface="Helvetica" charset="0"/>
                <a:ea typeface="ＭＳ Ｐゴシック" charset="0"/>
                <a:cs typeface="Courier" charset="0"/>
              </a:rPr>
              <a:t>:</a:t>
            </a:r>
            <a:endParaRPr lang="en-US" dirty="0">
              <a:latin typeface="Helvetica" charset="0"/>
              <a:ea typeface="ＭＳ Ｐゴシック" charset="0"/>
              <a:cs typeface="Courier" charset="0"/>
            </a:endParaRPr>
          </a:p>
          <a:p>
            <a:pPr marL="1365250" lvl="2" indent="-457200">
              <a:buFont typeface="+mj-lt"/>
              <a:buAutoNum type="arabicPeriod"/>
              <a:defRPr/>
            </a:pPr>
            <a:r>
              <a:rPr lang="en-US" sz="2000" dirty="0">
                <a:latin typeface="Helvetica" charset="0"/>
                <a:ea typeface="ＭＳ Ｐゴシック" charset="0"/>
                <a:cs typeface="Courier" charset="0"/>
              </a:rPr>
              <a:t>Push parameters onto the </a:t>
            </a:r>
            <a:r>
              <a:rPr lang="en-US" sz="2000" dirty="0" smtClean="0">
                <a:latin typeface="Helvetica" charset="0"/>
                <a:ea typeface="ＭＳ Ｐゴシック" charset="0"/>
                <a:cs typeface="Courier" charset="0"/>
              </a:rPr>
              <a:t>stack, last argument is pushed first…</a:t>
            </a:r>
            <a:endParaRPr lang="en-US" sz="2000" dirty="0">
              <a:latin typeface="Helvetica" charset="0"/>
              <a:ea typeface="ＭＳ Ｐゴシック" charset="0"/>
              <a:cs typeface="Courier" charset="0"/>
            </a:endParaRPr>
          </a:p>
          <a:p>
            <a:pPr marL="1365250" lvl="2" indent="-457200">
              <a:buFont typeface="+mj-lt"/>
              <a:buAutoNum type="arabicPeriod"/>
              <a:defRPr/>
            </a:pPr>
            <a:r>
              <a:rPr lang="en-US" sz="2000" dirty="0">
                <a:latin typeface="Helvetica" charset="0"/>
                <a:ea typeface="ＭＳ Ｐゴシック" charset="0"/>
                <a:cs typeface="Courier" charset="0"/>
              </a:rPr>
              <a:t>Save caller-save </a:t>
            </a:r>
            <a:r>
              <a:rPr lang="en-US" sz="2000" dirty="0" smtClean="0">
                <a:latin typeface="Helvetica" charset="0"/>
                <a:ea typeface="ＭＳ Ｐゴシック" charset="0"/>
                <a:cs typeface="Courier" charset="0"/>
              </a:rPr>
              <a:t>registers (not shown)</a:t>
            </a:r>
            <a:endParaRPr lang="en-US" sz="2000" dirty="0">
              <a:latin typeface="Helvetica" charset="0"/>
              <a:ea typeface="ＭＳ Ｐゴシック" charset="0"/>
              <a:cs typeface="Courier" charset="0"/>
            </a:endParaRPr>
          </a:p>
          <a:p>
            <a:pPr marL="1365250" lvl="2" indent="-457200">
              <a:buFont typeface="+mj-lt"/>
              <a:buAutoNum type="arabicPeriod"/>
              <a:defRPr/>
            </a:pPr>
            <a:r>
              <a:rPr lang="en-US" sz="2000" dirty="0" smtClean="0">
                <a:latin typeface="Helvetica" charset="0"/>
                <a:ea typeface="ＭＳ Ｐゴシック" charset="0"/>
                <a:cs typeface="Courier" charset="0"/>
              </a:rPr>
              <a:t>Then </a:t>
            </a:r>
            <a:r>
              <a:rPr lang="en-US" sz="2000" b="0" dirty="0" smtClean="0">
                <a:latin typeface="Courier" charset="0"/>
                <a:ea typeface="ＭＳ Ｐゴシック" charset="0"/>
                <a:cs typeface="Courier" charset="0"/>
              </a:rPr>
              <a:t>call </a:t>
            </a:r>
            <a:r>
              <a:rPr lang="en-US" sz="2000" dirty="0" smtClean="0">
                <a:latin typeface="Helvetica" charset="0"/>
                <a:ea typeface="ＭＳ Ｐゴシック" charset="0"/>
                <a:cs typeface="Courier" charset="0"/>
              </a:rPr>
              <a:t>will push </a:t>
            </a:r>
            <a:r>
              <a:rPr lang="en-US" sz="2000" dirty="0">
                <a:latin typeface="Helvetica" charset="0"/>
                <a:ea typeface="ＭＳ Ｐゴシック" charset="0"/>
                <a:cs typeface="Courier" charset="0"/>
              </a:rPr>
              <a:t>return address on the stack and jump into </a:t>
            </a:r>
            <a:r>
              <a:rPr lang="en-US" sz="2000" dirty="0" smtClean="0">
                <a:latin typeface="Helvetica" charset="0"/>
                <a:ea typeface="ＭＳ Ｐゴシック" charset="0"/>
                <a:cs typeface="Courier" charset="0"/>
              </a:rPr>
              <a:t>function</a:t>
            </a:r>
            <a:endParaRPr lang="en-US" sz="2000" dirty="0">
              <a:latin typeface="Helvetica" charset="0"/>
              <a:ea typeface="ＭＳ Ｐゴシック" charset="0"/>
              <a:cs typeface="Courier" charset="0"/>
            </a:endParaRPr>
          </a:p>
        </p:txBody>
      </p:sp>
      <p:sp>
        <p:nvSpPr>
          <p:cNvPr id="93188" name="Line 4"/>
          <p:cNvSpPr>
            <a:spLocks noChangeShapeType="1"/>
          </p:cNvSpPr>
          <p:nvPr/>
        </p:nvSpPr>
        <p:spPr bwMode="auto">
          <a:xfrm>
            <a:off x="6096000" y="3146425"/>
            <a:ext cx="889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89" name="Rectangle 5"/>
          <p:cNvSpPr>
            <a:spLocks noChangeArrowheads="1"/>
          </p:cNvSpPr>
          <p:nvPr/>
        </p:nvSpPr>
        <p:spPr bwMode="auto">
          <a:xfrm>
            <a:off x="5181600" y="2743200"/>
            <a:ext cx="1641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a:solidFill>
                  <a:srgbClr val="000066"/>
                </a:solidFill>
              </a:rPr>
              <a:t>Stack Pointer</a:t>
            </a:r>
          </a:p>
          <a:p>
            <a:pPr algn="l">
              <a:lnSpc>
                <a:spcPct val="100000"/>
              </a:lnSpc>
            </a:pPr>
            <a:r>
              <a:rPr lang="en-US">
                <a:solidFill>
                  <a:srgbClr val="000066"/>
                </a:solidFill>
              </a:rPr>
              <a:t>(</a:t>
            </a:r>
            <a:r>
              <a:rPr lang="en-US">
                <a:solidFill>
                  <a:srgbClr val="000066"/>
                </a:solidFill>
                <a:latin typeface="Courier New" charset="0"/>
              </a:rPr>
              <a:t>%esp</a:t>
            </a:r>
            <a:r>
              <a:rPr lang="en-US">
                <a:solidFill>
                  <a:srgbClr val="000066"/>
                </a:solidFill>
              </a:rPr>
              <a:t>)</a:t>
            </a:r>
          </a:p>
        </p:txBody>
      </p:sp>
      <p:sp>
        <p:nvSpPr>
          <p:cNvPr id="93190" name="Line 7"/>
          <p:cNvSpPr>
            <a:spLocks noChangeShapeType="1"/>
          </p:cNvSpPr>
          <p:nvPr/>
        </p:nvSpPr>
        <p:spPr bwMode="auto">
          <a:xfrm>
            <a:off x="6061075" y="1165225"/>
            <a:ext cx="965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191" name="Rectangle 8"/>
          <p:cNvSpPr>
            <a:spLocks noChangeArrowheads="1"/>
          </p:cNvSpPr>
          <p:nvPr/>
        </p:nvSpPr>
        <p:spPr bwMode="auto">
          <a:xfrm>
            <a:off x="5216525" y="685800"/>
            <a:ext cx="1717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a:solidFill>
                  <a:srgbClr val="000066"/>
                </a:solidFill>
              </a:rPr>
              <a:t>Frame Pointer</a:t>
            </a:r>
          </a:p>
          <a:p>
            <a:pPr algn="l">
              <a:lnSpc>
                <a:spcPct val="100000"/>
              </a:lnSpc>
            </a:pPr>
            <a:r>
              <a:rPr lang="en-US">
                <a:solidFill>
                  <a:srgbClr val="000066"/>
                </a:solidFill>
              </a:rPr>
              <a:t>(</a:t>
            </a:r>
            <a:r>
              <a:rPr lang="en-US">
                <a:solidFill>
                  <a:srgbClr val="000066"/>
                </a:solidFill>
                <a:latin typeface="Courier New" charset="0"/>
              </a:rPr>
              <a:t>%ebp</a:t>
            </a:r>
            <a:r>
              <a:rPr lang="en-US">
                <a:solidFill>
                  <a:srgbClr val="000066"/>
                </a:solidFill>
              </a:rPr>
              <a:t>)</a:t>
            </a:r>
          </a:p>
        </p:txBody>
      </p:sp>
      <p:sp>
        <p:nvSpPr>
          <p:cNvPr id="93192" name="Rectangle 9"/>
          <p:cNvSpPr>
            <a:spLocks noChangeArrowheads="1"/>
          </p:cNvSpPr>
          <p:nvPr/>
        </p:nvSpPr>
        <p:spPr bwMode="auto">
          <a:xfrm>
            <a:off x="7010400" y="2959100"/>
            <a:ext cx="1358900" cy="304800"/>
          </a:xfrm>
          <a:prstGeom prst="rect">
            <a:avLst/>
          </a:prstGeom>
          <a:solidFill>
            <a:srgbClr val="FFCCCC"/>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Return Addr</a:t>
            </a:r>
          </a:p>
        </p:txBody>
      </p:sp>
      <p:sp>
        <p:nvSpPr>
          <p:cNvPr id="93193" name="Rectangle 12"/>
          <p:cNvSpPr>
            <a:spLocks noChangeArrowheads="1"/>
          </p:cNvSpPr>
          <p:nvPr/>
        </p:nvSpPr>
        <p:spPr bwMode="auto">
          <a:xfrm>
            <a:off x="7010400" y="1143000"/>
            <a:ext cx="1371600" cy="1371600"/>
          </a:xfrm>
          <a:prstGeom prst="rect">
            <a:avLst/>
          </a:prstGeom>
          <a:solidFill>
            <a:srgbClr val="FFCCCC"/>
          </a:solidFill>
          <a:ln w="25400">
            <a:solidFill>
              <a:schemeClr val="tx1"/>
            </a:solidFill>
            <a:miter lim="800000"/>
            <a:headEnd/>
            <a:tailEnd/>
          </a:ln>
        </p:spPr>
        <p:txBody>
          <a:bodyPr wrap="none" anchor="ctr"/>
          <a:lstStyle/>
          <a:p>
            <a:pPr>
              <a:lnSpc>
                <a:spcPct val="100000"/>
              </a:lnSpc>
            </a:pPr>
            <a:endParaRPr lang="en-US">
              <a:solidFill>
                <a:srgbClr val="000066"/>
              </a:solidFill>
            </a:endParaRPr>
          </a:p>
        </p:txBody>
      </p:sp>
      <p:sp>
        <p:nvSpPr>
          <p:cNvPr id="93194" name="Rectangle 14"/>
          <p:cNvSpPr>
            <a:spLocks noChangeArrowheads="1"/>
          </p:cNvSpPr>
          <p:nvPr/>
        </p:nvSpPr>
        <p:spPr bwMode="auto">
          <a:xfrm>
            <a:off x="7010400" y="2362200"/>
            <a:ext cx="1358900" cy="609600"/>
          </a:xfrm>
          <a:prstGeom prst="rect">
            <a:avLst/>
          </a:prstGeom>
          <a:solidFill>
            <a:srgbClr val="FFCCCC"/>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Arguments</a:t>
            </a:r>
          </a:p>
        </p:txBody>
      </p:sp>
      <p:sp>
        <p:nvSpPr>
          <p:cNvPr id="93195" name="Rectangle 15"/>
          <p:cNvSpPr>
            <a:spLocks noChangeArrowheads="1"/>
          </p:cNvSpPr>
          <p:nvPr/>
        </p:nvSpPr>
        <p:spPr bwMode="auto">
          <a:xfrm>
            <a:off x="5715000" y="18288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a:solidFill>
                  <a:srgbClr val="000066"/>
                </a:solidFill>
              </a:rPr>
              <a:t>Caller</a:t>
            </a:r>
          </a:p>
          <a:p>
            <a:pPr algn="r">
              <a:lnSpc>
                <a:spcPct val="100000"/>
              </a:lnSpc>
            </a:pPr>
            <a:r>
              <a:rPr lang="en-US">
                <a:solidFill>
                  <a:srgbClr val="000066"/>
                </a:solidFill>
              </a:rPr>
              <a:t>Frame</a:t>
            </a:r>
          </a:p>
        </p:txBody>
      </p:sp>
      <p:sp>
        <p:nvSpPr>
          <p:cNvPr id="93196" name="AutoShape 16"/>
          <p:cNvSpPr>
            <a:spLocks/>
          </p:cNvSpPr>
          <p:nvPr/>
        </p:nvSpPr>
        <p:spPr bwMode="auto">
          <a:xfrm>
            <a:off x="6705600" y="1219200"/>
            <a:ext cx="228600" cy="20574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3197" name="Rectangle 5"/>
          <p:cNvSpPr>
            <a:spLocks noChangeArrowheads="1"/>
          </p:cNvSpPr>
          <p:nvPr/>
        </p:nvSpPr>
        <p:spPr bwMode="auto">
          <a:xfrm>
            <a:off x="7010400" y="304800"/>
            <a:ext cx="1371600" cy="63246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3198" name="TextBox 6"/>
          <p:cNvSpPr txBox="1">
            <a:spLocks noChangeArrowheads="1"/>
          </p:cNvSpPr>
          <p:nvPr/>
        </p:nvSpPr>
        <p:spPr bwMode="auto">
          <a:xfrm>
            <a:off x="6858000" y="0"/>
            <a:ext cx="1658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Main Memory</a:t>
            </a:r>
          </a:p>
        </p:txBody>
      </p:sp>
      <p:sp>
        <p:nvSpPr>
          <p:cNvPr id="93199" name="AutoShape 16"/>
          <p:cNvSpPr>
            <a:spLocks/>
          </p:cNvSpPr>
          <p:nvPr/>
        </p:nvSpPr>
        <p:spPr bwMode="auto">
          <a:xfrm flipH="1">
            <a:off x="8458200" y="304800"/>
            <a:ext cx="304800" cy="2971800"/>
          </a:xfrm>
          <a:prstGeom prst="leftBrace">
            <a:avLst>
              <a:gd name="adj1" fmla="val 7502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3200" name="TextBox 7"/>
          <p:cNvSpPr txBox="1">
            <a:spLocks noChangeArrowheads="1"/>
          </p:cNvSpPr>
          <p:nvPr/>
        </p:nvSpPr>
        <p:spPr bwMode="auto">
          <a:xfrm rot="-5400000">
            <a:off x="8216106" y="1689894"/>
            <a:ext cx="1287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Call Stack</a:t>
            </a:r>
          </a:p>
        </p:txBody>
      </p:sp>
      <p:sp>
        <p:nvSpPr>
          <p:cNvPr id="93201" name="TextBox 22"/>
          <p:cNvSpPr txBox="1">
            <a:spLocks noChangeArrowheads="1"/>
          </p:cNvSpPr>
          <p:nvPr/>
        </p:nvSpPr>
        <p:spPr bwMode="auto">
          <a:xfrm>
            <a:off x="6172200" y="152400"/>
            <a:ext cx="8778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0xMAX</a:t>
            </a:r>
          </a:p>
        </p:txBody>
      </p:sp>
      <p:cxnSp>
        <p:nvCxnSpPr>
          <p:cNvPr id="93202" name="Straight Arrow Connector 9"/>
          <p:cNvCxnSpPr>
            <a:cxnSpLocks noChangeShapeType="1"/>
          </p:cNvCxnSpPr>
          <p:nvPr/>
        </p:nvCxnSpPr>
        <p:spPr bwMode="auto">
          <a:xfrm>
            <a:off x="8839200" y="2590800"/>
            <a:ext cx="0" cy="1143000"/>
          </a:xfrm>
          <a:prstGeom prst="straightConnector1">
            <a:avLst/>
          </a:prstGeom>
          <a:noFill/>
          <a:ln w="19050">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12173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0"/>
          <p:cNvSpPr>
            <a:spLocks noChangeArrowheads="1"/>
          </p:cNvSpPr>
          <p:nvPr/>
        </p:nvSpPr>
        <p:spPr bwMode="auto">
          <a:xfrm>
            <a:off x="7013575" y="304800"/>
            <a:ext cx="1368425" cy="920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a:p>
            <a:pPr>
              <a:lnSpc>
                <a:spcPct val="100000"/>
              </a:lnSpc>
            </a:pPr>
            <a:r>
              <a:rPr lang="en-US">
                <a:solidFill>
                  <a:srgbClr val="000066"/>
                </a:solidFill>
                <a:latin typeface="Courier New" charset="0"/>
              </a:rPr>
              <a:t>•</a:t>
            </a:r>
          </a:p>
        </p:txBody>
      </p:sp>
      <p:sp>
        <p:nvSpPr>
          <p:cNvPr id="2" name="Title 1"/>
          <p:cNvSpPr>
            <a:spLocks noGrp="1"/>
          </p:cNvSpPr>
          <p:nvPr>
            <p:ph type="title"/>
          </p:nvPr>
        </p:nvSpPr>
        <p:spPr>
          <a:xfrm>
            <a:off x="-7162800" y="3200400"/>
            <a:ext cx="8716963" cy="781050"/>
          </a:xfrm>
        </p:spPr>
        <p:txBody>
          <a:bodyPr/>
          <a:lstStyle/>
          <a:p>
            <a:pPr>
              <a:defRPr/>
            </a:pPr>
            <a:r>
              <a:rPr lang="en-US">
                <a:latin typeface="Helvetica" charset="0"/>
              </a:rPr>
              <a:t>Recap…</a:t>
            </a:r>
          </a:p>
        </p:txBody>
      </p:sp>
      <p:sp>
        <p:nvSpPr>
          <p:cNvPr id="3" name="Content Placeholder 2"/>
          <p:cNvSpPr>
            <a:spLocks noGrp="1"/>
          </p:cNvSpPr>
          <p:nvPr>
            <p:ph idx="1"/>
          </p:nvPr>
        </p:nvSpPr>
        <p:spPr>
          <a:xfrm>
            <a:off x="290513" y="1220788"/>
            <a:ext cx="4814887" cy="5224462"/>
          </a:xfrm>
        </p:spPr>
        <p:txBody>
          <a:bodyPr/>
          <a:lstStyle/>
          <a:p>
            <a:pPr lvl="1">
              <a:defRPr/>
            </a:pPr>
            <a:r>
              <a:rPr lang="en-US" dirty="0" smtClean="0">
                <a:latin typeface="Helvetica" charset="0"/>
                <a:ea typeface="ＭＳ Ｐゴシック" charset="0"/>
                <a:cs typeface="Courier" charset="0"/>
              </a:rPr>
              <a:t>Inside the function </a:t>
            </a:r>
            <a:r>
              <a:rPr lang="en-US" dirty="0">
                <a:latin typeface="Helvetica" charset="0"/>
                <a:ea typeface="ＭＳ Ｐゴシック" charset="0"/>
                <a:cs typeface="Courier" charset="0"/>
              </a:rPr>
              <a:t>call</a:t>
            </a:r>
            <a:r>
              <a:rPr lang="en-US" dirty="0" smtClean="0">
                <a:latin typeface="Helvetica" charset="0"/>
                <a:ea typeface="ＭＳ Ｐゴシック" charset="0"/>
                <a:cs typeface="Courier" charset="0"/>
              </a:rPr>
              <a:t>:</a:t>
            </a:r>
            <a:endParaRPr lang="en-US" dirty="0">
              <a:latin typeface="Helvetica" charset="0"/>
              <a:ea typeface="ＭＳ Ｐゴシック" charset="0"/>
              <a:cs typeface="Courier" charset="0"/>
            </a:endParaRPr>
          </a:p>
          <a:p>
            <a:pPr marL="1365250" lvl="2" indent="-457200">
              <a:buFont typeface="+mj-lt"/>
              <a:buAutoNum type="arabicPeriod"/>
              <a:defRPr/>
            </a:pPr>
            <a:r>
              <a:rPr lang="en-US" sz="2000" dirty="0" smtClean="0">
                <a:latin typeface="Helvetica" charset="0"/>
                <a:ea typeface="ＭＳ Ｐゴシック" charset="0"/>
                <a:cs typeface="Courier" charset="0"/>
              </a:rPr>
              <a:t>Save </a:t>
            </a:r>
            <a:r>
              <a:rPr lang="en-US" sz="2000" dirty="0">
                <a:latin typeface="Helvetica" charset="0"/>
                <a:ea typeface="ＭＳ Ｐゴシック" charset="0"/>
                <a:cs typeface="Courier" charset="0"/>
              </a:rPr>
              <a:t>frame pointer %</a:t>
            </a:r>
            <a:r>
              <a:rPr lang="en-US" sz="2000" dirty="0" err="1">
                <a:latin typeface="Helvetica" charset="0"/>
                <a:ea typeface="ＭＳ Ｐゴシック" charset="0"/>
                <a:cs typeface="Courier" charset="0"/>
              </a:rPr>
              <a:t>ebp</a:t>
            </a:r>
            <a:r>
              <a:rPr lang="en-US" sz="2000" dirty="0">
                <a:latin typeface="Helvetica" charset="0"/>
                <a:ea typeface="ＭＳ Ｐゴシック" charset="0"/>
                <a:cs typeface="Courier" charset="0"/>
              </a:rPr>
              <a:t> and slide %</a:t>
            </a:r>
            <a:r>
              <a:rPr lang="en-US" sz="2000" dirty="0" err="1">
                <a:latin typeface="Helvetica" charset="0"/>
                <a:ea typeface="ＭＳ Ｐゴシック" charset="0"/>
                <a:cs typeface="Courier" charset="0"/>
              </a:rPr>
              <a:t>ebp</a:t>
            </a:r>
            <a:r>
              <a:rPr lang="en-US" sz="2000" dirty="0">
                <a:latin typeface="Helvetica" charset="0"/>
                <a:ea typeface="ＭＳ Ｐゴシック" charset="0"/>
                <a:cs typeface="Courier" charset="0"/>
              </a:rPr>
              <a:t> down</a:t>
            </a:r>
          </a:p>
          <a:p>
            <a:pPr marL="1365250" lvl="2" indent="-457200">
              <a:buFont typeface="+mj-lt"/>
              <a:buAutoNum type="arabicPeriod"/>
              <a:defRPr/>
            </a:pPr>
            <a:r>
              <a:rPr lang="en-US" sz="2000" dirty="0">
                <a:latin typeface="Helvetica" charset="0"/>
                <a:ea typeface="ＭＳ Ｐゴシック" charset="0"/>
                <a:cs typeface="Courier" charset="0"/>
              </a:rPr>
              <a:t>Save </a:t>
            </a:r>
            <a:r>
              <a:rPr lang="en-US" sz="2000" dirty="0" err="1">
                <a:latin typeface="Helvetica" charset="0"/>
                <a:ea typeface="ＭＳ Ｐゴシック" charset="0"/>
                <a:cs typeface="Courier" charset="0"/>
              </a:rPr>
              <a:t>callee</a:t>
            </a:r>
            <a:r>
              <a:rPr lang="en-US" sz="2000" dirty="0">
                <a:latin typeface="Helvetica" charset="0"/>
                <a:ea typeface="ＭＳ Ｐゴシック" charset="0"/>
                <a:cs typeface="Courier" charset="0"/>
              </a:rPr>
              <a:t>-save registers</a:t>
            </a:r>
          </a:p>
          <a:p>
            <a:pPr marL="1365250" lvl="2" indent="-457200">
              <a:buFont typeface="+mj-lt"/>
              <a:buAutoNum type="arabicPeriod"/>
              <a:defRPr/>
            </a:pPr>
            <a:r>
              <a:rPr lang="en-US" sz="2000" dirty="0">
                <a:latin typeface="Helvetica" charset="0"/>
                <a:ea typeface="ＭＳ Ｐゴシック" charset="0"/>
                <a:cs typeface="Courier" charset="0"/>
              </a:rPr>
              <a:t>Allocate space for local variables</a:t>
            </a:r>
          </a:p>
          <a:p>
            <a:pPr marL="1365250" lvl="2" indent="-457200">
              <a:buFont typeface="+mj-lt"/>
              <a:buAutoNum type="arabicPeriod"/>
              <a:defRPr/>
            </a:pPr>
            <a:r>
              <a:rPr lang="en-US" sz="2000" dirty="0">
                <a:latin typeface="Helvetica" charset="0"/>
                <a:ea typeface="ＭＳ Ｐゴシック" charset="0"/>
                <a:cs typeface="Courier" charset="0"/>
              </a:rPr>
              <a:t>On a return, restore </a:t>
            </a:r>
            <a:r>
              <a:rPr lang="en-US" sz="2000" dirty="0" err="1">
                <a:latin typeface="Helvetica" charset="0"/>
                <a:ea typeface="ＭＳ Ｐゴシック" charset="0"/>
                <a:cs typeface="Courier" charset="0"/>
              </a:rPr>
              <a:t>callee</a:t>
            </a:r>
            <a:r>
              <a:rPr lang="en-US" sz="2000" dirty="0">
                <a:latin typeface="Helvetica" charset="0"/>
                <a:ea typeface="ＭＳ Ｐゴシック" charset="0"/>
                <a:cs typeface="Courier" charset="0"/>
              </a:rPr>
              <a:t>-save registers, stack pointer, frame pointer, pop return address &amp; jump back</a:t>
            </a:r>
          </a:p>
          <a:p>
            <a:pPr lvl="1">
              <a:defRPr/>
            </a:pPr>
            <a:r>
              <a:rPr lang="en-US" dirty="0" smtClean="0">
                <a:latin typeface="Helvetica" charset="0"/>
                <a:ea typeface="ＭＳ Ｐゴシック" charset="0"/>
                <a:cs typeface="Courier" charset="0"/>
              </a:rPr>
              <a:t>After the function call:</a:t>
            </a:r>
          </a:p>
          <a:p>
            <a:pPr lvl="2">
              <a:defRPr/>
            </a:pPr>
            <a:r>
              <a:rPr lang="en-US" sz="2000" dirty="0" smtClean="0">
                <a:latin typeface="Helvetica" charset="0"/>
                <a:ea typeface="ＭＳ Ｐゴシック" charset="0"/>
                <a:cs typeface="Courier" charset="0"/>
              </a:rPr>
              <a:t>restore </a:t>
            </a:r>
            <a:r>
              <a:rPr lang="en-US" sz="2000" dirty="0">
                <a:latin typeface="Helvetica" charset="0"/>
                <a:ea typeface="ＭＳ Ｐゴシック" charset="0"/>
                <a:cs typeface="Courier" charset="0"/>
              </a:rPr>
              <a:t>caller-save </a:t>
            </a:r>
            <a:r>
              <a:rPr lang="en-US" sz="2000" dirty="0" smtClean="0">
                <a:latin typeface="Helvetica" charset="0"/>
                <a:ea typeface="ＭＳ Ｐゴシック" charset="0"/>
                <a:cs typeface="Courier" charset="0"/>
              </a:rPr>
              <a:t>registers</a:t>
            </a:r>
          </a:p>
          <a:p>
            <a:pPr lvl="2">
              <a:defRPr/>
            </a:pPr>
            <a:r>
              <a:rPr lang="en-US" sz="2000" dirty="0">
                <a:latin typeface="Helvetica" charset="0"/>
                <a:ea typeface="ＭＳ Ｐゴシック" charset="0"/>
                <a:cs typeface="Courier" charset="0"/>
              </a:rPr>
              <a:t>c</a:t>
            </a:r>
            <a:r>
              <a:rPr lang="en-US" sz="2000" dirty="0" smtClean="0">
                <a:latin typeface="Helvetica" charset="0"/>
                <a:ea typeface="ＭＳ Ｐゴシック" charset="0"/>
                <a:cs typeface="Courier" charset="0"/>
              </a:rPr>
              <a:t>ontinue execution…</a:t>
            </a:r>
            <a:endParaRPr lang="en-US" sz="2000" dirty="0">
              <a:latin typeface="Helvetica" charset="0"/>
              <a:ea typeface="ＭＳ Ｐゴシック" charset="0"/>
              <a:cs typeface="Courier" charset="0"/>
            </a:endParaRPr>
          </a:p>
          <a:p>
            <a:pPr lvl="1">
              <a:defRPr/>
            </a:pPr>
            <a:endParaRPr lang="en-US" dirty="0">
              <a:latin typeface="Helvetica" charset="0"/>
              <a:ea typeface="ＭＳ Ｐゴシック" charset="0"/>
            </a:endParaRPr>
          </a:p>
        </p:txBody>
      </p:sp>
      <p:sp>
        <p:nvSpPr>
          <p:cNvPr id="94212" name="Line 4"/>
          <p:cNvSpPr>
            <a:spLocks noChangeShapeType="1"/>
          </p:cNvSpPr>
          <p:nvPr/>
        </p:nvSpPr>
        <p:spPr bwMode="auto">
          <a:xfrm>
            <a:off x="6096000" y="6194425"/>
            <a:ext cx="889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13" name="Rectangle 5"/>
          <p:cNvSpPr>
            <a:spLocks noChangeArrowheads="1"/>
          </p:cNvSpPr>
          <p:nvPr/>
        </p:nvSpPr>
        <p:spPr bwMode="auto">
          <a:xfrm>
            <a:off x="5078413" y="5791200"/>
            <a:ext cx="1641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a:solidFill>
                  <a:srgbClr val="000066"/>
                </a:solidFill>
              </a:rPr>
              <a:t>Stack Pointer</a:t>
            </a:r>
          </a:p>
          <a:p>
            <a:pPr algn="l">
              <a:lnSpc>
                <a:spcPct val="100000"/>
              </a:lnSpc>
            </a:pPr>
            <a:r>
              <a:rPr lang="en-US">
                <a:solidFill>
                  <a:srgbClr val="000066"/>
                </a:solidFill>
              </a:rPr>
              <a:t>(</a:t>
            </a:r>
            <a:r>
              <a:rPr lang="en-US">
                <a:solidFill>
                  <a:srgbClr val="000066"/>
                </a:solidFill>
                <a:latin typeface="Courier New" charset="0"/>
              </a:rPr>
              <a:t>%esp</a:t>
            </a:r>
            <a:r>
              <a:rPr lang="en-US">
                <a:solidFill>
                  <a:srgbClr val="000066"/>
                </a:solidFill>
              </a:rPr>
              <a:t>)</a:t>
            </a:r>
          </a:p>
        </p:txBody>
      </p:sp>
      <p:sp>
        <p:nvSpPr>
          <p:cNvPr id="94214" name="Line 7"/>
          <p:cNvSpPr>
            <a:spLocks noChangeShapeType="1"/>
          </p:cNvSpPr>
          <p:nvPr/>
        </p:nvSpPr>
        <p:spPr bwMode="auto">
          <a:xfrm>
            <a:off x="6061075" y="3422650"/>
            <a:ext cx="965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15" name="Rectangle 8"/>
          <p:cNvSpPr>
            <a:spLocks noChangeArrowheads="1"/>
          </p:cNvSpPr>
          <p:nvPr/>
        </p:nvSpPr>
        <p:spPr bwMode="auto">
          <a:xfrm>
            <a:off x="5043488" y="2943225"/>
            <a:ext cx="17176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lnSpc>
                <a:spcPct val="100000"/>
              </a:lnSpc>
            </a:pPr>
            <a:r>
              <a:rPr lang="en-US">
                <a:solidFill>
                  <a:srgbClr val="000066"/>
                </a:solidFill>
              </a:rPr>
              <a:t>Frame Pointer</a:t>
            </a:r>
          </a:p>
          <a:p>
            <a:pPr algn="l">
              <a:lnSpc>
                <a:spcPct val="100000"/>
              </a:lnSpc>
            </a:pPr>
            <a:r>
              <a:rPr lang="en-US">
                <a:solidFill>
                  <a:srgbClr val="000066"/>
                </a:solidFill>
              </a:rPr>
              <a:t>(</a:t>
            </a:r>
            <a:r>
              <a:rPr lang="en-US">
                <a:solidFill>
                  <a:srgbClr val="000066"/>
                </a:solidFill>
                <a:latin typeface="Courier New" charset="0"/>
              </a:rPr>
              <a:t>%ebp</a:t>
            </a:r>
            <a:r>
              <a:rPr lang="en-US">
                <a:solidFill>
                  <a:srgbClr val="000066"/>
                </a:solidFill>
              </a:rPr>
              <a:t>)</a:t>
            </a:r>
          </a:p>
        </p:txBody>
      </p:sp>
      <p:sp>
        <p:nvSpPr>
          <p:cNvPr id="94216" name="Rectangle 9"/>
          <p:cNvSpPr>
            <a:spLocks noChangeArrowheads="1"/>
          </p:cNvSpPr>
          <p:nvPr/>
        </p:nvSpPr>
        <p:spPr bwMode="auto">
          <a:xfrm>
            <a:off x="7023100" y="2959100"/>
            <a:ext cx="1358900" cy="304800"/>
          </a:xfrm>
          <a:prstGeom prst="rect">
            <a:avLst/>
          </a:prstGeom>
          <a:solidFill>
            <a:srgbClr val="FFCCCC"/>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Return Addr</a:t>
            </a:r>
          </a:p>
        </p:txBody>
      </p:sp>
      <p:sp>
        <p:nvSpPr>
          <p:cNvPr id="94217" name="Rectangle 10"/>
          <p:cNvSpPr>
            <a:spLocks noChangeArrowheads="1"/>
          </p:cNvSpPr>
          <p:nvPr/>
        </p:nvSpPr>
        <p:spPr bwMode="auto">
          <a:xfrm>
            <a:off x="7010400" y="3568700"/>
            <a:ext cx="1371600" cy="18161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Saved</a:t>
            </a:r>
          </a:p>
          <a:p>
            <a:pPr>
              <a:lnSpc>
                <a:spcPct val="100000"/>
              </a:lnSpc>
            </a:pPr>
            <a:r>
              <a:rPr lang="en-US">
                <a:solidFill>
                  <a:srgbClr val="000066"/>
                </a:solidFill>
              </a:rPr>
              <a:t>Registers</a:t>
            </a:r>
          </a:p>
          <a:p>
            <a:pPr>
              <a:lnSpc>
                <a:spcPct val="100000"/>
              </a:lnSpc>
            </a:pPr>
            <a:r>
              <a:rPr lang="en-US">
                <a:solidFill>
                  <a:srgbClr val="000066"/>
                </a:solidFill>
              </a:rPr>
              <a:t>+</a:t>
            </a:r>
          </a:p>
          <a:p>
            <a:pPr>
              <a:lnSpc>
                <a:spcPct val="100000"/>
              </a:lnSpc>
            </a:pPr>
            <a:r>
              <a:rPr lang="en-US">
                <a:solidFill>
                  <a:srgbClr val="000066"/>
                </a:solidFill>
              </a:rPr>
              <a:t>Local</a:t>
            </a:r>
          </a:p>
          <a:p>
            <a:pPr>
              <a:lnSpc>
                <a:spcPct val="100000"/>
              </a:lnSpc>
            </a:pPr>
            <a:r>
              <a:rPr lang="en-US">
                <a:solidFill>
                  <a:srgbClr val="000066"/>
                </a:solidFill>
              </a:rPr>
              <a:t>Variables</a:t>
            </a:r>
          </a:p>
        </p:txBody>
      </p:sp>
      <p:sp>
        <p:nvSpPr>
          <p:cNvPr id="94218" name="Rectangle 11"/>
          <p:cNvSpPr>
            <a:spLocks noChangeArrowheads="1"/>
          </p:cNvSpPr>
          <p:nvPr/>
        </p:nvSpPr>
        <p:spPr bwMode="auto">
          <a:xfrm>
            <a:off x="7010400" y="5359400"/>
            <a:ext cx="1371600" cy="736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Argument</a:t>
            </a:r>
          </a:p>
          <a:p>
            <a:pPr>
              <a:lnSpc>
                <a:spcPct val="100000"/>
              </a:lnSpc>
            </a:pPr>
            <a:r>
              <a:rPr lang="en-US">
                <a:solidFill>
                  <a:srgbClr val="000066"/>
                </a:solidFill>
              </a:rPr>
              <a:t>Build</a:t>
            </a:r>
          </a:p>
        </p:txBody>
      </p:sp>
      <p:sp>
        <p:nvSpPr>
          <p:cNvPr id="94219" name="Rectangle 12"/>
          <p:cNvSpPr>
            <a:spLocks noChangeArrowheads="1"/>
          </p:cNvSpPr>
          <p:nvPr/>
        </p:nvSpPr>
        <p:spPr bwMode="auto">
          <a:xfrm>
            <a:off x="7010400" y="1143000"/>
            <a:ext cx="1371600" cy="1371600"/>
          </a:xfrm>
          <a:prstGeom prst="rect">
            <a:avLst/>
          </a:prstGeom>
          <a:solidFill>
            <a:srgbClr val="FFCCCC"/>
          </a:solidFill>
          <a:ln w="25400">
            <a:solidFill>
              <a:schemeClr val="tx1"/>
            </a:solidFill>
            <a:miter lim="800000"/>
            <a:headEnd/>
            <a:tailEnd/>
          </a:ln>
        </p:spPr>
        <p:txBody>
          <a:bodyPr wrap="none" anchor="ctr"/>
          <a:lstStyle/>
          <a:p>
            <a:pPr>
              <a:lnSpc>
                <a:spcPct val="100000"/>
              </a:lnSpc>
            </a:pPr>
            <a:endParaRPr lang="en-US">
              <a:solidFill>
                <a:srgbClr val="000066"/>
              </a:solidFill>
            </a:endParaRPr>
          </a:p>
        </p:txBody>
      </p:sp>
      <p:sp>
        <p:nvSpPr>
          <p:cNvPr id="94220" name="Rectangle 13"/>
          <p:cNvSpPr>
            <a:spLocks noChangeArrowheads="1"/>
          </p:cNvSpPr>
          <p:nvPr/>
        </p:nvSpPr>
        <p:spPr bwMode="auto">
          <a:xfrm>
            <a:off x="6997700" y="3263900"/>
            <a:ext cx="1384300" cy="3048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Old %ebp</a:t>
            </a:r>
          </a:p>
        </p:txBody>
      </p:sp>
      <p:sp>
        <p:nvSpPr>
          <p:cNvPr id="94221" name="Rectangle 14"/>
          <p:cNvSpPr>
            <a:spLocks noChangeArrowheads="1"/>
          </p:cNvSpPr>
          <p:nvPr/>
        </p:nvSpPr>
        <p:spPr bwMode="auto">
          <a:xfrm>
            <a:off x="7023100" y="2362200"/>
            <a:ext cx="1358900" cy="609600"/>
          </a:xfrm>
          <a:prstGeom prst="rect">
            <a:avLst/>
          </a:prstGeom>
          <a:solidFill>
            <a:srgbClr val="FFCCCC"/>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Arguments</a:t>
            </a:r>
          </a:p>
        </p:txBody>
      </p:sp>
      <p:sp>
        <p:nvSpPr>
          <p:cNvPr id="94222" name="Rectangle 15"/>
          <p:cNvSpPr>
            <a:spLocks noChangeArrowheads="1"/>
          </p:cNvSpPr>
          <p:nvPr/>
        </p:nvSpPr>
        <p:spPr bwMode="auto">
          <a:xfrm>
            <a:off x="7010400" y="304800"/>
            <a:ext cx="1371600" cy="63246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4223" name="TextBox 17"/>
          <p:cNvSpPr txBox="1">
            <a:spLocks noChangeArrowheads="1"/>
          </p:cNvSpPr>
          <p:nvPr/>
        </p:nvSpPr>
        <p:spPr bwMode="auto">
          <a:xfrm>
            <a:off x="6858000" y="0"/>
            <a:ext cx="1658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Main Memory</a:t>
            </a:r>
          </a:p>
        </p:txBody>
      </p:sp>
      <p:sp>
        <p:nvSpPr>
          <p:cNvPr id="94224" name="AutoShape 16"/>
          <p:cNvSpPr>
            <a:spLocks/>
          </p:cNvSpPr>
          <p:nvPr/>
        </p:nvSpPr>
        <p:spPr bwMode="auto">
          <a:xfrm flipH="1">
            <a:off x="8458200" y="304800"/>
            <a:ext cx="304800" cy="5791200"/>
          </a:xfrm>
          <a:prstGeom prst="leftBrace">
            <a:avLst>
              <a:gd name="adj1" fmla="val 7503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4225" name="TextBox 19"/>
          <p:cNvSpPr txBox="1">
            <a:spLocks noChangeArrowheads="1"/>
          </p:cNvSpPr>
          <p:nvPr/>
        </p:nvSpPr>
        <p:spPr bwMode="auto">
          <a:xfrm rot="-5400000">
            <a:off x="8216106" y="2909094"/>
            <a:ext cx="1287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Call Stack</a:t>
            </a:r>
          </a:p>
        </p:txBody>
      </p:sp>
      <p:sp>
        <p:nvSpPr>
          <p:cNvPr id="94226" name="TextBox 21"/>
          <p:cNvSpPr txBox="1">
            <a:spLocks noChangeArrowheads="1"/>
          </p:cNvSpPr>
          <p:nvPr/>
        </p:nvSpPr>
        <p:spPr bwMode="auto">
          <a:xfrm>
            <a:off x="6172200" y="152400"/>
            <a:ext cx="8778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0xMAX</a:t>
            </a:r>
          </a:p>
        </p:txBody>
      </p:sp>
      <p:cxnSp>
        <p:nvCxnSpPr>
          <p:cNvPr id="94227" name="Straight Arrow Connector 22"/>
          <p:cNvCxnSpPr>
            <a:cxnSpLocks noChangeShapeType="1"/>
          </p:cNvCxnSpPr>
          <p:nvPr/>
        </p:nvCxnSpPr>
        <p:spPr bwMode="auto">
          <a:xfrm>
            <a:off x="8839200" y="3962400"/>
            <a:ext cx="0" cy="2362200"/>
          </a:xfrm>
          <a:prstGeom prst="straightConnector1">
            <a:avLst/>
          </a:prstGeom>
          <a:noFill/>
          <a:ln w="19050">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
        <p:nvSpPr>
          <p:cNvPr id="25" name="Title 1"/>
          <p:cNvSpPr txBox="1">
            <a:spLocks/>
          </p:cNvSpPr>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lIns="0" tIns="0" rIns="0" bIns="0" anchor="ctr"/>
          <a:lst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a:lstStyle>
          <a:p>
            <a:pPr>
              <a:defRPr/>
            </a:pPr>
            <a:r>
              <a:rPr lang="en-US" dirty="0" smtClean="0">
                <a:solidFill>
                  <a:srgbClr val="660033"/>
                </a:solidFill>
                <a:latin typeface="Helvetica" charset="0"/>
              </a:rPr>
              <a:t>Summarizing Stack</a:t>
            </a:r>
            <a:br>
              <a:rPr lang="en-US" dirty="0" smtClean="0">
                <a:solidFill>
                  <a:srgbClr val="660033"/>
                </a:solidFill>
                <a:latin typeface="Helvetica" charset="0"/>
              </a:rPr>
            </a:br>
            <a:r>
              <a:rPr lang="en-US" dirty="0" smtClean="0">
                <a:solidFill>
                  <a:srgbClr val="660033"/>
                </a:solidFill>
                <a:latin typeface="Helvetica" charset="0"/>
              </a:rPr>
              <a:t>Discipline</a:t>
            </a:r>
            <a:endParaRPr lang="en-US" dirty="0">
              <a:solidFill>
                <a:srgbClr val="660033"/>
              </a:solidFill>
              <a:latin typeface="Helvetica" charset="0"/>
            </a:endParaRPr>
          </a:p>
        </p:txBody>
      </p:sp>
      <p:sp>
        <p:nvSpPr>
          <p:cNvPr id="94229" name="Rectangle 15"/>
          <p:cNvSpPr>
            <a:spLocks noChangeArrowheads="1"/>
          </p:cNvSpPr>
          <p:nvPr/>
        </p:nvSpPr>
        <p:spPr bwMode="auto">
          <a:xfrm>
            <a:off x="5715000" y="18288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a:solidFill>
                  <a:srgbClr val="000066"/>
                </a:solidFill>
              </a:rPr>
              <a:t>Caller</a:t>
            </a:r>
          </a:p>
          <a:p>
            <a:pPr algn="r">
              <a:lnSpc>
                <a:spcPct val="100000"/>
              </a:lnSpc>
            </a:pPr>
            <a:r>
              <a:rPr lang="en-US">
                <a:solidFill>
                  <a:srgbClr val="000066"/>
                </a:solidFill>
              </a:rPr>
              <a:t>Frame</a:t>
            </a:r>
          </a:p>
        </p:txBody>
      </p:sp>
      <p:sp>
        <p:nvSpPr>
          <p:cNvPr id="94230" name="AutoShape 16"/>
          <p:cNvSpPr>
            <a:spLocks/>
          </p:cNvSpPr>
          <p:nvPr/>
        </p:nvSpPr>
        <p:spPr bwMode="auto">
          <a:xfrm>
            <a:off x="6705600" y="1143000"/>
            <a:ext cx="228600" cy="2057400"/>
          </a:xfrm>
          <a:prstGeom prst="leftBrace">
            <a:avLst>
              <a:gd name="adj1" fmla="val 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4231" name="Rectangle 15"/>
          <p:cNvSpPr>
            <a:spLocks noChangeArrowheads="1"/>
          </p:cNvSpPr>
          <p:nvPr/>
        </p:nvSpPr>
        <p:spPr bwMode="auto">
          <a:xfrm>
            <a:off x="5553075" y="4191000"/>
            <a:ext cx="1031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a:solidFill>
                  <a:srgbClr val="000066"/>
                </a:solidFill>
              </a:rPr>
              <a:t>Current</a:t>
            </a:r>
          </a:p>
          <a:p>
            <a:pPr algn="r">
              <a:lnSpc>
                <a:spcPct val="100000"/>
              </a:lnSpc>
            </a:pPr>
            <a:r>
              <a:rPr lang="en-US">
                <a:solidFill>
                  <a:srgbClr val="000066"/>
                </a:solidFill>
              </a:rPr>
              <a:t>(Callee)</a:t>
            </a:r>
          </a:p>
          <a:p>
            <a:pPr algn="r">
              <a:lnSpc>
                <a:spcPct val="100000"/>
              </a:lnSpc>
            </a:pPr>
            <a:r>
              <a:rPr lang="en-US">
                <a:solidFill>
                  <a:srgbClr val="000066"/>
                </a:solidFill>
              </a:rPr>
              <a:t>Frame</a:t>
            </a:r>
          </a:p>
        </p:txBody>
      </p:sp>
      <p:sp>
        <p:nvSpPr>
          <p:cNvPr id="94232" name="AutoShape 16"/>
          <p:cNvSpPr>
            <a:spLocks/>
          </p:cNvSpPr>
          <p:nvPr/>
        </p:nvSpPr>
        <p:spPr bwMode="auto">
          <a:xfrm>
            <a:off x="6705600" y="3505200"/>
            <a:ext cx="228600" cy="2590800"/>
          </a:xfrm>
          <a:prstGeom prst="leftBrace">
            <a:avLst>
              <a:gd name="adj1" fmla="val 7497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4233" name="Rectangle 13"/>
          <p:cNvSpPr>
            <a:spLocks noChangeArrowheads="1"/>
          </p:cNvSpPr>
          <p:nvPr/>
        </p:nvSpPr>
        <p:spPr bwMode="auto">
          <a:xfrm>
            <a:off x="7010400" y="6019800"/>
            <a:ext cx="1384300" cy="3048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rPr>
              <a:t>Return Addr’</a:t>
            </a:r>
          </a:p>
        </p:txBody>
      </p:sp>
    </p:spTree>
    <p:extLst>
      <p:ext uri="{BB962C8B-B14F-4D97-AF65-F5344CB8AC3E}">
        <p14:creationId xmlns:p14="http://schemas.microsoft.com/office/powerpoint/2010/main" val="29770697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81000" y="228600"/>
            <a:ext cx="6057900" cy="573088"/>
          </a:xfrm>
        </p:spPr>
        <p:txBody>
          <a:bodyPr/>
          <a:lstStyle/>
          <a:p>
            <a:pPr eaLnBrk="1" hangingPunct="1">
              <a:defRPr/>
            </a:pPr>
            <a:r>
              <a:rPr lang="en-US" dirty="0" smtClean="0"/>
              <a:t>Recursion with Pointers</a:t>
            </a:r>
            <a:endParaRPr lang="en-US" dirty="0"/>
          </a:p>
        </p:txBody>
      </p:sp>
      <p:sp>
        <p:nvSpPr>
          <p:cNvPr id="10242" name="Rectangle 3"/>
          <p:cNvSpPr>
            <a:spLocks noChangeArrowheads="1"/>
          </p:cNvSpPr>
          <p:nvPr/>
        </p:nvSpPr>
        <p:spPr bwMode="auto">
          <a:xfrm>
            <a:off x="866775" y="3581400"/>
            <a:ext cx="3705225" cy="3122613"/>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void sfact</a:t>
            </a:r>
          </a:p>
          <a:p>
            <a:pPr algn="l">
              <a:lnSpc>
                <a:spcPct val="100000"/>
              </a:lnSpc>
            </a:pPr>
            <a:r>
              <a:rPr lang="en-US">
                <a:solidFill>
                  <a:srgbClr val="000066"/>
                </a:solidFill>
                <a:latin typeface="Courier New" charset="0"/>
              </a:rPr>
              <a:t>  (int x, int *accum)</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if (x &lt;= 1)</a:t>
            </a:r>
          </a:p>
          <a:p>
            <a:pPr algn="l">
              <a:lnSpc>
                <a:spcPct val="100000"/>
              </a:lnSpc>
            </a:pPr>
            <a:r>
              <a:rPr lang="en-US">
                <a:solidFill>
                  <a:srgbClr val="000066"/>
                </a:solidFill>
                <a:latin typeface="Courier New" charset="0"/>
              </a:rPr>
              <a:t>    return;</a:t>
            </a:r>
          </a:p>
          <a:p>
            <a:pPr algn="l">
              <a:lnSpc>
                <a:spcPct val="100000"/>
              </a:lnSpc>
            </a:pPr>
            <a:r>
              <a:rPr lang="en-US">
                <a:solidFill>
                  <a:srgbClr val="000066"/>
                </a:solidFill>
                <a:latin typeface="Courier New" charset="0"/>
              </a:rPr>
              <a:t>  else {</a:t>
            </a:r>
          </a:p>
          <a:p>
            <a:pPr algn="l">
              <a:lnSpc>
                <a:spcPct val="100000"/>
              </a:lnSpc>
            </a:pPr>
            <a:r>
              <a:rPr lang="en-US">
                <a:solidFill>
                  <a:srgbClr val="000066"/>
                </a:solidFill>
                <a:latin typeface="Courier New" charset="0"/>
              </a:rPr>
              <a:t>    int z = *accum * x;</a:t>
            </a:r>
          </a:p>
          <a:p>
            <a:pPr algn="l">
              <a:lnSpc>
                <a:spcPct val="100000"/>
              </a:lnSpc>
            </a:pPr>
            <a:r>
              <a:rPr lang="en-US">
                <a:solidFill>
                  <a:srgbClr val="000066"/>
                </a:solidFill>
                <a:latin typeface="Courier New" charset="0"/>
              </a:rPr>
              <a:t>    *accum = z;</a:t>
            </a:r>
          </a:p>
          <a:p>
            <a:pPr algn="l">
              <a:lnSpc>
                <a:spcPct val="100000"/>
              </a:lnSpc>
            </a:pPr>
            <a:r>
              <a:rPr lang="en-US">
                <a:solidFill>
                  <a:srgbClr val="000066"/>
                </a:solidFill>
                <a:latin typeface="Courier New" charset="0"/>
              </a:rPr>
              <a:t>    sfact(x-1,accum);</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a:t>
            </a:r>
          </a:p>
        </p:txBody>
      </p:sp>
      <p:sp>
        <p:nvSpPr>
          <p:cNvPr id="12291" name="Rectangle 4"/>
          <p:cNvSpPr>
            <a:spLocks noChangeArrowheads="1"/>
          </p:cNvSpPr>
          <p:nvPr/>
        </p:nvSpPr>
        <p:spPr bwMode="auto">
          <a:xfrm>
            <a:off x="866775" y="1295400"/>
            <a:ext cx="27908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int s_top(int x)</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val = 1;</a:t>
            </a:r>
          </a:p>
          <a:p>
            <a:pPr algn="l">
              <a:lnSpc>
                <a:spcPct val="100000"/>
              </a:lnSpc>
            </a:pPr>
            <a:r>
              <a:rPr lang="en-US">
                <a:solidFill>
                  <a:srgbClr val="000066"/>
                </a:solidFill>
                <a:latin typeface="Courier New" charset="0"/>
              </a:rPr>
              <a:t>  sfact(x, &amp;val);</a:t>
            </a:r>
          </a:p>
          <a:p>
            <a:pPr algn="l">
              <a:lnSpc>
                <a:spcPct val="100000"/>
              </a:lnSpc>
            </a:pPr>
            <a:r>
              <a:rPr lang="en-US">
                <a:solidFill>
                  <a:srgbClr val="000066"/>
                </a:solidFill>
                <a:latin typeface="Courier New" charset="0"/>
              </a:rPr>
              <a:t>  return val;</a:t>
            </a:r>
          </a:p>
          <a:p>
            <a:pPr algn="l">
              <a:lnSpc>
                <a:spcPct val="100000"/>
              </a:lnSpc>
            </a:pPr>
            <a:r>
              <a:rPr lang="en-US">
                <a:solidFill>
                  <a:srgbClr val="000066"/>
                </a:solidFill>
                <a:latin typeface="Courier New" charset="0"/>
              </a:rPr>
              <a:t>}</a:t>
            </a:r>
          </a:p>
        </p:txBody>
      </p:sp>
      <p:sp>
        <p:nvSpPr>
          <p:cNvPr id="12292" name="Rectangle 5"/>
          <p:cNvSpPr>
            <a:spLocks noChangeArrowheads="1"/>
          </p:cNvSpPr>
          <p:nvPr/>
        </p:nvSpPr>
        <p:spPr bwMode="auto">
          <a:xfrm>
            <a:off x="790575" y="838200"/>
            <a:ext cx="226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3300"/>
                </a:solidFill>
              </a:rPr>
              <a:t>Top-Level Call</a:t>
            </a:r>
          </a:p>
        </p:txBody>
      </p:sp>
      <p:sp>
        <p:nvSpPr>
          <p:cNvPr id="10245" name="Rectangle 6"/>
          <p:cNvSpPr>
            <a:spLocks noChangeArrowheads="1"/>
          </p:cNvSpPr>
          <p:nvPr/>
        </p:nvSpPr>
        <p:spPr bwMode="auto">
          <a:xfrm>
            <a:off x="1171575" y="3124200"/>
            <a:ext cx="323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3300"/>
                </a:solidFill>
              </a:rPr>
              <a:t>Recursive Procedure</a:t>
            </a:r>
          </a:p>
        </p:txBody>
      </p:sp>
      <p:sp>
        <p:nvSpPr>
          <p:cNvPr id="8" name="TextBox 7"/>
          <p:cNvSpPr txBox="1">
            <a:spLocks noChangeArrowheads="1"/>
          </p:cNvSpPr>
          <p:nvPr/>
        </p:nvSpPr>
        <p:spPr bwMode="auto">
          <a:xfrm>
            <a:off x="7378700" y="5410200"/>
            <a:ext cx="850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return</a:t>
            </a:r>
          </a:p>
        </p:txBody>
      </p:sp>
      <p:sp>
        <p:nvSpPr>
          <p:cNvPr id="9" name="TextBox 8"/>
          <p:cNvSpPr txBox="1">
            <a:spLocks noChangeArrowheads="1"/>
          </p:cNvSpPr>
          <p:nvPr/>
        </p:nvSpPr>
        <p:spPr bwMode="auto">
          <a:xfrm>
            <a:off x="7302500" y="3962400"/>
            <a:ext cx="850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return</a:t>
            </a:r>
          </a:p>
        </p:txBody>
      </p:sp>
      <p:cxnSp>
        <p:nvCxnSpPr>
          <p:cNvPr id="10" name="Straight Arrow Connector 9"/>
          <p:cNvCxnSpPr/>
          <p:nvPr/>
        </p:nvCxnSpPr>
        <p:spPr bwMode="auto">
          <a:xfrm>
            <a:off x="6019800" y="1752600"/>
            <a:ext cx="0" cy="6096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grpSp>
        <p:nvGrpSpPr>
          <p:cNvPr id="11" name="Group 10"/>
          <p:cNvGrpSpPr>
            <a:grpSpLocks/>
          </p:cNvGrpSpPr>
          <p:nvPr/>
        </p:nvGrpSpPr>
        <p:grpSpPr bwMode="auto">
          <a:xfrm>
            <a:off x="5410200" y="914400"/>
            <a:ext cx="2819400" cy="920750"/>
            <a:chOff x="5410200" y="914400"/>
            <a:chExt cx="2819400" cy="921047"/>
          </a:xfrm>
        </p:grpSpPr>
        <p:sp>
          <p:nvSpPr>
            <p:cNvPr id="12327" name="TextBox 11"/>
            <p:cNvSpPr txBox="1">
              <a:spLocks noChangeArrowheads="1"/>
            </p:cNvSpPr>
            <p:nvPr/>
          </p:nvSpPr>
          <p:spPr bwMode="auto">
            <a:xfrm>
              <a:off x="5506148" y="990600"/>
              <a:ext cx="1885252"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sfact(4,&amp;val)</a:t>
              </a:r>
            </a:p>
            <a:p>
              <a:pPr algn="l"/>
              <a:r>
                <a:rPr lang="en-US" sz="1800"/>
                <a:t>x=4, z = val*x=4</a:t>
              </a:r>
            </a:p>
            <a:p>
              <a:pPr algn="l"/>
              <a:r>
                <a:rPr lang="en-US" sz="1800"/>
                <a:t>val = 4</a:t>
              </a:r>
            </a:p>
          </p:txBody>
        </p:sp>
        <p:sp>
          <p:nvSpPr>
            <p:cNvPr id="12328" name="Rectangle 12"/>
            <p:cNvSpPr>
              <a:spLocks noChangeArrowheads="1"/>
            </p:cNvSpPr>
            <p:nvPr/>
          </p:nvSpPr>
          <p:spPr bwMode="auto">
            <a:xfrm>
              <a:off x="5410200" y="914400"/>
              <a:ext cx="2819400" cy="914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grpSp>
      <p:grpSp>
        <p:nvGrpSpPr>
          <p:cNvPr id="14" name="Group 13"/>
          <p:cNvGrpSpPr>
            <a:grpSpLocks/>
          </p:cNvGrpSpPr>
          <p:nvPr/>
        </p:nvGrpSpPr>
        <p:grpSpPr bwMode="auto">
          <a:xfrm>
            <a:off x="5410200" y="2362200"/>
            <a:ext cx="2819400" cy="920750"/>
            <a:chOff x="5410200" y="2362200"/>
            <a:chExt cx="2819400" cy="921047"/>
          </a:xfrm>
        </p:grpSpPr>
        <p:sp>
          <p:nvSpPr>
            <p:cNvPr id="12325" name="TextBox 14"/>
            <p:cNvSpPr txBox="1">
              <a:spLocks noChangeArrowheads="1"/>
            </p:cNvSpPr>
            <p:nvPr/>
          </p:nvSpPr>
          <p:spPr bwMode="auto">
            <a:xfrm>
              <a:off x="5440340" y="2438400"/>
              <a:ext cx="2103460"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sfact(3,&amp;val)</a:t>
              </a:r>
            </a:p>
            <a:p>
              <a:pPr algn="l"/>
              <a:r>
                <a:rPr lang="en-US" sz="1800"/>
                <a:t>x=3, z = val*x=4*3</a:t>
              </a:r>
            </a:p>
            <a:p>
              <a:pPr algn="l"/>
              <a:r>
                <a:rPr lang="en-US" sz="1800"/>
                <a:t>val = 4*3</a:t>
              </a:r>
            </a:p>
          </p:txBody>
        </p:sp>
        <p:sp>
          <p:nvSpPr>
            <p:cNvPr id="12326" name="Rectangle 15"/>
            <p:cNvSpPr>
              <a:spLocks noChangeArrowheads="1"/>
            </p:cNvSpPr>
            <p:nvPr/>
          </p:nvSpPr>
          <p:spPr bwMode="auto">
            <a:xfrm>
              <a:off x="5410200" y="2362200"/>
              <a:ext cx="2819400" cy="914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grpSp>
      <p:grpSp>
        <p:nvGrpSpPr>
          <p:cNvPr id="17" name="Group 16"/>
          <p:cNvGrpSpPr>
            <a:grpSpLocks/>
          </p:cNvGrpSpPr>
          <p:nvPr/>
        </p:nvGrpSpPr>
        <p:grpSpPr bwMode="auto">
          <a:xfrm>
            <a:off x="5410200" y="3810000"/>
            <a:ext cx="2819400" cy="920750"/>
            <a:chOff x="5410200" y="3810000"/>
            <a:chExt cx="2819400" cy="921047"/>
          </a:xfrm>
        </p:grpSpPr>
        <p:sp>
          <p:nvSpPr>
            <p:cNvPr id="12323" name="TextBox 17"/>
            <p:cNvSpPr txBox="1">
              <a:spLocks noChangeArrowheads="1"/>
            </p:cNvSpPr>
            <p:nvPr/>
          </p:nvSpPr>
          <p:spPr bwMode="auto">
            <a:xfrm>
              <a:off x="5437100" y="3886200"/>
              <a:ext cx="2411500"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sfact(2,&amp;val)</a:t>
              </a:r>
            </a:p>
            <a:p>
              <a:pPr algn="l"/>
              <a:r>
                <a:rPr lang="en-US" sz="1800"/>
                <a:t>x=2, z = val*x=4*3*2</a:t>
              </a:r>
            </a:p>
            <a:p>
              <a:pPr algn="l"/>
              <a:r>
                <a:rPr lang="en-US" sz="1800"/>
                <a:t>val = 4*3*2</a:t>
              </a:r>
            </a:p>
          </p:txBody>
        </p:sp>
        <p:sp>
          <p:nvSpPr>
            <p:cNvPr id="12324" name="Rectangle 18"/>
            <p:cNvSpPr>
              <a:spLocks noChangeArrowheads="1"/>
            </p:cNvSpPr>
            <p:nvPr/>
          </p:nvSpPr>
          <p:spPr bwMode="auto">
            <a:xfrm>
              <a:off x="5410200" y="3810000"/>
              <a:ext cx="2819400" cy="914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grpSp>
      <p:grpSp>
        <p:nvGrpSpPr>
          <p:cNvPr id="20" name="Group 19"/>
          <p:cNvGrpSpPr>
            <a:grpSpLocks/>
          </p:cNvGrpSpPr>
          <p:nvPr/>
        </p:nvGrpSpPr>
        <p:grpSpPr bwMode="auto">
          <a:xfrm>
            <a:off x="5410200" y="5257800"/>
            <a:ext cx="2819400" cy="914400"/>
            <a:chOff x="5410200" y="5257800"/>
            <a:chExt cx="2819400" cy="914400"/>
          </a:xfrm>
        </p:grpSpPr>
        <p:sp>
          <p:nvSpPr>
            <p:cNvPr id="12321" name="TextBox 20"/>
            <p:cNvSpPr txBox="1">
              <a:spLocks noChangeArrowheads="1"/>
            </p:cNvSpPr>
            <p:nvPr/>
          </p:nvSpPr>
          <p:spPr bwMode="auto">
            <a:xfrm>
              <a:off x="5453025" y="5410200"/>
              <a:ext cx="1557375"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sfact(1,&amp;val)</a:t>
              </a:r>
            </a:p>
            <a:p>
              <a:pPr algn="l"/>
              <a:r>
                <a:rPr lang="en-US" sz="1800"/>
                <a:t>x=1</a:t>
              </a:r>
            </a:p>
          </p:txBody>
        </p:sp>
        <p:sp>
          <p:nvSpPr>
            <p:cNvPr id="12322" name="Rectangle 21"/>
            <p:cNvSpPr>
              <a:spLocks noChangeArrowheads="1"/>
            </p:cNvSpPr>
            <p:nvPr/>
          </p:nvSpPr>
          <p:spPr bwMode="auto">
            <a:xfrm>
              <a:off x="5410200" y="5257800"/>
              <a:ext cx="2819400" cy="914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grpSp>
      <p:cxnSp>
        <p:nvCxnSpPr>
          <p:cNvPr id="23" name="Straight Arrow Connector 22"/>
          <p:cNvCxnSpPr/>
          <p:nvPr/>
        </p:nvCxnSpPr>
        <p:spPr bwMode="auto">
          <a:xfrm>
            <a:off x="6019800" y="3200400"/>
            <a:ext cx="0" cy="6096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cxnSp>
        <p:nvCxnSpPr>
          <p:cNvPr id="24" name="Straight Arrow Connector 23"/>
          <p:cNvCxnSpPr/>
          <p:nvPr/>
        </p:nvCxnSpPr>
        <p:spPr bwMode="auto">
          <a:xfrm>
            <a:off x="6019800" y="4648200"/>
            <a:ext cx="0" cy="6096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cxnSp>
        <p:nvCxnSpPr>
          <p:cNvPr id="25" name="Straight Arrow Connector 24"/>
          <p:cNvCxnSpPr/>
          <p:nvPr/>
        </p:nvCxnSpPr>
        <p:spPr bwMode="auto">
          <a:xfrm flipV="1">
            <a:off x="7696200" y="4724400"/>
            <a:ext cx="0" cy="6858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cxnSp>
        <p:nvCxnSpPr>
          <p:cNvPr id="26" name="Straight Arrow Connector 25"/>
          <p:cNvCxnSpPr/>
          <p:nvPr/>
        </p:nvCxnSpPr>
        <p:spPr bwMode="auto">
          <a:xfrm flipV="1">
            <a:off x="7696200" y="3276600"/>
            <a:ext cx="0" cy="6858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cxnSp>
        <p:nvCxnSpPr>
          <p:cNvPr id="28" name="Straight Arrow Connector 27"/>
          <p:cNvCxnSpPr/>
          <p:nvPr/>
        </p:nvCxnSpPr>
        <p:spPr bwMode="auto">
          <a:xfrm flipV="1">
            <a:off x="7696200" y="1828800"/>
            <a:ext cx="0" cy="6858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sp>
        <p:nvSpPr>
          <p:cNvPr id="29" name="TextBox 28"/>
          <p:cNvSpPr txBox="1">
            <a:spLocks noChangeArrowheads="1"/>
          </p:cNvSpPr>
          <p:nvPr/>
        </p:nvSpPr>
        <p:spPr bwMode="auto">
          <a:xfrm>
            <a:off x="7378700" y="1066800"/>
            <a:ext cx="850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return</a:t>
            </a:r>
          </a:p>
        </p:txBody>
      </p:sp>
      <p:cxnSp>
        <p:nvCxnSpPr>
          <p:cNvPr id="30" name="Straight Arrow Connector 29"/>
          <p:cNvCxnSpPr/>
          <p:nvPr/>
        </p:nvCxnSpPr>
        <p:spPr bwMode="auto">
          <a:xfrm flipV="1">
            <a:off x="7696200" y="381000"/>
            <a:ext cx="0" cy="6858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grpSp>
        <p:nvGrpSpPr>
          <p:cNvPr id="3" name="Group 2"/>
          <p:cNvGrpSpPr>
            <a:grpSpLocks/>
          </p:cNvGrpSpPr>
          <p:nvPr/>
        </p:nvGrpSpPr>
        <p:grpSpPr bwMode="auto">
          <a:xfrm>
            <a:off x="5676900" y="0"/>
            <a:ext cx="800100" cy="914400"/>
            <a:chOff x="5676706" y="0"/>
            <a:chExt cx="800294" cy="914400"/>
          </a:xfrm>
        </p:grpSpPr>
        <p:cxnSp>
          <p:nvCxnSpPr>
            <p:cNvPr id="31" name="Straight Arrow Connector 30"/>
            <p:cNvCxnSpPr/>
            <p:nvPr/>
          </p:nvCxnSpPr>
          <p:spPr bwMode="auto">
            <a:xfrm>
              <a:off x="6019689" y="304800"/>
              <a:ext cx="0" cy="609600"/>
            </a:xfrm>
            <a:prstGeom prst="straightConnector1">
              <a:avLst/>
            </a:prstGeom>
            <a:noFill/>
            <a:ln w="38100" cap="flat" cmpd="sng" algn="ctr">
              <a:solidFill>
                <a:schemeClr val="accent4">
                  <a:lumMod val="75000"/>
                  <a:lumOff val="25000"/>
                </a:schemeClr>
              </a:solidFill>
              <a:prstDash val="solid"/>
              <a:round/>
              <a:headEnd type="none" w="med" len="med"/>
              <a:tailEnd type="triangle"/>
            </a:ln>
            <a:effectLst/>
          </p:spPr>
        </p:cxnSp>
        <p:sp>
          <p:nvSpPr>
            <p:cNvPr id="12320" name="TextBox 1"/>
            <p:cNvSpPr txBox="1">
              <a:spLocks noChangeArrowheads="1"/>
            </p:cNvSpPr>
            <p:nvPr/>
          </p:nvSpPr>
          <p:spPr bwMode="auto">
            <a:xfrm>
              <a:off x="5676706" y="0"/>
              <a:ext cx="8002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s_top</a:t>
              </a:r>
            </a:p>
          </p:txBody>
        </p:sp>
      </p:grpSp>
      <p:grpSp>
        <p:nvGrpSpPr>
          <p:cNvPr id="10247" name="Group 10246"/>
          <p:cNvGrpSpPr>
            <a:grpSpLocks/>
          </p:cNvGrpSpPr>
          <p:nvPr/>
        </p:nvGrpSpPr>
        <p:grpSpPr bwMode="auto">
          <a:xfrm>
            <a:off x="2971800" y="914400"/>
            <a:ext cx="2001838" cy="1295400"/>
            <a:chOff x="2971800" y="914400"/>
            <a:chExt cx="2001212" cy="1295400"/>
          </a:xfrm>
        </p:grpSpPr>
        <p:sp>
          <p:nvSpPr>
            <p:cNvPr id="12317" name="TextBox 4"/>
            <p:cNvSpPr txBox="1">
              <a:spLocks noChangeArrowheads="1"/>
            </p:cNvSpPr>
            <p:nvPr/>
          </p:nvSpPr>
          <p:spPr bwMode="auto">
            <a:xfrm>
              <a:off x="3429000" y="914400"/>
              <a:ext cx="154401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Note pointer</a:t>
              </a:r>
            </a:p>
          </p:txBody>
        </p:sp>
        <p:cxnSp>
          <p:nvCxnSpPr>
            <p:cNvPr id="12318" name="Straight Connector 6"/>
            <p:cNvCxnSpPr>
              <a:cxnSpLocks noChangeShapeType="1"/>
            </p:cNvCxnSpPr>
            <p:nvPr/>
          </p:nvCxnSpPr>
          <p:spPr bwMode="auto">
            <a:xfrm flipH="1">
              <a:off x="2971800" y="1143000"/>
              <a:ext cx="1066800" cy="10668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sp>
        <p:nvSpPr>
          <p:cNvPr id="10248" name="TextBox 10247"/>
          <p:cNvSpPr txBox="1">
            <a:spLocks noChangeArrowheads="1"/>
          </p:cNvSpPr>
          <p:nvPr/>
        </p:nvSpPr>
        <p:spPr bwMode="auto">
          <a:xfrm>
            <a:off x="6705600" y="0"/>
            <a:ext cx="18018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val = 4*3*2 = 4!</a:t>
            </a:r>
          </a:p>
        </p:txBody>
      </p:sp>
      <p:sp>
        <p:nvSpPr>
          <p:cNvPr id="45" name="TextBox 44"/>
          <p:cNvSpPr txBox="1">
            <a:spLocks noChangeArrowheads="1"/>
          </p:cNvSpPr>
          <p:nvPr/>
        </p:nvSpPr>
        <p:spPr bwMode="auto">
          <a:xfrm>
            <a:off x="5486400" y="984250"/>
            <a:ext cx="1885950" cy="844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sfact(4,&amp;val)</a:t>
            </a:r>
          </a:p>
          <a:p>
            <a:pPr algn="l"/>
            <a:r>
              <a:rPr lang="en-US" sz="1800"/>
              <a:t>x=4, z = val*x=4</a:t>
            </a:r>
          </a:p>
          <a:p>
            <a:pPr algn="l"/>
            <a:r>
              <a:rPr lang="en-US" sz="1800"/>
              <a:t>val = 4*3</a:t>
            </a:r>
          </a:p>
        </p:txBody>
      </p:sp>
      <p:grpSp>
        <p:nvGrpSpPr>
          <p:cNvPr id="10250" name="Group 10249"/>
          <p:cNvGrpSpPr>
            <a:grpSpLocks/>
          </p:cNvGrpSpPr>
          <p:nvPr/>
        </p:nvGrpSpPr>
        <p:grpSpPr bwMode="auto">
          <a:xfrm>
            <a:off x="5440363" y="984250"/>
            <a:ext cx="2103437" cy="2292350"/>
            <a:chOff x="5440340" y="983953"/>
            <a:chExt cx="2103460" cy="2292647"/>
          </a:xfrm>
        </p:grpSpPr>
        <p:sp>
          <p:nvSpPr>
            <p:cNvPr id="12315" name="TextBox 45"/>
            <p:cNvSpPr txBox="1">
              <a:spLocks noChangeArrowheads="1"/>
            </p:cNvSpPr>
            <p:nvPr/>
          </p:nvSpPr>
          <p:spPr bwMode="auto">
            <a:xfrm>
              <a:off x="5486400" y="983953"/>
              <a:ext cx="1885252" cy="8448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sfact(4,&amp;val)</a:t>
              </a:r>
            </a:p>
            <a:p>
              <a:pPr algn="l"/>
              <a:r>
                <a:rPr lang="en-US" sz="1800"/>
                <a:t>x=4, z = val*x=4</a:t>
              </a:r>
            </a:p>
            <a:p>
              <a:pPr algn="l"/>
              <a:r>
                <a:rPr lang="en-US" sz="1800"/>
                <a:t>val = 4</a:t>
              </a:r>
            </a:p>
          </p:txBody>
        </p:sp>
        <p:sp>
          <p:nvSpPr>
            <p:cNvPr id="12316" name="TextBox 46"/>
            <p:cNvSpPr txBox="1">
              <a:spLocks noChangeArrowheads="1"/>
            </p:cNvSpPr>
            <p:nvPr/>
          </p:nvSpPr>
          <p:spPr bwMode="auto">
            <a:xfrm>
              <a:off x="5440340" y="2431753"/>
              <a:ext cx="2103460" cy="8448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t>sfact(3,&amp;val)</a:t>
              </a:r>
            </a:p>
            <a:p>
              <a:pPr algn="l"/>
              <a:r>
                <a:rPr lang="en-US" sz="1800"/>
                <a:t>x=3, z = val*x=4*3</a:t>
              </a:r>
            </a:p>
            <a:p>
              <a:pPr algn="l"/>
              <a:r>
                <a:rPr lang="en-US" sz="1800"/>
                <a:t>val = 4*3</a:t>
              </a:r>
            </a:p>
          </p:txBody>
        </p:sp>
      </p:grpSp>
      <p:sp>
        <p:nvSpPr>
          <p:cNvPr id="12313" name="TextBox 10250"/>
          <p:cNvSpPr txBox="1">
            <a:spLocks noChangeArrowheads="1"/>
          </p:cNvSpPr>
          <p:nvPr/>
        </p:nvSpPr>
        <p:spPr bwMode="auto">
          <a:xfrm>
            <a:off x="5257800" y="6262688"/>
            <a:ext cx="3302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Note: this slide only </a:t>
            </a:r>
          </a:p>
          <a:p>
            <a:r>
              <a:rPr lang="en-US" sz="1800"/>
              <a:t>makes sense with animation</a:t>
            </a:r>
          </a:p>
        </p:txBody>
      </p:sp>
      <p:sp>
        <p:nvSpPr>
          <p:cNvPr id="27" name="TextBox 26"/>
          <p:cNvSpPr txBox="1">
            <a:spLocks noChangeArrowheads="1"/>
          </p:cNvSpPr>
          <p:nvPr/>
        </p:nvSpPr>
        <p:spPr bwMode="auto">
          <a:xfrm>
            <a:off x="7302500" y="2514600"/>
            <a:ext cx="850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return</a:t>
            </a:r>
          </a:p>
        </p:txBody>
      </p:sp>
    </p:spTree>
    <p:extLst>
      <p:ext uri="{BB962C8B-B14F-4D97-AF65-F5344CB8AC3E}">
        <p14:creationId xmlns:p14="http://schemas.microsoft.com/office/powerpoint/2010/main" val="2569142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dissolve">
                                      <p:cBhvr>
                                        <p:cTn id="7" dur="500"/>
                                        <p:tgtEl>
                                          <p:spTgt spid="10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dissolve">
                                      <p:cBhvr>
                                        <p:cTn id="12" dur="500"/>
                                        <p:tgtEl>
                                          <p:spTgt spid="1024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245"/>
                                        </p:tgtEl>
                                        <p:attrNameLst>
                                          <p:attrName>style.visibility</p:attrName>
                                        </p:attrNameLst>
                                      </p:cBhvr>
                                      <p:to>
                                        <p:strVal val="visible"/>
                                      </p:to>
                                    </p:set>
                                    <p:animEffect transition="in" filter="dissolve">
                                      <p:cBhvr>
                                        <p:cTn id="15" dur="500"/>
                                        <p:tgtEl>
                                          <p:spTgt spid="102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500"/>
                                        <p:tgtEl>
                                          <p:spTgt spid="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dissolve">
                                      <p:cBhvr>
                                        <p:cTn id="40" dur="500"/>
                                        <p:tgtEl>
                                          <p:spTgt spid="4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dissolve">
                                      <p:cBhvr>
                                        <p:cTn id="45" dur="500"/>
                                        <p:tgtEl>
                                          <p:spTgt spid="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10250"/>
                                        </p:tgtEl>
                                        <p:attrNameLst>
                                          <p:attrName>style.visibility</p:attrName>
                                        </p:attrNameLst>
                                      </p:cBhvr>
                                      <p:to>
                                        <p:strVal val="visible"/>
                                      </p:to>
                                    </p:set>
                                    <p:animEffect transition="in" filter="dissolve">
                                      <p:cBhvr>
                                        <p:cTn id="55" dur="500"/>
                                        <p:tgtEl>
                                          <p:spTgt spid="1025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ssolve">
                                      <p:cBhvr>
                                        <p:cTn id="60" dur="500"/>
                                        <p:tgtEl>
                                          <p:spTgt spid="2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ssolve">
                                      <p:cBhvr>
                                        <p:cTn id="65" dur="500"/>
                                        <p:tgtEl>
                                          <p:spTgt spid="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dissolve">
                                      <p:cBhvr>
                                        <p:cTn id="85" dur="500"/>
                                        <p:tgtEl>
                                          <p:spTgt spid="2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dissolve">
                                      <p:cBhvr>
                                        <p:cTn id="90" dur="500"/>
                                        <p:tgtEl>
                                          <p:spTgt spid="2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dissolve">
                                      <p:cBhvr>
                                        <p:cTn id="105" dur="500"/>
                                        <p:tgtEl>
                                          <p:spTgt spid="3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0248"/>
                                        </p:tgtEl>
                                        <p:attrNameLst>
                                          <p:attrName>style.visibility</p:attrName>
                                        </p:attrNameLst>
                                      </p:cBhvr>
                                      <p:to>
                                        <p:strVal val="visible"/>
                                      </p:to>
                                    </p:set>
                                    <p:animEffect transition="in" filter="dissolve">
                                      <p:cBhvr>
                                        <p:cTn id="110"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8" grpId="0"/>
      <p:bldP spid="9" grpId="0"/>
      <p:bldP spid="29" grpId="0"/>
      <p:bldP spid="10248" grpId="0"/>
      <p:bldP spid="45" grpId="0" animBg="1"/>
      <p:bldP spid="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6477000" y="4572000"/>
            <a:ext cx="2406650" cy="1524000"/>
            <a:chOff x="4128" y="1776"/>
            <a:chExt cx="1516" cy="960"/>
          </a:xfrm>
        </p:grpSpPr>
        <p:sp>
          <p:nvSpPr>
            <p:cNvPr id="14363" name="Rectangle 23"/>
            <p:cNvSpPr>
              <a:spLocks noChangeArrowheads="1"/>
            </p:cNvSpPr>
            <p:nvPr/>
          </p:nvSpPr>
          <p:spPr bwMode="auto">
            <a:xfrm>
              <a:off x="4128" y="1776"/>
              <a:ext cx="672" cy="96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Temp.</a:t>
              </a:r>
            </a:p>
            <a:p>
              <a:pPr>
                <a:lnSpc>
                  <a:spcPct val="100000"/>
                </a:lnSpc>
              </a:pPr>
              <a:r>
                <a:rPr lang="en-US">
                  <a:solidFill>
                    <a:srgbClr val="000066"/>
                  </a:solidFill>
                </a:rPr>
                <a:t>Space</a:t>
              </a:r>
            </a:p>
          </p:txBody>
        </p:sp>
        <p:sp>
          <p:nvSpPr>
            <p:cNvPr id="14364" name="Line 16"/>
            <p:cNvSpPr>
              <a:spLocks noChangeShapeType="1"/>
            </p:cNvSpPr>
            <p:nvPr/>
          </p:nvSpPr>
          <p:spPr bwMode="auto">
            <a:xfrm flipH="1">
              <a:off x="4810" y="2604"/>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5" name="Text Box 17"/>
            <p:cNvSpPr txBox="1">
              <a:spLocks noChangeArrowheads="1"/>
            </p:cNvSpPr>
            <p:nvPr/>
          </p:nvSpPr>
          <p:spPr bwMode="auto">
            <a:xfrm>
              <a:off x="5184" y="2496"/>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grpSp>
      <p:sp>
        <p:nvSpPr>
          <p:cNvPr id="257026" name="Rectangle 2"/>
          <p:cNvSpPr>
            <a:spLocks noGrp="1" noChangeArrowheads="1"/>
          </p:cNvSpPr>
          <p:nvPr>
            <p:ph type="title"/>
          </p:nvPr>
        </p:nvSpPr>
        <p:spPr>
          <a:xfrm>
            <a:off x="533400" y="228600"/>
            <a:ext cx="7289800" cy="573088"/>
          </a:xfrm>
        </p:spPr>
        <p:txBody>
          <a:bodyPr/>
          <a:lstStyle/>
          <a:p>
            <a:pPr eaLnBrk="1" hangingPunct="1">
              <a:defRPr/>
            </a:pPr>
            <a:r>
              <a:rPr lang="en-US" dirty="0" smtClean="0"/>
              <a:t>Recursion: Pointer Creation</a:t>
            </a:r>
            <a:endParaRPr lang="en-US" dirty="0"/>
          </a:p>
        </p:txBody>
      </p:sp>
      <p:sp>
        <p:nvSpPr>
          <p:cNvPr id="14339" name="Rectangle 4"/>
          <p:cNvSpPr>
            <a:spLocks noChangeArrowheads="1"/>
          </p:cNvSpPr>
          <p:nvPr/>
        </p:nvSpPr>
        <p:spPr bwMode="auto">
          <a:xfrm>
            <a:off x="3810000" y="1295400"/>
            <a:ext cx="51054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857500" algn="l"/>
              </a:tabLst>
            </a:pPr>
            <a:r>
              <a:rPr lang="en-US">
                <a:solidFill>
                  <a:srgbClr val="000066"/>
                </a:solidFill>
                <a:latin typeface="Courier New" charset="0"/>
              </a:rPr>
              <a:t>_sfact:</a:t>
            </a:r>
          </a:p>
          <a:p>
            <a:pPr algn="l">
              <a:lnSpc>
                <a:spcPct val="100000"/>
              </a:lnSpc>
              <a:tabLst>
                <a:tab pos="342900" algn="l"/>
                <a:tab pos="2857500" algn="l"/>
              </a:tabLst>
            </a:pPr>
            <a:r>
              <a:rPr lang="en-US">
                <a:solidFill>
                  <a:srgbClr val="000066"/>
                </a:solidFill>
                <a:latin typeface="Courier New" charset="0"/>
              </a:rPr>
              <a:t>	</a:t>
            </a:r>
            <a:r>
              <a:rPr lang="en-US" u="sng">
                <a:solidFill>
                  <a:srgbClr val="000066"/>
                </a:solidFill>
                <a:latin typeface="Courier New" charset="0"/>
              </a:rPr>
              <a:t>pushl %ebp	# Save %ebp</a:t>
            </a:r>
          </a:p>
          <a:p>
            <a:pPr algn="l">
              <a:lnSpc>
                <a:spcPct val="100000"/>
              </a:lnSpc>
              <a:tabLst>
                <a:tab pos="342900" algn="l"/>
                <a:tab pos="2857500" algn="l"/>
              </a:tabLst>
            </a:pPr>
            <a:r>
              <a:rPr lang="en-US">
                <a:solidFill>
                  <a:srgbClr val="000066"/>
                </a:solidFill>
                <a:latin typeface="Courier New" charset="0"/>
              </a:rPr>
              <a:t>	movl %esp,%ebp	# Set %ebp</a:t>
            </a:r>
          </a:p>
          <a:p>
            <a:pPr algn="l">
              <a:lnSpc>
                <a:spcPct val="100000"/>
              </a:lnSpc>
              <a:tabLst>
                <a:tab pos="342900" algn="l"/>
                <a:tab pos="2857500" algn="l"/>
              </a:tabLst>
            </a:pPr>
            <a:r>
              <a:rPr lang="en-US">
                <a:solidFill>
                  <a:srgbClr val="000066"/>
                </a:solidFill>
                <a:latin typeface="Courier New" charset="0"/>
              </a:rPr>
              <a:t>	subl $16,%esp	# Add 16 bytes </a:t>
            </a:r>
          </a:p>
          <a:p>
            <a:pPr algn="l">
              <a:lnSpc>
                <a:spcPct val="100000"/>
              </a:lnSpc>
              <a:tabLst>
                <a:tab pos="342900" algn="l"/>
                <a:tab pos="2857500" algn="l"/>
              </a:tabLst>
            </a:pPr>
            <a:r>
              <a:rPr lang="en-US">
                <a:solidFill>
                  <a:srgbClr val="000066"/>
                </a:solidFill>
                <a:latin typeface="Courier New" charset="0"/>
              </a:rPr>
              <a:t>	movl 8(%ebp),%edx	# edx = x</a:t>
            </a:r>
          </a:p>
          <a:p>
            <a:pPr algn="l">
              <a:lnSpc>
                <a:spcPct val="100000"/>
              </a:lnSpc>
              <a:tabLst>
                <a:tab pos="342900" algn="l"/>
                <a:tab pos="2857500" algn="l"/>
              </a:tabLst>
            </a:pPr>
            <a:r>
              <a:rPr lang="en-US">
                <a:solidFill>
                  <a:srgbClr val="000066"/>
                </a:solidFill>
                <a:latin typeface="Courier New" charset="0"/>
              </a:rPr>
              <a:t>	movl $1,-4(%ebp)	# val = 1</a:t>
            </a:r>
          </a:p>
        </p:txBody>
      </p:sp>
      <p:sp>
        <p:nvSpPr>
          <p:cNvPr id="257029" name="Rectangle 5"/>
          <p:cNvSpPr>
            <a:spLocks noGrp="1" noChangeArrowheads="1"/>
          </p:cNvSpPr>
          <p:nvPr>
            <p:ph type="body" idx="1"/>
          </p:nvPr>
        </p:nvSpPr>
        <p:spPr>
          <a:xfrm>
            <a:off x="228600" y="3352800"/>
            <a:ext cx="4495800" cy="3276600"/>
          </a:xfrm>
        </p:spPr>
        <p:txBody>
          <a:bodyPr/>
          <a:lstStyle/>
          <a:p>
            <a:pPr eaLnBrk="1" hangingPunct="1">
              <a:buFont typeface="Wingdings" pitchFamily="-1" charset="2"/>
              <a:buNone/>
              <a:defRPr/>
            </a:pPr>
            <a:r>
              <a:rPr lang="en-US">
                <a:ea typeface="ＭＳ Ｐゴシック" pitchFamily="-1" charset="-128"/>
                <a:cs typeface="ＭＳ Ｐゴシック" pitchFamily="-1" charset="-128"/>
              </a:rPr>
              <a:t>Using Stack for Local Variable</a:t>
            </a:r>
          </a:p>
          <a:p>
            <a:pPr lvl="1" eaLnBrk="1" hangingPunct="1">
              <a:buFont typeface="Wingdings" pitchFamily="-1" charset="2"/>
              <a:buChar char="n"/>
              <a:defRPr/>
            </a:pPr>
            <a:r>
              <a:rPr lang="en-US"/>
              <a:t>Local variable </a:t>
            </a:r>
            <a:r>
              <a:rPr lang="en-US">
                <a:latin typeface="Courier New" pitchFamily="-1" charset="0"/>
              </a:rPr>
              <a:t>val</a:t>
            </a:r>
            <a:r>
              <a:rPr lang="en-US"/>
              <a:t> is created and  stored on stack</a:t>
            </a:r>
          </a:p>
          <a:p>
            <a:pPr lvl="1" eaLnBrk="1" hangingPunct="1">
              <a:buFont typeface="Wingdings" pitchFamily="-1" charset="2"/>
              <a:buChar char="n"/>
              <a:defRPr/>
            </a:pPr>
            <a:r>
              <a:rPr lang="en-US"/>
              <a:t>Its address is passed into other procedures…</a:t>
            </a:r>
          </a:p>
          <a:p>
            <a:pPr lvl="1" eaLnBrk="1" hangingPunct="1">
              <a:buFont typeface="Wingdings" pitchFamily="-1" charset="2"/>
              <a:buChar char="n"/>
              <a:defRPr/>
            </a:pPr>
            <a:r>
              <a:rPr lang="en-US"/>
              <a:t>… which enables those procedure to change the value of </a:t>
            </a:r>
            <a:r>
              <a:rPr lang="en-US" b="0">
                <a:latin typeface="Courier" pitchFamily="-1" charset="0"/>
                <a:ea typeface="Courier" pitchFamily="-1" charset="0"/>
                <a:cs typeface="Courier" pitchFamily="-1" charset="0"/>
              </a:rPr>
              <a:t>val </a:t>
            </a:r>
            <a:r>
              <a:rPr lang="en-US"/>
              <a:t>(factorial product)</a:t>
            </a:r>
          </a:p>
        </p:txBody>
      </p:sp>
      <p:sp>
        <p:nvSpPr>
          <p:cNvPr id="14341" name="Rectangle 6"/>
          <p:cNvSpPr>
            <a:spLocks noChangeArrowheads="1"/>
          </p:cNvSpPr>
          <p:nvPr/>
        </p:nvSpPr>
        <p:spPr bwMode="auto">
          <a:xfrm>
            <a:off x="4648200" y="762000"/>
            <a:ext cx="304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3300"/>
                </a:solidFill>
              </a:rPr>
              <a:t>Initial part of </a:t>
            </a:r>
            <a:r>
              <a:rPr lang="en-US" sz="2400">
                <a:solidFill>
                  <a:srgbClr val="003300"/>
                </a:solidFill>
                <a:latin typeface="Courier New" charset="0"/>
              </a:rPr>
              <a:t>s_top</a:t>
            </a:r>
            <a:endParaRPr lang="en-US" sz="2400">
              <a:solidFill>
                <a:srgbClr val="003300"/>
              </a:solidFill>
            </a:endParaRPr>
          </a:p>
        </p:txBody>
      </p:sp>
      <p:sp>
        <p:nvSpPr>
          <p:cNvPr id="14342" name="Rectangle 7"/>
          <p:cNvSpPr>
            <a:spLocks noChangeArrowheads="1"/>
          </p:cNvSpPr>
          <p:nvPr/>
        </p:nvSpPr>
        <p:spPr bwMode="auto">
          <a:xfrm>
            <a:off x="6477000" y="34290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sp>
        <p:nvSpPr>
          <p:cNvPr id="14343" name="Rectangle 8"/>
          <p:cNvSpPr>
            <a:spLocks noChangeArrowheads="1"/>
          </p:cNvSpPr>
          <p:nvPr/>
        </p:nvSpPr>
        <p:spPr bwMode="auto">
          <a:xfrm>
            <a:off x="6477000" y="38100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257033" name="Rectangle 9"/>
          <p:cNvSpPr>
            <a:spLocks noChangeArrowheads="1"/>
          </p:cNvSpPr>
          <p:nvPr/>
        </p:nvSpPr>
        <p:spPr bwMode="auto">
          <a:xfrm>
            <a:off x="6477000" y="41910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grpSp>
        <p:nvGrpSpPr>
          <p:cNvPr id="3" name="Group 24"/>
          <p:cNvGrpSpPr>
            <a:grpSpLocks/>
          </p:cNvGrpSpPr>
          <p:nvPr/>
        </p:nvGrpSpPr>
        <p:grpSpPr bwMode="auto">
          <a:xfrm>
            <a:off x="7543800" y="4171950"/>
            <a:ext cx="1323975" cy="366713"/>
            <a:chOff x="4800" y="1524"/>
            <a:chExt cx="834" cy="231"/>
          </a:xfrm>
        </p:grpSpPr>
        <p:sp>
          <p:nvSpPr>
            <p:cNvPr id="14361" name="Line 10"/>
            <p:cNvSpPr>
              <a:spLocks noChangeShapeType="1"/>
            </p:cNvSpPr>
            <p:nvPr/>
          </p:nvSpPr>
          <p:spPr bwMode="auto">
            <a:xfrm flipH="1">
              <a:off x="4800" y="1632"/>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2" name="Text Box 11"/>
            <p:cNvSpPr txBox="1">
              <a:spLocks noChangeArrowheads="1"/>
            </p:cNvSpPr>
            <p:nvPr/>
          </p:nvSpPr>
          <p:spPr bwMode="auto">
            <a:xfrm>
              <a:off x="5174" y="1524"/>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grpSp>
      <p:sp>
        <p:nvSpPr>
          <p:cNvPr id="14346" name="Text Box 12"/>
          <p:cNvSpPr txBox="1">
            <a:spLocks noChangeArrowheads="1"/>
          </p:cNvSpPr>
          <p:nvPr/>
        </p:nvSpPr>
        <p:spPr bwMode="auto">
          <a:xfrm>
            <a:off x="5822950" y="4191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14347" name="Text Box 13"/>
          <p:cNvSpPr txBox="1">
            <a:spLocks noChangeArrowheads="1"/>
          </p:cNvSpPr>
          <p:nvPr/>
        </p:nvSpPr>
        <p:spPr bwMode="auto">
          <a:xfrm>
            <a:off x="5822950" y="3810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14348" name="Text Box 14"/>
          <p:cNvSpPr txBox="1">
            <a:spLocks noChangeArrowheads="1"/>
          </p:cNvSpPr>
          <p:nvPr/>
        </p:nvSpPr>
        <p:spPr bwMode="auto">
          <a:xfrm>
            <a:off x="5822950" y="3429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14349" name="Text Box 18"/>
          <p:cNvSpPr txBox="1">
            <a:spLocks noChangeArrowheads="1"/>
          </p:cNvSpPr>
          <p:nvPr/>
        </p:nvSpPr>
        <p:spPr bwMode="auto">
          <a:xfrm>
            <a:off x="582295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grpSp>
        <p:nvGrpSpPr>
          <p:cNvPr id="4" name="Group 26"/>
          <p:cNvGrpSpPr>
            <a:grpSpLocks/>
          </p:cNvGrpSpPr>
          <p:nvPr/>
        </p:nvGrpSpPr>
        <p:grpSpPr bwMode="auto">
          <a:xfrm>
            <a:off x="6477000" y="4572000"/>
            <a:ext cx="1066800" cy="1524000"/>
            <a:chOff x="4128" y="1776"/>
            <a:chExt cx="672" cy="960"/>
          </a:xfrm>
        </p:grpSpPr>
        <p:sp>
          <p:nvSpPr>
            <p:cNvPr id="14359" name="Rectangle 15"/>
            <p:cNvSpPr>
              <a:spLocks noChangeArrowheads="1"/>
            </p:cNvSpPr>
            <p:nvPr/>
          </p:nvSpPr>
          <p:spPr bwMode="auto">
            <a:xfrm>
              <a:off x="4128" y="1776"/>
              <a:ext cx="672" cy="24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val = 1</a:t>
              </a:r>
            </a:p>
          </p:txBody>
        </p:sp>
        <p:sp>
          <p:nvSpPr>
            <p:cNvPr id="14360" name="Rectangle 19"/>
            <p:cNvSpPr>
              <a:spLocks noChangeArrowheads="1"/>
            </p:cNvSpPr>
            <p:nvPr/>
          </p:nvSpPr>
          <p:spPr bwMode="auto">
            <a:xfrm>
              <a:off x="4128" y="2016"/>
              <a:ext cx="672" cy="72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Unused</a:t>
              </a:r>
            </a:p>
          </p:txBody>
        </p:sp>
      </p:grpSp>
      <p:sp>
        <p:nvSpPr>
          <p:cNvPr id="14351" name="Text Box 20"/>
          <p:cNvSpPr txBox="1">
            <a:spLocks noChangeArrowheads="1"/>
          </p:cNvSpPr>
          <p:nvPr/>
        </p:nvSpPr>
        <p:spPr bwMode="auto">
          <a:xfrm>
            <a:off x="5822950" y="5334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14352" name="Text Box 21"/>
          <p:cNvSpPr txBox="1">
            <a:spLocks noChangeArrowheads="1"/>
          </p:cNvSpPr>
          <p:nvPr/>
        </p:nvSpPr>
        <p:spPr bwMode="auto">
          <a:xfrm>
            <a:off x="5822950" y="4953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14353" name="Text Box 22"/>
          <p:cNvSpPr txBox="1">
            <a:spLocks noChangeArrowheads="1"/>
          </p:cNvSpPr>
          <p:nvPr/>
        </p:nvSpPr>
        <p:spPr bwMode="auto">
          <a:xfrm>
            <a:off x="5822950" y="57150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-16</a:t>
            </a:r>
          </a:p>
        </p:txBody>
      </p:sp>
      <p:sp>
        <p:nvSpPr>
          <p:cNvPr id="257051" name="Rectangle 27"/>
          <p:cNvSpPr>
            <a:spLocks noChangeArrowheads="1"/>
          </p:cNvSpPr>
          <p:nvPr/>
        </p:nvSpPr>
        <p:spPr bwMode="auto">
          <a:xfrm>
            <a:off x="3810000" y="1295400"/>
            <a:ext cx="51054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857500" algn="l"/>
              </a:tabLst>
            </a:pPr>
            <a:r>
              <a:rPr lang="en-US">
                <a:solidFill>
                  <a:srgbClr val="000066"/>
                </a:solidFill>
                <a:latin typeface="Courier New" charset="0"/>
              </a:rPr>
              <a:t>_sfact:</a:t>
            </a:r>
          </a:p>
          <a:p>
            <a:pPr algn="l">
              <a:lnSpc>
                <a:spcPct val="100000"/>
              </a:lnSpc>
              <a:tabLst>
                <a:tab pos="342900" algn="l"/>
                <a:tab pos="2857500" algn="l"/>
              </a:tabLst>
            </a:pPr>
            <a:r>
              <a:rPr lang="en-US">
                <a:solidFill>
                  <a:srgbClr val="000066"/>
                </a:solidFill>
                <a:latin typeface="Courier New" charset="0"/>
              </a:rPr>
              <a:t>	pushl %ebp	# Save %ebp</a:t>
            </a:r>
          </a:p>
          <a:p>
            <a:pPr algn="l">
              <a:lnSpc>
                <a:spcPct val="100000"/>
              </a:lnSpc>
              <a:tabLst>
                <a:tab pos="342900" algn="l"/>
                <a:tab pos="2857500" algn="l"/>
              </a:tabLst>
            </a:pPr>
            <a:r>
              <a:rPr lang="en-US" u="sng">
                <a:solidFill>
                  <a:srgbClr val="000066"/>
                </a:solidFill>
                <a:latin typeface="Courier New" charset="0"/>
              </a:rPr>
              <a:t>	movl %esp,%ebp	# Set %ebp</a:t>
            </a:r>
          </a:p>
          <a:p>
            <a:pPr algn="l">
              <a:lnSpc>
                <a:spcPct val="100000"/>
              </a:lnSpc>
              <a:tabLst>
                <a:tab pos="342900" algn="l"/>
                <a:tab pos="2857500" algn="l"/>
              </a:tabLst>
            </a:pPr>
            <a:r>
              <a:rPr lang="en-US">
                <a:solidFill>
                  <a:srgbClr val="000066"/>
                </a:solidFill>
                <a:latin typeface="Courier New" charset="0"/>
              </a:rPr>
              <a:t>	subl $16,%esp	# Add 16 bytes </a:t>
            </a:r>
          </a:p>
          <a:p>
            <a:pPr algn="l">
              <a:lnSpc>
                <a:spcPct val="100000"/>
              </a:lnSpc>
              <a:tabLst>
                <a:tab pos="342900" algn="l"/>
                <a:tab pos="2857500" algn="l"/>
              </a:tabLst>
            </a:pPr>
            <a:r>
              <a:rPr lang="en-US">
                <a:solidFill>
                  <a:srgbClr val="000066"/>
                </a:solidFill>
                <a:latin typeface="Courier New" charset="0"/>
              </a:rPr>
              <a:t>	movl 8(%ebp),%edx	# edx = x</a:t>
            </a:r>
          </a:p>
          <a:p>
            <a:pPr algn="l">
              <a:lnSpc>
                <a:spcPct val="100000"/>
              </a:lnSpc>
              <a:tabLst>
                <a:tab pos="342900" algn="l"/>
                <a:tab pos="2857500" algn="l"/>
              </a:tabLst>
            </a:pPr>
            <a:r>
              <a:rPr lang="en-US">
                <a:solidFill>
                  <a:srgbClr val="000066"/>
                </a:solidFill>
                <a:latin typeface="Courier New" charset="0"/>
              </a:rPr>
              <a:t>	movl $1,-4(%ebp)	# val = 1</a:t>
            </a:r>
          </a:p>
        </p:txBody>
      </p:sp>
      <p:sp>
        <p:nvSpPr>
          <p:cNvPr id="257052" name="Rectangle 28"/>
          <p:cNvSpPr>
            <a:spLocks noChangeArrowheads="1"/>
          </p:cNvSpPr>
          <p:nvPr/>
        </p:nvSpPr>
        <p:spPr bwMode="auto">
          <a:xfrm>
            <a:off x="3810000" y="1295400"/>
            <a:ext cx="51054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857500" algn="l"/>
              </a:tabLst>
            </a:pPr>
            <a:r>
              <a:rPr lang="en-US">
                <a:solidFill>
                  <a:srgbClr val="000066"/>
                </a:solidFill>
                <a:latin typeface="Courier New" charset="0"/>
              </a:rPr>
              <a:t>_sfact:</a:t>
            </a:r>
          </a:p>
          <a:p>
            <a:pPr algn="l">
              <a:lnSpc>
                <a:spcPct val="100000"/>
              </a:lnSpc>
              <a:tabLst>
                <a:tab pos="342900" algn="l"/>
                <a:tab pos="2857500" algn="l"/>
              </a:tabLst>
            </a:pPr>
            <a:r>
              <a:rPr lang="en-US">
                <a:solidFill>
                  <a:srgbClr val="000066"/>
                </a:solidFill>
                <a:latin typeface="Courier New" charset="0"/>
              </a:rPr>
              <a:t>	pushl %ebp	# Save %ebp</a:t>
            </a:r>
          </a:p>
          <a:p>
            <a:pPr algn="l">
              <a:lnSpc>
                <a:spcPct val="100000"/>
              </a:lnSpc>
              <a:tabLst>
                <a:tab pos="342900" algn="l"/>
                <a:tab pos="2857500" algn="l"/>
              </a:tabLst>
            </a:pPr>
            <a:r>
              <a:rPr lang="en-US">
                <a:solidFill>
                  <a:srgbClr val="000066"/>
                </a:solidFill>
                <a:latin typeface="Courier New" charset="0"/>
              </a:rPr>
              <a:t>	movl %esp,%ebp	# Set %ebp</a:t>
            </a:r>
          </a:p>
          <a:p>
            <a:pPr algn="l">
              <a:lnSpc>
                <a:spcPct val="100000"/>
              </a:lnSpc>
              <a:tabLst>
                <a:tab pos="342900" algn="l"/>
                <a:tab pos="2857500" algn="l"/>
              </a:tabLst>
            </a:pPr>
            <a:r>
              <a:rPr lang="en-US" u="sng">
                <a:solidFill>
                  <a:srgbClr val="000066"/>
                </a:solidFill>
                <a:latin typeface="Courier New" charset="0"/>
              </a:rPr>
              <a:t>	subl $16,%esp	# Add 16 bytes </a:t>
            </a:r>
          </a:p>
          <a:p>
            <a:pPr algn="l">
              <a:lnSpc>
                <a:spcPct val="100000"/>
              </a:lnSpc>
              <a:tabLst>
                <a:tab pos="342900" algn="l"/>
                <a:tab pos="2857500" algn="l"/>
              </a:tabLst>
            </a:pPr>
            <a:r>
              <a:rPr lang="en-US">
                <a:solidFill>
                  <a:srgbClr val="000066"/>
                </a:solidFill>
                <a:latin typeface="Courier New" charset="0"/>
              </a:rPr>
              <a:t>	movl 8(%ebp),%edx	# edx = x</a:t>
            </a:r>
          </a:p>
          <a:p>
            <a:pPr algn="l">
              <a:lnSpc>
                <a:spcPct val="100000"/>
              </a:lnSpc>
              <a:tabLst>
                <a:tab pos="342900" algn="l"/>
                <a:tab pos="2857500" algn="l"/>
              </a:tabLst>
            </a:pPr>
            <a:r>
              <a:rPr lang="en-US">
                <a:solidFill>
                  <a:srgbClr val="000066"/>
                </a:solidFill>
                <a:latin typeface="Courier New" charset="0"/>
              </a:rPr>
              <a:t>	movl $1,-4(%ebp)	# val = 1</a:t>
            </a:r>
          </a:p>
        </p:txBody>
      </p:sp>
      <p:sp>
        <p:nvSpPr>
          <p:cNvPr id="257053" name="Rectangle 29"/>
          <p:cNvSpPr>
            <a:spLocks noChangeArrowheads="1"/>
          </p:cNvSpPr>
          <p:nvPr/>
        </p:nvSpPr>
        <p:spPr bwMode="auto">
          <a:xfrm>
            <a:off x="3810000" y="1295400"/>
            <a:ext cx="51054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857500" algn="l"/>
              </a:tabLst>
            </a:pPr>
            <a:r>
              <a:rPr lang="en-US">
                <a:solidFill>
                  <a:srgbClr val="000066"/>
                </a:solidFill>
                <a:latin typeface="Courier New" charset="0"/>
              </a:rPr>
              <a:t>_s_top:</a:t>
            </a:r>
          </a:p>
          <a:p>
            <a:pPr algn="l">
              <a:lnSpc>
                <a:spcPct val="100000"/>
              </a:lnSpc>
              <a:tabLst>
                <a:tab pos="342900" algn="l"/>
                <a:tab pos="2857500" algn="l"/>
              </a:tabLst>
            </a:pPr>
            <a:r>
              <a:rPr lang="en-US">
                <a:solidFill>
                  <a:srgbClr val="000066"/>
                </a:solidFill>
                <a:latin typeface="Courier New" charset="0"/>
              </a:rPr>
              <a:t>	pushl %ebp	# Save %ebp</a:t>
            </a:r>
          </a:p>
          <a:p>
            <a:pPr algn="l">
              <a:lnSpc>
                <a:spcPct val="100000"/>
              </a:lnSpc>
              <a:tabLst>
                <a:tab pos="342900" algn="l"/>
                <a:tab pos="2857500" algn="l"/>
              </a:tabLst>
            </a:pPr>
            <a:r>
              <a:rPr lang="en-US">
                <a:solidFill>
                  <a:srgbClr val="000066"/>
                </a:solidFill>
                <a:latin typeface="Courier New" charset="0"/>
              </a:rPr>
              <a:t>	movl %esp,%ebp	# Set %ebp</a:t>
            </a:r>
          </a:p>
          <a:p>
            <a:pPr algn="l">
              <a:lnSpc>
                <a:spcPct val="100000"/>
              </a:lnSpc>
              <a:tabLst>
                <a:tab pos="342900" algn="l"/>
                <a:tab pos="2857500" algn="l"/>
              </a:tabLst>
            </a:pPr>
            <a:r>
              <a:rPr lang="en-US">
                <a:solidFill>
                  <a:srgbClr val="000066"/>
                </a:solidFill>
                <a:latin typeface="Courier New" charset="0"/>
              </a:rPr>
              <a:t>	subl $16,%esp	# Add 16 bytes </a:t>
            </a:r>
          </a:p>
          <a:p>
            <a:pPr algn="l">
              <a:lnSpc>
                <a:spcPct val="100000"/>
              </a:lnSpc>
              <a:tabLst>
                <a:tab pos="342900" algn="l"/>
                <a:tab pos="2857500" algn="l"/>
              </a:tabLst>
            </a:pPr>
            <a:r>
              <a:rPr lang="en-US">
                <a:solidFill>
                  <a:srgbClr val="000066"/>
                </a:solidFill>
                <a:latin typeface="Courier New" charset="0"/>
              </a:rPr>
              <a:t>	movl 8(%ebp),%edx	# edx = x</a:t>
            </a:r>
          </a:p>
          <a:p>
            <a:pPr algn="l">
              <a:lnSpc>
                <a:spcPct val="100000"/>
              </a:lnSpc>
              <a:tabLst>
                <a:tab pos="342900" algn="l"/>
                <a:tab pos="2857500" algn="l"/>
              </a:tabLst>
            </a:pPr>
            <a:r>
              <a:rPr lang="en-US" u="sng">
                <a:solidFill>
                  <a:srgbClr val="000066"/>
                </a:solidFill>
                <a:latin typeface="Courier New" charset="0"/>
              </a:rPr>
              <a:t>	movl $1,-4(%ebp)	# val = 1</a:t>
            </a:r>
          </a:p>
        </p:txBody>
      </p:sp>
      <p:sp>
        <p:nvSpPr>
          <p:cNvPr id="14357" name="Rectangle 5"/>
          <p:cNvSpPr>
            <a:spLocks noChangeArrowheads="1"/>
          </p:cNvSpPr>
          <p:nvPr/>
        </p:nvSpPr>
        <p:spPr bwMode="auto">
          <a:xfrm>
            <a:off x="790575" y="838200"/>
            <a:ext cx="226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3300"/>
                </a:solidFill>
              </a:rPr>
              <a:t>Top-Level Call</a:t>
            </a:r>
          </a:p>
        </p:txBody>
      </p:sp>
      <p:sp>
        <p:nvSpPr>
          <p:cNvPr id="14358" name="Rectangle 4"/>
          <p:cNvSpPr>
            <a:spLocks noChangeArrowheads="1"/>
          </p:cNvSpPr>
          <p:nvPr/>
        </p:nvSpPr>
        <p:spPr bwMode="auto">
          <a:xfrm>
            <a:off x="866775" y="1295400"/>
            <a:ext cx="27908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int s_top(int x)</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val = 1;</a:t>
            </a:r>
          </a:p>
          <a:p>
            <a:pPr algn="l">
              <a:lnSpc>
                <a:spcPct val="100000"/>
              </a:lnSpc>
            </a:pPr>
            <a:r>
              <a:rPr lang="en-US">
                <a:solidFill>
                  <a:srgbClr val="000066"/>
                </a:solidFill>
                <a:latin typeface="Courier New" charset="0"/>
              </a:rPr>
              <a:t>  sfact(x, &amp;val);</a:t>
            </a:r>
          </a:p>
          <a:p>
            <a:pPr algn="l">
              <a:lnSpc>
                <a:spcPct val="100000"/>
              </a:lnSpc>
            </a:pPr>
            <a:r>
              <a:rPr lang="en-US">
                <a:solidFill>
                  <a:srgbClr val="000066"/>
                </a:solidFill>
                <a:latin typeface="Courier New" charset="0"/>
              </a:rPr>
              <a:t>  return val;</a:t>
            </a:r>
          </a:p>
          <a:p>
            <a:pPr algn="l">
              <a:lnSpc>
                <a:spcPct val="100000"/>
              </a:lnSpc>
            </a:pPr>
            <a:r>
              <a:rPr lang="en-US">
                <a:solidFill>
                  <a:srgbClr val="000066"/>
                </a:solidFill>
                <a:latin typeface="Courier New" charset="0"/>
              </a:rPr>
              <a:t>}</a:t>
            </a:r>
          </a:p>
        </p:txBody>
      </p:sp>
    </p:spTree>
    <p:extLst>
      <p:ext uri="{BB962C8B-B14F-4D97-AF65-F5344CB8AC3E}">
        <p14:creationId xmlns:p14="http://schemas.microsoft.com/office/powerpoint/2010/main" val="646299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70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70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7029">
                                            <p:txEl>
                                              <p:pRg st="0" end="0"/>
                                            </p:txEl>
                                          </p:spTgt>
                                        </p:tgtEl>
                                        <p:attrNameLst>
                                          <p:attrName>style.visibility</p:attrName>
                                        </p:attrNameLst>
                                      </p:cBhvr>
                                      <p:to>
                                        <p:strVal val="visible"/>
                                      </p:to>
                                    </p:set>
                                    <p:animEffect transition="in" filter="fade">
                                      <p:cBhvr>
                                        <p:cTn id="35" dur="500"/>
                                        <p:tgtEl>
                                          <p:spTgt spid="257029">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7029">
                                            <p:txEl>
                                              <p:pRg st="1" end="1"/>
                                            </p:txEl>
                                          </p:spTgt>
                                        </p:tgtEl>
                                        <p:attrNameLst>
                                          <p:attrName>style.visibility</p:attrName>
                                        </p:attrNameLst>
                                      </p:cBhvr>
                                      <p:to>
                                        <p:strVal val="visible"/>
                                      </p:to>
                                    </p:set>
                                    <p:animEffect transition="in" filter="fade">
                                      <p:cBhvr>
                                        <p:cTn id="38" dur="500"/>
                                        <p:tgtEl>
                                          <p:spTgt spid="257029">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7029">
                                            <p:txEl>
                                              <p:pRg st="2" end="2"/>
                                            </p:txEl>
                                          </p:spTgt>
                                        </p:tgtEl>
                                        <p:attrNameLst>
                                          <p:attrName>style.visibility</p:attrName>
                                        </p:attrNameLst>
                                      </p:cBhvr>
                                      <p:to>
                                        <p:strVal val="visible"/>
                                      </p:to>
                                    </p:set>
                                    <p:animEffect transition="in" filter="fade">
                                      <p:cBhvr>
                                        <p:cTn id="41" dur="500"/>
                                        <p:tgtEl>
                                          <p:spTgt spid="257029">
                                            <p:txEl>
                                              <p:pRg st="2" end="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7029">
                                            <p:txEl>
                                              <p:pRg st="3" end="3"/>
                                            </p:txEl>
                                          </p:spTgt>
                                        </p:tgtEl>
                                        <p:attrNameLst>
                                          <p:attrName>style.visibility</p:attrName>
                                        </p:attrNameLst>
                                      </p:cBhvr>
                                      <p:to>
                                        <p:strVal val="visible"/>
                                      </p:to>
                                    </p:set>
                                    <p:animEffect transition="in" filter="fade">
                                      <p:cBhvr>
                                        <p:cTn id="44" dur="500"/>
                                        <p:tgtEl>
                                          <p:spTgt spid="2570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build="p"/>
      <p:bldP spid="257033" grpId="0" animBg="1" autoUpdateAnimBg="0"/>
      <p:bldP spid="257051" grpId="0" animBg="1" autoUpdateAnimBg="0"/>
      <p:bldP spid="257052" grpId="0" animBg="1" autoUpdateAnimBg="0"/>
      <p:bldP spid="257053"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228600"/>
            <a:ext cx="7086600" cy="573088"/>
          </a:xfrm>
        </p:spPr>
        <p:txBody>
          <a:bodyPr/>
          <a:lstStyle/>
          <a:p>
            <a:pPr eaLnBrk="1" hangingPunct="1">
              <a:defRPr/>
            </a:pPr>
            <a:r>
              <a:rPr lang="en-US" dirty="0"/>
              <a:t>Recursion: Pointer </a:t>
            </a:r>
            <a:r>
              <a:rPr lang="en-US" dirty="0" smtClean="0"/>
              <a:t>Passing</a:t>
            </a:r>
            <a:endParaRPr lang="en-US" dirty="0"/>
          </a:p>
        </p:txBody>
      </p:sp>
      <p:sp>
        <p:nvSpPr>
          <p:cNvPr id="15362" name="Rectangle 4"/>
          <p:cNvSpPr>
            <a:spLocks noChangeArrowheads="1"/>
          </p:cNvSpPr>
          <p:nvPr/>
        </p:nvSpPr>
        <p:spPr bwMode="auto">
          <a:xfrm>
            <a:off x="3810000" y="1295400"/>
            <a:ext cx="52578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971800" algn="l"/>
              </a:tabLst>
            </a:pPr>
            <a:r>
              <a:rPr lang="en-US" u="sng">
                <a:solidFill>
                  <a:srgbClr val="000066"/>
                </a:solidFill>
                <a:latin typeface="Courier New" charset="0"/>
              </a:rPr>
              <a:t>	leal -4(%ebp),%eax	# Compute &amp;val</a:t>
            </a:r>
          </a:p>
          <a:p>
            <a:pPr algn="l">
              <a:lnSpc>
                <a:spcPct val="100000"/>
              </a:lnSpc>
              <a:tabLst>
                <a:tab pos="342900" algn="l"/>
                <a:tab pos="2971800" algn="l"/>
              </a:tabLst>
            </a:pPr>
            <a:r>
              <a:rPr lang="en-US" u="sng">
                <a:solidFill>
                  <a:srgbClr val="000066"/>
                </a:solidFill>
                <a:latin typeface="Courier New" charset="0"/>
              </a:rPr>
              <a:t>	pushl %eax	# Push on stack</a:t>
            </a:r>
          </a:p>
          <a:p>
            <a:pPr algn="l">
              <a:lnSpc>
                <a:spcPct val="100000"/>
              </a:lnSpc>
              <a:tabLst>
                <a:tab pos="342900" algn="l"/>
                <a:tab pos="2971800" algn="l"/>
              </a:tabLst>
            </a:pPr>
            <a:r>
              <a:rPr lang="en-US">
                <a:solidFill>
                  <a:srgbClr val="000066"/>
                </a:solidFill>
                <a:latin typeface="Courier New" charset="0"/>
              </a:rPr>
              <a:t>	pushl %edx	# Push x</a:t>
            </a:r>
          </a:p>
          <a:p>
            <a:pPr algn="l">
              <a:lnSpc>
                <a:spcPct val="100000"/>
              </a:lnSpc>
              <a:tabLst>
                <a:tab pos="342900" algn="l"/>
                <a:tab pos="2971800" algn="l"/>
              </a:tabLst>
            </a:pPr>
            <a:r>
              <a:rPr lang="en-US">
                <a:solidFill>
                  <a:srgbClr val="000066"/>
                </a:solidFill>
                <a:latin typeface="Courier New" charset="0"/>
              </a:rPr>
              <a:t>	call sfact	# call</a:t>
            </a:r>
          </a:p>
          <a:p>
            <a:pPr algn="l">
              <a:lnSpc>
                <a:spcPct val="100000"/>
              </a:lnSpc>
              <a:tabLst>
                <a:tab pos="342900" algn="l"/>
                <a:tab pos="2971800" algn="l"/>
              </a:tabLst>
            </a:pPr>
            <a:r>
              <a:rPr lang="en-US">
                <a:solidFill>
                  <a:srgbClr val="000066"/>
                </a:solidFill>
                <a:latin typeface="Courier New" charset="0"/>
              </a:rPr>
              <a:t>	movl -4(%ebp),%eax	# Return val</a:t>
            </a:r>
          </a:p>
          <a:p>
            <a:pPr algn="l">
              <a:lnSpc>
                <a:spcPct val="100000"/>
              </a:lnSpc>
              <a:tabLst>
                <a:tab pos="342900" algn="l"/>
                <a:tab pos="2971800" algn="l"/>
              </a:tabLst>
            </a:pPr>
            <a:r>
              <a:rPr lang="en-US">
                <a:solidFill>
                  <a:srgbClr val="000066"/>
                </a:solidFill>
                <a:latin typeface="Courier New" charset="0"/>
              </a:rPr>
              <a:t>	• • •	# Finish</a:t>
            </a:r>
          </a:p>
        </p:txBody>
      </p:sp>
      <p:sp>
        <p:nvSpPr>
          <p:cNvPr id="15363" name="Rectangle 5"/>
          <p:cNvSpPr>
            <a:spLocks noChangeArrowheads="1"/>
          </p:cNvSpPr>
          <p:nvPr/>
        </p:nvSpPr>
        <p:spPr bwMode="auto">
          <a:xfrm>
            <a:off x="4419600" y="762000"/>
            <a:ext cx="409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3300"/>
                </a:solidFill>
              </a:rPr>
              <a:t>Calling </a:t>
            </a:r>
            <a:r>
              <a:rPr lang="en-US" sz="2400">
                <a:solidFill>
                  <a:srgbClr val="003300"/>
                </a:solidFill>
                <a:latin typeface="Courier New" charset="0"/>
              </a:rPr>
              <a:t>sfact </a:t>
            </a:r>
            <a:r>
              <a:rPr lang="en-US" sz="2400">
                <a:solidFill>
                  <a:srgbClr val="003300"/>
                </a:solidFill>
              </a:rPr>
              <a:t>from </a:t>
            </a:r>
            <a:r>
              <a:rPr lang="en-US" sz="2400">
                <a:solidFill>
                  <a:srgbClr val="003300"/>
                </a:solidFill>
                <a:latin typeface="Courier New" charset="0"/>
              </a:rPr>
              <a:t>s_top</a:t>
            </a:r>
            <a:endParaRPr lang="en-US" sz="2400">
              <a:solidFill>
                <a:srgbClr val="003300"/>
              </a:solidFill>
            </a:endParaRPr>
          </a:p>
        </p:txBody>
      </p:sp>
      <p:sp>
        <p:nvSpPr>
          <p:cNvPr id="15364" name="Rectangle 6"/>
          <p:cNvSpPr>
            <a:spLocks noChangeArrowheads="1"/>
          </p:cNvSpPr>
          <p:nvPr/>
        </p:nvSpPr>
        <p:spPr bwMode="auto">
          <a:xfrm>
            <a:off x="6445250" y="34290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sp>
        <p:nvSpPr>
          <p:cNvPr id="15365" name="Rectangle 7"/>
          <p:cNvSpPr>
            <a:spLocks noChangeArrowheads="1"/>
          </p:cNvSpPr>
          <p:nvPr/>
        </p:nvSpPr>
        <p:spPr bwMode="auto">
          <a:xfrm>
            <a:off x="6445250" y="38100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15366" name="Rectangle 8"/>
          <p:cNvSpPr>
            <a:spLocks noChangeArrowheads="1"/>
          </p:cNvSpPr>
          <p:nvPr/>
        </p:nvSpPr>
        <p:spPr bwMode="auto">
          <a:xfrm>
            <a:off x="6445250" y="41910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15367" name="Line 9"/>
          <p:cNvSpPr>
            <a:spLocks noChangeShapeType="1"/>
          </p:cNvSpPr>
          <p:nvPr/>
        </p:nvSpPr>
        <p:spPr bwMode="auto">
          <a:xfrm flipH="1">
            <a:off x="7512050" y="43434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Text Box 10"/>
          <p:cNvSpPr txBox="1">
            <a:spLocks noChangeArrowheads="1"/>
          </p:cNvSpPr>
          <p:nvPr/>
        </p:nvSpPr>
        <p:spPr bwMode="auto">
          <a:xfrm>
            <a:off x="8105775" y="4171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15369" name="Text Box 11"/>
          <p:cNvSpPr txBox="1">
            <a:spLocks noChangeArrowheads="1"/>
          </p:cNvSpPr>
          <p:nvPr/>
        </p:nvSpPr>
        <p:spPr bwMode="auto">
          <a:xfrm>
            <a:off x="5791200" y="4191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15370" name="Text Box 12"/>
          <p:cNvSpPr txBox="1">
            <a:spLocks noChangeArrowheads="1"/>
          </p:cNvSpPr>
          <p:nvPr/>
        </p:nvSpPr>
        <p:spPr bwMode="auto">
          <a:xfrm>
            <a:off x="5791200" y="3810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15371" name="Text Box 13"/>
          <p:cNvSpPr txBox="1">
            <a:spLocks noChangeArrowheads="1"/>
          </p:cNvSpPr>
          <p:nvPr/>
        </p:nvSpPr>
        <p:spPr bwMode="auto">
          <a:xfrm>
            <a:off x="5791200" y="3429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15372" name="Rectangle 14"/>
          <p:cNvSpPr>
            <a:spLocks noChangeArrowheads="1"/>
          </p:cNvSpPr>
          <p:nvPr/>
        </p:nvSpPr>
        <p:spPr bwMode="auto">
          <a:xfrm>
            <a:off x="6445250" y="45720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val = 1</a:t>
            </a:r>
          </a:p>
        </p:txBody>
      </p:sp>
      <p:sp>
        <p:nvSpPr>
          <p:cNvPr id="15373" name="Text Box 17"/>
          <p:cNvSpPr txBox="1">
            <a:spLocks noChangeArrowheads="1"/>
          </p:cNvSpPr>
          <p:nvPr/>
        </p:nvSpPr>
        <p:spPr bwMode="auto">
          <a:xfrm>
            <a:off x="57912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15374" name="Rectangle 18"/>
          <p:cNvSpPr>
            <a:spLocks noChangeArrowheads="1"/>
          </p:cNvSpPr>
          <p:nvPr/>
        </p:nvSpPr>
        <p:spPr bwMode="auto">
          <a:xfrm>
            <a:off x="6445250" y="4953000"/>
            <a:ext cx="1066800" cy="1143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Unused</a:t>
            </a:r>
          </a:p>
        </p:txBody>
      </p:sp>
      <p:sp>
        <p:nvSpPr>
          <p:cNvPr id="15375" name="Text Box 19"/>
          <p:cNvSpPr txBox="1">
            <a:spLocks noChangeArrowheads="1"/>
          </p:cNvSpPr>
          <p:nvPr/>
        </p:nvSpPr>
        <p:spPr bwMode="auto">
          <a:xfrm>
            <a:off x="5791200" y="5334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15376" name="Text Box 20"/>
          <p:cNvSpPr txBox="1">
            <a:spLocks noChangeArrowheads="1"/>
          </p:cNvSpPr>
          <p:nvPr/>
        </p:nvSpPr>
        <p:spPr bwMode="auto">
          <a:xfrm>
            <a:off x="5791200" y="4953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15377" name="Text Box 21"/>
          <p:cNvSpPr txBox="1">
            <a:spLocks noChangeArrowheads="1"/>
          </p:cNvSpPr>
          <p:nvPr/>
        </p:nvSpPr>
        <p:spPr bwMode="auto">
          <a:xfrm>
            <a:off x="5791200" y="57150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-16</a:t>
            </a:r>
          </a:p>
        </p:txBody>
      </p:sp>
      <p:grpSp>
        <p:nvGrpSpPr>
          <p:cNvPr id="2" name="Group 31"/>
          <p:cNvGrpSpPr>
            <a:grpSpLocks/>
          </p:cNvGrpSpPr>
          <p:nvPr/>
        </p:nvGrpSpPr>
        <p:grpSpPr bwMode="auto">
          <a:xfrm>
            <a:off x="6445250" y="6477000"/>
            <a:ext cx="2390775" cy="423863"/>
            <a:chOff x="4128" y="2976"/>
            <a:chExt cx="1506" cy="267"/>
          </a:xfrm>
        </p:grpSpPr>
        <p:sp>
          <p:nvSpPr>
            <p:cNvPr id="15389" name="Line 15"/>
            <p:cNvSpPr>
              <a:spLocks noChangeShapeType="1"/>
            </p:cNvSpPr>
            <p:nvPr/>
          </p:nvSpPr>
          <p:spPr bwMode="auto">
            <a:xfrm flipH="1">
              <a:off x="4800" y="3120"/>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0" name="Text Box 16"/>
            <p:cNvSpPr txBox="1">
              <a:spLocks noChangeArrowheads="1"/>
            </p:cNvSpPr>
            <p:nvPr/>
          </p:nvSpPr>
          <p:spPr bwMode="auto">
            <a:xfrm>
              <a:off x="5174" y="3012"/>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15391" name="Rectangle 23"/>
            <p:cNvSpPr>
              <a:spLocks noChangeArrowheads="1"/>
            </p:cNvSpPr>
            <p:nvPr/>
          </p:nvSpPr>
          <p:spPr bwMode="auto">
            <a:xfrm>
              <a:off x="4128" y="2976"/>
              <a:ext cx="672" cy="24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grpSp>
      <p:grpSp>
        <p:nvGrpSpPr>
          <p:cNvPr id="3" name="Group 30"/>
          <p:cNvGrpSpPr>
            <a:grpSpLocks/>
          </p:cNvGrpSpPr>
          <p:nvPr/>
        </p:nvGrpSpPr>
        <p:grpSpPr bwMode="auto">
          <a:xfrm>
            <a:off x="6445250" y="4687888"/>
            <a:ext cx="1944688" cy="1789112"/>
            <a:chOff x="4128" y="1849"/>
            <a:chExt cx="1225" cy="1127"/>
          </a:xfrm>
        </p:grpSpPr>
        <p:sp>
          <p:nvSpPr>
            <p:cNvPr id="15387" name="Rectangle 22"/>
            <p:cNvSpPr>
              <a:spLocks noChangeArrowheads="1"/>
            </p:cNvSpPr>
            <p:nvPr/>
          </p:nvSpPr>
          <p:spPr bwMode="auto">
            <a:xfrm>
              <a:off x="4128" y="2736"/>
              <a:ext cx="672" cy="24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&amp;val</a:t>
              </a:r>
            </a:p>
          </p:txBody>
        </p:sp>
        <p:sp>
          <p:nvSpPr>
            <p:cNvPr id="15388" name="Freeform 24"/>
            <p:cNvSpPr>
              <a:spLocks/>
            </p:cNvSpPr>
            <p:nvPr/>
          </p:nvSpPr>
          <p:spPr bwMode="auto">
            <a:xfrm>
              <a:off x="4704" y="1849"/>
              <a:ext cx="649" cy="1003"/>
            </a:xfrm>
            <a:custGeom>
              <a:avLst/>
              <a:gdLst>
                <a:gd name="T0" fmla="*/ 0 w 649"/>
                <a:gd name="T1" fmla="*/ 983 h 1003"/>
                <a:gd name="T2" fmla="*/ 336 w 649"/>
                <a:gd name="T3" fmla="*/ 935 h 1003"/>
                <a:gd name="T4" fmla="*/ 560 w 649"/>
                <a:gd name="T5" fmla="*/ 695 h 1003"/>
                <a:gd name="T6" fmla="*/ 624 w 649"/>
                <a:gd name="T7" fmla="*/ 367 h 1003"/>
                <a:gd name="T8" fmla="*/ 408 w 649"/>
                <a:gd name="T9" fmla="*/ 55 h 1003"/>
                <a:gd name="T10" fmla="*/ 104 w 649"/>
                <a:gd name="T11" fmla="*/ 39 h 1003"/>
                <a:gd name="T12" fmla="*/ 0 60000 65536"/>
                <a:gd name="T13" fmla="*/ 0 60000 65536"/>
                <a:gd name="T14" fmla="*/ 0 60000 65536"/>
                <a:gd name="T15" fmla="*/ 0 60000 65536"/>
                <a:gd name="T16" fmla="*/ 0 60000 65536"/>
                <a:gd name="T17" fmla="*/ 0 60000 65536"/>
                <a:gd name="T18" fmla="*/ 0 w 649"/>
                <a:gd name="T19" fmla="*/ 0 h 1003"/>
                <a:gd name="T20" fmla="*/ 649 w 649"/>
                <a:gd name="T21" fmla="*/ 1003 h 1003"/>
              </a:gdLst>
              <a:ahLst/>
              <a:cxnLst>
                <a:cxn ang="T12">
                  <a:pos x="T0" y="T1"/>
                </a:cxn>
                <a:cxn ang="T13">
                  <a:pos x="T2" y="T3"/>
                </a:cxn>
                <a:cxn ang="T14">
                  <a:pos x="T4" y="T5"/>
                </a:cxn>
                <a:cxn ang="T15">
                  <a:pos x="T6" y="T7"/>
                </a:cxn>
                <a:cxn ang="T16">
                  <a:pos x="T8" y="T9"/>
                </a:cxn>
                <a:cxn ang="T17">
                  <a:pos x="T10" y="T11"/>
                </a:cxn>
              </a:cxnLst>
              <a:rect l="T18" t="T19" r="T20" b="T21"/>
              <a:pathLst>
                <a:path w="649" h="1003">
                  <a:moveTo>
                    <a:pt x="0" y="983"/>
                  </a:moveTo>
                  <a:cubicBezTo>
                    <a:pt x="120" y="1003"/>
                    <a:pt x="243" y="983"/>
                    <a:pt x="336" y="935"/>
                  </a:cubicBezTo>
                  <a:cubicBezTo>
                    <a:pt x="429" y="887"/>
                    <a:pt x="512" y="789"/>
                    <a:pt x="560" y="695"/>
                  </a:cubicBezTo>
                  <a:cubicBezTo>
                    <a:pt x="608" y="601"/>
                    <a:pt x="649" y="474"/>
                    <a:pt x="624" y="367"/>
                  </a:cubicBezTo>
                  <a:cubicBezTo>
                    <a:pt x="599" y="260"/>
                    <a:pt x="495" y="110"/>
                    <a:pt x="408" y="55"/>
                  </a:cubicBezTo>
                  <a:cubicBezTo>
                    <a:pt x="321" y="0"/>
                    <a:pt x="167" y="42"/>
                    <a:pt x="104" y="39"/>
                  </a:cubicBezTo>
                </a:path>
              </a:pathLst>
            </a:custGeom>
            <a:noFill/>
            <a:ln w="25400">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5380" name="Rectangle 25"/>
          <p:cNvSpPr>
            <a:spLocks noChangeArrowheads="1"/>
          </p:cNvSpPr>
          <p:nvPr/>
        </p:nvSpPr>
        <p:spPr bwMode="auto">
          <a:xfrm>
            <a:off x="6096000" y="3005138"/>
            <a:ext cx="231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a:solidFill>
                  <a:srgbClr val="003300"/>
                </a:solidFill>
              </a:rPr>
              <a:t>Stack at time of call</a:t>
            </a:r>
          </a:p>
        </p:txBody>
      </p:sp>
      <p:sp>
        <p:nvSpPr>
          <p:cNvPr id="258074" name="Rectangle 26"/>
          <p:cNvSpPr>
            <a:spLocks noChangeArrowheads="1"/>
          </p:cNvSpPr>
          <p:nvPr/>
        </p:nvSpPr>
        <p:spPr bwMode="auto">
          <a:xfrm>
            <a:off x="3810000" y="1295400"/>
            <a:ext cx="52578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971800" algn="l"/>
              </a:tabLst>
            </a:pPr>
            <a:r>
              <a:rPr lang="en-US">
                <a:solidFill>
                  <a:srgbClr val="000066"/>
                </a:solidFill>
                <a:latin typeface="Courier New" charset="0"/>
              </a:rPr>
              <a:t>	leal -4(%ebp),%eax	# Compute &amp;val</a:t>
            </a:r>
          </a:p>
          <a:p>
            <a:pPr algn="l">
              <a:lnSpc>
                <a:spcPct val="100000"/>
              </a:lnSpc>
              <a:tabLst>
                <a:tab pos="342900" algn="l"/>
                <a:tab pos="2971800" algn="l"/>
              </a:tabLst>
            </a:pPr>
            <a:r>
              <a:rPr lang="en-US">
                <a:solidFill>
                  <a:srgbClr val="000066"/>
                </a:solidFill>
                <a:latin typeface="Courier New" charset="0"/>
              </a:rPr>
              <a:t>	pushl %eax	# Push on stack</a:t>
            </a:r>
          </a:p>
          <a:p>
            <a:pPr algn="l">
              <a:lnSpc>
                <a:spcPct val="100000"/>
              </a:lnSpc>
              <a:tabLst>
                <a:tab pos="342900" algn="l"/>
                <a:tab pos="2971800" algn="l"/>
              </a:tabLst>
            </a:pPr>
            <a:r>
              <a:rPr lang="en-US" u="sng">
                <a:solidFill>
                  <a:srgbClr val="000066"/>
                </a:solidFill>
                <a:latin typeface="Courier New" charset="0"/>
              </a:rPr>
              <a:t>	pushl %edx	# Push x</a:t>
            </a:r>
          </a:p>
          <a:p>
            <a:pPr algn="l">
              <a:lnSpc>
                <a:spcPct val="100000"/>
              </a:lnSpc>
              <a:tabLst>
                <a:tab pos="342900" algn="l"/>
                <a:tab pos="2971800" algn="l"/>
              </a:tabLst>
            </a:pPr>
            <a:r>
              <a:rPr lang="en-US">
                <a:solidFill>
                  <a:srgbClr val="000066"/>
                </a:solidFill>
                <a:latin typeface="Courier New" charset="0"/>
              </a:rPr>
              <a:t>	call sfact	# call</a:t>
            </a:r>
          </a:p>
          <a:p>
            <a:pPr algn="l">
              <a:lnSpc>
                <a:spcPct val="100000"/>
              </a:lnSpc>
              <a:tabLst>
                <a:tab pos="342900" algn="l"/>
                <a:tab pos="2971800" algn="l"/>
              </a:tabLst>
            </a:pPr>
            <a:r>
              <a:rPr lang="en-US">
                <a:solidFill>
                  <a:srgbClr val="000066"/>
                </a:solidFill>
                <a:latin typeface="Courier New" charset="0"/>
              </a:rPr>
              <a:t>	movl -4(%ebp),%eax	# Return val</a:t>
            </a:r>
          </a:p>
          <a:p>
            <a:pPr algn="l">
              <a:lnSpc>
                <a:spcPct val="100000"/>
              </a:lnSpc>
              <a:tabLst>
                <a:tab pos="342900" algn="l"/>
                <a:tab pos="2971800" algn="l"/>
              </a:tabLst>
            </a:pPr>
            <a:r>
              <a:rPr lang="en-US">
                <a:solidFill>
                  <a:srgbClr val="000066"/>
                </a:solidFill>
                <a:latin typeface="Courier New" charset="0"/>
              </a:rPr>
              <a:t>	• • •	# Finish</a:t>
            </a:r>
          </a:p>
        </p:txBody>
      </p:sp>
      <p:sp>
        <p:nvSpPr>
          <p:cNvPr id="258077" name="Rectangle 29"/>
          <p:cNvSpPr>
            <a:spLocks noChangeArrowheads="1"/>
          </p:cNvSpPr>
          <p:nvPr/>
        </p:nvSpPr>
        <p:spPr bwMode="auto">
          <a:xfrm>
            <a:off x="3810000" y="1295400"/>
            <a:ext cx="5257800" cy="174942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2971800" algn="l"/>
              </a:tabLst>
            </a:pPr>
            <a:r>
              <a:rPr lang="en-US">
                <a:solidFill>
                  <a:srgbClr val="000066"/>
                </a:solidFill>
                <a:latin typeface="Courier New" charset="0"/>
              </a:rPr>
              <a:t>	leal -4(%ebp),%eax	# Compute &amp;val</a:t>
            </a:r>
          </a:p>
          <a:p>
            <a:pPr algn="l">
              <a:lnSpc>
                <a:spcPct val="100000"/>
              </a:lnSpc>
              <a:tabLst>
                <a:tab pos="342900" algn="l"/>
                <a:tab pos="2971800" algn="l"/>
              </a:tabLst>
            </a:pPr>
            <a:r>
              <a:rPr lang="en-US">
                <a:solidFill>
                  <a:srgbClr val="000066"/>
                </a:solidFill>
                <a:latin typeface="Courier New" charset="0"/>
              </a:rPr>
              <a:t>	pushl %eax	# Push on stack</a:t>
            </a:r>
          </a:p>
          <a:p>
            <a:pPr algn="l">
              <a:lnSpc>
                <a:spcPct val="100000"/>
              </a:lnSpc>
              <a:tabLst>
                <a:tab pos="342900" algn="l"/>
                <a:tab pos="2971800" algn="l"/>
              </a:tabLst>
            </a:pPr>
            <a:r>
              <a:rPr lang="en-US">
                <a:solidFill>
                  <a:srgbClr val="000066"/>
                </a:solidFill>
                <a:latin typeface="Courier New" charset="0"/>
              </a:rPr>
              <a:t>	pushl %edx	# Push x</a:t>
            </a:r>
          </a:p>
          <a:p>
            <a:pPr algn="l">
              <a:lnSpc>
                <a:spcPct val="100000"/>
              </a:lnSpc>
              <a:tabLst>
                <a:tab pos="342900" algn="l"/>
                <a:tab pos="2971800" algn="l"/>
              </a:tabLst>
            </a:pPr>
            <a:r>
              <a:rPr lang="en-US" u="sng">
                <a:solidFill>
                  <a:srgbClr val="000066"/>
                </a:solidFill>
                <a:latin typeface="Courier New" charset="0"/>
              </a:rPr>
              <a:t>	call sfact	# call</a:t>
            </a:r>
          </a:p>
          <a:p>
            <a:pPr algn="l">
              <a:lnSpc>
                <a:spcPct val="100000"/>
              </a:lnSpc>
              <a:tabLst>
                <a:tab pos="342900" algn="l"/>
                <a:tab pos="2971800" algn="l"/>
              </a:tabLst>
            </a:pPr>
            <a:r>
              <a:rPr lang="en-US">
                <a:solidFill>
                  <a:srgbClr val="000066"/>
                </a:solidFill>
                <a:latin typeface="Courier New" charset="0"/>
              </a:rPr>
              <a:t>	movl -4(%ebp),%eax	# Return val</a:t>
            </a:r>
          </a:p>
          <a:p>
            <a:pPr algn="l">
              <a:lnSpc>
                <a:spcPct val="100000"/>
              </a:lnSpc>
              <a:tabLst>
                <a:tab pos="342900" algn="l"/>
                <a:tab pos="2971800" algn="l"/>
              </a:tabLst>
            </a:pPr>
            <a:r>
              <a:rPr lang="en-US">
                <a:solidFill>
                  <a:srgbClr val="000066"/>
                </a:solidFill>
                <a:latin typeface="Courier New" charset="0"/>
              </a:rPr>
              <a:t>	• • •	# Finish</a:t>
            </a:r>
          </a:p>
        </p:txBody>
      </p:sp>
      <p:sp>
        <p:nvSpPr>
          <p:cNvPr id="258080" name="Rectangle 32"/>
          <p:cNvSpPr>
            <a:spLocks noChangeArrowheads="1"/>
          </p:cNvSpPr>
          <p:nvPr/>
        </p:nvSpPr>
        <p:spPr bwMode="auto">
          <a:xfrm>
            <a:off x="6445250" y="4572000"/>
            <a:ext cx="1066800" cy="381000"/>
          </a:xfrm>
          <a:prstGeom prst="rect">
            <a:avLst/>
          </a:prstGeom>
          <a:solidFill>
            <a:srgbClr val="FFCC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val =x!</a:t>
            </a:r>
          </a:p>
        </p:txBody>
      </p:sp>
      <p:sp>
        <p:nvSpPr>
          <p:cNvPr id="32" name="Rectangle 5"/>
          <p:cNvSpPr txBox="1">
            <a:spLocks noChangeArrowheads="1"/>
          </p:cNvSpPr>
          <p:nvPr/>
        </p:nvSpPr>
        <p:spPr bwMode="auto">
          <a:xfrm>
            <a:off x="228600" y="3657600"/>
            <a:ext cx="4267200" cy="2895600"/>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charset="2"/>
              <a:buNone/>
              <a:defRPr/>
            </a:pPr>
            <a:r>
              <a:rPr lang="en-US" sz="2400" kern="0" dirty="0">
                <a:solidFill>
                  <a:srgbClr val="003300"/>
                </a:solidFill>
                <a:effectLst>
                  <a:outerShdw blurRad="38100" dist="38100" dir="2700000" algn="tl">
                    <a:srgbClr val="DDDDDD"/>
                  </a:outerShdw>
                </a:effectLst>
                <a:latin typeface="Helvetica"/>
              </a:rPr>
              <a:t>Before calling </a:t>
            </a:r>
            <a:r>
              <a:rPr lang="en-US" sz="2400" kern="0" dirty="0" err="1">
                <a:solidFill>
                  <a:srgbClr val="003300"/>
                </a:solidFill>
                <a:effectLst>
                  <a:outerShdw blurRad="38100" dist="38100" dir="2700000" algn="tl">
                    <a:srgbClr val="DDDDDD"/>
                  </a:outerShdw>
                </a:effectLst>
                <a:latin typeface="Helvetica"/>
              </a:rPr>
              <a:t>sfact</a:t>
            </a:r>
            <a:r>
              <a:rPr lang="en-US" sz="2400" kern="0" dirty="0">
                <a:solidFill>
                  <a:srgbClr val="003300"/>
                </a:solidFill>
                <a:effectLst>
                  <a:outerShdw blurRad="38100" dist="38100" dir="2700000" algn="tl">
                    <a:srgbClr val="DDDDDD"/>
                  </a:outerShdw>
                </a:effectLst>
                <a:latin typeface="Helvetica"/>
              </a:rPr>
              <a:t>():</a:t>
            </a:r>
          </a:p>
          <a:p>
            <a:pPr marL="744538" lvl="1" indent="-246063" algn="l" eaLnBrk="1" hangingPunct="1">
              <a:lnSpc>
                <a:spcPct val="100000"/>
              </a:lnSpc>
              <a:spcBef>
                <a:spcPct val="25000"/>
              </a:spcBef>
              <a:buClr>
                <a:srgbClr val="660033"/>
              </a:buClr>
              <a:buSzPct val="75000"/>
              <a:buFont typeface="Wingdings" charset="2"/>
              <a:buChar char="n"/>
              <a:defRPr/>
            </a:pPr>
            <a:r>
              <a:rPr lang="en-US" sz="2000" kern="0" dirty="0">
                <a:solidFill>
                  <a:srgbClr val="000066"/>
                </a:solidFill>
                <a:latin typeface="Helvetica"/>
                <a:ea typeface="ＭＳ Ｐゴシック" charset="-128"/>
                <a:cs typeface="ＭＳ Ｐゴシック" pitchFamily="-1" charset="-128"/>
              </a:rPr>
              <a:t>Create the pointer to </a:t>
            </a:r>
            <a:r>
              <a:rPr lang="en-US" sz="2000" kern="0" dirty="0" err="1">
                <a:solidFill>
                  <a:srgbClr val="000066"/>
                </a:solidFill>
                <a:latin typeface="Courier New" charset="0"/>
                <a:ea typeface="ＭＳ Ｐゴシック" charset="-128"/>
                <a:cs typeface="ＭＳ Ｐゴシック" pitchFamily="-1" charset="-128"/>
              </a:rPr>
              <a:t>val</a:t>
            </a:r>
            <a:endParaRPr lang="en-US" sz="2000" kern="0" dirty="0">
              <a:solidFill>
                <a:srgbClr val="000066"/>
              </a:solidFill>
              <a:latin typeface="Helvetica"/>
              <a:ea typeface="ＭＳ Ｐゴシック" charset="-128"/>
              <a:cs typeface="ＭＳ Ｐゴシック" pitchFamily="-1" charset="-128"/>
            </a:endParaRPr>
          </a:p>
          <a:p>
            <a:pPr marL="1201738" lvl="2" indent="-246063" algn="l" eaLnBrk="1" hangingPunct="1">
              <a:lnSpc>
                <a:spcPct val="100000"/>
              </a:lnSpc>
              <a:spcBef>
                <a:spcPct val="25000"/>
              </a:spcBef>
              <a:buClr>
                <a:srgbClr val="660033"/>
              </a:buClr>
              <a:buSzPct val="75000"/>
              <a:buFont typeface="Wingdings" charset="2"/>
              <a:buChar char="n"/>
              <a:defRPr/>
            </a:pPr>
            <a:r>
              <a:rPr lang="en-US" sz="2000" kern="0" dirty="0">
                <a:solidFill>
                  <a:srgbClr val="000066"/>
                </a:solidFill>
                <a:latin typeface="Helvetica"/>
                <a:ea typeface="ＭＳ Ｐゴシック" charset="-128"/>
                <a:cs typeface="ＭＳ Ｐゴシック" pitchFamily="-1" charset="-128"/>
              </a:rPr>
              <a:t>= </a:t>
            </a:r>
            <a:r>
              <a:rPr lang="en-US" sz="2000" kern="0" dirty="0">
                <a:solidFill>
                  <a:srgbClr val="000066"/>
                </a:solidFill>
                <a:latin typeface="Courier New" charset="0"/>
                <a:ea typeface="ＭＳ Ｐゴシック" charset="-128"/>
                <a:cs typeface="ＭＳ Ｐゴシック" pitchFamily="-1" charset="-128"/>
              </a:rPr>
              <a:t>-4(%ebp)</a:t>
            </a:r>
            <a:endParaRPr lang="en-US" sz="2000" kern="0" dirty="0">
              <a:solidFill>
                <a:srgbClr val="000066"/>
              </a:solidFill>
              <a:latin typeface="Helvetica"/>
              <a:ea typeface="ＭＳ Ｐゴシック" charset="-128"/>
              <a:cs typeface="ＭＳ Ｐゴシック" pitchFamily="-1" charset="-128"/>
            </a:endParaRPr>
          </a:p>
          <a:p>
            <a:pPr marL="744538" lvl="1" indent="-246063" algn="l" eaLnBrk="1" hangingPunct="1">
              <a:lnSpc>
                <a:spcPct val="100000"/>
              </a:lnSpc>
              <a:spcBef>
                <a:spcPct val="25000"/>
              </a:spcBef>
              <a:buClr>
                <a:srgbClr val="660033"/>
              </a:buClr>
              <a:buSzPct val="75000"/>
              <a:buFont typeface="Wingdings" charset="2"/>
              <a:buChar char="n"/>
              <a:defRPr/>
            </a:pPr>
            <a:r>
              <a:rPr lang="en-US" sz="2000" kern="0" dirty="0">
                <a:solidFill>
                  <a:srgbClr val="000066"/>
                </a:solidFill>
                <a:latin typeface="Helvetica"/>
                <a:ea typeface="ＭＳ Ｐゴシック" charset="-128"/>
                <a:cs typeface="ＭＳ Ｐゴシック" pitchFamily="-1" charset="-128"/>
              </a:rPr>
              <a:t>Push on stack as second argument</a:t>
            </a:r>
          </a:p>
        </p:txBody>
      </p:sp>
      <p:sp>
        <p:nvSpPr>
          <p:cNvPr id="15385" name="Rectangle 5"/>
          <p:cNvSpPr>
            <a:spLocks noChangeArrowheads="1"/>
          </p:cNvSpPr>
          <p:nvPr/>
        </p:nvSpPr>
        <p:spPr bwMode="auto">
          <a:xfrm>
            <a:off x="790575" y="838200"/>
            <a:ext cx="226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3300"/>
                </a:solidFill>
              </a:rPr>
              <a:t>Top-Level Call</a:t>
            </a:r>
          </a:p>
        </p:txBody>
      </p:sp>
      <p:sp>
        <p:nvSpPr>
          <p:cNvPr id="15386" name="Rectangle 4"/>
          <p:cNvSpPr>
            <a:spLocks noChangeArrowheads="1"/>
          </p:cNvSpPr>
          <p:nvPr/>
        </p:nvSpPr>
        <p:spPr bwMode="auto">
          <a:xfrm>
            <a:off x="866775" y="1295400"/>
            <a:ext cx="2790825" cy="174942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solidFill>
                  <a:srgbClr val="000066"/>
                </a:solidFill>
                <a:latin typeface="Courier New" charset="0"/>
              </a:rPr>
              <a:t>int s_top(int x)</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int val = 1;</a:t>
            </a:r>
          </a:p>
          <a:p>
            <a:pPr algn="l">
              <a:lnSpc>
                <a:spcPct val="100000"/>
              </a:lnSpc>
            </a:pPr>
            <a:r>
              <a:rPr lang="en-US">
                <a:solidFill>
                  <a:srgbClr val="000066"/>
                </a:solidFill>
                <a:latin typeface="Courier New" charset="0"/>
              </a:rPr>
              <a:t>  sfact(x, &amp;val);</a:t>
            </a:r>
          </a:p>
          <a:p>
            <a:pPr algn="l">
              <a:lnSpc>
                <a:spcPct val="100000"/>
              </a:lnSpc>
            </a:pPr>
            <a:r>
              <a:rPr lang="en-US">
                <a:solidFill>
                  <a:srgbClr val="000066"/>
                </a:solidFill>
                <a:latin typeface="Courier New" charset="0"/>
              </a:rPr>
              <a:t>  return val;</a:t>
            </a:r>
          </a:p>
          <a:p>
            <a:pPr algn="l">
              <a:lnSpc>
                <a:spcPct val="100000"/>
              </a:lnSpc>
            </a:pPr>
            <a:r>
              <a:rPr lang="en-US">
                <a:solidFill>
                  <a:srgbClr val="000066"/>
                </a:solidFill>
                <a:latin typeface="Courier New" charset="0"/>
              </a:rPr>
              <a:t>}</a:t>
            </a:r>
          </a:p>
        </p:txBody>
      </p:sp>
    </p:spTree>
    <p:extLst>
      <p:ext uri="{BB962C8B-B14F-4D97-AF65-F5344CB8AC3E}">
        <p14:creationId xmlns:p14="http://schemas.microsoft.com/office/powerpoint/2010/main" val="1914080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80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8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4" grpId="0" animBg="1" autoUpdateAnimBg="0"/>
      <p:bldP spid="258077" grpId="0" animBg="1" autoUpdateAnimBg="0"/>
      <p:bldP spid="258080" grpId="0" animBg="1" autoUpdateAnimBg="0"/>
      <p:bldP spid="3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762000" y="228600"/>
            <a:ext cx="5359400" cy="573088"/>
          </a:xfrm>
        </p:spPr>
        <p:txBody>
          <a:bodyPr/>
          <a:lstStyle/>
          <a:p>
            <a:pPr eaLnBrk="1" hangingPunct="1">
              <a:defRPr/>
            </a:pPr>
            <a:r>
              <a:rPr lang="en-US" dirty="0"/>
              <a:t>Recursion: Pointer </a:t>
            </a:r>
            <a:r>
              <a:rPr lang="en-US" dirty="0" smtClean="0"/>
              <a:t>Use</a:t>
            </a:r>
            <a:endParaRPr lang="en-US" dirty="0"/>
          </a:p>
        </p:txBody>
      </p:sp>
      <p:sp>
        <p:nvSpPr>
          <p:cNvPr id="16386" name="Rectangle 3"/>
          <p:cNvSpPr>
            <a:spLocks noChangeArrowheads="1"/>
          </p:cNvSpPr>
          <p:nvPr/>
        </p:nvSpPr>
        <p:spPr bwMode="auto">
          <a:xfrm>
            <a:off x="2209800" y="3505200"/>
            <a:ext cx="6248400" cy="1474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342900" algn="l"/>
                <a:tab pos="2806700" algn="l"/>
              </a:tabLst>
            </a:pPr>
            <a:r>
              <a:rPr lang="en-US">
                <a:solidFill>
                  <a:srgbClr val="000066"/>
                </a:solidFill>
                <a:latin typeface="Courier New" charset="0"/>
              </a:rPr>
              <a:t>	• • •</a:t>
            </a:r>
          </a:p>
          <a:p>
            <a:pPr algn="l">
              <a:lnSpc>
                <a:spcPct val="100000"/>
              </a:lnSpc>
              <a:tabLst>
                <a:tab pos="342900" algn="l"/>
                <a:tab pos="2806700" algn="l"/>
              </a:tabLst>
            </a:pPr>
            <a:r>
              <a:rPr lang="en-US">
                <a:solidFill>
                  <a:srgbClr val="000066"/>
                </a:solidFill>
                <a:latin typeface="Courier New" charset="0"/>
              </a:rPr>
              <a:t>	movl %ecx,%eax	# z = x</a:t>
            </a:r>
          </a:p>
          <a:p>
            <a:pPr algn="l">
              <a:lnSpc>
                <a:spcPct val="100000"/>
              </a:lnSpc>
              <a:tabLst>
                <a:tab pos="342900" algn="l"/>
                <a:tab pos="2806700" algn="l"/>
              </a:tabLst>
            </a:pPr>
            <a:r>
              <a:rPr lang="en-US">
                <a:solidFill>
                  <a:srgbClr val="000066"/>
                </a:solidFill>
                <a:latin typeface="Courier New" charset="0"/>
              </a:rPr>
              <a:t>	imull </a:t>
            </a:r>
            <a:r>
              <a:rPr lang="en-US">
                <a:solidFill>
                  <a:srgbClr val="FF0000"/>
                </a:solidFill>
                <a:latin typeface="Courier New" charset="0"/>
              </a:rPr>
              <a:t>(%edx)</a:t>
            </a:r>
            <a:r>
              <a:rPr lang="en-US">
                <a:solidFill>
                  <a:srgbClr val="000066"/>
                </a:solidFill>
                <a:latin typeface="Courier New" charset="0"/>
              </a:rPr>
              <a:t>,%eax	# z *= *accum</a:t>
            </a:r>
          </a:p>
          <a:p>
            <a:pPr algn="l">
              <a:lnSpc>
                <a:spcPct val="100000"/>
              </a:lnSpc>
              <a:tabLst>
                <a:tab pos="342900" algn="l"/>
                <a:tab pos="2806700" algn="l"/>
              </a:tabLst>
            </a:pPr>
            <a:r>
              <a:rPr lang="en-US">
                <a:solidFill>
                  <a:srgbClr val="000066"/>
                </a:solidFill>
                <a:latin typeface="Courier New" charset="0"/>
              </a:rPr>
              <a:t>	movl %eax,</a:t>
            </a:r>
            <a:r>
              <a:rPr lang="en-US">
                <a:solidFill>
                  <a:srgbClr val="FF0000"/>
                </a:solidFill>
                <a:latin typeface="Courier New" charset="0"/>
              </a:rPr>
              <a:t>(%edx)</a:t>
            </a:r>
            <a:r>
              <a:rPr lang="en-US">
                <a:solidFill>
                  <a:srgbClr val="000066"/>
                </a:solidFill>
                <a:latin typeface="Courier New" charset="0"/>
              </a:rPr>
              <a:t>	# *accum = z</a:t>
            </a:r>
          </a:p>
          <a:p>
            <a:pPr algn="l">
              <a:lnSpc>
                <a:spcPct val="100000"/>
              </a:lnSpc>
              <a:tabLst>
                <a:tab pos="342900" algn="l"/>
                <a:tab pos="2806700" algn="l"/>
              </a:tabLst>
            </a:pPr>
            <a:r>
              <a:rPr lang="en-US">
                <a:solidFill>
                  <a:srgbClr val="000066"/>
                </a:solidFill>
                <a:latin typeface="Courier New" charset="0"/>
              </a:rPr>
              <a:t>	• • •</a:t>
            </a:r>
          </a:p>
        </p:txBody>
      </p:sp>
      <p:sp>
        <p:nvSpPr>
          <p:cNvPr id="16387" name="Rectangle 4"/>
          <p:cNvSpPr>
            <a:spLocks noChangeArrowheads="1"/>
          </p:cNvSpPr>
          <p:nvPr/>
        </p:nvSpPr>
        <p:spPr bwMode="auto">
          <a:xfrm>
            <a:off x="762000" y="914400"/>
            <a:ext cx="3400425" cy="2298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a:solidFill>
                  <a:srgbClr val="000066"/>
                </a:solidFill>
                <a:latin typeface="Courier New" charset="0"/>
              </a:rPr>
              <a:t>void sfact</a:t>
            </a:r>
          </a:p>
          <a:p>
            <a:pPr algn="l">
              <a:lnSpc>
                <a:spcPct val="100000"/>
              </a:lnSpc>
            </a:pPr>
            <a:r>
              <a:rPr lang="en-US">
                <a:solidFill>
                  <a:srgbClr val="000066"/>
                </a:solidFill>
                <a:latin typeface="Courier New" charset="0"/>
              </a:rPr>
              <a:t>  (int x, int *accum)</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 • •</a:t>
            </a:r>
          </a:p>
          <a:p>
            <a:pPr algn="l">
              <a:lnSpc>
                <a:spcPct val="100000"/>
              </a:lnSpc>
            </a:pPr>
            <a:r>
              <a:rPr lang="en-US">
                <a:solidFill>
                  <a:srgbClr val="000066"/>
                </a:solidFill>
                <a:latin typeface="Courier New" charset="0"/>
              </a:rPr>
              <a:t>    int z = *accum * x;</a:t>
            </a:r>
          </a:p>
          <a:p>
            <a:pPr algn="l">
              <a:lnSpc>
                <a:spcPct val="100000"/>
              </a:lnSpc>
            </a:pPr>
            <a:r>
              <a:rPr lang="en-US">
                <a:solidFill>
                  <a:srgbClr val="000066"/>
                </a:solidFill>
                <a:latin typeface="Courier New" charset="0"/>
              </a:rPr>
              <a:t>    *accum = z;</a:t>
            </a:r>
          </a:p>
          <a:p>
            <a:pPr algn="l">
              <a:lnSpc>
                <a:spcPct val="100000"/>
              </a:lnSpc>
            </a:pPr>
            <a:r>
              <a:rPr lang="en-US">
                <a:solidFill>
                  <a:srgbClr val="000066"/>
                </a:solidFill>
                <a:latin typeface="Courier New" charset="0"/>
              </a:rPr>
              <a:t>  • • •</a:t>
            </a:r>
          </a:p>
          <a:p>
            <a:pPr algn="l">
              <a:lnSpc>
                <a:spcPct val="100000"/>
              </a:lnSpc>
            </a:pPr>
            <a:r>
              <a:rPr lang="en-US">
                <a:solidFill>
                  <a:srgbClr val="000066"/>
                </a:solidFill>
                <a:latin typeface="Courier New" charset="0"/>
              </a:rPr>
              <a:t>}</a:t>
            </a:r>
          </a:p>
        </p:txBody>
      </p:sp>
      <p:sp>
        <p:nvSpPr>
          <p:cNvPr id="16388" name="Rectangle 5"/>
          <p:cNvSpPr>
            <a:spLocks noGrp="1" noChangeArrowheads="1"/>
          </p:cNvSpPr>
          <p:nvPr>
            <p:ph type="body" idx="1"/>
          </p:nvPr>
        </p:nvSpPr>
        <p:spPr>
          <a:xfrm>
            <a:off x="290513" y="5284788"/>
            <a:ext cx="8307387" cy="1160462"/>
          </a:xfrm>
        </p:spPr>
        <p:txBody>
          <a:bodyPr/>
          <a:lstStyle/>
          <a:p>
            <a:pPr lvl="1" eaLnBrk="1" hangingPunct="1"/>
            <a:r>
              <a:rPr lang="en-US">
                <a:latin typeface="Helvetica" charset="0"/>
                <a:ea typeface="ＭＳ Ｐゴシック" charset="0"/>
              </a:rPr>
              <a:t>Register </a:t>
            </a:r>
            <a:r>
              <a:rPr lang="en-US">
                <a:latin typeface="Courier New" charset="0"/>
                <a:ea typeface="ＭＳ Ｐゴシック" charset="0"/>
              </a:rPr>
              <a:t>%ecx</a:t>
            </a:r>
            <a:r>
              <a:rPr lang="en-US">
                <a:latin typeface="Helvetica" charset="0"/>
                <a:ea typeface="ＭＳ Ｐゴシック" charset="0"/>
              </a:rPr>
              <a:t> holds </a:t>
            </a:r>
            <a:r>
              <a:rPr lang="en-US">
                <a:latin typeface="Courier New" charset="0"/>
                <a:ea typeface="ＭＳ Ｐゴシック" charset="0"/>
              </a:rPr>
              <a:t>x</a:t>
            </a:r>
            <a:endParaRPr lang="en-US">
              <a:latin typeface="Helvetica" charset="0"/>
              <a:ea typeface="ＭＳ Ｐゴシック" charset="0"/>
            </a:endParaRPr>
          </a:p>
          <a:p>
            <a:pPr lvl="1" eaLnBrk="1" hangingPunct="1"/>
            <a:r>
              <a:rPr lang="en-US">
                <a:latin typeface="Helvetica" charset="0"/>
                <a:ea typeface="ＭＳ Ｐゴシック" charset="0"/>
              </a:rPr>
              <a:t>Register </a:t>
            </a:r>
            <a:r>
              <a:rPr lang="en-US">
                <a:latin typeface="Courier New" charset="0"/>
                <a:ea typeface="ＭＳ Ｐゴシック" charset="0"/>
              </a:rPr>
              <a:t>%edx</a:t>
            </a:r>
            <a:r>
              <a:rPr lang="en-US">
                <a:latin typeface="Helvetica" charset="0"/>
                <a:ea typeface="ＭＳ Ｐゴシック" charset="0"/>
              </a:rPr>
              <a:t> holds pointer to </a:t>
            </a:r>
            <a:r>
              <a:rPr lang="en-US">
                <a:latin typeface="Courier New" charset="0"/>
                <a:ea typeface="ＭＳ Ｐゴシック" charset="0"/>
              </a:rPr>
              <a:t>accum</a:t>
            </a:r>
          </a:p>
          <a:p>
            <a:pPr lvl="2" eaLnBrk="1" hangingPunct="1"/>
            <a:r>
              <a:rPr lang="en-US">
                <a:latin typeface="Helvetica" charset="0"/>
                <a:ea typeface="ＭＳ Ｐゴシック" charset="0"/>
              </a:rPr>
              <a:t>Use access </a:t>
            </a:r>
            <a:r>
              <a:rPr lang="en-US">
                <a:latin typeface="Courier New" charset="0"/>
                <a:ea typeface="ＭＳ Ｐゴシック" charset="0"/>
              </a:rPr>
              <a:t>(%edx)</a:t>
            </a:r>
            <a:r>
              <a:rPr lang="en-US">
                <a:latin typeface="Helvetica" charset="0"/>
                <a:ea typeface="ＭＳ Ｐゴシック" charset="0"/>
              </a:rPr>
              <a:t> to reference memory</a:t>
            </a:r>
          </a:p>
        </p:txBody>
      </p:sp>
      <p:grpSp>
        <p:nvGrpSpPr>
          <p:cNvPr id="16389" name="Group 16"/>
          <p:cNvGrpSpPr>
            <a:grpSpLocks/>
          </p:cNvGrpSpPr>
          <p:nvPr/>
        </p:nvGrpSpPr>
        <p:grpSpPr bwMode="auto">
          <a:xfrm>
            <a:off x="6477000" y="1600200"/>
            <a:ext cx="2390775" cy="381000"/>
            <a:chOff x="4080" y="1008"/>
            <a:chExt cx="1506" cy="240"/>
          </a:xfrm>
        </p:grpSpPr>
        <p:sp>
          <p:nvSpPr>
            <p:cNvPr id="16397" name="Line 6"/>
            <p:cNvSpPr>
              <a:spLocks noChangeShapeType="1"/>
            </p:cNvSpPr>
            <p:nvPr/>
          </p:nvSpPr>
          <p:spPr bwMode="auto">
            <a:xfrm flipH="1">
              <a:off x="4752" y="1116"/>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8" name="Text Box 7"/>
            <p:cNvSpPr txBox="1">
              <a:spLocks noChangeArrowheads="1"/>
            </p:cNvSpPr>
            <p:nvPr/>
          </p:nvSpPr>
          <p:spPr bwMode="auto">
            <a:xfrm>
              <a:off x="5126" y="1008"/>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%edx</a:t>
              </a:r>
            </a:p>
          </p:txBody>
        </p:sp>
        <p:sp>
          <p:nvSpPr>
            <p:cNvPr id="16399" name="Rectangle 8"/>
            <p:cNvSpPr>
              <a:spLocks noChangeArrowheads="1"/>
            </p:cNvSpPr>
            <p:nvPr/>
          </p:nvSpPr>
          <p:spPr bwMode="auto">
            <a:xfrm>
              <a:off x="4080" y="1008"/>
              <a:ext cx="672" cy="24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accum</a:t>
              </a:r>
            </a:p>
          </p:txBody>
        </p:sp>
      </p:grpSp>
      <p:sp>
        <p:nvSpPr>
          <p:cNvPr id="16390" name="Rectangle 10"/>
          <p:cNvSpPr>
            <a:spLocks noChangeArrowheads="1"/>
          </p:cNvSpPr>
          <p:nvPr/>
        </p:nvSpPr>
        <p:spPr bwMode="auto">
          <a:xfrm>
            <a:off x="6477000" y="2590800"/>
            <a:ext cx="1066800" cy="381000"/>
          </a:xfrm>
          <a:prstGeom prst="rect">
            <a:avLst/>
          </a:prstGeom>
          <a:solidFill>
            <a:srgbClr val="CCE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grpSp>
        <p:nvGrpSpPr>
          <p:cNvPr id="3" name="Group 15"/>
          <p:cNvGrpSpPr>
            <a:grpSpLocks/>
          </p:cNvGrpSpPr>
          <p:nvPr/>
        </p:nvGrpSpPr>
        <p:grpSpPr bwMode="auto">
          <a:xfrm>
            <a:off x="5638800" y="2209800"/>
            <a:ext cx="1905000" cy="381000"/>
            <a:chOff x="3552" y="1392"/>
            <a:chExt cx="1200" cy="240"/>
          </a:xfrm>
        </p:grpSpPr>
        <p:sp>
          <p:nvSpPr>
            <p:cNvPr id="16395" name="Rectangle 9"/>
            <p:cNvSpPr>
              <a:spLocks noChangeArrowheads="1"/>
            </p:cNvSpPr>
            <p:nvPr/>
          </p:nvSpPr>
          <p:spPr bwMode="auto">
            <a:xfrm>
              <a:off x="4080" y="1392"/>
              <a:ext cx="672" cy="240"/>
            </a:xfrm>
            <a:prstGeom prst="rect">
              <a:avLst/>
            </a:prstGeom>
            <a:solidFill>
              <a:srgbClr val="CCE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sp>
          <p:nvSpPr>
            <p:cNvPr id="16396" name="Text Box 11"/>
            <p:cNvSpPr txBox="1">
              <a:spLocks noChangeArrowheads="1"/>
            </p:cNvSpPr>
            <p:nvPr/>
          </p:nvSpPr>
          <p:spPr bwMode="auto">
            <a:xfrm>
              <a:off x="3552" y="1392"/>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%eax</a:t>
              </a:r>
            </a:p>
          </p:txBody>
        </p:sp>
      </p:grpSp>
      <p:sp>
        <p:nvSpPr>
          <p:cNvPr id="16392" name="Text Box 12"/>
          <p:cNvSpPr txBox="1">
            <a:spLocks noChangeArrowheads="1"/>
          </p:cNvSpPr>
          <p:nvPr/>
        </p:nvSpPr>
        <p:spPr bwMode="auto">
          <a:xfrm>
            <a:off x="5638800" y="260508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%ecx</a:t>
            </a:r>
          </a:p>
        </p:txBody>
      </p:sp>
      <p:sp>
        <p:nvSpPr>
          <p:cNvPr id="259085" name="Rectangle 13"/>
          <p:cNvSpPr>
            <a:spLocks noChangeArrowheads="1"/>
          </p:cNvSpPr>
          <p:nvPr/>
        </p:nvSpPr>
        <p:spPr bwMode="auto">
          <a:xfrm>
            <a:off x="6477000" y="2209800"/>
            <a:ext cx="1066800" cy="381000"/>
          </a:xfrm>
          <a:prstGeom prst="rect">
            <a:avLst/>
          </a:prstGeom>
          <a:solidFill>
            <a:srgbClr val="99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*accum*x</a:t>
            </a:r>
          </a:p>
        </p:txBody>
      </p:sp>
      <p:sp>
        <p:nvSpPr>
          <p:cNvPr id="259086" name="Rectangle 14"/>
          <p:cNvSpPr>
            <a:spLocks noChangeArrowheads="1"/>
          </p:cNvSpPr>
          <p:nvPr/>
        </p:nvSpPr>
        <p:spPr bwMode="auto">
          <a:xfrm>
            <a:off x="6477000" y="1600200"/>
            <a:ext cx="1066800" cy="381000"/>
          </a:xfrm>
          <a:prstGeom prst="rect">
            <a:avLst/>
          </a:prstGeom>
          <a:solidFill>
            <a:srgbClr val="FFCC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*accum*x</a:t>
            </a:r>
          </a:p>
        </p:txBody>
      </p:sp>
    </p:spTree>
    <p:extLst>
      <p:ext uri="{BB962C8B-B14F-4D97-AF65-F5344CB8AC3E}">
        <p14:creationId xmlns:p14="http://schemas.microsoft.com/office/powerpoint/2010/main" val="2504328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5" grpId="0" animBg="1" autoUpdateAnimBg="0"/>
      <p:bldP spid="25908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762000" y="228600"/>
            <a:ext cx="5359400" cy="573088"/>
          </a:xfrm>
        </p:spPr>
        <p:txBody>
          <a:bodyPr/>
          <a:lstStyle/>
          <a:p>
            <a:pPr eaLnBrk="1" hangingPunct="1">
              <a:defRPr/>
            </a:pPr>
            <a:r>
              <a:rPr lang="en-US" dirty="0" smtClean="0">
                <a:ea typeface="ＭＳ Ｐゴシック" pitchFamily="-1" charset="-128"/>
                <a:cs typeface="ＭＳ Ｐゴシック" pitchFamily="-1" charset="-128"/>
              </a:rPr>
              <a:t>Recursion: Pointer Use</a:t>
            </a:r>
            <a:endParaRPr lang="en-US" dirty="0">
              <a:ea typeface="ＭＳ Ｐゴシック" pitchFamily="-1" charset="-128"/>
              <a:cs typeface="ＭＳ Ｐゴシック" pitchFamily="-1" charset="-128"/>
            </a:endParaRPr>
          </a:p>
        </p:txBody>
      </p:sp>
      <p:sp>
        <p:nvSpPr>
          <p:cNvPr id="17410" name="Rectangle 3"/>
          <p:cNvSpPr>
            <a:spLocks noChangeArrowheads="1"/>
          </p:cNvSpPr>
          <p:nvPr/>
        </p:nvSpPr>
        <p:spPr bwMode="auto">
          <a:xfrm>
            <a:off x="762000" y="3352800"/>
            <a:ext cx="4953000" cy="1474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342900" algn="l"/>
                <a:tab pos="2806700" algn="l"/>
              </a:tabLst>
            </a:pPr>
            <a:r>
              <a:rPr lang="en-US">
                <a:solidFill>
                  <a:srgbClr val="000066"/>
                </a:solidFill>
                <a:latin typeface="Courier New" charset="0"/>
              </a:rPr>
              <a:t>	• • •</a:t>
            </a:r>
          </a:p>
          <a:p>
            <a:pPr algn="l">
              <a:lnSpc>
                <a:spcPct val="100000"/>
              </a:lnSpc>
              <a:tabLst>
                <a:tab pos="342900" algn="l"/>
                <a:tab pos="2806700" algn="l"/>
              </a:tabLst>
            </a:pPr>
            <a:r>
              <a:rPr lang="en-US">
                <a:solidFill>
                  <a:srgbClr val="000066"/>
                </a:solidFill>
                <a:latin typeface="Courier New" charset="0"/>
              </a:rPr>
              <a:t>	movl %ecx,%eax	# z = x</a:t>
            </a:r>
          </a:p>
          <a:p>
            <a:pPr algn="l">
              <a:lnSpc>
                <a:spcPct val="100000"/>
              </a:lnSpc>
              <a:tabLst>
                <a:tab pos="342900" algn="l"/>
                <a:tab pos="2806700" algn="l"/>
              </a:tabLst>
            </a:pPr>
            <a:r>
              <a:rPr lang="en-US">
                <a:solidFill>
                  <a:srgbClr val="000066"/>
                </a:solidFill>
                <a:latin typeface="Courier New" charset="0"/>
              </a:rPr>
              <a:t>	imull </a:t>
            </a:r>
            <a:r>
              <a:rPr lang="en-US">
                <a:solidFill>
                  <a:srgbClr val="FF0000"/>
                </a:solidFill>
                <a:latin typeface="Courier New" charset="0"/>
              </a:rPr>
              <a:t>(%edx)</a:t>
            </a:r>
            <a:r>
              <a:rPr lang="en-US">
                <a:solidFill>
                  <a:srgbClr val="000066"/>
                </a:solidFill>
                <a:latin typeface="Courier New" charset="0"/>
              </a:rPr>
              <a:t>,%eax	# z *= *accum</a:t>
            </a:r>
          </a:p>
          <a:p>
            <a:pPr algn="l">
              <a:lnSpc>
                <a:spcPct val="100000"/>
              </a:lnSpc>
              <a:tabLst>
                <a:tab pos="342900" algn="l"/>
                <a:tab pos="2806700" algn="l"/>
              </a:tabLst>
            </a:pPr>
            <a:r>
              <a:rPr lang="en-US">
                <a:solidFill>
                  <a:srgbClr val="000066"/>
                </a:solidFill>
                <a:latin typeface="Courier New" charset="0"/>
              </a:rPr>
              <a:t>	movl %eax,</a:t>
            </a:r>
            <a:r>
              <a:rPr lang="en-US">
                <a:solidFill>
                  <a:srgbClr val="FF0000"/>
                </a:solidFill>
                <a:latin typeface="Courier New" charset="0"/>
              </a:rPr>
              <a:t>(%edx)</a:t>
            </a:r>
            <a:r>
              <a:rPr lang="en-US">
                <a:solidFill>
                  <a:srgbClr val="000066"/>
                </a:solidFill>
                <a:latin typeface="Courier New" charset="0"/>
              </a:rPr>
              <a:t>	# *accum = z</a:t>
            </a:r>
          </a:p>
          <a:p>
            <a:pPr algn="l">
              <a:lnSpc>
                <a:spcPct val="100000"/>
              </a:lnSpc>
              <a:tabLst>
                <a:tab pos="342900" algn="l"/>
                <a:tab pos="2806700" algn="l"/>
              </a:tabLst>
            </a:pPr>
            <a:r>
              <a:rPr lang="en-US">
                <a:solidFill>
                  <a:srgbClr val="000066"/>
                </a:solidFill>
                <a:latin typeface="Courier New" charset="0"/>
              </a:rPr>
              <a:t>	• • •</a:t>
            </a:r>
          </a:p>
        </p:txBody>
      </p:sp>
      <p:sp>
        <p:nvSpPr>
          <p:cNvPr id="17411" name="Rectangle 4"/>
          <p:cNvSpPr>
            <a:spLocks noChangeArrowheads="1"/>
          </p:cNvSpPr>
          <p:nvPr/>
        </p:nvSpPr>
        <p:spPr bwMode="auto">
          <a:xfrm>
            <a:off x="762000" y="914400"/>
            <a:ext cx="3400425" cy="2298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a:solidFill>
                  <a:srgbClr val="000066"/>
                </a:solidFill>
                <a:latin typeface="Courier New" charset="0"/>
              </a:rPr>
              <a:t>void sfact</a:t>
            </a:r>
          </a:p>
          <a:p>
            <a:pPr algn="l">
              <a:lnSpc>
                <a:spcPct val="100000"/>
              </a:lnSpc>
            </a:pPr>
            <a:r>
              <a:rPr lang="en-US">
                <a:solidFill>
                  <a:srgbClr val="000066"/>
                </a:solidFill>
                <a:latin typeface="Courier New" charset="0"/>
              </a:rPr>
              <a:t>  (int x, int *accum)</a:t>
            </a:r>
          </a:p>
          <a:p>
            <a:pPr algn="l">
              <a:lnSpc>
                <a:spcPct val="100000"/>
              </a:lnSpc>
            </a:pPr>
            <a:r>
              <a:rPr lang="en-US">
                <a:solidFill>
                  <a:srgbClr val="000066"/>
                </a:solidFill>
                <a:latin typeface="Courier New" charset="0"/>
              </a:rPr>
              <a:t>{</a:t>
            </a:r>
          </a:p>
          <a:p>
            <a:pPr algn="l">
              <a:lnSpc>
                <a:spcPct val="100000"/>
              </a:lnSpc>
            </a:pPr>
            <a:r>
              <a:rPr lang="en-US">
                <a:solidFill>
                  <a:srgbClr val="000066"/>
                </a:solidFill>
                <a:latin typeface="Courier New" charset="0"/>
              </a:rPr>
              <a:t>  • • •</a:t>
            </a:r>
          </a:p>
          <a:p>
            <a:pPr algn="l">
              <a:lnSpc>
                <a:spcPct val="100000"/>
              </a:lnSpc>
            </a:pPr>
            <a:r>
              <a:rPr lang="en-US">
                <a:solidFill>
                  <a:srgbClr val="000066"/>
                </a:solidFill>
                <a:latin typeface="Courier New" charset="0"/>
              </a:rPr>
              <a:t>    int z = *accum * x;</a:t>
            </a:r>
          </a:p>
          <a:p>
            <a:pPr algn="l">
              <a:lnSpc>
                <a:spcPct val="100000"/>
              </a:lnSpc>
            </a:pPr>
            <a:r>
              <a:rPr lang="en-US">
                <a:solidFill>
                  <a:srgbClr val="000066"/>
                </a:solidFill>
                <a:latin typeface="Courier New" charset="0"/>
              </a:rPr>
              <a:t>    *accum = z;</a:t>
            </a:r>
          </a:p>
          <a:p>
            <a:pPr algn="l">
              <a:lnSpc>
                <a:spcPct val="100000"/>
              </a:lnSpc>
            </a:pPr>
            <a:r>
              <a:rPr lang="en-US">
                <a:solidFill>
                  <a:srgbClr val="000066"/>
                </a:solidFill>
                <a:latin typeface="Courier New" charset="0"/>
              </a:rPr>
              <a:t>  • • •</a:t>
            </a:r>
          </a:p>
          <a:p>
            <a:pPr algn="l">
              <a:lnSpc>
                <a:spcPct val="100000"/>
              </a:lnSpc>
            </a:pPr>
            <a:r>
              <a:rPr lang="en-US">
                <a:solidFill>
                  <a:srgbClr val="000066"/>
                </a:solidFill>
                <a:latin typeface="Courier New" charset="0"/>
              </a:rPr>
              <a:t>}</a:t>
            </a:r>
          </a:p>
        </p:txBody>
      </p:sp>
      <p:sp>
        <p:nvSpPr>
          <p:cNvPr id="19461" name="Rectangle 5"/>
          <p:cNvSpPr>
            <a:spLocks noGrp="1" noChangeArrowheads="1"/>
          </p:cNvSpPr>
          <p:nvPr>
            <p:ph type="body" idx="1"/>
          </p:nvPr>
        </p:nvSpPr>
        <p:spPr>
          <a:xfrm>
            <a:off x="290513" y="4876800"/>
            <a:ext cx="6110287" cy="1160463"/>
          </a:xfrm>
        </p:spPr>
        <p:txBody>
          <a:bodyPr/>
          <a:lstStyle/>
          <a:p>
            <a:pPr lvl="1" eaLnBrk="1" hangingPunct="1"/>
            <a:r>
              <a:rPr lang="en-US">
                <a:latin typeface="Helvetica" charset="0"/>
                <a:ea typeface="ＭＳ Ｐゴシック" charset="0"/>
              </a:rPr>
              <a:t>Each recursive call computes a new z value in a new frame, and updates the partial product stored in local variable</a:t>
            </a:r>
            <a:r>
              <a:rPr lang="en-US">
                <a:latin typeface="Courier New" charset="0"/>
                <a:ea typeface="ＭＳ Ｐゴシック" charset="0"/>
              </a:rPr>
              <a:t> val</a:t>
            </a:r>
            <a:r>
              <a:rPr lang="en-US">
                <a:latin typeface="Helvetica" charset="0"/>
                <a:ea typeface="ＭＳ Ｐゴシック" charset="0"/>
              </a:rPr>
              <a:t>, located in a different stack frame</a:t>
            </a:r>
          </a:p>
          <a:p>
            <a:pPr lvl="1" eaLnBrk="1" hangingPunct="1"/>
            <a:r>
              <a:rPr lang="en-US">
                <a:latin typeface="Helvetica" charset="0"/>
                <a:ea typeface="ＭＳ Ｐゴシック" charset="0"/>
              </a:rPr>
              <a:t>So pointers can be to temporary stack variables</a:t>
            </a:r>
          </a:p>
        </p:txBody>
      </p:sp>
      <p:sp>
        <p:nvSpPr>
          <p:cNvPr id="17413" name="Rectangle 6"/>
          <p:cNvSpPr>
            <a:spLocks noChangeArrowheads="1"/>
          </p:cNvSpPr>
          <p:nvPr/>
        </p:nvSpPr>
        <p:spPr bwMode="auto">
          <a:xfrm>
            <a:off x="6553200" y="4572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sp>
        <p:nvSpPr>
          <p:cNvPr id="17414" name="Rectangle 7"/>
          <p:cNvSpPr>
            <a:spLocks noChangeArrowheads="1"/>
          </p:cNvSpPr>
          <p:nvPr/>
        </p:nvSpPr>
        <p:spPr bwMode="auto">
          <a:xfrm>
            <a:off x="6553200" y="838200"/>
            <a:ext cx="1066800" cy="381000"/>
          </a:xfrm>
          <a:prstGeom prst="rect">
            <a:avLst/>
          </a:prstGeom>
          <a:solidFill>
            <a:srgbClr val="FFCCCC"/>
          </a:solidFill>
          <a:ln w="25400">
            <a:solidFill>
              <a:schemeClr val="tx1"/>
            </a:solidFill>
            <a:miter lim="800000"/>
            <a:headEnd/>
            <a:tailEnd/>
          </a:ln>
        </p:spPr>
        <p:txBody>
          <a:bodyPr wrap="none" anchor="ctr"/>
          <a:lstStyle/>
          <a:p>
            <a:pPr>
              <a:lnSpc>
                <a:spcPct val="100000"/>
              </a:lnSpc>
            </a:pPr>
            <a:r>
              <a:rPr lang="en-US">
                <a:solidFill>
                  <a:srgbClr val="000066"/>
                </a:solidFill>
              </a:rPr>
              <a:t>Rtn adr</a:t>
            </a:r>
          </a:p>
        </p:txBody>
      </p:sp>
      <p:sp>
        <p:nvSpPr>
          <p:cNvPr id="17415" name="Rectangle 8"/>
          <p:cNvSpPr>
            <a:spLocks noChangeArrowheads="1"/>
          </p:cNvSpPr>
          <p:nvPr/>
        </p:nvSpPr>
        <p:spPr bwMode="auto">
          <a:xfrm>
            <a:off x="6553200" y="12192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Old </a:t>
            </a:r>
            <a:r>
              <a:rPr lang="en-US">
                <a:solidFill>
                  <a:srgbClr val="000066"/>
                </a:solidFill>
                <a:latin typeface="Courier New" charset="0"/>
              </a:rPr>
              <a:t>%ebp</a:t>
            </a:r>
            <a:endParaRPr lang="en-US">
              <a:solidFill>
                <a:srgbClr val="000066"/>
              </a:solidFill>
            </a:endParaRPr>
          </a:p>
        </p:txBody>
      </p:sp>
      <p:sp>
        <p:nvSpPr>
          <p:cNvPr id="17416" name="Line 9"/>
          <p:cNvSpPr>
            <a:spLocks noChangeShapeType="1"/>
          </p:cNvSpPr>
          <p:nvPr/>
        </p:nvSpPr>
        <p:spPr bwMode="auto">
          <a:xfrm flipH="1">
            <a:off x="7620000" y="51054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Text Box 10"/>
          <p:cNvSpPr txBox="1">
            <a:spLocks noChangeArrowheads="1"/>
          </p:cNvSpPr>
          <p:nvPr/>
        </p:nvSpPr>
        <p:spPr bwMode="auto">
          <a:xfrm>
            <a:off x="8213725" y="4933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%ebp</a:t>
            </a:r>
          </a:p>
        </p:txBody>
      </p:sp>
      <p:sp>
        <p:nvSpPr>
          <p:cNvPr id="17418" name="Text Box 11"/>
          <p:cNvSpPr txBox="1">
            <a:spLocks noChangeArrowheads="1"/>
          </p:cNvSpPr>
          <p:nvPr/>
        </p:nvSpPr>
        <p:spPr bwMode="auto">
          <a:xfrm>
            <a:off x="5899150" y="121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0 </a:t>
            </a:r>
          </a:p>
        </p:txBody>
      </p:sp>
      <p:sp>
        <p:nvSpPr>
          <p:cNvPr id="17419" name="Text Box 12"/>
          <p:cNvSpPr txBox="1">
            <a:spLocks noChangeArrowheads="1"/>
          </p:cNvSpPr>
          <p:nvPr/>
        </p:nvSpPr>
        <p:spPr bwMode="auto">
          <a:xfrm>
            <a:off x="5899150" y="838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17420" name="Text Box 13"/>
          <p:cNvSpPr txBox="1">
            <a:spLocks noChangeArrowheads="1"/>
          </p:cNvSpPr>
          <p:nvPr/>
        </p:nvSpPr>
        <p:spPr bwMode="auto">
          <a:xfrm>
            <a:off x="5899150" y="457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17421" name="Rectangle 14"/>
          <p:cNvSpPr>
            <a:spLocks noChangeArrowheads="1"/>
          </p:cNvSpPr>
          <p:nvPr/>
        </p:nvSpPr>
        <p:spPr bwMode="auto">
          <a:xfrm>
            <a:off x="6553200" y="16002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val = 1</a:t>
            </a:r>
          </a:p>
        </p:txBody>
      </p:sp>
      <p:sp>
        <p:nvSpPr>
          <p:cNvPr id="17422" name="Text Box 17"/>
          <p:cNvSpPr txBox="1">
            <a:spLocks noChangeArrowheads="1"/>
          </p:cNvSpPr>
          <p:nvPr/>
        </p:nvSpPr>
        <p:spPr bwMode="auto">
          <a:xfrm>
            <a:off x="5899150" y="1600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-4 </a:t>
            </a:r>
          </a:p>
        </p:txBody>
      </p:sp>
      <p:sp>
        <p:nvSpPr>
          <p:cNvPr id="17423" name="Rectangle 18"/>
          <p:cNvSpPr>
            <a:spLocks noChangeArrowheads="1"/>
          </p:cNvSpPr>
          <p:nvPr/>
        </p:nvSpPr>
        <p:spPr bwMode="auto">
          <a:xfrm>
            <a:off x="6553200" y="1981200"/>
            <a:ext cx="1066800" cy="1143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rPr>
              <a:t>Unused</a:t>
            </a:r>
          </a:p>
        </p:txBody>
      </p:sp>
      <p:sp>
        <p:nvSpPr>
          <p:cNvPr id="17424" name="Text Box 19"/>
          <p:cNvSpPr txBox="1">
            <a:spLocks noChangeArrowheads="1"/>
          </p:cNvSpPr>
          <p:nvPr/>
        </p:nvSpPr>
        <p:spPr bwMode="auto">
          <a:xfrm>
            <a:off x="5899150" y="2362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-12 </a:t>
            </a:r>
          </a:p>
        </p:txBody>
      </p:sp>
      <p:sp>
        <p:nvSpPr>
          <p:cNvPr id="17425" name="Text Box 20"/>
          <p:cNvSpPr txBox="1">
            <a:spLocks noChangeArrowheads="1"/>
          </p:cNvSpPr>
          <p:nvPr/>
        </p:nvSpPr>
        <p:spPr bwMode="auto">
          <a:xfrm>
            <a:off x="5899150" y="1981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-8 </a:t>
            </a:r>
          </a:p>
        </p:txBody>
      </p:sp>
      <p:sp>
        <p:nvSpPr>
          <p:cNvPr id="17426" name="Text Box 21"/>
          <p:cNvSpPr txBox="1">
            <a:spLocks noChangeArrowheads="1"/>
          </p:cNvSpPr>
          <p:nvPr/>
        </p:nvSpPr>
        <p:spPr bwMode="auto">
          <a:xfrm>
            <a:off x="5899150" y="27432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-16</a:t>
            </a:r>
          </a:p>
        </p:txBody>
      </p:sp>
      <p:sp>
        <p:nvSpPr>
          <p:cNvPr id="17427" name="Line 15"/>
          <p:cNvSpPr>
            <a:spLocks noChangeShapeType="1"/>
          </p:cNvSpPr>
          <p:nvPr/>
        </p:nvSpPr>
        <p:spPr bwMode="auto">
          <a:xfrm flipH="1">
            <a:off x="7620000" y="6096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8" name="Text Box 16"/>
          <p:cNvSpPr txBox="1">
            <a:spLocks noChangeArrowheads="1"/>
          </p:cNvSpPr>
          <p:nvPr/>
        </p:nvSpPr>
        <p:spPr bwMode="auto">
          <a:xfrm>
            <a:off x="8213725" y="5924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%esp</a:t>
            </a:r>
          </a:p>
        </p:txBody>
      </p:sp>
      <p:sp>
        <p:nvSpPr>
          <p:cNvPr id="17429" name="Rectangle 23"/>
          <p:cNvSpPr>
            <a:spLocks noChangeArrowheads="1"/>
          </p:cNvSpPr>
          <p:nvPr/>
        </p:nvSpPr>
        <p:spPr bwMode="auto">
          <a:xfrm>
            <a:off x="6553200" y="35052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x</a:t>
            </a:r>
          </a:p>
        </p:txBody>
      </p:sp>
      <p:sp>
        <p:nvSpPr>
          <p:cNvPr id="17430" name="Rectangle 22"/>
          <p:cNvSpPr>
            <a:spLocks noChangeArrowheads="1"/>
          </p:cNvSpPr>
          <p:nvPr/>
        </p:nvSpPr>
        <p:spPr bwMode="auto">
          <a:xfrm>
            <a:off x="6553200" y="3124200"/>
            <a:ext cx="1066800" cy="3810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&amp;val</a:t>
            </a:r>
          </a:p>
        </p:txBody>
      </p:sp>
      <p:sp>
        <p:nvSpPr>
          <p:cNvPr id="17431" name="Rectangle 25"/>
          <p:cNvSpPr>
            <a:spLocks noChangeArrowheads="1"/>
          </p:cNvSpPr>
          <p:nvPr/>
        </p:nvSpPr>
        <p:spPr bwMode="auto">
          <a:xfrm>
            <a:off x="6629400" y="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a:solidFill>
                  <a:srgbClr val="003300"/>
                </a:solidFill>
              </a:rPr>
              <a:t>Stack</a:t>
            </a:r>
          </a:p>
        </p:txBody>
      </p:sp>
      <p:sp>
        <p:nvSpPr>
          <p:cNvPr id="17432" name="Rectangle 32"/>
          <p:cNvSpPr>
            <a:spLocks noChangeArrowheads="1"/>
          </p:cNvSpPr>
          <p:nvPr/>
        </p:nvSpPr>
        <p:spPr bwMode="auto">
          <a:xfrm>
            <a:off x="6553200" y="1600200"/>
            <a:ext cx="1066800" cy="381000"/>
          </a:xfrm>
          <a:prstGeom prst="rect">
            <a:avLst/>
          </a:prstGeom>
          <a:solidFill>
            <a:srgbClr val="FFCC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val =x!</a:t>
            </a:r>
          </a:p>
        </p:txBody>
      </p:sp>
      <p:sp>
        <p:nvSpPr>
          <p:cNvPr id="17433" name="Rectangle 18"/>
          <p:cNvSpPr>
            <a:spLocks noChangeArrowheads="1"/>
          </p:cNvSpPr>
          <p:nvPr/>
        </p:nvSpPr>
        <p:spPr bwMode="auto">
          <a:xfrm>
            <a:off x="6553200" y="3886200"/>
            <a:ext cx="1066800" cy="1143000"/>
          </a:xfrm>
          <a:prstGeom prst="rect">
            <a:avLst/>
          </a:prstGeom>
          <a:solidFill>
            <a:srgbClr val="33CCCC"/>
          </a:solidFill>
          <a:ln w="25400">
            <a:solidFill>
              <a:schemeClr val="tx1"/>
            </a:solidFill>
            <a:miter lim="800000"/>
            <a:headEnd/>
            <a:tailEnd/>
          </a:ln>
        </p:spPr>
        <p:txBody>
          <a:bodyPr wrap="none" anchor="ctr"/>
          <a:lstStyle/>
          <a:p>
            <a:pPr>
              <a:lnSpc>
                <a:spcPct val="100000"/>
              </a:lnSpc>
            </a:pPr>
            <a:r>
              <a:rPr lang="en-US">
                <a:solidFill>
                  <a:srgbClr val="000066"/>
                </a:solidFill>
              </a:rPr>
              <a:t>sfact</a:t>
            </a:r>
          </a:p>
          <a:p>
            <a:pPr>
              <a:lnSpc>
                <a:spcPct val="100000"/>
              </a:lnSpc>
            </a:pPr>
            <a:r>
              <a:rPr lang="en-US">
                <a:solidFill>
                  <a:srgbClr val="000066"/>
                </a:solidFill>
              </a:rPr>
              <a:t>frame</a:t>
            </a:r>
          </a:p>
        </p:txBody>
      </p:sp>
      <p:sp>
        <p:nvSpPr>
          <p:cNvPr id="17434" name="Rectangle 18"/>
          <p:cNvSpPr>
            <a:spLocks noChangeArrowheads="1"/>
          </p:cNvSpPr>
          <p:nvPr/>
        </p:nvSpPr>
        <p:spPr bwMode="auto">
          <a:xfrm>
            <a:off x="6553200" y="5029200"/>
            <a:ext cx="1066800" cy="1143000"/>
          </a:xfrm>
          <a:prstGeom prst="rect">
            <a:avLst/>
          </a:prstGeom>
          <a:solidFill>
            <a:srgbClr val="33CCCC"/>
          </a:solidFill>
          <a:ln w="25400">
            <a:solidFill>
              <a:schemeClr val="tx1"/>
            </a:solidFill>
            <a:miter lim="800000"/>
            <a:headEnd/>
            <a:tailEnd/>
          </a:ln>
        </p:spPr>
        <p:txBody>
          <a:bodyPr wrap="none" anchor="ctr"/>
          <a:lstStyle/>
          <a:p>
            <a:pPr>
              <a:lnSpc>
                <a:spcPct val="100000"/>
              </a:lnSpc>
            </a:pPr>
            <a:r>
              <a:rPr lang="en-US">
                <a:solidFill>
                  <a:srgbClr val="000066"/>
                </a:solidFill>
              </a:rPr>
              <a:t>sfact</a:t>
            </a:r>
          </a:p>
          <a:p>
            <a:pPr>
              <a:lnSpc>
                <a:spcPct val="100000"/>
              </a:lnSpc>
            </a:pPr>
            <a:r>
              <a:rPr lang="en-US">
                <a:solidFill>
                  <a:srgbClr val="000066"/>
                </a:solidFill>
              </a:rPr>
              <a:t>frame</a:t>
            </a:r>
          </a:p>
        </p:txBody>
      </p:sp>
      <p:sp>
        <p:nvSpPr>
          <p:cNvPr id="17435" name="TextBox 42"/>
          <p:cNvSpPr txBox="1">
            <a:spLocks noChangeArrowheads="1"/>
          </p:cNvSpPr>
          <p:nvPr/>
        </p:nvSpPr>
        <p:spPr bwMode="auto">
          <a:xfrm rot="5400000">
            <a:off x="6856413" y="6249987"/>
            <a:ext cx="642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800">
                <a:solidFill>
                  <a:srgbClr val="000066"/>
                </a:solidFill>
              </a:rPr>
              <a:t>….</a:t>
            </a:r>
          </a:p>
        </p:txBody>
      </p:sp>
      <p:sp>
        <p:nvSpPr>
          <p:cNvPr id="17436" name="Freeform 45"/>
          <p:cNvSpPr>
            <a:spLocks noChangeArrowheads="1"/>
          </p:cNvSpPr>
          <p:nvPr/>
        </p:nvSpPr>
        <p:spPr bwMode="auto">
          <a:xfrm>
            <a:off x="7594600" y="1905000"/>
            <a:ext cx="398463" cy="1422400"/>
          </a:xfrm>
          <a:custGeom>
            <a:avLst/>
            <a:gdLst>
              <a:gd name="T0" fmla="*/ 0 w 397933"/>
              <a:gd name="T1" fmla="*/ 687186 h 1511300"/>
              <a:gd name="T2" fmla="*/ 400038 w 397933"/>
              <a:gd name="T3" fmla="*/ 288733 h 1511300"/>
              <a:gd name="T4" fmla="*/ 25808 w 397933"/>
              <a:gd name="T5" fmla="*/ 0 h 1511300"/>
              <a:gd name="T6" fmla="*/ 0 60000 65536"/>
              <a:gd name="T7" fmla="*/ 0 60000 65536"/>
              <a:gd name="T8" fmla="*/ 0 60000 65536"/>
              <a:gd name="T9" fmla="*/ 0 w 397933"/>
              <a:gd name="T10" fmla="*/ 0 h 1511300"/>
              <a:gd name="T11" fmla="*/ 397933 w 397933"/>
              <a:gd name="T12" fmla="*/ 1511300 h 1511300"/>
            </a:gdLst>
            <a:ahLst/>
            <a:cxnLst>
              <a:cxn ang="T6">
                <a:pos x="T0" y="T1"/>
              </a:cxn>
              <a:cxn ang="T7">
                <a:pos x="T2" y="T3"/>
              </a:cxn>
              <a:cxn ang="T8">
                <a:pos x="T4" y="T5"/>
              </a:cxn>
            </a:cxnLst>
            <a:rect l="T9" t="T10" r="T11" b="T12"/>
            <a:pathLst>
              <a:path w="397933" h="1511300">
                <a:moveTo>
                  <a:pt x="0" y="1511300"/>
                </a:moveTo>
                <a:cubicBezTo>
                  <a:pt x="194733" y="1199091"/>
                  <a:pt x="389467" y="886883"/>
                  <a:pt x="393700" y="635000"/>
                </a:cubicBezTo>
                <a:cubicBezTo>
                  <a:pt x="397933" y="383117"/>
                  <a:pt x="211666" y="191558"/>
                  <a:pt x="25400" y="0"/>
                </a:cubicBezTo>
              </a:path>
            </a:pathLst>
          </a:custGeom>
          <a:noFill/>
          <a:ln w="63500">
            <a:solidFill>
              <a:schemeClr val="tx2"/>
            </a:solidFill>
            <a:round/>
            <a:headEn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7437" name="Freeform 47"/>
          <p:cNvSpPr>
            <a:spLocks noChangeArrowheads="1"/>
          </p:cNvSpPr>
          <p:nvPr/>
        </p:nvSpPr>
        <p:spPr bwMode="auto">
          <a:xfrm>
            <a:off x="7620000" y="1828800"/>
            <a:ext cx="609600" cy="2654300"/>
          </a:xfrm>
          <a:custGeom>
            <a:avLst/>
            <a:gdLst>
              <a:gd name="T0" fmla="*/ 8258 w 664633"/>
              <a:gd name="T1" fmla="*/ 1600397 h 2768600"/>
              <a:gd name="T2" fmla="*/ 194054 w 664633"/>
              <a:gd name="T3" fmla="*/ 587302 h 2768600"/>
              <a:gd name="T4" fmla="*/ 140379 w 664633"/>
              <a:gd name="T5" fmla="*/ 117460 h 2768600"/>
              <a:gd name="T6" fmla="*/ 0 w 664633"/>
              <a:gd name="T7" fmla="*/ 0 h 2768600"/>
              <a:gd name="T8" fmla="*/ 0 w 664633"/>
              <a:gd name="T9" fmla="*/ 0 h 2768600"/>
              <a:gd name="T10" fmla="*/ 0 60000 65536"/>
              <a:gd name="T11" fmla="*/ 0 60000 65536"/>
              <a:gd name="T12" fmla="*/ 0 60000 65536"/>
              <a:gd name="T13" fmla="*/ 0 60000 65536"/>
              <a:gd name="T14" fmla="*/ 0 60000 65536"/>
              <a:gd name="T15" fmla="*/ 0 w 664633"/>
              <a:gd name="T16" fmla="*/ 0 h 2768600"/>
              <a:gd name="T17" fmla="*/ 664633 w 664633"/>
              <a:gd name="T18" fmla="*/ 2768600 h 2768600"/>
            </a:gdLst>
            <a:ahLst/>
            <a:cxnLst>
              <a:cxn ang="T10">
                <a:pos x="T0" y="T1"/>
              </a:cxn>
              <a:cxn ang="T11">
                <a:pos x="T2" y="T3"/>
              </a:cxn>
              <a:cxn ang="T12">
                <a:pos x="T4" y="T5"/>
              </a:cxn>
              <a:cxn ang="T13">
                <a:pos x="T6" y="T7"/>
              </a:cxn>
              <a:cxn ang="T14">
                <a:pos x="T8" y="T9"/>
              </a:cxn>
            </a:cxnLst>
            <a:rect l="T15" t="T16" r="T17" b="T18"/>
            <a:pathLst>
              <a:path w="664633" h="2768600">
                <a:moveTo>
                  <a:pt x="25400" y="2768600"/>
                </a:moveTo>
                <a:cubicBezTo>
                  <a:pt x="277283" y="2106083"/>
                  <a:pt x="529167" y="1443567"/>
                  <a:pt x="596900" y="1016000"/>
                </a:cubicBezTo>
                <a:cubicBezTo>
                  <a:pt x="664633" y="588433"/>
                  <a:pt x="531283" y="372533"/>
                  <a:pt x="431800" y="203200"/>
                </a:cubicBezTo>
                <a:cubicBezTo>
                  <a:pt x="332317" y="33867"/>
                  <a:pt x="0" y="0"/>
                  <a:pt x="0" y="0"/>
                </a:cubicBezTo>
              </a:path>
            </a:pathLst>
          </a:custGeom>
          <a:noFill/>
          <a:ln w="63500">
            <a:solidFill>
              <a:schemeClr val="tx2"/>
            </a:solidFill>
            <a:round/>
            <a:headEn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7438" name="Freeform 48"/>
          <p:cNvSpPr>
            <a:spLocks noChangeArrowheads="1"/>
          </p:cNvSpPr>
          <p:nvPr/>
        </p:nvSpPr>
        <p:spPr bwMode="auto">
          <a:xfrm>
            <a:off x="7620000" y="1752600"/>
            <a:ext cx="914400" cy="3962400"/>
          </a:xfrm>
          <a:custGeom>
            <a:avLst/>
            <a:gdLst>
              <a:gd name="T0" fmla="*/ 1607070 w 664633"/>
              <a:gd name="T1" fmla="*/ 292641222 h 2768600"/>
              <a:gd name="T2" fmla="*/ 37766579 w 664633"/>
              <a:gd name="T3" fmla="*/ 107391300 h 2768600"/>
              <a:gd name="T4" fmla="*/ 27320508 w 664633"/>
              <a:gd name="T5" fmla="*/ 21478260 h 2768600"/>
              <a:gd name="T6" fmla="*/ 0 w 664633"/>
              <a:gd name="T7" fmla="*/ 0 h 2768600"/>
              <a:gd name="T8" fmla="*/ 0 w 664633"/>
              <a:gd name="T9" fmla="*/ 0 h 2768600"/>
              <a:gd name="T10" fmla="*/ 0 60000 65536"/>
              <a:gd name="T11" fmla="*/ 0 60000 65536"/>
              <a:gd name="T12" fmla="*/ 0 60000 65536"/>
              <a:gd name="T13" fmla="*/ 0 60000 65536"/>
              <a:gd name="T14" fmla="*/ 0 60000 65536"/>
              <a:gd name="T15" fmla="*/ 0 w 664633"/>
              <a:gd name="T16" fmla="*/ 0 h 2768600"/>
              <a:gd name="T17" fmla="*/ 664633 w 664633"/>
              <a:gd name="T18" fmla="*/ 2768600 h 2768600"/>
            </a:gdLst>
            <a:ahLst/>
            <a:cxnLst>
              <a:cxn ang="T10">
                <a:pos x="T0" y="T1"/>
              </a:cxn>
              <a:cxn ang="T11">
                <a:pos x="T2" y="T3"/>
              </a:cxn>
              <a:cxn ang="T12">
                <a:pos x="T4" y="T5"/>
              </a:cxn>
              <a:cxn ang="T13">
                <a:pos x="T6" y="T7"/>
              </a:cxn>
              <a:cxn ang="T14">
                <a:pos x="T8" y="T9"/>
              </a:cxn>
            </a:cxnLst>
            <a:rect l="T15" t="T16" r="T17" b="T18"/>
            <a:pathLst>
              <a:path w="664633" h="2768600">
                <a:moveTo>
                  <a:pt x="25400" y="2768600"/>
                </a:moveTo>
                <a:cubicBezTo>
                  <a:pt x="277283" y="2106083"/>
                  <a:pt x="529167" y="1443567"/>
                  <a:pt x="596900" y="1016000"/>
                </a:cubicBezTo>
                <a:cubicBezTo>
                  <a:pt x="664633" y="588433"/>
                  <a:pt x="531283" y="372533"/>
                  <a:pt x="431800" y="203200"/>
                </a:cubicBezTo>
                <a:cubicBezTo>
                  <a:pt x="332317" y="33867"/>
                  <a:pt x="0" y="0"/>
                  <a:pt x="0" y="0"/>
                </a:cubicBezTo>
              </a:path>
            </a:pathLst>
          </a:custGeom>
          <a:noFill/>
          <a:ln w="63500">
            <a:solidFill>
              <a:schemeClr val="tx2"/>
            </a:solidFill>
            <a:round/>
            <a:headEnd/>
            <a:tailEnd type="triangl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Tree>
    <p:extLst>
      <p:ext uri="{BB962C8B-B14F-4D97-AF65-F5344CB8AC3E}">
        <p14:creationId xmlns:p14="http://schemas.microsoft.com/office/powerpoint/2010/main" val="18452228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fade">
                                      <p:cBhvr>
                                        <p:cTn id="7" dur="500"/>
                                        <p:tgtEl>
                                          <p:spTgt spid="19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61">
                                            <p:txEl>
                                              <p:pRg st="1" end="1"/>
                                            </p:txEl>
                                          </p:spTgt>
                                        </p:tgtEl>
                                        <p:attrNameLst>
                                          <p:attrName>style.visibility</p:attrName>
                                        </p:attrNameLst>
                                      </p:cBhvr>
                                      <p:to>
                                        <p:strVal val="visible"/>
                                      </p:to>
                                    </p:set>
                                    <p:animEffect transition="in" filter="fade">
                                      <p:cBhvr>
                                        <p:cTn id="12"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33400" y="228600"/>
            <a:ext cx="5562600" cy="573088"/>
          </a:xfrm>
        </p:spPr>
        <p:txBody>
          <a:bodyPr/>
          <a:lstStyle/>
          <a:p>
            <a:pPr eaLnBrk="1" hangingPunct="1">
              <a:defRPr/>
            </a:pPr>
            <a:r>
              <a:rPr lang="en-US">
                <a:ea typeface="+mj-ea"/>
                <a:cs typeface="+mj-cs"/>
              </a:rPr>
              <a:t>Array Access</a:t>
            </a:r>
          </a:p>
        </p:txBody>
      </p:sp>
      <p:sp>
        <p:nvSpPr>
          <p:cNvPr id="302083" name="Rectangle 3"/>
          <p:cNvSpPr>
            <a:spLocks noGrp="1" noChangeArrowheads="1"/>
          </p:cNvSpPr>
          <p:nvPr>
            <p:ph type="body" idx="1"/>
          </p:nvPr>
        </p:nvSpPr>
        <p:spPr>
          <a:xfrm>
            <a:off x="533400" y="990600"/>
            <a:ext cx="8064500" cy="1463675"/>
          </a:xfrm>
        </p:spPr>
        <p:txBody>
          <a:bodyPr/>
          <a:lstStyle/>
          <a:p>
            <a:pPr marL="223838" indent="-223838" defTabSz="895350" eaLnBrk="1" hangingPunct="1">
              <a:tabLst>
                <a:tab pos="1943100" algn="l"/>
                <a:tab pos="3660775" algn="l"/>
              </a:tabLst>
              <a:defRPr/>
            </a:pPr>
            <a:r>
              <a:rPr lang="en-US" dirty="0">
                <a:latin typeface="Helvetica" charset="0"/>
              </a:rPr>
              <a:t>Basic Principle</a:t>
            </a:r>
          </a:p>
          <a:p>
            <a:pPr marL="560388" lvl="1" indent="-222250" defTabSz="895350" eaLnBrk="1" hangingPunct="1">
              <a:buFont typeface="Wingdings" charset="0"/>
              <a:buNone/>
              <a:tabLst>
                <a:tab pos="1943100" algn="l"/>
                <a:tab pos="3660775" algn="l"/>
              </a:tabLst>
              <a:defRPr/>
            </a:pPr>
            <a:r>
              <a:rPr lang="en-US" b="0" i="1" dirty="0">
                <a:latin typeface="Helvetica" charset="0"/>
                <a:ea typeface="ＭＳ Ｐゴシック" charset="0"/>
              </a:rPr>
              <a:t>T</a:t>
            </a:r>
            <a:r>
              <a:rPr lang="en-US" dirty="0">
                <a:latin typeface="Helvetica" charset="0"/>
                <a:ea typeface="ＭＳ Ｐゴシック" charset="0"/>
              </a:rPr>
              <a:t>  </a:t>
            </a:r>
            <a:r>
              <a:rPr lang="en-US" dirty="0">
                <a:latin typeface="Courier New" charset="0"/>
                <a:ea typeface="ＭＳ Ｐゴシック" charset="0"/>
              </a:rPr>
              <a:t>A[</a:t>
            </a:r>
            <a:r>
              <a:rPr lang="en-US" b="0" i="1" dirty="0">
                <a:latin typeface="Helvetica" charset="0"/>
                <a:ea typeface="ＭＳ Ｐゴシック" charset="0"/>
              </a:rPr>
              <a:t>L</a:t>
            </a:r>
            <a:r>
              <a:rPr lang="en-US" dirty="0">
                <a:latin typeface="Courier New" charset="0"/>
                <a:ea typeface="ＭＳ Ｐゴシック" charset="0"/>
              </a:rPr>
              <a:t>];</a:t>
            </a:r>
            <a:endParaRPr lang="en-US" dirty="0">
              <a:latin typeface="Helvetica" charset="0"/>
              <a:ea typeface="ＭＳ Ｐゴシック" charset="0"/>
            </a:endParaRPr>
          </a:p>
          <a:p>
            <a:pPr marL="560388" lvl="1" indent="-222250" defTabSz="895350" eaLnBrk="1" hangingPunct="1">
              <a:tabLst>
                <a:tab pos="1943100" algn="l"/>
                <a:tab pos="3660775" algn="l"/>
              </a:tabLst>
              <a:defRPr/>
            </a:pPr>
            <a:r>
              <a:rPr lang="en-US" dirty="0">
                <a:latin typeface="Helvetica" charset="0"/>
                <a:ea typeface="ＭＳ Ｐゴシック" charset="0"/>
              </a:rPr>
              <a:t>Array of data type </a:t>
            </a:r>
            <a:r>
              <a:rPr lang="en-US" b="0" i="1" dirty="0">
                <a:latin typeface="Helvetica" charset="0"/>
                <a:ea typeface="ＭＳ Ｐゴシック" charset="0"/>
              </a:rPr>
              <a:t>T</a:t>
            </a:r>
            <a:r>
              <a:rPr lang="en-US" dirty="0">
                <a:latin typeface="Helvetica" charset="0"/>
                <a:ea typeface="ＭＳ Ｐゴシック" charset="0"/>
              </a:rPr>
              <a:t> and length </a:t>
            </a:r>
            <a:r>
              <a:rPr lang="en-US" b="0" i="1" dirty="0">
                <a:latin typeface="Helvetica" charset="0"/>
                <a:ea typeface="ＭＳ Ｐゴシック" charset="0"/>
              </a:rPr>
              <a:t>L</a:t>
            </a:r>
            <a:endParaRPr lang="en-US" dirty="0">
              <a:latin typeface="Helvetica" charset="0"/>
              <a:ea typeface="ＭＳ Ｐゴシック" charset="0"/>
            </a:endParaRPr>
          </a:p>
          <a:p>
            <a:pPr marL="560388" lvl="1" indent="-222250" defTabSz="895350" eaLnBrk="1" hangingPunct="1">
              <a:tabLst>
                <a:tab pos="1943100" algn="l"/>
                <a:tab pos="3660775" algn="l"/>
              </a:tabLst>
              <a:defRPr/>
            </a:pPr>
            <a:r>
              <a:rPr lang="en-US" dirty="0">
                <a:latin typeface="Helvetica" charset="0"/>
                <a:ea typeface="ＭＳ Ｐゴシック" charset="0"/>
              </a:rPr>
              <a:t>Identifier </a:t>
            </a:r>
            <a:r>
              <a:rPr lang="en-US" dirty="0">
                <a:latin typeface="Courier New" charset="0"/>
                <a:ea typeface="ＭＳ Ｐゴシック" charset="0"/>
              </a:rPr>
              <a:t>A</a:t>
            </a:r>
            <a:r>
              <a:rPr lang="en-US" dirty="0">
                <a:latin typeface="Helvetica" charset="0"/>
                <a:ea typeface="ＭＳ Ｐゴシック" charset="0"/>
              </a:rPr>
              <a:t> can be used as a pointer to array element 0</a:t>
            </a:r>
          </a:p>
          <a:p>
            <a:pPr marL="223838" indent="-223838" defTabSz="895350" eaLnBrk="1" hangingPunct="1">
              <a:tabLst>
                <a:tab pos="1943100" algn="l"/>
                <a:tab pos="3660775" algn="l"/>
              </a:tabLst>
              <a:defRPr/>
            </a:pPr>
            <a:endParaRPr lang="en-US" dirty="0">
              <a:latin typeface="Helvetica" charset="0"/>
            </a:endParaRPr>
          </a:p>
          <a:p>
            <a:pPr marL="560388" lvl="1" indent="-222250" defTabSz="895350" eaLnBrk="1" hangingPunct="1">
              <a:tabLst>
                <a:tab pos="1943100" algn="l"/>
                <a:tab pos="3660775" algn="l"/>
              </a:tabLst>
              <a:defRPr/>
            </a:pPr>
            <a:endParaRPr lang="en-US" dirty="0">
              <a:latin typeface="Helvetica" charset="0"/>
              <a:ea typeface="ＭＳ Ｐゴシック" charset="0"/>
            </a:endParaRPr>
          </a:p>
        </p:txBody>
      </p:sp>
      <p:grpSp>
        <p:nvGrpSpPr>
          <p:cNvPr id="20488" name="Group 5"/>
          <p:cNvGrpSpPr>
            <a:grpSpLocks/>
          </p:cNvGrpSpPr>
          <p:nvPr/>
        </p:nvGrpSpPr>
        <p:grpSpPr bwMode="auto">
          <a:xfrm>
            <a:off x="2819400" y="2743200"/>
            <a:ext cx="4572000" cy="228600"/>
            <a:chOff x="1776" y="1728"/>
            <a:chExt cx="2880" cy="144"/>
          </a:xfrm>
          <a:solidFill>
            <a:schemeClr val="accent5">
              <a:lumMod val="40000"/>
              <a:lumOff val="60000"/>
            </a:schemeClr>
          </a:solidFill>
        </p:grpSpPr>
        <p:sp>
          <p:nvSpPr>
            <p:cNvPr id="20502" name="Rectangle 6"/>
            <p:cNvSpPr>
              <a:spLocks noChangeArrowheads="1"/>
            </p:cNvSpPr>
            <p:nvPr/>
          </p:nvSpPr>
          <p:spPr bwMode="auto">
            <a:xfrm>
              <a:off x="1776" y="1728"/>
              <a:ext cx="576" cy="144"/>
            </a:xfrm>
            <a:prstGeom prst="rect">
              <a:avLst/>
            </a:prstGeom>
            <a:grp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20503" name="Rectangle 7"/>
            <p:cNvSpPr>
              <a:spLocks noChangeArrowheads="1"/>
            </p:cNvSpPr>
            <p:nvPr/>
          </p:nvSpPr>
          <p:spPr bwMode="auto">
            <a:xfrm>
              <a:off x="2352" y="1728"/>
              <a:ext cx="576" cy="144"/>
            </a:xfrm>
            <a:prstGeom prst="rect">
              <a:avLst/>
            </a:prstGeom>
            <a:grp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20504" name="Rectangle 8"/>
            <p:cNvSpPr>
              <a:spLocks noChangeArrowheads="1"/>
            </p:cNvSpPr>
            <p:nvPr/>
          </p:nvSpPr>
          <p:spPr bwMode="auto">
            <a:xfrm>
              <a:off x="2928" y="1728"/>
              <a:ext cx="576" cy="144"/>
            </a:xfrm>
            <a:prstGeom prst="rect">
              <a:avLst/>
            </a:prstGeom>
            <a:grp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20505" name="Rectangle 9"/>
            <p:cNvSpPr>
              <a:spLocks noChangeArrowheads="1"/>
            </p:cNvSpPr>
            <p:nvPr/>
          </p:nvSpPr>
          <p:spPr bwMode="auto">
            <a:xfrm>
              <a:off x="3504" y="1728"/>
              <a:ext cx="576" cy="144"/>
            </a:xfrm>
            <a:prstGeom prst="rect">
              <a:avLst/>
            </a:prstGeom>
            <a:grp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20506" name="Rectangle 10"/>
            <p:cNvSpPr>
              <a:spLocks noChangeArrowheads="1"/>
            </p:cNvSpPr>
            <p:nvPr/>
          </p:nvSpPr>
          <p:spPr bwMode="auto">
            <a:xfrm>
              <a:off x="4080" y="1728"/>
              <a:ext cx="576" cy="144"/>
            </a:xfrm>
            <a:prstGeom prst="rect">
              <a:avLst/>
            </a:prstGeom>
            <a:grp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grpSp>
      <p:sp>
        <p:nvSpPr>
          <p:cNvPr id="20489" name="Text Box 11"/>
          <p:cNvSpPr txBox="1">
            <a:spLocks noChangeArrowheads="1"/>
          </p:cNvSpPr>
          <p:nvPr/>
        </p:nvSpPr>
        <p:spPr bwMode="auto">
          <a:xfrm>
            <a:off x="990600" y="2667000"/>
            <a:ext cx="1685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latin typeface="Courier New" charset="0"/>
              </a:rPr>
              <a:t>int val[5];</a:t>
            </a:r>
          </a:p>
        </p:txBody>
      </p:sp>
      <p:sp>
        <p:nvSpPr>
          <p:cNvPr id="20490" name="Text Box 12"/>
          <p:cNvSpPr txBox="1">
            <a:spLocks noChangeArrowheads="1"/>
          </p:cNvSpPr>
          <p:nvPr/>
        </p:nvSpPr>
        <p:spPr bwMode="auto">
          <a:xfrm>
            <a:off x="2590800" y="3124200"/>
            <a:ext cx="396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i="1">
                <a:solidFill>
                  <a:srgbClr val="000066"/>
                </a:solidFill>
              </a:rPr>
              <a:t>x</a:t>
            </a:r>
          </a:p>
        </p:txBody>
      </p:sp>
      <p:sp>
        <p:nvSpPr>
          <p:cNvPr id="20491" name="Text Box 13"/>
          <p:cNvSpPr txBox="1">
            <a:spLocks noChangeArrowheads="1"/>
          </p:cNvSpPr>
          <p:nvPr/>
        </p:nvSpPr>
        <p:spPr bwMode="auto">
          <a:xfrm>
            <a:off x="3505200" y="3138488"/>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i="1">
                <a:solidFill>
                  <a:srgbClr val="000066"/>
                </a:solidFill>
              </a:rPr>
              <a:t>x </a:t>
            </a:r>
            <a:r>
              <a:rPr lang="en-US" sz="1800" b="0">
                <a:solidFill>
                  <a:srgbClr val="000066"/>
                </a:solidFill>
              </a:rPr>
              <a:t>+ 4</a:t>
            </a:r>
            <a:endParaRPr lang="en-US" sz="1800" b="0" i="1">
              <a:solidFill>
                <a:srgbClr val="000066"/>
              </a:solidFill>
            </a:endParaRPr>
          </a:p>
        </p:txBody>
      </p:sp>
      <p:sp>
        <p:nvSpPr>
          <p:cNvPr id="20492" name="Line 14"/>
          <p:cNvSpPr>
            <a:spLocks noChangeShapeType="1"/>
          </p:cNvSpPr>
          <p:nvPr/>
        </p:nvSpPr>
        <p:spPr bwMode="auto">
          <a:xfrm flipV="1">
            <a:off x="2819400" y="29575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0493" name="Line 15"/>
          <p:cNvSpPr>
            <a:spLocks noChangeShapeType="1"/>
          </p:cNvSpPr>
          <p:nvPr/>
        </p:nvSpPr>
        <p:spPr bwMode="auto">
          <a:xfrm flipV="1">
            <a:off x="37338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0494" name="Text Box 16"/>
          <p:cNvSpPr txBox="1">
            <a:spLocks noChangeArrowheads="1"/>
          </p:cNvSpPr>
          <p:nvPr/>
        </p:nvSpPr>
        <p:spPr bwMode="auto">
          <a:xfrm>
            <a:off x="4419600" y="3138488"/>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i="1">
                <a:solidFill>
                  <a:srgbClr val="000066"/>
                </a:solidFill>
              </a:rPr>
              <a:t>x </a:t>
            </a:r>
            <a:r>
              <a:rPr lang="en-US" sz="1800" b="0">
                <a:solidFill>
                  <a:srgbClr val="000066"/>
                </a:solidFill>
              </a:rPr>
              <a:t>+ 8</a:t>
            </a:r>
            <a:endParaRPr lang="en-US" sz="1800" b="0" i="1">
              <a:solidFill>
                <a:srgbClr val="000066"/>
              </a:solidFill>
            </a:endParaRPr>
          </a:p>
        </p:txBody>
      </p:sp>
      <p:sp>
        <p:nvSpPr>
          <p:cNvPr id="20495" name="Line 17"/>
          <p:cNvSpPr>
            <a:spLocks noChangeShapeType="1"/>
          </p:cNvSpPr>
          <p:nvPr/>
        </p:nvSpPr>
        <p:spPr bwMode="auto">
          <a:xfrm flipV="1">
            <a:off x="46482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0496" name="Text Box 18"/>
          <p:cNvSpPr txBox="1">
            <a:spLocks noChangeArrowheads="1"/>
          </p:cNvSpPr>
          <p:nvPr/>
        </p:nvSpPr>
        <p:spPr bwMode="auto">
          <a:xfrm>
            <a:off x="5334000" y="3138488"/>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i="1">
                <a:solidFill>
                  <a:srgbClr val="000066"/>
                </a:solidFill>
              </a:rPr>
              <a:t>x </a:t>
            </a:r>
            <a:r>
              <a:rPr lang="en-US" sz="1800" b="0">
                <a:solidFill>
                  <a:srgbClr val="000066"/>
                </a:solidFill>
              </a:rPr>
              <a:t>+ 12</a:t>
            </a:r>
            <a:endParaRPr lang="en-US" sz="1800" b="0" i="1">
              <a:solidFill>
                <a:srgbClr val="000066"/>
              </a:solidFill>
            </a:endParaRPr>
          </a:p>
        </p:txBody>
      </p:sp>
      <p:sp>
        <p:nvSpPr>
          <p:cNvPr id="20497" name="Line 19"/>
          <p:cNvSpPr>
            <a:spLocks noChangeShapeType="1"/>
          </p:cNvSpPr>
          <p:nvPr/>
        </p:nvSpPr>
        <p:spPr bwMode="auto">
          <a:xfrm flipV="1">
            <a:off x="55626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0498" name="Text Box 20"/>
          <p:cNvSpPr txBox="1">
            <a:spLocks noChangeArrowheads="1"/>
          </p:cNvSpPr>
          <p:nvPr/>
        </p:nvSpPr>
        <p:spPr bwMode="auto">
          <a:xfrm>
            <a:off x="6248400" y="3138488"/>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i="1">
                <a:solidFill>
                  <a:srgbClr val="000066"/>
                </a:solidFill>
              </a:rPr>
              <a:t>x </a:t>
            </a:r>
            <a:r>
              <a:rPr lang="en-US" sz="1800" b="0">
                <a:solidFill>
                  <a:srgbClr val="000066"/>
                </a:solidFill>
              </a:rPr>
              <a:t>+ 16</a:t>
            </a:r>
            <a:endParaRPr lang="en-US" sz="1800" b="0" i="1">
              <a:solidFill>
                <a:srgbClr val="000066"/>
              </a:solidFill>
            </a:endParaRPr>
          </a:p>
        </p:txBody>
      </p:sp>
      <p:sp>
        <p:nvSpPr>
          <p:cNvPr id="20499" name="Line 21"/>
          <p:cNvSpPr>
            <a:spLocks noChangeShapeType="1"/>
          </p:cNvSpPr>
          <p:nvPr/>
        </p:nvSpPr>
        <p:spPr bwMode="auto">
          <a:xfrm flipV="1">
            <a:off x="64770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0500" name="Text Box 22"/>
          <p:cNvSpPr txBox="1">
            <a:spLocks noChangeArrowheads="1"/>
          </p:cNvSpPr>
          <p:nvPr/>
        </p:nvSpPr>
        <p:spPr bwMode="auto">
          <a:xfrm>
            <a:off x="7162800" y="3138488"/>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i="1">
                <a:solidFill>
                  <a:srgbClr val="000066"/>
                </a:solidFill>
              </a:rPr>
              <a:t>x </a:t>
            </a:r>
            <a:r>
              <a:rPr lang="en-US" sz="1800" b="0">
                <a:solidFill>
                  <a:srgbClr val="000066"/>
                </a:solidFill>
              </a:rPr>
              <a:t>+ 20</a:t>
            </a:r>
            <a:endParaRPr lang="en-US" sz="1800" b="0" i="1">
              <a:solidFill>
                <a:srgbClr val="000066"/>
              </a:solidFill>
            </a:endParaRPr>
          </a:p>
        </p:txBody>
      </p:sp>
      <p:sp>
        <p:nvSpPr>
          <p:cNvPr id="20501" name="Line 23"/>
          <p:cNvSpPr>
            <a:spLocks noChangeShapeType="1"/>
          </p:cNvSpPr>
          <p:nvPr/>
        </p:nvSpPr>
        <p:spPr bwMode="auto">
          <a:xfrm flipV="1">
            <a:off x="73914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4" name="Rectangle 3"/>
          <p:cNvSpPr txBox="1">
            <a:spLocks noChangeArrowheads="1"/>
          </p:cNvSpPr>
          <p:nvPr/>
        </p:nvSpPr>
        <p:spPr bwMode="auto">
          <a:xfrm>
            <a:off x="685800" y="3581400"/>
            <a:ext cx="8064500" cy="1463675"/>
          </a:xfrm>
          <a:prstGeom prst="rect">
            <a:avLst/>
          </a:prstGeom>
          <a:noFill/>
          <a:ln w="9525">
            <a:noFill/>
            <a:miter lim="800000"/>
            <a:headEnd/>
            <a:tailEnd/>
          </a:ln>
          <a:effectLst/>
        </p:spPr>
        <p:txBody>
          <a:bodyPr lIns="90479" tIns="44446" rIns="90479" bIns="44446"/>
          <a:lstStyle>
            <a:lvl1pPr marL="223838" indent="-223838" defTabSz="895350">
              <a:tabLst>
                <a:tab pos="1943100" algn="l"/>
                <a:tab pos="3660775" algn="l"/>
              </a:tabLst>
              <a:defRPr sz="2400" b="1">
                <a:solidFill>
                  <a:schemeClr val="tx1"/>
                </a:solidFill>
                <a:latin typeface="Helvetica" charset="0"/>
                <a:ea typeface="ＭＳ Ｐゴシック" charset="0"/>
                <a:cs typeface="ＭＳ Ｐゴシック" charset="0"/>
              </a:defRPr>
            </a:lvl1pPr>
            <a:lvl2pPr marL="560388" indent="-222250" defTabSz="895350">
              <a:tabLst>
                <a:tab pos="1943100" algn="l"/>
                <a:tab pos="3660775" algn="l"/>
              </a:tabLst>
              <a:defRPr sz="2400" b="1">
                <a:solidFill>
                  <a:schemeClr val="tx1"/>
                </a:solidFill>
                <a:latin typeface="Helvetica" charset="0"/>
                <a:ea typeface="ＭＳ Ｐゴシック" charset="0"/>
              </a:defRPr>
            </a:lvl2pPr>
            <a:lvl3pPr>
              <a:tabLst>
                <a:tab pos="1943100" algn="l"/>
                <a:tab pos="3660775" algn="l"/>
              </a:tabLst>
              <a:defRPr sz="2400" b="1">
                <a:solidFill>
                  <a:schemeClr val="tx1"/>
                </a:solidFill>
                <a:latin typeface="Helvetica" charset="0"/>
                <a:ea typeface="ＭＳ Ｐゴシック" charset="0"/>
              </a:defRPr>
            </a:lvl3pPr>
            <a:lvl4pPr>
              <a:tabLst>
                <a:tab pos="1943100" algn="l"/>
                <a:tab pos="3660775" algn="l"/>
              </a:tabLst>
              <a:defRPr sz="2400" b="1">
                <a:solidFill>
                  <a:schemeClr val="tx1"/>
                </a:solidFill>
                <a:latin typeface="Helvetica" charset="0"/>
                <a:ea typeface="ＭＳ Ｐゴシック" charset="0"/>
              </a:defRPr>
            </a:lvl4pPr>
            <a:lvl5pPr>
              <a:tabLst>
                <a:tab pos="1943100" algn="l"/>
                <a:tab pos="3660775"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1943100" algn="l"/>
                <a:tab pos="3660775"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1943100" algn="l"/>
                <a:tab pos="3660775"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1943100" algn="l"/>
                <a:tab pos="3660775"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1943100" algn="l"/>
                <a:tab pos="3660775" algn="l"/>
              </a:tabLst>
              <a:defRPr sz="2400" b="1">
                <a:solidFill>
                  <a:schemeClr val="tx1"/>
                </a:solidFill>
                <a:latin typeface="Helvetica"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dirty="0" smtClean="0">
                <a:solidFill>
                  <a:srgbClr val="003300"/>
                </a:solidFill>
                <a:effectLst>
                  <a:outerShdw blurRad="38100" dist="38100" dir="2700000" algn="tl">
                    <a:srgbClr val="DDDDDD"/>
                  </a:outerShdw>
                </a:effectLst>
              </a:rPr>
              <a:t>Reference	Type	Value</a:t>
            </a:r>
          </a:p>
          <a:p>
            <a:pPr lvl="1" algn="l" eaLnBrk="1" hangingPunct="1">
              <a:lnSpc>
                <a:spcPct val="100000"/>
              </a:lnSpc>
              <a:spcBef>
                <a:spcPct val="25000"/>
              </a:spcBef>
              <a:buClr>
                <a:srgbClr val="660033"/>
              </a:buClr>
              <a:buSzPct val="75000"/>
              <a:buFont typeface="Wingdings" charset="0"/>
              <a:buNone/>
              <a:defRPr/>
            </a:pPr>
            <a:r>
              <a:rPr lang="en-US" sz="2000" dirty="0" err="1" smtClean="0">
                <a:solidFill>
                  <a:srgbClr val="000066"/>
                </a:solidFill>
                <a:latin typeface="Courier New" charset="0"/>
              </a:rPr>
              <a:t>val</a:t>
            </a:r>
            <a:r>
              <a:rPr lang="en-US" sz="2000" dirty="0" smtClean="0">
                <a:solidFill>
                  <a:srgbClr val="000066"/>
                </a:solidFill>
                <a:latin typeface="Courier New" charset="0"/>
              </a:rPr>
              <a:t>[4]	</a:t>
            </a:r>
            <a:r>
              <a:rPr lang="en-US" sz="2000" dirty="0" err="1" smtClean="0">
                <a:solidFill>
                  <a:srgbClr val="000066"/>
                </a:solidFill>
                <a:latin typeface="Courier New" charset="0"/>
              </a:rPr>
              <a:t>int</a:t>
            </a:r>
            <a:r>
              <a:rPr lang="en-US" sz="2000" dirty="0" smtClean="0">
                <a:solidFill>
                  <a:srgbClr val="000066"/>
                </a:solidFill>
                <a:latin typeface="Courier New" charset="0"/>
              </a:rPr>
              <a:t>	3</a:t>
            </a:r>
          </a:p>
          <a:p>
            <a:pPr lvl="1" algn="l" eaLnBrk="1" hangingPunct="1">
              <a:lnSpc>
                <a:spcPct val="100000"/>
              </a:lnSpc>
              <a:spcBef>
                <a:spcPct val="25000"/>
              </a:spcBef>
              <a:buClr>
                <a:srgbClr val="660033"/>
              </a:buClr>
              <a:buSzPct val="75000"/>
              <a:buFont typeface="Wingdings" charset="0"/>
              <a:buNone/>
              <a:defRPr/>
            </a:pPr>
            <a:r>
              <a:rPr lang="en-US" sz="2000" dirty="0" smtClean="0">
                <a:solidFill>
                  <a:srgbClr val="000066"/>
                </a:solidFill>
                <a:latin typeface="Courier New" charset="0"/>
              </a:rPr>
              <a:t>&amp;</a:t>
            </a:r>
            <a:r>
              <a:rPr lang="en-US" sz="2000" dirty="0" err="1" smtClean="0">
                <a:solidFill>
                  <a:srgbClr val="000066"/>
                </a:solidFill>
                <a:latin typeface="Courier New" charset="0"/>
              </a:rPr>
              <a:t>val</a:t>
            </a:r>
            <a:r>
              <a:rPr lang="en-US" sz="2000" dirty="0" smtClean="0">
                <a:solidFill>
                  <a:srgbClr val="000066"/>
                </a:solidFill>
                <a:latin typeface="Courier New" charset="0"/>
              </a:rPr>
              <a:t>[2]</a:t>
            </a:r>
            <a:r>
              <a:rPr lang="en-US" sz="2000" dirty="0" smtClean="0">
                <a:solidFill>
                  <a:srgbClr val="000066"/>
                </a:solidFill>
              </a:rPr>
              <a:t>	</a:t>
            </a:r>
            <a:r>
              <a:rPr lang="en-US" sz="2000" dirty="0" err="1" smtClean="0">
                <a:solidFill>
                  <a:srgbClr val="000066"/>
                </a:solidFill>
                <a:latin typeface="Courier New" charset="0"/>
              </a:rPr>
              <a:t>int</a:t>
            </a:r>
            <a:r>
              <a:rPr lang="en-US" sz="2000" dirty="0" smtClean="0">
                <a:solidFill>
                  <a:srgbClr val="000066"/>
                </a:solidFill>
                <a:latin typeface="Courier New" charset="0"/>
              </a:rPr>
              <a:t> *	</a:t>
            </a:r>
            <a:r>
              <a:rPr lang="en-US" sz="2000" b="0" i="1" dirty="0" smtClean="0">
                <a:solidFill>
                  <a:srgbClr val="000066"/>
                </a:solidFill>
              </a:rPr>
              <a:t>x</a:t>
            </a:r>
            <a:r>
              <a:rPr lang="en-US" sz="2000" dirty="0" smtClean="0">
                <a:solidFill>
                  <a:srgbClr val="000066"/>
                </a:solidFill>
              </a:rPr>
              <a:t> + 8</a:t>
            </a:r>
          </a:p>
          <a:p>
            <a:pPr lvl="1" algn="l" eaLnBrk="1" hangingPunct="1">
              <a:lnSpc>
                <a:spcPct val="100000"/>
              </a:lnSpc>
              <a:spcBef>
                <a:spcPct val="25000"/>
              </a:spcBef>
              <a:buClr>
                <a:srgbClr val="660033"/>
              </a:buClr>
              <a:buSzPct val="75000"/>
              <a:buFont typeface="Wingdings" charset="0"/>
              <a:buNone/>
              <a:defRPr/>
            </a:pPr>
            <a:r>
              <a:rPr lang="en-US" sz="2000" dirty="0" err="1" smtClean="0">
                <a:solidFill>
                  <a:srgbClr val="000066"/>
                </a:solidFill>
                <a:latin typeface="Courier New" charset="0"/>
              </a:rPr>
              <a:t>val</a:t>
            </a:r>
            <a:r>
              <a:rPr lang="en-US" sz="2000" dirty="0" smtClean="0">
                <a:solidFill>
                  <a:srgbClr val="000066"/>
                </a:solidFill>
                <a:latin typeface="Courier New" charset="0"/>
              </a:rPr>
              <a:t>[5]</a:t>
            </a:r>
            <a:r>
              <a:rPr lang="en-US" sz="2000" dirty="0" smtClean="0">
                <a:solidFill>
                  <a:srgbClr val="000066"/>
                </a:solidFill>
              </a:rPr>
              <a:t>	</a:t>
            </a:r>
            <a:r>
              <a:rPr lang="en-US" sz="2000" dirty="0" err="1" smtClean="0">
                <a:solidFill>
                  <a:srgbClr val="000066"/>
                </a:solidFill>
                <a:latin typeface="Courier New" charset="0"/>
              </a:rPr>
              <a:t>int</a:t>
            </a:r>
            <a:r>
              <a:rPr lang="en-US" sz="2000" dirty="0" smtClean="0">
                <a:solidFill>
                  <a:srgbClr val="000066"/>
                </a:solidFill>
                <a:latin typeface="Courier New" charset="0"/>
              </a:rPr>
              <a:t>	</a:t>
            </a:r>
            <a:r>
              <a:rPr lang="en-US" sz="2000" dirty="0" smtClean="0">
                <a:solidFill>
                  <a:srgbClr val="000066"/>
                </a:solidFill>
              </a:rPr>
              <a:t>??</a:t>
            </a:r>
          </a:p>
          <a:p>
            <a:pPr lvl="1" algn="l" eaLnBrk="1" hangingPunct="1">
              <a:lnSpc>
                <a:spcPct val="100000"/>
              </a:lnSpc>
              <a:spcBef>
                <a:spcPct val="25000"/>
              </a:spcBef>
              <a:buClr>
                <a:srgbClr val="660033"/>
              </a:buClr>
              <a:buSzPct val="75000"/>
              <a:buFont typeface="Wingdings" charset="0"/>
              <a:buNone/>
              <a:defRPr/>
            </a:pPr>
            <a:r>
              <a:rPr lang="en-US" sz="2000" dirty="0" err="1">
                <a:solidFill>
                  <a:srgbClr val="000066"/>
                </a:solidFill>
                <a:latin typeface="Courier New" charset="0"/>
              </a:rPr>
              <a:t>val</a:t>
            </a:r>
            <a:r>
              <a:rPr lang="en-US" sz="2000" dirty="0">
                <a:solidFill>
                  <a:srgbClr val="000066"/>
                </a:solidFill>
                <a:latin typeface="Courier New" charset="0"/>
              </a:rPr>
              <a:t>	</a:t>
            </a:r>
            <a:r>
              <a:rPr lang="en-US" sz="2000" dirty="0" err="1">
                <a:solidFill>
                  <a:srgbClr val="000066"/>
                </a:solidFill>
                <a:latin typeface="Courier New" charset="0"/>
              </a:rPr>
              <a:t>int</a:t>
            </a:r>
            <a:r>
              <a:rPr lang="en-US" sz="2000" dirty="0">
                <a:solidFill>
                  <a:srgbClr val="000066"/>
                </a:solidFill>
                <a:latin typeface="Courier New" charset="0"/>
              </a:rPr>
              <a:t> *	</a:t>
            </a:r>
            <a:r>
              <a:rPr lang="en-US" sz="2000" b="0" i="1" dirty="0">
                <a:solidFill>
                  <a:srgbClr val="000066"/>
                </a:solidFill>
              </a:rPr>
              <a:t>x</a:t>
            </a:r>
            <a:endParaRPr lang="en-US" sz="2000" dirty="0">
              <a:solidFill>
                <a:srgbClr val="000066"/>
              </a:solidFill>
            </a:endParaRPr>
          </a:p>
          <a:p>
            <a:pPr lvl="1" algn="l" eaLnBrk="1" hangingPunct="1">
              <a:lnSpc>
                <a:spcPct val="100000"/>
              </a:lnSpc>
              <a:spcBef>
                <a:spcPct val="25000"/>
              </a:spcBef>
              <a:buClr>
                <a:srgbClr val="660033"/>
              </a:buClr>
              <a:buSzPct val="75000"/>
              <a:buFont typeface="Wingdings" charset="0"/>
              <a:buNone/>
              <a:defRPr/>
            </a:pPr>
            <a:r>
              <a:rPr lang="en-US" sz="2000" dirty="0">
                <a:solidFill>
                  <a:srgbClr val="000066"/>
                </a:solidFill>
                <a:latin typeface="Courier New" charset="0"/>
              </a:rPr>
              <a:t>val+1</a:t>
            </a:r>
            <a:r>
              <a:rPr lang="en-US" sz="2000" dirty="0">
                <a:solidFill>
                  <a:srgbClr val="000066"/>
                </a:solidFill>
              </a:rPr>
              <a:t>	</a:t>
            </a:r>
            <a:r>
              <a:rPr lang="en-US" sz="2000" dirty="0" err="1">
                <a:solidFill>
                  <a:srgbClr val="000066"/>
                </a:solidFill>
                <a:latin typeface="Courier New" charset="0"/>
              </a:rPr>
              <a:t>int</a:t>
            </a:r>
            <a:r>
              <a:rPr lang="en-US" sz="2000" dirty="0">
                <a:solidFill>
                  <a:srgbClr val="000066"/>
                </a:solidFill>
                <a:latin typeface="Courier New" charset="0"/>
              </a:rPr>
              <a:t> *	</a:t>
            </a:r>
            <a:r>
              <a:rPr lang="en-US" sz="2000" b="0" i="1" dirty="0">
                <a:solidFill>
                  <a:srgbClr val="000066"/>
                </a:solidFill>
              </a:rPr>
              <a:t>x</a:t>
            </a:r>
            <a:r>
              <a:rPr lang="en-US" sz="2000" dirty="0">
                <a:solidFill>
                  <a:srgbClr val="000066"/>
                </a:solidFill>
              </a:rPr>
              <a:t> + </a:t>
            </a:r>
            <a:r>
              <a:rPr lang="en-US" sz="2000" dirty="0" smtClean="0">
                <a:solidFill>
                  <a:srgbClr val="000066"/>
                </a:solidFill>
              </a:rPr>
              <a:t>4</a:t>
            </a:r>
          </a:p>
          <a:p>
            <a:pPr lvl="1" algn="l" eaLnBrk="1" hangingPunct="1">
              <a:lnSpc>
                <a:spcPct val="100000"/>
              </a:lnSpc>
              <a:spcBef>
                <a:spcPct val="25000"/>
              </a:spcBef>
              <a:buClr>
                <a:srgbClr val="660033"/>
              </a:buClr>
              <a:buSzPct val="75000"/>
              <a:buFont typeface="Wingdings" charset="0"/>
              <a:buNone/>
              <a:defRPr/>
            </a:pPr>
            <a:r>
              <a:rPr lang="en-US" sz="2000" dirty="0" smtClean="0">
                <a:solidFill>
                  <a:srgbClr val="000066"/>
                </a:solidFill>
                <a:latin typeface="Courier New" charset="0"/>
              </a:rPr>
              <a:t>*(val+1)</a:t>
            </a:r>
            <a:r>
              <a:rPr lang="en-US" sz="2000" dirty="0" smtClean="0">
                <a:solidFill>
                  <a:srgbClr val="000066"/>
                </a:solidFill>
              </a:rPr>
              <a:t>	</a:t>
            </a:r>
            <a:r>
              <a:rPr lang="en-US" sz="2000" dirty="0" err="1" smtClean="0">
                <a:solidFill>
                  <a:srgbClr val="000066"/>
                </a:solidFill>
                <a:latin typeface="Courier New" charset="0"/>
              </a:rPr>
              <a:t>int</a:t>
            </a:r>
            <a:r>
              <a:rPr lang="en-US" sz="2000" dirty="0" smtClean="0">
                <a:solidFill>
                  <a:srgbClr val="000066"/>
                </a:solidFill>
                <a:latin typeface="Courier New" charset="0"/>
              </a:rPr>
              <a:t>	5</a:t>
            </a:r>
            <a:endParaRPr lang="en-US" sz="2000" dirty="0" smtClean="0">
              <a:solidFill>
                <a:srgbClr val="000066"/>
              </a:solidFill>
            </a:endParaRPr>
          </a:p>
          <a:p>
            <a:pPr lvl="1" algn="l" eaLnBrk="1" hangingPunct="1">
              <a:lnSpc>
                <a:spcPct val="100000"/>
              </a:lnSpc>
              <a:spcBef>
                <a:spcPct val="25000"/>
              </a:spcBef>
              <a:buClr>
                <a:srgbClr val="660033"/>
              </a:buClr>
              <a:buSzPct val="75000"/>
              <a:buFont typeface="Wingdings" charset="0"/>
              <a:buNone/>
              <a:defRPr/>
            </a:pPr>
            <a:r>
              <a:rPr lang="en-US" sz="2000" dirty="0" err="1" smtClean="0">
                <a:solidFill>
                  <a:srgbClr val="000066"/>
                </a:solidFill>
                <a:latin typeface="Courier New" charset="0"/>
              </a:rPr>
              <a:t>val</a:t>
            </a:r>
            <a:r>
              <a:rPr lang="en-US" sz="2000" dirty="0" smtClean="0">
                <a:solidFill>
                  <a:srgbClr val="000066"/>
                </a:solidFill>
                <a:latin typeface="Courier New" charset="0"/>
              </a:rPr>
              <a:t> + </a:t>
            </a:r>
            <a:r>
              <a:rPr lang="en-US" sz="2000" b="0" i="1" dirty="0" err="1" smtClean="0">
                <a:solidFill>
                  <a:srgbClr val="000066"/>
                </a:solidFill>
              </a:rPr>
              <a:t>i</a:t>
            </a:r>
            <a:r>
              <a:rPr lang="en-US" sz="2000" dirty="0" smtClean="0">
                <a:solidFill>
                  <a:srgbClr val="000066"/>
                </a:solidFill>
              </a:rPr>
              <a:t>	</a:t>
            </a:r>
            <a:r>
              <a:rPr lang="en-US" sz="2000" dirty="0" err="1" smtClean="0">
                <a:solidFill>
                  <a:srgbClr val="000066"/>
                </a:solidFill>
                <a:latin typeface="Courier New" charset="0"/>
              </a:rPr>
              <a:t>int</a:t>
            </a:r>
            <a:r>
              <a:rPr lang="en-US" sz="2000" dirty="0" smtClean="0">
                <a:solidFill>
                  <a:srgbClr val="000066"/>
                </a:solidFill>
                <a:latin typeface="Courier New" charset="0"/>
              </a:rPr>
              <a:t> *	</a:t>
            </a:r>
            <a:r>
              <a:rPr lang="en-US" sz="2000" b="0" i="1" dirty="0" smtClean="0">
                <a:solidFill>
                  <a:srgbClr val="000066"/>
                </a:solidFill>
              </a:rPr>
              <a:t>x </a:t>
            </a:r>
            <a:r>
              <a:rPr lang="en-US" sz="2000" dirty="0" smtClean="0">
                <a:solidFill>
                  <a:srgbClr val="000066"/>
                </a:solidFill>
              </a:rPr>
              <a:t>+ 4</a:t>
            </a:r>
            <a:r>
              <a:rPr lang="en-US" sz="2000" b="0" i="1" dirty="0" smtClean="0">
                <a:solidFill>
                  <a:srgbClr val="000066"/>
                </a:solidFill>
              </a:rPr>
              <a:t> </a:t>
            </a:r>
            <a:r>
              <a:rPr lang="en-US" sz="2000" b="0" i="1" dirty="0" err="1" smtClean="0">
                <a:solidFill>
                  <a:srgbClr val="000066"/>
                </a:solidFill>
              </a:rPr>
              <a:t>i</a:t>
            </a:r>
            <a:r>
              <a:rPr lang="en-US" sz="2000" b="0" i="1" dirty="0" smtClean="0">
                <a:solidFill>
                  <a:srgbClr val="000066"/>
                </a:solidFill>
              </a:rPr>
              <a:t>      </a:t>
            </a:r>
            <a:endParaRPr lang="en-US" sz="2000" b="0" dirty="0" smtClean="0">
              <a:solidFill>
                <a:srgbClr val="000066"/>
              </a:solidFill>
            </a:endParaRPr>
          </a:p>
        </p:txBody>
      </p:sp>
      <p:grpSp>
        <p:nvGrpSpPr>
          <p:cNvPr id="4" name="Group 27"/>
          <p:cNvGrpSpPr>
            <a:grpSpLocks/>
          </p:cNvGrpSpPr>
          <p:nvPr/>
        </p:nvGrpSpPr>
        <p:grpSpPr bwMode="auto">
          <a:xfrm>
            <a:off x="5257800" y="6186488"/>
            <a:ext cx="3159125" cy="595312"/>
            <a:chOff x="5257814" y="6186251"/>
            <a:chExt cx="3158765" cy="595784"/>
          </a:xfrm>
        </p:grpSpPr>
        <p:sp>
          <p:nvSpPr>
            <p:cNvPr id="20486" name="TextBox 24"/>
            <p:cNvSpPr txBox="1">
              <a:spLocks noChangeArrowheads="1"/>
            </p:cNvSpPr>
            <p:nvPr/>
          </p:nvSpPr>
          <p:spPr bwMode="auto">
            <a:xfrm>
              <a:off x="5654127" y="6186251"/>
              <a:ext cx="2762452" cy="59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 address of </a:t>
              </a:r>
              <a:r>
                <a:rPr lang="en-US" sz="1800" i="1">
                  <a:solidFill>
                    <a:srgbClr val="000066"/>
                  </a:solidFill>
                </a:rPr>
                <a:t>i</a:t>
              </a:r>
              <a:r>
                <a:rPr lang="ja-JP" altLang="en-US" sz="1800">
                  <a:solidFill>
                    <a:srgbClr val="000066"/>
                  </a:solidFill>
                </a:rPr>
                <a:t>’</a:t>
              </a:r>
              <a:r>
                <a:rPr lang="en-US" altLang="ja-JP" sz="1800">
                  <a:solidFill>
                    <a:srgbClr val="000066"/>
                  </a:solidFill>
                </a:rPr>
                <a:t>th</a:t>
              </a:r>
            </a:p>
            <a:p>
              <a:r>
                <a:rPr lang="en-US" sz="1800">
                  <a:solidFill>
                    <a:srgbClr val="000066"/>
                  </a:solidFill>
                </a:rPr>
                <a:t>index element of array</a:t>
              </a:r>
            </a:p>
          </p:txBody>
        </p:sp>
        <p:cxnSp>
          <p:nvCxnSpPr>
            <p:cNvPr id="20487" name="Straight Arrow Connector 26"/>
            <p:cNvCxnSpPr>
              <a:cxnSpLocks noChangeShapeType="1"/>
              <a:stCxn id="20486" idx="1"/>
            </p:cNvCxnSpPr>
            <p:nvPr/>
          </p:nvCxnSpPr>
          <p:spPr bwMode="auto">
            <a:xfrm flipH="1" flipV="1">
              <a:off x="5257814" y="6477001"/>
              <a:ext cx="396313" cy="7142"/>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4552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fade">
                                      <p:cBhvr>
                                        <p:cTn id="17" dur="500"/>
                                        <p:tgtEl>
                                          <p:spTgt spid="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fade">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fade">
                                      <p:cBhvr>
                                        <p:cTn id="27" dur="500"/>
                                        <p:tgtEl>
                                          <p:spTgt spid="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fade">
                                      <p:cBhvr>
                                        <p:cTn id="32" dur="500"/>
                                        <p:tgtEl>
                                          <p:spTgt spid="2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xEl>
                                              <p:pRg st="6" end="6"/>
                                            </p:txEl>
                                          </p:spTgt>
                                        </p:tgtEl>
                                        <p:attrNameLst>
                                          <p:attrName>style.visibility</p:attrName>
                                        </p:attrNameLst>
                                      </p:cBhvr>
                                      <p:to>
                                        <p:strVal val="visible"/>
                                      </p:to>
                                    </p:set>
                                    <p:animEffect transition="in" filter="fade">
                                      <p:cBhvr>
                                        <p:cTn id="37" dur="500"/>
                                        <p:tgtEl>
                                          <p:spTgt spid="2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xEl>
                                              <p:pRg st="7" end="7"/>
                                            </p:txEl>
                                          </p:spTgt>
                                        </p:tgtEl>
                                        <p:attrNameLst>
                                          <p:attrName>style.visibility</p:attrName>
                                        </p:attrNameLst>
                                      </p:cBhvr>
                                      <p:to>
                                        <p:strVal val="visible"/>
                                      </p:to>
                                    </p:set>
                                    <p:animEffect transition="in" filter="fade">
                                      <p:cBhvr>
                                        <p:cTn id="42" dur="500"/>
                                        <p:tgtEl>
                                          <p:spTgt spid="2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ChangeArrowheads="1"/>
          </p:cNvSpPr>
          <p:nvPr/>
        </p:nvSpPr>
        <p:spPr bwMode="auto">
          <a:xfrm>
            <a:off x="4648200" y="762000"/>
            <a:ext cx="4038600" cy="257333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i;</a:t>
            </a:r>
          </a:p>
          <a:p>
            <a:pPr algn="l">
              <a:lnSpc>
                <a:spcPct val="100000"/>
              </a:lnSpc>
            </a:pPr>
            <a:r>
              <a:rPr lang="en-US">
                <a:latin typeface="Courier New" charset="0"/>
              </a:rPr>
              <a:t>  int zi = 0;</a:t>
            </a:r>
          </a:p>
          <a:p>
            <a:pPr algn="l">
              <a:lnSpc>
                <a:spcPct val="100000"/>
              </a:lnSpc>
            </a:pPr>
            <a:r>
              <a:rPr lang="en-US">
                <a:latin typeface="Courier New" charset="0"/>
              </a:rPr>
              <a:t>  for (i = 0; i &lt; 5; i++) {</a:t>
            </a:r>
          </a:p>
          <a:p>
            <a:pPr algn="l">
              <a:lnSpc>
                <a:spcPct val="100000"/>
              </a:lnSpc>
            </a:pPr>
            <a:r>
              <a:rPr lang="en-US">
                <a:latin typeface="Courier New" charset="0"/>
              </a:rPr>
              <a:t>    zi = 10 * zi + z[i];</a:t>
            </a:r>
          </a:p>
          <a:p>
            <a:pPr algn="l">
              <a:lnSpc>
                <a:spcPct val="100000"/>
              </a:lnSpc>
            </a:pPr>
            <a:r>
              <a:rPr lang="en-US">
                <a:latin typeface="Courier New" charset="0"/>
              </a:rPr>
              <a:t>  }</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6179" name="Rectangle 3"/>
          <p:cNvSpPr>
            <a:spLocks noGrp="1" noChangeArrowheads="1"/>
          </p:cNvSpPr>
          <p:nvPr>
            <p:ph type="title"/>
          </p:nvPr>
        </p:nvSpPr>
        <p:spPr>
          <a:xfrm>
            <a:off x="228600" y="228600"/>
            <a:ext cx="7391400" cy="573088"/>
          </a:xfrm>
        </p:spPr>
        <p:txBody>
          <a:bodyPr/>
          <a:lstStyle/>
          <a:p>
            <a:pPr eaLnBrk="1" hangingPunct="1">
              <a:defRPr/>
            </a:pPr>
            <a:r>
              <a:rPr lang="en-US">
                <a:ea typeface="+mj-ea"/>
                <a:cs typeface="+mj-cs"/>
              </a:rPr>
              <a:t>Array Loop Example</a:t>
            </a:r>
          </a:p>
        </p:txBody>
      </p:sp>
      <p:sp>
        <p:nvSpPr>
          <p:cNvPr id="306180" name="Rectangle 4"/>
          <p:cNvSpPr>
            <a:spLocks noGrp="1" noChangeArrowheads="1"/>
          </p:cNvSpPr>
          <p:nvPr>
            <p:ph type="body" idx="1"/>
          </p:nvPr>
        </p:nvSpPr>
        <p:spPr>
          <a:xfrm>
            <a:off x="304800" y="1447800"/>
            <a:ext cx="4038600" cy="2176463"/>
          </a:xfrm>
        </p:spPr>
        <p:txBody>
          <a:bodyPr/>
          <a:lstStyle/>
          <a:p>
            <a:pPr marL="223838" indent="-223838" eaLnBrk="1" hangingPunct="1">
              <a:tabLst>
                <a:tab pos="1143000" algn="l"/>
              </a:tabLst>
              <a:defRPr/>
            </a:pPr>
            <a:r>
              <a:rPr lang="en-US" dirty="0" smtClean="0">
                <a:latin typeface="Helvetica" charset="0"/>
              </a:rPr>
              <a:t>Convert an </a:t>
            </a:r>
            <a:r>
              <a:rPr lang="en-US" dirty="0" err="1" smtClean="0">
                <a:latin typeface="Helvetica" charset="0"/>
              </a:rPr>
              <a:t>int</a:t>
            </a:r>
            <a:r>
              <a:rPr lang="en-US" dirty="0" smtClean="0">
                <a:latin typeface="Helvetica" charset="0"/>
              </a:rPr>
              <a:t> array of 5 </a:t>
            </a:r>
            <a:r>
              <a:rPr lang="en-US" dirty="0" err="1" smtClean="0">
                <a:latin typeface="Helvetica" charset="0"/>
              </a:rPr>
              <a:t>zipcode</a:t>
            </a:r>
            <a:r>
              <a:rPr lang="en-US" dirty="0" smtClean="0">
                <a:latin typeface="Helvetica" charset="0"/>
              </a:rPr>
              <a:t> digits into its numerical value</a:t>
            </a:r>
            <a:endParaRPr lang="en-US" dirty="0">
              <a:latin typeface="Helvetica" charset="0"/>
            </a:endParaRPr>
          </a:p>
          <a:p>
            <a:pPr marL="560388" lvl="1" indent="-222250" eaLnBrk="1" hangingPunct="1">
              <a:spcBef>
                <a:spcPct val="0"/>
              </a:spcBef>
              <a:buSzTx/>
              <a:buFont typeface="Wingdings" charset="0"/>
              <a:buNone/>
              <a:tabLst>
                <a:tab pos="1143000" algn="l"/>
              </a:tabLst>
              <a:defRPr/>
            </a:pPr>
            <a:endParaRPr lang="en-US" dirty="0">
              <a:latin typeface="Courier New" charset="0"/>
              <a:ea typeface="ＭＳ Ｐゴシック" charset="0"/>
            </a:endParaRPr>
          </a:p>
        </p:txBody>
      </p:sp>
      <p:sp>
        <p:nvSpPr>
          <p:cNvPr id="306182" name="Rectangle 6"/>
          <p:cNvSpPr>
            <a:spLocks noChangeArrowheads="1"/>
          </p:cNvSpPr>
          <p:nvPr/>
        </p:nvSpPr>
        <p:spPr bwMode="auto">
          <a:xfrm>
            <a:off x="4572000" y="3429000"/>
            <a:ext cx="4114800" cy="1143000"/>
          </a:xfrm>
          <a:prstGeom prst="rect">
            <a:avLst/>
          </a:prstGeom>
          <a:noFill/>
          <a:ln w="12700">
            <a:noFill/>
            <a:miter lim="800000"/>
            <a:headEnd/>
            <a:tailEnd/>
          </a:ln>
          <a:effectLst/>
        </p:spPr>
        <p:txBody>
          <a:bodyPr lIns="90487" tIns="44450" rIns="90487" bIns="44450"/>
          <a:lstStyle/>
          <a:p>
            <a:pPr marL="223838" indent="-223838" algn="l" eaLnBrk="1" hangingPunct="1">
              <a:lnSpc>
                <a:spcPct val="95000"/>
              </a:lnSpc>
              <a:spcBef>
                <a:spcPct val="50000"/>
              </a:spcBef>
              <a:buClr>
                <a:schemeClr val="hlink"/>
              </a:buClr>
              <a:buFont typeface="Wingdings" charset="0"/>
              <a:buNone/>
              <a:tabLst>
                <a:tab pos="1143000" algn="l"/>
              </a:tabLst>
              <a:defRPr/>
            </a:pPr>
            <a:r>
              <a:rPr lang="en-US" sz="2400" dirty="0">
                <a:solidFill>
                  <a:schemeClr val="tx2"/>
                </a:solidFill>
                <a:effectLst>
                  <a:outerShdw blurRad="38100" dist="38100" dir="2700000" algn="tl">
                    <a:srgbClr val="DDDDDD"/>
                  </a:outerShdw>
                </a:effectLst>
              </a:rPr>
              <a:t>Example:</a:t>
            </a:r>
          </a:p>
          <a:p>
            <a:pPr marL="560388" lvl="1" indent="-222250" algn="l" eaLnBrk="1" hangingPunct="1">
              <a:lnSpc>
                <a:spcPct val="100000"/>
              </a:lnSpc>
              <a:spcBef>
                <a:spcPct val="25000"/>
              </a:spcBef>
              <a:buClr>
                <a:schemeClr val="hlink"/>
              </a:buClr>
              <a:buSzPct val="75000"/>
              <a:buFont typeface="Wingdings" charset="0"/>
              <a:buChar char="n"/>
              <a:tabLst>
                <a:tab pos="1143000" algn="l"/>
              </a:tabLst>
              <a:defRPr/>
            </a:pPr>
            <a:r>
              <a:rPr lang="en-US" sz="2000" dirty="0"/>
              <a:t>Suppose z = {1,5,2,1,3}</a:t>
            </a:r>
            <a:endParaRPr lang="en-US" sz="2000" dirty="0">
              <a:latin typeface="Courier New" charset="0"/>
            </a:endParaRPr>
          </a:p>
        </p:txBody>
      </p:sp>
      <p:graphicFrame>
        <p:nvGraphicFramePr>
          <p:cNvPr id="4" name="Table 3"/>
          <p:cNvGraphicFramePr>
            <a:graphicFrameLocks noGrp="1"/>
          </p:cNvGraphicFramePr>
          <p:nvPr/>
        </p:nvGraphicFramePr>
        <p:xfrm>
          <a:off x="2667000" y="4419600"/>
          <a:ext cx="6096000" cy="2225040"/>
        </p:xfrm>
        <a:graphic>
          <a:graphicData uri="http://schemas.openxmlformats.org/drawingml/2006/table">
            <a:tbl>
              <a:tblPr firstRow="1" bandRow="1">
                <a:tableStyleId>{35758FB7-9AC5-4552-8A53-C91805E547FA}</a:tableStyleId>
              </a:tblPr>
              <a:tblGrid>
                <a:gridCol w="2032000"/>
                <a:gridCol w="2032000"/>
                <a:gridCol w="2032000"/>
              </a:tblGrid>
              <a:tr h="370840">
                <a:tc>
                  <a:txBody>
                    <a:bodyPr/>
                    <a:lstStyle/>
                    <a:p>
                      <a:pPr algn="ctr"/>
                      <a:r>
                        <a:rPr lang="en-US" dirty="0" smtClean="0">
                          <a:solidFill>
                            <a:schemeClr val="tx1">
                              <a:lumMod val="75000"/>
                            </a:schemeClr>
                          </a:solidFill>
                        </a:rPr>
                        <a:t>i</a:t>
                      </a:r>
                      <a:endParaRPr lang="en-US" dirty="0">
                        <a:solidFill>
                          <a:schemeClr val="tx1">
                            <a:lumMod val="75000"/>
                          </a:schemeClr>
                        </a:solidFill>
                      </a:endParaRPr>
                    </a:p>
                  </a:txBody>
                  <a:tcPr/>
                </a:tc>
                <a:tc>
                  <a:txBody>
                    <a:bodyPr/>
                    <a:lstStyle/>
                    <a:p>
                      <a:pPr algn="ctr"/>
                      <a:r>
                        <a:rPr lang="en-US" dirty="0" err="1" smtClean="0">
                          <a:solidFill>
                            <a:schemeClr val="tx1">
                              <a:lumMod val="75000"/>
                            </a:schemeClr>
                          </a:solidFill>
                        </a:rPr>
                        <a:t>zi</a:t>
                      </a:r>
                      <a:r>
                        <a:rPr lang="en-US" dirty="0" smtClean="0">
                          <a:solidFill>
                            <a:schemeClr val="tx1">
                              <a:lumMod val="75000"/>
                            </a:schemeClr>
                          </a:solidFill>
                        </a:rPr>
                        <a:t> (after)</a:t>
                      </a:r>
                      <a:endParaRPr lang="en-US" dirty="0">
                        <a:solidFill>
                          <a:schemeClr val="tx1">
                            <a:lumMod val="75000"/>
                          </a:schemeClr>
                        </a:solidFill>
                      </a:endParaRPr>
                    </a:p>
                  </a:txBody>
                  <a:tcPr/>
                </a:tc>
                <a:tc>
                  <a:txBody>
                    <a:bodyPr/>
                    <a:lstStyle/>
                    <a:p>
                      <a:pPr algn="ctr"/>
                      <a:r>
                        <a:rPr lang="en-US" dirty="0" smtClean="0">
                          <a:solidFill>
                            <a:schemeClr val="tx1">
                              <a:lumMod val="75000"/>
                            </a:schemeClr>
                          </a:solidFill>
                        </a:rPr>
                        <a:t>z[</a:t>
                      </a:r>
                      <a:r>
                        <a:rPr lang="en-US" dirty="0" err="1" smtClean="0">
                          <a:solidFill>
                            <a:schemeClr val="tx1">
                              <a:lumMod val="75000"/>
                            </a:schemeClr>
                          </a:solidFill>
                        </a:rPr>
                        <a:t>i</a:t>
                      </a:r>
                      <a:r>
                        <a:rPr lang="en-US" dirty="0" smtClean="0">
                          <a:solidFill>
                            <a:schemeClr val="tx1">
                              <a:lumMod val="75000"/>
                            </a:schemeClr>
                          </a:solidFill>
                        </a:rPr>
                        <a:t>]</a:t>
                      </a:r>
                      <a:endParaRPr lang="en-US" dirty="0">
                        <a:solidFill>
                          <a:schemeClr val="tx1">
                            <a:lumMod val="75000"/>
                          </a:schemeClr>
                        </a:solidFill>
                      </a:endParaRPr>
                    </a:p>
                  </a:txBody>
                  <a:tcPr/>
                </a:tc>
              </a:tr>
              <a:tr h="370840">
                <a:tc>
                  <a:txBody>
                    <a:bodyPr/>
                    <a:lstStyle/>
                    <a:p>
                      <a:pPr algn="ctr"/>
                      <a:r>
                        <a:rPr lang="en-US" b="1" dirty="0" smtClean="0">
                          <a:solidFill>
                            <a:schemeClr val="tx1">
                              <a:lumMod val="75000"/>
                            </a:schemeClr>
                          </a:solidFill>
                        </a:rPr>
                        <a:t>0</a:t>
                      </a:r>
                    </a:p>
                  </a:txBody>
                  <a:tcPr/>
                </a:tc>
                <a:tc>
                  <a:txBody>
                    <a:bodyPr/>
                    <a:lstStyle/>
                    <a:p>
                      <a:pPr algn="ctr"/>
                      <a:r>
                        <a:rPr lang="en-US" b="1" dirty="0" smtClean="0">
                          <a:solidFill>
                            <a:schemeClr val="tx1">
                              <a:lumMod val="75000"/>
                            </a:schemeClr>
                          </a:solidFill>
                        </a:rPr>
                        <a:t>1</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1</a:t>
                      </a:r>
                      <a:endParaRPr lang="en-US" b="1" dirty="0">
                        <a:solidFill>
                          <a:schemeClr val="tx1">
                            <a:lumMod val="75000"/>
                          </a:schemeClr>
                        </a:solidFill>
                      </a:endParaRPr>
                    </a:p>
                  </a:txBody>
                  <a:tcPr/>
                </a:tc>
              </a:tr>
              <a:tr h="370840">
                <a:tc>
                  <a:txBody>
                    <a:bodyPr/>
                    <a:lstStyle/>
                    <a:p>
                      <a:pPr algn="ctr"/>
                      <a:r>
                        <a:rPr lang="en-US" b="1" dirty="0" smtClean="0">
                          <a:solidFill>
                            <a:schemeClr val="tx1">
                              <a:lumMod val="75000"/>
                            </a:schemeClr>
                          </a:solidFill>
                        </a:rPr>
                        <a:t>1</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15</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5</a:t>
                      </a:r>
                      <a:endParaRPr lang="en-US" b="1" dirty="0">
                        <a:solidFill>
                          <a:schemeClr val="tx1">
                            <a:lumMod val="75000"/>
                          </a:schemeClr>
                        </a:solidFill>
                      </a:endParaRPr>
                    </a:p>
                  </a:txBody>
                  <a:tcPr/>
                </a:tc>
              </a:tr>
              <a:tr h="370840">
                <a:tc>
                  <a:txBody>
                    <a:bodyPr/>
                    <a:lstStyle/>
                    <a:p>
                      <a:pPr algn="ctr"/>
                      <a:r>
                        <a:rPr lang="en-US" b="1" dirty="0" smtClean="0">
                          <a:solidFill>
                            <a:schemeClr val="tx1">
                              <a:lumMod val="75000"/>
                            </a:schemeClr>
                          </a:solidFill>
                        </a:rPr>
                        <a:t>2</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152</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2</a:t>
                      </a:r>
                      <a:endParaRPr lang="en-US" b="1" dirty="0">
                        <a:solidFill>
                          <a:schemeClr val="tx1">
                            <a:lumMod val="75000"/>
                          </a:schemeClr>
                        </a:solidFill>
                      </a:endParaRPr>
                    </a:p>
                  </a:txBody>
                  <a:tcPr/>
                </a:tc>
              </a:tr>
              <a:tr h="370840">
                <a:tc>
                  <a:txBody>
                    <a:bodyPr/>
                    <a:lstStyle/>
                    <a:p>
                      <a:pPr algn="ctr"/>
                      <a:r>
                        <a:rPr lang="en-US" b="1" dirty="0" smtClean="0">
                          <a:solidFill>
                            <a:schemeClr val="tx1">
                              <a:lumMod val="75000"/>
                            </a:schemeClr>
                          </a:solidFill>
                        </a:rPr>
                        <a:t>3</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1521</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1</a:t>
                      </a:r>
                      <a:endParaRPr lang="en-US" b="1" dirty="0">
                        <a:solidFill>
                          <a:schemeClr val="tx1">
                            <a:lumMod val="75000"/>
                          </a:schemeClr>
                        </a:solidFill>
                      </a:endParaRPr>
                    </a:p>
                  </a:txBody>
                  <a:tcPr/>
                </a:tc>
              </a:tr>
              <a:tr h="370840">
                <a:tc>
                  <a:txBody>
                    <a:bodyPr/>
                    <a:lstStyle/>
                    <a:p>
                      <a:pPr algn="ctr"/>
                      <a:r>
                        <a:rPr lang="en-US" b="1" dirty="0" smtClean="0">
                          <a:solidFill>
                            <a:schemeClr val="tx1">
                              <a:lumMod val="75000"/>
                            </a:schemeClr>
                          </a:solidFill>
                        </a:rPr>
                        <a:t>4</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15213</a:t>
                      </a:r>
                      <a:endParaRPr lang="en-US" b="1" dirty="0">
                        <a:solidFill>
                          <a:schemeClr val="tx1">
                            <a:lumMod val="75000"/>
                          </a:schemeClr>
                        </a:solidFill>
                      </a:endParaRPr>
                    </a:p>
                  </a:txBody>
                  <a:tcPr/>
                </a:tc>
                <a:tc>
                  <a:txBody>
                    <a:bodyPr/>
                    <a:lstStyle/>
                    <a:p>
                      <a:pPr algn="ctr"/>
                      <a:r>
                        <a:rPr lang="en-US" b="1" dirty="0" smtClean="0">
                          <a:solidFill>
                            <a:schemeClr val="tx1">
                              <a:lumMod val="75000"/>
                            </a:schemeClr>
                          </a:solidFill>
                        </a:rPr>
                        <a:t>3</a:t>
                      </a:r>
                      <a:endParaRPr lang="en-US" b="1" dirty="0">
                        <a:solidFill>
                          <a:schemeClr val="tx1">
                            <a:lumMod val="75000"/>
                          </a:schemeClr>
                        </a:solidFill>
                      </a:endParaRPr>
                    </a:p>
                  </a:txBody>
                  <a:tcPr/>
                </a:tc>
              </a:tr>
            </a:tbl>
          </a:graphicData>
        </a:graphic>
      </p:graphicFrame>
    </p:spTree>
    <p:extLst>
      <p:ext uri="{BB962C8B-B14F-4D97-AF65-F5344CB8AC3E}">
        <p14:creationId xmlns:p14="http://schemas.microsoft.com/office/powerpoint/2010/main" val="30484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6182"/>
                                        </p:tgtEl>
                                        <p:attrNameLst>
                                          <p:attrName>style.visibility</p:attrName>
                                        </p:attrNameLst>
                                      </p:cBhvr>
                                      <p:to>
                                        <p:strVal val="visible"/>
                                      </p:to>
                                    </p:set>
                                    <p:animEffect transition="in" filter="dissolve">
                                      <p:cBhvr>
                                        <p:cTn id="7" dur="500"/>
                                        <p:tgtEl>
                                          <p:spTgt spid="306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4648200" y="762000"/>
            <a:ext cx="4038600" cy="257333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i;</a:t>
            </a:r>
          </a:p>
          <a:p>
            <a:pPr algn="l">
              <a:lnSpc>
                <a:spcPct val="100000"/>
              </a:lnSpc>
            </a:pPr>
            <a:r>
              <a:rPr lang="en-US">
                <a:latin typeface="Courier New" charset="0"/>
              </a:rPr>
              <a:t>  int zi = 0;</a:t>
            </a:r>
          </a:p>
          <a:p>
            <a:pPr algn="l">
              <a:lnSpc>
                <a:spcPct val="100000"/>
              </a:lnSpc>
            </a:pPr>
            <a:r>
              <a:rPr lang="en-US">
                <a:latin typeface="Courier New" charset="0"/>
              </a:rPr>
              <a:t>  for (i = 0; </a:t>
            </a:r>
            <a:r>
              <a:rPr lang="en-US">
                <a:solidFill>
                  <a:srgbClr val="FF0000"/>
                </a:solidFill>
                <a:latin typeface="Courier New" charset="0"/>
              </a:rPr>
              <a:t>i &lt; 5</a:t>
            </a:r>
            <a:r>
              <a:rPr lang="en-US">
                <a:latin typeface="Courier New" charset="0"/>
              </a:rPr>
              <a:t>; i++) {</a:t>
            </a:r>
          </a:p>
          <a:p>
            <a:pPr algn="l">
              <a:lnSpc>
                <a:spcPct val="100000"/>
              </a:lnSpc>
            </a:pPr>
            <a:r>
              <a:rPr lang="en-US">
                <a:latin typeface="Courier New" charset="0"/>
              </a:rPr>
              <a:t>    zi = 10 * zi + z[i];</a:t>
            </a:r>
          </a:p>
          <a:p>
            <a:pPr algn="l">
              <a:lnSpc>
                <a:spcPct val="100000"/>
              </a:lnSpc>
            </a:pPr>
            <a:r>
              <a:rPr lang="en-US">
                <a:latin typeface="Courier New" charset="0"/>
              </a:rPr>
              <a:t>  }</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6179" name="Rectangle 3"/>
          <p:cNvSpPr>
            <a:spLocks noGrp="1" noChangeArrowheads="1"/>
          </p:cNvSpPr>
          <p:nvPr>
            <p:ph type="title"/>
          </p:nvPr>
        </p:nvSpPr>
        <p:spPr>
          <a:xfrm>
            <a:off x="228600" y="228600"/>
            <a:ext cx="7391400" cy="573088"/>
          </a:xfrm>
        </p:spPr>
        <p:txBody>
          <a:bodyPr/>
          <a:lstStyle/>
          <a:p>
            <a:pPr eaLnBrk="1" hangingPunct="1">
              <a:defRPr/>
            </a:pPr>
            <a:r>
              <a:rPr lang="en-US">
                <a:ea typeface="+mj-ea"/>
                <a:cs typeface="+mj-cs"/>
              </a:rPr>
              <a:t>Array Loop Example</a:t>
            </a:r>
          </a:p>
        </p:txBody>
      </p:sp>
      <p:sp>
        <p:nvSpPr>
          <p:cNvPr id="306180" name="Rectangle 4"/>
          <p:cNvSpPr>
            <a:spLocks noGrp="1" noChangeArrowheads="1"/>
          </p:cNvSpPr>
          <p:nvPr>
            <p:ph type="body" idx="1"/>
          </p:nvPr>
        </p:nvSpPr>
        <p:spPr>
          <a:xfrm>
            <a:off x="228600" y="1600200"/>
            <a:ext cx="4038600" cy="2176463"/>
          </a:xfrm>
        </p:spPr>
        <p:txBody>
          <a:bodyPr/>
          <a:lstStyle/>
          <a:p>
            <a:pPr marL="223838" indent="-223838" eaLnBrk="1" hangingPunct="1">
              <a:tabLst>
                <a:tab pos="1143000" algn="l"/>
              </a:tabLst>
              <a:defRPr/>
            </a:pPr>
            <a:r>
              <a:rPr lang="en-US">
                <a:latin typeface="Helvetica" charset="0"/>
              </a:rPr>
              <a:t>Original Source</a:t>
            </a:r>
          </a:p>
          <a:p>
            <a:pPr marL="560388" lvl="1" indent="-222250" eaLnBrk="1" hangingPunct="1">
              <a:spcBef>
                <a:spcPct val="0"/>
              </a:spcBef>
              <a:buSzTx/>
              <a:buFont typeface="Wingdings" charset="0"/>
              <a:buNone/>
              <a:tabLst>
                <a:tab pos="1143000" algn="l"/>
              </a:tabLst>
              <a:defRPr/>
            </a:pPr>
            <a:endParaRPr lang="en-US">
              <a:latin typeface="Courier New" charset="0"/>
              <a:ea typeface="ＭＳ Ｐゴシック" charset="0"/>
            </a:endParaRPr>
          </a:p>
        </p:txBody>
      </p:sp>
      <p:sp>
        <p:nvSpPr>
          <p:cNvPr id="33797" name="Rectangle 5"/>
          <p:cNvSpPr>
            <a:spLocks noChangeArrowheads="1"/>
          </p:cNvSpPr>
          <p:nvPr/>
        </p:nvSpPr>
        <p:spPr bwMode="auto">
          <a:xfrm>
            <a:off x="4648200" y="3429000"/>
            <a:ext cx="4038600" cy="2847975"/>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zi = 0;</a:t>
            </a:r>
          </a:p>
          <a:p>
            <a:pPr algn="l">
              <a:lnSpc>
                <a:spcPct val="100000"/>
              </a:lnSpc>
            </a:pPr>
            <a:r>
              <a:rPr lang="en-US">
                <a:latin typeface="Courier New" charset="0"/>
              </a:rPr>
              <a:t>  </a:t>
            </a:r>
            <a:r>
              <a:rPr lang="en-US">
                <a:solidFill>
                  <a:srgbClr val="FF0000"/>
                </a:solidFill>
                <a:latin typeface="Courier New" charset="0"/>
              </a:rPr>
              <a:t>int *zend = z + 4;</a:t>
            </a:r>
          </a:p>
          <a:p>
            <a:pPr algn="l">
              <a:lnSpc>
                <a:spcPct val="100000"/>
              </a:lnSpc>
            </a:pPr>
            <a:r>
              <a:rPr lang="en-US">
                <a:latin typeface="Courier New" charset="0"/>
              </a:rPr>
              <a:t>  do {</a:t>
            </a:r>
          </a:p>
          <a:p>
            <a:pPr algn="l">
              <a:lnSpc>
                <a:spcPct val="100000"/>
              </a:lnSpc>
            </a:pPr>
            <a:r>
              <a:rPr lang="en-US">
                <a:latin typeface="Courier New" charset="0"/>
              </a:rPr>
              <a:t>    zi = 10 * zi + *z;</a:t>
            </a:r>
          </a:p>
          <a:p>
            <a:pPr algn="l">
              <a:lnSpc>
                <a:spcPct val="100000"/>
              </a:lnSpc>
            </a:pPr>
            <a:r>
              <a:rPr lang="en-US">
                <a:latin typeface="Courier New" charset="0"/>
              </a:rPr>
              <a:t>    z++;</a:t>
            </a:r>
          </a:p>
          <a:p>
            <a:pPr algn="l">
              <a:lnSpc>
                <a:spcPct val="100000"/>
              </a:lnSpc>
            </a:pPr>
            <a:r>
              <a:rPr lang="en-US">
                <a:latin typeface="Courier New" charset="0"/>
              </a:rPr>
              <a:t>  } while(</a:t>
            </a:r>
            <a:r>
              <a:rPr lang="en-US">
                <a:solidFill>
                  <a:srgbClr val="FF0000"/>
                </a:solidFill>
                <a:latin typeface="Courier New" charset="0"/>
              </a:rPr>
              <a:t>z &lt;= zend</a:t>
            </a:r>
            <a:r>
              <a:rPr lang="en-US">
                <a:latin typeface="Courier New" charset="0"/>
              </a:rPr>
              <a:t>);</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6182" name="Rectangle 6"/>
          <p:cNvSpPr>
            <a:spLocks noChangeArrowheads="1"/>
          </p:cNvSpPr>
          <p:nvPr/>
        </p:nvSpPr>
        <p:spPr bwMode="auto">
          <a:xfrm>
            <a:off x="152400" y="3200400"/>
            <a:ext cx="4114800" cy="2819400"/>
          </a:xfrm>
          <a:prstGeom prst="rect">
            <a:avLst/>
          </a:prstGeom>
          <a:noFill/>
          <a:ln w="12700">
            <a:noFill/>
            <a:miter lim="800000"/>
            <a:headEnd/>
            <a:tailEnd/>
          </a:ln>
          <a:effectLst/>
        </p:spPr>
        <p:txBody>
          <a:bodyPr lIns="90487" tIns="44450" rIns="90487" bIns="44450"/>
          <a:lstStyle/>
          <a:p>
            <a:pPr marL="223838" indent="-223838" algn="l" eaLnBrk="1" hangingPunct="1">
              <a:lnSpc>
                <a:spcPct val="95000"/>
              </a:lnSpc>
              <a:spcBef>
                <a:spcPct val="50000"/>
              </a:spcBef>
              <a:buClr>
                <a:schemeClr val="hlink"/>
              </a:buClr>
              <a:buFont typeface="Wingdings" charset="0"/>
              <a:buNone/>
              <a:tabLst>
                <a:tab pos="1143000" algn="l"/>
              </a:tabLst>
              <a:defRPr/>
            </a:pPr>
            <a:r>
              <a:rPr lang="en-US" sz="2400" dirty="0">
                <a:solidFill>
                  <a:schemeClr val="tx2"/>
                </a:solidFill>
                <a:effectLst>
                  <a:outerShdw blurRad="38100" dist="38100" dir="2700000" algn="tl">
                    <a:srgbClr val="DDDDDD"/>
                  </a:outerShdw>
                </a:effectLst>
              </a:rPr>
              <a:t>Transformed Version</a:t>
            </a:r>
          </a:p>
          <a:p>
            <a:pPr marL="560388" lvl="1" indent="-222250" algn="l" eaLnBrk="1" hangingPunct="1">
              <a:lnSpc>
                <a:spcPct val="100000"/>
              </a:lnSpc>
              <a:spcBef>
                <a:spcPct val="25000"/>
              </a:spcBef>
              <a:buClr>
                <a:schemeClr val="hlink"/>
              </a:buClr>
              <a:buSzPct val="75000"/>
              <a:buFont typeface="Wingdings" charset="0"/>
              <a:buChar char="n"/>
              <a:tabLst>
                <a:tab pos="1143000" algn="l"/>
              </a:tabLst>
              <a:defRPr/>
            </a:pPr>
            <a:r>
              <a:rPr lang="en-US" sz="2000" dirty="0"/>
              <a:t>As generated by GCC</a:t>
            </a:r>
          </a:p>
          <a:p>
            <a:pPr marL="560388" lvl="1" indent="-222250" algn="l" eaLnBrk="1" hangingPunct="1">
              <a:lnSpc>
                <a:spcPct val="100000"/>
              </a:lnSpc>
              <a:spcBef>
                <a:spcPct val="25000"/>
              </a:spcBef>
              <a:buClr>
                <a:schemeClr val="hlink"/>
              </a:buClr>
              <a:buSzPct val="75000"/>
              <a:buFont typeface="Wingdings" charset="0"/>
              <a:buChar char="n"/>
              <a:tabLst>
                <a:tab pos="1143000" algn="l"/>
              </a:tabLst>
              <a:defRPr/>
            </a:pPr>
            <a:r>
              <a:rPr lang="en-US" sz="2000" dirty="0"/>
              <a:t>Eliminate loop variable </a:t>
            </a:r>
            <a:r>
              <a:rPr lang="en-US" sz="2000" dirty="0" err="1">
                <a:latin typeface="Courier New" charset="0"/>
              </a:rPr>
              <a:t>i</a:t>
            </a:r>
            <a:endParaRPr lang="en-US" sz="2000" dirty="0"/>
          </a:p>
          <a:p>
            <a:pPr marL="560388" lvl="1" indent="-222250" algn="l" eaLnBrk="1" hangingPunct="1">
              <a:lnSpc>
                <a:spcPct val="100000"/>
              </a:lnSpc>
              <a:spcBef>
                <a:spcPct val="25000"/>
              </a:spcBef>
              <a:buClr>
                <a:schemeClr val="hlink"/>
              </a:buClr>
              <a:buSzPct val="75000"/>
              <a:buFont typeface="Wingdings" charset="0"/>
              <a:buChar char="n"/>
              <a:tabLst>
                <a:tab pos="1143000" algn="l"/>
              </a:tabLst>
              <a:defRPr/>
            </a:pPr>
            <a:r>
              <a:rPr lang="en-US" sz="2000" dirty="0"/>
              <a:t>Convert array code to pointer code</a:t>
            </a:r>
          </a:p>
          <a:p>
            <a:pPr marL="560388" lvl="1" indent="-222250" algn="l" eaLnBrk="1" hangingPunct="1">
              <a:lnSpc>
                <a:spcPct val="100000"/>
              </a:lnSpc>
              <a:spcBef>
                <a:spcPct val="25000"/>
              </a:spcBef>
              <a:buClr>
                <a:schemeClr val="hlink"/>
              </a:buClr>
              <a:buSzPct val="75000"/>
              <a:buFont typeface="Wingdings" charset="0"/>
              <a:buChar char="n"/>
              <a:tabLst>
                <a:tab pos="1143000" algn="l"/>
              </a:tabLst>
              <a:defRPr/>
            </a:pPr>
            <a:r>
              <a:rPr lang="en-US" sz="2000" dirty="0"/>
              <a:t>Express in do-while form</a:t>
            </a:r>
          </a:p>
          <a:p>
            <a:pPr marL="839788" lvl="2" indent="-165100" algn="l" eaLnBrk="1" hangingPunct="1">
              <a:lnSpc>
                <a:spcPct val="107000"/>
              </a:lnSpc>
              <a:spcBef>
                <a:spcPct val="10000"/>
              </a:spcBef>
              <a:buClr>
                <a:srgbClr val="005400"/>
              </a:buClr>
              <a:buSzPct val="90000"/>
              <a:buFont typeface="Wingdings" charset="0"/>
              <a:buChar char="l"/>
              <a:tabLst>
                <a:tab pos="1143000" algn="l"/>
              </a:tabLst>
              <a:defRPr/>
            </a:pPr>
            <a:r>
              <a:rPr lang="en-US" dirty="0">
                <a:solidFill>
                  <a:schemeClr val="folHlink"/>
                </a:solidFill>
              </a:rPr>
              <a:t>No need to test at entrance</a:t>
            </a:r>
          </a:p>
          <a:p>
            <a:pPr marL="560388" lvl="1" indent="-222250" algn="l" eaLnBrk="1" hangingPunct="1">
              <a:lnSpc>
                <a:spcPct val="100000"/>
              </a:lnSpc>
              <a:buClr>
                <a:schemeClr val="hlink"/>
              </a:buClr>
              <a:buFont typeface="Wingdings" charset="0"/>
              <a:buNone/>
              <a:tabLst>
                <a:tab pos="1143000" algn="l"/>
              </a:tabLst>
              <a:defRPr/>
            </a:pPr>
            <a:endParaRPr lang="en-US" sz="2000" dirty="0">
              <a:latin typeface="Courier New" charset="0"/>
            </a:endParaRPr>
          </a:p>
        </p:txBody>
      </p:sp>
    </p:spTree>
    <p:extLst>
      <p:ext uri="{BB962C8B-B14F-4D97-AF65-F5344CB8AC3E}">
        <p14:creationId xmlns:p14="http://schemas.microsoft.com/office/powerpoint/2010/main" val="34249101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dissolve">
                                      <p:cBhvr>
                                        <p:cTn id="7" dur="500"/>
                                        <p:tgtEl>
                                          <p:spTgt spid="33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6182"/>
                                        </p:tgtEl>
                                        <p:attrNameLst>
                                          <p:attrName>style.visibility</p:attrName>
                                        </p:attrNameLst>
                                      </p:cBhvr>
                                      <p:to>
                                        <p:strVal val="visible"/>
                                      </p:to>
                                    </p:set>
                                    <p:animEffect transition="in" filter="dissolve">
                                      <p:cBhvr>
                                        <p:cTn id="12" dur="500"/>
                                        <p:tgtEl>
                                          <p:spTgt spid="306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0618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14400" y="3810000"/>
            <a:ext cx="6705600" cy="284797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3657600" algn="l"/>
              </a:tabLst>
            </a:pPr>
            <a:r>
              <a:rPr lang="en-US">
                <a:latin typeface="Courier New" charset="0"/>
              </a:rPr>
              <a:t>	# %ecx = z</a:t>
            </a:r>
          </a:p>
          <a:p>
            <a:pPr algn="l">
              <a:lnSpc>
                <a:spcPct val="100000"/>
              </a:lnSpc>
              <a:tabLst>
                <a:tab pos="342900" algn="l"/>
                <a:tab pos="3657600" algn="l"/>
              </a:tabLst>
            </a:pPr>
            <a:r>
              <a:rPr lang="en-US">
                <a:latin typeface="Courier New" charset="0"/>
              </a:rPr>
              <a:t>	</a:t>
            </a:r>
            <a:r>
              <a:rPr lang="en-US" u="sng">
                <a:latin typeface="Courier New" charset="0"/>
              </a:rPr>
              <a:t>xorl %eax,%eax</a:t>
            </a:r>
            <a:r>
              <a:rPr lang="en-US">
                <a:latin typeface="Courier New" charset="0"/>
              </a:rPr>
              <a:t>	# zi = 0</a:t>
            </a:r>
          </a:p>
          <a:p>
            <a:pPr algn="l">
              <a:lnSpc>
                <a:spcPct val="100000"/>
              </a:lnSpc>
              <a:tabLst>
                <a:tab pos="342900" algn="l"/>
                <a:tab pos="3657600" algn="l"/>
              </a:tabLst>
            </a:pPr>
            <a:r>
              <a:rPr lang="en-US">
                <a:latin typeface="Courier New" charset="0"/>
              </a:rPr>
              <a:t>	leal 16(%ecx),%ebx	# zend  = z+4</a:t>
            </a:r>
          </a:p>
          <a:p>
            <a:pPr algn="l">
              <a:lnSpc>
                <a:spcPct val="100000"/>
              </a:lnSpc>
              <a:tabLst>
                <a:tab pos="342900" algn="l"/>
                <a:tab pos="3657600" algn="l"/>
              </a:tabLst>
            </a:pPr>
            <a:r>
              <a:rPr lang="en-US">
                <a:latin typeface="Courier New" charset="0"/>
              </a:rPr>
              <a:t>.L59:</a:t>
            </a:r>
          </a:p>
          <a:p>
            <a:pPr algn="l">
              <a:lnSpc>
                <a:spcPct val="100000"/>
              </a:lnSpc>
              <a:tabLst>
                <a:tab pos="342900" algn="l"/>
                <a:tab pos="3657600" algn="l"/>
              </a:tabLst>
            </a:pPr>
            <a:r>
              <a:rPr lang="en-US" i="1">
                <a:latin typeface="Courier New" charset="0"/>
              </a:rPr>
              <a:t>	leal (%eax,%eax,4),%edx	# 5*zi</a:t>
            </a:r>
          </a:p>
          <a:p>
            <a:pPr algn="l">
              <a:lnSpc>
                <a:spcPct val="100000"/>
              </a:lnSpc>
              <a:tabLst>
                <a:tab pos="342900" algn="l"/>
                <a:tab pos="3657600" algn="l"/>
              </a:tabLst>
            </a:pPr>
            <a:r>
              <a:rPr lang="en-US">
                <a:latin typeface="Courier New" charset="0"/>
              </a:rPr>
              <a:t>	movl (%ecx),%eax	# *z</a:t>
            </a:r>
          </a:p>
          <a:p>
            <a:pPr algn="l">
              <a:lnSpc>
                <a:spcPct val="100000"/>
              </a:lnSpc>
              <a:tabLst>
                <a:tab pos="342900" algn="l"/>
                <a:tab pos="3657600" algn="l"/>
              </a:tabLst>
            </a:pPr>
            <a:r>
              <a:rPr lang="en-US">
                <a:latin typeface="Courier New" charset="0"/>
              </a:rPr>
              <a:t>	addl $4,%ecx	# z++</a:t>
            </a:r>
          </a:p>
          <a:p>
            <a:pPr algn="l">
              <a:lnSpc>
                <a:spcPct val="100000"/>
              </a:lnSpc>
              <a:tabLst>
                <a:tab pos="342900" algn="l"/>
                <a:tab pos="3657600" algn="l"/>
              </a:tabLst>
            </a:pPr>
            <a:r>
              <a:rPr lang="en-US" i="1">
                <a:latin typeface="Courier New" charset="0"/>
              </a:rPr>
              <a:t>	leal (%eax,%edx,2),%eax	# zi = *z + 2*(5*zi)</a:t>
            </a:r>
          </a:p>
          <a:p>
            <a:pPr algn="l">
              <a:lnSpc>
                <a:spcPct val="100000"/>
              </a:lnSpc>
              <a:tabLst>
                <a:tab pos="342900" algn="l"/>
                <a:tab pos="3657600" algn="l"/>
              </a:tabLst>
            </a:pPr>
            <a:r>
              <a:rPr lang="en-US">
                <a:latin typeface="Courier New" charset="0"/>
              </a:rPr>
              <a:t>	cmpl %ebx,%ecx	# z : zend</a:t>
            </a:r>
          </a:p>
          <a:p>
            <a:pPr algn="l">
              <a:lnSpc>
                <a:spcPct val="100000"/>
              </a:lnSpc>
              <a:tabLst>
                <a:tab pos="342900" algn="l"/>
                <a:tab pos="3657600" algn="l"/>
              </a:tabLst>
            </a:pPr>
            <a:r>
              <a:rPr lang="en-US">
                <a:latin typeface="Courier New" charset="0"/>
              </a:rPr>
              <a:t>	jle .L59	# if &lt;= goto loop</a:t>
            </a:r>
          </a:p>
        </p:txBody>
      </p:sp>
      <p:sp>
        <p:nvSpPr>
          <p:cNvPr id="307203" name="Rectangle 3"/>
          <p:cNvSpPr>
            <a:spLocks noGrp="1" noChangeArrowheads="1"/>
          </p:cNvSpPr>
          <p:nvPr>
            <p:ph type="title"/>
          </p:nvPr>
        </p:nvSpPr>
        <p:spPr>
          <a:xfrm>
            <a:off x="304800" y="304800"/>
            <a:ext cx="8382000" cy="573088"/>
          </a:xfrm>
        </p:spPr>
        <p:txBody>
          <a:bodyPr/>
          <a:lstStyle/>
          <a:p>
            <a:pPr eaLnBrk="1" hangingPunct="1">
              <a:defRPr/>
            </a:pPr>
            <a:r>
              <a:rPr lang="en-US">
                <a:ea typeface="+mj-ea"/>
                <a:cs typeface="+mj-cs"/>
              </a:rPr>
              <a:t>Array Loop Implementation</a:t>
            </a:r>
          </a:p>
        </p:txBody>
      </p:sp>
      <p:sp>
        <p:nvSpPr>
          <p:cNvPr id="307204" name="Rectangle 4"/>
          <p:cNvSpPr>
            <a:spLocks noGrp="1" noChangeArrowheads="1"/>
          </p:cNvSpPr>
          <p:nvPr>
            <p:ph type="body" idx="1"/>
          </p:nvPr>
        </p:nvSpPr>
        <p:spPr>
          <a:xfrm>
            <a:off x="152400" y="838200"/>
            <a:ext cx="4419600" cy="2176463"/>
          </a:xfrm>
        </p:spPr>
        <p:txBody>
          <a:bodyPr/>
          <a:lstStyle/>
          <a:p>
            <a:pPr marL="223838" indent="-223838" eaLnBrk="1" hangingPunct="1">
              <a:tabLst>
                <a:tab pos="1143000" algn="l"/>
              </a:tabLst>
              <a:defRPr/>
            </a:pPr>
            <a:r>
              <a:rPr lang="en-US">
                <a:latin typeface="Helvetica" charset="0"/>
              </a:rPr>
              <a:t>Registers</a:t>
            </a:r>
          </a:p>
          <a:p>
            <a:pPr marL="560388" lvl="1" indent="-222250" eaLnBrk="1" hangingPunct="1">
              <a:spcBef>
                <a:spcPct val="0"/>
              </a:spcBef>
              <a:buSzTx/>
              <a:buFont typeface="Wingdings" charset="0"/>
              <a:buNone/>
              <a:tabLst>
                <a:tab pos="1143000" algn="l"/>
              </a:tabLst>
              <a:defRPr/>
            </a:pPr>
            <a:r>
              <a:rPr lang="en-US">
                <a:latin typeface="Courier New" charset="0"/>
                <a:ea typeface="ＭＳ Ｐゴシック" charset="0"/>
              </a:rPr>
              <a:t>%ecx	z</a:t>
            </a:r>
          </a:p>
          <a:p>
            <a:pPr marL="560388" lvl="1" indent="-222250" eaLnBrk="1" hangingPunct="1">
              <a:spcBef>
                <a:spcPct val="0"/>
              </a:spcBef>
              <a:buSzTx/>
              <a:buFont typeface="Wingdings" charset="0"/>
              <a:buNone/>
              <a:tabLst>
                <a:tab pos="1143000" algn="l"/>
              </a:tabLst>
              <a:defRPr/>
            </a:pPr>
            <a:r>
              <a:rPr lang="en-US">
                <a:latin typeface="Courier New" charset="0"/>
                <a:ea typeface="ＭＳ Ｐゴシック" charset="0"/>
              </a:rPr>
              <a:t>%eax	zi</a:t>
            </a:r>
          </a:p>
          <a:p>
            <a:pPr marL="560388" lvl="1" indent="-222250" eaLnBrk="1" hangingPunct="1">
              <a:spcBef>
                <a:spcPct val="0"/>
              </a:spcBef>
              <a:buSzTx/>
              <a:buFont typeface="Wingdings" charset="0"/>
              <a:buNone/>
              <a:tabLst>
                <a:tab pos="1143000" algn="l"/>
              </a:tabLst>
              <a:defRPr/>
            </a:pPr>
            <a:r>
              <a:rPr lang="en-US">
                <a:latin typeface="Courier New" charset="0"/>
                <a:ea typeface="ＭＳ Ｐゴシック" charset="0"/>
              </a:rPr>
              <a:t>%ebx	zend</a:t>
            </a:r>
          </a:p>
          <a:p>
            <a:pPr marL="223838" indent="-223838" eaLnBrk="1" hangingPunct="1">
              <a:tabLst>
                <a:tab pos="1143000" algn="l"/>
              </a:tabLst>
              <a:defRPr/>
            </a:pPr>
            <a:r>
              <a:rPr lang="en-US">
                <a:latin typeface="Helvetica" charset="0"/>
              </a:rPr>
              <a:t>Computations</a:t>
            </a:r>
          </a:p>
          <a:p>
            <a:pPr marL="560388" lvl="1" indent="-222250" eaLnBrk="1" hangingPunct="1">
              <a:tabLst>
                <a:tab pos="1143000" algn="l"/>
              </a:tabLst>
              <a:defRPr/>
            </a:pPr>
            <a:r>
              <a:rPr lang="en-US" b="0">
                <a:latin typeface="Helvetica" charset="0"/>
                <a:ea typeface="ＭＳ Ｐゴシック" charset="0"/>
              </a:rPr>
              <a:t> </a:t>
            </a:r>
            <a:r>
              <a:rPr lang="en-US">
                <a:latin typeface="Courier New" charset="0"/>
                <a:ea typeface="ＭＳ Ｐゴシック" charset="0"/>
              </a:rPr>
              <a:t>10*zi + *z</a:t>
            </a:r>
            <a:r>
              <a:rPr lang="en-US">
                <a:latin typeface="Helvetica" charset="0"/>
                <a:ea typeface="ＭＳ Ｐゴシック" charset="0"/>
              </a:rPr>
              <a:t>  implemented as     </a:t>
            </a:r>
            <a:r>
              <a:rPr lang="en-US">
                <a:latin typeface="Courier New" charset="0"/>
                <a:ea typeface="ＭＳ Ｐゴシック" charset="0"/>
              </a:rPr>
              <a:t>*z + 2*(zi+4*zi)</a:t>
            </a:r>
            <a:endParaRPr lang="en-US">
              <a:latin typeface="Helvetica" charset="0"/>
              <a:ea typeface="ＭＳ Ｐゴシック" charset="0"/>
            </a:endParaRPr>
          </a:p>
          <a:p>
            <a:pPr marL="560388" lvl="1" indent="-222250" eaLnBrk="1" hangingPunct="1">
              <a:spcBef>
                <a:spcPct val="0"/>
              </a:spcBef>
              <a:buSzTx/>
              <a:tabLst>
                <a:tab pos="1143000" algn="l"/>
              </a:tabLst>
              <a:defRPr/>
            </a:pPr>
            <a:r>
              <a:rPr lang="en-US">
                <a:latin typeface="Helvetica" charset="0"/>
                <a:ea typeface="ＭＳ Ｐゴシック" charset="0"/>
              </a:rPr>
              <a:t> </a:t>
            </a:r>
            <a:r>
              <a:rPr lang="en-US">
                <a:latin typeface="Courier New" charset="0"/>
                <a:ea typeface="ＭＳ Ｐゴシック" charset="0"/>
              </a:rPr>
              <a:t>z++</a:t>
            </a:r>
            <a:r>
              <a:rPr lang="en-US">
                <a:latin typeface="Helvetica" charset="0"/>
                <a:ea typeface="ＭＳ Ｐゴシック" charset="0"/>
              </a:rPr>
              <a:t> increments by 4</a:t>
            </a:r>
            <a:endParaRPr lang="en-US">
              <a:latin typeface="Courier New" charset="0"/>
              <a:ea typeface="ＭＳ Ｐゴシック" charset="0"/>
            </a:endParaRPr>
          </a:p>
        </p:txBody>
      </p:sp>
      <p:sp>
        <p:nvSpPr>
          <p:cNvPr id="27652" name="Rectangle 5"/>
          <p:cNvSpPr>
            <a:spLocks noChangeArrowheads="1"/>
          </p:cNvSpPr>
          <p:nvPr/>
        </p:nvSpPr>
        <p:spPr bwMode="auto">
          <a:xfrm>
            <a:off x="4648200" y="962025"/>
            <a:ext cx="4038600" cy="2847975"/>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a:t>
            </a:r>
            <a:r>
              <a:rPr lang="en-US" u="sng">
                <a:latin typeface="Courier New" charset="0"/>
              </a:rPr>
              <a:t>int zi = 0</a:t>
            </a:r>
            <a:r>
              <a:rPr lang="en-US">
                <a:latin typeface="Courier New" charset="0"/>
              </a:rPr>
              <a:t>;</a:t>
            </a:r>
          </a:p>
          <a:p>
            <a:pPr algn="l">
              <a:lnSpc>
                <a:spcPct val="100000"/>
              </a:lnSpc>
            </a:pPr>
            <a:r>
              <a:rPr lang="en-US">
                <a:latin typeface="Courier New" charset="0"/>
              </a:rPr>
              <a:t>  int *zend = z + 4;</a:t>
            </a:r>
          </a:p>
          <a:p>
            <a:pPr algn="l">
              <a:lnSpc>
                <a:spcPct val="100000"/>
              </a:lnSpc>
            </a:pPr>
            <a:r>
              <a:rPr lang="en-US">
                <a:latin typeface="Courier New" charset="0"/>
              </a:rPr>
              <a:t>  do {</a:t>
            </a:r>
          </a:p>
          <a:p>
            <a:pPr algn="l">
              <a:lnSpc>
                <a:spcPct val="100000"/>
              </a:lnSpc>
            </a:pPr>
            <a:r>
              <a:rPr lang="en-US">
                <a:latin typeface="Courier New" charset="0"/>
              </a:rPr>
              <a:t>    zi = 10 * zi + *z;</a:t>
            </a:r>
          </a:p>
          <a:p>
            <a:pPr algn="l">
              <a:lnSpc>
                <a:spcPct val="100000"/>
              </a:lnSpc>
            </a:pPr>
            <a:r>
              <a:rPr lang="en-US">
                <a:latin typeface="Courier New" charset="0"/>
              </a:rPr>
              <a:t>    z++;</a:t>
            </a:r>
          </a:p>
          <a:p>
            <a:pPr algn="l">
              <a:lnSpc>
                <a:spcPct val="100000"/>
              </a:lnSpc>
            </a:pPr>
            <a:r>
              <a:rPr lang="en-US">
                <a:latin typeface="Courier New" charset="0"/>
              </a:rPr>
              <a:t>  } while(z &lt;= zend);</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7206" name="Rectangle 6"/>
          <p:cNvSpPr>
            <a:spLocks noChangeArrowheads="1"/>
          </p:cNvSpPr>
          <p:nvPr/>
        </p:nvSpPr>
        <p:spPr bwMode="auto">
          <a:xfrm>
            <a:off x="914400" y="3810000"/>
            <a:ext cx="6705600" cy="284797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3657600" algn="l"/>
              </a:tabLst>
            </a:pPr>
            <a:r>
              <a:rPr lang="en-US">
                <a:latin typeface="Courier New" charset="0"/>
              </a:rPr>
              <a:t>	# %ecx = z</a:t>
            </a:r>
          </a:p>
          <a:p>
            <a:pPr algn="l">
              <a:lnSpc>
                <a:spcPct val="100000"/>
              </a:lnSpc>
              <a:tabLst>
                <a:tab pos="342900" algn="l"/>
                <a:tab pos="3657600" algn="l"/>
              </a:tabLst>
            </a:pPr>
            <a:r>
              <a:rPr lang="en-US">
                <a:latin typeface="Courier New" charset="0"/>
              </a:rPr>
              <a:t>	xorl %eax,%eax	# zi = 0</a:t>
            </a:r>
          </a:p>
          <a:p>
            <a:pPr algn="l">
              <a:lnSpc>
                <a:spcPct val="100000"/>
              </a:lnSpc>
              <a:tabLst>
                <a:tab pos="342900" algn="l"/>
                <a:tab pos="3657600" algn="l"/>
              </a:tabLst>
            </a:pPr>
            <a:r>
              <a:rPr lang="en-US">
                <a:latin typeface="Courier New" charset="0"/>
              </a:rPr>
              <a:t>	</a:t>
            </a:r>
            <a:r>
              <a:rPr lang="en-US" u="sng">
                <a:latin typeface="Courier New" charset="0"/>
              </a:rPr>
              <a:t>leal 16(%ecx),%ebx</a:t>
            </a:r>
            <a:r>
              <a:rPr lang="en-US">
                <a:latin typeface="Courier New" charset="0"/>
              </a:rPr>
              <a:t>	# zend  = z+4</a:t>
            </a:r>
          </a:p>
          <a:p>
            <a:pPr algn="l">
              <a:lnSpc>
                <a:spcPct val="100000"/>
              </a:lnSpc>
              <a:tabLst>
                <a:tab pos="342900" algn="l"/>
                <a:tab pos="3657600" algn="l"/>
              </a:tabLst>
            </a:pPr>
            <a:r>
              <a:rPr lang="en-US">
                <a:latin typeface="Courier New" charset="0"/>
              </a:rPr>
              <a:t>.L59:</a:t>
            </a:r>
          </a:p>
          <a:p>
            <a:pPr algn="l">
              <a:lnSpc>
                <a:spcPct val="100000"/>
              </a:lnSpc>
              <a:tabLst>
                <a:tab pos="342900" algn="l"/>
                <a:tab pos="3657600" algn="l"/>
              </a:tabLst>
            </a:pPr>
            <a:r>
              <a:rPr lang="en-US" i="1">
                <a:latin typeface="Courier New" charset="0"/>
              </a:rPr>
              <a:t>	leal (%eax,%eax,4),%edx	# 5*zi</a:t>
            </a:r>
          </a:p>
          <a:p>
            <a:pPr algn="l">
              <a:lnSpc>
                <a:spcPct val="100000"/>
              </a:lnSpc>
              <a:tabLst>
                <a:tab pos="342900" algn="l"/>
                <a:tab pos="3657600" algn="l"/>
              </a:tabLst>
            </a:pPr>
            <a:r>
              <a:rPr lang="en-US">
                <a:latin typeface="Courier New" charset="0"/>
              </a:rPr>
              <a:t>	movl (%ecx),%eax	# *z</a:t>
            </a:r>
          </a:p>
          <a:p>
            <a:pPr algn="l">
              <a:lnSpc>
                <a:spcPct val="100000"/>
              </a:lnSpc>
              <a:tabLst>
                <a:tab pos="342900" algn="l"/>
                <a:tab pos="3657600" algn="l"/>
              </a:tabLst>
            </a:pPr>
            <a:r>
              <a:rPr lang="en-US">
                <a:latin typeface="Courier New" charset="0"/>
              </a:rPr>
              <a:t>	addl $4,%ecx	# z++</a:t>
            </a:r>
          </a:p>
          <a:p>
            <a:pPr algn="l">
              <a:lnSpc>
                <a:spcPct val="100000"/>
              </a:lnSpc>
              <a:tabLst>
                <a:tab pos="342900" algn="l"/>
                <a:tab pos="3657600" algn="l"/>
              </a:tabLst>
            </a:pPr>
            <a:r>
              <a:rPr lang="en-US" i="1">
                <a:latin typeface="Courier New" charset="0"/>
              </a:rPr>
              <a:t>	leal (%eax,%edx,2),%eax	# zi = *z + 2*(5*zi)</a:t>
            </a:r>
          </a:p>
          <a:p>
            <a:pPr algn="l">
              <a:lnSpc>
                <a:spcPct val="100000"/>
              </a:lnSpc>
              <a:tabLst>
                <a:tab pos="342900" algn="l"/>
                <a:tab pos="3657600" algn="l"/>
              </a:tabLst>
            </a:pPr>
            <a:r>
              <a:rPr lang="en-US">
                <a:latin typeface="Courier New" charset="0"/>
              </a:rPr>
              <a:t>	cmpl %ebx,%ecx	# z : zend</a:t>
            </a:r>
          </a:p>
          <a:p>
            <a:pPr algn="l">
              <a:lnSpc>
                <a:spcPct val="100000"/>
              </a:lnSpc>
              <a:tabLst>
                <a:tab pos="342900" algn="l"/>
                <a:tab pos="3657600" algn="l"/>
              </a:tabLst>
            </a:pPr>
            <a:r>
              <a:rPr lang="en-US">
                <a:latin typeface="Courier New" charset="0"/>
              </a:rPr>
              <a:t>	jle .L59	# if &lt;= goto loop</a:t>
            </a:r>
          </a:p>
        </p:txBody>
      </p:sp>
      <p:sp>
        <p:nvSpPr>
          <p:cNvPr id="307207" name="Rectangle 7"/>
          <p:cNvSpPr>
            <a:spLocks noChangeArrowheads="1"/>
          </p:cNvSpPr>
          <p:nvPr/>
        </p:nvSpPr>
        <p:spPr bwMode="auto">
          <a:xfrm>
            <a:off x="4648200" y="962025"/>
            <a:ext cx="4038600" cy="2847975"/>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zi = 0;</a:t>
            </a:r>
          </a:p>
          <a:p>
            <a:pPr algn="l">
              <a:lnSpc>
                <a:spcPct val="100000"/>
              </a:lnSpc>
            </a:pPr>
            <a:r>
              <a:rPr lang="en-US">
                <a:latin typeface="Courier New" charset="0"/>
              </a:rPr>
              <a:t>  int *</a:t>
            </a:r>
            <a:r>
              <a:rPr lang="en-US" u="sng">
                <a:latin typeface="Courier New" charset="0"/>
              </a:rPr>
              <a:t>zend = z + 4</a:t>
            </a:r>
            <a:r>
              <a:rPr lang="en-US">
                <a:latin typeface="Courier New" charset="0"/>
              </a:rPr>
              <a:t>;</a:t>
            </a:r>
          </a:p>
          <a:p>
            <a:pPr algn="l">
              <a:lnSpc>
                <a:spcPct val="100000"/>
              </a:lnSpc>
            </a:pPr>
            <a:r>
              <a:rPr lang="en-US">
                <a:latin typeface="Courier New" charset="0"/>
              </a:rPr>
              <a:t>  do {</a:t>
            </a:r>
          </a:p>
          <a:p>
            <a:pPr algn="l">
              <a:lnSpc>
                <a:spcPct val="100000"/>
              </a:lnSpc>
            </a:pPr>
            <a:r>
              <a:rPr lang="en-US">
                <a:latin typeface="Courier New" charset="0"/>
              </a:rPr>
              <a:t>    zi = 10 * zi + *z;</a:t>
            </a:r>
          </a:p>
          <a:p>
            <a:pPr algn="l">
              <a:lnSpc>
                <a:spcPct val="100000"/>
              </a:lnSpc>
            </a:pPr>
            <a:r>
              <a:rPr lang="en-US">
                <a:latin typeface="Courier New" charset="0"/>
              </a:rPr>
              <a:t>    z++;</a:t>
            </a:r>
          </a:p>
          <a:p>
            <a:pPr algn="l">
              <a:lnSpc>
                <a:spcPct val="100000"/>
              </a:lnSpc>
            </a:pPr>
            <a:r>
              <a:rPr lang="en-US">
                <a:latin typeface="Courier New" charset="0"/>
              </a:rPr>
              <a:t>  } while(z &lt;= zend);</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7208" name="Rectangle 8"/>
          <p:cNvSpPr>
            <a:spLocks noChangeArrowheads="1"/>
          </p:cNvSpPr>
          <p:nvPr/>
        </p:nvSpPr>
        <p:spPr bwMode="auto">
          <a:xfrm>
            <a:off x="914400" y="3810000"/>
            <a:ext cx="6705600" cy="284797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3657600" algn="l"/>
              </a:tabLst>
            </a:pPr>
            <a:r>
              <a:rPr lang="en-US">
                <a:latin typeface="Courier New" charset="0"/>
              </a:rPr>
              <a:t>	# %ecx = z</a:t>
            </a:r>
          </a:p>
          <a:p>
            <a:pPr algn="l">
              <a:lnSpc>
                <a:spcPct val="100000"/>
              </a:lnSpc>
              <a:tabLst>
                <a:tab pos="342900" algn="l"/>
                <a:tab pos="3657600" algn="l"/>
              </a:tabLst>
            </a:pPr>
            <a:r>
              <a:rPr lang="en-US">
                <a:latin typeface="Courier New" charset="0"/>
              </a:rPr>
              <a:t>	xorl %eax,%eax	# zi = 0</a:t>
            </a:r>
          </a:p>
          <a:p>
            <a:pPr algn="l">
              <a:lnSpc>
                <a:spcPct val="100000"/>
              </a:lnSpc>
              <a:tabLst>
                <a:tab pos="342900" algn="l"/>
                <a:tab pos="3657600" algn="l"/>
              </a:tabLst>
            </a:pPr>
            <a:r>
              <a:rPr lang="en-US">
                <a:latin typeface="Courier New" charset="0"/>
              </a:rPr>
              <a:t>	leal 16(%ecx),%ebx	# zend  = z+4</a:t>
            </a:r>
          </a:p>
          <a:p>
            <a:pPr algn="l">
              <a:lnSpc>
                <a:spcPct val="100000"/>
              </a:lnSpc>
              <a:tabLst>
                <a:tab pos="342900" algn="l"/>
                <a:tab pos="3657600" algn="l"/>
              </a:tabLst>
            </a:pPr>
            <a:r>
              <a:rPr lang="en-US">
                <a:latin typeface="Courier New" charset="0"/>
              </a:rPr>
              <a:t>.L59:</a:t>
            </a:r>
          </a:p>
          <a:p>
            <a:pPr algn="l">
              <a:lnSpc>
                <a:spcPct val="100000"/>
              </a:lnSpc>
              <a:tabLst>
                <a:tab pos="342900" algn="l"/>
                <a:tab pos="3657600" algn="l"/>
              </a:tabLst>
            </a:pPr>
            <a:r>
              <a:rPr lang="en-US" i="1">
                <a:latin typeface="Courier New" charset="0"/>
              </a:rPr>
              <a:t>	</a:t>
            </a:r>
            <a:r>
              <a:rPr lang="en-US" i="1" u="sng">
                <a:latin typeface="Courier New" charset="0"/>
              </a:rPr>
              <a:t>leal (%eax,%eax,4),%edx</a:t>
            </a:r>
            <a:r>
              <a:rPr lang="en-US" i="1">
                <a:latin typeface="Courier New" charset="0"/>
              </a:rPr>
              <a:t>	# 5*zi</a:t>
            </a:r>
          </a:p>
          <a:p>
            <a:pPr algn="l">
              <a:lnSpc>
                <a:spcPct val="100000"/>
              </a:lnSpc>
              <a:tabLst>
                <a:tab pos="342900" algn="l"/>
                <a:tab pos="3657600" algn="l"/>
              </a:tabLst>
            </a:pPr>
            <a:r>
              <a:rPr lang="en-US">
                <a:latin typeface="Courier New" charset="0"/>
              </a:rPr>
              <a:t>	</a:t>
            </a:r>
            <a:r>
              <a:rPr lang="en-US" u="sng">
                <a:latin typeface="Courier New" charset="0"/>
              </a:rPr>
              <a:t>movl (%ecx),%eax</a:t>
            </a:r>
            <a:r>
              <a:rPr lang="en-US">
                <a:latin typeface="Courier New" charset="0"/>
              </a:rPr>
              <a:t>	# *z</a:t>
            </a:r>
          </a:p>
          <a:p>
            <a:pPr algn="l">
              <a:lnSpc>
                <a:spcPct val="100000"/>
              </a:lnSpc>
              <a:tabLst>
                <a:tab pos="342900" algn="l"/>
                <a:tab pos="3657600" algn="l"/>
              </a:tabLst>
            </a:pPr>
            <a:r>
              <a:rPr lang="en-US">
                <a:latin typeface="Courier New" charset="0"/>
              </a:rPr>
              <a:t>	addl $4,%ecx	# z++</a:t>
            </a:r>
          </a:p>
          <a:p>
            <a:pPr algn="l">
              <a:lnSpc>
                <a:spcPct val="100000"/>
              </a:lnSpc>
              <a:tabLst>
                <a:tab pos="342900" algn="l"/>
                <a:tab pos="3657600" algn="l"/>
              </a:tabLst>
            </a:pPr>
            <a:r>
              <a:rPr lang="en-US" i="1">
                <a:latin typeface="Courier New" charset="0"/>
              </a:rPr>
              <a:t>	</a:t>
            </a:r>
            <a:r>
              <a:rPr lang="en-US" i="1" u="sng">
                <a:latin typeface="Courier New" charset="0"/>
              </a:rPr>
              <a:t>leal (%eax,%edx,2),%eax</a:t>
            </a:r>
            <a:r>
              <a:rPr lang="en-US" i="1">
                <a:latin typeface="Courier New" charset="0"/>
              </a:rPr>
              <a:t>	# zi = *z + 2*(5*zi)</a:t>
            </a:r>
          </a:p>
          <a:p>
            <a:pPr algn="l">
              <a:lnSpc>
                <a:spcPct val="100000"/>
              </a:lnSpc>
              <a:tabLst>
                <a:tab pos="342900" algn="l"/>
                <a:tab pos="3657600" algn="l"/>
              </a:tabLst>
            </a:pPr>
            <a:r>
              <a:rPr lang="en-US">
                <a:latin typeface="Courier New" charset="0"/>
              </a:rPr>
              <a:t>	cmpl %ebx,%ecx	# z : zend</a:t>
            </a:r>
          </a:p>
          <a:p>
            <a:pPr algn="l">
              <a:lnSpc>
                <a:spcPct val="100000"/>
              </a:lnSpc>
              <a:tabLst>
                <a:tab pos="342900" algn="l"/>
                <a:tab pos="3657600" algn="l"/>
              </a:tabLst>
            </a:pPr>
            <a:r>
              <a:rPr lang="en-US">
                <a:latin typeface="Courier New" charset="0"/>
              </a:rPr>
              <a:t>	jle .L59	# if &lt;= goto loop</a:t>
            </a:r>
          </a:p>
        </p:txBody>
      </p:sp>
      <p:sp>
        <p:nvSpPr>
          <p:cNvPr id="307209" name="Rectangle 9"/>
          <p:cNvSpPr>
            <a:spLocks noChangeArrowheads="1"/>
          </p:cNvSpPr>
          <p:nvPr/>
        </p:nvSpPr>
        <p:spPr bwMode="auto">
          <a:xfrm>
            <a:off x="4648200" y="962025"/>
            <a:ext cx="4038600" cy="2847975"/>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zi = 0;</a:t>
            </a:r>
          </a:p>
          <a:p>
            <a:pPr algn="l">
              <a:lnSpc>
                <a:spcPct val="100000"/>
              </a:lnSpc>
            </a:pPr>
            <a:r>
              <a:rPr lang="en-US">
                <a:latin typeface="Courier New" charset="0"/>
              </a:rPr>
              <a:t>  int *zend = z + 4;</a:t>
            </a:r>
          </a:p>
          <a:p>
            <a:pPr algn="l">
              <a:lnSpc>
                <a:spcPct val="100000"/>
              </a:lnSpc>
            </a:pPr>
            <a:r>
              <a:rPr lang="en-US">
                <a:latin typeface="Courier New" charset="0"/>
              </a:rPr>
              <a:t>  do {</a:t>
            </a:r>
          </a:p>
          <a:p>
            <a:pPr algn="l">
              <a:lnSpc>
                <a:spcPct val="100000"/>
              </a:lnSpc>
            </a:pPr>
            <a:r>
              <a:rPr lang="en-US">
                <a:latin typeface="Courier New" charset="0"/>
              </a:rPr>
              <a:t>    </a:t>
            </a:r>
            <a:r>
              <a:rPr lang="en-US" u="sng">
                <a:latin typeface="Courier New" charset="0"/>
              </a:rPr>
              <a:t>zi = 10 * zi + *z</a:t>
            </a:r>
            <a:r>
              <a:rPr lang="en-US">
                <a:latin typeface="Courier New" charset="0"/>
              </a:rPr>
              <a:t>;</a:t>
            </a:r>
          </a:p>
          <a:p>
            <a:pPr algn="l">
              <a:lnSpc>
                <a:spcPct val="100000"/>
              </a:lnSpc>
            </a:pPr>
            <a:r>
              <a:rPr lang="en-US">
                <a:latin typeface="Courier New" charset="0"/>
              </a:rPr>
              <a:t>    z++;</a:t>
            </a:r>
          </a:p>
          <a:p>
            <a:pPr algn="l">
              <a:lnSpc>
                <a:spcPct val="100000"/>
              </a:lnSpc>
            </a:pPr>
            <a:r>
              <a:rPr lang="en-US">
                <a:latin typeface="Courier New" charset="0"/>
              </a:rPr>
              <a:t>  } while(z &lt;= zend);</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7210" name="Rectangle 10"/>
          <p:cNvSpPr>
            <a:spLocks noChangeArrowheads="1"/>
          </p:cNvSpPr>
          <p:nvPr/>
        </p:nvSpPr>
        <p:spPr bwMode="auto">
          <a:xfrm>
            <a:off x="914400" y="3810000"/>
            <a:ext cx="6705600" cy="284797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3657600" algn="l"/>
              </a:tabLst>
            </a:pPr>
            <a:r>
              <a:rPr lang="en-US">
                <a:latin typeface="Courier New" charset="0"/>
              </a:rPr>
              <a:t>	# %ecx = z</a:t>
            </a:r>
          </a:p>
          <a:p>
            <a:pPr algn="l">
              <a:lnSpc>
                <a:spcPct val="100000"/>
              </a:lnSpc>
              <a:tabLst>
                <a:tab pos="342900" algn="l"/>
                <a:tab pos="3657600" algn="l"/>
              </a:tabLst>
            </a:pPr>
            <a:r>
              <a:rPr lang="en-US">
                <a:latin typeface="Courier New" charset="0"/>
              </a:rPr>
              <a:t>	xorl %eax,%eax	# zi = 0</a:t>
            </a:r>
          </a:p>
          <a:p>
            <a:pPr algn="l">
              <a:lnSpc>
                <a:spcPct val="100000"/>
              </a:lnSpc>
              <a:tabLst>
                <a:tab pos="342900" algn="l"/>
                <a:tab pos="3657600" algn="l"/>
              </a:tabLst>
            </a:pPr>
            <a:r>
              <a:rPr lang="en-US">
                <a:latin typeface="Courier New" charset="0"/>
              </a:rPr>
              <a:t>	leal 16(%ecx),%ebx	# zend  = z+4</a:t>
            </a:r>
          </a:p>
          <a:p>
            <a:pPr algn="l">
              <a:lnSpc>
                <a:spcPct val="100000"/>
              </a:lnSpc>
              <a:tabLst>
                <a:tab pos="342900" algn="l"/>
                <a:tab pos="3657600" algn="l"/>
              </a:tabLst>
            </a:pPr>
            <a:r>
              <a:rPr lang="en-US">
                <a:latin typeface="Courier New" charset="0"/>
              </a:rPr>
              <a:t>.L59:</a:t>
            </a:r>
          </a:p>
          <a:p>
            <a:pPr algn="l">
              <a:lnSpc>
                <a:spcPct val="100000"/>
              </a:lnSpc>
              <a:tabLst>
                <a:tab pos="342900" algn="l"/>
                <a:tab pos="3657600" algn="l"/>
              </a:tabLst>
            </a:pPr>
            <a:r>
              <a:rPr lang="en-US" i="1">
                <a:latin typeface="Courier New" charset="0"/>
              </a:rPr>
              <a:t>	leal (%eax,%eax,4),%edx	# 5*zi</a:t>
            </a:r>
          </a:p>
          <a:p>
            <a:pPr algn="l">
              <a:lnSpc>
                <a:spcPct val="100000"/>
              </a:lnSpc>
              <a:tabLst>
                <a:tab pos="342900" algn="l"/>
                <a:tab pos="3657600" algn="l"/>
              </a:tabLst>
            </a:pPr>
            <a:r>
              <a:rPr lang="en-US">
                <a:latin typeface="Courier New" charset="0"/>
              </a:rPr>
              <a:t>	movl (%ecx),%eax	# *z</a:t>
            </a:r>
          </a:p>
          <a:p>
            <a:pPr algn="l">
              <a:lnSpc>
                <a:spcPct val="100000"/>
              </a:lnSpc>
              <a:tabLst>
                <a:tab pos="342900" algn="l"/>
                <a:tab pos="3657600" algn="l"/>
              </a:tabLst>
            </a:pPr>
            <a:r>
              <a:rPr lang="en-US">
                <a:latin typeface="Courier New" charset="0"/>
              </a:rPr>
              <a:t>	</a:t>
            </a:r>
            <a:r>
              <a:rPr lang="en-US" u="sng">
                <a:latin typeface="Courier New" charset="0"/>
              </a:rPr>
              <a:t>addl $4,%ecx</a:t>
            </a:r>
            <a:r>
              <a:rPr lang="en-US">
                <a:latin typeface="Courier New" charset="0"/>
              </a:rPr>
              <a:t>	# z++</a:t>
            </a:r>
          </a:p>
          <a:p>
            <a:pPr algn="l">
              <a:lnSpc>
                <a:spcPct val="100000"/>
              </a:lnSpc>
              <a:tabLst>
                <a:tab pos="342900" algn="l"/>
                <a:tab pos="3657600" algn="l"/>
              </a:tabLst>
            </a:pPr>
            <a:r>
              <a:rPr lang="en-US" i="1">
                <a:latin typeface="Courier New" charset="0"/>
              </a:rPr>
              <a:t>	leal (%eax,%edx,2),%eax	# zi = *z + 2*(5*zi)</a:t>
            </a:r>
          </a:p>
          <a:p>
            <a:pPr algn="l">
              <a:lnSpc>
                <a:spcPct val="100000"/>
              </a:lnSpc>
              <a:tabLst>
                <a:tab pos="342900" algn="l"/>
                <a:tab pos="3657600" algn="l"/>
              </a:tabLst>
            </a:pPr>
            <a:r>
              <a:rPr lang="en-US">
                <a:latin typeface="Courier New" charset="0"/>
              </a:rPr>
              <a:t>	cmpl %ebx,%ecx	# z : zend</a:t>
            </a:r>
          </a:p>
          <a:p>
            <a:pPr algn="l">
              <a:lnSpc>
                <a:spcPct val="100000"/>
              </a:lnSpc>
              <a:tabLst>
                <a:tab pos="342900" algn="l"/>
                <a:tab pos="3657600" algn="l"/>
              </a:tabLst>
            </a:pPr>
            <a:r>
              <a:rPr lang="en-US">
                <a:latin typeface="Courier New" charset="0"/>
              </a:rPr>
              <a:t>	jle .L59	# if &lt;= goto loop</a:t>
            </a:r>
          </a:p>
        </p:txBody>
      </p:sp>
      <p:sp>
        <p:nvSpPr>
          <p:cNvPr id="307211" name="Rectangle 11"/>
          <p:cNvSpPr>
            <a:spLocks noChangeArrowheads="1"/>
          </p:cNvSpPr>
          <p:nvPr/>
        </p:nvSpPr>
        <p:spPr bwMode="auto">
          <a:xfrm>
            <a:off x="4648200" y="962025"/>
            <a:ext cx="4038600" cy="2847975"/>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zi = 0;</a:t>
            </a:r>
          </a:p>
          <a:p>
            <a:pPr algn="l">
              <a:lnSpc>
                <a:spcPct val="100000"/>
              </a:lnSpc>
            </a:pPr>
            <a:r>
              <a:rPr lang="en-US">
                <a:latin typeface="Courier New" charset="0"/>
              </a:rPr>
              <a:t>  int *zend = z + 4;</a:t>
            </a:r>
          </a:p>
          <a:p>
            <a:pPr algn="l">
              <a:lnSpc>
                <a:spcPct val="100000"/>
              </a:lnSpc>
            </a:pPr>
            <a:r>
              <a:rPr lang="en-US">
                <a:latin typeface="Courier New" charset="0"/>
              </a:rPr>
              <a:t>  do {</a:t>
            </a:r>
          </a:p>
          <a:p>
            <a:pPr algn="l">
              <a:lnSpc>
                <a:spcPct val="100000"/>
              </a:lnSpc>
            </a:pPr>
            <a:r>
              <a:rPr lang="en-US">
                <a:latin typeface="Courier New" charset="0"/>
              </a:rPr>
              <a:t>    zi = 10 * zi + *z;</a:t>
            </a:r>
          </a:p>
          <a:p>
            <a:pPr algn="l">
              <a:lnSpc>
                <a:spcPct val="100000"/>
              </a:lnSpc>
            </a:pPr>
            <a:r>
              <a:rPr lang="en-US">
                <a:latin typeface="Courier New" charset="0"/>
              </a:rPr>
              <a:t>    </a:t>
            </a:r>
            <a:r>
              <a:rPr lang="en-US" u="sng">
                <a:latin typeface="Courier New" charset="0"/>
              </a:rPr>
              <a:t>z++;</a:t>
            </a:r>
          </a:p>
          <a:p>
            <a:pPr algn="l">
              <a:lnSpc>
                <a:spcPct val="100000"/>
              </a:lnSpc>
            </a:pPr>
            <a:r>
              <a:rPr lang="en-US">
                <a:latin typeface="Courier New" charset="0"/>
              </a:rPr>
              <a:t>  } while(z &lt;= zend);</a:t>
            </a:r>
          </a:p>
          <a:p>
            <a:pPr algn="l">
              <a:lnSpc>
                <a:spcPct val="100000"/>
              </a:lnSpc>
            </a:pPr>
            <a:r>
              <a:rPr lang="en-US">
                <a:latin typeface="Courier New" charset="0"/>
              </a:rPr>
              <a:t>  return zi;</a:t>
            </a:r>
          </a:p>
          <a:p>
            <a:pPr algn="l">
              <a:lnSpc>
                <a:spcPct val="100000"/>
              </a:lnSpc>
            </a:pPr>
            <a:r>
              <a:rPr lang="en-US">
                <a:latin typeface="Courier New" charset="0"/>
              </a:rPr>
              <a:t>}</a:t>
            </a:r>
          </a:p>
        </p:txBody>
      </p:sp>
      <p:sp>
        <p:nvSpPr>
          <p:cNvPr id="307212" name="Rectangle 12"/>
          <p:cNvSpPr>
            <a:spLocks noChangeArrowheads="1"/>
          </p:cNvSpPr>
          <p:nvPr/>
        </p:nvSpPr>
        <p:spPr bwMode="auto">
          <a:xfrm>
            <a:off x="914400" y="3810000"/>
            <a:ext cx="6705600" cy="2847975"/>
          </a:xfrm>
          <a:prstGeom prst="rect">
            <a:avLst/>
          </a:prstGeom>
          <a:solidFill>
            <a:srgbClr val="CCECFF"/>
          </a:solidFill>
          <a:ln w="12700">
            <a:solidFill>
              <a:schemeClr val="tx1"/>
            </a:solidFill>
            <a:miter lim="800000"/>
            <a:headEnd/>
            <a:tailEnd/>
          </a:ln>
        </p:spPr>
        <p:txBody>
          <a:bodyPr lIns="90487" tIns="44450" rIns="90487" bIns="44450">
            <a:spAutoFit/>
          </a:bodyPr>
          <a:lstStyle/>
          <a:p>
            <a:pPr algn="l">
              <a:lnSpc>
                <a:spcPct val="100000"/>
              </a:lnSpc>
              <a:tabLst>
                <a:tab pos="342900" algn="l"/>
                <a:tab pos="3657600" algn="l"/>
              </a:tabLst>
            </a:pPr>
            <a:r>
              <a:rPr lang="en-US">
                <a:latin typeface="Courier New" charset="0"/>
              </a:rPr>
              <a:t>	# %ecx = z</a:t>
            </a:r>
          </a:p>
          <a:p>
            <a:pPr algn="l">
              <a:lnSpc>
                <a:spcPct val="100000"/>
              </a:lnSpc>
              <a:tabLst>
                <a:tab pos="342900" algn="l"/>
                <a:tab pos="3657600" algn="l"/>
              </a:tabLst>
            </a:pPr>
            <a:r>
              <a:rPr lang="en-US">
                <a:latin typeface="Courier New" charset="0"/>
              </a:rPr>
              <a:t>	xorl %eax,%eax	# zi = 0</a:t>
            </a:r>
          </a:p>
          <a:p>
            <a:pPr algn="l">
              <a:lnSpc>
                <a:spcPct val="100000"/>
              </a:lnSpc>
              <a:tabLst>
                <a:tab pos="342900" algn="l"/>
                <a:tab pos="3657600" algn="l"/>
              </a:tabLst>
            </a:pPr>
            <a:r>
              <a:rPr lang="en-US">
                <a:latin typeface="Courier New" charset="0"/>
              </a:rPr>
              <a:t>	leal 16(%ecx),%ebx	# zend  = z+4</a:t>
            </a:r>
          </a:p>
          <a:p>
            <a:pPr algn="l">
              <a:lnSpc>
                <a:spcPct val="100000"/>
              </a:lnSpc>
              <a:tabLst>
                <a:tab pos="342900" algn="l"/>
                <a:tab pos="3657600" algn="l"/>
              </a:tabLst>
            </a:pPr>
            <a:r>
              <a:rPr lang="en-US">
                <a:latin typeface="Courier New" charset="0"/>
              </a:rPr>
              <a:t>.L59:</a:t>
            </a:r>
          </a:p>
          <a:p>
            <a:pPr algn="l">
              <a:lnSpc>
                <a:spcPct val="100000"/>
              </a:lnSpc>
              <a:tabLst>
                <a:tab pos="342900" algn="l"/>
                <a:tab pos="3657600" algn="l"/>
              </a:tabLst>
            </a:pPr>
            <a:r>
              <a:rPr lang="en-US" i="1">
                <a:latin typeface="Courier New" charset="0"/>
              </a:rPr>
              <a:t>	leal (%eax,%eax,4),%edx	# 5*zi</a:t>
            </a:r>
          </a:p>
          <a:p>
            <a:pPr algn="l">
              <a:lnSpc>
                <a:spcPct val="100000"/>
              </a:lnSpc>
              <a:tabLst>
                <a:tab pos="342900" algn="l"/>
                <a:tab pos="3657600" algn="l"/>
              </a:tabLst>
            </a:pPr>
            <a:r>
              <a:rPr lang="en-US">
                <a:latin typeface="Courier New" charset="0"/>
              </a:rPr>
              <a:t>	movl (%ecx),%eax	# *z</a:t>
            </a:r>
          </a:p>
          <a:p>
            <a:pPr algn="l">
              <a:lnSpc>
                <a:spcPct val="100000"/>
              </a:lnSpc>
              <a:tabLst>
                <a:tab pos="342900" algn="l"/>
                <a:tab pos="3657600" algn="l"/>
              </a:tabLst>
            </a:pPr>
            <a:r>
              <a:rPr lang="en-US">
                <a:latin typeface="Courier New" charset="0"/>
              </a:rPr>
              <a:t>	addl $4,%ecx	# z++</a:t>
            </a:r>
          </a:p>
          <a:p>
            <a:pPr algn="l">
              <a:lnSpc>
                <a:spcPct val="100000"/>
              </a:lnSpc>
              <a:tabLst>
                <a:tab pos="342900" algn="l"/>
                <a:tab pos="3657600" algn="l"/>
              </a:tabLst>
            </a:pPr>
            <a:r>
              <a:rPr lang="en-US" i="1">
                <a:latin typeface="Courier New" charset="0"/>
              </a:rPr>
              <a:t>	leal (%eax,%edx,2),%eax	# zi = *z + 2*(5*zi)</a:t>
            </a:r>
          </a:p>
          <a:p>
            <a:pPr algn="l">
              <a:lnSpc>
                <a:spcPct val="100000"/>
              </a:lnSpc>
              <a:tabLst>
                <a:tab pos="342900" algn="l"/>
                <a:tab pos="3657600" algn="l"/>
              </a:tabLst>
            </a:pPr>
            <a:r>
              <a:rPr lang="en-US">
                <a:latin typeface="Courier New" charset="0"/>
              </a:rPr>
              <a:t>	</a:t>
            </a:r>
            <a:r>
              <a:rPr lang="en-US" u="sng">
                <a:latin typeface="Courier New" charset="0"/>
              </a:rPr>
              <a:t>cmpl %ebx,%ecx</a:t>
            </a:r>
            <a:r>
              <a:rPr lang="en-US">
                <a:latin typeface="Courier New" charset="0"/>
              </a:rPr>
              <a:t>	# z : zend</a:t>
            </a:r>
          </a:p>
          <a:p>
            <a:pPr algn="l">
              <a:lnSpc>
                <a:spcPct val="100000"/>
              </a:lnSpc>
              <a:tabLst>
                <a:tab pos="342900" algn="l"/>
                <a:tab pos="3657600" algn="l"/>
              </a:tabLst>
            </a:pPr>
            <a:r>
              <a:rPr lang="en-US">
                <a:latin typeface="Courier New" charset="0"/>
              </a:rPr>
              <a:t>	</a:t>
            </a:r>
            <a:r>
              <a:rPr lang="en-US" u="sng">
                <a:latin typeface="Courier New" charset="0"/>
              </a:rPr>
              <a:t>jle .L59</a:t>
            </a:r>
            <a:r>
              <a:rPr lang="en-US">
                <a:latin typeface="Courier New" charset="0"/>
              </a:rPr>
              <a:t>	# if &lt;= goto loop</a:t>
            </a:r>
          </a:p>
        </p:txBody>
      </p:sp>
      <p:sp>
        <p:nvSpPr>
          <p:cNvPr id="307213" name="Rectangle 13"/>
          <p:cNvSpPr>
            <a:spLocks noChangeArrowheads="1"/>
          </p:cNvSpPr>
          <p:nvPr/>
        </p:nvSpPr>
        <p:spPr bwMode="auto">
          <a:xfrm>
            <a:off x="4648200" y="962025"/>
            <a:ext cx="4038600" cy="2847975"/>
          </a:xfrm>
          <a:prstGeom prst="rect">
            <a:avLst/>
          </a:prstGeom>
          <a:solidFill>
            <a:srgbClr val="FFCCFF"/>
          </a:solidFill>
          <a:ln w="12700">
            <a:solidFill>
              <a:schemeClr val="tx1"/>
            </a:solidFill>
            <a:miter lim="800000"/>
            <a:headEnd/>
            <a:tailEnd/>
          </a:ln>
        </p:spPr>
        <p:txBody>
          <a:bodyPr lIns="90487" tIns="44450" rIns="90487" bIns="44450">
            <a:spAutoFit/>
          </a:bodyPr>
          <a:lstStyle/>
          <a:p>
            <a:pPr algn="l">
              <a:lnSpc>
                <a:spcPct val="100000"/>
              </a:lnSpc>
            </a:pPr>
            <a:r>
              <a:rPr lang="en-US">
                <a:latin typeface="Courier New" charset="0"/>
              </a:rPr>
              <a:t>int zd2int(zip_dig z)</a:t>
            </a:r>
          </a:p>
          <a:p>
            <a:pPr algn="l">
              <a:lnSpc>
                <a:spcPct val="100000"/>
              </a:lnSpc>
            </a:pPr>
            <a:r>
              <a:rPr lang="en-US">
                <a:latin typeface="Courier New" charset="0"/>
              </a:rPr>
              <a:t>{</a:t>
            </a:r>
          </a:p>
          <a:p>
            <a:pPr algn="l">
              <a:lnSpc>
                <a:spcPct val="100000"/>
              </a:lnSpc>
            </a:pPr>
            <a:r>
              <a:rPr lang="en-US">
                <a:latin typeface="Courier New" charset="0"/>
              </a:rPr>
              <a:t>  int zi = 0;</a:t>
            </a:r>
          </a:p>
          <a:p>
            <a:pPr algn="l">
              <a:lnSpc>
                <a:spcPct val="100000"/>
              </a:lnSpc>
            </a:pPr>
            <a:r>
              <a:rPr lang="en-US">
                <a:latin typeface="Courier New" charset="0"/>
              </a:rPr>
              <a:t>  int *zend = z + 4;</a:t>
            </a:r>
          </a:p>
          <a:p>
            <a:pPr algn="l">
              <a:lnSpc>
                <a:spcPct val="100000"/>
              </a:lnSpc>
            </a:pPr>
            <a:r>
              <a:rPr lang="en-US">
                <a:latin typeface="Courier New" charset="0"/>
              </a:rPr>
              <a:t>  do {</a:t>
            </a:r>
          </a:p>
          <a:p>
            <a:pPr algn="l">
              <a:lnSpc>
                <a:spcPct val="100000"/>
              </a:lnSpc>
            </a:pPr>
            <a:r>
              <a:rPr lang="en-US">
                <a:latin typeface="Courier New" charset="0"/>
              </a:rPr>
              <a:t>    zi = 10 * zi + *z;</a:t>
            </a:r>
          </a:p>
          <a:p>
            <a:pPr algn="l">
              <a:lnSpc>
                <a:spcPct val="100000"/>
              </a:lnSpc>
            </a:pPr>
            <a:r>
              <a:rPr lang="en-US">
                <a:latin typeface="Courier New" charset="0"/>
              </a:rPr>
              <a:t>    z++;</a:t>
            </a:r>
          </a:p>
          <a:p>
            <a:pPr algn="l">
              <a:lnSpc>
                <a:spcPct val="100000"/>
              </a:lnSpc>
            </a:pPr>
            <a:r>
              <a:rPr lang="en-US">
                <a:latin typeface="Courier New" charset="0"/>
              </a:rPr>
              <a:t>  } </a:t>
            </a:r>
            <a:r>
              <a:rPr lang="en-US" u="sng">
                <a:latin typeface="Courier New" charset="0"/>
              </a:rPr>
              <a:t>while(z &lt;= zend);</a:t>
            </a:r>
          </a:p>
          <a:p>
            <a:pPr algn="l">
              <a:lnSpc>
                <a:spcPct val="100000"/>
              </a:lnSpc>
            </a:pPr>
            <a:r>
              <a:rPr lang="en-US">
                <a:latin typeface="Courier New" charset="0"/>
              </a:rPr>
              <a:t>  return zi;</a:t>
            </a:r>
          </a:p>
          <a:p>
            <a:pPr algn="l">
              <a:lnSpc>
                <a:spcPct val="100000"/>
              </a:lnSpc>
            </a:pPr>
            <a:r>
              <a:rPr lang="en-US">
                <a:latin typeface="Courier New" charset="0"/>
              </a:rPr>
              <a:t>}</a:t>
            </a:r>
          </a:p>
        </p:txBody>
      </p:sp>
    </p:spTree>
    <p:extLst>
      <p:ext uri="{BB962C8B-B14F-4D97-AF65-F5344CB8AC3E}">
        <p14:creationId xmlns:p14="http://schemas.microsoft.com/office/powerpoint/2010/main" val="2296166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720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720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0720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0720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0721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0721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0721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0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07206" grpId="0" animBg="1" autoUpdateAnimBg="0"/>
      <p:bldP spid="307207" grpId="0" animBg="1" autoUpdateAnimBg="0"/>
      <p:bldP spid="307208" grpId="0" animBg="1" autoUpdateAnimBg="0"/>
      <p:bldP spid="307209" grpId="0" animBg="1" autoUpdateAnimBg="0"/>
      <p:bldP spid="307210" grpId="0" animBg="1" autoUpdateAnimBg="0"/>
      <p:bldP spid="307211" grpId="0" animBg="1" autoUpdateAnimBg="0"/>
      <p:bldP spid="307212" grpId="0" animBg="1" autoUpdateAnimBg="0"/>
      <p:bldP spid="307213"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609600" y="228600"/>
            <a:ext cx="7924800" cy="573088"/>
          </a:xfrm>
        </p:spPr>
        <p:txBody>
          <a:bodyPr/>
          <a:lstStyle/>
          <a:p>
            <a:pPr eaLnBrk="1" hangingPunct="1">
              <a:defRPr/>
            </a:pPr>
            <a:r>
              <a:rPr lang="en-US">
                <a:ea typeface="+mj-ea"/>
                <a:cs typeface="+mj-cs"/>
              </a:rPr>
              <a:t>Strange Referencing Examples</a:t>
            </a:r>
          </a:p>
        </p:txBody>
      </p:sp>
      <p:sp>
        <p:nvSpPr>
          <p:cNvPr id="317443" name="Rectangle 3"/>
          <p:cNvSpPr>
            <a:spLocks noGrp="1" noChangeArrowheads="1"/>
          </p:cNvSpPr>
          <p:nvPr>
            <p:ph type="body" idx="1"/>
          </p:nvPr>
        </p:nvSpPr>
        <p:spPr>
          <a:xfrm>
            <a:off x="290513" y="3614738"/>
            <a:ext cx="8307387" cy="2178050"/>
          </a:xfrm>
        </p:spPr>
        <p:txBody>
          <a:bodyPr/>
          <a:lstStyle/>
          <a:p>
            <a:pPr marL="223838" indent="-223838" defTabSz="895350" eaLnBrk="1" hangingPunct="1">
              <a:buFont typeface="Wingdings" charset="2"/>
              <a:buNone/>
              <a:tabLst>
                <a:tab pos="1943100" algn="l"/>
                <a:tab pos="4229100" algn="l"/>
                <a:tab pos="6229350" algn="l"/>
              </a:tabLst>
              <a:defRPr/>
            </a:pPr>
            <a:r>
              <a:rPr lang="en-US">
                <a:ea typeface="+mn-ea"/>
                <a:cs typeface="+mn-cs"/>
              </a:rPr>
              <a:t>	Reference	Address	</a:t>
            </a:r>
            <a:r>
              <a:rPr lang="en-US" sz="2000">
                <a:ea typeface="+mn-ea"/>
                <a:cs typeface="+mn-cs"/>
              </a:rPr>
              <a:t>Value	Guaranteed?</a:t>
            </a:r>
          </a:p>
          <a:p>
            <a:pPr marL="560388" lvl="1" indent="-222250" defTabSz="895350" eaLnBrk="1" hangingPunct="1">
              <a:buFont typeface="Wingdings" charset="2"/>
              <a:buNone/>
              <a:tabLst>
                <a:tab pos="1943100" algn="l"/>
                <a:tab pos="4229100" algn="l"/>
                <a:tab pos="6229350" algn="l"/>
              </a:tabLst>
              <a:defRPr/>
            </a:pPr>
            <a:r>
              <a:rPr lang="en-US" sz="1800">
                <a:latin typeface="Courier New" charset="0"/>
              </a:rPr>
              <a:t>univ[2][3]	56+4*3  = 68	2	</a:t>
            </a:r>
          </a:p>
          <a:p>
            <a:pPr marL="560388" lvl="1" indent="-222250" defTabSz="895350" eaLnBrk="1" hangingPunct="1">
              <a:buFont typeface="Wingdings" charset="2"/>
              <a:buNone/>
              <a:tabLst>
                <a:tab pos="1943100" algn="l"/>
                <a:tab pos="4229100" algn="l"/>
                <a:tab pos="6229350" algn="l"/>
              </a:tabLst>
              <a:defRPr/>
            </a:pPr>
            <a:r>
              <a:rPr lang="en-US" sz="1800">
                <a:latin typeface="Courier New" charset="0"/>
              </a:rPr>
              <a:t>univ[1][5]	16+4*5  = 36	0	</a:t>
            </a:r>
          </a:p>
          <a:p>
            <a:pPr marL="560388" lvl="1" indent="-222250" defTabSz="895350" eaLnBrk="1" hangingPunct="1">
              <a:buFont typeface="Wingdings" charset="2"/>
              <a:buNone/>
              <a:tabLst>
                <a:tab pos="1943100" algn="l"/>
                <a:tab pos="4229100" algn="l"/>
                <a:tab pos="6229350" algn="l"/>
              </a:tabLst>
              <a:defRPr/>
            </a:pPr>
            <a:r>
              <a:rPr lang="en-US" sz="1800">
                <a:latin typeface="Courier New" charset="0"/>
              </a:rPr>
              <a:t>univ[2][-1]	56+4*-1 = 52	9	</a:t>
            </a:r>
          </a:p>
          <a:p>
            <a:pPr marL="560388" lvl="1" indent="-222250" defTabSz="895350" eaLnBrk="1" hangingPunct="1">
              <a:buFont typeface="Wingdings" charset="2"/>
              <a:buNone/>
              <a:tabLst>
                <a:tab pos="1943100" algn="l"/>
                <a:tab pos="4229100" algn="l"/>
                <a:tab pos="6229350" algn="l"/>
              </a:tabLst>
              <a:defRPr/>
            </a:pPr>
            <a:r>
              <a:rPr lang="en-US" sz="1800">
                <a:latin typeface="Courier New" charset="0"/>
              </a:rPr>
              <a:t>univ[3][-1]	??	??	</a:t>
            </a:r>
          </a:p>
          <a:p>
            <a:pPr marL="560388" lvl="1" indent="-222250" defTabSz="895350" eaLnBrk="1" hangingPunct="1">
              <a:buFont typeface="Wingdings" charset="2"/>
              <a:buNone/>
              <a:tabLst>
                <a:tab pos="1943100" algn="l"/>
                <a:tab pos="4229100" algn="l"/>
                <a:tab pos="6229350" algn="l"/>
              </a:tabLst>
              <a:defRPr/>
            </a:pPr>
            <a:r>
              <a:rPr lang="en-US" sz="1800">
                <a:latin typeface="Courier New" charset="0"/>
              </a:rPr>
              <a:t>univ[1][12]	16+4*12 = 64	7 	</a:t>
            </a:r>
            <a:endParaRPr lang="en-US" sz="1800"/>
          </a:p>
          <a:p>
            <a:pPr marL="560388" lvl="1" indent="-222250" defTabSz="895350" eaLnBrk="1" hangingPunct="1">
              <a:buFont typeface="Wingdings" charset="2"/>
              <a:buChar char="n"/>
              <a:tabLst>
                <a:tab pos="1943100" algn="l"/>
                <a:tab pos="4229100" algn="l"/>
                <a:tab pos="6229350" algn="l"/>
              </a:tabLst>
              <a:defRPr/>
            </a:pPr>
            <a:r>
              <a:rPr lang="en-US" sz="1800"/>
              <a:t>Code does not do any bounds checking</a:t>
            </a:r>
          </a:p>
          <a:p>
            <a:pPr marL="560388" lvl="1" indent="-222250" defTabSz="895350" eaLnBrk="1" hangingPunct="1">
              <a:buFont typeface="Wingdings" charset="2"/>
              <a:buChar char="n"/>
              <a:tabLst>
                <a:tab pos="1943100" algn="l"/>
                <a:tab pos="4229100" algn="l"/>
                <a:tab pos="6229350" algn="l"/>
              </a:tabLst>
              <a:defRPr/>
            </a:pPr>
            <a:r>
              <a:rPr lang="en-US" sz="1800"/>
              <a:t>Ordering of elements in different arrays not guaranteed</a:t>
            </a:r>
          </a:p>
        </p:txBody>
      </p:sp>
      <p:grpSp>
        <p:nvGrpSpPr>
          <p:cNvPr id="40963" name="Group 4"/>
          <p:cNvGrpSpPr>
            <a:grpSpLocks/>
          </p:cNvGrpSpPr>
          <p:nvPr/>
        </p:nvGrpSpPr>
        <p:grpSpPr bwMode="auto">
          <a:xfrm>
            <a:off x="228600" y="838200"/>
            <a:ext cx="8305800" cy="2590800"/>
            <a:chOff x="192" y="1824"/>
            <a:chExt cx="5232" cy="1632"/>
          </a:xfrm>
        </p:grpSpPr>
        <p:grpSp>
          <p:nvGrpSpPr>
            <p:cNvPr id="40969" name="Group 5"/>
            <p:cNvGrpSpPr>
              <a:grpSpLocks/>
            </p:cNvGrpSpPr>
            <p:nvPr/>
          </p:nvGrpSpPr>
          <p:grpSpPr bwMode="auto">
            <a:xfrm>
              <a:off x="192" y="2112"/>
              <a:ext cx="1248" cy="960"/>
              <a:chOff x="192" y="2112"/>
              <a:chExt cx="1248" cy="960"/>
            </a:xfrm>
          </p:grpSpPr>
          <p:sp>
            <p:nvSpPr>
              <p:cNvPr id="41033" name="Rectangle 6"/>
              <p:cNvSpPr>
                <a:spLocks noChangeArrowheads="1"/>
              </p:cNvSpPr>
              <p:nvPr/>
            </p:nvSpPr>
            <p:spPr bwMode="auto">
              <a:xfrm>
                <a:off x="864" y="2352"/>
                <a:ext cx="576" cy="240"/>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latin typeface="Courier New" charset="0"/>
                  </a:rPr>
                  <a:t>36</a:t>
                </a:r>
              </a:p>
            </p:txBody>
          </p:sp>
          <p:sp>
            <p:nvSpPr>
              <p:cNvPr id="41034" name="Line 7"/>
              <p:cNvSpPr>
                <a:spLocks noChangeShapeType="1"/>
              </p:cNvSpPr>
              <p:nvPr/>
            </p:nvSpPr>
            <p:spPr bwMode="auto">
              <a:xfrm flipV="1">
                <a:off x="576" y="2448"/>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35" name="Text Box 8"/>
              <p:cNvSpPr txBox="1">
                <a:spLocks noChangeArrowheads="1"/>
              </p:cNvSpPr>
              <p:nvPr/>
            </p:nvSpPr>
            <p:spPr bwMode="auto">
              <a:xfrm>
                <a:off x="202" y="2313"/>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160</a:t>
                </a:r>
              </a:p>
            </p:txBody>
          </p:sp>
          <p:sp>
            <p:nvSpPr>
              <p:cNvPr id="41036" name="Rectangle 9"/>
              <p:cNvSpPr>
                <a:spLocks noChangeArrowheads="1"/>
              </p:cNvSpPr>
              <p:nvPr/>
            </p:nvSpPr>
            <p:spPr bwMode="auto">
              <a:xfrm>
                <a:off x="864" y="2592"/>
                <a:ext cx="576" cy="240"/>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latin typeface="Courier New" charset="0"/>
                  </a:rPr>
                  <a:t>16</a:t>
                </a:r>
              </a:p>
            </p:txBody>
          </p:sp>
          <p:sp>
            <p:nvSpPr>
              <p:cNvPr id="41037" name="Rectangle 10"/>
              <p:cNvSpPr>
                <a:spLocks noChangeArrowheads="1"/>
              </p:cNvSpPr>
              <p:nvPr/>
            </p:nvSpPr>
            <p:spPr bwMode="auto">
              <a:xfrm>
                <a:off x="864" y="2832"/>
                <a:ext cx="576" cy="240"/>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latin typeface="Courier New" charset="0"/>
                  </a:rPr>
                  <a:t>56</a:t>
                </a:r>
              </a:p>
            </p:txBody>
          </p:sp>
          <p:sp>
            <p:nvSpPr>
              <p:cNvPr id="41038" name="Line 11"/>
              <p:cNvSpPr>
                <a:spLocks noChangeShapeType="1"/>
              </p:cNvSpPr>
              <p:nvPr/>
            </p:nvSpPr>
            <p:spPr bwMode="auto">
              <a:xfrm flipV="1">
                <a:off x="576" y="2688"/>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39" name="Line 12"/>
              <p:cNvSpPr>
                <a:spLocks noChangeShapeType="1"/>
              </p:cNvSpPr>
              <p:nvPr/>
            </p:nvSpPr>
            <p:spPr bwMode="auto">
              <a:xfrm flipV="1">
                <a:off x="576" y="2928"/>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40" name="Text Box 13"/>
              <p:cNvSpPr txBox="1">
                <a:spLocks noChangeArrowheads="1"/>
              </p:cNvSpPr>
              <p:nvPr/>
            </p:nvSpPr>
            <p:spPr bwMode="auto">
              <a:xfrm>
                <a:off x="192" y="2544"/>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164</a:t>
                </a:r>
              </a:p>
            </p:txBody>
          </p:sp>
          <p:sp>
            <p:nvSpPr>
              <p:cNvPr id="41041" name="Text Box 14"/>
              <p:cNvSpPr txBox="1">
                <a:spLocks noChangeArrowheads="1"/>
              </p:cNvSpPr>
              <p:nvPr/>
            </p:nvSpPr>
            <p:spPr bwMode="auto">
              <a:xfrm>
                <a:off x="192" y="2832"/>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168</a:t>
                </a:r>
              </a:p>
            </p:txBody>
          </p:sp>
          <p:sp>
            <p:nvSpPr>
              <p:cNvPr id="41042" name="Text Box 15"/>
              <p:cNvSpPr txBox="1">
                <a:spLocks noChangeArrowheads="1"/>
              </p:cNvSpPr>
              <p:nvPr/>
            </p:nvSpPr>
            <p:spPr bwMode="auto">
              <a:xfrm>
                <a:off x="864" y="2112"/>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univ</a:t>
                </a:r>
              </a:p>
            </p:txBody>
          </p:sp>
          <p:sp>
            <p:nvSpPr>
              <p:cNvPr id="41043" name="Oval 16"/>
              <p:cNvSpPr>
                <a:spLocks noChangeArrowheads="1"/>
              </p:cNvSpPr>
              <p:nvPr/>
            </p:nvSpPr>
            <p:spPr bwMode="auto">
              <a:xfrm>
                <a:off x="1200" y="2448"/>
                <a:ext cx="96" cy="96"/>
              </a:xfrm>
              <a:prstGeom prst="ellipse">
                <a:avLst/>
              </a:prstGeom>
              <a:solidFill>
                <a:schemeClr val="tx1"/>
              </a:solidFill>
              <a:ln w="25400">
                <a:solidFill>
                  <a:schemeClr val="tx1"/>
                </a:solidFill>
                <a:round/>
                <a:headEnd/>
                <a:tailEnd/>
              </a:ln>
            </p:spPr>
            <p:txBody>
              <a:bodyPr wrap="none" anchor="ctr"/>
              <a:lstStyle/>
              <a:p>
                <a:endParaRPr lang="en-US"/>
              </a:p>
            </p:txBody>
          </p:sp>
          <p:sp>
            <p:nvSpPr>
              <p:cNvPr id="41044" name="Oval 17"/>
              <p:cNvSpPr>
                <a:spLocks noChangeArrowheads="1"/>
              </p:cNvSpPr>
              <p:nvPr/>
            </p:nvSpPr>
            <p:spPr bwMode="auto">
              <a:xfrm>
                <a:off x="1200" y="2688"/>
                <a:ext cx="96" cy="96"/>
              </a:xfrm>
              <a:prstGeom prst="ellipse">
                <a:avLst/>
              </a:prstGeom>
              <a:solidFill>
                <a:schemeClr val="tx1"/>
              </a:solidFill>
              <a:ln w="25400">
                <a:solidFill>
                  <a:schemeClr val="tx1"/>
                </a:solidFill>
                <a:round/>
                <a:headEnd/>
                <a:tailEnd/>
              </a:ln>
            </p:spPr>
            <p:txBody>
              <a:bodyPr wrap="none" anchor="ctr"/>
              <a:lstStyle/>
              <a:p>
                <a:endParaRPr lang="en-US"/>
              </a:p>
            </p:txBody>
          </p:sp>
          <p:sp>
            <p:nvSpPr>
              <p:cNvPr id="41045" name="Oval 18"/>
              <p:cNvSpPr>
                <a:spLocks noChangeArrowheads="1"/>
              </p:cNvSpPr>
              <p:nvPr/>
            </p:nvSpPr>
            <p:spPr bwMode="auto">
              <a:xfrm>
                <a:off x="1200" y="2928"/>
                <a:ext cx="96" cy="96"/>
              </a:xfrm>
              <a:prstGeom prst="ellipse">
                <a:avLst/>
              </a:prstGeom>
              <a:solidFill>
                <a:schemeClr val="tx1"/>
              </a:solidFill>
              <a:ln w="25400">
                <a:solidFill>
                  <a:schemeClr val="tx1"/>
                </a:solidFill>
                <a:round/>
                <a:headEnd/>
                <a:tailEnd/>
              </a:ln>
            </p:spPr>
            <p:txBody>
              <a:bodyPr wrap="none" anchor="ctr"/>
              <a:lstStyle/>
              <a:p>
                <a:endParaRPr lang="en-US"/>
              </a:p>
            </p:txBody>
          </p:sp>
        </p:grpSp>
        <p:sp>
          <p:nvSpPr>
            <p:cNvPr id="40970" name="Text Box 19"/>
            <p:cNvSpPr txBox="1">
              <a:spLocks noChangeArrowheads="1"/>
            </p:cNvSpPr>
            <p:nvPr/>
          </p:nvSpPr>
          <p:spPr bwMode="auto">
            <a:xfrm>
              <a:off x="1920" y="1824"/>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cmu</a:t>
              </a:r>
            </a:p>
          </p:txBody>
        </p:sp>
        <p:grpSp>
          <p:nvGrpSpPr>
            <p:cNvPr id="40971" name="Group 20"/>
            <p:cNvGrpSpPr>
              <a:grpSpLocks/>
            </p:cNvGrpSpPr>
            <p:nvPr/>
          </p:nvGrpSpPr>
          <p:grpSpPr bwMode="auto">
            <a:xfrm>
              <a:off x="2256" y="2016"/>
              <a:ext cx="3168" cy="471"/>
              <a:chOff x="1680" y="1728"/>
              <a:chExt cx="3168" cy="471"/>
            </a:xfrm>
          </p:grpSpPr>
          <p:grpSp>
            <p:nvGrpSpPr>
              <p:cNvPr id="41015" name="Group 21"/>
              <p:cNvGrpSpPr>
                <a:grpSpLocks/>
              </p:cNvGrpSpPr>
              <p:nvPr/>
            </p:nvGrpSpPr>
            <p:grpSpPr bwMode="auto">
              <a:xfrm>
                <a:off x="1776" y="1728"/>
                <a:ext cx="2880" cy="144"/>
                <a:chOff x="1776" y="1728"/>
                <a:chExt cx="2880" cy="144"/>
              </a:xfrm>
            </p:grpSpPr>
            <p:sp>
              <p:nvSpPr>
                <p:cNvPr id="41028" name="Rectangle 22"/>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1</a:t>
                  </a:r>
                </a:p>
              </p:txBody>
            </p:sp>
            <p:sp>
              <p:nvSpPr>
                <p:cNvPr id="41029" name="Rectangle 23"/>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5</a:t>
                  </a:r>
                </a:p>
              </p:txBody>
            </p:sp>
            <p:sp>
              <p:nvSpPr>
                <p:cNvPr id="41030" name="Rectangle 24"/>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2</a:t>
                  </a:r>
                </a:p>
              </p:txBody>
            </p:sp>
            <p:sp>
              <p:nvSpPr>
                <p:cNvPr id="41031" name="Rectangle 25"/>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1</a:t>
                  </a:r>
                </a:p>
              </p:txBody>
            </p:sp>
            <p:sp>
              <p:nvSpPr>
                <p:cNvPr id="41032" name="Rectangle 26"/>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3</a:t>
                  </a:r>
                </a:p>
              </p:txBody>
            </p:sp>
          </p:grpSp>
          <p:sp>
            <p:nvSpPr>
              <p:cNvPr id="41016" name="Line 27"/>
              <p:cNvSpPr>
                <a:spLocks noChangeShapeType="1"/>
              </p:cNvSpPr>
              <p:nvPr/>
            </p:nvSpPr>
            <p:spPr bwMode="auto">
              <a:xfrm flipV="1">
                <a:off x="1824"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17" name="Text Box 28"/>
              <p:cNvSpPr txBox="1">
                <a:spLocks noChangeArrowheads="1"/>
              </p:cNvSpPr>
              <p:nvPr/>
            </p:nvSpPr>
            <p:spPr bwMode="auto">
              <a:xfrm>
                <a:off x="1680"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16</a:t>
                </a:r>
              </a:p>
            </p:txBody>
          </p:sp>
          <p:sp>
            <p:nvSpPr>
              <p:cNvPr id="41018" name="Line 29"/>
              <p:cNvSpPr>
                <a:spLocks noChangeShapeType="1"/>
              </p:cNvSpPr>
              <p:nvPr/>
            </p:nvSpPr>
            <p:spPr bwMode="auto">
              <a:xfrm flipV="1">
                <a:off x="2400"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19" name="Text Box 30"/>
              <p:cNvSpPr txBox="1">
                <a:spLocks noChangeArrowheads="1"/>
              </p:cNvSpPr>
              <p:nvPr/>
            </p:nvSpPr>
            <p:spPr bwMode="auto">
              <a:xfrm>
                <a:off x="2256"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20</a:t>
                </a:r>
              </a:p>
            </p:txBody>
          </p:sp>
          <p:sp>
            <p:nvSpPr>
              <p:cNvPr id="41020" name="Line 31"/>
              <p:cNvSpPr>
                <a:spLocks noChangeShapeType="1"/>
              </p:cNvSpPr>
              <p:nvPr/>
            </p:nvSpPr>
            <p:spPr bwMode="auto">
              <a:xfrm flipV="1">
                <a:off x="2976"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21" name="Text Box 32"/>
              <p:cNvSpPr txBox="1">
                <a:spLocks noChangeArrowheads="1"/>
              </p:cNvSpPr>
              <p:nvPr/>
            </p:nvSpPr>
            <p:spPr bwMode="auto">
              <a:xfrm>
                <a:off x="2832"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24</a:t>
                </a:r>
              </a:p>
            </p:txBody>
          </p:sp>
          <p:sp>
            <p:nvSpPr>
              <p:cNvPr id="41022" name="Line 33"/>
              <p:cNvSpPr>
                <a:spLocks noChangeShapeType="1"/>
              </p:cNvSpPr>
              <p:nvPr/>
            </p:nvSpPr>
            <p:spPr bwMode="auto">
              <a:xfrm flipV="1">
                <a:off x="3552"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23" name="Text Box 34"/>
              <p:cNvSpPr txBox="1">
                <a:spLocks noChangeArrowheads="1"/>
              </p:cNvSpPr>
              <p:nvPr/>
            </p:nvSpPr>
            <p:spPr bwMode="auto">
              <a:xfrm>
                <a:off x="3408"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28</a:t>
                </a:r>
              </a:p>
            </p:txBody>
          </p:sp>
          <p:sp>
            <p:nvSpPr>
              <p:cNvPr id="41024" name="Line 35"/>
              <p:cNvSpPr>
                <a:spLocks noChangeShapeType="1"/>
              </p:cNvSpPr>
              <p:nvPr/>
            </p:nvSpPr>
            <p:spPr bwMode="auto">
              <a:xfrm flipV="1">
                <a:off x="4128"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25" name="Text Box 36"/>
              <p:cNvSpPr txBox="1">
                <a:spLocks noChangeArrowheads="1"/>
              </p:cNvSpPr>
              <p:nvPr/>
            </p:nvSpPr>
            <p:spPr bwMode="auto">
              <a:xfrm>
                <a:off x="3984"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32</a:t>
                </a:r>
              </a:p>
            </p:txBody>
          </p:sp>
          <p:sp>
            <p:nvSpPr>
              <p:cNvPr id="41026" name="Line 37"/>
              <p:cNvSpPr>
                <a:spLocks noChangeShapeType="1"/>
              </p:cNvSpPr>
              <p:nvPr/>
            </p:nvSpPr>
            <p:spPr bwMode="auto">
              <a:xfrm flipV="1">
                <a:off x="4704"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27" name="Text Box 38"/>
              <p:cNvSpPr txBox="1">
                <a:spLocks noChangeArrowheads="1"/>
              </p:cNvSpPr>
              <p:nvPr/>
            </p:nvSpPr>
            <p:spPr bwMode="auto">
              <a:xfrm>
                <a:off x="4560"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36</a:t>
                </a:r>
              </a:p>
            </p:txBody>
          </p:sp>
        </p:grpSp>
        <p:sp>
          <p:nvSpPr>
            <p:cNvPr id="40972" name="Text Box 39"/>
            <p:cNvSpPr txBox="1">
              <a:spLocks noChangeArrowheads="1"/>
            </p:cNvSpPr>
            <p:nvPr/>
          </p:nvSpPr>
          <p:spPr bwMode="auto">
            <a:xfrm>
              <a:off x="1968" y="2352"/>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mit</a:t>
              </a:r>
            </a:p>
          </p:txBody>
        </p:sp>
        <p:grpSp>
          <p:nvGrpSpPr>
            <p:cNvPr id="40973" name="Group 40"/>
            <p:cNvGrpSpPr>
              <a:grpSpLocks/>
            </p:cNvGrpSpPr>
            <p:nvPr/>
          </p:nvGrpSpPr>
          <p:grpSpPr bwMode="auto">
            <a:xfrm>
              <a:off x="2246" y="2505"/>
              <a:ext cx="3168" cy="471"/>
              <a:chOff x="1680" y="1728"/>
              <a:chExt cx="3168" cy="471"/>
            </a:xfrm>
          </p:grpSpPr>
          <p:grpSp>
            <p:nvGrpSpPr>
              <p:cNvPr id="40997" name="Group 41"/>
              <p:cNvGrpSpPr>
                <a:grpSpLocks/>
              </p:cNvGrpSpPr>
              <p:nvPr/>
            </p:nvGrpSpPr>
            <p:grpSpPr bwMode="auto">
              <a:xfrm>
                <a:off x="1776" y="1728"/>
                <a:ext cx="2880" cy="144"/>
                <a:chOff x="1776" y="1728"/>
                <a:chExt cx="2880" cy="144"/>
              </a:xfrm>
            </p:grpSpPr>
            <p:sp>
              <p:nvSpPr>
                <p:cNvPr id="41010" name="Rectangle 42"/>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0</a:t>
                  </a:r>
                </a:p>
              </p:txBody>
            </p:sp>
            <p:sp>
              <p:nvSpPr>
                <p:cNvPr id="41011" name="Rectangle 43"/>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2</a:t>
                  </a:r>
                </a:p>
              </p:txBody>
            </p:sp>
            <p:sp>
              <p:nvSpPr>
                <p:cNvPr id="41012" name="Rectangle 44"/>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1</a:t>
                  </a:r>
                </a:p>
              </p:txBody>
            </p:sp>
            <p:sp>
              <p:nvSpPr>
                <p:cNvPr id="41013" name="Rectangle 45"/>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3</a:t>
                  </a:r>
                </a:p>
              </p:txBody>
            </p:sp>
            <p:sp>
              <p:nvSpPr>
                <p:cNvPr id="41014" name="Rectangle 46"/>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9</a:t>
                  </a:r>
                </a:p>
              </p:txBody>
            </p:sp>
          </p:grpSp>
          <p:sp>
            <p:nvSpPr>
              <p:cNvPr id="40998" name="Line 47"/>
              <p:cNvSpPr>
                <a:spLocks noChangeShapeType="1"/>
              </p:cNvSpPr>
              <p:nvPr/>
            </p:nvSpPr>
            <p:spPr bwMode="auto">
              <a:xfrm flipV="1">
                <a:off x="1824"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99" name="Text Box 48"/>
              <p:cNvSpPr txBox="1">
                <a:spLocks noChangeArrowheads="1"/>
              </p:cNvSpPr>
              <p:nvPr/>
            </p:nvSpPr>
            <p:spPr bwMode="auto">
              <a:xfrm>
                <a:off x="1680"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36</a:t>
                </a:r>
              </a:p>
            </p:txBody>
          </p:sp>
          <p:sp>
            <p:nvSpPr>
              <p:cNvPr id="41000" name="Line 49"/>
              <p:cNvSpPr>
                <a:spLocks noChangeShapeType="1"/>
              </p:cNvSpPr>
              <p:nvPr/>
            </p:nvSpPr>
            <p:spPr bwMode="auto">
              <a:xfrm flipV="1">
                <a:off x="2400"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01" name="Text Box 50"/>
              <p:cNvSpPr txBox="1">
                <a:spLocks noChangeArrowheads="1"/>
              </p:cNvSpPr>
              <p:nvPr/>
            </p:nvSpPr>
            <p:spPr bwMode="auto">
              <a:xfrm>
                <a:off x="2256"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40</a:t>
                </a:r>
              </a:p>
            </p:txBody>
          </p:sp>
          <p:sp>
            <p:nvSpPr>
              <p:cNvPr id="41002" name="Line 51"/>
              <p:cNvSpPr>
                <a:spLocks noChangeShapeType="1"/>
              </p:cNvSpPr>
              <p:nvPr/>
            </p:nvSpPr>
            <p:spPr bwMode="auto">
              <a:xfrm flipV="1">
                <a:off x="2976"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03" name="Text Box 52"/>
              <p:cNvSpPr txBox="1">
                <a:spLocks noChangeArrowheads="1"/>
              </p:cNvSpPr>
              <p:nvPr/>
            </p:nvSpPr>
            <p:spPr bwMode="auto">
              <a:xfrm>
                <a:off x="2832"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44</a:t>
                </a:r>
              </a:p>
            </p:txBody>
          </p:sp>
          <p:sp>
            <p:nvSpPr>
              <p:cNvPr id="41004" name="Line 53"/>
              <p:cNvSpPr>
                <a:spLocks noChangeShapeType="1"/>
              </p:cNvSpPr>
              <p:nvPr/>
            </p:nvSpPr>
            <p:spPr bwMode="auto">
              <a:xfrm flipV="1">
                <a:off x="3552"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05" name="Text Box 54"/>
              <p:cNvSpPr txBox="1">
                <a:spLocks noChangeArrowheads="1"/>
              </p:cNvSpPr>
              <p:nvPr/>
            </p:nvSpPr>
            <p:spPr bwMode="auto">
              <a:xfrm>
                <a:off x="3408"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48</a:t>
                </a:r>
              </a:p>
            </p:txBody>
          </p:sp>
          <p:sp>
            <p:nvSpPr>
              <p:cNvPr id="41006" name="Line 55"/>
              <p:cNvSpPr>
                <a:spLocks noChangeShapeType="1"/>
              </p:cNvSpPr>
              <p:nvPr/>
            </p:nvSpPr>
            <p:spPr bwMode="auto">
              <a:xfrm flipV="1">
                <a:off x="4128"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07" name="Text Box 56"/>
              <p:cNvSpPr txBox="1">
                <a:spLocks noChangeArrowheads="1"/>
              </p:cNvSpPr>
              <p:nvPr/>
            </p:nvSpPr>
            <p:spPr bwMode="auto">
              <a:xfrm>
                <a:off x="3984"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52</a:t>
                </a:r>
              </a:p>
            </p:txBody>
          </p:sp>
          <p:sp>
            <p:nvSpPr>
              <p:cNvPr id="41008" name="Line 57"/>
              <p:cNvSpPr>
                <a:spLocks noChangeShapeType="1"/>
              </p:cNvSpPr>
              <p:nvPr/>
            </p:nvSpPr>
            <p:spPr bwMode="auto">
              <a:xfrm flipV="1">
                <a:off x="4704"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009" name="Text Box 58"/>
              <p:cNvSpPr txBox="1">
                <a:spLocks noChangeArrowheads="1"/>
              </p:cNvSpPr>
              <p:nvPr/>
            </p:nvSpPr>
            <p:spPr bwMode="auto">
              <a:xfrm>
                <a:off x="4560"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56</a:t>
                </a:r>
              </a:p>
            </p:txBody>
          </p:sp>
        </p:grpSp>
        <p:sp>
          <p:nvSpPr>
            <p:cNvPr id="40974" name="Text Box 59"/>
            <p:cNvSpPr txBox="1">
              <a:spLocks noChangeArrowheads="1"/>
            </p:cNvSpPr>
            <p:nvPr/>
          </p:nvSpPr>
          <p:spPr bwMode="auto">
            <a:xfrm>
              <a:off x="1920" y="2793"/>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latin typeface="Courier New" charset="0"/>
                </a:rPr>
                <a:t>ucb</a:t>
              </a:r>
            </a:p>
          </p:txBody>
        </p:sp>
        <p:grpSp>
          <p:nvGrpSpPr>
            <p:cNvPr id="40975" name="Group 60"/>
            <p:cNvGrpSpPr>
              <a:grpSpLocks/>
            </p:cNvGrpSpPr>
            <p:nvPr/>
          </p:nvGrpSpPr>
          <p:grpSpPr bwMode="auto">
            <a:xfrm>
              <a:off x="2246" y="2985"/>
              <a:ext cx="3168" cy="471"/>
              <a:chOff x="1680" y="1728"/>
              <a:chExt cx="3168" cy="471"/>
            </a:xfrm>
          </p:grpSpPr>
          <p:grpSp>
            <p:nvGrpSpPr>
              <p:cNvPr id="40979" name="Group 61"/>
              <p:cNvGrpSpPr>
                <a:grpSpLocks/>
              </p:cNvGrpSpPr>
              <p:nvPr/>
            </p:nvGrpSpPr>
            <p:grpSpPr bwMode="auto">
              <a:xfrm>
                <a:off x="1776" y="1728"/>
                <a:ext cx="2880" cy="144"/>
                <a:chOff x="1776" y="1728"/>
                <a:chExt cx="2880" cy="144"/>
              </a:xfrm>
            </p:grpSpPr>
            <p:sp>
              <p:nvSpPr>
                <p:cNvPr id="40992" name="Rectangle 62"/>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9</a:t>
                  </a:r>
                </a:p>
              </p:txBody>
            </p:sp>
            <p:sp>
              <p:nvSpPr>
                <p:cNvPr id="40993" name="Rectangle 63"/>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4</a:t>
                  </a:r>
                </a:p>
              </p:txBody>
            </p:sp>
            <p:sp>
              <p:nvSpPr>
                <p:cNvPr id="40994" name="Rectangle 64"/>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7</a:t>
                  </a:r>
                </a:p>
              </p:txBody>
            </p:sp>
            <p:sp>
              <p:nvSpPr>
                <p:cNvPr id="40995" name="Rectangle 65"/>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2</a:t>
                  </a:r>
                </a:p>
              </p:txBody>
            </p:sp>
            <p:sp>
              <p:nvSpPr>
                <p:cNvPr id="40996" name="Rectangle 66"/>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latin typeface="Courier New" charset="0"/>
                    </a:rPr>
                    <a:t>0</a:t>
                  </a:r>
                </a:p>
              </p:txBody>
            </p:sp>
          </p:grpSp>
          <p:sp>
            <p:nvSpPr>
              <p:cNvPr id="40980" name="Line 67"/>
              <p:cNvSpPr>
                <a:spLocks noChangeShapeType="1"/>
              </p:cNvSpPr>
              <p:nvPr/>
            </p:nvSpPr>
            <p:spPr bwMode="auto">
              <a:xfrm flipV="1">
                <a:off x="1824"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81" name="Text Box 68"/>
              <p:cNvSpPr txBox="1">
                <a:spLocks noChangeArrowheads="1"/>
              </p:cNvSpPr>
              <p:nvPr/>
            </p:nvSpPr>
            <p:spPr bwMode="auto">
              <a:xfrm>
                <a:off x="1680"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56</a:t>
                </a:r>
              </a:p>
            </p:txBody>
          </p:sp>
          <p:sp>
            <p:nvSpPr>
              <p:cNvPr id="40982" name="Line 69"/>
              <p:cNvSpPr>
                <a:spLocks noChangeShapeType="1"/>
              </p:cNvSpPr>
              <p:nvPr/>
            </p:nvSpPr>
            <p:spPr bwMode="auto">
              <a:xfrm flipV="1">
                <a:off x="2400"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83" name="Text Box 70"/>
              <p:cNvSpPr txBox="1">
                <a:spLocks noChangeArrowheads="1"/>
              </p:cNvSpPr>
              <p:nvPr/>
            </p:nvSpPr>
            <p:spPr bwMode="auto">
              <a:xfrm>
                <a:off x="2256"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60</a:t>
                </a:r>
              </a:p>
            </p:txBody>
          </p:sp>
          <p:sp>
            <p:nvSpPr>
              <p:cNvPr id="40984" name="Line 71"/>
              <p:cNvSpPr>
                <a:spLocks noChangeShapeType="1"/>
              </p:cNvSpPr>
              <p:nvPr/>
            </p:nvSpPr>
            <p:spPr bwMode="auto">
              <a:xfrm flipV="1">
                <a:off x="2976"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85" name="Text Box 72"/>
              <p:cNvSpPr txBox="1">
                <a:spLocks noChangeArrowheads="1"/>
              </p:cNvSpPr>
              <p:nvPr/>
            </p:nvSpPr>
            <p:spPr bwMode="auto">
              <a:xfrm>
                <a:off x="2832"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64</a:t>
                </a:r>
              </a:p>
            </p:txBody>
          </p:sp>
          <p:sp>
            <p:nvSpPr>
              <p:cNvPr id="40986" name="Line 73"/>
              <p:cNvSpPr>
                <a:spLocks noChangeShapeType="1"/>
              </p:cNvSpPr>
              <p:nvPr/>
            </p:nvSpPr>
            <p:spPr bwMode="auto">
              <a:xfrm flipV="1">
                <a:off x="3552"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87" name="Text Box 74"/>
              <p:cNvSpPr txBox="1">
                <a:spLocks noChangeArrowheads="1"/>
              </p:cNvSpPr>
              <p:nvPr/>
            </p:nvSpPr>
            <p:spPr bwMode="auto">
              <a:xfrm>
                <a:off x="3408"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68</a:t>
                </a:r>
              </a:p>
            </p:txBody>
          </p:sp>
          <p:sp>
            <p:nvSpPr>
              <p:cNvPr id="40988" name="Line 75"/>
              <p:cNvSpPr>
                <a:spLocks noChangeShapeType="1"/>
              </p:cNvSpPr>
              <p:nvPr/>
            </p:nvSpPr>
            <p:spPr bwMode="auto">
              <a:xfrm flipV="1">
                <a:off x="4128"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89" name="Text Box 76"/>
              <p:cNvSpPr txBox="1">
                <a:spLocks noChangeArrowheads="1"/>
              </p:cNvSpPr>
              <p:nvPr/>
            </p:nvSpPr>
            <p:spPr bwMode="auto">
              <a:xfrm>
                <a:off x="3984"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72</a:t>
                </a:r>
              </a:p>
            </p:txBody>
          </p:sp>
          <p:sp>
            <p:nvSpPr>
              <p:cNvPr id="40990" name="Line 77"/>
              <p:cNvSpPr>
                <a:spLocks noChangeShapeType="1"/>
              </p:cNvSpPr>
              <p:nvPr/>
            </p:nvSpPr>
            <p:spPr bwMode="auto">
              <a:xfrm flipV="1">
                <a:off x="4704" y="1872"/>
                <a:ext cx="0" cy="144"/>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991" name="Text Box 78"/>
              <p:cNvSpPr txBox="1">
                <a:spLocks noChangeArrowheads="1"/>
              </p:cNvSpPr>
              <p:nvPr/>
            </p:nvSpPr>
            <p:spPr bwMode="auto">
              <a:xfrm>
                <a:off x="4560" y="196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latin typeface="Courier New" charset="0"/>
                  </a:rPr>
                  <a:t>76</a:t>
                </a:r>
              </a:p>
            </p:txBody>
          </p:sp>
        </p:grpSp>
        <p:cxnSp>
          <p:nvCxnSpPr>
            <p:cNvPr id="40976" name="AutoShape 79"/>
            <p:cNvCxnSpPr>
              <a:cxnSpLocks noChangeShapeType="1"/>
              <a:stCxn id="41044" idx="0"/>
              <a:endCxn id="41028" idx="1"/>
            </p:cNvCxnSpPr>
            <p:nvPr/>
          </p:nvCxnSpPr>
          <p:spPr bwMode="auto">
            <a:xfrm rot="-5400000">
              <a:off x="1500" y="1836"/>
              <a:ext cx="592" cy="1096"/>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7" name="AutoShape 80"/>
            <p:cNvCxnSpPr>
              <a:cxnSpLocks noChangeShapeType="1"/>
              <a:stCxn id="41043" idx="6"/>
              <a:endCxn id="41010" idx="1"/>
            </p:cNvCxnSpPr>
            <p:nvPr/>
          </p:nvCxnSpPr>
          <p:spPr bwMode="auto">
            <a:xfrm>
              <a:off x="1304" y="2496"/>
              <a:ext cx="1030" cy="81"/>
            </a:xfrm>
            <a:prstGeom prst="curvedConnector3">
              <a:avLst>
                <a:gd name="adj1" fmla="val 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8" name="AutoShape 81"/>
            <p:cNvCxnSpPr>
              <a:cxnSpLocks noChangeShapeType="1"/>
              <a:stCxn id="41045" idx="0"/>
              <a:endCxn id="40992" idx="1"/>
            </p:cNvCxnSpPr>
            <p:nvPr/>
          </p:nvCxnSpPr>
          <p:spPr bwMode="auto">
            <a:xfrm rot="5400000" flipV="1">
              <a:off x="1722" y="2446"/>
              <a:ext cx="137" cy="1086"/>
            </a:xfrm>
            <a:prstGeom prst="curvedConnector4">
              <a:avLst>
                <a:gd name="adj1" fmla="val -99269"/>
                <a:gd name="adj2" fmla="val 5257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17522" name="Rectangle 82"/>
          <p:cNvSpPr>
            <a:spLocks noChangeArrowheads="1"/>
          </p:cNvSpPr>
          <p:nvPr/>
        </p:nvSpPr>
        <p:spPr bwMode="auto">
          <a:xfrm>
            <a:off x="7045325" y="4038600"/>
            <a:ext cx="498475" cy="339725"/>
          </a:xfrm>
          <a:prstGeom prst="rect">
            <a:avLst/>
          </a:prstGeom>
          <a:noFill/>
          <a:ln w="19050">
            <a:noFill/>
            <a:miter lim="800000"/>
            <a:headEnd/>
            <a:tailEnd type="none" w="sm" len="sm"/>
          </a:ln>
          <a:effectLst/>
        </p:spPr>
        <p:txBody>
          <a:bodyPr wrap="none" lIns="45720" rIns="45720">
            <a:spAutoFit/>
          </a:bodyPr>
          <a:lstStyle/>
          <a:p>
            <a:pPr>
              <a:defRPr/>
            </a:pPr>
            <a:r>
              <a:rPr lang="en-US">
                <a:solidFill>
                  <a:srgbClr val="FF0000"/>
                </a:solidFill>
                <a:effectLst>
                  <a:outerShdw blurRad="38100" dist="38100" dir="2700000" algn="tl">
                    <a:srgbClr val="DDDDDD"/>
                  </a:outerShdw>
                </a:effectLst>
              </a:rPr>
              <a:t>Yes</a:t>
            </a:r>
          </a:p>
        </p:txBody>
      </p:sp>
      <p:sp>
        <p:nvSpPr>
          <p:cNvPr id="317523" name="Rectangle 83"/>
          <p:cNvSpPr>
            <a:spLocks noChangeArrowheads="1"/>
          </p:cNvSpPr>
          <p:nvPr/>
        </p:nvSpPr>
        <p:spPr bwMode="auto">
          <a:xfrm>
            <a:off x="7096125" y="4384675"/>
            <a:ext cx="396875" cy="339725"/>
          </a:xfrm>
          <a:prstGeom prst="rect">
            <a:avLst/>
          </a:prstGeom>
          <a:noFill/>
          <a:ln w="19050">
            <a:noFill/>
            <a:miter lim="800000"/>
            <a:headEnd/>
            <a:tailEnd type="none" w="sm" len="sm"/>
          </a:ln>
          <a:effectLst/>
        </p:spPr>
        <p:txBody>
          <a:bodyPr wrap="none" lIns="45720" rIns="45720">
            <a:spAutoFit/>
          </a:bodyPr>
          <a:lstStyle/>
          <a:p>
            <a:pPr>
              <a:defRPr/>
            </a:pPr>
            <a:r>
              <a:rPr lang="en-US">
                <a:solidFill>
                  <a:srgbClr val="FF0000"/>
                </a:solidFill>
                <a:effectLst>
                  <a:outerShdw blurRad="38100" dist="38100" dir="2700000" algn="tl">
                    <a:srgbClr val="DDDDDD"/>
                  </a:outerShdw>
                </a:effectLst>
              </a:rPr>
              <a:t>No</a:t>
            </a:r>
          </a:p>
        </p:txBody>
      </p:sp>
      <p:sp>
        <p:nvSpPr>
          <p:cNvPr id="317525" name="Rectangle 85"/>
          <p:cNvSpPr>
            <a:spLocks noChangeArrowheads="1"/>
          </p:cNvSpPr>
          <p:nvPr/>
        </p:nvSpPr>
        <p:spPr bwMode="auto">
          <a:xfrm>
            <a:off x="7086600" y="4724400"/>
            <a:ext cx="396875" cy="339725"/>
          </a:xfrm>
          <a:prstGeom prst="rect">
            <a:avLst/>
          </a:prstGeom>
          <a:noFill/>
          <a:ln w="19050">
            <a:noFill/>
            <a:miter lim="800000"/>
            <a:headEnd/>
            <a:tailEnd type="none" w="sm" len="sm"/>
          </a:ln>
          <a:effectLst/>
        </p:spPr>
        <p:txBody>
          <a:bodyPr wrap="none" lIns="45720" rIns="45720">
            <a:spAutoFit/>
          </a:bodyPr>
          <a:lstStyle/>
          <a:p>
            <a:pPr>
              <a:defRPr/>
            </a:pPr>
            <a:r>
              <a:rPr lang="en-US">
                <a:solidFill>
                  <a:srgbClr val="FF0000"/>
                </a:solidFill>
                <a:effectLst>
                  <a:outerShdw blurRad="38100" dist="38100" dir="2700000" algn="tl">
                    <a:srgbClr val="DDDDDD"/>
                  </a:outerShdw>
                </a:effectLst>
              </a:rPr>
              <a:t>No</a:t>
            </a:r>
          </a:p>
        </p:txBody>
      </p:sp>
      <p:sp>
        <p:nvSpPr>
          <p:cNvPr id="317526" name="Rectangle 86"/>
          <p:cNvSpPr>
            <a:spLocks noChangeArrowheads="1"/>
          </p:cNvSpPr>
          <p:nvPr/>
        </p:nvSpPr>
        <p:spPr bwMode="auto">
          <a:xfrm>
            <a:off x="7077075" y="5070475"/>
            <a:ext cx="396875" cy="339725"/>
          </a:xfrm>
          <a:prstGeom prst="rect">
            <a:avLst/>
          </a:prstGeom>
          <a:noFill/>
          <a:ln w="19050">
            <a:noFill/>
            <a:miter lim="800000"/>
            <a:headEnd/>
            <a:tailEnd type="none" w="sm" len="sm"/>
          </a:ln>
          <a:effectLst/>
        </p:spPr>
        <p:txBody>
          <a:bodyPr wrap="none" lIns="45720" rIns="45720">
            <a:spAutoFit/>
          </a:bodyPr>
          <a:lstStyle/>
          <a:p>
            <a:pPr>
              <a:defRPr/>
            </a:pPr>
            <a:r>
              <a:rPr lang="en-US">
                <a:solidFill>
                  <a:srgbClr val="FF0000"/>
                </a:solidFill>
                <a:effectLst>
                  <a:outerShdw blurRad="38100" dist="38100" dir="2700000" algn="tl">
                    <a:srgbClr val="DDDDDD"/>
                  </a:outerShdw>
                </a:effectLst>
              </a:rPr>
              <a:t>No</a:t>
            </a:r>
          </a:p>
        </p:txBody>
      </p:sp>
      <p:sp>
        <p:nvSpPr>
          <p:cNvPr id="317527" name="Rectangle 87"/>
          <p:cNvSpPr>
            <a:spLocks noChangeArrowheads="1"/>
          </p:cNvSpPr>
          <p:nvPr/>
        </p:nvSpPr>
        <p:spPr bwMode="auto">
          <a:xfrm>
            <a:off x="7067550" y="5410200"/>
            <a:ext cx="396875" cy="339725"/>
          </a:xfrm>
          <a:prstGeom prst="rect">
            <a:avLst/>
          </a:prstGeom>
          <a:noFill/>
          <a:ln w="19050">
            <a:noFill/>
            <a:miter lim="800000"/>
            <a:headEnd/>
            <a:tailEnd type="none" w="sm" len="sm"/>
          </a:ln>
          <a:effectLst/>
        </p:spPr>
        <p:txBody>
          <a:bodyPr wrap="none" lIns="45720" rIns="45720">
            <a:spAutoFit/>
          </a:bodyPr>
          <a:lstStyle/>
          <a:p>
            <a:pPr>
              <a:defRPr/>
            </a:pPr>
            <a:r>
              <a:rPr lang="en-US">
                <a:solidFill>
                  <a:srgbClr val="FF0000"/>
                </a:solidFill>
                <a:effectLst>
                  <a:outerShdw blurRad="38100" dist="38100" dir="2700000" algn="tl">
                    <a:srgbClr val="DDDDDD"/>
                  </a:outerShdw>
                </a:effectLst>
              </a:rPr>
              <a:t>No</a:t>
            </a:r>
          </a:p>
        </p:txBody>
      </p:sp>
    </p:spTree>
    <p:extLst>
      <p:ext uri="{BB962C8B-B14F-4D97-AF65-F5344CB8AC3E}">
        <p14:creationId xmlns:p14="http://schemas.microsoft.com/office/powerpoint/2010/main" val="2757604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5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5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52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52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5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2" grpId="0" build="p" autoUpdateAnimBg="0"/>
      <p:bldP spid="317523" grpId="0" build="p" autoUpdateAnimBg="0"/>
      <p:bldP spid="317525" grpId="0" build="p" autoUpdateAnimBg="0"/>
      <p:bldP spid="317526" grpId="0" build="p" autoUpdateAnimBg="0"/>
      <p:bldP spid="31752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rPr>
              <a:t>Array Access (2)</a:t>
            </a:r>
          </a:p>
        </p:txBody>
      </p:sp>
      <p:sp>
        <p:nvSpPr>
          <p:cNvPr id="3" name="Content Placeholder 2"/>
          <p:cNvSpPr>
            <a:spLocks noGrp="1"/>
          </p:cNvSpPr>
          <p:nvPr>
            <p:ph idx="1"/>
          </p:nvPr>
        </p:nvSpPr>
        <p:spPr/>
        <p:txBody>
          <a:bodyPr/>
          <a:lstStyle/>
          <a:p>
            <a:pPr>
              <a:defRPr/>
            </a:pPr>
            <a:r>
              <a:rPr lang="en-US" dirty="0">
                <a:latin typeface="Helvetica" charset="0"/>
              </a:rPr>
              <a:t>To access the </a:t>
            </a:r>
            <a:r>
              <a:rPr lang="en-US" i="1" dirty="0" err="1">
                <a:latin typeface="Helvetica" charset="0"/>
              </a:rPr>
              <a:t>i</a:t>
            </a:r>
            <a:r>
              <a:rPr lang="ja-JP" altLang="en-US" dirty="0">
                <a:latin typeface="Helvetica" charset="0"/>
              </a:rPr>
              <a:t>’</a:t>
            </a:r>
            <a:r>
              <a:rPr lang="en-US" dirty="0" err="1">
                <a:latin typeface="Helvetica" charset="0"/>
              </a:rPr>
              <a:t>th</a:t>
            </a:r>
            <a:r>
              <a:rPr lang="en-US" dirty="0">
                <a:latin typeface="Helvetica" charset="0"/>
              </a:rPr>
              <a:t> </a:t>
            </a:r>
            <a:r>
              <a:rPr lang="en-US" dirty="0" smtClean="0">
                <a:latin typeface="Helvetica" charset="0"/>
              </a:rPr>
              <a:t>index element </a:t>
            </a:r>
            <a:r>
              <a:rPr lang="en-US" dirty="0">
                <a:latin typeface="Helvetica" charset="0"/>
              </a:rPr>
              <a:t>of an array A of type T:</a:t>
            </a:r>
          </a:p>
          <a:p>
            <a:pPr lvl="1">
              <a:buFont typeface="Arial" charset="0"/>
              <a:buChar char="•"/>
              <a:defRPr/>
            </a:pPr>
            <a:r>
              <a:rPr lang="en-US" dirty="0">
                <a:solidFill>
                  <a:srgbClr val="FF0000"/>
                </a:solidFill>
                <a:latin typeface="Helvetica" charset="0"/>
                <a:ea typeface="ＭＳ Ｐゴシック" charset="0"/>
              </a:rPr>
              <a:t>A[</a:t>
            </a:r>
            <a:r>
              <a:rPr lang="en-US" i="1" dirty="0" err="1">
                <a:solidFill>
                  <a:srgbClr val="FF0000"/>
                </a:solidFill>
                <a:latin typeface="Helvetica" charset="0"/>
                <a:ea typeface="ＭＳ Ｐゴシック" charset="0"/>
              </a:rPr>
              <a:t>i</a:t>
            </a:r>
            <a:r>
              <a:rPr lang="en-US" dirty="0">
                <a:solidFill>
                  <a:srgbClr val="FF0000"/>
                </a:solidFill>
                <a:latin typeface="Helvetica" charset="0"/>
                <a:ea typeface="ＭＳ Ｐゴシック" charset="0"/>
              </a:rPr>
              <a:t>] =  *(A + </a:t>
            </a:r>
            <a:r>
              <a:rPr lang="en-US" dirty="0" err="1">
                <a:solidFill>
                  <a:srgbClr val="FF0000"/>
                </a:solidFill>
                <a:latin typeface="Helvetica" charset="0"/>
                <a:ea typeface="ＭＳ Ｐゴシック" charset="0"/>
              </a:rPr>
              <a:t>sizeof</a:t>
            </a:r>
            <a:r>
              <a:rPr lang="en-US" dirty="0">
                <a:solidFill>
                  <a:srgbClr val="FF0000"/>
                </a:solidFill>
                <a:latin typeface="Helvetica" charset="0"/>
                <a:ea typeface="ＭＳ Ｐゴシック" charset="0"/>
              </a:rPr>
              <a:t>(T)*</a:t>
            </a:r>
            <a:r>
              <a:rPr lang="en-US" i="1" dirty="0" err="1">
                <a:solidFill>
                  <a:srgbClr val="FF0000"/>
                </a:solidFill>
                <a:latin typeface="Helvetica" charset="0"/>
                <a:ea typeface="ＭＳ Ｐゴシック" charset="0"/>
              </a:rPr>
              <a:t>i</a:t>
            </a:r>
            <a:r>
              <a:rPr lang="en-US" dirty="0">
                <a:solidFill>
                  <a:srgbClr val="FF0000"/>
                </a:solidFill>
                <a:latin typeface="Helvetica" charset="0"/>
                <a:ea typeface="ＭＳ Ｐゴシック" charset="0"/>
              </a:rPr>
              <a:t>)</a:t>
            </a:r>
          </a:p>
          <a:p>
            <a:pPr>
              <a:defRPr/>
            </a:pPr>
            <a:r>
              <a:rPr lang="en-US" dirty="0">
                <a:latin typeface="Helvetica" charset="0"/>
              </a:rPr>
              <a:t> If A is an array of </a:t>
            </a:r>
            <a:r>
              <a:rPr lang="en-US" dirty="0" smtClean="0">
                <a:latin typeface="Helvetica" charset="0"/>
              </a:rPr>
              <a:t>longs, </a:t>
            </a:r>
            <a:r>
              <a:rPr lang="en-US" dirty="0">
                <a:latin typeface="Helvetica" charset="0"/>
              </a:rPr>
              <a:t>and address of A is stored in register </a:t>
            </a:r>
            <a:r>
              <a:rPr lang="en-US" dirty="0" smtClean="0">
                <a:latin typeface="Helvetica" charset="0"/>
              </a:rPr>
              <a:t>%</a:t>
            </a:r>
            <a:r>
              <a:rPr lang="en-US" dirty="0" err="1" smtClean="0">
                <a:latin typeface="Helvetica" charset="0"/>
              </a:rPr>
              <a:t>rdx</a:t>
            </a:r>
            <a:r>
              <a:rPr lang="en-US" dirty="0">
                <a:latin typeface="Helvetica" charset="0"/>
              </a:rPr>
              <a:t>, and </a:t>
            </a:r>
            <a:r>
              <a:rPr lang="en-US" i="1" dirty="0" err="1">
                <a:latin typeface="Helvetica" charset="0"/>
              </a:rPr>
              <a:t>i</a:t>
            </a:r>
            <a:r>
              <a:rPr lang="en-US" dirty="0">
                <a:latin typeface="Helvetica" charset="0"/>
              </a:rPr>
              <a:t> is stored in register </a:t>
            </a:r>
            <a:r>
              <a:rPr lang="en-US" dirty="0" smtClean="0">
                <a:latin typeface="Helvetica" charset="0"/>
              </a:rPr>
              <a:t>%</a:t>
            </a:r>
            <a:r>
              <a:rPr lang="en-US" dirty="0" err="1" smtClean="0">
                <a:latin typeface="Helvetica" charset="0"/>
              </a:rPr>
              <a:t>rcx</a:t>
            </a:r>
            <a:r>
              <a:rPr lang="en-US" dirty="0">
                <a:latin typeface="Helvetica" charset="0"/>
              </a:rPr>
              <a:t>, then</a:t>
            </a:r>
          </a:p>
          <a:p>
            <a:pPr lvl="1">
              <a:buFont typeface="Arial" charset="0"/>
              <a:buChar char="•"/>
              <a:defRPr/>
            </a:pPr>
            <a:r>
              <a:rPr lang="en-US" dirty="0" err="1" smtClean="0">
                <a:latin typeface="Helvetica" charset="0"/>
                <a:ea typeface="ＭＳ Ｐゴシック" charset="0"/>
              </a:rPr>
              <a:t>movq</a:t>
            </a:r>
            <a:r>
              <a:rPr lang="en-US" dirty="0" smtClean="0">
                <a:latin typeface="Helvetica" charset="0"/>
                <a:ea typeface="ＭＳ Ｐゴシック" charset="0"/>
              </a:rPr>
              <a:t> </a:t>
            </a:r>
            <a:r>
              <a:rPr lang="en-US" dirty="0">
                <a:solidFill>
                  <a:srgbClr val="FF0000"/>
                </a:solidFill>
                <a:latin typeface="Helvetica" charset="0"/>
                <a:ea typeface="ＭＳ Ｐゴシック" charset="0"/>
              </a:rPr>
              <a:t>(</a:t>
            </a:r>
            <a:r>
              <a:rPr lang="en-US" dirty="0" smtClean="0">
                <a:solidFill>
                  <a:srgbClr val="FF0000"/>
                </a:solidFill>
                <a:latin typeface="Helvetica" charset="0"/>
                <a:ea typeface="ＭＳ Ｐゴシック" charset="0"/>
              </a:rPr>
              <a:t>%rdx</a:t>
            </a:r>
            <a:r>
              <a:rPr lang="en-US" dirty="0">
                <a:solidFill>
                  <a:srgbClr val="FF0000"/>
                </a:solidFill>
                <a:latin typeface="Helvetica" charset="0"/>
                <a:ea typeface="ＭＳ Ｐゴシック" charset="0"/>
              </a:rPr>
              <a:t>,</a:t>
            </a:r>
            <a:r>
              <a:rPr lang="en-US" dirty="0" smtClean="0">
                <a:solidFill>
                  <a:srgbClr val="FF0000"/>
                </a:solidFill>
                <a:latin typeface="Helvetica" charset="0"/>
                <a:ea typeface="ＭＳ Ｐゴシック" charset="0"/>
              </a:rPr>
              <a:t>%rcx,8)</a:t>
            </a:r>
            <a:r>
              <a:rPr lang="en-US" dirty="0">
                <a:latin typeface="Helvetica" charset="0"/>
                <a:ea typeface="ＭＳ Ｐゴシック" charset="0"/>
              </a:rPr>
              <a:t>, </a:t>
            </a:r>
            <a:r>
              <a:rPr lang="en-US" dirty="0" smtClean="0">
                <a:latin typeface="Helvetica" charset="0"/>
                <a:ea typeface="ＭＳ Ｐゴシック" charset="0"/>
              </a:rPr>
              <a:t>%</a:t>
            </a:r>
            <a:r>
              <a:rPr lang="en-US" dirty="0" err="1" smtClean="0">
                <a:latin typeface="Helvetica" charset="0"/>
                <a:ea typeface="ＭＳ Ｐゴシック" charset="0"/>
              </a:rPr>
              <a:t>rax</a:t>
            </a:r>
            <a:endParaRPr lang="en-US" dirty="0">
              <a:latin typeface="Helvetica" charset="0"/>
              <a:ea typeface="ＭＳ Ｐゴシック" charset="0"/>
            </a:endParaRPr>
          </a:p>
          <a:p>
            <a:pPr lvl="1">
              <a:buFont typeface="Wingdings" charset="0"/>
              <a:buNone/>
              <a:defRPr/>
            </a:pPr>
            <a:endParaRPr lang="en-US" dirty="0">
              <a:latin typeface="Helvetica" charset="0"/>
              <a:ea typeface="ＭＳ Ｐゴシック" charset="0"/>
            </a:endParaRPr>
          </a:p>
          <a:p>
            <a:pPr lvl="1">
              <a:buFont typeface="Wingdings" charset="0"/>
              <a:buNone/>
              <a:defRPr/>
            </a:pPr>
            <a:r>
              <a:rPr lang="en-US" dirty="0">
                <a:latin typeface="Helvetica" charset="0"/>
                <a:ea typeface="ＭＳ Ｐゴシック" charset="0"/>
              </a:rPr>
              <a:t>will compute pointer </a:t>
            </a:r>
            <a:r>
              <a:rPr lang="en-US" dirty="0" smtClean="0">
                <a:latin typeface="Helvetica" charset="0"/>
                <a:ea typeface="ＭＳ Ｐゴシック" charset="0"/>
              </a:rPr>
              <a:t>%rdx+8*%</a:t>
            </a:r>
            <a:r>
              <a:rPr lang="en-US" dirty="0" err="1" smtClean="0">
                <a:latin typeface="Helvetica" charset="0"/>
                <a:ea typeface="ＭＳ Ｐゴシック" charset="0"/>
              </a:rPr>
              <a:t>rcx</a:t>
            </a:r>
            <a:r>
              <a:rPr lang="en-US" dirty="0" smtClean="0">
                <a:latin typeface="Helvetica" charset="0"/>
                <a:ea typeface="ＭＳ Ｐゴシック" charset="0"/>
              </a:rPr>
              <a:t>               </a:t>
            </a:r>
            <a:r>
              <a:rPr lang="en-US" dirty="0">
                <a:latin typeface="Helvetica" charset="0"/>
                <a:ea typeface="ＭＳ Ｐゴシック" charset="0"/>
              </a:rPr>
              <a:t>// (A + </a:t>
            </a:r>
            <a:r>
              <a:rPr lang="en-US" dirty="0" err="1">
                <a:latin typeface="Helvetica" charset="0"/>
                <a:ea typeface="ＭＳ Ｐゴシック" charset="0"/>
              </a:rPr>
              <a:t>sizeof</a:t>
            </a:r>
            <a:r>
              <a:rPr lang="en-US" dirty="0">
                <a:latin typeface="Helvetica" charset="0"/>
                <a:ea typeface="ＭＳ Ｐゴシック" charset="0"/>
              </a:rPr>
              <a:t>(T)*</a:t>
            </a:r>
            <a:r>
              <a:rPr lang="en-US" i="1" dirty="0" err="1">
                <a:latin typeface="Helvetica" charset="0"/>
                <a:ea typeface="ＭＳ Ｐゴシック" charset="0"/>
              </a:rPr>
              <a:t>i</a:t>
            </a:r>
            <a:r>
              <a:rPr lang="en-US" dirty="0">
                <a:latin typeface="Helvetica" charset="0"/>
                <a:ea typeface="ＭＳ Ｐゴシック" charset="0"/>
              </a:rPr>
              <a:t>)</a:t>
            </a:r>
          </a:p>
          <a:p>
            <a:pPr lvl="1">
              <a:buFont typeface="Wingdings" charset="0"/>
              <a:buNone/>
              <a:defRPr/>
            </a:pPr>
            <a:r>
              <a:rPr lang="en-US" dirty="0">
                <a:latin typeface="Helvetica" charset="0"/>
                <a:ea typeface="ＭＳ Ｐゴシック" charset="0"/>
              </a:rPr>
              <a:t>And pull from memory (</a:t>
            </a:r>
            <a:r>
              <a:rPr lang="en-US" dirty="0" smtClean="0">
                <a:latin typeface="Helvetica" charset="0"/>
                <a:ea typeface="ＭＳ Ｐゴシック" charset="0"/>
              </a:rPr>
              <a:t>%rdx+8*%</a:t>
            </a:r>
            <a:r>
              <a:rPr lang="en-US" dirty="0" err="1" smtClean="0">
                <a:latin typeface="Helvetica" charset="0"/>
                <a:ea typeface="ＭＳ Ｐゴシック" charset="0"/>
              </a:rPr>
              <a:t>rcx</a:t>
            </a:r>
            <a:r>
              <a:rPr lang="en-US" dirty="0">
                <a:latin typeface="Helvetica" charset="0"/>
                <a:ea typeface="ＭＳ Ｐゴシック" charset="0"/>
              </a:rPr>
              <a:t>)         // *(A + </a:t>
            </a:r>
            <a:r>
              <a:rPr lang="en-US" dirty="0" err="1">
                <a:latin typeface="Helvetica" charset="0"/>
                <a:ea typeface="ＭＳ Ｐゴシック" charset="0"/>
              </a:rPr>
              <a:t>sizeof</a:t>
            </a:r>
            <a:r>
              <a:rPr lang="en-US" dirty="0">
                <a:latin typeface="Helvetica" charset="0"/>
                <a:ea typeface="ＭＳ Ｐゴシック" charset="0"/>
              </a:rPr>
              <a:t>(T)*</a:t>
            </a:r>
            <a:r>
              <a:rPr lang="en-US" i="1" dirty="0" err="1">
                <a:latin typeface="Helvetica" charset="0"/>
                <a:ea typeface="ＭＳ Ｐゴシック" charset="0"/>
              </a:rPr>
              <a:t>i</a:t>
            </a:r>
            <a:r>
              <a:rPr lang="en-US" dirty="0">
                <a:latin typeface="Helvetica" charset="0"/>
                <a:ea typeface="ＭＳ Ｐゴシック" charset="0"/>
              </a:rPr>
              <a:t>)</a:t>
            </a:r>
          </a:p>
          <a:p>
            <a:pPr lvl="1">
              <a:buFont typeface="Wingdings" charset="0"/>
              <a:buNone/>
              <a:defRPr/>
            </a:pPr>
            <a:r>
              <a:rPr lang="en-US" dirty="0">
                <a:latin typeface="Helvetica" charset="0"/>
                <a:ea typeface="ＭＳ Ｐゴシック" charset="0"/>
              </a:rPr>
              <a:t>Placing it into </a:t>
            </a:r>
            <a:r>
              <a:rPr lang="en-US" dirty="0" smtClean="0">
                <a:latin typeface="Helvetica" charset="0"/>
                <a:ea typeface="ＭＳ Ｐゴシック" charset="0"/>
              </a:rPr>
              <a:t>%</a:t>
            </a:r>
            <a:r>
              <a:rPr lang="en-US" dirty="0" err="1" smtClean="0">
                <a:latin typeface="Helvetica" charset="0"/>
                <a:ea typeface="ＭＳ Ｐゴシック" charset="0"/>
              </a:rPr>
              <a:t>rax</a:t>
            </a:r>
            <a:r>
              <a:rPr lang="en-US" dirty="0">
                <a:latin typeface="Helvetica" charset="0"/>
                <a:ea typeface="ＭＳ Ｐゴシック" charset="0"/>
              </a:rPr>
              <a:t>			    // = A[</a:t>
            </a:r>
            <a:r>
              <a:rPr lang="en-US" i="1" dirty="0" err="1">
                <a:latin typeface="Helvetica" charset="0"/>
                <a:ea typeface="ＭＳ Ｐゴシック" charset="0"/>
              </a:rPr>
              <a:t>i</a:t>
            </a:r>
            <a:r>
              <a:rPr lang="en-US" dirty="0">
                <a:latin typeface="Helvetica" charset="0"/>
                <a:ea typeface="ＭＳ Ｐゴシック" charset="0"/>
              </a:rPr>
              <a:t>]</a:t>
            </a:r>
          </a:p>
          <a:p>
            <a:pPr>
              <a:defRPr/>
            </a:pPr>
            <a:r>
              <a:rPr lang="en-US" dirty="0">
                <a:latin typeface="Helvetica" charset="0"/>
              </a:rPr>
              <a:t>So array access naturally fits with and uses the </a:t>
            </a:r>
            <a:r>
              <a:rPr lang="en-US" dirty="0" smtClean="0">
                <a:latin typeface="Helvetica" charset="0"/>
              </a:rPr>
              <a:t>complex addressing </a:t>
            </a:r>
            <a:r>
              <a:rPr lang="en-US" dirty="0">
                <a:latin typeface="Helvetica" charset="0"/>
              </a:rPr>
              <a:t>mode provided by the CPU</a:t>
            </a:r>
          </a:p>
        </p:txBody>
      </p:sp>
    </p:spTree>
    <p:extLst>
      <p:ext uri="{BB962C8B-B14F-4D97-AF65-F5344CB8AC3E}">
        <p14:creationId xmlns:p14="http://schemas.microsoft.com/office/powerpoint/2010/main" val="847765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762000" y="228600"/>
            <a:ext cx="5473700" cy="573088"/>
          </a:xfrm>
        </p:spPr>
        <p:txBody>
          <a:bodyPr/>
          <a:lstStyle/>
          <a:p>
            <a:pPr eaLnBrk="1" hangingPunct="1">
              <a:defRPr/>
            </a:pPr>
            <a:r>
              <a:rPr lang="en-US">
                <a:ea typeface="+mj-ea"/>
                <a:cs typeface="+mj-cs"/>
              </a:rPr>
              <a:t>Array Example</a:t>
            </a:r>
          </a:p>
        </p:txBody>
      </p:sp>
      <p:sp>
        <p:nvSpPr>
          <p:cNvPr id="303107" name="Rectangle 3"/>
          <p:cNvSpPr>
            <a:spLocks noGrp="1" noChangeArrowheads="1"/>
          </p:cNvSpPr>
          <p:nvPr>
            <p:ph type="body" idx="1"/>
          </p:nvPr>
        </p:nvSpPr>
        <p:spPr>
          <a:xfrm>
            <a:off x="533400" y="4994275"/>
            <a:ext cx="8382000" cy="1377950"/>
          </a:xfrm>
        </p:spPr>
        <p:txBody>
          <a:bodyPr/>
          <a:lstStyle/>
          <a:p>
            <a:pPr eaLnBrk="1" hangingPunct="1">
              <a:buFont typeface="Wingdings" charset="2"/>
              <a:buNone/>
              <a:defRPr/>
            </a:pPr>
            <a:r>
              <a:rPr lang="en-US" dirty="0">
                <a:ea typeface="+mn-ea"/>
                <a:cs typeface="+mn-cs"/>
              </a:rPr>
              <a:t>Notes</a:t>
            </a:r>
          </a:p>
          <a:p>
            <a:pPr lvl="1" eaLnBrk="1" hangingPunct="1">
              <a:buFont typeface="Wingdings" charset="2"/>
              <a:buChar char="n"/>
              <a:defRPr/>
            </a:pPr>
            <a:r>
              <a:rPr lang="en-US" dirty="0"/>
              <a:t>Declaration “</a:t>
            </a:r>
            <a:r>
              <a:rPr lang="en-US" dirty="0" err="1">
                <a:latin typeface="Courier New" charset="0"/>
              </a:rPr>
              <a:t>zip_dig</a:t>
            </a:r>
            <a:r>
              <a:rPr lang="en-US" dirty="0">
                <a:latin typeface="Courier New" charset="0"/>
              </a:rPr>
              <a:t> </a:t>
            </a:r>
            <a:r>
              <a:rPr lang="en-US" dirty="0" err="1">
                <a:latin typeface="Courier New" charset="0"/>
              </a:rPr>
              <a:t>cmu</a:t>
            </a:r>
            <a:r>
              <a:rPr lang="en-US" dirty="0"/>
              <a:t>” equivalent to “</a:t>
            </a:r>
            <a:r>
              <a:rPr lang="en-US" dirty="0" err="1">
                <a:latin typeface="Courier New" charset="0"/>
              </a:rPr>
              <a:t>int</a:t>
            </a:r>
            <a:r>
              <a:rPr lang="en-US" dirty="0">
                <a:latin typeface="Courier New" charset="0"/>
              </a:rPr>
              <a:t> cmu[5]</a:t>
            </a:r>
            <a:r>
              <a:rPr lang="en-US" dirty="0"/>
              <a:t>”</a:t>
            </a:r>
          </a:p>
          <a:p>
            <a:pPr lvl="1" eaLnBrk="1" hangingPunct="1">
              <a:buFont typeface="Wingdings" charset="2"/>
              <a:buChar char="n"/>
              <a:defRPr/>
            </a:pPr>
            <a:r>
              <a:rPr lang="en-US" dirty="0"/>
              <a:t>Example arrays were allocated in successive 20 byte blocks</a:t>
            </a:r>
          </a:p>
          <a:p>
            <a:pPr lvl="2" eaLnBrk="1" hangingPunct="1">
              <a:buFont typeface="Wingdings" charset="2"/>
              <a:buChar char="l"/>
              <a:defRPr/>
            </a:pPr>
            <a:r>
              <a:rPr lang="en-US" dirty="0"/>
              <a:t>Not guaranteed to happen in general</a:t>
            </a:r>
          </a:p>
        </p:txBody>
      </p:sp>
      <p:sp>
        <p:nvSpPr>
          <p:cNvPr id="22531" name="Rectangle 4"/>
          <p:cNvSpPr>
            <a:spLocks noChangeArrowheads="1"/>
          </p:cNvSpPr>
          <p:nvPr/>
        </p:nvSpPr>
        <p:spPr bwMode="auto">
          <a:xfrm>
            <a:off x="2057400" y="838200"/>
            <a:ext cx="4924425" cy="147478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dirty="0" err="1">
                <a:solidFill>
                  <a:srgbClr val="000066"/>
                </a:solidFill>
                <a:latin typeface="Courier New" charset="0"/>
              </a:rPr>
              <a:t>typedef</a:t>
            </a:r>
            <a:r>
              <a:rPr lang="en-US" dirty="0">
                <a:solidFill>
                  <a:srgbClr val="000066"/>
                </a:solidFill>
                <a:latin typeface="Courier New" charset="0"/>
              </a:rPr>
              <a:t> </a:t>
            </a:r>
            <a:r>
              <a:rPr lang="en-US" dirty="0" err="1">
                <a:solidFill>
                  <a:srgbClr val="000066"/>
                </a:solidFill>
                <a:latin typeface="Courier New" charset="0"/>
              </a:rPr>
              <a:t>int</a:t>
            </a:r>
            <a:r>
              <a:rPr lang="en-US" dirty="0">
                <a:solidFill>
                  <a:srgbClr val="000066"/>
                </a:solidFill>
                <a:latin typeface="Courier New" charset="0"/>
              </a:rPr>
              <a:t> </a:t>
            </a:r>
            <a:r>
              <a:rPr lang="en-US" dirty="0" err="1">
                <a:solidFill>
                  <a:srgbClr val="000066"/>
                </a:solidFill>
                <a:latin typeface="Courier New" charset="0"/>
              </a:rPr>
              <a:t>zip_dig</a:t>
            </a:r>
            <a:r>
              <a:rPr lang="en-US" dirty="0">
                <a:solidFill>
                  <a:srgbClr val="000066"/>
                </a:solidFill>
                <a:latin typeface="Courier New" charset="0"/>
              </a:rPr>
              <a:t>[5];</a:t>
            </a:r>
          </a:p>
          <a:p>
            <a:pPr algn="l">
              <a:lnSpc>
                <a:spcPct val="100000"/>
              </a:lnSpc>
            </a:pPr>
            <a:endParaRPr lang="en-US" dirty="0">
              <a:solidFill>
                <a:srgbClr val="000066"/>
              </a:solidFill>
              <a:latin typeface="Courier New" charset="0"/>
            </a:endParaRPr>
          </a:p>
          <a:p>
            <a:pPr algn="l">
              <a:lnSpc>
                <a:spcPct val="100000"/>
              </a:lnSpc>
            </a:pPr>
            <a:r>
              <a:rPr lang="en-US" dirty="0" err="1">
                <a:solidFill>
                  <a:srgbClr val="000066"/>
                </a:solidFill>
                <a:latin typeface="Courier New" charset="0"/>
              </a:rPr>
              <a:t>zip_dig</a:t>
            </a:r>
            <a:r>
              <a:rPr lang="en-US" dirty="0">
                <a:solidFill>
                  <a:srgbClr val="000066"/>
                </a:solidFill>
                <a:latin typeface="Courier New" charset="0"/>
              </a:rPr>
              <a:t> </a:t>
            </a:r>
            <a:r>
              <a:rPr lang="en-US" dirty="0" err="1">
                <a:solidFill>
                  <a:srgbClr val="000066"/>
                </a:solidFill>
                <a:latin typeface="Courier New" charset="0"/>
              </a:rPr>
              <a:t>cmu</a:t>
            </a:r>
            <a:r>
              <a:rPr lang="en-US" dirty="0">
                <a:solidFill>
                  <a:srgbClr val="000066"/>
                </a:solidFill>
                <a:latin typeface="Courier New" charset="0"/>
              </a:rPr>
              <a:t> = { 1, 5, 2, 1, 3 };</a:t>
            </a:r>
          </a:p>
          <a:p>
            <a:pPr algn="l">
              <a:lnSpc>
                <a:spcPct val="100000"/>
              </a:lnSpc>
            </a:pPr>
            <a:r>
              <a:rPr lang="en-US" dirty="0" err="1">
                <a:solidFill>
                  <a:srgbClr val="000066"/>
                </a:solidFill>
                <a:latin typeface="Courier New" charset="0"/>
              </a:rPr>
              <a:t>zip_dig</a:t>
            </a:r>
            <a:r>
              <a:rPr lang="en-US" dirty="0">
                <a:solidFill>
                  <a:srgbClr val="000066"/>
                </a:solidFill>
                <a:latin typeface="Courier New" charset="0"/>
              </a:rPr>
              <a:t> </a:t>
            </a:r>
            <a:r>
              <a:rPr lang="en-US" dirty="0" err="1">
                <a:solidFill>
                  <a:srgbClr val="000066"/>
                </a:solidFill>
                <a:latin typeface="Courier New" charset="0"/>
              </a:rPr>
              <a:t>mit</a:t>
            </a:r>
            <a:r>
              <a:rPr lang="en-US" dirty="0">
                <a:solidFill>
                  <a:srgbClr val="000066"/>
                </a:solidFill>
                <a:latin typeface="Courier New" charset="0"/>
              </a:rPr>
              <a:t> = { 0, 2, 1, 3, 9 };</a:t>
            </a:r>
          </a:p>
          <a:p>
            <a:pPr algn="l">
              <a:lnSpc>
                <a:spcPct val="100000"/>
              </a:lnSpc>
            </a:pPr>
            <a:r>
              <a:rPr lang="en-US" dirty="0" err="1">
                <a:solidFill>
                  <a:srgbClr val="000066"/>
                </a:solidFill>
                <a:latin typeface="Courier New" charset="0"/>
              </a:rPr>
              <a:t>zip_dig</a:t>
            </a:r>
            <a:r>
              <a:rPr lang="en-US" dirty="0">
                <a:solidFill>
                  <a:srgbClr val="000066"/>
                </a:solidFill>
                <a:latin typeface="Courier New" charset="0"/>
              </a:rPr>
              <a:t> </a:t>
            </a:r>
            <a:r>
              <a:rPr lang="en-US" dirty="0" smtClean="0">
                <a:solidFill>
                  <a:srgbClr val="000066"/>
                </a:solidFill>
                <a:latin typeface="Courier New" charset="0"/>
              </a:rPr>
              <a:t>cub </a:t>
            </a:r>
            <a:r>
              <a:rPr lang="en-US" dirty="0">
                <a:solidFill>
                  <a:srgbClr val="000066"/>
                </a:solidFill>
                <a:latin typeface="Courier New" charset="0"/>
              </a:rPr>
              <a:t>= { </a:t>
            </a:r>
            <a:r>
              <a:rPr lang="en-US" dirty="0" smtClean="0">
                <a:solidFill>
                  <a:srgbClr val="000066"/>
                </a:solidFill>
                <a:latin typeface="Courier New" charset="0"/>
              </a:rPr>
              <a:t>8, </a:t>
            </a:r>
            <a:r>
              <a:rPr lang="en-US" dirty="0">
                <a:solidFill>
                  <a:srgbClr val="000066"/>
                </a:solidFill>
                <a:latin typeface="Courier New" charset="0"/>
              </a:rPr>
              <a:t>0</a:t>
            </a:r>
            <a:r>
              <a:rPr lang="en-US" dirty="0" smtClean="0">
                <a:solidFill>
                  <a:srgbClr val="000066"/>
                </a:solidFill>
                <a:latin typeface="Courier New" charset="0"/>
              </a:rPr>
              <a:t>, </a:t>
            </a:r>
            <a:r>
              <a:rPr lang="en-US" dirty="0">
                <a:solidFill>
                  <a:srgbClr val="000066"/>
                </a:solidFill>
                <a:latin typeface="Courier New" charset="0"/>
              </a:rPr>
              <a:t>3</a:t>
            </a:r>
            <a:r>
              <a:rPr lang="en-US" dirty="0" smtClean="0">
                <a:solidFill>
                  <a:srgbClr val="000066"/>
                </a:solidFill>
                <a:latin typeface="Courier New" charset="0"/>
              </a:rPr>
              <a:t>, </a:t>
            </a:r>
            <a:r>
              <a:rPr lang="en-US" dirty="0">
                <a:solidFill>
                  <a:srgbClr val="000066"/>
                </a:solidFill>
                <a:latin typeface="Courier New" charset="0"/>
              </a:rPr>
              <a:t>0</a:t>
            </a:r>
            <a:r>
              <a:rPr lang="en-US" dirty="0" smtClean="0">
                <a:solidFill>
                  <a:srgbClr val="000066"/>
                </a:solidFill>
                <a:latin typeface="Courier New" charset="0"/>
              </a:rPr>
              <a:t>, </a:t>
            </a:r>
            <a:r>
              <a:rPr lang="en-US" dirty="0">
                <a:solidFill>
                  <a:srgbClr val="000066"/>
                </a:solidFill>
                <a:latin typeface="Courier New" charset="0"/>
              </a:rPr>
              <a:t>9</a:t>
            </a:r>
            <a:r>
              <a:rPr lang="en-US" dirty="0" smtClean="0">
                <a:solidFill>
                  <a:srgbClr val="000066"/>
                </a:solidFill>
                <a:latin typeface="Courier New" charset="0"/>
              </a:rPr>
              <a:t> </a:t>
            </a:r>
            <a:r>
              <a:rPr lang="en-US" dirty="0">
                <a:solidFill>
                  <a:srgbClr val="000066"/>
                </a:solidFill>
                <a:latin typeface="Courier New" charset="0"/>
              </a:rPr>
              <a:t>};</a:t>
            </a:r>
          </a:p>
        </p:txBody>
      </p:sp>
      <p:grpSp>
        <p:nvGrpSpPr>
          <p:cNvPr id="3" name="Group 2"/>
          <p:cNvGrpSpPr/>
          <p:nvPr/>
        </p:nvGrpSpPr>
        <p:grpSpPr>
          <a:xfrm>
            <a:off x="1347788" y="2667000"/>
            <a:ext cx="6805612" cy="2362201"/>
            <a:chOff x="1347788" y="2667000"/>
            <a:chExt cx="6805612" cy="2362201"/>
          </a:xfrm>
        </p:grpSpPr>
        <p:sp>
          <p:nvSpPr>
            <p:cNvPr id="22576" name="Text Box 7"/>
            <p:cNvSpPr txBox="1">
              <a:spLocks noChangeArrowheads="1"/>
            </p:cNvSpPr>
            <p:nvPr/>
          </p:nvSpPr>
          <p:spPr bwMode="auto">
            <a:xfrm>
              <a:off x="1387476" y="2667000"/>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dirty="0" err="1">
                  <a:solidFill>
                    <a:srgbClr val="000066"/>
                  </a:solidFill>
                  <a:latin typeface="Courier New" charset="0"/>
                </a:rPr>
                <a:t>zip_dig</a:t>
              </a:r>
              <a:r>
                <a:rPr lang="en-US" sz="1800" dirty="0">
                  <a:solidFill>
                    <a:srgbClr val="000066"/>
                  </a:solidFill>
                  <a:latin typeface="Courier New" charset="0"/>
                </a:rPr>
                <a:t> </a:t>
              </a:r>
              <a:r>
                <a:rPr lang="en-US" sz="1800" dirty="0" err="1">
                  <a:solidFill>
                    <a:srgbClr val="000066"/>
                  </a:solidFill>
                  <a:latin typeface="Courier New" charset="0"/>
                </a:rPr>
                <a:t>cmu</a:t>
              </a:r>
              <a:r>
                <a:rPr lang="en-US" sz="1800" dirty="0">
                  <a:solidFill>
                    <a:srgbClr val="000066"/>
                  </a:solidFill>
                  <a:latin typeface="Courier New" charset="0"/>
                </a:rPr>
                <a:t>;</a:t>
              </a:r>
            </a:p>
          </p:txBody>
        </p:sp>
        <p:grpSp>
          <p:nvGrpSpPr>
            <p:cNvPr id="22578" name="Group 9"/>
            <p:cNvGrpSpPr>
              <a:grpSpLocks/>
            </p:cNvGrpSpPr>
            <p:nvPr/>
          </p:nvGrpSpPr>
          <p:grpSpPr bwMode="auto">
            <a:xfrm>
              <a:off x="3352801" y="2743200"/>
              <a:ext cx="4572000" cy="228600"/>
              <a:chOff x="1776" y="1728"/>
              <a:chExt cx="2880" cy="144"/>
            </a:xfrm>
          </p:grpSpPr>
          <p:sp>
            <p:nvSpPr>
              <p:cNvPr id="22591" name="Rectangle 10"/>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22592" name="Rectangle 11"/>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22593" name="Rectangle 12"/>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22594" name="Rectangle 13"/>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22595" name="Rectangle 14"/>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grpSp>
        <p:sp>
          <p:nvSpPr>
            <p:cNvPr id="22579" name="Line 15"/>
            <p:cNvSpPr>
              <a:spLocks noChangeShapeType="1"/>
            </p:cNvSpPr>
            <p:nvPr/>
          </p:nvSpPr>
          <p:spPr bwMode="auto">
            <a:xfrm flipV="1">
              <a:off x="33528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80" name="Text Box 16"/>
            <p:cNvSpPr txBox="1">
              <a:spLocks noChangeArrowheads="1"/>
            </p:cNvSpPr>
            <p:nvPr/>
          </p:nvSpPr>
          <p:spPr bwMode="auto">
            <a:xfrm>
              <a:off x="31242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16</a:t>
              </a:r>
            </a:p>
          </p:txBody>
        </p:sp>
        <p:sp>
          <p:nvSpPr>
            <p:cNvPr id="22581" name="Line 17"/>
            <p:cNvSpPr>
              <a:spLocks noChangeShapeType="1"/>
            </p:cNvSpPr>
            <p:nvPr/>
          </p:nvSpPr>
          <p:spPr bwMode="auto">
            <a:xfrm flipV="1">
              <a:off x="42672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82" name="Text Box 18"/>
            <p:cNvSpPr txBox="1">
              <a:spLocks noChangeArrowheads="1"/>
            </p:cNvSpPr>
            <p:nvPr/>
          </p:nvSpPr>
          <p:spPr bwMode="auto">
            <a:xfrm>
              <a:off x="40386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20</a:t>
              </a:r>
            </a:p>
          </p:txBody>
        </p:sp>
        <p:sp>
          <p:nvSpPr>
            <p:cNvPr id="22583" name="Line 19"/>
            <p:cNvSpPr>
              <a:spLocks noChangeShapeType="1"/>
            </p:cNvSpPr>
            <p:nvPr/>
          </p:nvSpPr>
          <p:spPr bwMode="auto">
            <a:xfrm flipV="1">
              <a:off x="51816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84" name="Text Box 20"/>
            <p:cNvSpPr txBox="1">
              <a:spLocks noChangeArrowheads="1"/>
            </p:cNvSpPr>
            <p:nvPr/>
          </p:nvSpPr>
          <p:spPr bwMode="auto">
            <a:xfrm>
              <a:off x="49530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24</a:t>
              </a:r>
            </a:p>
          </p:txBody>
        </p:sp>
        <p:sp>
          <p:nvSpPr>
            <p:cNvPr id="22585" name="Line 21"/>
            <p:cNvSpPr>
              <a:spLocks noChangeShapeType="1"/>
            </p:cNvSpPr>
            <p:nvPr/>
          </p:nvSpPr>
          <p:spPr bwMode="auto">
            <a:xfrm flipV="1">
              <a:off x="60960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86" name="Text Box 22"/>
            <p:cNvSpPr txBox="1">
              <a:spLocks noChangeArrowheads="1"/>
            </p:cNvSpPr>
            <p:nvPr/>
          </p:nvSpPr>
          <p:spPr bwMode="auto">
            <a:xfrm>
              <a:off x="58674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28</a:t>
              </a:r>
            </a:p>
          </p:txBody>
        </p:sp>
        <p:sp>
          <p:nvSpPr>
            <p:cNvPr id="22587" name="Line 23"/>
            <p:cNvSpPr>
              <a:spLocks noChangeShapeType="1"/>
            </p:cNvSpPr>
            <p:nvPr/>
          </p:nvSpPr>
          <p:spPr bwMode="auto">
            <a:xfrm flipV="1">
              <a:off x="70104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88" name="Text Box 24"/>
            <p:cNvSpPr txBox="1">
              <a:spLocks noChangeArrowheads="1"/>
            </p:cNvSpPr>
            <p:nvPr/>
          </p:nvSpPr>
          <p:spPr bwMode="auto">
            <a:xfrm>
              <a:off x="67818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32</a:t>
              </a:r>
            </a:p>
          </p:txBody>
        </p:sp>
        <p:sp>
          <p:nvSpPr>
            <p:cNvPr id="22589" name="Line 25"/>
            <p:cNvSpPr>
              <a:spLocks noChangeShapeType="1"/>
            </p:cNvSpPr>
            <p:nvPr/>
          </p:nvSpPr>
          <p:spPr bwMode="auto">
            <a:xfrm flipV="1">
              <a:off x="7924800" y="29718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90" name="Text Box 26"/>
            <p:cNvSpPr txBox="1">
              <a:spLocks noChangeArrowheads="1"/>
            </p:cNvSpPr>
            <p:nvPr/>
          </p:nvSpPr>
          <p:spPr bwMode="auto">
            <a:xfrm>
              <a:off x="7696200" y="312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dirty="0">
                  <a:solidFill>
                    <a:srgbClr val="000066"/>
                  </a:solidFill>
                  <a:latin typeface="Courier New" charset="0"/>
                </a:rPr>
                <a:t>36</a:t>
              </a:r>
            </a:p>
          </p:txBody>
        </p:sp>
        <p:sp>
          <p:nvSpPr>
            <p:cNvPr id="22556" name="Text Box 28"/>
            <p:cNvSpPr txBox="1">
              <a:spLocks noChangeArrowheads="1"/>
            </p:cNvSpPr>
            <p:nvPr/>
          </p:nvSpPr>
          <p:spPr bwMode="auto">
            <a:xfrm>
              <a:off x="1371601" y="3443288"/>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a:solidFill>
                    <a:srgbClr val="000066"/>
                  </a:solidFill>
                  <a:latin typeface="Courier New" charset="0"/>
                </a:rPr>
                <a:t>zip_dig mit;</a:t>
              </a:r>
            </a:p>
          </p:txBody>
        </p:sp>
        <p:grpSp>
          <p:nvGrpSpPr>
            <p:cNvPr id="22558" name="Group 30"/>
            <p:cNvGrpSpPr>
              <a:grpSpLocks/>
            </p:cNvGrpSpPr>
            <p:nvPr/>
          </p:nvGrpSpPr>
          <p:grpSpPr bwMode="auto">
            <a:xfrm>
              <a:off x="3336926" y="3519488"/>
              <a:ext cx="4572000" cy="228600"/>
              <a:chOff x="1776" y="1728"/>
              <a:chExt cx="2880" cy="144"/>
            </a:xfrm>
          </p:grpSpPr>
          <p:sp>
            <p:nvSpPr>
              <p:cNvPr id="22571" name="Rectangle 31"/>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22572" name="Rectangle 32"/>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22573" name="Rectangle 33"/>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22574" name="Rectangle 34"/>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22575" name="Rectangle 35"/>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grpSp>
        <p:sp>
          <p:nvSpPr>
            <p:cNvPr id="22559" name="Line 36"/>
            <p:cNvSpPr>
              <a:spLocks noChangeShapeType="1"/>
            </p:cNvSpPr>
            <p:nvPr/>
          </p:nvSpPr>
          <p:spPr bwMode="auto">
            <a:xfrm flipV="1">
              <a:off x="33528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60" name="Text Box 37"/>
            <p:cNvSpPr txBox="1">
              <a:spLocks noChangeArrowheads="1"/>
            </p:cNvSpPr>
            <p:nvPr/>
          </p:nvSpPr>
          <p:spPr bwMode="auto">
            <a:xfrm>
              <a:off x="31242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36</a:t>
              </a:r>
            </a:p>
          </p:txBody>
        </p:sp>
        <p:sp>
          <p:nvSpPr>
            <p:cNvPr id="22561" name="Line 38"/>
            <p:cNvSpPr>
              <a:spLocks noChangeShapeType="1"/>
            </p:cNvSpPr>
            <p:nvPr/>
          </p:nvSpPr>
          <p:spPr bwMode="auto">
            <a:xfrm flipV="1">
              <a:off x="42672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62" name="Text Box 39"/>
            <p:cNvSpPr txBox="1">
              <a:spLocks noChangeArrowheads="1"/>
            </p:cNvSpPr>
            <p:nvPr/>
          </p:nvSpPr>
          <p:spPr bwMode="auto">
            <a:xfrm>
              <a:off x="40386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40</a:t>
              </a:r>
            </a:p>
          </p:txBody>
        </p:sp>
        <p:sp>
          <p:nvSpPr>
            <p:cNvPr id="22563" name="Line 40"/>
            <p:cNvSpPr>
              <a:spLocks noChangeShapeType="1"/>
            </p:cNvSpPr>
            <p:nvPr/>
          </p:nvSpPr>
          <p:spPr bwMode="auto">
            <a:xfrm flipV="1">
              <a:off x="51816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64" name="Text Box 41"/>
            <p:cNvSpPr txBox="1">
              <a:spLocks noChangeArrowheads="1"/>
            </p:cNvSpPr>
            <p:nvPr/>
          </p:nvSpPr>
          <p:spPr bwMode="auto">
            <a:xfrm>
              <a:off x="49530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44</a:t>
              </a:r>
            </a:p>
          </p:txBody>
        </p:sp>
        <p:sp>
          <p:nvSpPr>
            <p:cNvPr id="22565" name="Line 42"/>
            <p:cNvSpPr>
              <a:spLocks noChangeShapeType="1"/>
            </p:cNvSpPr>
            <p:nvPr/>
          </p:nvSpPr>
          <p:spPr bwMode="auto">
            <a:xfrm flipV="1">
              <a:off x="60960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66" name="Text Box 43"/>
            <p:cNvSpPr txBox="1">
              <a:spLocks noChangeArrowheads="1"/>
            </p:cNvSpPr>
            <p:nvPr/>
          </p:nvSpPr>
          <p:spPr bwMode="auto">
            <a:xfrm>
              <a:off x="58674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48</a:t>
              </a:r>
            </a:p>
          </p:txBody>
        </p:sp>
        <p:sp>
          <p:nvSpPr>
            <p:cNvPr id="22567" name="Line 44"/>
            <p:cNvSpPr>
              <a:spLocks noChangeShapeType="1"/>
            </p:cNvSpPr>
            <p:nvPr/>
          </p:nvSpPr>
          <p:spPr bwMode="auto">
            <a:xfrm flipV="1">
              <a:off x="70104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68" name="Text Box 45"/>
            <p:cNvSpPr txBox="1">
              <a:spLocks noChangeArrowheads="1"/>
            </p:cNvSpPr>
            <p:nvPr/>
          </p:nvSpPr>
          <p:spPr bwMode="auto">
            <a:xfrm>
              <a:off x="67818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52</a:t>
              </a:r>
            </a:p>
          </p:txBody>
        </p:sp>
        <p:sp>
          <p:nvSpPr>
            <p:cNvPr id="22569" name="Line 46"/>
            <p:cNvSpPr>
              <a:spLocks noChangeShapeType="1"/>
            </p:cNvSpPr>
            <p:nvPr/>
          </p:nvSpPr>
          <p:spPr bwMode="auto">
            <a:xfrm flipV="1">
              <a:off x="7924800" y="3748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70" name="Text Box 47"/>
            <p:cNvSpPr txBox="1">
              <a:spLocks noChangeArrowheads="1"/>
            </p:cNvSpPr>
            <p:nvPr/>
          </p:nvSpPr>
          <p:spPr bwMode="auto">
            <a:xfrm>
              <a:off x="7696200" y="3900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56</a:t>
              </a:r>
            </a:p>
          </p:txBody>
        </p:sp>
        <p:sp>
          <p:nvSpPr>
            <p:cNvPr id="22536" name="Text Box 49"/>
            <p:cNvSpPr txBox="1">
              <a:spLocks noChangeArrowheads="1"/>
            </p:cNvSpPr>
            <p:nvPr/>
          </p:nvSpPr>
          <p:spPr bwMode="auto">
            <a:xfrm>
              <a:off x="1347788" y="4205288"/>
              <a:ext cx="184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dirty="0" err="1">
                  <a:solidFill>
                    <a:srgbClr val="000066"/>
                  </a:solidFill>
                  <a:latin typeface="Courier New" charset="0"/>
                </a:rPr>
                <a:t>zip_dig</a:t>
              </a:r>
              <a:r>
                <a:rPr lang="en-US" sz="1800" dirty="0">
                  <a:solidFill>
                    <a:srgbClr val="000066"/>
                  </a:solidFill>
                  <a:latin typeface="Courier New" charset="0"/>
                </a:rPr>
                <a:t> </a:t>
              </a:r>
              <a:r>
                <a:rPr lang="en-US" sz="1800" dirty="0" smtClean="0">
                  <a:solidFill>
                    <a:srgbClr val="000066"/>
                  </a:solidFill>
                  <a:latin typeface="Courier New" charset="0"/>
                </a:rPr>
                <a:t>cub</a:t>
              </a:r>
              <a:r>
                <a:rPr lang="en-US" sz="1800" dirty="0">
                  <a:solidFill>
                    <a:srgbClr val="000066"/>
                  </a:solidFill>
                  <a:latin typeface="Courier New" charset="0"/>
                </a:rPr>
                <a:t>;</a:t>
              </a:r>
            </a:p>
          </p:txBody>
        </p:sp>
        <p:grpSp>
          <p:nvGrpSpPr>
            <p:cNvPr id="22538" name="Group 51"/>
            <p:cNvGrpSpPr>
              <a:grpSpLocks/>
            </p:cNvGrpSpPr>
            <p:nvPr/>
          </p:nvGrpSpPr>
          <p:grpSpPr bwMode="auto">
            <a:xfrm>
              <a:off x="3336926" y="4281488"/>
              <a:ext cx="4572000" cy="228600"/>
              <a:chOff x="1776" y="1728"/>
              <a:chExt cx="2880" cy="144"/>
            </a:xfrm>
          </p:grpSpPr>
          <p:sp>
            <p:nvSpPr>
              <p:cNvPr id="22551" name="Rectangle 52"/>
              <p:cNvSpPr>
                <a:spLocks noChangeArrowheads="1"/>
              </p:cNvSpPr>
              <p:nvPr/>
            </p:nvSpPr>
            <p:spPr bwMode="auto">
              <a:xfrm>
                <a:off x="1776"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8</a:t>
                </a:r>
              </a:p>
            </p:txBody>
          </p:sp>
          <p:sp>
            <p:nvSpPr>
              <p:cNvPr id="22552" name="Rectangle 53"/>
              <p:cNvSpPr>
                <a:spLocks noChangeArrowheads="1"/>
              </p:cNvSpPr>
              <p:nvPr/>
            </p:nvSpPr>
            <p:spPr bwMode="auto">
              <a:xfrm>
                <a:off x="2352"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0</a:t>
                </a:r>
              </a:p>
            </p:txBody>
          </p:sp>
          <p:sp>
            <p:nvSpPr>
              <p:cNvPr id="22553" name="Rectangle 54"/>
              <p:cNvSpPr>
                <a:spLocks noChangeArrowheads="1"/>
              </p:cNvSpPr>
              <p:nvPr/>
            </p:nvSpPr>
            <p:spPr bwMode="auto">
              <a:xfrm>
                <a:off x="2928"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3</a:t>
                </a:r>
              </a:p>
            </p:txBody>
          </p:sp>
          <p:sp>
            <p:nvSpPr>
              <p:cNvPr id="22554" name="Rectangle 55"/>
              <p:cNvSpPr>
                <a:spLocks noChangeArrowheads="1"/>
              </p:cNvSpPr>
              <p:nvPr/>
            </p:nvSpPr>
            <p:spPr bwMode="auto">
              <a:xfrm>
                <a:off x="3504"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0</a:t>
                </a:r>
              </a:p>
            </p:txBody>
          </p:sp>
          <p:sp>
            <p:nvSpPr>
              <p:cNvPr id="22555" name="Rectangle 56"/>
              <p:cNvSpPr>
                <a:spLocks noChangeArrowheads="1"/>
              </p:cNvSpPr>
              <p:nvPr/>
            </p:nvSpPr>
            <p:spPr bwMode="auto">
              <a:xfrm>
                <a:off x="4080" y="1728"/>
                <a:ext cx="576" cy="144"/>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9</a:t>
                </a:r>
              </a:p>
            </p:txBody>
          </p:sp>
        </p:grpSp>
        <p:sp>
          <p:nvSpPr>
            <p:cNvPr id="22539" name="Line 57"/>
            <p:cNvSpPr>
              <a:spLocks noChangeShapeType="1"/>
            </p:cNvSpPr>
            <p:nvPr/>
          </p:nvSpPr>
          <p:spPr bwMode="auto">
            <a:xfrm flipV="1">
              <a:off x="33528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40" name="Text Box 58"/>
            <p:cNvSpPr txBox="1">
              <a:spLocks noChangeArrowheads="1"/>
            </p:cNvSpPr>
            <p:nvPr/>
          </p:nvSpPr>
          <p:spPr bwMode="auto">
            <a:xfrm>
              <a:off x="31242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56</a:t>
              </a:r>
            </a:p>
          </p:txBody>
        </p:sp>
        <p:sp>
          <p:nvSpPr>
            <p:cNvPr id="22541" name="Line 59"/>
            <p:cNvSpPr>
              <a:spLocks noChangeShapeType="1"/>
            </p:cNvSpPr>
            <p:nvPr/>
          </p:nvSpPr>
          <p:spPr bwMode="auto">
            <a:xfrm flipV="1">
              <a:off x="42672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42" name="Text Box 60"/>
            <p:cNvSpPr txBox="1">
              <a:spLocks noChangeArrowheads="1"/>
            </p:cNvSpPr>
            <p:nvPr/>
          </p:nvSpPr>
          <p:spPr bwMode="auto">
            <a:xfrm>
              <a:off x="40386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60</a:t>
              </a:r>
            </a:p>
          </p:txBody>
        </p:sp>
        <p:sp>
          <p:nvSpPr>
            <p:cNvPr id="22543" name="Line 61"/>
            <p:cNvSpPr>
              <a:spLocks noChangeShapeType="1"/>
            </p:cNvSpPr>
            <p:nvPr/>
          </p:nvSpPr>
          <p:spPr bwMode="auto">
            <a:xfrm flipV="1">
              <a:off x="51816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44" name="Text Box 62"/>
            <p:cNvSpPr txBox="1">
              <a:spLocks noChangeArrowheads="1"/>
            </p:cNvSpPr>
            <p:nvPr/>
          </p:nvSpPr>
          <p:spPr bwMode="auto">
            <a:xfrm>
              <a:off x="49530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64</a:t>
              </a:r>
            </a:p>
          </p:txBody>
        </p:sp>
        <p:sp>
          <p:nvSpPr>
            <p:cNvPr id="22545" name="Line 63"/>
            <p:cNvSpPr>
              <a:spLocks noChangeShapeType="1"/>
            </p:cNvSpPr>
            <p:nvPr/>
          </p:nvSpPr>
          <p:spPr bwMode="auto">
            <a:xfrm flipV="1">
              <a:off x="60960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46" name="Text Box 64"/>
            <p:cNvSpPr txBox="1">
              <a:spLocks noChangeArrowheads="1"/>
            </p:cNvSpPr>
            <p:nvPr/>
          </p:nvSpPr>
          <p:spPr bwMode="auto">
            <a:xfrm>
              <a:off x="58674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68</a:t>
              </a:r>
            </a:p>
          </p:txBody>
        </p:sp>
        <p:sp>
          <p:nvSpPr>
            <p:cNvPr id="22547" name="Line 65"/>
            <p:cNvSpPr>
              <a:spLocks noChangeShapeType="1"/>
            </p:cNvSpPr>
            <p:nvPr/>
          </p:nvSpPr>
          <p:spPr bwMode="auto">
            <a:xfrm flipV="1">
              <a:off x="70104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48" name="Text Box 66"/>
            <p:cNvSpPr txBox="1">
              <a:spLocks noChangeArrowheads="1"/>
            </p:cNvSpPr>
            <p:nvPr/>
          </p:nvSpPr>
          <p:spPr bwMode="auto">
            <a:xfrm>
              <a:off x="67818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72</a:t>
              </a:r>
            </a:p>
          </p:txBody>
        </p:sp>
        <p:sp>
          <p:nvSpPr>
            <p:cNvPr id="22549" name="Line 67"/>
            <p:cNvSpPr>
              <a:spLocks noChangeShapeType="1"/>
            </p:cNvSpPr>
            <p:nvPr/>
          </p:nvSpPr>
          <p:spPr bwMode="auto">
            <a:xfrm flipV="1">
              <a:off x="7924800" y="4510088"/>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2550" name="Text Box 68"/>
            <p:cNvSpPr txBox="1">
              <a:spLocks noChangeArrowheads="1"/>
            </p:cNvSpPr>
            <p:nvPr/>
          </p:nvSpPr>
          <p:spPr bwMode="auto">
            <a:xfrm>
              <a:off x="7696200" y="4662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76</a:t>
              </a:r>
            </a:p>
          </p:txBody>
        </p:sp>
      </p:grpSp>
    </p:spTree>
    <p:extLst>
      <p:ext uri="{BB962C8B-B14F-4D97-AF65-F5344CB8AC3E}">
        <p14:creationId xmlns:p14="http://schemas.microsoft.com/office/powerpoint/2010/main" val="3104150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3107">
                                            <p:txEl>
                                              <p:pRg st="0" end="0"/>
                                            </p:txEl>
                                          </p:spTgt>
                                        </p:tgtEl>
                                        <p:attrNameLst>
                                          <p:attrName>style.visibility</p:attrName>
                                        </p:attrNameLst>
                                      </p:cBhvr>
                                      <p:to>
                                        <p:strVal val="visible"/>
                                      </p:to>
                                    </p:set>
                                    <p:animEffect transition="in" filter="fade">
                                      <p:cBhvr>
                                        <p:cTn id="12" dur="500"/>
                                        <p:tgtEl>
                                          <p:spTgt spid="30310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3107">
                                            <p:txEl>
                                              <p:pRg st="1" end="1"/>
                                            </p:txEl>
                                          </p:spTgt>
                                        </p:tgtEl>
                                        <p:attrNameLst>
                                          <p:attrName>style.visibility</p:attrName>
                                        </p:attrNameLst>
                                      </p:cBhvr>
                                      <p:to>
                                        <p:strVal val="visible"/>
                                      </p:to>
                                    </p:set>
                                    <p:animEffect transition="in" filter="fade">
                                      <p:cBhvr>
                                        <p:cTn id="15" dur="500"/>
                                        <p:tgtEl>
                                          <p:spTgt spid="30310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3107">
                                            <p:txEl>
                                              <p:pRg st="2" end="2"/>
                                            </p:txEl>
                                          </p:spTgt>
                                        </p:tgtEl>
                                        <p:attrNameLst>
                                          <p:attrName>style.visibility</p:attrName>
                                        </p:attrNameLst>
                                      </p:cBhvr>
                                      <p:to>
                                        <p:strVal val="visible"/>
                                      </p:to>
                                    </p:set>
                                    <p:animEffect transition="in" filter="fade">
                                      <p:cBhvr>
                                        <p:cTn id="18" dur="500"/>
                                        <p:tgtEl>
                                          <p:spTgt spid="30310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3107">
                                            <p:txEl>
                                              <p:pRg st="3" end="3"/>
                                            </p:txEl>
                                          </p:spTgt>
                                        </p:tgtEl>
                                        <p:attrNameLst>
                                          <p:attrName>style.visibility</p:attrName>
                                        </p:attrNameLst>
                                      </p:cBhvr>
                                      <p:to>
                                        <p:strVal val="visible"/>
                                      </p:to>
                                    </p:set>
                                    <p:animEffect transition="in" filter="fade">
                                      <p:cBhvr>
                                        <p:cTn id="21" dur="500"/>
                                        <p:tgtEl>
                                          <p:spTgt spid="303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65802</TotalTime>
  <Pages>35</Pages>
  <Words>8824</Words>
  <Application>Microsoft Macintosh PowerPoint</Application>
  <PresentationFormat>Letter Paper (8.5x11 in)</PresentationFormat>
  <Paragraphs>2223</Paragraphs>
  <Slides>73</Slides>
  <Notes>29</Notes>
  <HiddenSlides>0</HiddenSlides>
  <MMClips>0</MMClips>
  <ScaleCrop>false</ScaleCrop>
  <HeadingPairs>
    <vt:vector size="4" baseType="variant">
      <vt:variant>
        <vt:lpstr>Theme</vt:lpstr>
      </vt:variant>
      <vt:variant>
        <vt:i4>2</vt:i4>
      </vt:variant>
      <vt:variant>
        <vt:lpstr>Slide Titles</vt:lpstr>
      </vt:variant>
      <vt:variant>
        <vt:i4>73</vt:i4>
      </vt:variant>
    </vt:vector>
  </HeadingPairs>
  <TitlesOfParts>
    <vt:vector size="75" baseType="lpstr">
      <vt:lpstr>class02</vt:lpstr>
      <vt:lpstr>3_class02</vt:lpstr>
      <vt:lpstr>Arrays, Structures, Alignment, Unions</vt:lpstr>
      <vt:lpstr>Announcements</vt:lpstr>
      <vt:lpstr>Announcements</vt:lpstr>
      <vt:lpstr>Announcements</vt:lpstr>
      <vt:lpstr>Announcements</vt:lpstr>
      <vt:lpstr>Array Allocation</vt:lpstr>
      <vt:lpstr>Array Access</vt:lpstr>
      <vt:lpstr>Array Access (2)</vt:lpstr>
      <vt:lpstr>Array Example</vt:lpstr>
      <vt:lpstr>Array Accessing Example</vt:lpstr>
      <vt:lpstr>Referencing Examples</vt:lpstr>
      <vt:lpstr>Array Loop Example</vt:lpstr>
      <vt:lpstr>Multidimensional (Nested) Array</vt:lpstr>
      <vt:lpstr>Multidimensional (Nested) Array</vt:lpstr>
      <vt:lpstr>Nested Array Row Access</vt:lpstr>
      <vt:lpstr>Nested Array Row Access Code</vt:lpstr>
      <vt:lpstr>Nested Array Element Access</vt:lpstr>
      <vt:lpstr>Nested Array Element Access Code</vt:lpstr>
      <vt:lpstr>Strange Referencing Examples</vt:lpstr>
      <vt:lpstr>Multi-Level Array Example</vt:lpstr>
      <vt:lpstr>Element Access in Multi-Level Array</vt:lpstr>
      <vt:lpstr>Array Element Accesses</vt:lpstr>
      <vt:lpstr>Using Nested Arrays for Matrix Operations</vt:lpstr>
      <vt:lpstr>Using Nested Arrays (2)</vt:lpstr>
      <vt:lpstr>Dynamic Nested Arrays</vt:lpstr>
      <vt:lpstr>Dynamic Array Multiplication</vt:lpstr>
      <vt:lpstr>Optimizing Dynamic Array Mult.</vt:lpstr>
      <vt:lpstr>N X N Matrix Code</vt:lpstr>
      <vt:lpstr>16 X 16 Matrix Access</vt:lpstr>
      <vt:lpstr>n X n Matrix Access</vt:lpstr>
      <vt:lpstr>Structure Representation</vt:lpstr>
      <vt:lpstr>Structure Representation (2)</vt:lpstr>
      <vt:lpstr>Generating Pointer to Structure Member</vt:lpstr>
      <vt:lpstr>Following Linked List</vt:lpstr>
      <vt:lpstr>Alignment</vt:lpstr>
      <vt:lpstr>Specific Cases of Alignment (x86-64)</vt:lpstr>
      <vt:lpstr>Satisfying Alignment with Structures</vt:lpstr>
      <vt:lpstr>Meeting Overall Alignment Requirement</vt:lpstr>
      <vt:lpstr>Arrays of Structures</vt:lpstr>
      <vt:lpstr>Accessing Array Elements</vt:lpstr>
      <vt:lpstr>Saving Space</vt:lpstr>
      <vt:lpstr>Union Allocation</vt:lpstr>
      <vt:lpstr>Using Unions to Access Bit Patterns</vt:lpstr>
      <vt:lpstr>Byte Ordering Revisited</vt:lpstr>
      <vt:lpstr>Using Unions to Study Byte Ordering</vt:lpstr>
      <vt:lpstr>Byte Ordering Example (Cont).</vt:lpstr>
      <vt:lpstr>Byte Ordering on IA32</vt:lpstr>
      <vt:lpstr>Byte Ordering on Sun</vt:lpstr>
      <vt:lpstr>Byte Ordering on x86-64</vt:lpstr>
      <vt:lpstr>Supplementary Slides</vt:lpstr>
      <vt:lpstr>IA32/Linux Stack Frame</vt:lpstr>
      <vt:lpstr>Revisiting swap</vt:lpstr>
      <vt:lpstr>Revisiting swap</vt:lpstr>
      <vt:lpstr>swap Setup #1</vt:lpstr>
      <vt:lpstr>swap Setup #2</vt:lpstr>
      <vt:lpstr>swap Setup #3</vt:lpstr>
      <vt:lpstr>Effect of swap Setup</vt:lpstr>
      <vt:lpstr>swap Finish #1</vt:lpstr>
      <vt:lpstr>swap Finish #2</vt:lpstr>
      <vt:lpstr>swap Finish #3</vt:lpstr>
      <vt:lpstr>swap Finish #4</vt:lpstr>
      <vt:lpstr>IA32/Linux Register Usage</vt:lpstr>
      <vt:lpstr>Summarizing Stack Discipline</vt:lpstr>
      <vt:lpstr>Recap…</vt:lpstr>
      <vt:lpstr>Recursion with Pointers</vt:lpstr>
      <vt:lpstr>Recursion: Pointer Creation</vt:lpstr>
      <vt:lpstr>Recursion: Pointer Passing</vt:lpstr>
      <vt:lpstr>Recursion: Pointer Use</vt:lpstr>
      <vt:lpstr>Recursion: Pointer Use</vt:lpstr>
      <vt:lpstr>Array Loop Example</vt:lpstr>
      <vt:lpstr>Array Loop Example</vt:lpstr>
      <vt:lpstr>Array Loop Implementation</vt:lpstr>
      <vt:lpstr>Strange Referencing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Level Programming II</dc:title>
  <dc:subject/>
  <dc:creator>Randal E. Bryant and David R. O'Hallaron</dc:creator>
  <cp:keywords/>
  <dc:description/>
  <cp:lastModifiedBy>Richard Han</cp:lastModifiedBy>
  <cp:revision>461</cp:revision>
  <cp:lastPrinted>1998-08-31T18:34:23Z</cp:lastPrinted>
  <dcterms:created xsi:type="dcterms:W3CDTF">2012-09-13T06:34:06Z</dcterms:created>
  <dcterms:modified xsi:type="dcterms:W3CDTF">2019-10-01T19:38:30Z</dcterms:modified>
</cp:coreProperties>
</file>