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5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6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7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8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9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10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11.xml" ContentType="application/vnd.openxmlformats-officedocument.theme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067" r:id="rId1"/>
    <p:sldMasterId id="2147484079" r:id="rId2"/>
    <p:sldMasterId id="2147484082" r:id="rId3"/>
    <p:sldMasterId id="2147484094" r:id="rId4"/>
    <p:sldMasterId id="2147484223" r:id="rId5"/>
    <p:sldMasterId id="2147484235" r:id="rId6"/>
    <p:sldMasterId id="2147484247" r:id="rId7"/>
    <p:sldMasterId id="2147484259" r:id="rId8"/>
    <p:sldMasterId id="2147484283" r:id="rId9"/>
    <p:sldMasterId id="2147484295" r:id="rId10"/>
    <p:sldMasterId id="2147484307" r:id="rId11"/>
    <p:sldMasterId id="2147484319" r:id="rId12"/>
  </p:sldMasterIdLst>
  <p:notesMasterIdLst>
    <p:notesMasterId r:id="rId125"/>
  </p:notesMasterIdLst>
  <p:handoutMasterIdLst>
    <p:handoutMasterId r:id="rId126"/>
  </p:handoutMasterIdLst>
  <p:sldIdLst>
    <p:sldId id="493" r:id="rId13"/>
    <p:sldId id="556" r:id="rId14"/>
    <p:sldId id="647" r:id="rId15"/>
    <p:sldId id="623" r:id="rId16"/>
    <p:sldId id="494" r:id="rId17"/>
    <p:sldId id="495" r:id="rId18"/>
    <p:sldId id="496" r:id="rId19"/>
    <p:sldId id="497" r:id="rId20"/>
    <p:sldId id="498" r:id="rId21"/>
    <p:sldId id="618" r:id="rId22"/>
    <p:sldId id="515" r:id="rId23"/>
    <p:sldId id="543" r:id="rId24"/>
    <p:sldId id="544" r:id="rId25"/>
    <p:sldId id="545" r:id="rId26"/>
    <p:sldId id="546" r:id="rId27"/>
    <p:sldId id="547" r:id="rId28"/>
    <p:sldId id="548" r:id="rId29"/>
    <p:sldId id="549" r:id="rId30"/>
    <p:sldId id="550" r:id="rId31"/>
    <p:sldId id="551" r:id="rId32"/>
    <p:sldId id="552" r:id="rId33"/>
    <p:sldId id="553" r:id="rId34"/>
    <p:sldId id="554" r:id="rId35"/>
    <p:sldId id="557" r:id="rId36"/>
    <p:sldId id="558" r:id="rId37"/>
    <p:sldId id="559" r:id="rId38"/>
    <p:sldId id="560" r:id="rId39"/>
    <p:sldId id="561" r:id="rId40"/>
    <p:sldId id="562" r:id="rId41"/>
    <p:sldId id="563" r:id="rId42"/>
    <p:sldId id="564" r:id="rId43"/>
    <p:sldId id="565" r:id="rId44"/>
    <p:sldId id="566" r:id="rId45"/>
    <p:sldId id="567" r:id="rId46"/>
    <p:sldId id="568" r:id="rId47"/>
    <p:sldId id="569" r:id="rId48"/>
    <p:sldId id="570" r:id="rId49"/>
    <p:sldId id="517" r:id="rId50"/>
    <p:sldId id="624" r:id="rId51"/>
    <p:sldId id="625" r:id="rId52"/>
    <p:sldId id="626" r:id="rId53"/>
    <p:sldId id="627" r:id="rId54"/>
    <p:sldId id="628" r:id="rId55"/>
    <p:sldId id="629" r:id="rId56"/>
    <p:sldId id="630" r:id="rId57"/>
    <p:sldId id="631" r:id="rId58"/>
    <p:sldId id="632" r:id="rId59"/>
    <p:sldId id="633" r:id="rId60"/>
    <p:sldId id="634" r:id="rId61"/>
    <p:sldId id="635" r:id="rId62"/>
    <p:sldId id="636" r:id="rId63"/>
    <p:sldId id="637" r:id="rId64"/>
    <p:sldId id="638" r:id="rId65"/>
    <p:sldId id="639" r:id="rId66"/>
    <p:sldId id="640" r:id="rId67"/>
    <p:sldId id="641" r:id="rId68"/>
    <p:sldId id="642" r:id="rId69"/>
    <p:sldId id="643" r:id="rId70"/>
    <p:sldId id="644" r:id="rId71"/>
    <p:sldId id="645" r:id="rId72"/>
    <p:sldId id="646" r:id="rId73"/>
    <p:sldId id="518" r:id="rId74"/>
    <p:sldId id="520" r:id="rId75"/>
    <p:sldId id="541" r:id="rId76"/>
    <p:sldId id="534" r:id="rId77"/>
    <p:sldId id="535" r:id="rId78"/>
    <p:sldId id="536" r:id="rId79"/>
    <p:sldId id="537" r:id="rId80"/>
    <p:sldId id="539" r:id="rId81"/>
    <p:sldId id="540" r:id="rId82"/>
    <p:sldId id="519" r:id="rId83"/>
    <p:sldId id="572" r:id="rId84"/>
    <p:sldId id="573" r:id="rId85"/>
    <p:sldId id="574" r:id="rId86"/>
    <p:sldId id="575" r:id="rId87"/>
    <p:sldId id="576" r:id="rId88"/>
    <p:sldId id="577" r:id="rId89"/>
    <p:sldId id="578" r:id="rId90"/>
    <p:sldId id="579" r:id="rId91"/>
    <p:sldId id="580" r:id="rId92"/>
    <p:sldId id="581" r:id="rId93"/>
    <p:sldId id="582" r:id="rId94"/>
    <p:sldId id="583" r:id="rId95"/>
    <p:sldId id="584" r:id="rId96"/>
    <p:sldId id="585" r:id="rId97"/>
    <p:sldId id="586" r:id="rId98"/>
    <p:sldId id="587" r:id="rId99"/>
    <p:sldId id="588" r:id="rId100"/>
    <p:sldId id="589" r:id="rId101"/>
    <p:sldId id="590" r:id="rId102"/>
    <p:sldId id="591" r:id="rId103"/>
    <p:sldId id="592" r:id="rId104"/>
    <p:sldId id="593" r:id="rId105"/>
    <p:sldId id="594" r:id="rId106"/>
    <p:sldId id="595" r:id="rId107"/>
    <p:sldId id="596" r:id="rId108"/>
    <p:sldId id="597" r:id="rId109"/>
    <p:sldId id="598" r:id="rId110"/>
    <p:sldId id="599" r:id="rId111"/>
    <p:sldId id="600" r:id="rId112"/>
    <p:sldId id="601" r:id="rId113"/>
    <p:sldId id="602" r:id="rId114"/>
    <p:sldId id="603" r:id="rId115"/>
    <p:sldId id="604" r:id="rId116"/>
    <p:sldId id="605" r:id="rId117"/>
    <p:sldId id="606" r:id="rId118"/>
    <p:sldId id="607" r:id="rId119"/>
    <p:sldId id="608" r:id="rId120"/>
    <p:sldId id="609" r:id="rId121"/>
    <p:sldId id="610" r:id="rId122"/>
    <p:sldId id="611" r:id="rId123"/>
    <p:sldId id="612" r:id="rId124"/>
  </p:sldIdLst>
  <p:sldSz cx="9144000" cy="6858000" type="letter"/>
  <p:notesSz cx="6845300" cy="9396413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3800"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1pPr>
    <a:lvl2pPr marL="453101" indent="1562" algn="ctr" rtl="0" eaLnBrk="0" fontAlgn="base" hangingPunct="0">
      <a:lnSpc>
        <a:spcPct val="90000"/>
      </a:lnSpc>
      <a:spcBef>
        <a:spcPct val="0"/>
      </a:spcBef>
      <a:spcAft>
        <a:spcPct val="0"/>
      </a:spcAft>
      <a:defRPr sz="3800"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2pPr>
    <a:lvl3pPr marL="906200" indent="3175" algn="ctr" rtl="0" eaLnBrk="0" fontAlgn="base" hangingPunct="0">
      <a:lnSpc>
        <a:spcPct val="90000"/>
      </a:lnSpc>
      <a:spcBef>
        <a:spcPct val="0"/>
      </a:spcBef>
      <a:spcAft>
        <a:spcPct val="0"/>
      </a:spcAft>
      <a:defRPr sz="3800"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3pPr>
    <a:lvl4pPr marL="1359302" indent="4709" algn="ctr" rtl="0" eaLnBrk="0" fontAlgn="base" hangingPunct="0">
      <a:lnSpc>
        <a:spcPct val="90000"/>
      </a:lnSpc>
      <a:spcBef>
        <a:spcPct val="0"/>
      </a:spcBef>
      <a:spcAft>
        <a:spcPct val="0"/>
      </a:spcAft>
      <a:defRPr sz="3800"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4pPr>
    <a:lvl5pPr marL="1813979" indent="4709" algn="ctr" rtl="0" eaLnBrk="0" fontAlgn="base" hangingPunct="0">
      <a:lnSpc>
        <a:spcPct val="90000"/>
      </a:lnSpc>
      <a:spcBef>
        <a:spcPct val="0"/>
      </a:spcBef>
      <a:spcAft>
        <a:spcPct val="0"/>
      </a:spcAft>
      <a:defRPr sz="3800"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5pPr>
    <a:lvl6pPr marL="2273393" algn="l" defTabSz="454678" rtl="0" eaLnBrk="1" latinLnBrk="0" hangingPunct="1">
      <a:defRPr sz="3800"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6pPr>
    <a:lvl7pPr marL="2728072" algn="l" defTabSz="454678" rtl="0" eaLnBrk="1" latinLnBrk="0" hangingPunct="1">
      <a:defRPr sz="3800"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7pPr>
    <a:lvl8pPr marL="3182750" algn="l" defTabSz="454678" rtl="0" eaLnBrk="1" latinLnBrk="0" hangingPunct="1">
      <a:defRPr sz="3800"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8pPr>
    <a:lvl9pPr marL="3637431" algn="l" defTabSz="454678" rtl="0" eaLnBrk="1" latinLnBrk="0" hangingPunct="1">
      <a:defRPr sz="3800"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66FF"/>
    <a:srgbClr val="CCFF33"/>
    <a:srgbClr val="00CCFF"/>
    <a:srgbClr val="FF00FF"/>
    <a:srgbClr val="CC0000"/>
    <a:srgbClr val="FFFF99"/>
    <a:srgbClr val="9403B9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-872" y="-104"/>
      </p:cViewPr>
      <p:guideLst>
        <p:guide orient="horz" pos="96"/>
        <p:guide pos="556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-1584" y="-104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60" Type="http://schemas.openxmlformats.org/officeDocument/2006/relationships/slide" Target="slides/slide48.xml"/><Relationship Id="rId61" Type="http://schemas.openxmlformats.org/officeDocument/2006/relationships/slide" Target="slides/slide49.xml"/><Relationship Id="rId62" Type="http://schemas.openxmlformats.org/officeDocument/2006/relationships/slide" Target="slides/slide50.xml"/><Relationship Id="rId63" Type="http://schemas.openxmlformats.org/officeDocument/2006/relationships/slide" Target="slides/slide51.xml"/><Relationship Id="rId64" Type="http://schemas.openxmlformats.org/officeDocument/2006/relationships/slide" Target="slides/slide52.xml"/><Relationship Id="rId65" Type="http://schemas.openxmlformats.org/officeDocument/2006/relationships/slide" Target="slides/slide53.xml"/><Relationship Id="rId66" Type="http://schemas.openxmlformats.org/officeDocument/2006/relationships/slide" Target="slides/slide54.xml"/><Relationship Id="rId67" Type="http://schemas.openxmlformats.org/officeDocument/2006/relationships/slide" Target="slides/slide55.xml"/><Relationship Id="rId68" Type="http://schemas.openxmlformats.org/officeDocument/2006/relationships/slide" Target="slides/slide56.xml"/><Relationship Id="rId69" Type="http://schemas.openxmlformats.org/officeDocument/2006/relationships/slide" Target="slides/slide57.xml"/><Relationship Id="rId120" Type="http://schemas.openxmlformats.org/officeDocument/2006/relationships/slide" Target="slides/slide108.xml"/><Relationship Id="rId121" Type="http://schemas.openxmlformats.org/officeDocument/2006/relationships/slide" Target="slides/slide109.xml"/><Relationship Id="rId122" Type="http://schemas.openxmlformats.org/officeDocument/2006/relationships/slide" Target="slides/slide110.xml"/><Relationship Id="rId123" Type="http://schemas.openxmlformats.org/officeDocument/2006/relationships/slide" Target="slides/slide111.xml"/><Relationship Id="rId124" Type="http://schemas.openxmlformats.org/officeDocument/2006/relationships/slide" Target="slides/slide112.xml"/><Relationship Id="rId125" Type="http://schemas.openxmlformats.org/officeDocument/2006/relationships/notesMaster" Target="notesMasters/notesMaster1.xml"/><Relationship Id="rId126" Type="http://schemas.openxmlformats.org/officeDocument/2006/relationships/handoutMaster" Target="handoutMasters/handoutMaster1.xml"/><Relationship Id="rId127" Type="http://schemas.openxmlformats.org/officeDocument/2006/relationships/printerSettings" Target="printerSettings/printerSettings1.bin"/><Relationship Id="rId128" Type="http://schemas.openxmlformats.org/officeDocument/2006/relationships/presProps" Target="presProps.xml"/><Relationship Id="rId129" Type="http://schemas.openxmlformats.org/officeDocument/2006/relationships/viewProps" Target="viewProps.xml"/><Relationship Id="rId40" Type="http://schemas.openxmlformats.org/officeDocument/2006/relationships/slide" Target="slides/slide28.xml"/><Relationship Id="rId41" Type="http://schemas.openxmlformats.org/officeDocument/2006/relationships/slide" Target="slides/slide29.xml"/><Relationship Id="rId42" Type="http://schemas.openxmlformats.org/officeDocument/2006/relationships/slide" Target="slides/slide30.xml"/><Relationship Id="rId90" Type="http://schemas.openxmlformats.org/officeDocument/2006/relationships/slide" Target="slides/slide78.xml"/><Relationship Id="rId91" Type="http://schemas.openxmlformats.org/officeDocument/2006/relationships/slide" Target="slides/slide79.xml"/><Relationship Id="rId92" Type="http://schemas.openxmlformats.org/officeDocument/2006/relationships/slide" Target="slides/slide80.xml"/><Relationship Id="rId93" Type="http://schemas.openxmlformats.org/officeDocument/2006/relationships/slide" Target="slides/slide81.xml"/><Relationship Id="rId94" Type="http://schemas.openxmlformats.org/officeDocument/2006/relationships/slide" Target="slides/slide82.xml"/><Relationship Id="rId95" Type="http://schemas.openxmlformats.org/officeDocument/2006/relationships/slide" Target="slides/slide83.xml"/><Relationship Id="rId96" Type="http://schemas.openxmlformats.org/officeDocument/2006/relationships/slide" Target="slides/slide84.xml"/><Relationship Id="rId101" Type="http://schemas.openxmlformats.org/officeDocument/2006/relationships/slide" Target="slides/slide89.xml"/><Relationship Id="rId102" Type="http://schemas.openxmlformats.org/officeDocument/2006/relationships/slide" Target="slides/slide90.xml"/><Relationship Id="rId103" Type="http://schemas.openxmlformats.org/officeDocument/2006/relationships/slide" Target="slides/slide91.xml"/><Relationship Id="rId104" Type="http://schemas.openxmlformats.org/officeDocument/2006/relationships/slide" Target="slides/slide92.xml"/><Relationship Id="rId105" Type="http://schemas.openxmlformats.org/officeDocument/2006/relationships/slide" Target="slides/slide93.xml"/><Relationship Id="rId106" Type="http://schemas.openxmlformats.org/officeDocument/2006/relationships/slide" Target="slides/slide94.xml"/><Relationship Id="rId107" Type="http://schemas.openxmlformats.org/officeDocument/2006/relationships/slide" Target="slides/slide95.xml"/><Relationship Id="rId108" Type="http://schemas.openxmlformats.org/officeDocument/2006/relationships/slide" Target="slides/slide96.xml"/><Relationship Id="rId109" Type="http://schemas.openxmlformats.org/officeDocument/2006/relationships/slide" Target="slides/slide97.xml"/><Relationship Id="rId97" Type="http://schemas.openxmlformats.org/officeDocument/2006/relationships/slide" Target="slides/slide85.xml"/><Relationship Id="rId98" Type="http://schemas.openxmlformats.org/officeDocument/2006/relationships/slide" Target="slides/slide86.xml"/><Relationship Id="rId99" Type="http://schemas.openxmlformats.org/officeDocument/2006/relationships/slide" Target="slides/slide87.xml"/><Relationship Id="rId43" Type="http://schemas.openxmlformats.org/officeDocument/2006/relationships/slide" Target="slides/slide31.xml"/><Relationship Id="rId44" Type="http://schemas.openxmlformats.org/officeDocument/2006/relationships/slide" Target="slides/slide32.xml"/><Relationship Id="rId45" Type="http://schemas.openxmlformats.org/officeDocument/2006/relationships/slide" Target="slides/slide33.xml"/><Relationship Id="rId46" Type="http://schemas.openxmlformats.org/officeDocument/2006/relationships/slide" Target="slides/slide34.xml"/><Relationship Id="rId47" Type="http://schemas.openxmlformats.org/officeDocument/2006/relationships/slide" Target="slides/slide35.xml"/><Relationship Id="rId48" Type="http://schemas.openxmlformats.org/officeDocument/2006/relationships/slide" Target="slides/slide36.xml"/><Relationship Id="rId49" Type="http://schemas.openxmlformats.org/officeDocument/2006/relationships/slide" Target="slides/slide37.xml"/><Relationship Id="rId100" Type="http://schemas.openxmlformats.org/officeDocument/2006/relationships/slide" Target="slides/slide88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70" Type="http://schemas.openxmlformats.org/officeDocument/2006/relationships/slide" Target="slides/slide58.xml"/><Relationship Id="rId71" Type="http://schemas.openxmlformats.org/officeDocument/2006/relationships/slide" Target="slides/slide59.xml"/><Relationship Id="rId72" Type="http://schemas.openxmlformats.org/officeDocument/2006/relationships/slide" Target="slides/slide60.xml"/><Relationship Id="rId73" Type="http://schemas.openxmlformats.org/officeDocument/2006/relationships/slide" Target="slides/slide61.xml"/><Relationship Id="rId74" Type="http://schemas.openxmlformats.org/officeDocument/2006/relationships/slide" Target="slides/slide62.xml"/><Relationship Id="rId75" Type="http://schemas.openxmlformats.org/officeDocument/2006/relationships/slide" Target="slides/slide63.xml"/><Relationship Id="rId76" Type="http://schemas.openxmlformats.org/officeDocument/2006/relationships/slide" Target="slides/slide64.xml"/><Relationship Id="rId77" Type="http://schemas.openxmlformats.org/officeDocument/2006/relationships/slide" Target="slides/slide65.xml"/><Relationship Id="rId78" Type="http://schemas.openxmlformats.org/officeDocument/2006/relationships/slide" Target="slides/slide66.xml"/><Relationship Id="rId79" Type="http://schemas.openxmlformats.org/officeDocument/2006/relationships/slide" Target="slides/slide67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130" Type="http://schemas.openxmlformats.org/officeDocument/2006/relationships/theme" Target="theme/theme1.xml"/><Relationship Id="rId13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9" Type="http://schemas.openxmlformats.org/officeDocument/2006/relationships/slideMaster" Target="slideMasters/slideMaster9.xml"/><Relationship Id="rId50" Type="http://schemas.openxmlformats.org/officeDocument/2006/relationships/slide" Target="slides/slide38.xml"/><Relationship Id="rId51" Type="http://schemas.openxmlformats.org/officeDocument/2006/relationships/slide" Target="slides/slide39.xml"/><Relationship Id="rId52" Type="http://schemas.openxmlformats.org/officeDocument/2006/relationships/slide" Target="slides/slide40.xml"/><Relationship Id="rId53" Type="http://schemas.openxmlformats.org/officeDocument/2006/relationships/slide" Target="slides/slide41.xml"/><Relationship Id="rId54" Type="http://schemas.openxmlformats.org/officeDocument/2006/relationships/slide" Target="slides/slide42.xml"/><Relationship Id="rId55" Type="http://schemas.openxmlformats.org/officeDocument/2006/relationships/slide" Target="slides/slide43.xml"/><Relationship Id="rId56" Type="http://schemas.openxmlformats.org/officeDocument/2006/relationships/slide" Target="slides/slide44.xml"/><Relationship Id="rId57" Type="http://schemas.openxmlformats.org/officeDocument/2006/relationships/slide" Target="slides/slide45.xml"/><Relationship Id="rId58" Type="http://schemas.openxmlformats.org/officeDocument/2006/relationships/slide" Target="slides/slide46.xml"/><Relationship Id="rId59" Type="http://schemas.openxmlformats.org/officeDocument/2006/relationships/slide" Target="slides/slide47.xml"/><Relationship Id="rId110" Type="http://schemas.openxmlformats.org/officeDocument/2006/relationships/slide" Target="slides/slide98.xml"/><Relationship Id="rId111" Type="http://schemas.openxmlformats.org/officeDocument/2006/relationships/slide" Target="slides/slide99.xml"/><Relationship Id="rId112" Type="http://schemas.openxmlformats.org/officeDocument/2006/relationships/slide" Target="slides/slide100.xml"/><Relationship Id="rId113" Type="http://schemas.openxmlformats.org/officeDocument/2006/relationships/slide" Target="slides/slide101.xml"/><Relationship Id="rId114" Type="http://schemas.openxmlformats.org/officeDocument/2006/relationships/slide" Target="slides/slide102.xml"/><Relationship Id="rId115" Type="http://schemas.openxmlformats.org/officeDocument/2006/relationships/slide" Target="slides/slide103.xml"/><Relationship Id="rId116" Type="http://schemas.openxmlformats.org/officeDocument/2006/relationships/slide" Target="slides/slide104.xml"/><Relationship Id="rId117" Type="http://schemas.openxmlformats.org/officeDocument/2006/relationships/slide" Target="slides/slide105.xml"/><Relationship Id="rId118" Type="http://schemas.openxmlformats.org/officeDocument/2006/relationships/slide" Target="slides/slide106.xml"/><Relationship Id="rId119" Type="http://schemas.openxmlformats.org/officeDocument/2006/relationships/slide" Target="slides/slide10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slide" Target="slides/slide23.xml"/><Relationship Id="rId36" Type="http://schemas.openxmlformats.org/officeDocument/2006/relationships/slide" Target="slides/slide24.xml"/><Relationship Id="rId37" Type="http://schemas.openxmlformats.org/officeDocument/2006/relationships/slide" Target="slides/slide25.xml"/><Relationship Id="rId38" Type="http://schemas.openxmlformats.org/officeDocument/2006/relationships/slide" Target="slides/slide26.xml"/><Relationship Id="rId39" Type="http://schemas.openxmlformats.org/officeDocument/2006/relationships/slide" Target="slides/slide27.xml"/><Relationship Id="rId80" Type="http://schemas.openxmlformats.org/officeDocument/2006/relationships/slide" Target="slides/slide68.xml"/><Relationship Id="rId81" Type="http://schemas.openxmlformats.org/officeDocument/2006/relationships/slide" Target="slides/slide69.xml"/><Relationship Id="rId82" Type="http://schemas.openxmlformats.org/officeDocument/2006/relationships/slide" Target="slides/slide70.xml"/><Relationship Id="rId83" Type="http://schemas.openxmlformats.org/officeDocument/2006/relationships/slide" Target="slides/slide71.xml"/><Relationship Id="rId84" Type="http://schemas.openxmlformats.org/officeDocument/2006/relationships/slide" Target="slides/slide72.xml"/><Relationship Id="rId85" Type="http://schemas.openxmlformats.org/officeDocument/2006/relationships/slide" Target="slides/slide73.xml"/><Relationship Id="rId86" Type="http://schemas.openxmlformats.org/officeDocument/2006/relationships/slide" Target="slides/slide74.xml"/><Relationship Id="rId87" Type="http://schemas.openxmlformats.org/officeDocument/2006/relationships/slide" Target="slides/slide75.xml"/><Relationship Id="rId88" Type="http://schemas.openxmlformats.org/officeDocument/2006/relationships/slide" Target="slides/slide76.xml"/><Relationship Id="rId89" Type="http://schemas.openxmlformats.org/officeDocument/2006/relationships/slide" Target="slides/slide77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70.xml"/><Relationship Id="rId4" Type="http://schemas.openxmlformats.org/officeDocument/2006/relationships/slide" Target="slides/slide71.xml"/><Relationship Id="rId5" Type="http://schemas.openxmlformats.org/officeDocument/2006/relationships/slide" Target="slides/slide106.xml"/><Relationship Id="rId1" Type="http://schemas.openxmlformats.org/officeDocument/2006/relationships/slide" Target="slides/slide22.xml"/><Relationship Id="rId2" Type="http://schemas.openxmlformats.org/officeDocument/2006/relationships/slide" Target="slides/slide6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3044825" y="8950325"/>
            <a:ext cx="7572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312" tIns="44450" rIns="87312" bIns="44450">
            <a:spAutoFit/>
          </a:bodyPr>
          <a:lstStyle/>
          <a:p>
            <a:pPr defTabSz="868363"/>
            <a:r>
              <a:rPr lang="en-US" sz="1200" b="0"/>
              <a:t>Page </a:t>
            </a:r>
            <a:fld id="{DA784630-F60B-2E40-8690-0CDD130D9584}" type="slidenum">
              <a:rPr lang="en-US" sz="1200" b="0"/>
              <a:pPr defTabSz="868363"/>
              <a:t>‹#›</a:t>
            </a:fld>
            <a:endParaRPr lang="en-US" sz="1200" b="0"/>
          </a:p>
        </p:txBody>
      </p:sp>
    </p:spTree>
    <p:extLst>
      <p:ext uri="{BB962C8B-B14F-4D97-AF65-F5344CB8AC3E}">
        <p14:creationId xmlns:p14="http://schemas.microsoft.com/office/powerpoint/2010/main" val="32790161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3022600" y="8950325"/>
            <a:ext cx="80010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312" tIns="44450" rIns="87312" bIns="44450">
            <a:spAutoFit/>
          </a:bodyPr>
          <a:lstStyle/>
          <a:p>
            <a:pPr defTabSz="868363"/>
            <a:r>
              <a:rPr lang="en-US" sz="1200" b="0">
                <a:latin typeface="Century Gothic" charset="0"/>
              </a:rPr>
              <a:t>Page </a:t>
            </a:r>
            <a:fld id="{B2785608-01AC-0844-8091-DF8C96EE9310}" type="slidenum">
              <a:rPr lang="en-US" sz="1200" b="0">
                <a:latin typeface="Century Gothic" charset="0"/>
              </a:rPr>
              <a:pPr defTabSz="868363"/>
              <a:t>‹#›</a:t>
            </a:fld>
            <a:endParaRPr lang="en-US" sz="1200" b="0">
              <a:latin typeface="Century Gothic" charset="0"/>
            </a:endParaRPr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8267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0627409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ＭＳ Ｐゴシック" charset="0"/>
      </a:defRPr>
    </a:lvl1pPr>
    <a:lvl2pPr marL="453101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06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59302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13979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67580" algn="l" defTabSz="4535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21097" algn="l" defTabSz="4535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74614" algn="l" defTabSz="4535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28129" algn="l" defTabSz="4535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4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6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7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9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0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1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4 contains</a:t>
            </a:r>
            <a:r>
              <a:rPr lang="en-US" baseline="0" dirty="0" smtClean="0"/>
              <a:t> a lot of detail about pipelining that we’re going to skip.  So we have to carefully carve out what content we’re going to cover.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9154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707" y="6447966"/>
            <a:ext cx="92333" cy="2590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>
              <a:latin typeface="Helvetica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707" y="6447966"/>
            <a:ext cx="92333" cy="2590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>
              <a:latin typeface="Helvetica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707" y="6447966"/>
            <a:ext cx="92333" cy="2590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>
              <a:latin typeface="Helvetica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707" y="6447966"/>
            <a:ext cx="92333" cy="2590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>
              <a:latin typeface="Helvetica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707" y="6447966"/>
            <a:ext cx="92333" cy="2590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>
              <a:latin typeface="Helvetica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effectively the PIPE- implementation in the </a:t>
            </a:r>
            <a:r>
              <a:rPr lang="en-US" smtClean="0"/>
              <a:t>textbook Figure 4.41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249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707" y="6447966"/>
            <a:ext cx="92333" cy="2590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>
              <a:latin typeface="Helvetica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707" y="6447966"/>
            <a:ext cx="92333" cy="2590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>
              <a:latin typeface="Helvetica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707" y="5607736"/>
            <a:ext cx="7185997" cy="193950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720" rIns="45720" anchor="ctr">
            <a:spAutoFit/>
          </a:bodyPr>
          <a:lstStyle/>
          <a:p>
            <a:r>
              <a:rPr lang="en-US" dirty="0">
                <a:latin typeface="Helvetica" charset="0"/>
              </a:rPr>
              <a:t>“</a:t>
            </a:r>
            <a:r>
              <a:rPr lang="en-US" altLang="ja-JP" dirty="0">
                <a:latin typeface="Helvetica" charset="0"/>
              </a:rPr>
              <a:t>A slightly more sophisticated strategy, known as backward taken, forward not-taken (BTFNT), predicts</a:t>
            </a:r>
          </a:p>
          <a:p>
            <a:r>
              <a:rPr lang="en-US" dirty="0">
                <a:latin typeface="Helvetica" charset="0"/>
              </a:rPr>
              <a:t>that branches to lower addresses than the next instruction will be taken, while those to higher addresses</a:t>
            </a:r>
          </a:p>
          <a:p>
            <a:r>
              <a:rPr lang="en-US" dirty="0">
                <a:latin typeface="Helvetica" charset="0"/>
              </a:rPr>
              <a:t>will not be taken. This strategy has a success rate of around 65%. This improvement stems from the fact</a:t>
            </a:r>
          </a:p>
          <a:p>
            <a:r>
              <a:rPr lang="en-US" dirty="0">
                <a:latin typeface="Helvetica" charset="0"/>
              </a:rPr>
              <a:t>that loops are closed by backward branches, and loops are generally executed multiple times. Forward</a:t>
            </a:r>
          </a:p>
          <a:p>
            <a:r>
              <a:rPr lang="en-US" dirty="0">
                <a:latin typeface="Helvetica" charset="0"/>
              </a:rPr>
              <a:t>branches are used for conditional operations, and these are less likely to be taken.” – p. </a:t>
            </a:r>
            <a:r>
              <a:rPr lang="en-US" dirty="0" smtClean="0">
                <a:latin typeface="Helvetica" charset="0"/>
              </a:rPr>
              <a:t>428</a:t>
            </a:r>
            <a:endParaRPr lang="en-US" dirty="0">
              <a:latin typeface="Helvetica" charset="0"/>
            </a:endParaRPr>
          </a:p>
          <a:p>
            <a:r>
              <a:rPr lang="en-US" dirty="0">
                <a:latin typeface="Helvetica" charset="0"/>
              </a:rPr>
              <a:t>“As we saw in Section 3.6.6, </a:t>
            </a:r>
            <a:r>
              <a:rPr lang="en-US" dirty="0" err="1">
                <a:latin typeface="Helvetica" charset="0"/>
              </a:rPr>
              <a:t>mispredicted</a:t>
            </a:r>
            <a:r>
              <a:rPr lang="en-US" dirty="0">
                <a:latin typeface="Helvetica" charset="0"/>
              </a:rPr>
              <a:t> branches can degrade the performance of a program</a:t>
            </a:r>
          </a:p>
          <a:p>
            <a:r>
              <a:rPr lang="en-US" dirty="0">
                <a:latin typeface="Helvetica" charset="0"/>
              </a:rPr>
              <a:t>considerably, thus motivating the use of conditional data transfer rather than conditional control</a:t>
            </a:r>
          </a:p>
          <a:p>
            <a:r>
              <a:rPr lang="en-US" dirty="0">
                <a:latin typeface="Helvetica" charset="0"/>
              </a:rPr>
              <a:t>transfer when possible” – p. </a:t>
            </a:r>
            <a:r>
              <a:rPr lang="en-US" dirty="0" smtClean="0">
                <a:latin typeface="Helvetica" charset="0"/>
              </a:rPr>
              <a:t>428</a:t>
            </a:r>
            <a:endParaRPr lang="en-US" dirty="0">
              <a:latin typeface="Helvetica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707" y="6447966"/>
            <a:ext cx="92333" cy="2590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>
              <a:latin typeface="Helvetica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9154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707" y="6447966"/>
            <a:ext cx="92333" cy="2590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>
              <a:latin typeface="Helvetica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707" y="6447966"/>
            <a:ext cx="92333" cy="2590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>
              <a:latin typeface="Helvetica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707" y="6447966"/>
            <a:ext cx="92333" cy="2590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>
              <a:latin typeface="Helvetica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707" y="6447966"/>
            <a:ext cx="27754277" cy="2590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720" rIns="45720" anchor="ctr">
            <a:spAutoFit/>
          </a:bodyPr>
          <a:lstStyle/>
          <a:p>
            <a:r>
              <a:rPr lang="en-US" dirty="0">
                <a:latin typeface="Helvetica" charset="0"/>
              </a:rPr>
              <a:t>The CPU hardware can dynamically detect a data dependency, as in the add instruction here, and *stall* the forward progress of that instruction through the pipeline until the results are ready.  In this case, the add would be stalled at the decode stage waiting until both </a:t>
            </a:r>
            <a:r>
              <a:rPr lang="en-US" dirty="0" smtClean="0">
                <a:latin typeface="Helvetica" charset="0"/>
              </a:rPr>
              <a:t>%</a:t>
            </a:r>
            <a:r>
              <a:rPr lang="en-US" dirty="0" err="1" smtClean="0">
                <a:latin typeface="Helvetica" charset="0"/>
              </a:rPr>
              <a:t>rdx</a:t>
            </a:r>
            <a:r>
              <a:rPr lang="en-US" dirty="0" smtClean="0">
                <a:latin typeface="Helvetica" charset="0"/>
              </a:rPr>
              <a:t> </a:t>
            </a:r>
            <a:r>
              <a:rPr lang="en-US" dirty="0">
                <a:latin typeface="Helvetica" charset="0"/>
              </a:rPr>
              <a:t>and </a:t>
            </a:r>
            <a:r>
              <a:rPr lang="en-US" dirty="0" smtClean="0">
                <a:latin typeface="Helvetica" charset="0"/>
              </a:rPr>
              <a:t>%</a:t>
            </a:r>
            <a:r>
              <a:rPr lang="en-US" dirty="0" err="1" smtClean="0">
                <a:latin typeface="Helvetica" charset="0"/>
              </a:rPr>
              <a:t>rax</a:t>
            </a:r>
            <a:r>
              <a:rPr lang="en-US" dirty="0" smtClean="0">
                <a:latin typeface="Helvetica" charset="0"/>
              </a:rPr>
              <a:t> </a:t>
            </a:r>
            <a:r>
              <a:rPr lang="en-US" dirty="0">
                <a:latin typeface="Helvetica" charset="0"/>
              </a:rPr>
              <a:t>were set properly/written back.  This stalling effectively introduces </a:t>
            </a:r>
            <a:r>
              <a:rPr lang="en-US" dirty="0" err="1">
                <a:latin typeface="Helvetica" charset="0"/>
              </a:rPr>
              <a:t>nops</a:t>
            </a:r>
            <a:r>
              <a:rPr lang="en-US" dirty="0">
                <a:latin typeface="Helvetica" charset="0"/>
              </a:rPr>
              <a:t> into the pipeline without needing a compiler to do it.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8370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707" y="6447966"/>
            <a:ext cx="92333" cy="2590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>
              <a:latin typeface="Helvetica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707" y="6447966"/>
            <a:ext cx="92333" cy="2590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>
              <a:latin typeface="Helvetica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707" y="6447966"/>
            <a:ext cx="14135466" cy="2590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720" rIns="45720" anchor="ctr">
            <a:spAutoFit/>
          </a:bodyPr>
          <a:lstStyle/>
          <a:p>
            <a:r>
              <a:rPr lang="en-US" dirty="0">
                <a:latin typeface="Helvetica" charset="0"/>
              </a:rPr>
              <a:t>It’s not until the M stage that the M registers receives the condition codes from the E stage, and can feedback to the PC predictor that a branch has been </a:t>
            </a:r>
            <a:r>
              <a:rPr lang="en-US" dirty="0" err="1">
                <a:latin typeface="Helvetica" charset="0"/>
              </a:rPr>
              <a:t>mispredicted</a:t>
            </a:r>
            <a:r>
              <a:rPr lang="en-US" dirty="0">
                <a:latin typeface="Helvetica" charset="0"/>
              </a:rPr>
              <a:t>.  See full PIPE diagram p. </a:t>
            </a:r>
            <a:r>
              <a:rPr lang="en-US" dirty="0" smtClean="0">
                <a:latin typeface="Helvetica" charset="0"/>
              </a:rPr>
              <a:t>440 Fig </a:t>
            </a:r>
            <a:r>
              <a:rPr lang="en-US" dirty="0">
                <a:latin typeface="Helvetica" charset="0"/>
              </a:rPr>
              <a:t>4.52.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707" y="6447966"/>
            <a:ext cx="22351332" cy="2590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720" rIns="45720" anchor="ctr">
            <a:spAutoFit/>
          </a:bodyPr>
          <a:lstStyle/>
          <a:p>
            <a:r>
              <a:rPr lang="en-US">
                <a:latin typeface="Helvetica" charset="0"/>
              </a:rPr>
              <a:t>Note the 3 nops in p are to avoid a 2</a:t>
            </a:r>
            <a:r>
              <a:rPr lang="en-US" baseline="30000">
                <a:latin typeface="Helvetica" charset="0"/>
              </a:rPr>
              <a:t>nd</a:t>
            </a:r>
            <a:r>
              <a:rPr lang="en-US">
                <a:latin typeface="Helvetica" charset="0"/>
              </a:rPr>
              <a:t> data hazard between call p and ret, namely call p will change the stack pointer, which takes time to flow through the pipeline until the Writeback stage.  There are 3 nops because when the call p is at the Writeback stage, the ret can be at the Decode stage, which is a difference of 3 stages.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707" y="6447966"/>
            <a:ext cx="92333" cy="2590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>
              <a:latin typeface="Helvetica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Note in </a:t>
            </a:r>
            <a:r>
              <a:rPr lang="en-US" dirty="0" err="1" smtClean="0"/>
              <a:t>mrmovq</a:t>
            </a:r>
            <a:r>
              <a:rPr lang="en-US" dirty="0" smtClean="0"/>
              <a:t> </a:t>
            </a:r>
            <a:r>
              <a:rPr lang="en-US" dirty="0"/>
              <a:t>how the order of </a:t>
            </a:r>
            <a:r>
              <a:rPr lang="en-US" dirty="0" err="1"/>
              <a:t>rA</a:t>
            </a:r>
            <a:r>
              <a:rPr lang="en-US" dirty="0"/>
              <a:t> and </a:t>
            </a:r>
            <a:r>
              <a:rPr lang="en-US" dirty="0" err="1"/>
              <a:t>rB</a:t>
            </a:r>
            <a:r>
              <a:rPr lang="en-US" dirty="0"/>
              <a:t> are reversed in the encoding.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2290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entury Gothic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6802" name="Notes Placeholder 2"/>
          <p:cNvSpPr>
            <a:spLocks noGrp="1"/>
          </p:cNvSpPr>
          <p:nvPr>
            <p:ph type="body" idx="1"/>
          </p:nvPr>
        </p:nvSpPr>
        <p:spPr>
          <a:xfrm>
            <a:off x="684213" y="4464050"/>
            <a:ext cx="5476875" cy="4227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Helvetica" charset="0"/>
              </a:rPr>
              <a:t>add has register byte but not constant word</a:t>
            </a:r>
          </a:p>
          <a:p>
            <a:r>
              <a:rPr lang="en-US">
                <a:latin typeface="Helvetica" charset="0"/>
              </a:rPr>
              <a:t>j* has constant word but not register byte</a:t>
            </a:r>
          </a:p>
          <a:p>
            <a:r>
              <a:rPr lang="en-US">
                <a:latin typeface="Helvetica" charset="0"/>
              </a:rPr>
              <a:t>mrmov and rmmove have both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6443663"/>
            <a:ext cx="92075" cy="269875"/>
          </a:xfrm>
          <a:ln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0898" name="Notes Placeholder 2"/>
          <p:cNvSpPr>
            <a:spLocks noGrp="1"/>
          </p:cNvSpPr>
          <p:nvPr>
            <p:ph type="body" idx="1"/>
          </p:nvPr>
        </p:nvSpPr>
        <p:spPr>
          <a:xfrm>
            <a:off x="684213" y="4464050"/>
            <a:ext cx="5476875" cy="4227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Helvetica" charset="0"/>
              </a:rPr>
              <a:t>Note: not every line/connection is shown.  Some are omitted for brevity.</a:t>
            </a:r>
          </a:p>
          <a:p>
            <a:r>
              <a:rPr lang="en-US">
                <a:latin typeface="Helvetica" charset="0"/>
              </a:rPr>
              <a:t>valP is input as Data to memory stage since a call will push the return address (= valP) into memory on the stack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9090" name="Notes Placeholder 2"/>
          <p:cNvSpPr>
            <a:spLocks noGrp="1"/>
          </p:cNvSpPr>
          <p:nvPr>
            <p:ph type="body" idx="1"/>
          </p:nvPr>
        </p:nvSpPr>
        <p:spPr>
          <a:xfrm>
            <a:off x="684213" y="4464050"/>
            <a:ext cx="5476875" cy="4227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Helvetica" charset="0"/>
              </a:rPr>
              <a:t>Note how unlike the previous two examples of </a:t>
            </a:r>
            <a:r>
              <a:rPr lang="en-US" dirty="0" err="1" smtClean="0">
                <a:latin typeface="Helvetica" charset="0"/>
              </a:rPr>
              <a:t>addq</a:t>
            </a:r>
            <a:r>
              <a:rPr lang="en-US" dirty="0" smtClean="0">
                <a:latin typeface="Helvetica" charset="0"/>
              </a:rPr>
              <a:t> </a:t>
            </a:r>
            <a:r>
              <a:rPr lang="en-US" dirty="0">
                <a:latin typeface="Helvetica" charset="0"/>
              </a:rPr>
              <a:t>and </a:t>
            </a:r>
            <a:r>
              <a:rPr lang="en-US" dirty="0" err="1" smtClean="0">
                <a:latin typeface="Helvetica" charset="0"/>
              </a:rPr>
              <a:t>rmmovq</a:t>
            </a:r>
            <a:r>
              <a:rPr lang="en-US" dirty="0" smtClean="0">
                <a:latin typeface="Helvetica" charset="0"/>
              </a:rPr>
              <a:t>, </a:t>
            </a:r>
            <a:r>
              <a:rPr lang="en-US" dirty="0" err="1" smtClean="0">
                <a:latin typeface="Helvetica" charset="0"/>
              </a:rPr>
              <a:t>popq</a:t>
            </a:r>
            <a:r>
              <a:rPr lang="en-US" baseline="0" dirty="0" smtClean="0">
                <a:latin typeface="Helvetica" charset="0"/>
              </a:rPr>
              <a:t> </a:t>
            </a:r>
            <a:r>
              <a:rPr lang="en-US" dirty="0" smtClean="0">
                <a:latin typeface="Helvetica" charset="0"/>
              </a:rPr>
              <a:t>requires </a:t>
            </a:r>
            <a:r>
              <a:rPr lang="en-US" dirty="0">
                <a:latin typeface="Helvetica" charset="0"/>
              </a:rPr>
              <a:t>both the memory stage and write-back stage to be busy in order to successfully complete the instruction.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0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707" y="6443721"/>
            <a:ext cx="91904" cy="26916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>
              <a:latin typeface="Helvetica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209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707" y="6447966"/>
            <a:ext cx="92333" cy="2590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>
              <a:latin typeface="Helvetica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414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707" y="6447966"/>
            <a:ext cx="92333" cy="2590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>
              <a:latin typeface="Helvetica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619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707" y="6447966"/>
            <a:ext cx="92333" cy="2590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>
              <a:latin typeface="Helvetica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824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707" y="6447966"/>
            <a:ext cx="92333" cy="2590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>
              <a:latin typeface="Helvetica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029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707" y="6447966"/>
            <a:ext cx="92333" cy="2590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>
              <a:latin typeface="Helvetica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Disassembled object code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233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707" y="6447966"/>
            <a:ext cx="92333" cy="2590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>
              <a:latin typeface="Helvetica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438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707" y="6447966"/>
            <a:ext cx="92333" cy="2590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>
              <a:latin typeface="Helvetica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6434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707" y="6447966"/>
            <a:ext cx="92333" cy="2590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>
              <a:latin typeface="Helvetica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8482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707" y="6447966"/>
            <a:ext cx="92333" cy="2590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>
              <a:latin typeface="Helvetica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707" y="6447966"/>
            <a:ext cx="92333" cy="2590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>
              <a:latin typeface="Helvetica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707" y="6447966"/>
            <a:ext cx="92333" cy="2590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>
              <a:latin typeface="Helvetica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707" y="6447966"/>
            <a:ext cx="92333" cy="2590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>
              <a:latin typeface="Helvetica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707" y="6447966"/>
            <a:ext cx="92333" cy="2590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>
              <a:latin typeface="Helvetica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707" y="6447966"/>
            <a:ext cx="92333" cy="2590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>
              <a:latin typeface="Helvetica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5019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1" y="365125"/>
            <a:ext cx="7772400" cy="1143000"/>
          </a:xfrm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lIns="91294" tIns="45667" rIns="91294" bIns="45667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2027944"/>
      </p:ext>
    </p:extLst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11855"/>
      </p:ext>
    </p:extLst>
  </p:cSld>
  <p:clrMapOvr>
    <a:masterClrMapping/>
  </p:clrMapOvr>
  <p:transition xmlns:p14="http://schemas.microsoft.com/office/powerpoint/2010/main" spd="med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3950579"/>
      </p:ext>
    </p:extLst>
  </p:cSld>
  <p:clrMapOvr>
    <a:masterClrMapping/>
  </p:clrMapOvr>
  <p:transition xmlns:p14="http://schemas.microsoft.com/office/powerpoint/2010/main" spd="med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836" y="273605"/>
            <a:ext cx="3007727" cy="11610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54" y="273556"/>
            <a:ext cx="5110910" cy="585283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836" y="1434630"/>
            <a:ext cx="3007727" cy="4691814"/>
          </a:xfrm>
        </p:spPr>
        <p:txBody>
          <a:bodyPr/>
          <a:lstStyle>
            <a:lvl1pPr marL="0" indent="0">
              <a:buNone/>
              <a:defRPr sz="1400"/>
            </a:lvl1pPr>
            <a:lvl2pPr marL="455643" indent="0">
              <a:buNone/>
              <a:defRPr sz="1200"/>
            </a:lvl2pPr>
            <a:lvl3pPr marL="911282" indent="0">
              <a:buNone/>
              <a:defRPr sz="1000"/>
            </a:lvl3pPr>
            <a:lvl4pPr marL="1366922" indent="0">
              <a:buNone/>
              <a:defRPr sz="900"/>
            </a:lvl4pPr>
            <a:lvl5pPr marL="1822565" indent="0">
              <a:buNone/>
              <a:defRPr sz="900"/>
            </a:lvl5pPr>
            <a:lvl6pPr marL="2278204" indent="0">
              <a:buNone/>
              <a:defRPr sz="900"/>
            </a:lvl6pPr>
            <a:lvl7pPr marL="2733843" indent="0">
              <a:buNone/>
              <a:defRPr sz="900"/>
            </a:lvl7pPr>
            <a:lvl8pPr marL="3189485" indent="0">
              <a:buNone/>
              <a:defRPr sz="900"/>
            </a:lvl8pPr>
            <a:lvl9pPr marL="364512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0142403"/>
      </p:ext>
    </p:extLst>
  </p:cSld>
  <p:clrMapOvr>
    <a:masterClrMapping/>
  </p:clrMapOvr>
  <p:transition xmlns:p14="http://schemas.microsoft.com/office/powerpoint/2010/main" spd="med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601" y="4799964"/>
            <a:ext cx="5487672" cy="56778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601" y="612322"/>
            <a:ext cx="5487672" cy="4114481"/>
          </a:xfrm>
        </p:spPr>
        <p:txBody>
          <a:bodyPr/>
          <a:lstStyle>
            <a:lvl1pPr marL="0" indent="0">
              <a:buNone/>
              <a:defRPr sz="3200"/>
            </a:lvl1pPr>
            <a:lvl2pPr marL="455643" indent="0">
              <a:buNone/>
              <a:defRPr sz="2800"/>
            </a:lvl2pPr>
            <a:lvl3pPr marL="911282" indent="0">
              <a:buNone/>
              <a:defRPr sz="2400"/>
            </a:lvl3pPr>
            <a:lvl4pPr marL="1366922" indent="0">
              <a:buNone/>
              <a:defRPr sz="2000"/>
            </a:lvl4pPr>
            <a:lvl5pPr marL="1822565" indent="0">
              <a:buNone/>
              <a:defRPr sz="2000"/>
            </a:lvl5pPr>
            <a:lvl6pPr marL="2278204" indent="0">
              <a:buNone/>
              <a:defRPr sz="2000"/>
            </a:lvl6pPr>
            <a:lvl7pPr marL="2733843" indent="0">
              <a:buNone/>
              <a:defRPr sz="2000"/>
            </a:lvl7pPr>
            <a:lvl8pPr marL="3189485" indent="0">
              <a:buNone/>
              <a:defRPr sz="2000"/>
            </a:lvl8pPr>
            <a:lvl9pPr marL="3645122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601" y="5367802"/>
            <a:ext cx="5487672" cy="804765"/>
          </a:xfrm>
        </p:spPr>
        <p:txBody>
          <a:bodyPr/>
          <a:lstStyle>
            <a:lvl1pPr marL="0" indent="0">
              <a:buNone/>
              <a:defRPr sz="1400"/>
            </a:lvl1pPr>
            <a:lvl2pPr marL="455643" indent="0">
              <a:buNone/>
              <a:defRPr sz="1200"/>
            </a:lvl2pPr>
            <a:lvl3pPr marL="911282" indent="0">
              <a:buNone/>
              <a:defRPr sz="1000"/>
            </a:lvl3pPr>
            <a:lvl4pPr marL="1366922" indent="0">
              <a:buNone/>
              <a:defRPr sz="900"/>
            </a:lvl4pPr>
            <a:lvl5pPr marL="1822565" indent="0">
              <a:buNone/>
              <a:defRPr sz="900"/>
            </a:lvl5pPr>
            <a:lvl6pPr marL="2278204" indent="0">
              <a:buNone/>
              <a:defRPr sz="900"/>
            </a:lvl6pPr>
            <a:lvl7pPr marL="2733843" indent="0">
              <a:buNone/>
              <a:defRPr sz="900"/>
            </a:lvl7pPr>
            <a:lvl8pPr marL="3189485" indent="0">
              <a:buNone/>
              <a:defRPr sz="900"/>
            </a:lvl8pPr>
            <a:lvl9pPr marL="364512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8220055"/>
      </p:ext>
    </p:extLst>
  </p:cSld>
  <p:clrMapOvr>
    <a:masterClrMapping/>
  </p:clrMapOvr>
  <p:transition xmlns:p14="http://schemas.microsoft.com/office/powerpoint/2010/main" spd="med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67297"/>
      </p:ext>
    </p:extLst>
  </p:cSld>
  <p:clrMapOvr>
    <a:masterClrMapping/>
  </p:clrMapOvr>
  <p:transition xmlns:p14="http://schemas.microsoft.com/office/powerpoint/2010/main" spd="med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229" y="248109"/>
            <a:ext cx="2206515" cy="61963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917" y="248109"/>
            <a:ext cx="6471700" cy="61963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11251"/>
      </p:ext>
    </p:extLst>
  </p:cSld>
  <p:clrMapOvr>
    <a:masterClrMapping/>
  </p:clrMapOvr>
  <p:transition xmlns:p14="http://schemas.microsoft.com/office/powerpoint/2010/main" spd="med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919" y="2501816"/>
            <a:ext cx="6400164" cy="1752671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685165" y="365848"/>
            <a:ext cx="7773672" cy="1141940"/>
          </a:xfrm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lIns="91645" tIns="45833" rIns="91645" bIns="45833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6677288"/>
      </p:ext>
    </p:extLst>
  </p:cSld>
  <p:clrMapOvr>
    <a:masterClrMapping/>
  </p:clrMapOvr>
  <p:transition xmlns:p14="http://schemas.microsoft.com/office/powerpoint/2010/main" spd="med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30025"/>
      </p:ext>
    </p:extLst>
  </p:cSld>
  <p:clrMapOvr>
    <a:masterClrMapping/>
  </p:clrMapOvr>
  <p:transition xmlns:p14="http://schemas.microsoft.com/office/powerpoint/2010/main" spd="med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773" y="4407124"/>
            <a:ext cx="7773672" cy="136142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1773" y="2907380"/>
            <a:ext cx="7773672" cy="149979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782" indent="0">
              <a:buNone/>
              <a:defRPr sz="1800"/>
            </a:lvl2pPr>
            <a:lvl3pPr marL="911561" indent="0">
              <a:buNone/>
              <a:defRPr sz="1600"/>
            </a:lvl3pPr>
            <a:lvl4pPr marL="1367342" indent="0">
              <a:buNone/>
              <a:defRPr sz="1400"/>
            </a:lvl4pPr>
            <a:lvl5pPr marL="1823125" indent="0">
              <a:buNone/>
              <a:defRPr sz="1400"/>
            </a:lvl5pPr>
            <a:lvl6pPr marL="2278904" indent="0">
              <a:buNone/>
              <a:defRPr sz="1400"/>
            </a:lvl6pPr>
            <a:lvl7pPr marL="2734683" indent="0">
              <a:buNone/>
              <a:defRPr sz="1400"/>
            </a:lvl7pPr>
            <a:lvl8pPr marL="3190465" indent="0">
              <a:buNone/>
              <a:defRPr sz="1400"/>
            </a:lvl8pPr>
            <a:lvl9pPr marL="3646242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1636787"/>
      </p:ext>
    </p:extLst>
  </p:cSld>
  <p:clrMapOvr>
    <a:masterClrMapping/>
  </p:clrMapOvr>
  <p:transition xmlns:p14="http://schemas.microsoft.com/office/powerpoint/2010/main" spd="med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917" y="1221462"/>
            <a:ext cx="4076011" cy="52230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586" y="1221462"/>
            <a:ext cx="4077600" cy="52230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76387"/>
      </p:ext>
    </p:extLst>
  </p:cSld>
  <p:clrMapOvr>
    <a:masterClrMapping/>
  </p:clrMapOvr>
  <p:transition xmlns:p14="http://schemas.microsoft.com/office/powerpoint/2010/main" spd="med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836" y="275193"/>
            <a:ext cx="8228328" cy="114194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836" y="1534826"/>
            <a:ext cx="4039448" cy="6393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82" indent="0">
              <a:buNone/>
              <a:defRPr sz="2000" b="1"/>
            </a:lvl2pPr>
            <a:lvl3pPr marL="911561" indent="0">
              <a:buNone/>
              <a:defRPr sz="1800" b="1"/>
            </a:lvl3pPr>
            <a:lvl4pPr marL="1367342" indent="0">
              <a:buNone/>
              <a:defRPr sz="1600" b="1"/>
            </a:lvl4pPr>
            <a:lvl5pPr marL="1823125" indent="0">
              <a:buNone/>
              <a:defRPr sz="1600" b="1"/>
            </a:lvl5pPr>
            <a:lvl6pPr marL="2278904" indent="0">
              <a:buNone/>
              <a:defRPr sz="1600" b="1"/>
            </a:lvl6pPr>
            <a:lvl7pPr marL="2734683" indent="0">
              <a:buNone/>
              <a:defRPr sz="1600" b="1"/>
            </a:lvl7pPr>
            <a:lvl8pPr marL="3190465" indent="0">
              <a:buNone/>
              <a:defRPr sz="1600" b="1"/>
            </a:lvl8pPr>
            <a:lvl9pPr marL="364624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836" y="2174185"/>
            <a:ext cx="4039448" cy="39522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72" y="1534826"/>
            <a:ext cx="4041038" cy="6393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82" indent="0">
              <a:buNone/>
              <a:defRPr sz="2000" b="1"/>
            </a:lvl2pPr>
            <a:lvl3pPr marL="911561" indent="0">
              <a:buNone/>
              <a:defRPr sz="1800" b="1"/>
            </a:lvl3pPr>
            <a:lvl4pPr marL="1367342" indent="0">
              <a:buNone/>
              <a:defRPr sz="1600" b="1"/>
            </a:lvl4pPr>
            <a:lvl5pPr marL="1823125" indent="0">
              <a:buNone/>
              <a:defRPr sz="1600" b="1"/>
            </a:lvl5pPr>
            <a:lvl6pPr marL="2278904" indent="0">
              <a:buNone/>
              <a:defRPr sz="1600" b="1"/>
            </a:lvl6pPr>
            <a:lvl7pPr marL="2734683" indent="0">
              <a:buNone/>
              <a:defRPr sz="1600" b="1"/>
            </a:lvl7pPr>
            <a:lvl8pPr marL="3190465" indent="0">
              <a:buNone/>
              <a:defRPr sz="1600" b="1"/>
            </a:lvl8pPr>
            <a:lvl9pPr marL="364624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72" y="2174185"/>
            <a:ext cx="4041038" cy="39522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5418"/>
      </p:ext>
    </p:extLst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47650"/>
            <a:ext cx="2206625" cy="6197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596" y="247650"/>
            <a:ext cx="6472237" cy="6197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5953"/>
      </p:ext>
    </p:extLst>
  </p:cSld>
  <p:clrMapOvr>
    <a:masterClrMapping/>
  </p:clrMapOvr>
  <p:transition xmlns:p14="http://schemas.microsoft.com/office/powerpoint/2010/main" spd="med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58643"/>
      </p:ext>
    </p:extLst>
  </p:cSld>
  <p:clrMapOvr>
    <a:masterClrMapping/>
  </p:clrMapOvr>
  <p:transition xmlns:p14="http://schemas.microsoft.com/office/powerpoint/2010/main" spd="med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1271433"/>
      </p:ext>
    </p:extLst>
  </p:cSld>
  <p:clrMapOvr>
    <a:masterClrMapping/>
  </p:clrMapOvr>
  <p:transition xmlns:p14="http://schemas.microsoft.com/office/powerpoint/2010/main" spd="med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836" y="273602"/>
            <a:ext cx="3007727" cy="11610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54" y="273556"/>
            <a:ext cx="5110910" cy="585283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836" y="1434627"/>
            <a:ext cx="3007727" cy="4691814"/>
          </a:xfrm>
        </p:spPr>
        <p:txBody>
          <a:bodyPr/>
          <a:lstStyle>
            <a:lvl1pPr marL="0" indent="0">
              <a:buNone/>
              <a:defRPr sz="1400"/>
            </a:lvl1pPr>
            <a:lvl2pPr marL="455782" indent="0">
              <a:buNone/>
              <a:defRPr sz="1200"/>
            </a:lvl2pPr>
            <a:lvl3pPr marL="911561" indent="0">
              <a:buNone/>
              <a:defRPr sz="1000"/>
            </a:lvl3pPr>
            <a:lvl4pPr marL="1367342" indent="0">
              <a:buNone/>
              <a:defRPr sz="900"/>
            </a:lvl4pPr>
            <a:lvl5pPr marL="1823125" indent="0">
              <a:buNone/>
              <a:defRPr sz="900"/>
            </a:lvl5pPr>
            <a:lvl6pPr marL="2278904" indent="0">
              <a:buNone/>
              <a:defRPr sz="900"/>
            </a:lvl6pPr>
            <a:lvl7pPr marL="2734683" indent="0">
              <a:buNone/>
              <a:defRPr sz="900"/>
            </a:lvl7pPr>
            <a:lvl8pPr marL="3190465" indent="0">
              <a:buNone/>
              <a:defRPr sz="900"/>
            </a:lvl8pPr>
            <a:lvl9pPr marL="364624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5292180"/>
      </p:ext>
    </p:extLst>
  </p:cSld>
  <p:clrMapOvr>
    <a:masterClrMapping/>
  </p:clrMapOvr>
  <p:transition xmlns:p14="http://schemas.microsoft.com/office/powerpoint/2010/main" spd="med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601" y="4799964"/>
            <a:ext cx="5487672" cy="56778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601" y="612322"/>
            <a:ext cx="5487672" cy="4114481"/>
          </a:xfrm>
        </p:spPr>
        <p:txBody>
          <a:bodyPr/>
          <a:lstStyle>
            <a:lvl1pPr marL="0" indent="0">
              <a:buNone/>
              <a:defRPr sz="3200"/>
            </a:lvl1pPr>
            <a:lvl2pPr marL="455782" indent="0">
              <a:buNone/>
              <a:defRPr sz="2800"/>
            </a:lvl2pPr>
            <a:lvl3pPr marL="911561" indent="0">
              <a:buNone/>
              <a:defRPr sz="2400"/>
            </a:lvl3pPr>
            <a:lvl4pPr marL="1367342" indent="0">
              <a:buNone/>
              <a:defRPr sz="2000"/>
            </a:lvl4pPr>
            <a:lvl5pPr marL="1823125" indent="0">
              <a:buNone/>
              <a:defRPr sz="2000"/>
            </a:lvl5pPr>
            <a:lvl6pPr marL="2278904" indent="0">
              <a:buNone/>
              <a:defRPr sz="2000"/>
            </a:lvl6pPr>
            <a:lvl7pPr marL="2734683" indent="0">
              <a:buNone/>
              <a:defRPr sz="2000"/>
            </a:lvl7pPr>
            <a:lvl8pPr marL="3190465" indent="0">
              <a:buNone/>
              <a:defRPr sz="2000"/>
            </a:lvl8pPr>
            <a:lvl9pPr marL="3646242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601" y="5367799"/>
            <a:ext cx="5487672" cy="804765"/>
          </a:xfrm>
        </p:spPr>
        <p:txBody>
          <a:bodyPr/>
          <a:lstStyle>
            <a:lvl1pPr marL="0" indent="0">
              <a:buNone/>
              <a:defRPr sz="1400"/>
            </a:lvl1pPr>
            <a:lvl2pPr marL="455782" indent="0">
              <a:buNone/>
              <a:defRPr sz="1200"/>
            </a:lvl2pPr>
            <a:lvl3pPr marL="911561" indent="0">
              <a:buNone/>
              <a:defRPr sz="1000"/>
            </a:lvl3pPr>
            <a:lvl4pPr marL="1367342" indent="0">
              <a:buNone/>
              <a:defRPr sz="900"/>
            </a:lvl4pPr>
            <a:lvl5pPr marL="1823125" indent="0">
              <a:buNone/>
              <a:defRPr sz="900"/>
            </a:lvl5pPr>
            <a:lvl6pPr marL="2278904" indent="0">
              <a:buNone/>
              <a:defRPr sz="900"/>
            </a:lvl6pPr>
            <a:lvl7pPr marL="2734683" indent="0">
              <a:buNone/>
              <a:defRPr sz="900"/>
            </a:lvl7pPr>
            <a:lvl8pPr marL="3190465" indent="0">
              <a:buNone/>
              <a:defRPr sz="900"/>
            </a:lvl8pPr>
            <a:lvl9pPr marL="364624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0437973"/>
      </p:ext>
    </p:extLst>
  </p:cSld>
  <p:clrMapOvr>
    <a:masterClrMapping/>
  </p:clrMapOvr>
  <p:transition xmlns:p14="http://schemas.microsoft.com/office/powerpoint/2010/main" spd="med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639626"/>
      </p:ext>
    </p:extLst>
  </p:cSld>
  <p:clrMapOvr>
    <a:masterClrMapping/>
  </p:clrMapOvr>
  <p:transition xmlns:p14="http://schemas.microsoft.com/office/powerpoint/2010/main" spd="med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229" y="248109"/>
            <a:ext cx="2206515" cy="61963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917" y="248109"/>
            <a:ext cx="6471700" cy="61963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7437"/>
      </p:ext>
    </p:extLst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09992"/>
      </p:ext>
    </p:extLst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15042"/>
      </p:ext>
    </p:extLst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917" y="1221462"/>
            <a:ext cx="4076011" cy="52230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25" y="1221462"/>
            <a:ext cx="4077600" cy="52230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60718"/>
      </p:ext>
    </p:extLst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5019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1" y="365125"/>
            <a:ext cx="7772400" cy="1143000"/>
          </a:xfrm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lIns="91285" tIns="45662" rIns="91285" bIns="45662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7980199"/>
      </p:ext>
    </p:extLst>
  </p:cSld>
  <p:clrMapOvr>
    <a:masterClrMapping/>
  </p:clrMapOvr>
  <p:transition xmlns:p14="http://schemas.microsoft.com/office/powerpoint/2010/main"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61793"/>
      </p:ext>
    </p:extLst>
  </p:cSld>
  <p:clrMapOvr>
    <a:masterClrMapping/>
  </p:clrMapOvr>
  <p:transition xmlns:p14="http://schemas.microsoft.com/office/powerpoint/2010/main"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97" y="440698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97" y="2906798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3285" indent="0">
              <a:buNone/>
              <a:defRPr sz="1800"/>
            </a:lvl2pPr>
            <a:lvl3pPr marL="906567" indent="0">
              <a:buNone/>
              <a:defRPr sz="1600"/>
            </a:lvl3pPr>
            <a:lvl4pPr marL="1359853" indent="0">
              <a:buNone/>
              <a:defRPr sz="1400"/>
            </a:lvl4pPr>
            <a:lvl5pPr marL="1813136" indent="0">
              <a:buNone/>
              <a:defRPr sz="1400"/>
            </a:lvl5pPr>
            <a:lvl6pPr marL="2266420" indent="0">
              <a:buNone/>
              <a:defRPr sz="1400"/>
            </a:lvl6pPr>
            <a:lvl7pPr marL="2719704" indent="0">
              <a:buNone/>
              <a:defRPr sz="1400"/>
            </a:lvl7pPr>
            <a:lvl8pPr marL="3172989" indent="0">
              <a:buNone/>
              <a:defRPr sz="1400"/>
            </a:lvl8pPr>
            <a:lvl9pPr marL="3626271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0954343"/>
      </p:ext>
    </p:extLst>
  </p:cSld>
  <p:clrMapOvr>
    <a:masterClrMapping/>
  </p:clrMapOvr>
  <p:transition xmlns:p14="http://schemas.microsoft.com/office/powerpoint/2010/main"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220788"/>
            <a:ext cx="4076700" cy="5224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97" y="1220788"/>
            <a:ext cx="4078287" cy="5224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98060"/>
      </p:ext>
    </p:extLst>
  </p:cSld>
  <p:clrMapOvr>
    <a:masterClrMapping/>
  </p:clrMapOvr>
  <p:transition xmlns:p14="http://schemas.microsoft.com/office/powerpoint/2010/main"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81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84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3285" indent="0">
              <a:buNone/>
              <a:defRPr sz="2000" b="1"/>
            </a:lvl2pPr>
            <a:lvl3pPr marL="906567" indent="0">
              <a:buNone/>
              <a:defRPr sz="1800" b="1"/>
            </a:lvl3pPr>
            <a:lvl4pPr marL="1359853" indent="0">
              <a:buNone/>
              <a:defRPr sz="1600" b="1"/>
            </a:lvl4pPr>
            <a:lvl5pPr marL="1813136" indent="0">
              <a:buNone/>
              <a:defRPr sz="1600" b="1"/>
            </a:lvl5pPr>
            <a:lvl6pPr marL="2266420" indent="0">
              <a:buNone/>
              <a:defRPr sz="1600" b="1"/>
            </a:lvl6pPr>
            <a:lvl7pPr marL="2719704" indent="0">
              <a:buNone/>
              <a:defRPr sz="1600" b="1"/>
            </a:lvl7pPr>
            <a:lvl8pPr marL="3172989" indent="0">
              <a:buNone/>
              <a:defRPr sz="1600" b="1"/>
            </a:lvl8pPr>
            <a:lvl9pPr marL="362627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84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0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3285" indent="0">
              <a:buNone/>
              <a:defRPr sz="2000" b="1"/>
            </a:lvl2pPr>
            <a:lvl3pPr marL="906567" indent="0">
              <a:buNone/>
              <a:defRPr sz="1800" b="1"/>
            </a:lvl3pPr>
            <a:lvl4pPr marL="1359853" indent="0">
              <a:buNone/>
              <a:defRPr sz="1600" b="1"/>
            </a:lvl4pPr>
            <a:lvl5pPr marL="1813136" indent="0">
              <a:buNone/>
              <a:defRPr sz="1600" b="1"/>
            </a:lvl5pPr>
            <a:lvl6pPr marL="2266420" indent="0">
              <a:buNone/>
              <a:defRPr sz="1600" b="1"/>
            </a:lvl6pPr>
            <a:lvl7pPr marL="2719704" indent="0">
              <a:buNone/>
              <a:defRPr sz="1600" b="1"/>
            </a:lvl7pPr>
            <a:lvl8pPr marL="3172989" indent="0">
              <a:buNone/>
              <a:defRPr sz="1600" b="1"/>
            </a:lvl8pPr>
            <a:lvl9pPr marL="362627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0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26757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27966"/>
      </p:ext>
    </p:extLst>
  </p:cSld>
  <p:clrMapOvr>
    <a:masterClrMapping/>
  </p:clrMapOvr>
  <p:transition xmlns:p14="http://schemas.microsoft.com/office/powerpoint/2010/main"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24588"/>
      </p:ext>
    </p:extLst>
  </p:cSld>
  <p:clrMapOvr>
    <a:masterClrMapping/>
  </p:clrMapOvr>
  <p:transition xmlns:p14="http://schemas.microsoft.com/office/powerpoint/2010/main"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0647542"/>
      </p:ext>
    </p:extLst>
  </p:cSld>
  <p:clrMapOvr>
    <a:masterClrMapping/>
  </p:clrMapOvr>
  <p:transition xmlns:p14="http://schemas.microsoft.com/office/powerpoint/2010/main"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8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13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84" y="143518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3285" indent="0">
              <a:buNone/>
              <a:defRPr sz="1200"/>
            </a:lvl2pPr>
            <a:lvl3pPr marL="906567" indent="0">
              <a:buNone/>
              <a:defRPr sz="1000"/>
            </a:lvl3pPr>
            <a:lvl4pPr marL="1359853" indent="0">
              <a:buNone/>
              <a:defRPr sz="900"/>
            </a:lvl4pPr>
            <a:lvl5pPr marL="1813136" indent="0">
              <a:buNone/>
              <a:defRPr sz="900"/>
            </a:lvl5pPr>
            <a:lvl6pPr marL="2266420" indent="0">
              <a:buNone/>
              <a:defRPr sz="900"/>
            </a:lvl6pPr>
            <a:lvl7pPr marL="2719704" indent="0">
              <a:buNone/>
              <a:defRPr sz="900"/>
            </a:lvl7pPr>
            <a:lvl8pPr marL="3172989" indent="0">
              <a:buNone/>
              <a:defRPr sz="900"/>
            </a:lvl8pPr>
            <a:lvl9pPr marL="362627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6037177"/>
      </p:ext>
    </p:extLst>
  </p:cSld>
  <p:clrMapOvr>
    <a:masterClrMapping/>
  </p:clrMapOvr>
  <p:transition xmlns:p14="http://schemas.microsoft.com/office/powerpoint/2010/main"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3285" indent="0">
              <a:buNone/>
              <a:defRPr sz="2800"/>
            </a:lvl2pPr>
            <a:lvl3pPr marL="906567" indent="0">
              <a:buNone/>
              <a:defRPr sz="2400"/>
            </a:lvl3pPr>
            <a:lvl4pPr marL="1359853" indent="0">
              <a:buNone/>
              <a:defRPr sz="2000"/>
            </a:lvl4pPr>
            <a:lvl5pPr marL="1813136" indent="0">
              <a:buNone/>
              <a:defRPr sz="2000"/>
            </a:lvl5pPr>
            <a:lvl6pPr marL="2266420" indent="0">
              <a:buNone/>
              <a:defRPr sz="2000"/>
            </a:lvl6pPr>
            <a:lvl7pPr marL="2719704" indent="0">
              <a:buNone/>
              <a:defRPr sz="2000"/>
            </a:lvl7pPr>
            <a:lvl8pPr marL="3172989" indent="0">
              <a:buNone/>
              <a:defRPr sz="2000"/>
            </a:lvl8pPr>
            <a:lvl9pPr marL="3626271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3285" indent="0">
              <a:buNone/>
              <a:defRPr sz="1200"/>
            </a:lvl2pPr>
            <a:lvl3pPr marL="906567" indent="0">
              <a:buNone/>
              <a:defRPr sz="1000"/>
            </a:lvl3pPr>
            <a:lvl4pPr marL="1359853" indent="0">
              <a:buNone/>
              <a:defRPr sz="900"/>
            </a:lvl4pPr>
            <a:lvl5pPr marL="1813136" indent="0">
              <a:buNone/>
              <a:defRPr sz="900"/>
            </a:lvl5pPr>
            <a:lvl6pPr marL="2266420" indent="0">
              <a:buNone/>
              <a:defRPr sz="900"/>
            </a:lvl6pPr>
            <a:lvl7pPr marL="2719704" indent="0">
              <a:buNone/>
              <a:defRPr sz="900"/>
            </a:lvl7pPr>
            <a:lvl8pPr marL="3172989" indent="0">
              <a:buNone/>
              <a:defRPr sz="900"/>
            </a:lvl8pPr>
            <a:lvl9pPr marL="362627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6187569"/>
      </p:ext>
    </p:extLst>
  </p:cSld>
  <p:clrMapOvr>
    <a:masterClrMapping/>
  </p:clrMapOvr>
  <p:transition xmlns:p14="http://schemas.microsoft.com/office/powerpoint/2010/main"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31341"/>
      </p:ext>
    </p:extLst>
  </p:cSld>
  <p:clrMapOvr>
    <a:masterClrMapping/>
  </p:clrMapOvr>
  <p:transition xmlns:p14="http://schemas.microsoft.com/office/powerpoint/2010/main"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47650"/>
            <a:ext cx="2206625" cy="6197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597" y="247650"/>
            <a:ext cx="6472237" cy="6197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68813"/>
      </p:ext>
    </p:extLst>
  </p:cSld>
  <p:clrMapOvr>
    <a:masterClrMapping/>
  </p:clrMapOvr>
  <p:transition xmlns:p14="http://schemas.microsoft.com/office/powerpoint/2010/main"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66928"/>
      </p:ext>
    </p:extLst>
  </p:cSld>
  <p:clrMapOvr>
    <a:masterClrMapping/>
  </p:clrMapOvr>
  <p:transition xmlns:p14="http://schemas.microsoft.com/office/powerpoint/2010/main"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89261"/>
      </p:ext>
    </p:extLst>
  </p:cSld>
  <p:clrMapOvr>
    <a:masterClrMapping/>
  </p:clrMapOvr>
  <p:transition xmlns:p14="http://schemas.microsoft.com/office/powerpoint/2010/main"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919" y="2501852"/>
            <a:ext cx="6400164" cy="1752671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685165" y="365884"/>
            <a:ext cx="7773672" cy="1141940"/>
          </a:xfrm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lIns="91312" tIns="45677" rIns="91312" bIns="45677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40545658"/>
      </p:ext>
    </p:extLst>
  </p:cSld>
  <p:clrMapOvr>
    <a:masterClrMapping/>
  </p:clrMapOvr>
  <p:transition xmlns:p14="http://schemas.microsoft.com/office/powerpoint/2010/main"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48348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96" y="440698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96" y="2906797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3331" indent="0">
              <a:buNone/>
              <a:defRPr sz="1800"/>
            </a:lvl2pPr>
            <a:lvl3pPr marL="906660" indent="0">
              <a:buNone/>
              <a:defRPr sz="1600"/>
            </a:lvl3pPr>
            <a:lvl4pPr marL="1359992" indent="0">
              <a:buNone/>
              <a:defRPr sz="1400"/>
            </a:lvl4pPr>
            <a:lvl5pPr marL="1813321" indent="0">
              <a:buNone/>
              <a:defRPr sz="1400"/>
            </a:lvl5pPr>
            <a:lvl6pPr marL="2266652" indent="0">
              <a:buNone/>
              <a:defRPr sz="1400"/>
            </a:lvl6pPr>
            <a:lvl7pPr marL="2719983" indent="0">
              <a:buNone/>
              <a:defRPr sz="1400"/>
            </a:lvl7pPr>
            <a:lvl8pPr marL="3173314" indent="0">
              <a:buNone/>
              <a:defRPr sz="1400"/>
            </a:lvl8pPr>
            <a:lvl9pPr marL="3626643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1226393"/>
      </p:ext>
    </p:extLst>
  </p:cSld>
  <p:clrMapOvr>
    <a:masterClrMapping/>
  </p:clrMapOvr>
  <p:transition xmlns:p14="http://schemas.microsoft.com/office/powerpoint/2010/main"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809" y="4407124"/>
            <a:ext cx="7773672" cy="136142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1809" y="2907416"/>
            <a:ext cx="7773672" cy="149979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4103" indent="0">
              <a:buNone/>
              <a:defRPr sz="1800"/>
            </a:lvl2pPr>
            <a:lvl3pPr marL="908208" indent="0">
              <a:buNone/>
              <a:defRPr sz="1600"/>
            </a:lvl3pPr>
            <a:lvl4pPr marL="1362310" indent="0">
              <a:buNone/>
              <a:defRPr sz="1400"/>
            </a:lvl4pPr>
            <a:lvl5pPr marL="1816415" indent="0">
              <a:buNone/>
              <a:defRPr sz="1400"/>
            </a:lvl5pPr>
            <a:lvl6pPr marL="2270517" indent="0">
              <a:buNone/>
              <a:defRPr sz="1400"/>
            </a:lvl6pPr>
            <a:lvl7pPr marL="2724620" indent="0">
              <a:buNone/>
              <a:defRPr sz="1400"/>
            </a:lvl7pPr>
            <a:lvl8pPr marL="3178724" indent="0">
              <a:buNone/>
              <a:defRPr sz="1400"/>
            </a:lvl8pPr>
            <a:lvl9pPr marL="36328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6618719"/>
      </p:ext>
    </p:extLst>
  </p:cSld>
  <p:clrMapOvr>
    <a:masterClrMapping/>
  </p:clrMapOvr>
  <p:transition xmlns:p14="http://schemas.microsoft.com/office/powerpoint/2010/main"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917" y="1221462"/>
            <a:ext cx="4076011" cy="52230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22" y="1221462"/>
            <a:ext cx="4077600" cy="52230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03430"/>
      </p:ext>
    </p:extLst>
  </p:cSld>
  <p:clrMapOvr>
    <a:masterClrMapping/>
  </p:clrMapOvr>
  <p:transition xmlns:p14="http://schemas.microsoft.com/office/powerpoint/2010/main"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836" y="275211"/>
            <a:ext cx="8228328" cy="114194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836" y="1534862"/>
            <a:ext cx="4039448" cy="6393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4103" indent="0">
              <a:buNone/>
              <a:defRPr sz="2000" b="1"/>
            </a:lvl2pPr>
            <a:lvl3pPr marL="908208" indent="0">
              <a:buNone/>
              <a:defRPr sz="1800" b="1"/>
            </a:lvl3pPr>
            <a:lvl4pPr marL="1362310" indent="0">
              <a:buNone/>
              <a:defRPr sz="1600" b="1"/>
            </a:lvl4pPr>
            <a:lvl5pPr marL="1816415" indent="0">
              <a:buNone/>
              <a:defRPr sz="1600" b="1"/>
            </a:lvl5pPr>
            <a:lvl6pPr marL="2270517" indent="0">
              <a:buNone/>
              <a:defRPr sz="1600" b="1"/>
            </a:lvl6pPr>
            <a:lvl7pPr marL="2724620" indent="0">
              <a:buNone/>
              <a:defRPr sz="1600" b="1"/>
            </a:lvl7pPr>
            <a:lvl8pPr marL="3178724" indent="0">
              <a:buNone/>
              <a:defRPr sz="1600" b="1"/>
            </a:lvl8pPr>
            <a:lvl9pPr marL="36328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836" y="2174221"/>
            <a:ext cx="4039448" cy="39522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08" y="1534862"/>
            <a:ext cx="4041038" cy="6393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4103" indent="0">
              <a:buNone/>
              <a:defRPr sz="2000" b="1"/>
            </a:lvl2pPr>
            <a:lvl3pPr marL="908208" indent="0">
              <a:buNone/>
              <a:defRPr sz="1800" b="1"/>
            </a:lvl3pPr>
            <a:lvl4pPr marL="1362310" indent="0">
              <a:buNone/>
              <a:defRPr sz="1600" b="1"/>
            </a:lvl4pPr>
            <a:lvl5pPr marL="1816415" indent="0">
              <a:buNone/>
              <a:defRPr sz="1600" b="1"/>
            </a:lvl5pPr>
            <a:lvl6pPr marL="2270517" indent="0">
              <a:buNone/>
              <a:defRPr sz="1600" b="1"/>
            </a:lvl6pPr>
            <a:lvl7pPr marL="2724620" indent="0">
              <a:buNone/>
              <a:defRPr sz="1600" b="1"/>
            </a:lvl7pPr>
            <a:lvl8pPr marL="3178724" indent="0">
              <a:buNone/>
              <a:defRPr sz="1600" b="1"/>
            </a:lvl8pPr>
            <a:lvl9pPr marL="36328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08" y="2174221"/>
            <a:ext cx="4041038" cy="39522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048597"/>
      </p:ext>
    </p:extLst>
  </p:cSld>
  <p:clrMapOvr>
    <a:masterClrMapping/>
  </p:clrMapOvr>
  <p:transition xmlns:p14="http://schemas.microsoft.com/office/powerpoint/2010/main"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84505"/>
      </p:ext>
    </p:extLst>
  </p:cSld>
  <p:clrMapOvr>
    <a:masterClrMapping/>
  </p:clrMapOvr>
  <p:transition xmlns:p14="http://schemas.microsoft.com/office/powerpoint/2010/main"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5950468"/>
      </p:ext>
    </p:extLst>
  </p:cSld>
  <p:clrMapOvr>
    <a:masterClrMapping/>
  </p:clrMapOvr>
  <p:transition xmlns:p14="http://schemas.microsoft.com/office/powerpoint/2010/main"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836" y="273638"/>
            <a:ext cx="3007727" cy="11610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54" y="273556"/>
            <a:ext cx="5110910" cy="585283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836" y="1434634"/>
            <a:ext cx="3007727" cy="4691814"/>
          </a:xfrm>
        </p:spPr>
        <p:txBody>
          <a:bodyPr/>
          <a:lstStyle>
            <a:lvl1pPr marL="0" indent="0">
              <a:buNone/>
              <a:defRPr sz="1400"/>
            </a:lvl1pPr>
            <a:lvl2pPr marL="454103" indent="0">
              <a:buNone/>
              <a:defRPr sz="1200"/>
            </a:lvl2pPr>
            <a:lvl3pPr marL="908208" indent="0">
              <a:buNone/>
              <a:defRPr sz="1000"/>
            </a:lvl3pPr>
            <a:lvl4pPr marL="1362310" indent="0">
              <a:buNone/>
              <a:defRPr sz="900"/>
            </a:lvl4pPr>
            <a:lvl5pPr marL="1816415" indent="0">
              <a:buNone/>
              <a:defRPr sz="900"/>
            </a:lvl5pPr>
            <a:lvl6pPr marL="2270517" indent="0">
              <a:buNone/>
              <a:defRPr sz="900"/>
            </a:lvl6pPr>
            <a:lvl7pPr marL="2724620" indent="0">
              <a:buNone/>
              <a:defRPr sz="900"/>
            </a:lvl7pPr>
            <a:lvl8pPr marL="3178724" indent="0">
              <a:buNone/>
              <a:defRPr sz="900"/>
            </a:lvl8pPr>
            <a:lvl9pPr marL="36328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2561204"/>
      </p:ext>
    </p:extLst>
  </p:cSld>
  <p:clrMapOvr>
    <a:masterClrMapping/>
  </p:clrMapOvr>
  <p:transition xmlns:p14="http://schemas.microsoft.com/office/powerpoint/2010/main"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601" y="4799964"/>
            <a:ext cx="5487672" cy="56778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601" y="612322"/>
            <a:ext cx="5487672" cy="4114481"/>
          </a:xfrm>
        </p:spPr>
        <p:txBody>
          <a:bodyPr/>
          <a:lstStyle>
            <a:lvl1pPr marL="0" indent="0">
              <a:buNone/>
              <a:defRPr sz="3200"/>
            </a:lvl1pPr>
            <a:lvl2pPr marL="454103" indent="0">
              <a:buNone/>
              <a:defRPr sz="2800"/>
            </a:lvl2pPr>
            <a:lvl3pPr marL="908208" indent="0">
              <a:buNone/>
              <a:defRPr sz="2400"/>
            </a:lvl3pPr>
            <a:lvl4pPr marL="1362310" indent="0">
              <a:buNone/>
              <a:defRPr sz="2000"/>
            </a:lvl4pPr>
            <a:lvl5pPr marL="1816415" indent="0">
              <a:buNone/>
              <a:defRPr sz="2000"/>
            </a:lvl5pPr>
            <a:lvl6pPr marL="2270517" indent="0">
              <a:buNone/>
              <a:defRPr sz="2000"/>
            </a:lvl6pPr>
            <a:lvl7pPr marL="2724620" indent="0">
              <a:buNone/>
              <a:defRPr sz="2000"/>
            </a:lvl7pPr>
            <a:lvl8pPr marL="3178724" indent="0">
              <a:buNone/>
              <a:defRPr sz="2000"/>
            </a:lvl8pPr>
            <a:lvl9pPr marL="3632826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601" y="5367835"/>
            <a:ext cx="5487672" cy="804765"/>
          </a:xfrm>
        </p:spPr>
        <p:txBody>
          <a:bodyPr/>
          <a:lstStyle>
            <a:lvl1pPr marL="0" indent="0">
              <a:buNone/>
              <a:defRPr sz="1400"/>
            </a:lvl1pPr>
            <a:lvl2pPr marL="454103" indent="0">
              <a:buNone/>
              <a:defRPr sz="1200"/>
            </a:lvl2pPr>
            <a:lvl3pPr marL="908208" indent="0">
              <a:buNone/>
              <a:defRPr sz="1000"/>
            </a:lvl3pPr>
            <a:lvl4pPr marL="1362310" indent="0">
              <a:buNone/>
              <a:defRPr sz="900"/>
            </a:lvl4pPr>
            <a:lvl5pPr marL="1816415" indent="0">
              <a:buNone/>
              <a:defRPr sz="900"/>
            </a:lvl5pPr>
            <a:lvl6pPr marL="2270517" indent="0">
              <a:buNone/>
              <a:defRPr sz="900"/>
            </a:lvl6pPr>
            <a:lvl7pPr marL="2724620" indent="0">
              <a:buNone/>
              <a:defRPr sz="900"/>
            </a:lvl7pPr>
            <a:lvl8pPr marL="3178724" indent="0">
              <a:buNone/>
              <a:defRPr sz="900"/>
            </a:lvl8pPr>
            <a:lvl9pPr marL="36328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1643605"/>
      </p:ext>
    </p:extLst>
  </p:cSld>
  <p:clrMapOvr>
    <a:masterClrMapping/>
  </p:clrMapOvr>
  <p:transition xmlns:p14="http://schemas.microsoft.com/office/powerpoint/2010/main"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58237"/>
      </p:ext>
    </p:extLst>
  </p:cSld>
  <p:clrMapOvr>
    <a:masterClrMapping/>
  </p:clrMapOvr>
  <p:transition xmlns:p14="http://schemas.microsoft.com/office/powerpoint/2010/main"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229" y="248109"/>
            <a:ext cx="2206515" cy="61963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917" y="248109"/>
            <a:ext cx="6471700" cy="61963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53055"/>
      </p:ext>
    </p:extLst>
  </p:cSld>
  <p:clrMapOvr>
    <a:masterClrMapping/>
  </p:clrMapOvr>
  <p:transition xmlns:p14="http://schemas.microsoft.com/office/powerpoint/2010/main"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5019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1" y="365125"/>
            <a:ext cx="7772400" cy="1143000"/>
          </a:xfrm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lIns="91348" tIns="45697" rIns="91348" bIns="45697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651761"/>
      </p:ext>
    </p:extLst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220788"/>
            <a:ext cx="4076700" cy="5224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96" y="1220788"/>
            <a:ext cx="4078287" cy="5224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22947"/>
      </p:ext>
    </p:extLst>
  </p:cSld>
  <p:clrMapOvr>
    <a:masterClrMapping/>
  </p:clrMapOvr>
  <p:transition xmlns:p14="http://schemas.microsoft.com/office/powerpoint/2010/main"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8173"/>
      </p:ext>
    </p:extLst>
  </p:cSld>
  <p:clrMapOvr>
    <a:masterClrMapping/>
  </p:clrMapOvr>
  <p:transition xmlns:p14="http://schemas.microsoft.com/office/powerpoint/2010/main"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90" y="440697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90" y="2906791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3611" indent="0">
              <a:buNone/>
              <a:defRPr sz="1800"/>
            </a:lvl2pPr>
            <a:lvl3pPr marL="907217" indent="0">
              <a:buNone/>
              <a:defRPr sz="1600"/>
            </a:lvl3pPr>
            <a:lvl4pPr marL="1360827" indent="0">
              <a:buNone/>
              <a:defRPr sz="1400"/>
            </a:lvl4pPr>
            <a:lvl5pPr marL="1814437" indent="0">
              <a:buNone/>
              <a:defRPr sz="1400"/>
            </a:lvl5pPr>
            <a:lvl6pPr marL="2268045" indent="0">
              <a:buNone/>
              <a:defRPr sz="1400"/>
            </a:lvl6pPr>
            <a:lvl7pPr marL="2721654" indent="0">
              <a:buNone/>
              <a:defRPr sz="1400"/>
            </a:lvl7pPr>
            <a:lvl8pPr marL="3175264" indent="0">
              <a:buNone/>
              <a:defRPr sz="1400"/>
            </a:lvl8pPr>
            <a:lvl9pPr marL="3628872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2018242"/>
      </p:ext>
    </p:extLst>
  </p:cSld>
  <p:clrMapOvr>
    <a:masterClrMapping/>
  </p:clrMapOvr>
  <p:transition xmlns:p14="http://schemas.microsoft.com/office/powerpoint/2010/main"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220788"/>
            <a:ext cx="4076700" cy="5224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90" y="1220788"/>
            <a:ext cx="4078287" cy="5224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572051"/>
      </p:ext>
    </p:extLst>
  </p:cSld>
  <p:clrMapOvr>
    <a:masterClrMapping/>
  </p:clrMapOvr>
  <p:transition xmlns:p14="http://schemas.microsoft.com/office/powerpoint/2010/main"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81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77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3611" indent="0">
              <a:buNone/>
              <a:defRPr sz="2000" b="1"/>
            </a:lvl2pPr>
            <a:lvl3pPr marL="907217" indent="0">
              <a:buNone/>
              <a:defRPr sz="1800" b="1"/>
            </a:lvl3pPr>
            <a:lvl4pPr marL="1360827" indent="0">
              <a:buNone/>
              <a:defRPr sz="1600" b="1"/>
            </a:lvl4pPr>
            <a:lvl5pPr marL="1814437" indent="0">
              <a:buNone/>
              <a:defRPr sz="1600" b="1"/>
            </a:lvl5pPr>
            <a:lvl6pPr marL="2268045" indent="0">
              <a:buNone/>
              <a:defRPr sz="1600" b="1"/>
            </a:lvl6pPr>
            <a:lvl7pPr marL="2721654" indent="0">
              <a:buNone/>
              <a:defRPr sz="1600" b="1"/>
            </a:lvl7pPr>
            <a:lvl8pPr marL="3175264" indent="0">
              <a:buNone/>
              <a:defRPr sz="1600" b="1"/>
            </a:lvl8pPr>
            <a:lvl9pPr marL="362887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77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02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3611" indent="0">
              <a:buNone/>
              <a:defRPr sz="2000" b="1"/>
            </a:lvl2pPr>
            <a:lvl3pPr marL="907217" indent="0">
              <a:buNone/>
              <a:defRPr sz="1800" b="1"/>
            </a:lvl3pPr>
            <a:lvl4pPr marL="1360827" indent="0">
              <a:buNone/>
              <a:defRPr sz="1600" b="1"/>
            </a:lvl4pPr>
            <a:lvl5pPr marL="1814437" indent="0">
              <a:buNone/>
              <a:defRPr sz="1600" b="1"/>
            </a:lvl5pPr>
            <a:lvl6pPr marL="2268045" indent="0">
              <a:buNone/>
              <a:defRPr sz="1600" b="1"/>
            </a:lvl6pPr>
            <a:lvl7pPr marL="2721654" indent="0">
              <a:buNone/>
              <a:defRPr sz="1600" b="1"/>
            </a:lvl7pPr>
            <a:lvl8pPr marL="3175264" indent="0">
              <a:buNone/>
              <a:defRPr sz="1600" b="1"/>
            </a:lvl8pPr>
            <a:lvl9pPr marL="362887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02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94678"/>
      </p:ext>
    </p:extLst>
  </p:cSld>
  <p:clrMapOvr>
    <a:masterClrMapping/>
  </p:clrMapOvr>
  <p:transition xmlns:p14="http://schemas.microsoft.com/office/powerpoint/2010/main"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66741"/>
      </p:ext>
    </p:extLst>
  </p:cSld>
  <p:clrMapOvr>
    <a:masterClrMapping/>
  </p:clrMapOvr>
  <p:transition xmlns:p14="http://schemas.microsoft.com/office/powerpoint/2010/main"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0435906"/>
      </p:ext>
    </p:extLst>
  </p:cSld>
  <p:clrMapOvr>
    <a:masterClrMapping/>
  </p:clrMapOvr>
  <p:transition xmlns:p14="http://schemas.microsoft.com/office/powerpoint/2010/main"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77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12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77" y="1435177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3611" indent="0">
              <a:buNone/>
              <a:defRPr sz="1200"/>
            </a:lvl2pPr>
            <a:lvl3pPr marL="907217" indent="0">
              <a:buNone/>
              <a:defRPr sz="1000"/>
            </a:lvl3pPr>
            <a:lvl4pPr marL="1360827" indent="0">
              <a:buNone/>
              <a:defRPr sz="900"/>
            </a:lvl4pPr>
            <a:lvl5pPr marL="1814437" indent="0">
              <a:buNone/>
              <a:defRPr sz="900"/>
            </a:lvl5pPr>
            <a:lvl6pPr marL="2268045" indent="0">
              <a:buNone/>
              <a:defRPr sz="900"/>
            </a:lvl6pPr>
            <a:lvl7pPr marL="2721654" indent="0">
              <a:buNone/>
              <a:defRPr sz="900"/>
            </a:lvl7pPr>
            <a:lvl8pPr marL="3175264" indent="0">
              <a:buNone/>
              <a:defRPr sz="900"/>
            </a:lvl8pPr>
            <a:lvl9pPr marL="362887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2808867"/>
      </p:ext>
    </p:extLst>
  </p:cSld>
  <p:clrMapOvr>
    <a:masterClrMapping/>
  </p:clrMapOvr>
  <p:transition xmlns:p14="http://schemas.microsoft.com/office/powerpoint/2010/main"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3611" indent="0">
              <a:buNone/>
              <a:defRPr sz="2800"/>
            </a:lvl2pPr>
            <a:lvl3pPr marL="907217" indent="0">
              <a:buNone/>
              <a:defRPr sz="2400"/>
            </a:lvl3pPr>
            <a:lvl4pPr marL="1360827" indent="0">
              <a:buNone/>
              <a:defRPr sz="2000"/>
            </a:lvl4pPr>
            <a:lvl5pPr marL="1814437" indent="0">
              <a:buNone/>
              <a:defRPr sz="2000"/>
            </a:lvl5pPr>
            <a:lvl6pPr marL="2268045" indent="0">
              <a:buNone/>
              <a:defRPr sz="2000"/>
            </a:lvl6pPr>
            <a:lvl7pPr marL="2721654" indent="0">
              <a:buNone/>
              <a:defRPr sz="2000"/>
            </a:lvl7pPr>
            <a:lvl8pPr marL="3175264" indent="0">
              <a:buNone/>
              <a:defRPr sz="2000"/>
            </a:lvl8pPr>
            <a:lvl9pPr marL="3628872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3611" indent="0">
              <a:buNone/>
              <a:defRPr sz="1200"/>
            </a:lvl2pPr>
            <a:lvl3pPr marL="907217" indent="0">
              <a:buNone/>
              <a:defRPr sz="1000"/>
            </a:lvl3pPr>
            <a:lvl4pPr marL="1360827" indent="0">
              <a:buNone/>
              <a:defRPr sz="900"/>
            </a:lvl4pPr>
            <a:lvl5pPr marL="1814437" indent="0">
              <a:buNone/>
              <a:defRPr sz="900"/>
            </a:lvl5pPr>
            <a:lvl6pPr marL="2268045" indent="0">
              <a:buNone/>
              <a:defRPr sz="900"/>
            </a:lvl6pPr>
            <a:lvl7pPr marL="2721654" indent="0">
              <a:buNone/>
              <a:defRPr sz="900"/>
            </a:lvl7pPr>
            <a:lvl8pPr marL="3175264" indent="0">
              <a:buNone/>
              <a:defRPr sz="900"/>
            </a:lvl8pPr>
            <a:lvl9pPr marL="362887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8802098"/>
      </p:ext>
    </p:extLst>
  </p:cSld>
  <p:clrMapOvr>
    <a:masterClrMapping/>
  </p:clrMapOvr>
  <p:transition xmlns:p14="http://schemas.microsoft.com/office/powerpoint/2010/main"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96546"/>
      </p:ext>
    </p:extLst>
  </p:cSld>
  <p:clrMapOvr>
    <a:masterClrMapping/>
  </p:clrMapOvr>
  <p:transition xmlns:p14="http://schemas.microsoft.com/office/powerpoint/2010/main"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47650"/>
            <a:ext cx="2206625" cy="6197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590" y="247650"/>
            <a:ext cx="6472237" cy="6197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86456"/>
      </p:ext>
    </p:extLst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81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8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3331" indent="0">
              <a:buNone/>
              <a:defRPr sz="2000" b="1"/>
            </a:lvl2pPr>
            <a:lvl3pPr marL="906660" indent="0">
              <a:buNone/>
              <a:defRPr sz="1800" b="1"/>
            </a:lvl3pPr>
            <a:lvl4pPr marL="1359992" indent="0">
              <a:buNone/>
              <a:defRPr sz="1600" b="1"/>
            </a:lvl4pPr>
            <a:lvl5pPr marL="1813321" indent="0">
              <a:buNone/>
              <a:defRPr sz="1600" b="1"/>
            </a:lvl5pPr>
            <a:lvl6pPr marL="2266652" indent="0">
              <a:buNone/>
              <a:defRPr sz="1600" b="1"/>
            </a:lvl6pPr>
            <a:lvl7pPr marL="2719983" indent="0">
              <a:buNone/>
              <a:defRPr sz="1600" b="1"/>
            </a:lvl7pPr>
            <a:lvl8pPr marL="3173314" indent="0">
              <a:buNone/>
              <a:defRPr sz="1600" b="1"/>
            </a:lvl8pPr>
            <a:lvl9pPr marL="362664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8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0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3331" indent="0">
              <a:buNone/>
              <a:defRPr sz="2000" b="1"/>
            </a:lvl2pPr>
            <a:lvl3pPr marL="906660" indent="0">
              <a:buNone/>
              <a:defRPr sz="1800" b="1"/>
            </a:lvl3pPr>
            <a:lvl4pPr marL="1359992" indent="0">
              <a:buNone/>
              <a:defRPr sz="1600" b="1"/>
            </a:lvl4pPr>
            <a:lvl5pPr marL="1813321" indent="0">
              <a:buNone/>
              <a:defRPr sz="1600" b="1"/>
            </a:lvl5pPr>
            <a:lvl6pPr marL="2266652" indent="0">
              <a:buNone/>
              <a:defRPr sz="1600" b="1"/>
            </a:lvl6pPr>
            <a:lvl7pPr marL="2719983" indent="0">
              <a:buNone/>
              <a:defRPr sz="1600" b="1"/>
            </a:lvl7pPr>
            <a:lvl8pPr marL="3173314" indent="0">
              <a:buNone/>
              <a:defRPr sz="1600" b="1"/>
            </a:lvl8pPr>
            <a:lvl9pPr marL="362664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0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49176"/>
      </p:ext>
    </p:extLst>
  </p:cSld>
  <p:clrMapOvr>
    <a:masterClrMapping/>
  </p:clrMapOvr>
  <p:transition xmlns:p14="http://schemas.microsoft.com/office/powerpoint/2010/main"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919" y="2501846"/>
            <a:ext cx="6400164" cy="1752671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685165" y="365878"/>
            <a:ext cx="7773672" cy="1141940"/>
          </a:xfrm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lIns="91366" tIns="45707" rIns="91366" bIns="45707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1792174"/>
      </p:ext>
    </p:extLst>
  </p:cSld>
  <p:clrMapOvr>
    <a:masterClrMapping/>
  </p:clrMapOvr>
  <p:transition xmlns:p14="http://schemas.microsoft.com/office/powerpoint/2010/main"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02278"/>
      </p:ext>
    </p:extLst>
  </p:cSld>
  <p:clrMapOvr>
    <a:masterClrMapping/>
  </p:clrMapOvr>
  <p:transition xmlns:p14="http://schemas.microsoft.com/office/powerpoint/2010/main"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803" y="4407124"/>
            <a:ext cx="7773672" cy="136142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1803" y="2907410"/>
            <a:ext cx="7773672" cy="149979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4385" indent="0">
              <a:buNone/>
              <a:defRPr sz="1800"/>
            </a:lvl2pPr>
            <a:lvl3pPr marL="908766" indent="0">
              <a:buNone/>
              <a:defRPr sz="1600"/>
            </a:lvl3pPr>
            <a:lvl4pPr marL="1363148" indent="0">
              <a:buNone/>
              <a:defRPr sz="1400"/>
            </a:lvl4pPr>
            <a:lvl5pPr marL="1817531" indent="0">
              <a:buNone/>
              <a:defRPr sz="1400"/>
            </a:lvl5pPr>
            <a:lvl6pPr marL="2271913" indent="0">
              <a:buNone/>
              <a:defRPr sz="1400"/>
            </a:lvl6pPr>
            <a:lvl7pPr marL="2726295" indent="0">
              <a:buNone/>
              <a:defRPr sz="1400"/>
            </a:lvl7pPr>
            <a:lvl8pPr marL="3180679" indent="0">
              <a:buNone/>
              <a:defRPr sz="1400"/>
            </a:lvl8pPr>
            <a:lvl9pPr marL="3635058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4601720"/>
      </p:ext>
    </p:extLst>
  </p:cSld>
  <p:clrMapOvr>
    <a:masterClrMapping/>
  </p:clrMapOvr>
  <p:transition xmlns:p14="http://schemas.microsoft.com/office/powerpoint/2010/main"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917" y="1221462"/>
            <a:ext cx="4076011" cy="52230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16" y="1221462"/>
            <a:ext cx="4077600" cy="52230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6166"/>
      </p:ext>
    </p:extLst>
  </p:cSld>
  <p:clrMapOvr>
    <a:masterClrMapping/>
  </p:clrMapOvr>
  <p:transition xmlns:p14="http://schemas.microsoft.com/office/powerpoint/2010/main"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836" y="275211"/>
            <a:ext cx="8228328" cy="114194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836" y="1534856"/>
            <a:ext cx="4039448" cy="6393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4385" indent="0">
              <a:buNone/>
              <a:defRPr sz="2000" b="1"/>
            </a:lvl2pPr>
            <a:lvl3pPr marL="908766" indent="0">
              <a:buNone/>
              <a:defRPr sz="1800" b="1"/>
            </a:lvl3pPr>
            <a:lvl4pPr marL="1363148" indent="0">
              <a:buNone/>
              <a:defRPr sz="1600" b="1"/>
            </a:lvl4pPr>
            <a:lvl5pPr marL="1817531" indent="0">
              <a:buNone/>
              <a:defRPr sz="1600" b="1"/>
            </a:lvl5pPr>
            <a:lvl6pPr marL="2271913" indent="0">
              <a:buNone/>
              <a:defRPr sz="1600" b="1"/>
            </a:lvl6pPr>
            <a:lvl7pPr marL="2726295" indent="0">
              <a:buNone/>
              <a:defRPr sz="1600" b="1"/>
            </a:lvl7pPr>
            <a:lvl8pPr marL="3180679" indent="0">
              <a:buNone/>
              <a:defRPr sz="1600" b="1"/>
            </a:lvl8pPr>
            <a:lvl9pPr marL="363505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836" y="2174215"/>
            <a:ext cx="4039448" cy="39522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02" y="1534856"/>
            <a:ext cx="4041038" cy="6393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4385" indent="0">
              <a:buNone/>
              <a:defRPr sz="2000" b="1"/>
            </a:lvl2pPr>
            <a:lvl3pPr marL="908766" indent="0">
              <a:buNone/>
              <a:defRPr sz="1800" b="1"/>
            </a:lvl3pPr>
            <a:lvl4pPr marL="1363148" indent="0">
              <a:buNone/>
              <a:defRPr sz="1600" b="1"/>
            </a:lvl4pPr>
            <a:lvl5pPr marL="1817531" indent="0">
              <a:buNone/>
              <a:defRPr sz="1600" b="1"/>
            </a:lvl5pPr>
            <a:lvl6pPr marL="2271913" indent="0">
              <a:buNone/>
              <a:defRPr sz="1600" b="1"/>
            </a:lvl6pPr>
            <a:lvl7pPr marL="2726295" indent="0">
              <a:buNone/>
              <a:defRPr sz="1600" b="1"/>
            </a:lvl7pPr>
            <a:lvl8pPr marL="3180679" indent="0">
              <a:buNone/>
              <a:defRPr sz="1600" b="1"/>
            </a:lvl8pPr>
            <a:lvl9pPr marL="363505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02" y="2174215"/>
            <a:ext cx="4041038" cy="39522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77736"/>
      </p:ext>
    </p:extLst>
  </p:cSld>
  <p:clrMapOvr>
    <a:masterClrMapping/>
  </p:clrMapOvr>
  <p:transition xmlns:p14="http://schemas.microsoft.com/office/powerpoint/2010/main"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53057"/>
      </p:ext>
    </p:extLst>
  </p:cSld>
  <p:clrMapOvr>
    <a:masterClrMapping/>
  </p:clrMapOvr>
  <p:transition xmlns:p14="http://schemas.microsoft.com/office/powerpoint/2010/main"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6008950"/>
      </p:ext>
    </p:extLst>
  </p:cSld>
  <p:clrMapOvr>
    <a:masterClrMapping/>
  </p:clrMapOvr>
  <p:transition xmlns:p14="http://schemas.microsoft.com/office/powerpoint/2010/main"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836" y="273632"/>
            <a:ext cx="3007727" cy="11610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54" y="273556"/>
            <a:ext cx="5110910" cy="585283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836" y="1434634"/>
            <a:ext cx="3007727" cy="4691814"/>
          </a:xfrm>
        </p:spPr>
        <p:txBody>
          <a:bodyPr/>
          <a:lstStyle>
            <a:lvl1pPr marL="0" indent="0">
              <a:buNone/>
              <a:defRPr sz="1400"/>
            </a:lvl1pPr>
            <a:lvl2pPr marL="454385" indent="0">
              <a:buNone/>
              <a:defRPr sz="1200"/>
            </a:lvl2pPr>
            <a:lvl3pPr marL="908766" indent="0">
              <a:buNone/>
              <a:defRPr sz="1000"/>
            </a:lvl3pPr>
            <a:lvl4pPr marL="1363148" indent="0">
              <a:buNone/>
              <a:defRPr sz="900"/>
            </a:lvl4pPr>
            <a:lvl5pPr marL="1817531" indent="0">
              <a:buNone/>
              <a:defRPr sz="900"/>
            </a:lvl5pPr>
            <a:lvl6pPr marL="2271913" indent="0">
              <a:buNone/>
              <a:defRPr sz="900"/>
            </a:lvl6pPr>
            <a:lvl7pPr marL="2726295" indent="0">
              <a:buNone/>
              <a:defRPr sz="900"/>
            </a:lvl7pPr>
            <a:lvl8pPr marL="3180679" indent="0">
              <a:buNone/>
              <a:defRPr sz="900"/>
            </a:lvl8pPr>
            <a:lvl9pPr marL="363505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3220703"/>
      </p:ext>
    </p:extLst>
  </p:cSld>
  <p:clrMapOvr>
    <a:masterClrMapping/>
  </p:clrMapOvr>
  <p:transition xmlns:p14="http://schemas.microsoft.com/office/powerpoint/2010/main"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601" y="4799964"/>
            <a:ext cx="5487672" cy="56778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601" y="612322"/>
            <a:ext cx="5487672" cy="4114481"/>
          </a:xfrm>
        </p:spPr>
        <p:txBody>
          <a:bodyPr/>
          <a:lstStyle>
            <a:lvl1pPr marL="0" indent="0">
              <a:buNone/>
              <a:defRPr sz="3200"/>
            </a:lvl1pPr>
            <a:lvl2pPr marL="454385" indent="0">
              <a:buNone/>
              <a:defRPr sz="2800"/>
            </a:lvl2pPr>
            <a:lvl3pPr marL="908766" indent="0">
              <a:buNone/>
              <a:defRPr sz="2400"/>
            </a:lvl3pPr>
            <a:lvl4pPr marL="1363148" indent="0">
              <a:buNone/>
              <a:defRPr sz="2000"/>
            </a:lvl4pPr>
            <a:lvl5pPr marL="1817531" indent="0">
              <a:buNone/>
              <a:defRPr sz="2000"/>
            </a:lvl5pPr>
            <a:lvl6pPr marL="2271913" indent="0">
              <a:buNone/>
              <a:defRPr sz="2000"/>
            </a:lvl6pPr>
            <a:lvl7pPr marL="2726295" indent="0">
              <a:buNone/>
              <a:defRPr sz="2000"/>
            </a:lvl7pPr>
            <a:lvl8pPr marL="3180679" indent="0">
              <a:buNone/>
              <a:defRPr sz="2000"/>
            </a:lvl8pPr>
            <a:lvl9pPr marL="3635058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601" y="5367829"/>
            <a:ext cx="5487672" cy="804765"/>
          </a:xfrm>
        </p:spPr>
        <p:txBody>
          <a:bodyPr/>
          <a:lstStyle>
            <a:lvl1pPr marL="0" indent="0">
              <a:buNone/>
              <a:defRPr sz="1400"/>
            </a:lvl1pPr>
            <a:lvl2pPr marL="454385" indent="0">
              <a:buNone/>
              <a:defRPr sz="1200"/>
            </a:lvl2pPr>
            <a:lvl3pPr marL="908766" indent="0">
              <a:buNone/>
              <a:defRPr sz="1000"/>
            </a:lvl3pPr>
            <a:lvl4pPr marL="1363148" indent="0">
              <a:buNone/>
              <a:defRPr sz="900"/>
            </a:lvl4pPr>
            <a:lvl5pPr marL="1817531" indent="0">
              <a:buNone/>
              <a:defRPr sz="900"/>
            </a:lvl5pPr>
            <a:lvl6pPr marL="2271913" indent="0">
              <a:buNone/>
              <a:defRPr sz="900"/>
            </a:lvl6pPr>
            <a:lvl7pPr marL="2726295" indent="0">
              <a:buNone/>
              <a:defRPr sz="900"/>
            </a:lvl7pPr>
            <a:lvl8pPr marL="3180679" indent="0">
              <a:buNone/>
              <a:defRPr sz="900"/>
            </a:lvl8pPr>
            <a:lvl9pPr marL="363505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2145246"/>
      </p:ext>
    </p:extLst>
  </p:cSld>
  <p:clrMapOvr>
    <a:masterClrMapping/>
  </p:clrMapOvr>
  <p:transition xmlns:p14="http://schemas.microsoft.com/office/powerpoint/2010/main"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25868"/>
      </p:ext>
    </p:extLst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2474"/>
      </p:ext>
    </p:extLst>
  </p:cSld>
  <p:clrMapOvr>
    <a:masterClrMapping/>
  </p:clrMapOvr>
  <p:transition xmlns:p14="http://schemas.microsoft.com/office/powerpoint/2010/main"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229" y="248109"/>
            <a:ext cx="2206515" cy="61963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917" y="248109"/>
            <a:ext cx="6471700" cy="61963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65979"/>
      </p:ext>
    </p:extLst>
  </p:cSld>
  <p:clrMapOvr>
    <a:masterClrMapping/>
  </p:clrMapOvr>
  <p:transition xmlns:p14="http://schemas.microsoft.com/office/powerpoint/2010/main"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919" y="2501844"/>
            <a:ext cx="6400164" cy="1752671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685165" y="365876"/>
            <a:ext cx="7773672" cy="1141940"/>
          </a:xfrm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lIns="91384" tIns="45717" rIns="91384" bIns="45717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0276894"/>
      </p:ext>
    </p:extLst>
  </p:cSld>
  <p:clrMapOvr>
    <a:masterClrMapping/>
  </p:clrMapOvr>
  <p:transition xmlns:p14="http://schemas.microsoft.com/office/powerpoint/2010/main"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66778"/>
      </p:ext>
    </p:extLst>
  </p:cSld>
  <p:clrMapOvr>
    <a:masterClrMapping/>
  </p:clrMapOvr>
  <p:transition xmlns:p14="http://schemas.microsoft.com/office/powerpoint/2010/main"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801" y="4407124"/>
            <a:ext cx="7773672" cy="136142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1801" y="2907408"/>
            <a:ext cx="7773672" cy="149979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4477" indent="0">
              <a:buNone/>
              <a:defRPr sz="1800"/>
            </a:lvl2pPr>
            <a:lvl3pPr marL="908952" indent="0">
              <a:buNone/>
              <a:defRPr sz="1600"/>
            </a:lvl3pPr>
            <a:lvl4pPr marL="1363426" indent="0">
              <a:buNone/>
              <a:defRPr sz="1400"/>
            </a:lvl4pPr>
            <a:lvl5pPr marL="1817904" indent="0">
              <a:buNone/>
              <a:defRPr sz="1400"/>
            </a:lvl5pPr>
            <a:lvl6pPr marL="2272378" indent="0">
              <a:buNone/>
              <a:defRPr sz="1400"/>
            </a:lvl6pPr>
            <a:lvl7pPr marL="2726854" indent="0">
              <a:buNone/>
              <a:defRPr sz="1400"/>
            </a:lvl7pPr>
            <a:lvl8pPr marL="3181331" indent="0">
              <a:buNone/>
              <a:defRPr sz="1400"/>
            </a:lvl8pPr>
            <a:lvl9pPr marL="3635803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9239031"/>
      </p:ext>
    </p:extLst>
  </p:cSld>
  <p:clrMapOvr>
    <a:masterClrMapping/>
  </p:clrMapOvr>
  <p:transition xmlns:p14="http://schemas.microsoft.com/office/powerpoint/2010/main"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917" y="1221462"/>
            <a:ext cx="4076011" cy="52230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14" y="1221462"/>
            <a:ext cx="4077600" cy="52230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59522"/>
      </p:ext>
    </p:extLst>
  </p:cSld>
  <p:clrMapOvr>
    <a:masterClrMapping/>
  </p:clrMapOvr>
  <p:transition xmlns:p14="http://schemas.microsoft.com/office/powerpoint/2010/main"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836" y="275211"/>
            <a:ext cx="8228328" cy="114194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836" y="1534854"/>
            <a:ext cx="4039448" cy="6393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4477" indent="0">
              <a:buNone/>
              <a:defRPr sz="2000" b="1"/>
            </a:lvl2pPr>
            <a:lvl3pPr marL="908952" indent="0">
              <a:buNone/>
              <a:defRPr sz="1800" b="1"/>
            </a:lvl3pPr>
            <a:lvl4pPr marL="1363426" indent="0">
              <a:buNone/>
              <a:defRPr sz="1600" b="1"/>
            </a:lvl4pPr>
            <a:lvl5pPr marL="1817904" indent="0">
              <a:buNone/>
              <a:defRPr sz="1600" b="1"/>
            </a:lvl5pPr>
            <a:lvl6pPr marL="2272378" indent="0">
              <a:buNone/>
              <a:defRPr sz="1600" b="1"/>
            </a:lvl6pPr>
            <a:lvl7pPr marL="2726854" indent="0">
              <a:buNone/>
              <a:defRPr sz="1600" b="1"/>
            </a:lvl7pPr>
            <a:lvl8pPr marL="3181331" indent="0">
              <a:buNone/>
              <a:defRPr sz="1600" b="1"/>
            </a:lvl8pPr>
            <a:lvl9pPr marL="36358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836" y="2174213"/>
            <a:ext cx="4039448" cy="39522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00" y="1534854"/>
            <a:ext cx="4041038" cy="6393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4477" indent="0">
              <a:buNone/>
              <a:defRPr sz="2000" b="1"/>
            </a:lvl2pPr>
            <a:lvl3pPr marL="908952" indent="0">
              <a:buNone/>
              <a:defRPr sz="1800" b="1"/>
            </a:lvl3pPr>
            <a:lvl4pPr marL="1363426" indent="0">
              <a:buNone/>
              <a:defRPr sz="1600" b="1"/>
            </a:lvl4pPr>
            <a:lvl5pPr marL="1817904" indent="0">
              <a:buNone/>
              <a:defRPr sz="1600" b="1"/>
            </a:lvl5pPr>
            <a:lvl6pPr marL="2272378" indent="0">
              <a:buNone/>
              <a:defRPr sz="1600" b="1"/>
            </a:lvl6pPr>
            <a:lvl7pPr marL="2726854" indent="0">
              <a:buNone/>
              <a:defRPr sz="1600" b="1"/>
            </a:lvl7pPr>
            <a:lvl8pPr marL="3181331" indent="0">
              <a:buNone/>
              <a:defRPr sz="1600" b="1"/>
            </a:lvl8pPr>
            <a:lvl9pPr marL="36358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00" y="2174213"/>
            <a:ext cx="4041038" cy="39522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48063"/>
      </p:ext>
    </p:extLst>
  </p:cSld>
  <p:clrMapOvr>
    <a:masterClrMapping/>
  </p:clrMapOvr>
  <p:transition xmlns:p14="http://schemas.microsoft.com/office/powerpoint/2010/main"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83271"/>
      </p:ext>
    </p:extLst>
  </p:cSld>
  <p:clrMapOvr>
    <a:masterClrMapping/>
  </p:clrMapOvr>
  <p:transition xmlns:p14="http://schemas.microsoft.com/office/powerpoint/2010/main"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84316"/>
      </p:ext>
    </p:extLst>
  </p:cSld>
  <p:clrMapOvr>
    <a:masterClrMapping/>
  </p:clrMapOvr>
  <p:transition xmlns:p14="http://schemas.microsoft.com/office/powerpoint/2010/main"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836" y="273630"/>
            <a:ext cx="3007727" cy="11610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54" y="273556"/>
            <a:ext cx="5110910" cy="585283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836" y="1434634"/>
            <a:ext cx="3007727" cy="4691814"/>
          </a:xfrm>
        </p:spPr>
        <p:txBody>
          <a:bodyPr/>
          <a:lstStyle>
            <a:lvl1pPr marL="0" indent="0">
              <a:buNone/>
              <a:defRPr sz="1400"/>
            </a:lvl1pPr>
            <a:lvl2pPr marL="454477" indent="0">
              <a:buNone/>
              <a:defRPr sz="1200"/>
            </a:lvl2pPr>
            <a:lvl3pPr marL="908952" indent="0">
              <a:buNone/>
              <a:defRPr sz="1000"/>
            </a:lvl3pPr>
            <a:lvl4pPr marL="1363426" indent="0">
              <a:buNone/>
              <a:defRPr sz="900"/>
            </a:lvl4pPr>
            <a:lvl5pPr marL="1817904" indent="0">
              <a:buNone/>
              <a:defRPr sz="900"/>
            </a:lvl5pPr>
            <a:lvl6pPr marL="2272378" indent="0">
              <a:buNone/>
              <a:defRPr sz="900"/>
            </a:lvl6pPr>
            <a:lvl7pPr marL="2726854" indent="0">
              <a:buNone/>
              <a:defRPr sz="900"/>
            </a:lvl7pPr>
            <a:lvl8pPr marL="3181331" indent="0">
              <a:buNone/>
              <a:defRPr sz="900"/>
            </a:lvl8pPr>
            <a:lvl9pPr marL="36358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0763922"/>
      </p:ext>
    </p:extLst>
  </p:cSld>
  <p:clrMapOvr>
    <a:masterClrMapping/>
  </p:clrMapOvr>
  <p:transition xmlns:p14="http://schemas.microsoft.com/office/powerpoint/2010/main"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601" y="4799964"/>
            <a:ext cx="5487672" cy="56778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601" y="612322"/>
            <a:ext cx="5487672" cy="4114481"/>
          </a:xfrm>
        </p:spPr>
        <p:txBody>
          <a:bodyPr/>
          <a:lstStyle>
            <a:lvl1pPr marL="0" indent="0">
              <a:buNone/>
              <a:defRPr sz="3200"/>
            </a:lvl1pPr>
            <a:lvl2pPr marL="454477" indent="0">
              <a:buNone/>
              <a:defRPr sz="2800"/>
            </a:lvl2pPr>
            <a:lvl3pPr marL="908952" indent="0">
              <a:buNone/>
              <a:defRPr sz="2400"/>
            </a:lvl3pPr>
            <a:lvl4pPr marL="1363426" indent="0">
              <a:buNone/>
              <a:defRPr sz="2000"/>
            </a:lvl4pPr>
            <a:lvl5pPr marL="1817904" indent="0">
              <a:buNone/>
              <a:defRPr sz="2000"/>
            </a:lvl5pPr>
            <a:lvl6pPr marL="2272378" indent="0">
              <a:buNone/>
              <a:defRPr sz="2000"/>
            </a:lvl6pPr>
            <a:lvl7pPr marL="2726854" indent="0">
              <a:buNone/>
              <a:defRPr sz="2000"/>
            </a:lvl7pPr>
            <a:lvl8pPr marL="3181331" indent="0">
              <a:buNone/>
              <a:defRPr sz="2000"/>
            </a:lvl8pPr>
            <a:lvl9pPr marL="3635803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601" y="5367827"/>
            <a:ext cx="5487672" cy="804765"/>
          </a:xfrm>
        </p:spPr>
        <p:txBody>
          <a:bodyPr/>
          <a:lstStyle>
            <a:lvl1pPr marL="0" indent="0">
              <a:buNone/>
              <a:defRPr sz="1400"/>
            </a:lvl1pPr>
            <a:lvl2pPr marL="454477" indent="0">
              <a:buNone/>
              <a:defRPr sz="1200"/>
            </a:lvl2pPr>
            <a:lvl3pPr marL="908952" indent="0">
              <a:buNone/>
              <a:defRPr sz="1000"/>
            </a:lvl3pPr>
            <a:lvl4pPr marL="1363426" indent="0">
              <a:buNone/>
              <a:defRPr sz="900"/>
            </a:lvl4pPr>
            <a:lvl5pPr marL="1817904" indent="0">
              <a:buNone/>
              <a:defRPr sz="900"/>
            </a:lvl5pPr>
            <a:lvl6pPr marL="2272378" indent="0">
              <a:buNone/>
              <a:defRPr sz="900"/>
            </a:lvl6pPr>
            <a:lvl7pPr marL="2726854" indent="0">
              <a:buNone/>
              <a:defRPr sz="900"/>
            </a:lvl7pPr>
            <a:lvl8pPr marL="3181331" indent="0">
              <a:buNone/>
              <a:defRPr sz="900"/>
            </a:lvl8pPr>
            <a:lvl9pPr marL="36358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256183"/>
      </p:ext>
    </p:extLst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536445"/>
      </p:ext>
    </p:extLst>
  </p:cSld>
  <p:clrMapOvr>
    <a:masterClrMapping/>
  </p:clrMapOvr>
  <p:transition xmlns:p14="http://schemas.microsoft.com/office/powerpoint/2010/main"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19070"/>
      </p:ext>
    </p:extLst>
  </p:cSld>
  <p:clrMapOvr>
    <a:masterClrMapping/>
  </p:clrMapOvr>
  <p:transition xmlns:p14="http://schemas.microsoft.com/office/powerpoint/2010/main"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229" y="248109"/>
            <a:ext cx="2206515" cy="61963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917" y="248109"/>
            <a:ext cx="6471700" cy="61963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79681"/>
      </p:ext>
    </p:extLst>
  </p:cSld>
  <p:clrMapOvr>
    <a:masterClrMapping/>
  </p:clrMapOvr>
  <p:transition xmlns:p14="http://schemas.microsoft.com/office/powerpoint/2010/main"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919" y="2501829"/>
            <a:ext cx="6400164" cy="1752671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685165" y="365861"/>
            <a:ext cx="7773672" cy="1141940"/>
          </a:xfrm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lIns="91519" tIns="45781" rIns="91519" bIns="45781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8270961"/>
      </p:ext>
    </p:extLst>
  </p:cSld>
  <p:clrMapOvr>
    <a:masterClrMapping/>
  </p:clrMapOvr>
  <p:transition xmlns:p14="http://schemas.microsoft.com/office/powerpoint/2010/main"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46058"/>
      </p:ext>
    </p:extLst>
  </p:cSld>
  <p:clrMapOvr>
    <a:masterClrMapping/>
  </p:clrMapOvr>
  <p:transition xmlns:p14="http://schemas.microsoft.com/office/powerpoint/2010/main"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786" y="4407124"/>
            <a:ext cx="7773672" cy="136142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1786" y="2907393"/>
            <a:ext cx="7773672" cy="149979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175" indent="0">
              <a:buNone/>
              <a:defRPr sz="1800"/>
            </a:lvl2pPr>
            <a:lvl3pPr marL="910349" indent="0">
              <a:buNone/>
              <a:defRPr sz="1600"/>
            </a:lvl3pPr>
            <a:lvl4pPr marL="1365522" indent="0">
              <a:buNone/>
              <a:defRPr sz="1400"/>
            </a:lvl4pPr>
            <a:lvl5pPr marL="1820699" indent="0">
              <a:buNone/>
              <a:defRPr sz="1400"/>
            </a:lvl5pPr>
            <a:lvl6pPr marL="2275871" indent="0">
              <a:buNone/>
              <a:defRPr sz="1400"/>
            </a:lvl6pPr>
            <a:lvl7pPr marL="2731045" indent="0">
              <a:buNone/>
              <a:defRPr sz="1400"/>
            </a:lvl7pPr>
            <a:lvl8pPr marL="3186221" indent="0">
              <a:buNone/>
              <a:defRPr sz="1400"/>
            </a:lvl8pPr>
            <a:lvl9pPr marL="3641391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4099030"/>
      </p:ext>
    </p:extLst>
  </p:cSld>
  <p:clrMapOvr>
    <a:masterClrMapping/>
  </p:clrMapOvr>
  <p:transition xmlns:p14="http://schemas.microsoft.com/office/powerpoint/2010/main"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917" y="1221462"/>
            <a:ext cx="4076011" cy="52230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599" y="1221462"/>
            <a:ext cx="4077600" cy="52230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1930"/>
      </p:ext>
    </p:extLst>
  </p:cSld>
  <p:clrMapOvr>
    <a:masterClrMapping/>
  </p:clrMapOvr>
  <p:transition xmlns:p14="http://schemas.microsoft.com/office/powerpoint/2010/main"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836" y="275206"/>
            <a:ext cx="8228328" cy="114194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836" y="1534839"/>
            <a:ext cx="4039448" cy="6393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175" indent="0">
              <a:buNone/>
              <a:defRPr sz="2000" b="1"/>
            </a:lvl2pPr>
            <a:lvl3pPr marL="910349" indent="0">
              <a:buNone/>
              <a:defRPr sz="1800" b="1"/>
            </a:lvl3pPr>
            <a:lvl4pPr marL="1365522" indent="0">
              <a:buNone/>
              <a:defRPr sz="1600" b="1"/>
            </a:lvl4pPr>
            <a:lvl5pPr marL="1820699" indent="0">
              <a:buNone/>
              <a:defRPr sz="1600" b="1"/>
            </a:lvl5pPr>
            <a:lvl6pPr marL="2275871" indent="0">
              <a:buNone/>
              <a:defRPr sz="1600" b="1"/>
            </a:lvl6pPr>
            <a:lvl7pPr marL="2731045" indent="0">
              <a:buNone/>
              <a:defRPr sz="1600" b="1"/>
            </a:lvl7pPr>
            <a:lvl8pPr marL="3186221" indent="0">
              <a:buNone/>
              <a:defRPr sz="1600" b="1"/>
            </a:lvl8pPr>
            <a:lvl9pPr marL="364139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836" y="2174198"/>
            <a:ext cx="4039448" cy="39522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85" y="1534839"/>
            <a:ext cx="4041038" cy="6393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175" indent="0">
              <a:buNone/>
              <a:defRPr sz="2000" b="1"/>
            </a:lvl2pPr>
            <a:lvl3pPr marL="910349" indent="0">
              <a:buNone/>
              <a:defRPr sz="1800" b="1"/>
            </a:lvl3pPr>
            <a:lvl4pPr marL="1365522" indent="0">
              <a:buNone/>
              <a:defRPr sz="1600" b="1"/>
            </a:lvl4pPr>
            <a:lvl5pPr marL="1820699" indent="0">
              <a:buNone/>
              <a:defRPr sz="1600" b="1"/>
            </a:lvl5pPr>
            <a:lvl6pPr marL="2275871" indent="0">
              <a:buNone/>
              <a:defRPr sz="1600" b="1"/>
            </a:lvl6pPr>
            <a:lvl7pPr marL="2731045" indent="0">
              <a:buNone/>
              <a:defRPr sz="1600" b="1"/>
            </a:lvl7pPr>
            <a:lvl8pPr marL="3186221" indent="0">
              <a:buNone/>
              <a:defRPr sz="1600" b="1"/>
            </a:lvl8pPr>
            <a:lvl9pPr marL="364139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85" y="2174198"/>
            <a:ext cx="4041038" cy="39522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59105"/>
      </p:ext>
    </p:extLst>
  </p:cSld>
  <p:clrMapOvr>
    <a:masterClrMapping/>
  </p:clrMapOvr>
  <p:transition xmlns:p14="http://schemas.microsoft.com/office/powerpoint/2010/main"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55689"/>
      </p:ext>
    </p:extLst>
  </p:cSld>
  <p:clrMapOvr>
    <a:masterClrMapping/>
  </p:clrMapOvr>
  <p:transition xmlns:p14="http://schemas.microsoft.com/office/powerpoint/2010/main"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2719887"/>
      </p:ext>
    </p:extLst>
  </p:cSld>
  <p:clrMapOvr>
    <a:masterClrMapping/>
  </p:clrMapOvr>
  <p:transition xmlns:p14="http://schemas.microsoft.com/office/powerpoint/2010/main" spd="med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836" y="273615"/>
            <a:ext cx="3007727" cy="11610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54" y="273556"/>
            <a:ext cx="5110910" cy="585283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836" y="1434634"/>
            <a:ext cx="3007727" cy="4691814"/>
          </a:xfrm>
        </p:spPr>
        <p:txBody>
          <a:bodyPr/>
          <a:lstStyle>
            <a:lvl1pPr marL="0" indent="0">
              <a:buNone/>
              <a:defRPr sz="1400"/>
            </a:lvl1pPr>
            <a:lvl2pPr marL="455175" indent="0">
              <a:buNone/>
              <a:defRPr sz="1200"/>
            </a:lvl2pPr>
            <a:lvl3pPr marL="910349" indent="0">
              <a:buNone/>
              <a:defRPr sz="1000"/>
            </a:lvl3pPr>
            <a:lvl4pPr marL="1365522" indent="0">
              <a:buNone/>
              <a:defRPr sz="900"/>
            </a:lvl4pPr>
            <a:lvl5pPr marL="1820699" indent="0">
              <a:buNone/>
              <a:defRPr sz="900"/>
            </a:lvl5pPr>
            <a:lvl6pPr marL="2275871" indent="0">
              <a:buNone/>
              <a:defRPr sz="900"/>
            </a:lvl6pPr>
            <a:lvl7pPr marL="2731045" indent="0">
              <a:buNone/>
              <a:defRPr sz="900"/>
            </a:lvl7pPr>
            <a:lvl8pPr marL="3186221" indent="0">
              <a:buNone/>
              <a:defRPr sz="900"/>
            </a:lvl8pPr>
            <a:lvl9pPr marL="364139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0609883"/>
      </p:ext>
    </p:extLst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8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13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83" y="143518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3331" indent="0">
              <a:buNone/>
              <a:defRPr sz="1200"/>
            </a:lvl2pPr>
            <a:lvl3pPr marL="906660" indent="0">
              <a:buNone/>
              <a:defRPr sz="1000"/>
            </a:lvl3pPr>
            <a:lvl4pPr marL="1359992" indent="0">
              <a:buNone/>
              <a:defRPr sz="900"/>
            </a:lvl4pPr>
            <a:lvl5pPr marL="1813321" indent="0">
              <a:buNone/>
              <a:defRPr sz="900"/>
            </a:lvl5pPr>
            <a:lvl6pPr marL="2266652" indent="0">
              <a:buNone/>
              <a:defRPr sz="900"/>
            </a:lvl6pPr>
            <a:lvl7pPr marL="2719983" indent="0">
              <a:buNone/>
              <a:defRPr sz="900"/>
            </a:lvl7pPr>
            <a:lvl8pPr marL="3173314" indent="0">
              <a:buNone/>
              <a:defRPr sz="900"/>
            </a:lvl8pPr>
            <a:lvl9pPr marL="362664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298501"/>
      </p:ext>
    </p:extLst>
  </p:cSld>
  <p:clrMapOvr>
    <a:masterClrMapping/>
  </p:clrMapOvr>
  <p:transition xmlns:p14="http://schemas.microsoft.com/office/powerpoint/2010/main" spd="med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601" y="4799964"/>
            <a:ext cx="5487672" cy="56778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601" y="612322"/>
            <a:ext cx="5487672" cy="4114481"/>
          </a:xfrm>
        </p:spPr>
        <p:txBody>
          <a:bodyPr/>
          <a:lstStyle>
            <a:lvl1pPr marL="0" indent="0">
              <a:buNone/>
              <a:defRPr sz="3200"/>
            </a:lvl1pPr>
            <a:lvl2pPr marL="455175" indent="0">
              <a:buNone/>
              <a:defRPr sz="2800"/>
            </a:lvl2pPr>
            <a:lvl3pPr marL="910349" indent="0">
              <a:buNone/>
              <a:defRPr sz="2400"/>
            </a:lvl3pPr>
            <a:lvl4pPr marL="1365522" indent="0">
              <a:buNone/>
              <a:defRPr sz="2000"/>
            </a:lvl4pPr>
            <a:lvl5pPr marL="1820699" indent="0">
              <a:buNone/>
              <a:defRPr sz="2000"/>
            </a:lvl5pPr>
            <a:lvl6pPr marL="2275871" indent="0">
              <a:buNone/>
              <a:defRPr sz="2000"/>
            </a:lvl6pPr>
            <a:lvl7pPr marL="2731045" indent="0">
              <a:buNone/>
              <a:defRPr sz="2000"/>
            </a:lvl7pPr>
            <a:lvl8pPr marL="3186221" indent="0">
              <a:buNone/>
              <a:defRPr sz="2000"/>
            </a:lvl8pPr>
            <a:lvl9pPr marL="3641391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601" y="5367812"/>
            <a:ext cx="5487672" cy="804765"/>
          </a:xfrm>
        </p:spPr>
        <p:txBody>
          <a:bodyPr/>
          <a:lstStyle>
            <a:lvl1pPr marL="0" indent="0">
              <a:buNone/>
              <a:defRPr sz="1400"/>
            </a:lvl1pPr>
            <a:lvl2pPr marL="455175" indent="0">
              <a:buNone/>
              <a:defRPr sz="1200"/>
            </a:lvl2pPr>
            <a:lvl3pPr marL="910349" indent="0">
              <a:buNone/>
              <a:defRPr sz="1000"/>
            </a:lvl3pPr>
            <a:lvl4pPr marL="1365522" indent="0">
              <a:buNone/>
              <a:defRPr sz="900"/>
            </a:lvl4pPr>
            <a:lvl5pPr marL="1820699" indent="0">
              <a:buNone/>
              <a:defRPr sz="900"/>
            </a:lvl5pPr>
            <a:lvl6pPr marL="2275871" indent="0">
              <a:buNone/>
              <a:defRPr sz="900"/>
            </a:lvl6pPr>
            <a:lvl7pPr marL="2731045" indent="0">
              <a:buNone/>
              <a:defRPr sz="900"/>
            </a:lvl7pPr>
            <a:lvl8pPr marL="3186221" indent="0">
              <a:buNone/>
              <a:defRPr sz="900"/>
            </a:lvl8pPr>
            <a:lvl9pPr marL="364139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5160746"/>
      </p:ext>
    </p:extLst>
  </p:cSld>
  <p:clrMapOvr>
    <a:masterClrMapping/>
  </p:clrMapOvr>
  <p:transition xmlns:p14="http://schemas.microsoft.com/office/powerpoint/2010/main"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07098"/>
      </p:ext>
    </p:extLst>
  </p:cSld>
  <p:clrMapOvr>
    <a:masterClrMapping/>
  </p:clrMapOvr>
  <p:transition xmlns:p14="http://schemas.microsoft.com/office/powerpoint/2010/main" spd="med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229" y="248109"/>
            <a:ext cx="2206515" cy="61963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917" y="248109"/>
            <a:ext cx="6471700" cy="61963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49183"/>
      </p:ext>
    </p:extLst>
  </p:cSld>
  <p:clrMapOvr>
    <a:masterClrMapping/>
  </p:clrMapOvr>
  <p:transition xmlns:p14="http://schemas.microsoft.com/office/powerpoint/2010/main" spd="med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5019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1" y="365125"/>
            <a:ext cx="7772400" cy="1143000"/>
          </a:xfrm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lIns="91575" tIns="45805" rIns="91575" bIns="4580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616099"/>
      </p:ext>
    </p:extLst>
  </p:cSld>
  <p:clrMapOvr>
    <a:masterClrMapping/>
  </p:clrMapOvr>
  <p:transition xmlns:p14="http://schemas.microsoft.com/office/powerpoint/2010/main" spd="med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02700"/>
      </p:ext>
    </p:extLst>
  </p:cSld>
  <p:clrMapOvr>
    <a:masterClrMapping/>
  </p:clrMapOvr>
  <p:transition xmlns:p14="http://schemas.microsoft.com/office/powerpoint/2010/main" spd="med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65" y="440695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65" y="2906765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4772" indent="0">
              <a:buNone/>
              <a:defRPr sz="1800"/>
            </a:lvl2pPr>
            <a:lvl3pPr marL="909543" indent="0">
              <a:buNone/>
              <a:defRPr sz="1600"/>
            </a:lvl3pPr>
            <a:lvl4pPr marL="1364316" indent="0">
              <a:buNone/>
              <a:defRPr sz="1400"/>
            </a:lvl4pPr>
            <a:lvl5pPr marL="1819088" indent="0">
              <a:buNone/>
              <a:defRPr sz="1400"/>
            </a:lvl5pPr>
            <a:lvl6pPr marL="2273859" indent="0">
              <a:buNone/>
              <a:defRPr sz="1400"/>
            </a:lvl6pPr>
            <a:lvl7pPr marL="2728631" indent="0">
              <a:buNone/>
              <a:defRPr sz="1400"/>
            </a:lvl7pPr>
            <a:lvl8pPr marL="3183402" indent="0">
              <a:buNone/>
              <a:defRPr sz="1400"/>
            </a:lvl8pPr>
            <a:lvl9pPr marL="3638175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9812577"/>
      </p:ext>
    </p:extLst>
  </p:cSld>
  <p:clrMapOvr>
    <a:masterClrMapping/>
  </p:clrMapOvr>
  <p:transition xmlns:p14="http://schemas.microsoft.com/office/powerpoint/2010/main" spd="med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220788"/>
            <a:ext cx="4076700" cy="5224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65" y="1220788"/>
            <a:ext cx="4078287" cy="5224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28821"/>
      </p:ext>
    </p:extLst>
  </p:cSld>
  <p:clrMapOvr>
    <a:masterClrMapping/>
  </p:clrMapOvr>
  <p:transition xmlns:p14="http://schemas.microsoft.com/office/powerpoint/2010/main" spd="med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81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5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4772" indent="0">
              <a:buNone/>
              <a:defRPr sz="2000" b="1"/>
            </a:lvl2pPr>
            <a:lvl3pPr marL="909543" indent="0">
              <a:buNone/>
              <a:defRPr sz="1800" b="1"/>
            </a:lvl3pPr>
            <a:lvl4pPr marL="1364316" indent="0">
              <a:buNone/>
              <a:defRPr sz="1600" b="1"/>
            </a:lvl4pPr>
            <a:lvl5pPr marL="1819088" indent="0">
              <a:buNone/>
              <a:defRPr sz="1600" b="1"/>
            </a:lvl5pPr>
            <a:lvl6pPr marL="2273859" indent="0">
              <a:buNone/>
              <a:defRPr sz="1600" b="1"/>
            </a:lvl6pPr>
            <a:lvl7pPr marL="2728631" indent="0">
              <a:buNone/>
              <a:defRPr sz="1600" b="1"/>
            </a:lvl7pPr>
            <a:lvl8pPr marL="3183402" indent="0">
              <a:buNone/>
              <a:defRPr sz="1600" b="1"/>
            </a:lvl8pPr>
            <a:lvl9pPr marL="363817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5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7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4772" indent="0">
              <a:buNone/>
              <a:defRPr sz="2000" b="1"/>
            </a:lvl2pPr>
            <a:lvl3pPr marL="909543" indent="0">
              <a:buNone/>
              <a:defRPr sz="1800" b="1"/>
            </a:lvl3pPr>
            <a:lvl4pPr marL="1364316" indent="0">
              <a:buNone/>
              <a:defRPr sz="1600" b="1"/>
            </a:lvl4pPr>
            <a:lvl5pPr marL="1819088" indent="0">
              <a:buNone/>
              <a:defRPr sz="1600" b="1"/>
            </a:lvl5pPr>
            <a:lvl6pPr marL="2273859" indent="0">
              <a:buNone/>
              <a:defRPr sz="1600" b="1"/>
            </a:lvl6pPr>
            <a:lvl7pPr marL="2728631" indent="0">
              <a:buNone/>
              <a:defRPr sz="1600" b="1"/>
            </a:lvl7pPr>
            <a:lvl8pPr marL="3183402" indent="0">
              <a:buNone/>
              <a:defRPr sz="1600" b="1"/>
            </a:lvl8pPr>
            <a:lvl9pPr marL="363817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7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15774"/>
      </p:ext>
    </p:extLst>
  </p:cSld>
  <p:clrMapOvr>
    <a:masterClrMapping/>
  </p:clrMapOvr>
  <p:transition xmlns:p14="http://schemas.microsoft.com/office/powerpoint/2010/main" spd="med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50919"/>
      </p:ext>
    </p:extLst>
  </p:cSld>
  <p:clrMapOvr>
    <a:masterClrMapping/>
  </p:clrMapOvr>
  <p:transition xmlns:p14="http://schemas.microsoft.com/office/powerpoint/2010/main" spd="med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399629"/>
      </p:ext>
    </p:extLst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3331" indent="0">
              <a:buNone/>
              <a:defRPr sz="2800"/>
            </a:lvl2pPr>
            <a:lvl3pPr marL="906660" indent="0">
              <a:buNone/>
              <a:defRPr sz="2400"/>
            </a:lvl3pPr>
            <a:lvl4pPr marL="1359992" indent="0">
              <a:buNone/>
              <a:defRPr sz="2000"/>
            </a:lvl4pPr>
            <a:lvl5pPr marL="1813321" indent="0">
              <a:buNone/>
              <a:defRPr sz="2000"/>
            </a:lvl5pPr>
            <a:lvl6pPr marL="2266652" indent="0">
              <a:buNone/>
              <a:defRPr sz="2000"/>
            </a:lvl6pPr>
            <a:lvl7pPr marL="2719983" indent="0">
              <a:buNone/>
              <a:defRPr sz="2000"/>
            </a:lvl7pPr>
            <a:lvl8pPr marL="3173314" indent="0">
              <a:buNone/>
              <a:defRPr sz="2000"/>
            </a:lvl8pPr>
            <a:lvl9pPr marL="3626643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3331" indent="0">
              <a:buNone/>
              <a:defRPr sz="1200"/>
            </a:lvl2pPr>
            <a:lvl3pPr marL="906660" indent="0">
              <a:buNone/>
              <a:defRPr sz="1000"/>
            </a:lvl3pPr>
            <a:lvl4pPr marL="1359992" indent="0">
              <a:buNone/>
              <a:defRPr sz="900"/>
            </a:lvl4pPr>
            <a:lvl5pPr marL="1813321" indent="0">
              <a:buNone/>
              <a:defRPr sz="900"/>
            </a:lvl5pPr>
            <a:lvl6pPr marL="2266652" indent="0">
              <a:buNone/>
              <a:defRPr sz="900"/>
            </a:lvl6pPr>
            <a:lvl7pPr marL="2719983" indent="0">
              <a:buNone/>
              <a:defRPr sz="900"/>
            </a:lvl7pPr>
            <a:lvl8pPr marL="3173314" indent="0">
              <a:buNone/>
              <a:defRPr sz="900"/>
            </a:lvl8pPr>
            <a:lvl9pPr marL="362664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311289"/>
      </p:ext>
    </p:extLst>
  </p:cSld>
  <p:clrMapOvr>
    <a:masterClrMapping/>
  </p:clrMapOvr>
  <p:transition xmlns:p14="http://schemas.microsoft.com/office/powerpoint/2010/main" spd="med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5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10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52" y="143515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4772" indent="0">
              <a:buNone/>
              <a:defRPr sz="1200"/>
            </a:lvl2pPr>
            <a:lvl3pPr marL="909543" indent="0">
              <a:buNone/>
              <a:defRPr sz="1000"/>
            </a:lvl3pPr>
            <a:lvl4pPr marL="1364316" indent="0">
              <a:buNone/>
              <a:defRPr sz="900"/>
            </a:lvl4pPr>
            <a:lvl5pPr marL="1819088" indent="0">
              <a:buNone/>
              <a:defRPr sz="900"/>
            </a:lvl5pPr>
            <a:lvl6pPr marL="2273859" indent="0">
              <a:buNone/>
              <a:defRPr sz="900"/>
            </a:lvl6pPr>
            <a:lvl7pPr marL="2728631" indent="0">
              <a:buNone/>
              <a:defRPr sz="900"/>
            </a:lvl7pPr>
            <a:lvl8pPr marL="3183402" indent="0">
              <a:buNone/>
              <a:defRPr sz="900"/>
            </a:lvl8pPr>
            <a:lvl9pPr marL="363817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7460986"/>
      </p:ext>
    </p:extLst>
  </p:cSld>
  <p:clrMapOvr>
    <a:masterClrMapping/>
  </p:clrMapOvr>
  <p:transition xmlns:p14="http://schemas.microsoft.com/office/powerpoint/2010/main" spd="med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4772" indent="0">
              <a:buNone/>
              <a:defRPr sz="2800"/>
            </a:lvl2pPr>
            <a:lvl3pPr marL="909543" indent="0">
              <a:buNone/>
              <a:defRPr sz="2400"/>
            </a:lvl3pPr>
            <a:lvl4pPr marL="1364316" indent="0">
              <a:buNone/>
              <a:defRPr sz="2000"/>
            </a:lvl4pPr>
            <a:lvl5pPr marL="1819088" indent="0">
              <a:buNone/>
              <a:defRPr sz="2000"/>
            </a:lvl5pPr>
            <a:lvl6pPr marL="2273859" indent="0">
              <a:buNone/>
              <a:defRPr sz="2000"/>
            </a:lvl6pPr>
            <a:lvl7pPr marL="2728631" indent="0">
              <a:buNone/>
              <a:defRPr sz="2000"/>
            </a:lvl7pPr>
            <a:lvl8pPr marL="3183402" indent="0">
              <a:buNone/>
              <a:defRPr sz="2000"/>
            </a:lvl8pPr>
            <a:lvl9pPr marL="3638175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4772" indent="0">
              <a:buNone/>
              <a:defRPr sz="1200"/>
            </a:lvl2pPr>
            <a:lvl3pPr marL="909543" indent="0">
              <a:buNone/>
              <a:defRPr sz="1000"/>
            </a:lvl3pPr>
            <a:lvl4pPr marL="1364316" indent="0">
              <a:buNone/>
              <a:defRPr sz="900"/>
            </a:lvl4pPr>
            <a:lvl5pPr marL="1819088" indent="0">
              <a:buNone/>
              <a:defRPr sz="900"/>
            </a:lvl5pPr>
            <a:lvl6pPr marL="2273859" indent="0">
              <a:buNone/>
              <a:defRPr sz="900"/>
            </a:lvl6pPr>
            <a:lvl7pPr marL="2728631" indent="0">
              <a:buNone/>
              <a:defRPr sz="900"/>
            </a:lvl7pPr>
            <a:lvl8pPr marL="3183402" indent="0">
              <a:buNone/>
              <a:defRPr sz="900"/>
            </a:lvl8pPr>
            <a:lvl9pPr marL="363817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8076049"/>
      </p:ext>
    </p:extLst>
  </p:cSld>
  <p:clrMapOvr>
    <a:masterClrMapping/>
  </p:clrMapOvr>
  <p:transition xmlns:p14="http://schemas.microsoft.com/office/powerpoint/2010/main" spd="med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80131"/>
      </p:ext>
    </p:extLst>
  </p:cSld>
  <p:clrMapOvr>
    <a:masterClrMapping/>
  </p:clrMapOvr>
  <p:transition xmlns:p14="http://schemas.microsoft.com/office/powerpoint/2010/main" spd="med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47650"/>
            <a:ext cx="2206625" cy="6197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565" y="247650"/>
            <a:ext cx="6472237" cy="6197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1048"/>
      </p:ext>
    </p:extLst>
  </p:cSld>
  <p:clrMapOvr>
    <a:masterClrMapping/>
  </p:clrMapOvr>
  <p:transition xmlns:p14="http://schemas.microsoft.com/office/powerpoint/2010/main" spd="med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919" y="2501819"/>
            <a:ext cx="6400164" cy="1752671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685165" y="365851"/>
            <a:ext cx="7773672" cy="1141940"/>
          </a:xfrm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lIns="91615" tIns="45821" rIns="91615" bIns="45821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9161986"/>
      </p:ext>
    </p:extLst>
  </p:cSld>
  <p:clrMapOvr>
    <a:masterClrMapping/>
  </p:clrMapOvr>
  <p:transition xmlns:p14="http://schemas.microsoft.com/office/powerpoint/2010/main" spd="med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86183"/>
      </p:ext>
    </p:extLst>
  </p:cSld>
  <p:clrMapOvr>
    <a:masterClrMapping/>
  </p:clrMapOvr>
  <p:transition xmlns:p14="http://schemas.microsoft.com/office/powerpoint/2010/main" spd="med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776" y="4407124"/>
            <a:ext cx="7773672" cy="136142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1776" y="2907383"/>
            <a:ext cx="7773672" cy="149979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643" indent="0">
              <a:buNone/>
              <a:defRPr sz="1800"/>
            </a:lvl2pPr>
            <a:lvl3pPr marL="911282" indent="0">
              <a:buNone/>
              <a:defRPr sz="1600"/>
            </a:lvl3pPr>
            <a:lvl4pPr marL="1366922" indent="0">
              <a:buNone/>
              <a:defRPr sz="1400"/>
            </a:lvl4pPr>
            <a:lvl5pPr marL="1822565" indent="0">
              <a:buNone/>
              <a:defRPr sz="1400"/>
            </a:lvl5pPr>
            <a:lvl6pPr marL="2278204" indent="0">
              <a:buNone/>
              <a:defRPr sz="1400"/>
            </a:lvl6pPr>
            <a:lvl7pPr marL="2733843" indent="0">
              <a:buNone/>
              <a:defRPr sz="1400"/>
            </a:lvl7pPr>
            <a:lvl8pPr marL="3189485" indent="0">
              <a:buNone/>
              <a:defRPr sz="1400"/>
            </a:lvl8pPr>
            <a:lvl9pPr marL="3645122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6487677"/>
      </p:ext>
    </p:extLst>
  </p:cSld>
  <p:clrMapOvr>
    <a:masterClrMapping/>
  </p:clrMapOvr>
  <p:transition xmlns:p14="http://schemas.microsoft.com/office/powerpoint/2010/main" spd="med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917" y="1221462"/>
            <a:ext cx="4076011" cy="52230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589" y="1221462"/>
            <a:ext cx="4077600" cy="52230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96637"/>
      </p:ext>
    </p:extLst>
  </p:cSld>
  <p:clrMapOvr>
    <a:masterClrMapping/>
  </p:clrMapOvr>
  <p:transition xmlns:p14="http://schemas.microsoft.com/office/powerpoint/2010/main" spd="med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836" y="275196"/>
            <a:ext cx="8228328" cy="114194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836" y="1534829"/>
            <a:ext cx="4039448" cy="6393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643" indent="0">
              <a:buNone/>
              <a:defRPr sz="2000" b="1"/>
            </a:lvl2pPr>
            <a:lvl3pPr marL="911282" indent="0">
              <a:buNone/>
              <a:defRPr sz="1800" b="1"/>
            </a:lvl3pPr>
            <a:lvl4pPr marL="1366922" indent="0">
              <a:buNone/>
              <a:defRPr sz="1600" b="1"/>
            </a:lvl4pPr>
            <a:lvl5pPr marL="1822565" indent="0">
              <a:buNone/>
              <a:defRPr sz="1600" b="1"/>
            </a:lvl5pPr>
            <a:lvl6pPr marL="2278204" indent="0">
              <a:buNone/>
              <a:defRPr sz="1600" b="1"/>
            </a:lvl6pPr>
            <a:lvl7pPr marL="2733843" indent="0">
              <a:buNone/>
              <a:defRPr sz="1600" b="1"/>
            </a:lvl7pPr>
            <a:lvl8pPr marL="3189485" indent="0">
              <a:buNone/>
              <a:defRPr sz="1600" b="1"/>
            </a:lvl8pPr>
            <a:lvl9pPr marL="364512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836" y="2174188"/>
            <a:ext cx="4039448" cy="39522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75" y="1534829"/>
            <a:ext cx="4041038" cy="6393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643" indent="0">
              <a:buNone/>
              <a:defRPr sz="2000" b="1"/>
            </a:lvl2pPr>
            <a:lvl3pPr marL="911282" indent="0">
              <a:buNone/>
              <a:defRPr sz="1800" b="1"/>
            </a:lvl3pPr>
            <a:lvl4pPr marL="1366922" indent="0">
              <a:buNone/>
              <a:defRPr sz="1600" b="1"/>
            </a:lvl4pPr>
            <a:lvl5pPr marL="1822565" indent="0">
              <a:buNone/>
              <a:defRPr sz="1600" b="1"/>
            </a:lvl5pPr>
            <a:lvl6pPr marL="2278204" indent="0">
              <a:buNone/>
              <a:defRPr sz="1600" b="1"/>
            </a:lvl6pPr>
            <a:lvl7pPr marL="2733843" indent="0">
              <a:buNone/>
              <a:defRPr sz="1600" b="1"/>
            </a:lvl7pPr>
            <a:lvl8pPr marL="3189485" indent="0">
              <a:buNone/>
              <a:defRPr sz="1600" b="1"/>
            </a:lvl8pPr>
            <a:lvl9pPr marL="364512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75" y="2174188"/>
            <a:ext cx="4041038" cy="39522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39456"/>
      </p:ext>
    </p:extLst>
  </p:cSld>
  <p:clrMapOvr>
    <a:masterClrMapping/>
  </p:clrMapOvr>
  <p:transition xmlns:p14="http://schemas.microsoft.com/office/powerpoint/2010/main" spd="med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91258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3.xml"/><Relationship Id="rId12" Type="http://schemas.openxmlformats.org/officeDocument/2006/relationships/theme" Target="../theme/theme10.xml"/><Relationship Id="rId1" Type="http://schemas.openxmlformats.org/officeDocument/2006/relationships/slideLayout" Target="../slideLayouts/slideLayout83.xml"/><Relationship Id="rId2" Type="http://schemas.openxmlformats.org/officeDocument/2006/relationships/slideLayout" Target="../slideLayouts/slideLayout84.xml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04.xml"/><Relationship Id="rId12" Type="http://schemas.openxmlformats.org/officeDocument/2006/relationships/theme" Target="../theme/theme11.xml"/><Relationship Id="rId1" Type="http://schemas.openxmlformats.org/officeDocument/2006/relationships/slideLayout" Target="../slideLayouts/slideLayout94.xml"/><Relationship Id="rId2" Type="http://schemas.openxmlformats.org/officeDocument/2006/relationships/slideLayout" Target="../slideLayouts/slideLayout95.xml"/><Relationship Id="rId3" Type="http://schemas.openxmlformats.org/officeDocument/2006/relationships/slideLayout" Target="../slideLayouts/slideLayout96.xml"/><Relationship Id="rId4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8.xml"/><Relationship Id="rId6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103.xml"/></Relationships>
</file>

<file path=ppt/slideMasters/_rels/slideMaster1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5.xml"/><Relationship Id="rId12" Type="http://schemas.openxmlformats.org/officeDocument/2006/relationships/theme" Target="../theme/theme12.xml"/><Relationship Id="rId1" Type="http://schemas.openxmlformats.org/officeDocument/2006/relationships/slideLayout" Target="../slideLayouts/slideLayout105.xml"/><Relationship Id="rId2" Type="http://schemas.openxmlformats.org/officeDocument/2006/relationships/slideLayout" Target="../slideLayouts/slideLayout106.xml"/><Relationship Id="rId3" Type="http://schemas.openxmlformats.org/officeDocument/2006/relationships/slideLayout" Target="../slideLayouts/slideLayout107.xml"/><Relationship Id="rId4" Type="http://schemas.openxmlformats.org/officeDocument/2006/relationships/slideLayout" Target="../slideLayouts/slideLayout108.xml"/><Relationship Id="rId5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111.xml"/><Relationship Id="rId8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8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Relationship Id="rId9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7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9.xml"/><Relationship Id="rId12" Type="http://schemas.openxmlformats.org/officeDocument/2006/relationships/theme" Target="../theme/theme6.xml"/><Relationship Id="rId1" Type="http://schemas.openxmlformats.org/officeDocument/2006/relationships/slideLayout" Target="../slideLayouts/slideLayout39.xml"/><Relationship Id="rId2" Type="http://schemas.openxmlformats.org/officeDocument/2006/relationships/slideLayout" Target="../slideLayouts/slideLayout40.xml"/><Relationship Id="rId3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6.xml"/><Relationship Id="rId9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8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0.xml"/><Relationship Id="rId12" Type="http://schemas.openxmlformats.org/officeDocument/2006/relationships/theme" Target="../theme/theme7.xml"/><Relationship Id="rId1" Type="http://schemas.openxmlformats.org/officeDocument/2006/relationships/slideLayout" Target="../slideLayouts/slideLayout50.xml"/><Relationship Id="rId2" Type="http://schemas.openxmlformats.org/officeDocument/2006/relationships/slideLayout" Target="../slideLayouts/slideLayout51.xml"/><Relationship Id="rId3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6.xml"/><Relationship Id="rId8" Type="http://schemas.openxmlformats.org/officeDocument/2006/relationships/slideLayout" Target="../slideLayouts/slideLayout57.xml"/><Relationship Id="rId9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9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1.xml"/><Relationship Id="rId12" Type="http://schemas.openxmlformats.org/officeDocument/2006/relationships/theme" Target="../theme/theme8.xml"/><Relationship Id="rId1" Type="http://schemas.openxmlformats.org/officeDocument/2006/relationships/slideLayout" Target="../slideLayouts/slideLayout61.xml"/><Relationship Id="rId2" Type="http://schemas.openxmlformats.org/officeDocument/2006/relationships/slideLayout" Target="../slideLayouts/slideLayout62.xml"/><Relationship Id="rId3" Type="http://schemas.openxmlformats.org/officeDocument/2006/relationships/slideLayout" Target="../slideLayouts/slideLayout63.xml"/><Relationship Id="rId4" Type="http://schemas.openxmlformats.org/officeDocument/2006/relationships/slideLayout" Target="../slideLayouts/slideLayout64.xml"/><Relationship Id="rId5" Type="http://schemas.openxmlformats.org/officeDocument/2006/relationships/slideLayout" Target="../slideLayouts/slideLayout65.xml"/><Relationship Id="rId6" Type="http://schemas.openxmlformats.org/officeDocument/2006/relationships/slideLayout" Target="../slideLayouts/slideLayout66.xml"/><Relationship Id="rId7" Type="http://schemas.openxmlformats.org/officeDocument/2006/relationships/slideLayout" Target="../slideLayouts/slideLayout67.xml"/><Relationship Id="rId8" Type="http://schemas.openxmlformats.org/officeDocument/2006/relationships/slideLayout" Target="../slideLayouts/slideLayout68.xml"/><Relationship Id="rId9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70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2.xml"/><Relationship Id="rId12" Type="http://schemas.openxmlformats.org/officeDocument/2006/relationships/theme" Target="../theme/theme9.xml"/><Relationship Id="rId1" Type="http://schemas.openxmlformats.org/officeDocument/2006/relationships/slideLayout" Target="../slideLayouts/slideLayout72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67" y="1220788"/>
            <a:ext cx="8307387" cy="522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706" tIns="44046" rIns="89706" bIns="440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4867" y="247650"/>
            <a:ext cx="8716962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53882" dir="2700000" algn="ctr" rotWithShape="0">
              <a:srgbClr val="969696">
                <a:alpha val="74998"/>
              </a:srgb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212725" y="6399213"/>
            <a:ext cx="617538" cy="2889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302" tIns="45302" rIns="45302" bIns="45302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b="0" smtClean="0">
                <a:solidFill>
                  <a:srgbClr val="660033"/>
                </a:solidFill>
              </a:rPr>
              <a:t>– </a:t>
            </a:r>
            <a:fld id="{F4BF98B2-4C88-D04D-B303-2A3904377E3A}" type="slidenum">
              <a:rPr lang="en-US" sz="1400" b="0" smtClean="0">
                <a:solidFill>
                  <a:srgbClr val="660033"/>
                </a:solidFill>
              </a:rPr>
              <a:pPr>
                <a:defRPr/>
              </a:pPr>
              <a:t>‹#›</a:t>
            </a:fld>
            <a:r>
              <a:rPr lang="en-US" sz="1400" b="0" smtClean="0">
                <a:solidFill>
                  <a:srgbClr val="660033"/>
                </a:solidFill>
              </a:rPr>
              <a:t> –</a:t>
            </a:r>
            <a:endParaRPr lang="en-US" sz="1400" b="0" smtClean="0">
              <a:solidFill>
                <a:srgbClr val="00006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9" r:id="rId1"/>
    <p:sldLayoutId id="2147484170" r:id="rId2"/>
    <p:sldLayoutId id="2147484171" r:id="rId3"/>
    <p:sldLayoutId id="2147484172" r:id="rId4"/>
    <p:sldLayoutId id="2147484173" r:id="rId5"/>
    <p:sldLayoutId id="2147484174" r:id="rId6"/>
    <p:sldLayoutId id="2147484175" r:id="rId7"/>
    <p:sldLayoutId id="2147484176" r:id="rId8"/>
    <p:sldLayoutId id="2147484177" r:id="rId9"/>
    <p:sldLayoutId id="2147484178" r:id="rId10"/>
    <p:sldLayoutId id="2147484179" r:id="rId11"/>
  </p:sldLayoutIdLst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0"/>
          <a:cs typeface="ＭＳ Ｐゴシック" charset="0"/>
        </a:defRPr>
      </a:lvl5pPr>
      <a:lvl6pPr marL="453331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6pPr>
      <a:lvl7pPr marL="90666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7pPr>
      <a:lvl8pPr marL="1359992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8pPr>
      <a:lvl9pPr marL="1813321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9pPr>
    </p:titleStyle>
    <p:bodyStyle>
      <a:lvl1pPr marL="380477" indent="-380477" algn="l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charset="0"/>
        <a:defRPr sz="24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charset="0"/>
          <a:cs typeface="ＭＳ Ｐゴシック" charset="0"/>
        </a:defRPr>
      </a:lvl1pPr>
      <a:lvl2pPr marL="735696" indent="-241546" algn="l" rtl="0" eaLnBrk="0" fontAlgn="base" hangingPunct="0">
        <a:spcBef>
          <a:spcPct val="25000"/>
        </a:spcBef>
        <a:spcAft>
          <a:spcPct val="0"/>
        </a:spcAft>
        <a:buClr>
          <a:schemeClr val="hlink"/>
        </a:buClr>
        <a:buSzPct val="75000"/>
        <a:buFont typeface="Wingdings" charset="0"/>
        <a:buChar char="n"/>
        <a:defRPr sz="2000" b="1">
          <a:solidFill>
            <a:schemeClr val="tx1"/>
          </a:solidFill>
          <a:latin typeface="+mn-lt"/>
          <a:ea typeface="ＭＳ Ｐゴシック" charset="-128"/>
        </a:defRPr>
      </a:lvl2pPr>
      <a:lvl3pPr marL="1135118" indent="-233655" algn="l" rtl="0" eaLnBrk="0" fontAlgn="base" hangingPunct="0">
        <a:lnSpc>
          <a:spcPct val="107000"/>
        </a:lnSpc>
        <a:spcBef>
          <a:spcPct val="10000"/>
        </a:spcBef>
        <a:spcAft>
          <a:spcPct val="0"/>
        </a:spcAft>
        <a:buClr>
          <a:srgbClr val="005400"/>
        </a:buClr>
        <a:buSzPct val="90000"/>
        <a:buFont typeface="Wingdings" charset="0"/>
        <a:buChar char="l"/>
        <a:defRPr b="1">
          <a:solidFill>
            <a:schemeClr val="folHlink"/>
          </a:solidFill>
          <a:latin typeface="+mn-lt"/>
          <a:ea typeface="ＭＳ Ｐゴシック" charset="-128"/>
        </a:defRPr>
      </a:lvl3pPr>
      <a:lvl4pPr marL="1585060" indent="-224181" algn="l" rtl="0" eaLnBrk="0" fontAlgn="base" hangingPunct="0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charset="-128"/>
        </a:defRPr>
      </a:lvl4pPr>
      <a:lvl5pPr marL="2429694" indent="-224181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883684" indent="-226667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3337018" indent="-226667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790347" indent="-226667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4243676" indent="-226667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3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3331" algn="l" defTabSz="453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6660" algn="l" defTabSz="453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9992" algn="l" defTabSz="453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13321" algn="l" defTabSz="453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66652" algn="l" defTabSz="453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19983" algn="l" defTabSz="453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73314" algn="l" defTabSz="453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26643" algn="l" defTabSz="453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940" y="1221462"/>
            <a:ext cx="8306223" cy="5223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95" tIns="44197" rIns="89995" bIns="441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5376" y="248132"/>
            <a:ext cx="8716368" cy="78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53882" dir="2700000" algn="ctr" rotWithShape="0">
              <a:srgbClr val="969696">
                <a:alpha val="74998"/>
              </a:srgb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211432" y="6398384"/>
            <a:ext cx="619986" cy="29105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455" tIns="45455" rIns="45455" bIns="45455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b="0" smtClean="0">
                <a:solidFill>
                  <a:srgbClr val="660033"/>
                </a:solidFill>
              </a:rPr>
              <a:t>– </a:t>
            </a:r>
            <a:fld id="{ADCBAAB1-F495-E241-8CFA-8B382F781728}" type="slidenum">
              <a:rPr lang="en-US" sz="1400" b="0" smtClean="0">
                <a:solidFill>
                  <a:srgbClr val="660033"/>
                </a:solidFill>
              </a:rPr>
              <a:pPr>
                <a:defRPr/>
              </a:pPr>
              <a:t>‹#›</a:t>
            </a:fld>
            <a:r>
              <a:rPr lang="en-US" sz="1400" b="0" smtClean="0">
                <a:solidFill>
                  <a:srgbClr val="660033"/>
                </a:solidFill>
              </a:rPr>
              <a:t> –</a:t>
            </a:r>
            <a:endParaRPr lang="en-US" sz="1400" b="0" smtClean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601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6" r:id="rId1"/>
    <p:sldLayoutId id="2147484297" r:id="rId2"/>
    <p:sldLayoutId id="2147484298" r:id="rId3"/>
    <p:sldLayoutId id="2147484299" r:id="rId4"/>
    <p:sldLayoutId id="2147484300" r:id="rId5"/>
    <p:sldLayoutId id="2147484301" r:id="rId6"/>
    <p:sldLayoutId id="2147484302" r:id="rId7"/>
    <p:sldLayoutId id="2147484303" r:id="rId8"/>
    <p:sldLayoutId id="2147484304" r:id="rId9"/>
    <p:sldLayoutId id="2147484305" r:id="rId10"/>
    <p:sldLayoutId id="2147484306" r:id="rId11"/>
  </p:sldLayoutIdLst>
  <p:transition xmlns:p14="http://schemas.microsoft.com/office/powerpoint/2010/main" spd="med"/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0"/>
          <a:cs typeface="ＭＳ Ｐゴシック" charset="0"/>
        </a:defRPr>
      </a:lvl5pPr>
      <a:lvl6pPr marL="454772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6pPr>
      <a:lvl7pPr marL="909543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7pPr>
      <a:lvl8pPr marL="1364316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8pPr>
      <a:lvl9pPr marL="1819088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9pPr>
    </p:titleStyle>
    <p:bodyStyle>
      <a:lvl1pPr marL="380713" indent="-380713" algn="l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charset="0"/>
        <a:defRPr sz="24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charset="0"/>
          <a:cs typeface="ＭＳ Ｐゴシック" charset="0"/>
        </a:defRPr>
      </a:lvl1pPr>
      <a:lvl2pPr marL="737630" indent="-241120" algn="l" rtl="0" eaLnBrk="0" fontAlgn="base" hangingPunct="0">
        <a:spcBef>
          <a:spcPct val="25000"/>
        </a:spcBef>
        <a:spcAft>
          <a:spcPct val="0"/>
        </a:spcAft>
        <a:buClr>
          <a:schemeClr val="hlink"/>
        </a:buClr>
        <a:buSzPct val="75000"/>
        <a:buFont typeface="Wingdings" charset="0"/>
        <a:buChar char="n"/>
        <a:defRPr sz="2000" b="1">
          <a:solidFill>
            <a:schemeClr val="tx1"/>
          </a:solidFill>
          <a:latin typeface="+mn-lt"/>
          <a:ea typeface="ＭＳ Ｐゴシック" charset="-128"/>
        </a:defRPr>
      </a:lvl2pPr>
      <a:lvl3pPr marL="1137380" indent="-233188" algn="l" rtl="0" eaLnBrk="0" fontAlgn="base" hangingPunct="0">
        <a:lnSpc>
          <a:spcPct val="107000"/>
        </a:lnSpc>
        <a:spcBef>
          <a:spcPct val="10000"/>
        </a:spcBef>
        <a:spcAft>
          <a:spcPct val="0"/>
        </a:spcAft>
        <a:buClr>
          <a:srgbClr val="005400"/>
        </a:buClr>
        <a:buSzPct val="90000"/>
        <a:buFont typeface="Wingdings" charset="0"/>
        <a:buChar char="l"/>
        <a:defRPr b="1">
          <a:solidFill>
            <a:schemeClr val="folHlink"/>
          </a:solidFill>
          <a:latin typeface="+mn-lt"/>
          <a:ea typeface="ＭＳ Ｐゴシック" charset="-128"/>
        </a:defRPr>
      </a:lvl3pPr>
      <a:lvl4pPr marL="1589477" indent="-223670" algn="l" rtl="0" eaLnBrk="0" fontAlgn="base" hangingPunct="0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charset="-128"/>
        </a:defRPr>
      </a:lvl4pPr>
      <a:lvl5pPr marL="2434974" indent="-22367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892855" indent="-22738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3347628" indent="-22738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802399" indent="-22738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4257168" indent="-22738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47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4772" algn="l" defTabSz="4547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9543" algn="l" defTabSz="4547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4316" algn="l" defTabSz="4547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19088" algn="l" defTabSz="4547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3859" algn="l" defTabSz="4547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8631" algn="l" defTabSz="4547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3402" algn="l" defTabSz="4547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38175" algn="l" defTabSz="4547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934" y="1221462"/>
            <a:ext cx="8306223" cy="5223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31" tIns="44217" rIns="90031" bIns="442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5376" y="248126"/>
            <a:ext cx="8716368" cy="78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53882" dir="2700000" algn="ctr" rotWithShape="0">
              <a:srgbClr val="969696">
                <a:alpha val="74998"/>
              </a:srgb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13037" y="6398378"/>
            <a:ext cx="616807" cy="29105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475" tIns="45475" rIns="45475" bIns="45475" anchor="ctr">
            <a:spAutoFit/>
          </a:bodyPr>
          <a:lstStyle>
            <a:lvl1pPr defTabSz="912813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b="0" smtClean="0">
                <a:solidFill>
                  <a:srgbClr val="660033"/>
                </a:solidFill>
              </a:rPr>
              <a:t>– </a:t>
            </a:r>
            <a:fld id="{7CB17362-7332-8649-B2DE-0269CA5DF256}" type="slidenum">
              <a:rPr lang="en-US" sz="1400" b="0" smtClean="0">
                <a:solidFill>
                  <a:srgbClr val="660033"/>
                </a:solidFill>
              </a:rPr>
              <a:pPr>
                <a:defRPr/>
              </a:pPr>
              <a:t>‹#›</a:t>
            </a:fld>
            <a:r>
              <a:rPr lang="en-US" sz="1400" b="0" smtClean="0">
                <a:solidFill>
                  <a:srgbClr val="660033"/>
                </a:solidFill>
              </a:rPr>
              <a:t> –</a:t>
            </a:r>
            <a:endParaRPr lang="en-US" sz="1400" b="0" smtClean="0">
              <a:solidFill>
                <a:srgbClr val="000066"/>
              </a:solidFill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7727571" y="6388819"/>
            <a:ext cx="750342" cy="29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475" tIns="45475" rIns="45475" bIns="45475" anchor="ctr">
            <a:spAutoFit/>
          </a:bodyPr>
          <a:lstStyle/>
          <a:p>
            <a:pPr defTabSz="906337"/>
            <a:r>
              <a:rPr lang="en-US" sz="1400" b="0">
                <a:solidFill>
                  <a:srgbClr val="660033"/>
                </a:solidFill>
              </a:rPr>
              <a:t>CS:APP</a:t>
            </a:r>
          </a:p>
        </p:txBody>
      </p:sp>
    </p:spTree>
    <p:extLst>
      <p:ext uri="{BB962C8B-B14F-4D97-AF65-F5344CB8AC3E}">
        <p14:creationId xmlns:p14="http://schemas.microsoft.com/office/powerpoint/2010/main" val="3467115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8" r:id="rId1"/>
    <p:sldLayoutId id="2147484309" r:id="rId2"/>
    <p:sldLayoutId id="2147484310" r:id="rId3"/>
    <p:sldLayoutId id="2147484311" r:id="rId4"/>
    <p:sldLayoutId id="2147484312" r:id="rId5"/>
    <p:sldLayoutId id="2147484313" r:id="rId6"/>
    <p:sldLayoutId id="2147484314" r:id="rId7"/>
    <p:sldLayoutId id="2147484315" r:id="rId8"/>
    <p:sldLayoutId id="2147484316" r:id="rId9"/>
    <p:sldLayoutId id="2147484317" r:id="rId10"/>
    <p:sldLayoutId id="2147484318" r:id="rId11"/>
  </p:sldLayoutIdLst>
  <p:transition xmlns:p14="http://schemas.microsoft.com/office/powerpoint/2010/main" spd="med"/>
  <p:txStyles>
    <p:titleStyle>
      <a:lvl1pPr algn="l" defTabSz="906337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+mj-lt"/>
          <a:ea typeface="ＭＳ Ｐゴシック" charset="0"/>
          <a:cs typeface="ＭＳ Ｐゴシック" charset="0"/>
        </a:defRPr>
      </a:lvl1pPr>
      <a:lvl2pPr algn="l" defTabSz="906337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  <a:ea typeface="ＭＳ Ｐゴシック" charset="0"/>
          <a:cs typeface="ＭＳ Ｐゴシック" charset="0"/>
        </a:defRPr>
      </a:lvl2pPr>
      <a:lvl3pPr algn="l" defTabSz="906337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  <a:ea typeface="ＭＳ Ｐゴシック" charset="0"/>
          <a:cs typeface="ＭＳ Ｐゴシック" charset="0"/>
        </a:defRPr>
      </a:lvl3pPr>
      <a:lvl4pPr algn="l" defTabSz="906337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  <a:ea typeface="ＭＳ Ｐゴシック" charset="0"/>
          <a:cs typeface="ＭＳ Ｐゴシック" charset="0"/>
        </a:defRPr>
      </a:lvl4pPr>
      <a:lvl5pPr algn="l" defTabSz="906337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  <a:ea typeface="ＭＳ Ｐゴシック" charset="0"/>
          <a:cs typeface="ＭＳ Ｐゴシック" charset="0"/>
        </a:defRPr>
      </a:lvl5pPr>
      <a:lvl6pPr marL="455643" algn="l" defTabSz="909700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</a:defRPr>
      </a:lvl6pPr>
      <a:lvl7pPr marL="911282" algn="l" defTabSz="909700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</a:defRPr>
      </a:lvl7pPr>
      <a:lvl8pPr marL="1366922" algn="l" defTabSz="909700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</a:defRPr>
      </a:lvl8pPr>
      <a:lvl9pPr marL="1822565" algn="l" defTabSz="909700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</a:defRPr>
      </a:lvl9pPr>
    </p:titleStyle>
    <p:bodyStyle>
      <a:lvl1pPr marL="380947" indent="-380947" algn="l" defTabSz="906337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charset="0"/>
        <a:defRPr sz="24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charset="0"/>
          <a:cs typeface="ＭＳ Ｐゴシック" charset="0"/>
        </a:defRPr>
      </a:lvl1pPr>
      <a:lvl2pPr marL="736497" indent="-239674" algn="l" defTabSz="906337" rtl="0" eaLnBrk="0" fontAlgn="base" hangingPunct="0">
        <a:spcBef>
          <a:spcPct val="25000"/>
        </a:spcBef>
        <a:spcAft>
          <a:spcPct val="0"/>
        </a:spcAft>
        <a:buClr>
          <a:schemeClr val="hlink"/>
        </a:buClr>
        <a:buSzPct val="75000"/>
        <a:buFont typeface="Wingdings" charset="0"/>
        <a:buChar char="n"/>
        <a:defRPr sz="2000" b="1">
          <a:solidFill>
            <a:schemeClr val="tx1"/>
          </a:solidFill>
          <a:latin typeface="+mn-lt"/>
          <a:ea typeface="ＭＳ Ｐゴシック" pitchFamily="-1" charset="-128"/>
        </a:defRPr>
      </a:lvl2pPr>
      <a:lvl3pPr marL="1138079" indent="-233332" algn="l" defTabSz="906337" rtl="0" eaLnBrk="0" fontAlgn="base" hangingPunct="0">
        <a:lnSpc>
          <a:spcPct val="107000"/>
        </a:lnSpc>
        <a:spcBef>
          <a:spcPct val="10000"/>
        </a:spcBef>
        <a:spcAft>
          <a:spcPct val="0"/>
        </a:spcAft>
        <a:buClr>
          <a:srgbClr val="005400"/>
        </a:buClr>
        <a:buSzPct val="90000"/>
        <a:buFont typeface="Wingdings" charset="0"/>
        <a:buChar char="l"/>
        <a:defRPr b="1">
          <a:solidFill>
            <a:schemeClr val="folHlink"/>
          </a:solidFill>
          <a:latin typeface="+mn-lt"/>
          <a:ea typeface="ＭＳ Ｐゴシック" pitchFamily="-1" charset="-128"/>
        </a:defRPr>
      </a:lvl3pPr>
      <a:lvl4pPr marL="1588866" indent="-222215" algn="l" defTabSz="906337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" charset="-128"/>
        </a:defRPr>
      </a:lvl4pPr>
      <a:lvl5pPr marL="2436471" indent="-223808" algn="l" defTabSz="906337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" charset="0"/>
          <a:ea typeface="ＭＳ Ｐゴシック" pitchFamily="-1" charset="-128"/>
        </a:defRPr>
      </a:lvl5pPr>
      <a:lvl6pPr marL="2895216" indent="-227820" algn="l" defTabSz="909700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" charset="0"/>
          <a:ea typeface="ＭＳ Ｐゴシック" pitchFamily="-1" charset="-128"/>
        </a:defRPr>
      </a:lvl6pPr>
      <a:lvl7pPr marL="3350855" indent="-227820" algn="l" defTabSz="909700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" charset="0"/>
          <a:ea typeface="ＭＳ Ｐゴシック" pitchFamily="-1" charset="-128"/>
        </a:defRPr>
      </a:lvl7pPr>
      <a:lvl8pPr marL="3806495" indent="-227820" algn="l" defTabSz="909700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" charset="0"/>
          <a:ea typeface="ＭＳ Ｐゴシック" pitchFamily="-1" charset="-128"/>
        </a:defRPr>
      </a:lvl8pPr>
      <a:lvl9pPr marL="4262136" indent="-227820" algn="l" defTabSz="909700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" charset="0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56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43" algn="l" defTabSz="4556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1282" algn="l" defTabSz="4556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6922" algn="l" defTabSz="4556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565" algn="l" defTabSz="4556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8204" algn="l" defTabSz="4556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3843" algn="l" defTabSz="4556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9485" algn="l" defTabSz="4556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5122" algn="l" defTabSz="4556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926" y="1221462"/>
            <a:ext cx="8306223" cy="5223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58" tIns="44232" rIns="90058" bIns="442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5376" y="248118"/>
            <a:ext cx="8716368" cy="78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53882" dir="2700000" algn="ctr" rotWithShape="0">
              <a:srgbClr val="969696">
                <a:alpha val="74998"/>
              </a:srgb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13029" y="6398370"/>
            <a:ext cx="616807" cy="29105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490" tIns="45490" rIns="45490" bIns="45490" anchor="ctr">
            <a:spAutoFit/>
          </a:bodyPr>
          <a:lstStyle>
            <a:lvl1pPr defTabSz="912813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b="0" smtClean="0">
                <a:solidFill>
                  <a:srgbClr val="660033"/>
                </a:solidFill>
              </a:rPr>
              <a:t>– </a:t>
            </a:r>
            <a:fld id="{47C9314C-83D7-184A-9DB9-258B9184E326}" type="slidenum">
              <a:rPr lang="en-US" sz="1400" b="0" smtClean="0">
                <a:solidFill>
                  <a:srgbClr val="660033"/>
                </a:solidFill>
              </a:rPr>
              <a:pPr>
                <a:defRPr/>
              </a:pPr>
              <a:t>‹#›</a:t>
            </a:fld>
            <a:r>
              <a:rPr lang="en-US" sz="1400" b="0" smtClean="0">
                <a:solidFill>
                  <a:srgbClr val="660033"/>
                </a:solidFill>
              </a:rPr>
              <a:t> –</a:t>
            </a:r>
            <a:endParaRPr lang="en-US" sz="1400" b="0" smtClean="0">
              <a:solidFill>
                <a:srgbClr val="000066"/>
              </a:solidFill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7727571" y="6388819"/>
            <a:ext cx="750342" cy="29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490" tIns="45490" rIns="45490" bIns="45490" anchor="ctr">
            <a:spAutoFit/>
          </a:bodyPr>
          <a:lstStyle/>
          <a:p>
            <a:pPr defTabSz="905489"/>
            <a:r>
              <a:rPr lang="en-US" sz="1400" b="0">
                <a:solidFill>
                  <a:srgbClr val="660033"/>
                </a:solidFill>
              </a:rPr>
              <a:t>CS:APP</a:t>
            </a:r>
          </a:p>
        </p:txBody>
      </p:sp>
    </p:spTree>
    <p:extLst>
      <p:ext uri="{BB962C8B-B14F-4D97-AF65-F5344CB8AC3E}">
        <p14:creationId xmlns:p14="http://schemas.microsoft.com/office/powerpoint/2010/main" val="54568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0" r:id="rId1"/>
    <p:sldLayoutId id="2147484321" r:id="rId2"/>
    <p:sldLayoutId id="2147484322" r:id="rId3"/>
    <p:sldLayoutId id="2147484323" r:id="rId4"/>
    <p:sldLayoutId id="2147484324" r:id="rId5"/>
    <p:sldLayoutId id="2147484325" r:id="rId6"/>
    <p:sldLayoutId id="2147484326" r:id="rId7"/>
    <p:sldLayoutId id="2147484327" r:id="rId8"/>
    <p:sldLayoutId id="2147484328" r:id="rId9"/>
    <p:sldLayoutId id="2147484329" r:id="rId10"/>
    <p:sldLayoutId id="2147484330" r:id="rId11"/>
  </p:sldLayoutIdLst>
  <p:transition xmlns:p14="http://schemas.microsoft.com/office/powerpoint/2010/main" spd="med"/>
  <p:txStyles>
    <p:titleStyle>
      <a:lvl1pPr algn="l" defTabSz="905489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+mj-lt"/>
          <a:ea typeface="ＭＳ Ｐゴシック" charset="0"/>
          <a:cs typeface="ＭＳ Ｐゴシック" charset="0"/>
        </a:defRPr>
      </a:lvl1pPr>
      <a:lvl2pPr algn="l" defTabSz="905489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  <a:ea typeface="ＭＳ Ｐゴシック" charset="0"/>
          <a:cs typeface="ＭＳ Ｐゴシック" charset="0"/>
        </a:defRPr>
      </a:lvl2pPr>
      <a:lvl3pPr algn="l" defTabSz="905489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  <a:ea typeface="ＭＳ Ｐゴシック" charset="0"/>
          <a:cs typeface="ＭＳ Ｐゴシック" charset="0"/>
        </a:defRPr>
      </a:lvl3pPr>
      <a:lvl4pPr algn="l" defTabSz="905489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  <a:ea typeface="ＭＳ Ｐゴシック" charset="0"/>
          <a:cs typeface="ＭＳ Ｐゴシック" charset="0"/>
        </a:defRPr>
      </a:lvl4pPr>
      <a:lvl5pPr algn="l" defTabSz="905489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  <a:ea typeface="ＭＳ Ｐゴシック" charset="0"/>
          <a:cs typeface="ＭＳ Ｐゴシック" charset="0"/>
        </a:defRPr>
      </a:lvl5pPr>
      <a:lvl6pPr marL="455782" algn="l" defTabSz="909979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</a:defRPr>
      </a:lvl6pPr>
      <a:lvl7pPr marL="911561" algn="l" defTabSz="909979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</a:defRPr>
      </a:lvl7pPr>
      <a:lvl8pPr marL="1367342" algn="l" defTabSz="909979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</a:defRPr>
      </a:lvl8pPr>
      <a:lvl9pPr marL="1823125" algn="l" defTabSz="909979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</a:defRPr>
      </a:lvl9pPr>
    </p:titleStyle>
    <p:bodyStyle>
      <a:lvl1pPr marL="379670" indent="-379670" algn="l" defTabSz="905489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charset="0"/>
        <a:defRPr sz="24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charset="0"/>
          <a:cs typeface="ＭＳ Ｐゴシック" charset="0"/>
        </a:defRPr>
      </a:lvl1pPr>
      <a:lvl2pPr marL="735513" indent="-238288" algn="l" defTabSz="905489" rtl="0" eaLnBrk="0" fontAlgn="base" hangingPunct="0">
        <a:spcBef>
          <a:spcPct val="25000"/>
        </a:spcBef>
        <a:spcAft>
          <a:spcPct val="0"/>
        </a:spcAft>
        <a:buClr>
          <a:schemeClr val="hlink"/>
        </a:buClr>
        <a:buSzPct val="75000"/>
        <a:buFont typeface="Wingdings" charset="0"/>
        <a:buChar char="n"/>
        <a:defRPr sz="2000" b="1">
          <a:solidFill>
            <a:schemeClr val="tx1"/>
          </a:solidFill>
          <a:latin typeface="+mn-lt"/>
          <a:ea typeface="ＭＳ Ｐゴシック" pitchFamily="-1" charset="-128"/>
        </a:defRPr>
      </a:lvl2pPr>
      <a:lvl3pPr marL="1137424" indent="-231935" algn="l" defTabSz="905489" rtl="0" eaLnBrk="0" fontAlgn="base" hangingPunct="0">
        <a:lnSpc>
          <a:spcPct val="107000"/>
        </a:lnSpc>
        <a:spcBef>
          <a:spcPct val="10000"/>
        </a:spcBef>
        <a:spcAft>
          <a:spcPct val="0"/>
        </a:spcAft>
        <a:buClr>
          <a:srgbClr val="005400"/>
        </a:buClr>
        <a:buSzPct val="90000"/>
        <a:buFont typeface="Wingdings" charset="0"/>
        <a:buChar char="l"/>
        <a:defRPr b="1">
          <a:solidFill>
            <a:schemeClr val="folHlink"/>
          </a:solidFill>
          <a:latin typeface="+mn-lt"/>
          <a:ea typeface="ＭＳ Ｐゴシック" pitchFamily="-1" charset="-128"/>
        </a:defRPr>
      </a:lvl3pPr>
      <a:lvl4pPr marL="1588579" indent="-220815" algn="l" defTabSz="905489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" charset="-128"/>
        </a:defRPr>
      </a:lvl4pPr>
      <a:lvl5pPr marL="2436881" indent="-222399" algn="l" defTabSz="905489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" charset="0"/>
          <a:ea typeface="ＭＳ Ｐゴシック" pitchFamily="-1" charset="-128"/>
        </a:defRPr>
      </a:lvl5pPr>
      <a:lvl6pPr marL="2896106" indent="-227892" algn="l" defTabSz="909979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" charset="0"/>
          <a:ea typeface="ＭＳ Ｐゴシック" pitchFamily="-1" charset="-128"/>
        </a:defRPr>
      </a:lvl6pPr>
      <a:lvl7pPr marL="3351884" indent="-227892" algn="l" defTabSz="909979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" charset="0"/>
          <a:ea typeface="ＭＳ Ｐゴシック" pitchFamily="-1" charset="-128"/>
        </a:defRPr>
      </a:lvl7pPr>
      <a:lvl8pPr marL="3807665" indent="-227892" algn="l" defTabSz="909979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" charset="0"/>
          <a:ea typeface="ＭＳ Ｐゴシック" pitchFamily="-1" charset="-128"/>
        </a:defRPr>
      </a:lvl8pPr>
      <a:lvl9pPr marL="4263446" indent="-227892" algn="l" defTabSz="909979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" charset="0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57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782" algn="l" defTabSz="4557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1561" algn="l" defTabSz="4557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342" algn="l" defTabSz="4557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3125" algn="l" defTabSz="4557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8904" algn="l" defTabSz="4557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4683" algn="l" defTabSz="4557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0465" algn="l" defTabSz="4557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6242" algn="l" defTabSz="4557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67" y="1220788"/>
            <a:ext cx="8307387" cy="522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706" tIns="44046" rIns="89706" bIns="440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4867" y="247650"/>
            <a:ext cx="8716962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53882" dir="2700000" algn="ctr" rotWithShape="0">
              <a:srgbClr val="969696">
                <a:alpha val="74998"/>
              </a:srgb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12725" y="6399213"/>
            <a:ext cx="617538" cy="2889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302" tIns="45302" rIns="45302" bIns="45302" anchor="ctr">
            <a:spAutoFit/>
          </a:bodyPr>
          <a:lstStyle>
            <a:lvl1pPr defTabSz="912813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b="0" smtClean="0">
                <a:solidFill>
                  <a:srgbClr val="660033"/>
                </a:solidFill>
              </a:rPr>
              <a:t>– </a:t>
            </a:r>
            <a:fld id="{0F034FDD-A7E2-B44B-B50B-6BE0C34B645B}" type="slidenum">
              <a:rPr lang="en-US" sz="1400" b="0" smtClean="0">
                <a:solidFill>
                  <a:srgbClr val="660033"/>
                </a:solidFill>
              </a:rPr>
              <a:pPr>
                <a:defRPr/>
              </a:pPr>
              <a:t>‹#›</a:t>
            </a:fld>
            <a:r>
              <a:rPr lang="en-US" sz="1400" b="0" smtClean="0">
                <a:solidFill>
                  <a:srgbClr val="660033"/>
                </a:solidFill>
              </a:rPr>
              <a:t> –</a:t>
            </a:r>
            <a:endParaRPr lang="en-US" sz="1400" b="0" smtClean="0">
              <a:solidFill>
                <a:srgbClr val="00006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0" r:id="rId1"/>
    <p:sldLayoutId id="2147484181" r:id="rId2"/>
    <p:sldLayoutId id="2147484331" r:id="rId3"/>
  </p:sldLayoutIdLst>
  <p:transition xmlns:p14="http://schemas.microsoft.com/office/powerpoint/2010/main" spd="med"/>
  <p:txStyles>
    <p:titleStyle>
      <a:lvl1pPr algn="l" defTabSz="903044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l" defTabSz="903044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  <a:ea typeface="ＭＳ Ｐゴシック" pitchFamily="-1" charset="-128"/>
          <a:cs typeface="ＭＳ Ｐゴシック" pitchFamily="-1" charset="-128"/>
        </a:defRPr>
      </a:lvl2pPr>
      <a:lvl3pPr algn="l" defTabSz="903044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  <a:ea typeface="ＭＳ Ｐゴシック" pitchFamily="-1" charset="-128"/>
          <a:cs typeface="ＭＳ Ｐゴシック" pitchFamily="-1" charset="-128"/>
        </a:defRPr>
      </a:lvl3pPr>
      <a:lvl4pPr algn="l" defTabSz="903044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  <a:ea typeface="ＭＳ Ｐゴシック" pitchFamily="-1" charset="-128"/>
          <a:cs typeface="ＭＳ Ｐゴシック" pitchFamily="-1" charset="-128"/>
        </a:defRPr>
      </a:lvl4pPr>
      <a:lvl5pPr algn="l" defTabSz="903044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  <a:ea typeface="ＭＳ Ｐゴシック" pitchFamily="-1" charset="-128"/>
          <a:cs typeface="ＭＳ Ｐゴシック" pitchFamily="-1" charset="-128"/>
        </a:defRPr>
      </a:lvl5pPr>
      <a:lvl6pPr marL="454010" algn="l" defTabSz="906445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</a:defRPr>
      </a:lvl6pPr>
      <a:lvl7pPr marL="908022" algn="l" defTabSz="906445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</a:defRPr>
      </a:lvl7pPr>
      <a:lvl8pPr marL="1362031" algn="l" defTabSz="906445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</a:defRPr>
      </a:lvl8pPr>
      <a:lvl9pPr marL="1816043" algn="l" defTabSz="906445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</a:defRPr>
      </a:lvl9pPr>
    </p:titleStyle>
    <p:bodyStyle>
      <a:lvl1pPr marL="380477" indent="-380477" algn="l" defTabSz="903044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charset="0"/>
        <a:defRPr sz="24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pitchFamily="-1" charset="-128"/>
          <a:cs typeface="ＭＳ Ｐゴシック" pitchFamily="-1" charset="-128"/>
        </a:defRPr>
      </a:lvl1pPr>
      <a:lvl2pPr marL="734117" indent="-239970" algn="l" defTabSz="903044" rtl="0" eaLnBrk="0" fontAlgn="base" hangingPunct="0">
        <a:spcBef>
          <a:spcPct val="25000"/>
        </a:spcBef>
        <a:spcAft>
          <a:spcPct val="0"/>
        </a:spcAft>
        <a:buClr>
          <a:schemeClr val="hlink"/>
        </a:buClr>
        <a:buSzPct val="75000"/>
        <a:buFont typeface="Wingdings" charset="0"/>
        <a:buChar char="n"/>
        <a:defRPr sz="2000" b="1">
          <a:solidFill>
            <a:schemeClr val="tx1"/>
          </a:solidFill>
          <a:latin typeface="+mn-lt"/>
          <a:ea typeface="ＭＳ Ｐゴシック" pitchFamily="-1" charset="-128"/>
        </a:defRPr>
      </a:lvl2pPr>
      <a:lvl3pPr marL="1135118" indent="-233655" algn="l" defTabSz="903044" rtl="0" eaLnBrk="0" fontAlgn="base" hangingPunct="0">
        <a:lnSpc>
          <a:spcPct val="107000"/>
        </a:lnSpc>
        <a:spcBef>
          <a:spcPct val="10000"/>
        </a:spcBef>
        <a:spcAft>
          <a:spcPct val="0"/>
        </a:spcAft>
        <a:buClr>
          <a:srgbClr val="005400"/>
        </a:buClr>
        <a:buSzPct val="90000"/>
        <a:buFont typeface="Wingdings" charset="0"/>
        <a:buChar char="l"/>
        <a:defRPr b="1">
          <a:solidFill>
            <a:schemeClr val="folHlink"/>
          </a:solidFill>
          <a:latin typeface="+mn-lt"/>
          <a:ea typeface="ＭＳ Ｐゴシック" pitchFamily="-1" charset="-128"/>
        </a:defRPr>
      </a:lvl3pPr>
      <a:lvl4pPr marL="1583483" indent="-222606" algn="l" defTabSz="903044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" charset="-128"/>
        </a:defRPr>
      </a:lvl4pPr>
      <a:lvl5pPr marL="2429694" indent="-224181" algn="l" defTabSz="903044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" charset="0"/>
          <a:ea typeface="ＭＳ Ｐゴシック" pitchFamily="-1" charset="-128"/>
        </a:defRPr>
      </a:lvl5pPr>
      <a:lvl6pPr marL="2884857" indent="-227006" algn="l" defTabSz="906445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" charset="0"/>
          <a:ea typeface="ＭＳ Ｐゴシック" pitchFamily="-1" charset="-128"/>
        </a:defRPr>
      </a:lvl6pPr>
      <a:lvl7pPr marL="3338867" indent="-227006" algn="l" defTabSz="906445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" charset="0"/>
          <a:ea typeface="ＭＳ Ｐゴシック" pitchFamily="-1" charset="-128"/>
        </a:defRPr>
      </a:lvl7pPr>
      <a:lvl8pPr marL="3792877" indent="-227006" algn="l" defTabSz="906445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" charset="0"/>
          <a:ea typeface="ＭＳ Ｐゴシック" pitchFamily="-1" charset="-128"/>
        </a:defRPr>
      </a:lvl8pPr>
      <a:lvl9pPr marL="4246887" indent="-227006" algn="l" defTabSz="906445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" charset="0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40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4010" algn="l" defTabSz="4540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8022" algn="l" defTabSz="4540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2031" algn="l" defTabSz="4540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16043" algn="l" defTabSz="4540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0052" algn="l" defTabSz="4540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4062" algn="l" defTabSz="4540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78073" algn="l" defTabSz="4540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32082" algn="l" defTabSz="4540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67" y="1220788"/>
            <a:ext cx="8307387" cy="522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96" tIns="44042" rIns="89696" bIns="440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4867" y="247650"/>
            <a:ext cx="8716962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53882" dir="2700000" algn="ctr" rotWithShape="0">
              <a:srgbClr val="969696">
                <a:alpha val="74998"/>
              </a:srgb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211138" y="6397671"/>
            <a:ext cx="620712" cy="2921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298" tIns="45298" rIns="45298" bIns="45298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b="0" smtClean="0">
                <a:solidFill>
                  <a:srgbClr val="660033"/>
                </a:solidFill>
              </a:rPr>
              <a:t>– </a:t>
            </a:r>
            <a:fld id="{0EDF940D-E829-8E45-B40D-6BDC1B0A5C64}" type="slidenum">
              <a:rPr lang="en-US" sz="1400" b="0" smtClean="0">
                <a:solidFill>
                  <a:srgbClr val="660033"/>
                </a:solidFill>
              </a:rPr>
              <a:pPr>
                <a:defRPr/>
              </a:pPr>
              <a:t>‹#›</a:t>
            </a:fld>
            <a:r>
              <a:rPr lang="en-US" sz="1400" b="0" smtClean="0">
                <a:solidFill>
                  <a:srgbClr val="660033"/>
                </a:solidFill>
              </a:rPr>
              <a:t> –</a:t>
            </a:r>
            <a:endParaRPr lang="en-US" sz="1400" b="0" smtClean="0">
              <a:solidFill>
                <a:srgbClr val="00006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182" r:id="rId2"/>
    <p:sldLayoutId id="2147484183" r:id="rId3"/>
    <p:sldLayoutId id="2147484184" r:id="rId4"/>
    <p:sldLayoutId id="2147484185" r:id="rId5"/>
    <p:sldLayoutId id="2147484186" r:id="rId6"/>
    <p:sldLayoutId id="2147484187" r:id="rId7"/>
    <p:sldLayoutId id="2147484188" r:id="rId8"/>
    <p:sldLayoutId id="2147484189" r:id="rId9"/>
    <p:sldLayoutId id="2147484190" r:id="rId10"/>
    <p:sldLayoutId id="2147484191" r:id="rId11"/>
  </p:sldLayoutIdLst>
  <p:transition xmlns:p14="http://schemas.microsoft.com/office/powerpoint/2010/main" spd="med"/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0"/>
          <a:cs typeface="ＭＳ Ｐゴシック" charset="0"/>
        </a:defRPr>
      </a:lvl5pPr>
      <a:lvl6pPr marL="453285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6pPr>
      <a:lvl7pPr marL="906567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7pPr>
      <a:lvl8pPr marL="1359853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8pPr>
      <a:lvl9pPr marL="1813136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9pPr>
    </p:titleStyle>
    <p:bodyStyle>
      <a:lvl1pPr marL="380477" indent="-380477" algn="l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charset="0"/>
        <a:defRPr sz="24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charset="0"/>
          <a:cs typeface="ＭＳ Ｐゴシック" charset="0"/>
        </a:defRPr>
      </a:lvl1pPr>
      <a:lvl2pPr marL="735696" indent="-241546" algn="l" rtl="0" eaLnBrk="0" fontAlgn="base" hangingPunct="0">
        <a:spcBef>
          <a:spcPct val="25000"/>
        </a:spcBef>
        <a:spcAft>
          <a:spcPct val="0"/>
        </a:spcAft>
        <a:buClr>
          <a:schemeClr val="hlink"/>
        </a:buClr>
        <a:buSzPct val="75000"/>
        <a:buFont typeface="Wingdings" charset="0"/>
        <a:buChar char="n"/>
        <a:defRPr sz="2000" b="1">
          <a:solidFill>
            <a:schemeClr val="tx1"/>
          </a:solidFill>
          <a:latin typeface="+mn-lt"/>
          <a:ea typeface="ＭＳ Ｐゴシック" charset="-128"/>
        </a:defRPr>
      </a:lvl2pPr>
      <a:lvl3pPr marL="1133540" indent="-233655" algn="l" rtl="0" eaLnBrk="0" fontAlgn="base" hangingPunct="0">
        <a:lnSpc>
          <a:spcPct val="107000"/>
        </a:lnSpc>
        <a:spcBef>
          <a:spcPct val="10000"/>
        </a:spcBef>
        <a:spcAft>
          <a:spcPct val="0"/>
        </a:spcAft>
        <a:buClr>
          <a:srgbClr val="005400"/>
        </a:buClr>
        <a:buSzPct val="90000"/>
        <a:buFont typeface="Wingdings" charset="0"/>
        <a:buChar char="l"/>
        <a:defRPr b="1">
          <a:solidFill>
            <a:schemeClr val="folHlink"/>
          </a:solidFill>
          <a:latin typeface="+mn-lt"/>
          <a:ea typeface="ＭＳ Ｐゴシック" charset="-128"/>
        </a:defRPr>
      </a:lvl3pPr>
      <a:lvl4pPr marL="1585060" indent="-224181" algn="l" rtl="0" eaLnBrk="0" fontAlgn="base" hangingPunct="0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charset="-128"/>
        </a:defRPr>
      </a:lvl4pPr>
      <a:lvl5pPr marL="2428109" indent="-224181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883389" indent="-226643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3336677" indent="-226643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789958" indent="-226643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4243241" indent="-226643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3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3285" algn="l" defTabSz="453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6567" algn="l" defTabSz="453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9853" algn="l" defTabSz="453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13136" algn="l" defTabSz="453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66420" algn="l" defTabSz="453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19704" algn="l" defTabSz="453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72989" algn="l" defTabSz="453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26271" algn="l" defTabSz="453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67" y="1220788"/>
            <a:ext cx="8307387" cy="522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706" tIns="44046" rIns="89706" bIns="440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4867" y="247650"/>
            <a:ext cx="8716962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53882" dir="2700000" algn="ctr" rotWithShape="0">
              <a:srgbClr val="969696">
                <a:alpha val="74998"/>
              </a:srgb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12725" y="6399213"/>
            <a:ext cx="617538" cy="2889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302" tIns="45302" rIns="45302" bIns="45302" anchor="ctr">
            <a:spAutoFit/>
          </a:bodyPr>
          <a:lstStyle>
            <a:lvl1pPr defTabSz="912813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b="0" smtClean="0">
                <a:solidFill>
                  <a:srgbClr val="660033"/>
                </a:solidFill>
              </a:rPr>
              <a:t>– </a:t>
            </a:r>
            <a:fld id="{5DA135D9-E6FE-4B4F-BB76-9AA4887E6DC3}" type="slidenum">
              <a:rPr lang="en-US" sz="1400" b="0" smtClean="0">
                <a:solidFill>
                  <a:srgbClr val="660033"/>
                </a:solidFill>
              </a:rPr>
              <a:pPr>
                <a:defRPr/>
              </a:pPr>
              <a:t>‹#›</a:t>
            </a:fld>
            <a:r>
              <a:rPr lang="en-US" sz="1400" b="0" smtClean="0">
                <a:solidFill>
                  <a:srgbClr val="660033"/>
                </a:solidFill>
              </a:rPr>
              <a:t> –</a:t>
            </a:r>
            <a:endParaRPr lang="en-US" sz="1400" b="0" smtClean="0">
              <a:solidFill>
                <a:srgbClr val="000066"/>
              </a:solidFill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7728004" y="6389742"/>
            <a:ext cx="7508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302" tIns="45302" rIns="45302" bIns="45302" anchor="ctr">
            <a:spAutoFit/>
          </a:bodyPr>
          <a:lstStyle/>
          <a:p>
            <a:pPr defTabSz="903044"/>
            <a:r>
              <a:rPr lang="en-US" sz="1400" b="0">
                <a:solidFill>
                  <a:srgbClr val="660033"/>
                </a:solidFill>
              </a:rPr>
              <a:t>CS:APP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2" r:id="rId1"/>
    <p:sldLayoutId id="2147484193" r:id="rId2"/>
  </p:sldLayoutIdLst>
  <p:transition xmlns:p14="http://schemas.microsoft.com/office/powerpoint/2010/main" spd="med"/>
  <p:txStyles>
    <p:titleStyle>
      <a:lvl1pPr algn="l" defTabSz="903044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l" defTabSz="903044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  <a:ea typeface="ＭＳ Ｐゴシック" pitchFamily="-1" charset="-128"/>
          <a:cs typeface="ＭＳ Ｐゴシック" pitchFamily="-1" charset="-128"/>
        </a:defRPr>
      </a:lvl2pPr>
      <a:lvl3pPr algn="l" defTabSz="903044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  <a:ea typeface="ＭＳ Ｐゴシック" pitchFamily="-1" charset="-128"/>
          <a:cs typeface="ＭＳ Ｐゴシック" pitchFamily="-1" charset="-128"/>
        </a:defRPr>
      </a:lvl3pPr>
      <a:lvl4pPr algn="l" defTabSz="903044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  <a:ea typeface="ＭＳ Ｐゴシック" pitchFamily="-1" charset="-128"/>
          <a:cs typeface="ＭＳ Ｐゴシック" pitchFamily="-1" charset="-128"/>
        </a:defRPr>
      </a:lvl4pPr>
      <a:lvl5pPr algn="l" defTabSz="903044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  <a:ea typeface="ＭＳ Ｐゴシック" pitchFamily="-1" charset="-128"/>
          <a:cs typeface="ＭＳ Ｐゴシック" pitchFamily="-1" charset="-128"/>
        </a:defRPr>
      </a:lvl5pPr>
      <a:lvl6pPr marL="454010" algn="l" defTabSz="906445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</a:defRPr>
      </a:lvl6pPr>
      <a:lvl7pPr marL="908022" algn="l" defTabSz="906445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</a:defRPr>
      </a:lvl7pPr>
      <a:lvl8pPr marL="1362031" algn="l" defTabSz="906445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</a:defRPr>
      </a:lvl8pPr>
      <a:lvl9pPr marL="1816043" algn="l" defTabSz="906445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</a:defRPr>
      </a:lvl9pPr>
    </p:titleStyle>
    <p:bodyStyle>
      <a:lvl1pPr marL="380477" indent="-380477" algn="l" defTabSz="903044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charset="0"/>
        <a:defRPr sz="24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pitchFamily="-1" charset="-128"/>
          <a:cs typeface="ＭＳ Ｐゴシック" pitchFamily="-1" charset="-128"/>
        </a:defRPr>
      </a:lvl1pPr>
      <a:lvl2pPr marL="734117" indent="-239970" algn="l" defTabSz="903044" rtl="0" eaLnBrk="0" fontAlgn="base" hangingPunct="0">
        <a:spcBef>
          <a:spcPct val="25000"/>
        </a:spcBef>
        <a:spcAft>
          <a:spcPct val="0"/>
        </a:spcAft>
        <a:buClr>
          <a:schemeClr val="hlink"/>
        </a:buClr>
        <a:buSzPct val="75000"/>
        <a:buFont typeface="Wingdings" charset="0"/>
        <a:buChar char="n"/>
        <a:defRPr sz="2000" b="1">
          <a:solidFill>
            <a:schemeClr val="tx1"/>
          </a:solidFill>
          <a:latin typeface="+mn-lt"/>
          <a:ea typeface="ＭＳ Ｐゴシック" pitchFamily="-1" charset="-128"/>
        </a:defRPr>
      </a:lvl2pPr>
      <a:lvl3pPr marL="1133540" indent="-233655" algn="l" defTabSz="903044" rtl="0" eaLnBrk="0" fontAlgn="base" hangingPunct="0">
        <a:lnSpc>
          <a:spcPct val="107000"/>
        </a:lnSpc>
        <a:spcBef>
          <a:spcPct val="10000"/>
        </a:spcBef>
        <a:spcAft>
          <a:spcPct val="0"/>
        </a:spcAft>
        <a:buClr>
          <a:srgbClr val="005400"/>
        </a:buClr>
        <a:buSzPct val="90000"/>
        <a:buFont typeface="Wingdings" charset="0"/>
        <a:buChar char="l"/>
        <a:defRPr b="1">
          <a:solidFill>
            <a:schemeClr val="folHlink"/>
          </a:solidFill>
          <a:latin typeface="+mn-lt"/>
          <a:ea typeface="ＭＳ Ｐゴシック" pitchFamily="-1" charset="-128"/>
        </a:defRPr>
      </a:lvl3pPr>
      <a:lvl4pPr marL="1583483" indent="-222606" algn="l" defTabSz="903044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" charset="-128"/>
        </a:defRPr>
      </a:lvl4pPr>
      <a:lvl5pPr marL="2428109" indent="-224181" algn="l" defTabSz="903044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" charset="0"/>
          <a:ea typeface="ＭＳ Ｐゴシック" pitchFamily="-1" charset="-128"/>
        </a:defRPr>
      </a:lvl5pPr>
      <a:lvl6pPr marL="2884857" indent="-227006" algn="l" defTabSz="906445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" charset="0"/>
          <a:ea typeface="ＭＳ Ｐゴシック" pitchFamily="-1" charset="-128"/>
        </a:defRPr>
      </a:lvl6pPr>
      <a:lvl7pPr marL="3338867" indent="-227006" algn="l" defTabSz="906445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" charset="0"/>
          <a:ea typeface="ＭＳ Ｐゴシック" pitchFamily="-1" charset="-128"/>
        </a:defRPr>
      </a:lvl7pPr>
      <a:lvl8pPr marL="3792877" indent="-227006" algn="l" defTabSz="906445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" charset="0"/>
          <a:ea typeface="ＭＳ Ｐゴシック" pitchFamily="-1" charset="-128"/>
        </a:defRPr>
      </a:lvl8pPr>
      <a:lvl9pPr marL="4246887" indent="-227006" algn="l" defTabSz="906445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" charset="0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40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4010" algn="l" defTabSz="4540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8022" algn="l" defTabSz="4540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2031" algn="l" defTabSz="4540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16043" algn="l" defTabSz="4540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0052" algn="l" defTabSz="4540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4062" algn="l" defTabSz="4540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78073" algn="l" defTabSz="4540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32082" algn="l" defTabSz="4540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965" y="1221462"/>
            <a:ext cx="8306223" cy="5223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726" tIns="44054" rIns="89726" bIns="440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5376" y="248157"/>
            <a:ext cx="8716368" cy="78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53882" dir="2700000" algn="ctr" rotWithShape="0">
              <a:srgbClr val="969696">
                <a:alpha val="74998"/>
              </a:srgb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13068" y="6398409"/>
            <a:ext cx="616807" cy="29105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310" tIns="45310" rIns="45310" bIns="45310" anchor="ctr">
            <a:spAutoFit/>
          </a:bodyPr>
          <a:lstStyle>
            <a:lvl1pPr defTabSz="912813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b="0" smtClean="0">
                <a:solidFill>
                  <a:srgbClr val="660033"/>
                </a:solidFill>
              </a:rPr>
              <a:t>– </a:t>
            </a:r>
            <a:fld id="{ADD1B6F0-578F-4E42-93AB-AF2608ACC681}" type="slidenum">
              <a:rPr lang="en-US" sz="1400" b="0" smtClean="0">
                <a:solidFill>
                  <a:srgbClr val="660033"/>
                </a:solidFill>
              </a:rPr>
              <a:pPr>
                <a:defRPr/>
              </a:pPr>
              <a:t>‹#›</a:t>
            </a:fld>
            <a:r>
              <a:rPr lang="en-US" sz="1400" b="0" smtClean="0">
                <a:solidFill>
                  <a:srgbClr val="660033"/>
                </a:solidFill>
              </a:rPr>
              <a:t> –</a:t>
            </a:r>
            <a:endParaRPr lang="en-US" sz="1400" b="0" smtClean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32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4" r:id="rId1"/>
    <p:sldLayoutId id="2147484225" r:id="rId2"/>
    <p:sldLayoutId id="2147484226" r:id="rId3"/>
    <p:sldLayoutId id="2147484227" r:id="rId4"/>
    <p:sldLayoutId id="2147484228" r:id="rId5"/>
    <p:sldLayoutId id="2147484229" r:id="rId6"/>
    <p:sldLayoutId id="2147484230" r:id="rId7"/>
    <p:sldLayoutId id="2147484231" r:id="rId8"/>
    <p:sldLayoutId id="2147484232" r:id="rId9"/>
    <p:sldLayoutId id="2147484233" r:id="rId10"/>
    <p:sldLayoutId id="2147484234" r:id="rId11"/>
  </p:sldLayoutIdLst>
  <p:transition xmlns:p14="http://schemas.microsoft.com/office/powerpoint/2010/main" spd="med"/>
  <p:txStyles>
    <p:titleStyle>
      <a:lvl1pPr algn="l" defTabSz="901881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+mj-lt"/>
          <a:ea typeface="ＭＳ Ｐゴシック" charset="0"/>
          <a:cs typeface="ＭＳ Ｐゴシック" charset="0"/>
        </a:defRPr>
      </a:lvl1pPr>
      <a:lvl2pPr algn="l" defTabSz="901881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  <a:ea typeface="ＭＳ Ｐゴシック" charset="0"/>
          <a:cs typeface="ＭＳ Ｐゴシック" charset="0"/>
        </a:defRPr>
      </a:lvl2pPr>
      <a:lvl3pPr algn="l" defTabSz="901881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  <a:ea typeface="ＭＳ Ｐゴシック" charset="0"/>
          <a:cs typeface="ＭＳ Ｐゴシック" charset="0"/>
        </a:defRPr>
      </a:lvl3pPr>
      <a:lvl4pPr algn="l" defTabSz="901881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  <a:ea typeface="ＭＳ Ｐゴシック" charset="0"/>
          <a:cs typeface="ＭＳ Ｐゴシック" charset="0"/>
        </a:defRPr>
      </a:lvl4pPr>
      <a:lvl5pPr algn="l" defTabSz="901881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  <a:ea typeface="ＭＳ Ｐゴシック" charset="0"/>
          <a:cs typeface="ＭＳ Ｐゴシック" charset="0"/>
        </a:defRPr>
      </a:lvl5pPr>
      <a:lvl6pPr marL="454103" algn="l" defTabSz="906630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</a:defRPr>
      </a:lvl6pPr>
      <a:lvl7pPr marL="908208" algn="l" defTabSz="906630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</a:defRPr>
      </a:lvl7pPr>
      <a:lvl8pPr marL="1362310" algn="l" defTabSz="906630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</a:defRPr>
      </a:lvl8pPr>
      <a:lvl9pPr marL="1816415" algn="l" defTabSz="906630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</a:defRPr>
      </a:lvl9pPr>
    </p:titleStyle>
    <p:bodyStyle>
      <a:lvl1pPr marL="378159" indent="-378159" algn="l" defTabSz="901881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charset="0"/>
        <a:defRPr sz="24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charset="0"/>
          <a:cs typeface="ＭＳ Ｐゴシック" charset="0"/>
        </a:defRPr>
      </a:lvl1pPr>
      <a:lvl2pPr marL="732581" indent="-237342" algn="l" defTabSz="901881" rtl="0" eaLnBrk="0" fontAlgn="base" hangingPunct="0">
        <a:spcBef>
          <a:spcPct val="25000"/>
        </a:spcBef>
        <a:spcAft>
          <a:spcPct val="0"/>
        </a:spcAft>
        <a:buClr>
          <a:schemeClr val="hlink"/>
        </a:buClr>
        <a:buSzPct val="75000"/>
        <a:buFont typeface="Wingdings" charset="0"/>
        <a:buChar char="n"/>
        <a:defRPr sz="2000" b="1">
          <a:solidFill>
            <a:schemeClr val="tx1"/>
          </a:solidFill>
          <a:latin typeface="+mn-lt"/>
          <a:ea typeface="ＭＳ Ｐゴシック" pitchFamily="-1" charset="-128"/>
        </a:defRPr>
      </a:lvl2pPr>
      <a:lvl3pPr marL="1132889" indent="-231007" algn="l" defTabSz="901881" rtl="0" eaLnBrk="0" fontAlgn="base" hangingPunct="0">
        <a:lnSpc>
          <a:spcPct val="107000"/>
        </a:lnSpc>
        <a:spcBef>
          <a:spcPct val="10000"/>
        </a:spcBef>
        <a:spcAft>
          <a:spcPct val="0"/>
        </a:spcAft>
        <a:buClr>
          <a:srgbClr val="005400"/>
        </a:buClr>
        <a:buSzPct val="90000"/>
        <a:buFont typeface="Wingdings" charset="0"/>
        <a:buChar char="l"/>
        <a:defRPr b="1">
          <a:solidFill>
            <a:schemeClr val="folHlink"/>
          </a:solidFill>
          <a:latin typeface="+mn-lt"/>
          <a:ea typeface="ＭＳ Ｐゴシック" pitchFamily="-1" charset="-128"/>
        </a:defRPr>
      </a:lvl3pPr>
      <a:lvl4pPr marL="1582248" indent="-219937" algn="l" defTabSz="901881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" charset="-128"/>
        </a:defRPr>
      </a:lvl4pPr>
      <a:lvl5pPr marL="2427168" indent="-221511" algn="l" defTabSz="901881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" charset="0"/>
          <a:ea typeface="ＭＳ Ｐゴシック" pitchFamily="-1" charset="-128"/>
        </a:defRPr>
      </a:lvl5pPr>
      <a:lvl6pPr marL="2885448" indent="-227052" algn="l" defTabSz="906630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" charset="0"/>
          <a:ea typeface="ＭＳ Ｐゴシック" pitchFamily="-1" charset="-128"/>
        </a:defRPr>
      </a:lvl6pPr>
      <a:lvl7pPr marL="3339551" indent="-227052" algn="l" defTabSz="906630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" charset="0"/>
          <a:ea typeface="ＭＳ Ｐゴシック" pitchFamily="-1" charset="-128"/>
        </a:defRPr>
      </a:lvl7pPr>
      <a:lvl8pPr marL="3793654" indent="-227052" algn="l" defTabSz="906630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" charset="0"/>
          <a:ea typeface="ＭＳ Ｐゴシック" pitchFamily="-1" charset="-128"/>
        </a:defRPr>
      </a:lvl8pPr>
      <a:lvl9pPr marL="4247757" indent="-227052" algn="l" defTabSz="906630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" charset="0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41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4103" algn="l" defTabSz="4541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8208" algn="l" defTabSz="4541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2310" algn="l" defTabSz="4541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16415" algn="l" defTabSz="4541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0517" algn="l" defTabSz="4541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4620" algn="l" defTabSz="4541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78724" algn="l" defTabSz="4541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32826" algn="l" defTabSz="4541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963" y="1221462"/>
            <a:ext cx="8306223" cy="5223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766" tIns="44072" rIns="89766" bIns="440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5376" y="248155"/>
            <a:ext cx="8716368" cy="78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53882" dir="2700000" algn="ctr" rotWithShape="0">
              <a:srgbClr val="969696">
                <a:alpha val="74998"/>
              </a:srgb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211432" y="6398407"/>
            <a:ext cx="619986" cy="29105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330" tIns="45330" rIns="45330" bIns="45330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b="0" smtClean="0">
                <a:solidFill>
                  <a:srgbClr val="660033"/>
                </a:solidFill>
              </a:rPr>
              <a:t>– </a:t>
            </a:r>
            <a:fld id="{DF4D97CA-F1C8-3442-B9BE-2E73908A542F}" type="slidenum">
              <a:rPr lang="en-US" sz="1400" b="0" smtClean="0">
                <a:solidFill>
                  <a:srgbClr val="660033"/>
                </a:solidFill>
              </a:rPr>
              <a:pPr>
                <a:defRPr/>
              </a:pPr>
              <a:t>‹#›</a:t>
            </a:fld>
            <a:r>
              <a:rPr lang="en-US" sz="1400" b="0" smtClean="0">
                <a:solidFill>
                  <a:srgbClr val="660033"/>
                </a:solidFill>
              </a:rPr>
              <a:t> –</a:t>
            </a:r>
            <a:endParaRPr lang="en-US" sz="1400" b="0" smtClean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768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6" r:id="rId1"/>
    <p:sldLayoutId id="2147484237" r:id="rId2"/>
    <p:sldLayoutId id="2147484238" r:id="rId3"/>
    <p:sldLayoutId id="2147484239" r:id="rId4"/>
    <p:sldLayoutId id="2147484240" r:id="rId5"/>
    <p:sldLayoutId id="2147484241" r:id="rId6"/>
    <p:sldLayoutId id="2147484242" r:id="rId7"/>
    <p:sldLayoutId id="2147484243" r:id="rId8"/>
    <p:sldLayoutId id="2147484244" r:id="rId9"/>
    <p:sldLayoutId id="2147484245" r:id="rId10"/>
    <p:sldLayoutId id="2147484246" r:id="rId11"/>
  </p:sldLayoutIdLst>
  <p:transition xmlns:p14="http://schemas.microsoft.com/office/powerpoint/2010/main" spd="med"/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0"/>
          <a:cs typeface="ＭＳ Ｐゴシック" charset="0"/>
        </a:defRPr>
      </a:lvl5pPr>
      <a:lvl6pPr marL="453611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6pPr>
      <a:lvl7pPr marL="907217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7pPr>
      <a:lvl8pPr marL="1360827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8pPr>
      <a:lvl9pPr marL="1814437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9pPr>
    </p:titleStyle>
    <p:bodyStyle>
      <a:lvl1pPr marL="378237" indent="-378237" algn="l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charset="0"/>
        <a:defRPr sz="24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charset="0"/>
          <a:cs typeface="ＭＳ Ｐゴシック" charset="0"/>
        </a:defRPr>
      </a:lvl1pPr>
      <a:lvl2pPr marL="734314" indent="-238966" algn="l" rtl="0" eaLnBrk="0" fontAlgn="base" hangingPunct="0">
        <a:spcBef>
          <a:spcPct val="25000"/>
        </a:spcBef>
        <a:spcAft>
          <a:spcPct val="0"/>
        </a:spcAft>
        <a:buClr>
          <a:schemeClr val="hlink"/>
        </a:buClr>
        <a:buSzPct val="75000"/>
        <a:buFont typeface="Wingdings" charset="0"/>
        <a:buChar char="n"/>
        <a:defRPr sz="2000" b="1">
          <a:solidFill>
            <a:schemeClr val="tx1"/>
          </a:solidFill>
          <a:latin typeface="+mn-lt"/>
          <a:ea typeface="ＭＳ Ｐゴシック" charset="-128"/>
        </a:defRPr>
      </a:lvl2pPr>
      <a:lvl3pPr marL="1133121" indent="-231055" algn="l" rtl="0" eaLnBrk="0" fontAlgn="base" hangingPunct="0">
        <a:lnSpc>
          <a:spcPct val="107000"/>
        </a:lnSpc>
        <a:spcBef>
          <a:spcPct val="10000"/>
        </a:spcBef>
        <a:spcAft>
          <a:spcPct val="0"/>
        </a:spcAft>
        <a:buClr>
          <a:srgbClr val="005400"/>
        </a:buClr>
        <a:buSzPct val="90000"/>
        <a:buFont typeface="Wingdings" charset="0"/>
        <a:buChar char="l"/>
        <a:defRPr b="1">
          <a:solidFill>
            <a:schemeClr val="folHlink"/>
          </a:solidFill>
          <a:latin typeface="+mn-lt"/>
          <a:ea typeface="ＭＳ Ｐゴシック" charset="-128"/>
        </a:defRPr>
      </a:lvl3pPr>
      <a:lvl4pPr marL="1584155" indent="-221555" algn="l" rtl="0" eaLnBrk="0" fontAlgn="base" hangingPunct="0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charset="-128"/>
        </a:defRPr>
      </a:lvl4pPr>
      <a:lvl5pPr marL="2427665" indent="-221555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885457" indent="-226806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3339068" indent="-226806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792676" indent="-226806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4246284" indent="-226806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36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3611" algn="l" defTabSz="4536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7217" algn="l" defTabSz="4536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827" algn="l" defTabSz="4536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14437" algn="l" defTabSz="4536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68045" algn="l" defTabSz="4536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1654" algn="l" defTabSz="4536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75264" algn="l" defTabSz="4536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28872" algn="l" defTabSz="4536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959" y="1221462"/>
            <a:ext cx="8306223" cy="5223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786" tIns="44082" rIns="89786" bIns="440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5376" y="248151"/>
            <a:ext cx="8716368" cy="78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53882" dir="2700000" algn="ctr" rotWithShape="0">
              <a:srgbClr val="969696">
                <a:alpha val="74998"/>
              </a:srgb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13062" y="6398403"/>
            <a:ext cx="616807" cy="29105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340" tIns="45340" rIns="45340" bIns="45340" anchor="ctr">
            <a:spAutoFit/>
          </a:bodyPr>
          <a:lstStyle>
            <a:lvl1pPr defTabSz="912813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b="0" smtClean="0">
                <a:solidFill>
                  <a:srgbClr val="660033"/>
                </a:solidFill>
              </a:rPr>
              <a:t>– </a:t>
            </a:r>
            <a:fld id="{06EC38E9-7464-AA48-89BB-A9C623C88FCD}" type="slidenum">
              <a:rPr lang="en-US" sz="1400" b="0" smtClean="0">
                <a:solidFill>
                  <a:srgbClr val="660033"/>
                </a:solidFill>
              </a:rPr>
              <a:pPr>
                <a:defRPr/>
              </a:pPr>
              <a:t>‹#›</a:t>
            </a:fld>
            <a:r>
              <a:rPr lang="en-US" sz="1400" b="0" smtClean="0">
                <a:solidFill>
                  <a:srgbClr val="660033"/>
                </a:solidFill>
              </a:rPr>
              <a:t> –</a:t>
            </a:r>
            <a:endParaRPr lang="en-US" sz="1400" b="0" smtClean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041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8" r:id="rId1"/>
    <p:sldLayoutId id="2147484249" r:id="rId2"/>
    <p:sldLayoutId id="2147484250" r:id="rId3"/>
    <p:sldLayoutId id="2147484251" r:id="rId4"/>
    <p:sldLayoutId id="2147484252" r:id="rId5"/>
    <p:sldLayoutId id="2147484253" r:id="rId6"/>
    <p:sldLayoutId id="2147484254" r:id="rId7"/>
    <p:sldLayoutId id="2147484255" r:id="rId8"/>
    <p:sldLayoutId id="2147484256" r:id="rId9"/>
    <p:sldLayoutId id="2147484257" r:id="rId10"/>
    <p:sldLayoutId id="2147484258" r:id="rId11"/>
  </p:sldLayoutIdLst>
  <p:transition xmlns:p14="http://schemas.microsoft.com/office/powerpoint/2010/main" spd="med"/>
  <p:txStyles>
    <p:titleStyle>
      <a:lvl1pPr algn="l" defTabSz="902436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+mj-lt"/>
          <a:ea typeface="ＭＳ Ｐゴシック" charset="0"/>
          <a:cs typeface="ＭＳ Ｐゴシック" charset="0"/>
        </a:defRPr>
      </a:lvl1pPr>
      <a:lvl2pPr algn="l" defTabSz="902436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  <a:ea typeface="ＭＳ Ｐゴシック" charset="0"/>
          <a:cs typeface="ＭＳ Ｐゴシック" charset="0"/>
        </a:defRPr>
      </a:lvl2pPr>
      <a:lvl3pPr algn="l" defTabSz="902436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  <a:ea typeface="ＭＳ Ｐゴシック" charset="0"/>
          <a:cs typeface="ＭＳ Ｐゴシック" charset="0"/>
        </a:defRPr>
      </a:lvl3pPr>
      <a:lvl4pPr algn="l" defTabSz="902436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  <a:ea typeface="ＭＳ Ｐゴシック" charset="0"/>
          <a:cs typeface="ＭＳ Ｐゴシック" charset="0"/>
        </a:defRPr>
      </a:lvl4pPr>
      <a:lvl5pPr algn="l" defTabSz="902436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  <a:ea typeface="ＭＳ Ｐゴシック" charset="0"/>
          <a:cs typeface="ＭＳ Ｐゴシック" charset="0"/>
        </a:defRPr>
      </a:lvl5pPr>
      <a:lvl6pPr marL="454385" algn="l" defTabSz="907188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</a:defRPr>
      </a:lvl6pPr>
      <a:lvl7pPr marL="908766" algn="l" defTabSz="907188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</a:defRPr>
      </a:lvl7pPr>
      <a:lvl8pPr marL="1363148" algn="l" defTabSz="907188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</a:defRPr>
      </a:lvl8pPr>
      <a:lvl9pPr marL="1817531" algn="l" defTabSz="907188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</a:defRPr>
      </a:lvl9pPr>
    </p:titleStyle>
    <p:bodyStyle>
      <a:lvl1pPr marL="378389" indent="-378389" algn="l" defTabSz="902436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charset="0"/>
        <a:defRPr sz="24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charset="0"/>
          <a:cs typeface="ＭＳ Ｐゴシック" charset="0"/>
        </a:defRPr>
      </a:lvl1pPr>
      <a:lvl2pPr marL="733031" indent="-237487" algn="l" defTabSz="902436" rtl="0" eaLnBrk="0" fontAlgn="base" hangingPunct="0">
        <a:spcBef>
          <a:spcPct val="25000"/>
        </a:spcBef>
        <a:spcAft>
          <a:spcPct val="0"/>
        </a:spcAft>
        <a:buClr>
          <a:schemeClr val="hlink"/>
        </a:buClr>
        <a:buSzPct val="75000"/>
        <a:buFont typeface="Wingdings" charset="0"/>
        <a:buChar char="n"/>
        <a:defRPr sz="2000" b="1">
          <a:solidFill>
            <a:schemeClr val="tx1"/>
          </a:solidFill>
          <a:latin typeface="+mn-lt"/>
          <a:ea typeface="ＭＳ Ｐゴシック" pitchFamily="-1" charset="-128"/>
        </a:defRPr>
      </a:lvl2pPr>
      <a:lvl3pPr marL="1133586" indent="-231151" algn="l" defTabSz="902436" rtl="0" eaLnBrk="0" fontAlgn="base" hangingPunct="0">
        <a:lnSpc>
          <a:spcPct val="107000"/>
        </a:lnSpc>
        <a:spcBef>
          <a:spcPct val="10000"/>
        </a:spcBef>
        <a:spcAft>
          <a:spcPct val="0"/>
        </a:spcAft>
        <a:buClr>
          <a:srgbClr val="005400"/>
        </a:buClr>
        <a:buSzPct val="90000"/>
        <a:buFont typeface="Wingdings" charset="0"/>
        <a:buChar char="l"/>
        <a:defRPr b="1">
          <a:solidFill>
            <a:schemeClr val="folHlink"/>
          </a:solidFill>
          <a:latin typeface="+mn-lt"/>
          <a:ea typeface="ＭＳ Ｐゴシック" pitchFamily="-1" charset="-128"/>
        </a:defRPr>
      </a:lvl3pPr>
      <a:lvl4pPr marL="1583220" indent="-220072" algn="l" defTabSz="902436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" charset="-128"/>
        </a:defRPr>
      </a:lvl4pPr>
      <a:lvl5pPr marL="2428660" indent="-221647" algn="l" defTabSz="902436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" charset="0"/>
          <a:ea typeface="ＭＳ Ｐゴシック" pitchFamily="-1" charset="-128"/>
        </a:defRPr>
      </a:lvl5pPr>
      <a:lvl6pPr marL="2887222" indent="-227191" algn="l" defTabSz="907188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" charset="0"/>
          <a:ea typeface="ＭＳ Ｐゴシック" pitchFamily="-1" charset="-128"/>
        </a:defRPr>
      </a:lvl6pPr>
      <a:lvl7pPr marL="3341604" indent="-227191" algn="l" defTabSz="907188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" charset="0"/>
          <a:ea typeface="ＭＳ Ｐゴシック" pitchFamily="-1" charset="-128"/>
        </a:defRPr>
      </a:lvl7pPr>
      <a:lvl8pPr marL="3795985" indent="-227191" algn="l" defTabSz="907188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" charset="0"/>
          <a:ea typeface="ＭＳ Ｐゴシック" pitchFamily="-1" charset="-128"/>
        </a:defRPr>
      </a:lvl8pPr>
      <a:lvl9pPr marL="4250368" indent="-227191" algn="l" defTabSz="907188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" charset="0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43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4385" algn="l" defTabSz="4543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8766" algn="l" defTabSz="4543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148" algn="l" defTabSz="4543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17531" algn="l" defTabSz="4543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1913" algn="l" defTabSz="4543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6295" algn="l" defTabSz="4543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0679" algn="l" defTabSz="4543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35058" algn="l" defTabSz="4543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954" y="1221462"/>
            <a:ext cx="8306223" cy="5223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806" tIns="44092" rIns="89806" bIns="440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5376" y="248146"/>
            <a:ext cx="8716368" cy="78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53882" dir="2700000" algn="ctr" rotWithShape="0">
              <a:srgbClr val="969696">
                <a:alpha val="74998"/>
              </a:srgb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13057" y="6398398"/>
            <a:ext cx="616807" cy="29105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350" tIns="45350" rIns="45350" bIns="45350" anchor="ctr">
            <a:spAutoFit/>
          </a:bodyPr>
          <a:lstStyle>
            <a:lvl1pPr defTabSz="912813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b="0" smtClean="0">
                <a:solidFill>
                  <a:srgbClr val="660033"/>
                </a:solidFill>
              </a:rPr>
              <a:t>– </a:t>
            </a:r>
            <a:fld id="{47C9314C-83D7-184A-9DB9-258B9184E326}" type="slidenum">
              <a:rPr lang="en-US" sz="1400" b="0" smtClean="0">
                <a:solidFill>
                  <a:srgbClr val="660033"/>
                </a:solidFill>
              </a:rPr>
              <a:pPr>
                <a:defRPr/>
              </a:pPr>
              <a:t>‹#›</a:t>
            </a:fld>
            <a:r>
              <a:rPr lang="en-US" sz="1400" b="0" smtClean="0">
                <a:solidFill>
                  <a:srgbClr val="660033"/>
                </a:solidFill>
              </a:rPr>
              <a:t> –</a:t>
            </a:r>
            <a:endParaRPr lang="en-US" sz="1400" b="0" smtClean="0">
              <a:solidFill>
                <a:srgbClr val="000066"/>
              </a:solidFill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7727571" y="6388819"/>
            <a:ext cx="750342" cy="29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350" tIns="45350" rIns="45350" bIns="45350" anchor="ctr">
            <a:spAutoFit/>
          </a:bodyPr>
          <a:lstStyle/>
          <a:p>
            <a:pPr defTabSz="902897"/>
            <a:r>
              <a:rPr lang="en-US" sz="1400" b="0">
                <a:solidFill>
                  <a:srgbClr val="660033"/>
                </a:solidFill>
              </a:rPr>
              <a:t>CS:APP</a:t>
            </a:r>
          </a:p>
        </p:txBody>
      </p:sp>
    </p:spTree>
    <p:extLst>
      <p:ext uri="{BB962C8B-B14F-4D97-AF65-F5344CB8AC3E}">
        <p14:creationId xmlns:p14="http://schemas.microsoft.com/office/powerpoint/2010/main" val="2415771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0" r:id="rId1"/>
    <p:sldLayoutId id="2147484261" r:id="rId2"/>
    <p:sldLayoutId id="2147484262" r:id="rId3"/>
    <p:sldLayoutId id="2147484263" r:id="rId4"/>
    <p:sldLayoutId id="2147484264" r:id="rId5"/>
    <p:sldLayoutId id="2147484265" r:id="rId6"/>
    <p:sldLayoutId id="2147484266" r:id="rId7"/>
    <p:sldLayoutId id="2147484267" r:id="rId8"/>
    <p:sldLayoutId id="2147484268" r:id="rId9"/>
    <p:sldLayoutId id="2147484269" r:id="rId10"/>
    <p:sldLayoutId id="2147484270" r:id="rId11"/>
  </p:sldLayoutIdLst>
  <p:transition xmlns:p14="http://schemas.microsoft.com/office/powerpoint/2010/main" spd="med"/>
  <p:txStyles>
    <p:titleStyle>
      <a:lvl1pPr algn="l" defTabSz="902897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+mj-lt"/>
          <a:ea typeface="ＭＳ Ｐゴシック" charset="0"/>
          <a:cs typeface="ＭＳ Ｐゴシック" charset="0"/>
        </a:defRPr>
      </a:lvl1pPr>
      <a:lvl2pPr algn="l" defTabSz="902897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  <a:ea typeface="ＭＳ Ｐゴシック" charset="0"/>
          <a:cs typeface="ＭＳ Ｐゴシック" charset="0"/>
        </a:defRPr>
      </a:lvl2pPr>
      <a:lvl3pPr algn="l" defTabSz="902897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  <a:ea typeface="ＭＳ Ｐゴシック" charset="0"/>
          <a:cs typeface="ＭＳ Ｐゴシック" charset="0"/>
        </a:defRPr>
      </a:lvl3pPr>
      <a:lvl4pPr algn="l" defTabSz="902897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  <a:ea typeface="ＭＳ Ｐゴシック" charset="0"/>
          <a:cs typeface="ＭＳ Ｐゴシック" charset="0"/>
        </a:defRPr>
      </a:lvl4pPr>
      <a:lvl5pPr algn="l" defTabSz="902897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  <a:ea typeface="ＭＳ Ｐゴシック" charset="0"/>
          <a:cs typeface="ＭＳ Ｐゴシック" charset="0"/>
        </a:defRPr>
      </a:lvl5pPr>
      <a:lvl6pPr marL="454477" algn="l" defTabSz="907374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</a:defRPr>
      </a:lvl6pPr>
      <a:lvl7pPr marL="908952" algn="l" defTabSz="907374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</a:defRPr>
      </a:lvl7pPr>
      <a:lvl8pPr marL="1363426" algn="l" defTabSz="907374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</a:defRPr>
      </a:lvl8pPr>
      <a:lvl9pPr marL="1817904" algn="l" defTabSz="907374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</a:defRPr>
      </a:lvl9pPr>
    </p:titleStyle>
    <p:bodyStyle>
      <a:lvl1pPr marL="378583" indent="-378583" algn="l" defTabSz="902897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charset="0"/>
        <a:defRPr sz="24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charset="0"/>
          <a:cs typeface="ＭＳ Ｐゴシック" charset="0"/>
        </a:defRPr>
      </a:lvl1pPr>
      <a:lvl2pPr marL="733406" indent="-237607" algn="l" defTabSz="902897" rtl="0" eaLnBrk="0" fontAlgn="base" hangingPunct="0">
        <a:spcBef>
          <a:spcPct val="25000"/>
        </a:spcBef>
        <a:spcAft>
          <a:spcPct val="0"/>
        </a:spcAft>
        <a:buClr>
          <a:schemeClr val="hlink"/>
        </a:buClr>
        <a:buSzPct val="75000"/>
        <a:buFont typeface="Wingdings" charset="0"/>
        <a:buChar char="n"/>
        <a:defRPr sz="2000" b="1">
          <a:solidFill>
            <a:schemeClr val="tx1"/>
          </a:solidFill>
          <a:latin typeface="+mn-lt"/>
          <a:ea typeface="ＭＳ Ｐゴシック" pitchFamily="-1" charset="-128"/>
        </a:defRPr>
      </a:lvl2pPr>
      <a:lvl3pPr marL="1134166" indent="-231271" algn="l" defTabSz="902897" rtl="0" eaLnBrk="0" fontAlgn="base" hangingPunct="0">
        <a:lnSpc>
          <a:spcPct val="107000"/>
        </a:lnSpc>
        <a:spcBef>
          <a:spcPct val="10000"/>
        </a:spcBef>
        <a:spcAft>
          <a:spcPct val="0"/>
        </a:spcAft>
        <a:buClr>
          <a:srgbClr val="005400"/>
        </a:buClr>
        <a:buSzPct val="90000"/>
        <a:buFont typeface="Wingdings" charset="0"/>
        <a:buChar char="l"/>
        <a:defRPr b="1">
          <a:solidFill>
            <a:schemeClr val="folHlink"/>
          </a:solidFill>
          <a:latin typeface="+mn-lt"/>
          <a:ea typeface="ＭＳ Ｐゴシック" pitchFamily="-1" charset="-128"/>
        </a:defRPr>
      </a:lvl3pPr>
      <a:lvl4pPr marL="1584030" indent="-220182" algn="l" defTabSz="902897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" charset="-128"/>
        </a:defRPr>
      </a:lvl4pPr>
      <a:lvl5pPr marL="2429903" indent="-221762" algn="l" defTabSz="902897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" charset="0"/>
          <a:ea typeface="ＭＳ Ｐゴシック" pitchFamily="-1" charset="-128"/>
        </a:defRPr>
      </a:lvl5pPr>
      <a:lvl6pPr marL="2887814" indent="-227239" algn="l" defTabSz="907374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" charset="0"/>
          <a:ea typeface="ＭＳ Ｐゴシック" pitchFamily="-1" charset="-128"/>
        </a:defRPr>
      </a:lvl6pPr>
      <a:lvl7pPr marL="3342289" indent="-227239" algn="l" defTabSz="907374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" charset="0"/>
          <a:ea typeface="ＭＳ Ｐゴシック" pitchFamily="-1" charset="-128"/>
        </a:defRPr>
      </a:lvl7pPr>
      <a:lvl8pPr marL="3796763" indent="-227239" algn="l" defTabSz="907374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" charset="0"/>
          <a:ea typeface="ＭＳ Ｐゴシック" pitchFamily="-1" charset="-128"/>
        </a:defRPr>
      </a:lvl8pPr>
      <a:lvl9pPr marL="4251238" indent="-227239" algn="l" defTabSz="907374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" charset="0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44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4477" algn="l" defTabSz="4544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8952" algn="l" defTabSz="4544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426" algn="l" defTabSz="4544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17904" algn="l" defTabSz="4544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2378" algn="l" defTabSz="4544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6854" algn="l" defTabSz="4544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1331" algn="l" defTabSz="4544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35803" algn="l" defTabSz="4544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942" y="1221462"/>
            <a:ext cx="8306223" cy="5223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41" tIns="44167" rIns="89941" bIns="441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5376" y="248134"/>
            <a:ext cx="8716368" cy="78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53882" dir="2700000" algn="ctr" rotWithShape="0">
              <a:srgbClr val="969696">
                <a:alpha val="74998"/>
              </a:srgb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13045" y="6398386"/>
            <a:ext cx="616807" cy="29105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425" tIns="45425" rIns="45425" bIns="45425" anchor="ctr">
            <a:spAutoFit/>
          </a:bodyPr>
          <a:lstStyle>
            <a:lvl1pPr defTabSz="912813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b="0" smtClean="0">
                <a:solidFill>
                  <a:srgbClr val="660033"/>
                </a:solidFill>
              </a:rPr>
              <a:t>– </a:t>
            </a:r>
            <a:fld id="{06EC38E9-7464-AA48-89BB-A9C623C88FCD}" type="slidenum">
              <a:rPr lang="en-US" sz="1400" b="0" smtClean="0">
                <a:solidFill>
                  <a:srgbClr val="660033"/>
                </a:solidFill>
              </a:rPr>
              <a:pPr>
                <a:defRPr/>
              </a:pPr>
              <a:t>‹#›</a:t>
            </a:fld>
            <a:r>
              <a:rPr lang="en-US" sz="1400" b="0" smtClean="0">
                <a:solidFill>
                  <a:srgbClr val="660033"/>
                </a:solidFill>
              </a:rPr>
              <a:t> –</a:t>
            </a:r>
            <a:endParaRPr lang="en-US" sz="1400" b="0" smtClean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566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4" r:id="rId1"/>
    <p:sldLayoutId id="2147484285" r:id="rId2"/>
    <p:sldLayoutId id="2147484286" r:id="rId3"/>
    <p:sldLayoutId id="2147484287" r:id="rId4"/>
    <p:sldLayoutId id="2147484288" r:id="rId5"/>
    <p:sldLayoutId id="2147484289" r:id="rId6"/>
    <p:sldLayoutId id="2147484290" r:id="rId7"/>
    <p:sldLayoutId id="2147484291" r:id="rId8"/>
    <p:sldLayoutId id="2147484292" r:id="rId9"/>
    <p:sldLayoutId id="2147484293" r:id="rId10"/>
    <p:sldLayoutId id="2147484294" r:id="rId11"/>
  </p:sldLayoutIdLst>
  <p:transition xmlns:p14="http://schemas.microsoft.com/office/powerpoint/2010/main" spd="med"/>
  <p:txStyles>
    <p:titleStyle>
      <a:lvl1pPr algn="l" defTabSz="904007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+mj-lt"/>
          <a:ea typeface="ＭＳ Ｐゴシック" charset="0"/>
          <a:cs typeface="ＭＳ Ｐゴシック" charset="0"/>
        </a:defRPr>
      </a:lvl1pPr>
      <a:lvl2pPr algn="l" defTabSz="904007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  <a:ea typeface="ＭＳ Ｐゴシック" charset="0"/>
          <a:cs typeface="ＭＳ Ｐゴシック" charset="0"/>
        </a:defRPr>
      </a:lvl2pPr>
      <a:lvl3pPr algn="l" defTabSz="904007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  <a:ea typeface="ＭＳ Ｐゴシック" charset="0"/>
          <a:cs typeface="ＭＳ Ｐゴシック" charset="0"/>
        </a:defRPr>
      </a:lvl3pPr>
      <a:lvl4pPr algn="l" defTabSz="904007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  <a:ea typeface="ＭＳ Ｐゴシック" charset="0"/>
          <a:cs typeface="ＭＳ Ｐゴシック" charset="0"/>
        </a:defRPr>
      </a:lvl4pPr>
      <a:lvl5pPr algn="l" defTabSz="904007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  <a:ea typeface="ＭＳ Ｐゴシック" charset="0"/>
          <a:cs typeface="ＭＳ Ｐゴシック" charset="0"/>
        </a:defRPr>
      </a:lvl5pPr>
      <a:lvl6pPr marL="455175" algn="l" defTabSz="908769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</a:defRPr>
      </a:lvl6pPr>
      <a:lvl7pPr marL="910349" algn="l" defTabSz="908769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</a:defRPr>
      </a:lvl7pPr>
      <a:lvl8pPr marL="1365522" algn="l" defTabSz="908769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</a:defRPr>
      </a:lvl8pPr>
      <a:lvl9pPr marL="1820699" algn="l" defTabSz="908769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</a:defRPr>
      </a:lvl9pPr>
    </p:titleStyle>
    <p:bodyStyle>
      <a:lvl1pPr marL="379048" indent="-379048" algn="l" defTabSz="904007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charset="0"/>
        <a:defRPr sz="24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charset="0"/>
          <a:cs typeface="ＭＳ Ｐゴシック" charset="0"/>
        </a:defRPr>
      </a:lvl1pPr>
      <a:lvl2pPr marL="734309" indent="-237899" algn="l" defTabSz="904007" rtl="0" eaLnBrk="0" fontAlgn="base" hangingPunct="0">
        <a:spcBef>
          <a:spcPct val="25000"/>
        </a:spcBef>
        <a:spcAft>
          <a:spcPct val="0"/>
        </a:spcAft>
        <a:buClr>
          <a:schemeClr val="hlink"/>
        </a:buClr>
        <a:buSzPct val="75000"/>
        <a:buFont typeface="Wingdings" charset="0"/>
        <a:buChar char="n"/>
        <a:defRPr sz="2000" b="1">
          <a:solidFill>
            <a:schemeClr val="tx1"/>
          </a:solidFill>
          <a:latin typeface="+mn-lt"/>
          <a:ea typeface="ＭＳ Ｐゴシック" pitchFamily="-1" charset="-128"/>
        </a:defRPr>
      </a:lvl2pPr>
      <a:lvl3pPr marL="1135561" indent="-231551" algn="l" defTabSz="904007" rtl="0" eaLnBrk="0" fontAlgn="base" hangingPunct="0">
        <a:lnSpc>
          <a:spcPct val="107000"/>
        </a:lnSpc>
        <a:spcBef>
          <a:spcPct val="10000"/>
        </a:spcBef>
        <a:spcAft>
          <a:spcPct val="0"/>
        </a:spcAft>
        <a:buClr>
          <a:srgbClr val="005400"/>
        </a:buClr>
        <a:buSzPct val="90000"/>
        <a:buFont typeface="Wingdings" charset="0"/>
        <a:buChar char="l"/>
        <a:defRPr b="1">
          <a:solidFill>
            <a:schemeClr val="folHlink"/>
          </a:solidFill>
          <a:latin typeface="+mn-lt"/>
          <a:ea typeface="ＭＳ Ｐゴシック" pitchFamily="-1" charset="-128"/>
        </a:defRPr>
      </a:lvl3pPr>
      <a:lvl4pPr marL="1585979" indent="-220453" algn="l" defTabSz="904007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" charset="-128"/>
        </a:defRPr>
      </a:lvl4pPr>
      <a:lvl5pPr marL="2432891" indent="-222037" algn="l" defTabSz="904007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" charset="0"/>
          <a:ea typeface="ＭＳ Ｐゴシック" pitchFamily="-1" charset="-128"/>
        </a:defRPr>
      </a:lvl5pPr>
      <a:lvl6pPr marL="2892253" indent="-227589" algn="l" defTabSz="908769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" charset="0"/>
          <a:ea typeface="ＭＳ Ｐゴシック" pitchFamily="-1" charset="-128"/>
        </a:defRPr>
      </a:lvl6pPr>
      <a:lvl7pPr marL="3347426" indent="-227589" algn="l" defTabSz="908769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" charset="0"/>
          <a:ea typeface="ＭＳ Ｐゴシック" pitchFamily="-1" charset="-128"/>
        </a:defRPr>
      </a:lvl7pPr>
      <a:lvl8pPr marL="3802599" indent="-227589" algn="l" defTabSz="908769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" charset="0"/>
          <a:ea typeface="ＭＳ Ｐゴシック" pitchFamily="-1" charset="-128"/>
        </a:defRPr>
      </a:lvl8pPr>
      <a:lvl9pPr marL="4257773" indent="-227589" algn="l" defTabSz="908769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" charset="0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5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175" algn="l" defTabSz="455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349" algn="l" defTabSz="455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522" algn="l" defTabSz="455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0699" algn="l" defTabSz="455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5871" algn="l" defTabSz="455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045" algn="l" defTabSz="455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221" algn="l" defTabSz="455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1391" algn="l" defTabSz="455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Relationship Id="rId2" Type="http://schemas.openxmlformats.org/officeDocument/2006/relationships/image" Target="../media/image23.emf"/><Relationship Id="rId3" Type="http://schemas.openxmlformats.org/officeDocument/2006/relationships/image" Target="../media/image24.emf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Relationship Id="rId2" Type="http://schemas.openxmlformats.org/officeDocument/2006/relationships/image" Target="../media/image23.emf"/><Relationship Id="rId3" Type="http://schemas.openxmlformats.org/officeDocument/2006/relationships/image" Target="../media/image25.emf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Relationship Id="rId2" Type="http://schemas.openxmlformats.org/officeDocument/2006/relationships/image" Target="../media/image23.emf"/><Relationship Id="rId3" Type="http://schemas.openxmlformats.org/officeDocument/2006/relationships/image" Target="../media/image26.emf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7.emf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4" Type="http://schemas.openxmlformats.org/officeDocument/2006/relationships/image" Target="../media/image29.emf"/><Relationship Id="rId1" Type="http://schemas.openxmlformats.org/officeDocument/2006/relationships/slideLayout" Target="../slideLayouts/slideLayout99.xml"/><Relationship Id="rId2" Type="http://schemas.openxmlformats.org/officeDocument/2006/relationships/notesSlide" Target="../notesSlides/notesSlide3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9.emf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0.emf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0.emf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9.xml"/><Relationship Id="rId2" Type="http://schemas.openxmlformats.org/officeDocument/2006/relationships/notesSlide" Target="../notesSlides/notesSlide4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3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9.xml"/><Relationship Id="rId2" Type="http://schemas.openxmlformats.org/officeDocument/2006/relationships/notesSlide" Target="../notesSlides/notesSlide4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Relationship Id="rId2" Type="http://schemas.openxmlformats.org/officeDocument/2006/relationships/notesSlide" Target="../notesSlides/notesSlide4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Relationship Id="rId2" Type="http://schemas.openxmlformats.org/officeDocument/2006/relationships/notesSlide" Target="../notesSlides/notesSlide4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5" Type="http://schemas.openxmlformats.org/officeDocument/2006/relationships/image" Target="../media/image7.jpeg"/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Relationship Id="rId2" Type="http://schemas.openxmlformats.org/officeDocument/2006/relationships/notesSlide" Target="../notesSlides/notesSlide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Relationship Id="rId2" Type="http://schemas.openxmlformats.org/officeDocument/2006/relationships/notesSlide" Target="../notesSlides/notesSlide2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e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e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e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image" Target="../media/image3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image" Target="../media/image3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image" Target="../media/image4.emf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Relationship Id="rId2" Type="http://schemas.openxmlformats.org/officeDocument/2006/relationships/notesSlide" Target="../notesSlides/notesSlide3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Relationship Id="rId2" Type="http://schemas.openxmlformats.org/officeDocument/2006/relationships/image" Target="../media/image16.emf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Relationship Id="rId2" Type="http://schemas.openxmlformats.org/officeDocument/2006/relationships/image" Target="../media/image16.emf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9.xml"/><Relationship Id="rId2" Type="http://schemas.openxmlformats.org/officeDocument/2006/relationships/image" Target="../media/image17.emf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Relationship Id="rId2" Type="http://schemas.openxmlformats.org/officeDocument/2006/relationships/image" Target="../media/image18.emf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9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Relationship Id="rId2" Type="http://schemas.openxmlformats.org/officeDocument/2006/relationships/image" Target="../media/image19.emf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9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9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Relationship Id="rId2" Type="http://schemas.openxmlformats.org/officeDocument/2006/relationships/image" Target="../media/image20.emf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9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9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Relationship Id="rId2" Type="http://schemas.openxmlformats.org/officeDocument/2006/relationships/image" Target="../media/image21.emf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9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Relationship Id="rId2" Type="http://schemas.openxmlformats.org/officeDocument/2006/relationships/image" Target="../media/image22.emf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Relationship Id="rId2" Type="http://schemas.openxmlformats.org/officeDocument/2006/relationships/image" Target="../media/image2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54" y="1836738"/>
            <a:ext cx="7772400" cy="1565275"/>
          </a:xfrm>
          <a:effectLst>
            <a:outerShdw blurRad="63500" dist="53882" dir="2700000" algn="ctr" rotWithShape="0">
              <a:srgbClr val="969696"/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lang="en-US">
                <a:latin typeface="Helvetica" charset="0"/>
              </a:rPr>
              <a:t>Chapter 4: Processor Architecture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0479" y="3719513"/>
            <a:ext cx="4384675" cy="2462212"/>
          </a:xfrm>
        </p:spPr>
        <p:txBody>
          <a:bodyPr lIns="89714" tIns="44050" rIns="89714" bIns="44050"/>
          <a:lstStyle/>
          <a:p>
            <a:pPr marL="382498" indent="-382498" eaLnBrk="1" hangingPunct="1">
              <a:defRPr/>
            </a:pPr>
            <a:r>
              <a:rPr lang="en-US" dirty="0" smtClean="0">
                <a:latin typeface="Helvetica" charset="0"/>
              </a:rPr>
              <a:t>Topics:</a:t>
            </a:r>
            <a:endParaRPr lang="en-US" dirty="0">
              <a:latin typeface="Helvetica" charset="0"/>
            </a:endParaRPr>
          </a:p>
          <a:p>
            <a:pPr marL="738237" lvl="1" indent="-243980" eaLnBrk="1" hangingPunct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Y86 Instruction Set </a:t>
            </a:r>
            <a:r>
              <a:rPr lang="en-US" dirty="0" smtClean="0">
                <a:latin typeface="Helvetica" charset="0"/>
                <a:ea typeface="ＭＳ Ｐゴシック" charset="0"/>
              </a:rPr>
              <a:t>Architecture</a:t>
            </a:r>
          </a:p>
          <a:p>
            <a:pPr marL="738237" lvl="1" indent="-243980" eaLnBrk="1" hangingPunct="1">
              <a:defRPr/>
            </a:pPr>
            <a:r>
              <a:rPr lang="en-US" dirty="0" smtClean="0">
                <a:latin typeface="Helvetica" charset="0"/>
                <a:ea typeface="ＭＳ Ｐゴシック" charset="0"/>
              </a:rPr>
              <a:t>Pipelining to improve performance</a:t>
            </a:r>
          </a:p>
          <a:p>
            <a:pPr marL="738237" lvl="1" indent="-243980" eaLnBrk="1" hangingPunct="1">
              <a:defRPr/>
            </a:pPr>
            <a:r>
              <a:rPr lang="en-US" dirty="0" smtClean="0">
                <a:latin typeface="Helvetica" charset="0"/>
                <a:ea typeface="ＭＳ Ｐゴシック" charset="0"/>
              </a:rPr>
              <a:t>Data Hazards</a:t>
            </a:r>
          </a:p>
          <a:p>
            <a:pPr marL="738237" lvl="1" indent="-243980" eaLnBrk="1" hangingPunct="1">
              <a:defRPr/>
            </a:pPr>
            <a:r>
              <a:rPr lang="en-US" dirty="0" smtClean="0">
                <a:latin typeface="Helvetica" charset="0"/>
                <a:ea typeface="ＭＳ Ｐゴシック" charset="0"/>
              </a:rPr>
              <a:t>Branch </a:t>
            </a:r>
            <a:r>
              <a:rPr lang="en-US" dirty="0" err="1" smtClean="0">
                <a:latin typeface="Helvetica" charset="0"/>
                <a:ea typeface="ＭＳ Ｐゴシック" charset="0"/>
              </a:rPr>
              <a:t>Misprediction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Y86 Instruction Set</a:t>
            </a:r>
          </a:p>
        </p:txBody>
      </p:sp>
      <p:grpSp>
        <p:nvGrpSpPr>
          <p:cNvPr id="66562" name="Group 216"/>
          <p:cNvGrpSpPr>
            <a:grpSpLocks/>
          </p:cNvGrpSpPr>
          <p:nvPr/>
        </p:nvGrpSpPr>
        <p:grpSpPr bwMode="auto">
          <a:xfrm>
            <a:off x="839788" y="915988"/>
            <a:ext cx="5570537" cy="304800"/>
            <a:chOff x="336" y="528"/>
            <a:chExt cx="3504" cy="192"/>
          </a:xfrm>
        </p:grpSpPr>
        <p:sp>
          <p:nvSpPr>
            <p:cNvPr id="66731" name="Rectangle 5"/>
            <p:cNvSpPr>
              <a:spLocks noChangeArrowheads="1"/>
            </p:cNvSpPr>
            <p:nvPr/>
          </p:nvSpPr>
          <p:spPr bwMode="auto">
            <a:xfrm>
              <a:off x="336" y="528"/>
              <a:ext cx="1200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rgbClr val="000066"/>
                  </a:solidFill>
                </a:rPr>
                <a:t>Byte</a:t>
              </a:r>
            </a:p>
          </p:txBody>
        </p:sp>
        <p:grpSp>
          <p:nvGrpSpPr>
            <p:cNvPr id="66732" name="Group 215"/>
            <p:cNvGrpSpPr>
              <a:grpSpLocks/>
            </p:cNvGrpSpPr>
            <p:nvPr/>
          </p:nvGrpSpPr>
          <p:grpSpPr bwMode="auto">
            <a:xfrm>
              <a:off x="1536" y="528"/>
              <a:ext cx="2304" cy="192"/>
              <a:chOff x="1536" y="528"/>
              <a:chExt cx="2304" cy="192"/>
            </a:xfrm>
          </p:grpSpPr>
          <p:sp>
            <p:nvSpPr>
              <p:cNvPr id="66733" name="Rectangle 7"/>
              <p:cNvSpPr>
                <a:spLocks noChangeArrowheads="1"/>
              </p:cNvSpPr>
              <p:nvPr/>
            </p:nvSpPr>
            <p:spPr bwMode="auto">
              <a:xfrm>
                <a:off x="1536" y="528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>
                    <a:solidFill>
                      <a:srgbClr val="000066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66734" name="Rectangle 8"/>
              <p:cNvSpPr>
                <a:spLocks noChangeArrowheads="1"/>
              </p:cNvSpPr>
              <p:nvPr/>
            </p:nvSpPr>
            <p:spPr bwMode="auto">
              <a:xfrm>
                <a:off x="1920" y="528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>
                    <a:solidFill>
                      <a:srgbClr val="000066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66735" name="Rectangle 9"/>
              <p:cNvSpPr>
                <a:spLocks noChangeArrowheads="1"/>
              </p:cNvSpPr>
              <p:nvPr/>
            </p:nvSpPr>
            <p:spPr bwMode="auto">
              <a:xfrm>
                <a:off x="2304" y="528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dirty="0">
                    <a:solidFill>
                      <a:srgbClr val="000066"/>
                    </a:solidFill>
                    <a:latin typeface="Courier New" charset="0"/>
                  </a:rPr>
                  <a:t>2</a:t>
                </a:r>
              </a:p>
            </p:txBody>
          </p:sp>
          <p:sp>
            <p:nvSpPr>
              <p:cNvPr id="66736" name="Rectangle 10"/>
              <p:cNvSpPr>
                <a:spLocks noChangeArrowheads="1"/>
              </p:cNvSpPr>
              <p:nvPr/>
            </p:nvSpPr>
            <p:spPr bwMode="auto">
              <a:xfrm>
                <a:off x="2688" y="528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dirty="0">
                    <a:solidFill>
                      <a:srgbClr val="000066"/>
                    </a:solidFill>
                    <a:latin typeface="Courier New" charset="0"/>
                  </a:rPr>
                  <a:t>...</a:t>
                </a:r>
              </a:p>
            </p:txBody>
          </p:sp>
          <p:sp>
            <p:nvSpPr>
              <p:cNvPr id="66737" name="Rectangle 11"/>
              <p:cNvSpPr>
                <a:spLocks noChangeArrowheads="1"/>
              </p:cNvSpPr>
              <p:nvPr/>
            </p:nvSpPr>
            <p:spPr bwMode="auto">
              <a:xfrm>
                <a:off x="3072" y="528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dirty="0">
                    <a:solidFill>
                      <a:srgbClr val="000066"/>
                    </a:solidFill>
                    <a:latin typeface="Courier New" charset="0"/>
                  </a:rPr>
                  <a:t>...</a:t>
                </a:r>
              </a:p>
            </p:txBody>
          </p:sp>
          <p:sp>
            <p:nvSpPr>
              <p:cNvPr id="66738" name="Rectangle 12"/>
              <p:cNvSpPr>
                <a:spLocks noChangeArrowheads="1"/>
              </p:cNvSpPr>
              <p:nvPr/>
            </p:nvSpPr>
            <p:spPr bwMode="auto">
              <a:xfrm>
                <a:off x="3456" y="528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dirty="0">
                    <a:solidFill>
                      <a:srgbClr val="000066"/>
                    </a:solidFill>
                    <a:latin typeface="Courier New" charset="0"/>
                  </a:rPr>
                  <a:t>9</a:t>
                </a:r>
              </a:p>
            </p:txBody>
          </p:sp>
        </p:grpSp>
      </p:grpSp>
      <p:grpSp>
        <p:nvGrpSpPr>
          <p:cNvPr id="66563" name="Group 214"/>
          <p:cNvGrpSpPr>
            <a:grpSpLocks/>
          </p:cNvGrpSpPr>
          <p:nvPr/>
        </p:nvGrpSpPr>
        <p:grpSpPr bwMode="auto">
          <a:xfrm>
            <a:off x="533407" y="5802313"/>
            <a:ext cx="3128963" cy="304800"/>
            <a:chOff x="336" y="3648"/>
            <a:chExt cx="1968" cy="192"/>
          </a:xfrm>
        </p:grpSpPr>
        <p:sp>
          <p:nvSpPr>
            <p:cNvPr id="66722" name="Rectangle 14"/>
            <p:cNvSpPr>
              <a:spLocks noChangeArrowheads="1"/>
            </p:cNvSpPr>
            <p:nvPr/>
          </p:nvSpPr>
          <p:spPr bwMode="auto">
            <a:xfrm>
              <a:off x="336" y="3648"/>
              <a:ext cx="1200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dirty="0" err="1">
                  <a:solidFill>
                    <a:srgbClr val="000066"/>
                  </a:solidFill>
                  <a:latin typeface="Courier New" charset="0"/>
                </a:rPr>
                <a:t>pushq</a:t>
              </a:r>
              <a:r>
                <a:rPr lang="en-US" sz="1400" dirty="0">
                  <a:solidFill>
                    <a:srgbClr val="000066"/>
                  </a:solidFill>
                  <a:latin typeface="Courier New" charset="0"/>
                </a:rPr>
                <a:t> </a:t>
              </a:r>
              <a:r>
                <a:rPr lang="en-US" sz="1400" dirty="0" err="1">
                  <a:solidFill>
                    <a:srgbClr val="000066"/>
                  </a:solidFill>
                </a:rPr>
                <a:t>rA</a:t>
              </a:r>
              <a:endParaRPr lang="en-US" sz="1400" dirty="0">
                <a:solidFill>
                  <a:srgbClr val="000066"/>
                </a:solidFill>
              </a:endParaRPr>
            </a:p>
          </p:txBody>
        </p:sp>
        <p:grpSp>
          <p:nvGrpSpPr>
            <p:cNvPr id="66723" name="Group 213"/>
            <p:cNvGrpSpPr>
              <a:grpSpLocks/>
            </p:cNvGrpSpPr>
            <p:nvPr/>
          </p:nvGrpSpPr>
          <p:grpSpPr bwMode="auto">
            <a:xfrm>
              <a:off x="1536" y="3648"/>
              <a:ext cx="384" cy="192"/>
              <a:chOff x="1536" y="3648"/>
              <a:chExt cx="384" cy="192"/>
            </a:xfrm>
          </p:grpSpPr>
          <p:sp>
            <p:nvSpPr>
              <p:cNvPr id="66728" name="Rectangle 16"/>
              <p:cNvSpPr>
                <a:spLocks noChangeArrowheads="1"/>
              </p:cNvSpPr>
              <p:nvPr/>
            </p:nvSpPr>
            <p:spPr bwMode="auto">
              <a:xfrm>
                <a:off x="1536" y="36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Courier New" charset="0"/>
                  </a:rPr>
                  <a:t>A</a:t>
                </a:r>
              </a:p>
            </p:txBody>
          </p:sp>
          <p:sp>
            <p:nvSpPr>
              <p:cNvPr id="66729" name="Rectangle 17"/>
              <p:cNvSpPr>
                <a:spLocks noChangeArrowheads="1"/>
              </p:cNvSpPr>
              <p:nvPr/>
            </p:nvSpPr>
            <p:spPr bwMode="auto">
              <a:xfrm>
                <a:off x="1728" y="36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66730" name="Rectangle 18"/>
              <p:cNvSpPr>
                <a:spLocks noChangeArrowheads="1"/>
              </p:cNvSpPr>
              <p:nvPr/>
            </p:nvSpPr>
            <p:spPr bwMode="auto">
              <a:xfrm>
                <a:off x="1536" y="364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solidFill>
                    <a:srgbClr val="000066"/>
                  </a:solidFill>
                  <a:latin typeface="Courier New" charset="0"/>
                </a:endParaRPr>
              </a:p>
            </p:txBody>
          </p:sp>
        </p:grpSp>
        <p:grpSp>
          <p:nvGrpSpPr>
            <p:cNvPr id="66724" name="Group 212"/>
            <p:cNvGrpSpPr>
              <a:grpSpLocks/>
            </p:cNvGrpSpPr>
            <p:nvPr/>
          </p:nvGrpSpPr>
          <p:grpSpPr bwMode="auto">
            <a:xfrm>
              <a:off x="1920" y="3648"/>
              <a:ext cx="384" cy="192"/>
              <a:chOff x="1920" y="3648"/>
              <a:chExt cx="384" cy="192"/>
            </a:xfrm>
          </p:grpSpPr>
          <p:sp>
            <p:nvSpPr>
              <p:cNvPr id="66725" name="Rectangle 20"/>
              <p:cNvSpPr>
                <a:spLocks noChangeArrowheads="1"/>
              </p:cNvSpPr>
              <p:nvPr/>
            </p:nvSpPr>
            <p:spPr bwMode="auto">
              <a:xfrm>
                <a:off x="1920" y="364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</a:rPr>
                  <a:t>rA</a:t>
                </a:r>
              </a:p>
            </p:txBody>
          </p:sp>
          <p:sp>
            <p:nvSpPr>
              <p:cNvPr id="66726" name="Rectangle 21"/>
              <p:cNvSpPr>
                <a:spLocks noChangeArrowheads="1"/>
              </p:cNvSpPr>
              <p:nvPr/>
            </p:nvSpPr>
            <p:spPr bwMode="auto">
              <a:xfrm>
                <a:off x="2112" y="364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solidFill>
                      <a:srgbClr val="000066"/>
                    </a:solidFill>
                    <a:latin typeface="Courier New" charset="0"/>
                  </a:rPr>
                  <a:t>f</a:t>
                </a:r>
              </a:p>
            </p:txBody>
          </p:sp>
          <p:sp>
            <p:nvSpPr>
              <p:cNvPr id="66727" name="Rectangle 22"/>
              <p:cNvSpPr>
                <a:spLocks noChangeArrowheads="1"/>
              </p:cNvSpPr>
              <p:nvPr/>
            </p:nvSpPr>
            <p:spPr bwMode="auto">
              <a:xfrm>
                <a:off x="1920" y="364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solidFill>
                    <a:srgbClr val="000066"/>
                  </a:solidFill>
                  <a:latin typeface="Courier New" charset="0"/>
                </a:endParaRPr>
              </a:p>
            </p:txBody>
          </p:sp>
        </p:grpSp>
      </p:grpSp>
      <p:grpSp>
        <p:nvGrpSpPr>
          <p:cNvPr id="66564" name="Group 211"/>
          <p:cNvGrpSpPr>
            <a:grpSpLocks/>
          </p:cNvGrpSpPr>
          <p:nvPr/>
        </p:nvGrpSpPr>
        <p:grpSpPr bwMode="auto">
          <a:xfrm>
            <a:off x="533400" y="4427538"/>
            <a:ext cx="4960938" cy="306387"/>
            <a:chOff x="336" y="2784"/>
            <a:chExt cx="3120" cy="192"/>
          </a:xfrm>
        </p:grpSpPr>
        <p:sp>
          <p:nvSpPr>
            <p:cNvPr id="66716" name="Rectangle 24"/>
            <p:cNvSpPr>
              <a:spLocks noChangeArrowheads="1"/>
            </p:cNvSpPr>
            <p:nvPr/>
          </p:nvSpPr>
          <p:spPr bwMode="auto">
            <a:xfrm>
              <a:off x="336" y="2784"/>
              <a:ext cx="1200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dirty="0" err="1">
                  <a:solidFill>
                    <a:srgbClr val="000066"/>
                  </a:solidFill>
                  <a:latin typeface="Courier New" charset="0"/>
                </a:rPr>
                <a:t>jXX</a:t>
              </a:r>
              <a:r>
                <a:rPr lang="en-US" sz="1400" dirty="0">
                  <a:solidFill>
                    <a:srgbClr val="000066"/>
                  </a:solidFill>
                  <a:latin typeface="Courier New" charset="0"/>
                </a:rPr>
                <a:t> </a:t>
              </a:r>
              <a:r>
                <a:rPr lang="en-US" sz="1400" dirty="0" err="1">
                  <a:solidFill>
                    <a:srgbClr val="000066"/>
                  </a:solidFill>
                </a:rPr>
                <a:t>Dest</a:t>
              </a:r>
              <a:endParaRPr lang="en-US" sz="1400" dirty="0">
                <a:solidFill>
                  <a:srgbClr val="000066"/>
                </a:solidFill>
              </a:endParaRPr>
            </a:p>
          </p:txBody>
        </p:sp>
        <p:grpSp>
          <p:nvGrpSpPr>
            <p:cNvPr id="66717" name="Group 210"/>
            <p:cNvGrpSpPr>
              <a:grpSpLocks/>
            </p:cNvGrpSpPr>
            <p:nvPr/>
          </p:nvGrpSpPr>
          <p:grpSpPr bwMode="auto">
            <a:xfrm>
              <a:off x="1536" y="2784"/>
              <a:ext cx="384" cy="192"/>
              <a:chOff x="1536" y="2784"/>
              <a:chExt cx="384" cy="192"/>
            </a:xfrm>
          </p:grpSpPr>
          <p:sp>
            <p:nvSpPr>
              <p:cNvPr id="66719" name="Rectangle 26"/>
              <p:cNvSpPr>
                <a:spLocks noChangeArrowheads="1"/>
              </p:cNvSpPr>
              <p:nvPr/>
            </p:nvSpPr>
            <p:spPr bwMode="auto">
              <a:xfrm>
                <a:off x="1536" y="278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Courier New" charset="0"/>
                  </a:rPr>
                  <a:t>7</a:t>
                </a:r>
              </a:p>
            </p:txBody>
          </p:sp>
          <p:sp>
            <p:nvSpPr>
              <p:cNvPr id="66720" name="Rectangle 27"/>
              <p:cNvSpPr>
                <a:spLocks noChangeArrowheads="1"/>
              </p:cNvSpPr>
              <p:nvPr/>
            </p:nvSpPr>
            <p:spPr bwMode="auto">
              <a:xfrm>
                <a:off x="1728" y="278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</a:rPr>
                  <a:t>fn</a:t>
                </a:r>
              </a:p>
            </p:txBody>
          </p:sp>
          <p:sp>
            <p:nvSpPr>
              <p:cNvPr id="66721" name="Rectangle 28"/>
              <p:cNvSpPr>
                <a:spLocks noChangeArrowheads="1"/>
              </p:cNvSpPr>
              <p:nvPr/>
            </p:nvSpPr>
            <p:spPr bwMode="auto">
              <a:xfrm>
                <a:off x="1536" y="278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solidFill>
                    <a:srgbClr val="000066"/>
                  </a:solidFill>
                  <a:latin typeface="Courier New" charset="0"/>
                </a:endParaRPr>
              </a:p>
            </p:txBody>
          </p:sp>
        </p:grpSp>
        <p:sp>
          <p:nvSpPr>
            <p:cNvPr id="66718" name="Rectangle 29"/>
            <p:cNvSpPr>
              <a:spLocks noChangeArrowheads="1"/>
            </p:cNvSpPr>
            <p:nvPr/>
          </p:nvSpPr>
          <p:spPr bwMode="auto">
            <a:xfrm>
              <a:off x="1920" y="2784"/>
              <a:ext cx="1536" cy="192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solidFill>
                    <a:srgbClr val="000066"/>
                  </a:solidFill>
                </a:rPr>
                <a:t>Dest</a:t>
              </a:r>
            </a:p>
          </p:txBody>
        </p:sp>
      </p:grpSp>
      <p:grpSp>
        <p:nvGrpSpPr>
          <p:cNvPr id="66565" name="Group 209"/>
          <p:cNvGrpSpPr>
            <a:grpSpLocks/>
          </p:cNvGrpSpPr>
          <p:nvPr/>
        </p:nvGrpSpPr>
        <p:grpSpPr bwMode="auto">
          <a:xfrm>
            <a:off x="533407" y="6259520"/>
            <a:ext cx="3128963" cy="306387"/>
            <a:chOff x="336" y="3936"/>
            <a:chExt cx="1968" cy="192"/>
          </a:xfrm>
        </p:grpSpPr>
        <p:sp>
          <p:nvSpPr>
            <p:cNvPr id="66707" name="Rectangle 31"/>
            <p:cNvSpPr>
              <a:spLocks noChangeArrowheads="1"/>
            </p:cNvSpPr>
            <p:nvPr/>
          </p:nvSpPr>
          <p:spPr bwMode="auto">
            <a:xfrm>
              <a:off x="336" y="3936"/>
              <a:ext cx="1200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dirty="0" err="1">
                  <a:solidFill>
                    <a:srgbClr val="000066"/>
                  </a:solidFill>
                  <a:latin typeface="Courier New" charset="0"/>
                </a:rPr>
                <a:t>popq</a:t>
              </a:r>
              <a:r>
                <a:rPr lang="en-US" sz="1400" dirty="0">
                  <a:solidFill>
                    <a:srgbClr val="000066"/>
                  </a:solidFill>
                  <a:latin typeface="Courier New" charset="0"/>
                </a:rPr>
                <a:t> </a:t>
              </a:r>
              <a:r>
                <a:rPr lang="en-US" sz="1400" dirty="0" err="1">
                  <a:solidFill>
                    <a:srgbClr val="000066"/>
                  </a:solidFill>
                </a:rPr>
                <a:t>rA</a:t>
              </a:r>
              <a:endParaRPr lang="en-US" sz="1400" dirty="0">
                <a:solidFill>
                  <a:srgbClr val="000066"/>
                </a:solidFill>
              </a:endParaRPr>
            </a:p>
          </p:txBody>
        </p:sp>
        <p:grpSp>
          <p:nvGrpSpPr>
            <p:cNvPr id="66708" name="Group 208"/>
            <p:cNvGrpSpPr>
              <a:grpSpLocks/>
            </p:cNvGrpSpPr>
            <p:nvPr/>
          </p:nvGrpSpPr>
          <p:grpSpPr bwMode="auto">
            <a:xfrm>
              <a:off x="1536" y="3936"/>
              <a:ext cx="384" cy="192"/>
              <a:chOff x="1536" y="3936"/>
              <a:chExt cx="384" cy="192"/>
            </a:xfrm>
          </p:grpSpPr>
          <p:sp>
            <p:nvSpPr>
              <p:cNvPr id="66713" name="Rectangle 33"/>
              <p:cNvSpPr>
                <a:spLocks noChangeArrowheads="1"/>
              </p:cNvSpPr>
              <p:nvPr/>
            </p:nvSpPr>
            <p:spPr bwMode="auto">
              <a:xfrm>
                <a:off x="1536" y="39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Courier New" charset="0"/>
                  </a:rPr>
                  <a:t>B</a:t>
                </a:r>
              </a:p>
            </p:txBody>
          </p:sp>
          <p:sp>
            <p:nvSpPr>
              <p:cNvPr id="66714" name="Rectangle 34"/>
              <p:cNvSpPr>
                <a:spLocks noChangeArrowheads="1"/>
              </p:cNvSpPr>
              <p:nvPr/>
            </p:nvSpPr>
            <p:spPr bwMode="auto">
              <a:xfrm>
                <a:off x="1728" y="39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66715" name="Rectangle 35"/>
              <p:cNvSpPr>
                <a:spLocks noChangeArrowheads="1"/>
              </p:cNvSpPr>
              <p:nvPr/>
            </p:nvSpPr>
            <p:spPr bwMode="auto">
              <a:xfrm>
                <a:off x="1536" y="393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solidFill>
                    <a:srgbClr val="000066"/>
                  </a:solidFill>
                  <a:latin typeface="Courier New" charset="0"/>
                </a:endParaRPr>
              </a:p>
            </p:txBody>
          </p:sp>
        </p:grpSp>
        <p:grpSp>
          <p:nvGrpSpPr>
            <p:cNvPr id="66709" name="Group 207"/>
            <p:cNvGrpSpPr>
              <a:grpSpLocks/>
            </p:cNvGrpSpPr>
            <p:nvPr/>
          </p:nvGrpSpPr>
          <p:grpSpPr bwMode="auto">
            <a:xfrm>
              <a:off x="1920" y="3936"/>
              <a:ext cx="384" cy="192"/>
              <a:chOff x="1920" y="3936"/>
              <a:chExt cx="384" cy="192"/>
            </a:xfrm>
          </p:grpSpPr>
          <p:sp>
            <p:nvSpPr>
              <p:cNvPr id="66710" name="Rectangle 37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</a:rPr>
                  <a:t>rA</a:t>
                </a:r>
              </a:p>
            </p:txBody>
          </p:sp>
          <p:sp>
            <p:nvSpPr>
              <p:cNvPr id="66711" name="Rectangle 38"/>
              <p:cNvSpPr>
                <a:spLocks noChangeArrowheads="1"/>
              </p:cNvSpPr>
              <p:nvPr/>
            </p:nvSpPr>
            <p:spPr bwMode="auto">
              <a:xfrm>
                <a:off x="2112" y="393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solidFill>
                      <a:srgbClr val="000066"/>
                    </a:solidFill>
                    <a:latin typeface="Courier New" charset="0"/>
                  </a:rPr>
                  <a:t>f</a:t>
                </a:r>
              </a:p>
            </p:txBody>
          </p:sp>
          <p:sp>
            <p:nvSpPr>
              <p:cNvPr id="66712" name="Rectangle 39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solidFill>
                    <a:srgbClr val="000066"/>
                  </a:solidFill>
                  <a:latin typeface="Courier New" charset="0"/>
                </a:endParaRPr>
              </a:p>
            </p:txBody>
          </p:sp>
        </p:grpSp>
      </p:grpSp>
      <p:grpSp>
        <p:nvGrpSpPr>
          <p:cNvPr id="66566" name="Group 206"/>
          <p:cNvGrpSpPr>
            <a:grpSpLocks/>
          </p:cNvGrpSpPr>
          <p:nvPr/>
        </p:nvGrpSpPr>
        <p:grpSpPr bwMode="auto">
          <a:xfrm>
            <a:off x="533400" y="4886325"/>
            <a:ext cx="4960938" cy="304800"/>
            <a:chOff x="336" y="3072"/>
            <a:chExt cx="3120" cy="192"/>
          </a:xfrm>
        </p:grpSpPr>
        <p:sp>
          <p:nvSpPr>
            <p:cNvPr id="66701" name="Rectangle 41"/>
            <p:cNvSpPr>
              <a:spLocks noChangeArrowheads="1"/>
            </p:cNvSpPr>
            <p:nvPr/>
          </p:nvSpPr>
          <p:spPr bwMode="auto">
            <a:xfrm>
              <a:off x="336" y="3072"/>
              <a:ext cx="1200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dirty="0">
                  <a:solidFill>
                    <a:srgbClr val="000066"/>
                  </a:solidFill>
                  <a:latin typeface="Courier New" charset="0"/>
                </a:rPr>
                <a:t>call </a:t>
              </a:r>
              <a:r>
                <a:rPr lang="en-US" sz="1400" dirty="0" err="1">
                  <a:solidFill>
                    <a:srgbClr val="000066"/>
                  </a:solidFill>
                </a:rPr>
                <a:t>Dest</a:t>
              </a:r>
              <a:endParaRPr lang="en-US" sz="1400" dirty="0">
                <a:solidFill>
                  <a:srgbClr val="000066"/>
                </a:solidFill>
              </a:endParaRPr>
            </a:p>
          </p:txBody>
        </p:sp>
        <p:grpSp>
          <p:nvGrpSpPr>
            <p:cNvPr id="66702" name="Group 205"/>
            <p:cNvGrpSpPr>
              <a:grpSpLocks/>
            </p:cNvGrpSpPr>
            <p:nvPr/>
          </p:nvGrpSpPr>
          <p:grpSpPr bwMode="auto">
            <a:xfrm>
              <a:off x="1536" y="3072"/>
              <a:ext cx="384" cy="192"/>
              <a:chOff x="1536" y="3072"/>
              <a:chExt cx="384" cy="192"/>
            </a:xfrm>
          </p:grpSpPr>
          <p:sp>
            <p:nvSpPr>
              <p:cNvPr id="66704" name="Rectangle 43"/>
              <p:cNvSpPr>
                <a:spLocks noChangeArrowheads="1"/>
              </p:cNvSpPr>
              <p:nvPr/>
            </p:nvSpPr>
            <p:spPr bwMode="auto">
              <a:xfrm>
                <a:off x="1536" y="307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Courier New" charset="0"/>
                  </a:rPr>
                  <a:t>8</a:t>
                </a:r>
              </a:p>
            </p:txBody>
          </p:sp>
          <p:sp>
            <p:nvSpPr>
              <p:cNvPr id="66705" name="Rectangle 44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66706" name="Rectangle 45"/>
              <p:cNvSpPr>
                <a:spLocks noChangeArrowheads="1"/>
              </p:cNvSpPr>
              <p:nvPr/>
            </p:nvSpPr>
            <p:spPr bwMode="auto">
              <a:xfrm>
                <a:off x="1536" y="307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solidFill>
                    <a:srgbClr val="000066"/>
                  </a:solidFill>
                  <a:latin typeface="Courier New" charset="0"/>
                </a:endParaRPr>
              </a:p>
            </p:txBody>
          </p:sp>
        </p:grpSp>
        <p:sp>
          <p:nvSpPr>
            <p:cNvPr id="66703" name="Rectangle 46"/>
            <p:cNvSpPr>
              <a:spLocks noChangeArrowheads="1"/>
            </p:cNvSpPr>
            <p:nvPr/>
          </p:nvSpPr>
          <p:spPr bwMode="auto">
            <a:xfrm>
              <a:off x="1920" y="3072"/>
              <a:ext cx="1536" cy="192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solidFill>
                    <a:srgbClr val="000066"/>
                  </a:solidFill>
                </a:rPr>
                <a:t>Dest</a:t>
              </a:r>
            </a:p>
          </p:txBody>
        </p:sp>
      </p:grpSp>
      <p:grpSp>
        <p:nvGrpSpPr>
          <p:cNvPr id="66567" name="Group 204"/>
          <p:cNvGrpSpPr>
            <a:grpSpLocks/>
          </p:cNvGrpSpPr>
          <p:nvPr/>
        </p:nvGrpSpPr>
        <p:grpSpPr bwMode="auto">
          <a:xfrm>
            <a:off x="533407" y="2136782"/>
            <a:ext cx="3128963" cy="306388"/>
            <a:chOff x="336" y="1344"/>
            <a:chExt cx="1968" cy="192"/>
          </a:xfrm>
        </p:grpSpPr>
        <p:sp>
          <p:nvSpPr>
            <p:cNvPr id="66692" name="Rectangle 48"/>
            <p:cNvSpPr>
              <a:spLocks noChangeArrowheads="1"/>
            </p:cNvSpPr>
            <p:nvPr/>
          </p:nvSpPr>
          <p:spPr bwMode="auto">
            <a:xfrm>
              <a:off x="336" y="1344"/>
              <a:ext cx="1200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dirty="0" err="1">
                  <a:solidFill>
                    <a:srgbClr val="000066"/>
                  </a:solidFill>
                  <a:latin typeface="Courier New" charset="0"/>
                </a:rPr>
                <a:t>rrmovq</a:t>
              </a:r>
              <a:r>
                <a:rPr lang="en-US" sz="1400" dirty="0">
                  <a:solidFill>
                    <a:srgbClr val="000066"/>
                  </a:solidFill>
                  <a:latin typeface="Courier New" charset="0"/>
                </a:rPr>
                <a:t> </a:t>
              </a:r>
              <a:r>
                <a:rPr lang="en-US" sz="1400" dirty="0" err="1">
                  <a:solidFill>
                    <a:srgbClr val="000066"/>
                  </a:solidFill>
                </a:rPr>
                <a:t>rA</a:t>
              </a:r>
              <a:r>
                <a:rPr lang="en-US" sz="1400" dirty="0">
                  <a:solidFill>
                    <a:srgbClr val="000066"/>
                  </a:solidFill>
                  <a:latin typeface="Courier New" charset="0"/>
                </a:rPr>
                <a:t>, </a:t>
              </a:r>
              <a:r>
                <a:rPr lang="en-US" sz="1400" dirty="0" err="1">
                  <a:solidFill>
                    <a:srgbClr val="000066"/>
                  </a:solidFill>
                </a:rPr>
                <a:t>rB</a:t>
              </a:r>
              <a:endParaRPr lang="en-US" sz="1400" dirty="0">
                <a:solidFill>
                  <a:srgbClr val="000066"/>
                </a:solidFill>
              </a:endParaRPr>
            </a:p>
          </p:txBody>
        </p:sp>
        <p:grpSp>
          <p:nvGrpSpPr>
            <p:cNvPr id="66693" name="Group 203"/>
            <p:cNvGrpSpPr>
              <a:grpSpLocks/>
            </p:cNvGrpSpPr>
            <p:nvPr/>
          </p:nvGrpSpPr>
          <p:grpSpPr bwMode="auto">
            <a:xfrm>
              <a:off x="1536" y="1344"/>
              <a:ext cx="384" cy="192"/>
              <a:chOff x="1536" y="1344"/>
              <a:chExt cx="384" cy="192"/>
            </a:xfrm>
          </p:grpSpPr>
          <p:sp>
            <p:nvSpPr>
              <p:cNvPr id="66698" name="Rectangle 50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Courier New" charset="0"/>
                  </a:rPr>
                  <a:t>2</a:t>
                </a:r>
              </a:p>
            </p:txBody>
          </p:sp>
          <p:sp>
            <p:nvSpPr>
              <p:cNvPr id="66699" name="Rectangle 51"/>
              <p:cNvSpPr>
                <a:spLocks noChangeArrowheads="1"/>
              </p:cNvSpPr>
              <p:nvPr/>
            </p:nvSpPr>
            <p:spPr bwMode="auto">
              <a:xfrm>
                <a:off x="1728" y="134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66700" name="Rectangle 52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solidFill>
                    <a:srgbClr val="000066"/>
                  </a:solidFill>
                  <a:latin typeface="Courier New" charset="0"/>
                </a:endParaRPr>
              </a:p>
            </p:txBody>
          </p:sp>
        </p:grpSp>
        <p:grpSp>
          <p:nvGrpSpPr>
            <p:cNvPr id="66694" name="Group 202"/>
            <p:cNvGrpSpPr>
              <a:grpSpLocks/>
            </p:cNvGrpSpPr>
            <p:nvPr/>
          </p:nvGrpSpPr>
          <p:grpSpPr bwMode="auto">
            <a:xfrm>
              <a:off x="1920" y="1344"/>
              <a:ext cx="384" cy="192"/>
              <a:chOff x="1920" y="1344"/>
              <a:chExt cx="384" cy="192"/>
            </a:xfrm>
          </p:grpSpPr>
          <p:sp>
            <p:nvSpPr>
              <p:cNvPr id="66695" name="Rectangle 54"/>
              <p:cNvSpPr>
                <a:spLocks noChangeArrowheads="1"/>
              </p:cNvSpPr>
              <p:nvPr/>
            </p:nvSpPr>
            <p:spPr bwMode="auto">
              <a:xfrm>
                <a:off x="1920" y="1344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</a:rPr>
                  <a:t>rA</a:t>
                </a:r>
              </a:p>
            </p:txBody>
          </p:sp>
          <p:sp>
            <p:nvSpPr>
              <p:cNvPr id="66696" name="Rectangle 55"/>
              <p:cNvSpPr>
                <a:spLocks noChangeArrowheads="1"/>
              </p:cNvSpPr>
              <p:nvPr/>
            </p:nvSpPr>
            <p:spPr bwMode="auto">
              <a:xfrm>
                <a:off x="2112" y="1344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</a:rPr>
                  <a:t>rB</a:t>
                </a:r>
              </a:p>
            </p:txBody>
          </p:sp>
          <p:sp>
            <p:nvSpPr>
              <p:cNvPr id="66697" name="Rectangle 56"/>
              <p:cNvSpPr>
                <a:spLocks noChangeArrowheads="1"/>
              </p:cNvSpPr>
              <p:nvPr/>
            </p:nvSpPr>
            <p:spPr bwMode="auto">
              <a:xfrm>
                <a:off x="1920" y="13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solidFill>
                    <a:srgbClr val="000066"/>
                  </a:solidFill>
                  <a:latin typeface="Courier New" charset="0"/>
                </a:endParaRPr>
              </a:p>
            </p:txBody>
          </p:sp>
        </p:grpSp>
      </p:grpSp>
      <p:grpSp>
        <p:nvGrpSpPr>
          <p:cNvPr id="66568" name="Group 201"/>
          <p:cNvGrpSpPr>
            <a:grpSpLocks/>
          </p:cNvGrpSpPr>
          <p:nvPr/>
        </p:nvGrpSpPr>
        <p:grpSpPr bwMode="auto">
          <a:xfrm>
            <a:off x="533400" y="2595563"/>
            <a:ext cx="5570538" cy="304800"/>
            <a:chOff x="336" y="1632"/>
            <a:chExt cx="3504" cy="192"/>
          </a:xfrm>
        </p:grpSpPr>
        <p:sp>
          <p:nvSpPr>
            <p:cNvPr id="66682" name="Rectangle 58"/>
            <p:cNvSpPr>
              <a:spLocks noChangeArrowheads="1"/>
            </p:cNvSpPr>
            <p:nvPr/>
          </p:nvSpPr>
          <p:spPr bwMode="auto">
            <a:xfrm>
              <a:off x="336" y="1632"/>
              <a:ext cx="1200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dirty="0" err="1">
                  <a:solidFill>
                    <a:srgbClr val="000066"/>
                  </a:solidFill>
                  <a:latin typeface="Courier New" charset="0"/>
                </a:rPr>
                <a:t>irmovq</a:t>
              </a:r>
              <a:r>
                <a:rPr lang="en-US" sz="1400" dirty="0">
                  <a:solidFill>
                    <a:srgbClr val="000066"/>
                  </a:solidFill>
                  <a:latin typeface="Courier New" charset="0"/>
                </a:rPr>
                <a:t> </a:t>
              </a:r>
              <a:r>
                <a:rPr lang="en-US" sz="1400" dirty="0">
                  <a:solidFill>
                    <a:srgbClr val="000066"/>
                  </a:solidFill>
                </a:rPr>
                <a:t>V</a:t>
              </a:r>
              <a:r>
                <a:rPr lang="en-US" sz="1400" dirty="0">
                  <a:solidFill>
                    <a:srgbClr val="000066"/>
                  </a:solidFill>
                  <a:latin typeface="Courier New" charset="0"/>
                </a:rPr>
                <a:t>, </a:t>
              </a:r>
              <a:r>
                <a:rPr lang="en-US" sz="1400" dirty="0" err="1">
                  <a:solidFill>
                    <a:srgbClr val="000066"/>
                  </a:solidFill>
                </a:rPr>
                <a:t>rB</a:t>
              </a:r>
              <a:endParaRPr lang="en-US" sz="1400" dirty="0">
                <a:solidFill>
                  <a:srgbClr val="000066"/>
                </a:solidFill>
              </a:endParaRPr>
            </a:p>
          </p:txBody>
        </p:sp>
        <p:grpSp>
          <p:nvGrpSpPr>
            <p:cNvPr id="66683" name="Group 200"/>
            <p:cNvGrpSpPr>
              <a:grpSpLocks/>
            </p:cNvGrpSpPr>
            <p:nvPr/>
          </p:nvGrpSpPr>
          <p:grpSpPr bwMode="auto">
            <a:xfrm>
              <a:off x="1536" y="1632"/>
              <a:ext cx="384" cy="192"/>
              <a:chOff x="1536" y="1632"/>
              <a:chExt cx="384" cy="192"/>
            </a:xfrm>
          </p:grpSpPr>
          <p:sp>
            <p:nvSpPr>
              <p:cNvPr id="66689" name="Rectangle 60"/>
              <p:cNvSpPr>
                <a:spLocks noChangeArrowheads="1"/>
              </p:cNvSpPr>
              <p:nvPr/>
            </p:nvSpPr>
            <p:spPr bwMode="auto">
              <a:xfrm>
                <a:off x="1536" y="163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Courier New" charset="0"/>
                  </a:rPr>
                  <a:t>3</a:t>
                </a:r>
              </a:p>
            </p:txBody>
          </p:sp>
          <p:sp>
            <p:nvSpPr>
              <p:cNvPr id="66690" name="Rectangle 61"/>
              <p:cNvSpPr>
                <a:spLocks noChangeArrowheads="1"/>
              </p:cNvSpPr>
              <p:nvPr/>
            </p:nvSpPr>
            <p:spPr bwMode="auto">
              <a:xfrm>
                <a:off x="1728" y="163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solidFill>
                      <a:srgbClr val="000066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66691" name="Rectangle 62"/>
              <p:cNvSpPr>
                <a:spLocks noChangeArrowheads="1"/>
              </p:cNvSpPr>
              <p:nvPr/>
            </p:nvSpPr>
            <p:spPr bwMode="auto">
              <a:xfrm>
                <a:off x="1536" y="163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solidFill>
                    <a:srgbClr val="000066"/>
                  </a:solidFill>
                  <a:latin typeface="Courier New" charset="0"/>
                </a:endParaRPr>
              </a:p>
            </p:txBody>
          </p:sp>
        </p:grpSp>
        <p:grpSp>
          <p:nvGrpSpPr>
            <p:cNvPr id="66684" name="Group 199"/>
            <p:cNvGrpSpPr>
              <a:grpSpLocks/>
            </p:cNvGrpSpPr>
            <p:nvPr/>
          </p:nvGrpSpPr>
          <p:grpSpPr bwMode="auto">
            <a:xfrm>
              <a:off x="1920" y="1632"/>
              <a:ext cx="384" cy="192"/>
              <a:chOff x="1920" y="1632"/>
              <a:chExt cx="384" cy="192"/>
            </a:xfrm>
          </p:grpSpPr>
          <p:sp>
            <p:nvSpPr>
              <p:cNvPr id="66686" name="Rectangle 64"/>
              <p:cNvSpPr>
                <a:spLocks noChangeArrowheads="1"/>
              </p:cNvSpPr>
              <p:nvPr/>
            </p:nvSpPr>
            <p:spPr bwMode="auto">
              <a:xfrm>
                <a:off x="1920" y="1632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solidFill>
                      <a:srgbClr val="000066"/>
                    </a:solidFill>
                    <a:latin typeface="Courier New" charset="0"/>
                  </a:rPr>
                  <a:t>f</a:t>
                </a:r>
              </a:p>
            </p:txBody>
          </p:sp>
          <p:sp>
            <p:nvSpPr>
              <p:cNvPr id="66687" name="Rectangle 65"/>
              <p:cNvSpPr>
                <a:spLocks noChangeArrowheads="1"/>
              </p:cNvSpPr>
              <p:nvPr/>
            </p:nvSpPr>
            <p:spPr bwMode="auto">
              <a:xfrm>
                <a:off x="2112" y="1632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</a:rPr>
                  <a:t>rB</a:t>
                </a:r>
              </a:p>
            </p:txBody>
          </p:sp>
          <p:sp>
            <p:nvSpPr>
              <p:cNvPr id="66688" name="Rectangle 66"/>
              <p:cNvSpPr>
                <a:spLocks noChangeArrowheads="1"/>
              </p:cNvSpPr>
              <p:nvPr/>
            </p:nvSpPr>
            <p:spPr bwMode="auto">
              <a:xfrm>
                <a:off x="1920" y="163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solidFill>
                    <a:srgbClr val="000066"/>
                  </a:solidFill>
                  <a:latin typeface="Courier New" charset="0"/>
                </a:endParaRPr>
              </a:p>
            </p:txBody>
          </p:sp>
        </p:grpSp>
        <p:sp>
          <p:nvSpPr>
            <p:cNvPr id="66685" name="Rectangle 67"/>
            <p:cNvSpPr>
              <a:spLocks noChangeArrowheads="1"/>
            </p:cNvSpPr>
            <p:nvPr/>
          </p:nvSpPr>
          <p:spPr bwMode="auto">
            <a:xfrm>
              <a:off x="2304" y="1632"/>
              <a:ext cx="1536" cy="192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solidFill>
                    <a:srgbClr val="000066"/>
                  </a:solidFill>
                </a:rPr>
                <a:t>V</a:t>
              </a:r>
            </a:p>
          </p:txBody>
        </p:sp>
      </p:grpSp>
      <p:grpSp>
        <p:nvGrpSpPr>
          <p:cNvPr id="66569" name="Group 198"/>
          <p:cNvGrpSpPr>
            <a:grpSpLocks/>
          </p:cNvGrpSpPr>
          <p:nvPr/>
        </p:nvGrpSpPr>
        <p:grpSpPr bwMode="auto">
          <a:xfrm>
            <a:off x="533400" y="3054350"/>
            <a:ext cx="5570538" cy="304800"/>
            <a:chOff x="336" y="1920"/>
            <a:chExt cx="3504" cy="192"/>
          </a:xfrm>
        </p:grpSpPr>
        <p:sp>
          <p:nvSpPr>
            <p:cNvPr id="66672" name="Rectangle 69"/>
            <p:cNvSpPr>
              <a:spLocks noChangeArrowheads="1"/>
            </p:cNvSpPr>
            <p:nvPr/>
          </p:nvSpPr>
          <p:spPr bwMode="auto">
            <a:xfrm>
              <a:off x="336" y="1920"/>
              <a:ext cx="1200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dirty="0" err="1">
                  <a:solidFill>
                    <a:srgbClr val="000066"/>
                  </a:solidFill>
                  <a:latin typeface="Courier New" charset="0"/>
                </a:rPr>
                <a:t>rmmovq</a:t>
              </a:r>
              <a:r>
                <a:rPr lang="en-US" sz="1400" dirty="0">
                  <a:solidFill>
                    <a:srgbClr val="000066"/>
                  </a:solidFill>
                  <a:latin typeface="Courier New" charset="0"/>
                </a:rPr>
                <a:t> </a:t>
              </a:r>
              <a:r>
                <a:rPr lang="en-US" sz="1400" dirty="0" err="1">
                  <a:solidFill>
                    <a:srgbClr val="000066"/>
                  </a:solidFill>
                </a:rPr>
                <a:t>rA</a:t>
              </a:r>
              <a:r>
                <a:rPr lang="en-US" sz="1400" dirty="0">
                  <a:solidFill>
                    <a:srgbClr val="000066"/>
                  </a:solidFill>
                  <a:latin typeface="Courier New" charset="0"/>
                </a:rPr>
                <a:t>, </a:t>
              </a:r>
              <a:r>
                <a:rPr lang="en-US" sz="1400" dirty="0">
                  <a:solidFill>
                    <a:srgbClr val="000066"/>
                  </a:solidFill>
                </a:rPr>
                <a:t>D</a:t>
              </a:r>
              <a:r>
                <a:rPr lang="en-US" sz="1400" dirty="0">
                  <a:solidFill>
                    <a:srgbClr val="000066"/>
                  </a:solidFill>
                  <a:latin typeface="Courier New" charset="0"/>
                </a:rPr>
                <a:t>(</a:t>
              </a:r>
              <a:r>
                <a:rPr lang="en-US" sz="1400" dirty="0" err="1">
                  <a:solidFill>
                    <a:srgbClr val="000066"/>
                  </a:solidFill>
                </a:rPr>
                <a:t>rB</a:t>
              </a:r>
              <a:r>
                <a:rPr lang="en-US" sz="1400" dirty="0">
                  <a:solidFill>
                    <a:srgbClr val="000066"/>
                  </a:solidFill>
                  <a:latin typeface="Courier New" charset="0"/>
                </a:rPr>
                <a:t>)</a:t>
              </a:r>
            </a:p>
          </p:txBody>
        </p:sp>
        <p:grpSp>
          <p:nvGrpSpPr>
            <p:cNvPr id="66673" name="Group 197"/>
            <p:cNvGrpSpPr>
              <a:grpSpLocks/>
            </p:cNvGrpSpPr>
            <p:nvPr/>
          </p:nvGrpSpPr>
          <p:grpSpPr bwMode="auto">
            <a:xfrm>
              <a:off x="1536" y="1920"/>
              <a:ext cx="384" cy="192"/>
              <a:chOff x="1536" y="1920"/>
              <a:chExt cx="384" cy="192"/>
            </a:xfrm>
          </p:grpSpPr>
          <p:sp>
            <p:nvSpPr>
              <p:cNvPr id="66679" name="Rectangle 71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Courier New" charset="0"/>
                  </a:rPr>
                  <a:t>4</a:t>
                </a:r>
              </a:p>
            </p:txBody>
          </p:sp>
          <p:sp>
            <p:nvSpPr>
              <p:cNvPr id="66680" name="Rectangle 72"/>
              <p:cNvSpPr>
                <a:spLocks noChangeArrowheads="1"/>
              </p:cNvSpPr>
              <p:nvPr/>
            </p:nvSpPr>
            <p:spPr bwMode="auto">
              <a:xfrm>
                <a:off x="1728" y="192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66681" name="Rectangle 73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solidFill>
                    <a:srgbClr val="000066"/>
                  </a:solidFill>
                  <a:latin typeface="Courier New" charset="0"/>
                </a:endParaRPr>
              </a:p>
            </p:txBody>
          </p:sp>
        </p:grpSp>
        <p:grpSp>
          <p:nvGrpSpPr>
            <p:cNvPr id="66674" name="Group 196"/>
            <p:cNvGrpSpPr>
              <a:grpSpLocks/>
            </p:cNvGrpSpPr>
            <p:nvPr/>
          </p:nvGrpSpPr>
          <p:grpSpPr bwMode="auto">
            <a:xfrm>
              <a:off x="1920" y="1920"/>
              <a:ext cx="384" cy="192"/>
              <a:chOff x="1920" y="1920"/>
              <a:chExt cx="384" cy="192"/>
            </a:xfrm>
          </p:grpSpPr>
          <p:sp>
            <p:nvSpPr>
              <p:cNvPr id="66676" name="Rectangle 75"/>
              <p:cNvSpPr>
                <a:spLocks noChangeArrowheads="1"/>
              </p:cNvSpPr>
              <p:nvPr/>
            </p:nvSpPr>
            <p:spPr bwMode="auto">
              <a:xfrm>
                <a:off x="1920" y="1920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</a:rPr>
                  <a:t>rA</a:t>
                </a:r>
              </a:p>
            </p:txBody>
          </p:sp>
          <p:sp>
            <p:nvSpPr>
              <p:cNvPr id="66677" name="Rectangle 76"/>
              <p:cNvSpPr>
                <a:spLocks noChangeArrowheads="1"/>
              </p:cNvSpPr>
              <p:nvPr/>
            </p:nvSpPr>
            <p:spPr bwMode="auto">
              <a:xfrm>
                <a:off x="2112" y="1920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</a:rPr>
                  <a:t>rB</a:t>
                </a:r>
              </a:p>
            </p:txBody>
          </p:sp>
          <p:sp>
            <p:nvSpPr>
              <p:cNvPr id="66678" name="Rectangle 77"/>
              <p:cNvSpPr>
                <a:spLocks noChangeArrowheads="1"/>
              </p:cNvSpPr>
              <p:nvPr/>
            </p:nvSpPr>
            <p:spPr bwMode="auto">
              <a:xfrm>
                <a:off x="1920" y="192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solidFill>
                    <a:srgbClr val="000066"/>
                  </a:solidFill>
                  <a:latin typeface="Courier New" charset="0"/>
                </a:endParaRPr>
              </a:p>
            </p:txBody>
          </p:sp>
        </p:grpSp>
        <p:sp>
          <p:nvSpPr>
            <p:cNvPr id="66675" name="Rectangle 78"/>
            <p:cNvSpPr>
              <a:spLocks noChangeArrowheads="1"/>
            </p:cNvSpPr>
            <p:nvPr/>
          </p:nvSpPr>
          <p:spPr bwMode="auto">
            <a:xfrm>
              <a:off x="2304" y="1920"/>
              <a:ext cx="1536" cy="192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solidFill>
                    <a:srgbClr val="000066"/>
                  </a:solidFill>
                </a:rPr>
                <a:t>D</a:t>
              </a:r>
            </a:p>
          </p:txBody>
        </p:sp>
      </p:grpSp>
      <p:grpSp>
        <p:nvGrpSpPr>
          <p:cNvPr id="66570" name="Group 195"/>
          <p:cNvGrpSpPr>
            <a:grpSpLocks/>
          </p:cNvGrpSpPr>
          <p:nvPr/>
        </p:nvGrpSpPr>
        <p:grpSpPr bwMode="auto">
          <a:xfrm>
            <a:off x="533400" y="3511550"/>
            <a:ext cx="5570538" cy="304800"/>
            <a:chOff x="336" y="2208"/>
            <a:chExt cx="3504" cy="192"/>
          </a:xfrm>
        </p:grpSpPr>
        <p:sp>
          <p:nvSpPr>
            <p:cNvPr id="66662" name="Rectangle 80"/>
            <p:cNvSpPr>
              <a:spLocks noChangeArrowheads="1"/>
            </p:cNvSpPr>
            <p:nvPr/>
          </p:nvSpPr>
          <p:spPr bwMode="auto">
            <a:xfrm>
              <a:off x="336" y="2208"/>
              <a:ext cx="1200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dirty="0" err="1">
                  <a:solidFill>
                    <a:srgbClr val="000066"/>
                  </a:solidFill>
                  <a:latin typeface="Courier New" charset="0"/>
                </a:rPr>
                <a:t>mrmovq</a:t>
              </a:r>
              <a:r>
                <a:rPr lang="en-US" sz="1400" dirty="0">
                  <a:solidFill>
                    <a:srgbClr val="000066"/>
                  </a:solidFill>
                  <a:latin typeface="Courier New" charset="0"/>
                </a:rPr>
                <a:t> </a:t>
              </a:r>
              <a:r>
                <a:rPr lang="en-US" sz="1400" dirty="0">
                  <a:solidFill>
                    <a:srgbClr val="000066"/>
                  </a:solidFill>
                </a:rPr>
                <a:t>D</a:t>
              </a:r>
              <a:r>
                <a:rPr lang="en-US" sz="1400" dirty="0">
                  <a:solidFill>
                    <a:srgbClr val="000066"/>
                  </a:solidFill>
                  <a:latin typeface="Courier New" charset="0"/>
                </a:rPr>
                <a:t>(</a:t>
              </a:r>
              <a:r>
                <a:rPr lang="en-US" sz="1400" dirty="0" err="1">
                  <a:solidFill>
                    <a:srgbClr val="000066"/>
                  </a:solidFill>
                </a:rPr>
                <a:t>rB</a:t>
              </a:r>
              <a:r>
                <a:rPr lang="en-US" sz="1400" dirty="0">
                  <a:solidFill>
                    <a:srgbClr val="000066"/>
                  </a:solidFill>
                  <a:latin typeface="Courier New" charset="0"/>
                </a:rPr>
                <a:t>), </a:t>
              </a:r>
              <a:r>
                <a:rPr lang="en-US" sz="1400" dirty="0" err="1">
                  <a:solidFill>
                    <a:srgbClr val="000066"/>
                  </a:solidFill>
                </a:rPr>
                <a:t>rA</a:t>
              </a:r>
              <a:endParaRPr lang="en-US" sz="1400" dirty="0">
                <a:solidFill>
                  <a:srgbClr val="000066"/>
                </a:solidFill>
              </a:endParaRPr>
            </a:p>
          </p:txBody>
        </p:sp>
        <p:grpSp>
          <p:nvGrpSpPr>
            <p:cNvPr id="66663" name="Group 194"/>
            <p:cNvGrpSpPr>
              <a:grpSpLocks/>
            </p:cNvGrpSpPr>
            <p:nvPr/>
          </p:nvGrpSpPr>
          <p:grpSpPr bwMode="auto">
            <a:xfrm>
              <a:off x="1536" y="2208"/>
              <a:ext cx="384" cy="192"/>
              <a:chOff x="1536" y="2208"/>
              <a:chExt cx="384" cy="192"/>
            </a:xfrm>
          </p:grpSpPr>
          <p:sp>
            <p:nvSpPr>
              <p:cNvPr id="66669" name="Rectangle 82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Courier New" charset="0"/>
                  </a:rPr>
                  <a:t>5</a:t>
                </a:r>
              </a:p>
            </p:txBody>
          </p:sp>
          <p:sp>
            <p:nvSpPr>
              <p:cNvPr id="66670" name="Rectangle 83"/>
              <p:cNvSpPr>
                <a:spLocks noChangeArrowheads="1"/>
              </p:cNvSpPr>
              <p:nvPr/>
            </p:nvSpPr>
            <p:spPr bwMode="auto">
              <a:xfrm>
                <a:off x="1728" y="220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66671" name="Rectangle 84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solidFill>
                    <a:srgbClr val="000066"/>
                  </a:solidFill>
                  <a:latin typeface="Courier New" charset="0"/>
                </a:endParaRPr>
              </a:p>
            </p:txBody>
          </p:sp>
        </p:grpSp>
        <p:grpSp>
          <p:nvGrpSpPr>
            <p:cNvPr id="66664" name="Group 193"/>
            <p:cNvGrpSpPr>
              <a:grpSpLocks/>
            </p:cNvGrpSpPr>
            <p:nvPr/>
          </p:nvGrpSpPr>
          <p:grpSpPr bwMode="auto">
            <a:xfrm>
              <a:off x="1920" y="2208"/>
              <a:ext cx="384" cy="192"/>
              <a:chOff x="1920" y="2208"/>
              <a:chExt cx="384" cy="192"/>
            </a:xfrm>
          </p:grpSpPr>
          <p:sp>
            <p:nvSpPr>
              <p:cNvPr id="66666" name="Rectangle 86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</a:rPr>
                  <a:t>rA</a:t>
                </a:r>
              </a:p>
            </p:txBody>
          </p:sp>
          <p:sp>
            <p:nvSpPr>
              <p:cNvPr id="66667" name="Rectangle 87"/>
              <p:cNvSpPr>
                <a:spLocks noChangeArrowheads="1"/>
              </p:cNvSpPr>
              <p:nvPr/>
            </p:nvSpPr>
            <p:spPr bwMode="auto">
              <a:xfrm>
                <a:off x="2112" y="220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</a:rPr>
                  <a:t>rB</a:t>
                </a:r>
              </a:p>
            </p:txBody>
          </p:sp>
          <p:sp>
            <p:nvSpPr>
              <p:cNvPr id="66668" name="Rectangle 88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solidFill>
                    <a:srgbClr val="000066"/>
                  </a:solidFill>
                  <a:latin typeface="Courier New" charset="0"/>
                </a:endParaRPr>
              </a:p>
            </p:txBody>
          </p:sp>
        </p:grpSp>
        <p:sp>
          <p:nvSpPr>
            <p:cNvPr id="66665" name="Rectangle 89"/>
            <p:cNvSpPr>
              <a:spLocks noChangeArrowheads="1"/>
            </p:cNvSpPr>
            <p:nvPr/>
          </p:nvSpPr>
          <p:spPr bwMode="auto">
            <a:xfrm>
              <a:off x="2304" y="2208"/>
              <a:ext cx="1536" cy="192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solidFill>
                    <a:srgbClr val="000066"/>
                  </a:solidFill>
                </a:rPr>
                <a:t>D</a:t>
              </a:r>
            </a:p>
          </p:txBody>
        </p:sp>
      </p:grpSp>
      <p:grpSp>
        <p:nvGrpSpPr>
          <p:cNvPr id="66571" name="Group 192"/>
          <p:cNvGrpSpPr>
            <a:grpSpLocks/>
          </p:cNvGrpSpPr>
          <p:nvPr/>
        </p:nvGrpSpPr>
        <p:grpSpPr bwMode="auto">
          <a:xfrm>
            <a:off x="533407" y="3970338"/>
            <a:ext cx="3128963" cy="304800"/>
            <a:chOff x="336" y="2496"/>
            <a:chExt cx="1968" cy="192"/>
          </a:xfrm>
        </p:grpSpPr>
        <p:sp>
          <p:nvSpPr>
            <p:cNvPr id="66653" name="Rectangle 91"/>
            <p:cNvSpPr>
              <a:spLocks noChangeArrowheads="1"/>
            </p:cNvSpPr>
            <p:nvPr/>
          </p:nvSpPr>
          <p:spPr bwMode="auto">
            <a:xfrm>
              <a:off x="336" y="2496"/>
              <a:ext cx="1200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dirty="0" err="1">
                  <a:solidFill>
                    <a:srgbClr val="000066"/>
                  </a:solidFill>
                  <a:latin typeface="Courier New" charset="0"/>
                </a:rPr>
                <a:t>OPl</a:t>
              </a:r>
              <a:r>
                <a:rPr lang="en-US" sz="1400" dirty="0">
                  <a:solidFill>
                    <a:srgbClr val="000066"/>
                  </a:solidFill>
                  <a:latin typeface="Courier New" charset="0"/>
                </a:rPr>
                <a:t> </a:t>
              </a:r>
              <a:r>
                <a:rPr lang="en-US" sz="1400" dirty="0" err="1">
                  <a:solidFill>
                    <a:srgbClr val="000066"/>
                  </a:solidFill>
                </a:rPr>
                <a:t>rA</a:t>
              </a:r>
              <a:r>
                <a:rPr lang="en-US" sz="1400" dirty="0">
                  <a:solidFill>
                    <a:srgbClr val="000066"/>
                  </a:solidFill>
                  <a:latin typeface="Courier New" charset="0"/>
                </a:rPr>
                <a:t>, </a:t>
              </a:r>
              <a:r>
                <a:rPr lang="en-US" sz="1400" dirty="0" err="1">
                  <a:solidFill>
                    <a:srgbClr val="000066"/>
                  </a:solidFill>
                </a:rPr>
                <a:t>rB</a:t>
              </a:r>
              <a:endParaRPr lang="en-US" sz="1400" dirty="0">
                <a:solidFill>
                  <a:srgbClr val="000066"/>
                </a:solidFill>
              </a:endParaRPr>
            </a:p>
          </p:txBody>
        </p:sp>
        <p:grpSp>
          <p:nvGrpSpPr>
            <p:cNvPr id="66654" name="Group 191"/>
            <p:cNvGrpSpPr>
              <a:grpSpLocks/>
            </p:cNvGrpSpPr>
            <p:nvPr/>
          </p:nvGrpSpPr>
          <p:grpSpPr bwMode="auto">
            <a:xfrm>
              <a:off x="1536" y="2496"/>
              <a:ext cx="384" cy="192"/>
              <a:chOff x="1536" y="2496"/>
              <a:chExt cx="384" cy="192"/>
            </a:xfrm>
          </p:grpSpPr>
          <p:sp>
            <p:nvSpPr>
              <p:cNvPr id="66659" name="Rectangle 93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Courier New" charset="0"/>
                  </a:rPr>
                  <a:t>6</a:t>
                </a:r>
              </a:p>
            </p:txBody>
          </p:sp>
          <p:sp>
            <p:nvSpPr>
              <p:cNvPr id="66660" name="Rectangle 94"/>
              <p:cNvSpPr>
                <a:spLocks noChangeArrowheads="1"/>
              </p:cNvSpPr>
              <p:nvPr/>
            </p:nvSpPr>
            <p:spPr bwMode="auto">
              <a:xfrm>
                <a:off x="1728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</a:rPr>
                  <a:t>fn</a:t>
                </a:r>
              </a:p>
            </p:txBody>
          </p:sp>
          <p:sp>
            <p:nvSpPr>
              <p:cNvPr id="66661" name="Rectangle 95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solidFill>
                    <a:srgbClr val="000066"/>
                  </a:solidFill>
                  <a:latin typeface="Courier New" charset="0"/>
                </a:endParaRPr>
              </a:p>
            </p:txBody>
          </p:sp>
        </p:grpSp>
        <p:grpSp>
          <p:nvGrpSpPr>
            <p:cNvPr id="66655" name="Group 190"/>
            <p:cNvGrpSpPr>
              <a:grpSpLocks/>
            </p:cNvGrpSpPr>
            <p:nvPr/>
          </p:nvGrpSpPr>
          <p:grpSpPr bwMode="auto">
            <a:xfrm>
              <a:off x="1920" y="2496"/>
              <a:ext cx="384" cy="192"/>
              <a:chOff x="1920" y="2496"/>
              <a:chExt cx="384" cy="192"/>
            </a:xfrm>
          </p:grpSpPr>
          <p:sp>
            <p:nvSpPr>
              <p:cNvPr id="66656" name="Rectangle 97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</a:rPr>
                  <a:t>rA</a:t>
                </a:r>
              </a:p>
            </p:txBody>
          </p:sp>
          <p:sp>
            <p:nvSpPr>
              <p:cNvPr id="66657" name="Rectangle 98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</a:rPr>
                  <a:t>rB</a:t>
                </a:r>
              </a:p>
            </p:txBody>
          </p:sp>
          <p:sp>
            <p:nvSpPr>
              <p:cNvPr id="66658" name="Rectangle 99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solidFill>
                    <a:srgbClr val="000066"/>
                  </a:solidFill>
                  <a:latin typeface="Courier New" charset="0"/>
                </a:endParaRPr>
              </a:p>
            </p:txBody>
          </p:sp>
        </p:grpSp>
      </p:grpSp>
      <p:grpSp>
        <p:nvGrpSpPr>
          <p:cNvPr id="66572" name="Group 189"/>
          <p:cNvGrpSpPr>
            <a:grpSpLocks/>
          </p:cNvGrpSpPr>
          <p:nvPr/>
        </p:nvGrpSpPr>
        <p:grpSpPr bwMode="auto">
          <a:xfrm>
            <a:off x="533407" y="5343525"/>
            <a:ext cx="2519363" cy="306388"/>
            <a:chOff x="336" y="3360"/>
            <a:chExt cx="1584" cy="192"/>
          </a:xfrm>
        </p:grpSpPr>
        <p:sp>
          <p:nvSpPr>
            <p:cNvPr id="66648" name="Rectangle 101"/>
            <p:cNvSpPr>
              <a:spLocks noChangeArrowheads="1"/>
            </p:cNvSpPr>
            <p:nvPr/>
          </p:nvSpPr>
          <p:spPr bwMode="auto">
            <a:xfrm>
              <a:off x="336" y="3360"/>
              <a:ext cx="1200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dirty="0">
                  <a:solidFill>
                    <a:srgbClr val="000066"/>
                  </a:solidFill>
                  <a:latin typeface="Courier New" charset="0"/>
                </a:rPr>
                <a:t>ret</a:t>
              </a:r>
            </a:p>
          </p:txBody>
        </p:sp>
        <p:grpSp>
          <p:nvGrpSpPr>
            <p:cNvPr id="66649" name="Group 188"/>
            <p:cNvGrpSpPr>
              <a:grpSpLocks/>
            </p:cNvGrpSpPr>
            <p:nvPr/>
          </p:nvGrpSpPr>
          <p:grpSpPr bwMode="auto">
            <a:xfrm>
              <a:off x="1536" y="3360"/>
              <a:ext cx="384" cy="192"/>
              <a:chOff x="1536" y="3360"/>
              <a:chExt cx="384" cy="192"/>
            </a:xfrm>
          </p:grpSpPr>
          <p:sp>
            <p:nvSpPr>
              <p:cNvPr id="66650" name="Rectangle 103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Courier New" charset="0"/>
                  </a:rPr>
                  <a:t>9</a:t>
                </a:r>
              </a:p>
            </p:txBody>
          </p:sp>
          <p:sp>
            <p:nvSpPr>
              <p:cNvPr id="66651" name="Rectangle 104"/>
              <p:cNvSpPr>
                <a:spLocks noChangeArrowheads="1"/>
              </p:cNvSpPr>
              <p:nvPr/>
            </p:nvSpPr>
            <p:spPr bwMode="auto">
              <a:xfrm>
                <a:off x="1728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66652" name="Rectangle 105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solidFill>
                    <a:srgbClr val="000066"/>
                  </a:solidFill>
                  <a:latin typeface="Courier New" charset="0"/>
                </a:endParaRPr>
              </a:p>
            </p:txBody>
          </p:sp>
        </p:grpSp>
      </p:grpSp>
      <p:grpSp>
        <p:nvGrpSpPr>
          <p:cNvPr id="66573" name="Group 187"/>
          <p:cNvGrpSpPr>
            <a:grpSpLocks/>
          </p:cNvGrpSpPr>
          <p:nvPr/>
        </p:nvGrpSpPr>
        <p:grpSpPr bwMode="auto">
          <a:xfrm>
            <a:off x="533407" y="1220795"/>
            <a:ext cx="2519363" cy="306387"/>
            <a:chOff x="336" y="768"/>
            <a:chExt cx="1584" cy="192"/>
          </a:xfrm>
        </p:grpSpPr>
        <p:sp>
          <p:nvSpPr>
            <p:cNvPr id="66643" name="Rectangle 107"/>
            <p:cNvSpPr>
              <a:spLocks noChangeArrowheads="1"/>
            </p:cNvSpPr>
            <p:nvPr/>
          </p:nvSpPr>
          <p:spPr bwMode="auto">
            <a:xfrm>
              <a:off x="336" y="768"/>
              <a:ext cx="1200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dirty="0">
                  <a:solidFill>
                    <a:srgbClr val="000066"/>
                  </a:solidFill>
                  <a:latin typeface="Courier New" charset="0"/>
                </a:rPr>
                <a:t>halt</a:t>
              </a:r>
            </a:p>
          </p:txBody>
        </p:sp>
        <p:grpSp>
          <p:nvGrpSpPr>
            <p:cNvPr id="66644" name="Group 186"/>
            <p:cNvGrpSpPr>
              <a:grpSpLocks/>
            </p:cNvGrpSpPr>
            <p:nvPr/>
          </p:nvGrpSpPr>
          <p:grpSpPr bwMode="auto">
            <a:xfrm>
              <a:off x="1536" y="768"/>
              <a:ext cx="384" cy="192"/>
              <a:chOff x="1536" y="768"/>
              <a:chExt cx="384" cy="192"/>
            </a:xfrm>
          </p:grpSpPr>
          <p:sp>
            <p:nvSpPr>
              <p:cNvPr id="66645" name="Rectangle 109"/>
              <p:cNvSpPr>
                <a:spLocks noChangeArrowheads="1"/>
              </p:cNvSpPr>
              <p:nvPr/>
            </p:nvSpPr>
            <p:spPr bwMode="auto">
              <a:xfrm>
                <a:off x="1536" y="76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66646" name="Rectangle 110"/>
              <p:cNvSpPr>
                <a:spLocks noChangeArrowheads="1"/>
              </p:cNvSpPr>
              <p:nvPr/>
            </p:nvSpPr>
            <p:spPr bwMode="auto">
              <a:xfrm>
                <a:off x="1728" y="76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66647" name="Rectangle 111"/>
              <p:cNvSpPr>
                <a:spLocks noChangeArrowheads="1"/>
              </p:cNvSpPr>
              <p:nvPr/>
            </p:nvSpPr>
            <p:spPr bwMode="auto">
              <a:xfrm>
                <a:off x="1536" y="76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solidFill>
                    <a:srgbClr val="000066"/>
                  </a:solidFill>
                  <a:latin typeface="Courier New" charset="0"/>
                </a:endParaRPr>
              </a:p>
            </p:txBody>
          </p:sp>
        </p:grpSp>
      </p:grpSp>
      <p:grpSp>
        <p:nvGrpSpPr>
          <p:cNvPr id="66574" name="Group 185"/>
          <p:cNvGrpSpPr>
            <a:grpSpLocks/>
          </p:cNvGrpSpPr>
          <p:nvPr/>
        </p:nvGrpSpPr>
        <p:grpSpPr bwMode="auto">
          <a:xfrm>
            <a:off x="533407" y="1679575"/>
            <a:ext cx="2519363" cy="304800"/>
            <a:chOff x="336" y="1056"/>
            <a:chExt cx="1584" cy="192"/>
          </a:xfrm>
        </p:grpSpPr>
        <p:sp>
          <p:nvSpPr>
            <p:cNvPr id="66638" name="Rectangle 113"/>
            <p:cNvSpPr>
              <a:spLocks noChangeArrowheads="1"/>
            </p:cNvSpPr>
            <p:nvPr/>
          </p:nvSpPr>
          <p:spPr bwMode="auto">
            <a:xfrm>
              <a:off x="336" y="1056"/>
              <a:ext cx="1200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dirty="0" err="1">
                  <a:solidFill>
                    <a:srgbClr val="000066"/>
                  </a:solidFill>
                  <a:latin typeface="Courier New" charset="0"/>
                </a:rPr>
                <a:t>nop</a:t>
              </a:r>
              <a:endParaRPr lang="en-US" sz="1400" dirty="0">
                <a:solidFill>
                  <a:srgbClr val="000066"/>
                </a:solidFill>
                <a:latin typeface="Courier New" charset="0"/>
              </a:endParaRPr>
            </a:p>
          </p:txBody>
        </p:sp>
        <p:grpSp>
          <p:nvGrpSpPr>
            <p:cNvPr id="66639" name="Group 184"/>
            <p:cNvGrpSpPr>
              <a:grpSpLocks/>
            </p:cNvGrpSpPr>
            <p:nvPr/>
          </p:nvGrpSpPr>
          <p:grpSpPr bwMode="auto">
            <a:xfrm>
              <a:off x="1536" y="1056"/>
              <a:ext cx="384" cy="192"/>
              <a:chOff x="1536" y="1056"/>
              <a:chExt cx="384" cy="192"/>
            </a:xfrm>
          </p:grpSpPr>
          <p:sp>
            <p:nvSpPr>
              <p:cNvPr id="66640" name="Rectangle 115"/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66641" name="Rectangle 116"/>
              <p:cNvSpPr>
                <a:spLocks noChangeArrowheads="1"/>
              </p:cNvSpPr>
              <p:nvPr/>
            </p:nvSpPr>
            <p:spPr bwMode="auto">
              <a:xfrm>
                <a:off x="1728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66642" name="Rectangle 117"/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solidFill>
                    <a:srgbClr val="000066"/>
                  </a:solidFill>
                  <a:latin typeface="Courier New" charset="0"/>
                </a:endParaRPr>
              </a:p>
            </p:txBody>
          </p:sp>
        </p:grpSp>
      </p:grpSp>
      <p:grpSp>
        <p:nvGrpSpPr>
          <p:cNvPr id="322564" name="Group 225"/>
          <p:cNvGrpSpPr>
            <a:grpSpLocks/>
          </p:cNvGrpSpPr>
          <p:nvPr/>
        </p:nvGrpSpPr>
        <p:grpSpPr bwMode="auto">
          <a:xfrm>
            <a:off x="5570538" y="3282957"/>
            <a:ext cx="3509962" cy="3052763"/>
            <a:chOff x="3504" y="2064"/>
            <a:chExt cx="2208" cy="1920"/>
          </a:xfrm>
        </p:grpSpPr>
        <p:grpSp>
          <p:nvGrpSpPr>
            <p:cNvPr id="66600" name="Group 219"/>
            <p:cNvGrpSpPr>
              <a:grpSpLocks/>
            </p:cNvGrpSpPr>
            <p:nvPr/>
          </p:nvGrpSpPr>
          <p:grpSpPr bwMode="auto">
            <a:xfrm>
              <a:off x="4316" y="2064"/>
              <a:ext cx="1396" cy="1920"/>
              <a:chOff x="3932" y="2160"/>
              <a:chExt cx="1396" cy="1920"/>
            </a:xfrm>
          </p:grpSpPr>
          <p:sp>
            <p:nvSpPr>
              <p:cNvPr id="66602" name="Rectangle 138"/>
              <p:cNvSpPr>
                <a:spLocks noChangeArrowheads="1"/>
              </p:cNvSpPr>
              <p:nvPr/>
            </p:nvSpPr>
            <p:spPr bwMode="auto">
              <a:xfrm>
                <a:off x="4128" y="2160"/>
                <a:ext cx="1200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dirty="0" err="1">
                    <a:solidFill>
                      <a:srgbClr val="000066"/>
                    </a:solidFill>
                    <a:latin typeface="Courier New" charset="0"/>
                  </a:rPr>
                  <a:t>jmp</a:t>
                </a:r>
                <a:endParaRPr lang="en-US" sz="1400" dirty="0">
                  <a:solidFill>
                    <a:srgbClr val="000066"/>
                  </a:solidFill>
                  <a:latin typeface="Courier New" charset="0"/>
                </a:endParaRPr>
              </a:p>
            </p:txBody>
          </p:sp>
          <p:grpSp>
            <p:nvGrpSpPr>
              <p:cNvPr id="66603" name="Group 179"/>
              <p:cNvGrpSpPr>
                <a:grpSpLocks/>
              </p:cNvGrpSpPr>
              <p:nvPr/>
            </p:nvGrpSpPr>
            <p:grpSpPr bwMode="auto">
              <a:xfrm>
                <a:off x="4560" y="2160"/>
                <a:ext cx="384" cy="192"/>
                <a:chOff x="4560" y="2160"/>
                <a:chExt cx="384" cy="192"/>
              </a:xfrm>
            </p:grpSpPr>
            <p:sp>
              <p:nvSpPr>
                <p:cNvPr id="66635" name="Rectangle 140"/>
                <p:cNvSpPr>
                  <a:spLocks noChangeArrowheads="1"/>
                </p:cNvSpPr>
                <p:nvPr/>
              </p:nvSpPr>
              <p:spPr bwMode="auto">
                <a:xfrm>
                  <a:off x="4560" y="2160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</a:rPr>
                    <a:t>7</a:t>
                  </a:r>
                </a:p>
              </p:txBody>
            </p:sp>
            <p:sp>
              <p:nvSpPr>
                <p:cNvPr id="66636" name="Rectangle 141"/>
                <p:cNvSpPr>
                  <a:spLocks noChangeArrowheads="1"/>
                </p:cNvSpPr>
                <p:nvPr/>
              </p:nvSpPr>
              <p:spPr bwMode="auto">
                <a:xfrm>
                  <a:off x="4752" y="2160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</a:rPr>
                    <a:t>0</a:t>
                  </a:r>
                </a:p>
              </p:txBody>
            </p:sp>
            <p:sp>
              <p:nvSpPr>
                <p:cNvPr id="66637" name="Rectangle 142"/>
                <p:cNvSpPr>
                  <a:spLocks noChangeArrowheads="1"/>
                </p:cNvSpPr>
                <p:nvPr/>
              </p:nvSpPr>
              <p:spPr bwMode="auto">
                <a:xfrm>
                  <a:off x="4560" y="2160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400" b="0">
                    <a:solidFill>
                      <a:srgbClr val="000066"/>
                    </a:solidFill>
                    <a:latin typeface="Courier New" charset="0"/>
                  </a:endParaRPr>
                </a:p>
              </p:txBody>
            </p:sp>
          </p:grpSp>
          <p:sp>
            <p:nvSpPr>
              <p:cNvPr id="66604" name="Rectangle 143"/>
              <p:cNvSpPr>
                <a:spLocks noChangeArrowheads="1"/>
              </p:cNvSpPr>
              <p:nvPr/>
            </p:nvSpPr>
            <p:spPr bwMode="auto">
              <a:xfrm>
                <a:off x="4128" y="2448"/>
                <a:ext cx="1200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dirty="0" err="1">
                    <a:solidFill>
                      <a:srgbClr val="000066"/>
                    </a:solidFill>
                    <a:latin typeface="Courier New" charset="0"/>
                  </a:rPr>
                  <a:t>jle</a:t>
                </a:r>
                <a:endParaRPr lang="en-US" sz="1400" dirty="0">
                  <a:solidFill>
                    <a:srgbClr val="000066"/>
                  </a:solidFill>
                  <a:latin typeface="Courier New" charset="0"/>
                </a:endParaRPr>
              </a:p>
            </p:txBody>
          </p:sp>
          <p:grpSp>
            <p:nvGrpSpPr>
              <p:cNvPr id="66605" name="Group 178"/>
              <p:cNvGrpSpPr>
                <a:grpSpLocks/>
              </p:cNvGrpSpPr>
              <p:nvPr/>
            </p:nvGrpSpPr>
            <p:grpSpPr bwMode="auto">
              <a:xfrm>
                <a:off x="4560" y="2448"/>
                <a:ext cx="384" cy="192"/>
                <a:chOff x="4560" y="2448"/>
                <a:chExt cx="384" cy="192"/>
              </a:xfrm>
            </p:grpSpPr>
            <p:sp>
              <p:nvSpPr>
                <p:cNvPr id="66632" name="Rectangle 145"/>
                <p:cNvSpPr>
                  <a:spLocks noChangeArrowheads="1"/>
                </p:cNvSpPr>
                <p:nvPr/>
              </p:nvSpPr>
              <p:spPr bwMode="auto">
                <a:xfrm>
                  <a:off x="4560" y="2448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</a:rPr>
                    <a:t>7</a:t>
                  </a:r>
                </a:p>
              </p:txBody>
            </p:sp>
            <p:sp>
              <p:nvSpPr>
                <p:cNvPr id="66633" name="Rectangle 146"/>
                <p:cNvSpPr>
                  <a:spLocks noChangeArrowheads="1"/>
                </p:cNvSpPr>
                <p:nvPr/>
              </p:nvSpPr>
              <p:spPr bwMode="auto">
                <a:xfrm>
                  <a:off x="4752" y="2448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</a:rPr>
                    <a:t>1</a:t>
                  </a:r>
                </a:p>
              </p:txBody>
            </p:sp>
            <p:sp>
              <p:nvSpPr>
                <p:cNvPr id="66634" name="Rectangle 147"/>
                <p:cNvSpPr>
                  <a:spLocks noChangeArrowheads="1"/>
                </p:cNvSpPr>
                <p:nvPr/>
              </p:nvSpPr>
              <p:spPr bwMode="auto">
                <a:xfrm>
                  <a:off x="4560" y="2448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400" b="0">
                    <a:solidFill>
                      <a:srgbClr val="000066"/>
                    </a:solidFill>
                    <a:latin typeface="Courier New" charset="0"/>
                  </a:endParaRPr>
                </a:p>
              </p:txBody>
            </p:sp>
          </p:grpSp>
          <p:sp>
            <p:nvSpPr>
              <p:cNvPr id="66606" name="Rectangle 148"/>
              <p:cNvSpPr>
                <a:spLocks noChangeArrowheads="1"/>
              </p:cNvSpPr>
              <p:nvPr/>
            </p:nvSpPr>
            <p:spPr bwMode="auto">
              <a:xfrm>
                <a:off x="4128" y="2736"/>
                <a:ext cx="1200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dirty="0" err="1">
                    <a:solidFill>
                      <a:srgbClr val="000066"/>
                    </a:solidFill>
                    <a:latin typeface="Courier New" charset="0"/>
                  </a:rPr>
                  <a:t>jl</a:t>
                </a:r>
                <a:endParaRPr lang="en-US" sz="1400" dirty="0">
                  <a:solidFill>
                    <a:srgbClr val="000066"/>
                  </a:solidFill>
                  <a:latin typeface="Courier New" charset="0"/>
                </a:endParaRPr>
              </a:p>
            </p:txBody>
          </p:sp>
          <p:grpSp>
            <p:nvGrpSpPr>
              <p:cNvPr id="66607" name="Group 177"/>
              <p:cNvGrpSpPr>
                <a:grpSpLocks/>
              </p:cNvGrpSpPr>
              <p:nvPr/>
            </p:nvGrpSpPr>
            <p:grpSpPr bwMode="auto">
              <a:xfrm>
                <a:off x="4560" y="2736"/>
                <a:ext cx="384" cy="192"/>
                <a:chOff x="4560" y="2736"/>
                <a:chExt cx="384" cy="192"/>
              </a:xfrm>
            </p:grpSpPr>
            <p:sp>
              <p:nvSpPr>
                <p:cNvPr id="66629" name="Rectangle 150"/>
                <p:cNvSpPr>
                  <a:spLocks noChangeArrowheads="1"/>
                </p:cNvSpPr>
                <p:nvPr/>
              </p:nvSpPr>
              <p:spPr bwMode="auto">
                <a:xfrm>
                  <a:off x="4560" y="2736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</a:rPr>
                    <a:t>7</a:t>
                  </a:r>
                </a:p>
              </p:txBody>
            </p:sp>
            <p:sp>
              <p:nvSpPr>
                <p:cNvPr id="66630" name="Rectangle 151"/>
                <p:cNvSpPr>
                  <a:spLocks noChangeArrowheads="1"/>
                </p:cNvSpPr>
                <p:nvPr/>
              </p:nvSpPr>
              <p:spPr bwMode="auto">
                <a:xfrm>
                  <a:off x="4752" y="2736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</a:rPr>
                    <a:t>2</a:t>
                  </a:r>
                </a:p>
              </p:txBody>
            </p:sp>
            <p:sp>
              <p:nvSpPr>
                <p:cNvPr id="66631" name="Rectangle 152"/>
                <p:cNvSpPr>
                  <a:spLocks noChangeArrowheads="1"/>
                </p:cNvSpPr>
                <p:nvPr/>
              </p:nvSpPr>
              <p:spPr bwMode="auto">
                <a:xfrm>
                  <a:off x="4560" y="2736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400" b="0">
                    <a:solidFill>
                      <a:srgbClr val="000066"/>
                    </a:solidFill>
                    <a:latin typeface="Courier New" charset="0"/>
                  </a:endParaRPr>
                </a:p>
              </p:txBody>
            </p:sp>
          </p:grpSp>
          <p:sp>
            <p:nvSpPr>
              <p:cNvPr id="66608" name="Rectangle 153"/>
              <p:cNvSpPr>
                <a:spLocks noChangeArrowheads="1"/>
              </p:cNvSpPr>
              <p:nvPr/>
            </p:nvSpPr>
            <p:spPr bwMode="auto">
              <a:xfrm>
                <a:off x="4128" y="3024"/>
                <a:ext cx="1200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dirty="0">
                    <a:solidFill>
                      <a:srgbClr val="000066"/>
                    </a:solidFill>
                    <a:latin typeface="Courier New" charset="0"/>
                  </a:rPr>
                  <a:t>je</a:t>
                </a:r>
              </a:p>
            </p:txBody>
          </p:sp>
          <p:grpSp>
            <p:nvGrpSpPr>
              <p:cNvPr id="66609" name="Group 176"/>
              <p:cNvGrpSpPr>
                <a:grpSpLocks/>
              </p:cNvGrpSpPr>
              <p:nvPr/>
            </p:nvGrpSpPr>
            <p:grpSpPr bwMode="auto">
              <a:xfrm>
                <a:off x="4560" y="3024"/>
                <a:ext cx="384" cy="192"/>
                <a:chOff x="4560" y="3024"/>
                <a:chExt cx="384" cy="192"/>
              </a:xfrm>
            </p:grpSpPr>
            <p:sp>
              <p:nvSpPr>
                <p:cNvPr id="66626" name="Rectangle 155"/>
                <p:cNvSpPr>
                  <a:spLocks noChangeArrowheads="1"/>
                </p:cNvSpPr>
                <p:nvPr/>
              </p:nvSpPr>
              <p:spPr bwMode="auto">
                <a:xfrm>
                  <a:off x="4560" y="3024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</a:rPr>
                    <a:t>7</a:t>
                  </a:r>
                </a:p>
              </p:txBody>
            </p:sp>
            <p:sp>
              <p:nvSpPr>
                <p:cNvPr id="66627" name="Rectangle 156"/>
                <p:cNvSpPr>
                  <a:spLocks noChangeArrowheads="1"/>
                </p:cNvSpPr>
                <p:nvPr/>
              </p:nvSpPr>
              <p:spPr bwMode="auto">
                <a:xfrm>
                  <a:off x="4752" y="3024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</a:rPr>
                    <a:t>3</a:t>
                  </a:r>
                </a:p>
              </p:txBody>
            </p:sp>
            <p:sp>
              <p:nvSpPr>
                <p:cNvPr id="66628" name="Rectangle 157"/>
                <p:cNvSpPr>
                  <a:spLocks noChangeArrowheads="1"/>
                </p:cNvSpPr>
                <p:nvPr/>
              </p:nvSpPr>
              <p:spPr bwMode="auto">
                <a:xfrm>
                  <a:off x="4560" y="3024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400" b="0">
                    <a:solidFill>
                      <a:srgbClr val="000066"/>
                    </a:solidFill>
                    <a:latin typeface="Courier New" charset="0"/>
                  </a:endParaRPr>
                </a:p>
              </p:txBody>
            </p:sp>
          </p:grpSp>
          <p:sp>
            <p:nvSpPr>
              <p:cNvPr id="66610" name="Rectangle 158"/>
              <p:cNvSpPr>
                <a:spLocks noChangeArrowheads="1"/>
              </p:cNvSpPr>
              <p:nvPr/>
            </p:nvSpPr>
            <p:spPr bwMode="auto">
              <a:xfrm>
                <a:off x="4128" y="3312"/>
                <a:ext cx="1200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dirty="0" err="1">
                    <a:solidFill>
                      <a:srgbClr val="000066"/>
                    </a:solidFill>
                    <a:latin typeface="Courier New" charset="0"/>
                  </a:rPr>
                  <a:t>jne</a:t>
                </a:r>
                <a:endParaRPr lang="en-US" sz="1400" dirty="0">
                  <a:solidFill>
                    <a:srgbClr val="000066"/>
                  </a:solidFill>
                  <a:latin typeface="Courier New" charset="0"/>
                </a:endParaRPr>
              </a:p>
            </p:txBody>
          </p:sp>
          <p:grpSp>
            <p:nvGrpSpPr>
              <p:cNvPr id="66611" name="Group 173"/>
              <p:cNvGrpSpPr>
                <a:grpSpLocks/>
              </p:cNvGrpSpPr>
              <p:nvPr/>
            </p:nvGrpSpPr>
            <p:grpSpPr bwMode="auto">
              <a:xfrm>
                <a:off x="4560" y="3312"/>
                <a:ext cx="384" cy="192"/>
                <a:chOff x="4560" y="3312"/>
                <a:chExt cx="384" cy="192"/>
              </a:xfrm>
            </p:grpSpPr>
            <p:sp>
              <p:nvSpPr>
                <p:cNvPr id="66623" name="Rectangle 160"/>
                <p:cNvSpPr>
                  <a:spLocks noChangeArrowheads="1"/>
                </p:cNvSpPr>
                <p:nvPr/>
              </p:nvSpPr>
              <p:spPr bwMode="auto">
                <a:xfrm>
                  <a:off x="4560" y="3312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</a:rPr>
                    <a:t>7</a:t>
                  </a:r>
                </a:p>
              </p:txBody>
            </p:sp>
            <p:sp>
              <p:nvSpPr>
                <p:cNvPr id="66624" name="Rectangle 161"/>
                <p:cNvSpPr>
                  <a:spLocks noChangeArrowheads="1"/>
                </p:cNvSpPr>
                <p:nvPr/>
              </p:nvSpPr>
              <p:spPr bwMode="auto">
                <a:xfrm>
                  <a:off x="4752" y="3312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</a:rPr>
                    <a:t>4</a:t>
                  </a:r>
                </a:p>
              </p:txBody>
            </p:sp>
            <p:sp>
              <p:nvSpPr>
                <p:cNvPr id="66625" name="Rectangle 162"/>
                <p:cNvSpPr>
                  <a:spLocks noChangeArrowheads="1"/>
                </p:cNvSpPr>
                <p:nvPr/>
              </p:nvSpPr>
              <p:spPr bwMode="auto">
                <a:xfrm>
                  <a:off x="4560" y="3312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400" b="0">
                    <a:solidFill>
                      <a:srgbClr val="000066"/>
                    </a:solidFill>
                    <a:latin typeface="Courier New" charset="0"/>
                  </a:endParaRPr>
                </a:p>
              </p:txBody>
            </p:sp>
          </p:grpSp>
          <p:sp>
            <p:nvSpPr>
              <p:cNvPr id="66612" name="Rectangle 163"/>
              <p:cNvSpPr>
                <a:spLocks noChangeArrowheads="1"/>
              </p:cNvSpPr>
              <p:nvPr/>
            </p:nvSpPr>
            <p:spPr bwMode="auto">
              <a:xfrm>
                <a:off x="4128" y="3600"/>
                <a:ext cx="1200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dirty="0" err="1">
                    <a:solidFill>
                      <a:srgbClr val="000066"/>
                    </a:solidFill>
                    <a:latin typeface="Courier New" charset="0"/>
                  </a:rPr>
                  <a:t>jge</a:t>
                </a:r>
                <a:endParaRPr lang="en-US" sz="1400" dirty="0">
                  <a:solidFill>
                    <a:srgbClr val="000066"/>
                  </a:solidFill>
                  <a:latin typeface="Courier New" charset="0"/>
                </a:endParaRPr>
              </a:p>
            </p:txBody>
          </p:sp>
          <p:grpSp>
            <p:nvGrpSpPr>
              <p:cNvPr id="66613" name="Group 175"/>
              <p:cNvGrpSpPr>
                <a:grpSpLocks/>
              </p:cNvGrpSpPr>
              <p:nvPr/>
            </p:nvGrpSpPr>
            <p:grpSpPr bwMode="auto">
              <a:xfrm>
                <a:off x="4560" y="3600"/>
                <a:ext cx="384" cy="192"/>
                <a:chOff x="4560" y="3600"/>
                <a:chExt cx="384" cy="192"/>
              </a:xfrm>
            </p:grpSpPr>
            <p:sp>
              <p:nvSpPr>
                <p:cNvPr id="66620" name="Rectangle 165"/>
                <p:cNvSpPr>
                  <a:spLocks noChangeArrowheads="1"/>
                </p:cNvSpPr>
                <p:nvPr/>
              </p:nvSpPr>
              <p:spPr bwMode="auto">
                <a:xfrm>
                  <a:off x="4560" y="3600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</a:rPr>
                    <a:t>7</a:t>
                  </a:r>
                </a:p>
              </p:txBody>
            </p:sp>
            <p:sp>
              <p:nvSpPr>
                <p:cNvPr id="66621" name="Rectangle 166"/>
                <p:cNvSpPr>
                  <a:spLocks noChangeArrowheads="1"/>
                </p:cNvSpPr>
                <p:nvPr/>
              </p:nvSpPr>
              <p:spPr bwMode="auto">
                <a:xfrm>
                  <a:off x="4752" y="3600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</a:rPr>
                    <a:t>5</a:t>
                  </a:r>
                </a:p>
              </p:txBody>
            </p:sp>
            <p:sp>
              <p:nvSpPr>
                <p:cNvPr id="66622" name="Rectangle 167"/>
                <p:cNvSpPr>
                  <a:spLocks noChangeArrowheads="1"/>
                </p:cNvSpPr>
                <p:nvPr/>
              </p:nvSpPr>
              <p:spPr bwMode="auto">
                <a:xfrm>
                  <a:off x="4560" y="3600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400" b="0">
                    <a:solidFill>
                      <a:srgbClr val="000066"/>
                    </a:solidFill>
                    <a:latin typeface="Courier New" charset="0"/>
                  </a:endParaRPr>
                </a:p>
              </p:txBody>
            </p:sp>
          </p:grpSp>
          <p:sp>
            <p:nvSpPr>
              <p:cNvPr id="66614" name="Rectangle 168"/>
              <p:cNvSpPr>
                <a:spLocks noChangeArrowheads="1"/>
              </p:cNvSpPr>
              <p:nvPr/>
            </p:nvSpPr>
            <p:spPr bwMode="auto">
              <a:xfrm>
                <a:off x="4128" y="3888"/>
                <a:ext cx="1200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dirty="0" err="1">
                    <a:solidFill>
                      <a:srgbClr val="000066"/>
                    </a:solidFill>
                    <a:latin typeface="Courier New" charset="0"/>
                  </a:rPr>
                  <a:t>jg</a:t>
                </a:r>
                <a:endParaRPr lang="en-US" sz="1400" dirty="0">
                  <a:solidFill>
                    <a:srgbClr val="000066"/>
                  </a:solidFill>
                  <a:latin typeface="Courier New" charset="0"/>
                </a:endParaRPr>
              </a:p>
            </p:txBody>
          </p:sp>
          <p:grpSp>
            <p:nvGrpSpPr>
              <p:cNvPr id="66615" name="Group 174"/>
              <p:cNvGrpSpPr>
                <a:grpSpLocks/>
              </p:cNvGrpSpPr>
              <p:nvPr/>
            </p:nvGrpSpPr>
            <p:grpSpPr bwMode="auto">
              <a:xfrm>
                <a:off x="4560" y="3888"/>
                <a:ext cx="384" cy="192"/>
                <a:chOff x="4560" y="3888"/>
                <a:chExt cx="384" cy="192"/>
              </a:xfrm>
            </p:grpSpPr>
            <p:sp>
              <p:nvSpPr>
                <p:cNvPr id="66617" name="Rectangle 170"/>
                <p:cNvSpPr>
                  <a:spLocks noChangeArrowheads="1"/>
                </p:cNvSpPr>
                <p:nvPr/>
              </p:nvSpPr>
              <p:spPr bwMode="auto">
                <a:xfrm>
                  <a:off x="4560" y="3888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</a:rPr>
                    <a:t>7</a:t>
                  </a:r>
                </a:p>
              </p:txBody>
            </p:sp>
            <p:sp>
              <p:nvSpPr>
                <p:cNvPr id="66618" name="Rectangle 171"/>
                <p:cNvSpPr>
                  <a:spLocks noChangeArrowheads="1"/>
                </p:cNvSpPr>
                <p:nvPr/>
              </p:nvSpPr>
              <p:spPr bwMode="auto">
                <a:xfrm>
                  <a:off x="4752" y="3888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</a:rPr>
                    <a:t>6</a:t>
                  </a:r>
                </a:p>
              </p:txBody>
            </p:sp>
            <p:sp>
              <p:nvSpPr>
                <p:cNvPr id="66619" name="Rectangle 172"/>
                <p:cNvSpPr>
                  <a:spLocks noChangeArrowheads="1"/>
                </p:cNvSpPr>
                <p:nvPr/>
              </p:nvSpPr>
              <p:spPr bwMode="auto">
                <a:xfrm>
                  <a:off x="4560" y="3888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400" b="0">
                    <a:solidFill>
                      <a:srgbClr val="000066"/>
                    </a:solidFill>
                    <a:latin typeface="Courier New" charset="0"/>
                  </a:endParaRPr>
                </a:p>
              </p:txBody>
            </p:sp>
          </p:grpSp>
          <p:sp>
            <p:nvSpPr>
              <p:cNvPr id="66616" name="AutoShape 218"/>
              <p:cNvSpPr>
                <a:spLocks/>
              </p:cNvSpPr>
              <p:nvPr/>
            </p:nvSpPr>
            <p:spPr bwMode="auto">
              <a:xfrm>
                <a:off x="3932" y="2237"/>
                <a:ext cx="196" cy="1791"/>
              </a:xfrm>
              <a:prstGeom prst="leftBrace">
                <a:avLst>
                  <a:gd name="adj1" fmla="val 108327"/>
                  <a:gd name="adj2" fmla="val 50000"/>
                </a:avLst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45720" rIns="45720" anchor="ctr">
                <a:spAutoFit/>
              </a:bodyPr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66601" name="Line 223"/>
            <p:cNvSpPr>
              <a:spLocks noChangeShapeType="1"/>
            </p:cNvSpPr>
            <p:nvPr/>
          </p:nvSpPr>
          <p:spPr bwMode="auto">
            <a:xfrm>
              <a:off x="3504" y="2880"/>
              <a:ext cx="714" cy="13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733800" y="1374782"/>
            <a:ext cx="5346700" cy="2740025"/>
            <a:chOff x="3733800" y="1374149"/>
            <a:chExt cx="5346611" cy="2740652"/>
          </a:xfrm>
        </p:grpSpPr>
        <p:grpSp>
          <p:nvGrpSpPr>
            <p:cNvPr id="66577" name="Group 220"/>
            <p:cNvGrpSpPr>
              <a:grpSpLocks/>
            </p:cNvGrpSpPr>
            <p:nvPr/>
          </p:nvGrpSpPr>
          <p:grpSpPr bwMode="auto">
            <a:xfrm>
              <a:off x="6861179" y="1374149"/>
              <a:ext cx="2219232" cy="1679510"/>
              <a:chOff x="4316" y="864"/>
              <a:chExt cx="1396" cy="1056"/>
            </a:xfrm>
          </p:grpSpPr>
          <p:sp>
            <p:nvSpPr>
              <p:cNvPr id="66579" name="Rectangle 118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1200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dirty="0" err="1">
                    <a:solidFill>
                      <a:srgbClr val="000066"/>
                    </a:solidFill>
                    <a:latin typeface="Courier New" charset="0"/>
                  </a:rPr>
                  <a:t>addq</a:t>
                </a:r>
                <a:endParaRPr lang="en-US" sz="1400" dirty="0">
                  <a:solidFill>
                    <a:srgbClr val="000066"/>
                  </a:solidFill>
                  <a:latin typeface="Courier New" charset="0"/>
                </a:endParaRPr>
              </a:p>
            </p:txBody>
          </p:sp>
          <p:grpSp>
            <p:nvGrpSpPr>
              <p:cNvPr id="66580" name="Group 183"/>
              <p:cNvGrpSpPr>
                <a:grpSpLocks/>
              </p:cNvGrpSpPr>
              <p:nvPr/>
            </p:nvGrpSpPr>
            <p:grpSpPr bwMode="auto">
              <a:xfrm>
                <a:off x="4944" y="864"/>
                <a:ext cx="384" cy="192"/>
                <a:chOff x="4560" y="864"/>
                <a:chExt cx="384" cy="192"/>
              </a:xfrm>
            </p:grpSpPr>
            <p:sp>
              <p:nvSpPr>
                <p:cNvPr id="66597" name="Rectangle 120"/>
                <p:cNvSpPr>
                  <a:spLocks noChangeArrowheads="1"/>
                </p:cNvSpPr>
                <p:nvPr/>
              </p:nvSpPr>
              <p:spPr bwMode="auto">
                <a:xfrm>
                  <a:off x="4560" y="864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</a:rPr>
                    <a:t>6</a:t>
                  </a:r>
                </a:p>
              </p:txBody>
            </p:sp>
            <p:sp>
              <p:nvSpPr>
                <p:cNvPr id="66598" name="Rectangle 121"/>
                <p:cNvSpPr>
                  <a:spLocks noChangeArrowheads="1"/>
                </p:cNvSpPr>
                <p:nvPr/>
              </p:nvSpPr>
              <p:spPr bwMode="auto">
                <a:xfrm>
                  <a:off x="4752" y="864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</a:rPr>
                    <a:t>0</a:t>
                  </a:r>
                </a:p>
              </p:txBody>
            </p:sp>
            <p:sp>
              <p:nvSpPr>
                <p:cNvPr id="66599" name="Rectangle 122"/>
                <p:cNvSpPr>
                  <a:spLocks noChangeArrowheads="1"/>
                </p:cNvSpPr>
                <p:nvPr/>
              </p:nvSpPr>
              <p:spPr bwMode="auto">
                <a:xfrm>
                  <a:off x="4560" y="864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400" b="0">
                    <a:solidFill>
                      <a:srgbClr val="000066"/>
                    </a:solidFill>
                    <a:latin typeface="Courier New" charset="0"/>
                  </a:endParaRPr>
                </a:p>
              </p:txBody>
            </p:sp>
          </p:grpSp>
          <p:sp>
            <p:nvSpPr>
              <p:cNvPr id="66581" name="Rectangle 123"/>
              <p:cNvSpPr>
                <a:spLocks noChangeArrowheads="1"/>
              </p:cNvSpPr>
              <p:nvPr/>
            </p:nvSpPr>
            <p:spPr bwMode="auto">
              <a:xfrm>
                <a:off x="4512" y="1152"/>
                <a:ext cx="1200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dirty="0" err="1">
                    <a:solidFill>
                      <a:srgbClr val="000066"/>
                    </a:solidFill>
                    <a:latin typeface="Courier New" charset="0"/>
                  </a:rPr>
                  <a:t>subq</a:t>
                </a:r>
                <a:endParaRPr lang="en-US" sz="1400" dirty="0">
                  <a:solidFill>
                    <a:srgbClr val="000066"/>
                  </a:solidFill>
                  <a:latin typeface="Courier New" charset="0"/>
                </a:endParaRPr>
              </a:p>
            </p:txBody>
          </p:sp>
          <p:grpSp>
            <p:nvGrpSpPr>
              <p:cNvPr id="66582" name="Group 182"/>
              <p:cNvGrpSpPr>
                <a:grpSpLocks/>
              </p:cNvGrpSpPr>
              <p:nvPr/>
            </p:nvGrpSpPr>
            <p:grpSpPr bwMode="auto">
              <a:xfrm>
                <a:off x="4944" y="1152"/>
                <a:ext cx="384" cy="192"/>
                <a:chOff x="4560" y="1152"/>
                <a:chExt cx="384" cy="192"/>
              </a:xfrm>
            </p:grpSpPr>
            <p:sp>
              <p:nvSpPr>
                <p:cNvPr id="66594" name="Rectangle 125"/>
                <p:cNvSpPr>
                  <a:spLocks noChangeArrowheads="1"/>
                </p:cNvSpPr>
                <p:nvPr/>
              </p:nvSpPr>
              <p:spPr bwMode="auto">
                <a:xfrm>
                  <a:off x="4560" y="1152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</a:rPr>
                    <a:t>6</a:t>
                  </a:r>
                </a:p>
              </p:txBody>
            </p:sp>
            <p:sp>
              <p:nvSpPr>
                <p:cNvPr id="66595" name="Rectangle 126"/>
                <p:cNvSpPr>
                  <a:spLocks noChangeArrowheads="1"/>
                </p:cNvSpPr>
                <p:nvPr/>
              </p:nvSpPr>
              <p:spPr bwMode="auto">
                <a:xfrm>
                  <a:off x="4752" y="1152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</a:rPr>
                    <a:t>1</a:t>
                  </a:r>
                </a:p>
              </p:txBody>
            </p:sp>
            <p:sp>
              <p:nvSpPr>
                <p:cNvPr id="66596" name="Rectangle 127"/>
                <p:cNvSpPr>
                  <a:spLocks noChangeArrowheads="1"/>
                </p:cNvSpPr>
                <p:nvPr/>
              </p:nvSpPr>
              <p:spPr bwMode="auto">
                <a:xfrm>
                  <a:off x="4560" y="1152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400" b="0">
                    <a:solidFill>
                      <a:srgbClr val="000066"/>
                    </a:solidFill>
                    <a:latin typeface="Courier New" charset="0"/>
                  </a:endParaRPr>
                </a:p>
              </p:txBody>
            </p:sp>
          </p:grpSp>
          <p:sp>
            <p:nvSpPr>
              <p:cNvPr id="66583" name="Rectangle 128"/>
              <p:cNvSpPr>
                <a:spLocks noChangeArrowheads="1"/>
              </p:cNvSpPr>
              <p:nvPr/>
            </p:nvSpPr>
            <p:spPr bwMode="auto">
              <a:xfrm>
                <a:off x="4512" y="1440"/>
                <a:ext cx="1200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dirty="0" err="1">
                    <a:solidFill>
                      <a:srgbClr val="000066"/>
                    </a:solidFill>
                    <a:latin typeface="Courier New" charset="0"/>
                  </a:rPr>
                  <a:t>andq</a:t>
                </a:r>
                <a:endParaRPr lang="en-US" sz="1400" dirty="0">
                  <a:solidFill>
                    <a:srgbClr val="000066"/>
                  </a:solidFill>
                  <a:latin typeface="Courier New" charset="0"/>
                </a:endParaRPr>
              </a:p>
            </p:txBody>
          </p:sp>
          <p:grpSp>
            <p:nvGrpSpPr>
              <p:cNvPr id="66584" name="Group 181"/>
              <p:cNvGrpSpPr>
                <a:grpSpLocks/>
              </p:cNvGrpSpPr>
              <p:nvPr/>
            </p:nvGrpSpPr>
            <p:grpSpPr bwMode="auto">
              <a:xfrm>
                <a:off x="4944" y="1440"/>
                <a:ext cx="384" cy="192"/>
                <a:chOff x="4560" y="1440"/>
                <a:chExt cx="384" cy="192"/>
              </a:xfrm>
            </p:grpSpPr>
            <p:sp>
              <p:nvSpPr>
                <p:cNvPr id="66591" name="Rectangle 130"/>
                <p:cNvSpPr>
                  <a:spLocks noChangeArrowheads="1"/>
                </p:cNvSpPr>
                <p:nvPr/>
              </p:nvSpPr>
              <p:spPr bwMode="auto">
                <a:xfrm>
                  <a:off x="4560" y="1440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</a:rPr>
                    <a:t>6</a:t>
                  </a:r>
                </a:p>
              </p:txBody>
            </p:sp>
            <p:sp>
              <p:nvSpPr>
                <p:cNvPr id="66592" name="Rectangle 131"/>
                <p:cNvSpPr>
                  <a:spLocks noChangeArrowheads="1"/>
                </p:cNvSpPr>
                <p:nvPr/>
              </p:nvSpPr>
              <p:spPr bwMode="auto">
                <a:xfrm>
                  <a:off x="4752" y="1440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</a:rPr>
                    <a:t>2</a:t>
                  </a:r>
                </a:p>
              </p:txBody>
            </p:sp>
            <p:sp>
              <p:nvSpPr>
                <p:cNvPr id="66593" name="Rectangle 132"/>
                <p:cNvSpPr>
                  <a:spLocks noChangeArrowheads="1"/>
                </p:cNvSpPr>
                <p:nvPr/>
              </p:nvSpPr>
              <p:spPr bwMode="auto">
                <a:xfrm>
                  <a:off x="4560" y="1440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400" b="0">
                    <a:solidFill>
                      <a:srgbClr val="000066"/>
                    </a:solidFill>
                    <a:latin typeface="Courier New" charset="0"/>
                  </a:endParaRPr>
                </a:p>
              </p:txBody>
            </p:sp>
          </p:grpSp>
          <p:sp>
            <p:nvSpPr>
              <p:cNvPr id="66585" name="Rectangle 133"/>
              <p:cNvSpPr>
                <a:spLocks noChangeArrowheads="1"/>
              </p:cNvSpPr>
              <p:nvPr/>
            </p:nvSpPr>
            <p:spPr bwMode="auto">
              <a:xfrm>
                <a:off x="4512" y="1728"/>
                <a:ext cx="1200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dirty="0" err="1">
                    <a:solidFill>
                      <a:srgbClr val="000066"/>
                    </a:solidFill>
                    <a:latin typeface="Courier New" charset="0"/>
                  </a:rPr>
                  <a:t>xorq</a:t>
                </a:r>
                <a:endParaRPr lang="en-US" sz="1400" dirty="0">
                  <a:solidFill>
                    <a:srgbClr val="000066"/>
                  </a:solidFill>
                  <a:latin typeface="Courier New" charset="0"/>
                </a:endParaRPr>
              </a:p>
            </p:txBody>
          </p:sp>
          <p:grpSp>
            <p:nvGrpSpPr>
              <p:cNvPr id="66586" name="Group 180"/>
              <p:cNvGrpSpPr>
                <a:grpSpLocks/>
              </p:cNvGrpSpPr>
              <p:nvPr/>
            </p:nvGrpSpPr>
            <p:grpSpPr bwMode="auto">
              <a:xfrm>
                <a:off x="4944" y="1728"/>
                <a:ext cx="384" cy="192"/>
                <a:chOff x="4560" y="1728"/>
                <a:chExt cx="384" cy="192"/>
              </a:xfrm>
            </p:grpSpPr>
            <p:sp>
              <p:nvSpPr>
                <p:cNvPr id="66588" name="Rectangle 135"/>
                <p:cNvSpPr>
                  <a:spLocks noChangeArrowheads="1"/>
                </p:cNvSpPr>
                <p:nvPr/>
              </p:nvSpPr>
              <p:spPr bwMode="auto">
                <a:xfrm>
                  <a:off x="4560" y="1728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</a:rPr>
                    <a:t>6</a:t>
                  </a:r>
                </a:p>
              </p:txBody>
            </p:sp>
            <p:sp>
              <p:nvSpPr>
                <p:cNvPr id="66589" name="Rectangle 136"/>
                <p:cNvSpPr>
                  <a:spLocks noChangeArrowheads="1"/>
                </p:cNvSpPr>
                <p:nvPr/>
              </p:nvSpPr>
              <p:spPr bwMode="auto">
                <a:xfrm>
                  <a:off x="4752" y="1728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</a:rPr>
                    <a:t>3</a:t>
                  </a:r>
                </a:p>
              </p:txBody>
            </p:sp>
            <p:sp>
              <p:nvSpPr>
                <p:cNvPr id="66590" name="Rectangle 137"/>
                <p:cNvSpPr>
                  <a:spLocks noChangeArrowheads="1"/>
                </p:cNvSpPr>
                <p:nvPr/>
              </p:nvSpPr>
              <p:spPr bwMode="auto">
                <a:xfrm>
                  <a:off x="4560" y="1728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400" b="0">
                    <a:solidFill>
                      <a:srgbClr val="000066"/>
                    </a:solidFill>
                    <a:latin typeface="Courier New" charset="0"/>
                  </a:endParaRPr>
                </a:p>
              </p:txBody>
            </p:sp>
          </p:grpSp>
          <p:sp>
            <p:nvSpPr>
              <p:cNvPr id="66587" name="AutoShape 217"/>
              <p:cNvSpPr>
                <a:spLocks/>
              </p:cNvSpPr>
              <p:nvPr/>
            </p:nvSpPr>
            <p:spPr bwMode="auto">
              <a:xfrm>
                <a:off x="4316" y="939"/>
                <a:ext cx="214" cy="974"/>
              </a:xfrm>
              <a:prstGeom prst="leftBrace">
                <a:avLst>
                  <a:gd name="adj1" fmla="val 63901"/>
                  <a:gd name="adj2" fmla="val 50000"/>
                </a:avLst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45720" rIns="45720" anchor="ctr">
                <a:spAutoFit/>
              </a:bodyPr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66578" name="Line 223"/>
            <p:cNvSpPr>
              <a:spLocks noChangeShapeType="1"/>
            </p:cNvSpPr>
            <p:nvPr/>
          </p:nvSpPr>
          <p:spPr bwMode="auto">
            <a:xfrm flipV="1">
              <a:off x="3733800" y="2286001"/>
              <a:ext cx="3048000" cy="18288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297920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7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769" y="839773"/>
            <a:ext cx="5025067" cy="1657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978" name="Line 4"/>
          <p:cNvSpPr>
            <a:spLocks noChangeShapeType="1"/>
          </p:cNvSpPr>
          <p:nvPr/>
        </p:nvSpPr>
        <p:spPr bwMode="auto">
          <a:xfrm>
            <a:off x="6791232" y="534407"/>
            <a:ext cx="0" cy="83975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557" tIns="45557" rIns="45557" bIns="45557" anchor="ctr">
            <a:spAutoFit/>
          </a:bodyPr>
          <a:lstStyle/>
          <a:p>
            <a:endParaRPr lang="en-US" sz="1800">
              <a:solidFill>
                <a:srgbClr val="000066"/>
              </a:solidFill>
            </a:endParaRPr>
          </a:p>
        </p:txBody>
      </p:sp>
      <p:sp>
        <p:nvSpPr>
          <p:cNvPr id="376837" name="Rectangle 5"/>
          <p:cNvSpPr>
            <a:spLocks noGrp="1" noChangeArrowheads="1"/>
          </p:cNvSpPr>
          <p:nvPr>
            <p:ph type="title"/>
          </p:nvPr>
        </p:nvSpPr>
        <p:spPr>
          <a:xfrm>
            <a:off x="610448" y="534407"/>
            <a:ext cx="2646864" cy="1773347"/>
          </a:xfrm>
        </p:spPr>
        <p:txBody>
          <a:bodyPr/>
          <a:lstStyle/>
          <a:p>
            <a:pPr defTabSz="909606" eaLnBrk="1" hangingPunct="1">
              <a:defRPr/>
            </a:pPr>
            <a:r>
              <a:rPr lang="en-US">
                <a:ea typeface="+mj-ea"/>
                <a:cs typeface="+mj-cs"/>
              </a:rPr>
              <a:t>SEQ Operation #3</a:t>
            </a:r>
          </a:p>
        </p:txBody>
      </p:sp>
      <p:sp>
        <p:nvSpPr>
          <p:cNvPr id="12698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54665" y="3129996"/>
            <a:ext cx="3942476" cy="3314488"/>
          </a:xfrm>
        </p:spPr>
        <p:txBody>
          <a:bodyPr/>
          <a:lstStyle/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state set according to second </a:t>
            </a:r>
            <a:r>
              <a:rPr lang="en-US">
                <a:latin typeface="Courier New" charset="0"/>
                <a:ea typeface="ＭＳ Ｐゴシック" charset="0"/>
              </a:rPr>
              <a:t>irmovl </a:t>
            </a:r>
            <a:r>
              <a:rPr lang="en-US">
                <a:latin typeface="Helvetica" charset="0"/>
                <a:ea typeface="ＭＳ Ｐゴシック" charset="0"/>
              </a:rPr>
              <a:t>instruction</a:t>
            </a:r>
          </a:p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combinational logic generates results for </a:t>
            </a:r>
            <a:r>
              <a:rPr lang="en-US">
                <a:latin typeface="Courier New" charset="0"/>
                <a:ea typeface="ＭＳ Ｐゴシック" charset="0"/>
              </a:rPr>
              <a:t>addl</a:t>
            </a:r>
            <a:r>
              <a:rPr lang="en-US">
                <a:latin typeface="Helvetica" charset="0"/>
                <a:ea typeface="ＭＳ Ｐゴシック" charset="0"/>
              </a:rPr>
              <a:t> instruction</a:t>
            </a:r>
          </a:p>
        </p:txBody>
      </p:sp>
      <p:pic>
        <p:nvPicPr>
          <p:cNvPr id="126981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163" y="2671966"/>
            <a:ext cx="3468743" cy="3775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891716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769" y="839773"/>
            <a:ext cx="5025067" cy="1657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002" name="Line 4"/>
          <p:cNvSpPr>
            <a:spLocks noChangeShapeType="1"/>
          </p:cNvSpPr>
          <p:nvPr/>
        </p:nvSpPr>
        <p:spPr bwMode="auto">
          <a:xfrm>
            <a:off x="6905691" y="534407"/>
            <a:ext cx="0" cy="83975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557" tIns="45557" rIns="45557" bIns="45557" anchor="ctr">
            <a:spAutoFit/>
          </a:bodyPr>
          <a:lstStyle/>
          <a:p>
            <a:endParaRPr lang="en-US" sz="1800">
              <a:solidFill>
                <a:srgbClr val="000066"/>
              </a:solidFill>
            </a:endParaRPr>
          </a:p>
        </p:txBody>
      </p:sp>
      <p:sp>
        <p:nvSpPr>
          <p:cNvPr id="377861" name="Rectangle 5"/>
          <p:cNvSpPr>
            <a:spLocks noGrp="1" noChangeArrowheads="1"/>
          </p:cNvSpPr>
          <p:nvPr>
            <p:ph type="title"/>
          </p:nvPr>
        </p:nvSpPr>
        <p:spPr>
          <a:xfrm>
            <a:off x="610448" y="534407"/>
            <a:ext cx="2646864" cy="1773347"/>
          </a:xfrm>
        </p:spPr>
        <p:txBody>
          <a:bodyPr/>
          <a:lstStyle/>
          <a:p>
            <a:pPr defTabSz="909606" eaLnBrk="1" hangingPunct="1">
              <a:defRPr/>
            </a:pPr>
            <a:r>
              <a:rPr lang="en-US">
                <a:ea typeface="+mj-ea"/>
                <a:cs typeface="+mj-cs"/>
              </a:rPr>
              <a:t>SEQ Operation #4</a:t>
            </a:r>
          </a:p>
        </p:txBody>
      </p:sp>
      <p:sp>
        <p:nvSpPr>
          <p:cNvPr id="12800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417725" y="3129996"/>
            <a:ext cx="3179416" cy="3314488"/>
          </a:xfrm>
        </p:spPr>
        <p:txBody>
          <a:bodyPr/>
          <a:lstStyle/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state set according to </a:t>
            </a:r>
            <a:r>
              <a:rPr lang="en-US">
                <a:latin typeface="Courier New" charset="0"/>
                <a:ea typeface="ＭＳ Ｐゴシック" charset="0"/>
              </a:rPr>
              <a:t>addl </a:t>
            </a:r>
            <a:r>
              <a:rPr lang="en-US">
                <a:latin typeface="Helvetica" charset="0"/>
                <a:ea typeface="ＭＳ Ｐゴシック" charset="0"/>
              </a:rPr>
              <a:t>instruction</a:t>
            </a:r>
          </a:p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combinational logic starting to react to state changes</a:t>
            </a:r>
          </a:p>
        </p:txBody>
      </p:sp>
      <p:pic>
        <p:nvPicPr>
          <p:cNvPr id="12800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163" y="2671966"/>
            <a:ext cx="3468743" cy="3775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109461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02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769" y="839773"/>
            <a:ext cx="5025067" cy="1657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6" name="Line 4"/>
          <p:cNvSpPr>
            <a:spLocks noChangeShapeType="1"/>
          </p:cNvSpPr>
          <p:nvPr/>
        </p:nvSpPr>
        <p:spPr bwMode="auto">
          <a:xfrm>
            <a:off x="7630598" y="534407"/>
            <a:ext cx="0" cy="83975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557" tIns="45557" rIns="45557" bIns="45557" anchor="ctr">
            <a:spAutoFit/>
          </a:bodyPr>
          <a:lstStyle/>
          <a:p>
            <a:endParaRPr lang="en-US" sz="1800">
              <a:solidFill>
                <a:srgbClr val="000066"/>
              </a:solidFill>
            </a:endParaRPr>
          </a:p>
        </p:txBody>
      </p:sp>
      <p:sp>
        <p:nvSpPr>
          <p:cNvPr id="378885" name="Rectangle 5"/>
          <p:cNvSpPr>
            <a:spLocks noGrp="1" noChangeArrowheads="1"/>
          </p:cNvSpPr>
          <p:nvPr>
            <p:ph type="title"/>
          </p:nvPr>
        </p:nvSpPr>
        <p:spPr>
          <a:xfrm>
            <a:off x="610448" y="534407"/>
            <a:ext cx="2646864" cy="1773347"/>
          </a:xfrm>
        </p:spPr>
        <p:txBody>
          <a:bodyPr/>
          <a:lstStyle/>
          <a:p>
            <a:pPr defTabSz="909606" eaLnBrk="1" hangingPunct="1">
              <a:defRPr/>
            </a:pPr>
            <a:r>
              <a:rPr lang="en-US">
                <a:ea typeface="+mj-ea"/>
                <a:cs typeface="+mj-cs"/>
              </a:rPr>
              <a:t>SEQ Operation #5</a:t>
            </a:r>
          </a:p>
        </p:txBody>
      </p:sp>
      <p:sp>
        <p:nvSpPr>
          <p:cNvPr id="12902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417725" y="3129996"/>
            <a:ext cx="3179416" cy="3314488"/>
          </a:xfrm>
        </p:spPr>
        <p:txBody>
          <a:bodyPr/>
          <a:lstStyle/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state set according to </a:t>
            </a:r>
            <a:r>
              <a:rPr lang="en-US">
                <a:latin typeface="Courier New" charset="0"/>
                <a:ea typeface="ＭＳ Ｐゴシック" charset="0"/>
              </a:rPr>
              <a:t>addl </a:t>
            </a:r>
            <a:r>
              <a:rPr lang="en-US">
                <a:latin typeface="Helvetica" charset="0"/>
                <a:ea typeface="ＭＳ Ｐゴシック" charset="0"/>
              </a:rPr>
              <a:t>instruction</a:t>
            </a:r>
          </a:p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combinational logic generates results for </a:t>
            </a:r>
            <a:r>
              <a:rPr lang="en-US">
                <a:latin typeface="Courier New" charset="0"/>
                <a:ea typeface="ＭＳ Ｐゴシック" charset="0"/>
              </a:rPr>
              <a:t>je</a:t>
            </a:r>
            <a:r>
              <a:rPr lang="en-US">
                <a:latin typeface="Helvetica" charset="0"/>
                <a:ea typeface="ＭＳ Ｐゴシック" charset="0"/>
              </a:rPr>
              <a:t> instruction</a:t>
            </a:r>
          </a:p>
        </p:txBody>
      </p:sp>
      <p:pic>
        <p:nvPicPr>
          <p:cNvPr id="12902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163" y="2671966"/>
            <a:ext cx="3468743" cy="3775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790192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9606" eaLnBrk="1" hangingPunct="1">
              <a:defRPr/>
            </a:pPr>
            <a:r>
              <a:rPr lang="en-US">
                <a:ea typeface="+mj-ea"/>
                <a:cs typeface="+mj-cs"/>
              </a:rPr>
              <a:t>SEQ Summary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4409" indent="-384409" defTabSz="909606" eaLnBrk="1" hangingPunct="1">
              <a:defRPr/>
            </a:pPr>
            <a:r>
              <a:rPr lang="en-US">
                <a:ea typeface="+mn-ea"/>
                <a:cs typeface="+mn-cs"/>
              </a:rPr>
              <a:t>Implementation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defRPr/>
            </a:pPr>
            <a:r>
              <a:rPr lang="en-US"/>
              <a:t>Express every instruction as series of simple steps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defRPr/>
            </a:pPr>
            <a:r>
              <a:rPr lang="en-US"/>
              <a:t>Follow same general flow for each instruction type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defRPr/>
            </a:pPr>
            <a:r>
              <a:rPr lang="en-US"/>
              <a:t>Assemble registers, memories, predesigned combinational blocks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defRPr/>
            </a:pPr>
            <a:r>
              <a:rPr lang="en-US"/>
              <a:t>Connect with control logic</a:t>
            </a:r>
          </a:p>
          <a:p>
            <a:pPr marL="384409" indent="-384409" defTabSz="909606" eaLnBrk="1" hangingPunct="1">
              <a:defRPr/>
            </a:pPr>
            <a:r>
              <a:rPr lang="en-US">
                <a:ea typeface="+mn-ea"/>
                <a:cs typeface="+mn-cs"/>
              </a:rPr>
              <a:t>Limitations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defRPr/>
            </a:pPr>
            <a:r>
              <a:rPr lang="en-US"/>
              <a:t>Too slow to be practical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defRPr/>
            </a:pPr>
            <a:r>
              <a:rPr lang="en-US"/>
              <a:t>In one cycle, must propagate through instruction memory, register file, ALU, and data memory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defRPr/>
            </a:pPr>
            <a:r>
              <a:rPr lang="en-US"/>
              <a:t>Would need to run clock very slowly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defRPr/>
            </a:pPr>
            <a:r>
              <a:rPr lang="en-US"/>
              <a:t>Hardware units only active for fraction of clock cycle</a:t>
            </a:r>
          </a:p>
        </p:txBody>
      </p:sp>
    </p:spTree>
    <p:extLst>
      <p:ext uri="{BB962C8B-B14F-4D97-AF65-F5344CB8AC3E}">
        <p14:creationId xmlns:p14="http://schemas.microsoft.com/office/powerpoint/2010/main" val="312668596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982" y="152700"/>
            <a:ext cx="4082370" cy="6040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9606" eaLnBrk="1" hangingPunct="1">
              <a:defRPr/>
            </a:pPr>
            <a:r>
              <a:rPr lang="en-US" smtClean="0">
                <a:ea typeface="+mj-ea"/>
                <a:cs typeface="+mj-cs"/>
              </a:rPr>
              <a:t>SEQ+ Hardware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35" y="1221462"/>
            <a:ext cx="3829606" cy="5223022"/>
          </a:xfrm>
        </p:spPr>
        <p:txBody>
          <a:bodyPr/>
          <a:lstStyle/>
          <a:p>
            <a:pPr marL="740339" lvl="1" indent="-243615" defTabSz="909606" eaLnBrk="1" hangingPunct="1">
              <a:defRPr/>
            </a:pPr>
            <a:r>
              <a:rPr lang="en-US" sz="1800"/>
              <a:t>Still sequential implementation</a:t>
            </a:r>
          </a:p>
          <a:p>
            <a:pPr marL="740339" lvl="1" indent="-243615" defTabSz="909606" eaLnBrk="1" hangingPunct="1">
              <a:defRPr/>
            </a:pPr>
            <a:r>
              <a:rPr lang="en-US" sz="1800"/>
              <a:t>Reorder PC stage to put at beginning</a:t>
            </a:r>
          </a:p>
          <a:p>
            <a:pPr marL="384409" indent="-384409" defTabSz="909606" eaLnBrk="1" hangingPunct="1">
              <a:defRPr/>
            </a:pPr>
            <a:r>
              <a:rPr lang="en-US" sz="2000">
                <a:ea typeface="+mn-ea"/>
                <a:cs typeface="+mn-cs"/>
              </a:rPr>
              <a:t>PC Stage</a:t>
            </a:r>
          </a:p>
          <a:p>
            <a:pPr marL="740339" lvl="1" indent="-243615" defTabSz="909606" eaLnBrk="1" hangingPunct="1">
              <a:defRPr/>
            </a:pPr>
            <a:r>
              <a:rPr lang="en-US" sz="1800"/>
              <a:t>Task is to select PC for current instruction</a:t>
            </a:r>
          </a:p>
          <a:p>
            <a:pPr marL="740339" lvl="1" indent="-243615" defTabSz="909606" eaLnBrk="1" hangingPunct="1">
              <a:defRPr/>
            </a:pPr>
            <a:r>
              <a:rPr lang="en-US" sz="1800"/>
              <a:t>Based on results computed by previous instruction</a:t>
            </a:r>
          </a:p>
          <a:p>
            <a:pPr marL="384409" indent="-384409" defTabSz="909606" eaLnBrk="1" hangingPunct="1">
              <a:defRPr/>
            </a:pPr>
            <a:r>
              <a:rPr lang="en-US" sz="2000">
                <a:ea typeface="+mn-ea"/>
                <a:cs typeface="+mn-cs"/>
              </a:rPr>
              <a:t>Processor State</a:t>
            </a:r>
          </a:p>
          <a:p>
            <a:pPr marL="740339" lvl="1" indent="-243615" defTabSz="909606" eaLnBrk="1" hangingPunct="1">
              <a:defRPr/>
            </a:pPr>
            <a:r>
              <a:rPr lang="en-US" sz="1800"/>
              <a:t>PC is no longer stored in register</a:t>
            </a:r>
          </a:p>
          <a:p>
            <a:pPr marL="740339" lvl="1" indent="-243615" defTabSz="909606" eaLnBrk="1" hangingPunct="1">
              <a:defRPr/>
            </a:pPr>
            <a:r>
              <a:rPr lang="en-US" sz="1800"/>
              <a:t>But, can determine PC based on other stored information</a:t>
            </a:r>
          </a:p>
        </p:txBody>
      </p:sp>
    </p:spTree>
    <p:extLst>
      <p:ext uri="{BB962C8B-B14F-4D97-AF65-F5344CB8AC3E}">
        <p14:creationId xmlns:p14="http://schemas.microsoft.com/office/powerpoint/2010/main" val="312241077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21" name="Picture 8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35" y="687090"/>
            <a:ext cx="4174573" cy="57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5376" y="18"/>
            <a:ext cx="8716368" cy="780909"/>
          </a:xfrm>
        </p:spPr>
        <p:txBody>
          <a:bodyPr/>
          <a:lstStyle/>
          <a:p>
            <a:pPr defTabSz="909606" eaLnBrk="1" hangingPunct="1">
              <a:defRPr/>
            </a:pPr>
            <a:r>
              <a:rPr lang="en-US" smtClean="0">
                <a:ea typeface="+mj-ea"/>
                <a:cs typeface="+mj-cs"/>
              </a:rPr>
              <a:t>Adding Pipeline Registers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4349458" y="763414"/>
            <a:ext cx="4201599" cy="5935542"/>
            <a:chOff x="4343400" y="762000"/>
            <a:chExt cx="4195763" cy="5924550"/>
          </a:xfrm>
        </p:grpSpPr>
        <p:pic>
          <p:nvPicPr>
            <p:cNvPr id="133124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400" y="762000"/>
              <a:ext cx="4195763" cy="5924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3125" name="Group 7"/>
            <p:cNvGrpSpPr>
              <a:grpSpLocks/>
            </p:cNvGrpSpPr>
            <p:nvPr/>
          </p:nvGrpSpPr>
          <p:grpSpPr bwMode="auto">
            <a:xfrm>
              <a:off x="5371046" y="1060450"/>
              <a:ext cx="2090204" cy="363304"/>
              <a:chOff x="5371046" y="1060450"/>
              <a:chExt cx="2090204" cy="363304"/>
            </a:xfrm>
          </p:grpSpPr>
          <p:sp>
            <p:nvSpPr>
              <p:cNvPr id="133138" name="Rectangle 4"/>
              <p:cNvSpPr>
                <a:spLocks noChangeArrowheads="1"/>
              </p:cNvSpPr>
              <p:nvPr/>
            </p:nvSpPr>
            <p:spPr bwMode="auto">
              <a:xfrm>
                <a:off x="5784850" y="1078146"/>
                <a:ext cx="1676400" cy="345608"/>
              </a:xfrm>
              <a:prstGeom prst="rect">
                <a:avLst/>
              </a:prstGeom>
              <a:solidFill>
                <a:srgbClr val="FF1A1A"/>
              </a:solidFill>
              <a:ln w="19050">
                <a:solidFill>
                  <a:schemeClr val="tx2"/>
                </a:solidFill>
                <a:round/>
                <a:headEnd/>
                <a:tailEnd type="triangl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33139" name="TextBox 5"/>
              <p:cNvSpPr txBox="1">
                <a:spLocks noChangeArrowheads="1"/>
              </p:cNvSpPr>
              <p:nvPr/>
            </p:nvSpPr>
            <p:spPr bwMode="auto">
              <a:xfrm>
                <a:off x="5371046" y="1060450"/>
                <a:ext cx="402674" cy="346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1800">
                    <a:solidFill>
                      <a:srgbClr val="000066"/>
                    </a:solidFill>
                  </a:rPr>
                  <a:t>W</a:t>
                </a:r>
              </a:p>
            </p:txBody>
          </p:sp>
        </p:grpSp>
        <p:grpSp>
          <p:nvGrpSpPr>
            <p:cNvPr id="133126" name="Group 8"/>
            <p:cNvGrpSpPr>
              <a:grpSpLocks/>
            </p:cNvGrpSpPr>
            <p:nvPr/>
          </p:nvGrpSpPr>
          <p:grpSpPr bwMode="auto">
            <a:xfrm>
              <a:off x="5383908" y="2162001"/>
              <a:ext cx="2077342" cy="363304"/>
              <a:chOff x="5383908" y="1060450"/>
              <a:chExt cx="2077342" cy="363304"/>
            </a:xfrm>
          </p:grpSpPr>
          <p:sp>
            <p:nvSpPr>
              <p:cNvPr id="133136" name="Rectangle 9"/>
              <p:cNvSpPr>
                <a:spLocks noChangeArrowheads="1"/>
              </p:cNvSpPr>
              <p:nvPr/>
            </p:nvSpPr>
            <p:spPr bwMode="auto">
              <a:xfrm>
                <a:off x="5784850" y="1078146"/>
                <a:ext cx="1676400" cy="345608"/>
              </a:xfrm>
              <a:prstGeom prst="rect">
                <a:avLst/>
              </a:prstGeom>
              <a:solidFill>
                <a:srgbClr val="FF1A1A"/>
              </a:solidFill>
              <a:ln w="19050">
                <a:solidFill>
                  <a:schemeClr val="tx2"/>
                </a:solidFill>
                <a:round/>
                <a:headEnd/>
                <a:tailEnd type="triangl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33137" name="TextBox 10"/>
              <p:cNvSpPr txBox="1">
                <a:spLocks noChangeArrowheads="1"/>
              </p:cNvSpPr>
              <p:nvPr/>
            </p:nvSpPr>
            <p:spPr bwMode="auto">
              <a:xfrm>
                <a:off x="5383908" y="1060450"/>
                <a:ext cx="376951" cy="346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1800">
                    <a:solidFill>
                      <a:srgbClr val="000066"/>
                    </a:solidFill>
                  </a:rPr>
                  <a:t>M</a:t>
                </a:r>
              </a:p>
            </p:txBody>
          </p:sp>
        </p:grpSp>
        <p:grpSp>
          <p:nvGrpSpPr>
            <p:cNvPr id="133127" name="Group 11"/>
            <p:cNvGrpSpPr>
              <a:grpSpLocks/>
            </p:cNvGrpSpPr>
            <p:nvPr/>
          </p:nvGrpSpPr>
          <p:grpSpPr bwMode="auto">
            <a:xfrm>
              <a:off x="5403069" y="3457401"/>
              <a:ext cx="2058181" cy="363304"/>
              <a:chOff x="5403069" y="1060450"/>
              <a:chExt cx="2058181" cy="363304"/>
            </a:xfrm>
          </p:grpSpPr>
          <p:sp>
            <p:nvSpPr>
              <p:cNvPr id="133134" name="Rectangle 12"/>
              <p:cNvSpPr>
                <a:spLocks noChangeArrowheads="1"/>
              </p:cNvSpPr>
              <p:nvPr/>
            </p:nvSpPr>
            <p:spPr bwMode="auto">
              <a:xfrm>
                <a:off x="5784850" y="1078146"/>
                <a:ext cx="1676400" cy="345608"/>
              </a:xfrm>
              <a:prstGeom prst="rect">
                <a:avLst/>
              </a:prstGeom>
              <a:solidFill>
                <a:srgbClr val="FF1A1A"/>
              </a:solidFill>
              <a:ln w="19050">
                <a:solidFill>
                  <a:schemeClr val="tx2"/>
                </a:solidFill>
                <a:round/>
                <a:headEnd/>
                <a:tailEnd type="triangl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33135" name="TextBox 13"/>
              <p:cNvSpPr txBox="1">
                <a:spLocks noChangeArrowheads="1"/>
              </p:cNvSpPr>
              <p:nvPr/>
            </p:nvSpPr>
            <p:spPr bwMode="auto">
              <a:xfrm>
                <a:off x="5403069" y="1060450"/>
                <a:ext cx="338629" cy="346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1800">
                    <a:solidFill>
                      <a:srgbClr val="000066"/>
                    </a:solidFill>
                  </a:rPr>
                  <a:t>E</a:t>
                </a:r>
              </a:p>
            </p:txBody>
          </p:sp>
        </p:grpSp>
        <p:grpSp>
          <p:nvGrpSpPr>
            <p:cNvPr id="133128" name="Group 14"/>
            <p:cNvGrpSpPr>
              <a:grpSpLocks/>
            </p:cNvGrpSpPr>
            <p:nvPr/>
          </p:nvGrpSpPr>
          <p:grpSpPr bwMode="auto">
            <a:xfrm>
              <a:off x="5396700" y="4565650"/>
              <a:ext cx="2064550" cy="363304"/>
              <a:chOff x="5396700" y="1060450"/>
              <a:chExt cx="2064550" cy="363304"/>
            </a:xfrm>
          </p:grpSpPr>
          <p:sp>
            <p:nvSpPr>
              <p:cNvPr id="133132" name="Rectangle 15"/>
              <p:cNvSpPr>
                <a:spLocks noChangeArrowheads="1"/>
              </p:cNvSpPr>
              <p:nvPr/>
            </p:nvSpPr>
            <p:spPr bwMode="auto">
              <a:xfrm>
                <a:off x="5784850" y="1078146"/>
                <a:ext cx="1676400" cy="345608"/>
              </a:xfrm>
              <a:prstGeom prst="rect">
                <a:avLst/>
              </a:prstGeom>
              <a:solidFill>
                <a:srgbClr val="FF1A1A"/>
              </a:solidFill>
              <a:ln w="19050">
                <a:solidFill>
                  <a:schemeClr val="tx2"/>
                </a:solidFill>
                <a:round/>
                <a:headEnd/>
                <a:tailEnd type="triangl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33133" name="TextBox 16"/>
              <p:cNvSpPr txBox="1">
                <a:spLocks noChangeArrowheads="1"/>
              </p:cNvSpPr>
              <p:nvPr/>
            </p:nvSpPr>
            <p:spPr bwMode="auto">
              <a:xfrm>
                <a:off x="5396700" y="1060450"/>
                <a:ext cx="351366" cy="346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1800">
                    <a:solidFill>
                      <a:srgbClr val="000066"/>
                    </a:solidFill>
                  </a:rPr>
                  <a:t>D</a:t>
                </a:r>
              </a:p>
            </p:txBody>
          </p:sp>
        </p:grpSp>
        <p:grpSp>
          <p:nvGrpSpPr>
            <p:cNvPr id="133129" name="Group 17"/>
            <p:cNvGrpSpPr>
              <a:grpSpLocks/>
            </p:cNvGrpSpPr>
            <p:nvPr/>
          </p:nvGrpSpPr>
          <p:grpSpPr bwMode="auto">
            <a:xfrm>
              <a:off x="5409549" y="6048201"/>
              <a:ext cx="2051701" cy="363304"/>
              <a:chOff x="5409549" y="1060450"/>
              <a:chExt cx="2051701" cy="363304"/>
            </a:xfrm>
          </p:grpSpPr>
          <p:sp>
            <p:nvSpPr>
              <p:cNvPr id="133130" name="Rectangle 18"/>
              <p:cNvSpPr>
                <a:spLocks noChangeArrowheads="1"/>
              </p:cNvSpPr>
              <p:nvPr/>
            </p:nvSpPr>
            <p:spPr bwMode="auto">
              <a:xfrm>
                <a:off x="5784850" y="1078146"/>
                <a:ext cx="1676400" cy="345608"/>
              </a:xfrm>
              <a:prstGeom prst="rect">
                <a:avLst/>
              </a:prstGeom>
              <a:solidFill>
                <a:srgbClr val="FF1A1A"/>
              </a:solidFill>
              <a:ln w="19050">
                <a:solidFill>
                  <a:schemeClr val="tx2"/>
                </a:solidFill>
                <a:round/>
                <a:headEnd/>
                <a:tailEnd type="triangl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33131" name="TextBox 19"/>
              <p:cNvSpPr txBox="1">
                <a:spLocks noChangeArrowheads="1"/>
              </p:cNvSpPr>
              <p:nvPr/>
            </p:nvSpPr>
            <p:spPr bwMode="auto">
              <a:xfrm>
                <a:off x="5409549" y="1060450"/>
                <a:ext cx="325668" cy="346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1800">
                    <a:solidFill>
                      <a:srgbClr val="000066"/>
                    </a:solidFill>
                  </a:rPr>
                  <a:t>F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83828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9606" eaLnBrk="1" hangingPunct="1">
              <a:defRPr/>
            </a:pPr>
            <a:r>
              <a:rPr lang="en-US" smtClean="0">
                <a:ea typeface="+mj-ea"/>
                <a:cs typeface="+mj-cs"/>
              </a:rPr>
              <a:t>Pipeline Stages</a:t>
            </a:r>
          </a:p>
        </p:txBody>
      </p:sp>
      <p:sp>
        <p:nvSpPr>
          <p:cNvPr id="4147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935" y="1221462"/>
            <a:ext cx="4196829" cy="5223022"/>
          </a:xfrm>
        </p:spPr>
        <p:txBody>
          <a:bodyPr/>
          <a:lstStyle/>
          <a:p>
            <a:pPr marL="384409" indent="-384409" defTabSz="909606" eaLnBrk="1" hangingPunct="1">
              <a:defRPr/>
            </a:pPr>
            <a:r>
              <a:rPr lang="en-US" smtClean="0">
                <a:ea typeface="+mn-ea"/>
                <a:cs typeface="+mn-cs"/>
              </a:rPr>
              <a:t>Fetch</a:t>
            </a:r>
          </a:p>
          <a:p>
            <a:pPr marL="740339" lvl="1" indent="-243615" defTabSz="909606" eaLnBrk="1" hangingPunct="1">
              <a:defRPr/>
            </a:pPr>
            <a:r>
              <a:rPr lang="en-US" smtClean="0"/>
              <a:t>Select current PC</a:t>
            </a:r>
          </a:p>
          <a:p>
            <a:pPr marL="740339" lvl="1" indent="-243615" defTabSz="909606" eaLnBrk="1" hangingPunct="1">
              <a:defRPr/>
            </a:pPr>
            <a:r>
              <a:rPr lang="en-US" smtClean="0"/>
              <a:t>Read instruction</a:t>
            </a:r>
          </a:p>
          <a:p>
            <a:pPr marL="740339" lvl="1" indent="-243615" defTabSz="909606" eaLnBrk="1" hangingPunct="1">
              <a:defRPr/>
            </a:pPr>
            <a:r>
              <a:rPr lang="en-US" smtClean="0"/>
              <a:t>Compute incremented PC</a:t>
            </a:r>
          </a:p>
          <a:p>
            <a:pPr marL="384409" indent="-384409" defTabSz="909606" eaLnBrk="1" hangingPunct="1">
              <a:defRPr/>
            </a:pPr>
            <a:r>
              <a:rPr lang="en-US" smtClean="0">
                <a:ea typeface="+mn-ea"/>
                <a:cs typeface="+mn-cs"/>
              </a:rPr>
              <a:t>Decode</a:t>
            </a:r>
          </a:p>
          <a:p>
            <a:pPr marL="740339" lvl="1" indent="-243615" defTabSz="909606" eaLnBrk="1" hangingPunct="1">
              <a:defRPr/>
            </a:pPr>
            <a:r>
              <a:rPr lang="en-US" smtClean="0"/>
              <a:t>Read program registers</a:t>
            </a:r>
          </a:p>
          <a:p>
            <a:pPr marL="384409" indent="-384409" defTabSz="909606" eaLnBrk="1" hangingPunct="1">
              <a:defRPr/>
            </a:pPr>
            <a:r>
              <a:rPr lang="en-US" smtClean="0">
                <a:ea typeface="+mn-ea"/>
                <a:cs typeface="+mn-cs"/>
              </a:rPr>
              <a:t>Execute</a:t>
            </a:r>
          </a:p>
          <a:p>
            <a:pPr marL="740339" lvl="1" indent="-243615" defTabSz="909606" eaLnBrk="1" hangingPunct="1">
              <a:defRPr/>
            </a:pPr>
            <a:r>
              <a:rPr lang="en-US" smtClean="0"/>
              <a:t>Operate ALU</a:t>
            </a:r>
          </a:p>
          <a:p>
            <a:pPr marL="384409" indent="-384409" defTabSz="909606" eaLnBrk="1" hangingPunct="1">
              <a:defRPr/>
            </a:pPr>
            <a:r>
              <a:rPr lang="en-US" smtClean="0">
                <a:ea typeface="+mn-ea"/>
                <a:cs typeface="+mn-cs"/>
              </a:rPr>
              <a:t>Memory</a:t>
            </a:r>
          </a:p>
          <a:p>
            <a:pPr marL="740339" lvl="1" indent="-243615" defTabSz="909606" eaLnBrk="1" hangingPunct="1">
              <a:defRPr/>
            </a:pPr>
            <a:r>
              <a:rPr lang="en-US" smtClean="0"/>
              <a:t>Read or write data memory</a:t>
            </a:r>
          </a:p>
          <a:p>
            <a:pPr marL="384409" indent="-384409" defTabSz="909606" eaLnBrk="1" hangingPunct="1">
              <a:defRPr/>
            </a:pPr>
            <a:r>
              <a:rPr lang="en-US" smtClean="0">
                <a:ea typeface="+mn-ea"/>
                <a:cs typeface="+mn-cs"/>
              </a:rPr>
              <a:t>Write Back</a:t>
            </a:r>
          </a:p>
          <a:p>
            <a:pPr marL="740339" lvl="1" indent="-243615" defTabSz="909606" eaLnBrk="1" hangingPunct="1">
              <a:defRPr/>
            </a:pPr>
            <a:r>
              <a:rPr lang="en-US" smtClean="0"/>
              <a:t>Update register file</a:t>
            </a:r>
          </a:p>
        </p:txBody>
      </p:sp>
      <p:pic>
        <p:nvPicPr>
          <p:cNvPr id="13517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070" y="381707"/>
            <a:ext cx="4201599" cy="5935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837037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9606" eaLnBrk="1" hangingPunct="1">
              <a:defRPr/>
            </a:pPr>
            <a:r>
              <a:rPr lang="en-US" smtClean="0">
                <a:ea typeface="+mj-ea"/>
                <a:cs typeface="+mj-cs"/>
              </a:rPr>
              <a:t>PIPE- Hardware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17" y="1221462"/>
            <a:ext cx="3905912" cy="5223022"/>
          </a:xfrm>
        </p:spPr>
        <p:txBody>
          <a:bodyPr/>
          <a:lstStyle/>
          <a:p>
            <a:pPr marL="740339" lvl="1" indent="-243615" defTabSz="909606" eaLnBrk="1" hangingPunct="1">
              <a:defRPr/>
            </a:pPr>
            <a:r>
              <a:rPr lang="en-US" smtClean="0"/>
              <a:t>Pipeline registers hold intermediate values from instruction execution</a:t>
            </a:r>
          </a:p>
          <a:p>
            <a:pPr marL="384409" indent="-384409" defTabSz="909606" eaLnBrk="1" hangingPunct="1">
              <a:defRPr/>
            </a:pPr>
            <a:r>
              <a:rPr lang="en-US" smtClean="0">
                <a:ea typeface="+mn-ea"/>
                <a:cs typeface="+mn-cs"/>
              </a:rPr>
              <a:t>Forward (Upward) Paths</a:t>
            </a:r>
          </a:p>
          <a:p>
            <a:pPr marL="740339" lvl="1" indent="-243615" defTabSz="909606" eaLnBrk="1" hangingPunct="1">
              <a:defRPr/>
            </a:pPr>
            <a:r>
              <a:rPr lang="en-US" smtClean="0"/>
              <a:t>Values passed from one stage to next</a:t>
            </a:r>
          </a:p>
          <a:p>
            <a:pPr marL="740339" lvl="1" indent="-243615" defTabSz="909606" eaLnBrk="1" hangingPunct="1">
              <a:defRPr/>
            </a:pPr>
            <a:r>
              <a:rPr lang="en-US" smtClean="0"/>
              <a:t>Cannot jump past stages</a:t>
            </a:r>
          </a:p>
          <a:p>
            <a:pPr marL="1140567" lvl="2" indent="-237292" defTabSz="909606" eaLnBrk="1" hangingPunct="1">
              <a:defRPr/>
            </a:pPr>
            <a:r>
              <a:rPr lang="en-US" smtClean="0"/>
              <a:t>e.g., valC passes through decode</a:t>
            </a:r>
          </a:p>
        </p:txBody>
      </p:sp>
      <p:pic>
        <p:nvPicPr>
          <p:cNvPr id="13721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747" y="152700"/>
            <a:ext cx="4374876" cy="6274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981108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9606" eaLnBrk="1" hangingPunct="1">
              <a:defRPr/>
            </a:pPr>
            <a:r>
              <a:rPr lang="en-US" smtClean="0">
                <a:ea typeface="+mj-ea"/>
                <a:cs typeface="+mj-cs"/>
              </a:rPr>
              <a:t>Feedback Paths</a:t>
            </a:r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17" y="1221462"/>
            <a:ext cx="3905912" cy="5223022"/>
          </a:xfrm>
        </p:spPr>
        <p:txBody>
          <a:bodyPr/>
          <a:lstStyle/>
          <a:p>
            <a:pPr marL="384409" indent="-384409" defTabSz="909606" eaLnBrk="1" hangingPunct="1">
              <a:defRPr/>
            </a:pPr>
            <a:r>
              <a:rPr lang="en-US" smtClean="0">
                <a:ea typeface="+mn-ea"/>
                <a:cs typeface="+mn-cs"/>
              </a:rPr>
              <a:t>Predicted PC</a:t>
            </a:r>
          </a:p>
          <a:p>
            <a:pPr marL="740339" lvl="1" indent="-243615" defTabSz="909606" eaLnBrk="1" hangingPunct="1">
              <a:defRPr/>
            </a:pPr>
            <a:r>
              <a:rPr lang="en-US" smtClean="0"/>
              <a:t>Guess value of next PC</a:t>
            </a:r>
          </a:p>
          <a:p>
            <a:pPr marL="384409" indent="-384409" defTabSz="909606" eaLnBrk="1" hangingPunct="1">
              <a:defRPr/>
            </a:pPr>
            <a:r>
              <a:rPr lang="en-US" smtClean="0">
                <a:ea typeface="+mn-ea"/>
                <a:cs typeface="+mn-cs"/>
              </a:rPr>
              <a:t>Branch information</a:t>
            </a:r>
          </a:p>
          <a:p>
            <a:pPr marL="740339" lvl="1" indent="-243615" defTabSz="909606" eaLnBrk="1" hangingPunct="1">
              <a:defRPr/>
            </a:pPr>
            <a:r>
              <a:rPr lang="en-US" smtClean="0"/>
              <a:t>Jump taken/not-taken</a:t>
            </a:r>
          </a:p>
          <a:p>
            <a:pPr marL="740339" lvl="1" indent="-243615" defTabSz="909606" eaLnBrk="1" hangingPunct="1">
              <a:defRPr/>
            </a:pPr>
            <a:r>
              <a:rPr lang="en-US" smtClean="0"/>
              <a:t>Fall-through or target address</a:t>
            </a:r>
          </a:p>
          <a:p>
            <a:pPr marL="384409" indent="-384409" defTabSz="909606" eaLnBrk="1" hangingPunct="1">
              <a:defRPr/>
            </a:pPr>
            <a:r>
              <a:rPr lang="en-US" smtClean="0">
                <a:ea typeface="+mn-ea"/>
                <a:cs typeface="+mn-cs"/>
              </a:rPr>
              <a:t>Return point</a:t>
            </a:r>
          </a:p>
          <a:p>
            <a:pPr marL="740339" lvl="1" indent="-243615" defTabSz="909606" eaLnBrk="1" hangingPunct="1">
              <a:defRPr/>
            </a:pPr>
            <a:r>
              <a:rPr lang="en-US" smtClean="0"/>
              <a:t>Read from memory</a:t>
            </a:r>
          </a:p>
          <a:p>
            <a:pPr marL="384409" indent="-384409" defTabSz="909606" eaLnBrk="1" hangingPunct="1">
              <a:defRPr/>
            </a:pPr>
            <a:r>
              <a:rPr lang="en-US" smtClean="0">
                <a:ea typeface="+mn-ea"/>
                <a:cs typeface="+mn-cs"/>
              </a:rPr>
              <a:t>Register updates</a:t>
            </a:r>
          </a:p>
          <a:p>
            <a:pPr marL="740339" lvl="1" indent="-243615" defTabSz="909606" eaLnBrk="1" hangingPunct="1">
              <a:defRPr/>
            </a:pPr>
            <a:r>
              <a:rPr lang="en-US" smtClean="0"/>
              <a:t>To register file write ports</a:t>
            </a:r>
          </a:p>
        </p:txBody>
      </p:sp>
      <p:pic>
        <p:nvPicPr>
          <p:cNvPr id="13926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747" y="152700"/>
            <a:ext cx="4374876" cy="6274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7797" name="Freeform 5"/>
          <p:cNvSpPr>
            <a:spLocks/>
          </p:cNvSpPr>
          <p:nvPr/>
        </p:nvSpPr>
        <p:spPr bwMode="auto">
          <a:xfrm>
            <a:off x="6668843" y="5628604"/>
            <a:ext cx="92203" cy="346717"/>
          </a:xfrm>
          <a:custGeom>
            <a:avLst/>
            <a:gdLst>
              <a:gd name="T0" fmla="*/ 2147483647 w 1248"/>
              <a:gd name="T1" fmla="*/ 0 h 768"/>
              <a:gd name="T2" fmla="*/ 2147483647 w 1248"/>
              <a:gd name="T3" fmla="*/ 2147483647 h 768"/>
              <a:gd name="T4" fmla="*/ 0 w 1248"/>
              <a:gd name="T5" fmla="*/ 2147483647 h 768"/>
              <a:gd name="T6" fmla="*/ 0 w 1248"/>
              <a:gd name="T7" fmla="*/ 2147483647 h 768"/>
              <a:gd name="T8" fmla="*/ 0 60000 65536"/>
              <a:gd name="T9" fmla="*/ 0 60000 65536"/>
              <a:gd name="T10" fmla="*/ 0 60000 65536"/>
              <a:gd name="T11" fmla="*/ 0 60000 65536"/>
              <a:gd name="T12" fmla="*/ 0 w 1248"/>
              <a:gd name="T13" fmla="*/ 0 h 768"/>
              <a:gd name="T14" fmla="*/ 1248 w 1248"/>
              <a:gd name="T15" fmla="*/ 768 h 7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48" h="768">
                <a:moveTo>
                  <a:pt x="1248" y="0"/>
                </a:moveTo>
                <a:lnTo>
                  <a:pt x="1248" y="768"/>
                </a:lnTo>
                <a:lnTo>
                  <a:pt x="0" y="768"/>
                </a:lnTo>
                <a:lnTo>
                  <a:pt x="0" y="672"/>
                </a:ln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557" tIns="45557" rIns="45557" bIns="45557" anchor="ctr">
            <a:spAutoFit/>
          </a:bodyPr>
          <a:lstStyle/>
          <a:p>
            <a:endParaRPr lang="en-US" sz="1800">
              <a:solidFill>
                <a:srgbClr val="000066"/>
              </a:solidFill>
            </a:endParaRPr>
          </a:p>
        </p:txBody>
      </p:sp>
      <p:sp>
        <p:nvSpPr>
          <p:cNvPr id="417798" name="Freeform 6"/>
          <p:cNvSpPr>
            <a:spLocks/>
          </p:cNvSpPr>
          <p:nvPr/>
        </p:nvSpPr>
        <p:spPr bwMode="auto">
          <a:xfrm>
            <a:off x="4951958" y="3567387"/>
            <a:ext cx="92203" cy="346717"/>
          </a:xfrm>
          <a:custGeom>
            <a:avLst/>
            <a:gdLst>
              <a:gd name="T0" fmla="*/ 2147483647 w 720"/>
              <a:gd name="T1" fmla="*/ 2147483647 h 2496"/>
              <a:gd name="T2" fmla="*/ 2147483647 w 720"/>
              <a:gd name="T3" fmla="*/ 0 h 2496"/>
              <a:gd name="T4" fmla="*/ 0 w 720"/>
              <a:gd name="T5" fmla="*/ 0 h 2496"/>
              <a:gd name="T6" fmla="*/ 0 w 720"/>
              <a:gd name="T7" fmla="*/ 2147483647 h 2496"/>
              <a:gd name="T8" fmla="*/ 2147483647 w 720"/>
              <a:gd name="T9" fmla="*/ 2147483647 h 24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0"/>
              <a:gd name="T16" fmla="*/ 0 h 2496"/>
              <a:gd name="T17" fmla="*/ 720 w 720"/>
              <a:gd name="T18" fmla="*/ 2496 h 24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0" h="2496">
                <a:moveTo>
                  <a:pt x="672" y="48"/>
                </a:moveTo>
                <a:lnTo>
                  <a:pt x="672" y="0"/>
                </a:lnTo>
                <a:lnTo>
                  <a:pt x="0" y="0"/>
                </a:lnTo>
                <a:lnTo>
                  <a:pt x="0" y="2496"/>
                </a:lnTo>
                <a:lnTo>
                  <a:pt x="720" y="2496"/>
                </a:ln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557" tIns="45557" rIns="45557" bIns="45557" anchor="ctr">
            <a:spAutoFit/>
          </a:bodyPr>
          <a:lstStyle/>
          <a:p>
            <a:endParaRPr lang="en-US" sz="1800">
              <a:solidFill>
                <a:srgbClr val="000066"/>
              </a:solidFill>
            </a:endParaRPr>
          </a:p>
        </p:txBody>
      </p:sp>
      <p:sp>
        <p:nvSpPr>
          <p:cNvPr id="417799" name="Freeform 7"/>
          <p:cNvSpPr>
            <a:spLocks/>
          </p:cNvSpPr>
          <p:nvPr/>
        </p:nvSpPr>
        <p:spPr bwMode="auto">
          <a:xfrm>
            <a:off x="7317444" y="2918485"/>
            <a:ext cx="92203" cy="346717"/>
          </a:xfrm>
          <a:custGeom>
            <a:avLst/>
            <a:gdLst>
              <a:gd name="T0" fmla="*/ 2147483647 w 1584"/>
              <a:gd name="T1" fmla="*/ 2147483647 h 3408"/>
              <a:gd name="T2" fmla="*/ 2147483647 w 1584"/>
              <a:gd name="T3" fmla="*/ 0 h 3408"/>
              <a:gd name="T4" fmla="*/ 2147483647 w 1584"/>
              <a:gd name="T5" fmla="*/ 0 h 3408"/>
              <a:gd name="T6" fmla="*/ 2147483647 w 1584"/>
              <a:gd name="T7" fmla="*/ 2147483647 h 3408"/>
              <a:gd name="T8" fmla="*/ 0 w 1584"/>
              <a:gd name="T9" fmla="*/ 2147483647 h 34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4"/>
              <a:gd name="T16" fmla="*/ 0 h 3408"/>
              <a:gd name="T17" fmla="*/ 1584 w 1584"/>
              <a:gd name="T18" fmla="*/ 3408 h 34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4" h="3408">
                <a:moveTo>
                  <a:pt x="432" y="48"/>
                </a:moveTo>
                <a:lnTo>
                  <a:pt x="432" y="0"/>
                </a:lnTo>
                <a:lnTo>
                  <a:pt x="1584" y="0"/>
                </a:lnTo>
                <a:lnTo>
                  <a:pt x="1584" y="3408"/>
                </a:lnTo>
                <a:lnTo>
                  <a:pt x="0" y="3408"/>
                </a:ln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557" tIns="45557" rIns="45557" bIns="45557" anchor="ctr">
            <a:spAutoFit/>
          </a:bodyPr>
          <a:lstStyle/>
          <a:p>
            <a:endParaRPr lang="en-US" sz="1800">
              <a:solidFill>
                <a:srgbClr val="000066"/>
              </a:solidFill>
            </a:endParaRPr>
          </a:p>
        </p:txBody>
      </p:sp>
      <p:sp>
        <p:nvSpPr>
          <p:cNvPr id="417801" name="Freeform 9"/>
          <p:cNvSpPr>
            <a:spLocks/>
          </p:cNvSpPr>
          <p:nvPr/>
        </p:nvSpPr>
        <p:spPr bwMode="auto">
          <a:xfrm>
            <a:off x="7546362" y="2116901"/>
            <a:ext cx="92203" cy="346717"/>
          </a:xfrm>
          <a:custGeom>
            <a:avLst/>
            <a:gdLst>
              <a:gd name="T0" fmla="*/ 0 w 1392"/>
              <a:gd name="T1" fmla="*/ 2147483647 h 2496"/>
              <a:gd name="T2" fmla="*/ 0 w 1392"/>
              <a:gd name="T3" fmla="*/ 0 h 2496"/>
              <a:gd name="T4" fmla="*/ 2147483647 w 1392"/>
              <a:gd name="T5" fmla="*/ 0 h 2496"/>
              <a:gd name="T6" fmla="*/ 2147483647 w 1392"/>
              <a:gd name="T7" fmla="*/ 2147483647 h 2496"/>
              <a:gd name="T8" fmla="*/ 2147483647 w 1392"/>
              <a:gd name="T9" fmla="*/ 2147483647 h 24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92"/>
              <a:gd name="T16" fmla="*/ 0 h 2496"/>
              <a:gd name="T17" fmla="*/ 1392 w 1392"/>
              <a:gd name="T18" fmla="*/ 2496 h 24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92" h="2496">
                <a:moveTo>
                  <a:pt x="0" y="96"/>
                </a:moveTo>
                <a:lnTo>
                  <a:pt x="0" y="0"/>
                </a:lnTo>
                <a:lnTo>
                  <a:pt x="1392" y="0"/>
                </a:lnTo>
                <a:lnTo>
                  <a:pt x="1392" y="2496"/>
                </a:lnTo>
                <a:lnTo>
                  <a:pt x="480" y="2496"/>
                </a:lnTo>
              </a:path>
            </a:pathLst>
          </a:custGeom>
          <a:noFill/>
          <a:ln w="57150">
            <a:solidFill>
              <a:srgbClr val="FF33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557" tIns="45557" rIns="45557" bIns="45557" anchor="ctr">
            <a:spAutoFit/>
          </a:bodyPr>
          <a:lstStyle/>
          <a:p>
            <a:endParaRPr lang="en-US" sz="180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94532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7" grpId="0" animBg="1"/>
      <p:bldP spid="417798" grpId="0" animBg="1"/>
      <p:bldP spid="417799" grpId="0" animBg="1"/>
      <p:bldP spid="417801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853" y="18"/>
            <a:ext cx="8716369" cy="780909"/>
          </a:xfrm>
        </p:spPr>
        <p:txBody>
          <a:bodyPr/>
          <a:lstStyle/>
          <a:p>
            <a:pPr defTabSz="909606" eaLnBrk="1" hangingPunct="1">
              <a:defRPr/>
            </a:pPr>
            <a:r>
              <a:rPr lang="en-US" smtClean="0">
                <a:ea typeface="+mj-ea"/>
                <a:cs typeface="+mj-cs"/>
              </a:rPr>
              <a:t>Data Dependencies: 1 Nop</a:t>
            </a:r>
          </a:p>
        </p:txBody>
      </p:sp>
      <p:grpSp>
        <p:nvGrpSpPr>
          <p:cNvPr id="141314" name="Group 675"/>
          <p:cNvGrpSpPr>
            <a:grpSpLocks/>
          </p:cNvGrpSpPr>
          <p:nvPr/>
        </p:nvGrpSpPr>
        <p:grpSpPr bwMode="auto">
          <a:xfrm>
            <a:off x="1068284" y="687072"/>
            <a:ext cx="7021740" cy="6108901"/>
            <a:chOff x="663" y="231"/>
            <a:chExt cx="4417" cy="3841"/>
          </a:xfrm>
        </p:grpSpPr>
        <p:sp>
          <p:nvSpPr>
            <p:cNvPr id="141315" name="Rectangle 469"/>
            <p:cNvSpPr>
              <a:spLocks noChangeArrowheads="1"/>
            </p:cNvSpPr>
            <p:nvPr/>
          </p:nvSpPr>
          <p:spPr bwMode="auto">
            <a:xfrm>
              <a:off x="663" y="471"/>
              <a:ext cx="1632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16" name="Rectangle 470"/>
            <p:cNvSpPr>
              <a:spLocks noChangeArrowheads="1"/>
            </p:cNvSpPr>
            <p:nvPr/>
          </p:nvSpPr>
          <p:spPr bwMode="auto">
            <a:xfrm>
              <a:off x="785" y="510"/>
              <a:ext cx="407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charset="0"/>
                </a:rPr>
                <a:t>0x000: 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17" name="Rectangle 471"/>
            <p:cNvSpPr>
              <a:spLocks noChangeArrowheads="1"/>
            </p:cNvSpPr>
            <p:nvPr/>
          </p:nvSpPr>
          <p:spPr bwMode="auto">
            <a:xfrm>
              <a:off x="1254" y="510"/>
              <a:ext cx="407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charset="0"/>
                </a:rPr>
                <a:t>irmovl 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18" name="Rectangle 472"/>
            <p:cNvSpPr>
              <a:spLocks noChangeArrowheads="1"/>
            </p:cNvSpPr>
            <p:nvPr/>
          </p:nvSpPr>
          <p:spPr bwMode="auto">
            <a:xfrm>
              <a:off x="1690" y="510"/>
              <a:ext cx="339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charset="0"/>
                </a:rPr>
                <a:t>$10,%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19" name="Rectangle 473"/>
            <p:cNvSpPr>
              <a:spLocks noChangeArrowheads="1"/>
            </p:cNvSpPr>
            <p:nvPr/>
          </p:nvSpPr>
          <p:spPr bwMode="auto">
            <a:xfrm>
              <a:off x="2026" y="510"/>
              <a:ext cx="203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charset="0"/>
                </a:rPr>
                <a:t>edx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20" name="Rectangle 474"/>
            <p:cNvSpPr>
              <a:spLocks noChangeArrowheads="1"/>
            </p:cNvSpPr>
            <p:nvPr/>
          </p:nvSpPr>
          <p:spPr bwMode="auto">
            <a:xfrm>
              <a:off x="2487" y="231"/>
              <a:ext cx="288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21" name="Rectangle 475"/>
            <p:cNvSpPr>
              <a:spLocks noChangeArrowheads="1"/>
            </p:cNvSpPr>
            <p:nvPr/>
          </p:nvSpPr>
          <p:spPr bwMode="auto">
            <a:xfrm>
              <a:off x="2625" y="275"/>
              <a:ext cx="5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1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22" name="Rectangle 476"/>
            <p:cNvSpPr>
              <a:spLocks noChangeArrowheads="1"/>
            </p:cNvSpPr>
            <p:nvPr/>
          </p:nvSpPr>
          <p:spPr bwMode="auto">
            <a:xfrm>
              <a:off x="2775" y="231"/>
              <a:ext cx="288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23" name="Rectangle 477"/>
            <p:cNvSpPr>
              <a:spLocks noChangeArrowheads="1"/>
            </p:cNvSpPr>
            <p:nvPr/>
          </p:nvSpPr>
          <p:spPr bwMode="auto">
            <a:xfrm>
              <a:off x="2913" y="275"/>
              <a:ext cx="5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2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24" name="Rectangle 478"/>
            <p:cNvSpPr>
              <a:spLocks noChangeArrowheads="1"/>
            </p:cNvSpPr>
            <p:nvPr/>
          </p:nvSpPr>
          <p:spPr bwMode="auto">
            <a:xfrm>
              <a:off x="3063" y="231"/>
              <a:ext cx="288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25" name="Rectangle 479"/>
            <p:cNvSpPr>
              <a:spLocks noChangeArrowheads="1"/>
            </p:cNvSpPr>
            <p:nvPr/>
          </p:nvSpPr>
          <p:spPr bwMode="auto">
            <a:xfrm>
              <a:off x="3201" y="275"/>
              <a:ext cx="5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3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26" name="Rectangle 480"/>
            <p:cNvSpPr>
              <a:spLocks noChangeArrowheads="1"/>
            </p:cNvSpPr>
            <p:nvPr/>
          </p:nvSpPr>
          <p:spPr bwMode="auto">
            <a:xfrm>
              <a:off x="3351" y="231"/>
              <a:ext cx="288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27" name="Rectangle 481"/>
            <p:cNvSpPr>
              <a:spLocks noChangeArrowheads="1"/>
            </p:cNvSpPr>
            <p:nvPr/>
          </p:nvSpPr>
          <p:spPr bwMode="auto">
            <a:xfrm>
              <a:off x="3489" y="275"/>
              <a:ext cx="5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4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28" name="Rectangle 482"/>
            <p:cNvSpPr>
              <a:spLocks noChangeArrowheads="1"/>
            </p:cNvSpPr>
            <p:nvPr/>
          </p:nvSpPr>
          <p:spPr bwMode="auto">
            <a:xfrm>
              <a:off x="3639" y="231"/>
              <a:ext cx="288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29" name="Rectangle 483"/>
            <p:cNvSpPr>
              <a:spLocks noChangeArrowheads="1"/>
            </p:cNvSpPr>
            <p:nvPr/>
          </p:nvSpPr>
          <p:spPr bwMode="auto">
            <a:xfrm>
              <a:off x="3777" y="275"/>
              <a:ext cx="5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5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30" name="Rectangle 484"/>
            <p:cNvSpPr>
              <a:spLocks noChangeArrowheads="1"/>
            </p:cNvSpPr>
            <p:nvPr/>
          </p:nvSpPr>
          <p:spPr bwMode="auto">
            <a:xfrm>
              <a:off x="3927" y="231"/>
              <a:ext cx="288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31" name="Rectangle 485"/>
            <p:cNvSpPr>
              <a:spLocks noChangeArrowheads="1"/>
            </p:cNvSpPr>
            <p:nvPr/>
          </p:nvSpPr>
          <p:spPr bwMode="auto">
            <a:xfrm>
              <a:off x="4065" y="275"/>
              <a:ext cx="5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6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32" name="Rectangle 486"/>
            <p:cNvSpPr>
              <a:spLocks noChangeArrowheads="1"/>
            </p:cNvSpPr>
            <p:nvPr/>
          </p:nvSpPr>
          <p:spPr bwMode="auto">
            <a:xfrm>
              <a:off x="4215" y="231"/>
              <a:ext cx="288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33" name="Rectangle 487"/>
            <p:cNvSpPr>
              <a:spLocks noChangeArrowheads="1"/>
            </p:cNvSpPr>
            <p:nvPr/>
          </p:nvSpPr>
          <p:spPr bwMode="auto">
            <a:xfrm>
              <a:off x="4353" y="275"/>
              <a:ext cx="5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7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34" name="Rectangle 488"/>
            <p:cNvSpPr>
              <a:spLocks noChangeArrowheads="1"/>
            </p:cNvSpPr>
            <p:nvPr/>
          </p:nvSpPr>
          <p:spPr bwMode="auto">
            <a:xfrm>
              <a:off x="4503" y="231"/>
              <a:ext cx="288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35" name="Rectangle 489"/>
            <p:cNvSpPr>
              <a:spLocks noChangeArrowheads="1"/>
            </p:cNvSpPr>
            <p:nvPr/>
          </p:nvSpPr>
          <p:spPr bwMode="auto">
            <a:xfrm>
              <a:off x="4641" y="275"/>
              <a:ext cx="5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8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36" name="Rectangle 490"/>
            <p:cNvSpPr>
              <a:spLocks noChangeArrowheads="1"/>
            </p:cNvSpPr>
            <p:nvPr/>
          </p:nvSpPr>
          <p:spPr bwMode="auto">
            <a:xfrm>
              <a:off x="4791" y="231"/>
              <a:ext cx="288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37" name="Rectangle 491"/>
            <p:cNvSpPr>
              <a:spLocks noChangeArrowheads="1"/>
            </p:cNvSpPr>
            <p:nvPr/>
          </p:nvSpPr>
          <p:spPr bwMode="auto">
            <a:xfrm>
              <a:off x="4929" y="275"/>
              <a:ext cx="5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9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38" name="Rectangle 492"/>
            <p:cNvSpPr>
              <a:spLocks noChangeArrowheads="1"/>
            </p:cNvSpPr>
            <p:nvPr/>
          </p:nvSpPr>
          <p:spPr bwMode="auto">
            <a:xfrm>
              <a:off x="2487" y="47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39" name="Rectangle 493"/>
            <p:cNvSpPr>
              <a:spLocks noChangeArrowheads="1"/>
            </p:cNvSpPr>
            <p:nvPr/>
          </p:nvSpPr>
          <p:spPr bwMode="auto">
            <a:xfrm>
              <a:off x="2620" y="499"/>
              <a:ext cx="79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40" name="Rectangle 494"/>
            <p:cNvSpPr>
              <a:spLocks noChangeArrowheads="1"/>
            </p:cNvSpPr>
            <p:nvPr/>
          </p:nvSpPr>
          <p:spPr bwMode="auto">
            <a:xfrm>
              <a:off x="2775" y="47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41" name="Rectangle 495"/>
            <p:cNvSpPr>
              <a:spLocks noChangeArrowheads="1"/>
            </p:cNvSpPr>
            <p:nvPr/>
          </p:nvSpPr>
          <p:spPr bwMode="auto">
            <a:xfrm>
              <a:off x="2900" y="499"/>
              <a:ext cx="9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42" name="Rectangle 496"/>
            <p:cNvSpPr>
              <a:spLocks noChangeArrowheads="1"/>
            </p:cNvSpPr>
            <p:nvPr/>
          </p:nvSpPr>
          <p:spPr bwMode="auto">
            <a:xfrm>
              <a:off x="3063" y="47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43" name="Rectangle 497"/>
            <p:cNvSpPr>
              <a:spLocks noChangeArrowheads="1"/>
            </p:cNvSpPr>
            <p:nvPr/>
          </p:nvSpPr>
          <p:spPr bwMode="auto">
            <a:xfrm>
              <a:off x="3191" y="499"/>
              <a:ext cx="8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44" name="Rectangle 498"/>
            <p:cNvSpPr>
              <a:spLocks noChangeArrowheads="1"/>
            </p:cNvSpPr>
            <p:nvPr/>
          </p:nvSpPr>
          <p:spPr bwMode="auto">
            <a:xfrm>
              <a:off x="3351" y="47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45" name="Rectangle 499"/>
            <p:cNvSpPr>
              <a:spLocks noChangeArrowheads="1"/>
            </p:cNvSpPr>
            <p:nvPr/>
          </p:nvSpPr>
          <p:spPr bwMode="auto">
            <a:xfrm>
              <a:off x="3469" y="499"/>
              <a:ext cx="108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46" name="Rectangle 500"/>
            <p:cNvSpPr>
              <a:spLocks noChangeArrowheads="1"/>
            </p:cNvSpPr>
            <p:nvPr/>
          </p:nvSpPr>
          <p:spPr bwMode="auto">
            <a:xfrm>
              <a:off x="3927" y="66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47" name="Rectangle 501"/>
            <p:cNvSpPr>
              <a:spLocks noChangeArrowheads="1"/>
            </p:cNvSpPr>
            <p:nvPr/>
          </p:nvSpPr>
          <p:spPr bwMode="auto">
            <a:xfrm>
              <a:off x="4038" y="691"/>
              <a:ext cx="122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48" name="Rectangle 502"/>
            <p:cNvSpPr>
              <a:spLocks noChangeArrowheads="1"/>
            </p:cNvSpPr>
            <p:nvPr/>
          </p:nvSpPr>
          <p:spPr bwMode="auto">
            <a:xfrm>
              <a:off x="663" y="663"/>
              <a:ext cx="1632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49" name="Rectangle 503"/>
            <p:cNvSpPr>
              <a:spLocks noChangeArrowheads="1"/>
            </p:cNvSpPr>
            <p:nvPr/>
          </p:nvSpPr>
          <p:spPr bwMode="auto">
            <a:xfrm>
              <a:off x="785" y="702"/>
              <a:ext cx="407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charset="0"/>
                </a:rPr>
                <a:t>0x006: 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50" name="Rectangle 504"/>
            <p:cNvSpPr>
              <a:spLocks noChangeArrowheads="1"/>
            </p:cNvSpPr>
            <p:nvPr/>
          </p:nvSpPr>
          <p:spPr bwMode="auto">
            <a:xfrm>
              <a:off x="1254" y="702"/>
              <a:ext cx="407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charset="0"/>
                </a:rPr>
                <a:t>irmovl 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51" name="Rectangle 505"/>
            <p:cNvSpPr>
              <a:spLocks noChangeArrowheads="1"/>
            </p:cNvSpPr>
            <p:nvPr/>
          </p:nvSpPr>
          <p:spPr bwMode="auto">
            <a:xfrm>
              <a:off x="1757" y="702"/>
              <a:ext cx="271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charset="0"/>
                </a:rPr>
                <a:t>$3,%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52" name="Rectangle 506"/>
            <p:cNvSpPr>
              <a:spLocks noChangeArrowheads="1"/>
            </p:cNvSpPr>
            <p:nvPr/>
          </p:nvSpPr>
          <p:spPr bwMode="auto">
            <a:xfrm>
              <a:off x="2026" y="702"/>
              <a:ext cx="203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charset="0"/>
                </a:rPr>
                <a:t>eax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53" name="Rectangle 507"/>
            <p:cNvSpPr>
              <a:spLocks noChangeArrowheads="1"/>
            </p:cNvSpPr>
            <p:nvPr/>
          </p:nvSpPr>
          <p:spPr bwMode="auto">
            <a:xfrm>
              <a:off x="2775" y="66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54" name="Rectangle 508"/>
            <p:cNvSpPr>
              <a:spLocks noChangeArrowheads="1"/>
            </p:cNvSpPr>
            <p:nvPr/>
          </p:nvSpPr>
          <p:spPr bwMode="auto">
            <a:xfrm>
              <a:off x="2908" y="691"/>
              <a:ext cx="79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55" name="Rectangle 509"/>
            <p:cNvSpPr>
              <a:spLocks noChangeArrowheads="1"/>
            </p:cNvSpPr>
            <p:nvPr/>
          </p:nvSpPr>
          <p:spPr bwMode="auto">
            <a:xfrm>
              <a:off x="3063" y="66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56" name="Rectangle 510"/>
            <p:cNvSpPr>
              <a:spLocks noChangeArrowheads="1"/>
            </p:cNvSpPr>
            <p:nvPr/>
          </p:nvSpPr>
          <p:spPr bwMode="auto">
            <a:xfrm>
              <a:off x="3188" y="691"/>
              <a:ext cx="9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57" name="Rectangle 511"/>
            <p:cNvSpPr>
              <a:spLocks noChangeArrowheads="1"/>
            </p:cNvSpPr>
            <p:nvPr/>
          </p:nvSpPr>
          <p:spPr bwMode="auto">
            <a:xfrm>
              <a:off x="3351" y="66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58" name="Rectangle 512"/>
            <p:cNvSpPr>
              <a:spLocks noChangeArrowheads="1"/>
            </p:cNvSpPr>
            <p:nvPr/>
          </p:nvSpPr>
          <p:spPr bwMode="auto">
            <a:xfrm>
              <a:off x="3479" y="691"/>
              <a:ext cx="8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59" name="Rectangle 513"/>
            <p:cNvSpPr>
              <a:spLocks noChangeArrowheads="1"/>
            </p:cNvSpPr>
            <p:nvPr/>
          </p:nvSpPr>
          <p:spPr bwMode="auto">
            <a:xfrm>
              <a:off x="3639" y="663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60" name="Rectangle 514"/>
            <p:cNvSpPr>
              <a:spLocks noChangeArrowheads="1"/>
            </p:cNvSpPr>
            <p:nvPr/>
          </p:nvSpPr>
          <p:spPr bwMode="auto">
            <a:xfrm>
              <a:off x="3757" y="691"/>
              <a:ext cx="108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61" name="Rectangle 515"/>
            <p:cNvSpPr>
              <a:spLocks noChangeArrowheads="1"/>
            </p:cNvSpPr>
            <p:nvPr/>
          </p:nvSpPr>
          <p:spPr bwMode="auto">
            <a:xfrm>
              <a:off x="3639" y="471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62" name="Rectangle 516"/>
            <p:cNvSpPr>
              <a:spLocks noChangeArrowheads="1"/>
            </p:cNvSpPr>
            <p:nvPr/>
          </p:nvSpPr>
          <p:spPr bwMode="auto">
            <a:xfrm>
              <a:off x="3750" y="499"/>
              <a:ext cx="122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63" name="Rectangle 517"/>
            <p:cNvSpPr>
              <a:spLocks noChangeArrowheads="1"/>
            </p:cNvSpPr>
            <p:nvPr/>
          </p:nvSpPr>
          <p:spPr bwMode="auto">
            <a:xfrm>
              <a:off x="663" y="855"/>
              <a:ext cx="1632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64" name="Rectangle 518"/>
            <p:cNvSpPr>
              <a:spLocks noChangeArrowheads="1"/>
            </p:cNvSpPr>
            <p:nvPr/>
          </p:nvSpPr>
          <p:spPr bwMode="auto">
            <a:xfrm>
              <a:off x="785" y="894"/>
              <a:ext cx="407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charset="0"/>
                </a:rPr>
                <a:t>0x00c: 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65" name="Rectangle 519"/>
            <p:cNvSpPr>
              <a:spLocks noChangeArrowheads="1"/>
            </p:cNvSpPr>
            <p:nvPr/>
          </p:nvSpPr>
          <p:spPr bwMode="auto">
            <a:xfrm>
              <a:off x="1222" y="894"/>
              <a:ext cx="203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charset="0"/>
                </a:rPr>
                <a:t>nop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66" name="Rectangle 520"/>
            <p:cNvSpPr>
              <a:spLocks noChangeArrowheads="1"/>
            </p:cNvSpPr>
            <p:nvPr/>
          </p:nvSpPr>
          <p:spPr bwMode="auto">
            <a:xfrm>
              <a:off x="3063" y="85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67" name="Rectangle 521"/>
            <p:cNvSpPr>
              <a:spLocks noChangeArrowheads="1"/>
            </p:cNvSpPr>
            <p:nvPr/>
          </p:nvSpPr>
          <p:spPr bwMode="auto">
            <a:xfrm>
              <a:off x="3196" y="883"/>
              <a:ext cx="79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68" name="Rectangle 522"/>
            <p:cNvSpPr>
              <a:spLocks noChangeArrowheads="1"/>
            </p:cNvSpPr>
            <p:nvPr/>
          </p:nvSpPr>
          <p:spPr bwMode="auto">
            <a:xfrm>
              <a:off x="3351" y="85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69" name="Rectangle 523"/>
            <p:cNvSpPr>
              <a:spLocks noChangeArrowheads="1"/>
            </p:cNvSpPr>
            <p:nvPr/>
          </p:nvSpPr>
          <p:spPr bwMode="auto">
            <a:xfrm>
              <a:off x="3476" y="883"/>
              <a:ext cx="9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70" name="Rectangle 524"/>
            <p:cNvSpPr>
              <a:spLocks noChangeArrowheads="1"/>
            </p:cNvSpPr>
            <p:nvPr/>
          </p:nvSpPr>
          <p:spPr bwMode="auto">
            <a:xfrm>
              <a:off x="3639" y="855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71" name="Rectangle 525"/>
            <p:cNvSpPr>
              <a:spLocks noChangeArrowheads="1"/>
            </p:cNvSpPr>
            <p:nvPr/>
          </p:nvSpPr>
          <p:spPr bwMode="auto">
            <a:xfrm>
              <a:off x="3767" y="883"/>
              <a:ext cx="8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72" name="Rectangle 526"/>
            <p:cNvSpPr>
              <a:spLocks noChangeArrowheads="1"/>
            </p:cNvSpPr>
            <p:nvPr/>
          </p:nvSpPr>
          <p:spPr bwMode="auto">
            <a:xfrm>
              <a:off x="3927" y="85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73" name="Rectangle 527"/>
            <p:cNvSpPr>
              <a:spLocks noChangeArrowheads="1"/>
            </p:cNvSpPr>
            <p:nvPr/>
          </p:nvSpPr>
          <p:spPr bwMode="auto">
            <a:xfrm>
              <a:off x="4045" y="883"/>
              <a:ext cx="108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74" name="Rectangle 528"/>
            <p:cNvSpPr>
              <a:spLocks noChangeArrowheads="1"/>
            </p:cNvSpPr>
            <p:nvPr/>
          </p:nvSpPr>
          <p:spPr bwMode="auto">
            <a:xfrm>
              <a:off x="4215" y="85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75" name="Rectangle 529"/>
            <p:cNvSpPr>
              <a:spLocks noChangeArrowheads="1"/>
            </p:cNvSpPr>
            <p:nvPr/>
          </p:nvSpPr>
          <p:spPr bwMode="auto">
            <a:xfrm>
              <a:off x="4326" y="883"/>
              <a:ext cx="122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76" name="Rectangle 530"/>
            <p:cNvSpPr>
              <a:spLocks noChangeArrowheads="1"/>
            </p:cNvSpPr>
            <p:nvPr/>
          </p:nvSpPr>
          <p:spPr bwMode="auto">
            <a:xfrm>
              <a:off x="3063" y="85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77" name="Rectangle 531"/>
            <p:cNvSpPr>
              <a:spLocks noChangeArrowheads="1"/>
            </p:cNvSpPr>
            <p:nvPr/>
          </p:nvSpPr>
          <p:spPr bwMode="auto">
            <a:xfrm>
              <a:off x="3196" y="883"/>
              <a:ext cx="79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78" name="Rectangle 532"/>
            <p:cNvSpPr>
              <a:spLocks noChangeArrowheads="1"/>
            </p:cNvSpPr>
            <p:nvPr/>
          </p:nvSpPr>
          <p:spPr bwMode="auto">
            <a:xfrm>
              <a:off x="3351" y="85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79" name="Rectangle 533"/>
            <p:cNvSpPr>
              <a:spLocks noChangeArrowheads="1"/>
            </p:cNvSpPr>
            <p:nvPr/>
          </p:nvSpPr>
          <p:spPr bwMode="auto">
            <a:xfrm>
              <a:off x="3476" y="883"/>
              <a:ext cx="9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80" name="Rectangle 534"/>
            <p:cNvSpPr>
              <a:spLocks noChangeArrowheads="1"/>
            </p:cNvSpPr>
            <p:nvPr/>
          </p:nvSpPr>
          <p:spPr bwMode="auto">
            <a:xfrm>
              <a:off x="3639" y="855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81" name="Rectangle 535"/>
            <p:cNvSpPr>
              <a:spLocks noChangeArrowheads="1"/>
            </p:cNvSpPr>
            <p:nvPr/>
          </p:nvSpPr>
          <p:spPr bwMode="auto">
            <a:xfrm>
              <a:off x="3767" y="883"/>
              <a:ext cx="8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82" name="Rectangle 536"/>
            <p:cNvSpPr>
              <a:spLocks noChangeArrowheads="1"/>
            </p:cNvSpPr>
            <p:nvPr/>
          </p:nvSpPr>
          <p:spPr bwMode="auto">
            <a:xfrm>
              <a:off x="3927" y="85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83" name="Rectangle 537"/>
            <p:cNvSpPr>
              <a:spLocks noChangeArrowheads="1"/>
            </p:cNvSpPr>
            <p:nvPr/>
          </p:nvSpPr>
          <p:spPr bwMode="auto">
            <a:xfrm>
              <a:off x="4045" y="883"/>
              <a:ext cx="108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84" name="Rectangle 538"/>
            <p:cNvSpPr>
              <a:spLocks noChangeArrowheads="1"/>
            </p:cNvSpPr>
            <p:nvPr/>
          </p:nvSpPr>
          <p:spPr bwMode="auto">
            <a:xfrm>
              <a:off x="4215" y="85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85" name="Rectangle 539"/>
            <p:cNvSpPr>
              <a:spLocks noChangeArrowheads="1"/>
            </p:cNvSpPr>
            <p:nvPr/>
          </p:nvSpPr>
          <p:spPr bwMode="auto">
            <a:xfrm>
              <a:off x="4326" y="883"/>
              <a:ext cx="122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86" name="Rectangle 540"/>
            <p:cNvSpPr>
              <a:spLocks noChangeArrowheads="1"/>
            </p:cNvSpPr>
            <p:nvPr/>
          </p:nvSpPr>
          <p:spPr bwMode="auto">
            <a:xfrm>
              <a:off x="663" y="1047"/>
              <a:ext cx="1632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87" name="Rectangle 541"/>
            <p:cNvSpPr>
              <a:spLocks noChangeArrowheads="1"/>
            </p:cNvSpPr>
            <p:nvPr/>
          </p:nvSpPr>
          <p:spPr bwMode="auto">
            <a:xfrm>
              <a:off x="785" y="1086"/>
              <a:ext cx="407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charset="0"/>
                </a:rPr>
                <a:t>0x00d: 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88" name="Rectangle 542"/>
            <p:cNvSpPr>
              <a:spLocks noChangeArrowheads="1"/>
            </p:cNvSpPr>
            <p:nvPr/>
          </p:nvSpPr>
          <p:spPr bwMode="auto">
            <a:xfrm>
              <a:off x="1221" y="1086"/>
              <a:ext cx="271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charset="0"/>
                </a:rPr>
                <a:t>addl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89" name="Rectangle 543"/>
            <p:cNvSpPr>
              <a:spLocks noChangeArrowheads="1"/>
            </p:cNvSpPr>
            <p:nvPr/>
          </p:nvSpPr>
          <p:spPr bwMode="auto">
            <a:xfrm>
              <a:off x="1558" y="1086"/>
              <a:ext cx="68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charset="0"/>
                </a:rPr>
                <a:t>%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90" name="Rectangle 544"/>
            <p:cNvSpPr>
              <a:spLocks noChangeArrowheads="1"/>
            </p:cNvSpPr>
            <p:nvPr/>
          </p:nvSpPr>
          <p:spPr bwMode="auto">
            <a:xfrm>
              <a:off x="1624" y="1086"/>
              <a:ext cx="203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charset="0"/>
                </a:rPr>
                <a:t>edx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91" name="Rectangle 545"/>
            <p:cNvSpPr>
              <a:spLocks noChangeArrowheads="1"/>
            </p:cNvSpPr>
            <p:nvPr/>
          </p:nvSpPr>
          <p:spPr bwMode="auto">
            <a:xfrm>
              <a:off x="1825" y="1086"/>
              <a:ext cx="136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charset="0"/>
                </a:rPr>
                <a:t>,%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92" name="Rectangle 546"/>
            <p:cNvSpPr>
              <a:spLocks noChangeArrowheads="1"/>
            </p:cNvSpPr>
            <p:nvPr/>
          </p:nvSpPr>
          <p:spPr bwMode="auto">
            <a:xfrm>
              <a:off x="1959" y="1086"/>
              <a:ext cx="203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charset="0"/>
                </a:rPr>
                <a:t>eax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93" name="Rectangle 547"/>
            <p:cNvSpPr>
              <a:spLocks noChangeArrowheads="1"/>
            </p:cNvSpPr>
            <p:nvPr/>
          </p:nvSpPr>
          <p:spPr bwMode="auto">
            <a:xfrm>
              <a:off x="3351" y="104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94" name="Rectangle 548"/>
            <p:cNvSpPr>
              <a:spLocks noChangeArrowheads="1"/>
            </p:cNvSpPr>
            <p:nvPr/>
          </p:nvSpPr>
          <p:spPr bwMode="auto">
            <a:xfrm>
              <a:off x="3484" y="1075"/>
              <a:ext cx="79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95" name="Rectangle 549"/>
            <p:cNvSpPr>
              <a:spLocks noChangeArrowheads="1"/>
            </p:cNvSpPr>
            <p:nvPr/>
          </p:nvSpPr>
          <p:spPr bwMode="auto">
            <a:xfrm>
              <a:off x="3639" y="1047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96" name="Rectangle 550"/>
            <p:cNvSpPr>
              <a:spLocks noChangeArrowheads="1"/>
            </p:cNvSpPr>
            <p:nvPr/>
          </p:nvSpPr>
          <p:spPr bwMode="auto">
            <a:xfrm>
              <a:off x="3764" y="1075"/>
              <a:ext cx="9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97" name="Rectangle 551"/>
            <p:cNvSpPr>
              <a:spLocks noChangeArrowheads="1"/>
            </p:cNvSpPr>
            <p:nvPr/>
          </p:nvSpPr>
          <p:spPr bwMode="auto">
            <a:xfrm>
              <a:off x="3927" y="104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98" name="Rectangle 552"/>
            <p:cNvSpPr>
              <a:spLocks noChangeArrowheads="1"/>
            </p:cNvSpPr>
            <p:nvPr/>
          </p:nvSpPr>
          <p:spPr bwMode="auto">
            <a:xfrm>
              <a:off x="4055" y="1075"/>
              <a:ext cx="8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99" name="Rectangle 553"/>
            <p:cNvSpPr>
              <a:spLocks noChangeArrowheads="1"/>
            </p:cNvSpPr>
            <p:nvPr/>
          </p:nvSpPr>
          <p:spPr bwMode="auto">
            <a:xfrm>
              <a:off x="4215" y="104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00" name="Rectangle 554"/>
            <p:cNvSpPr>
              <a:spLocks noChangeArrowheads="1"/>
            </p:cNvSpPr>
            <p:nvPr/>
          </p:nvSpPr>
          <p:spPr bwMode="auto">
            <a:xfrm>
              <a:off x="4333" y="1075"/>
              <a:ext cx="108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01" name="Rectangle 555"/>
            <p:cNvSpPr>
              <a:spLocks noChangeArrowheads="1"/>
            </p:cNvSpPr>
            <p:nvPr/>
          </p:nvSpPr>
          <p:spPr bwMode="auto">
            <a:xfrm>
              <a:off x="4503" y="104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02" name="Rectangle 556"/>
            <p:cNvSpPr>
              <a:spLocks noChangeArrowheads="1"/>
            </p:cNvSpPr>
            <p:nvPr/>
          </p:nvSpPr>
          <p:spPr bwMode="auto">
            <a:xfrm>
              <a:off x="4614" y="1075"/>
              <a:ext cx="122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03" name="Rectangle 557"/>
            <p:cNvSpPr>
              <a:spLocks noChangeArrowheads="1"/>
            </p:cNvSpPr>
            <p:nvPr/>
          </p:nvSpPr>
          <p:spPr bwMode="auto">
            <a:xfrm>
              <a:off x="3351" y="104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04" name="Rectangle 558"/>
            <p:cNvSpPr>
              <a:spLocks noChangeArrowheads="1"/>
            </p:cNvSpPr>
            <p:nvPr/>
          </p:nvSpPr>
          <p:spPr bwMode="auto">
            <a:xfrm>
              <a:off x="3484" y="1075"/>
              <a:ext cx="79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05" name="Rectangle 559"/>
            <p:cNvSpPr>
              <a:spLocks noChangeArrowheads="1"/>
            </p:cNvSpPr>
            <p:nvPr/>
          </p:nvSpPr>
          <p:spPr bwMode="auto">
            <a:xfrm>
              <a:off x="3639" y="1047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06" name="Rectangle 560"/>
            <p:cNvSpPr>
              <a:spLocks noChangeArrowheads="1"/>
            </p:cNvSpPr>
            <p:nvPr/>
          </p:nvSpPr>
          <p:spPr bwMode="auto">
            <a:xfrm>
              <a:off x="3764" y="1075"/>
              <a:ext cx="9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07" name="Rectangle 561"/>
            <p:cNvSpPr>
              <a:spLocks noChangeArrowheads="1"/>
            </p:cNvSpPr>
            <p:nvPr/>
          </p:nvSpPr>
          <p:spPr bwMode="auto">
            <a:xfrm>
              <a:off x="3927" y="104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08" name="Rectangle 562"/>
            <p:cNvSpPr>
              <a:spLocks noChangeArrowheads="1"/>
            </p:cNvSpPr>
            <p:nvPr/>
          </p:nvSpPr>
          <p:spPr bwMode="auto">
            <a:xfrm>
              <a:off x="4055" y="1075"/>
              <a:ext cx="8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09" name="Rectangle 563"/>
            <p:cNvSpPr>
              <a:spLocks noChangeArrowheads="1"/>
            </p:cNvSpPr>
            <p:nvPr/>
          </p:nvSpPr>
          <p:spPr bwMode="auto">
            <a:xfrm>
              <a:off x="4215" y="104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10" name="Rectangle 564"/>
            <p:cNvSpPr>
              <a:spLocks noChangeArrowheads="1"/>
            </p:cNvSpPr>
            <p:nvPr/>
          </p:nvSpPr>
          <p:spPr bwMode="auto">
            <a:xfrm>
              <a:off x="4333" y="1075"/>
              <a:ext cx="108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11" name="Rectangle 565"/>
            <p:cNvSpPr>
              <a:spLocks noChangeArrowheads="1"/>
            </p:cNvSpPr>
            <p:nvPr/>
          </p:nvSpPr>
          <p:spPr bwMode="auto">
            <a:xfrm>
              <a:off x="4503" y="104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12" name="Rectangle 566"/>
            <p:cNvSpPr>
              <a:spLocks noChangeArrowheads="1"/>
            </p:cNvSpPr>
            <p:nvPr/>
          </p:nvSpPr>
          <p:spPr bwMode="auto">
            <a:xfrm>
              <a:off x="4614" y="1075"/>
              <a:ext cx="122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13" name="Rectangle 567"/>
            <p:cNvSpPr>
              <a:spLocks noChangeArrowheads="1"/>
            </p:cNvSpPr>
            <p:nvPr/>
          </p:nvSpPr>
          <p:spPr bwMode="auto">
            <a:xfrm>
              <a:off x="663" y="1239"/>
              <a:ext cx="1632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14" name="Rectangle 568"/>
            <p:cNvSpPr>
              <a:spLocks noChangeArrowheads="1"/>
            </p:cNvSpPr>
            <p:nvPr/>
          </p:nvSpPr>
          <p:spPr bwMode="auto">
            <a:xfrm>
              <a:off x="750" y="1278"/>
              <a:ext cx="746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charset="0"/>
                </a:rPr>
                <a:t>0x00f: halt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15" name="Rectangle 569"/>
            <p:cNvSpPr>
              <a:spLocks noChangeArrowheads="1"/>
            </p:cNvSpPr>
            <p:nvPr/>
          </p:nvSpPr>
          <p:spPr bwMode="auto">
            <a:xfrm>
              <a:off x="3639" y="1239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16" name="Rectangle 570"/>
            <p:cNvSpPr>
              <a:spLocks noChangeArrowheads="1"/>
            </p:cNvSpPr>
            <p:nvPr/>
          </p:nvSpPr>
          <p:spPr bwMode="auto">
            <a:xfrm>
              <a:off x="3772" y="1267"/>
              <a:ext cx="79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17" name="Rectangle 571"/>
            <p:cNvSpPr>
              <a:spLocks noChangeArrowheads="1"/>
            </p:cNvSpPr>
            <p:nvPr/>
          </p:nvSpPr>
          <p:spPr bwMode="auto">
            <a:xfrm>
              <a:off x="3927" y="12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18" name="Rectangle 572"/>
            <p:cNvSpPr>
              <a:spLocks noChangeArrowheads="1"/>
            </p:cNvSpPr>
            <p:nvPr/>
          </p:nvSpPr>
          <p:spPr bwMode="auto">
            <a:xfrm>
              <a:off x="4052" y="1267"/>
              <a:ext cx="9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19" name="Rectangle 573"/>
            <p:cNvSpPr>
              <a:spLocks noChangeArrowheads="1"/>
            </p:cNvSpPr>
            <p:nvPr/>
          </p:nvSpPr>
          <p:spPr bwMode="auto">
            <a:xfrm>
              <a:off x="4215" y="12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20" name="Rectangle 574"/>
            <p:cNvSpPr>
              <a:spLocks noChangeArrowheads="1"/>
            </p:cNvSpPr>
            <p:nvPr/>
          </p:nvSpPr>
          <p:spPr bwMode="auto">
            <a:xfrm>
              <a:off x="4343" y="1267"/>
              <a:ext cx="8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21" name="Rectangle 575"/>
            <p:cNvSpPr>
              <a:spLocks noChangeArrowheads="1"/>
            </p:cNvSpPr>
            <p:nvPr/>
          </p:nvSpPr>
          <p:spPr bwMode="auto">
            <a:xfrm>
              <a:off x="4503" y="12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22" name="Rectangle 576"/>
            <p:cNvSpPr>
              <a:spLocks noChangeArrowheads="1"/>
            </p:cNvSpPr>
            <p:nvPr/>
          </p:nvSpPr>
          <p:spPr bwMode="auto">
            <a:xfrm>
              <a:off x="4621" y="1267"/>
              <a:ext cx="108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23" name="Rectangle 577"/>
            <p:cNvSpPr>
              <a:spLocks noChangeArrowheads="1"/>
            </p:cNvSpPr>
            <p:nvPr/>
          </p:nvSpPr>
          <p:spPr bwMode="auto">
            <a:xfrm>
              <a:off x="4791" y="12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24" name="Rectangle 578"/>
            <p:cNvSpPr>
              <a:spLocks noChangeArrowheads="1"/>
            </p:cNvSpPr>
            <p:nvPr/>
          </p:nvSpPr>
          <p:spPr bwMode="auto">
            <a:xfrm>
              <a:off x="4902" y="1267"/>
              <a:ext cx="122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25" name="Rectangle 579"/>
            <p:cNvSpPr>
              <a:spLocks noChangeArrowheads="1"/>
            </p:cNvSpPr>
            <p:nvPr/>
          </p:nvSpPr>
          <p:spPr bwMode="auto">
            <a:xfrm>
              <a:off x="3639" y="1239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26" name="Rectangle 580"/>
            <p:cNvSpPr>
              <a:spLocks noChangeArrowheads="1"/>
            </p:cNvSpPr>
            <p:nvPr/>
          </p:nvSpPr>
          <p:spPr bwMode="auto">
            <a:xfrm>
              <a:off x="3772" y="1267"/>
              <a:ext cx="79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27" name="Rectangle 581"/>
            <p:cNvSpPr>
              <a:spLocks noChangeArrowheads="1"/>
            </p:cNvSpPr>
            <p:nvPr/>
          </p:nvSpPr>
          <p:spPr bwMode="auto">
            <a:xfrm>
              <a:off x="3927" y="12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28" name="Rectangle 582"/>
            <p:cNvSpPr>
              <a:spLocks noChangeArrowheads="1"/>
            </p:cNvSpPr>
            <p:nvPr/>
          </p:nvSpPr>
          <p:spPr bwMode="auto">
            <a:xfrm>
              <a:off x="4052" y="1267"/>
              <a:ext cx="9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29" name="Rectangle 583"/>
            <p:cNvSpPr>
              <a:spLocks noChangeArrowheads="1"/>
            </p:cNvSpPr>
            <p:nvPr/>
          </p:nvSpPr>
          <p:spPr bwMode="auto">
            <a:xfrm>
              <a:off x="4215" y="12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30" name="Rectangle 584"/>
            <p:cNvSpPr>
              <a:spLocks noChangeArrowheads="1"/>
            </p:cNvSpPr>
            <p:nvPr/>
          </p:nvSpPr>
          <p:spPr bwMode="auto">
            <a:xfrm>
              <a:off x="4343" y="1267"/>
              <a:ext cx="8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31" name="Rectangle 585"/>
            <p:cNvSpPr>
              <a:spLocks noChangeArrowheads="1"/>
            </p:cNvSpPr>
            <p:nvPr/>
          </p:nvSpPr>
          <p:spPr bwMode="auto">
            <a:xfrm>
              <a:off x="4503" y="12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32" name="Rectangle 586"/>
            <p:cNvSpPr>
              <a:spLocks noChangeArrowheads="1"/>
            </p:cNvSpPr>
            <p:nvPr/>
          </p:nvSpPr>
          <p:spPr bwMode="auto">
            <a:xfrm>
              <a:off x="4621" y="1267"/>
              <a:ext cx="108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33" name="Rectangle 587"/>
            <p:cNvSpPr>
              <a:spLocks noChangeArrowheads="1"/>
            </p:cNvSpPr>
            <p:nvPr/>
          </p:nvSpPr>
          <p:spPr bwMode="auto">
            <a:xfrm>
              <a:off x="4791" y="12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34" name="Rectangle 588"/>
            <p:cNvSpPr>
              <a:spLocks noChangeArrowheads="1"/>
            </p:cNvSpPr>
            <p:nvPr/>
          </p:nvSpPr>
          <p:spPr bwMode="auto">
            <a:xfrm>
              <a:off x="4902" y="1267"/>
              <a:ext cx="122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35" name="Rectangle 589"/>
            <p:cNvSpPr>
              <a:spLocks noChangeArrowheads="1"/>
            </p:cNvSpPr>
            <p:nvPr/>
          </p:nvSpPr>
          <p:spPr bwMode="auto">
            <a:xfrm>
              <a:off x="663" y="231"/>
              <a:ext cx="1632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36" name="Rectangle 590"/>
            <p:cNvSpPr>
              <a:spLocks noChangeArrowheads="1"/>
            </p:cNvSpPr>
            <p:nvPr/>
          </p:nvSpPr>
          <p:spPr bwMode="auto">
            <a:xfrm>
              <a:off x="754" y="265"/>
              <a:ext cx="813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Courier New" charset="0"/>
                </a:rPr>
                <a:t># demo-h1.ys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37" name="Line 591"/>
            <p:cNvSpPr>
              <a:spLocks noChangeShapeType="1"/>
            </p:cNvSpPr>
            <p:nvPr/>
          </p:nvSpPr>
          <p:spPr bwMode="auto">
            <a:xfrm flipH="1">
              <a:off x="3159" y="1431"/>
              <a:ext cx="48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38" name="Line 592"/>
            <p:cNvSpPr>
              <a:spLocks noChangeShapeType="1"/>
            </p:cNvSpPr>
            <p:nvPr/>
          </p:nvSpPr>
          <p:spPr bwMode="auto">
            <a:xfrm>
              <a:off x="3927" y="1431"/>
              <a:ext cx="432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39" name="Rectangle 593"/>
            <p:cNvSpPr>
              <a:spLocks noChangeArrowheads="1"/>
            </p:cNvSpPr>
            <p:nvPr/>
          </p:nvSpPr>
          <p:spPr bwMode="auto">
            <a:xfrm>
              <a:off x="3159" y="1815"/>
              <a:ext cx="1201" cy="625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40" name="Rectangle 594"/>
            <p:cNvSpPr>
              <a:spLocks noChangeArrowheads="1"/>
            </p:cNvSpPr>
            <p:nvPr/>
          </p:nvSpPr>
          <p:spPr bwMode="auto">
            <a:xfrm>
              <a:off x="3726" y="1856"/>
              <a:ext cx="122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41" name="Rectangle 595"/>
            <p:cNvSpPr>
              <a:spLocks noChangeArrowheads="1"/>
            </p:cNvSpPr>
            <p:nvPr/>
          </p:nvSpPr>
          <p:spPr bwMode="auto">
            <a:xfrm>
              <a:off x="3159" y="2055"/>
              <a:ext cx="1201" cy="1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42" name="Rectangle 596"/>
            <p:cNvSpPr>
              <a:spLocks noChangeArrowheads="1"/>
            </p:cNvSpPr>
            <p:nvPr/>
          </p:nvSpPr>
          <p:spPr bwMode="auto">
            <a:xfrm>
              <a:off x="3245" y="2085"/>
              <a:ext cx="113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R[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43" name="Rectangle 597"/>
            <p:cNvSpPr>
              <a:spLocks noChangeArrowheads="1"/>
            </p:cNvSpPr>
            <p:nvPr/>
          </p:nvSpPr>
          <p:spPr bwMode="auto">
            <a:xfrm>
              <a:off x="3366" y="2097"/>
              <a:ext cx="68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charset="0"/>
                </a:rPr>
                <a:t>%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44" name="Rectangle 598"/>
            <p:cNvSpPr>
              <a:spLocks noChangeArrowheads="1"/>
            </p:cNvSpPr>
            <p:nvPr/>
          </p:nvSpPr>
          <p:spPr bwMode="auto">
            <a:xfrm>
              <a:off x="3432" y="2097"/>
              <a:ext cx="203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charset="0"/>
                </a:rPr>
                <a:t>edx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45" name="Rectangle 599"/>
            <p:cNvSpPr>
              <a:spLocks noChangeArrowheads="1"/>
            </p:cNvSpPr>
            <p:nvPr/>
          </p:nvSpPr>
          <p:spPr bwMode="auto">
            <a:xfrm>
              <a:off x="3640" y="2085"/>
              <a:ext cx="31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] 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46" name="Rectangle 600"/>
            <p:cNvSpPr>
              <a:spLocks noChangeArrowheads="1"/>
            </p:cNvSpPr>
            <p:nvPr/>
          </p:nvSpPr>
          <p:spPr bwMode="auto">
            <a:xfrm>
              <a:off x="3706" y="2081"/>
              <a:ext cx="101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Wingdings 3" charset="0"/>
                </a:rPr>
                <a:t>f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47" name="Rectangle 601"/>
            <p:cNvSpPr>
              <a:spLocks noChangeArrowheads="1"/>
            </p:cNvSpPr>
            <p:nvPr/>
          </p:nvSpPr>
          <p:spPr bwMode="auto">
            <a:xfrm>
              <a:off x="3817" y="2085"/>
              <a:ext cx="126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10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48" name="Rectangle 602"/>
            <p:cNvSpPr>
              <a:spLocks noChangeArrowheads="1"/>
            </p:cNvSpPr>
            <p:nvPr/>
          </p:nvSpPr>
          <p:spPr bwMode="auto">
            <a:xfrm>
              <a:off x="3159" y="1815"/>
              <a:ext cx="1201" cy="625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49" name="Rectangle 603"/>
            <p:cNvSpPr>
              <a:spLocks noChangeArrowheads="1"/>
            </p:cNvSpPr>
            <p:nvPr/>
          </p:nvSpPr>
          <p:spPr bwMode="auto">
            <a:xfrm>
              <a:off x="3726" y="1856"/>
              <a:ext cx="122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50" name="Rectangle 604"/>
            <p:cNvSpPr>
              <a:spLocks noChangeArrowheads="1"/>
            </p:cNvSpPr>
            <p:nvPr/>
          </p:nvSpPr>
          <p:spPr bwMode="auto">
            <a:xfrm>
              <a:off x="3159" y="2055"/>
              <a:ext cx="1201" cy="1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51" name="Rectangle 605"/>
            <p:cNvSpPr>
              <a:spLocks noChangeArrowheads="1"/>
            </p:cNvSpPr>
            <p:nvPr/>
          </p:nvSpPr>
          <p:spPr bwMode="auto">
            <a:xfrm>
              <a:off x="3245" y="2085"/>
              <a:ext cx="113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R[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52" name="Rectangle 606"/>
            <p:cNvSpPr>
              <a:spLocks noChangeArrowheads="1"/>
            </p:cNvSpPr>
            <p:nvPr/>
          </p:nvSpPr>
          <p:spPr bwMode="auto">
            <a:xfrm>
              <a:off x="3366" y="2097"/>
              <a:ext cx="68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charset="0"/>
                </a:rPr>
                <a:t>%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53" name="Rectangle 607"/>
            <p:cNvSpPr>
              <a:spLocks noChangeArrowheads="1"/>
            </p:cNvSpPr>
            <p:nvPr/>
          </p:nvSpPr>
          <p:spPr bwMode="auto">
            <a:xfrm>
              <a:off x="3432" y="2097"/>
              <a:ext cx="203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charset="0"/>
                </a:rPr>
                <a:t>edx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54" name="Rectangle 608"/>
            <p:cNvSpPr>
              <a:spLocks noChangeArrowheads="1"/>
            </p:cNvSpPr>
            <p:nvPr/>
          </p:nvSpPr>
          <p:spPr bwMode="auto">
            <a:xfrm>
              <a:off x="3640" y="2085"/>
              <a:ext cx="31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] 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55" name="Rectangle 609"/>
            <p:cNvSpPr>
              <a:spLocks noChangeArrowheads="1"/>
            </p:cNvSpPr>
            <p:nvPr/>
          </p:nvSpPr>
          <p:spPr bwMode="auto">
            <a:xfrm>
              <a:off x="3706" y="2081"/>
              <a:ext cx="101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Wingdings 3" charset="0"/>
                </a:rPr>
                <a:t>f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56" name="Rectangle 610"/>
            <p:cNvSpPr>
              <a:spLocks noChangeArrowheads="1"/>
            </p:cNvSpPr>
            <p:nvPr/>
          </p:nvSpPr>
          <p:spPr bwMode="auto">
            <a:xfrm>
              <a:off x="3817" y="2085"/>
              <a:ext cx="126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10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grpSp>
          <p:nvGrpSpPr>
            <p:cNvPr id="141457" name="Group 674"/>
            <p:cNvGrpSpPr>
              <a:grpSpLocks/>
            </p:cNvGrpSpPr>
            <p:nvPr/>
          </p:nvGrpSpPr>
          <p:grpSpPr bwMode="auto">
            <a:xfrm>
              <a:off x="3159" y="1575"/>
              <a:ext cx="1729" cy="2497"/>
              <a:chOff x="3159" y="1575"/>
              <a:chExt cx="1729" cy="2497"/>
            </a:xfrm>
          </p:grpSpPr>
          <p:sp>
            <p:nvSpPr>
              <p:cNvPr id="141458" name="Rectangle 611"/>
              <p:cNvSpPr>
                <a:spLocks noChangeArrowheads="1"/>
              </p:cNvSpPr>
              <p:nvPr/>
            </p:nvSpPr>
            <p:spPr bwMode="auto">
              <a:xfrm>
                <a:off x="3159" y="3447"/>
                <a:ext cx="1201" cy="625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459" name="Rectangle 612"/>
              <p:cNvSpPr>
                <a:spLocks noChangeArrowheads="1"/>
              </p:cNvSpPr>
              <p:nvPr/>
            </p:nvSpPr>
            <p:spPr bwMode="auto">
              <a:xfrm>
                <a:off x="3740" y="3488"/>
                <a:ext cx="93" cy="1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D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460" name="Rectangle 613"/>
              <p:cNvSpPr>
                <a:spLocks noChangeArrowheads="1"/>
              </p:cNvSpPr>
              <p:nvPr/>
            </p:nvSpPr>
            <p:spPr bwMode="auto">
              <a:xfrm>
                <a:off x="3159" y="3687"/>
                <a:ext cx="1201" cy="33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461" name="Rectangle 614"/>
              <p:cNvSpPr>
                <a:spLocks noChangeArrowheads="1"/>
              </p:cNvSpPr>
              <p:nvPr/>
            </p:nvSpPr>
            <p:spPr bwMode="auto">
              <a:xfrm>
                <a:off x="3244" y="3719"/>
                <a:ext cx="220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valA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462" name="Rectangle 615"/>
              <p:cNvSpPr>
                <a:spLocks noChangeArrowheads="1"/>
              </p:cNvSpPr>
              <p:nvPr/>
            </p:nvSpPr>
            <p:spPr bwMode="auto">
              <a:xfrm>
                <a:off x="3512" y="3715"/>
                <a:ext cx="101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charset="0"/>
                  </a:rPr>
                  <a:t>f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463" name="Rectangle 616"/>
              <p:cNvSpPr>
                <a:spLocks noChangeArrowheads="1"/>
              </p:cNvSpPr>
              <p:nvPr/>
            </p:nvSpPr>
            <p:spPr bwMode="auto">
              <a:xfrm>
                <a:off x="3624" y="3719"/>
                <a:ext cx="113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464" name="Rectangle 617"/>
              <p:cNvSpPr>
                <a:spLocks noChangeArrowheads="1"/>
              </p:cNvSpPr>
              <p:nvPr/>
            </p:nvSpPr>
            <p:spPr bwMode="auto">
              <a:xfrm>
                <a:off x="3745" y="3731"/>
                <a:ext cx="68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charset="0"/>
                  </a:rPr>
                  <a:t>%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465" name="Rectangle 618"/>
              <p:cNvSpPr>
                <a:spLocks noChangeArrowheads="1"/>
              </p:cNvSpPr>
              <p:nvPr/>
            </p:nvSpPr>
            <p:spPr bwMode="auto">
              <a:xfrm>
                <a:off x="3811" y="3731"/>
                <a:ext cx="203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charset="0"/>
                  </a:rPr>
                  <a:t>edx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466" name="Rectangle 619"/>
              <p:cNvSpPr>
                <a:spLocks noChangeArrowheads="1"/>
              </p:cNvSpPr>
              <p:nvPr/>
            </p:nvSpPr>
            <p:spPr bwMode="auto">
              <a:xfrm>
                <a:off x="4019" y="3719"/>
                <a:ext cx="31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467" name="Rectangle 620"/>
              <p:cNvSpPr>
                <a:spLocks noChangeArrowheads="1"/>
              </p:cNvSpPr>
              <p:nvPr/>
            </p:nvSpPr>
            <p:spPr bwMode="auto">
              <a:xfrm>
                <a:off x="4081" y="3719"/>
                <a:ext cx="66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468" name="Rectangle 621"/>
              <p:cNvSpPr>
                <a:spLocks noChangeArrowheads="1"/>
              </p:cNvSpPr>
              <p:nvPr/>
            </p:nvSpPr>
            <p:spPr bwMode="auto">
              <a:xfrm>
                <a:off x="4162" y="3719"/>
                <a:ext cx="63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0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469" name="Rectangle 622"/>
              <p:cNvSpPr>
                <a:spLocks noChangeArrowheads="1"/>
              </p:cNvSpPr>
              <p:nvPr/>
            </p:nvSpPr>
            <p:spPr bwMode="auto">
              <a:xfrm>
                <a:off x="3244" y="3866"/>
                <a:ext cx="220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valB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470" name="Rectangle 623"/>
              <p:cNvSpPr>
                <a:spLocks noChangeArrowheads="1"/>
              </p:cNvSpPr>
              <p:nvPr/>
            </p:nvSpPr>
            <p:spPr bwMode="auto">
              <a:xfrm>
                <a:off x="3512" y="3862"/>
                <a:ext cx="101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charset="0"/>
                  </a:rPr>
                  <a:t>f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471" name="Rectangle 624"/>
              <p:cNvSpPr>
                <a:spLocks noChangeArrowheads="1"/>
              </p:cNvSpPr>
              <p:nvPr/>
            </p:nvSpPr>
            <p:spPr bwMode="auto">
              <a:xfrm>
                <a:off x="3624" y="3866"/>
                <a:ext cx="113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472" name="Rectangle 625"/>
              <p:cNvSpPr>
                <a:spLocks noChangeArrowheads="1"/>
              </p:cNvSpPr>
              <p:nvPr/>
            </p:nvSpPr>
            <p:spPr bwMode="auto">
              <a:xfrm>
                <a:off x="3745" y="3878"/>
                <a:ext cx="68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charset="0"/>
                  </a:rPr>
                  <a:t>%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473" name="Rectangle 626"/>
              <p:cNvSpPr>
                <a:spLocks noChangeArrowheads="1"/>
              </p:cNvSpPr>
              <p:nvPr/>
            </p:nvSpPr>
            <p:spPr bwMode="auto">
              <a:xfrm>
                <a:off x="3811" y="3878"/>
                <a:ext cx="203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charset="0"/>
                  </a:rPr>
                  <a:t>eax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474" name="Rectangle 627"/>
              <p:cNvSpPr>
                <a:spLocks noChangeArrowheads="1"/>
              </p:cNvSpPr>
              <p:nvPr/>
            </p:nvSpPr>
            <p:spPr bwMode="auto">
              <a:xfrm>
                <a:off x="4019" y="3866"/>
                <a:ext cx="31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475" name="Rectangle 628"/>
              <p:cNvSpPr>
                <a:spLocks noChangeArrowheads="1"/>
              </p:cNvSpPr>
              <p:nvPr/>
            </p:nvSpPr>
            <p:spPr bwMode="auto">
              <a:xfrm>
                <a:off x="4081" y="3866"/>
                <a:ext cx="66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476" name="Rectangle 629"/>
              <p:cNvSpPr>
                <a:spLocks noChangeArrowheads="1"/>
              </p:cNvSpPr>
              <p:nvPr/>
            </p:nvSpPr>
            <p:spPr bwMode="auto">
              <a:xfrm>
                <a:off x="4162" y="3866"/>
                <a:ext cx="63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0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477" name="Rectangle 630"/>
              <p:cNvSpPr>
                <a:spLocks noChangeArrowheads="1"/>
              </p:cNvSpPr>
              <p:nvPr/>
            </p:nvSpPr>
            <p:spPr bwMode="auto">
              <a:xfrm>
                <a:off x="3159" y="3447"/>
                <a:ext cx="1201" cy="625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478" name="Rectangle 631"/>
              <p:cNvSpPr>
                <a:spLocks noChangeArrowheads="1"/>
              </p:cNvSpPr>
              <p:nvPr/>
            </p:nvSpPr>
            <p:spPr bwMode="auto">
              <a:xfrm>
                <a:off x="3740" y="3488"/>
                <a:ext cx="93" cy="1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D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479" name="Rectangle 632"/>
              <p:cNvSpPr>
                <a:spLocks noChangeArrowheads="1"/>
              </p:cNvSpPr>
              <p:nvPr/>
            </p:nvSpPr>
            <p:spPr bwMode="auto">
              <a:xfrm>
                <a:off x="3159" y="3687"/>
                <a:ext cx="1201" cy="33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480" name="Rectangle 633"/>
              <p:cNvSpPr>
                <a:spLocks noChangeArrowheads="1"/>
              </p:cNvSpPr>
              <p:nvPr/>
            </p:nvSpPr>
            <p:spPr bwMode="auto">
              <a:xfrm>
                <a:off x="3244" y="3719"/>
                <a:ext cx="220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valA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481" name="Rectangle 634"/>
              <p:cNvSpPr>
                <a:spLocks noChangeArrowheads="1"/>
              </p:cNvSpPr>
              <p:nvPr/>
            </p:nvSpPr>
            <p:spPr bwMode="auto">
              <a:xfrm>
                <a:off x="3512" y="3715"/>
                <a:ext cx="101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charset="0"/>
                  </a:rPr>
                  <a:t>f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482" name="Rectangle 635"/>
              <p:cNvSpPr>
                <a:spLocks noChangeArrowheads="1"/>
              </p:cNvSpPr>
              <p:nvPr/>
            </p:nvSpPr>
            <p:spPr bwMode="auto">
              <a:xfrm>
                <a:off x="3624" y="3719"/>
                <a:ext cx="113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483" name="Rectangle 636"/>
              <p:cNvSpPr>
                <a:spLocks noChangeArrowheads="1"/>
              </p:cNvSpPr>
              <p:nvPr/>
            </p:nvSpPr>
            <p:spPr bwMode="auto">
              <a:xfrm>
                <a:off x="3745" y="3731"/>
                <a:ext cx="68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charset="0"/>
                  </a:rPr>
                  <a:t>%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484" name="Rectangle 637"/>
              <p:cNvSpPr>
                <a:spLocks noChangeArrowheads="1"/>
              </p:cNvSpPr>
              <p:nvPr/>
            </p:nvSpPr>
            <p:spPr bwMode="auto">
              <a:xfrm>
                <a:off x="3811" y="3731"/>
                <a:ext cx="203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charset="0"/>
                  </a:rPr>
                  <a:t>edx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485" name="Rectangle 638"/>
              <p:cNvSpPr>
                <a:spLocks noChangeArrowheads="1"/>
              </p:cNvSpPr>
              <p:nvPr/>
            </p:nvSpPr>
            <p:spPr bwMode="auto">
              <a:xfrm>
                <a:off x="4019" y="3719"/>
                <a:ext cx="31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486" name="Rectangle 639"/>
              <p:cNvSpPr>
                <a:spLocks noChangeArrowheads="1"/>
              </p:cNvSpPr>
              <p:nvPr/>
            </p:nvSpPr>
            <p:spPr bwMode="auto">
              <a:xfrm>
                <a:off x="4081" y="3719"/>
                <a:ext cx="66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487" name="Rectangle 640"/>
              <p:cNvSpPr>
                <a:spLocks noChangeArrowheads="1"/>
              </p:cNvSpPr>
              <p:nvPr/>
            </p:nvSpPr>
            <p:spPr bwMode="auto">
              <a:xfrm>
                <a:off x="4162" y="3719"/>
                <a:ext cx="63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0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488" name="Rectangle 641"/>
              <p:cNvSpPr>
                <a:spLocks noChangeArrowheads="1"/>
              </p:cNvSpPr>
              <p:nvPr/>
            </p:nvSpPr>
            <p:spPr bwMode="auto">
              <a:xfrm>
                <a:off x="3244" y="3866"/>
                <a:ext cx="220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valB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489" name="Rectangle 642"/>
              <p:cNvSpPr>
                <a:spLocks noChangeArrowheads="1"/>
              </p:cNvSpPr>
              <p:nvPr/>
            </p:nvSpPr>
            <p:spPr bwMode="auto">
              <a:xfrm>
                <a:off x="3512" y="3862"/>
                <a:ext cx="101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charset="0"/>
                  </a:rPr>
                  <a:t>f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490" name="Rectangle 643"/>
              <p:cNvSpPr>
                <a:spLocks noChangeArrowheads="1"/>
              </p:cNvSpPr>
              <p:nvPr/>
            </p:nvSpPr>
            <p:spPr bwMode="auto">
              <a:xfrm>
                <a:off x="3624" y="3866"/>
                <a:ext cx="113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491" name="Rectangle 644"/>
              <p:cNvSpPr>
                <a:spLocks noChangeArrowheads="1"/>
              </p:cNvSpPr>
              <p:nvPr/>
            </p:nvSpPr>
            <p:spPr bwMode="auto">
              <a:xfrm>
                <a:off x="3745" y="3878"/>
                <a:ext cx="68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charset="0"/>
                  </a:rPr>
                  <a:t>%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492" name="Rectangle 645"/>
              <p:cNvSpPr>
                <a:spLocks noChangeArrowheads="1"/>
              </p:cNvSpPr>
              <p:nvPr/>
            </p:nvSpPr>
            <p:spPr bwMode="auto">
              <a:xfrm>
                <a:off x="3811" y="3878"/>
                <a:ext cx="203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charset="0"/>
                  </a:rPr>
                  <a:t>eax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493" name="Rectangle 646"/>
              <p:cNvSpPr>
                <a:spLocks noChangeArrowheads="1"/>
              </p:cNvSpPr>
              <p:nvPr/>
            </p:nvSpPr>
            <p:spPr bwMode="auto">
              <a:xfrm>
                <a:off x="4019" y="3866"/>
                <a:ext cx="31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494" name="Rectangle 647"/>
              <p:cNvSpPr>
                <a:spLocks noChangeArrowheads="1"/>
              </p:cNvSpPr>
              <p:nvPr/>
            </p:nvSpPr>
            <p:spPr bwMode="auto">
              <a:xfrm>
                <a:off x="4081" y="3866"/>
                <a:ext cx="66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495" name="Rectangle 648"/>
              <p:cNvSpPr>
                <a:spLocks noChangeArrowheads="1"/>
              </p:cNvSpPr>
              <p:nvPr/>
            </p:nvSpPr>
            <p:spPr bwMode="auto">
              <a:xfrm>
                <a:off x="4162" y="3866"/>
                <a:ext cx="63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0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496" name="Rectangle 649"/>
              <p:cNvSpPr>
                <a:spLocks noChangeArrowheads="1"/>
              </p:cNvSpPr>
              <p:nvPr/>
            </p:nvSpPr>
            <p:spPr bwMode="auto">
              <a:xfrm>
                <a:off x="3687" y="3063"/>
                <a:ext cx="162" cy="3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497" name="Rectangle 650"/>
              <p:cNvSpPr>
                <a:spLocks noChangeArrowheads="1"/>
              </p:cNvSpPr>
              <p:nvPr/>
            </p:nvSpPr>
            <p:spPr bwMode="auto">
              <a:xfrm>
                <a:off x="3773" y="3064"/>
                <a:ext cx="45" cy="1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•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498" name="Rectangle 651"/>
              <p:cNvSpPr>
                <a:spLocks noChangeArrowheads="1"/>
              </p:cNvSpPr>
              <p:nvPr/>
            </p:nvSpPr>
            <p:spPr bwMode="auto">
              <a:xfrm>
                <a:off x="3773" y="3172"/>
                <a:ext cx="45" cy="1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•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499" name="Rectangle 652"/>
              <p:cNvSpPr>
                <a:spLocks noChangeArrowheads="1"/>
              </p:cNvSpPr>
              <p:nvPr/>
            </p:nvSpPr>
            <p:spPr bwMode="auto">
              <a:xfrm>
                <a:off x="3773" y="3280"/>
                <a:ext cx="45" cy="1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•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500" name="Rectangle 653"/>
              <p:cNvSpPr>
                <a:spLocks noChangeArrowheads="1"/>
              </p:cNvSpPr>
              <p:nvPr/>
            </p:nvSpPr>
            <p:spPr bwMode="auto">
              <a:xfrm>
                <a:off x="3159" y="1575"/>
                <a:ext cx="1201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501" name="Rectangle 654"/>
              <p:cNvSpPr>
                <a:spLocks noChangeArrowheads="1"/>
              </p:cNvSpPr>
              <p:nvPr/>
            </p:nvSpPr>
            <p:spPr bwMode="auto">
              <a:xfrm>
                <a:off x="3571" y="1613"/>
                <a:ext cx="430" cy="1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Cycle 5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grpSp>
            <p:nvGrpSpPr>
              <p:cNvPr id="141502" name="Group 657"/>
              <p:cNvGrpSpPr>
                <a:grpSpLocks/>
              </p:cNvGrpSpPr>
              <p:nvPr/>
            </p:nvGrpSpPr>
            <p:grpSpPr bwMode="auto">
              <a:xfrm>
                <a:off x="4215" y="3735"/>
                <a:ext cx="336" cy="149"/>
                <a:chOff x="4215" y="3735"/>
                <a:chExt cx="336" cy="149"/>
              </a:xfrm>
            </p:grpSpPr>
            <p:sp>
              <p:nvSpPr>
                <p:cNvPr id="141519" name="Line 655"/>
                <p:cNvSpPr>
                  <a:spLocks noChangeShapeType="1"/>
                </p:cNvSpPr>
                <p:nvPr/>
              </p:nvSpPr>
              <p:spPr bwMode="auto">
                <a:xfrm flipH="1">
                  <a:off x="4270" y="3735"/>
                  <a:ext cx="281" cy="1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800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141520" name="Freeform 656"/>
                <p:cNvSpPr>
                  <a:spLocks/>
                </p:cNvSpPr>
                <p:nvPr/>
              </p:nvSpPr>
              <p:spPr bwMode="auto">
                <a:xfrm>
                  <a:off x="4215" y="3826"/>
                  <a:ext cx="70" cy="58"/>
                </a:xfrm>
                <a:custGeom>
                  <a:avLst/>
                  <a:gdLst>
                    <a:gd name="T0" fmla="*/ 46 w 70"/>
                    <a:gd name="T1" fmla="*/ 0 h 58"/>
                    <a:gd name="T2" fmla="*/ 0 w 70"/>
                    <a:gd name="T3" fmla="*/ 53 h 58"/>
                    <a:gd name="T4" fmla="*/ 70 w 70"/>
                    <a:gd name="T5" fmla="*/ 58 h 58"/>
                    <a:gd name="T6" fmla="*/ 46 w 70"/>
                    <a:gd name="T7" fmla="*/ 0 h 5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0"/>
                    <a:gd name="T13" fmla="*/ 0 h 58"/>
                    <a:gd name="T14" fmla="*/ 70 w 70"/>
                    <a:gd name="T15" fmla="*/ 58 h 5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0" h="58">
                      <a:moveTo>
                        <a:pt x="46" y="0"/>
                      </a:moveTo>
                      <a:lnTo>
                        <a:pt x="0" y="53"/>
                      </a:lnTo>
                      <a:lnTo>
                        <a:pt x="70" y="58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800">
                    <a:solidFill>
                      <a:srgbClr val="000066"/>
                    </a:solidFill>
                  </a:endParaRPr>
                </a:p>
              </p:txBody>
            </p:sp>
          </p:grpSp>
          <p:sp>
            <p:nvSpPr>
              <p:cNvPr id="141503" name="Rectangle 658"/>
              <p:cNvSpPr>
                <a:spLocks noChangeArrowheads="1"/>
              </p:cNvSpPr>
              <p:nvPr/>
            </p:nvSpPr>
            <p:spPr bwMode="auto">
              <a:xfrm>
                <a:off x="4523" y="3591"/>
                <a:ext cx="365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504" name="Rectangle 659"/>
              <p:cNvSpPr>
                <a:spLocks noChangeArrowheads="1"/>
              </p:cNvSpPr>
              <p:nvPr/>
            </p:nvSpPr>
            <p:spPr bwMode="auto">
              <a:xfrm>
                <a:off x="4597" y="3627"/>
                <a:ext cx="263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i="1">
                    <a:solidFill>
                      <a:srgbClr val="000000"/>
                    </a:solidFill>
                  </a:rPr>
                  <a:t>Error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505" name="Rectangle 660"/>
              <p:cNvSpPr>
                <a:spLocks noChangeArrowheads="1"/>
              </p:cNvSpPr>
              <p:nvPr/>
            </p:nvSpPr>
            <p:spPr bwMode="auto">
              <a:xfrm>
                <a:off x="3159" y="2439"/>
                <a:ext cx="1201" cy="625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506" name="Rectangle 661"/>
              <p:cNvSpPr>
                <a:spLocks noChangeArrowheads="1"/>
              </p:cNvSpPr>
              <p:nvPr/>
            </p:nvSpPr>
            <p:spPr bwMode="auto">
              <a:xfrm>
                <a:off x="3733" y="2480"/>
                <a:ext cx="108" cy="1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M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507" name="Rectangle 662"/>
              <p:cNvSpPr>
                <a:spLocks noChangeArrowheads="1"/>
              </p:cNvSpPr>
              <p:nvPr/>
            </p:nvSpPr>
            <p:spPr bwMode="auto">
              <a:xfrm>
                <a:off x="3159" y="2631"/>
                <a:ext cx="1201" cy="33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508" name="Rectangle 663"/>
              <p:cNvSpPr>
                <a:spLocks noChangeArrowheads="1"/>
              </p:cNvSpPr>
              <p:nvPr/>
            </p:nvSpPr>
            <p:spPr bwMode="auto">
              <a:xfrm>
                <a:off x="3242" y="2670"/>
                <a:ext cx="161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M_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509" name="Rectangle 664"/>
              <p:cNvSpPr>
                <a:spLocks noChangeArrowheads="1"/>
              </p:cNvSpPr>
              <p:nvPr/>
            </p:nvSpPr>
            <p:spPr bwMode="auto">
              <a:xfrm>
                <a:off x="3399" y="2670"/>
                <a:ext cx="220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valE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510" name="Rectangle 665"/>
              <p:cNvSpPr>
                <a:spLocks noChangeArrowheads="1"/>
              </p:cNvSpPr>
              <p:nvPr/>
            </p:nvSpPr>
            <p:spPr bwMode="auto">
              <a:xfrm>
                <a:off x="3647" y="2670"/>
                <a:ext cx="160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3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511" name="Rectangle 666"/>
              <p:cNvSpPr>
                <a:spLocks noChangeArrowheads="1"/>
              </p:cNvSpPr>
              <p:nvPr/>
            </p:nvSpPr>
            <p:spPr bwMode="auto">
              <a:xfrm>
                <a:off x="3242" y="2809"/>
                <a:ext cx="161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M_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512" name="Rectangle 667"/>
              <p:cNvSpPr>
                <a:spLocks noChangeArrowheads="1"/>
              </p:cNvSpPr>
              <p:nvPr/>
            </p:nvSpPr>
            <p:spPr bwMode="auto">
              <a:xfrm>
                <a:off x="3399" y="2809"/>
                <a:ext cx="226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dstE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513" name="Rectangle 668"/>
              <p:cNvSpPr>
                <a:spLocks noChangeArrowheads="1"/>
              </p:cNvSpPr>
              <p:nvPr/>
            </p:nvSpPr>
            <p:spPr bwMode="auto">
              <a:xfrm>
                <a:off x="3670" y="2809"/>
                <a:ext cx="66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514" name="Rectangle 669"/>
              <p:cNvSpPr>
                <a:spLocks noChangeArrowheads="1"/>
              </p:cNvSpPr>
              <p:nvPr/>
            </p:nvSpPr>
            <p:spPr bwMode="auto">
              <a:xfrm>
                <a:off x="3760" y="2821"/>
                <a:ext cx="68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charset="0"/>
                  </a:rPr>
                  <a:t>%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515" name="Rectangle 670"/>
              <p:cNvSpPr>
                <a:spLocks noChangeArrowheads="1"/>
              </p:cNvSpPr>
              <p:nvPr/>
            </p:nvSpPr>
            <p:spPr bwMode="auto">
              <a:xfrm>
                <a:off x="3826" y="2821"/>
                <a:ext cx="203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charset="0"/>
                  </a:rPr>
                  <a:t>eax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grpSp>
            <p:nvGrpSpPr>
              <p:cNvPr id="141516" name="Group 673"/>
              <p:cNvGrpSpPr>
                <a:grpSpLocks/>
              </p:cNvGrpSpPr>
              <p:nvPr/>
            </p:nvGrpSpPr>
            <p:grpSpPr bwMode="auto">
              <a:xfrm>
                <a:off x="4215" y="3687"/>
                <a:ext cx="336" cy="70"/>
                <a:chOff x="4215" y="3687"/>
                <a:chExt cx="336" cy="70"/>
              </a:xfrm>
            </p:grpSpPr>
            <p:sp>
              <p:nvSpPr>
                <p:cNvPr id="141517" name="Line 671"/>
                <p:cNvSpPr>
                  <a:spLocks noChangeShapeType="1"/>
                </p:cNvSpPr>
                <p:nvPr/>
              </p:nvSpPr>
              <p:spPr bwMode="auto">
                <a:xfrm flipH="1">
                  <a:off x="4274" y="3687"/>
                  <a:ext cx="277" cy="3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800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141518" name="Freeform 672"/>
                <p:cNvSpPr>
                  <a:spLocks/>
                </p:cNvSpPr>
                <p:nvPr/>
              </p:nvSpPr>
              <p:spPr bwMode="auto">
                <a:xfrm>
                  <a:off x="4215" y="3695"/>
                  <a:ext cx="67" cy="62"/>
                </a:xfrm>
                <a:custGeom>
                  <a:avLst/>
                  <a:gdLst>
                    <a:gd name="T0" fmla="*/ 58 w 67"/>
                    <a:gd name="T1" fmla="*/ 0 h 62"/>
                    <a:gd name="T2" fmla="*/ 0 w 67"/>
                    <a:gd name="T3" fmla="*/ 40 h 62"/>
                    <a:gd name="T4" fmla="*/ 67 w 67"/>
                    <a:gd name="T5" fmla="*/ 62 h 62"/>
                    <a:gd name="T6" fmla="*/ 58 w 67"/>
                    <a:gd name="T7" fmla="*/ 0 h 6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7"/>
                    <a:gd name="T13" fmla="*/ 0 h 62"/>
                    <a:gd name="T14" fmla="*/ 67 w 67"/>
                    <a:gd name="T15" fmla="*/ 62 h 6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7" h="62">
                      <a:moveTo>
                        <a:pt x="58" y="0"/>
                      </a:moveTo>
                      <a:lnTo>
                        <a:pt x="0" y="40"/>
                      </a:lnTo>
                      <a:lnTo>
                        <a:pt x="67" y="62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800">
                    <a:solidFill>
                      <a:srgbClr val="000066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7548202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538" y="0"/>
            <a:ext cx="368141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5692775" cy="781050"/>
          </a:xfrm>
        </p:spPr>
        <p:txBody>
          <a:bodyPr/>
          <a:lstStyle/>
          <a:p>
            <a:pPr defTabSz="904961">
              <a:defRPr/>
            </a:pPr>
            <a:r>
              <a:rPr lang="en-US" dirty="0" smtClean="0"/>
              <a:t>Executing CPU Instructions</a:t>
            </a:r>
            <a:endParaRPr lang="en-US" dirty="0"/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5273675" cy="5224462"/>
          </a:xfrm>
        </p:spPr>
        <p:txBody>
          <a:bodyPr/>
          <a:lstStyle/>
          <a:p>
            <a:pPr marL="382420" indent="-382420" defTabSz="904961">
              <a:buClr>
                <a:srgbClr val="660033"/>
              </a:buClr>
              <a:defRPr/>
            </a:pPr>
            <a:r>
              <a:rPr lang="en-US" dirty="0" smtClean="0">
                <a:solidFill>
                  <a:srgbClr val="003300"/>
                </a:solidFill>
              </a:rPr>
              <a:t>Each Y86 instruction can be divided into 6 stages of execution, e.g. </a:t>
            </a:r>
            <a:r>
              <a:rPr lang="en-US" dirty="0" err="1" smtClean="0">
                <a:solidFill>
                  <a:srgbClr val="003300"/>
                </a:solidFill>
              </a:rPr>
              <a:t>addq</a:t>
            </a:r>
            <a:r>
              <a:rPr lang="en-US" dirty="0" smtClean="0">
                <a:solidFill>
                  <a:srgbClr val="003300"/>
                </a:solidFill>
              </a:rPr>
              <a:t> %</a:t>
            </a:r>
            <a:r>
              <a:rPr lang="en-US" dirty="0" err="1">
                <a:solidFill>
                  <a:srgbClr val="003300"/>
                </a:solidFill>
              </a:rPr>
              <a:t>r</a:t>
            </a:r>
            <a:r>
              <a:rPr lang="en-US" dirty="0" err="1" smtClean="0">
                <a:solidFill>
                  <a:srgbClr val="003300"/>
                </a:solidFill>
              </a:rPr>
              <a:t>dx</a:t>
            </a:r>
            <a:r>
              <a:rPr lang="en-US" dirty="0" smtClean="0">
                <a:solidFill>
                  <a:srgbClr val="003300"/>
                </a:solidFill>
              </a:rPr>
              <a:t>,%</a:t>
            </a:r>
            <a:r>
              <a:rPr lang="en-US" dirty="0" err="1">
                <a:solidFill>
                  <a:srgbClr val="003300"/>
                </a:solidFill>
              </a:rPr>
              <a:t>r</a:t>
            </a:r>
            <a:r>
              <a:rPr lang="en-US" dirty="0" err="1" smtClean="0">
                <a:solidFill>
                  <a:srgbClr val="003300"/>
                </a:solidFill>
              </a:rPr>
              <a:t>cx</a:t>
            </a:r>
            <a:r>
              <a:rPr lang="en-US" dirty="0" smtClean="0">
                <a:solidFill>
                  <a:srgbClr val="003300"/>
                </a:solidFill>
              </a:rPr>
              <a:t> and </a:t>
            </a:r>
            <a:r>
              <a:rPr lang="en-US" dirty="0" err="1" smtClean="0">
                <a:solidFill>
                  <a:srgbClr val="003300"/>
                </a:solidFill>
              </a:rPr>
              <a:t>mrmovq</a:t>
            </a:r>
            <a:r>
              <a:rPr lang="en-US" dirty="0" smtClean="0">
                <a:solidFill>
                  <a:srgbClr val="003300"/>
                </a:solidFill>
              </a:rPr>
              <a:t> 4(%</a:t>
            </a:r>
            <a:r>
              <a:rPr lang="en-US" dirty="0" err="1">
                <a:solidFill>
                  <a:srgbClr val="003300"/>
                </a:solidFill>
              </a:rPr>
              <a:t>r</a:t>
            </a:r>
            <a:r>
              <a:rPr lang="en-US" dirty="0" err="1" smtClean="0">
                <a:solidFill>
                  <a:srgbClr val="003300"/>
                </a:solidFill>
              </a:rPr>
              <a:t>dx</a:t>
            </a:r>
            <a:r>
              <a:rPr lang="en-US" dirty="0" smtClean="0">
                <a:solidFill>
                  <a:srgbClr val="003300"/>
                </a:solidFill>
              </a:rPr>
              <a:t>), %</a:t>
            </a:r>
            <a:r>
              <a:rPr lang="en-US" dirty="0" err="1">
                <a:solidFill>
                  <a:srgbClr val="003300"/>
                </a:solidFill>
              </a:rPr>
              <a:t>r</a:t>
            </a:r>
            <a:r>
              <a:rPr lang="en-US" dirty="0" err="1" smtClean="0">
                <a:solidFill>
                  <a:srgbClr val="003300"/>
                </a:solidFill>
              </a:rPr>
              <a:t>cx</a:t>
            </a:r>
            <a:endParaRPr lang="en-US" dirty="0">
              <a:solidFill>
                <a:srgbClr val="003300"/>
              </a:solidFill>
            </a:endParaRPr>
          </a:p>
          <a:p>
            <a:pPr marL="948509" lvl="1" indent="-454356" defTabSz="904961">
              <a:buFont typeface="+mj-lt"/>
              <a:buAutoNum type="arabicPeriod"/>
              <a:defRPr/>
            </a:pPr>
            <a:r>
              <a:rPr lang="en-US" dirty="0" smtClean="0"/>
              <a:t>Fetch instruction</a:t>
            </a:r>
            <a:endParaRPr lang="en-US" dirty="0"/>
          </a:p>
          <a:p>
            <a:pPr marL="948509" lvl="1" indent="-454356" defTabSz="904961">
              <a:buFont typeface="+mj-lt"/>
              <a:buAutoNum type="arabicPeriod"/>
              <a:defRPr/>
            </a:pPr>
            <a:r>
              <a:rPr lang="en-US" dirty="0" smtClean="0"/>
              <a:t>Decode Instruction</a:t>
            </a:r>
          </a:p>
          <a:p>
            <a:pPr marL="948509" lvl="1" indent="-454356" defTabSz="904961">
              <a:buFont typeface="+mj-lt"/>
              <a:buAutoNum type="arabicPeriod"/>
              <a:defRPr/>
            </a:pPr>
            <a:r>
              <a:rPr lang="en-US" dirty="0" smtClean="0"/>
              <a:t>Execute Instruction</a:t>
            </a:r>
          </a:p>
          <a:p>
            <a:pPr marL="948509" lvl="1" indent="-454356" defTabSz="904961">
              <a:buFont typeface="+mj-lt"/>
              <a:buAutoNum type="arabicPeriod"/>
              <a:defRPr/>
            </a:pPr>
            <a:r>
              <a:rPr lang="en-US" dirty="0" smtClean="0"/>
              <a:t>Store results to memory or retrieve values from memory</a:t>
            </a:r>
          </a:p>
          <a:p>
            <a:pPr marL="948509" lvl="1" indent="-454356" defTabSz="904961">
              <a:buFont typeface="+mj-lt"/>
              <a:buAutoNum type="arabicPeriod"/>
              <a:defRPr/>
            </a:pPr>
            <a:r>
              <a:rPr lang="en-US" dirty="0" smtClean="0"/>
              <a:t>Write back results to registers</a:t>
            </a:r>
          </a:p>
          <a:p>
            <a:pPr marL="948509" lvl="1" indent="-454356" defTabSz="904961">
              <a:buFont typeface="+mj-lt"/>
              <a:buAutoNum type="arabicPeriod"/>
              <a:defRPr/>
            </a:pPr>
            <a:r>
              <a:rPr lang="en-US" dirty="0" smtClean="0"/>
              <a:t>Update CPU state</a:t>
            </a:r>
            <a:endParaRPr lang="en-US" dirty="0"/>
          </a:p>
          <a:p>
            <a:pPr marL="1136240" lvl="2" indent="-236062" defTabSz="904961">
              <a:buFont typeface="Wingdings" pitchFamily="-1" charset="2"/>
              <a:buChar char="l"/>
              <a:defRPr/>
            </a:pPr>
            <a:r>
              <a:rPr lang="en-US" dirty="0" smtClean="0"/>
              <a:t>Update PC</a:t>
            </a:r>
          </a:p>
          <a:p>
            <a:pPr marL="737838" lvl="1" indent="-236062" defTabSz="904961">
              <a:buFont typeface="Wingdings" pitchFamily="-1" charset="2"/>
              <a:buChar char="l"/>
              <a:defRPr/>
            </a:pPr>
            <a:r>
              <a:rPr lang="en-US" dirty="0" smtClean="0"/>
              <a:t>This is the SEQ architecture of the textbook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2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27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27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27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27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3" grpId="0" build="p" bldLvl="2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853" y="18"/>
            <a:ext cx="8716369" cy="780909"/>
          </a:xfrm>
        </p:spPr>
        <p:txBody>
          <a:bodyPr/>
          <a:lstStyle/>
          <a:p>
            <a:pPr defTabSz="909606" eaLnBrk="1" hangingPunct="1">
              <a:defRPr/>
            </a:pPr>
            <a:r>
              <a:rPr lang="en-US">
                <a:latin typeface="Helvetica" charset="0"/>
              </a:rPr>
              <a:t>Data Dependencies: 2 Nop</a:t>
            </a:r>
            <a:r>
              <a:rPr lang="ja-JP" altLang="en-US">
                <a:latin typeface="Arial" charset="0"/>
              </a:rPr>
              <a:t>’</a:t>
            </a:r>
            <a:r>
              <a:rPr lang="en-US" altLang="ja-JP">
                <a:latin typeface="Helvetica" charset="0"/>
              </a:rPr>
              <a:t>s</a:t>
            </a:r>
            <a:endParaRPr lang="en-US">
              <a:latin typeface="Helvetica" charset="0"/>
            </a:endParaRPr>
          </a:p>
        </p:txBody>
      </p:sp>
      <p:grpSp>
        <p:nvGrpSpPr>
          <p:cNvPr id="143362" name="Group 532"/>
          <p:cNvGrpSpPr>
            <a:grpSpLocks/>
          </p:cNvGrpSpPr>
          <p:nvPr/>
        </p:nvGrpSpPr>
        <p:grpSpPr bwMode="auto">
          <a:xfrm>
            <a:off x="763060" y="763431"/>
            <a:ext cx="7479576" cy="5574511"/>
            <a:chOff x="519" y="399"/>
            <a:chExt cx="4705" cy="3505"/>
          </a:xfrm>
        </p:grpSpPr>
        <p:sp>
          <p:nvSpPr>
            <p:cNvPr id="143363" name="Rectangle 261"/>
            <p:cNvSpPr>
              <a:spLocks noChangeArrowheads="1"/>
            </p:cNvSpPr>
            <p:nvPr/>
          </p:nvSpPr>
          <p:spPr bwMode="auto">
            <a:xfrm>
              <a:off x="519" y="639"/>
              <a:ext cx="1632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364" name="Rectangle 262"/>
            <p:cNvSpPr>
              <a:spLocks noChangeArrowheads="1"/>
            </p:cNvSpPr>
            <p:nvPr/>
          </p:nvSpPr>
          <p:spPr bwMode="auto">
            <a:xfrm>
              <a:off x="641" y="678"/>
              <a:ext cx="407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charset="0"/>
                </a:rPr>
                <a:t>0x000: 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365" name="Rectangle 263"/>
            <p:cNvSpPr>
              <a:spLocks noChangeArrowheads="1"/>
            </p:cNvSpPr>
            <p:nvPr/>
          </p:nvSpPr>
          <p:spPr bwMode="auto">
            <a:xfrm>
              <a:off x="1110" y="678"/>
              <a:ext cx="407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charset="0"/>
                </a:rPr>
                <a:t>irmovl 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366" name="Rectangle 264"/>
            <p:cNvSpPr>
              <a:spLocks noChangeArrowheads="1"/>
            </p:cNvSpPr>
            <p:nvPr/>
          </p:nvSpPr>
          <p:spPr bwMode="auto">
            <a:xfrm>
              <a:off x="1546" y="678"/>
              <a:ext cx="339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charset="0"/>
                </a:rPr>
                <a:t>$10,%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367" name="Rectangle 265"/>
            <p:cNvSpPr>
              <a:spLocks noChangeArrowheads="1"/>
            </p:cNvSpPr>
            <p:nvPr/>
          </p:nvSpPr>
          <p:spPr bwMode="auto">
            <a:xfrm>
              <a:off x="1882" y="678"/>
              <a:ext cx="203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charset="0"/>
                </a:rPr>
                <a:t>edx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368" name="Rectangle 266"/>
            <p:cNvSpPr>
              <a:spLocks noChangeArrowheads="1"/>
            </p:cNvSpPr>
            <p:nvPr/>
          </p:nvSpPr>
          <p:spPr bwMode="auto">
            <a:xfrm>
              <a:off x="2343" y="399"/>
              <a:ext cx="288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369" name="Rectangle 267"/>
            <p:cNvSpPr>
              <a:spLocks noChangeArrowheads="1"/>
            </p:cNvSpPr>
            <p:nvPr/>
          </p:nvSpPr>
          <p:spPr bwMode="auto">
            <a:xfrm>
              <a:off x="2481" y="443"/>
              <a:ext cx="5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1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370" name="Rectangle 268"/>
            <p:cNvSpPr>
              <a:spLocks noChangeArrowheads="1"/>
            </p:cNvSpPr>
            <p:nvPr/>
          </p:nvSpPr>
          <p:spPr bwMode="auto">
            <a:xfrm>
              <a:off x="2631" y="399"/>
              <a:ext cx="288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371" name="Rectangle 269"/>
            <p:cNvSpPr>
              <a:spLocks noChangeArrowheads="1"/>
            </p:cNvSpPr>
            <p:nvPr/>
          </p:nvSpPr>
          <p:spPr bwMode="auto">
            <a:xfrm>
              <a:off x="2769" y="443"/>
              <a:ext cx="5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2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372" name="Rectangle 270"/>
            <p:cNvSpPr>
              <a:spLocks noChangeArrowheads="1"/>
            </p:cNvSpPr>
            <p:nvPr/>
          </p:nvSpPr>
          <p:spPr bwMode="auto">
            <a:xfrm>
              <a:off x="2919" y="399"/>
              <a:ext cx="288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373" name="Rectangle 271"/>
            <p:cNvSpPr>
              <a:spLocks noChangeArrowheads="1"/>
            </p:cNvSpPr>
            <p:nvPr/>
          </p:nvSpPr>
          <p:spPr bwMode="auto">
            <a:xfrm>
              <a:off x="3057" y="443"/>
              <a:ext cx="5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3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374" name="Rectangle 272"/>
            <p:cNvSpPr>
              <a:spLocks noChangeArrowheads="1"/>
            </p:cNvSpPr>
            <p:nvPr/>
          </p:nvSpPr>
          <p:spPr bwMode="auto">
            <a:xfrm>
              <a:off x="3207" y="399"/>
              <a:ext cx="288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375" name="Rectangle 273"/>
            <p:cNvSpPr>
              <a:spLocks noChangeArrowheads="1"/>
            </p:cNvSpPr>
            <p:nvPr/>
          </p:nvSpPr>
          <p:spPr bwMode="auto">
            <a:xfrm>
              <a:off x="3345" y="443"/>
              <a:ext cx="5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4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376" name="Rectangle 274"/>
            <p:cNvSpPr>
              <a:spLocks noChangeArrowheads="1"/>
            </p:cNvSpPr>
            <p:nvPr/>
          </p:nvSpPr>
          <p:spPr bwMode="auto">
            <a:xfrm>
              <a:off x="3495" y="399"/>
              <a:ext cx="288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377" name="Rectangle 275"/>
            <p:cNvSpPr>
              <a:spLocks noChangeArrowheads="1"/>
            </p:cNvSpPr>
            <p:nvPr/>
          </p:nvSpPr>
          <p:spPr bwMode="auto">
            <a:xfrm>
              <a:off x="3633" y="443"/>
              <a:ext cx="5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5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378" name="Rectangle 276"/>
            <p:cNvSpPr>
              <a:spLocks noChangeArrowheads="1"/>
            </p:cNvSpPr>
            <p:nvPr/>
          </p:nvSpPr>
          <p:spPr bwMode="auto">
            <a:xfrm>
              <a:off x="3783" y="399"/>
              <a:ext cx="288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379" name="Rectangle 277"/>
            <p:cNvSpPr>
              <a:spLocks noChangeArrowheads="1"/>
            </p:cNvSpPr>
            <p:nvPr/>
          </p:nvSpPr>
          <p:spPr bwMode="auto">
            <a:xfrm>
              <a:off x="3921" y="443"/>
              <a:ext cx="5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6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380" name="Rectangle 278"/>
            <p:cNvSpPr>
              <a:spLocks noChangeArrowheads="1"/>
            </p:cNvSpPr>
            <p:nvPr/>
          </p:nvSpPr>
          <p:spPr bwMode="auto">
            <a:xfrm>
              <a:off x="4071" y="399"/>
              <a:ext cx="288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381" name="Rectangle 279"/>
            <p:cNvSpPr>
              <a:spLocks noChangeArrowheads="1"/>
            </p:cNvSpPr>
            <p:nvPr/>
          </p:nvSpPr>
          <p:spPr bwMode="auto">
            <a:xfrm>
              <a:off x="4209" y="443"/>
              <a:ext cx="5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7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382" name="Rectangle 280"/>
            <p:cNvSpPr>
              <a:spLocks noChangeArrowheads="1"/>
            </p:cNvSpPr>
            <p:nvPr/>
          </p:nvSpPr>
          <p:spPr bwMode="auto">
            <a:xfrm>
              <a:off x="4359" y="399"/>
              <a:ext cx="288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383" name="Rectangle 281"/>
            <p:cNvSpPr>
              <a:spLocks noChangeArrowheads="1"/>
            </p:cNvSpPr>
            <p:nvPr/>
          </p:nvSpPr>
          <p:spPr bwMode="auto">
            <a:xfrm>
              <a:off x="4497" y="443"/>
              <a:ext cx="5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8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384" name="Rectangle 282"/>
            <p:cNvSpPr>
              <a:spLocks noChangeArrowheads="1"/>
            </p:cNvSpPr>
            <p:nvPr/>
          </p:nvSpPr>
          <p:spPr bwMode="auto">
            <a:xfrm>
              <a:off x="4647" y="399"/>
              <a:ext cx="288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385" name="Rectangle 283"/>
            <p:cNvSpPr>
              <a:spLocks noChangeArrowheads="1"/>
            </p:cNvSpPr>
            <p:nvPr/>
          </p:nvSpPr>
          <p:spPr bwMode="auto">
            <a:xfrm>
              <a:off x="4785" y="443"/>
              <a:ext cx="5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9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386" name="Rectangle 284"/>
            <p:cNvSpPr>
              <a:spLocks noChangeArrowheads="1"/>
            </p:cNvSpPr>
            <p:nvPr/>
          </p:nvSpPr>
          <p:spPr bwMode="auto">
            <a:xfrm>
              <a:off x="2343" y="6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387" name="Rectangle 285"/>
            <p:cNvSpPr>
              <a:spLocks noChangeArrowheads="1"/>
            </p:cNvSpPr>
            <p:nvPr/>
          </p:nvSpPr>
          <p:spPr bwMode="auto">
            <a:xfrm>
              <a:off x="2476" y="667"/>
              <a:ext cx="79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388" name="Rectangle 286"/>
            <p:cNvSpPr>
              <a:spLocks noChangeArrowheads="1"/>
            </p:cNvSpPr>
            <p:nvPr/>
          </p:nvSpPr>
          <p:spPr bwMode="auto">
            <a:xfrm>
              <a:off x="2631" y="6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389" name="Rectangle 287"/>
            <p:cNvSpPr>
              <a:spLocks noChangeArrowheads="1"/>
            </p:cNvSpPr>
            <p:nvPr/>
          </p:nvSpPr>
          <p:spPr bwMode="auto">
            <a:xfrm>
              <a:off x="2756" y="667"/>
              <a:ext cx="9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390" name="Rectangle 288"/>
            <p:cNvSpPr>
              <a:spLocks noChangeArrowheads="1"/>
            </p:cNvSpPr>
            <p:nvPr/>
          </p:nvSpPr>
          <p:spPr bwMode="auto">
            <a:xfrm>
              <a:off x="2919" y="6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391" name="Rectangle 289"/>
            <p:cNvSpPr>
              <a:spLocks noChangeArrowheads="1"/>
            </p:cNvSpPr>
            <p:nvPr/>
          </p:nvSpPr>
          <p:spPr bwMode="auto">
            <a:xfrm>
              <a:off x="3047" y="667"/>
              <a:ext cx="8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392" name="Rectangle 290"/>
            <p:cNvSpPr>
              <a:spLocks noChangeArrowheads="1"/>
            </p:cNvSpPr>
            <p:nvPr/>
          </p:nvSpPr>
          <p:spPr bwMode="auto">
            <a:xfrm>
              <a:off x="3207" y="6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393" name="Rectangle 291"/>
            <p:cNvSpPr>
              <a:spLocks noChangeArrowheads="1"/>
            </p:cNvSpPr>
            <p:nvPr/>
          </p:nvSpPr>
          <p:spPr bwMode="auto">
            <a:xfrm>
              <a:off x="3325" y="667"/>
              <a:ext cx="108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394" name="Rectangle 292"/>
            <p:cNvSpPr>
              <a:spLocks noChangeArrowheads="1"/>
            </p:cNvSpPr>
            <p:nvPr/>
          </p:nvSpPr>
          <p:spPr bwMode="auto">
            <a:xfrm>
              <a:off x="3495" y="6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395" name="Rectangle 293"/>
            <p:cNvSpPr>
              <a:spLocks noChangeArrowheads="1"/>
            </p:cNvSpPr>
            <p:nvPr/>
          </p:nvSpPr>
          <p:spPr bwMode="auto">
            <a:xfrm>
              <a:off x="3606" y="667"/>
              <a:ext cx="122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396" name="Rectangle 294"/>
            <p:cNvSpPr>
              <a:spLocks noChangeArrowheads="1"/>
            </p:cNvSpPr>
            <p:nvPr/>
          </p:nvSpPr>
          <p:spPr bwMode="auto">
            <a:xfrm>
              <a:off x="2343" y="6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397" name="Rectangle 295"/>
            <p:cNvSpPr>
              <a:spLocks noChangeArrowheads="1"/>
            </p:cNvSpPr>
            <p:nvPr/>
          </p:nvSpPr>
          <p:spPr bwMode="auto">
            <a:xfrm>
              <a:off x="2476" y="667"/>
              <a:ext cx="79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398" name="Rectangle 296"/>
            <p:cNvSpPr>
              <a:spLocks noChangeArrowheads="1"/>
            </p:cNvSpPr>
            <p:nvPr/>
          </p:nvSpPr>
          <p:spPr bwMode="auto">
            <a:xfrm>
              <a:off x="2631" y="6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399" name="Rectangle 297"/>
            <p:cNvSpPr>
              <a:spLocks noChangeArrowheads="1"/>
            </p:cNvSpPr>
            <p:nvPr/>
          </p:nvSpPr>
          <p:spPr bwMode="auto">
            <a:xfrm>
              <a:off x="2756" y="667"/>
              <a:ext cx="9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00" name="Rectangle 298"/>
            <p:cNvSpPr>
              <a:spLocks noChangeArrowheads="1"/>
            </p:cNvSpPr>
            <p:nvPr/>
          </p:nvSpPr>
          <p:spPr bwMode="auto">
            <a:xfrm>
              <a:off x="2919" y="6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01" name="Rectangle 299"/>
            <p:cNvSpPr>
              <a:spLocks noChangeArrowheads="1"/>
            </p:cNvSpPr>
            <p:nvPr/>
          </p:nvSpPr>
          <p:spPr bwMode="auto">
            <a:xfrm>
              <a:off x="3047" y="667"/>
              <a:ext cx="8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02" name="Rectangle 300"/>
            <p:cNvSpPr>
              <a:spLocks noChangeArrowheads="1"/>
            </p:cNvSpPr>
            <p:nvPr/>
          </p:nvSpPr>
          <p:spPr bwMode="auto">
            <a:xfrm>
              <a:off x="3207" y="6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03" name="Rectangle 301"/>
            <p:cNvSpPr>
              <a:spLocks noChangeArrowheads="1"/>
            </p:cNvSpPr>
            <p:nvPr/>
          </p:nvSpPr>
          <p:spPr bwMode="auto">
            <a:xfrm>
              <a:off x="3325" y="667"/>
              <a:ext cx="108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04" name="Rectangle 302"/>
            <p:cNvSpPr>
              <a:spLocks noChangeArrowheads="1"/>
            </p:cNvSpPr>
            <p:nvPr/>
          </p:nvSpPr>
          <p:spPr bwMode="auto">
            <a:xfrm>
              <a:off x="3495" y="6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05" name="Rectangle 303"/>
            <p:cNvSpPr>
              <a:spLocks noChangeArrowheads="1"/>
            </p:cNvSpPr>
            <p:nvPr/>
          </p:nvSpPr>
          <p:spPr bwMode="auto">
            <a:xfrm>
              <a:off x="3606" y="667"/>
              <a:ext cx="122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06" name="Rectangle 304"/>
            <p:cNvSpPr>
              <a:spLocks noChangeArrowheads="1"/>
            </p:cNvSpPr>
            <p:nvPr/>
          </p:nvSpPr>
          <p:spPr bwMode="auto">
            <a:xfrm>
              <a:off x="519" y="831"/>
              <a:ext cx="1632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07" name="Rectangle 305"/>
            <p:cNvSpPr>
              <a:spLocks noChangeArrowheads="1"/>
            </p:cNvSpPr>
            <p:nvPr/>
          </p:nvSpPr>
          <p:spPr bwMode="auto">
            <a:xfrm>
              <a:off x="641" y="870"/>
              <a:ext cx="407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charset="0"/>
                </a:rPr>
                <a:t>0x006: 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08" name="Rectangle 306"/>
            <p:cNvSpPr>
              <a:spLocks noChangeArrowheads="1"/>
            </p:cNvSpPr>
            <p:nvPr/>
          </p:nvSpPr>
          <p:spPr bwMode="auto">
            <a:xfrm>
              <a:off x="1110" y="870"/>
              <a:ext cx="407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charset="0"/>
                </a:rPr>
                <a:t>irmovl 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09" name="Rectangle 307"/>
            <p:cNvSpPr>
              <a:spLocks noChangeArrowheads="1"/>
            </p:cNvSpPr>
            <p:nvPr/>
          </p:nvSpPr>
          <p:spPr bwMode="auto">
            <a:xfrm>
              <a:off x="1613" y="870"/>
              <a:ext cx="271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charset="0"/>
                </a:rPr>
                <a:t>$3,%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10" name="Rectangle 308"/>
            <p:cNvSpPr>
              <a:spLocks noChangeArrowheads="1"/>
            </p:cNvSpPr>
            <p:nvPr/>
          </p:nvSpPr>
          <p:spPr bwMode="auto">
            <a:xfrm>
              <a:off x="1882" y="870"/>
              <a:ext cx="203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charset="0"/>
                </a:rPr>
                <a:t>eax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11" name="Rectangle 309"/>
            <p:cNvSpPr>
              <a:spLocks noChangeArrowheads="1"/>
            </p:cNvSpPr>
            <p:nvPr/>
          </p:nvSpPr>
          <p:spPr bwMode="auto">
            <a:xfrm>
              <a:off x="2631" y="83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12" name="Rectangle 310"/>
            <p:cNvSpPr>
              <a:spLocks noChangeArrowheads="1"/>
            </p:cNvSpPr>
            <p:nvPr/>
          </p:nvSpPr>
          <p:spPr bwMode="auto">
            <a:xfrm>
              <a:off x="2764" y="859"/>
              <a:ext cx="79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13" name="Rectangle 311"/>
            <p:cNvSpPr>
              <a:spLocks noChangeArrowheads="1"/>
            </p:cNvSpPr>
            <p:nvPr/>
          </p:nvSpPr>
          <p:spPr bwMode="auto">
            <a:xfrm>
              <a:off x="2919" y="83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14" name="Rectangle 312"/>
            <p:cNvSpPr>
              <a:spLocks noChangeArrowheads="1"/>
            </p:cNvSpPr>
            <p:nvPr/>
          </p:nvSpPr>
          <p:spPr bwMode="auto">
            <a:xfrm>
              <a:off x="3044" y="859"/>
              <a:ext cx="9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15" name="Rectangle 313"/>
            <p:cNvSpPr>
              <a:spLocks noChangeArrowheads="1"/>
            </p:cNvSpPr>
            <p:nvPr/>
          </p:nvSpPr>
          <p:spPr bwMode="auto">
            <a:xfrm>
              <a:off x="3207" y="83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16" name="Rectangle 314"/>
            <p:cNvSpPr>
              <a:spLocks noChangeArrowheads="1"/>
            </p:cNvSpPr>
            <p:nvPr/>
          </p:nvSpPr>
          <p:spPr bwMode="auto">
            <a:xfrm>
              <a:off x="3335" y="859"/>
              <a:ext cx="8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17" name="Rectangle 315"/>
            <p:cNvSpPr>
              <a:spLocks noChangeArrowheads="1"/>
            </p:cNvSpPr>
            <p:nvPr/>
          </p:nvSpPr>
          <p:spPr bwMode="auto">
            <a:xfrm>
              <a:off x="3495" y="83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18" name="Rectangle 316"/>
            <p:cNvSpPr>
              <a:spLocks noChangeArrowheads="1"/>
            </p:cNvSpPr>
            <p:nvPr/>
          </p:nvSpPr>
          <p:spPr bwMode="auto">
            <a:xfrm>
              <a:off x="3613" y="859"/>
              <a:ext cx="108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19" name="Rectangle 317"/>
            <p:cNvSpPr>
              <a:spLocks noChangeArrowheads="1"/>
            </p:cNvSpPr>
            <p:nvPr/>
          </p:nvSpPr>
          <p:spPr bwMode="auto">
            <a:xfrm>
              <a:off x="3783" y="831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20" name="Rectangle 318"/>
            <p:cNvSpPr>
              <a:spLocks noChangeArrowheads="1"/>
            </p:cNvSpPr>
            <p:nvPr/>
          </p:nvSpPr>
          <p:spPr bwMode="auto">
            <a:xfrm>
              <a:off x="3894" y="859"/>
              <a:ext cx="122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21" name="Rectangle 319"/>
            <p:cNvSpPr>
              <a:spLocks noChangeArrowheads="1"/>
            </p:cNvSpPr>
            <p:nvPr/>
          </p:nvSpPr>
          <p:spPr bwMode="auto">
            <a:xfrm>
              <a:off x="2631" y="83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22" name="Rectangle 320"/>
            <p:cNvSpPr>
              <a:spLocks noChangeArrowheads="1"/>
            </p:cNvSpPr>
            <p:nvPr/>
          </p:nvSpPr>
          <p:spPr bwMode="auto">
            <a:xfrm>
              <a:off x="2764" y="859"/>
              <a:ext cx="79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23" name="Rectangle 321"/>
            <p:cNvSpPr>
              <a:spLocks noChangeArrowheads="1"/>
            </p:cNvSpPr>
            <p:nvPr/>
          </p:nvSpPr>
          <p:spPr bwMode="auto">
            <a:xfrm>
              <a:off x="2919" y="83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24" name="Rectangle 322"/>
            <p:cNvSpPr>
              <a:spLocks noChangeArrowheads="1"/>
            </p:cNvSpPr>
            <p:nvPr/>
          </p:nvSpPr>
          <p:spPr bwMode="auto">
            <a:xfrm>
              <a:off x="3044" y="859"/>
              <a:ext cx="9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25" name="Rectangle 323"/>
            <p:cNvSpPr>
              <a:spLocks noChangeArrowheads="1"/>
            </p:cNvSpPr>
            <p:nvPr/>
          </p:nvSpPr>
          <p:spPr bwMode="auto">
            <a:xfrm>
              <a:off x="3207" y="83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26" name="Rectangle 324"/>
            <p:cNvSpPr>
              <a:spLocks noChangeArrowheads="1"/>
            </p:cNvSpPr>
            <p:nvPr/>
          </p:nvSpPr>
          <p:spPr bwMode="auto">
            <a:xfrm>
              <a:off x="3335" y="859"/>
              <a:ext cx="8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27" name="Rectangle 325"/>
            <p:cNvSpPr>
              <a:spLocks noChangeArrowheads="1"/>
            </p:cNvSpPr>
            <p:nvPr/>
          </p:nvSpPr>
          <p:spPr bwMode="auto">
            <a:xfrm>
              <a:off x="3495" y="83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28" name="Rectangle 326"/>
            <p:cNvSpPr>
              <a:spLocks noChangeArrowheads="1"/>
            </p:cNvSpPr>
            <p:nvPr/>
          </p:nvSpPr>
          <p:spPr bwMode="auto">
            <a:xfrm>
              <a:off x="3613" y="859"/>
              <a:ext cx="108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29" name="Rectangle 327"/>
            <p:cNvSpPr>
              <a:spLocks noChangeArrowheads="1"/>
            </p:cNvSpPr>
            <p:nvPr/>
          </p:nvSpPr>
          <p:spPr bwMode="auto">
            <a:xfrm>
              <a:off x="3783" y="831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30" name="Rectangle 328"/>
            <p:cNvSpPr>
              <a:spLocks noChangeArrowheads="1"/>
            </p:cNvSpPr>
            <p:nvPr/>
          </p:nvSpPr>
          <p:spPr bwMode="auto">
            <a:xfrm>
              <a:off x="3894" y="859"/>
              <a:ext cx="122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31" name="Rectangle 329"/>
            <p:cNvSpPr>
              <a:spLocks noChangeArrowheads="1"/>
            </p:cNvSpPr>
            <p:nvPr/>
          </p:nvSpPr>
          <p:spPr bwMode="auto">
            <a:xfrm>
              <a:off x="519" y="1023"/>
              <a:ext cx="1632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32" name="Rectangle 330"/>
            <p:cNvSpPr>
              <a:spLocks noChangeArrowheads="1"/>
            </p:cNvSpPr>
            <p:nvPr/>
          </p:nvSpPr>
          <p:spPr bwMode="auto">
            <a:xfrm>
              <a:off x="641" y="1062"/>
              <a:ext cx="407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charset="0"/>
                </a:rPr>
                <a:t>0x00c: 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33" name="Rectangle 331"/>
            <p:cNvSpPr>
              <a:spLocks noChangeArrowheads="1"/>
            </p:cNvSpPr>
            <p:nvPr/>
          </p:nvSpPr>
          <p:spPr bwMode="auto">
            <a:xfrm>
              <a:off x="1078" y="1062"/>
              <a:ext cx="203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charset="0"/>
                </a:rPr>
                <a:t>nop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34" name="Rectangle 332"/>
            <p:cNvSpPr>
              <a:spLocks noChangeArrowheads="1"/>
            </p:cNvSpPr>
            <p:nvPr/>
          </p:nvSpPr>
          <p:spPr bwMode="auto">
            <a:xfrm>
              <a:off x="2919" y="102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35" name="Rectangle 333"/>
            <p:cNvSpPr>
              <a:spLocks noChangeArrowheads="1"/>
            </p:cNvSpPr>
            <p:nvPr/>
          </p:nvSpPr>
          <p:spPr bwMode="auto">
            <a:xfrm>
              <a:off x="3052" y="1051"/>
              <a:ext cx="79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36" name="Rectangle 334"/>
            <p:cNvSpPr>
              <a:spLocks noChangeArrowheads="1"/>
            </p:cNvSpPr>
            <p:nvPr/>
          </p:nvSpPr>
          <p:spPr bwMode="auto">
            <a:xfrm>
              <a:off x="3207" y="102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37" name="Rectangle 335"/>
            <p:cNvSpPr>
              <a:spLocks noChangeArrowheads="1"/>
            </p:cNvSpPr>
            <p:nvPr/>
          </p:nvSpPr>
          <p:spPr bwMode="auto">
            <a:xfrm>
              <a:off x="3332" y="1051"/>
              <a:ext cx="9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38" name="Rectangle 336"/>
            <p:cNvSpPr>
              <a:spLocks noChangeArrowheads="1"/>
            </p:cNvSpPr>
            <p:nvPr/>
          </p:nvSpPr>
          <p:spPr bwMode="auto">
            <a:xfrm>
              <a:off x="3495" y="102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39" name="Rectangle 337"/>
            <p:cNvSpPr>
              <a:spLocks noChangeArrowheads="1"/>
            </p:cNvSpPr>
            <p:nvPr/>
          </p:nvSpPr>
          <p:spPr bwMode="auto">
            <a:xfrm>
              <a:off x="3623" y="1051"/>
              <a:ext cx="8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40" name="Rectangle 338"/>
            <p:cNvSpPr>
              <a:spLocks noChangeArrowheads="1"/>
            </p:cNvSpPr>
            <p:nvPr/>
          </p:nvSpPr>
          <p:spPr bwMode="auto">
            <a:xfrm>
              <a:off x="3783" y="1023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41" name="Rectangle 339"/>
            <p:cNvSpPr>
              <a:spLocks noChangeArrowheads="1"/>
            </p:cNvSpPr>
            <p:nvPr/>
          </p:nvSpPr>
          <p:spPr bwMode="auto">
            <a:xfrm>
              <a:off x="3901" y="1051"/>
              <a:ext cx="108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42" name="Rectangle 340"/>
            <p:cNvSpPr>
              <a:spLocks noChangeArrowheads="1"/>
            </p:cNvSpPr>
            <p:nvPr/>
          </p:nvSpPr>
          <p:spPr bwMode="auto">
            <a:xfrm>
              <a:off x="4071" y="102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43" name="Rectangle 341"/>
            <p:cNvSpPr>
              <a:spLocks noChangeArrowheads="1"/>
            </p:cNvSpPr>
            <p:nvPr/>
          </p:nvSpPr>
          <p:spPr bwMode="auto">
            <a:xfrm>
              <a:off x="4182" y="1051"/>
              <a:ext cx="122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44" name="Rectangle 342"/>
            <p:cNvSpPr>
              <a:spLocks noChangeArrowheads="1"/>
            </p:cNvSpPr>
            <p:nvPr/>
          </p:nvSpPr>
          <p:spPr bwMode="auto">
            <a:xfrm>
              <a:off x="2919" y="102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45" name="Rectangle 343"/>
            <p:cNvSpPr>
              <a:spLocks noChangeArrowheads="1"/>
            </p:cNvSpPr>
            <p:nvPr/>
          </p:nvSpPr>
          <p:spPr bwMode="auto">
            <a:xfrm>
              <a:off x="3052" y="1051"/>
              <a:ext cx="79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46" name="Rectangle 344"/>
            <p:cNvSpPr>
              <a:spLocks noChangeArrowheads="1"/>
            </p:cNvSpPr>
            <p:nvPr/>
          </p:nvSpPr>
          <p:spPr bwMode="auto">
            <a:xfrm>
              <a:off x="3207" y="102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47" name="Rectangle 345"/>
            <p:cNvSpPr>
              <a:spLocks noChangeArrowheads="1"/>
            </p:cNvSpPr>
            <p:nvPr/>
          </p:nvSpPr>
          <p:spPr bwMode="auto">
            <a:xfrm>
              <a:off x="3332" y="1051"/>
              <a:ext cx="9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48" name="Rectangle 346"/>
            <p:cNvSpPr>
              <a:spLocks noChangeArrowheads="1"/>
            </p:cNvSpPr>
            <p:nvPr/>
          </p:nvSpPr>
          <p:spPr bwMode="auto">
            <a:xfrm>
              <a:off x="3495" y="102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49" name="Rectangle 347"/>
            <p:cNvSpPr>
              <a:spLocks noChangeArrowheads="1"/>
            </p:cNvSpPr>
            <p:nvPr/>
          </p:nvSpPr>
          <p:spPr bwMode="auto">
            <a:xfrm>
              <a:off x="3623" y="1051"/>
              <a:ext cx="8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50" name="Rectangle 348"/>
            <p:cNvSpPr>
              <a:spLocks noChangeArrowheads="1"/>
            </p:cNvSpPr>
            <p:nvPr/>
          </p:nvSpPr>
          <p:spPr bwMode="auto">
            <a:xfrm>
              <a:off x="3783" y="1023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51" name="Rectangle 349"/>
            <p:cNvSpPr>
              <a:spLocks noChangeArrowheads="1"/>
            </p:cNvSpPr>
            <p:nvPr/>
          </p:nvSpPr>
          <p:spPr bwMode="auto">
            <a:xfrm>
              <a:off x="3901" y="1051"/>
              <a:ext cx="108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52" name="Rectangle 350"/>
            <p:cNvSpPr>
              <a:spLocks noChangeArrowheads="1"/>
            </p:cNvSpPr>
            <p:nvPr/>
          </p:nvSpPr>
          <p:spPr bwMode="auto">
            <a:xfrm>
              <a:off x="4071" y="102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53" name="Rectangle 351"/>
            <p:cNvSpPr>
              <a:spLocks noChangeArrowheads="1"/>
            </p:cNvSpPr>
            <p:nvPr/>
          </p:nvSpPr>
          <p:spPr bwMode="auto">
            <a:xfrm>
              <a:off x="4182" y="1051"/>
              <a:ext cx="122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54" name="Rectangle 352"/>
            <p:cNvSpPr>
              <a:spLocks noChangeArrowheads="1"/>
            </p:cNvSpPr>
            <p:nvPr/>
          </p:nvSpPr>
          <p:spPr bwMode="auto">
            <a:xfrm>
              <a:off x="519" y="1215"/>
              <a:ext cx="1632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55" name="Rectangle 353"/>
            <p:cNvSpPr>
              <a:spLocks noChangeArrowheads="1"/>
            </p:cNvSpPr>
            <p:nvPr/>
          </p:nvSpPr>
          <p:spPr bwMode="auto">
            <a:xfrm>
              <a:off x="641" y="1254"/>
              <a:ext cx="407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charset="0"/>
                </a:rPr>
                <a:t>0x00d: 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56" name="Rectangle 354"/>
            <p:cNvSpPr>
              <a:spLocks noChangeArrowheads="1"/>
            </p:cNvSpPr>
            <p:nvPr/>
          </p:nvSpPr>
          <p:spPr bwMode="auto">
            <a:xfrm>
              <a:off x="1078" y="1254"/>
              <a:ext cx="203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charset="0"/>
                </a:rPr>
                <a:t>nop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57" name="Rectangle 355"/>
            <p:cNvSpPr>
              <a:spLocks noChangeArrowheads="1"/>
            </p:cNvSpPr>
            <p:nvPr/>
          </p:nvSpPr>
          <p:spPr bwMode="auto">
            <a:xfrm>
              <a:off x="3207" y="121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58" name="Rectangle 356"/>
            <p:cNvSpPr>
              <a:spLocks noChangeArrowheads="1"/>
            </p:cNvSpPr>
            <p:nvPr/>
          </p:nvSpPr>
          <p:spPr bwMode="auto">
            <a:xfrm>
              <a:off x="3340" y="1243"/>
              <a:ext cx="79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59" name="Rectangle 357"/>
            <p:cNvSpPr>
              <a:spLocks noChangeArrowheads="1"/>
            </p:cNvSpPr>
            <p:nvPr/>
          </p:nvSpPr>
          <p:spPr bwMode="auto">
            <a:xfrm>
              <a:off x="3495" y="121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60" name="Rectangle 358"/>
            <p:cNvSpPr>
              <a:spLocks noChangeArrowheads="1"/>
            </p:cNvSpPr>
            <p:nvPr/>
          </p:nvSpPr>
          <p:spPr bwMode="auto">
            <a:xfrm>
              <a:off x="3620" y="1243"/>
              <a:ext cx="9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61" name="Rectangle 359"/>
            <p:cNvSpPr>
              <a:spLocks noChangeArrowheads="1"/>
            </p:cNvSpPr>
            <p:nvPr/>
          </p:nvSpPr>
          <p:spPr bwMode="auto">
            <a:xfrm>
              <a:off x="3783" y="1215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62" name="Rectangle 360"/>
            <p:cNvSpPr>
              <a:spLocks noChangeArrowheads="1"/>
            </p:cNvSpPr>
            <p:nvPr/>
          </p:nvSpPr>
          <p:spPr bwMode="auto">
            <a:xfrm>
              <a:off x="3911" y="1243"/>
              <a:ext cx="8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63" name="Rectangle 361"/>
            <p:cNvSpPr>
              <a:spLocks noChangeArrowheads="1"/>
            </p:cNvSpPr>
            <p:nvPr/>
          </p:nvSpPr>
          <p:spPr bwMode="auto">
            <a:xfrm>
              <a:off x="4071" y="121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64" name="Rectangle 362"/>
            <p:cNvSpPr>
              <a:spLocks noChangeArrowheads="1"/>
            </p:cNvSpPr>
            <p:nvPr/>
          </p:nvSpPr>
          <p:spPr bwMode="auto">
            <a:xfrm>
              <a:off x="4189" y="1243"/>
              <a:ext cx="108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65" name="Rectangle 363"/>
            <p:cNvSpPr>
              <a:spLocks noChangeArrowheads="1"/>
            </p:cNvSpPr>
            <p:nvPr/>
          </p:nvSpPr>
          <p:spPr bwMode="auto">
            <a:xfrm>
              <a:off x="4359" y="121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66" name="Rectangle 364"/>
            <p:cNvSpPr>
              <a:spLocks noChangeArrowheads="1"/>
            </p:cNvSpPr>
            <p:nvPr/>
          </p:nvSpPr>
          <p:spPr bwMode="auto">
            <a:xfrm>
              <a:off x="4470" y="1243"/>
              <a:ext cx="122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67" name="Rectangle 365"/>
            <p:cNvSpPr>
              <a:spLocks noChangeArrowheads="1"/>
            </p:cNvSpPr>
            <p:nvPr/>
          </p:nvSpPr>
          <p:spPr bwMode="auto">
            <a:xfrm>
              <a:off x="3207" y="121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68" name="Rectangle 366"/>
            <p:cNvSpPr>
              <a:spLocks noChangeArrowheads="1"/>
            </p:cNvSpPr>
            <p:nvPr/>
          </p:nvSpPr>
          <p:spPr bwMode="auto">
            <a:xfrm>
              <a:off x="3340" y="1243"/>
              <a:ext cx="79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69" name="Rectangle 367"/>
            <p:cNvSpPr>
              <a:spLocks noChangeArrowheads="1"/>
            </p:cNvSpPr>
            <p:nvPr/>
          </p:nvSpPr>
          <p:spPr bwMode="auto">
            <a:xfrm>
              <a:off x="3495" y="121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70" name="Rectangle 368"/>
            <p:cNvSpPr>
              <a:spLocks noChangeArrowheads="1"/>
            </p:cNvSpPr>
            <p:nvPr/>
          </p:nvSpPr>
          <p:spPr bwMode="auto">
            <a:xfrm>
              <a:off x="3620" y="1243"/>
              <a:ext cx="9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71" name="Rectangle 369"/>
            <p:cNvSpPr>
              <a:spLocks noChangeArrowheads="1"/>
            </p:cNvSpPr>
            <p:nvPr/>
          </p:nvSpPr>
          <p:spPr bwMode="auto">
            <a:xfrm>
              <a:off x="3783" y="1215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72" name="Rectangle 370"/>
            <p:cNvSpPr>
              <a:spLocks noChangeArrowheads="1"/>
            </p:cNvSpPr>
            <p:nvPr/>
          </p:nvSpPr>
          <p:spPr bwMode="auto">
            <a:xfrm>
              <a:off x="3911" y="1243"/>
              <a:ext cx="8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73" name="Rectangle 371"/>
            <p:cNvSpPr>
              <a:spLocks noChangeArrowheads="1"/>
            </p:cNvSpPr>
            <p:nvPr/>
          </p:nvSpPr>
          <p:spPr bwMode="auto">
            <a:xfrm>
              <a:off x="4071" y="121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74" name="Rectangle 372"/>
            <p:cNvSpPr>
              <a:spLocks noChangeArrowheads="1"/>
            </p:cNvSpPr>
            <p:nvPr/>
          </p:nvSpPr>
          <p:spPr bwMode="auto">
            <a:xfrm>
              <a:off x="4189" y="1243"/>
              <a:ext cx="108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75" name="Rectangle 373"/>
            <p:cNvSpPr>
              <a:spLocks noChangeArrowheads="1"/>
            </p:cNvSpPr>
            <p:nvPr/>
          </p:nvSpPr>
          <p:spPr bwMode="auto">
            <a:xfrm>
              <a:off x="4359" y="121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76" name="Rectangle 374"/>
            <p:cNvSpPr>
              <a:spLocks noChangeArrowheads="1"/>
            </p:cNvSpPr>
            <p:nvPr/>
          </p:nvSpPr>
          <p:spPr bwMode="auto">
            <a:xfrm>
              <a:off x="4470" y="1243"/>
              <a:ext cx="122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77" name="Rectangle 375"/>
            <p:cNvSpPr>
              <a:spLocks noChangeArrowheads="1"/>
            </p:cNvSpPr>
            <p:nvPr/>
          </p:nvSpPr>
          <p:spPr bwMode="auto">
            <a:xfrm>
              <a:off x="519" y="1407"/>
              <a:ext cx="1632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78" name="Rectangle 376"/>
            <p:cNvSpPr>
              <a:spLocks noChangeArrowheads="1"/>
            </p:cNvSpPr>
            <p:nvPr/>
          </p:nvSpPr>
          <p:spPr bwMode="auto">
            <a:xfrm>
              <a:off x="641" y="1446"/>
              <a:ext cx="407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charset="0"/>
                </a:rPr>
                <a:t>0x00e: 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79" name="Rectangle 377"/>
            <p:cNvSpPr>
              <a:spLocks noChangeArrowheads="1"/>
            </p:cNvSpPr>
            <p:nvPr/>
          </p:nvSpPr>
          <p:spPr bwMode="auto">
            <a:xfrm>
              <a:off x="1077" y="1446"/>
              <a:ext cx="271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charset="0"/>
                </a:rPr>
                <a:t>addl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80" name="Rectangle 378"/>
            <p:cNvSpPr>
              <a:spLocks noChangeArrowheads="1"/>
            </p:cNvSpPr>
            <p:nvPr/>
          </p:nvSpPr>
          <p:spPr bwMode="auto">
            <a:xfrm>
              <a:off x="1414" y="1446"/>
              <a:ext cx="68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charset="0"/>
                </a:rPr>
                <a:t>%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81" name="Rectangle 379"/>
            <p:cNvSpPr>
              <a:spLocks noChangeArrowheads="1"/>
            </p:cNvSpPr>
            <p:nvPr/>
          </p:nvSpPr>
          <p:spPr bwMode="auto">
            <a:xfrm>
              <a:off x="1480" y="1446"/>
              <a:ext cx="203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charset="0"/>
                </a:rPr>
                <a:t>edx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82" name="Rectangle 380"/>
            <p:cNvSpPr>
              <a:spLocks noChangeArrowheads="1"/>
            </p:cNvSpPr>
            <p:nvPr/>
          </p:nvSpPr>
          <p:spPr bwMode="auto">
            <a:xfrm>
              <a:off x="1681" y="1446"/>
              <a:ext cx="136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charset="0"/>
                </a:rPr>
                <a:t>,%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83" name="Rectangle 381"/>
            <p:cNvSpPr>
              <a:spLocks noChangeArrowheads="1"/>
            </p:cNvSpPr>
            <p:nvPr/>
          </p:nvSpPr>
          <p:spPr bwMode="auto">
            <a:xfrm>
              <a:off x="1815" y="1446"/>
              <a:ext cx="203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charset="0"/>
                </a:rPr>
                <a:t>eax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84" name="Rectangle 382"/>
            <p:cNvSpPr>
              <a:spLocks noChangeArrowheads="1"/>
            </p:cNvSpPr>
            <p:nvPr/>
          </p:nvSpPr>
          <p:spPr bwMode="auto">
            <a:xfrm>
              <a:off x="3495" y="140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85" name="Rectangle 383"/>
            <p:cNvSpPr>
              <a:spLocks noChangeArrowheads="1"/>
            </p:cNvSpPr>
            <p:nvPr/>
          </p:nvSpPr>
          <p:spPr bwMode="auto">
            <a:xfrm>
              <a:off x="3628" y="1435"/>
              <a:ext cx="79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86" name="Rectangle 384"/>
            <p:cNvSpPr>
              <a:spLocks noChangeArrowheads="1"/>
            </p:cNvSpPr>
            <p:nvPr/>
          </p:nvSpPr>
          <p:spPr bwMode="auto">
            <a:xfrm>
              <a:off x="3783" y="1407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87" name="Rectangle 385"/>
            <p:cNvSpPr>
              <a:spLocks noChangeArrowheads="1"/>
            </p:cNvSpPr>
            <p:nvPr/>
          </p:nvSpPr>
          <p:spPr bwMode="auto">
            <a:xfrm>
              <a:off x="3908" y="1435"/>
              <a:ext cx="9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88" name="Rectangle 386"/>
            <p:cNvSpPr>
              <a:spLocks noChangeArrowheads="1"/>
            </p:cNvSpPr>
            <p:nvPr/>
          </p:nvSpPr>
          <p:spPr bwMode="auto">
            <a:xfrm>
              <a:off x="4071" y="140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89" name="Rectangle 387"/>
            <p:cNvSpPr>
              <a:spLocks noChangeArrowheads="1"/>
            </p:cNvSpPr>
            <p:nvPr/>
          </p:nvSpPr>
          <p:spPr bwMode="auto">
            <a:xfrm>
              <a:off x="4199" y="1435"/>
              <a:ext cx="8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90" name="Rectangle 388"/>
            <p:cNvSpPr>
              <a:spLocks noChangeArrowheads="1"/>
            </p:cNvSpPr>
            <p:nvPr/>
          </p:nvSpPr>
          <p:spPr bwMode="auto">
            <a:xfrm>
              <a:off x="4359" y="140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91" name="Rectangle 389"/>
            <p:cNvSpPr>
              <a:spLocks noChangeArrowheads="1"/>
            </p:cNvSpPr>
            <p:nvPr/>
          </p:nvSpPr>
          <p:spPr bwMode="auto">
            <a:xfrm>
              <a:off x="4477" y="1435"/>
              <a:ext cx="108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92" name="Rectangle 390"/>
            <p:cNvSpPr>
              <a:spLocks noChangeArrowheads="1"/>
            </p:cNvSpPr>
            <p:nvPr/>
          </p:nvSpPr>
          <p:spPr bwMode="auto">
            <a:xfrm>
              <a:off x="4647" y="140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93" name="Rectangle 391"/>
            <p:cNvSpPr>
              <a:spLocks noChangeArrowheads="1"/>
            </p:cNvSpPr>
            <p:nvPr/>
          </p:nvSpPr>
          <p:spPr bwMode="auto">
            <a:xfrm>
              <a:off x="4758" y="1435"/>
              <a:ext cx="122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94" name="Rectangle 392"/>
            <p:cNvSpPr>
              <a:spLocks noChangeArrowheads="1"/>
            </p:cNvSpPr>
            <p:nvPr/>
          </p:nvSpPr>
          <p:spPr bwMode="auto">
            <a:xfrm>
              <a:off x="3495" y="140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95" name="Rectangle 393"/>
            <p:cNvSpPr>
              <a:spLocks noChangeArrowheads="1"/>
            </p:cNvSpPr>
            <p:nvPr/>
          </p:nvSpPr>
          <p:spPr bwMode="auto">
            <a:xfrm>
              <a:off x="3628" y="1435"/>
              <a:ext cx="79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96" name="Rectangle 394"/>
            <p:cNvSpPr>
              <a:spLocks noChangeArrowheads="1"/>
            </p:cNvSpPr>
            <p:nvPr/>
          </p:nvSpPr>
          <p:spPr bwMode="auto">
            <a:xfrm>
              <a:off x="3783" y="1407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97" name="Rectangle 395"/>
            <p:cNvSpPr>
              <a:spLocks noChangeArrowheads="1"/>
            </p:cNvSpPr>
            <p:nvPr/>
          </p:nvSpPr>
          <p:spPr bwMode="auto">
            <a:xfrm>
              <a:off x="3908" y="1435"/>
              <a:ext cx="9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98" name="Rectangle 396"/>
            <p:cNvSpPr>
              <a:spLocks noChangeArrowheads="1"/>
            </p:cNvSpPr>
            <p:nvPr/>
          </p:nvSpPr>
          <p:spPr bwMode="auto">
            <a:xfrm>
              <a:off x="4071" y="140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99" name="Rectangle 397"/>
            <p:cNvSpPr>
              <a:spLocks noChangeArrowheads="1"/>
            </p:cNvSpPr>
            <p:nvPr/>
          </p:nvSpPr>
          <p:spPr bwMode="auto">
            <a:xfrm>
              <a:off x="4199" y="1435"/>
              <a:ext cx="8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00" name="Rectangle 398"/>
            <p:cNvSpPr>
              <a:spLocks noChangeArrowheads="1"/>
            </p:cNvSpPr>
            <p:nvPr/>
          </p:nvSpPr>
          <p:spPr bwMode="auto">
            <a:xfrm>
              <a:off x="4359" y="140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01" name="Rectangle 399"/>
            <p:cNvSpPr>
              <a:spLocks noChangeArrowheads="1"/>
            </p:cNvSpPr>
            <p:nvPr/>
          </p:nvSpPr>
          <p:spPr bwMode="auto">
            <a:xfrm>
              <a:off x="4477" y="1435"/>
              <a:ext cx="108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02" name="Rectangle 400"/>
            <p:cNvSpPr>
              <a:spLocks noChangeArrowheads="1"/>
            </p:cNvSpPr>
            <p:nvPr/>
          </p:nvSpPr>
          <p:spPr bwMode="auto">
            <a:xfrm>
              <a:off x="4647" y="140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03" name="Rectangle 401"/>
            <p:cNvSpPr>
              <a:spLocks noChangeArrowheads="1"/>
            </p:cNvSpPr>
            <p:nvPr/>
          </p:nvSpPr>
          <p:spPr bwMode="auto">
            <a:xfrm>
              <a:off x="4758" y="1435"/>
              <a:ext cx="122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04" name="Rectangle 402"/>
            <p:cNvSpPr>
              <a:spLocks noChangeArrowheads="1"/>
            </p:cNvSpPr>
            <p:nvPr/>
          </p:nvSpPr>
          <p:spPr bwMode="auto">
            <a:xfrm>
              <a:off x="519" y="1599"/>
              <a:ext cx="1632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05" name="Rectangle 403"/>
            <p:cNvSpPr>
              <a:spLocks noChangeArrowheads="1"/>
            </p:cNvSpPr>
            <p:nvPr/>
          </p:nvSpPr>
          <p:spPr bwMode="auto">
            <a:xfrm>
              <a:off x="606" y="1638"/>
              <a:ext cx="746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charset="0"/>
                </a:rPr>
                <a:t>0x010: halt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06" name="Rectangle 404"/>
            <p:cNvSpPr>
              <a:spLocks noChangeArrowheads="1"/>
            </p:cNvSpPr>
            <p:nvPr/>
          </p:nvSpPr>
          <p:spPr bwMode="auto">
            <a:xfrm>
              <a:off x="3783" y="1599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07" name="Rectangle 405"/>
            <p:cNvSpPr>
              <a:spLocks noChangeArrowheads="1"/>
            </p:cNvSpPr>
            <p:nvPr/>
          </p:nvSpPr>
          <p:spPr bwMode="auto">
            <a:xfrm>
              <a:off x="3916" y="1627"/>
              <a:ext cx="79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08" name="Rectangle 406"/>
            <p:cNvSpPr>
              <a:spLocks noChangeArrowheads="1"/>
            </p:cNvSpPr>
            <p:nvPr/>
          </p:nvSpPr>
          <p:spPr bwMode="auto">
            <a:xfrm>
              <a:off x="4071" y="159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09" name="Rectangle 407"/>
            <p:cNvSpPr>
              <a:spLocks noChangeArrowheads="1"/>
            </p:cNvSpPr>
            <p:nvPr/>
          </p:nvSpPr>
          <p:spPr bwMode="auto">
            <a:xfrm>
              <a:off x="4196" y="1627"/>
              <a:ext cx="9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10" name="Rectangle 408"/>
            <p:cNvSpPr>
              <a:spLocks noChangeArrowheads="1"/>
            </p:cNvSpPr>
            <p:nvPr/>
          </p:nvSpPr>
          <p:spPr bwMode="auto">
            <a:xfrm>
              <a:off x="4359" y="159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11" name="Rectangle 409"/>
            <p:cNvSpPr>
              <a:spLocks noChangeArrowheads="1"/>
            </p:cNvSpPr>
            <p:nvPr/>
          </p:nvSpPr>
          <p:spPr bwMode="auto">
            <a:xfrm>
              <a:off x="4487" y="1627"/>
              <a:ext cx="8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12" name="Rectangle 410"/>
            <p:cNvSpPr>
              <a:spLocks noChangeArrowheads="1"/>
            </p:cNvSpPr>
            <p:nvPr/>
          </p:nvSpPr>
          <p:spPr bwMode="auto">
            <a:xfrm>
              <a:off x="4647" y="159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13" name="Rectangle 411"/>
            <p:cNvSpPr>
              <a:spLocks noChangeArrowheads="1"/>
            </p:cNvSpPr>
            <p:nvPr/>
          </p:nvSpPr>
          <p:spPr bwMode="auto">
            <a:xfrm>
              <a:off x="4765" y="1627"/>
              <a:ext cx="108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14" name="Rectangle 412"/>
            <p:cNvSpPr>
              <a:spLocks noChangeArrowheads="1"/>
            </p:cNvSpPr>
            <p:nvPr/>
          </p:nvSpPr>
          <p:spPr bwMode="auto">
            <a:xfrm>
              <a:off x="4935" y="159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15" name="Rectangle 413"/>
            <p:cNvSpPr>
              <a:spLocks noChangeArrowheads="1"/>
            </p:cNvSpPr>
            <p:nvPr/>
          </p:nvSpPr>
          <p:spPr bwMode="auto">
            <a:xfrm>
              <a:off x="5046" y="1627"/>
              <a:ext cx="122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16" name="Rectangle 414"/>
            <p:cNvSpPr>
              <a:spLocks noChangeArrowheads="1"/>
            </p:cNvSpPr>
            <p:nvPr/>
          </p:nvSpPr>
          <p:spPr bwMode="auto">
            <a:xfrm>
              <a:off x="3783" y="1599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17" name="Rectangle 415"/>
            <p:cNvSpPr>
              <a:spLocks noChangeArrowheads="1"/>
            </p:cNvSpPr>
            <p:nvPr/>
          </p:nvSpPr>
          <p:spPr bwMode="auto">
            <a:xfrm>
              <a:off x="3916" y="1627"/>
              <a:ext cx="79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18" name="Rectangle 416"/>
            <p:cNvSpPr>
              <a:spLocks noChangeArrowheads="1"/>
            </p:cNvSpPr>
            <p:nvPr/>
          </p:nvSpPr>
          <p:spPr bwMode="auto">
            <a:xfrm>
              <a:off x="4071" y="159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19" name="Rectangle 417"/>
            <p:cNvSpPr>
              <a:spLocks noChangeArrowheads="1"/>
            </p:cNvSpPr>
            <p:nvPr/>
          </p:nvSpPr>
          <p:spPr bwMode="auto">
            <a:xfrm>
              <a:off x="4196" y="1627"/>
              <a:ext cx="9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20" name="Rectangle 418"/>
            <p:cNvSpPr>
              <a:spLocks noChangeArrowheads="1"/>
            </p:cNvSpPr>
            <p:nvPr/>
          </p:nvSpPr>
          <p:spPr bwMode="auto">
            <a:xfrm>
              <a:off x="4359" y="159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21" name="Rectangle 419"/>
            <p:cNvSpPr>
              <a:spLocks noChangeArrowheads="1"/>
            </p:cNvSpPr>
            <p:nvPr/>
          </p:nvSpPr>
          <p:spPr bwMode="auto">
            <a:xfrm>
              <a:off x="4487" y="1627"/>
              <a:ext cx="8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22" name="Rectangle 420"/>
            <p:cNvSpPr>
              <a:spLocks noChangeArrowheads="1"/>
            </p:cNvSpPr>
            <p:nvPr/>
          </p:nvSpPr>
          <p:spPr bwMode="auto">
            <a:xfrm>
              <a:off x="4647" y="159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23" name="Rectangle 421"/>
            <p:cNvSpPr>
              <a:spLocks noChangeArrowheads="1"/>
            </p:cNvSpPr>
            <p:nvPr/>
          </p:nvSpPr>
          <p:spPr bwMode="auto">
            <a:xfrm>
              <a:off x="4765" y="1627"/>
              <a:ext cx="108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24" name="Rectangle 422"/>
            <p:cNvSpPr>
              <a:spLocks noChangeArrowheads="1"/>
            </p:cNvSpPr>
            <p:nvPr/>
          </p:nvSpPr>
          <p:spPr bwMode="auto">
            <a:xfrm>
              <a:off x="4935" y="159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25" name="Rectangle 423"/>
            <p:cNvSpPr>
              <a:spLocks noChangeArrowheads="1"/>
            </p:cNvSpPr>
            <p:nvPr/>
          </p:nvSpPr>
          <p:spPr bwMode="auto">
            <a:xfrm>
              <a:off x="5046" y="1627"/>
              <a:ext cx="122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26" name="Line 424"/>
            <p:cNvSpPr>
              <a:spLocks noChangeShapeType="1"/>
            </p:cNvSpPr>
            <p:nvPr/>
          </p:nvSpPr>
          <p:spPr bwMode="auto">
            <a:xfrm flipH="1">
              <a:off x="3303" y="1791"/>
              <a:ext cx="480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27" name="Line 425"/>
            <p:cNvSpPr>
              <a:spLocks noChangeShapeType="1"/>
            </p:cNvSpPr>
            <p:nvPr/>
          </p:nvSpPr>
          <p:spPr bwMode="auto">
            <a:xfrm>
              <a:off x="4071" y="1791"/>
              <a:ext cx="432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28" name="Rectangle 426"/>
            <p:cNvSpPr>
              <a:spLocks noChangeArrowheads="1"/>
            </p:cNvSpPr>
            <p:nvPr/>
          </p:nvSpPr>
          <p:spPr bwMode="auto">
            <a:xfrm>
              <a:off x="4935" y="399"/>
              <a:ext cx="288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29" name="Rectangle 427"/>
            <p:cNvSpPr>
              <a:spLocks noChangeArrowheads="1"/>
            </p:cNvSpPr>
            <p:nvPr/>
          </p:nvSpPr>
          <p:spPr bwMode="auto">
            <a:xfrm>
              <a:off x="5046" y="443"/>
              <a:ext cx="108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10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30" name="Rectangle 428"/>
            <p:cNvSpPr>
              <a:spLocks noChangeArrowheads="1"/>
            </p:cNvSpPr>
            <p:nvPr/>
          </p:nvSpPr>
          <p:spPr bwMode="auto">
            <a:xfrm>
              <a:off x="519" y="447"/>
              <a:ext cx="1632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31" name="Rectangle 429"/>
            <p:cNvSpPr>
              <a:spLocks noChangeArrowheads="1"/>
            </p:cNvSpPr>
            <p:nvPr/>
          </p:nvSpPr>
          <p:spPr bwMode="auto">
            <a:xfrm>
              <a:off x="610" y="481"/>
              <a:ext cx="813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Courier New" charset="0"/>
                </a:rPr>
                <a:t># demo-h2.ys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grpSp>
          <p:nvGrpSpPr>
            <p:cNvPr id="143532" name="Group 439"/>
            <p:cNvGrpSpPr>
              <a:grpSpLocks/>
            </p:cNvGrpSpPr>
            <p:nvPr/>
          </p:nvGrpSpPr>
          <p:grpSpPr bwMode="auto">
            <a:xfrm>
              <a:off x="3303" y="2271"/>
              <a:ext cx="1201" cy="625"/>
              <a:chOff x="3303" y="2271"/>
              <a:chExt cx="1201" cy="625"/>
            </a:xfrm>
          </p:grpSpPr>
          <p:sp>
            <p:nvSpPr>
              <p:cNvPr id="143625" name="Rectangle 430"/>
              <p:cNvSpPr>
                <a:spLocks noChangeArrowheads="1"/>
              </p:cNvSpPr>
              <p:nvPr/>
            </p:nvSpPr>
            <p:spPr bwMode="auto">
              <a:xfrm>
                <a:off x="3303" y="2271"/>
                <a:ext cx="1201" cy="625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626" name="Rectangle 431"/>
              <p:cNvSpPr>
                <a:spLocks noChangeArrowheads="1"/>
              </p:cNvSpPr>
              <p:nvPr/>
            </p:nvSpPr>
            <p:spPr bwMode="auto">
              <a:xfrm>
                <a:off x="3870" y="2312"/>
                <a:ext cx="122" cy="1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W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627" name="Rectangle 432"/>
              <p:cNvSpPr>
                <a:spLocks noChangeArrowheads="1"/>
              </p:cNvSpPr>
              <p:nvPr/>
            </p:nvSpPr>
            <p:spPr bwMode="auto">
              <a:xfrm>
                <a:off x="3303" y="2511"/>
                <a:ext cx="1201" cy="19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628" name="Rectangle 433"/>
              <p:cNvSpPr>
                <a:spLocks noChangeArrowheads="1"/>
              </p:cNvSpPr>
              <p:nvPr/>
            </p:nvSpPr>
            <p:spPr bwMode="auto">
              <a:xfrm>
                <a:off x="3389" y="2541"/>
                <a:ext cx="113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629" name="Rectangle 434"/>
              <p:cNvSpPr>
                <a:spLocks noChangeArrowheads="1"/>
              </p:cNvSpPr>
              <p:nvPr/>
            </p:nvSpPr>
            <p:spPr bwMode="auto">
              <a:xfrm>
                <a:off x="3510" y="2553"/>
                <a:ext cx="68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charset="0"/>
                  </a:rPr>
                  <a:t>%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630" name="Rectangle 435"/>
              <p:cNvSpPr>
                <a:spLocks noChangeArrowheads="1"/>
              </p:cNvSpPr>
              <p:nvPr/>
            </p:nvSpPr>
            <p:spPr bwMode="auto">
              <a:xfrm>
                <a:off x="3576" y="2553"/>
                <a:ext cx="203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charset="0"/>
                  </a:rPr>
                  <a:t>eax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631" name="Rectangle 436"/>
              <p:cNvSpPr>
                <a:spLocks noChangeArrowheads="1"/>
              </p:cNvSpPr>
              <p:nvPr/>
            </p:nvSpPr>
            <p:spPr bwMode="auto">
              <a:xfrm>
                <a:off x="3784" y="2541"/>
                <a:ext cx="31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632" name="Rectangle 437"/>
              <p:cNvSpPr>
                <a:spLocks noChangeArrowheads="1"/>
              </p:cNvSpPr>
              <p:nvPr/>
            </p:nvSpPr>
            <p:spPr bwMode="auto">
              <a:xfrm>
                <a:off x="3850" y="2537"/>
                <a:ext cx="101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charset="0"/>
                  </a:rPr>
                  <a:t>f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633" name="Rectangle 438"/>
              <p:cNvSpPr>
                <a:spLocks noChangeArrowheads="1"/>
              </p:cNvSpPr>
              <p:nvPr/>
            </p:nvSpPr>
            <p:spPr bwMode="auto">
              <a:xfrm>
                <a:off x="3962" y="2541"/>
                <a:ext cx="63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3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143533" name="Group 459"/>
            <p:cNvGrpSpPr>
              <a:grpSpLocks/>
            </p:cNvGrpSpPr>
            <p:nvPr/>
          </p:nvGrpSpPr>
          <p:grpSpPr bwMode="auto">
            <a:xfrm>
              <a:off x="3303" y="3279"/>
              <a:ext cx="1201" cy="625"/>
              <a:chOff x="3303" y="3279"/>
              <a:chExt cx="1201" cy="625"/>
            </a:xfrm>
          </p:grpSpPr>
          <p:sp>
            <p:nvSpPr>
              <p:cNvPr id="143606" name="Rectangle 440"/>
              <p:cNvSpPr>
                <a:spLocks noChangeArrowheads="1"/>
              </p:cNvSpPr>
              <p:nvPr/>
            </p:nvSpPr>
            <p:spPr bwMode="auto">
              <a:xfrm>
                <a:off x="3303" y="3279"/>
                <a:ext cx="1201" cy="625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607" name="Rectangle 441"/>
              <p:cNvSpPr>
                <a:spLocks noChangeArrowheads="1"/>
              </p:cNvSpPr>
              <p:nvPr/>
            </p:nvSpPr>
            <p:spPr bwMode="auto">
              <a:xfrm>
                <a:off x="3884" y="3320"/>
                <a:ext cx="93" cy="1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D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608" name="Rectangle 442"/>
              <p:cNvSpPr>
                <a:spLocks noChangeArrowheads="1"/>
              </p:cNvSpPr>
              <p:nvPr/>
            </p:nvSpPr>
            <p:spPr bwMode="auto">
              <a:xfrm>
                <a:off x="3303" y="3519"/>
                <a:ext cx="1201" cy="33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609" name="Rectangle 443"/>
              <p:cNvSpPr>
                <a:spLocks noChangeArrowheads="1"/>
              </p:cNvSpPr>
              <p:nvPr/>
            </p:nvSpPr>
            <p:spPr bwMode="auto">
              <a:xfrm>
                <a:off x="3388" y="3551"/>
                <a:ext cx="220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valA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610" name="Rectangle 444"/>
              <p:cNvSpPr>
                <a:spLocks noChangeArrowheads="1"/>
              </p:cNvSpPr>
              <p:nvPr/>
            </p:nvSpPr>
            <p:spPr bwMode="auto">
              <a:xfrm>
                <a:off x="3656" y="3547"/>
                <a:ext cx="101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charset="0"/>
                  </a:rPr>
                  <a:t>f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611" name="Rectangle 445"/>
              <p:cNvSpPr>
                <a:spLocks noChangeArrowheads="1"/>
              </p:cNvSpPr>
              <p:nvPr/>
            </p:nvSpPr>
            <p:spPr bwMode="auto">
              <a:xfrm>
                <a:off x="3768" y="3551"/>
                <a:ext cx="113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612" name="Rectangle 446"/>
              <p:cNvSpPr>
                <a:spLocks noChangeArrowheads="1"/>
              </p:cNvSpPr>
              <p:nvPr/>
            </p:nvSpPr>
            <p:spPr bwMode="auto">
              <a:xfrm>
                <a:off x="3889" y="3563"/>
                <a:ext cx="68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charset="0"/>
                  </a:rPr>
                  <a:t>%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613" name="Rectangle 447"/>
              <p:cNvSpPr>
                <a:spLocks noChangeArrowheads="1"/>
              </p:cNvSpPr>
              <p:nvPr/>
            </p:nvSpPr>
            <p:spPr bwMode="auto">
              <a:xfrm>
                <a:off x="3955" y="3563"/>
                <a:ext cx="203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charset="0"/>
                  </a:rPr>
                  <a:t>edx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614" name="Rectangle 448"/>
              <p:cNvSpPr>
                <a:spLocks noChangeArrowheads="1"/>
              </p:cNvSpPr>
              <p:nvPr/>
            </p:nvSpPr>
            <p:spPr bwMode="auto">
              <a:xfrm>
                <a:off x="4163" y="3551"/>
                <a:ext cx="31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615" name="Rectangle 449"/>
              <p:cNvSpPr>
                <a:spLocks noChangeArrowheads="1"/>
              </p:cNvSpPr>
              <p:nvPr/>
            </p:nvSpPr>
            <p:spPr bwMode="auto">
              <a:xfrm>
                <a:off x="4225" y="3551"/>
                <a:ext cx="66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616" name="Rectangle 450"/>
              <p:cNvSpPr>
                <a:spLocks noChangeArrowheads="1"/>
              </p:cNvSpPr>
              <p:nvPr/>
            </p:nvSpPr>
            <p:spPr bwMode="auto">
              <a:xfrm>
                <a:off x="4305" y="3551"/>
                <a:ext cx="126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10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617" name="Rectangle 451"/>
              <p:cNvSpPr>
                <a:spLocks noChangeArrowheads="1"/>
              </p:cNvSpPr>
              <p:nvPr/>
            </p:nvSpPr>
            <p:spPr bwMode="auto">
              <a:xfrm>
                <a:off x="3388" y="3698"/>
                <a:ext cx="220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valB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618" name="Rectangle 452"/>
              <p:cNvSpPr>
                <a:spLocks noChangeArrowheads="1"/>
              </p:cNvSpPr>
              <p:nvPr/>
            </p:nvSpPr>
            <p:spPr bwMode="auto">
              <a:xfrm>
                <a:off x="3656" y="3694"/>
                <a:ext cx="101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charset="0"/>
                  </a:rPr>
                  <a:t>f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619" name="Rectangle 453"/>
              <p:cNvSpPr>
                <a:spLocks noChangeArrowheads="1"/>
              </p:cNvSpPr>
              <p:nvPr/>
            </p:nvSpPr>
            <p:spPr bwMode="auto">
              <a:xfrm>
                <a:off x="3768" y="3698"/>
                <a:ext cx="113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620" name="Rectangle 454"/>
              <p:cNvSpPr>
                <a:spLocks noChangeArrowheads="1"/>
              </p:cNvSpPr>
              <p:nvPr/>
            </p:nvSpPr>
            <p:spPr bwMode="auto">
              <a:xfrm>
                <a:off x="3889" y="3710"/>
                <a:ext cx="68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charset="0"/>
                  </a:rPr>
                  <a:t>%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621" name="Rectangle 455"/>
              <p:cNvSpPr>
                <a:spLocks noChangeArrowheads="1"/>
              </p:cNvSpPr>
              <p:nvPr/>
            </p:nvSpPr>
            <p:spPr bwMode="auto">
              <a:xfrm>
                <a:off x="3955" y="3710"/>
                <a:ext cx="203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charset="0"/>
                  </a:rPr>
                  <a:t>eax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622" name="Rectangle 456"/>
              <p:cNvSpPr>
                <a:spLocks noChangeArrowheads="1"/>
              </p:cNvSpPr>
              <p:nvPr/>
            </p:nvSpPr>
            <p:spPr bwMode="auto">
              <a:xfrm>
                <a:off x="4163" y="3698"/>
                <a:ext cx="31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623" name="Rectangle 457"/>
              <p:cNvSpPr>
                <a:spLocks noChangeArrowheads="1"/>
              </p:cNvSpPr>
              <p:nvPr/>
            </p:nvSpPr>
            <p:spPr bwMode="auto">
              <a:xfrm>
                <a:off x="4225" y="3698"/>
                <a:ext cx="66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624" name="Rectangle 458"/>
              <p:cNvSpPr>
                <a:spLocks noChangeArrowheads="1"/>
              </p:cNvSpPr>
              <p:nvPr/>
            </p:nvSpPr>
            <p:spPr bwMode="auto">
              <a:xfrm>
                <a:off x="4306" y="3698"/>
                <a:ext cx="63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0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143534" name="Rectangle 460"/>
            <p:cNvSpPr>
              <a:spLocks noChangeArrowheads="1"/>
            </p:cNvSpPr>
            <p:nvPr/>
          </p:nvSpPr>
          <p:spPr bwMode="auto">
            <a:xfrm>
              <a:off x="3831" y="2895"/>
              <a:ext cx="162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35" name="Rectangle 461"/>
            <p:cNvSpPr>
              <a:spLocks noChangeArrowheads="1"/>
            </p:cNvSpPr>
            <p:nvPr/>
          </p:nvSpPr>
          <p:spPr bwMode="auto">
            <a:xfrm>
              <a:off x="3917" y="2896"/>
              <a:ext cx="45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•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36" name="Rectangle 462"/>
            <p:cNvSpPr>
              <a:spLocks noChangeArrowheads="1"/>
            </p:cNvSpPr>
            <p:nvPr/>
          </p:nvSpPr>
          <p:spPr bwMode="auto">
            <a:xfrm>
              <a:off x="3917" y="3004"/>
              <a:ext cx="45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•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37" name="Rectangle 463"/>
            <p:cNvSpPr>
              <a:spLocks noChangeArrowheads="1"/>
            </p:cNvSpPr>
            <p:nvPr/>
          </p:nvSpPr>
          <p:spPr bwMode="auto">
            <a:xfrm>
              <a:off x="3917" y="3112"/>
              <a:ext cx="45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•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38" name="Rectangle 464"/>
            <p:cNvSpPr>
              <a:spLocks noChangeArrowheads="1"/>
            </p:cNvSpPr>
            <p:nvPr/>
          </p:nvSpPr>
          <p:spPr bwMode="auto">
            <a:xfrm>
              <a:off x="3303" y="2271"/>
              <a:ext cx="1201" cy="625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39" name="Rectangle 465"/>
            <p:cNvSpPr>
              <a:spLocks noChangeArrowheads="1"/>
            </p:cNvSpPr>
            <p:nvPr/>
          </p:nvSpPr>
          <p:spPr bwMode="auto">
            <a:xfrm>
              <a:off x="3870" y="2312"/>
              <a:ext cx="122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40" name="Rectangle 466"/>
            <p:cNvSpPr>
              <a:spLocks noChangeArrowheads="1"/>
            </p:cNvSpPr>
            <p:nvPr/>
          </p:nvSpPr>
          <p:spPr bwMode="auto">
            <a:xfrm>
              <a:off x="3303" y="2511"/>
              <a:ext cx="1201" cy="1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41" name="Rectangle 467"/>
            <p:cNvSpPr>
              <a:spLocks noChangeArrowheads="1"/>
            </p:cNvSpPr>
            <p:nvPr/>
          </p:nvSpPr>
          <p:spPr bwMode="auto">
            <a:xfrm>
              <a:off x="3389" y="2541"/>
              <a:ext cx="113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R[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42" name="Rectangle 468"/>
            <p:cNvSpPr>
              <a:spLocks noChangeArrowheads="1"/>
            </p:cNvSpPr>
            <p:nvPr/>
          </p:nvSpPr>
          <p:spPr bwMode="auto">
            <a:xfrm>
              <a:off x="3510" y="2553"/>
              <a:ext cx="68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charset="0"/>
                </a:rPr>
                <a:t>%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43" name="Rectangle 469"/>
            <p:cNvSpPr>
              <a:spLocks noChangeArrowheads="1"/>
            </p:cNvSpPr>
            <p:nvPr/>
          </p:nvSpPr>
          <p:spPr bwMode="auto">
            <a:xfrm>
              <a:off x="3576" y="2553"/>
              <a:ext cx="203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charset="0"/>
                </a:rPr>
                <a:t>eax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44" name="Rectangle 470"/>
            <p:cNvSpPr>
              <a:spLocks noChangeArrowheads="1"/>
            </p:cNvSpPr>
            <p:nvPr/>
          </p:nvSpPr>
          <p:spPr bwMode="auto">
            <a:xfrm>
              <a:off x="3784" y="2541"/>
              <a:ext cx="31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] 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45" name="Rectangle 471"/>
            <p:cNvSpPr>
              <a:spLocks noChangeArrowheads="1"/>
            </p:cNvSpPr>
            <p:nvPr/>
          </p:nvSpPr>
          <p:spPr bwMode="auto">
            <a:xfrm>
              <a:off x="3850" y="2537"/>
              <a:ext cx="101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Wingdings 3" charset="0"/>
                </a:rPr>
                <a:t>f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46" name="Rectangle 472"/>
            <p:cNvSpPr>
              <a:spLocks noChangeArrowheads="1"/>
            </p:cNvSpPr>
            <p:nvPr/>
          </p:nvSpPr>
          <p:spPr bwMode="auto">
            <a:xfrm>
              <a:off x="3962" y="2541"/>
              <a:ext cx="63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3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47" name="Rectangle 473"/>
            <p:cNvSpPr>
              <a:spLocks noChangeArrowheads="1"/>
            </p:cNvSpPr>
            <p:nvPr/>
          </p:nvSpPr>
          <p:spPr bwMode="auto">
            <a:xfrm>
              <a:off x="3303" y="2271"/>
              <a:ext cx="1201" cy="625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48" name="Rectangle 474"/>
            <p:cNvSpPr>
              <a:spLocks noChangeArrowheads="1"/>
            </p:cNvSpPr>
            <p:nvPr/>
          </p:nvSpPr>
          <p:spPr bwMode="auto">
            <a:xfrm>
              <a:off x="3870" y="2312"/>
              <a:ext cx="122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49" name="Rectangle 475"/>
            <p:cNvSpPr>
              <a:spLocks noChangeArrowheads="1"/>
            </p:cNvSpPr>
            <p:nvPr/>
          </p:nvSpPr>
          <p:spPr bwMode="auto">
            <a:xfrm>
              <a:off x="3303" y="2511"/>
              <a:ext cx="1201" cy="1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50" name="Rectangle 476"/>
            <p:cNvSpPr>
              <a:spLocks noChangeArrowheads="1"/>
            </p:cNvSpPr>
            <p:nvPr/>
          </p:nvSpPr>
          <p:spPr bwMode="auto">
            <a:xfrm>
              <a:off x="3389" y="2541"/>
              <a:ext cx="113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R[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51" name="Rectangle 477"/>
            <p:cNvSpPr>
              <a:spLocks noChangeArrowheads="1"/>
            </p:cNvSpPr>
            <p:nvPr/>
          </p:nvSpPr>
          <p:spPr bwMode="auto">
            <a:xfrm>
              <a:off x="3510" y="2553"/>
              <a:ext cx="68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charset="0"/>
                </a:rPr>
                <a:t>%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52" name="Rectangle 478"/>
            <p:cNvSpPr>
              <a:spLocks noChangeArrowheads="1"/>
            </p:cNvSpPr>
            <p:nvPr/>
          </p:nvSpPr>
          <p:spPr bwMode="auto">
            <a:xfrm>
              <a:off x="3576" y="2553"/>
              <a:ext cx="203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charset="0"/>
                </a:rPr>
                <a:t>eax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53" name="Rectangle 479"/>
            <p:cNvSpPr>
              <a:spLocks noChangeArrowheads="1"/>
            </p:cNvSpPr>
            <p:nvPr/>
          </p:nvSpPr>
          <p:spPr bwMode="auto">
            <a:xfrm>
              <a:off x="3784" y="2541"/>
              <a:ext cx="31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] 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54" name="Rectangle 480"/>
            <p:cNvSpPr>
              <a:spLocks noChangeArrowheads="1"/>
            </p:cNvSpPr>
            <p:nvPr/>
          </p:nvSpPr>
          <p:spPr bwMode="auto">
            <a:xfrm>
              <a:off x="3850" y="2537"/>
              <a:ext cx="101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Wingdings 3" charset="0"/>
                </a:rPr>
                <a:t>f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55" name="Rectangle 481"/>
            <p:cNvSpPr>
              <a:spLocks noChangeArrowheads="1"/>
            </p:cNvSpPr>
            <p:nvPr/>
          </p:nvSpPr>
          <p:spPr bwMode="auto">
            <a:xfrm>
              <a:off x="3962" y="2541"/>
              <a:ext cx="63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3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grpSp>
          <p:nvGrpSpPr>
            <p:cNvPr id="143556" name="Group 531"/>
            <p:cNvGrpSpPr>
              <a:grpSpLocks/>
            </p:cNvGrpSpPr>
            <p:nvPr/>
          </p:nvGrpSpPr>
          <p:grpSpPr bwMode="auto">
            <a:xfrm>
              <a:off x="3303" y="2031"/>
              <a:ext cx="1709" cy="1873"/>
              <a:chOff x="3303" y="2031"/>
              <a:chExt cx="1709" cy="1873"/>
            </a:xfrm>
          </p:grpSpPr>
          <p:sp>
            <p:nvSpPr>
              <p:cNvPr id="143557" name="Rectangle 482"/>
              <p:cNvSpPr>
                <a:spLocks noChangeArrowheads="1"/>
              </p:cNvSpPr>
              <p:nvPr/>
            </p:nvSpPr>
            <p:spPr bwMode="auto">
              <a:xfrm>
                <a:off x="3303" y="3279"/>
                <a:ext cx="1201" cy="625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558" name="Rectangle 483"/>
              <p:cNvSpPr>
                <a:spLocks noChangeArrowheads="1"/>
              </p:cNvSpPr>
              <p:nvPr/>
            </p:nvSpPr>
            <p:spPr bwMode="auto">
              <a:xfrm>
                <a:off x="3884" y="3320"/>
                <a:ext cx="93" cy="1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D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559" name="Rectangle 484"/>
              <p:cNvSpPr>
                <a:spLocks noChangeArrowheads="1"/>
              </p:cNvSpPr>
              <p:nvPr/>
            </p:nvSpPr>
            <p:spPr bwMode="auto">
              <a:xfrm>
                <a:off x="3303" y="3519"/>
                <a:ext cx="1201" cy="33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560" name="Rectangle 485"/>
              <p:cNvSpPr>
                <a:spLocks noChangeArrowheads="1"/>
              </p:cNvSpPr>
              <p:nvPr/>
            </p:nvSpPr>
            <p:spPr bwMode="auto">
              <a:xfrm>
                <a:off x="3388" y="3551"/>
                <a:ext cx="220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valA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561" name="Rectangle 486"/>
              <p:cNvSpPr>
                <a:spLocks noChangeArrowheads="1"/>
              </p:cNvSpPr>
              <p:nvPr/>
            </p:nvSpPr>
            <p:spPr bwMode="auto">
              <a:xfrm>
                <a:off x="3656" y="3547"/>
                <a:ext cx="101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charset="0"/>
                  </a:rPr>
                  <a:t>f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562" name="Rectangle 487"/>
              <p:cNvSpPr>
                <a:spLocks noChangeArrowheads="1"/>
              </p:cNvSpPr>
              <p:nvPr/>
            </p:nvSpPr>
            <p:spPr bwMode="auto">
              <a:xfrm>
                <a:off x="3768" y="3551"/>
                <a:ext cx="113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563" name="Rectangle 488"/>
              <p:cNvSpPr>
                <a:spLocks noChangeArrowheads="1"/>
              </p:cNvSpPr>
              <p:nvPr/>
            </p:nvSpPr>
            <p:spPr bwMode="auto">
              <a:xfrm>
                <a:off x="3889" y="3563"/>
                <a:ext cx="68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charset="0"/>
                  </a:rPr>
                  <a:t>%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564" name="Rectangle 489"/>
              <p:cNvSpPr>
                <a:spLocks noChangeArrowheads="1"/>
              </p:cNvSpPr>
              <p:nvPr/>
            </p:nvSpPr>
            <p:spPr bwMode="auto">
              <a:xfrm>
                <a:off x="3955" y="3563"/>
                <a:ext cx="203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charset="0"/>
                  </a:rPr>
                  <a:t>edx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565" name="Rectangle 490"/>
              <p:cNvSpPr>
                <a:spLocks noChangeArrowheads="1"/>
              </p:cNvSpPr>
              <p:nvPr/>
            </p:nvSpPr>
            <p:spPr bwMode="auto">
              <a:xfrm>
                <a:off x="4163" y="3551"/>
                <a:ext cx="31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566" name="Rectangle 491"/>
              <p:cNvSpPr>
                <a:spLocks noChangeArrowheads="1"/>
              </p:cNvSpPr>
              <p:nvPr/>
            </p:nvSpPr>
            <p:spPr bwMode="auto">
              <a:xfrm>
                <a:off x="4225" y="3551"/>
                <a:ext cx="66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567" name="Rectangle 492"/>
              <p:cNvSpPr>
                <a:spLocks noChangeArrowheads="1"/>
              </p:cNvSpPr>
              <p:nvPr/>
            </p:nvSpPr>
            <p:spPr bwMode="auto">
              <a:xfrm>
                <a:off x="4305" y="3551"/>
                <a:ext cx="126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10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568" name="Rectangle 493"/>
              <p:cNvSpPr>
                <a:spLocks noChangeArrowheads="1"/>
              </p:cNvSpPr>
              <p:nvPr/>
            </p:nvSpPr>
            <p:spPr bwMode="auto">
              <a:xfrm>
                <a:off x="3388" y="3698"/>
                <a:ext cx="220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valB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569" name="Rectangle 494"/>
              <p:cNvSpPr>
                <a:spLocks noChangeArrowheads="1"/>
              </p:cNvSpPr>
              <p:nvPr/>
            </p:nvSpPr>
            <p:spPr bwMode="auto">
              <a:xfrm>
                <a:off x="3656" y="3694"/>
                <a:ext cx="101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charset="0"/>
                  </a:rPr>
                  <a:t>f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570" name="Rectangle 495"/>
              <p:cNvSpPr>
                <a:spLocks noChangeArrowheads="1"/>
              </p:cNvSpPr>
              <p:nvPr/>
            </p:nvSpPr>
            <p:spPr bwMode="auto">
              <a:xfrm>
                <a:off x="3768" y="3698"/>
                <a:ext cx="113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571" name="Rectangle 496"/>
              <p:cNvSpPr>
                <a:spLocks noChangeArrowheads="1"/>
              </p:cNvSpPr>
              <p:nvPr/>
            </p:nvSpPr>
            <p:spPr bwMode="auto">
              <a:xfrm>
                <a:off x="3889" y="3710"/>
                <a:ext cx="68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charset="0"/>
                  </a:rPr>
                  <a:t>%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572" name="Rectangle 497"/>
              <p:cNvSpPr>
                <a:spLocks noChangeArrowheads="1"/>
              </p:cNvSpPr>
              <p:nvPr/>
            </p:nvSpPr>
            <p:spPr bwMode="auto">
              <a:xfrm>
                <a:off x="3955" y="3710"/>
                <a:ext cx="203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charset="0"/>
                  </a:rPr>
                  <a:t>eax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573" name="Rectangle 498"/>
              <p:cNvSpPr>
                <a:spLocks noChangeArrowheads="1"/>
              </p:cNvSpPr>
              <p:nvPr/>
            </p:nvSpPr>
            <p:spPr bwMode="auto">
              <a:xfrm>
                <a:off x="4163" y="3698"/>
                <a:ext cx="31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574" name="Rectangle 499"/>
              <p:cNvSpPr>
                <a:spLocks noChangeArrowheads="1"/>
              </p:cNvSpPr>
              <p:nvPr/>
            </p:nvSpPr>
            <p:spPr bwMode="auto">
              <a:xfrm>
                <a:off x="4225" y="3698"/>
                <a:ext cx="66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575" name="Rectangle 500"/>
              <p:cNvSpPr>
                <a:spLocks noChangeArrowheads="1"/>
              </p:cNvSpPr>
              <p:nvPr/>
            </p:nvSpPr>
            <p:spPr bwMode="auto">
              <a:xfrm>
                <a:off x="4306" y="3698"/>
                <a:ext cx="63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0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576" name="Rectangle 501"/>
              <p:cNvSpPr>
                <a:spLocks noChangeArrowheads="1"/>
              </p:cNvSpPr>
              <p:nvPr/>
            </p:nvSpPr>
            <p:spPr bwMode="auto">
              <a:xfrm>
                <a:off x="3303" y="3279"/>
                <a:ext cx="1201" cy="625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577" name="Rectangle 502"/>
              <p:cNvSpPr>
                <a:spLocks noChangeArrowheads="1"/>
              </p:cNvSpPr>
              <p:nvPr/>
            </p:nvSpPr>
            <p:spPr bwMode="auto">
              <a:xfrm>
                <a:off x="3884" y="3320"/>
                <a:ext cx="93" cy="1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D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578" name="Rectangle 503"/>
              <p:cNvSpPr>
                <a:spLocks noChangeArrowheads="1"/>
              </p:cNvSpPr>
              <p:nvPr/>
            </p:nvSpPr>
            <p:spPr bwMode="auto">
              <a:xfrm>
                <a:off x="3303" y="3519"/>
                <a:ext cx="1201" cy="33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579" name="Rectangle 504"/>
              <p:cNvSpPr>
                <a:spLocks noChangeArrowheads="1"/>
              </p:cNvSpPr>
              <p:nvPr/>
            </p:nvSpPr>
            <p:spPr bwMode="auto">
              <a:xfrm>
                <a:off x="3388" y="3551"/>
                <a:ext cx="220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valA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580" name="Rectangle 505"/>
              <p:cNvSpPr>
                <a:spLocks noChangeArrowheads="1"/>
              </p:cNvSpPr>
              <p:nvPr/>
            </p:nvSpPr>
            <p:spPr bwMode="auto">
              <a:xfrm>
                <a:off x="3656" y="3547"/>
                <a:ext cx="101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charset="0"/>
                  </a:rPr>
                  <a:t>f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581" name="Rectangle 506"/>
              <p:cNvSpPr>
                <a:spLocks noChangeArrowheads="1"/>
              </p:cNvSpPr>
              <p:nvPr/>
            </p:nvSpPr>
            <p:spPr bwMode="auto">
              <a:xfrm>
                <a:off x="3768" y="3551"/>
                <a:ext cx="113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582" name="Rectangle 507"/>
              <p:cNvSpPr>
                <a:spLocks noChangeArrowheads="1"/>
              </p:cNvSpPr>
              <p:nvPr/>
            </p:nvSpPr>
            <p:spPr bwMode="auto">
              <a:xfrm>
                <a:off x="3889" y="3563"/>
                <a:ext cx="68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charset="0"/>
                  </a:rPr>
                  <a:t>%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583" name="Rectangle 508"/>
              <p:cNvSpPr>
                <a:spLocks noChangeArrowheads="1"/>
              </p:cNvSpPr>
              <p:nvPr/>
            </p:nvSpPr>
            <p:spPr bwMode="auto">
              <a:xfrm>
                <a:off x="3955" y="3563"/>
                <a:ext cx="203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charset="0"/>
                  </a:rPr>
                  <a:t>edx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584" name="Rectangle 509"/>
              <p:cNvSpPr>
                <a:spLocks noChangeArrowheads="1"/>
              </p:cNvSpPr>
              <p:nvPr/>
            </p:nvSpPr>
            <p:spPr bwMode="auto">
              <a:xfrm>
                <a:off x="4163" y="3551"/>
                <a:ext cx="31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585" name="Rectangle 510"/>
              <p:cNvSpPr>
                <a:spLocks noChangeArrowheads="1"/>
              </p:cNvSpPr>
              <p:nvPr/>
            </p:nvSpPr>
            <p:spPr bwMode="auto">
              <a:xfrm>
                <a:off x="4225" y="3551"/>
                <a:ext cx="66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586" name="Rectangle 511"/>
              <p:cNvSpPr>
                <a:spLocks noChangeArrowheads="1"/>
              </p:cNvSpPr>
              <p:nvPr/>
            </p:nvSpPr>
            <p:spPr bwMode="auto">
              <a:xfrm>
                <a:off x="4305" y="3551"/>
                <a:ext cx="126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10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587" name="Rectangle 512"/>
              <p:cNvSpPr>
                <a:spLocks noChangeArrowheads="1"/>
              </p:cNvSpPr>
              <p:nvPr/>
            </p:nvSpPr>
            <p:spPr bwMode="auto">
              <a:xfrm>
                <a:off x="3388" y="3698"/>
                <a:ext cx="220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valB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588" name="Rectangle 513"/>
              <p:cNvSpPr>
                <a:spLocks noChangeArrowheads="1"/>
              </p:cNvSpPr>
              <p:nvPr/>
            </p:nvSpPr>
            <p:spPr bwMode="auto">
              <a:xfrm>
                <a:off x="3656" y="3694"/>
                <a:ext cx="101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charset="0"/>
                  </a:rPr>
                  <a:t>f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589" name="Rectangle 514"/>
              <p:cNvSpPr>
                <a:spLocks noChangeArrowheads="1"/>
              </p:cNvSpPr>
              <p:nvPr/>
            </p:nvSpPr>
            <p:spPr bwMode="auto">
              <a:xfrm>
                <a:off x="3768" y="3698"/>
                <a:ext cx="113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590" name="Rectangle 515"/>
              <p:cNvSpPr>
                <a:spLocks noChangeArrowheads="1"/>
              </p:cNvSpPr>
              <p:nvPr/>
            </p:nvSpPr>
            <p:spPr bwMode="auto">
              <a:xfrm>
                <a:off x="3889" y="3710"/>
                <a:ext cx="68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charset="0"/>
                  </a:rPr>
                  <a:t>%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591" name="Rectangle 516"/>
              <p:cNvSpPr>
                <a:spLocks noChangeArrowheads="1"/>
              </p:cNvSpPr>
              <p:nvPr/>
            </p:nvSpPr>
            <p:spPr bwMode="auto">
              <a:xfrm>
                <a:off x="3955" y="3710"/>
                <a:ext cx="203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charset="0"/>
                  </a:rPr>
                  <a:t>eax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592" name="Rectangle 517"/>
              <p:cNvSpPr>
                <a:spLocks noChangeArrowheads="1"/>
              </p:cNvSpPr>
              <p:nvPr/>
            </p:nvSpPr>
            <p:spPr bwMode="auto">
              <a:xfrm>
                <a:off x="4163" y="3698"/>
                <a:ext cx="31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593" name="Rectangle 518"/>
              <p:cNvSpPr>
                <a:spLocks noChangeArrowheads="1"/>
              </p:cNvSpPr>
              <p:nvPr/>
            </p:nvSpPr>
            <p:spPr bwMode="auto">
              <a:xfrm>
                <a:off x="4225" y="3698"/>
                <a:ext cx="66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594" name="Rectangle 519"/>
              <p:cNvSpPr>
                <a:spLocks noChangeArrowheads="1"/>
              </p:cNvSpPr>
              <p:nvPr/>
            </p:nvSpPr>
            <p:spPr bwMode="auto">
              <a:xfrm>
                <a:off x="4306" y="3698"/>
                <a:ext cx="63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0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595" name="Rectangle 520"/>
              <p:cNvSpPr>
                <a:spLocks noChangeArrowheads="1"/>
              </p:cNvSpPr>
              <p:nvPr/>
            </p:nvSpPr>
            <p:spPr bwMode="auto">
              <a:xfrm>
                <a:off x="3831" y="2895"/>
                <a:ext cx="162" cy="3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596" name="Rectangle 521"/>
              <p:cNvSpPr>
                <a:spLocks noChangeArrowheads="1"/>
              </p:cNvSpPr>
              <p:nvPr/>
            </p:nvSpPr>
            <p:spPr bwMode="auto">
              <a:xfrm>
                <a:off x="3917" y="2896"/>
                <a:ext cx="45" cy="1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•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597" name="Rectangle 522"/>
              <p:cNvSpPr>
                <a:spLocks noChangeArrowheads="1"/>
              </p:cNvSpPr>
              <p:nvPr/>
            </p:nvSpPr>
            <p:spPr bwMode="auto">
              <a:xfrm>
                <a:off x="3917" y="3004"/>
                <a:ext cx="45" cy="1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•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598" name="Rectangle 523"/>
              <p:cNvSpPr>
                <a:spLocks noChangeArrowheads="1"/>
              </p:cNvSpPr>
              <p:nvPr/>
            </p:nvSpPr>
            <p:spPr bwMode="auto">
              <a:xfrm>
                <a:off x="3917" y="3112"/>
                <a:ext cx="45" cy="1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•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599" name="Rectangle 524"/>
              <p:cNvSpPr>
                <a:spLocks noChangeArrowheads="1"/>
              </p:cNvSpPr>
              <p:nvPr/>
            </p:nvSpPr>
            <p:spPr bwMode="auto">
              <a:xfrm>
                <a:off x="3303" y="2031"/>
                <a:ext cx="1201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600" name="Rectangle 525"/>
              <p:cNvSpPr>
                <a:spLocks noChangeArrowheads="1"/>
              </p:cNvSpPr>
              <p:nvPr/>
            </p:nvSpPr>
            <p:spPr bwMode="auto">
              <a:xfrm>
                <a:off x="3715" y="2069"/>
                <a:ext cx="430" cy="1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Cycle 6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grpSp>
            <p:nvGrpSpPr>
              <p:cNvPr id="143601" name="Group 528"/>
              <p:cNvGrpSpPr>
                <a:grpSpLocks/>
              </p:cNvGrpSpPr>
              <p:nvPr/>
            </p:nvGrpSpPr>
            <p:grpSpPr bwMode="auto">
              <a:xfrm>
                <a:off x="4359" y="3615"/>
                <a:ext cx="336" cy="109"/>
                <a:chOff x="4359" y="3615"/>
                <a:chExt cx="336" cy="109"/>
              </a:xfrm>
            </p:grpSpPr>
            <p:sp>
              <p:nvSpPr>
                <p:cNvPr id="143604" name="Line 526"/>
                <p:cNvSpPr>
                  <a:spLocks noChangeShapeType="1"/>
                </p:cNvSpPr>
                <p:nvPr/>
              </p:nvSpPr>
              <p:spPr bwMode="auto">
                <a:xfrm flipH="1">
                  <a:off x="4417" y="3615"/>
                  <a:ext cx="278" cy="7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800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143605" name="Freeform 527"/>
                <p:cNvSpPr>
                  <a:spLocks/>
                </p:cNvSpPr>
                <p:nvPr/>
              </p:nvSpPr>
              <p:spPr bwMode="auto">
                <a:xfrm>
                  <a:off x="4359" y="3664"/>
                  <a:ext cx="69" cy="60"/>
                </a:xfrm>
                <a:custGeom>
                  <a:avLst/>
                  <a:gdLst>
                    <a:gd name="T0" fmla="*/ 52 w 69"/>
                    <a:gd name="T1" fmla="*/ 0 h 60"/>
                    <a:gd name="T2" fmla="*/ 0 w 69"/>
                    <a:gd name="T3" fmla="*/ 47 h 60"/>
                    <a:gd name="T4" fmla="*/ 69 w 69"/>
                    <a:gd name="T5" fmla="*/ 60 h 60"/>
                    <a:gd name="T6" fmla="*/ 52 w 69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9"/>
                    <a:gd name="T13" fmla="*/ 0 h 60"/>
                    <a:gd name="T14" fmla="*/ 69 w 69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9" h="60">
                      <a:moveTo>
                        <a:pt x="52" y="0"/>
                      </a:moveTo>
                      <a:lnTo>
                        <a:pt x="0" y="47"/>
                      </a:lnTo>
                      <a:lnTo>
                        <a:pt x="69" y="60"/>
                      </a:lnTo>
                      <a:lnTo>
                        <a:pt x="5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800">
                    <a:solidFill>
                      <a:srgbClr val="000066"/>
                    </a:solidFill>
                  </a:endParaRPr>
                </a:p>
              </p:txBody>
            </p:sp>
          </p:grpSp>
          <p:sp>
            <p:nvSpPr>
              <p:cNvPr id="143602" name="Rectangle 529"/>
              <p:cNvSpPr>
                <a:spLocks noChangeArrowheads="1"/>
              </p:cNvSpPr>
              <p:nvPr/>
            </p:nvSpPr>
            <p:spPr bwMode="auto">
              <a:xfrm>
                <a:off x="4647" y="3519"/>
                <a:ext cx="365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603" name="Rectangle 530"/>
              <p:cNvSpPr>
                <a:spLocks noChangeArrowheads="1"/>
              </p:cNvSpPr>
              <p:nvPr/>
            </p:nvSpPr>
            <p:spPr bwMode="auto">
              <a:xfrm>
                <a:off x="4721" y="3555"/>
                <a:ext cx="263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i="1">
                    <a:solidFill>
                      <a:srgbClr val="000000"/>
                    </a:solidFill>
                  </a:rPr>
                  <a:t>Error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2125092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9886" eaLnBrk="1" hangingPunct="1">
              <a:defRPr/>
            </a:pPr>
            <a:r>
              <a:rPr lang="en-US" smtClean="0">
                <a:ea typeface="+mj-ea"/>
                <a:cs typeface="+mj-cs"/>
              </a:rPr>
              <a:t>Pipeline Summary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17" y="1138759"/>
            <a:ext cx="8630524" cy="5223022"/>
          </a:xfrm>
        </p:spPr>
        <p:txBody>
          <a:bodyPr/>
          <a:lstStyle/>
          <a:p>
            <a:pPr marL="384526" indent="-384526" defTabSz="909886" eaLnBrk="1" hangingPunct="1">
              <a:defRPr/>
            </a:pPr>
            <a:r>
              <a:rPr lang="en-US" dirty="0">
                <a:latin typeface="Helvetica" charset="0"/>
              </a:rPr>
              <a:t>Concept</a:t>
            </a:r>
          </a:p>
          <a:p>
            <a:pPr marL="740567" lvl="1" indent="-243690" defTabSz="909886" eaLnBrk="1" hangingPunct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Break instruction execution into 5 stages</a:t>
            </a:r>
          </a:p>
          <a:p>
            <a:pPr marL="740567" lvl="1" indent="-243690" defTabSz="909886" eaLnBrk="1" hangingPunct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Run instructions through in pipelined mode</a:t>
            </a:r>
          </a:p>
          <a:p>
            <a:pPr marL="384526" indent="-384526" defTabSz="909886" eaLnBrk="1" hangingPunct="1">
              <a:defRPr/>
            </a:pPr>
            <a:r>
              <a:rPr lang="en-US" dirty="0">
                <a:latin typeface="Helvetica" charset="0"/>
              </a:rPr>
              <a:t>Limitations</a:t>
            </a:r>
          </a:p>
          <a:p>
            <a:pPr marL="740567" lvl="1" indent="-243690" defTabSz="909886" eaLnBrk="1" hangingPunct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Can</a:t>
            </a:r>
            <a:r>
              <a:rPr lang="ja-JP" altLang="en-US" dirty="0">
                <a:latin typeface="Arial" charset="0"/>
                <a:ea typeface="ＭＳ Ｐゴシック" charset="0"/>
              </a:rPr>
              <a:t>’</a:t>
            </a:r>
            <a:r>
              <a:rPr lang="en-US" altLang="ja-JP" dirty="0">
                <a:latin typeface="Helvetica" charset="0"/>
                <a:ea typeface="ＭＳ Ｐゴシック" charset="0"/>
              </a:rPr>
              <a:t>t handle dependencies between instructions when instructions follow too closely</a:t>
            </a:r>
          </a:p>
          <a:p>
            <a:pPr marL="740567" lvl="1" indent="-243690" defTabSz="909886" eaLnBrk="1" hangingPunct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Data dependencies</a:t>
            </a:r>
          </a:p>
          <a:p>
            <a:pPr marL="1140917" lvl="2" indent="-237367" defTabSz="909886" eaLnBrk="1" hangingPunct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One instruction writes register, later one reads it</a:t>
            </a:r>
          </a:p>
          <a:p>
            <a:pPr marL="740567" lvl="1" indent="-243690" defTabSz="909886" eaLnBrk="1" hangingPunct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Control dependency</a:t>
            </a:r>
          </a:p>
          <a:p>
            <a:pPr marL="1140917" lvl="2" indent="-237367" defTabSz="909886" eaLnBrk="1" hangingPunct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Instruction sets PC in way that pipeline did not predict correctly</a:t>
            </a:r>
          </a:p>
          <a:p>
            <a:pPr marL="1140917" lvl="2" indent="-237367" defTabSz="909886" eaLnBrk="1" hangingPunct="1">
              <a:defRPr/>
            </a:pPr>
            <a:r>
              <a:rPr lang="en-US" dirty="0" err="1">
                <a:latin typeface="Helvetica" charset="0"/>
                <a:ea typeface="ＭＳ Ｐゴシック" charset="0"/>
              </a:rPr>
              <a:t>Mispredicted</a:t>
            </a:r>
            <a:r>
              <a:rPr lang="en-US" dirty="0">
                <a:latin typeface="Helvetica" charset="0"/>
                <a:ea typeface="ＭＳ Ｐゴシック" charset="0"/>
              </a:rPr>
              <a:t> branch and return</a:t>
            </a:r>
          </a:p>
          <a:p>
            <a:pPr marL="384526" indent="-384526" defTabSz="909886" eaLnBrk="1" hangingPunct="1">
              <a:defRPr/>
            </a:pPr>
            <a:r>
              <a:rPr lang="en-US" dirty="0">
                <a:latin typeface="Helvetica" charset="0"/>
              </a:rPr>
              <a:t>Fixing the Pipeline – see text</a:t>
            </a:r>
          </a:p>
          <a:p>
            <a:pPr marL="740567" lvl="1" indent="-243690" defTabSz="909886" eaLnBrk="1" hangingPunct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Stalling – CPU sees dependencies &amp; dynamically inserts </a:t>
            </a:r>
            <a:r>
              <a:rPr lang="en-US" dirty="0" err="1">
                <a:latin typeface="Helvetica" charset="0"/>
                <a:ea typeface="ＭＳ Ｐゴシック" charset="0"/>
              </a:rPr>
              <a:t>nops</a:t>
            </a:r>
            <a:endParaRPr lang="en-US" dirty="0">
              <a:latin typeface="Helvetica" charset="0"/>
              <a:ea typeface="ＭＳ Ｐゴシック" charset="0"/>
            </a:endParaRPr>
          </a:p>
          <a:p>
            <a:pPr marL="740567" lvl="1" indent="-243690" defTabSz="909886" eaLnBrk="1" hangingPunct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Forwarding data directly to next stage(s) rather than wait for the clock</a:t>
            </a:r>
          </a:p>
          <a:p>
            <a:pPr marL="740567" lvl="1" indent="-243690" defTabSz="909886" eaLnBrk="1" hangingPunct="1">
              <a:defRPr/>
            </a:pPr>
            <a:endParaRPr lang="en-US" dirty="0">
              <a:latin typeface="Helvetic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91372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7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7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7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7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7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79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79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79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799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799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7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9886" eaLnBrk="1" hangingPunct="1">
              <a:defRPr/>
            </a:pPr>
            <a:r>
              <a:rPr lang="en-US" smtClean="0">
                <a:ea typeface="+mj-ea"/>
                <a:cs typeface="+mj-cs"/>
              </a:rPr>
              <a:t>Pipeline Summary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17" y="1138759"/>
            <a:ext cx="8630524" cy="5223022"/>
          </a:xfrm>
        </p:spPr>
        <p:txBody>
          <a:bodyPr/>
          <a:lstStyle/>
          <a:p>
            <a:pPr marL="384526" indent="-384526" defTabSz="909886" eaLnBrk="1" hangingPunct="1">
              <a:defRPr/>
            </a:pPr>
            <a:r>
              <a:rPr lang="en-US" dirty="0" smtClean="0">
                <a:latin typeface="Helvetica" charset="0"/>
              </a:rPr>
              <a:t>More modern CPUs use out-of-order execution and parallel execution to achieve faster performance</a:t>
            </a:r>
            <a:endParaRPr lang="en-US" dirty="0">
              <a:latin typeface="Helvetica" charset="0"/>
            </a:endParaRPr>
          </a:p>
          <a:p>
            <a:pPr marL="740567" lvl="1" indent="-243690" defTabSz="909886" eaLnBrk="1" hangingPunct="1">
              <a:defRPr/>
            </a:pPr>
            <a:r>
              <a:rPr lang="en-US" dirty="0" smtClean="0">
                <a:latin typeface="Helvetica" charset="0"/>
                <a:ea typeface="ＭＳ Ｐゴシック" charset="0"/>
              </a:rPr>
              <a:t>Pipelining is still popular in embedded processors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98467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7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6537" eaLnBrk="1" hangingPunct="1">
              <a:defRPr/>
            </a:pPr>
            <a:r>
              <a:rPr lang="en-US">
                <a:latin typeface="Helvetica" charset="0"/>
              </a:rPr>
              <a:t>Pipelining</a:t>
            </a:r>
          </a:p>
        </p:txBody>
      </p:sp>
      <p:sp>
        <p:nvSpPr>
          <p:cNvPr id="359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966" y="1221510"/>
            <a:ext cx="3829606" cy="1138759"/>
          </a:xfrm>
        </p:spPr>
        <p:txBody>
          <a:bodyPr/>
          <a:lstStyle/>
          <a:p>
            <a:pPr marL="383113" indent="-383113" defTabSz="906537" eaLnBrk="1" hangingPunct="1">
              <a:defRPr/>
            </a:pPr>
            <a:r>
              <a:rPr lang="en-US" sz="2000" dirty="0">
                <a:latin typeface="Helvetica" charset="0"/>
              </a:rPr>
              <a:t>Executing a single instruction at a time leaves many stages idle</a:t>
            </a:r>
            <a:endParaRPr lang="en-US" sz="1800" dirty="0">
              <a:latin typeface="Helvetica" charset="0"/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878" y="431058"/>
            <a:ext cx="4174573" cy="620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3885246" y="251339"/>
            <a:ext cx="3204851" cy="5156224"/>
            <a:chOff x="3879850" y="-26754"/>
            <a:chExt cx="3200400" cy="5146208"/>
          </a:xfrm>
        </p:grpSpPr>
        <p:sp>
          <p:nvSpPr>
            <p:cNvPr id="5" name="Rectangle 4"/>
            <p:cNvSpPr/>
            <p:nvPr/>
          </p:nvSpPr>
          <p:spPr bwMode="auto">
            <a:xfrm>
              <a:off x="4946650" y="887563"/>
              <a:ext cx="2133600" cy="3460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66"/>
                </a:solidFill>
                <a:latin typeface="Helvetica" pitchFamily="-1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4946650" y="2106652"/>
              <a:ext cx="2133600" cy="3460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66"/>
                </a:solidFill>
                <a:latin typeface="Helvetica" pitchFamily="-1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4946650" y="3325742"/>
              <a:ext cx="2133600" cy="3460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66"/>
                </a:solidFill>
                <a:latin typeface="Helvetica" pitchFamily="-1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4946650" y="4773410"/>
              <a:ext cx="2133600" cy="3460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66"/>
                </a:solidFill>
                <a:latin typeface="Helvetica" pitchFamily="-1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946650" y="-26754"/>
              <a:ext cx="2133600" cy="3460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66"/>
                </a:solidFill>
                <a:latin typeface="Helvetica" pitchFamily="-1" charset="0"/>
              </a:endParaRPr>
            </a:p>
          </p:txBody>
        </p:sp>
        <p:cxnSp>
          <p:nvCxnSpPr>
            <p:cNvPr id="17420" name="Straight Arrow Connector 10"/>
            <p:cNvCxnSpPr>
              <a:cxnSpLocks noChangeShapeType="1"/>
            </p:cNvCxnSpPr>
            <p:nvPr/>
          </p:nvCxnSpPr>
          <p:spPr bwMode="auto">
            <a:xfrm flipV="1">
              <a:off x="3879852" y="146050"/>
              <a:ext cx="990598" cy="2389166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1" name="Straight Arrow Connector 11"/>
            <p:cNvCxnSpPr>
              <a:cxnSpLocks noChangeShapeType="1"/>
            </p:cNvCxnSpPr>
            <p:nvPr/>
          </p:nvCxnSpPr>
          <p:spPr bwMode="auto">
            <a:xfrm flipV="1">
              <a:off x="3879850" y="1060450"/>
              <a:ext cx="990600" cy="1474766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2" name="Straight Arrow Connector 14"/>
            <p:cNvCxnSpPr>
              <a:cxnSpLocks noChangeShapeType="1"/>
            </p:cNvCxnSpPr>
            <p:nvPr/>
          </p:nvCxnSpPr>
          <p:spPr bwMode="auto">
            <a:xfrm flipV="1">
              <a:off x="3879850" y="2279651"/>
              <a:ext cx="990600" cy="255565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3" name="Straight Arrow Connector 17"/>
            <p:cNvCxnSpPr>
              <a:cxnSpLocks noChangeShapeType="1"/>
            </p:cNvCxnSpPr>
            <p:nvPr/>
          </p:nvCxnSpPr>
          <p:spPr bwMode="auto">
            <a:xfrm>
              <a:off x="3879850" y="2535216"/>
              <a:ext cx="838200" cy="811234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4" name="Straight Arrow Connector 19"/>
            <p:cNvCxnSpPr>
              <a:cxnSpLocks noChangeShapeType="1"/>
            </p:cNvCxnSpPr>
            <p:nvPr/>
          </p:nvCxnSpPr>
          <p:spPr bwMode="auto">
            <a:xfrm>
              <a:off x="3879852" y="2535218"/>
              <a:ext cx="990598" cy="2411432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9" name="Rectangle 4"/>
          <p:cNvSpPr txBox="1">
            <a:spLocks noChangeArrowheads="1"/>
          </p:cNvSpPr>
          <p:nvPr/>
        </p:nvSpPr>
        <p:spPr bwMode="auto">
          <a:xfrm>
            <a:off x="298865" y="2207538"/>
            <a:ext cx="3829607" cy="3855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9716" tIns="44050" rIns="89716" bIns="44050"/>
          <a:lstStyle>
            <a:lvl1pPr marL="385763" indent="-385763" defTabSz="912813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44475" defTabSz="912813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660033"/>
              </a:buClr>
              <a:buFont typeface="Wingdings" charset="0"/>
              <a:buNone/>
              <a:defRPr/>
            </a:pPr>
            <a:r>
              <a:rPr lang="en-US" sz="2000" dirty="0">
                <a:solidFill>
                  <a:srgbClr val="0033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What happens if we insert a bank of registers between each stage?</a:t>
            </a:r>
          </a:p>
          <a:p>
            <a:pPr lvl="1" algn="l" eaLnBrk="1" hangingPunct="1">
              <a:lnSpc>
                <a:spcPct val="100000"/>
              </a:lnSpc>
              <a:spcBef>
                <a:spcPct val="25000"/>
              </a:spcBef>
              <a:buClr>
                <a:srgbClr val="660033"/>
              </a:buClr>
              <a:buSzPct val="75000"/>
              <a:buFont typeface="Arial" charset="0"/>
              <a:buChar char="•"/>
              <a:defRPr/>
            </a:pPr>
            <a:r>
              <a:rPr lang="en-US" sz="1600" dirty="0">
                <a:solidFill>
                  <a:srgbClr val="000066"/>
                </a:solidFill>
              </a:rPr>
              <a:t>The result of each stage can be saved</a:t>
            </a:r>
          </a:p>
          <a:p>
            <a:pPr lvl="1" algn="l" eaLnBrk="1" hangingPunct="1">
              <a:lnSpc>
                <a:spcPct val="100000"/>
              </a:lnSpc>
              <a:spcBef>
                <a:spcPct val="25000"/>
              </a:spcBef>
              <a:buClr>
                <a:srgbClr val="660033"/>
              </a:buClr>
              <a:buSzPct val="75000"/>
              <a:buFont typeface="Arial" charset="0"/>
              <a:buChar char="•"/>
              <a:defRPr/>
            </a:pPr>
            <a:r>
              <a:rPr lang="en-US" sz="1600" dirty="0">
                <a:solidFill>
                  <a:srgbClr val="000066"/>
                </a:solidFill>
              </a:rPr>
              <a:t>As instruction I reaches the </a:t>
            </a:r>
            <a:r>
              <a:rPr lang="en-US" sz="1600" dirty="0" err="1">
                <a:solidFill>
                  <a:srgbClr val="000066"/>
                </a:solidFill>
              </a:rPr>
              <a:t>Writeback</a:t>
            </a:r>
            <a:r>
              <a:rPr lang="en-US" sz="1600" dirty="0">
                <a:solidFill>
                  <a:srgbClr val="000066"/>
                </a:solidFill>
              </a:rPr>
              <a:t> stage, all previous stages are busy</a:t>
            </a:r>
          </a:p>
          <a:p>
            <a:pPr marL="906909" lvl="2" indent="1562" algn="l" eaLnBrk="1" hangingPunct="1">
              <a:lnSpc>
                <a:spcPct val="100000"/>
              </a:lnSpc>
              <a:spcBef>
                <a:spcPct val="25000"/>
              </a:spcBef>
              <a:buClr>
                <a:srgbClr val="660033"/>
              </a:buClr>
              <a:buSzPct val="75000"/>
              <a:buFont typeface="Arial" charset="0"/>
              <a:buChar char="•"/>
              <a:defRPr/>
            </a:pPr>
            <a:r>
              <a:rPr lang="en-US" sz="1600" dirty="0">
                <a:solidFill>
                  <a:srgbClr val="000066"/>
                </a:solidFill>
              </a:rPr>
              <a:t>Memory stage occupied by instructions I+1</a:t>
            </a:r>
          </a:p>
          <a:p>
            <a:pPr marL="906909" lvl="2" indent="1562" algn="l" eaLnBrk="1" hangingPunct="1">
              <a:lnSpc>
                <a:spcPct val="100000"/>
              </a:lnSpc>
              <a:spcBef>
                <a:spcPct val="25000"/>
              </a:spcBef>
              <a:buClr>
                <a:srgbClr val="660033"/>
              </a:buClr>
              <a:buSzPct val="75000"/>
              <a:buFont typeface="Arial" charset="0"/>
              <a:buChar char="•"/>
              <a:defRPr/>
            </a:pPr>
            <a:r>
              <a:rPr lang="en-US" sz="1600" dirty="0">
                <a:solidFill>
                  <a:srgbClr val="000066"/>
                </a:solidFill>
              </a:rPr>
              <a:t>Execute stage occupied by instruction I+2</a:t>
            </a:r>
          </a:p>
          <a:p>
            <a:pPr marL="906909" lvl="2" indent="1562" algn="l" eaLnBrk="1" hangingPunct="1">
              <a:lnSpc>
                <a:spcPct val="100000"/>
              </a:lnSpc>
              <a:spcBef>
                <a:spcPct val="25000"/>
              </a:spcBef>
              <a:buClr>
                <a:srgbClr val="660033"/>
              </a:buClr>
              <a:buSzPct val="75000"/>
              <a:buFont typeface="Arial" charset="0"/>
              <a:buChar char="•"/>
              <a:defRPr/>
            </a:pPr>
            <a:r>
              <a:rPr lang="en-US" sz="1600" dirty="0">
                <a:solidFill>
                  <a:srgbClr val="000066"/>
                </a:solidFill>
              </a:rPr>
              <a:t>Decode stage occupied by instruction I+3</a:t>
            </a:r>
          </a:p>
          <a:p>
            <a:pPr marL="906909" lvl="2" indent="1562" algn="l" eaLnBrk="1" hangingPunct="1">
              <a:lnSpc>
                <a:spcPct val="100000"/>
              </a:lnSpc>
              <a:spcBef>
                <a:spcPct val="25000"/>
              </a:spcBef>
              <a:buClr>
                <a:srgbClr val="660033"/>
              </a:buClr>
              <a:buSzPct val="75000"/>
              <a:buFont typeface="Arial" charset="0"/>
              <a:buChar char="•"/>
              <a:defRPr/>
            </a:pPr>
            <a:r>
              <a:rPr lang="en-US" sz="1600" dirty="0">
                <a:solidFill>
                  <a:srgbClr val="000066"/>
                </a:solidFill>
              </a:rPr>
              <a:t>Fetch stage occupied by instruction I+4, .</a:t>
            </a:r>
            <a:r>
              <a:rPr lang="en-US" sz="1600" dirty="0" err="1">
                <a:solidFill>
                  <a:srgbClr val="000066"/>
                </a:solidFill>
              </a:rPr>
              <a:t>etc</a:t>
            </a:r>
            <a:r>
              <a:rPr lang="en-US" sz="1600" dirty="0">
                <a:solidFill>
                  <a:srgbClr val="000066"/>
                </a:solidFill>
              </a:rPr>
              <a:t>…</a:t>
            </a:r>
          </a:p>
          <a:p>
            <a:pPr lvl="1" algn="l" eaLnBrk="1" hangingPunct="1">
              <a:lnSpc>
                <a:spcPct val="100000"/>
              </a:lnSpc>
              <a:spcBef>
                <a:spcPct val="25000"/>
              </a:spcBef>
              <a:buClr>
                <a:srgbClr val="660033"/>
              </a:buClr>
              <a:buSzPct val="75000"/>
              <a:buFont typeface="Wingdings" charset="0"/>
              <a:buChar char="n"/>
              <a:defRPr/>
            </a:pPr>
            <a:endParaRPr lang="en-US" sz="1800" dirty="0">
              <a:solidFill>
                <a:srgbClr val="000066"/>
              </a:solidFill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6950239" y="424649"/>
            <a:ext cx="2162003" cy="5592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852" tIns="45412" rIns="90852" bIns="45412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rgbClr val="000066"/>
                </a:solidFill>
              </a:rPr>
              <a:t>Pipeline Example:</a:t>
            </a:r>
          </a:p>
          <a:p>
            <a:endParaRPr lang="en-US" sz="1800" dirty="0">
              <a:solidFill>
                <a:srgbClr val="000066"/>
              </a:solidFill>
            </a:endParaRPr>
          </a:p>
          <a:p>
            <a:r>
              <a:rPr lang="en-US" sz="1800" dirty="0" err="1">
                <a:solidFill>
                  <a:srgbClr val="000066"/>
                </a:solidFill>
              </a:rPr>
              <a:t>addq</a:t>
            </a:r>
            <a:endParaRPr lang="en-US" sz="1800" dirty="0">
              <a:solidFill>
                <a:srgbClr val="000066"/>
              </a:solidFill>
            </a:endParaRPr>
          </a:p>
          <a:p>
            <a:endParaRPr lang="en-US" sz="1800" dirty="0">
              <a:solidFill>
                <a:srgbClr val="000066"/>
              </a:solidFill>
            </a:endParaRPr>
          </a:p>
          <a:p>
            <a:endParaRPr lang="en-US" sz="1800" dirty="0">
              <a:solidFill>
                <a:srgbClr val="000066"/>
              </a:solidFill>
            </a:endParaRPr>
          </a:p>
          <a:p>
            <a:endParaRPr lang="en-US" sz="1800" dirty="0">
              <a:solidFill>
                <a:srgbClr val="000066"/>
              </a:solidFill>
            </a:endParaRPr>
          </a:p>
          <a:p>
            <a:r>
              <a:rPr lang="en-US" sz="1800" dirty="0" err="1">
                <a:solidFill>
                  <a:srgbClr val="000066"/>
                </a:solidFill>
              </a:rPr>
              <a:t>subq</a:t>
            </a:r>
            <a:endParaRPr lang="en-US" sz="1800" dirty="0">
              <a:solidFill>
                <a:srgbClr val="000066"/>
              </a:solidFill>
            </a:endParaRPr>
          </a:p>
          <a:p>
            <a:endParaRPr lang="en-US" sz="1800" dirty="0">
              <a:solidFill>
                <a:srgbClr val="000066"/>
              </a:solidFill>
            </a:endParaRPr>
          </a:p>
          <a:p>
            <a:endParaRPr lang="en-US" sz="1800" dirty="0">
              <a:solidFill>
                <a:srgbClr val="000066"/>
              </a:solidFill>
            </a:endParaRPr>
          </a:p>
          <a:p>
            <a:endParaRPr lang="en-US" sz="1800" dirty="0">
              <a:solidFill>
                <a:srgbClr val="000066"/>
              </a:solidFill>
            </a:endParaRPr>
          </a:p>
          <a:p>
            <a:endParaRPr lang="en-US" sz="1800" dirty="0">
              <a:solidFill>
                <a:srgbClr val="000066"/>
              </a:solidFill>
            </a:endParaRPr>
          </a:p>
          <a:p>
            <a:r>
              <a:rPr lang="en-US" sz="1800" dirty="0" err="1">
                <a:solidFill>
                  <a:srgbClr val="000066"/>
                </a:solidFill>
              </a:rPr>
              <a:t>movq</a:t>
            </a:r>
            <a:endParaRPr lang="en-US" sz="1800" dirty="0">
              <a:solidFill>
                <a:srgbClr val="000066"/>
              </a:solidFill>
            </a:endParaRPr>
          </a:p>
          <a:p>
            <a:endParaRPr lang="en-US" sz="1800" dirty="0">
              <a:solidFill>
                <a:srgbClr val="000066"/>
              </a:solidFill>
            </a:endParaRPr>
          </a:p>
          <a:p>
            <a:endParaRPr lang="en-US" sz="1800" dirty="0">
              <a:solidFill>
                <a:srgbClr val="000066"/>
              </a:solidFill>
            </a:endParaRPr>
          </a:p>
          <a:p>
            <a:endParaRPr lang="en-US" sz="1800" dirty="0">
              <a:solidFill>
                <a:srgbClr val="000066"/>
              </a:solidFill>
            </a:endParaRPr>
          </a:p>
          <a:p>
            <a:endParaRPr lang="en-US" sz="1800" dirty="0">
              <a:solidFill>
                <a:srgbClr val="000066"/>
              </a:solidFill>
            </a:endParaRPr>
          </a:p>
          <a:p>
            <a:r>
              <a:rPr lang="en-US" sz="1800" dirty="0">
                <a:solidFill>
                  <a:srgbClr val="000066"/>
                </a:solidFill>
              </a:rPr>
              <a:t>                 </a:t>
            </a:r>
            <a:r>
              <a:rPr lang="en-US" sz="1800" dirty="0" err="1">
                <a:solidFill>
                  <a:srgbClr val="000066"/>
                </a:solidFill>
              </a:rPr>
              <a:t>cmpq</a:t>
            </a:r>
            <a:endParaRPr lang="en-US" sz="1800" dirty="0">
              <a:solidFill>
                <a:srgbClr val="000066"/>
              </a:solidFill>
            </a:endParaRPr>
          </a:p>
          <a:p>
            <a:endParaRPr lang="en-US" sz="1800" dirty="0">
              <a:solidFill>
                <a:srgbClr val="000066"/>
              </a:solidFill>
            </a:endParaRPr>
          </a:p>
          <a:p>
            <a:endParaRPr lang="en-US" sz="1800" dirty="0">
              <a:solidFill>
                <a:srgbClr val="000066"/>
              </a:solidFill>
            </a:endParaRPr>
          </a:p>
          <a:p>
            <a:endParaRPr lang="en-US" sz="1800" dirty="0">
              <a:solidFill>
                <a:srgbClr val="000066"/>
              </a:solidFill>
            </a:endParaRPr>
          </a:p>
          <a:p>
            <a:endParaRPr lang="en-US" sz="1800" dirty="0">
              <a:solidFill>
                <a:srgbClr val="000066"/>
              </a:solidFill>
            </a:endParaRPr>
          </a:p>
          <a:p>
            <a:r>
              <a:rPr lang="en-US" sz="1800" dirty="0" err="1">
                <a:solidFill>
                  <a:srgbClr val="000066"/>
                </a:solidFill>
              </a:rPr>
              <a:t>jle</a:t>
            </a:r>
            <a:endParaRPr lang="en-US" sz="1800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94260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9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8" grpId="0" build="p" bldLvl="2"/>
      <p:bldP spid="29" grpId="0" build="p" bldLvl="2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6537" eaLnBrk="1" hangingPunct="1">
              <a:defRPr/>
            </a:pPr>
            <a:r>
              <a:rPr lang="en-US">
                <a:latin typeface="Helvetica" charset="0"/>
              </a:rPr>
              <a:t>Pipelining</a:t>
            </a:r>
          </a:p>
        </p:txBody>
      </p:sp>
      <p:pic>
        <p:nvPicPr>
          <p:cNvPr id="184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878" y="431058"/>
            <a:ext cx="4174573" cy="620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4953530" y="1167435"/>
            <a:ext cx="2136567" cy="3467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lIns="45412" tIns="45412" rIns="45412" bIns="45412"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66"/>
              </a:solidFill>
              <a:latin typeface="Helvetica" pitchFamily="-1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953530" y="2388897"/>
            <a:ext cx="2136567" cy="3467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lIns="45412" tIns="45412" rIns="45412" bIns="45412"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66"/>
              </a:solidFill>
              <a:latin typeface="Helvetica" pitchFamily="-1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953530" y="3610359"/>
            <a:ext cx="2136567" cy="3467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lIns="45412" tIns="45412" rIns="45412" bIns="45412"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66"/>
              </a:solidFill>
              <a:latin typeface="Helvetica" pitchFamily="-1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953530" y="5060845"/>
            <a:ext cx="2136567" cy="3467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lIns="45412" tIns="45412" rIns="45412" bIns="45412"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66"/>
              </a:solidFill>
              <a:latin typeface="Helvetica" pitchFamily="-1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953530" y="251339"/>
            <a:ext cx="2136567" cy="3467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lIns="45412" tIns="45412" rIns="45412" bIns="45412"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66"/>
              </a:solidFill>
              <a:latin typeface="Helvetica" pitchFamily="-1" charset="0"/>
            </a:endParaRPr>
          </a:p>
        </p:txBody>
      </p:sp>
      <p:sp>
        <p:nvSpPr>
          <p:cNvPr id="29" name="Rectangle 4"/>
          <p:cNvSpPr txBox="1">
            <a:spLocks noChangeArrowheads="1"/>
          </p:cNvSpPr>
          <p:nvPr/>
        </p:nvSpPr>
        <p:spPr bwMode="auto">
          <a:xfrm>
            <a:off x="284607" y="1215100"/>
            <a:ext cx="3829606" cy="4847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9716" tIns="44050" rIns="89716" bIns="44050"/>
          <a:lstStyle>
            <a:lvl1pPr marL="385763" indent="-385763" defTabSz="912813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44475" defTabSz="912813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660033"/>
              </a:buClr>
              <a:buFont typeface="Wingdings" charset="0"/>
              <a:buNone/>
              <a:defRPr/>
            </a:pPr>
            <a:r>
              <a:rPr lang="en-US" sz="2000" dirty="0">
                <a:solidFill>
                  <a:srgbClr val="0033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End result is faster </a:t>
            </a:r>
            <a:r>
              <a:rPr lang="en-US" sz="2000" i="1" dirty="0">
                <a:solidFill>
                  <a:srgbClr val="0033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rate</a:t>
            </a:r>
            <a:r>
              <a:rPr lang="en-US" sz="2000" dirty="0">
                <a:solidFill>
                  <a:srgbClr val="0033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of execution thanks to pipelining</a:t>
            </a:r>
          </a:p>
          <a:p>
            <a:pPr lvl="1" algn="l" eaLnBrk="1" hangingPunct="1">
              <a:lnSpc>
                <a:spcPct val="100000"/>
              </a:lnSpc>
              <a:spcBef>
                <a:spcPct val="25000"/>
              </a:spcBef>
              <a:buClr>
                <a:srgbClr val="660033"/>
              </a:buClr>
              <a:buSzPct val="75000"/>
              <a:buFont typeface="Arial" charset="0"/>
              <a:buChar char="•"/>
              <a:defRPr/>
            </a:pPr>
            <a:r>
              <a:rPr lang="en-US" sz="1600" dirty="0">
                <a:solidFill>
                  <a:srgbClr val="000066"/>
                </a:solidFill>
              </a:rPr>
              <a:t>Previous non-pipelined rate = one instruction per all six stages</a:t>
            </a:r>
          </a:p>
          <a:p>
            <a:pPr lvl="1" algn="l" eaLnBrk="1" hangingPunct="1">
              <a:lnSpc>
                <a:spcPct val="100000"/>
              </a:lnSpc>
              <a:spcBef>
                <a:spcPct val="25000"/>
              </a:spcBef>
              <a:buClr>
                <a:srgbClr val="660033"/>
              </a:buClr>
              <a:buSzPct val="75000"/>
              <a:buFont typeface="Arial" charset="0"/>
              <a:buChar char="•"/>
              <a:defRPr/>
            </a:pPr>
            <a:r>
              <a:rPr lang="en-US" sz="1600" dirty="0">
                <a:solidFill>
                  <a:srgbClr val="000066"/>
                </a:solidFill>
              </a:rPr>
              <a:t>New pipelined rate = one instruction per a single stage, i.e. </a:t>
            </a:r>
            <a:r>
              <a:rPr lang="en-US" sz="1600" dirty="0" err="1">
                <a:solidFill>
                  <a:srgbClr val="000066"/>
                </a:solidFill>
              </a:rPr>
              <a:t>interarrival</a:t>
            </a:r>
            <a:r>
              <a:rPr lang="en-US" sz="1600" dirty="0">
                <a:solidFill>
                  <a:srgbClr val="000066"/>
                </a:solidFill>
              </a:rPr>
              <a:t> time between instructions at output of pipeline is one stage</a:t>
            </a:r>
          </a:p>
          <a:p>
            <a:pPr lvl="1" algn="l" eaLnBrk="1" hangingPunct="1">
              <a:lnSpc>
                <a:spcPct val="100000"/>
              </a:lnSpc>
              <a:spcBef>
                <a:spcPct val="25000"/>
              </a:spcBef>
              <a:buClr>
                <a:srgbClr val="660033"/>
              </a:buClr>
              <a:buSzPct val="75000"/>
              <a:buFont typeface="Arial" charset="0"/>
              <a:buChar char="•"/>
              <a:defRPr/>
            </a:pPr>
            <a:r>
              <a:rPr lang="en-US" sz="1600" dirty="0">
                <a:solidFill>
                  <a:srgbClr val="000066"/>
                </a:solidFill>
              </a:rPr>
              <a:t>New pipelined rate &gt;&gt; previous non-pipelined rate</a:t>
            </a:r>
          </a:p>
          <a:p>
            <a:pPr lvl="1" algn="l" eaLnBrk="1" hangingPunct="1">
              <a:lnSpc>
                <a:spcPct val="100000"/>
              </a:lnSpc>
              <a:spcBef>
                <a:spcPct val="25000"/>
              </a:spcBef>
              <a:buClr>
                <a:srgbClr val="660033"/>
              </a:buClr>
              <a:buSzPct val="75000"/>
              <a:buFont typeface="Arial" charset="0"/>
              <a:buChar char="•"/>
              <a:defRPr/>
            </a:pPr>
            <a:r>
              <a:rPr lang="en-US" sz="1600" dirty="0">
                <a:solidFill>
                  <a:srgbClr val="000066"/>
                </a:solidFill>
              </a:rPr>
              <a:t>However, the cumulative delay of each individual instruction through the full CPU (all stages) is still approximately the same</a:t>
            </a:r>
          </a:p>
          <a:p>
            <a:pPr lvl="1" algn="l" eaLnBrk="1" hangingPunct="1">
              <a:lnSpc>
                <a:spcPct val="100000"/>
              </a:lnSpc>
              <a:spcBef>
                <a:spcPct val="25000"/>
              </a:spcBef>
              <a:buClr>
                <a:srgbClr val="660033"/>
              </a:buClr>
              <a:buSzPct val="75000"/>
              <a:buFont typeface="Wingdings" charset="0"/>
              <a:buChar char="n"/>
              <a:defRPr/>
            </a:pPr>
            <a:endParaRPr lang="en-US" sz="1600" dirty="0">
              <a:solidFill>
                <a:srgbClr val="000066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5000"/>
              </a:spcBef>
              <a:buClr>
                <a:srgbClr val="660033"/>
              </a:buClr>
              <a:buSzPct val="75000"/>
              <a:buFont typeface="Wingdings" charset="0"/>
              <a:buChar char="n"/>
              <a:defRPr/>
            </a:pPr>
            <a:endParaRPr lang="en-US" sz="1800" dirty="0">
              <a:solidFill>
                <a:srgbClr val="000066"/>
              </a:solidFill>
            </a:endParaRPr>
          </a:p>
        </p:txBody>
      </p:sp>
      <p:sp>
        <p:nvSpPr>
          <p:cNvPr id="18441" name="TextBox 17"/>
          <p:cNvSpPr txBox="1">
            <a:spLocks noChangeArrowheads="1"/>
          </p:cNvSpPr>
          <p:nvPr/>
        </p:nvSpPr>
        <p:spPr bwMode="auto">
          <a:xfrm>
            <a:off x="6950239" y="424649"/>
            <a:ext cx="2162003" cy="5592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852" tIns="45412" rIns="90852" bIns="45412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rgbClr val="000066"/>
                </a:solidFill>
              </a:rPr>
              <a:t>Pipeline Example:</a:t>
            </a:r>
          </a:p>
          <a:p>
            <a:endParaRPr lang="en-US" sz="1800" dirty="0">
              <a:solidFill>
                <a:srgbClr val="000066"/>
              </a:solidFill>
            </a:endParaRPr>
          </a:p>
          <a:p>
            <a:r>
              <a:rPr lang="en-US" sz="1800" dirty="0" err="1">
                <a:solidFill>
                  <a:srgbClr val="000066"/>
                </a:solidFill>
              </a:rPr>
              <a:t>addq</a:t>
            </a:r>
            <a:endParaRPr lang="en-US" sz="1800" dirty="0">
              <a:solidFill>
                <a:srgbClr val="000066"/>
              </a:solidFill>
            </a:endParaRPr>
          </a:p>
          <a:p>
            <a:endParaRPr lang="en-US" sz="1800" dirty="0">
              <a:solidFill>
                <a:srgbClr val="000066"/>
              </a:solidFill>
            </a:endParaRPr>
          </a:p>
          <a:p>
            <a:endParaRPr lang="en-US" sz="1800" dirty="0">
              <a:solidFill>
                <a:srgbClr val="000066"/>
              </a:solidFill>
            </a:endParaRPr>
          </a:p>
          <a:p>
            <a:endParaRPr lang="en-US" sz="1800" dirty="0">
              <a:solidFill>
                <a:srgbClr val="000066"/>
              </a:solidFill>
            </a:endParaRPr>
          </a:p>
          <a:p>
            <a:r>
              <a:rPr lang="en-US" sz="1800" dirty="0" err="1">
                <a:solidFill>
                  <a:srgbClr val="000066"/>
                </a:solidFill>
              </a:rPr>
              <a:t>subq</a:t>
            </a:r>
            <a:endParaRPr lang="en-US" sz="1800" dirty="0">
              <a:solidFill>
                <a:srgbClr val="000066"/>
              </a:solidFill>
            </a:endParaRPr>
          </a:p>
          <a:p>
            <a:endParaRPr lang="en-US" sz="1800" dirty="0">
              <a:solidFill>
                <a:srgbClr val="000066"/>
              </a:solidFill>
            </a:endParaRPr>
          </a:p>
          <a:p>
            <a:endParaRPr lang="en-US" sz="1800" dirty="0">
              <a:solidFill>
                <a:srgbClr val="000066"/>
              </a:solidFill>
            </a:endParaRPr>
          </a:p>
          <a:p>
            <a:endParaRPr lang="en-US" sz="1800" dirty="0">
              <a:solidFill>
                <a:srgbClr val="000066"/>
              </a:solidFill>
            </a:endParaRPr>
          </a:p>
          <a:p>
            <a:endParaRPr lang="en-US" sz="1800" dirty="0">
              <a:solidFill>
                <a:srgbClr val="000066"/>
              </a:solidFill>
            </a:endParaRPr>
          </a:p>
          <a:p>
            <a:r>
              <a:rPr lang="en-US" sz="1800" dirty="0" err="1">
                <a:solidFill>
                  <a:srgbClr val="000066"/>
                </a:solidFill>
              </a:rPr>
              <a:t>movq</a:t>
            </a:r>
            <a:endParaRPr lang="en-US" sz="1800" dirty="0">
              <a:solidFill>
                <a:srgbClr val="000066"/>
              </a:solidFill>
            </a:endParaRPr>
          </a:p>
          <a:p>
            <a:endParaRPr lang="en-US" sz="1800" dirty="0">
              <a:solidFill>
                <a:srgbClr val="000066"/>
              </a:solidFill>
            </a:endParaRPr>
          </a:p>
          <a:p>
            <a:endParaRPr lang="en-US" sz="1800" dirty="0">
              <a:solidFill>
                <a:srgbClr val="000066"/>
              </a:solidFill>
            </a:endParaRPr>
          </a:p>
          <a:p>
            <a:endParaRPr lang="en-US" sz="1800" dirty="0">
              <a:solidFill>
                <a:srgbClr val="000066"/>
              </a:solidFill>
            </a:endParaRPr>
          </a:p>
          <a:p>
            <a:endParaRPr lang="en-US" sz="1800" dirty="0">
              <a:solidFill>
                <a:srgbClr val="000066"/>
              </a:solidFill>
            </a:endParaRPr>
          </a:p>
          <a:p>
            <a:r>
              <a:rPr lang="en-US" sz="1800" dirty="0">
                <a:solidFill>
                  <a:srgbClr val="000066"/>
                </a:solidFill>
              </a:rPr>
              <a:t>                 </a:t>
            </a:r>
            <a:r>
              <a:rPr lang="en-US" sz="1800" dirty="0" err="1">
                <a:solidFill>
                  <a:srgbClr val="000066"/>
                </a:solidFill>
              </a:rPr>
              <a:t>cmpq</a:t>
            </a:r>
            <a:endParaRPr lang="en-US" sz="1800" dirty="0">
              <a:solidFill>
                <a:srgbClr val="000066"/>
              </a:solidFill>
            </a:endParaRPr>
          </a:p>
          <a:p>
            <a:endParaRPr lang="en-US" sz="1800" dirty="0">
              <a:solidFill>
                <a:srgbClr val="000066"/>
              </a:solidFill>
            </a:endParaRPr>
          </a:p>
          <a:p>
            <a:endParaRPr lang="en-US" sz="1800" dirty="0">
              <a:solidFill>
                <a:srgbClr val="000066"/>
              </a:solidFill>
            </a:endParaRPr>
          </a:p>
          <a:p>
            <a:endParaRPr lang="en-US" sz="1800" dirty="0">
              <a:solidFill>
                <a:srgbClr val="000066"/>
              </a:solidFill>
            </a:endParaRPr>
          </a:p>
          <a:p>
            <a:endParaRPr lang="en-US" sz="1800" dirty="0">
              <a:solidFill>
                <a:srgbClr val="000066"/>
              </a:solidFill>
            </a:endParaRPr>
          </a:p>
          <a:p>
            <a:r>
              <a:rPr lang="en-US" sz="1800" dirty="0" err="1">
                <a:solidFill>
                  <a:srgbClr val="000066"/>
                </a:solidFill>
              </a:rPr>
              <a:t>jle</a:t>
            </a:r>
            <a:endParaRPr lang="en-US" sz="1800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24302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6537" eaLnBrk="1" hangingPunct="1">
              <a:defRPr/>
            </a:pPr>
            <a:r>
              <a:rPr lang="en-US" smtClean="0">
                <a:ea typeface="+mj-ea"/>
                <a:cs typeface="+mj-cs"/>
              </a:rPr>
              <a:t>Real-World Pipelines: Car Washes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662687" y="3893410"/>
            <a:ext cx="4641947" cy="458048"/>
          </a:xfrm>
        </p:spPr>
        <p:txBody>
          <a:bodyPr/>
          <a:lstStyle/>
          <a:p>
            <a:pPr marL="383113" indent="-383113" defTabSz="906537"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Idea</a:t>
            </a:r>
          </a:p>
          <a:p>
            <a:pPr marL="737841" lvl="1" indent="-242792" defTabSz="906537" eaLnBrk="1" hangingPunct="1">
              <a:defRPr/>
            </a:pPr>
            <a:r>
              <a:rPr lang="en-US" dirty="0" smtClean="0"/>
              <a:t>Divide process into independent stages</a:t>
            </a:r>
          </a:p>
          <a:p>
            <a:pPr marL="737841" lvl="1" indent="-242792" defTabSz="906537" eaLnBrk="1" hangingPunct="1">
              <a:defRPr/>
            </a:pPr>
            <a:r>
              <a:rPr lang="en-US" dirty="0" smtClean="0"/>
              <a:t>Move objects through stages in sequence</a:t>
            </a:r>
          </a:p>
          <a:p>
            <a:pPr marL="737841" lvl="1" indent="-242792" defTabSz="906537" eaLnBrk="1" hangingPunct="1">
              <a:defRPr/>
            </a:pPr>
            <a:r>
              <a:rPr lang="en-US" dirty="0" smtClean="0"/>
              <a:t>At any given time, multiple objects being processed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839392" y="1145169"/>
            <a:ext cx="2518097" cy="2323641"/>
            <a:chOff x="576" y="1045"/>
            <a:chExt cx="1584" cy="1461"/>
          </a:xfrm>
        </p:grpSpPr>
        <p:pic>
          <p:nvPicPr>
            <p:cNvPr id="19466" name="Picture 6" descr="stor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1296"/>
              <a:ext cx="1584" cy="1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7" name="Text Box 7"/>
            <p:cNvSpPr txBox="1">
              <a:spLocks noChangeArrowheads="1"/>
            </p:cNvSpPr>
            <p:nvPr/>
          </p:nvSpPr>
          <p:spPr bwMode="auto">
            <a:xfrm>
              <a:off x="576" y="1045"/>
              <a:ext cx="1488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rIns="4572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66"/>
                  </a:solidFill>
                </a:rPr>
                <a:t>Sequential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5188855" y="1145169"/>
            <a:ext cx="1624682" cy="2454058"/>
            <a:chOff x="3504" y="960"/>
            <a:chExt cx="1022" cy="1543"/>
          </a:xfrm>
        </p:grpSpPr>
        <p:pic>
          <p:nvPicPr>
            <p:cNvPr id="19464" name="Picture 4" descr="car-wash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" y="1200"/>
              <a:ext cx="1022" cy="1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5" name="Text Box 8"/>
            <p:cNvSpPr txBox="1">
              <a:spLocks noChangeArrowheads="1"/>
            </p:cNvSpPr>
            <p:nvPr/>
          </p:nvSpPr>
          <p:spPr bwMode="auto">
            <a:xfrm>
              <a:off x="3504" y="960"/>
              <a:ext cx="1008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rIns="4572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66"/>
                  </a:solidFill>
                </a:rPr>
                <a:t>Parallel</a:t>
              </a: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763093" y="3664386"/>
            <a:ext cx="2747015" cy="2104160"/>
            <a:chOff x="720" y="2688"/>
            <a:chExt cx="1728" cy="1323"/>
          </a:xfrm>
        </p:grpSpPr>
        <p:pic>
          <p:nvPicPr>
            <p:cNvPr id="19462" name="Picture 5" descr="CarWash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" y="2928"/>
              <a:ext cx="1728" cy="1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3" name="Text Box 9"/>
            <p:cNvSpPr txBox="1">
              <a:spLocks noChangeArrowheads="1"/>
            </p:cNvSpPr>
            <p:nvPr/>
          </p:nvSpPr>
          <p:spPr bwMode="auto">
            <a:xfrm>
              <a:off x="720" y="2688"/>
              <a:ext cx="1680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rIns="4572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66"/>
                  </a:solidFill>
                </a:rPr>
                <a:t>Pipelined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236962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3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6537" eaLnBrk="1" hangingPunct="1">
              <a:defRPr/>
            </a:pPr>
            <a:r>
              <a:rPr lang="en-US" smtClean="0">
                <a:ea typeface="+mj-ea"/>
                <a:cs typeface="+mj-cs"/>
              </a:rPr>
              <a:t>Computational Example</a:t>
            </a:r>
          </a:p>
        </p:txBody>
      </p:sp>
      <p:sp>
        <p:nvSpPr>
          <p:cNvPr id="401421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290966" y="3588044"/>
            <a:ext cx="8306223" cy="2856440"/>
          </a:xfrm>
        </p:spPr>
        <p:txBody>
          <a:bodyPr/>
          <a:lstStyle/>
          <a:p>
            <a:pPr marL="383113" indent="-383113" defTabSz="906537" eaLnBrk="1" hangingPunct="1">
              <a:defRPr/>
            </a:pPr>
            <a:r>
              <a:rPr lang="en-US">
                <a:latin typeface="Helvetica" charset="0"/>
              </a:rPr>
              <a:t>System</a:t>
            </a:r>
          </a:p>
          <a:p>
            <a:pPr marL="737841" lvl="1" indent="-242792" defTabSz="906537" eaLnBrk="1" hangingPunct="1">
              <a:defRPr/>
            </a:pPr>
            <a:r>
              <a:rPr lang="en-US">
                <a:solidFill>
                  <a:srgbClr val="FF3300"/>
                </a:solidFill>
                <a:latin typeface="Helvetica" charset="0"/>
                <a:ea typeface="ＭＳ Ｐゴシック" charset="0"/>
              </a:rPr>
              <a:t>Register stores or latches the results of the combinational logic on the </a:t>
            </a:r>
            <a:r>
              <a:rPr lang="en-US" i="1">
                <a:solidFill>
                  <a:srgbClr val="FF3300"/>
                </a:solidFill>
                <a:latin typeface="Helvetica" charset="0"/>
                <a:ea typeface="ＭＳ Ｐゴシック" charset="0"/>
              </a:rPr>
              <a:t>rising edge </a:t>
            </a:r>
            <a:r>
              <a:rPr lang="en-US">
                <a:solidFill>
                  <a:srgbClr val="FF3300"/>
                </a:solidFill>
                <a:latin typeface="Helvetica" charset="0"/>
                <a:ea typeface="ＭＳ Ｐゴシック" charset="0"/>
              </a:rPr>
              <a:t>of the clock</a:t>
            </a:r>
          </a:p>
          <a:p>
            <a:pPr marL="737841" lvl="1" indent="-242792" defTabSz="906537" eaLnBrk="1" hangingPunct="1">
              <a:defRPr/>
            </a:pPr>
            <a:r>
              <a:rPr lang="en-US">
                <a:latin typeface="Helvetica" charset="0"/>
                <a:ea typeface="ＭＳ Ｐゴシック" charset="0"/>
              </a:rPr>
              <a:t>Computation requires total of 300 picoseconds</a:t>
            </a:r>
          </a:p>
          <a:p>
            <a:pPr marL="737841" lvl="1" indent="-242792" defTabSz="906537" eaLnBrk="1" hangingPunct="1">
              <a:defRPr/>
            </a:pPr>
            <a:r>
              <a:rPr lang="en-US">
                <a:latin typeface="Helvetica" charset="0"/>
                <a:ea typeface="ＭＳ Ｐゴシック" charset="0"/>
              </a:rPr>
              <a:t>Additional 20 picoseconds to save result in register</a:t>
            </a:r>
          </a:p>
          <a:p>
            <a:pPr marL="737841" lvl="1" indent="-242792" defTabSz="906537" eaLnBrk="1" hangingPunct="1">
              <a:defRPr/>
            </a:pPr>
            <a:r>
              <a:rPr lang="en-US">
                <a:latin typeface="Helvetica" charset="0"/>
                <a:ea typeface="ＭＳ Ｐゴシック" charset="0"/>
              </a:rPr>
              <a:t>Must have clock cycle of at least 320 ps</a:t>
            </a:r>
          </a:p>
          <a:p>
            <a:pPr marL="737841" lvl="1" indent="-242792" defTabSz="906537" eaLnBrk="1" hangingPunct="1">
              <a:defRPr/>
            </a:pPr>
            <a:r>
              <a:rPr lang="en-US">
                <a:latin typeface="Helvetica" charset="0"/>
                <a:ea typeface="ＭＳ Ｐゴシック" charset="0"/>
              </a:rPr>
              <a:t>If combinational logic represents a CPU processing an instruction, then throughput = 1/320 ps = 3.12 GOPS</a:t>
            </a:r>
          </a:p>
        </p:txBody>
      </p:sp>
      <p:grpSp>
        <p:nvGrpSpPr>
          <p:cNvPr id="21507" name="Group 3"/>
          <p:cNvGrpSpPr>
            <a:grpSpLocks/>
          </p:cNvGrpSpPr>
          <p:nvPr/>
        </p:nvGrpSpPr>
        <p:grpSpPr bwMode="auto">
          <a:xfrm>
            <a:off x="1678780" y="1221510"/>
            <a:ext cx="6307961" cy="2244119"/>
            <a:chOff x="1639" y="994"/>
            <a:chExt cx="3968" cy="1411"/>
          </a:xfrm>
        </p:grpSpPr>
        <p:sp>
          <p:nvSpPr>
            <p:cNvPr id="21512" name="Rectangle 4"/>
            <p:cNvSpPr>
              <a:spLocks noChangeArrowheads="1"/>
            </p:cNvSpPr>
            <p:nvPr/>
          </p:nvSpPr>
          <p:spPr bwMode="auto">
            <a:xfrm>
              <a:off x="1931" y="1204"/>
              <a:ext cx="1576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Combinational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logic</a:t>
              </a:r>
            </a:p>
          </p:txBody>
        </p:sp>
        <p:sp>
          <p:nvSpPr>
            <p:cNvPr id="21513" name="Rectangle 5"/>
            <p:cNvSpPr>
              <a:spLocks noChangeArrowheads="1"/>
            </p:cNvSpPr>
            <p:nvPr/>
          </p:nvSpPr>
          <p:spPr bwMode="auto">
            <a:xfrm>
              <a:off x="3803" y="1204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R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e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g</a:t>
              </a:r>
            </a:p>
          </p:txBody>
        </p:sp>
        <p:sp>
          <p:nvSpPr>
            <p:cNvPr id="21514" name="Rectangle 6"/>
            <p:cNvSpPr>
              <a:spLocks noChangeArrowheads="1"/>
            </p:cNvSpPr>
            <p:nvPr/>
          </p:nvSpPr>
          <p:spPr bwMode="auto">
            <a:xfrm>
              <a:off x="2503" y="994"/>
              <a:ext cx="50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300 ps</a:t>
              </a:r>
            </a:p>
          </p:txBody>
        </p:sp>
        <p:sp>
          <p:nvSpPr>
            <p:cNvPr id="21515" name="Rectangle 7"/>
            <p:cNvSpPr>
              <a:spLocks noChangeArrowheads="1"/>
            </p:cNvSpPr>
            <p:nvPr/>
          </p:nvSpPr>
          <p:spPr bwMode="auto">
            <a:xfrm>
              <a:off x="3644" y="994"/>
              <a:ext cx="43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20 ps</a:t>
              </a:r>
            </a:p>
          </p:txBody>
        </p:sp>
        <p:sp>
          <p:nvSpPr>
            <p:cNvPr id="21516" name="Line 8"/>
            <p:cNvSpPr>
              <a:spLocks noChangeShapeType="1"/>
            </p:cNvSpPr>
            <p:nvPr/>
          </p:nvSpPr>
          <p:spPr bwMode="auto">
            <a:xfrm>
              <a:off x="1639" y="1584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21517" name="Line 9"/>
            <p:cNvSpPr>
              <a:spLocks noChangeShapeType="1"/>
            </p:cNvSpPr>
            <p:nvPr/>
          </p:nvSpPr>
          <p:spPr bwMode="auto">
            <a:xfrm>
              <a:off x="3511" y="1584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21518" name="Line 10"/>
            <p:cNvSpPr>
              <a:spLocks noChangeShapeType="1"/>
            </p:cNvSpPr>
            <p:nvPr/>
          </p:nvSpPr>
          <p:spPr bwMode="auto">
            <a:xfrm>
              <a:off x="3895" y="201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21519" name="Rectangle 11"/>
            <p:cNvSpPr>
              <a:spLocks noChangeArrowheads="1"/>
            </p:cNvSpPr>
            <p:nvPr/>
          </p:nvSpPr>
          <p:spPr bwMode="auto">
            <a:xfrm>
              <a:off x="3660" y="2194"/>
              <a:ext cx="44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Clock</a:t>
              </a:r>
            </a:p>
          </p:txBody>
        </p:sp>
        <p:sp>
          <p:nvSpPr>
            <p:cNvPr id="21520" name="Rectangle 12"/>
            <p:cNvSpPr>
              <a:spLocks noChangeArrowheads="1"/>
            </p:cNvSpPr>
            <p:nvPr/>
          </p:nvSpPr>
          <p:spPr bwMode="auto">
            <a:xfrm>
              <a:off x="4023" y="1426"/>
              <a:ext cx="1584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Delay = 320 ps</a:t>
              </a:r>
            </a:p>
            <a:p>
              <a:pPr algn="l"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Throughput = 3.12 GOPS</a:t>
              </a:r>
            </a:p>
          </p:txBody>
        </p:sp>
      </p:grpSp>
      <p:pic>
        <p:nvPicPr>
          <p:cNvPr id="21508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858" y="3429000"/>
            <a:ext cx="2441791" cy="45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509" name="Straight Connector 15"/>
          <p:cNvCxnSpPr>
            <a:cxnSpLocks noChangeShapeType="1"/>
          </p:cNvCxnSpPr>
          <p:nvPr/>
        </p:nvCxnSpPr>
        <p:spPr bwMode="auto">
          <a:xfrm rot="5400000">
            <a:off x="4038547" y="3658820"/>
            <a:ext cx="458048" cy="159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0" name="Straight Connector 16"/>
          <p:cNvCxnSpPr>
            <a:cxnSpLocks noChangeShapeType="1"/>
          </p:cNvCxnSpPr>
          <p:nvPr/>
        </p:nvCxnSpPr>
        <p:spPr bwMode="auto">
          <a:xfrm rot="5400000">
            <a:off x="4800018" y="3657278"/>
            <a:ext cx="458048" cy="1589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1" name="Straight Connector 17"/>
          <p:cNvCxnSpPr>
            <a:cxnSpLocks noChangeShapeType="1"/>
          </p:cNvCxnSpPr>
          <p:nvPr/>
        </p:nvCxnSpPr>
        <p:spPr bwMode="auto">
          <a:xfrm rot="5400000">
            <a:off x="5563078" y="3657278"/>
            <a:ext cx="458048" cy="1589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83960831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1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1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1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1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14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14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21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6537" eaLnBrk="1" hangingPunct="1">
              <a:defRPr/>
            </a:pPr>
            <a:r>
              <a:rPr lang="en-US" smtClean="0">
                <a:ea typeface="+mj-ea"/>
                <a:cs typeface="+mj-cs"/>
              </a:rPr>
              <a:t>3-Way Pipelined Version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66" y="3588044"/>
            <a:ext cx="8306223" cy="2856440"/>
          </a:xfrm>
        </p:spPr>
        <p:txBody>
          <a:bodyPr/>
          <a:lstStyle/>
          <a:p>
            <a:pPr marL="383113" indent="-383113" defTabSz="906537"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System</a:t>
            </a:r>
          </a:p>
          <a:p>
            <a:pPr marL="737841" lvl="1" indent="-242792" defTabSz="906537" eaLnBrk="1" hangingPunct="1">
              <a:defRPr/>
            </a:pPr>
            <a:r>
              <a:rPr lang="en-US" dirty="0" smtClean="0"/>
              <a:t>Divide combinational logic into 3 blocks of 100 </a:t>
            </a:r>
            <a:r>
              <a:rPr lang="en-US" dirty="0" err="1" smtClean="0"/>
              <a:t>ps</a:t>
            </a:r>
            <a:r>
              <a:rPr lang="en-US" dirty="0" smtClean="0"/>
              <a:t> each</a:t>
            </a:r>
          </a:p>
          <a:p>
            <a:pPr marL="737841" lvl="1" indent="-242792" defTabSz="906537" eaLnBrk="1" hangingPunct="1">
              <a:defRPr/>
            </a:pPr>
            <a:r>
              <a:rPr lang="en-US" dirty="0" smtClean="0"/>
              <a:t>Can begin new operation as soon as previous one passes through stage A.</a:t>
            </a:r>
          </a:p>
          <a:p>
            <a:pPr marL="1136720" lvl="2" indent="-236489" defTabSz="906537" eaLnBrk="1" hangingPunct="1">
              <a:defRPr/>
            </a:pPr>
            <a:r>
              <a:rPr lang="en-US" dirty="0" smtClean="0"/>
              <a:t>Begin new operation every 120 </a:t>
            </a:r>
            <a:r>
              <a:rPr lang="en-US" dirty="0" err="1" smtClean="0"/>
              <a:t>ps</a:t>
            </a:r>
            <a:endParaRPr lang="en-US" dirty="0" smtClean="0"/>
          </a:p>
          <a:p>
            <a:pPr marL="1136720" lvl="2" indent="-236489" defTabSz="906537" eaLnBrk="1" hangingPunct="1">
              <a:defRPr/>
            </a:pPr>
            <a:r>
              <a:rPr lang="en-US" dirty="0" smtClean="0"/>
              <a:t>Throughput = 1/120 </a:t>
            </a:r>
            <a:r>
              <a:rPr lang="en-US" dirty="0" err="1" smtClean="0"/>
              <a:t>ps</a:t>
            </a:r>
            <a:r>
              <a:rPr lang="en-US" dirty="0" smtClean="0"/>
              <a:t> = 8.33 GOPS   </a:t>
            </a:r>
            <a:r>
              <a:rPr lang="en-US" dirty="0" err="1" smtClean="0">
                <a:sym typeface="Wingdings"/>
              </a:rPr>
              <a:t></a:t>
            </a:r>
            <a:r>
              <a:rPr lang="en-US" dirty="0" smtClean="0">
                <a:sym typeface="Wingdings"/>
              </a:rPr>
              <a:t> 2.67 times faster throughput!</a:t>
            </a:r>
            <a:endParaRPr lang="en-US" dirty="0" smtClean="0"/>
          </a:p>
          <a:p>
            <a:pPr marL="737841" lvl="1" indent="-242792" defTabSz="906537" eaLnBrk="1" hangingPunct="1">
              <a:defRPr/>
            </a:pPr>
            <a:r>
              <a:rPr lang="en-US" dirty="0" smtClean="0"/>
              <a:t>Overall latency increases</a:t>
            </a:r>
          </a:p>
          <a:p>
            <a:pPr marL="1136720" lvl="2" indent="-236489" defTabSz="906537" eaLnBrk="1" hangingPunct="1">
              <a:defRPr/>
            </a:pPr>
            <a:r>
              <a:rPr lang="en-US" dirty="0" smtClean="0"/>
              <a:t>360 </a:t>
            </a:r>
            <a:r>
              <a:rPr lang="en-US" dirty="0" err="1" smtClean="0"/>
              <a:t>ps</a:t>
            </a:r>
            <a:r>
              <a:rPr lang="en-US" dirty="0" smtClean="0"/>
              <a:t> from start to finish</a:t>
            </a:r>
          </a:p>
        </p:txBody>
      </p:sp>
      <p:grpSp>
        <p:nvGrpSpPr>
          <p:cNvPr id="23555" name="Group 38"/>
          <p:cNvGrpSpPr>
            <a:grpSpLocks/>
          </p:cNvGrpSpPr>
          <p:nvPr/>
        </p:nvGrpSpPr>
        <p:grpSpPr bwMode="auto">
          <a:xfrm>
            <a:off x="589782" y="1221462"/>
            <a:ext cx="8760880" cy="2396802"/>
            <a:chOff x="257" y="720"/>
            <a:chExt cx="5511" cy="1507"/>
          </a:xfrm>
        </p:grpSpPr>
        <p:sp>
          <p:nvSpPr>
            <p:cNvPr id="23556" name="Rectangle 14"/>
            <p:cNvSpPr>
              <a:spLocks noChangeArrowheads="1"/>
            </p:cNvSpPr>
            <p:nvPr/>
          </p:nvSpPr>
          <p:spPr bwMode="auto">
            <a:xfrm>
              <a:off x="1413" y="978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R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e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g</a:t>
              </a:r>
            </a:p>
          </p:txBody>
        </p:sp>
        <p:sp>
          <p:nvSpPr>
            <p:cNvPr id="23557" name="Line 15"/>
            <p:cNvSpPr>
              <a:spLocks noChangeShapeType="1"/>
            </p:cNvSpPr>
            <p:nvPr/>
          </p:nvSpPr>
          <p:spPr bwMode="auto">
            <a:xfrm>
              <a:off x="257" y="1358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23558" name="Line 16"/>
            <p:cNvSpPr>
              <a:spLocks noChangeShapeType="1"/>
            </p:cNvSpPr>
            <p:nvPr/>
          </p:nvSpPr>
          <p:spPr bwMode="auto">
            <a:xfrm>
              <a:off x="1121" y="1358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23559" name="Line 17"/>
            <p:cNvSpPr>
              <a:spLocks noChangeShapeType="1"/>
            </p:cNvSpPr>
            <p:nvPr/>
          </p:nvSpPr>
          <p:spPr bwMode="auto">
            <a:xfrm>
              <a:off x="1505" y="1790"/>
              <a:ext cx="0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23560" name="Rectangle 18"/>
            <p:cNvSpPr>
              <a:spLocks noChangeArrowheads="1"/>
            </p:cNvSpPr>
            <p:nvPr/>
          </p:nvSpPr>
          <p:spPr bwMode="auto">
            <a:xfrm>
              <a:off x="3850" y="2016"/>
              <a:ext cx="44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Clock</a:t>
              </a:r>
            </a:p>
          </p:txBody>
        </p:sp>
        <p:sp>
          <p:nvSpPr>
            <p:cNvPr id="23561" name="Rectangle 19"/>
            <p:cNvSpPr>
              <a:spLocks noChangeArrowheads="1"/>
            </p:cNvSpPr>
            <p:nvPr/>
          </p:nvSpPr>
          <p:spPr bwMode="auto">
            <a:xfrm>
              <a:off x="549" y="978"/>
              <a:ext cx="568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Comb.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logic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23562" name="Rectangle 20"/>
            <p:cNvSpPr>
              <a:spLocks noChangeArrowheads="1"/>
            </p:cNvSpPr>
            <p:nvPr/>
          </p:nvSpPr>
          <p:spPr bwMode="auto">
            <a:xfrm>
              <a:off x="2709" y="978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R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e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g</a:t>
              </a:r>
            </a:p>
          </p:txBody>
        </p:sp>
        <p:sp>
          <p:nvSpPr>
            <p:cNvPr id="23563" name="Line 21"/>
            <p:cNvSpPr>
              <a:spLocks noChangeShapeType="1"/>
            </p:cNvSpPr>
            <p:nvPr/>
          </p:nvSpPr>
          <p:spPr bwMode="auto">
            <a:xfrm>
              <a:off x="1553" y="1358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23564" name="Line 22"/>
            <p:cNvSpPr>
              <a:spLocks noChangeShapeType="1"/>
            </p:cNvSpPr>
            <p:nvPr/>
          </p:nvSpPr>
          <p:spPr bwMode="auto">
            <a:xfrm>
              <a:off x="2417" y="1358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23565" name="Line 23"/>
            <p:cNvSpPr>
              <a:spLocks noChangeShapeType="1"/>
            </p:cNvSpPr>
            <p:nvPr/>
          </p:nvSpPr>
          <p:spPr bwMode="auto">
            <a:xfrm>
              <a:off x="2801" y="1790"/>
              <a:ext cx="0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23566" name="Rectangle 24"/>
            <p:cNvSpPr>
              <a:spLocks noChangeArrowheads="1"/>
            </p:cNvSpPr>
            <p:nvPr/>
          </p:nvSpPr>
          <p:spPr bwMode="auto">
            <a:xfrm>
              <a:off x="1845" y="978"/>
              <a:ext cx="568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Comb.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logic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23567" name="Rectangle 25"/>
            <p:cNvSpPr>
              <a:spLocks noChangeArrowheads="1"/>
            </p:cNvSpPr>
            <p:nvPr/>
          </p:nvSpPr>
          <p:spPr bwMode="auto">
            <a:xfrm>
              <a:off x="4005" y="978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R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e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g</a:t>
              </a:r>
            </a:p>
          </p:txBody>
        </p:sp>
        <p:sp>
          <p:nvSpPr>
            <p:cNvPr id="23568" name="Line 26"/>
            <p:cNvSpPr>
              <a:spLocks noChangeShapeType="1"/>
            </p:cNvSpPr>
            <p:nvPr/>
          </p:nvSpPr>
          <p:spPr bwMode="auto">
            <a:xfrm>
              <a:off x="2849" y="1358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23569" name="Line 27"/>
            <p:cNvSpPr>
              <a:spLocks noChangeShapeType="1"/>
            </p:cNvSpPr>
            <p:nvPr/>
          </p:nvSpPr>
          <p:spPr bwMode="auto">
            <a:xfrm>
              <a:off x="3713" y="1358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23570" name="Line 28"/>
            <p:cNvSpPr>
              <a:spLocks noChangeShapeType="1"/>
            </p:cNvSpPr>
            <p:nvPr/>
          </p:nvSpPr>
          <p:spPr bwMode="auto">
            <a:xfrm>
              <a:off x="4097" y="1790"/>
              <a:ext cx="0" cy="2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23571" name="Rectangle 29"/>
            <p:cNvSpPr>
              <a:spLocks noChangeArrowheads="1"/>
            </p:cNvSpPr>
            <p:nvPr/>
          </p:nvSpPr>
          <p:spPr bwMode="auto">
            <a:xfrm>
              <a:off x="3141" y="978"/>
              <a:ext cx="568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Comb.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logic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23572" name="Rectangle 30"/>
            <p:cNvSpPr>
              <a:spLocks noChangeArrowheads="1"/>
            </p:cNvSpPr>
            <p:nvPr/>
          </p:nvSpPr>
          <p:spPr bwMode="auto">
            <a:xfrm>
              <a:off x="593" y="720"/>
              <a:ext cx="50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100 ps</a:t>
              </a:r>
            </a:p>
          </p:txBody>
        </p:sp>
        <p:sp>
          <p:nvSpPr>
            <p:cNvPr id="23573" name="Rectangle 31"/>
            <p:cNvSpPr>
              <a:spLocks noChangeArrowheads="1"/>
            </p:cNvSpPr>
            <p:nvPr/>
          </p:nvSpPr>
          <p:spPr bwMode="auto">
            <a:xfrm>
              <a:off x="1254" y="720"/>
              <a:ext cx="43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20 ps</a:t>
              </a:r>
            </a:p>
          </p:txBody>
        </p:sp>
        <p:sp>
          <p:nvSpPr>
            <p:cNvPr id="23574" name="Rectangle 32"/>
            <p:cNvSpPr>
              <a:spLocks noChangeArrowheads="1"/>
            </p:cNvSpPr>
            <p:nvPr/>
          </p:nvSpPr>
          <p:spPr bwMode="auto">
            <a:xfrm>
              <a:off x="1889" y="720"/>
              <a:ext cx="50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100 ps</a:t>
              </a:r>
            </a:p>
          </p:txBody>
        </p:sp>
        <p:sp>
          <p:nvSpPr>
            <p:cNvPr id="23575" name="Rectangle 33"/>
            <p:cNvSpPr>
              <a:spLocks noChangeArrowheads="1"/>
            </p:cNvSpPr>
            <p:nvPr/>
          </p:nvSpPr>
          <p:spPr bwMode="auto">
            <a:xfrm>
              <a:off x="2550" y="720"/>
              <a:ext cx="43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20 ps</a:t>
              </a:r>
            </a:p>
          </p:txBody>
        </p:sp>
        <p:sp>
          <p:nvSpPr>
            <p:cNvPr id="23576" name="Rectangle 34"/>
            <p:cNvSpPr>
              <a:spLocks noChangeArrowheads="1"/>
            </p:cNvSpPr>
            <p:nvPr/>
          </p:nvSpPr>
          <p:spPr bwMode="auto">
            <a:xfrm>
              <a:off x="3185" y="720"/>
              <a:ext cx="50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100 ps</a:t>
              </a:r>
            </a:p>
          </p:txBody>
        </p:sp>
        <p:sp>
          <p:nvSpPr>
            <p:cNvPr id="23577" name="Rectangle 35"/>
            <p:cNvSpPr>
              <a:spLocks noChangeArrowheads="1"/>
            </p:cNvSpPr>
            <p:nvPr/>
          </p:nvSpPr>
          <p:spPr bwMode="auto">
            <a:xfrm>
              <a:off x="3846" y="720"/>
              <a:ext cx="43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20 ps</a:t>
              </a:r>
            </a:p>
          </p:txBody>
        </p:sp>
        <p:sp>
          <p:nvSpPr>
            <p:cNvPr id="23578" name="Line 36"/>
            <p:cNvSpPr>
              <a:spLocks noChangeShapeType="1"/>
            </p:cNvSpPr>
            <p:nvPr/>
          </p:nvSpPr>
          <p:spPr bwMode="auto">
            <a:xfrm>
              <a:off x="1505" y="1920"/>
              <a:ext cx="25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23579" name="Rectangle 37"/>
            <p:cNvSpPr>
              <a:spLocks noChangeArrowheads="1"/>
            </p:cNvSpPr>
            <p:nvPr/>
          </p:nvSpPr>
          <p:spPr bwMode="auto">
            <a:xfrm>
              <a:off x="4184" y="1200"/>
              <a:ext cx="1584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Delay = 360 ps</a:t>
              </a:r>
            </a:p>
            <a:p>
              <a:pPr algn="l"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Throughput = 8.33 GOPS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307575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59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547" name="Rectangle 6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6537" eaLnBrk="1" hangingPunct="1">
              <a:defRPr/>
            </a:pPr>
            <a:r>
              <a:rPr lang="en-US" smtClean="0">
                <a:ea typeface="+mj-ea"/>
                <a:cs typeface="+mj-cs"/>
              </a:rPr>
              <a:t>Pipeline Diagrams</a:t>
            </a:r>
          </a:p>
        </p:txBody>
      </p:sp>
      <p:sp>
        <p:nvSpPr>
          <p:cNvPr id="404548" name="Rectangle 6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3113" indent="-383113" defTabSz="906537" eaLnBrk="1" hangingPunct="1">
              <a:defRPr/>
            </a:pPr>
            <a:r>
              <a:rPr lang="en-US" smtClean="0">
                <a:ea typeface="+mn-ea"/>
                <a:cs typeface="+mn-cs"/>
              </a:rPr>
              <a:t>Unpipelined</a:t>
            </a:r>
          </a:p>
          <a:p>
            <a:pPr marL="383113" indent="-383113" defTabSz="906537" eaLnBrk="1" hangingPunct="1">
              <a:defRPr/>
            </a:pPr>
            <a:endParaRPr lang="en-US" smtClean="0">
              <a:ea typeface="+mn-ea"/>
              <a:cs typeface="+mn-cs"/>
            </a:endParaRPr>
          </a:p>
          <a:p>
            <a:pPr marL="383113" indent="-383113" defTabSz="906537" eaLnBrk="1" hangingPunct="1">
              <a:defRPr/>
            </a:pPr>
            <a:endParaRPr lang="en-US" smtClean="0">
              <a:ea typeface="+mn-ea"/>
              <a:cs typeface="+mn-cs"/>
            </a:endParaRPr>
          </a:p>
          <a:p>
            <a:pPr marL="383113" indent="-383113" defTabSz="906537" eaLnBrk="1" hangingPunct="1">
              <a:defRPr/>
            </a:pPr>
            <a:endParaRPr lang="en-US" smtClean="0">
              <a:ea typeface="+mn-ea"/>
              <a:cs typeface="+mn-cs"/>
            </a:endParaRPr>
          </a:p>
          <a:p>
            <a:pPr marL="737841" lvl="1" indent="-242792" defTabSz="906537" eaLnBrk="1" hangingPunct="1">
              <a:defRPr/>
            </a:pPr>
            <a:r>
              <a:rPr lang="en-US" smtClean="0"/>
              <a:t>Cannot start new operation until previous one completes</a:t>
            </a:r>
          </a:p>
          <a:p>
            <a:pPr marL="383113" indent="-383113" defTabSz="906537" eaLnBrk="1" hangingPunct="1">
              <a:defRPr/>
            </a:pPr>
            <a:r>
              <a:rPr lang="en-US" smtClean="0">
                <a:ea typeface="+mn-ea"/>
                <a:cs typeface="+mn-cs"/>
              </a:rPr>
              <a:t>3-Way Pipelined</a:t>
            </a:r>
          </a:p>
          <a:p>
            <a:pPr marL="383113" indent="-383113" defTabSz="906537" eaLnBrk="1" hangingPunct="1">
              <a:defRPr/>
            </a:pPr>
            <a:endParaRPr lang="en-US" smtClean="0">
              <a:ea typeface="+mn-ea"/>
              <a:cs typeface="+mn-cs"/>
            </a:endParaRPr>
          </a:p>
          <a:p>
            <a:pPr marL="383113" indent="-383113" defTabSz="906537" eaLnBrk="1" hangingPunct="1">
              <a:defRPr/>
            </a:pPr>
            <a:endParaRPr lang="en-US" smtClean="0">
              <a:ea typeface="+mn-ea"/>
              <a:cs typeface="+mn-cs"/>
            </a:endParaRPr>
          </a:p>
          <a:p>
            <a:pPr marL="383113" indent="-383113" defTabSz="906537" eaLnBrk="1" hangingPunct="1">
              <a:defRPr/>
            </a:pPr>
            <a:endParaRPr lang="en-US" smtClean="0">
              <a:ea typeface="+mn-ea"/>
              <a:cs typeface="+mn-cs"/>
            </a:endParaRPr>
          </a:p>
          <a:p>
            <a:pPr marL="737841" lvl="1" indent="-242792" defTabSz="906537" eaLnBrk="1" hangingPunct="1">
              <a:defRPr/>
            </a:pPr>
            <a:r>
              <a:rPr lang="en-US" smtClean="0"/>
              <a:t>Up to 3 operations in process simultaneously</a:t>
            </a:r>
          </a:p>
        </p:txBody>
      </p:sp>
      <p:grpSp>
        <p:nvGrpSpPr>
          <p:cNvPr id="25603" name="Group 12"/>
          <p:cNvGrpSpPr>
            <a:grpSpLocks/>
          </p:cNvGrpSpPr>
          <p:nvPr/>
        </p:nvGrpSpPr>
        <p:grpSpPr bwMode="auto">
          <a:xfrm>
            <a:off x="610448" y="1984924"/>
            <a:ext cx="7249068" cy="1075141"/>
            <a:chOff x="624" y="2396"/>
            <a:chExt cx="4560" cy="676"/>
          </a:xfrm>
        </p:grpSpPr>
        <p:sp>
          <p:nvSpPr>
            <p:cNvPr id="25624" name="Line 4"/>
            <p:cNvSpPr>
              <a:spLocks noChangeShapeType="1"/>
            </p:cNvSpPr>
            <p:nvPr/>
          </p:nvSpPr>
          <p:spPr bwMode="auto">
            <a:xfrm>
              <a:off x="1104" y="3068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25625" name="Rectangle 5"/>
            <p:cNvSpPr>
              <a:spLocks noChangeArrowheads="1"/>
            </p:cNvSpPr>
            <p:nvPr/>
          </p:nvSpPr>
          <p:spPr bwMode="auto">
            <a:xfrm>
              <a:off x="1527" y="2862"/>
              <a:ext cx="39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Time</a:t>
              </a:r>
            </a:p>
          </p:txBody>
        </p:sp>
        <p:sp>
          <p:nvSpPr>
            <p:cNvPr id="25626" name="Rectangle 6"/>
            <p:cNvSpPr>
              <a:spLocks noChangeArrowheads="1"/>
            </p:cNvSpPr>
            <p:nvPr/>
          </p:nvSpPr>
          <p:spPr bwMode="auto">
            <a:xfrm>
              <a:off x="1152" y="2396"/>
              <a:ext cx="1104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25627" name="Rectangle 7"/>
            <p:cNvSpPr>
              <a:spLocks noChangeArrowheads="1"/>
            </p:cNvSpPr>
            <p:nvPr/>
          </p:nvSpPr>
          <p:spPr bwMode="auto">
            <a:xfrm>
              <a:off x="624" y="2396"/>
              <a:ext cx="52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</a:rPr>
                <a:t>OP1</a:t>
              </a:r>
            </a:p>
          </p:txBody>
        </p:sp>
        <p:sp>
          <p:nvSpPr>
            <p:cNvPr id="25628" name="Rectangle 8"/>
            <p:cNvSpPr>
              <a:spLocks noChangeArrowheads="1"/>
            </p:cNvSpPr>
            <p:nvPr/>
          </p:nvSpPr>
          <p:spPr bwMode="auto">
            <a:xfrm>
              <a:off x="624" y="2588"/>
              <a:ext cx="52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</a:rPr>
                <a:t>OP2</a:t>
              </a:r>
            </a:p>
          </p:txBody>
        </p:sp>
        <p:sp>
          <p:nvSpPr>
            <p:cNvPr id="25629" name="Rectangle 9"/>
            <p:cNvSpPr>
              <a:spLocks noChangeArrowheads="1"/>
            </p:cNvSpPr>
            <p:nvPr/>
          </p:nvSpPr>
          <p:spPr bwMode="auto">
            <a:xfrm>
              <a:off x="2256" y="2588"/>
              <a:ext cx="1104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25630" name="Rectangle 10"/>
            <p:cNvSpPr>
              <a:spLocks noChangeArrowheads="1"/>
            </p:cNvSpPr>
            <p:nvPr/>
          </p:nvSpPr>
          <p:spPr bwMode="auto">
            <a:xfrm>
              <a:off x="3360" y="2780"/>
              <a:ext cx="1104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25631" name="Rectangle 11"/>
            <p:cNvSpPr>
              <a:spLocks noChangeArrowheads="1"/>
            </p:cNvSpPr>
            <p:nvPr/>
          </p:nvSpPr>
          <p:spPr bwMode="auto">
            <a:xfrm>
              <a:off x="624" y="2780"/>
              <a:ext cx="52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</a:rPr>
                <a:t>OP3</a:t>
              </a:r>
            </a:p>
          </p:txBody>
        </p:sp>
      </p:grpSp>
      <p:grpSp>
        <p:nvGrpSpPr>
          <p:cNvPr id="25604" name="Group 32"/>
          <p:cNvGrpSpPr>
            <a:grpSpLocks/>
          </p:cNvGrpSpPr>
          <p:nvPr/>
        </p:nvGrpSpPr>
        <p:grpSpPr bwMode="auto">
          <a:xfrm>
            <a:off x="610496" y="4399172"/>
            <a:ext cx="3891605" cy="1250090"/>
            <a:chOff x="336" y="2766"/>
            <a:chExt cx="2448" cy="786"/>
          </a:xfrm>
        </p:grpSpPr>
        <p:grpSp>
          <p:nvGrpSpPr>
            <p:cNvPr id="25606" name="Group 27"/>
            <p:cNvGrpSpPr>
              <a:grpSpLocks/>
            </p:cNvGrpSpPr>
            <p:nvPr/>
          </p:nvGrpSpPr>
          <p:grpSpPr bwMode="auto">
            <a:xfrm>
              <a:off x="864" y="2766"/>
              <a:ext cx="1920" cy="786"/>
              <a:chOff x="768" y="2400"/>
              <a:chExt cx="1920" cy="786"/>
            </a:xfrm>
          </p:grpSpPr>
          <p:sp>
            <p:nvSpPr>
              <p:cNvPr id="25610" name="Line 13"/>
              <p:cNvSpPr>
                <a:spLocks noChangeShapeType="1"/>
              </p:cNvSpPr>
              <p:nvPr/>
            </p:nvSpPr>
            <p:spPr bwMode="auto">
              <a:xfrm>
                <a:off x="768" y="3168"/>
                <a:ext cx="19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5611" name="Rectangle 14"/>
              <p:cNvSpPr>
                <a:spLocks noChangeArrowheads="1"/>
              </p:cNvSpPr>
              <p:nvPr/>
            </p:nvSpPr>
            <p:spPr bwMode="auto">
              <a:xfrm>
                <a:off x="1191" y="2976"/>
                <a:ext cx="398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Time</a:t>
                </a:r>
              </a:p>
            </p:txBody>
          </p:sp>
          <p:grpSp>
            <p:nvGrpSpPr>
              <p:cNvPr id="25612" name="Group 15"/>
              <p:cNvGrpSpPr>
                <a:grpSpLocks/>
              </p:cNvGrpSpPr>
              <p:nvPr/>
            </p:nvGrpSpPr>
            <p:grpSpPr bwMode="auto">
              <a:xfrm>
                <a:off x="768" y="2400"/>
                <a:ext cx="1152" cy="192"/>
                <a:chOff x="768" y="2400"/>
                <a:chExt cx="1152" cy="192"/>
              </a:xfrm>
            </p:grpSpPr>
            <p:sp>
              <p:nvSpPr>
                <p:cNvPr id="25621" name="Rectangle 16"/>
                <p:cNvSpPr>
                  <a:spLocks noChangeArrowheads="1"/>
                </p:cNvSpPr>
                <p:nvPr/>
              </p:nvSpPr>
              <p:spPr bwMode="auto">
                <a:xfrm>
                  <a:off x="768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>
                      <a:solidFill>
                        <a:srgbClr val="000066"/>
                      </a:solidFill>
                    </a:rPr>
                    <a:t>A</a:t>
                  </a:r>
                </a:p>
              </p:txBody>
            </p:sp>
            <p:sp>
              <p:nvSpPr>
                <p:cNvPr id="25622" name="Rectangle 17"/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>
                      <a:solidFill>
                        <a:srgbClr val="000066"/>
                      </a:solidFill>
                    </a:rPr>
                    <a:t>B</a:t>
                  </a:r>
                </a:p>
              </p:txBody>
            </p:sp>
            <p:sp>
              <p:nvSpPr>
                <p:cNvPr id="25623" name="Rectangle 18"/>
                <p:cNvSpPr>
                  <a:spLocks noChangeArrowheads="1"/>
                </p:cNvSpPr>
                <p:nvPr/>
              </p:nvSpPr>
              <p:spPr bwMode="auto">
                <a:xfrm>
                  <a:off x="1536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>
                      <a:solidFill>
                        <a:srgbClr val="000066"/>
                      </a:solidFill>
                    </a:rPr>
                    <a:t>C</a:t>
                  </a:r>
                </a:p>
              </p:txBody>
            </p:sp>
          </p:grpSp>
          <p:grpSp>
            <p:nvGrpSpPr>
              <p:cNvPr id="25613" name="Group 19"/>
              <p:cNvGrpSpPr>
                <a:grpSpLocks/>
              </p:cNvGrpSpPr>
              <p:nvPr/>
            </p:nvGrpSpPr>
            <p:grpSpPr bwMode="auto">
              <a:xfrm>
                <a:off x="1152" y="2592"/>
                <a:ext cx="1152" cy="192"/>
                <a:chOff x="768" y="2400"/>
                <a:chExt cx="1152" cy="192"/>
              </a:xfrm>
            </p:grpSpPr>
            <p:sp>
              <p:nvSpPr>
                <p:cNvPr id="25618" name="Rectangle 20"/>
                <p:cNvSpPr>
                  <a:spLocks noChangeArrowheads="1"/>
                </p:cNvSpPr>
                <p:nvPr/>
              </p:nvSpPr>
              <p:spPr bwMode="auto">
                <a:xfrm>
                  <a:off x="768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>
                      <a:solidFill>
                        <a:srgbClr val="000066"/>
                      </a:solidFill>
                    </a:rPr>
                    <a:t>A</a:t>
                  </a:r>
                </a:p>
              </p:txBody>
            </p:sp>
            <p:sp>
              <p:nvSpPr>
                <p:cNvPr id="25619" name="Rectangle 21"/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>
                      <a:solidFill>
                        <a:srgbClr val="000066"/>
                      </a:solidFill>
                    </a:rPr>
                    <a:t>B</a:t>
                  </a:r>
                </a:p>
              </p:txBody>
            </p:sp>
            <p:sp>
              <p:nvSpPr>
                <p:cNvPr id="25620" name="Rectangle 22"/>
                <p:cNvSpPr>
                  <a:spLocks noChangeArrowheads="1"/>
                </p:cNvSpPr>
                <p:nvPr/>
              </p:nvSpPr>
              <p:spPr bwMode="auto">
                <a:xfrm>
                  <a:off x="1536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>
                      <a:solidFill>
                        <a:srgbClr val="000066"/>
                      </a:solidFill>
                    </a:rPr>
                    <a:t>C</a:t>
                  </a:r>
                </a:p>
              </p:txBody>
            </p:sp>
          </p:grpSp>
          <p:grpSp>
            <p:nvGrpSpPr>
              <p:cNvPr id="25614" name="Group 23"/>
              <p:cNvGrpSpPr>
                <a:grpSpLocks/>
              </p:cNvGrpSpPr>
              <p:nvPr/>
            </p:nvGrpSpPr>
            <p:grpSpPr bwMode="auto">
              <a:xfrm>
                <a:off x="1536" y="2784"/>
                <a:ext cx="1152" cy="192"/>
                <a:chOff x="768" y="2400"/>
                <a:chExt cx="1152" cy="192"/>
              </a:xfrm>
            </p:grpSpPr>
            <p:sp>
              <p:nvSpPr>
                <p:cNvPr id="25615" name="Rectangle 24"/>
                <p:cNvSpPr>
                  <a:spLocks noChangeArrowheads="1"/>
                </p:cNvSpPr>
                <p:nvPr/>
              </p:nvSpPr>
              <p:spPr bwMode="auto">
                <a:xfrm>
                  <a:off x="768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>
                      <a:solidFill>
                        <a:srgbClr val="000066"/>
                      </a:solidFill>
                    </a:rPr>
                    <a:t>A</a:t>
                  </a:r>
                </a:p>
              </p:txBody>
            </p:sp>
            <p:sp>
              <p:nvSpPr>
                <p:cNvPr id="25616" name="Rectangle 25"/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>
                      <a:solidFill>
                        <a:srgbClr val="000066"/>
                      </a:solidFill>
                    </a:rPr>
                    <a:t>B</a:t>
                  </a:r>
                </a:p>
              </p:txBody>
            </p:sp>
            <p:sp>
              <p:nvSpPr>
                <p:cNvPr id="25617" name="Rectangle 26"/>
                <p:cNvSpPr>
                  <a:spLocks noChangeArrowheads="1"/>
                </p:cNvSpPr>
                <p:nvPr/>
              </p:nvSpPr>
              <p:spPr bwMode="auto">
                <a:xfrm>
                  <a:off x="1536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>
                      <a:solidFill>
                        <a:srgbClr val="000066"/>
                      </a:solidFill>
                    </a:rPr>
                    <a:t>C</a:t>
                  </a:r>
                </a:p>
              </p:txBody>
            </p:sp>
          </p:grpSp>
        </p:grpSp>
        <p:sp>
          <p:nvSpPr>
            <p:cNvPr id="25607" name="Rectangle 29"/>
            <p:cNvSpPr>
              <a:spLocks noChangeArrowheads="1"/>
            </p:cNvSpPr>
            <p:nvPr/>
          </p:nvSpPr>
          <p:spPr bwMode="auto">
            <a:xfrm>
              <a:off x="336" y="2784"/>
              <a:ext cx="52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</a:rPr>
                <a:t>OP1</a:t>
              </a:r>
            </a:p>
          </p:txBody>
        </p:sp>
        <p:sp>
          <p:nvSpPr>
            <p:cNvPr id="25608" name="Rectangle 30"/>
            <p:cNvSpPr>
              <a:spLocks noChangeArrowheads="1"/>
            </p:cNvSpPr>
            <p:nvPr/>
          </p:nvSpPr>
          <p:spPr bwMode="auto">
            <a:xfrm>
              <a:off x="336" y="2976"/>
              <a:ext cx="52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</a:rPr>
                <a:t>OP2</a:t>
              </a:r>
            </a:p>
          </p:txBody>
        </p:sp>
        <p:sp>
          <p:nvSpPr>
            <p:cNvPr id="25609" name="Rectangle 31"/>
            <p:cNvSpPr>
              <a:spLocks noChangeArrowheads="1"/>
            </p:cNvSpPr>
            <p:nvPr/>
          </p:nvSpPr>
          <p:spPr bwMode="auto">
            <a:xfrm>
              <a:off x="336" y="3168"/>
              <a:ext cx="52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</a:rPr>
                <a:t>OP3</a:t>
              </a:r>
            </a:p>
          </p:txBody>
        </p:sp>
      </p:grpSp>
      <p:sp>
        <p:nvSpPr>
          <p:cNvPr id="25605" name="Line 28"/>
          <p:cNvSpPr>
            <a:spLocks noChangeShapeType="1"/>
          </p:cNvSpPr>
          <p:nvPr/>
        </p:nvSpPr>
        <p:spPr bwMode="auto">
          <a:xfrm>
            <a:off x="2899627" y="4198824"/>
            <a:ext cx="0" cy="1297803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45392" tIns="45392" rIns="45392" bIns="45392" anchor="ctr">
            <a:spAutoFit/>
          </a:bodyPr>
          <a:lstStyle/>
          <a:p>
            <a:endParaRPr lang="en-US" sz="180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58023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6537" eaLnBrk="1" hangingPunct="1">
              <a:defRPr/>
            </a:pPr>
            <a:r>
              <a:rPr lang="en-US" smtClean="0">
                <a:ea typeface="+mj-ea"/>
                <a:cs typeface="+mj-cs"/>
              </a:rPr>
              <a:t>Operating a Pipeline</a:t>
            </a:r>
          </a:p>
        </p:txBody>
      </p:sp>
      <p:grpSp>
        <p:nvGrpSpPr>
          <p:cNvPr id="27650" name="Group 3"/>
          <p:cNvGrpSpPr>
            <a:grpSpLocks/>
          </p:cNvGrpSpPr>
          <p:nvPr/>
        </p:nvGrpSpPr>
        <p:grpSpPr bwMode="auto">
          <a:xfrm>
            <a:off x="0" y="1221511"/>
            <a:ext cx="8088434" cy="2172548"/>
            <a:chOff x="968" y="2430"/>
            <a:chExt cx="2688" cy="1366"/>
          </a:xfrm>
        </p:grpSpPr>
        <p:sp>
          <p:nvSpPr>
            <p:cNvPr id="27777" name="Rectangle 4"/>
            <p:cNvSpPr>
              <a:spLocks noChangeArrowheads="1"/>
            </p:cNvSpPr>
            <p:nvPr/>
          </p:nvSpPr>
          <p:spPr bwMode="auto">
            <a:xfrm>
              <a:off x="2312" y="3586"/>
              <a:ext cx="21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Time</a:t>
              </a:r>
            </a:p>
          </p:txBody>
        </p:sp>
        <p:sp>
          <p:nvSpPr>
            <p:cNvPr id="27778" name="Rectangle 5"/>
            <p:cNvSpPr>
              <a:spLocks noChangeArrowheads="1"/>
            </p:cNvSpPr>
            <p:nvPr/>
          </p:nvSpPr>
          <p:spPr bwMode="auto">
            <a:xfrm>
              <a:off x="968" y="2670"/>
              <a:ext cx="52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</a:rPr>
                <a:t>OP1</a:t>
              </a:r>
            </a:p>
          </p:txBody>
        </p:sp>
        <p:sp>
          <p:nvSpPr>
            <p:cNvPr id="27779" name="Rectangle 6"/>
            <p:cNvSpPr>
              <a:spLocks noChangeArrowheads="1"/>
            </p:cNvSpPr>
            <p:nvPr/>
          </p:nvSpPr>
          <p:spPr bwMode="auto">
            <a:xfrm>
              <a:off x="968" y="2862"/>
              <a:ext cx="52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</a:rPr>
                <a:t>OP2</a:t>
              </a:r>
            </a:p>
          </p:txBody>
        </p:sp>
        <p:sp>
          <p:nvSpPr>
            <p:cNvPr id="27780" name="Rectangle 7"/>
            <p:cNvSpPr>
              <a:spLocks noChangeArrowheads="1"/>
            </p:cNvSpPr>
            <p:nvPr/>
          </p:nvSpPr>
          <p:spPr bwMode="auto">
            <a:xfrm>
              <a:off x="968" y="3054"/>
              <a:ext cx="52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</a:rPr>
                <a:t>OP3</a:t>
              </a:r>
            </a:p>
          </p:txBody>
        </p:sp>
        <p:grpSp>
          <p:nvGrpSpPr>
            <p:cNvPr id="27781" name="Group 8"/>
            <p:cNvGrpSpPr>
              <a:grpSpLocks/>
            </p:cNvGrpSpPr>
            <p:nvPr/>
          </p:nvGrpSpPr>
          <p:grpSpPr bwMode="auto">
            <a:xfrm>
              <a:off x="1544" y="2674"/>
              <a:ext cx="1152" cy="192"/>
              <a:chOff x="768" y="2400"/>
              <a:chExt cx="1152" cy="192"/>
            </a:xfrm>
          </p:grpSpPr>
          <p:sp>
            <p:nvSpPr>
              <p:cNvPr id="27807" name="Rectangle 9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384" cy="192"/>
              </a:xfrm>
              <a:prstGeom prst="rect">
                <a:avLst/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</a:rPr>
                  <a:t>A</a:t>
                </a:r>
              </a:p>
            </p:txBody>
          </p:sp>
          <p:sp>
            <p:nvSpPr>
              <p:cNvPr id="27808" name="Rectangle 10"/>
              <p:cNvSpPr>
                <a:spLocks noChangeArrowheads="1"/>
              </p:cNvSpPr>
              <p:nvPr/>
            </p:nvSpPr>
            <p:spPr bwMode="auto">
              <a:xfrm>
                <a:off x="1152" y="2400"/>
                <a:ext cx="384" cy="192"/>
              </a:xfrm>
              <a:prstGeom prst="rect">
                <a:avLst/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</a:rPr>
                  <a:t>B</a:t>
                </a:r>
              </a:p>
            </p:txBody>
          </p:sp>
          <p:sp>
            <p:nvSpPr>
              <p:cNvPr id="27809" name="Rectangle 11"/>
              <p:cNvSpPr>
                <a:spLocks noChangeArrowheads="1"/>
              </p:cNvSpPr>
              <p:nvPr/>
            </p:nvSpPr>
            <p:spPr bwMode="auto">
              <a:xfrm>
                <a:off x="1536" y="2400"/>
                <a:ext cx="384" cy="192"/>
              </a:xfrm>
              <a:prstGeom prst="rect">
                <a:avLst/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</a:rPr>
                  <a:t>C</a:t>
                </a:r>
              </a:p>
            </p:txBody>
          </p:sp>
        </p:grpSp>
        <p:grpSp>
          <p:nvGrpSpPr>
            <p:cNvPr id="27782" name="Group 12"/>
            <p:cNvGrpSpPr>
              <a:grpSpLocks/>
            </p:cNvGrpSpPr>
            <p:nvPr/>
          </p:nvGrpSpPr>
          <p:grpSpPr bwMode="auto">
            <a:xfrm>
              <a:off x="1928" y="2866"/>
              <a:ext cx="1152" cy="192"/>
              <a:chOff x="768" y="2400"/>
              <a:chExt cx="1152" cy="192"/>
            </a:xfrm>
          </p:grpSpPr>
          <p:sp>
            <p:nvSpPr>
              <p:cNvPr id="27804" name="Rectangle 13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</a:rPr>
                  <a:t>A</a:t>
                </a:r>
              </a:p>
            </p:txBody>
          </p:sp>
          <p:sp>
            <p:nvSpPr>
              <p:cNvPr id="27805" name="Rectangle 14"/>
              <p:cNvSpPr>
                <a:spLocks noChangeArrowheads="1"/>
              </p:cNvSpPr>
              <p:nvPr/>
            </p:nvSpPr>
            <p:spPr bwMode="auto">
              <a:xfrm>
                <a:off x="1152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</a:rPr>
                  <a:t>B</a:t>
                </a:r>
              </a:p>
            </p:txBody>
          </p:sp>
          <p:sp>
            <p:nvSpPr>
              <p:cNvPr id="27806" name="Rectangle 15"/>
              <p:cNvSpPr>
                <a:spLocks noChangeArrowheads="1"/>
              </p:cNvSpPr>
              <p:nvPr/>
            </p:nvSpPr>
            <p:spPr bwMode="auto">
              <a:xfrm>
                <a:off x="1536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</a:rPr>
                  <a:t>C</a:t>
                </a:r>
              </a:p>
            </p:txBody>
          </p:sp>
        </p:grpSp>
        <p:grpSp>
          <p:nvGrpSpPr>
            <p:cNvPr id="27783" name="Group 16"/>
            <p:cNvGrpSpPr>
              <a:grpSpLocks/>
            </p:cNvGrpSpPr>
            <p:nvPr/>
          </p:nvGrpSpPr>
          <p:grpSpPr bwMode="auto">
            <a:xfrm>
              <a:off x="2312" y="3058"/>
              <a:ext cx="1152" cy="192"/>
              <a:chOff x="768" y="2400"/>
              <a:chExt cx="1152" cy="192"/>
            </a:xfrm>
          </p:grpSpPr>
          <p:sp>
            <p:nvSpPr>
              <p:cNvPr id="27801" name="Rectangle 17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384" cy="19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</a:rPr>
                  <a:t>A</a:t>
                </a:r>
              </a:p>
            </p:txBody>
          </p:sp>
          <p:sp>
            <p:nvSpPr>
              <p:cNvPr id="27802" name="Rectangle 18"/>
              <p:cNvSpPr>
                <a:spLocks noChangeArrowheads="1"/>
              </p:cNvSpPr>
              <p:nvPr/>
            </p:nvSpPr>
            <p:spPr bwMode="auto">
              <a:xfrm>
                <a:off x="1152" y="2400"/>
                <a:ext cx="384" cy="19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</a:rPr>
                  <a:t>B</a:t>
                </a:r>
              </a:p>
            </p:txBody>
          </p:sp>
          <p:sp>
            <p:nvSpPr>
              <p:cNvPr id="27803" name="Rectangle 19"/>
              <p:cNvSpPr>
                <a:spLocks noChangeArrowheads="1"/>
              </p:cNvSpPr>
              <p:nvPr/>
            </p:nvSpPr>
            <p:spPr bwMode="auto">
              <a:xfrm>
                <a:off x="1536" y="2400"/>
                <a:ext cx="384" cy="19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</a:rPr>
                  <a:t>C</a:t>
                </a:r>
              </a:p>
            </p:txBody>
          </p:sp>
        </p:grpSp>
        <p:grpSp>
          <p:nvGrpSpPr>
            <p:cNvPr id="27784" name="Group 20"/>
            <p:cNvGrpSpPr>
              <a:grpSpLocks/>
            </p:cNvGrpSpPr>
            <p:nvPr/>
          </p:nvGrpSpPr>
          <p:grpSpPr bwMode="auto">
            <a:xfrm>
              <a:off x="1544" y="3346"/>
              <a:ext cx="1920" cy="96"/>
              <a:chOff x="768" y="2256"/>
              <a:chExt cx="1920" cy="96"/>
            </a:xfrm>
          </p:grpSpPr>
          <p:sp>
            <p:nvSpPr>
              <p:cNvPr id="27794" name="Line 21"/>
              <p:cNvSpPr>
                <a:spLocks noChangeShapeType="1"/>
              </p:cNvSpPr>
              <p:nvPr/>
            </p:nvSpPr>
            <p:spPr bwMode="auto">
              <a:xfrm>
                <a:off x="768" y="2304"/>
                <a:ext cx="19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795" name="Line 22"/>
              <p:cNvSpPr>
                <a:spLocks noChangeShapeType="1"/>
              </p:cNvSpPr>
              <p:nvPr/>
            </p:nvSpPr>
            <p:spPr bwMode="auto">
              <a:xfrm>
                <a:off x="768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796" name="Line 23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797" name="Line 24"/>
              <p:cNvSpPr>
                <a:spLocks noChangeShapeType="1"/>
              </p:cNvSpPr>
              <p:nvPr/>
            </p:nvSpPr>
            <p:spPr bwMode="auto">
              <a:xfrm>
                <a:off x="1536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798" name="Line 25"/>
              <p:cNvSpPr>
                <a:spLocks noChangeShapeType="1"/>
              </p:cNvSpPr>
              <p:nvPr/>
            </p:nvSpPr>
            <p:spPr bwMode="auto">
              <a:xfrm>
                <a:off x="1920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799" name="Line 26"/>
              <p:cNvSpPr>
                <a:spLocks noChangeShapeType="1"/>
              </p:cNvSpPr>
              <p:nvPr/>
            </p:nvSpPr>
            <p:spPr bwMode="auto">
              <a:xfrm>
                <a:off x="2304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800" name="Line 27"/>
              <p:cNvSpPr>
                <a:spLocks noChangeShapeType="1"/>
              </p:cNvSpPr>
              <p:nvPr/>
            </p:nvSpPr>
            <p:spPr bwMode="auto">
              <a:xfrm>
                <a:off x="2688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27785" name="Group 28"/>
            <p:cNvGrpSpPr>
              <a:grpSpLocks/>
            </p:cNvGrpSpPr>
            <p:nvPr/>
          </p:nvGrpSpPr>
          <p:grpSpPr bwMode="auto">
            <a:xfrm>
              <a:off x="1400" y="3442"/>
              <a:ext cx="2256" cy="192"/>
              <a:chOff x="816" y="3168"/>
              <a:chExt cx="2256" cy="192"/>
            </a:xfrm>
          </p:grpSpPr>
          <p:sp>
            <p:nvSpPr>
              <p:cNvPr id="27788" name="Rectangle 29"/>
              <p:cNvSpPr>
                <a:spLocks noChangeArrowheads="1"/>
              </p:cNvSpPr>
              <p:nvPr/>
            </p:nvSpPr>
            <p:spPr bwMode="auto">
              <a:xfrm>
                <a:off x="816" y="3168"/>
                <a:ext cx="33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</a:rPr>
                  <a:t>0</a:t>
                </a:r>
              </a:p>
            </p:txBody>
          </p:sp>
          <p:sp>
            <p:nvSpPr>
              <p:cNvPr id="27789" name="Rectangle 30"/>
              <p:cNvSpPr>
                <a:spLocks noChangeArrowheads="1"/>
              </p:cNvSpPr>
              <p:nvPr/>
            </p:nvSpPr>
            <p:spPr bwMode="auto">
              <a:xfrm>
                <a:off x="1200" y="3168"/>
                <a:ext cx="33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</a:rPr>
                  <a:t>120</a:t>
                </a:r>
              </a:p>
            </p:txBody>
          </p:sp>
          <p:sp>
            <p:nvSpPr>
              <p:cNvPr id="27790" name="Rectangle 31"/>
              <p:cNvSpPr>
                <a:spLocks noChangeArrowheads="1"/>
              </p:cNvSpPr>
              <p:nvPr/>
            </p:nvSpPr>
            <p:spPr bwMode="auto">
              <a:xfrm>
                <a:off x="1584" y="3168"/>
                <a:ext cx="33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</a:rPr>
                  <a:t>240</a:t>
                </a:r>
              </a:p>
            </p:txBody>
          </p:sp>
          <p:sp>
            <p:nvSpPr>
              <p:cNvPr id="27791" name="Rectangle 32"/>
              <p:cNvSpPr>
                <a:spLocks noChangeArrowheads="1"/>
              </p:cNvSpPr>
              <p:nvPr/>
            </p:nvSpPr>
            <p:spPr bwMode="auto">
              <a:xfrm>
                <a:off x="1968" y="3168"/>
                <a:ext cx="33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</a:rPr>
                  <a:t>360</a:t>
                </a:r>
              </a:p>
            </p:txBody>
          </p:sp>
          <p:sp>
            <p:nvSpPr>
              <p:cNvPr id="27792" name="Rectangle 33"/>
              <p:cNvSpPr>
                <a:spLocks noChangeArrowheads="1"/>
              </p:cNvSpPr>
              <p:nvPr/>
            </p:nvSpPr>
            <p:spPr bwMode="auto">
              <a:xfrm>
                <a:off x="2352" y="3168"/>
                <a:ext cx="33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</a:rPr>
                  <a:t>480</a:t>
                </a:r>
              </a:p>
            </p:txBody>
          </p:sp>
          <p:sp>
            <p:nvSpPr>
              <p:cNvPr id="27793" name="Rectangle 34"/>
              <p:cNvSpPr>
                <a:spLocks noChangeArrowheads="1"/>
              </p:cNvSpPr>
              <p:nvPr/>
            </p:nvSpPr>
            <p:spPr bwMode="auto">
              <a:xfrm>
                <a:off x="2736" y="3168"/>
                <a:ext cx="33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</a:rPr>
                  <a:t>640</a:t>
                </a:r>
              </a:p>
            </p:txBody>
          </p:sp>
        </p:grpSp>
        <p:sp>
          <p:nvSpPr>
            <p:cNvPr id="27786" name="Freeform 35"/>
            <p:cNvSpPr>
              <a:spLocks/>
            </p:cNvSpPr>
            <p:nvPr/>
          </p:nvSpPr>
          <p:spPr bwMode="auto">
            <a:xfrm>
              <a:off x="1544" y="2430"/>
              <a:ext cx="1998" cy="144"/>
            </a:xfrm>
            <a:custGeom>
              <a:avLst/>
              <a:gdLst>
                <a:gd name="T0" fmla="*/ 0 w 1998"/>
                <a:gd name="T1" fmla="*/ 0 h 192"/>
                <a:gd name="T2" fmla="*/ 192 w 1998"/>
                <a:gd name="T3" fmla="*/ 0 h 192"/>
                <a:gd name="T4" fmla="*/ 192 w 1998"/>
                <a:gd name="T5" fmla="*/ 35 h 192"/>
                <a:gd name="T6" fmla="*/ 384 w 1998"/>
                <a:gd name="T7" fmla="*/ 35 h 192"/>
                <a:gd name="T8" fmla="*/ 384 w 1998"/>
                <a:gd name="T9" fmla="*/ 0 h 192"/>
                <a:gd name="T10" fmla="*/ 576 w 1998"/>
                <a:gd name="T11" fmla="*/ 0 h 192"/>
                <a:gd name="T12" fmla="*/ 576 w 1998"/>
                <a:gd name="T13" fmla="*/ 35 h 192"/>
                <a:gd name="T14" fmla="*/ 768 w 1998"/>
                <a:gd name="T15" fmla="*/ 35 h 192"/>
                <a:gd name="T16" fmla="*/ 768 w 1998"/>
                <a:gd name="T17" fmla="*/ 0 h 192"/>
                <a:gd name="T18" fmla="*/ 960 w 1998"/>
                <a:gd name="T19" fmla="*/ 0 h 192"/>
                <a:gd name="T20" fmla="*/ 960 w 1998"/>
                <a:gd name="T21" fmla="*/ 35 h 192"/>
                <a:gd name="T22" fmla="*/ 1152 w 1998"/>
                <a:gd name="T23" fmla="*/ 35 h 192"/>
                <a:gd name="T24" fmla="*/ 1152 w 1998"/>
                <a:gd name="T25" fmla="*/ 0 h 192"/>
                <a:gd name="T26" fmla="*/ 1344 w 1998"/>
                <a:gd name="T27" fmla="*/ 0 h 192"/>
                <a:gd name="T28" fmla="*/ 1344 w 1998"/>
                <a:gd name="T29" fmla="*/ 35 h 192"/>
                <a:gd name="T30" fmla="*/ 1536 w 1998"/>
                <a:gd name="T31" fmla="*/ 35 h 192"/>
                <a:gd name="T32" fmla="*/ 1536 w 1998"/>
                <a:gd name="T33" fmla="*/ 0 h 192"/>
                <a:gd name="T34" fmla="*/ 1728 w 1998"/>
                <a:gd name="T35" fmla="*/ 0 h 192"/>
                <a:gd name="T36" fmla="*/ 1728 w 1998"/>
                <a:gd name="T37" fmla="*/ 35 h 192"/>
                <a:gd name="T38" fmla="*/ 1920 w 1998"/>
                <a:gd name="T39" fmla="*/ 35 h 192"/>
                <a:gd name="T40" fmla="*/ 1920 w 1998"/>
                <a:gd name="T41" fmla="*/ 0 h 192"/>
                <a:gd name="T42" fmla="*/ 1998 w 1998"/>
                <a:gd name="T43" fmla="*/ 0 h 19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998"/>
                <a:gd name="T67" fmla="*/ 0 h 192"/>
                <a:gd name="T68" fmla="*/ 1998 w 1998"/>
                <a:gd name="T69" fmla="*/ 192 h 19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998" h="192">
                  <a:moveTo>
                    <a:pt x="0" y="0"/>
                  </a:move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  <a:lnTo>
                    <a:pt x="384" y="0"/>
                  </a:lnTo>
                  <a:lnTo>
                    <a:pt x="576" y="0"/>
                  </a:lnTo>
                  <a:lnTo>
                    <a:pt x="576" y="192"/>
                  </a:lnTo>
                  <a:lnTo>
                    <a:pt x="768" y="192"/>
                  </a:lnTo>
                  <a:lnTo>
                    <a:pt x="768" y="0"/>
                  </a:lnTo>
                  <a:lnTo>
                    <a:pt x="960" y="0"/>
                  </a:lnTo>
                  <a:lnTo>
                    <a:pt x="960" y="192"/>
                  </a:lnTo>
                  <a:lnTo>
                    <a:pt x="1152" y="192"/>
                  </a:lnTo>
                  <a:lnTo>
                    <a:pt x="1152" y="0"/>
                  </a:lnTo>
                  <a:lnTo>
                    <a:pt x="1344" y="0"/>
                  </a:lnTo>
                  <a:lnTo>
                    <a:pt x="1344" y="192"/>
                  </a:lnTo>
                  <a:lnTo>
                    <a:pt x="1536" y="192"/>
                  </a:lnTo>
                  <a:lnTo>
                    <a:pt x="1536" y="0"/>
                  </a:lnTo>
                  <a:lnTo>
                    <a:pt x="1728" y="0"/>
                  </a:lnTo>
                  <a:lnTo>
                    <a:pt x="1728" y="192"/>
                  </a:lnTo>
                  <a:lnTo>
                    <a:pt x="1920" y="192"/>
                  </a:lnTo>
                  <a:cubicBezTo>
                    <a:pt x="1920" y="128"/>
                    <a:pt x="1920" y="64"/>
                    <a:pt x="1920" y="0"/>
                  </a:cubicBezTo>
                  <a:cubicBezTo>
                    <a:pt x="1992" y="0"/>
                    <a:pt x="1982" y="0"/>
                    <a:pt x="199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27787" name="Rectangle 36"/>
            <p:cNvSpPr>
              <a:spLocks noChangeArrowheads="1"/>
            </p:cNvSpPr>
            <p:nvPr/>
          </p:nvSpPr>
          <p:spPr bwMode="auto">
            <a:xfrm>
              <a:off x="968" y="2430"/>
              <a:ext cx="52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</a:rPr>
                <a:t>Clock</a:t>
              </a:r>
            </a:p>
          </p:txBody>
        </p:sp>
      </p:grpSp>
      <p:grpSp>
        <p:nvGrpSpPr>
          <p:cNvPr id="8" name="Group 166"/>
          <p:cNvGrpSpPr>
            <a:grpSpLocks/>
          </p:cNvGrpSpPr>
          <p:nvPr/>
        </p:nvGrpSpPr>
        <p:grpSpPr bwMode="auto">
          <a:xfrm>
            <a:off x="763108" y="831852"/>
            <a:ext cx="6420831" cy="5305725"/>
            <a:chOff x="480" y="523"/>
            <a:chExt cx="4039" cy="3336"/>
          </a:xfrm>
        </p:grpSpPr>
        <p:grpSp>
          <p:nvGrpSpPr>
            <p:cNvPr id="27749" name="Group 61"/>
            <p:cNvGrpSpPr>
              <a:grpSpLocks/>
            </p:cNvGrpSpPr>
            <p:nvPr/>
          </p:nvGrpSpPr>
          <p:grpSpPr bwMode="auto">
            <a:xfrm>
              <a:off x="480" y="2352"/>
              <a:ext cx="4039" cy="1507"/>
              <a:chOff x="672" y="1776"/>
              <a:chExt cx="4039" cy="1507"/>
            </a:xfrm>
          </p:grpSpPr>
          <p:sp>
            <p:nvSpPr>
              <p:cNvPr id="27753" name="Rectangle 37"/>
              <p:cNvSpPr>
                <a:spLocks noChangeArrowheads="1"/>
              </p:cNvSpPr>
              <p:nvPr/>
            </p:nvSpPr>
            <p:spPr bwMode="auto">
              <a:xfrm>
                <a:off x="1824" y="2064"/>
                <a:ext cx="144" cy="816"/>
              </a:xfrm>
              <a:prstGeom prst="rect">
                <a:avLst/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754" name="Rectangle 38"/>
              <p:cNvSpPr>
                <a:spLocks noChangeArrowheads="1"/>
              </p:cNvSpPr>
              <p:nvPr/>
            </p:nvSpPr>
            <p:spPr bwMode="auto">
              <a:xfrm>
                <a:off x="1824" y="2064"/>
                <a:ext cx="136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Arial" charset="0"/>
                  </a:rPr>
                  <a:t>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Arial" charset="0"/>
                  </a:rPr>
                  <a:t>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Arial" charset="0"/>
                  </a:rPr>
                  <a:t>g</a:t>
                </a:r>
              </a:p>
            </p:txBody>
          </p:sp>
          <p:sp>
            <p:nvSpPr>
              <p:cNvPr id="27755" name="Line 39"/>
              <p:cNvSpPr>
                <a:spLocks noChangeShapeType="1"/>
              </p:cNvSpPr>
              <p:nvPr/>
            </p:nvSpPr>
            <p:spPr bwMode="auto">
              <a:xfrm>
                <a:off x="1920" y="2880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756" name="Rectangle 40"/>
              <p:cNvSpPr>
                <a:spLocks noChangeArrowheads="1"/>
              </p:cNvSpPr>
              <p:nvPr/>
            </p:nvSpPr>
            <p:spPr bwMode="auto">
              <a:xfrm>
                <a:off x="4265" y="3072"/>
                <a:ext cx="446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Clock</a:t>
                </a:r>
              </a:p>
            </p:txBody>
          </p:sp>
          <p:sp>
            <p:nvSpPr>
              <p:cNvPr id="27757" name="Rectangle 41"/>
              <p:cNvSpPr>
                <a:spLocks noChangeArrowheads="1"/>
              </p:cNvSpPr>
              <p:nvPr/>
            </p:nvSpPr>
            <p:spPr bwMode="auto">
              <a:xfrm>
                <a:off x="960" y="2064"/>
                <a:ext cx="568" cy="808"/>
              </a:xfrm>
              <a:prstGeom prst="rect">
                <a:avLst/>
              </a:prstGeom>
              <a:solidFill>
                <a:srgbClr val="66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Comb.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logic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A</a:t>
                </a:r>
              </a:p>
            </p:txBody>
          </p:sp>
          <p:sp>
            <p:nvSpPr>
              <p:cNvPr id="27758" name="Rectangle 42"/>
              <p:cNvSpPr>
                <a:spLocks noChangeArrowheads="1"/>
              </p:cNvSpPr>
              <p:nvPr/>
            </p:nvSpPr>
            <p:spPr bwMode="auto">
              <a:xfrm>
                <a:off x="3120" y="2064"/>
                <a:ext cx="136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Arial" charset="0"/>
                  </a:rPr>
                  <a:t>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Arial" charset="0"/>
                  </a:rPr>
                  <a:t>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Arial" charset="0"/>
                  </a:rPr>
                  <a:t>g</a:t>
                </a:r>
              </a:p>
            </p:txBody>
          </p:sp>
          <p:sp>
            <p:nvSpPr>
              <p:cNvPr id="27759" name="Line 43"/>
              <p:cNvSpPr>
                <a:spLocks noChangeShapeType="1"/>
              </p:cNvSpPr>
              <p:nvPr/>
            </p:nvSpPr>
            <p:spPr bwMode="auto">
              <a:xfrm>
                <a:off x="3216" y="2880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760" name="Rectangle 44"/>
              <p:cNvSpPr>
                <a:spLocks noChangeArrowheads="1"/>
              </p:cNvSpPr>
              <p:nvPr/>
            </p:nvSpPr>
            <p:spPr bwMode="auto">
              <a:xfrm>
                <a:off x="2256" y="2064"/>
                <a:ext cx="568" cy="808"/>
              </a:xfrm>
              <a:prstGeom prst="rect">
                <a:avLst/>
              </a:prstGeom>
              <a:solidFill>
                <a:srgbClr val="5F5F5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Comb.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logic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B</a:t>
                </a:r>
              </a:p>
            </p:txBody>
          </p:sp>
          <p:sp>
            <p:nvSpPr>
              <p:cNvPr id="27761" name="Rectangle 45"/>
              <p:cNvSpPr>
                <a:spLocks noChangeArrowheads="1"/>
              </p:cNvSpPr>
              <p:nvPr/>
            </p:nvSpPr>
            <p:spPr bwMode="auto">
              <a:xfrm>
                <a:off x="4416" y="2064"/>
                <a:ext cx="136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Arial" charset="0"/>
                  </a:rPr>
                  <a:t>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Arial" charset="0"/>
                  </a:rPr>
                  <a:t>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Arial" charset="0"/>
                  </a:rPr>
                  <a:t>g</a:t>
                </a:r>
              </a:p>
            </p:txBody>
          </p:sp>
          <p:sp>
            <p:nvSpPr>
              <p:cNvPr id="27762" name="Line 46"/>
              <p:cNvSpPr>
                <a:spLocks noChangeShapeType="1"/>
              </p:cNvSpPr>
              <p:nvPr/>
            </p:nvSpPr>
            <p:spPr bwMode="auto">
              <a:xfrm>
                <a:off x="4512" y="2880"/>
                <a:ext cx="0" cy="27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763" name="Rectangle 47"/>
              <p:cNvSpPr>
                <a:spLocks noChangeArrowheads="1"/>
              </p:cNvSpPr>
              <p:nvPr/>
            </p:nvSpPr>
            <p:spPr bwMode="auto">
              <a:xfrm>
                <a:off x="3552" y="2064"/>
                <a:ext cx="568" cy="80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Comb.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logic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C</a:t>
                </a:r>
              </a:p>
            </p:txBody>
          </p:sp>
          <p:sp>
            <p:nvSpPr>
              <p:cNvPr id="27764" name="Rectangle 48"/>
              <p:cNvSpPr>
                <a:spLocks noChangeArrowheads="1"/>
              </p:cNvSpPr>
              <p:nvPr/>
            </p:nvSpPr>
            <p:spPr bwMode="auto">
              <a:xfrm>
                <a:off x="1008" y="1776"/>
                <a:ext cx="50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100 ps</a:t>
                </a:r>
              </a:p>
            </p:txBody>
          </p:sp>
          <p:sp>
            <p:nvSpPr>
              <p:cNvPr id="27765" name="Rectangle 49"/>
              <p:cNvSpPr>
                <a:spLocks noChangeArrowheads="1"/>
              </p:cNvSpPr>
              <p:nvPr/>
            </p:nvSpPr>
            <p:spPr bwMode="auto">
              <a:xfrm>
                <a:off x="1669" y="1776"/>
                <a:ext cx="43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20 ps</a:t>
                </a:r>
              </a:p>
            </p:txBody>
          </p:sp>
          <p:sp>
            <p:nvSpPr>
              <p:cNvPr id="27766" name="Rectangle 50"/>
              <p:cNvSpPr>
                <a:spLocks noChangeArrowheads="1"/>
              </p:cNvSpPr>
              <p:nvPr/>
            </p:nvSpPr>
            <p:spPr bwMode="auto">
              <a:xfrm>
                <a:off x="2304" y="1776"/>
                <a:ext cx="50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100 ps</a:t>
                </a:r>
              </a:p>
            </p:txBody>
          </p:sp>
          <p:sp>
            <p:nvSpPr>
              <p:cNvPr id="27767" name="Rectangle 51"/>
              <p:cNvSpPr>
                <a:spLocks noChangeArrowheads="1"/>
              </p:cNvSpPr>
              <p:nvPr/>
            </p:nvSpPr>
            <p:spPr bwMode="auto">
              <a:xfrm>
                <a:off x="2965" y="1776"/>
                <a:ext cx="43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20 ps</a:t>
                </a:r>
              </a:p>
            </p:txBody>
          </p:sp>
          <p:sp>
            <p:nvSpPr>
              <p:cNvPr id="27768" name="Rectangle 52"/>
              <p:cNvSpPr>
                <a:spLocks noChangeArrowheads="1"/>
              </p:cNvSpPr>
              <p:nvPr/>
            </p:nvSpPr>
            <p:spPr bwMode="auto">
              <a:xfrm>
                <a:off x="3600" y="1776"/>
                <a:ext cx="50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100 ps</a:t>
                </a:r>
              </a:p>
            </p:txBody>
          </p:sp>
          <p:sp>
            <p:nvSpPr>
              <p:cNvPr id="27769" name="Rectangle 53"/>
              <p:cNvSpPr>
                <a:spLocks noChangeArrowheads="1"/>
              </p:cNvSpPr>
              <p:nvPr/>
            </p:nvSpPr>
            <p:spPr bwMode="auto">
              <a:xfrm>
                <a:off x="4261" y="1776"/>
                <a:ext cx="43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20 ps</a:t>
                </a:r>
              </a:p>
            </p:txBody>
          </p:sp>
          <p:sp>
            <p:nvSpPr>
              <p:cNvPr id="27770" name="Line 54"/>
              <p:cNvSpPr>
                <a:spLocks noChangeShapeType="1"/>
              </p:cNvSpPr>
              <p:nvPr/>
            </p:nvSpPr>
            <p:spPr bwMode="auto">
              <a:xfrm>
                <a:off x="1920" y="3024"/>
                <a:ext cx="25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771" name="AutoShape 55"/>
              <p:cNvSpPr>
                <a:spLocks noChangeArrowheads="1"/>
              </p:cNvSpPr>
              <p:nvPr/>
            </p:nvSpPr>
            <p:spPr bwMode="auto">
              <a:xfrm>
                <a:off x="672" y="240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772" name="AutoShape 56"/>
              <p:cNvSpPr>
                <a:spLocks noChangeArrowheads="1"/>
              </p:cNvSpPr>
              <p:nvPr/>
            </p:nvSpPr>
            <p:spPr bwMode="auto">
              <a:xfrm>
                <a:off x="1536" y="240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773" name="AutoShape 57"/>
              <p:cNvSpPr>
                <a:spLocks noChangeArrowheads="1"/>
              </p:cNvSpPr>
              <p:nvPr/>
            </p:nvSpPr>
            <p:spPr bwMode="auto">
              <a:xfrm>
                <a:off x="2832" y="240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774" name="AutoShape 58"/>
              <p:cNvSpPr>
                <a:spLocks noChangeArrowheads="1"/>
              </p:cNvSpPr>
              <p:nvPr/>
            </p:nvSpPr>
            <p:spPr bwMode="auto">
              <a:xfrm>
                <a:off x="4128" y="240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775" name="AutoShape 59"/>
              <p:cNvSpPr>
                <a:spLocks noChangeArrowheads="1"/>
              </p:cNvSpPr>
              <p:nvPr/>
            </p:nvSpPr>
            <p:spPr bwMode="auto">
              <a:xfrm>
                <a:off x="3264" y="240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776" name="AutoShape 60"/>
              <p:cNvSpPr>
                <a:spLocks noChangeArrowheads="1"/>
              </p:cNvSpPr>
              <p:nvPr/>
            </p:nvSpPr>
            <p:spPr bwMode="auto">
              <a:xfrm>
                <a:off x="1968" y="240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27750" name="Group 152"/>
            <p:cNvGrpSpPr>
              <a:grpSpLocks/>
            </p:cNvGrpSpPr>
            <p:nvPr/>
          </p:nvGrpSpPr>
          <p:grpSpPr bwMode="auto">
            <a:xfrm>
              <a:off x="2351" y="523"/>
              <a:ext cx="273" cy="1205"/>
              <a:chOff x="2551" y="523"/>
              <a:chExt cx="273" cy="1205"/>
            </a:xfrm>
          </p:grpSpPr>
          <p:sp>
            <p:nvSpPr>
              <p:cNvPr id="27751" name="Line 147"/>
              <p:cNvSpPr>
                <a:spLocks noChangeShapeType="1"/>
              </p:cNvSpPr>
              <p:nvPr/>
            </p:nvSpPr>
            <p:spPr bwMode="auto">
              <a:xfrm>
                <a:off x="2688" y="672"/>
                <a:ext cx="0" cy="1056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752" name="Text Box 151"/>
              <p:cNvSpPr txBox="1">
                <a:spLocks noChangeArrowheads="1"/>
              </p:cNvSpPr>
              <p:nvPr/>
            </p:nvSpPr>
            <p:spPr bwMode="auto">
              <a:xfrm>
                <a:off x="2551" y="523"/>
                <a:ext cx="273" cy="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45720" rIns="45720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1600">
                    <a:solidFill>
                      <a:srgbClr val="000066"/>
                    </a:solidFill>
                  </a:rPr>
                  <a:t>239</a:t>
                </a:r>
              </a:p>
            </p:txBody>
          </p:sp>
        </p:grpSp>
      </p:grpSp>
      <p:grpSp>
        <p:nvGrpSpPr>
          <p:cNvPr id="11" name="Group 165"/>
          <p:cNvGrpSpPr>
            <a:grpSpLocks/>
          </p:cNvGrpSpPr>
          <p:nvPr/>
        </p:nvGrpSpPr>
        <p:grpSpPr bwMode="auto">
          <a:xfrm>
            <a:off x="763108" y="839755"/>
            <a:ext cx="6420831" cy="5305725"/>
            <a:chOff x="480" y="523"/>
            <a:chExt cx="4039" cy="3336"/>
          </a:xfrm>
        </p:grpSpPr>
        <p:grpSp>
          <p:nvGrpSpPr>
            <p:cNvPr id="27720" name="Group 87"/>
            <p:cNvGrpSpPr>
              <a:grpSpLocks/>
            </p:cNvGrpSpPr>
            <p:nvPr/>
          </p:nvGrpSpPr>
          <p:grpSpPr bwMode="auto">
            <a:xfrm>
              <a:off x="480" y="2352"/>
              <a:ext cx="4039" cy="1507"/>
              <a:chOff x="672" y="2808"/>
              <a:chExt cx="4039" cy="1507"/>
            </a:xfrm>
          </p:grpSpPr>
          <p:sp>
            <p:nvSpPr>
              <p:cNvPr id="27724" name="Rectangle 62"/>
              <p:cNvSpPr>
                <a:spLocks noChangeArrowheads="1"/>
              </p:cNvSpPr>
              <p:nvPr/>
            </p:nvSpPr>
            <p:spPr bwMode="auto">
              <a:xfrm>
                <a:off x="1824" y="3096"/>
                <a:ext cx="144" cy="816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725" name="Rectangle 63"/>
              <p:cNvSpPr>
                <a:spLocks noChangeArrowheads="1"/>
              </p:cNvSpPr>
              <p:nvPr/>
            </p:nvSpPr>
            <p:spPr bwMode="auto">
              <a:xfrm>
                <a:off x="3120" y="3096"/>
                <a:ext cx="144" cy="816"/>
              </a:xfrm>
              <a:prstGeom prst="rect">
                <a:avLst/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726" name="Rectangle 64"/>
              <p:cNvSpPr>
                <a:spLocks noChangeArrowheads="1"/>
              </p:cNvSpPr>
              <p:nvPr/>
            </p:nvSpPr>
            <p:spPr bwMode="auto">
              <a:xfrm>
                <a:off x="1824" y="3096"/>
                <a:ext cx="136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Arial" charset="0"/>
                  </a:rPr>
                  <a:t>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Arial" charset="0"/>
                  </a:rPr>
                  <a:t>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Arial" charset="0"/>
                  </a:rPr>
                  <a:t>g</a:t>
                </a:r>
              </a:p>
            </p:txBody>
          </p:sp>
          <p:sp>
            <p:nvSpPr>
              <p:cNvPr id="27727" name="Line 65"/>
              <p:cNvSpPr>
                <a:spLocks noChangeShapeType="1"/>
              </p:cNvSpPr>
              <p:nvPr/>
            </p:nvSpPr>
            <p:spPr bwMode="auto">
              <a:xfrm>
                <a:off x="1920" y="391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728" name="Rectangle 66"/>
              <p:cNvSpPr>
                <a:spLocks noChangeArrowheads="1"/>
              </p:cNvSpPr>
              <p:nvPr/>
            </p:nvSpPr>
            <p:spPr bwMode="auto">
              <a:xfrm>
                <a:off x="4265" y="4104"/>
                <a:ext cx="446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Clock</a:t>
                </a:r>
              </a:p>
            </p:txBody>
          </p:sp>
          <p:sp>
            <p:nvSpPr>
              <p:cNvPr id="27729" name="Rectangle 67"/>
              <p:cNvSpPr>
                <a:spLocks noChangeArrowheads="1"/>
              </p:cNvSpPr>
              <p:nvPr/>
            </p:nvSpPr>
            <p:spPr bwMode="auto">
              <a:xfrm>
                <a:off x="960" y="3096"/>
                <a:ext cx="568" cy="80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Comb.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logic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A</a:t>
                </a:r>
              </a:p>
            </p:txBody>
          </p:sp>
          <p:sp>
            <p:nvSpPr>
              <p:cNvPr id="27730" name="Rectangle 68"/>
              <p:cNvSpPr>
                <a:spLocks noChangeArrowheads="1"/>
              </p:cNvSpPr>
              <p:nvPr/>
            </p:nvSpPr>
            <p:spPr bwMode="auto">
              <a:xfrm>
                <a:off x="3120" y="3096"/>
                <a:ext cx="136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Arial" charset="0"/>
                  </a:rPr>
                  <a:t>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Arial" charset="0"/>
                  </a:rPr>
                  <a:t>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Arial" charset="0"/>
                  </a:rPr>
                  <a:t>g</a:t>
                </a:r>
              </a:p>
            </p:txBody>
          </p:sp>
          <p:sp>
            <p:nvSpPr>
              <p:cNvPr id="27731" name="Line 69"/>
              <p:cNvSpPr>
                <a:spLocks noChangeShapeType="1"/>
              </p:cNvSpPr>
              <p:nvPr/>
            </p:nvSpPr>
            <p:spPr bwMode="auto">
              <a:xfrm>
                <a:off x="3216" y="391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732" name="Rectangle 70"/>
              <p:cNvSpPr>
                <a:spLocks noChangeArrowheads="1"/>
              </p:cNvSpPr>
              <p:nvPr/>
            </p:nvSpPr>
            <p:spPr bwMode="auto">
              <a:xfrm>
                <a:off x="2256" y="3096"/>
                <a:ext cx="568" cy="80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Comb.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logic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B</a:t>
                </a:r>
              </a:p>
            </p:txBody>
          </p:sp>
          <p:sp>
            <p:nvSpPr>
              <p:cNvPr id="27733" name="Rectangle 71"/>
              <p:cNvSpPr>
                <a:spLocks noChangeArrowheads="1"/>
              </p:cNvSpPr>
              <p:nvPr/>
            </p:nvSpPr>
            <p:spPr bwMode="auto">
              <a:xfrm>
                <a:off x="4416" y="3096"/>
                <a:ext cx="136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Arial" charset="0"/>
                  </a:rPr>
                  <a:t>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Arial" charset="0"/>
                  </a:rPr>
                  <a:t>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Arial" charset="0"/>
                  </a:rPr>
                  <a:t>g</a:t>
                </a:r>
              </a:p>
            </p:txBody>
          </p:sp>
          <p:sp>
            <p:nvSpPr>
              <p:cNvPr id="27734" name="Line 72"/>
              <p:cNvSpPr>
                <a:spLocks noChangeShapeType="1"/>
              </p:cNvSpPr>
              <p:nvPr/>
            </p:nvSpPr>
            <p:spPr bwMode="auto">
              <a:xfrm>
                <a:off x="4512" y="3912"/>
                <a:ext cx="0" cy="27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735" name="Rectangle 73"/>
              <p:cNvSpPr>
                <a:spLocks noChangeArrowheads="1"/>
              </p:cNvSpPr>
              <p:nvPr/>
            </p:nvSpPr>
            <p:spPr bwMode="auto">
              <a:xfrm>
                <a:off x="3552" y="3096"/>
                <a:ext cx="568" cy="80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Comb.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logic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C</a:t>
                </a:r>
              </a:p>
            </p:txBody>
          </p:sp>
          <p:sp>
            <p:nvSpPr>
              <p:cNvPr id="27736" name="Rectangle 74"/>
              <p:cNvSpPr>
                <a:spLocks noChangeArrowheads="1"/>
              </p:cNvSpPr>
              <p:nvPr/>
            </p:nvSpPr>
            <p:spPr bwMode="auto">
              <a:xfrm>
                <a:off x="1008" y="2808"/>
                <a:ext cx="50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100 ps</a:t>
                </a:r>
              </a:p>
            </p:txBody>
          </p:sp>
          <p:sp>
            <p:nvSpPr>
              <p:cNvPr id="27737" name="Rectangle 75"/>
              <p:cNvSpPr>
                <a:spLocks noChangeArrowheads="1"/>
              </p:cNvSpPr>
              <p:nvPr/>
            </p:nvSpPr>
            <p:spPr bwMode="auto">
              <a:xfrm>
                <a:off x="1669" y="2808"/>
                <a:ext cx="43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20 ps</a:t>
                </a:r>
              </a:p>
            </p:txBody>
          </p:sp>
          <p:sp>
            <p:nvSpPr>
              <p:cNvPr id="27738" name="Rectangle 76"/>
              <p:cNvSpPr>
                <a:spLocks noChangeArrowheads="1"/>
              </p:cNvSpPr>
              <p:nvPr/>
            </p:nvSpPr>
            <p:spPr bwMode="auto">
              <a:xfrm>
                <a:off x="2304" y="2808"/>
                <a:ext cx="50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100 ps</a:t>
                </a:r>
              </a:p>
            </p:txBody>
          </p:sp>
          <p:sp>
            <p:nvSpPr>
              <p:cNvPr id="27739" name="Rectangle 77"/>
              <p:cNvSpPr>
                <a:spLocks noChangeArrowheads="1"/>
              </p:cNvSpPr>
              <p:nvPr/>
            </p:nvSpPr>
            <p:spPr bwMode="auto">
              <a:xfrm>
                <a:off x="2965" y="2808"/>
                <a:ext cx="43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20 ps</a:t>
                </a:r>
              </a:p>
            </p:txBody>
          </p:sp>
          <p:sp>
            <p:nvSpPr>
              <p:cNvPr id="27740" name="Rectangle 78"/>
              <p:cNvSpPr>
                <a:spLocks noChangeArrowheads="1"/>
              </p:cNvSpPr>
              <p:nvPr/>
            </p:nvSpPr>
            <p:spPr bwMode="auto">
              <a:xfrm>
                <a:off x="3600" y="2808"/>
                <a:ext cx="50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100 ps</a:t>
                </a:r>
              </a:p>
            </p:txBody>
          </p:sp>
          <p:sp>
            <p:nvSpPr>
              <p:cNvPr id="27741" name="Rectangle 79"/>
              <p:cNvSpPr>
                <a:spLocks noChangeArrowheads="1"/>
              </p:cNvSpPr>
              <p:nvPr/>
            </p:nvSpPr>
            <p:spPr bwMode="auto">
              <a:xfrm>
                <a:off x="4261" y="2808"/>
                <a:ext cx="43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20 ps</a:t>
                </a:r>
              </a:p>
            </p:txBody>
          </p:sp>
          <p:sp>
            <p:nvSpPr>
              <p:cNvPr id="27742" name="Line 80"/>
              <p:cNvSpPr>
                <a:spLocks noChangeShapeType="1"/>
              </p:cNvSpPr>
              <p:nvPr/>
            </p:nvSpPr>
            <p:spPr bwMode="auto">
              <a:xfrm>
                <a:off x="1920" y="4056"/>
                <a:ext cx="25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743" name="AutoShape 81"/>
              <p:cNvSpPr>
                <a:spLocks noChangeArrowheads="1"/>
              </p:cNvSpPr>
              <p:nvPr/>
            </p:nvSpPr>
            <p:spPr bwMode="auto">
              <a:xfrm>
                <a:off x="672" y="345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744" name="AutoShape 82"/>
              <p:cNvSpPr>
                <a:spLocks noChangeArrowheads="1"/>
              </p:cNvSpPr>
              <p:nvPr/>
            </p:nvSpPr>
            <p:spPr bwMode="auto">
              <a:xfrm>
                <a:off x="1536" y="345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745" name="AutoShape 83"/>
              <p:cNvSpPr>
                <a:spLocks noChangeArrowheads="1"/>
              </p:cNvSpPr>
              <p:nvPr/>
            </p:nvSpPr>
            <p:spPr bwMode="auto">
              <a:xfrm>
                <a:off x="2832" y="345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746" name="AutoShape 84"/>
              <p:cNvSpPr>
                <a:spLocks noChangeArrowheads="1"/>
              </p:cNvSpPr>
              <p:nvPr/>
            </p:nvSpPr>
            <p:spPr bwMode="auto">
              <a:xfrm>
                <a:off x="4128" y="345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747" name="AutoShape 85"/>
              <p:cNvSpPr>
                <a:spLocks noChangeArrowheads="1"/>
              </p:cNvSpPr>
              <p:nvPr/>
            </p:nvSpPr>
            <p:spPr bwMode="auto">
              <a:xfrm>
                <a:off x="3264" y="345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748" name="AutoShape 86"/>
              <p:cNvSpPr>
                <a:spLocks noChangeArrowheads="1"/>
              </p:cNvSpPr>
              <p:nvPr/>
            </p:nvSpPr>
            <p:spPr bwMode="auto">
              <a:xfrm>
                <a:off x="1968" y="345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27721" name="Group 153"/>
            <p:cNvGrpSpPr>
              <a:grpSpLocks/>
            </p:cNvGrpSpPr>
            <p:nvPr/>
          </p:nvGrpSpPr>
          <p:grpSpPr bwMode="auto">
            <a:xfrm>
              <a:off x="2447" y="523"/>
              <a:ext cx="273" cy="1205"/>
              <a:chOff x="2551" y="523"/>
              <a:chExt cx="273" cy="1205"/>
            </a:xfrm>
          </p:grpSpPr>
          <p:sp>
            <p:nvSpPr>
              <p:cNvPr id="27722" name="Line 154"/>
              <p:cNvSpPr>
                <a:spLocks noChangeShapeType="1"/>
              </p:cNvSpPr>
              <p:nvPr/>
            </p:nvSpPr>
            <p:spPr bwMode="auto">
              <a:xfrm>
                <a:off x="2688" y="672"/>
                <a:ext cx="0" cy="1056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723" name="Text Box 155"/>
              <p:cNvSpPr txBox="1">
                <a:spLocks noChangeArrowheads="1"/>
              </p:cNvSpPr>
              <p:nvPr/>
            </p:nvSpPr>
            <p:spPr bwMode="auto">
              <a:xfrm>
                <a:off x="2551" y="523"/>
                <a:ext cx="273" cy="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45720" rIns="45720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1600">
                    <a:solidFill>
                      <a:srgbClr val="000066"/>
                    </a:solidFill>
                  </a:rPr>
                  <a:t>241</a:t>
                </a:r>
              </a:p>
            </p:txBody>
          </p:sp>
        </p:grpSp>
      </p:grpSp>
      <p:grpSp>
        <p:nvGrpSpPr>
          <p:cNvPr id="14" name="Group 164"/>
          <p:cNvGrpSpPr>
            <a:grpSpLocks/>
          </p:cNvGrpSpPr>
          <p:nvPr/>
        </p:nvGrpSpPr>
        <p:grpSpPr bwMode="auto">
          <a:xfrm>
            <a:off x="763108" y="839755"/>
            <a:ext cx="6420831" cy="5305725"/>
            <a:chOff x="480" y="523"/>
            <a:chExt cx="4039" cy="3336"/>
          </a:xfrm>
        </p:grpSpPr>
        <p:grpSp>
          <p:nvGrpSpPr>
            <p:cNvPr id="27685" name="Group 119"/>
            <p:cNvGrpSpPr>
              <a:grpSpLocks/>
            </p:cNvGrpSpPr>
            <p:nvPr/>
          </p:nvGrpSpPr>
          <p:grpSpPr bwMode="auto">
            <a:xfrm>
              <a:off x="480" y="2352"/>
              <a:ext cx="4039" cy="1507"/>
              <a:chOff x="672" y="2808"/>
              <a:chExt cx="4039" cy="1507"/>
            </a:xfrm>
          </p:grpSpPr>
          <p:sp>
            <p:nvSpPr>
              <p:cNvPr id="27689" name="Rectangle 88"/>
              <p:cNvSpPr>
                <a:spLocks noChangeArrowheads="1"/>
              </p:cNvSpPr>
              <p:nvPr/>
            </p:nvSpPr>
            <p:spPr bwMode="auto">
              <a:xfrm>
                <a:off x="1824" y="3084"/>
                <a:ext cx="144" cy="816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690" name="Rectangle 89"/>
              <p:cNvSpPr>
                <a:spLocks noChangeArrowheads="1"/>
              </p:cNvSpPr>
              <p:nvPr/>
            </p:nvSpPr>
            <p:spPr bwMode="auto">
              <a:xfrm>
                <a:off x="3120" y="3084"/>
                <a:ext cx="144" cy="816"/>
              </a:xfrm>
              <a:prstGeom prst="rect">
                <a:avLst/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691" name="Rectangle 90"/>
              <p:cNvSpPr>
                <a:spLocks noChangeArrowheads="1"/>
              </p:cNvSpPr>
              <p:nvPr/>
            </p:nvSpPr>
            <p:spPr bwMode="auto">
              <a:xfrm>
                <a:off x="1824" y="3084"/>
                <a:ext cx="136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Arial" charset="0"/>
                  </a:rPr>
                  <a:t>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Arial" charset="0"/>
                  </a:rPr>
                  <a:t>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Arial" charset="0"/>
                  </a:rPr>
                  <a:t>g</a:t>
                </a:r>
              </a:p>
            </p:txBody>
          </p:sp>
          <p:sp>
            <p:nvSpPr>
              <p:cNvPr id="27692" name="Line 91"/>
              <p:cNvSpPr>
                <a:spLocks noChangeShapeType="1"/>
              </p:cNvSpPr>
              <p:nvPr/>
            </p:nvSpPr>
            <p:spPr bwMode="auto">
              <a:xfrm>
                <a:off x="1920" y="391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693" name="Rectangle 92"/>
              <p:cNvSpPr>
                <a:spLocks noChangeArrowheads="1"/>
              </p:cNvSpPr>
              <p:nvPr/>
            </p:nvSpPr>
            <p:spPr bwMode="auto">
              <a:xfrm>
                <a:off x="3120" y="3084"/>
                <a:ext cx="136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Arial" charset="0"/>
                  </a:rPr>
                  <a:t>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Arial" charset="0"/>
                  </a:rPr>
                  <a:t>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Arial" charset="0"/>
                  </a:rPr>
                  <a:t>g</a:t>
                </a:r>
              </a:p>
            </p:txBody>
          </p:sp>
          <p:sp>
            <p:nvSpPr>
              <p:cNvPr id="27694" name="Line 93"/>
              <p:cNvSpPr>
                <a:spLocks noChangeShapeType="1"/>
              </p:cNvSpPr>
              <p:nvPr/>
            </p:nvSpPr>
            <p:spPr bwMode="auto">
              <a:xfrm>
                <a:off x="3216" y="391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695" name="Rectangle 94"/>
              <p:cNvSpPr>
                <a:spLocks noChangeArrowheads="1"/>
              </p:cNvSpPr>
              <p:nvPr/>
            </p:nvSpPr>
            <p:spPr bwMode="auto">
              <a:xfrm>
                <a:off x="4416" y="3096"/>
                <a:ext cx="136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Arial" charset="0"/>
                  </a:rPr>
                  <a:t>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Arial" charset="0"/>
                  </a:rPr>
                  <a:t>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Arial" charset="0"/>
                  </a:rPr>
                  <a:t>g</a:t>
                </a:r>
              </a:p>
            </p:txBody>
          </p:sp>
          <p:sp>
            <p:nvSpPr>
              <p:cNvPr id="27696" name="Line 95"/>
              <p:cNvSpPr>
                <a:spLocks noChangeShapeType="1"/>
              </p:cNvSpPr>
              <p:nvPr/>
            </p:nvSpPr>
            <p:spPr bwMode="auto">
              <a:xfrm>
                <a:off x="4512" y="3912"/>
                <a:ext cx="0" cy="27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697" name="Rectangle 96"/>
              <p:cNvSpPr>
                <a:spLocks noChangeArrowheads="1"/>
              </p:cNvSpPr>
              <p:nvPr/>
            </p:nvSpPr>
            <p:spPr bwMode="auto">
              <a:xfrm>
                <a:off x="1008" y="2808"/>
                <a:ext cx="50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100 ps</a:t>
                </a:r>
              </a:p>
            </p:txBody>
          </p:sp>
          <p:sp>
            <p:nvSpPr>
              <p:cNvPr id="27698" name="Rectangle 97"/>
              <p:cNvSpPr>
                <a:spLocks noChangeArrowheads="1"/>
              </p:cNvSpPr>
              <p:nvPr/>
            </p:nvSpPr>
            <p:spPr bwMode="auto">
              <a:xfrm>
                <a:off x="1669" y="2808"/>
                <a:ext cx="43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20 ps</a:t>
                </a:r>
              </a:p>
            </p:txBody>
          </p:sp>
          <p:sp>
            <p:nvSpPr>
              <p:cNvPr id="27699" name="Rectangle 98"/>
              <p:cNvSpPr>
                <a:spLocks noChangeArrowheads="1"/>
              </p:cNvSpPr>
              <p:nvPr/>
            </p:nvSpPr>
            <p:spPr bwMode="auto">
              <a:xfrm>
                <a:off x="2304" y="2808"/>
                <a:ext cx="50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100 ps</a:t>
                </a:r>
              </a:p>
            </p:txBody>
          </p:sp>
          <p:sp>
            <p:nvSpPr>
              <p:cNvPr id="27700" name="Rectangle 99"/>
              <p:cNvSpPr>
                <a:spLocks noChangeArrowheads="1"/>
              </p:cNvSpPr>
              <p:nvPr/>
            </p:nvSpPr>
            <p:spPr bwMode="auto">
              <a:xfrm>
                <a:off x="2965" y="2808"/>
                <a:ext cx="43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20 ps</a:t>
                </a:r>
              </a:p>
            </p:txBody>
          </p:sp>
          <p:sp>
            <p:nvSpPr>
              <p:cNvPr id="27701" name="Rectangle 100"/>
              <p:cNvSpPr>
                <a:spLocks noChangeArrowheads="1"/>
              </p:cNvSpPr>
              <p:nvPr/>
            </p:nvSpPr>
            <p:spPr bwMode="auto">
              <a:xfrm>
                <a:off x="3600" y="2808"/>
                <a:ext cx="50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100 ps</a:t>
                </a:r>
              </a:p>
            </p:txBody>
          </p:sp>
          <p:sp>
            <p:nvSpPr>
              <p:cNvPr id="27702" name="Rectangle 101"/>
              <p:cNvSpPr>
                <a:spLocks noChangeArrowheads="1"/>
              </p:cNvSpPr>
              <p:nvPr/>
            </p:nvSpPr>
            <p:spPr bwMode="auto">
              <a:xfrm>
                <a:off x="4261" y="2808"/>
                <a:ext cx="43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20 ps</a:t>
                </a:r>
              </a:p>
            </p:txBody>
          </p:sp>
          <p:sp>
            <p:nvSpPr>
              <p:cNvPr id="27703" name="Rectangle 102"/>
              <p:cNvSpPr>
                <a:spLocks noChangeArrowheads="1"/>
              </p:cNvSpPr>
              <p:nvPr/>
            </p:nvSpPr>
            <p:spPr bwMode="auto">
              <a:xfrm>
                <a:off x="960" y="3084"/>
                <a:ext cx="568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endParaRPr lang="en-US" sz="1600" b="0">
                  <a:solidFill>
                    <a:srgbClr val="000066"/>
                  </a:solidFill>
                  <a:latin typeface="Arial" charset="0"/>
                </a:endParaRPr>
              </a:p>
            </p:txBody>
          </p:sp>
          <p:sp>
            <p:nvSpPr>
              <p:cNvPr id="27704" name="Freeform 103"/>
              <p:cNvSpPr>
                <a:spLocks/>
              </p:cNvSpPr>
              <p:nvPr/>
            </p:nvSpPr>
            <p:spPr bwMode="auto">
              <a:xfrm>
                <a:off x="960" y="3084"/>
                <a:ext cx="384" cy="816"/>
              </a:xfrm>
              <a:custGeom>
                <a:avLst/>
                <a:gdLst>
                  <a:gd name="T0" fmla="*/ 0 w 464"/>
                  <a:gd name="T1" fmla="*/ 0 h 816"/>
                  <a:gd name="T2" fmla="*/ 0 w 464"/>
                  <a:gd name="T3" fmla="*/ 816 h 816"/>
                  <a:gd name="T4" fmla="*/ 78 w 464"/>
                  <a:gd name="T5" fmla="*/ 816 h 816"/>
                  <a:gd name="T6" fmla="*/ 139 w 464"/>
                  <a:gd name="T7" fmla="*/ 576 h 816"/>
                  <a:gd name="T8" fmla="*/ 139 w 464"/>
                  <a:gd name="T9" fmla="*/ 240 h 816"/>
                  <a:gd name="T10" fmla="*/ 78 w 464"/>
                  <a:gd name="T11" fmla="*/ 0 h 816"/>
                  <a:gd name="T12" fmla="*/ 0 w 464"/>
                  <a:gd name="T13" fmla="*/ 0 h 81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64"/>
                  <a:gd name="T22" fmla="*/ 0 h 816"/>
                  <a:gd name="T23" fmla="*/ 464 w 464"/>
                  <a:gd name="T24" fmla="*/ 816 h 81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64" h="816">
                    <a:moveTo>
                      <a:pt x="0" y="0"/>
                    </a:moveTo>
                    <a:lnTo>
                      <a:pt x="0" y="816"/>
                    </a:lnTo>
                    <a:lnTo>
                      <a:pt x="240" y="816"/>
                    </a:lnTo>
                    <a:cubicBezTo>
                      <a:pt x="312" y="776"/>
                      <a:pt x="400" y="672"/>
                      <a:pt x="432" y="576"/>
                    </a:cubicBezTo>
                    <a:cubicBezTo>
                      <a:pt x="464" y="480"/>
                      <a:pt x="464" y="336"/>
                      <a:pt x="432" y="240"/>
                    </a:cubicBezTo>
                    <a:cubicBezTo>
                      <a:pt x="400" y="144"/>
                      <a:pt x="312" y="40"/>
                      <a:pt x="24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705" name="Rectangle 104"/>
              <p:cNvSpPr>
                <a:spLocks noChangeArrowheads="1"/>
              </p:cNvSpPr>
              <p:nvPr/>
            </p:nvSpPr>
            <p:spPr bwMode="auto">
              <a:xfrm>
                <a:off x="960" y="3084"/>
                <a:ext cx="568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Comb.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logic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A</a:t>
                </a:r>
              </a:p>
            </p:txBody>
          </p:sp>
          <p:sp>
            <p:nvSpPr>
              <p:cNvPr id="27706" name="Rectangle 105"/>
              <p:cNvSpPr>
                <a:spLocks noChangeArrowheads="1"/>
              </p:cNvSpPr>
              <p:nvPr/>
            </p:nvSpPr>
            <p:spPr bwMode="auto">
              <a:xfrm>
                <a:off x="2256" y="3084"/>
                <a:ext cx="568" cy="80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endParaRPr lang="en-US" sz="1600" b="0">
                  <a:solidFill>
                    <a:srgbClr val="000066"/>
                  </a:solidFill>
                  <a:latin typeface="Arial" charset="0"/>
                </a:endParaRPr>
              </a:p>
            </p:txBody>
          </p:sp>
          <p:sp>
            <p:nvSpPr>
              <p:cNvPr id="27707" name="Freeform 106"/>
              <p:cNvSpPr>
                <a:spLocks/>
              </p:cNvSpPr>
              <p:nvPr/>
            </p:nvSpPr>
            <p:spPr bwMode="auto">
              <a:xfrm>
                <a:off x="2256" y="3084"/>
                <a:ext cx="440" cy="816"/>
              </a:xfrm>
              <a:custGeom>
                <a:avLst/>
                <a:gdLst>
                  <a:gd name="T0" fmla="*/ 0 w 440"/>
                  <a:gd name="T1" fmla="*/ 0 h 816"/>
                  <a:gd name="T2" fmla="*/ 0 w 440"/>
                  <a:gd name="T3" fmla="*/ 816 h 816"/>
                  <a:gd name="T4" fmla="*/ 199 w 440"/>
                  <a:gd name="T5" fmla="*/ 816 h 816"/>
                  <a:gd name="T6" fmla="*/ 368 w 440"/>
                  <a:gd name="T7" fmla="*/ 617 h 816"/>
                  <a:gd name="T8" fmla="*/ 414 w 440"/>
                  <a:gd name="T9" fmla="*/ 160 h 816"/>
                  <a:gd name="T10" fmla="*/ 199 w 440"/>
                  <a:gd name="T11" fmla="*/ 0 h 816"/>
                  <a:gd name="T12" fmla="*/ 0 w 440"/>
                  <a:gd name="T13" fmla="*/ 0 h 81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40"/>
                  <a:gd name="T22" fmla="*/ 0 h 816"/>
                  <a:gd name="T23" fmla="*/ 440 w 440"/>
                  <a:gd name="T24" fmla="*/ 816 h 81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40" h="816">
                    <a:moveTo>
                      <a:pt x="0" y="0"/>
                    </a:moveTo>
                    <a:lnTo>
                      <a:pt x="0" y="816"/>
                    </a:lnTo>
                    <a:lnTo>
                      <a:pt x="199" y="816"/>
                    </a:lnTo>
                    <a:cubicBezTo>
                      <a:pt x="260" y="783"/>
                      <a:pt x="332" y="726"/>
                      <a:pt x="368" y="617"/>
                    </a:cubicBezTo>
                    <a:cubicBezTo>
                      <a:pt x="394" y="521"/>
                      <a:pt x="440" y="256"/>
                      <a:pt x="414" y="160"/>
                    </a:cubicBezTo>
                    <a:cubicBezTo>
                      <a:pt x="387" y="64"/>
                      <a:pt x="258" y="40"/>
                      <a:pt x="19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708" name="Rectangle 107"/>
              <p:cNvSpPr>
                <a:spLocks noChangeArrowheads="1"/>
              </p:cNvSpPr>
              <p:nvPr/>
            </p:nvSpPr>
            <p:spPr bwMode="auto">
              <a:xfrm>
                <a:off x="2256" y="3084"/>
                <a:ext cx="568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Comb.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logic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B</a:t>
                </a:r>
              </a:p>
            </p:txBody>
          </p:sp>
          <p:sp>
            <p:nvSpPr>
              <p:cNvPr id="27709" name="Rectangle 108"/>
              <p:cNvSpPr>
                <a:spLocks noChangeArrowheads="1"/>
              </p:cNvSpPr>
              <p:nvPr/>
            </p:nvSpPr>
            <p:spPr bwMode="auto">
              <a:xfrm>
                <a:off x="3560" y="3084"/>
                <a:ext cx="568" cy="80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endParaRPr lang="en-US" sz="1600" b="0">
                  <a:solidFill>
                    <a:srgbClr val="000066"/>
                  </a:solidFill>
                  <a:latin typeface="Arial" charset="0"/>
                </a:endParaRPr>
              </a:p>
            </p:txBody>
          </p:sp>
          <p:sp>
            <p:nvSpPr>
              <p:cNvPr id="27710" name="Freeform 109"/>
              <p:cNvSpPr>
                <a:spLocks/>
              </p:cNvSpPr>
              <p:nvPr/>
            </p:nvSpPr>
            <p:spPr bwMode="auto">
              <a:xfrm>
                <a:off x="3560" y="3084"/>
                <a:ext cx="384" cy="816"/>
              </a:xfrm>
              <a:custGeom>
                <a:avLst/>
                <a:gdLst>
                  <a:gd name="T0" fmla="*/ 0 w 384"/>
                  <a:gd name="T1" fmla="*/ 0 h 816"/>
                  <a:gd name="T2" fmla="*/ 0 w 384"/>
                  <a:gd name="T3" fmla="*/ 816 h 816"/>
                  <a:gd name="T4" fmla="*/ 199 w 384"/>
                  <a:gd name="T5" fmla="*/ 816 h 816"/>
                  <a:gd name="T6" fmla="*/ 358 w 384"/>
                  <a:gd name="T7" fmla="*/ 576 h 816"/>
                  <a:gd name="T8" fmla="*/ 253 w 384"/>
                  <a:gd name="T9" fmla="*/ 270 h 816"/>
                  <a:gd name="T10" fmla="*/ 199 w 384"/>
                  <a:gd name="T11" fmla="*/ 0 h 816"/>
                  <a:gd name="T12" fmla="*/ 0 w 384"/>
                  <a:gd name="T13" fmla="*/ 0 h 81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84"/>
                  <a:gd name="T22" fmla="*/ 0 h 816"/>
                  <a:gd name="T23" fmla="*/ 384 w 384"/>
                  <a:gd name="T24" fmla="*/ 816 h 81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84" h="816">
                    <a:moveTo>
                      <a:pt x="0" y="0"/>
                    </a:moveTo>
                    <a:lnTo>
                      <a:pt x="0" y="816"/>
                    </a:lnTo>
                    <a:lnTo>
                      <a:pt x="199" y="816"/>
                    </a:lnTo>
                    <a:cubicBezTo>
                      <a:pt x="258" y="776"/>
                      <a:pt x="349" y="667"/>
                      <a:pt x="358" y="576"/>
                    </a:cubicBezTo>
                    <a:cubicBezTo>
                      <a:pt x="384" y="480"/>
                      <a:pt x="279" y="366"/>
                      <a:pt x="253" y="270"/>
                    </a:cubicBezTo>
                    <a:cubicBezTo>
                      <a:pt x="226" y="174"/>
                      <a:pt x="258" y="40"/>
                      <a:pt x="19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711" name="Rectangle 110"/>
              <p:cNvSpPr>
                <a:spLocks noChangeArrowheads="1"/>
              </p:cNvSpPr>
              <p:nvPr/>
            </p:nvSpPr>
            <p:spPr bwMode="auto">
              <a:xfrm>
                <a:off x="3560" y="3084"/>
                <a:ext cx="568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Comb.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logic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C</a:t>
                </a:r>
              </a:p>
            </p:txBody>
          </p:sp>
          <p:sp>
            <p:nvSpPr>
              <p:cNvPr id="27712" name="Rectangle 111"/>
              <p:cNvSpPr>
                <a:spLocks noChangeArrowheads="1"/>
              </p:cNvSpPr>
              <p:nvPr/>
            </p:nvSpPr>
            <p:spPr bwMode="auto">
              <a:xfrm>
                <a:off x="4265" y="4104"/>
                <a:ext cx="446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Clock</a:t>
                </a:r>
              </a:p>
            </p:txBody>
          </p:sp>
          <p:sp>
            <p:nvSpPr>
              <p:cNvPr id="27713" name="Line 112"/>
              <p:cNvSpPr>
                <a:spLocks noChangeShapeType="1"/>
              </p:cNvSpPr>
              <p:nvPr/>
            </p:nvSpPr>
            <p:spPr bwMode="auto">
              <a:xfrm>
                <a:off x="1920" y="4056"/>
                <a:ext cx="25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714" name="AutoShape 113"/>
              <p:cNvSpPr>
                <a:spLocks noChangeArrowheads="1"/>
              </p:cNvSpPr>
              <p:nvPr/>
            </p:nvSpPr>
            <p:spPr bwMode="auto">
              <a:xfrm>
                <a:off x="672" y="342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715" name="AutoShape 114"/>
              <p:cNvSpPr>
                <a:spLocks noChangeArrowheads="1"/>
              </p:cNvSpPr>
              <p:nvPr/>
            </p:nvSpPr>
            <p:spPr bwMode="auto">
              <a:xfrm>
                <a:off x="1536" y="342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716" name="AutoShape 115"/>
              <p:cNvSpPr>
                <a:spLocks noChangeArrowheads="1"/>
              </p:cNvSpPr>
              <p:nvPr/>
            </p:nvSpPr>
            <p:spPr bwMode="auto">
              <a:xfrm>
                <a:off x="2832" y="342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717" name="AutoShape 116"/>
              <p:cNvSpPr>
                <a:spLocks noChangeArrowheads="1"/>
              </p:cNvSpPr>
              <p:nvPr/>
            </p:nvSpPr>
            <p:spPr bwMode="auto">
              <a:xfrm>
                <a:off x="4128" y="342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718" name="AutoShape 117"/>
              <p:cNvSpPr>
                <a:spLocks noChangeArrowheads="1"/>
              </p:cNvSpPr>
              <p:nvPr/>
            </p:nvSpPr>
            <p:spPr bwMode="auto">
              <a:xfrm>
                <a:off x="3264" y="342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719" name="AutoShape 118"/>
              <p:cNvSpPr>
                <a:spLocks noChangeArrowheads="1"/>
              </p:cNvSpPr>
              <p:nvPr/>
            </p:nvSpPr>
            <p:spPr bwMode="auto">
              <a:xfrm>
                <a:off x="1968" y="342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27686" name="Group 156"/>
            <p:cNvGrpSpPr>
              <a:grpSpLocks/>
            </p:cNvGrpSpPr>
            <p:nvPr/>
          </p:nvGrpSpPr>
          <p:grpSpPr bwMode="auto">
            <a:xfrm>
              <a:off x="2752" y="523"/>
              <a:ext cx="273" cy="1205"/>
              <a:chOff x="2552" y="523"/>
              <a:chExt cx="273" cy="1205"/>
            </a:xfrm>
          </p:grpSpPr>
          <p:sp>
            <p:nvSpPr>
              <p:cNvPr id="27687" name="Line 157"/>
              <p:cNvSpPr>
                <a:spLocks noChangeShapeType="1"/>
              </p:cNvSpPr>
              <p:nvPr/>
            </p:nvSpPr>
            <p:spPr bwMode="auto">
              <a:xfrm>
                <a:off x="2688" y="672"/>
                <a:ext cx="0" cy="1056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688" name="Text Box 158"/>
              <p:cNvSpPr txBox="1">
                <a:spLocks noChangeArrowheads="1"/>
              </p:cNvSpPr>
              <p:nvPr/>
            </p:nvSpPr>
            <p:spPr bwMode="auto">
              <a:xfrm>
                <a:off x="2552" y="523"/>
                <a:ext cx="273" cy="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45720" rIns="45720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1600">
                    <a:solidFill>
                      <a:srgbClr val="000066"/>
                    </a:solidFill>
                  </a:rPr>
                  <a:t>300</a:t>
                </a:r>
              </a:p>
            </p:txBody>
          </p:sp>
        </p:grpSp>
      </p:grpSp>
      <p:grpSp>
        <p:nvGrpSpPr>
          <p:cNvPr id="17" name="Group 162"/>
          <p:cNvGrpSpPr>
            <a:grpSpLocks/>
          </p:cNvGrpSpPr>
          <p:nvPr/>
        </p:nvGrpSpPr>
        <p:grpSpPr bwMode="auto">
          <a:xfrm>
            <a:off x="763108" y="839755"/>
            <a:ext cx="6420831" cy="5305725"/>
            <a:chOff x="480" y="523"/>
            <a:chExt cx="4039" cy="3336"/>
          </a:xfrm>
        </p:grpSpPr>
        <p:grpSp>
          <p:nvGrpSpPr>
            <p:cNvPr id="27655" name="Group 146"/>
            <p:cNvGrpSpPr>
              <a:grpSpLocks/>
            </p:cNvGrpSpPr>
            <p:nvPr/>
          </p:nvGrpSpPr>
          <p:grpSpPr bwMode="auto">
            <a:xfrm>
              <a:off x="480" y="2352"/>
              <a:ext cx="4039" cy="1507"/>
              <a:chOff x="672" y="2808"/>
              <a:chExt cx="4039" cy="1507"/>
            </a:xfrm>
          </p:grpSpPr>
          <p:sp>
            <p:nvSpPr>
              <p:cNvPr id="27659" name="Rectangle 120"/>
              <p:cNvSpPr>
                <a:spLocks noChangeArrowheads="1"/>
              </p:cNvSpPr>
              <p:nvPr/>
            </p:nvSpPr>
            <p:spPr bwMode="auto">
              <a:xfrm>
                <a:off x="1824" y="3102"/>
                <a:ext cx="144" cy="816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660" name="Rectangle 121"/>
              <p:cNvSpPr>
                <a:spLocks noChangeArrowheads="1"/>
              </p:cNvSpPr>
              <p:nvPr/>
            </p:nvSpPr>
            <p:spPr bwMode="auto">
              <a:xfrm>
                <a:off x="3120" y="3102"/>
                <a:ext cx="144" cy="816"/>
              </a:xfrm>
              <a:prstGeom prst="rect">
                <a:avLst/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661" name="Rectangle 122"/>
              <p:cNvSpPr>
                <a:spLocks noChangeArrowheads="1"/>
              </p:cNvSpPr>
              <p:nvPr/>
            </p:nvSpPr>
            <p:spPr bwMode="auto">
              <a:xfrm>
                <a:off x="4416" y="3102"/>
                <a:ext cx="144" cy="8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662" name="Rectangle 123"/>
              <p:cNvSpPr>
                <a:spLocks noChangeArrowheads="1"/>
              </p:cNvSpPr>
              <p:nvPr/>
            </p:nvSpPr>
            <p:spPr bwMode="auto">
              <a:xfrm>
                <a:off x="1824" y="3096"/>
                <a:ext cx="136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Arial" charset="0"/>
                  </a:rPr>
                  <a:t>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Arial" charset="0"/>
                  </a:rPr>
                  <a:t>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Arial" charset="0"/>
                  </a:rPr>
                  <a:t>g</a:t>
                </a:r>
              </a:p>
            </p:txBody>
          </p:sp>
          <p:sp>
            <p:nvSpPr>
              <p:cNvPr id="27663" name="Line 124"/>
              <p:cNvSpPr>
                <a:spLocks noChangeShapeType="1"/>
              </p:cNvSpPr>
              <p:nvPr/>
            </p:nvSpPr>
            <p:spPr bwMode="auto">
              <a:xfrm>
                <a:off x="1920" y="391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664" name="Rectangle 125"/>
              <p:cNvSpPr>
                <a:spLocks noChangeArrowheads="1"/>
              </p:cNvSpPr>
              <p:nvPr/>
            </p:nvSpPr>
            <p:spPr bwMode="auto">
              <a:xfrm>
                <a:off x="4265" y="4104"/>
                <a:ext cx="446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Clock</a:t>
                </a:r>
              </a:p>
            </p:txBody>
          </p:sp>
          <p:sp>
            <p:nvSpPr>
              <p:cNvPr id="27665" name="Rectangle 126"/>
              <p:cNvSpPr>
                <a:spLocks noChangeArrowheads="1"/>
              </p:cNvSpPr>
              <p:nvPr/>
            </p:nvSpPr>
            <p:spPr bwMode="auto">
              <a:xfrm>
                <a:off x="960" y="3096"/>
                <a:ext cx="568" cy="808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Comb.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logic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A</a:t>
                </a:r>
              </a:p>
            </p:txBody>
          </p:sp>
          <p:sp>
            <p:nvSpPr>
              <p:cNvPr id="27666" name="Rectangle 127"/>
              <p:cNvSpPr>
                <a:spLocks noChangeArrowheads="1"/>
              </p:cNvSpPr>
              <p:nvPr/>
            </p:nvSpPr>
            <p:spPr bwMode="auto">
              <a:xfrm>
                <a:off x="3120" y="3096"/>
                <a:ext cx="136" cy="82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Arial" charset="0"/>
                  </a:rPr>
                  <a:t>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Arial" charset="0"/>
                  </a:rPr>
                  <a:t>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Arial" charset="0"/>
                  </a:rPr>
                  <a:t>g</a:t>
                </a:r>
              </a:p>
            </p:txBody>
          </p:sp>
          <p:sp>
            <p:nvSpPr>
              <p:cNvPr id="27667" name="Line 128"/>
              <p:cNvSpPr>
                <a:spLocks noChangeShapeType="1"/>
              </p:cNvSpPr>
              <p:nvPr/>
            </p:nvSpPr>
            <p:spPr bwMode="auto">
              <a:xfrm>
                <a:off x="3216" y="391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668" name="Rectangle 129"/>
              <p:cNvSpPr>
                <a:spLocks noChangeArrowheads="1"/>
              </p:cNvSpPr>
              <p:nvPr/>
            </p:nvSpPr>
            <p:spPr bwMode="auto">
              <a:xfrm>
                <a:off x="2256" y="3096"/>
                <a:ext cx="568" cy="808"/>
              </a:xfrm>
              <a:prstGeom prst="rect">
                <a:avLst/>
              </a:prstGeom>
              <a:solidFill>
                <a:srgbClr val="66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Comb.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logic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B</a:t>
                </a:r>
              </a:p>
            </p:txBody>
          </p:sp>
          <p:sp>
            <p:nvSpPr>
              <p:cNvPr id="27669" name="Rectangle 130"/>
              <p:cNvSpPr>
                <a:spLocks noChangeArrowheads="1"/>
              </p:cNvSpPr>
              <p:nvPr/>
            </p:nvSpPr>
            <p:spPr bwMode="auto">
              <a:xfrm>
                <a:off x="4416" y="3096"/>
                <a:ext cx="136" cy="82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Arial" charset="0"/>
                  </a:rPr>
                  <a:t>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Arial" charset="0"/>
                  </a:rPr>
                  <a:t>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Arial" charset="0"/>
                  </a:rPr>
                  <a:t>g</a:t>
                </a:r>
              </a:p>
            </p:txBody>
          </p:sp>
          <p:sp>
            <p:nvSpPr>
              <p:cNvPr id="27670" name="Line 131"/>
              <p:cNvSpPr>
                <a:spLocks noChangeShapeType="1"/>
              </p:cNvSpPr>
              <p:nvPr/>
            </p:nvSpPr>
            <p:spPr bwMode="auto">
              <a:xfrm>
                <a:off x="4512" y="3912"/>
                <a:ext cx="0" cy="27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671" name="Rectangle 132"/>
              <p:cNvSpPr>
                <a:spLocks noChangeArrowheads="1"/>
              </p:cNvSpPr>
              <p:nvPr/>
            </p:nvSpPr>
            <p:spPr bwMode="auto">
              <a:xfrm>
                <a:off x="3552" y="3096"/>
                <a:ext cx="568" cy="808"/>
              </a:xfrm>
              <a:prstGeom prst="rect">
                <a:avLst/>
              </a:prstGeom>
              <a:solidFill>
                <a:srgbClr val="5F5F5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Comb.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logic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C</a:t>
                </a:r>
              </a:p>
            </p:txBody>
          </p:sp>
          <p:sp>
            <p:nvSpPr>
              <p:cNvPr id="27672" name="Rectangle 133"/>
              <p:cNvSpPr>
                <a:spLocks noChangeArrowheads="1"/>
              </p:cNvSpPr>
              <p:nvPr/>
            </p:nvSpPr>
            <p:spPr bwMode="auto">
              <a:xfrm>
                <a:off x="1008" y="2808"/>
                <a:ext cx="50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100 ps</a:t>
                </a:r>
              </a:p>
            </p:txBody>
          </p:sp>
          <p:sp>
            <p:nvSpPr>
              <p:cNvPr id="27673" name="Rectangle 134"/>
              <p:cNvSpPr>
                <a:spLocks noChangeArrowheads="1"/>
              </p:cNvSpPr>
              <p:nvPr/>
            </p:nvSpPr>
            <p:spPr bwMode="auto">
              <a:xfrm>
                <a:off x="1668" y="2808"/>
                <a:ext cx="43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20 ps</a:t>
                </a:r>
              </a:p>
            </p:txBody>
          </p:sp>
          <p:sp>
            <p:nvSpPr>
              <p:cNvPr id="27674" name="Rectangle 135"/>
              <p:cNvSpPr>
                <a:spLocks noChangeArrowheads="1"/>
              </p:cNvSpPr>
              <p:nvPr/>
            </p:nvSpPr>
            <p:spPr bwMode="auto">
              <a:xfrm>
                <a:off x="2304" y="2808"/>
                <a:ext cx="50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100 ps</a:t>
                </a:r>
              </a:p>
            </p:txBody>
          </p:sp>
          <p:sp>
            <p:nvSpPr>
              <p:cNvPr id="27675" name="Rectangle 136"/>
              <p:cNvSpPr>
                <a:spLocks noChangeArrowheads="1"/>
              </p:cNvSpPr>
              <p:nvPr/>
            </p:nvSpPr>
            <p:spPr bwMode="auto">
              <a:xfrm>
                <a:off x="2965" y="2808"/>
                <a:ext cx="43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20 ps</a:t>
                </a:r>
              </a:p>
            </p:txBody>
          </p:sp>
          <p:sp>
            <p:nvSpPr>
              <p:cNvPr id="27676" name="Rectangle 137"/>
              <p:cNvSpPr>
                <a:spLocks noChangeArrowheads="1"/>
              </p:cNvSpPr>
              <p:nvPr/>
            </p:nvSpPr>
            <p:spPr bwMode="auto">
              <a:xfrm>
                <a:off x="3600" y="2808"/>
                <a:ext cx="50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100 ps</a:t>
                </a:r>
              </a:p>
            </p:txBody>
          </p:sp>
          <p:sp>
            <p:nvSpPr>
              <p:cNvPr id="27677" name="Rectangle 138"/>
              <p:cNvSpPr>
                <a:spLocks noChangeArrowheads="1"/>
              </p:cNvSpPr>
              <p:nvPr/>
            </p:nvSpPr>
            <p:spPr bwMode="auto">
              <a:xfrm>
                <a:off x="4261" y="2808"/>
                <a:ext cx="43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20 ps</a:t>
                </a:r>
              </a:p>
            </p:txBody>
          </p:sp>
          <p:sp>
            <p:nvSpPr>
              <p:cNvPr id="27678" name="Line 139"/>
              <p:cNvSpPr>
                <a:spLocks noChangeShapeType="1"/>
              </p:cNvSpPr>
              <p:nvPr/>
            </p:nvSpPr>
            <p:spPr bwMode="auto">
              <a:xfrm>
                <a:off x="1920" y="4056"/>
                <a:ext cx="25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679" name="AutoShape 140"/>
              <p:cNvSpPr>
                <a:spLocks noChangeArrowheads="1"/>
              </p:cNvSpPr>
              <p:nvPr/>
            </p:nvSpPr>
            <p:spPr bwMode="auto">
              <a:xfrm>
                <a:off x="672" y="339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680" name="AutoShape 141"/>
              <p:cNvSpPr>
                <a:spLocks noChangeArrowheads="1"/>
              </p:cNvSpPr>
              <p:nvPr/>
            </p:nvSpPr>
            <p:spPr bwMode="auto">
              <a:xfrm>
                <a:off x="1536" y="339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681" name="AutoShape 142"/>
              <p:cNvSpPr>
                <a:spLocks noChangeArrowheads="1"/>
              </p:cNvSpPr>
              <p:nvPr/>
            </p:nvSpPr>
            <p:spPr bwMode="auto">
              <a:xfrm>
                <a:off x="2832" y="339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682" name="AutoShape 143"/>
              <p:cNvSpPr>
                <a:spLocks noChangeArrowheads="1"/>
              </p:cNvSpPr>
              <p:nvPr/>
            </p:nvSpPr>
            <p:spPr bwMode="auto">
              <a:xfrm>
                <a:off x="4128" y="339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683" name="AutoShape 144"/>
              <p:cNvSpPr>
                <a:spLocks noChangeArrowheads="1"/>
              </p:cNvSpPr>
              <p:nvPr/>
            </p:nvSpPr>
            <p:spPr bwMode="auto">
              <a:xfrm>
                <a:off x="3264" y="339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684" name="AutoShape 145"/>
              <p:cNvSpPr>
                <a:spLocks noChangeArrowheads="1"/>
              </p:cNvSpPr>
              <p:nvPr/>
            </p:nvSpPr>
            <p:spPr bwMode="auto">
              <a:xfrm>
                <a:off x="1968" y="339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27656" name="Group 159"/>
            <p:cNvGrpSpPr>
              <a:grpSpLocks/>
            </p:cNvGrpSpPr>
            <p:nvPr/>
          </p:nvGrpSpPr>
          <p:grpSpPr bwMode="auto">
            <a:xfrm>
              <a:off x="3088" y="523"/>
              <a:ext cx="273" cy="1205"/>
              <a:chOff x="2552" y="523"/>
              <a:chExt cx="273" cy="1205"/>
            </a:xfrm>
          </p:grpSpPr>
          <p:sp>
            <p:nvSpPr>
              <p:cNvPr id="27657" name="Line 160"/>
              <p:cNvSpPr>
                <a:spLocks noChangeShapeType="1"/>
              </p:cNvSpPr>
              <p:nvPr/>
            </p:nvSpPr>
            <p:spPr bwMode="auto">
              <a:xfrm>
                <a:off x="2688" y="672"/>
                <a:ext cx="0" cy="1056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658" name="Text Box 161"/>
              <p:cNvSpPr txBox="1">
                <a:spLocks noChangeArrowheads="1"/>
              </p:cNvSpPr>
              <p:nvPr/>
            </p:nvSpPr>
            <p:spPr bwMode="auto">
              <a:xfrm>
                <a:off x="2552" y="523"/>
                <a:ext cx="273" cy="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45720" rIns="45720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1600">
                    <a:solidFill>
                      <a:srgbClr val="000066"/>
                    </a:solidFill>
                  </a:rPr>
                  <a:t>359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786125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6537" eaLnBrk="1" hangingPunct="1">
              <a:defRPr/>
            </a:pPr>
            <a:r>
              <a:rPr lang="en-US" smtClean="0">
                <a:ea typeface="+mj-ea"/>
                <a:cs typeface="+mj-cs"/>
              </a:rPr>
              <a:t>Limitations: Nonuniform Delays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66" y="4885848"/>
            <a:ext cx="8306223" cy="1558636"/>
          </a:xfrm>
        </p:spPr>
        <p:txBody>
          <a:bodyPr/>
          <a:lstStyle/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Throughput limited by slowest stage</a:t>
            </a:r>
          </a:p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Other stages sit idle for much of the time</a:t>
            </a:r>
          </a:p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Challenging to partition system into balanced stages</a:t>
            </a:r>
          </a:p>
        </p:txBody>
      </p:sp>
      <p:grpSp>
        <p:nvGrpSpPr>
          <p:cNvPr id="29699" name="Group 28"/>
          <p:cNvGrpSpPr>
            <a:grpSpLocks/>
          </p:cNvGrpSpPr>
          <p:nvPr/>
        </p:nvGrpSpPr>
        <p:grpSpPr bwMode="auto">
          <a:xfrm>
            <a:off x="408604" y="1145169"/>
            <a:ext cx="8738624" cy="2396802"/>
            <a:chOff x="257" y="720"/>
            <a:chExt cx="5497" cy="1507"/>
          </a:xfrm>
        </p:grpSpPr>
        <p:sp>
          <p:nvSpPr>
            <p:cNvPr id="29724" name="Rectangle 4"/>
            <p:cNvSpPr>
              <a:spLocks noChangeArrowheads="1"/>
            </p:cNvSpPr>
            <p:nvPr/>
          </p:nvSpPr>
          <p:spPr bwMode="auto">
            <a:xfrm>
              <a:off x="1125" y="978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R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e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g</a:t>
              </a:r>
            </a:p>
          </p:txBody>
        </p:sp>
        <p:sp>
          <p:nvSpPr>
            <p:cNvPr id="29725" name="Line 5"/>
            <p:cNvSpPr>
              <a:spLocks noChangeShapeType="1"/>
            </p:cNvSpPr>
            <p:nvPr/>
          </p:nvSpPr>
          <p:spPr bwMode="auto">
            <a:xfrm>
              <a:off x="257" y="1358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29726" name="Line 6"/>
            <p:cNvSpPr>
              <a:spLocks noChangeShapeType="1"/>
            </p:cNvSpPr>
            <p:nvPr/>
          </p:nvSpPr>
          <p:spPr bwMode="auto">
            <a:xfrm>
              <a:off x="833" y="1358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29727" name="Line 7"/>
            <p:cNvSpPr>
              <a:spLocks noChangeShapeType="1"/>
            </p:cNvSpPr>
            <p:nvPr/>
          </p:nvSpPr>
          <p:spPr bwMode="auto">
            <a:xfrm>
              <a:off x="1217" y="1790"/>
              <a:ext cx="0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29728" name="Rectangle 8"/>
            <p:cNvSpPr>
              <a:spLocks noChangeArrowheads="1"/>
            </p:cNvSpPr>
            <p:nvPr/>
          </p:nvSpPr>
          <p:spPr bwMode="auto">
            <a:xfrm>
              <a:off x="3850" y="2016"/>
              <a:ext cx="44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Clock</a:t>
              </a:r>
            </a:p>
          </p:txBody>
        </p:sp>
        <p:sp>
          <p:nvSpPr>
            <p:cNvPr id="29729" name="Rectangle 9"/>
            <p:cNvSpPr>
              <a:spLocks noChangeArrowheads="1"/>
            </p:cNvSpPr>
            <p:nvPr/>
          </p:nvSpPr>
          <p:spPr bwMode="auto">
            <a:xfrm>
              <a:off x="2709" y="978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R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e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g</a:t>
              </a:r>
            </a:p>
          </p:txBody>
        </p:sp>
        <p:sp>
          <p:nvSpPr>
            <p:cNvPr id="29730" name="Line 10"/>
            <p:cNvSpPr>
              <a:spLocks noChangeShapeType="1"/>
            </p:cNvSpPr>
            <p:nvPr/>
          </p:nvSpPr>
          <p:spPr bwMode="auto">
            <a:xfrm>
              <a:off x="1265" y="1358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29731" name="Line 11"/>
            <p:cNvSpPr>
              <a:spLocks noChangeShapeType="1"/>
            </p:cNvSpPr>
            <p:nvPr/>
          </p:nvSpPr>
          <p:spPr bwMode="auto">
            <a:xfrm>
              <a:off x="2417" y="1358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29732" name="Line 12"/>
            <p:cNvSpPr>
              <a:spLocks noChangeShapeType="1"/>
            </p:cNvSpPr>
            <p:nvPr/>
          </p:nvSpPr>
          <p:spPr bwMode="auto">
            <a:xfrm>
              <a:off x="2801" y="1790"/>
              <a:ext cx="0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29733" name="Rectangle 13"/>
            <p:cNvSpPr>
              <a:spLocks noChangeArrowheads="1"/>
            </p:cNvSpPr>
            <p:nvPr/>
          </p:nvSpPr>
          <p:spPr bwMode="auto">
            <a:xfrm>
              <a:off x="1553" y="978"/>
              <a:ext cx="860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Comb.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logic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29734" name="Rectangle 14"/>
            <p:cNvSpPr>
              <a:spLocks noChangeArrowheads="1"/>
            </p:cNvSpPr>
            <p:nvPr/>
          </p:nvSpPr>
          <p:spPr bwMode="auto">
            <a:xfrm>
              <a:off x="4005" y="978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R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e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g</a:t>
              </a:r>
            </a:p>
          </p:txBody>
        </p:sp>
        <p:sp>
          <p:nvSpPr>
            <p:cNvPr id="29735" name="Line 15"/>
            <p:cNvSpPr>
              <a:spLocks noChangeShapeType="1"/>
            </p:cNvSpPr>
            <p:nvPr/>
          </p:nvSpPr>
          <p:spPr bwMode="auto">
            <a:xfrm>
              <a:off x="2849" y="1358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29736" name="Line 16"/>
            <p:cNvSpPr>
              <a:spLocks noChangeShapeType="1"/>
            </p:cNvSpPr>
            <p:nvPr/>
          </p:nvSpPr>
          <p:spPr bwMode="auto">
            <a:xfrm>
              <a:off x="3713" y="1358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29737" name="Line 17"/>
            <p:cNvSpPr>
              <a:spLocks noChangeShapeType="1"/>
            </p:cNvSpPr>
            <p:nvPr/>
          </p:nvSpPr>
          <p:spPr bwMode="auto">
            <a:xfrm>
              <a:off x="4097" y="1790"/>
              <a:ext cx="0" cy="2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29738" name="Rectangle 18"/>
            <p:cNvSpPr>
              <a:spLocks noChangeArrowheads="1"/>
            </p:cNvSpPr>
            <p:nvPr/>
          </p:nvSpPr>
          <p:spPr bwMode="auto">
            <a:xfrm>
              <a:off x="3141" y="978"/>
              <a:ext cx="568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Comb.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logic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29739" name="Rectangle 19"/>
            <p:cNvSpPr>
              <a:spLocks noChangeArrowheads="1"/>
            </p:cNvSpPr>
            <p:nvPr/>
          </p:nvSpPr>
          <p:spPr bwMode="auto">
            <a:xfrm>
              <a:off x="449" y="720"/>
              <a:ext cx="48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50 ps</a:t>
              </a:r>
            </a:p>
          </p:txBody>
        </p:sp>
        <p:sp>
          <p:nvSpPr>
            <p:cNvPr id="29740" name="Rectangle 20"/>
            <p:cNvSpPr>
              <a:spLocks noChangeArrowheads="1"/>
            </p:cNvSpPr>
            <p:nvPr/>
          </p:nvSpPr>
          <p:spPr bwMode="auto">
            <a:xfrm>
              <a:off x="966" y="720"/>
              <a:ext cx="43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20 ps</a:t>
              </a:r>
            </a:p>
          </p:txBody>
        </p:sp>
        <p:sp>
          <p:nvSpPr>
            <p:cNvPr id="29741" name="Rectangle 21"/>
            <p:cNvSpPr>
              <a:spLocks noChangeArrowheads="1"/>
            </p:cNvSpPr>
            <p:nvPr/>
          </p:nvSpPr>
          <p:spPr bwMode="auto">
            <a:xfrm>
              <a:off x="1601" y="720"/>
              <a:ext cx="73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150 ps</a:t>
              </a:r>
            </a:p>
          </p:txBody>
        </p:sp>
        <p:sp>
          <p:nvSpPr>
            <p:cNvPr id="29742" name="Rectangle 22"/>
            <p:cNvSpPr>
              <a:spLocks noChangeArrowheads="1"/>
            </p:cNvSpPr>
            <p:nvPr/>
          </p:nvSpPr>
          <p:spPr bwMode="auto">
            <a:xfrm>
              <a:off x="2550" y="720"/>
              <a:ext cx="43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20 ps</a:t>
              </a:r>
            </a:p>
          </p:txBody>
        </p:sp>
        <p:sp>
          <p:nvSpPr>
            <p:cNvPr id="29743" name="Rectangle 23"/>
            <p:cNvSpPr>
              <a:spLocks noChangeArrowheads="1"/>
            </p:cNvSpPr>
            <p:nvPr/>
          </p:nvSpPr>
          <p:spPr bwMode="auto">
            <a:xfrm>
              <a:off x="3185" y="720"/>
              <a:ext cx="50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100 ps</a:t>
              </a:r>
            </a:p>
          </p:txBody>
        </p:sp>
        <p:sp>
          <p:nvSpPr>
            <p:cNvPr id="29744" name="Rectangle 24"/>
            <p:cNvSpPr>
              <a:spLocks noChangeArrowheads="1"/>
            </p:cNvSpPr>
            <p:nvPr/>
          </p:nvSpPr>
          <p:spPr bwMode="auto">
            <a:xfrm>
              <a:off x="3846" y="720"/>
              <a:ext cx="43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20 ps</a:t>
              </a:r>
            </a:p>
          </p:txBody>
        </p:sp>
        <p:sp>
          <p:nvSpPr>
            <p:cNvPr id="29745" name="Line 25"/>
            <p:cNvSpPr>
              <a:spLocks noChangeShapeType="1"/>
            </p:cNvSpPr>
            <p:nvPr/>
          </p:nvSpPr>
          <p:spPr bwMode="auto">
            <a:xfrm>
              <a:off x="1217" y="1920"/>
              <a:ext cx="28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29746" name="Rectangle 26"/>
            <p:cNvSpPr>
              <a:spLocks noChangeArrowheads="1"/>
            </p:cNvSpPr>
            <p:nvPr/>
          </p:nvSpPr>
          <p:spPr bwMode="auto">
            <a:xfrm>
              <a:off x="4184" y="1200"/>
              <a:ext cx="1570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Delay = 510 ps</a:t>
              </a:r>
            </a:p>
            <a:p>
              <a:pPr algn="l"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Throughput = 5.88 GOPS</a:t>
              </a:r>
            </a:p>
          </p:txBody>
        </p:sp>
        <p:sp>
          <p:nvSpPr>
            <p:cNvPr id="29747" name="Rectangle 27"/>
            <p:cNvSpPr>
              <a:spLocks noChangeArrowheads="1"/>
            </p:cNvSpPr>
            <p:nvPr/>
          </p:nvSpPr>
          <p:spPr bwMode="auto">
            <a:xfrm>
              <a:off x="545" y="960"/>
              <a:ext cx="288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200" b="0">
                  <a:solidFill>
                    <a:srgbClr val="000066"/>
                  </a:solidFill>
                  <a:latin typeface="Arial" charset="0"/>
                </a:rPr>
                <a:t>Comb.</a:t>
              </a:r>
            </a:p>
            <a:p>
              <a:pPr>
                <a:lnSpc>
                  <a:spcPct val="100000"/>
                </a:lnSpc>
              </a:pPr>
              <a:r>
                <a:rPr lang="en-US" sz="1200" b="0">
                  <a:solidFill>
                    <a:srgbClr val="000066"/>
                  </a:solidFill>
                  <a:latin typeface="Arial" charset="0"/>
                </a:rPr>
                <a:t>logic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A</a:t>
              </a:r>
            </a:p>
          </p:txBody>
        </p:sp>
      </p:grpSp>
      <p:grpSp>
        <p:nvGrpSpPr>
          <p:cNvPr id="29700" name="Group 52"/>
          <p:cNvGrpSpPr>
            <a:grpSpLocks/>
          </p:cNvGrpSpPr>
          <p:nvPr/>
        </p:nvGrpSpPr>
        <p:grpSpPr bwMode="auto">
          <a:xfrm>
            <a:off x="1678731" y="3359069"/>
            <a:ext cx="5799255" cy="1256452"/>
            <a:chOff x="192" y="2396"/>
            <a:chExt cx="3648" cy="790"/>
          </a:xfrm>
        </p:grpSpPr>
        <p:sp>
          <p:nvSpPr>
            <p:cNvPr id="29701" name="Line 29"/>
            <p:cNvSpPr>
              <a:spLocks noChangeShapeType="1"/>
            </p:cNvSpPr>
            <p:nvPr/>
          </p:nvSpPr>
          <p:spPr bwMode="auto">
            <a:xfrm flipV="1">
              <a:off x="672" y="3168"/>
              <a:ext cx="31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29702" name="Rectangle 30"/>
            <p:cNvSpPr>
              <a:spLocks noChangeArrowheads="1"/>
            </p:cNvSpPr>
            <p:nvPr/>
          </p:nvSpPr>
          <p:spPr bwMode="auto">
            <a:xfrm>
              <a:off x="1095" y="2976"/>
              <a:ext cx="39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Time</a:t>
              </a:r>
            </a:p>
          </p:txBody>
        </p:sp>
        <p:sp>
          <p:nvSpPr>
            <p:cNvPr id="29703" name="Rectangle 31"/>
            <p:cNvSpPr>
              <a:spLocks noChangeArrowheads="1"/>
            </p:cNvSpPr>
            <p:nvPr/>
          </p:nvSpPr>
          <p:spPr bwMode="auto">
            <a:xfrm>
              <a:off x="192" y="2396"/>
              <a:ext cx="52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</a:rPr>
                <a:t>OP1</a:t>
              </a:r>
            </a:p>
          </p:txBody>
        </p:sp>
        <p:sp>
          <p:nvSpPr>
            <p:cNvPr id="29704" name="Rectangle 32"/>
            <p:cNvSpPr>
              <a:spLocks noChangeArrowheads="1"/>
            </p:cNvSpPr>
            <p:nvPr/>
          </p:nvSpPr>
          <p:spPr bwMode="auto">
            <a:xfrm>
              <a:off x="192" y="2588"/>
              <a:ext cx="52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</a:rPr>
                <a:t>OP2</a:t>
              </a:r>
            </a:p>
          </p:txBody>
        </p:sp>
        <p:sp>
          <p:nvSpPr>
            <p:cNvPr id="29705" name="Rectangle 33"/>
            <p:cNvSpPr>
              <a:spLocks noChangeArrowheads="1"/>
            </p:cNvSpPr>
            <p:nvPr/>
          </p:nvSpPr>
          <p:spPr bwMode="auto">
            <a:xfrm>
              <a:off x="192" y="2780"/>
              <a:ext cx="52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</a:rPr>
                <a:t>OP3</a:t>
              </a:r>
            </a:p>
          </p:txBody>
        </p:sp>
        <p:grpSp>
          <p:nvGrpSpPr>
            <p:cNvPr id="29706" name="Group 34"/>
            <p:cNvGrpSpPr>
              <a:grpSpLocks/>
            </p:cNvGrpSpPr>
            <p:nvPr/>
          </p:nvGrpSpPr>
          <p:grpSpPr bwMode="auto">
            <a:xfrm>
              <a:off x="768" y="2400"/>
              <a:ext cx="1728" cy="192"/>
              <a:chOff x="768" y="2400"/>
              <a:chExt cx="1728" cy="192"/>
            </a:xfrm>
          </p:grpSpPr>
          <p:sp>
            <p:nvSpPr>
              <p:cNvPr id="29719" name="Rectangle 35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192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</a:rPr>
                  <a:t>A</a:t>
                </a:r>
              </a:p>
            </p:txBody>
          </p:sp>
          <p:sp>
            <p:nvSpPr>
              <p:cNvPr id="29720" name="Rectangle 36"/>
              <p:cNvSpPr>
                <a:spLocks noChangeArrowheads="1"/>
              </p:cNvSpPr>
              <p:nvPr/>
            </p:nvSpPr>
            <p:spPr bwMode="auto">
              <a:xfrm>
                <a:off x="1344" y="2400"/>
                <a:ext cx="576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</a:rPr>
                  <a:t>B</a:t>
                </a:r>
              </a:p>
            </p:txBody>
          </p:sp>
          <p:sp>
            <p:nvSpPr>
              <p:cNvPr id="29721" name="Rectangle 37"/>
              <p:cNvSpPr>
                <a:spLocks noChangeArrowheads="1"/>
              </p:cNvSpPr>
              <p:nvPr/>
            </p:nvSpPr>
            <p:spPr bwMode="auto">
              <a:xfrm>
                <a:off x="1920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</a:rPr>
                  <a:t>C</a:t>
                </a:r>
              </a:p>
            </p:txBody>
          </p:sp>
          <p:sp>
            <p:nvSpPr>
              <p:cNvPr id="29722" name="Rectangle 38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57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 b="0">
                  <a:solidFill>
                    <a:srgbClr val="000066"/>
                  </a:solidFill>
                </a:endParaRPr>
              </a:p>
            </p:txBody>
          </p:sp>
          <p:sp>
            <p:nvSpPr>
              <p:cNvPr id="29723" name="Rectangle 39"/>
              <p:cNvSpPr>
                <a:spLocks noChangeArrowheads="1"/>
              </p:cNvSpPr>
              <p:nvPr/>
            </p:nvSpPr>
            <p:spPr bwMode="auto">
              <a:xfrm>
                <a:off x="1920" y="2400"/>
                <a:ext cx="57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 b="0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29707" name="Group 40"/>
            <p:cNvGrpSpPr>
              <a:grpSpLocks/>
            </p:cNvGrpSpPr>
            <p:nvPr/>
          </p:nvGrpSpPr>
          <p:grpSpPr bwMode="auto">
            <a:xfrm>
              <a:off x="1344" y="2592"/>
              <a:ext cx="1728" cy="192"/>
              <a:chOff x="768" y="2400"/>
              <a:chExt cx="1728" cy="192"/>
            </a:xfrm>
          </p:grpSpPr>
          <p:sp>
            <p:nvSpPr>
              <p:cNvPr id="29714" name="Rectangle 41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192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</a:rPr>
                  <a:t>A</a:t>
                </a:r>
              </a:p>
            </p:txBody>
          </p:sp>
          <p:sp>
            <p:nvSpPr>
              <p:cNvPr id="29715" name="Rectangle 42"/>
              <p:cNvSpPr>
                <a:spLocks noChangeArrowheads="1"/>
              </p:cNvSpPr>
              <p:nvPr/>
            </p:nvSpPr>
            <p:spPr bwMode="auto">
              <a:xfrm>
                <a:off x="1344" y="2400"/>
                <a:ext cx="576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</a:rPr>
                  <a:t>B</a:t>
                </a:r>
              </a:p>
            </p:txBody>
          </p:sp>
          <p:sp>
            <p:nvSpPr>
              <p:cNvPr id="29716" name="Rectangle 43"/>
              <p:cNvSpPr>
                <a:spLocks noChangeArrowheads="1"/>
              </p:cNvSpPr>
              <p:nvPr/>
            </p:nvSpPr>
            <p:spPr bwMode="auto">
              <a:xfrm>
                <a:off x="1920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</a:rPr>
                  <a:t>C</a:t>
                </a:r>
              </a:p>
            </p:txBody>
          </p:sp>
          <p:sp>
            <p:nvSpPr>
              <p:cNvPr id="29717" name="Rectangle 44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57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 b="0">
                  <a:solidFill>
                    <a:srgbClr val="000066"/>
                  </a:solidFill>
                </a:endParaRPr>
              </a:p>
            </p:txBody>
          </p:sp>
          <p:sp>
            <p:nvSpPr>
              <p:cNvPr id="29718" name="Rectangle 45"/>
              <p:cNvSpPr>
                <a:spLocks noChangeArrowheads="1"/>
              </p:cNvSpPr>
              <p:nvPr/>
            </p:nvSpPr>
            <p:spPr bwMode="auto">
              <a:xfrm>
                <a:off x="1920" y="2400"/>
                <a:ext cx="57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 b="0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29708" name="Group 46"/>
            <p:cNvGrpSpPr>
              <a:grpSpLocks/>
            </p:cNvGrpSpPr>
            <p:nvPr/>
          </p:nvGrpSpPr>
          <p:grpSpPr bwMode="auto">
            <a:xfrm>
              <a:off x="1920" y="2784"/>
              <a:ext cx="1728" cy="192"/>
              <a:chOff x="768" y="2400"/>
              <a:chExt cx="1728" cy="192"/>
            </a:xfrm>
          </p:grpSpPr>
          <p:sp>
            <p:nvSpPr>
              <p:cNvPr id="29709" name="Rectangle 47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192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</a:rPr>
                  <a:t>A</a:t>
                </a:r>
              </a:p>
            </p:txBody>
          </p:sp>
          <p:sp>
            <p:nvSpPr>
              <p:cNvPr id="29710" name="Rectangle 48"/>
              <p:cNvSpPr>
                <a:spLocks noChangeArrowheads="1"/>
              </p:cNvSpPr>
              <p:nvPr/>
            </p:nvSpPr>
            <p:spPr bwMode="auto">
              <a:xfrm>
                <a:off x="1344" y="2400"/>
                <a:ext cx="576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</a:rPr>
                  <a:t>B</a:t>
                </a:r>
              </a:p>
            </p:txBody>
          </p:sp>
          <p:sp>
            <p:nvSpPr>
              <p:cNvPr id="29711" name="Rectangle 49"/>
              <p:cNvSpPr>
                <a:spLocks noChangeArrowheads="1"/>
              </p:cNvSpPr>
              <p:nvPr/>
            </p:nvSpPr>
            <p:spPr bwMode="auto">
              <a:xfrm>
                <a:off x="1920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</a:rPr>
                  <a:t>C</a:t>
                </a:r>
              </a:p>
            </p:txBody>
          </p:sp>
          <p:sp>
            <p:nvSpPr>
              <p:cNvPr id="29712" name="Rectangle 50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57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 b="0">
                  <a:solidFill>
                    <a:srgbClr val="000066"/>
                  </a:solidFill>
                </a:endParaRPr>
              </a:p>
            </p:txBody>
          </p:sp>
          <p:sp>
            <p:nvSpPr>
              <p:cNvPr id="29713" name="Rectangle 51"/>
              <p:cNvSpPr>
                <a:spLocks noChangeArrowheads="1"/>
              </p:cNvSpPr>
              <p:nvPr/>
            </p:nvSpPr>
            <p:spPr bwMode="auto">
              <a:xfrm>
                <a:off x="1920" y="2400"/>
                <a:ext cx="57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 b="0">
                  <a:solidFill>
                    <a:srgbClr val="000066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465577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567" y="1220788"/>
            <a:ext cx="8668922" cy="5224462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Helvetica" charset="0"/>
              </a:rPr>
              <a:t>Attack Lab #3 due Wed Oct 23</a:t>
            </a:r>
          </a:p>
          <a:p>
            <a:pPr lvl="1"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Sign up for grading time slots</a:t>
            </a:r>
          </a:p>
          <a:p>
            <a:pPr>
              <a:defRPr/>
            </a:pPr>
            <a:r>
              <a:rPr lang="en-US" dirty="0">
                <a:latin typeface="Helvetica" charset="0"/>
              </a:rPr>
              <a:t>Floating point recitation exercise due next Monday Oct 28</a:t>
            </a:r>
          </a:p>
          <a:p>
            <a:pPr lvl="1"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Counts towards recitation exercise 5% portion of grade, not quiz portion of grade </a:t>
            </a:r>
            <a:r>
              <a:rPr lang="mr-IN" dirty="0" smtClean="0">
                <a:latin typeface="Helvetica" charset="0"/>
                <a:ea typeface="ＭＳ Ｐゴシック" charset="0"/>
                <a:cs typeface="ＭＳ Ｐゴシック" charset="0"/>
              </a:rPr>
              <a:t>–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see syllabus</a:t>
            </a:r>
          </a:p>
          <a:p>
            <a:pPr>
              <a:defRPr/>
            </a:pPr>
            <a:r>
              <a:rPr lang="en-US" dirty="0">
                <a:latin typeface="Helvetica" charset="0"/>
              </a:rPr>
              <a:t>Performance Lab #4 released later this week, due in 2 ½ weeks</a:t>
            </a:r>
          </a:p>
          <a:p>
            <a:pPr>
              <a:defRPr/>
            </a:pPr>
            <a:endParaRPr lang="en-US" dirty="0" smtClean="0">
              <a:latin typeface="Helvetic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dirty="0" smtClean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65951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6537" eaLnBrk="1" hangingPunct="1">
              <a:defRPr/>
            </a:pPr>
            <a:r>
              <a:rPr lang="en-US" smtClean="0">
                <a:ea typeface="+mj-ea"/>
                <a:cs typeface="+mj-cs"/>
              </a:rPr>
              <a:t>Limitations: Register Overhead</a:t>
            </a:r>
          </a:p>
        </p:txBody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66" y="3664386"/>
            <a:ext cx="8306223" cy="2780098"/>
          </a:xfrm>
        </p:spPr>
        <p:txBody>
          <a:bodyPr/>
          <a:lstStyle/>
          <a:p>
            <a:pPr lvl="1" eaLnBrk="1" hangingPunct="1">
              <a:tabLst>
                <a:tab pos="3458438" algn="dec"/>
              </a:tabLst>
            </a:pPr>
            <a:r>
              <a:rPr lang="en-US">
                <a:latin typeface="Helvetica" charset="0"/>
                <a:ea typeface="ＭＳ Ｐゴシック" charset="0"/>
              </a:rPr>
              <a:t>As we try to deepen the pipeline, the overhead of loading registers becomes more significant</a:t>
            </a:r>
          </a:p>
          <a:p>
            <a:pPr lvl="1" eaLnBrk="1" hangingPunct="1">
              <a:tabLst>
                <a:tab pos="3458438" algn="dec"/>
              </a:tabLst>
            </a:pPr>
            <a:r>
              <a:rPr lang="en-US">
                <a:latin typeface="Helvetica" charset="0"/>
                <a:ea typeface="ＭＳ Ｐゴシック" charset="0"/>
              </a:rPr>
              <a:t>Percentage of clock cycle spent loading register:</a:t>
            </a:r>
          </a:p>
          <a:p>
            <a:pPr lvl="2" eaLnBrk="1" hangingPunct="1">
              <a:tabLst>
                <a:tab pos="3458438" algn="dec"/>
              </a:tabLst>
            </a:pPr>
            <a:r>
              <a:rPr lang="en-US">
                <a:latin typeface="Helvetica" charset="0"/>
                <a:ea typeface="ＭＳ Ｐゴシック" charset="0"/>
              </a:rPr>
              <a:t>1-stage pipeline: 	6.25% </a:t>
            </a:r>
          </a:p>
          <a:p>
            <a:pPr lvl="2" eaLnBrk="1" hangingPunct="1">
              <a:tabLst>
                <a:tab pos="3458438" algn="dec"/>
              </a:tabLst>
            </a:pPr>
            <a:r>
              <a:rPr lang="en-US">
                <a:latin typeface="Helvetica" charset="0"/>
                <a:ea typeface="ＭＳ Ｐゴシック" charset="0"/>
              </a:rPr>
              <a:t>3-stage pipeline: 	16.67% </a:t>
            </a:r>
          </a:p>
          <a:p>
            <a:pPr lvl="2" eaLnBrk="1" hangingPunct="1">
              <a:tabLst>
                <a:tab pos="3458438" algn="dec"/>
              </a:tabLst>
            </a:pPr>
            <a:r>
              <a:rPr lang="en-US">
                <a:latin typeface="Helvetica" charset="0"/>
                <a:ea typeface="ＭＳ Ｐゴシック" charset="0"/>
              </a:rPr>
              <a:t>6-stage pipeline: 	28.57%</a:t>
            </a:r>
          </a:p>
          <a:p>
            <a:pPr lvl="1" eaLnBrk="1" hangingPunct="1">
              <a:tabLst>
                <a:tab pos="3458438" algn="dec"/>
              </a:tabLst>
            </a:pPr>
            <a:r>
              <a:rPr lang="en-US">
                <a:latin typeface="Helvetica" charset="0"/>
                <a:ea typeface="ＭＳ Ｐゴシック" charset="0"/>
              </a:rPr>
              <a:t>High speeds of modern processor designs obtained through very deep pipelining (15 or more stages)</a:t>
            </a:r>
          </a:p>
        </p:txBody>
      </p:sp>
      <p:grpSp>
        <p:nvGrpSpPr>
          <p:cNvPr id="31747" name="Group 50"/>
          <p:cNvGrpSpPr>
            <a:grpSpLocks/>
          </p:cNvGrpSpPr>
          <p:nvPr/>
        </p:nvGrpSpPr>
        <p:grpSpPr bwMode="auto">
          <a:xfrm>
            <a:off x="362502" y="1175388"/>
            <a:ext cx="8462016" cy="2290241"/>
            <a:chOff x="228" y="739"/>
            <a:chExt cx="5323" cy="1440"/>
          </a:xfrm>
        </p:grpSpPr>
        <p:sp>
          <p:nvSpPr>
            <p:cNvPr id="31748" name="Rectangle 4"/>
            <p:cNvSpPr>
              <a:spLocks noChangeArrowheads="1"/>
            </p:cNvSpPr>
            <p:nvPr/>
          </p:nvSpPr>
          <p:spPr bwMode="auto">
            <a:xfrm>
              <a:off x="2976" y="1968"/>
              <a:ext cx="257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Delay = 420 ps, Throughput = 14.29 GOPS</a:t>
              </a:r>
            </a:p>
          </p:txBody>
        </p:sp>
        <p:grpSp>
          <p:nvGrpSpPr>
            <p:cNvPr id="31749" name="Group 5"/>
            <p:cNvGrpSpPr>
              <a:grpSpLocks/>
            </p:cNvGrpSpPr>
            <p:nvPr/>
          </p:nvGrpSpPr>
          <p:grpSpPr bwMode="auto">
            <a:xfrm>
              <a:off x="228" y="739"/>
              <a:ext cx="5323" cy="1440"/>
              <a:chOff x="228" y="2563"/>
              <a:chExt cx="5323" cy="1440"/>
            </a:xfrm>
          </p:grpSpPr>
          <p:sp>
            <p:nvSpPr>
              <p:cNvPr id="31750" name="Line 6"/>
              <p:cNvSpPr>
                <a:spLocks noChangeShapeType="1"/>
              </p:cNvSpPr>
              <p:nvPr/>
            </p:nvSpPr>
            <p:spPr bwMode="auto">
              <a:xfrm>
                <a:off x="1052" y="3137"/>
                <a:ext cx="260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31751" name="Line 7"/>
              <p:cNvSpPr>
                <a:spLocks noChangeShapeType="1"/>
              </p:cNvSpPr>
              <p:nvPr/>
            </p:nvSpPr>
            <p:spPr bwMode="auto">
              <a:xfrm>
                <a:off x="228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31752" name="Line 8"/>
              <p:cNvSpPr>
                <a:spLocks noChangeShapeType="1"/>
              </p:cNvSpPr>
              <p:nvPr/>
            </p:nvSpPr>
            <p:spPr bwMode="auto">
              <a:xfrm>
                <a:off x="707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31753" name="Line 9"/>
              <p:cNvSpPr>
                <a:spLocks noChangeShapeType="1"/>
              </p:cNvSpPr>
              <p:nvPr/>
            </p:nvSpPr>
            <p:spPr bwMode="auto">
              <a:xfrm>
                <a:off x="1916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31754" name="Line 10"/>
              <p:cNvSpPr>
                <a:spLocks noChangeShapeType="1"/>
              </p:cNvSpPr>
              <p:nvPr/>
            </p:nvSpPr>
            <p:spPr bwMode="auto">
              <a:xfrm>
                <a:off x="1571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31755" name="Line 11"/>
              <p:cNvSpPr>
                <a:spLocks noChangeShapeType="1"/>
              </p:cNvSpPr>
              <p:nvPr/>
            </p:nvSpPr>
            <p:spPr bwMode="auto">
              <a:xfrm>
                <a:off x="2780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31756" name="Line 12"/>
              <p:cNvSpPr>
                <a:spLocks noChangeShapeType="1"/>
              </p:cNvSpPr>
              <p:nvPr/>
            </p:nvSpPr>
            <p:spPr bwMode="auto">
              <a:xfrm>
                <a:off x="2435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31757" name="Line 13"/>
              <p:cNvSpPr>
                <a:spLocks noChangeShapeType="1"/>
              </p:cNvSpPr>
              <p:nvPr/>
            </p:nvSpPr>
            <p:spPr bwMode="auto">
              <a:xfrm>
                <a:off x="3644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31758" name="Line 14"/>
              <p:cNvSpPr>
                <a:spLocks noChangeShapeType="1"/>
              </p:cNvSpPr>
              <p:nvPr/>
            </p:nvSpPr>
            <p:spPr bwMode="auto">
              <a:xfrm>
                <a:off x="3299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31759" name="Line 15"/>
              <p:cNvSpPr>
                <a:spLocks noChangeShapeType="1"/>
              </p:cNvSpPr>
              <p:nvPr/>
            </p:nvSpPr>
            <p:spPr bwMode="auto">
              <a:xfrm>
                <a:off x="4508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31760" name="Line 16"/>
              <p:cNvSpPr>
                <a:spLocks noChangeShapeType="1"/>
              </p:cNvSpPr>
              <p:nvPr/>
            </p:nvSpPr>
            <p:spPr bwMode="auto">
              <a:xfrm>
                <a:off x="4163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31761" name="Line 17"/>
              <p:cNvSpPr>
                <a:spLocks noChangeShapeType="1"/>
              </p:cNvSpPr>
              <p:nvPr/>
            </p:nvSpPr>
            <p:spPr bwMode="auto">
              <a:xfrm>
                <a:off x="5026" y="3137"/>
                <a:ext cx="260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31762" name="Rectangle 18"/>
              <p:cNvSpPr>
                <a:spLocks noChangeArrowheads="1"/>
              </p:cNvSpPr>
              <p:nvPr/>
            </p:nvSpPr>
            <p:spPr bwMode="auto">
              <a:xfrm>
                <a:off x="818" y="3792"/>
                <a:ext cx="446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Clock</a:t>
                </a:r>
              </a:p>
            </p:txBody>
          </p:sp>
          <p:sp>
            <p:nvSpPr>
              <p:cNvPr id="31763" name="Rectangle 19"/>
              <p:cNvSpPr>
                <a:spLocks noChangeArrowheads="1"/>
              </p:cNvSpPr>
              <p:nvPr/>
            </p:nvSpPr>
            <p:spPr bwMode="auto">
              <a:xfrm>
                <a:off x="970" y="2795"/>
                <a:ext cx="122" cy="7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2550" tIns="41275" rIns="82550" bIns="41275" anchor="ctr"/>
              <a:lstStyle/>
              <a:p>
                <a:pPr defTabSz="729343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R</a:t>
                </a:r>
              </a:p>
              <a:p>
                <a:pPr defTabSz="729343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e</a:t>
                </a:r>
              </a:p>
              <a:p>
                <a:pPr defTabSz="729343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g</a:t>
                </a:r>
              </a:p>
            </p:txBody>
          </p:sp>
          <p:sp>
            <p:nvSpPr>
              <p:cNvPr id="31764" name="Line 20"/>
              <p:cNvSpPr>
                <a:spLocks noChangeShapeType="1"/>
              </p:cNvSpPr>
              <p:nvPr/>
            </p:nvSpPr>
            <p:spPr bwMode="auto">
              <a:xfrm>
                <a:off x="1052" y="3526"/>
                <a:ext cx="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31765" name="Rectangle 21"/>
              <p:cNvSpPr>
                <a:spLocks noChangeArrowheads="1"/>
              </p:cNvSpPr>
              <p:nvPr/>
            </p:nvSpPr>
            <p:spPr bwMode="auto">
              <a:xfrm>
                <a:off x="452" y="2795"/>
                <a:ext cx="294" cy="72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2550" tIns="41275" rIns="82550" bIns="41275" anchor="ctr"/>
              <a:lstStyle/>
              <a:p>
                <a:pPr defTabSz="729343">
                  <a:lnSpc>
                    <a:spcPct val="100000"/>
                  </a:lnSpc>
                </a:pPr>
                <a:r>
                  <a:rPr lang="en-US" sz="1200" b="0">
                    <a:solidFill>
                      <a:srgbClr val="000066"/>
                    </a:solidFill>
                    <a:latin typeface="Arial" charset="0"/>
                  </a:rPr>
                  <a:t>Comb.</a:t>
                </a:r>
              </a:p>
              <a:p>
                <a:pPr defTabSz="729343">
                  <a:lnSpc>
                    <a:spcPct val="100000"/>
                  </a:lnSpc>
                </a:pPr>
                <a:r>
                  <a:rPr lang="en-US" sz="1200" b="0">
                    <a:solidFill>
                      <a:srgbClr val="000066"/>
                    </a:solidFill>
                    <a:latin typeface="Arial" charset="0"/>
                  </a:rPr>
                  <a:t>logic</a:t>
                </a:r>
              </a:p>
            </p:txBody>
          </p:sp>
          <p:sp>
            <p:nvSpPr>
              <p:cNvPr id="31766" name="Rectangle 22"/>
              <p:cNvSpPr>
                <a:spLocks noChangeArrowheads="1"/>
              </p:cNvSpPr>
              <p:nvPr/>
            </p:nvSpPr>
            <p:spPr bwMode="auto">
              <a:xfrm>
                <a:off x="378" y="2563"/>
                <a:ext cx="421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2550" tIns="41275" rIns="82550" bIns="41275">
                <a:spAutoFit/>
              </a:bodyPr>
              <a:lstStyle/>
              <a:p>
                <a:pPr defTabSz="729343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50 ps</a:t>
                </a:r>
              </a:p>
            </p:txBody>
          </p:sp>
          <p:sp>
            <p:nvSpPr>
              <p:cNvPr id="31767" name="Rectangle 23"/>
              <p:cNvSpPr>
                <a:spLocks noChangeArrowheads="1"/>
              </p:cNvSpPr>
              <p:nvPr/>
            </p:nvSpPr>
            <p:spPr bwMode="auto">
              <a:xfrm>
                <a:off x="810" y="2563"/>
                <a:ext cx="421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2550" tIns="41275" rIns="82550" bIns="41275">
                <a:spAutoFit/>
              </a:bodyPr>
              <a:lstStyle/>
              <a:p>
                <a:pPr defTabSz="729343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20 ps</a:t>
                </a:r>
              </a:p>
            </p:txBody>
          </p:sp>
          <p:sp>
            <p:nvSpPr>
              <p:cNvPr id="31768" name="Rectangle 24"/>
              <p:cNvSpPr>
                <a:spLocks noChangeArrowheads="1"/>
              </p:cNvSpPr>
              <p:nvPr/>
            </p:nvSpPr>
            <p:spPr bwMode="auto">
              <a:xfrm>
                <a:off x="1834" y="2795"/>
                <a:ext cx="121" cy="7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2550" tIns="41275" rIns="82550" bIns="41275" anchor="ctr"/>
              <a:lstStyle/>
              <a:p>
                <a:pPr defTabSz="729343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R</a:t>
                </a:r>
              </a:p>
              <a:p>
                <a:pPr defTabSz="729343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e</a:t>
                </a:r>
              </a:p>
              <a:p>
                <a:pPr defTabSz="729343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g</a:t>
                </a:r>
              </a:p>
            </p:txBody>
          </p:sp>
          <p:sp>
            <p:nvSpPr>
              <p:cNvPr id="31769" name="Line 25"/>
              <p:cNvSpPr>
                <a:spLocks noChangeShapeType="1"/>
              </p:cNvSpPr>
              <p:nvPr/>
            </p:nvSpPr>
            <p:spPr bwMode="auto">
              <a:xfrm>
                <a:off x="1916" y="3526"/>
                <a:ext cx="0" cy="1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31770" name="Rectangle 26"/>
              <p:cNvSpPr>
                <a:spLocks noChangeArrowheads="1"/>
              </p:cNvSpPr>
              <p:nvPr/>
            </p:nvSpPr>
            <p:spPr bwMode="auto">
              <a:xfrm>
                <a:off x="1316" y="2795"/>
                <a:ext cx="294" cy="72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2550" tIns="41275" rIns="82550" bIns="41275" anchor="ctr"/>
              <a:lstStyle/>
              <a:p>
                <a:pPr defTabSz="729343">
                  <a:lnSpc>
                    <a:spcPct val="100000"/>
                  </a:lnSpc>
                </a:pPr>
                <a:r>
                  <a:rPr lang="en-US" sz="1200" b="0">
                    <a:solidFill>
                      <a:srgbClr val="000066"/>
                    </a:solidFill>
                    <a:latin typeface="Arial" charset="0"/>
                  </a:rPr>
                  <a:t>Comb.</a:t>
                </a:r>
              </a:p>
              <a:p>
                <a:pPr defTabSz="729343">
                  <a:lnSpc>
                    <a:spcPct val="100000"/>
                  </a:lnSpc>
                </a:pPr>
                <a:r>
                  <a:rPr lang="en-US" sz="1200" b="0">
                    <a:solidFill>
                      <a:srgbClr val="000066"/>
                    </a:solidFill>
                    <a:latin typeface="Arial" charset="0"/>
                  </a:rPr>
                  <a:t>logic</a:t>
                </a:r>
              </a:p>
            </p:txBody>
          </p:sp>
          <p:sp>
            <p:nvSpPr>
              <p:cNvPr id="31771" name="Rectangle 27"/>
              <p:cNvSpPr>
                <a:spLocks noChangeArrowheads="1"/>
              </p:cNvSpPr>
              <p:nvPr/>
            </p:nvSpPr>
            <p:spPr bwMode="auto">
              <a:xfrm>
                <a:off x="1242" y="2563"/>
                <a:ext cx="421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2550" tIns="41275" rIns="82550" bIns="41275">
                <a:spAutoFit/>
              </a:bodyPr>
              <a:lstStyle/>
              <a:p>
                <a:pPr defTabSz="729343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50 ps</a:t>
                </a:r>
              </a:p>
            </p:txBody>
          </p:sp>
          <p:sp>
            <p:nvSpPr>
              <p:cNvPr id="31772" name="Rectangle 28"/>
              <p:cNvSpPr>
                <a:spLocks noChangeArrowheads="1"/>
              </p:cNvSpPr>
              <p:nvPr/>
            </p:nvSpPr>
            <p:spPr bwMode="auto">
              <a:xfrm>
                <a:off x="1674" y="2563"/>
                <a:ext cx="421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2550" tIns="41275" rIns="82550" bIns="41275">
                <a:spAutoFit/>
              </a:bodyPr>
              <a:lstStyle/>
              <a:p>
                <a:pPr defTabSz="729343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20 ps</a:t>
                </a:r>
              </a:p>
            </p:txBody>
          </p:sp>
          <p:sp>
            <p:nvSpPr>
              <p:cNvPr id="31773" name="Rectangle 29"/>
              <p:cNvSpPr>
                <a:spLocks noChangeArrowheads="1"/>
              </p:cNvSpPr>
              <p:nvPr/>
            </p:nvSpPr>
            <p:spPr bwMode="auto">
              <a:xfrm>
                <a:off x="2698" y="2795"/>
                <a:ext cx="121" cy="7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2550" tIns="41275" rIns="82550" bIns="41275" anchor="ctr"/>
              <a:lstStyle/>
              <a:p>
                <a:pPr defTabSz="729343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R</a:t>
                </a:r>
              </a:p>
              <a:p>
                <a:pPr defTabSz="729343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e</a:t>
                </a:r>
              </a:p>
              <a:p>
                <a:pPr defTabSz="729343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g</a:t>
                </a:r>
              </a:p>
            </p:txBody>
          </p:sp>
          <p:sp>
            <p:nvSpPr>
              <p:cNvPr id="31774" name="Line 30"/>
              <p:cNvSpPr>
                <a:spLocks noChangeShapeType="1"/>
              </p:cNvSpPr>
              <p:nvPr/>
            </p:nvSpPr>
            <p:spPr bwMode="auto">
              <a:xfrm>
                <a:off x="2780" y="3526"/>
                <a:ext cx="0" cy="1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31775" name="Rectangle 31"/>
              <p:cNvSpPr>
                <a:spLocks noChangeArrowheads="1"/>
              </p:cNvSpPr>
              <p:nvPr/>
            </p:nvSpPr>
            <p:spPr bwMode="auto">
              <a:xfrm>
                <a:off x="2179" y="2795"/>
                <a:ext cx="295" cy="72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2550" tIns="41275" rIns="82550" bIns="41275" anchor="ctr"/>
              <a:lstStyle/>
              <a:p>
                <a:pPr defTabSz="729343">
                  <a:lnSpc>
                    <a:spcPct val="100000"/>
                  </a:lnSpc>
                </a:pPr>
                <a:r>
                  <a:rPr lang="en-US" sz="1200" b="0">
                    <a:solidFill>
                      <a:srgbClr val="000066"/>
                    </a:solidFill>
                    <a:latin typeface="Arial" charset="0"/>
                  </a:rPr>
                  <a:t>Comb.</a:t>
                </a:r>
              </a:p>
              <a:p>
                <a:pPr defTabSz="729343">
                  <a:lnSpc>
                    <a:spcPct val="100000"/>
                  </a:lnSpc>
                </a:pPr>
                <a:r>
                  <a:rPr lang="en-US" sz="1200" b="0">
                    <a:solidFill>
                      <a:srgbClr val="000066"/>
                    </a:solidFill>
                    <a:latin typeface="Arial" charset="0"/>
                  </a:rPr>
                  <a:t>logic</a:t>
                </a:r>
              </a:p>
            </p:txBody>
          </p:sp>
          <p:sp>
            <p:nvSpPr>
              <p:cNvPr id="31776" name="Rectangle 32"/>
              <p:cNvSpPr>
                <a:spLocks noChangeArrowheads="1"/>
              </p:cNvSpPr>
              <p:nvPr/>
            </p:nvSpPr>
            <p:spPr bwMode="auto">
              <a:xfrm>
                <a:off x="2106" y="2563"/>
                <a:ext cx="421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2550" tIns="41275" rIns="82550" bIns="41275">
                <a:spAutoFit/>
              </a:bodyPr>
              <a:lstStyle/>
              <a:p>
                <a:pPr defTabSz="729343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50 ps</a:t>
                </a:r>
              </a:p>
            </p:txBody>
          </p:sp>
          <p:sp>
            <p:nvSpPr>
              <p:cNvPr id="31777" name="Rectangle 33"/>
              <p:cNvSpPr>
                <a:spLocks noChangeArrowheads="1"/>
              </p:cNvSpPr>
              <p:nvPr/>
            </p:nvSpPr>
            <p:spPr bwMode="auto">
              <a:xfrm>
                <a:off x="2537" y="2563"/>
                <a:ext cx="421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2550" tIns="41275" rIns="82550" bIns="41275">
                <a:spAutoFit/>
              </a:bodyPr>
              <a:lstStyle/>
              <a:p>
                <a:pPr defTabSz="729343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20 ps</a:t>
                </a:r>
              </a:p>
            </p:txBody>
          </p:sp>
          <p:sp>
            <p:nvSpPr>
              <p:cNvPr id="31778" name="Rectangle 34"/>
              <p:cNvSpPr>
                <a:spLocks noChangeArrowheads="1"/>
              </p:cNvSpPr>
              <p:nvPr/>
            </p:nvSpPr>
            <p:spPr bwMode="auto">
              <a:xfrm>
                <a:off x="3562" y="2795"/>
                <a:ext cx="121" cy="7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2550" tIns="41275" rIns="82550" bIns="41275" anchor="ctr"/>
              <a:lstStyle/>
              <a:p>
                <a:pPr defTabSz="729343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R</a:t>
                </a:r>
              </a:p>
              <a:p>
                <a:pPr defTabSz="729343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e</a:t>
                </a:r>
              </a:p>
              <a:p>
                <a:pPr defTabSz="729343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g</a:t>
                </a:r>
              </a:p>
            </p:txBody>
          </p:sp>
          <p:sp>
            <p:nvSpPr>
              <p:cNvPr id="31779" name="Line 35"/>
              <p:cNvSpPr>
                <a:spLocks noChangeShapeType="1"/>
              </p:cNvSpPr>
              <p:nvPr/>
            </p:nvSpPr>
            <p:spPr bwMode="auto">
              <a:xfrm>
                <a:off x="3644" y="3526"/>
                <a:ext cx="0" cy="1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31780" name="Rectangle 36"/>
              <p:cNvSpPr>
                <a:spLocks noChangeArrowheads="1"/>
              </p:cNvSpPr>
              <p:nvPr/>
            </p:nvSpPr>
            <p:spPr bwMode="auto">
              <a:xfrm>
                <a:off x="3043" y="2795"/>
                <a:ext cx="295" cy="72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2550" tIns="41275" rIns="82550" bIns="41275" anchor="ctr"/>
              <a:lstStyle/>
              <a:p>
                <a:pPr defTabSz="729343">
                  <a:lnSpc>
                    <a:spcPct val="100000"/>
                  </a:lnSpc>
                </a:pPr>
                <a:r>
                  <a:rPr lang="en-US" sz="1200" b="0">
                    <a:solidFill>
                      <a:srgbClr val="000066"/>
                    </a:solidFill>
                    <a:latin typeface="Arial" charset="0"/>
                  </a:rPr>
                  <a:t>Comb.</a:t>
                </a:r>
              </a:p>
              <a:p>
                <a:pPr defTabSz="729343">
                  <a:lnSpc>
                    <a:spcPct val="100000"/>
                  </a:lnSpc>
                </a:pPr>
                <a:r>
                  <a:rPr lang="en-US" sz="1200" b="0">
                    <a:solidFill>
                      <a:srgbClr val="000066"/>
                    </a:solidFill>
                    <a:latin typeface="Arial" charset="0"/>
                  </a:rPr>
                  <a:t>logic</a:t>
                </a:r>
              </a:p>
            </p:txBody>
          </p:sp>
          <p:sp>
            <p:nvSpPr>
              <p:cNvPr id="31781" name="Rectangle 37"/>
              <p:cNvSpPr>
                <a:spLocks noChangeArrowheads="1"/>
              </p:cNvSpPr>
              <p:nvPr/>
            </p:nvSpPr>
            <p:spPr bwMode="auto">
              <a:xfrm>
                <a:off x="2970" y="2563"/>
                <a:ext cx="421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2550" tIns="41275" rIns="82550" bIns="41275">
                <a:spAutoFit/>
              </a:bodyPr>
              <a:lstStyle/>
              <a:p>
                <a:pPr defTabSz="729343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50 ps</a:t>
                </a:r>
              </a:p>
            </p:txBody>
          </p:sp>
          <p:sp>
            <p:nvSpPr>
              <p:cNvPr id="31782" name="Rectangle 38"/>
              <p:cNvSpPr>
                <a:spLocks noChangeArrowheads="1"/>
              </p:cNvSpPr>
              <p:nvPr/>
            </p:nvSpPr>
            <p:spPr bwMode="auto">
              <a:xfrm>
                <a:off x="3402" y="2563"/>
                <a:ext cx="421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2550" tIns="41275" rIns="82550" bIns="41275">
                <a:spAutoFit/>
              </a:bodyPr>
              <a:lstStyle/>
              <a:p>
                <a:pPr defTabSz="729343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20 ps</a:t>
                </a:r>
              </a:p>
            </p:txBody>
          </p:sp>
          <p:sp>
            <p:nvSpPr>
              <p:cNvPr id="31783" name="Rectangle 39"/>
              <p:cNvSpPr>
                <a:spLocks noChangeArrowheads="1"/>
              </p:cNvSpPr>
              <p:nvPr/>
            </p:nvSpPr>
            <p:spPr bwMode="auto">
              <a:xfrm>
                <a:off x="4426" y="2795"/>
                <a:ext cx="121" cy="7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2550" tIns="41275" rIns="82550" bIns="41275" anchor="ctr"/>
              <a:lstStyle/>
              <a:p>
                <a:pPr defTabSz="729343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R</a:t>
                </a:r>
              </a:p>
              <a:p>
                <a:pPr defTabSz="729343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e</a:t>
                </a:r>
              </a:p>
              <a:p>
                <a:pPr defTabSz="729343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g</a:t>
                </a:r>
              </a:p>
            </p:txBody>
          </p:sp>
          <p:sp>
            <p:nvSpPr>
              <p:cNvPr id="31784" name="Line 40"/>
              <p:cNvSpPr>
                <a:spLocks noChangeShapeType="1"/>
              </p:cNvSpPr>
              <p:nvPr/>
            </p:nvSpPr>
            <p:spPr bwMode="auto">
              <a:xfrm>
                <a:off x="4508" y="3526"/>
                <a:ext cx="0" cy="1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31785" name="Rectangle 41"/>
              <p:cNvSpPr>
                <a:spLocks noChangeArrowheads="1"/>
              </p:cNvSpPr>
              <p:nvPr/>
            </p:nvSpPr>
            <p:spPr bwMode="auto">
              <a:xfrm>
                <a:off x="3907" y="2795"/>
                <a:ext cx="295" cy="72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2550" tIns="41275" rIns="82550" bIns="41275" anchor="ctr"/>
              <a:lstStyle/>
              <a:p>
                <a:pPr defTabSz="729343">
                  <a:lnSpc>
                    <a:spcPct val="100000"/>
                  </a:lnSpc>
                </a:pPr>
                <a:r>
                  <a:rPr lang="en-US" sz="1200" b="0">
                    <a:solidFill>
                      <a:srgbClr val="000066"/>
                    </a:solidFill>
                    <a:latin typeface="Arial" charset="0"/>
                  </a:rPr>
                  <a:t>Comb.</a:t>
                </a:r>
              </a:p>
              <a:p>
                <a:pPr defTabSz="729343">
                  <a:lnSpc>
                    <a:spcPct val="100000"/>
                  </a:lnSpc>
                </a:pPr>
                <a:r>
                  <a:rPr lang="en-US" sz="1200" b="0">
                    <a:solidFill>
                      <a:srgbClr val="000066"/>
                    </a:solidFill>
                    <a:latin typeface="Arial" charset="0"/>
                  </a:rPr>
                  <a:t>logic</a:t>
                </a:r>
              </a:p>
            </p:txBody>
          </p:sp>
          <p:sp>
            <p:nvSpPr>
              <p:cNvPr id="31786" name="Rectangle 42"/>
              <p:cNvSpPr>
                <a:spLocks noChangeArrowheads="1"/>
              </p:cNvSpPr>
              <p:nvPr/>
            </p:nvSpPr>
            <p:spPr bwMode="auto">
              <a:xfrm>
                <a:off x="3834" y="2563"/>
                <a:ext cx="421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2550" tIns="41275" rIns="82550" bIns="41275">
                <a:spAutoFit/>
              </a:bodyPr>
              <a:lstStyle/>
              <a:p>
                <a:pPr defTabSz="729343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50 ps</a:t>
                </a:r>
              </a:p>
            </p:txBody>
          </p:sp>
          <p:sp>
            <p:nvSpPr>
              <p:cNvPr id="31787" name="Rectangle 43"/>
              <p:cNvSpPr>
                <a:spLocks noChangeArrowheads="1"/>
              </p:cNvSpPr>
              <p:nvPr/>
            </p:nvSpPr>
            <p:spPr bwMode="auto">
              <a:xfrm>
                <a:off x="4266" y="2563"/>
                <a:ext cx="421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2550" tIns="41275" rIns="82550" bIns="41275">
                <a:spAutoFit/>
              </a:bodyPr>
              <a:lstStyle/>
              <a:p>
                <a:pPr defTabSz="729343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20 ps</a:t>
                </a:r>
              </a:p>
            </p:txBody>
          </p:sp>
          <p:sp>
            <p:nvSpPr>
              <p:cNvPr id="31788" name="Rectangle 44"/>
              <p:cNvSpPr>
                <a:spLocks noChangeArrowheads="1"/>
              </p:cNvSpPr>
              <p:nvPr/>
            </p:nvSpPr>
            <p:spPr bwMode="auto">
              <a:xfrm>
                <a:off x="5290" y="2795"/>
                <a:ext cx="121" cy="7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2550" tIns="41275" rIns="82550" bIns="41275" anchor="ctr"/>
              <a:lstStyle/>
              <a:p>
                <a:pPr defTabSz="729343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R</a:t>
                </a:r>
              </a:p>
              <a:p>
                <a:pPr defTabSz="729343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e</a:t>
                </a:r>
              </a:p>
              <a:p>
                <a:pPr defTabSz="729343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g</a:t>
                </a:r>
              </a:p>
            </p:txBody>
          </p:sp>
          <p:sp>
            <p:nvSpPr>
              <p:cNvPr id="31789" name="Line 45"/>
              <p:cNvSpPr>
                <a:spLocks noChangeShapeType="1"/>
              </p:cNvSpPr>
              <p:nvPr/>
            </p:nvSpPr>
            <p:spPr bwMode="auto">
              <a:xfrm>
                <a:off x="5372" y="3526"/>
                <a:ext cx="0" cy="1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31790" name="Rectangle 46"/>
              <p:cNvSpPr>
                <a:spLocks noChangeArrowheads="1"/>
              </p:cNvSpPr>
              <p:nvPr/>
            </p:nvSpPr>
            <p:spPr bwMode="auto">
              <a:xfrm>
                <a:off x="4771" y="2795"/>
                <a:ext cx="295" cy="72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2550" tIns="41275" rIns="82550" bIns="41275" anchor="ctr"/>
              <a:lstStyle/>
              <a:p>
                <a:pPr defTabSz="729343">
                  <a:lnSpc>
                    <a:spcPct val="100000"/>
                  </a:lnSpc>
                </a:pPr>
                <a:r>
                  <a:rPr lang="en-US" sz="1200" b="0">
                    <a:solidFill>
                      <a:srgbClr val="000066"/>
                    </a:solidFill>
                    <a:latin typeface="Arial" charset="0"/>
                  </a:rPr>
                  <a:t>Comb.</a:t>
                </a:r>
              </a:p>
              <a:p>
                <a:pPr defTabSz="729343">
                  <a:lnSpc>
                    <a:spcPct val="100000"/>
                  </a:lnSpc>
                </a:pPr>
                <a:r>
                  <a:rPr lang="en-US" sz="1200" b="0">
                    <a:solidFill>
                      <a:srgbClr val="000066"/>
                    </a:solidFill>
                    <a:latin typeface="Arial" charset="0"/>
                  </a:rPr>
                  <a:t>logic</a:t>
                </a:r>
              </a:p>
            </p:txBody>
          </p:sp>
          <p:sp>
            <p:nvSpPr>
              <p:cNvPr id="31791" name="Rectangle 47"/>
              <p:cNvSpPr>
                <a:spLocks noChangeArrowheads="1"/>
              </p:cNvSpPr>
              <p:nvPr/>
            </p:nvSpPr>
            <p:spPr bwMode="auto">
              <a:xfrm>
                <a:off x="4698" y="2563"/>
                <a:ext cx="421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2550" tIns="41275" rIns="82550" bIns="41275">
                <a:spAutoFit/>
              </a:bodyPr>
              <a:lstStyle/>
              <a:p>
                <a:pPr defTabSz="729343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50 ps</a:t>
                </a:r>
              </a:p>
            </p:txBody>
          </p:sp>
          <p:sp>
            <p:nvSpPr>
              <p:cNvPr id="31792" name="Rectangle 48"/>
              <p:cNvSpPr>
                <a:spLocks noChangeArrowheads="1"/>
              </p:cNvSpPr>
              <p:nvPr/>
            </p:nvSpPr>
            <p:spPr bwMode="auto">
              <a:xfrm>
                <a:off x="5130" y="2563"/>
                <a:ext cx="421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2550" tIns="41275" rIns="82550" bIns="41275">
                <a:spAutoFit/>
              </a:bodyPr>
              <a:lstStyle/>
              <a:p>
                <a:pPr defTabSz="729343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20 ps</a:t>
                </a:r>
              </a:p>
            </p:txBody>
          </p:sp>
          <p:sp>
            <p:nvSpPr>
              <p:cNvPr id="31793" name="Line 49"/>
              <p:cNvSpPr>
                <a:spLocks noChangeShapeType="1"/>
              </p:cNvSpPr>
              <p:nvPr/>
            </p:nvSpPr>
            <p:spPr bwMode="auto">
              <a:xfrm>
                <a:off x="1052" y="3699"/>
                <a:ext cx="433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058161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6537" eaLnBrk="1" hangingPunct="1">
              <a:defRPr/>
            </a:pPr>
            <a:r>
              <a:rPr lang="en-US" smtClean="0">
                <a:ea typeface="+mj-ea"/>
                <a:cs typeface="+mj-cs"/>
              </a:rPr>
              <a:t>Data Dependencies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66" y="5496579"/>
            <a:ext cx="8306223" cy="947905"/>
          </a:xfrm>
        </p:spPr>
        <p:txBody>
          <a:bodyPr/>
          <a:lstStyle/>
          <a:p>
            <a:pPr marL="383113" indent="-383113" defTabSz="906537" eaLnBrk="1" hangingPunct="1">
              <a:defRPr/>
            </a:pPr>
            <a:r>
              <a:rPr lang="en-US" smtClean="0">
                <a:ea typeface="+mn-ea"/>
                <a:cs typeface="+mn-cs"/>
              </a:rPr>
              <a:t>System</a:t>
            </a:r>
          </a:p>
          <a:p>
            <a:pPr marL="737841" lvl="1" indent="-242792" defTabSz="906537" eaLnBrk="1" hangingPunct="1">
              <a:defRPr/>
            </a:pPr>
            <a:r>
              <a:rPr lang="en-US" smtClean="0"/>
              <a:t>Each operation depends on result from preceding one</a:t>
            </a:r>
          </a:p>
        </p:txBody>
      </p:sp>
      <p:grpSp>
        <p:nvGrpSpPr>
          <p:cNvPr id="33795" name="Group 24"/>
          <p:cNvGrpSpPr>
            <a:grpSpLocks/>
          </p:cNvGrpSpPr>
          <p:nvPr/>
        </p:nvGrpSpPr>
        <p:grpSpPr bwMode="auto">
          <a:xfrm>
            <a:off x="1831343" y="1145121"/>
            <a:ext cx="4273135" cy="2520856"/>
            <a:chOff x="1152" y="720"/>
            <a:chExt cx="2688" cy="1585"/>
          </a:xfrm>
        </p:grpSpPr>
        <p:sp>
          <p:nvSpPr>
            <p:cNvPr id="33807" name="Line 10"/>
            <p:cNvSpPr>
              <a:spLocks noChangeShapeType="1"/>
            </p:cNvSpPr>
            <p:nvPr/>
          </p:nvSpPr>
          <p:spPr bwMode="auto">
            <a:xfrm>
              <a:off x="1200" y="1445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33808" name="Rectangle 11"/>
            <p:cNvSpPr>
              <a:spLocks noChangeArrowheads="1"/>
            </p:cNvSpPr>
            <p:nvPr/>
          </p:nvSpPr>
          <p:spPr bwMode="auto">
            <a:xfrm>
              <a:off x="3349" y="2094"/>
              <a:ext cx="44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Clock</a:t>
              </a:r>
            </a:p>
          </p:txBody>
        </p:sp>
        <p:sp>
          <p:nvSpPr>
            <p:cNvPr id="33809" name="Rectangle 12"/>
            <p:cNvSpPr>
              <a:spLocks noChangeArrowheads="1"/>
            </p:cNvSpPr>
            <p:nvPr/>
          </p:nvSpPr>
          <p:spPr bwMode="auto">
            <a:xfrm>
              <a:off x="1492" y="1065"/>
              <a:ext cx="1724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Combinational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logic</a:t>
              </a:r>
            </a:p>
          </p:txBody>
        </p:sp>
        <p:sp>
          <p:nvSpPr>
            <p:cNvPr id="33810" name="Rectangle 13"/>
            <p:cNvSpPr>
              <a:spLocks noChangeArrowheads="1"/>
            </p:cNvSpPr>
            <p:nvPr/>
          </p:nvSpPr>
          <p:spPr bwMode="auto">
            <a:xfrm>
              <a:off x="3504" y="1056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R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e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g</a:t>
              </a:r>
            </a:p>
          </p:txBody>
        </p:sp>
        <p:sp>
          <p:nvSpPr>
            <p:cNvPr id="33811" name="Line 14"/>
            <p:cNvSpPr>
              <a:spLocks noChangeShapeType="1"/>
            </p:cNvSpPr>
            <p:nvPr/>
          </p:nvSpPr>
          <p:spPr bwMode="auto">
            <a:xfrm>
              <a:off x="3212" y="1436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33812" name="Line 15"/>
            <p:cNvSpPr>
              <a:spLocks noChangeShapeType="1"/>
            </p:cNvSpPr>
            <p:nvPr/>
          </p:nvSpPr>
          <p:spPr bwMode="auto">
            <a:xfrm>
              <a:off x="3596" y="1868"/>
              <a:ext cx="0" cy="2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33813" name="Freeform 18"/>
            <p:cNvSpPr>
              <a:spLocks/>
            </p:cNvSpPr>
            <p:nvPr/>
          </p:nvSpPr>
          <p:spPr bwMode="auto">
            <a:xfrm>
              <a:off x="1152" y="720"/>
              <a:ext cx="2688" cy="480"/>
            </a:xfrm>
            <a:custGeom>
              <a:avLst/>
              <a:gdLst>
                <a:gd name="T0" fmla="*/ 2496 w 2688"/>
                <a:gd name="T1" fmla="*/ 432 h 480"/>
                <a:gd name="T2" fmla="*/ 2688 w 2688"/>
                <a:gd name="T3" fmla="*/ 432 h 480"/>
                <a:gd name="T4" fmla="*/ 2688 w 2688"/>
                <a:gd name="T5" fmla="*/ 0 h 480"/>
                <a:gd name="T6" fmla="*/ 0 w 2688"/>
                <a:gd name="T7" fmla="*/ 0 h 480"/>
                <a:gd name="T8" fmla="*/ 0 w 2688"/>
                <a:gd name="T9" fmla="*/ 480 h 480"/>
                <a:gd name="T10" fmla="*/ 336 w 2688"/>
                <a:gd name="T11" fmla="*/ 480 h 4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88"/>
                <a:gd name="T19" fmla="*/ 0 h 480"/>
                <a:gd name="T20" fmla="*/ 2688 w 2688"/>
                <a:gd name="T21" fmla="*/ 480 h 4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88" h="480">
                  <a:moveTo>
                    <a:pt x="2496" y="432"/>
                  </a:moveTo>
                  <a:lnTo>
                    <a:pt x="2688" y="432"/>
                  </a:lnTo>
                  <a:lnTo>
                    <a:pt x="2688" y="0"/>
                  </a:lnTo>
                  <a:lnTo>
                    <a:pt x="0" y="0"/>
                  </a:lnTo>
                  <a:lnTo>
                    <a:pt x="0" y="480"/>
                  </a:lnTo>
                  <a:lnTo>
                    <a:pt x="336" y="480"/>
                  </a:ln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</p:grpSp>
      <p:grpSp>
        <p:nvGrpSpPr>
          <p:cNvPr id="33796" name="Group 23"/>
          <p:cNvGrpSpPr>
            <a:grpSpLocks/>
          </p:cNvGrpSpPr>
          <p:nvPr/>
        </p:nvGrpSpPr>
        <p:grpSpPr bwMode="auto">
          <a:xfrm>
            <a:off x="763060" y="3740776"/>
            <a:ext cx="6409702" cy="1256452"/>
            <a:chOff x="912" y="2483"/>
            <a:chExt cx="4032" cy="790"/>
          </a:xfrm>
        </p:grpSpPr>
        <p:sp>
          <p:nvSpPr>
            <p:cNvPr id="33797" name="Line 4"/>
            <p:cNvSpPr>
              <a:spLocks noChangeShapeType="1"/>
            </p:cNvSpPr>
            <p:nvPr/>
          </p:nvSpPr>
          <p:spPr bwMode="auto">
            <a:xfrm>
              <a:off x="1440" y="3264"/>
              <a:ext cx="35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33798" name="Rectangle 5"/>
            <p:cNvSpPr>
              <a:spLocks noChangeArrowheads="1"/>
            </p:cNvSpPr>
            <p:nvPr/>
          </p:nvSpPr>
          <p:spPr bwMode="auto">
            <a:xfrm>
              <a:off x="1911" y="3063"/>
              <a:ext cx="39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Time</a:t>
              </a:r>
            </a:p>
          </p:txBody>
        </p:sp>
        <p:sp>
          <p:nvSpPr>
            <p:cNvPr id="33799" name="Rectangle 6"/>
            <p:cNvSpPr>
              <a:spLocks noChangeArrowheads="1"/>
            </p:cNvSpPr>
            <p:nvPr/>
          </p:nvSpPr>
          <p:spPr bwMode="auto">
            <a:xfrm>
              <a:off x="912" y="2483"/>
              <a:ext cx="52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</a:rPr>
                <a:t>OP1</a:t>
              </a:r>
            </a:p>
          </p:txBody>
        </p:sp>
        <p:sp>
          <p:nvSpPr>
            <p:cNvPr id="33800" name="Rectangle 7"/>
            <p:cNvSpPr>
              <a:spLocks noChangeArrowheads="1"/>
            </p:cNvSpPr>
            <p:nvPr/>
          </p:nvSpPr>
          <p:spPr bwMode="auto">
            <a:xfrm>
              <a:off x="912" y="2675"/>
              <a:ext cx="52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</a:rPr>
                <a:t>OP2</a:t>
              </a:r>
            </a:p>
          </p:txBody>
        </p:sp>
        <p:sp>
          <p:nvSpPr>
            <p:cNvPr id="33801" name="Rectangle 8"/>
            <p:cNvSpPr>
              <a:spLocks noChangeArrowheads="1"/>
            </p:cNvSpPr>
            <p:nvPr/>
          </p:nvSpPr>
          <p:spPr bwMode="auto">
            <a:xfrm>
              <a:off x="912" y="2867"/>
              <a:ext cx="52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</a:rPr>
                <a:t>OP3</a:t>
              </a:r>
            </a:p>
          </p:txBody>
        </p:sp>
        <p:sp>
          <p:nvSpPr>
            <p:cNvPr id="33802" name="Rectangle 16"/>
            <p:cNvSpPr>
              <a:spLocks noChangeArrowheads="1"/>
            </p:cNvSpPr>
            <p:nvPr/>
          </p:nvSpPr>
          <p:spPr bwMode="auto">
            <a:xfrm>
              <a:off x="1488" y="2487"/>
              <a:ext cx="1152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 b="0">
                <a:solidFill>
                  <a:srgbClr val="000066"/>
                </a:solidFill>
              </a:endParaRPr>
            </a:p>
          </p:txBody>
        </p:sp>
        <p:sp>
          <p:nvSpPr>
            <p:cNvPr id="33803" name="Freeform 17"/>
            <p:cNvSpPr>
              <a:spLocks/>
            </p:cNvSpPr>
            <p:nvPr/>
          </p:nvSpPr>
          <p:spPr bwMode="auto">
            <a:xfrm>
              <a:off x="2493" y="2574"/>
              <a:ext cx="264" cy="210"/>
            </a:xfrm>
            <a:custGeom>
              <a:avLst/>
              <a:gdLst>
                <a:gd name="T0" fmla="*/ 144 w 264"/>
                <a:gd name="T1" fmla="*/ 0 h 600"/>
                <a:gd name="T2" fmla="*/ 198 w 264"/>
                <a:gd name="T3" fmla="*/ 0 h 600"/>
                <a:gd name="T4" fmla="*/ 264 w 264"/>
                <a:gd name="T5" fmla="*/ 0 h 600"/>
                <a:gd name="T6" fmla="*/ 171 w 264"/>
                <a:gd name="T7" fmla="*/ 0 h 600"/>
                <a:gd name="T8" fmla="*/ 129 w 264"/>
                <a:gd name="T9" fmla="*/ 1 h 600"/>
                <a:gd name="T10" fmla="*/ 78 w 264"/>
                <a:gd name="T11" fmla="*/ 1 h 600"/>
                <a:gd name="T12" fmla="*/ 15 w 264"/>
                <a:gd name="T13" fmla="*/ 1 h 600"/>
                <a:gd name="T14" fmla="*/ 3 w 264"/>
                <a:gd name="T15" fmla="*/ 1 h 600"/>
                <a:gd name="T16" fmla="*/ 33 w 264"/>
                <a:gd name="T17" fmla="*/ 1 h 600"/>
                <a:gd name="T18" fmla="*/ 135 w 264"/>
                <a:gd name="T19" fmla="*/ 1 h 600"/>
                <a:gd name="T20" fmla="*/ 144 w 264"/>
                <a:gd name="T21" fmla="*/ 1 h 6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64"/>
                <a:gd name="T34" fmla="*/ 0 h 600"/>
                <a:gd name="T35" fmla="*/ 264 w 264"/>
                <a:gd name="T36" fmla="*/ 600 h 60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64" h="600">
                  <a:moveTo>
                    <a:pt x="144" y="0"/>
                  </a:moveTo>
                  <a:cubicBezTo>
                    <a:pt x="185" y="5"/>
                    <a:pt x="169" y="8"/>
                    <a:pt x="198" y="18"/>
                  </a:cubicBezTo>
                  <a:cubicBezTo>
                    <a:pt x="240" y="30"/>
                    <a:pt x="252" y="62"/>
                    <a:pt x="264" y="99"/>
                  </a:cubicBezTo>
                  <a:cubicBezTo>
                    <a:pt x="260" y="139"/>
                    <a:pt x="192" y="230"/>
                    <a:pt x="171" y="261"/>
                  </a:cubicBezTo>
                  <a:cubicBezTo>
                    <a:pt x="162" y="274"/>
                    <a:pt x="142" y="287"/>
                    <a:pt x="129" y="297"/>
                  </a:cubicBezTo>
                  <a:cubicBezTo>
                    <a:pt x="113" y="311"/>
                    <a:pt x="97" y="317"/>
                    <a:pt x="78" y="342"/>
                  </a:cubicBezTo>
                  <a:cubicBezTo>
                    <a:pt x="59" y="363"/>
                    <a:pt x="31" y="400"/>
                    <a:pt x="15" y="423"/>
                  </a:cubicBezTo>
                  <a:cubicBezTo>
                    <a:pt x="3" y="445"/>
                    <a:pt x="0" y="459"/>
                    <a:pt x="3" y="477"/>
                  </a:cubicBezTo>
                  <a:cubicBezTo>
                    <a:pt x="6" y="495"/>
                    <a:pt x="11" y="511"/>
                    <a:pt x="33" y="531"/>
                  </a:cubicBezTo>
                  <a:cubicBezTo>
                    <a:pt x="55" y="551"/>
                    <a:pt x="117" y="589"/>
                    <a:pt x="135" y="600"/>
                  </a:cubicBezTo>
                  <a:cubicBezTo>
                    <a:pt x="145" y="597"/>
                    <a:pt x="144" y="594"/>
                    <a:pt x="144" y="6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33804" name="Rectangle 19"/>
            <p:cNvSpPr>
              <a:spLocks noChangeArrowheads="1"/>
            </p:cNvSpPr>
            <p:nvPr/>
          </p:nvSpPr>
          <p:spPr bwMode="auto">
            <a:xfrm>
              <a:off x="2640" y="2688"/>
              <a:ext cx="1152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 b="0">
                <a:solidFill>
                  <a:srgbClr val="000066"/>
                </a:solidFill>
              </a:endParaRPr>
            </a:p>
          </p:txBody>
        </p:sp>
        <p:sp>
          <p:nvSpPr>
            <p:cNvPr id="33805" name="Rectangle 20"/>
            <p:cNvSpPr>
              <a:spLocks noChangeArrowheads="1"/>
            </p:cNvSpPr>
            <p:nvPr/>
          </p:nvSpPr>
          <p:spPr bwMode="auto">
            <a:xfrm>
              <a:off x="3792" y="2889"/>
              <a:ext cx="1152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 b="0">
                <a:solidFill>
                  <a:srgbClr val="000066"/>
                </a:solidFill>
              </a:endParaRPr>
            </a:p>
          </p:txBody>
        </p:sp>
        <p:sp>
          <p:nvSpPr>
            <p:cNvPr id="33806" name="Freeform 21"/>
            <p:cNvSpPr>
              <a:spLocks/>
            </p:cNvSpPr>
            <p:nvPr/>
          </p:nvSpPr>
          <p:spPr bwMode="auto">
            <a:xfrm>
              <a:off x="3648" y="2784"/>
              <a:ext cx="264" cy="210"/>
            </a:xfrm>
            <a:custGeom>
              <a:avLst/>
              <a:gdLst>
                <a:gd name="T0" fmla="*/ 144 w 264"/>
                <a:gd name="T1" fmla="*/ 0 h 600"/>
                <a:gd name="T2" fmla="*/ 198 w 264"/>
                <a:gd name="T3" fmla="*/ 0 h 600"/>
                <a:gd name="T4" fmla="*/ 264 w 264"/>
                <a:gd name="T5" fmla="*/ 0 h 600"/>
                <a:gd name="T6" fmla="*/ 171 w 264"/>
                <a:gd name="T7" fmla="*/ 0 h 600"/>
                <a:gd name="T8" fmla="*/ 129 w 264"/>
                <a:gd name="T9" fmla="*/ 1 h 600"/>
                <a:gd name="T10" fmla="*/ 78 w 264"/>
                <a:gd name="T11" fmla="*/ 1 h 600"/>
                <a:gd name="T12" fmla="*/ 15 w 264"/>
                <a:gd name="T13" fmla="*/ 1 h 600"/>
                <a:gd name="T14" fmla="*/ 3 w 264"/>
                <a:gd name="T15" fmla="*/ 1 h 600"/>
                <a:gd name="T16" fmla="*/ 33 w 264"/>
                <a:gd name="T17" fmla="*/ 1 h 600"/>
                <a:gd name="T18" fmla="*/ 135 w 264"/>
                <a:gd name="T19" fmla="*/ 1 h 600"/>
                <a:gd name="T20" fmla="*/ 144 w 264"/>
                <a:gd name="T21" fmla="*/ 1 h 6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64"/>
                <a:gd name="T34" fmla="*/ 0 h 600"/>
                <a:gd name="T35" fmla="*/ 264 w 264"/>
                <a:gd name="T36" fmla="*/ 600 h 60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64" h="600">
                  <a:moveTo>
                    <a:pt x="144" y="0"/>
                  </a:moveTo>
                  <a:cubicBezTo>
                    <a:pt x="185" y="5"/>
                    <a:pt x="169" y="8"/>
                    <a:pt x="198" y="18"/>
                  </a:cubicBezTo>
                  <a:cubicBezTo>
                    <a:pt x="240" y="30"/>
                    <a:pt x="252" y="62"/>
                    <a:pt x="264" y="99"/>
                  </a:cubicBezTo>
                  <a:cubicBezTo>
                    <a:pt x="260" y="139"/>
                    <a:pt x="192" y="230"/>
                    <a:pt x="171" y="261"/>
                  </a:cubicBezTo>
                  <a:cubicBezTo>
                    <a:pt x="162" y="274"/>
                    <a:pt x="142" y="287"/>
                    <a:pt x="129" y="297"/>
                  </a:cubicBezTo>
                  <a:cubicBezTo>
                    <a:pt x="113" y="311"/>
                    <a:pt x="97" y="317"/>
                    <a:pt x="78" y="342"/>
                  </a:cubicBezTo>
                  <a:cubicBezTo>
                    <a:pt x="59" y="363"/>
                    <a:pt x="31" y="400"/>
                    <a:pt x="15" y="423"/>
                  </a:cubicBezTo>
                  <a:cubicBezTo>
                    <a:pt x="3" y="445"/>
                    <a:pt x="0" y="459"/>
                    <a:pt x="3" y="477"/>
                  </a:cubicBezTo>
                  <a:cubicBezTo>
                    <a:pt x="6" y="495"/>
                    <a:pt x="11" y="511"/>
                    <a:pt x="33" y="531"/>
                  </a:cubicBezTo>
                  <a:cubicBezTo>
                    <a:pt x="55" y="551"/>
                    <a:pt x="117" y="589"/>
                    <a:pt x="135" y="600"/>
                  </a:cubicBezTo>
                  <a:cubicBezTo>
                    <a:pt x="145" y="597"/>
                    <a:pt x="144" y="594"/>
                    <a:pt x="144" y="6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410498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6537" eaLnBrk="1" hangingPunct="1">
              <a:defRPr/>
            </a:pPr>
            <a:r>
              <a:rPr lang="en-US" smtClean="0">
                <a:ea typeface="+mj-ea"/>
                <a:cs typeface="+mj-cs"/>
              </a:rPr>
              <a:t>Data Hazards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66" y="5267566"/>
            <a:ext cx="8306223" cy="1176929"/>
          </a:xfrm>
        </p:spPr>
        <p:txBody>
          <a:bodyPr/>
          <a:lstStyle/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Result does not feed back around in time for next operation</a:t>
            </a:r>
          </a:p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Pipelining has changed behavior of system</a:t>
            </a:r>
          </a:p>
        </p:txBody>
      </p:sp>
      <p:grpSp>
        <p:nvGrpSpPr>
          <p:cNvPr id="35843" name="Group 22"/>
          <p:cNvGrpSpPr>
            <a:grpSpLocks/>
          </p:cNvGrpSpPr>
          <p:nvPr/>
        </p:nvGrpSpPr>
        <p:grpSpPr bwMode="auto">
          <a:xfrm>
            <a:off x="1144590" y="1221511"/>
            <a:ext cx="6638620" cy="2549484"/>
            <a:chOff x="288" y="2712"/>
            <a:chExt cx="4176" cy="1603"/>
          </a:xfrm>
        </p:grpSpPr>
        <p:sp>
          <p:nvSpPr>
            <p:cNvPr id="35868" name="Rectangle 4"/>
            <p:cNvSpPr>
              <a:spLocks noChangeArrowheads="1"/>
            </p:cNvSpPr>
            <p:nvPr/>
          </p:nvSpPr>
          <p:spPr bwMode="auto">
            <a:xfrm>
              <a:off x="1444" y="3066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R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e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g</a:t>
              </a:r>
            </a:p>
          </p:txBody>
        </p:sp>
        <p:sp>
          <p:nvSpPr>
            <p:cNvPr id="35869" name="Line 5"/>
            <p:cNvSpPr>
              <a:spLocks noChangeShapeType="1"/>
            </p:cNvSpPr>
            <p:nvPr/>
          </p:nvSpPr>
          <p:spPr bwMode="auto">
            <a:xfrm>
              <a:off x="288" y="3446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35870" name="Line 6"/>
            <p:cNvSpPr>
              <a:spLocks noChangeShapeType="1"/>
            </p:cNvSpPr>
            <p:nvPr/>
          </p:nvSpPr>
          <p:spPr bwMode="auto">
            <a:xfrm>
              <a:off x="1152" y="3446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35871" name="Line 7"/>
            <p:cNvSpPr>
              <a:spLocks noChangeShapeType="1"/>
            </p:cNvSpPr>
            <p:nvPr/>
          </p:nvSpPr>
          <p:spPr bwMode="auto">
            <a:xfrm>
              <a:off x="1536" y="3878"/>
              <a:ext cx="0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35872" name="Rectangle 8"/>
            <p:cNvSpPr>
              <a:spLocks noChangeArrowheads="1"/>
            </p:cNvSpPr>
            <p:nvPr/>
          </p:nvSpPr>
          <p:spPr bwMode="auto">
            <a:xfrm>
              <a:off x="3881" y="4104"/>
              <a:ext cx="44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Clock</a:t>
              </a:r>
            </a:p>
          </p:txBody>
        </p:sp>
        <p:sp>
          <p:nvSpPr>
            <p:cNvPr id="35873" name="Rectangle 9"/>
            <p:cNvSpPr>
              <a:spLocks noChangeArrowheads="1"/>
            </p:cNvSpPr>
            <p:nvPr/>
          </p:nvSpPr>
          <p:spPr bwMode="auto">
            <a:xfrm>
              <a:off x="580" y="3066"/>
              <a:ext cx="568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Comb.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logic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35874" name="Rectangle 10"/>
            <p:cNvSpPr>
              <a:spLocks noChangeArrowheads="1"/>
            </p:cNvSpPr>
            <p:nvPr/>
          </p:nvSpPr>
          <p:spPr bwMode="auto">
            <a:xfrm>
              <a:off x="2740" y="3066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R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e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g</a:t>
              </a:r>
            </a:p>
          </p:txBody>
        </p:sp>
        <p:sp>
          <p:nvSpPr>
            <p:cNvPr id="35875" name="Line 11"/>
            <p:cNvSpPr>
              <a:spLocks noChangeShapeType="1"/>
            </p:cNvSpPr>
            <p:nvPr/>
          </p:nvSpPr>
          <p:spPr bwMode="auto">
            <a:xfrm>
              <a:off x="1584" y="3446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35876" name="Line 12"/>
            <p:cNvSpPr>
              <a:spLocks noChangeShapeType="1"/>
            </p:cNvSpPr>
            <p:nvPr/>
          </p:nvSpPr>
          <p:spPr bwMode="auto">
            <a:xfrm>
              <a:off x="2448" y="3446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35877" name="Line 13"/>
            <p:cNvSpPr>
              <a:spLocks noChangeShapeType="1"/>
            </p:cNvSpPr>
            <p:nvPr/>
          </p:nvSpPr>
          <p:spPr bwMode="auto">
            <a:xfrm>
              <a:off x="2832" y="3878"/>
              <a:ext cx="0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35878" name="Rectangle 14"/>
            <p:cNvSpPr>
              <a:spLocks noChangeArrowheads="1"/>
            </p:cNvSpPr>
            <p:nvPr/>
          </p:nvSpPr>
          <p:spPr bwMode="auto">
            <a:xfrm>
              <a:off x="1876" y="3066"/>
              <a:ext cx="568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Comb.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logic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35879" name="Rectangle 15"/>
            <p:cNvSpPr>
              <a:spLocks noChangeArrowheads="1"/>
            </p:cNvSpPr>
            <p:nvPr/>
          </p:nvSpPr>
          <p:spPr bwMode="auto">
            <a:xfrm>
              <a:off x="4036" y="3066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R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e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g</a:t>
              </a:r>
            </a:p>
          </p:txBody>
        </p:sp>
        <p:sp>
          <p:nvSpPr>
            <p:cNvPr id="35880" name="Line 16"/>
            <p:cNvSpPr>
              <a:spLocks noChangeShapeType="1"/>
            </p:cNvSpPr>
            <p:nvPr/>
          </p:nvSpPr>
          <p:spPr bwMode="auto">
            <a:xfrm>
              <a:off x="2880" y="3446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35881" name="Line 17"/>
            <p:cNvSpPr>
              <a:spLocks noChangeShapeType="1"/>
            </p:cNvSpPr>
            <p:nvPr/>
          </p:nvSpPr>
          <p:spPr bwMode="auto">
            <a:xfrm>
              <a:off x="3744" y="3446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35882" name="Line 18"/>
            <p:cNvSpPr>
              <a:spLocks noChangeShapeType="1"/>
            </p:cNvSpPr>
            <p:nvPr/>
          </p:nvSpPr>
          <p:spPr bwMode="auto">
            <a:xfrm>
              <a:off x="4128" y="3878"/>
              <a:ext cx="0" cy="2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35883" name="Rectangle 19"/>
            <p:cNvSpPr>
              <a:spLocks noChangeArrowheads="1"/>
            </p:cNvSpPr>
            <p:nvPr/>
          </p:nvSpPr>
          <p:spPr bwMode="auto">
            <a:xfrm>
              <a:off x="3172" y="3066"/>
              <a:ext cx="568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Comb.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logic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35884" name="Line 20"/>
            <p:cNvSpPr>
              <a:spLocks noChangeShapeType="1"/>
            </p:cNvSpPr>
            <p:nvPr/>
          </p:nvSpPr>
          <p:spPr bwMode="auto">
            <a:xfrm>
              <a:off x="1536" y="4008"/>
              <a:ext cx="25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35885" name="Freeform 21"/>
            <p:cNvSpPr>
              <a:spLocks/>
            </p:cNvSpPr>
            <p:nvPr/>
          </p:nvSpPr>
          <p:spPr bwMode="auto">
            <a:xfrm>
              <a:off x="336" y="2712"/>
              <a:ext cx="4128" cy="480"/>
            </a:xfrm>
            <a:custGeom>
              <a:avLst/>
              <a:gdLst>
                <a:gd name="T0" fmla="*/ 3840 w 4128"/>
                <a:gd name="T1" fmla="*/ 480 h 480"/>
                <a:gd name="T2" fmla="*/ 4128 w 4128"/>
                <a:gd name="T3" fmla="*/ 480 h 480"/>
                <a:gd name="T4" fmla="*/ 4128 w 4128"/>
                <a:gd name="T5" fmla="*/ 0 h 480"/>
                <a:gd name="T6" fmla="*/ 0 w 4128"/>
                <a:gd name="T7" fmla="*/ 0 h 480"/>
                <a:gd name="T8" fmla="*/ 0 w 4128"/>
                <a:gd name="T9" fmla="*/ 480 h 480"/>
                <a:gd name="T10" fmla="*/ 240 w 4128"/>
                <a:gd name="T11" fmla="*/ 480 h 4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28"/>
                <a:gd name="T19" fmla="*/ 0 h 480"/>
                <a:gd name="T20" fmla="*/ 4128 w 4128"/>
                <a:gd name="T21" fmla="*/ 480 h 4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28" h="480">
                  <a:moveTo>
                    <a:pt x="3840" y="480"/>
                  </a:moveTo>
                  <a:lnTo>
                    <a:pt x="4128" y="480"/>
                  </a:lnTo>
                  <a:lnTo>
                    <a:pt x="4128" y="0"/>
                  </a:lnTo>
                  <a:lnTo>
                    <a:pt x="0" y="0"/>
                  </a:lnTo>
                  <a:lnTo>
                    <a:pt x="0" y="480"/>
                  </a:lnTo>
                  <a:lnTo>
                    <a:pt x="240" y="480"/>
                  </a:ln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</p:grpSp>
      <p:grpSp>
        <p:nvGrpSpPr>
          <p:cNvPr id="35844" name="Group 46"/>
          <p:cNvGrpSpPr>
            <a:grpSpLocks/>
          </p:cNvGrpSpPr>
          <p:nvPr/>
        </p:nvGrpSpPr>
        <p:grpSpPr bwMode="auto">
          <a:xfrm>
            <a:off x="1907649" y="3588093"/>
            <a:ext cx="4578359" cy="1561817"/>
            <a:chOff x="144" y="3332"/>
            <a:chExt cx="2880" cy="982"/>
          </a:xfrm>
        </p:grpSpPr>
        <p:sp>
          <p:nvSpPr>
            <p:cNvPr id="35845" name="Line 23"/>
            <p:cNvSpPr>
              <a:spLocks noChangeShapeType="1"/>
            </p:cNvSpPr>
            <p:nvPr/>
          </p:nvSpPr>
          <p:spPr bwMode="auto">
            <a:xfrm>
              <a:off x="720" y="4296"/>
              <a:ext cx="23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35846" name="Rectangle 24"/>
            <p:cNvSpPr>
              <a:spLocks noChangeArrowheads="1"/>
            </p:cNvSpPr>
            <p:nvPr/>
          </p:nvSpPr>
          <p:spPr bwMode="auto">
            <a:xfrm>
              <a:off x="1143" y="4104"/>
              <a:ext cx="39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Time</a:t>
              </a:r>
            </a:p>
          </p:txBody>
        </p:sp>
        <p:sp>
          <p:nvSpPr>
            <p:cNvPr id="35847" name="Rectangle 25"/>
            <p:cNvSpPr>
              <a:spLocks noChangeArrowheads="1"/>
            </p:cNvSpPr>
            <p:nvPr/>
          </p:nvSpPr>
          <p:spPr bwMode="auto">
            <a:xfrm>
              <a:off x="144" y="3332"/>
              <a:ext cx="52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</a:rPr>
                <a:t>OP1</a:t>
              </a:r>
            </a:p>
          </p:txBody>
        </p:sp>
        <p:sp>
          <p:nvSpPr>
            <p:cNvPr id="35848" name="Rectangle 26"/>
            <p:cNvSpPr>
              <a:spLocks noChangeArrowheads="1"/>
            </p:cNvSpPr>
            <p:nvPr/>
          </p:nvSpPr>
          <p:spPr bwMode="auto">
            <a:xfrm>
              <a:off x="144" y="3524"/>
              <a:ext cx="52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</a:rPr>
                <a:t>OP2</a:t>
              </a:r>
            </a:p>
          </p:txBody>
        </p:sp>
        <p:sp>
          <p:nvSpPr>
            <p:cNvPr id="35849" name="Rectangle 27"/>
            <p:cNvSpPr>
              <a:spLocks noChangeArrowheads="1"/>
            </p:cNvSpPr>
            <p:nvPr/>
          </p:nvSpPr>
          <p:spPr bwMode="auto">
            <a:xfrm>
              <a:off x="144" y="3716"/>
              <a:ext cx="52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</a:rPr>
                <a:t>OP3</a:t>
              </a:r>
            </a:p>
          </p:txBody>
        </p:sp>
        <p:grpSp>
          <p:nvGrpSpPr>
            <p:cNvPr id="35850" name="Group 28"/>
            <p:cNvGrpSpPr>
              <a:grpSpLocks/>
            </p:cNvGrpSpPr>
            <p:nvPr/>
          </p:nvGrpSpPr>
          <p:grpSpPr bwMode="auto">
            <a:xfrm>
              <a:off x="720" y="3336"/>
              <a:ext cx="1152" cy="192"/>
              <a:chOff x="768" y="2400"/>
              <a:chExt cx="1152" cy="192"/>
            </a:xfrm>
          </p:grpSpPr>
          <p:sp>
            <p:nvSpPr>
              <p:cNvPr id="35865" name="Rectangle 29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</a:rPr>
                  <a:t>A</a:t>
                </a:r>
              </a:p>
            </p:txBody>
          </p:sp>
          <p:sp>
            <p:nvSpPr>
              <p:cNvPr id="35866" name="Rectangle 30"/>
              <p:cNvSpPr>
                <a:spLocks noChangeArrowheads="1"/>
              </p:cNvSpPr>
              <p:nvPr/>
            </p:nvSpPr>
            <p:spPr bwMode="auto">
              <a:xfrm>
                <a:off x="1152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</a:rPr>
                  <a:t>B</a:t>
                </a:r>
              </a:p>
            </p:txBody>
          </p:sp>
          <p:sp>
            <p:nvSpPr>
              <p:cNvPr id="35867" name="Rectangle 31"/>
              <p:cNvSpPr>
                <a:spLocks noChangeArrowheads="1"/>
              </p:cNvSpPr>
              <p:nvPr/>
            </p:nvSpPr>
            <p:spPr bwMode="auto">
              <a:xfrm>
                <a:off x="1536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</a:rPr>
                  <a:t>C</a:t>
                </a:r>
              </a:p>
            </p:txBody>
          </p:sp>
        </p:grpSp>
        <p:grpSp>
          <p:nvGrpSpPr>
            <p:cNvPr id="35851" name="Group 32"/>
            <p:cNvGrpSpPr>
              <a:grpSpLocks/>
            </p:cNvGrpSpPr>
            <p:nvPr/>
          </p:nvGrpSpPr>
          <p:grpSpPr bwMode="auto">
            <a:xfrm>
              <a:off x="1104" y="3528"/>
              <a:ext cx="1152" cy="192"/>
              <a:chOff x="768" y="2400"/>
              <a:chExt cx="1152" cy="192"/>
            </a:xfrm>
          </p:grpSpPr>
          <p:sp>
            <p:nvSpPr>
              <p:cNvPr id="35862" name="Rectangle 33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</a:rPr>
                  <a:t>A</a:t>
                </a:r>
              </a:p>
            </p:txBody>
          </p:sp>
          <p:sp>
            <p:nvSpPr>
              <p:cNvPr id="35863" name="Rectangle 34"/>
              <p:cNvSpPr>
                <a:spLocks noChangeArrowheads="1"/>
              </p:cNvSpPr>
              <p:nvPr/>
            </p:nvSpPr>
            <p:spPr bwMode="auto">
              <a:xfrm>
                <a:off x="1152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</a:rPr>
                  <a:t>B</a:t>
                </a:r>
              </a:p>
            </p:txBody>
          </p:sp>
          <p:sp>
            <p:nvSpPr>
              <p:cNvPr id="35864" name="Rectangle 35"/>
              <p:cNvSpPr>
                <a:spLocks noChangeArrowheads="1"/>
              </p:cNvSpPr>
              <p:nvPr/>
            </p:nvSpPr>
            <p:spPr bwMode="auto">
              <a:xfrm>
                <a:off x="1536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</a:rPr>
                  <a:t>C</a:t>
                </a:r>
              </a:p>
            </p:txBody>
          </p:sp>
        </p:grpSp>
        <p:grpSp>
          <p:nvGrpSpPr>
            <p:cNvPr id="35852" name="Group 36"/>
            <p:cNvGrpSpPr>
              <a:grpSpLocks/>
            </p:cNvGrpSpPr>
            <p:nvPr/>
          </p:nvGrpSpPr>
          <p:grpSpPr bwMode="auto">
            <a:xfrm>
              <a:off x="1488" y="3720"/>
              <a:ext cx="1152" cy="192"/>
              <a:chOff x="768" y="2400"/>
              <a:chExt cx="1152" cy="192"/>
            </a:xfrm>
          </p:grpSpPr>
          <p:sp>
            <p:nvSpPr>
              <p:cNvPr id="35859" name="Rectangle 37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</a:rPr>
                  <a:t>A</a:t>
                </a:r>
              </a:p>
            </p:txBody>
          </p:sp>
          <p:sp>
            <p:nvSpPr>
              <p:cNvPr id="35860" name="Rectangle 38"/>
              <p:cNvSpPr>
                <a:spLocks noChangeArrowheads="1"/>
              </p:cNvSpPr>
              <p:nvPr/>
            </p:nvSpPr>
            <p:spPr bwMode="auto">
              <a:xfrm>
                <a:off x="1152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</a:rPr>
                  <a:t>B</a:t>
                </a:r>
              </a:p>
            </p:txBody>
          </p:sp>
          <p:sp>
            <p:nvSpPr>
              <p:cNvPr id="35861" name="Rectangle 39"/>
              <p:cNvSpPr>
                <a:spLocks noChangeArrowheads="1"/>
              </p:cNvSpPr>
              <p:nvPr/>
            </p:nvSpPr>
            <p:spPr bwMode="auto">
              <a:xfrm>
                <a:off x="1536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</a:rPr>
                  <a:t>C</a:t>
                </a:r>
              </a:p>
            </p:txBody>
          </p:sp>
        </p:grpSp>
        <p:sp>
          <p:nvSpPr>
            <p:cNvPr id="35853" name="Rectangle 40"/>
            <p:cNvSpPr>
              <a:spLocks noChangeArrowheads="1"/>
            </p:cNvSpPr>
            <p:nvPr/>
          </p:nvSpPr>
          <p:spPr bwMode="auto">
            <a:xfrm>
              <a:off x="144" y="3908"/>
              <a:ext cx="52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</a:rPr>
                <a:t>OP4</a:t>
              </a:r>
            </a:p>
          </p:txBody>
        </p:sp>
        <p:grpSp>
          <p:nvGrpSpPr>
            <p:cNvPr id="35854" name="Group 41"/>
            <p:cNvGrpSpPr>
              <a:grpSpLocks/>
            </p:cNvGrpSpPr>
            <p:nvPr/>
          </p:nvGrpSpPr>
          <p:grpSpPr bwMode="auto">
            <a:xfrm>
              <a:off x="1872" y="3912"/>
              <a:ext cx="1152" cy="192"/>
              <a:chOff x="768" y="2400"/>
              <a:chExt cx="1152" cy="192"/>
            </a:xfrm>
          </p:grpSpPr>
          <p:sp>
            <p:nvSpPr>
              <p:cNvPr id="35856" name="Rectangle 42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</a:rPr>
                  <a:t>A</a:t>
                </a:r>
              </a:p>
            </p:txBody>
          </p:sp>
          <p:sp>
            <p:nvSpPr>
              <p:cNvPr id="35857" name="Rectangle 43"/>
              <p:cNvSpPr>
                <a:spLocks noChangeArrowheads="1"/>
              </p:cNvSpPr>
              <p:nvPr/>
            </p:nvSpPr>
            <p:spPr bwMode="auto">
              <a:xfrm>
                <a:off x="1152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</a:rPr>
                  <a:t>B</a:t>
                </a:r>
              </a:p>
            </p:txBody>
          </p:sp>
          <p:sp>
            <p:nvSpPr>
              <p:cNvPr id="35858" name="Rectangle 44"/>
              <p:cNvSpPr>
                <a:spLocks noChangeArrowheads="1"/>
              </p:cNvSpPr>
              <p:nvPr/>
            </p:nvSpPr>
            <p:spPr bwMode="auto">
              <a:xfrm>
                <a:off x="1536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</a:rPr>
                  <a:t>C</a:t>
                </a:r>
              </a:p>
            </p:txBody>
          </p:sp>
        </p:grpSp>
        <p:sp>
          <p:nvSpPr>
            <p:cNvPr id="35855" name="Freeform 45"/>
            <p:cNvSpPr>
              <a:spLocks/>
            </p:cNvSpPr>
            <p:nvPr/>
          </p:nvSpPr>
          <p:spPr bwMode="auto">
            <a:xfrm>
              <a:off x="1725" y="3423"/>
              <a:ext cx="264" cy="600"/>
            </a:xfrm>
            <a:custGeom>
              <a:avLst/>
              <a:gdLst>
                <a:gd name="T0" fmla="*/ 144 w 264"/>
                <a:gd name="T1" fmla="*/ 0 h 600"/>
                <a:gd name="T2" fmla="*/ 198 w 264"/>
                <a:gd name="T3" fmla="*/ 18 h 600"/>
                <a:gd name="T4" fmla="*/ 264 w 264"/>
                <a:gd name="T5" fmla="*/ 99 h 600"/>
                <a:gd name="T6" fmla="*/ 171 w 264"/>
                <a:gd name="T7" fmla="*/ 261 h 600"/>
                <a:gd name="T8" fmla="*/ 129 w 264"/>
                <a:gd name="T9" fmla="*/ 297 h 600"/>
                <a:gd name="T10" fmla="*/ 78 w 264"/>
                <a:gd name="T11" fmla="*/ 342 h 600"/>
                <a:gd name="T12" fmla="*/ 15 w 264"/>
                <a:gd name="T13" fmla="*/ 423 h 600"/>
                <a:gd name="T14" fmla="*/ 3 w 264"/>
                <a:gd name="T15" fmla="*/ 477 h 600"/>
                <a:gd name="T16" fmla="*/ 33 w 264"/>
                <a:gd name="T17" fmla="*/ 531 h 600"/>
                <a:gd name="T18" fmla="*/ 135 w 264"/>
                <a:gd name="T19" fmla="*/ 600 h 600"/>
                <a:gd name="T20" fmla="*/ 144 w 264"/>
                <a:gd name="T21" fmla="*/ 600 h 6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64"/>
                <a:gd name="T34" fmla="*/ 0 h 600"/>
                <a:gd name="T35" fmla="*/ 264 w 264"/>
                <a:gd name="T36" fmla="*/ 600 h 60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64" h="600">
                  <a:moveTo>
                    <a:pt x="144" y="0"/>
                  </a:moveTo>
                  <a:cubicBezTo>
                    <a:pt x="185" y="5"/>
                    <a:pt x="169" y="8"/>
                    <a:pt x="198" y="18"/>
                  </a:cubicBezTo>
                  <a:cubicBezTo>
                    <a:pt x="240" y="30"/>
                    <a:pt x="252" y="62"/>
                    <a:pt x="264" y="99"/>
                  </a:cubicBezTo>
                  <a:cubicBezTo>
                    <a:pt x="260" y="139"/>
                    <a:pt x="192" y="230"/>
                    <a:pt x="171" y="261"/>
                  </a:cubicBezTo>
                  <a:cubicBezTo>
                    <a:pt x="162" y="274"/>
                    <a:pt x="142" y="287"/>
                    <a:pt x="129" y="297"/>
                  </a:cubicBezTo>
                  <a:cubicBezTo>
                    <a:pt x="113" y="311"/>
                    <a:pt x="97" y="317"/>
                    <a:pt x="78" y="342"/>
                  </a:cubicBezTo>
                  <a:cubicBezTo>
                    <a:pt x="59" y="363"/>
                    <a:pt x="31" y="400"/>
                    <a:pt x="15" y="423"/>
                  </a:cubicBezTo>
                  <a:cubicBezTo>
                    <a:pt x="3" y="445"/>
                    <a:pt x="0" y="459"/>
                    <a:pt x="3" y="477"/>
                  </a:cubicBezTo>
                  <a:cubicBezTo>
                    <a:pt x="6" y="495"/>
                    <a:pt x="11" y="511"/>
                    <a:pt x="33" y="531"/>
                  </a:cubicBezTo>
                  <a:cubicBezTo>
                    <a:pt x="55" y="551"/>
                    <a:pt x="117" y="589"/>
                    <a:pt x="135" y="600"/>
                  </a:cubicBezTo>
                  <a:cubicBezTo>
                    <a:pt x="145" y="597"/>
                    <a:pt x="144" y="594"/>
                    <a:pt x="144" y="6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330876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6537" eaLnBrk="1" hangingPunct="1">
              <a:defRPr/>
            </a:pPr>
            <a:r>
              <a:rPr lang="en-US" smtClean="0">
                <a:ea typeface="+mj-ea"/>
                <a:cs typeface="+mj-cs"/>
              </a:rPr>
              <a:t>Data Dependencies in Processors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66" y="3206337"/>
            <a:ext cx="8306223" cy="3238147"/>
          </a:xfrm>
        </p:spPr>
        <p:txBody>
          <a:bodyPr/>
          <a:lstStyle/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Result from one instruction used as operand for another</a:t>
            </a:r>
          </a:p>
          <a:p>
            <a:pPr lvl="2" eaLnBrk="1" hangingPunct="1"/>
            <a:r>
              <a:rPr lang="en-US">
                <a:latin typeface="Helvetica" charset="0"/>
                <a:ea typeface="ＭＳ Ｐゴシック" charset="0"/>
              </a:rPr>
              <a:t>Read-after-write (RAW) dependency</a:t>
            </a:r>
          </a:p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Very common in actual programs</a:t>
            </a:r>
          </a:p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Must make sure our pipeline handles these properly</a:t>
            </a:r>
          </a:p>
          <a:p>
            <a:pPr lvl="2" eaLnBrk="1" hangingPunct="1"/>
            <a:r>
              <a:rPr lang="en-US">
                <a:latin typeface="Helvetica" charset="0"/>
                <a:ea typeface="ＭＳ Ｐゴシック" charset="0"/>
              </a:rPr>
              <a:t>Get correct results</a:t>
            </a:r>
          </a:p>
          <a:p>
            <a:pPr lvl="2" eaLnBrk="1" hangingPunct="1"/>
            <a:r>
              <a:rPr lang="en-US">
                <a:latin typeface="Helvetica" charset="0"/>
                <a:ea typeface="ＭＳ Ｐゴシック" charset="0"/>
              </a:rPr>
              <a:t>Minimize performance impact</a:t>
            </a:r>
          </a:p>
        </p:txBody>
      </p: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2670709" y="1526876"/>
            <a:ext cx="3204851" cy="3053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816" tIns="45392" rIns="90816" bIns="45392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200" dirty="0">
                <a:solidFill>
                  <a:srgbClr val="0000FF"/>
                </a:solidFill>
                <a:latin typeface="Courier New" charset="0"/>
              </a:rPr>
              <a:t>1</a:t>
            </a:r>
            <a:r>
              <a:rPr lang="en-US" sz="1800" dirty="0">
                <a:solidFill>
                  <a:srgbClr val="000066"/>
                </a:solidFill>
                <a:latin typeface="Courier New" charset="0"/>
              </a:rPr>
              <a:t>    </a:t>
            </a:r>
            <a:r>
              <a:rPr lang="en-US" sz="1800" dirty="0" err="1">
                <a:solidFill>
                  <a:srgbClr val="000066"/>
                </a:solidFill>
                <a:latin typeface="Courier New" charset="0"/>
              </a:rPr>
              <a:t>irmovq</a:t>
            </a:r>
            <a:r>
              <a:rPr lang="en-US" sz="1800" dirty="0">
                <a:solidFill>
                  <a:srgbClr val="000066"/>
                </a:solidFill>
                <a:latin typeface="Courier New" charset="0"/>
              </a:rPr>
              <a:t> $50, %</a:t>
            </a:r>
            <a:r>
              <a:rPr lang="en-US" sz="1800" dirty="0" err="1">
                <a:solidFill>
                  <a:srgbClr val="000066"/>
                </a:solidFill>
                <a:latin typeface="Courier New" charset="0"/>
              </a:rPr>
              <a:t>rax</a:t>
            </a:r>
            <a:endParaRPr lang="en-US" sz="1800" dirty="0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2670709" y="1984908"/>
            <a:ext cx="3204851" cy="3053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816" tIns="45392" rIns="90816" bIns="45392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200" dirty="0">
                <a:solidFill>
                  <a:srgbClr val="0000FF"/>
                </a:solidFill>
                <a:latin typeface="Courier New" charset="0"/>
              </a:rPr>
              <a:t>2</a:t>
            </a:r>
            <a:r>
              <a:rPr lang="en-US" sz="1800" dirty="0">
                <a:solidFill>
                  <a:srgbClr val="000066"/>
                </a:solidFill>
                <a:latin typeface="Courier New" charset="0"/>
              </a:rPr>
              <a:t>    </a:t>
            </a:r>
            <a:r>
              <a:rPr lang="en-US" sz="1800" dirty="0" err="1">
                <a:solidFill>
                  <a:srgbClr val="000066"/>
                </a:solidFill>
                <a:latin typeface="Courier New" charset="0"/>
              </a:rPr>
              <a:t>addq</a:t>
            </a:r>
            <a:r>
              <a:rPr lang="en-US" sz="1800" dirty="0">
                <a:solidFill>
                  <a:srgbClr val="000066"/>
                </a:solidFill>
                <a:latin typeface="Courier New" charset="0"/>
              </a:rPr>
              <a:t> %</a:t>
            </a:r>
            <a:r>
              <a:rPr lang="en-US" sz="1800" dirty="0" err="1">
                <a:solidFill>
                  <a:srgbClr val="000066"/>
                </a:solidFill>
                <a:latin typeface="Courier New" charset="0"/>
              </a:rPr>
              <a:t>rax</a:t>
            </a:r>
            <a:r>
              <a:rPr lang="en-US" sz="1800" dirty="0">
                <a:solidFill>
                  <a:srgbClr val="000066"/>
                </a:solidFill>
                <a:latin typeface="Courier New" charset="0"/>
              </a:rPr>
              <a:t> ,  %</a:t>
            </a:r>
            <a:r>
              <a:rPr lang="en-US" sz="1800" dirty="0" err="1">
                <a:solidFill>
                  <a:srgbClr val="000066"/>
                </a:solidFill>
                <a:latin typeface="Courier New" charset="0"/>
              </a:rPr>
              <a:t>rbx</a:t>
            </a:r>
            <a:endParaRPr lang="en-US" sz="1800" dirty="0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37893" name="Rectangle 6"/>
          <p:cNvSpPr>
            <a:spLocks noChangeArrowheads="1"/>
          </p:cNvSpPr>
          <p:nvPr/>
        </p:nvSpPr>
        <p:spPr bwMode="auto">
          <a:xfrm>
            <a:off x="2670709" y="2442924"/>
            <a:ext cx="3204851" cy="3053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816" tIns="45392" rIns="90816" bIns="45392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200" dirty="0">
                <a:solidFill>
                  <a:srgbClr val="0000FF"/>
                </a:solidFill>
                <a:latin typeface="Courier New" charset="0"/>
              </a:rPr>
              <a:t>3</a:t>
            </a:r>
            <a:r>
              <a:rPr lang="en-US" sz="1800" dirty="0">
                <a:solidFill>
                  <a:srgbClr val="000066"/>
                </a:solidFill>
                <a:latin typeface="Courier New" charset="0"/>
              </a:rPr>
              <a:t>    </a:t>
            </a:r>
            <a:r>
              <a:rPr lang="en-US" sz="1800" dirty="0" err="1">
                <a:solidFill>
                  <a:srgbClr val="000066"/>
                </a:solidFill>
                <a:latin typeface="Courier New" charset="0"/>
              </a:rPr>
              <a:t>mrmovq</a:t>
            </a:r>
            <a:r>
              <a:rPr lang="en-US" sz="1800" dirty="0">
                <a:solidFill>
                  <a:srgbClr val="000066"/>
                </a:solidFill>
                <a:latin typeface="Courier New" charset="0"/>
              </a:rPr>
              <a:t> 100( %</a:t>
            </a:r>
            <a:r>
              <a:rPr lang="en-US" sz="1800" dirty="0" err="1">
                <a:solidFill>
                  <a:srgbClr val="000066"/>
                </a:solidFill>
                <a:latin typeface="Courier New" charset="0"/>
              </a:rPr>
              <a:t>rbx</a:t>
            </a:r>
            <a:r>
              <a:rPr lang="en-US" sz="1800" dirty="0">
                <a:solidFill>
                  <a:srgbClr val="000066"/>
                </a:solidFill>
                <a:latin typeface="Courier New" charset="0"/>
              </a:rPr>
              <a:t> ), %</a:t>
            </a:r>
            <a:r>
              <a:rPr lang="en-US" sz="1800" dirty="0" err="1">
                <a:solidFill>
                  <a:srgbClr val="000066"/>
                </a:solidFill>
                <a:latin typeface="Courier New" charset="0"/>
              </a:rPr>
              <a:t>rdx</a:t>
            </a:r>
            <a:endParaRPr lang="en-US" sz="1800" dirty="0">
              <a:solidFill>
                <a:srgbClr val="000066"/>
              </a:solidFill>
              <a:latin typeface="Courier New" charset="0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125699" y="1526827"/>
            <a:ext cx="1489564" cy="799994"/>
            <a:chOff x="2288" y="960"/>
            <a:chExt cx="937" cy="503"/>
          </a:xfrm>
        </p:grpSpPr>
        <p:sp>
          <p:nvSpPr>
            <p:cNvPr id="37899" name="Oval 7"/>
            <p:cNvSpPr>
              <a:spLocks noChangeArrowheads="1"/>
            </p:cNvSpPr>
            <p:nvPr/>
          </p:nvSpPr>
          <p:spPr bwMode="auto">
            <a:xfrm>
              <a:off x="2848" y="960"/>
              <a:ext cx="377" cy="183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37900" name="Oval 8"/>
            <p:cNvSpPr>
              <a:spLocks noChangeArrowheads="1"/>
            </p:cNvSpPr>
            <p:nvPr/>
          </p:nvSpPr>
          <p:spPr bwMode="auto">
            <a:xfrm>
              <a:off x="2288" y="1248"/>
              <a:ext cx="382" cy="215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37901" name="Line 11"/>
            <p:cNvSpPr>
              <a:spLocks noChangeShapeType="1"/>
            </p:cNvSpPr>
            <p:nvPr/>
          </p:nvSpPr>
          <p:spPr bwMode="auto">
            <a:xfrm flipH="1">
              <a:off x="2637" y="1117"/>
              <a:ext cx="244" cy="16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4990494" y="1984876"/>
            <a:ext cx="837780" cy="795223"/>
            <a:chOff x="2832" y="1248"/>
            <a:chExt cx="527" cy="500"/>
          </a:xfrm>
        </p:grpSpPr>
        <p:sp>
          <p:nvSpPr>
            <p:cNvPr id="37896" name="Oval 9"/>
            <p:cNvSpPr>
              <a:spLocks noChangeArrowheads="1"/>
            </p:cNvSpPr>
            <p:nvPr/>
          </p:nvSpPr>
          <p:spPr bwMode="auto">
            <a:xfrm>
              <a:off x="2928" y="1248"/>
              <a:ext cx="431" cy="215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37897" name="Oval 10"/>
            <p:cNvSpPr>
              <a:spLocks noChangeArrowheads="1"/>
            </p:cNvSpPr>
            <p:nvPr/>
          </p:nvSpPr>
          <p:spPr bwMode="auto">
            <a:xfrm>
              <a:off x="2832" y="1536"/>
              <a:ext cx="426" cy="212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37898" name="Line 12"/>
            <p:cNvSpPr>
              <a:spLocks noChangeShapeType="1"/>
            </p:cNvSpPr>
            <p:nvPr/>
          </p:nvSpPr>
          <p:spPr bwMode="auto">
            <a:xfrm flipH="1">
              <a:off x="3008" y="1440"/>
              <a:ext cx="56" cy="9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794557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808" name="Rectangle 80"/>
          <p:cNvSpPr>
            <a:spLocks noGrp="1" noChangeArrowheads="1"/>
          </p:cNvSpPr>
          <p:nvPr>
            <p:ph type="title"/>
          </p:nvPr>
        </p:nvSpPr>
        <p:spPr>
          <a:xfrm>
            <a:off x="405423" y="248156"/>
            <a:ext cx="5622796" cy="78090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Adding Pipeline Registers</a:t>
            </a:r>
            <a:endParaRPr lang="en-US" dirty="0"/>
          </a:p>
        </p:txBody>
      </p:sp>
      <p:sp>
        <p:nvSpPr>
          <p:cNvPr id="329809" name="Rectangle 81"/>
          <p:cNvSpPr>
            <a:spLocks noGrp="1" noChangeArrowheads="1"/>
          </p:cNvSpPr>
          <p:nvPr>
            <p:ph type="body" idx="1"/>
          </p:nvPr>
        </p:nvSpPr>
        <p:spPr>
          <a:xfrm>
            <a:off x="290917" y="1221462"/>
            <a:ext cx="4668972" cy="5223022"/>
          </a:xfrm>
        </p:spPr>
        <p:txBody>
          <a:bodyPr/>
          <a:lstStyle/>
          <a:p>
            <a:pPr marL="382693" indent="-382693">
              <a:defRPr/>
            </a:pPr>
            <a:r>
              <a:rPr lang="en-US" sz="2000" dirty="0"/>
              <a:t>Add pipeline registers between each stage</a:t>
            </a:r>
          </a:p>
          <a:p>
            <a:pPr marL="738615" lvl="1" indent="-244105">
              <a:buFont typeface="Wingdings" pitchFamily="-1" charset="2"/>
              <a:buChar char="n"/>
              <a:defRPr/>
            </a:pPr>
            <a:r>
              <a:rPr lang="en-US" sz="1800" dirty="0"/>
              <a:t>W registers are between the Memory and </a:t>
            </a:r>
            <a:r>
              <a:rPr lang="en-US" sz="1800" dirty="0" err="1"/>
              <a:t>Writeback</a:t>
            </a:r>
            <a:r>
              <a:rPr lang="en-US" sz="1800" dirty="0"/>
              <a:t> stages</a:t>
            </a:r>
          </a:p>
          <a:p>
            <a:pPr marL="738615" lvl="1" indent="-244105">
              <a:buFont typeface="Wingdings" pitchFamily="-1" charset="2"/>
              <a:buChar char="n"/>
              <a:defRPr/>
            </a:pPr>
            <a:r>
              <a:rPr lang="en-US" sz="1800" dirty="0"/>
              <a:t>M registers are between the Execute and Memory stages</a:t>
            </a:r>
          </a:p>
          <a:p>
            <a:pPr marL="738615" lvl="1" indent="-244105">
              <a:buFont typeface="Wingdings" pitchFamily="-1" charset="2"/>
              <a:buChar char="n"/>
              <a:defRPr/>
            </a:pPr>
            <a:r>
              <a:rPr lang="en-US" sz="1800" dirty="0"/>
              <a:t>E registers are between the Decode and Execute stages</a:t>
            </a:r>
          </a:p>
          <a:p>
            <a:pPr marL="738615" lvl="1" indent="-244105">
              <a:buFont typeface="Wingdings" pitchFamily="-1" charset="2"/>
              <a:buChar char="n"/>
              <a:defRPr/>
            </a:pPr>
            <a:r>
              <a:rPr lang="en-US" sz="1800" dirty="0"/>
              <a:t>D registers are between Fetch and Decode stages</a:t>
            </a:r>
          </a:p>
          <a:p>
            <a:pPr marL="738615" lvl="1" indent="-244105">
              <a:buFont typeface="Wingdings" pitchFamily="-1" charset="2"/>
              <a:buChar char="n"/>
              <a:defRPr/>
            </a:pPr>
            <a:r>
              <a:rPr lang="en-US" sz="1800" dirty="0"/>
              <a:t>F registers are for storing the predicted next instruction of the program counter PC</a:t>
            </a:r>
          </a:p>
          <a:p>
            <a:pPr marL="1137054" lvl="2" indent="-236230">
              <a:buFont typeface="Wingdings" pitchFamily="-1" charset="2"/>
              <a:buChar char="l"/>
              <a:defRPr/>
            </a:pPr>
            <a:r>
              <a:rPr lang="en-US" sz="1600" dirty="0"/>
              <a:t>Reorganize Y86 CPU to do PC prediction in the first stage rather than the last stage - see textbook</a:t>
            </a:r>
          </a:p>
        </p:txBody>
      </p:sp>
      <p:pic>
        <p:nvPicPr>
          <p:cNvPr id="39939" name="Picture 18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877" y="-6362"/>
            <a:ext cx="368176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940" name="Group 7"/>
          <p:cNvGrpSpPr>
            <a:grpSpLocks/>
          </p:cNvGrpSpPr>
          <p:nvPr/>
        </p:nvGrpSpPr>
        <p:grpSpPr bwMode="auto">
          <a:xfrm>
            <a:off x="5411366" y="1003618"/>
            <a:ext cx="2093646" cy="364211"/>
            <a:chOff x="5371046" y="1060450"/>
            <a:chExt cx="2090204" cy="363304"/>
          </a:xfrm>
        </p:grpSpPr>
        <p:sp>
          <p:nvSpPr>
            <p:cNvPr id="39953" name="Rectangle 4"/>
            <p:cNvSpPr>
              <a:spLocks noChangeArrowheads="1"/>
            </p:cNvSpPr>
            <p:nvPr/>
          </p:nvSpPr>
          <p:spPr bwMode="auto">
            <a:xfrm>
              <a:off x="5784850" y="1078146"/>
              <a:ext cx="1676400" cy="345608"/>
            </a:xfrm>
            <a:prstGeom prst="rect">
              <a:avLst/>
            </a:prstGeom>
            <a:solidFill>
              <a:srgbClr val="FF1A1A"/>
            </a:solidFill>
            <a:ln w="19050">
              <a:solidFill>
                <a:schemeClr val="tx2"/>
              </a:solidFill>
              <a:round/>
              <a:headEnd/>
              <a:tailEnd type="triangle" w="sm" len="sm"/>
            </a:ln>
          </p:spPr>
          <p:txBody>
            <a:bodyPr lIns="45720" rIns="45720" anchor="ctr">
              <a:spAutoFit/>
            </a:bodyPr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39954" name="TextBox 5"/>
            <p:cNvSpPr txBox="1">
              <a:spLocks noChangeArrowheads="1"/>
            </p:cNvSpPr>
            <p:nvPr/>
          </p:nvSpPr>
          <p:spPr bwMode="auto">
            <a:xfrm>
              <a:off x="5371046" y="1060450"/>
              <a:ext cx="402674" cy="346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66"/>
                  </a:solidFill>
                </a:rPr>
                <a:t>W</a:t>
              </a:r>
            </a:p>
          </p:txBody>
        </p:sp>
      </p:grpSp>
      <p:grpSp>
        <p:nvGrpSpPr>
          <p:cNvPr id="39941" name="Group 8"/>
          <p:cNvGrpSpPr>
            <a:grpSpLocks/>
          </p:cNvGrpSpPr>
          <p:nvPr/>
        </p:nvGrpSpPr>
        <p:grpSpPr bwMode="auto">
          <a:xfrm>
            <a:off x="5411366" y="2225080"/>
            <a:ext cx="2080928" cy="364211"/>
            <a:chOff x="5383908" y="1060450"/>
            <a:chExt cx="2077342" cy="363304"/>
          </a:xfrm>
        </p:grpSpPr>
        <p:sp>
          <p:nvSpPr>
            <p:cNvPr id="39951" name="Rectangle 9"/>
            <p:cNvSpPr>
              <a:spLocks noChangeArrowheads="1"/>
            </p:cNvSpPr>
            <p:nvPr/>
          </p:nvSpPr>
          <p:spPr bwMode="auto">
            <a:xfrm>
              <a:off x="5784850" y="1078146"/>
              <a:ext cx="1676400" cy="345608"/>
            </a:xfrm>
            <a:prstGeom prst="rect">
              <a:avLst/>
            </a:prstGeom>
            <a:solidFill>
              <a:srgbClr val="FF1A1A"/>
            </a:solidFill>
            <a:ln w="19050">
              <a:solidFill>
                <a:schemeClr val="tx2"/>
              </a:solidFill>
              <a:round/>
              <a:headEnd/>
              <a:tailEnd type="triangle" w="sm" len="sm"/>
            </a:ln>
          </p:spPr>
          <p:txBody>
            <a:bodyPr lIns="45720" rIns="45720" anchor="ctr">
              <a:spAutoFit/>
            </a:bodyPr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39952" name="TextBox 10"/>
            <p:cNvSpPr txBox="1">
              <a:spLocks noChangeArrowheads="1"/>
            </p:cNvSpPr>
            <p:nvPr/>
          </p:nvSpPr>
          <p:spPr bwMode="auto">
            <a:xfrm>
              <a:off x="5383908" y="1060450"/>
              <a:ext cx="376951" cy="346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66"/>
                  </a:solidFill>
                </a:rPr>
                <a:t>M</a:t>
              </a:r>
            </a:p>
          </p:txBody>
        </p:sp>
      </p:grpSp>
      <p:grpSp>
        <p:nvGrpSpPr>
          <p:cNvPr id="39942" name="Group 11"/>
          <p:cNvGrpSpPr>
            <a:grpSpLocks/>
          </p:cNvGrpSpPr>
          <p:nvPr/>
        </p:nvGrpSpPr>
        <p:grpSpPr bwMode="auto">
          <a:xfrm>
            <a:off x="5411366" y="3370201"/>
            <a:ext cx="2060261" cy="364211"/>
            <a:chOff x="5403069" y="1060450"/>
            <a:chExt cx="2058181" cy="363304"/>
          </a:xfrm>
        </p:grpSpPr>
        <p:sp>
          <p:nvSpPr>
            <p:cNvPr id="39949" name="Rectangle 12"/>
            <p:cNvSpPr>
              <a:spLocks noChangeArrowheads="1"/>
            </p:cNvSpPr>
            <p:nvPr/>
          </p:nvSpPr>
          <p:spPr bwMode="auto">
            <a:xfrm>
              <a:off x="5784850" y="1078146"/>
              <a:ext cx="1676400" cy="345608"/>
            </a:xfrm>
            <a:prstGeom prst="rect">
              <a:avLst/>
            </a:prstGeom>
            <a:solidFill>
              <a:srgbClr val="FF1A1A"/>
            </a:solidFill>
            <a:ln w="19050">
              <a:solidFill>
                <a:schemeClr val="tx2"/>
              </a:solidFill>
              <a:round/>
              <a:headEnd/>
              <a:tailEnd type="triangle" w="sm" len="sm"/>
            </a:ln>
          </p:spPr>
          <p:txBody>
            <a:bodyPr lIns="45720" rIns="45720" anchor="ctr">
              <a:spAutoFit/>
            </a:bodyPr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39950" name="TextBox 13"/>
            <p:cNvSpPr txBox="1">
              <a:spLocks noChangeArrowheads="1"/>
            </p:cNvSpPr>
            <p:nvPr/>
          </p:nvSpPr>
          <p:spPr bwMode="auto">
            <a:xfrm>
              <a:off x="5403069" y="1060450"/>
              <a:ext cx="338629" cy="346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66"/>
                  </a:solidFill>
                </a:rPr>
                <a:t>E</a:t>
              </a:r>
            </a:p>
          </p:txBody>
        </p:sp>
      </p:grpSp>
      <p:grpSp>
        <p:nvGrpSpPr>
          <p:cNvPr id="39943" name="Group 14"/>
          <p:cNvGrpSpPr>
            <a:grpSpLocks/>
          </p:cNvGrpSpPr>
          <p:nvPr/>
        </p:nvGrpSpPr>
        <p:grpSpPr bwMode="auto">
          <a:xfrm>
            <a:off x="5411412" y="4438980"/>
            <a:ext cx="2068211" cy="364211"/>
            <a:chOff x="5396700" y="1060450"/>
            <a:chExt cx="2064550" cy="363304"/>
          </a:xfrm>
        </p:grpSpPr>
        <p:sp>
          <p:nvSpPr>
            <p:cNvPr id="39947" name="Rectangle 15"/>
            <p:cNvSpPr>
              <a:spLocks noChangeArrowheads="1"/>
            </p:cNvSpPr>
            <p:nvPr/>
          </p:nvSpPr>
          <p:spPr bwMode="auto">
            <a:xfrm>
              <a:off x="5784850" y="1078146"/>
              <a:ext cx="1676400" cy="345608"/>
            </a:xfrm>
            <a:prstGeom prst="rect">
              <a:avLst/>
            </a:prstGeom>
            <a:solidFill>
              <a:srgbClr val="FF1A1A"/>
            </a:solidFill>
            <a:ln w="19050">
              <a:solidFill>
                <a:schemeClr val="tx2"/>
              </a:solidFill>
              <a:round/>
              <a:headEnd/>
              <a:tailEnd type="triangle" w="sm" len="sm"/>
            </a:ln>
          </p:spPr>
          <p:txBody>
            <a:bodyPr lIns="45720" rIns="45720" anchor="ctr">
              <a:spAutoFit/>
            </a:bodyPr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39948" name="TextBox 16"/>
            <p:cNvSpPr txBox="1">
              <a:spLocks noChangeArrowheads="1"/>
            </p:cNvSpPr>
            <p:nvPr/>
          </p:nvSpPr>
          <p:spPr bwMode="auto">
            <a:xfrm>
              <a:off x="5396700" y="1060450"/>
              <a:ext cx="351366" cy="346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66"/>
                  </a:solidFill>
                </a:rPr>
                <a:t>D</a:t>
              </a:r>
            </a:p>
          </p:txBody>
        </p:sp>
      </p:grpSp>
      <p:grpSp>
        <p:nvGrpSpPr>
          <p:cNvPr id="39944" name="Group 17"/>
          <p:cNvGrpSpPr>
            <a:grpSpLocks/>
          </p:cNvGrpSpPr>
          <p:nvPr/>
        </p:nvGrpSpPr>
        <p:grpSpPr bwMode="auto">
          <a:xfrm>
            <a:off x="5411412" y="5566559"/>
            <a:ext cx="2053903" cy="364212"/>
            <a:chOff x="5409549" y="1060450"/>
            <a:chExt cx="2051701" cy="363304"/>
          </a:xfrm>
        </p:grpSpPr>
        <p:sp>
          <p:nvSpPr>
            <p:cNvPr id="39945" name="Rectangle 18"/>
            <p:cNvSpPr>
              <a:spLocks noChangeArrowheads="1"/>
            </p:cNvSpPr>
            <p:nvPr/>
          </p:nvSpPr>
          <p:spPr bwMode="auto">
            <a:xfrm>
              <a:off x="5784850" y="1078146"/>
              <a:ext cx="1676400" cy="345608"/>
            </a:xfrm>
            <a:prstGeom prst="rect">
              <a:avLst/>
            </a:prstGeom>
            <a:solidFill>
              <a:srgbClr val="FF1A1A"/>
            </a:solidFill>
            <a:ln w="19050">
              <a:solidFill>
                <a:schemeClr val="tx2"/>
              </a:solidFill>
              <a:round/>
              <a:headEnd/>
              <a:tailEnd type="triangle" w="sm" len="sm"/>
            </a:ln>
          </p:spPr>
          <p:txBody>
            <a:bodyPr lIns="45720" rIns="45720" anchor="ctr">
              <a:spAutoFit/>
            </a:bodyPr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39946" name="TextBox 19"/>
            <p:cNvSpPr txBox="1">
              <a:spLocks noChangeArrowheads="1"/>
            </p:cNvSpPr>
            <p:nvPr/>
          </p:nvSpPr>
          <p:spPr bwMode="auto">
            <a:xfrm>
              <a:off x="5409549" y="1060450"/>
              <a:ext cx="325668" cy="346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66"/>
                  </a:solidFill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983259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98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98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98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98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298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298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298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809" grpId="0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05419" y="248109"/>
            <a:ext cx="3333617" cy="973353"/>
          </a:xfrm>
        </p:spPr>
        <p:txBody>
          <a:bodyPr/>
          <a:lstStyle/>
          <a:p>
            <a:pPr defTabSz="907095" eaLnBrk="1" hangingPunct="1">
              <a:defRPr/>
            </a:pPr>
            <a:r>
              <a:rPr lang="en-US" smtClean="0">
                <a:ea typeface="+mj-ea"/>
                <a:cs typeface="+mj-cs"/>
              </a:rPr>
              <a:t>Predicting the PC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59" y="4504141"/>
            <a:ext cx="8636883" cy="1940343"/>
          </a:xfrm>
        </p:spPr>
        <p:txBody>
          <a:bodyPr/>
          <a:lstStyle/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Start fetch of new instruction after current one has completed fetch stage</a:t>
            </a:r>
          </a:p>
          <a:p>
            <a:pPr lvl="2" eaLnBrk="1" hangingPunct="1"/>
            <a:r>
              <a:rPr lang="en-US">
                <a:latin typeface="Helvetica" charset="0"/>
                <a:ea typeface="ＭＳ Ｐゴシック" charset="0"/>
              </a:rPr>
              <a:t>Not enough time to reliably determine next instruction</a:t>
            </a:r>
          </a:p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Guess which instruction will follow</a:t>
            </a:r>
          </a:p>
          <a:p>
            <a:pPr lvl="2" eaLnBrk="1" hangingPunct="1"/>
            <a:r>
              <a:rPr lang="en-US">
                <a:latin typeface="Helvetica" charset="0"/>
                <a:ea typeface="ＭＳ Ｐゴシック" charset="0"/>
              </a:rPr>
              <a:t>Recover if prediction was incorrect</a:t>
            </a:r>
          </a:p>
        </p:txBody>
      </p:sp>
      <p:pic>
        <p:nvPicPr>
          <p:cNvPr id="4096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976" y="152725"/>
            <a:ext cx="5053682" cy="4146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761949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7095"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Our PC Prediction Strategy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3347" indent="-383347" defTabSz="907095"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Instructions that Don’</a:t>
            </a:r>
            <a:r>
              <a:rPr lang="en-US" altLang="ja-JP" dirty="0" smtClean="0">
                <a:ea typeface="+mn-ea"/>
                <a:cs typeface="+mn-cs"/>
              </a:rPr>
              <a:t>t Transfer Control</a:t>
            </a:r>
          </a:p>
          <a:p>
            <a:pPr marL="738295" lvl="1" indent="-242942" defTabSz="907095" eaLnBrk="1" hangingPunct="1">
              <a:buFont typeface="Wingdings" pitchFamily="-1" charset="2"/>
              <a:buChar char="n"/>
              <a:defRPr/>
            </a:pPr>
            <a:r>
              <a:rPr lang="en-US" dirty="0" smtClean="0"/>
              <a:t>Examples: sequence of instructions like </a:t>
            </a:r>
            <a:r>
              <a:rPr lang="en-US" b="0" dirty="0" err="1" smtClean="0">
                <a:latin typeface="Courier"/>
                <a:cs typeface="Courier"/>
              </a:rPr>
              <a:t>addl</a:t>
            </a:r>
            <a:r>
              <a:rPr lang="en-US" b="0" dirty="0" smtClean="0">
                <a:latin typeface="Courier"/>
                <a:cs typeface="Courier"/>
              </a:rPr>
              <a:t> </a:t>
            </a:r>
            <a:r>
              <a:rPr lang="en-US" dirty="0" smtClean="0"/>
              <a:t>followed by </a:t>
            </a:r>
            <a:r>
              <a:rPr lang="en-US" b="0" dirty="0" err="1" smtClean="0">
                <a:latin typeface="Courier"/>
                <a:cs typeface="Courier"/>
              </a:rPr>
              <a:t>irmovl</a:t>
            </a:r>
            <a:r>
              <a:rPr lang="en-US" b="0" dirty="0" smtClean="0">
                <a:latin typeface="Courier"/>
                <a:cs typeface="Courier"/>
              </a:rPr>
              <a:t> </a:t>
            </a:r>
            <a:r>
              <a:rPr lang="en-US" dirty="0" smtClean="0"/>
              <a:t>followed by </a:t>
            </a:r>
            <a:r>
              <a:rPr lang="en-US" b="0" dirty="0" err="1" smtClean="0">
                <a:latin typeface="Courier"/>
                <a:cs typeface="Courier"/>
              </a:rPr>
              <a:t>andl</a:t>
            </a:r>
            <a:r>
              <a:rPr lang="en-US" b="0" dirty="0" smtClean="0">
                <a:latin typeface="Courier"/>
                <a:cs typeface="Courier"/>
              </a:rPr>
              <a:t> </a:t>
            </a:r>
            <a:r>
              <a:rPr lang="en-US" dirty="0" smtClean="0"/>
              <a:t>followed by …</a:t>
            </a:r>
          </a:p>
          <a:p>
            <a:pPr marL="738295" lvl="1" indent="-242942" defTabSz="907095" eaLnBrk="1" hangingPunct="1">
              <a:buFont typeface="Wingdings" pitchFamily="-1" charset="2"/>
              <a:buChar char="n"/>
              <a:defRPr/>
            </a:pPr>
            <a:r>
              <a:rPr lang="en-US" dirty="0" smtClean="0"/>
              <a:t>Predict next PC to be </a:t>
            </a:r>
            <a:r>
              <a:rPr lang="en-US" dirty="0" err="1" smtClean="0"/>
              <a:t>valP</a:t>
            </a:r>
            <a:endParaRPr lang="en-US" dirty="0" smtClean="0"/>
          </a:p>
          <a:p>
            <a:pPr marL="738295" lvl="1" indent="-242942" defTabSz="907095" eaLnBrk="1" hangingPunct="1">
              <a:buFont typeface="Wingdings" pitchFamily="-1" charset="2"/>
              <a:buChar char="n"/>
              <a:defRPr/>
            </a:pPr>
            <a:r>
              <a:rPr lang="en-US" dirty="0" smtClean="0"/>
              <a:t>Always reliable</a:t>
            </a:r>
          </a:p>
          <a:p>
            <a:pPr marL="383347" indent="-383347" defTabSz="907095"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Call and Unconditional Jumps:</a:t>
            </a:r>
          </a:p>
          <a:p>
            <a:pPr marL="738295" lvl="1" indent="-242942" defTabSz="907095" eaLnBrk="1" hangingPunct="1">
              <a:buFont typeface="Wingdings" pitchFamily="-1" charset="2"/>
              <a:buChar char="n"/>
              <a:defRPr/>
            </a:pPr>
            <a:r>
              <a:rPr lang="en-US" dirty="0" smtClean="0"/>
              <a:t>e.g. </a:t>
            </a:r>
            <a:r>
              <a:rPr lang="en-US" b="0" dirty="0" smtClean="0">
                <a:latin typeface="Courier"/>
                <a:cs typeface="Courier"/>
              </a:rPr>
              <a:t>call/</a:t>
            </a:r>
            <a:r>
              <a:rPr lang="en-US" b="0" dirty="0" err="1" smtClean="0">
                <a:latin typeface="Courier"/>
                <a:cs typeface="Courier"/>
              </a:rPr>
              <a:t>jmp</a:t>
            </a:r>
            <a:r>
              <a:rPr lang="en-US" b="0" dirty="0" smtClean="0">
                <a:latin typeface="Courier"/>
                <a:cs typeface="Courier"/>
              </a:rPr>
              <a:t> </a:t>
            </a:r>
            <a:r>
              <a:rPr lang="en-US" dirty="0" smtClean="0"/>
              <a:t>0xffff0a42</a:t>
            </a:r>
          </a:p>
          <a:p>
            <a:pPr marL="738295" lvl="1" indent="-242942" defTabSz="907095" eaLnBrk="1" hangingPunct="1">
              <a:buFont typeface="Wingdings" pitchFamily="-1" charset="2"/>
              <a:buChar char="n"/>
              <a:defRPr/>
            </a:pPr>
            <a:r>
              <a:rPr lang="en-US" dirty="0" smtClean="0"/>
              <a:t>Predict next PC to be </a:t>
            </a:r>
            <a:r>
              <a:rPr lang="en-US" dirty="0" err="1" smtClean="0"/>
              <a:t>valC</a:t>
            </a:r>
            <a:r>
              <a:rPr lang="en-US" dirty="0" smtClean="0"/>
              <a:t> (destination)</a:t>
            </a:r>
          </a:p>
          <a:p>
            <a:pPr marL="738295" lvl="1" indent="-242942" defTabSz="907095" eaLnBrk="1" hangingPunct="1">
              <a:buFont typeface="Wingdings" pitchFamily="-1" charset="2"/>
              <a:buChar char="n"/>
              <a:defRPr/>
            </a:pPr>
            <a:r>
              <a:rPr lang="en-US" dirty="0" smtClean="0"/>
              <a:t>Always reliable</a:t>
            </a:r>
          </a:p>
        </p:txBody>
      </p:sp>
    </p:spTree>
    <p:extLst>
      <p:ext uri="{BB962C8B-B14F-4D97-AF65-F5344CB8AC3E}">
        <p14:creationId xmlns:p14="http://schemas.microsoft.com/office/powerpoint/2010/main" val="64918598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0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0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0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0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0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7095"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Our PC Prediction Strategy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3347" indent="-383347" defTabSz="907095" eaLnBrk="1" hangingPunct="1">
              <a:defRPr/>
            </a:pPr>
            <a:r>
              <a:rPr lang="en-US" dirty="0">
                <a:latin typeface="Helvetica" charset="0"/>
              </a:rPr>
              <a:t>Conditional Jumps:</a:t>
            </a:r>
          </a:p>
          <a:p>
            <a:pPr marL="738295" lvl="1" indent="-242942" defTabSz="907095" eaLnBrk="1" hangingPunct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e.g. </a:t>
            </a:r>
            <a:r>
              <a:rPr lang="en-US" b="0" dirty="0" err="1">
                <a:latin typeface="Courier" charset="0"/>
                <a:ea typeface="ＭＳ Ｐゴシック" charset="0"/>
                <a:cs typeface="Courier" charset="0"/>
              </a:rPr>
              <a:t>jle</a:t>
            </a:r>
            <a:r>
              <a:rPr lang="en-US" b="0" dirty="0">
                <a:latin typeface="Courier" charset="0"/>
                <a:ea typeface="ＭＳ Ｐゴシック" charset="0"/>
                <a:cs typeface="Courier" charset="0"/>
              </a:rPr>
              <a:t> </a:t>
            </a:r>
            <a:r>
              <a:rPr lang="en-US" dirty="0">
                <a:latin typeface="Helvetica" charset="0"/>
                <a:ea typeface="ＭＳ Ｐゴシック" charset="0"/>
              </a:rPr>
              <a:t>0xffff0a42</a:t>
            </a:r>
          </a:p>
          <a:p>
            <a:pPr marL="738295" lvl="1" indent="-242942" defTabSz="907095" eaLnBrk="1" hangingPunct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Where to jump next depends on results of condition codes of the previous instruction, which has still not </a:t>
            </a:r>
            <a:r>
              <a:rPr lang="en-US" dirty="0" smtClean="0">
                <a:latin typeface="Helvetica" charset="0"/>
                <a:ea typeface="ＭＳ Ｐゴシック" charset="0"/>
              </a:rPr>
              <a:t>even reached </a:t>
            </a:r>
            <a:r>
              <a:rPr lang="en-US" dirty="0">
                <a:latin typeface="Helvetica" charset="0"/>
                <a:ea typeface="ＭＳ Ｐゴシック" charset="0"/>
              </a:rPr>
              <a:t>the Execute </a:t>
            </a:r>
            <a:r>
              <a:rPr lang="en-US" dirty="0" smtClean="0">
                <a:latin typeface="Helvetica" charset="0"/>
                <a:ea typeface="ＭＳ Ｐゴシック" charset="0"/>
              </a:rPr>
              <a:t>stage where the condition codes are generated!</a:t>
            </a:r>
            <a:endParaRPr lang="en-US" dirty="0">
              <a:latin typeface="Helvetica" charset="0"/>
              <a:ea typeface="ＭＳ Ｐゴシック" charset="0"/>
            </a:endParaRPr>
          </a:p>
          <a:p>
            <a:pPr marL="738295" lvl="1" indent="-242942" defTabSz="907095" eaLnBrk="1" hangingPunct="1">
              <a:defRPr/>
            </a:pPr>
            <a:r>
              <a:rPr lang="en-US" i="1" dirty="0" smtClean="0">
                <a:latin typeface="Helvetica" charset="0"/>
                <a:ea typeface="ＭＳ Ｐゴシック" charset="0"/>
              </a:rPr>
              <a:t>Branch prediction strategy</a:t>
            </a:r>
            <a:r>
              <a:rPr lang="en-US" dirty="0" smtClean="0">
                <a:latin typeface="Helvetica" charset="0"/>
                <a:ea typeface="ＭＳ Ｐゴシック" charset="0"/>
              </a:rPr>
              <a:t>: Predict </a:t>
            </a:r>
            <a:r>
              <a:rPr lang="en-US" dirty="0">
                <a:latin typeface="Helvetica" charset="0"/>
                <a:ea typeface="ＭＳ Ｐゴシック" charset="0"/>
              </a:rPr>
              <a:t>next PC to be </a:t>
            </a:r>
            <a:r>
              <a:rPr lang="en-US" dirty="0" smtClean="0">
                <a:latin typeface="Helvetica" charset="0"/>
                <a:ea typeface="ＭＳ Ｐゴシック" charset="0"/>
              </a:rPr>
              <a:t>the jump address/destination (</a:t>
            </a:r>
            <a:r>
              <a:rPr lang="en-US" dirty="0" err="1" smtClean="0">
                <a:latin typeface="Helvetica" charset="0"/>
                <a:ea typeface="ＭＳ Ｐゴシック" charset="0"/>
              </a:rPr>
              <a:t>valC</a:t>
            </a:r>
            <a:r>
              <a:rPr lang="en-US" dirty="0" smtClean="0">
                <a:latin typeface="Helvetica" charset="0"/>
                <a:ea typeface="ＭＳ Ｐゴシック" charset="0"/>
              </a:rPr>
              <a:t>)</a:t>
            </a:r>
          </a:p>
          <a:p>
            <a:pPr marL="1137418" lvl="2" indent="-236636" defTabSz="907095" eaLnBrk="1" hangingPunct="1">
              <a:defRPr/>
            </a:pPr>
            <a:r>
              <a:rPr lang="en-US" dirty="0">
                <a:solidFill>
                  <a:srgbClr val="000099"/>
                </a:solidFill>
                <a:latin typeface="Helvetica" charset="0"/>
                <a:ea typeface="ＭＳ Ｐゴシック" charset="0"/>
              </a:rPr>
              <a:t>So Y86 default is to always take the branch – </a:t>
            </a:r>
            <a:r>
              <a:rPr lang="en-US" i="1" dirty="0">
                <a:solidFill>
                  <a:srgbClr val="000099"/>
                </a:solidFill>
                <a:latin typeface="Helvetica" charset="0"/>
                <a:ea typeface="ＭＳ Ｐゴシック" charset="0"/>
              </a:rPr>
              <a:t>always taken </a:t>
            </a:r>
            <a:r>
              <a:rPr lang="en-US" dirty="0">
                <a:solidFill>
                  <a:srgbClr val="000099"/>
                </a:solidFill>
                <a:latin typeface="Helvetica" charset="0"/>
                <a:ea typeface="ＭＳ Ｐゴシック" charset="0"/>
              </a:rPr>
              <a:t>branch prediction </a:t>
            </a:r>
            <a:r>
              <a:rPr lang="en-US" dirty="0" smtClean="0">
                <a:solidFill>
                  <a:srgbClr val="000099"/>
                </a:solidFill>
                <a:latin typeface="Helvetica" charset="0"/>
                <a:ea typeface="ＭＳ Ｐゴシック" charset="0"/>
              </a:rPr>
              <a:t>strategy</a:t>
            </a:r>
          </a:p>
          <a:p>
            <a:pPr marL="1137418" lvl="2" indent="-236636" defTabSz="907095" eaLnBrk="1" hangingPunct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Typically right 60% of </a:t>
            </a:r>
            <a:r>
              <a:rPr lang="en-US" dirty="0" smtClean="0">
                <a:latin typeface="Helvetica" charset="0"/>
                <a:ea typeface="ＭＳ Ｐゴシック" charset="0"/>
              </a:rPr>
              <a:t>time</a:t>
            </a:r>
            <a:endParaRPr lang="en-US" i="1" dirty="0" smtClean="0">
              <a:latin typeface="Helvetica" charset="0"/>
              <a:ea typeface="ＭＳ Ｐゴシック" charset="0"/>
            </a:endParaRPr>
          </a:p>
          <a:p>
            <a:pPr marL="738295" lvl="1" indent="-242942" defTabSz="907095" eaLnBrk="1" hangingPunct="1">
              <a:defRPr/>
            </a:pPr>
            <a:r>
              <a:rPr lang="en-US" dirty="0" smtClean="0">
                <a:latin typeface="Helvetica" charset="0"/>
                <a:ea typeface="ＭＳ Ｐゴシック" charset="0"/>
              </a:rPr>
              <a:t>Begin </a:t>
            </a:r>
            <a:r>
              <a:rPr lang="en-US" i="1" dirty="0" smtClean="0">
                <a:latin typeface="Helvetica" charset="0"/>
                <a:ea typeface="ＭＳ Ｐゴシック" charset="0"/>
              </a:rPr>
              <a:t>speculative execution </a:t>
            </a:r>
            <a:r>
              <a:rPr lang="en-US" dirty="0" smtClean="0">
                <a:latin typeface="Helvetica" charset="0"/>
                <a:ea typeface="ＭＳ Ｐゴシック" charset="0"/>
              </a:rPr>
              <a:t>- Only correct if branch is taken</a:t>
            </a:r>
          </a:p>
          <a:p>
            <a:pPr marL="1137580" lvl="2" indent="-242942" defTabSz="907095" eaLnBrk="1" hangingPunct="1">
              <a:defRPr/>
            </a:pPr>
            <a:r>
              <a:rPr lang="en-US" dirty="0" smtClean="0">
                <a:latin typeface="Helvetica" charset="0"/>
                <a:ea typeface="ＭＳ Ｐゴシック" charset="0"/>
              </a:rPr>
              <a:t>If incorrect, must flush pipeline and discard speculative execution results</a:t>
            </a:r>
          </a:p>
        </p:txBody>
      </p:sp>
    </p:spTree>
    <p:extLst>
      <p:ext uri="{BB962C8B-B14F-4D97-AF65-F5344CB8AC3E}">
        <p14:creationId xmlns:p14="http://schemas.microsoft.com/office/powerpoint/2010/main" val="285698275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0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0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0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0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0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7" grpId="0" build="p" bldLvl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7095"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Our PC Prediction Strategy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3347" indent="-383347" defTabSz="907095" eaLnBrk="1" hangingPunct="1">
              <a:defRPr/>
            </a:pPr>
            <a:r>
              <a:rPr lang="en-US" dirty="0" smtClean="0">
                <a:latin typeface="Helvetica" charset="0"/>
              </a:rPr>
              <a:t>Return </a:t>
            </a:r>
            <a:r>
              <a:rPr lang="en-US" dirty="0">
                <a:latin typeface="Helvetica" charset="0"/>
              </a:rPr>
              <a:t>Instruction: </a:t>
            </a:r>
            <a:r>
              <a:rPr lang="en-US" b="0" dirty="0">
                <a:latin typeface="Courier" charset="0"/>
                <a:cs typeface="Courier" charset="0"/>
              </a:rPr>
              <a:t>ret</a:t>
            </a:r>
          </a:p>
          <a:p>
            <a:pPr marL="738295" lvl="1" indent="-242942" defTabSz="907095" eaLnBrk="1" hangingPunct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Where to jump next depends on popping the return address off the stack, which means pulling it from memory – an operation that occurs many stages in the future!</a:t>
            </a:r>
          </a:p>
          <a:p>
            <a:pPr marL="738295" lvl="1" indent="-242942" defTabSz="907095" eaLnBrk="1" hangingPunct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Don</a:t>
            </a:r>
            <a:r>
              <a:rPr lang="ja-JP" altLang="en-US" dirty="0">
                <a:latin typeface="Arial" charset="0"/>
                <a:ea typeface="ＭＳ Ｐゴシック" charset="0"/>
              </a:rPr>
              <a:t>’</a:t>
            </a:r>
            <a:r>
              <a:rPr lang="en-US" altLang="ja-JP" dirty="0">
                <a:latin typeface="Helvetica" charset="0"/>
                <a:ea typeface="ＭＳ Ｐゴシック" charset="0"/>
              </a:rPr>
              <a:t>t try to predict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9124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7" grpId="0" build="p" bldLvl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836" y="381749"/>
            <a:ext cx="3333618" cy="973353"/>
          </a:xfrm>
        </p:spPr>
        <p:txBody>
          <a:bodyPr/>
          <a:lstStyle/>
          <a:p>
            <a:pPr defTabSz="907095" eaLnBrk="1" hangingPunct="1">
              <a:defRPr/>
            </a:pPr>
            <a:r>
              <a:rPr lang="en-US" smtClean="0">
                <a:ea typeface="+mj-ea"/>
                <a:cs typeface="+mj-cs"/>
              </a:rPr>
              <a:t>Recovering from PC Misprediction</a:t>
            </a:r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59" y="4116072"/>
            <a:ext cx="8636883" cy="2093026"/>
          </a:xfrm>
        </p:spPr>
        <p:txBody>
          <a:bodyPr/>
          <a:lstStyle/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Mispredicted Jump</a:t>
            </a:r>
          </a:p>
          <a:p>
            <a:pPr lvl="2" eaLnBrk="1" hangingPunct="1"/>
            <a:r>
              <a:rPr lang="en-US">
                <a:latin typeface="Helvetica" charset="0"/>
                <a:ea typeface="ＭＳ Ｐゴシック" charset="0"/>
              </a:rPr>
              <a:t>Will see branch flag once instruction reaches memory stage</a:t>
            </a:r>
          </a:p>
          <a:p>
            <a:pPr lvl="2" eaLnBrk="1" hangingPunct="1"/>
            <a:r>
              <a:rPr lang="en-US">
                <a:latin typeface="Helvetica" charset="0"/>
                <a:ea typeface="ＭＳ Ｐゴシック" charset="0"/>
              </a:rPr>
              <a:t>Can get fall-through PC from valP</a:t>
            </a:r>
          </a:p>
          <a:p>
            <a:pPr lvl="2" eaLnBrk="1" hangingPunct="1"/>
            <a:r>
              <a:rPr lang="en-US">
                <a:latin typeface="Helvetica" charset="0"/>
                <a:ea typeface="ＭＳ Ｐゴシック" charset="0"/>
              </a:rPr>
              <a:t>Have to flush/ignore much of pipeline, fetch correct instruction and start to fill pipeline again</a:t>
            </a:r>
          </a:p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Return Instruction</a:t>
            </a:r>
          </a:p>
          <a:p>
            <a:pPr lvl="2" eaLnBrk="1" hangingPunct="1"/>
            <a:r>
              <a:rPr lang="en-US">
                <a:latin typeface="Helvetica" charset="0"/>
                <a:ea typeface="ＭＳ Ｐゴシック" charset="0"/>
              </a:rPr>
              <a:t>Will get return PC when </a:t>
            </a:r>
            <a:r>
              <a:rPr lang="en-US">
                <a:latin typeface="Courier New" charset="0"/>
                <a:ea typeface="ＭＳ Ｐゴシック" charset="0"/>
              </a:rPr>
              <a:t>ret</a:t>
            </a:r>
            <a:r>
              <a:rPr lang="en-US">
                <a:latin typeface="Helvetica" charset="0"/>
                <a:ea typeface="ＭＳ Ｐゴシック" charset="0"/>
              </a:rPr>
              <a:t> reaches write-back stage</a:t>
            </a:r>
          </a:p>
          <a:p>
            <a:pPr lvl="2" eaLnBrk="1" hangingPunct="1"/>
            <a:r>
              <a:rPr lang="en-US">
                <a:latin typeface="Helvetica" charset="0"/>
                <a:ea typeface="ＭＳ Ｐゴシック" charset="0"/>
              </a:rPr>
              <a:t>Pipeline goes mostly empty</a:t>
            </a:r>
          </a:p>
        </p:txBody>
      </p:sp>
      <p:pic>
        <p:nvPicPr>
          <p:cNvPr id="4915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730" y="152725"/>
            <a:ext cx="5053682" cy="4146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773100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9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9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3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567" y="1220788"/>
            <a:ext cx="8668922" cy="5224462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latin typeface="Helvetica" charset="0"/>
              </a:rPr>
              <a:t>Read:</a:t>
            </a:r>
          </a:p>
          <a:p>
            <a:pPr lvl="1">
              <a:defRPr/>
            </a:pPr>
            <a:r>
              <a:rPr lang="en-US" sz="2400" dirty="0">
                <a:latin typeface="Helvetica" charset="0"/>
                <a:ea typeface="ＭＳ Ｐゴシック" charset="0"/>
                <a:cs typeface="ＭＳ Ｐゴシック" charset="0"/>
              </a:rPr>
              <a:t>Chapter </a:t>
            </a:r>
            <a:r>
              <a:rPr lang="en-US" sz="2400" dirty="0" smtClean="0">
                <a:latin typeface="Helvetica" charset="0"/>
                <a:ea typeface="ＭＳ Ｐゴシック" charset="0"/>
                <a:cs typeface="ＭＳ Ｐゴシック" charset="0"/>
              </a:rPr>
              <a:t>4:</a:t>
            </a:r>
          </a:p>
          <a:p>
            <a:pPr lvl="2">
              <a:defRPr/>
            </a:pP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4.1 </a:t>
            </a:r>
            <a:r>
              <a:rPr lang="en-US" sz="2000" dirty="0">
                <a:latin typeface="Helvetica" charset="0"/>
                <a:ea typeface="ＭＳ Ｐゴシック" charset="0"/>
                <a:cs typeface="ＭＳ Ｐゴシック" charset="0"/>
              </a:rPr>
              <a:t>(Y86 CPU is a simplified version of x86 CPU)</a:t>
            </a:r>
          </a:p>
          <a:p>
            <a:pPr lvl="2">
              <a:defRPr/>
            </a:pPr>
            <a:r>
              <a:rPr lang="en-US" sz="2000" dirty="0">
                <a:latin typeface="Helvetica" charset="0"/>
                <a:ea typeface="ＭＳ Ｐゴシック" charset="0"/>
                <a:cs typeface="ＭＳ Ｐゴシック" charset="0"/>
              </a:rPr>
              <a:t>4.3.2 (pp. 396-399) </a:t>
            </a:r>
            <a:r>
              <a:rPr lang="mr-IN" sz="2000" dirty="0">
                <a:latin typeface="Helvetica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2000" dirty="0">
                <a:latin typeface="Helvetica" charset="0"/>
                <a:ea typeface="ＭＳ Ｐゴシック" charset="0"/>
                <a:cs typeface="ＭＳ Ｐゴシック" charset="0"/>
              </a:rPr>
              <a:t> Y86 CPU has 5 stages</a:t>
            </a:r>
          </a:p>
          <a:p>
            <a:pPr lvl="2">
              <a:defRPr/>
            </a:pPr>
            <a:r>
              <a:rPr lang="en-US" sz="2000" dirty="0">
                <a:latin typeface="Helvetica" charset="0"/>
                <a:ea typeface="ＭＳ Ｐゴシック" charset="0"/>
                <a:cs typeface="ＭＳ Ｐゴシック" charset="0"/>
              </a:rPr>
              <a:t>4.4 </a:t>
            </a:r>
            <a:r>
              <a:rPr lang="mr-IN" sz="2000" dirty="0">
                <a:latin typeface="Helvetica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2000" dirty="0">
                <a:latin typeface="Helvetica" charset="0"/>
                <a:ea typeface="ＭＳ Ｐゴシック" charset="0"/>
                <a:cs typeface="ＭＳ Ｐゴシック" charset="0"/>
              </a:rPr>
              <a:t> Pipelining in general</a:t>
            </a:r>
          </a:p>
          <a:p>
            <a:pPr lvl="2">
              <a:defRPr/>
            </a:pPr>
            <a:r>
              <a:rPr lang="en-US" sz="2000" dirty="0">
                <a:latin typeface="Helvetica" charset="0"/>
                <a:ea typeface="ＭＳ Ｐゴシック" charset="0"/>
                <a:cs typeface="ＭＳ Ｐゴシック" charset="0"/>
              </a:rPr>
              <a:t>4.5.1-4.5.6 </a:t>
            </a:r>
            <a:r>
              <a:rPr lang="mr-IN" sz="2000" dirty="0">
                <a:latin typeface="Helvetica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2000" dirty="0">
                <a:latin typeface="Helvetica" charset="0"/>
                <a:ea typeface="ＭＳ Ｐゴシック" charset="0"/>
                <a:cs typeface="ＭＳ Ｐゴシック" charset="0"/>
              </a:rPr>
              <a:t> Pipelining in Y86 (pp. 421-447)</a:t>
            </a:r>
          </a:p>
          <a:p>
            <a:pPr lvl="3">
              <a:defRPr/>
            </a:pPr>
            <a:r>
              <a:rPr lang="en-US" sz="2000" dirty="0">
                <a:latin typeface="Helvetica" charset="0"/>
                <a:ea typeface="ＭＳ Ｐゴシック" charset="0"/>
                <a:cs typeface="ＭＳ Ｐゴシック" charset="0"/>
              </a:rPr>
              <a:t>Don’t need to know Figures 4.40, 4.41 and 4.52 in detail, just that pipeline registers are added to each of the 5 stages of the Y86 CPU</a:t>
            </a:r>
          </a:p>
          <a:p>
            <a:pPr lvl="3">
              <a:defRPr/>
            </a:pPr>
            <a:r>
              <a:rPr lang="en-US" sz="2000" dirty="0">
                <a:latin typeface="Helvetica" charset="0"/>
                <a:ea typeface="ＭＳ Ｐゴシック" charset="0"/>
                <a:cs typeface="ＭＳ Ｐゴシック" charset="0"/>
              </a:rPr>
              <a:t>Understand all other Figures, namely the timing stage diagrams</a:t>
            </a:r>
          </a:p>
          <a:p>
            <a:pPr lvl="1">
              <a:defRPr/>
            </a:pPr>
            <a:r>
              <a:rPr lang="en-US" sz="2400" dirty="0" smtClean="0">
                <a:latin typeface="Helvetica" charset="0"/>
                <a:ea typeface="ＭＳ Ｐゴシック" charset="0"/>
                <a:cs typeface="ＭＳ Ｐゴシック" charset="0"/>
              </a:rPr>
              <a:t>Chapter 5 </a:t>
            </a:r>
            <a:r>
              <a:rPr lang="mr-IN" sz="2400" dirty="0" smtClean="0">
                <a:latin typeface="Helvetica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2400" dirty="0" smtClean="0">
                <a:latin typeface="Helvetica" charset="0"/>
                <a:ea typeface="ＭＳ Ｐゴシック" charset="0"/>
                <a:cs typeface="ＭＳ Ｐゴシック" charset="0"/>
              </a:rPr>
              <a:t> all sections</a:t>
            </a:r>
          </a:p>
          <a:p>
            <a:pPr lvl="1">
              <a:defRPr/>
            </a:pPr>
            <a:r>
              <a:rPr lang="en-US" sz="2400" dirty="0" smtClean="0">
                <a:latin typeface="Helvetica" charset="0"/>
                <a:ea typeface="ＭＳ Ｐゴシック" charset="0"/>
                <a:cs typeface="ＭＳ Ｐゴシック" charset="0"/>
              </a:rPr>
              <a:t>Do </a:t>
            </a:r>
            <a:r>
              <a:rPr lang="en-US" sz="2400" dirty="0">
                <a:latin typeface="Helvetica" charset="0"/>
                <a:ea typeface="ＭＳ Ｐゴシック" charset="0"/>
                <a:cs typeface="ＭＳ Ｐゴシック" charset="0"/>
              </a:rPr>
              <a:t>Practice </a:t>
            </a:r>
            <a:r>
              <a:rPr lang="en-US" sz="2400" dirty="0" smtClean="0">
                <a:latin typeface="Helvetica" charset="0"/>
                <a:ea typeface="ＭＳ Ｐゴシック" charset="0"/>
                <a:cs typeface="ＭＳ Ｐゴシック" charset="0"/>
              </a:rPr>
              <a:t>problems</a:t>
            </a:r>
            <a:endParaRPr lang="en-US" sz="24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9753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925" y="972832"/>
            <a:ext cx="7554292" cy="5885168"/>
          </a:xfrm>
          <a:prstGeom prst="rect">
            <a:avLst/>
          </a:prstGeom>
        </p:spPr>
      </p:pic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7095" eaLnBrk="1" hangingPunct="1">
              <a:defRPr/>
            </a:pPr>
            <a:r>
              <a:rPr lang="en-US" smtClean="0">
                <a:ea typeface="+mj-ea"/>
                <a:cs typeface="+mj-cs"/>
              </a:rPr>
              <a:t>Pipeline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197181227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924" y="680753"/>
            <a:ext cx="7540566" cy="5954627"/>
          </a:xfrm>
          <a:prstGeom prst="rect">
            <a:avLst/>
          </a:prstGeom>
        </p:spPr>
      </p:pic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878" y="43"/>
            <a:ext cx="8716369" cy="780909"/>
          </a:xfrm>
        </p:spPr>
        <p:txBody>
          <a:bodyPr/>
          <a:lstStyle/>
          <a:p>
            <a:pPr defTabSz="907095" eaLnBrk="1" hangingPunct="1">
              <a:defRPr/>
            </a:pPr>
            <a:r>
              <a:rPr lang="en-US" smtClean="0">
                <a:ea typeface="+mj-ea"/>
                <a:cs typeface="+mj-cs"/>
              </a:rPr>
              <a:t>Data Dependencies: No Nop</a:t>
            </a:r>
          </a:p>
        </p:txBody>
      </p:sp>
      <p:sp>
        <p:nvSpPr>
          <p:cNvPr id="53251" name="TextBox 154"/>
          <p:cNvSpPr txBox="1">
            <a:spLocks noChangeArrowheads="1"/>
          </p:cNvSpPr>
          <p:nvPr/>
        </p:nvSpPr>
        <p:spPr bwMode="auto">
          <a:xfrm>
            <a:off x="1519761" y="6177332"/>
            <a:ext cx="3192134" cy="291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870" tIns="45422" rIns="90870" bIns="45422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400" b="0" dirty="0">
                <a:solidFill>
                  <a:srgbClr val="000066"/>
                </a:solidFill>
              </a:rPr>
              <a:t>Assume all registers initialized to zero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7319015" y="5552081"/>
            <a:ext cx="686754" cy="487087"/>
          </a:xfrm>
          <a:prstGeom prst="ellipse">
            <a:avLst/>
          </a:prstGeom>
          <a:noFill/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45592" tIns="45592" rIns="45592" bIns="45592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1842"/>
            <a:endParaRPr lang="en-US" sz="1800">
              <a:solidFill>
                <a:srgbClr val="000066"/>
              </a:solidFill>
              <a:latin typeface="Helvetica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08190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777" y="776137"/>
            <a:ext cx="8368223" cy="6081863"/>
          </a:xfrm>
          <a:prstGeom prst="rect">
            <a:avLst/>
          </a:prstGeom>
        </p:spPr>
      </p:pic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878" y="43"/>
            <a:ext cx="8716369" cy="780909"/>
          </a:xfrm>
        </p:spPr>
        <p:txBody>
          <a:bodyPr/>
          <a:lstStyle/>
          <a:p>
            <a:pPr defTabSz="907095" eaLnBrk="1" hangingPunct="1">
              <a:defRPr/>
            </a:pPr>
            <a:r>
              <a:rPr lang="en-US">
                <a:latin typeface="Helvetica" charset="0"/>
              </a:rPr>
              <a:t>Data Dependencies: 3 Nop</a:t>
            </a:r>
            <a:r>
              <a:rPr lang="ja-JP" altLang="en-US">
                <a:latin typeface="Arial" charset="0"/>
              </a:rPr>
              <a:t>’</a:t>
            </a:r>
            <a:r>
              <a:rPr lang="en-US" altLang="ja-JP">
                <a:latin typeface="Helvetica" charset="0"/>
              </a:rPr>
              <a:t>s</a:t>
            </a:r>
            <a:endParaRPr lang="en-US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78999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7281"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Stalling an Instruction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17" y="3658024"/>
            <a:ext cx="8630524" cy="2703757"/>
          </a:xfrm>
        </p:spPr>
        <p:txBody>
          <a:bodyPr/>
          <a:lstStyle/>
          <a:p>
            <a:pPr marL="383425" indent="-383425" defTabSz="907281" eaLnBrk="1" hangingPunct="1">
              <a:defRPr/>
            </a:pPr>
            <a:r>
              <a:rPr lang="en-US" dirty="0" smtClean="0">
                <a:latin typeface="Helvetica" charset="0"/>
              </a:rPr>
              <a:t>CPU hardware recognizes a data dependency/hazard and stalls an instruction until results are ready</a:t>
            </a:r>
            <a:endParaRPr lang="en-US" dirty="0">
              <a:latin typeface="Helvetica" charset="0"/>
            </a:endParaRPr>
          </a:p>
          <a:p>
            <a:pPr marL="738446" lvl="1" indent="-242992" defTabSz="907281" eaLnBrk="1" hangingPunct="1">
              <a:defRPr/>
            </a:pPr>
            <a:r>
              <a:rPr lang="en-US" dirty="0" smtClean="0">
                <a:latin typeface="Helvetica" charset="0"/>
                <a:ea typeface="ＭＳ Ｐゴシック" charset="0"/>
              </a:rPr>
              <a:t>In our example, </a:t>
            </a:r>
            <a:r>
              <a:rPr lang="en-US" b="0" dirty="0" err="1" smtClean="0">
                <a:latin typeface="Courier"/>
                <a:ea typeface="ＭＳ Ｐゴシック" charset="0"/>
                <a:cs typeface="Courier"/>
              </a:rPr>
              <a:t>addq</a:t>
            </a:r>
            <a:r>
              <a:rPr lang="en-US" dirty="0" smtClean="0">
                <a:latin typeface="Helvetica" charset="0"/>
                <a:ea typeface="ＭＳ Ｐゴシック" charset="0"/>
              </a:rPr>
              <a:t> instruction depends on %</a:t>
            </a:r>
            <a:r>
              <a:rPr lang="en-US" dirty="0" err="1">
                <a:latin typeface="Helvetica" charset="0"/>
                <a:ea typeface="ＭＳ Ｐゴシック" charset="0"/>
              </a:rPr>
              <a:t>r</a:t>
            </a:r>
            <a:r>
              <a:rPr lang="en-US" dirty="0" err="1" smtClean="0">
                <a:latin typeface="Helvetica" charset="0"/>
                <a:ea typeface="ＭＳ Ｐゴシック" charset="0"/>
              </a:rPr>
              <a:t>dx</a:t>
            </a:r>
            <a:r>
              <a:rPr lang="en-US" dirty="0" smtClean="0">
                <a:latin typeface="Helvetica" charset="0"/>
                <a:ea typeface="ＭＳ Ｐゴシック" charset="0"/>
              </a:rPr>
              <a:t> and %</a:t>
            </a:r>
            <a:r>
              <a:rPr lang="en-US" dirty="0" err="1">
                <a:latin typeface="Helvetica" charset="0"/>
                <a:ea typeface="ＭＳ Ｐゴシック" charset="0"/>
              </a:rPr>
              <a:t>r</a:t>
            </a:r>
            <a:r>
              <a:rPr lang="en-US" dirty="0" err="1" smtClean="0">
                <a:latin typeface="Helvetica" charset="0"/>
                <a:ea typeface="ＭＳ Ｐゴシック" charset="0"/>
              </a:rPr>
              <a:t>ax</a:t>
            </a:r>
            <a:endParaRPr lang="en-US" dirty="0" smtClean="0">
              <a:latin typeface="Helvetica" charset="0"/>
              <a:ea typeface="ＭＳ Ｐゴシック" charset="0"/>
            </a:endParaRPr>
          </a:p>
          <a:p>
            <a:pPr marL="738446" lvl="1" indent="-242992" defTabSz="907281" eaLnBrk="1" hangingPunct="1">
              <a:defRPr/>
            </a:pPr>
            <a:r>
              <a:rPr lang="en-US" dirty="0" smtClean="0">
                <a:latin typeface="Helvetica" charset="0"/>
                <a:ea typeface="ＭＳ Ｐゴシック" charset="0"/>
              </a:rPr>
              <a:t>These are not set until the </a:t>
            </a:r>
            <a:r>
              <a:rPr lang="en-US" dirty="0" err="1" smtClean="0">
                <a:latin typeface="Helvetica" charset="0"/>
                <a:ea typeface="ＭＳ Ｐゴシック" charset="0"/>
              </a:rPr>
              <a:t>Writeback</a:t>
            </a:r>
            <a:r>
              <a:rPr lang="en-US" dirty="0" smtClean="0">
                <a:latin typeface="Helvetica" charset="0"/>
                <a:ea typeface="ＭＳ Ｐゴシック" charset="0"/>
              </a:rPr>
              <a:t> stages of each </a:t>
            </a:r>
            <a:r>
              <a:rPr lang="en-US" dirty="0" err="1" smtClean="0">
                <a:latin typeface="Helvetica" charset="0"/>
                <a:ea typeface="ＭＳ Ｐゴシック" charset="0"/>
              </a:rPr>
              <a:t>irmovq</a:t>
            </a:r>
            <a:r>
              <a:rPr lang="en-US" dirty="0" smtClean="0">
                <a:latin typeface="Helvetica" charset="0"/>
                <a:ea typeface="ＭＳ Ｐゴシック" charset="0"/>
              </a:rPr>
              <a:t> are done</a:t>
            </a:r>
          </a:p>
          <a:p>
            <a:pPr marL="738446" lvl="1" indent="-242992" defTabSz="907281" eaLnBrk="1" hangingPunct="1">
              <a:defRPr/>
            </a:pPr>
            <a:r>
              <a:rPr lang="en-US" dirty="0" smtClean="0">
                <a:latin typeface="Helvetica" charset="0"/>
                <a:ea typeface="ＭＳ Ｐゴシック" charset="0"/>
              </a:rPr>
              <a:t>So stall </a:t>
            </a:r>
            <a:r>
              <a:rPr lang="en-US" b="0" dirty="0" err="1" smtClean="0">
                <a:latin typeface="Courier"/>
                <a:ea typeface="ＭＳ Ｐゴシック" charset="0"/>
                <a:cs typeface="Courier"/>
              </a:rPr>
              <a:t>addq</a:t>
            </a:r>
            <a:r>
              <a:rPr lang="en-US" dirty="0" smtClean="0">
                <a:latin typeface="Helvetica" charset="0"/>
                <a:ea typeface="ＭＳ Ｐゴシック" charset="0"/>
              </a:rPr>
              <a:t> instruction at the Decode stage, introducing bubbles or effectively </a:t>
            </a:r>
            <a:r>
              <a:rPr lang="en-US" dirty="0" err="1" smtClean="0">
                <a:latin typeface="Helvetica" charset="0"/>
                <a:ea typeface="ＭＳ Ｐゴシック" charset="0"/>
              </a:rPr>
              <a:t>nops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83" y="909734"/>
            <a:ext cx="8387299" cy="267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61563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7" grpId="0" build="p" bldLvl="2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7281" eaLnBrk="1" hangingPunct="1">
              <a:defRPr/>
            </a:pPr>
            <a:r>
              <a:rPr lang="en-US" smtClean="0">
                <a:ea typeface="+mj-ea"/>
                <a:cs typeface="+mj-cs"/>
              </a:rPr>
              <a:t>Branch Misprediction Example</a:t>
            </a:r>
          </a:p>
        </p:txBody>
      </p:sp>
      <p:sp>
        <p:nvSpPr>
          <p:cNvPr id="5939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955" y="4962189"/>
            <a:ext cx="8306223" cy="1482295"/>
          </a:xfrm>
        </p:spPr>
        <p:txBody>
          <a:bodyPr/>
          <a:lstStyle/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Should only execute first 7 instructions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381530" y="1832193"/>
            <a:ext cx="8622576" cy="2843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432" tIns="45432" rIns="45432" bIns="45432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0x000:    xorl %eax,%eax     # %eax always zero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0x002:    jne  t             # Not taken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0x007:    irmovl $1, %eax    # Fall through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0x00d:    nop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0x00e:    nop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0x00f:    nop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0x010:    halt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0x011: t: </a:t>
            </a:r>
            <a:r>
              <a:rPr lang="en-US" sz="1800" i="1">
                <a:solidFill>
                  <a:srgbClr val="FF0000"/>
                </a:solidFill>
                <a:latin typeface="Courier New" charset="0"/>
              </a:rPr>
              <a:t>irmovl $3, %edx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    # Target (Should not execute)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FF0000"/>
                </a:solidFill>
                <a:latin typeface="Courier New" charset="0"/>
              </a:rPr>
              <a:t>  0x017:    </a:t>
            </a:r>
            <a:r>
              <a:rPr lang="en-US" sz="1800" i="1">
                <a:solidFill>
                  <a:srgbClr val="FF0000"/>
                </a:solidFill>
                <a:latin typeface="Courier New" charset="0"/>
              </a:rPr>
              <a:t>irmovl $4, %ecx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    # Should not execute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FF0000"/>
                </a:solidFill>
                <a:latin typeface="Courier New" charset="0"/>
              </a:rPr>
              <a:t>  0x01d:    irmovl $5, %edx    # Should not execute</a:t>
            </a:r>
          </a:p>
        </p:txBody>
      </p:sp>
    </p:spTree>
    <p:extLst>
      <p:ext uri="{BB962C8B-B14F-4D97-AF65-F5344CB8AC3E}">
        <p14:creationId xmlns:p14="http://schemas.microsoft.com/office/powerpoint/2010/main" val="37541481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27632" y="38"/>
            <a:ext cx="8716368" cy="780909"/>
          </a:xfrm>
        </p:spPr>
        <p:txBody>
          <a:bodyPr/>
          <a:lstStyle/>
          <a:p>
            <a:pPr defTabSz="907281" eaLnBrk="1" hangingPunct="1">
              <a:defRPr/>
            </a:pPr>
            <a:r>
              <a:rPr lang="en-US" smtClean="0">
                <a:ea typeface="+mj-ea"/>
                <a:cs typeface="+mj-cs"/>
              </a:rPr>
              <a:t>Branch Misprediction Trace</a:t>
            </a:r>
          </a:p>
        </p:txBody>
      </p:sp>
      <p:pic>
        <p:nvPicPr>
          <p:cNvPr id="6144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851" y="839755"/>
            <a:ext cx="6471701" cy="5922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3" name="Rectangle 5"/>
          <p:cNvSpPr>
            <a:spLocks noChangeArrowheads="1"/>
          </p:cNvSpPr>
          <p:nvPr/>
        </p:nvSpPr>
        <p:spPr bwMode="auto">
          <a:xfrm>
            <a:off x="305261" y="3359020"/>
            <a:ext cx="4578359" cy="2671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96" tIns="44087" rIns="89796" bIns="44087"/>
          <a:lstStyle/>
          <a:p>
            <a:pPr marL="733331" lvl="1" indent="-237583" algn="l" defTabSz="902804" eaLnBrk="1" hangingPunct="1">
              <a:lnSpc>
                <a:spcPct val="100000"/>
              </a:lnSpc>
              <a:spcBef>
                <a:spcPct val="25000"/>
              </a:spcBef>
              <a:buClr>
                <a:srgbClr val="660033"/>
              </a:buClr>
              <a:buSzPct val="75000"/>
              <a:buFont typeface="Wingdings" charset="0"/>
              <a:buChar char="n"/>
            </a:pPr>
            <a:r>
              <a:rPr lang="en-US" sz="2000">
                <a:solidFill>
                  <a:srgbClr val="000066"/>
                </a:solidFill>
              </a:rPr>
              <a:t>Incorrectly execute multiple instructions at branch target</a:t>
            </a:r>
          </a:p>
          <a:p>
            <a:pPr marL="733331" lvl="1" indent="-237583" algn="l" defTabSz="902804" eaLnBrk="1" hangingPunct="1">
              <a:lnSpc>
                <a:spcPct val="100000"/>
              </a:lnSpc>
              <a:spcBef>
                <a:spcPct val="25000"/>
              </a:spcBef>
              <a:buClr>
                <a:srgbClr val="660033"/>
              </a:buClr>
              <a:buSzPct val="75000"/>
              <a:buFont typeface="Wingdings" charset="0"/>
              <a:buChar char="n"/>
            </a:pPr>
            <a:r>
              <a:rPr lang="en-US" sz="2000">
                <a:solidFill>
                  <a:srgbClr val="000066"/>
                </a:solidFill>
              </a:rPr>
              <a:t>CPU hardware realizes a mistake has occurred in branch prediction, and ignores the results of speculative execution, makes the correct jump and starts refilling the pipeline</a:t>
            </a:r>
          </a:p>
        </p:txBody>
      </p:sp>
    </p:spTree>
    <p:extLst>
      <p:ext uri="{BB962C8B-B14F-4D97-AF65-F5344CB8AC3E}">
        <p14:creationId xmlns:p14="http://schemas.microsoft.com/office/powerpoint/2010/main" val="385207863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4"/>
          <p:cNvSpPr txBox="1">
            <a:spLocks noChangeArrowheads="1"/>
          </p:cNvSpPr>
          <p:nvPr/>
        </p:nvSpPr>
        <p:spPr bwMode="auto">
          <a:xfrm>
            <a:off x="228918" y="916097"/>
            <a:ext cx="8622576" cy="5044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432" tIns="45432" rIns="45432" bIns="45432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0x000:    irmovl Stack,%esp  # Initialize stack pointer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0x006:    nop		    # Avoid hazard on %esp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0x007:    nop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0x008:    nop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0x009:    call p             # Procedure call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0x00e:    irmovl $5,%esi    # Return point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0x014:    halt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0x020: .pos 0x20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0x020: p: nop			# procedure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0x021:    nop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0x022:    nop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0x023:    ret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 0x024:    irmovl $1,%eax  	# Should not be executed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FF0000"/>
                </a:solidFill>
                <a:latin typeface="Courier New" charset="0"/>
              </a:rPr>
              <a:t>  0x02a:    irmovl $2,%ecx  	# Should not be executed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FF0000"/>
                </a:solidFill>
                <a:latin typeface="Courier New" charset="0"/>
              </a:rPr>
              <a:t>  0x030:    irmovl $3,%edx  	# Should not be executed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FF0000"/>
                </a:solidFill>
                <a:latin typeface="Courier New" charset="0"/>
              </a:rPr>
              <a:t>  0x036:    irmovl $4,%ebx       # Should not be executed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0x100: .pos 0x100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0x100: Stack:                # Stack: Stack pointer</a:t>
            </a:r>
          </a:p>
        </p:txBody>
      </p:sp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7281" eaLnBrk="1" hangingPunct="1">
              <a:defRPr/>
            </a:pPr>
            <a:r>
              <a:rPr lang="en-US" smtClean="0">
                <a:ea typeface="+mj-ea"/>
                <a:cs typeface="+mj-cs"/>
              </a:rPr>
              <a:t>Return Example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55" y="5954627"/>
            <a:ext cx="8306223" cy="489857"/>
          </a:xfrm>
        </p:spPr>
        <p:txBody>
          <a:bodyPr/>
          <a:lstStyle/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Require lots of nops to avoid data hazards</a:t>
            </a:r>
          </a:p>
        </p:txBody>
      </p:sp>
    </p:spTree>
    <p:extLst>
      <p:ext uri="{BB962C8B-B14F-4D97-AF65-F5344CB8AC3E}">
        <p14:creationId xmlns:p14="http://schemas.microsoft.com/office/powerpoint/2010/main" val="126215065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27632" y="38"/>
            <a:ext cx="8716368" cy="780909"/>
          </a:xfrm>
        </p:spPr>
        <p:txBody>
          <a:bodyPr/>
          <a:lstStyle/>
          <a:p>
            <a:pPr defTabSz="907281" eaLnBrk="1" hangingPunct="1">
              <a:defRPr/>
            </a:pPr>
            <a:r>
              <a:rPr lang="en-US" smtClean="0">
                <a:ea typeface="+mj-ea"/>
                <a:cs typeface="+mj-cs"/>
              </a:rPr>
              <a:t>Incorrect Return Example</a:t>
            </a:r>
          </a:p>
        </p:txBody>
      </p:sp>
      <p:pic>
        <p:nvPicPr>
          <p:cNvPr id="6553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299" y="687110"/>
            <a:ext cx="6462163" cy="6085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39" name="Rectangle 4"/>
          <p:cNvSpPr>
            <a:spLocks noChangeArrowheads="1"/>
          </p:cNvSpPr>
          <p:nvPr/>
        </p:nvSpPr>
        <p:spPr bwMode="auto">
          <a:xfrm>
            <a:off x="381567" y="2748290"/>
            <a:ext cx="4654665" cy="3129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96" tIns="44087" rIns="89796" bIns="44087"/>
          <a:lstStyle/>
          <a:p>
            <a:pPr marL="733331" lvl="1" indent="-237583" algn="l" defTabSz="902804" eaLnBrk="1" hangingPunct="1">
              <a:lnSpc>
                <a:spcPct val="100000"/>
              </a:lnSpc>
              <a:spcBef>
                <a:spcPct val="25000"/>
              </a:spcBef>
              <a:buClr>
                <a:srgbClr val="660033"/>
              </a:buClr>
              <a:buSzPct val="75000"/>
              <a:buFont typeface="Wingdings" charset="0"/>
              <a:buChar char="n"/>
            </a:pPr>
            <a:r>
              <a:rPr lang="en-US" sz="2000">
                <a:solidFill>
                  <a:srgbClr val="000066"/>
                </a:solidFill>
              </a:rPr>
              <a:t>Incorrectly execute 3 instructions following </a:t>
            </a:r>
            <a:r>
              <a:rPr lang="en-US" sz="2000">
                <a:solidFill>
                  <a:srgbClr val="000066"/>
                </a:solidFill>
                <a:latin typeface="Courier New" charset="0"/>
              </a:rPr>
              <a:t>ret</a:t>
            </a:r>
          </a:p>
        </p:txBody>
      </p:sp>
    </p:spTree>
    <p:extLst>
      <p:ext uri="{BB962C8B-B14F-4D97-AF65-F5344CB8AC3E}">
        <p14:creationId xmlns:p14="http://schemas.microsoft.com/office/powerpoint/2010/main" val="189064790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88" y="2743200"/>
            <a:ext cx="8716962" cy="781050"/>
          </a:xfrm>
        </p:spPr>
        <p:txBody>
          <a:bodyPr/>
          <a:lstStyle/>
          <a:p>
            <a:pPr algn="ctr" defTabSz="905088">
              <a:defRPr/>
            </a:pPr>
            <a:r>
              <a:rPr lang="en-US" dirty="0" smtClean="0"/>
              <a:t>Supplementary Slides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Chapter 4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6445" eaLnBrk="1" hangingPunct="1">
              <a:defRPr/>
            </a:pPr>
            <a:r>
              <a:rPr lang="en-US">
                <a:ea typeface="+mj-ea"/>
                <a:cs typeface="+mj-cs"/>
              </a:rPr>
              <a:t>Arithmetic and Logical Operations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9750" y="1220788"/>
            <a:ext cx="4248150" cy="5224462"/>
          </a:xfrm>
        </p:spPr>
        <p:txBody>
          <a:bodyPr/>
          <a:lstStyle/>
          <a:p>
            <a:pPr lvl="1" eaLnBrk="1" hangingPunct="1"/>
            <a:r>
              <a:rPr lang="en-US" dirty="0">
                <a:latin typeface="Helvetica" charset="0"/>
                <a:ea typeface="ＭＳ Ｐゴシック" charset="0"/>
              </a:rPr>
              <a:t>Refer to generically as </a:t>
            </a:r>
            <a:r>
              <a:rPr lang="ja-JP" altLang="en-US" dirty="0">
                <a:latin typeface="Helvetica" charset="0"/>
                <a:ea typeface="ＭＳ Ｐゴシック" charset="0"/>
              </a:rPr>
              <a:t>“</a:t>
            </a:r>
            <a:r>
              <a:rPr lang="en-US" altLang="ja-JP" dirty="0" err="1" smtClean="0">
                <a:latin typeface="Courier New" charset="0"/>
                <a:ea typeface="ＭＳ Ｐゴシック" charset="0"/>
              </a:rPr>
              <a:t>OPq</a:t>
            </a:r>
            <a:r>
              <a:rPr lang="ja-JP" altLang="en-US" dirty="0" smtClean="0">
                <a:latin typeface="Helvetica" charset="0"/>
                <a:ea typeface="ＭＳ Ｐゴシック" charset="0"/>
              </a:rPr>
              <a:t>”</a:t>
            </a:r>
            <a:endParaRPr lang="en-US" altLang="ja-JP" dirty="0">
              <a:latin typeface="Helvetica" charset="0"/>
              <a:ea typeface="ＭＳ Ｐゴシック" charset="0"/>
            </a:endParaRPr>
          </a:p>
          <a:p>
            <a:pPr lvl="1" eaLnBrk="1" hangingPunct="1"/>
            <a:r>
              <a:rPr lang="en-US" dirty="0">
                <a:latin typeface="Helvetica" charset="0"/>
                <a:ea typeface="ＭＳ Ｐゴシック" charset="0"/>
              </a:rPr>
              <a:t>Encodings differ only by </a:t>
            </a:r>
            <a:r>
              <a:rPr lang="ja-JP" altLang="en-US" dirty="0">
                <a:latin typeface="Helvetica" charset="0"/>
                <a:ea typeface="ＭＳ Ｐゴシック" charset="0"/>
              </a:rPr>
              <a:t>“</a:t>
            </a:r>
            <a:r>
              <a:rPr lang="en-US" altLang="ja-JP" dirty="0">
                <a:latin typeface="Helvetica" charset="0"/>
                <a:ea typeface="ＭＳ Ｐゴシック" charset="0"/>
              </a:rPr>
              <a:t>function code</a:t>
            </a:r>
            <a:r>
              <a:rPr lang="ja-JP" altLang="en-US" dirty="0">
                <a:latin typeface="Helvetica" charset="0"/>
                <a:ea typeface="ＭＳ Ｐゴシック" charset="0"/>
              </a:rPr>
              <a:t>”</a:t>
            </a:r>
            <a:endParaRPr lang="en-US" altLang="ja-JP" dirty="0">
              <a:latin typeface="Helvetica" charset="0"/>
              <a:ea typeface="ＭＳ Ｐゴシック" charset="0"/>
            </a:endParaRPr>
          </a:p>
          <a:p>
            <a:pPr lvl="2" eaLnBrk="1" hangingPunct="1"/>
            <a:r>
              <a:rPr lang="en-US" dirty="0">
                <a:latin typeface="Helvetica" charset="0"/>
                <a:ea typeface="ＭＳ Ｐゴシック" charset="0"/>
              </a:rPr>
              <a:t>Low-order 4 </a:t>
            </a:r>
            <a:r>
              <a:rPr lang="en-US" dirty="0" smtClean="0">
                <a:latin typeface="Helvetica" charset="0"/>
                <a:ea typeface="ＭＳ Ｐゴシック" charset="0"/>
              </a:rPr>
              <a:t>bits in </a:t>
            </a:r>
            <a:r>
              <a:rPr lang="en-US" dirty="0">
                <a:latin typeface="Helvetica" charset="0"/>
                <a:ea typeface="ＭＳ Ｐゴシック" charset="0"/>
              </a:rPr>
              <a:t>first instruction word</a:t>
            </a:r>
          </a:p>
          <a:p>
            <a:pPr lvl="1" eaLnBrk="1" hangingPunct="1"/>
            <a:r>
              <a:rPr lang="en-US" dirty="0">
                <a:latin typeface="Helvetica" charset="0"/>
                <a:ea typeface="ＭＳ Ｐゴシック" charset="0"/>
              </a:rPr>
              <a:t>Operate only on register data, not memory</a:t>
            </a:r>
          </a:p>
          <a:p>
            <a:pPr lvl="2" eaLnBrk="1" hangingPunct="1"/>
            <a:r>
              <a:rPr lang="en-US" dirty="0">
                <a:latin typeface="Helvetica" charset="0"/>
                <a:ea typeface="ＭＳ Ｐゴシック" charset="0"/>
              </a:rPr>
              <a:t>Unlike </a:t>
            </a:r>
            <a:r>
              <a:rPr lang="en-US" dirty="0" smtClean="0">
                <a:latin typeface="Helvetica" charset="0"/>
                <a:ea typeface="ＭＳ Ｐゴシック" charset="0"/>
              </a:rPr>
              <a:t>x86-64, </a:t>
            </a:r>
            <a:r>
              <a:rPr lang="en-US" dirty="0">
                <a:latin typeface="Helvetica" charset="0"/>
                <a:ea typeface="ＭＳ Ｐゴシック" charset="0"/>
              </a:rPr>
              <a:t>where one of operands could be a memory location</a:t>
            </a:r>
          </a:p>
          <a:p>
            <a:pPr lvl="2" eaLnBrk="1" hangingPunct="1"/>
            <a:r>
              <a:rPr lang="en-US" dirty="0">
                <a:latin typeface="Helvetica" charset="0"/>
                <a:ea typeface="ＭＳ Ｐゴシック" charset="0"/>
              </a:rPr>
              <a:t>Separate move instructions to operate on memory</a:t>
            </a:r>
          </a:p>
          <a:p>
            <a:pPr lvl="1" eaLnBrk="1" hangingPunct="1"/>
            <a:r>
              <a:rPr lang="en-US" dirty="0">
                <a:latin typeface="Helvetica" charset="0"/>
                <a:ea typeface="ＭＳ Ｐゴシック" charset="0"/>
              </a:rPr>
              <a:t>Set condition codes as side effect</a:t>
            </a:r>
          </a:p>
          <a:p>
            <a:pPr lvl="2" eaLnBrk="1" hangingPunct="1"/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267268" name="Rectangle 4"/>
          <p:cNvSpPr>
            <a:spLocks noChangeArrowheads="1"/>
          </p:cNvSpPr>
          <p:nvPr/>
        </p:nvSpPr>
        <p:spPr bwMode="auto">
          <a:xfrm>
            <a:off x="2349554" y="1811338"/>
            <a:ext cx="92075" cy="346075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blurRad="63500" dist="38099" dir="2700000" algn="ctr" rotWithShape="0">
              <a:schemeClr val="tx2">
                <a:alpha val="74998"/>
              </a:schemeClr>
            </a:outerShdw>
          </a:effectLst>
        </p:spPr>
        <p:txBody>
          <a:bodyPr wrap="none" lIns="45382" tIns="45382" rIns="45382" bIns="45382"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66"/>
              </a:solidFill>
              <a:latin typeface="Helvetica" pitchFamily="-1" charset="0"/>
            </a:endParaRPr>
          </a:p>
        </p:txBody>
      </p:sp>
      <p:grpSp>
        <p:nvGrpSpPr>
          <p:cNvPr id="57348" name="Group 5"/>
          <p:cNvGrpSpPr>
            <a:grpSpLocks/>
          </p:cNvGrpSpPr>
          <p:nvPr/>
        </p:nvGrpSpPr>
        <p:grpSpPr bwMode="auto">
          <a:xfrm>
            <a:off x="793804" y="1831975"/>
            <a:ext cx="3127375" cy="304800"/>
            <a:chOff x="528" y="1680"/>
            <a:chExt cx="1968" cy="192"/>
          </a:xfrm>
        </p:grpSpPr>
        <p:sp>
          <p:nvSpPr>
            <p:cNvPr id="57392" name="Rectangle 6"/>
            <p:cNvSpPr>
              <a:spLocks noChangeArrowheads="1"/>
            </p:cNvSpPr>
            <p:nvPr/>
          </p:nvSpPr>
          <p:spPr bwMode="auto">
            <a:xfrm>
              <a:off x="528" y="1680"/>
              <a:ext cx="1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dirty="0" err="1">
                  <a:solidFill>
                    <a:srgbClr val="000099"/>
                  </a:solidFill>
                  <a:latin typeface="Courier New" charset="0"/>
                </a:rPr>
                <a:t>addq</a:t>
              </a:r>
              <a:r>
                <a:rPr lang="en-US" sz="1600" dirty="0">
                  <a:solidFill>
                    <a:srgbClr val="000099"/>
                  </a:solidFill>
                  <a:latin typeface="Courier New" charset="0"/>
                </a:rPr>
                <a:t> </a:t>
              </a:r>
              <a:r>
                <a:rPr lang="en-US" sz="1600" dirty="0" err="1">
                  <a:solidFill>
                    <a:srgbClr val="000099"/>
                  </a:solidFill>
                </a:rPr>
                <a:t>rA</a:t>
              </a:r>
              <a:r>
                <a:rPr lang="en-US" sz="1600" dirty="0">
                  <a:solidFill>
                    <a:srgbClr val="000099"/>
                  </a:solidFill>
                  <a:latin typeface="Courier New" charset="0"/>
                </a:rPr>
                <a:t>, </a:t>
              </a:r>
              <a:r>
                <a:rPr lang="en-US" sz="1600" dirty="0" err="1">
                  <a:solidFill>
                    <a:srgbClr val="000099"/>
                  </a:solidFill>
                </a:rPr>
                <a:t>rB</a:t>
              </a:r>
              <a:endParaRPr lang="en-US" sz="1600" dirty="0">
                <a:solidFill>
                  <a:srgbClr val="000099"/>
                </a:solidFill>
              </a:endParaRPr>
            </a:p>
          </p:txBody>
        </p:sp>
        <p:grpSp>
          <p:nvGrpSpPr>
            <p:cNvPr id="57393" name="Group 7"/>
            <p:cNvGrpSpPr>
              <a:grpSpLocks/>
            </p:cNvGrpSpPr>
            <p:nvPr/>
          </p:nvGrpSpPr>
          <p:grpSpPr bwMode="auto">
            <a:xfrm>
              <a:off x="1728" y="1680"/>
              <a:ext cx="384" cy="192"/>
              <a:chOff x="1296" y="2544"/>
              <a:chExt cx="384" cy="192"/>
            </a:xfrm>
          </p:grpSpPr>
          <p:sp>
            <p:nvSpPr>
              <p:cNvPr id="57398" name="Rectangle 8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6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  <a:latin typeface="Courier New" charset="0"/>
                  </a:rPr>
                  <a:t>6</a:t>
                </a:r>
              </a:p>
            </p:txBody>
          </p:sp>
          <p:sp>
            <p:nvSpPr>
              <p:cNvPr id="57399" name="Rectangle 9"/>
              <p:cNvSpPr>
                <a:spLocks noChangeArrowheads="1"/>
              </p:cNvSpPr>
              <p:nvPr/>
            </p:nvSpPr>
            <p:spPr bwMode="auto">
              <a:xfrm>
                <a:off x="149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57400" name="Rectangle 1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8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rgbClr val="000099"/>
                  </a:solidFill>
                  <a:latin typeface="Courier New" charset="0"/>
                </a:endParaRPr>
              </a:p>
            </p:txBody>
          </p:sp>
        </p:grpSp>
        <p:grpSp>
          <p:nvGrpSpPr>
            <p:cNvPr id="57394" name="Group 11"/>
            <p:cNvGrpSpPr>
              <a:grpSpLocks/>
            </p:cNvGrpSpPr>
            <p:nvPr/>
          </p:nvGrpSpPr>
          <p:grpSpPr bwMode="auto">
            <a:xfrm>
              <a:off x="2112" y="1680"/>
              <a:ext cx="384" cy="192"/>
              <a:chOff x="1680" y="2544"/>
              <a:chExt cx="384" cy="192"/>
            </a:xfrm>
          </p:grpSpPr>
          <p:sp>
            <p:nvSpPr>
              <p:cNvPr id="57395" name="Rectangle 12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</a:rPr>
                  <a:t>rA</a:t>
                </a:r>
              </a:p>
            </p:txBody>
          </p:sp>
          <p:sp>
            <p:nvSpPr>
              <p:cNvPr id="57396" name="Rectangle 13"/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</a:rPr>
                  <a:t>rB</a:t>
                </a:r>
              </a:p>
            </p:txBody>
          </p:sp>
          <p:sp>
            <p:nvSpPr>
              <p:cNvPr id="57397" name="Rectangle 14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rgbClr val="000099"/>
                  </a:solidFill>
                  <a:latin typeface="Courier New" charset="0"/>
                </a:endParaRPr>
              </a:p>
            </p:txBody>
          </p:sp>
        </p:grpSp>
      </p:grpSp>
      <p:sp>
        <p:nvSpPr>
          <p:cNvPr id="267279" name="Rectangle 15"/>
          <p:cNvSpPr>
            <a:spLocks noChangeArrowheads="1"/>
          </p:cNvSpPr>
          <p:nvPr/>
        </p:nvSpPr>
        <p:spPr bwMode="auto">
          <a:xfrm>
            <a:off x="2349554" y="2957567"/>
            <a:ext cx="92075" cy="346075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blurRad="63500" dist="38099" dir="2700000" algn="ctr" rotWithShape="0">
              <a:schemeClr val="tx2">
                <a:alpha val="74998"/>
              </a:schemeClr>
            </a:outerShdw>
          </a:effectLst>
        </p:spPr>
        <p:txBody>
          <a:bodyPr wrap="none" lIns="45382" tIns="45382" rIns="45382" bIns="45382"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66"/>
              </a:solidFill>
              <a:latin typeface="Helvetica" pitchFamily="-1" charset="0"/>
            </a:endParaRPr>
          </a:p>
        </p:txBody>
      </p:sp>
      <p:grpSp>
        <p:nvGrpSpPr>
          <p:cNvPr id="57350" name="Group 16"/>
          <p:cNvGrpSpPr>
            <a:grpSpLocks/>
          </p:cNvGrpSpPr>
          <p:nvPr/>
        </p:nvGrpSpPr>
        <p:grpSpPr bwMode="auto">
          <a:xfrm>
            <a:off x="793804" y="2976563"/>
            <a:ext cx="3127375" cy="306387"/>
            <a:chOff x="528" y="1680"/>
            <a:chExt cx="1968" cy="192"/>
          </a:xfrm>
        </p:grpSpPr>
        <p:sp>
          <p:nvSpPr>
            <p:cNvPr id="57383" name="Rectangle 17"/>
            <p:cNvSpPr>
              <a:spLocks noChangeArrowheads="1"/>
            </p:cNvSpPr>
            <p:nvPr/>
          </p:nvSpPr>
          <p:spPr bwMode="auto">
            <a:xfrm>
              <a:off x="528" y="1680"/>
              <a:ext cx="1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dirty="0" err="1">
                  <a:solidFill>
                    <a:srgbClr val="000099"/>
                  </a:solidFill>
                  <a:latin typeface="Courier New" charset="0"/>
                </a:rPr>
                <a:t>subq</a:t>
              </a:r>
              <a:r>
                <a:rPr lang="en-US" sz="1600" dirty="0">
                  <a:solidFill>
                    <a:srgbClr val="000099"/>
                  </a:solidFill>
                  <a:latin typeface="Courier New" charset="0"/>
                </a:rPr>
                <a:t> </a:t>
              </a:r>
              <a:r>
                <a:rPr lang="en-US" sz="1600" dirty="0" err="1">
                  <a:solidFill>
                    <a:srgbClr val="000099"/>
                  </a:solidFill>
                </a:rPr>
                <a:t>rA</a:t>
              </a:r>
              <a:r>
                <a:rPr lang="en-US" sz="1600" dirty="0">
                  <a:solidFill>
                    <a:srgbClr val="000099"/>
                  </a:solidFill>
                  <a:latin typeface="Courier New" charset="0"/>
                </a:rPr>
                <a:t>, </a:t>
              </a:r>
              <a:r>
                <a:rPr lang="en-US" sz="1600" dirty="0" err="1">
                  <a:solidFill>
                    <a:srgbClr val="000099"/>
                  </a:solidFill>
                </a:rPr>
                <a:t>rB</a:t>
              </a:r>
              <a:endParaRPr lang="en-US" sz="1600" dirty="0">
                <a:solidFill>
                  <a:srgbClr val="000099"/>
                </a:solidFill>
              </a:endParaRPr>
            </a:p>
          </p:txBody>
        </p:sp>
        <p:grpSp>
          <p:nvGrpSpPr>
            <p:cNvPr id="57384" name="Group 18"/>
            <p:cNvGrpSpPr>
              <a:grpSpLocks/>
            </p:cNvGrpSpPr>
            <p:nvPr/>
          </p:nvGrpSpPr>
          <p:grpSpPr bwMode="auto">
            <a:xfrm>
              <a:off x="1728" y="1680"/>
              <a:ext cx="384" cy="192"/>
              <a:chOff x="1296" y="2544"/>
              <a:chExt cx="384" cy="192"/>
            </a:xfrm>
          </p:grpSpPr>
          <p:sp>
            <p:nvSpPr>
              <p:cNvPr id="57389" name="Rectangle 19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6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  <a:latin typeface="Courier New" charset="0"/>
                  </a:rPr>
                  <a:t>6</a:t>
                </a:r>
              </a:p>
            </p:txBody>
          </p:sp>
          <p:sp>
            <p:nvSpPr>
              <p:cNvPr id="57390" name="Rectangle 20"/>
              <p:cNvSpPr>
                <a:spLocks noChangeArrowheads="1"/>
              </p:cNvSpPr>
              <p:nvPr/>
            </p:nvSpPr>
            <p:spPr bwMode="auto">
              <a:xfrm>
                <a:off x="149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57391" name="Rectangle 21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8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rgbClr val="000099"/>
                  </a:solidFill>
                  <a:latin typeface="Courier New" charset="0"/>
                </a:endParaRPr>
              </a:p>
            </p:txBody>
          </p:sp>
        </p:grpSp>
        <p:grpSp>
          <p:nvGrpSpPr>
            <p:cNvPr id="57385" name="Group 22"/>
            <p:cNvGrpSpPr>
              <a:grpSpLocks/>
            </p:cNvGrpSpPr>
            <p:nvPr/>
          </p:nvGrpSpPr>
          <p:grpSpPr bwMode="auto">
            <a:xfrm>
              <a:off x="2112" y="1680"/>
              <a:ext cx="384" cy="192"/>
              <a:chOff x="1680" y="2544"/>
              <a:chExt cx="384" cy="192"/>
            </a:xfrm>
          </p:grpSpPr>
          <p:sp>
            <p:nvSpPr>
              <p:cNvPr id="57386" name="Rectangle 23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</a:rPr>
                  <a:t>rA</a:t>
                </a:r>
              </a:p>
            </p:txBody>
          </p:sp>
          <p:sp>
            <p:nvSpPr>
              <p:cNvPr id="57387" name="Rectangle 24"/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</a:rPr>
                  <a:t>rB</a:t>
                </a:r>
              </a:p>
            </p:txBody>
          </p:sp>
          <p:sp>
            <p:nvSpPr>
              <p:cNvPr id="57388" name="Rectangle 25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rgbClr val="000099"/>
                  </a:solidFill>
                  <a:latin typeface="Courier New" charset="0"/>
                </a:endParaRPr>
              </a:p>
            </p:txBody>
          </p:sp>
        </p:grpSp>
      </p:grpSp>
      <p:sp>
        <p:nvSpPr>
          <p:cNvPr id="267290" name="Rectangle 26"/>
          <p:cNvSpPr>
            <a:spLocks noChangeArrowheads="1"/>
          </p:cNvSpPr>
          <p:nvPr/>
        </p:nvSpPr>
        <p:spPr bwMode="auto">
          <a:xfrm>
            <a:off x="2349554" y="4102100"/>
            <a:ext cx="92075" cy="346075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blurRad="63500" dist="38099" dir="2700000" algn="ctr" rotWithShape="0">
              <a:schemeClr val="tx2">
                <a:alpha val="74998"/>
              </a:schemeClr>
            </a:outerShdw>
          </a:effectLst>
        </p:spPr>
        <p:txBody>
          <a:bodyPr wrap="none" lIns="45382" tIns="45382" rIns="45382" bIns="45382"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66"/>
              </a:solidFill>
              <a:latin typeface="Helvetica" pitchFamily="-1" charset="0"/>
            </a:endParaRPr>
          </a:p>
        </p:txBody>
      </p:sp>
      <p:grpSp>
        <p:nvGrpSpPr>
          <p:cNvPr id="57352" name="Group 27"/>
          <p:cNvGrpSpPr>
            <a:grpSpLocks/>
          </p:cNvGrpSpPr>
          <p:nvPr/>
        </p:nvGrpSpPr>
        <p:grpSpPr bwMode="auto">
          <a:xfrm>
            <a:off x="793804" y="4122738"/>
            <a:ext cx="3127375" cy="304800"/>
            <a:chOff x="528" y="1680"/>
            <a:chExt cx="1968" cy="192"/>
          </a:xfrm>
        </p:grpSpPr>
        <p:sp>
          <p:nvSpPr>
            <p:cNvPr id="57374" name="Rectangle 28"/>
            <p:cNvSpPr>
              <a:spLocks noChangeArrowheads="1"/>
            </p:cNvSpPr>
            <p:nvPr/>
          </p:nvSpPr>
          <p:spPr bwMode="auto">
            <a:xfrm>
              <a:off x="528" y="1680"/>
              <a:ext cx="1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dirty="0" err="1">
                  <a:solidFill>
                    <a:srgbClr val="000099"/>
                  </a:solidFill>
                  <a:latin typeface="Courier New" charset="0"/>
                </a:rPr>
                <a:t>andq</a:t>
              </a:r>
              <a:r>
                <a:rPr lang="en-US" sz="1600" dirty="0">
                  <a:solidFill>
                    <a:srgbClr val="000099"/>
                  </a:solidFill>
                  <a:latin typeface="Courier New" charset="0"/>
                </a:rPr>
                <a:t> </a:t>
              </a:r>
              <a:r>
                <a:rPr lang="en-US" sz="1600" dirty="0" err="1">
                  <a:solidFill>
                    <a:srgbClr val="000099"/>
                  </a:solidFill>
                </a:rPr>
                <a:t>rA</a:t>
              </a:r>
              <a:r>
                <a:rPr lang="en-US" sz="1600" dirty="0">
                  <a:solidFill>
                    <a:srgbClr val="000099"/>
                  </a:solidFill>
                  <a:latin typeface="Courier New" charset="0"/>
                </a:rPr>
                <a:t>, </a:t>
              </a:r>
              <a:r>
                <a:rPr lang="en-US" sz="1600" dirty="0" err="1">
                  <a:solidFill>
                    <a:srgbClr val="000099"/>
                  </a:solidFill>
                </a:rPr>
                <a:t>rB</a:t>
              </a:r>
              <a:endParaRPr lang="en-US" sz="1600" dirty="0">
                <a:solidFill>
                  <a:srgbClr val="000099"/>
                </a:solidFill>
              </a:endParaRPr>
            </a:p>
          </p:txBody>
        </p:sp>
        <p:grpSp>
          <p:nvGrpSpPr>
            <p:cNvPr id="57375" name="Group 29"/>
            <p:cNvGrpSpPr>
              <a:grpSpLocks/>
            </p:cNvGrpSpPr>
            <p:nvPr/>
          </p:nvGrpSpPr>
          <p:grpSpPr bwMode="auto">
            <a:xfrm>
              <a:off x="1728" y="1680"/>
              <a:ext cx="384" cy="192"/>
              <a:chOff x="1296" y="2544"/>
              <a:chExt cx="384" cy="192"/>
            </a:xfrm>
          </p:grpSpPr>
          <p:sp>
            <p:nvSpPr>
              <p:cNvPr id="57380" name="Rectangle 3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6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  <a:latin typeface="Courier New" charset="0"/>
                  </a:rPr>
                  <a:t>6</a:t>
                </a:r>
              </a:p>
            </p:txBody>
          </p:sp>
          <p:sp>
            <p:nvSpPr>
              <p:cNvPr id="57381" name="Rectangle 31"/>
              <p:cNvSpPr>
                <a:spLocks noChangeArrowheads="1"/>
              </p:cNvSpPr>
              <p:nvPr/>
            </p:nvSpPr>
            <p:spPr bwMode="auto">
              <a:xfrm>
                <a:off x="149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  <a:latin typeface="Courier New" charset="0"/>
                  </a:rPr>
                  <a:t>2</a:t>
                </a:r>
              </a:p>
            </p:txBody>
          </p:sp>
          <p:sp>
            <p:nvSpPr>
              <p:cNvPr id="57382" name="Rectangle 32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8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rgbClr val="000099"/>
                  </a:solidFill>
                  <a:latin typeface="Courier New" charset="0"/>
                </a:endParaRPr>
              </a:p>
            </p:txBody>
          </p:sp>
        </p:grpSp>
        <p:grpSp>
          <p:nvGrpSpPr>
            <p:cNvPr id="57376" name="Group 33"/>
            <p:cNvGrpSpPr>
              <a:grpSpLocks/>
            </p:cNvGrpSpPr>
            <p:nvPr/>
          </p:nvGrpSpPr>
          <p:grpSpPr bwMode="auto">
            <a:xfrm>
              <a:off x="2112" y="1680"/>
              <a:ext cx="384" cy="192"/>
              <a:chOff x="1680" y="2544"/>
              <a:chExt cx="384" cy="192"/>
            </a:xfrm>
          </p:grpSpPr>
          <p:sp>
            <p:nvSpPr>
              <p:cNvPr id="57377" name="Rectangle 34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</a:rPr>
                  <a:t>rA</a:t>
                </a:r>
              </a:p>
            </p:txBody>
          </p:sp>
          <p:sp>
            <p:nvSpPr>
              <p:cNvPr id="57378" name="Rectangle 35"/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</a:rPr>
                  <a:t>rB</a:t>
                </a:r>
              </a:p>
            </p:txBody>
          </p:sp>
          <p:sp>
            <p:nvSpPr>
              <p:cNvPr id="57379" name="Rectangle 36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rgbClr val="000099"/>
                  </a:solidFill>
                  <a:latin typeface="Courier New" charset="0"/>
                </a:endParaRPr>
              </a:p>
            </p:txBody>
          </p:sp>
        </p:grpSp>
      </p:grpSp>
      <p:sp>
        <p:nvSpPr>
          <p:cNvPr id="267301" name="Rectangle 37"/>
          <p:cNvSpPr>
            <a:spLocks noChangeArrowheads="1"/>
          </p:cNvSpPr>
          <p:nvPr/>
        </p:nvSpPr>
        <p:spPr bwMode="auto">
          <a:xfrm>
            <a:off x="2349554" y="5246688"/>
            <a:ext cx="92075" cy="346075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blurRad="63500" dist="38099" dir="2700000" algn="ctr" rotWithShape="0">
              <a:schemeClr val="tx2">
                <a:alpha val="74998"/>
              </a:schemeClr>
            </a:outerShdw>
          </a:effectLst>
        </p:spPr>
        <p:txBody>
          <a:bodyPr wrap="none" lIns="45382" tIns="45382" rIns="45382" bIns="45382"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66"/>
              </a:solidFill>
              <a:latin typeface="Helvetica" pitchFamily="-1" charset="0"/>
            </a:endParaRPr>
          </a:p>
        </p:txBody>
      </p:sp>
      <p:grpSp>
        <p:nvGrpSpPr>
          <p:cNvPr id="57354" name="Group 38"/>
          <p:cNvGrpSpPr>
            <a:grpSpLocks/>
          </p:cNvGrpSpPr>
          <p:nvPr/>
        </p:nvGrpSpPr>
        <p:grpSpPr bwMode="auto">
          <a:xfrm>
            <a:off x="793804" y="5267327"/>
            <a:ext cx="3127375" cy="306388"/>
            <a:chOff x="528" y="1680"/>
            <a:chExt cx="1968" cy="192"/>
          </a:xfrm>
        </p:grpSpPr>
        <p:sp>
          <p:nvSpPr>
            <p:cNvPr id="57365" name="Rectangle 39"/>
            <p:cNvSpPr>
              <a:spLocks noChangeArrowheads="1"/>
            </p:cNvSpPr>
            <p:nvPr/>
          </p:nvSpPr>
          <p:spPr bwMode="auto">
            <a:xfrm>
              <a:off x="528" y="1680"/>
              <a:ext cx="1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dirty="0" err="1">
                  <a:solidFill>
                    <a:srgbClr val="000099"/>
                  </a:solidFill>
                  <a:latin typeface="Courier New" charset="0"/>
                </a:rPr>
                <a:t>xorq</a:t>
              </a:r>
              <a:r>
                <a:rPr lang="en-US" sz="1600" dirty="0">
                  <a:solidFill>
                    <a:srgbClr val="000099"/>
                  </a:solidFill>
                  <a:latin typeface="Courier New" charset="0"/>
                </a:rPr>
                <a:t> </a:t>
              </a:r>
              <a:r>
                <a:rPr lang="en-US" sz="1600" dirty="0" err="1">
                  <a:solidFill>
                    <a:srgbClr val="000099"/>
                  </a:solidFill>
                </a:rPr>
                <a:t>rA</a:t>
              </a:r>
              <a:r>
                <a:rPr lang="en-US" sz="1600" dirty="0">
                  <a:solidFill>
                    <a:srgbClr val="000099"/>
                  </a:solidFill>
                  <a:latin typeface="Courier New" charset="0"/>
                </a:rPr>
                <a:t>, </a:t>
              </a:r>
              <a:r>
                <a:rPr lang="en-US" sz="1600" dirty="0" err="1">
                  <a:solidFill>
                    <a:srgbClr val="000099"/>
                  </a:solidFill>
                </a:rPr>
                <a:t>rB</a:t>
              </a:r>
              <a:endParaRPr lang="en-US" sz="1600" dirty="0">
                <a:solidFill>
                  <a:srgbClr val="000099"/>
                </a:solidFill>
              </a:endParaRPr>
            </a:p>
          </p:txBody>
        </p:sp>
        <p:grpSp>
          <p:nvGrpSpPr>
            <p:cNvPr id="57366" name="Group 40"/>
            <p:cNvGrpSpPr>
              <a:grpSpLocks/>
            </p:cNvGrpSpPr>
            <p:nvPr/>
          </p:nvGrpSpPr>
          <p:grpSpPr bwMode="auto">
            <a:xfrm>
              <a:off x="1728" y="1680"/>
              <a:ext cx="384" cy="192"/>
              <a:chOff x="1296" y="2544"/>
              <a:chExt cx="384" cy="192"/>
            </a:xfrm>
          </p:grpSpPr>
          <p:sp>
            <p:nvSpPr>
              <p:cNvPr id="57371" name="Rectangle 41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6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  <a:latin typeface="Courier New" charset="0"/>
                  </a:rPr>
                  <a:t>6</a:t>
                </a:r>
              </a:p>
            </p:txBody>
          </p:sp>
          <p:sp>
            <p:nvSpPr>
              <p:cNvPr id="57372" name="Rectangle 42"/>
              <p:cNvSpPr>
                <a:spLocks noChangeArrowheads="1"/>
              </p:cNvSpPr>
              <p:nvPr/>
            </p:nvSpPr>
            <p:spPr bwMode="auto">
              <a:xfrm>
                <a:off x="149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  <a:latin typeface="Courier New" charset="0"/>
                  </a:rPr>
                  <a:t>3</a:t>
                </a:r>
              </a:p>
            </p:txBody>
          </p:sp>
          <p:sp>
            <p:nvSpPr>
              <p:cNvPr id="57373" name="Rectangle 43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8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rgbClr val="000099"/>
                  </a:solidFill>
                  <a:latin typeface="Courier New" charset="0"/>
                </a:endParaRPr>
              </a:p>
            </p:txBody>
          </p:sp>
        </p:grpSp>
        <p:grpSp>
          <p:nvGrpSpPr>
            <p:cNvPr id="57367" name="Group 44"/>
            <p:cNvGrpSpPr>
              <a:grpSpLocks/>
            </p:cNvGrpSpPr>
            <p:nvPr/>
          </p:nvGrpSpPr>
          <p:grpSpPr bwMode="auto">
            <a:xfrm>
              <a:off x="2112" y="1680"/>
              <a:ext cx="384" cy="192"/>
              <a:chOff x="1680" y="2544"/>
              <a:chExt cx="384" cy="192"/>
            </a:xfrm>
          </p:grpSpPr>
          <p:sp>
            <p:nvSpPr>
              <p:cNvPr id="57368" name="Rectangle 45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</a:rPr>
                  <a:t>rA</a:t>
                </a:r>
              </a:p>
            </p:txBody>
          </p:sp>
          <p:sp>
            <p:nvSpPr>
              <p:cNvPr id="57369" name="Rectangle 46"/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</a:rPr>
                  <a:t>rB</a:t>
                </a:r>
              </a:p>
            </p:txBody>
          </p:sp>
          <p:sp>
            <p:nvSpPr>
              <p:cNvPr id="57370" name="Rectangle 47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rgbClr val="000099"/>
                  </a:solidFill>
                  <a:latin typeface="Courier New" charset="0"/>
                </a:endParaRPr>
              </a:p>
            </p:txBody>
          </p:sp>
        </p:grpSp>
      </p:grpSp>
      <p:sp>
        <p:nvSpPr>
          <p:cNvPr id="57355" name="Text Box 48"/>
          <p:cNvSpPr txBox="1">
            <a:spLocks noChangeArrowheads="1"/>
          </p:cNvSpPr>
          <p:nvPr/>
        </p:nvSpPr>
        <p:spPr bwMode="auto">
          <a:xfrm>
            <a:off x="563617" y="1298629"/>
            <a:ext cx="541337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5382" tIns="45382" rIns="45382" bIns="45382">
            <a:spAutoFit/>
          </a:bodyPr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/>
            <a:r>
              <a:rPr lang="en-US" sz="1800">
                <a:solidFill>
                  <a:srgbClr val="000066"/>
                </a:solidFill>
              </a:rPr>
              <a:t>Add</a:t>
            </a:r>
          </a:p>
        </p:txBody>
      </p:sp>
      <p:sp>
        <p:nvSpPr>
          <p:cNvPr id="57356" name="Text Box 49"/>
          <p:cNvSpPr txBox="1">
            <a:spLocks noChangeArrowheads="1"/>
          </p:cNvSpPr>
          <p:nvPr/>
        </p:nvSpPr>
        <p:spPr bwMode="auto">
          <a:xfrm>
            <a:off x="563563" y="2443163"/>
            <a:ext cx="239395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5382" tIns="45382" rIns="45382" bIns="45382">
            <a:spAutoFit/>
          </a:bodyPr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/>
            <a:r>
              <a:rPr lang="en-US" sz="1800">
                <a:solidFill>
                  <a:srgbClr val="000066"/>
                </a:solidFill>
              </a:rPr>
              <a:t>Subtract (rA from rB)</a:t>
            </a:r>
          </a:p>
        </p:txBody>
      </p:sp>
      <p:sp>
        <p:nvSpPr>
          <p:cNvPr id="57357" name="Text Box 50"/>
          <p:cNvSpPr txBox="1">
            <a:spLocks noChangeArrowheads="1"/>
          </p:cNvSpPr>
          <p:nvPr/>
        </p:nvSpPr>
        <p:spPr bwMode="auto">
          <a:xfrm>
            <a:off x="563617" y="3587793"/>
            <a:ext cx="541337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5382" tIns="45382" rIns="45382" bIns="45382">
            <a:spAutoFit/>
          </a:bodyPr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/>
            <a:r>
              <a:rPr lang="en-US" sz="1800">
                <a:solidFill>
                  <a:srgbClr val="000066"/>
                </a:solidFill>
              </a:rPr>
              <a:t>And</a:t>
            </a:r>
          </a:p>
        </p:txBody>
      </p:sp>
      <p:sp>
        <p:nvSpPr>
          <p:cNvPr id="57358" name="Text Box 51"/>
          <p:cNvSpPr txBox="1">
            <a:spLocks noChangeArrowheads="1"/>
          </p:cNvSpPr>
          <p:nvPr/>
        </p:nvSpPr>
        <p:spPr bwMode="auto">
          <a:xfrm>
            <a:off x="563563" y="4733925"/>
            <a:ext cx="150495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5382" tIns="45382" rIns="45382" bIns="45382">
            <a:spAutoFit/>
          </a:bodyPr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/>
            <a:r>
              <a:rPr lang="en-US" sz="1800">
                <a:solidFill>
                  <a:srgbClr val="000066"/>
                </a:solidFill>
              </a:rPr>
              <a:t>Exclusive-Or</a:t>
            </a:r>
          </a:p>
        </p:txBody>
      </p:sp>
      <p:grpSp>
        <p:nvGrpSpPr>
          <p:cNvPr id="14" name="Group 57"/>
          <p:cNvGrpSpPr>
            <a:grpSpLocks/>
          </p:cNvGrpSpPr>
          <p:nvPr/>
        </p:nvGrpSpPr>
        <p:grpSpPr bwMode="auto">
          <a:xfrm>
            <a:off x="287392" y="1050979"/>
            <a:ext cx="2413000" cy="704850"/>
            <a:chOff x="18" y="565"/>
            <a:chExt cx="1518" cy="443"/>
          </a:xfrm>
        </p:grpSpPr>
        <p:sp>
          <p:nvSpPr>
            <p:cNvPr id="57363" name="Line 52"/>
            <p:cNvSpPr>
              <a:spLocks noChangeShapeType="1"/>
            </p:cNvSpPr>
            <p:nvPr/>
          </p:nvSpPr>
          <p:spPr bwMode="auto">
            <a:xfrm>
              <a:off x="1248" y="768"/>
              <a:ext cx="288" cy="240"/>
            </a:xfrm>
            <a:prstGeom prst="line">
              <a:avLst/>
            </a:prstGeom>
            <a:noFill/>
            <a:ln w="38100">
              <a:solidFill>
                <a:srgbClr val="FF0002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57364" name="Text Box 53"/>
            <p:cNvSpPr txBox="1">
              <a:spLocks noChangeArrowheads="1"/>
            </p:cNvSpPr>
            <p:nvPr/>
          </p:nvSpPr>
          <p:spPr bwMode="auto">
            <a:xfrm>
              <a:off x="18" y="565"/>
              <a:ext cx="1212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>
                  <a:solidFill>
                    <a:srgbClr val="FF0002"/>
                  </a:solidFill>
                </a:rPr>
                <a:t>Instruction Code</a:t>
              </a:r>
            </a:p>
          </p:txBody>
        </p:sp>
      </p:grpSp>
      <p:grpSp>
        <p:nvGrpSpPr>
          <p:cNvPr id="15" name="Group 56"/>
          <p:cNvGrpSpPr>
            <a:grpSpLocks/>
          </p:cNvGrpSpPr>
          <p:nvPr/>
        </p:nvGrpSpPr>
        <p:grpSpPr bwMode="auto">
          <a:xfrm>
            <a:off x="2794054" y="1050979"/>
            <a:ext cx="1709738" cy="704850"/>
            <a:chOff x="1595" y="565"/>
            <a:chExt cx="1075" cy="443"/>
          </a:xfrm>
        </p:grpSpPr>
        <p:sp>
          <p:nvSpPr>
            <p:cNvPr id="57361" name="Line 54"/>
            <p:cNvSpPr>
              <a:spLocks noChangeShapeType="1"/>
            </p:cNvSpPr>
            <p:nvPr/>
          </p:nvSpPr>
          <p:spPr bwMode="auto">
            <a:xfrm flipH="1">
              <a:off x="1824" y="768"/>
              <a:ext cx="148" cy="240"/>
            </a:xfrm>
            <a:prstGeom prst="line">
              <a:avLst/>
            </a:prstGeom>
            <a:noFill/>
            <a:ln w="38100">
              <a:solidFill>
                <a:srgbClr val="FF0002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57362" name="Text Box 55"/>
            <p:cNvSpPr txBox="1">
              <a:spLocks noChangeArrowheads="1"/>
            </p:cNvSpPr>
            <p:nvPr/>
          </p:nvSpPr>
          <p:spPr bwMode="auto">
            <a:xfrm>
              <a:off x="1595" y="565"/>
              <a:ext cx="1075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>
                  <a:solidFill>
                    <a:srgbClr val="FF0002"/>
                  </a:solidFill>
                </a:rPr>
                <a:t>Function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581895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5105400"/>
            <a:ext cx="1981200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Chapter Mapping</a:t>
            </a:r>
          </a:p>
        </p:txBody>
      </p:sp>
      <p:sp>
        <p:nvSpPr>
          <p:cNvPr id="11267" name="Vertical Scroll 3"/>
          <p:cNvSpPr>
            <a:spLocks noChangeArrowheads="1"/>
          </p:cNvSpPr>
          <p:nvPr/>
        </p:nvSpPr>
        <p:spPr bwMode="auto">
          <a:xfrm>
            <a:off x="76200" y="990600"/>
            <a:ext cx="1600200" cy="2743200"/>
          </a:xfrm>
          <a:prstGeom prst="verticalScroll">
            <a:avLst>
              <a:gd name="adj" fmla="val 125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11268" name="TextBox 4"/>
          <p:cNvSpPr txBox="1">
            <a:spLocks noChangeArrowheads="1"/>
          </p:cNvSpPr>
          <p:nvPr/>
        </p:nvSpPr>
        <p:spPr bwMode="auto">
          <a:xfrm>
            <a:off x="304800" y="1981200"/>
            <a:ext cx="10826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/>
              <a:t>Lines of</a:t>
            </a:r>
          </a:p>
          <a:p>
            <a:r>
              <a:rPr lang="en-US" sz="1800"/>
              <a:t>Source</a:t>
            </a:r>
          </a:p>
          <a:p>
            <a:r>
              <a:rPr lang="en-US" sz="1800"/>
              <a:t>code</a:t>
            </a:r>
          </a:p>
        </p:txBody>
      </p:sp>
      <p:cxnSp>
        <p:nvCxnSpPr>
          <p:cNvPr id="11269" name="Straight Connector 5"/>
          <p:cNvCxnSpPr>
            <a:cxnSpLocks noChangeShapeType="1"/>
          </p:cNvCxnSpPr>
          <p:nvPr/>
        </p:nvCxnSpPr>
        <p:spPr bwMode="auto">
          <a:xfrm>
            <a:off x="457200" y="1371600"/>
            <a:ext cx="762000" cy="15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0" name="Straight Connector 6"/>
          <p:cNvCxnSpPr>
            <a:cxnSpLocks noChangeShapeType="1"/>
          </p:cNvCxnSpPr>
          <p:nvPr/>
        </p:nvCxnSpPr>
        <p:spPr bwMode="auto">
          <a:xfrm>
            <a:off x="457200" y="1524000"/>
            <a:ext cx="762000" cy="15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1" name="Straight Connector 7"/>
          <p:cNvCxnSpPr>
            <a:cxnSpLocks noChangeShapeType="1"/>
          </p:cNvCxnSpPr>
          <p:nvPr/>
        </p:nvCxnSpPr>
        <p:spPr bwMode="auto">
          <a:xfrm>
            <a:off x="457200" y="1676400"/>
            <a:ext cx="762000" cy="15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2" name="Straight Connector 8"/>
          <p:cNvCxnSpPr>
            <a:cxnSpLocks noChangeShapeType="1"/>
          </p:cNvCxnSpPr>
          <p:nvPr/>
        </p:nvCxnSpPr>
        <p:spPr bwMode="auto">
          <a:xfrm>
            <a:off x="457200" y="1828800"/>
            <a:ext cx="762000" cy="15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3" name="Straight Connector 9"/>
          <p:cNvCxnSpPr>
            <a:cxnSpLocks noChangeShapeType="1"/>
          </p:cNvCxnSpPr>
          <p:nvPr/>
        </p:nvCxnSpPr>
        <p:spPr bwMode="auto">
          <a:xfrm>
            <a:off x="457200" y="2894013"/>
            <a:ext cx="762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4" name="Straight Connector 10"/>
          <p:cNvCxnSpPr>
            <a:cxnSpLocks noChangeShapeType="1"/>
          </p:cNvCxnSpPr>
          <p:nvPr/>
        </p:nvCxnSpPr>
        <p:spPr bwMode="auto">
          <a:xfrm>
            <a:off x="457200" y="3046413"/>
            <a:ext cx="762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5" name="Straight Connector 11"/>
          <p:cNvCxnSpPr>
            <a:cxnSpLocks noChangeShapeType="1"/>
          </p:cNvCxnSpPr>
          <p:nvPr/>
        </p:nvCxnSpPr>
        <p:spPr bwMode="auto">
          <a:xfrm>
            <a:off x="457200" y="3198813"/>
            <a:ext cx="762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6" name="Straight Connector 12"/>
          <p:cNvCxnSpPr>
            <a:cxnSpLocks noChangeShapeType="1"/>
          </p:cNvCxnSpPr>
          <p:nvPr/>
        </p:nvCxnSpPr>
        <p:spPr bwMode="auto">
          <a:xfrm>
            <a:off x="457200" y="3351213"/>
            <a:ext cx="762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7" name="Right Arrow 13"/>
          <p:cNvSpPr>
            <a:spLocks noChangeArrowheads="1"/>
          </p:cNvSpPr>
          <p:nvPr/>
        </p:nvSpPr>
        <p:spPr bwMode="auto">
          <a:xfrm>
            <a:off x="1524000" y="2057400"/>
            <a:ext cx="838200" cy="609600"/>
          </a:xfrm>
          <a:prstGeom prst="rightArrow">
            <a:avLst>
              <a:gd name="adj1" fmla="val 50000"/>
              <a:gd name="adj2" fmla="val 50003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1278" name="Rounded Rectangle 14"/>
          <p:cNvSpPr>
            <a:spLocks noChangeArrowheads="1"/>
          </p:cNvSpPr>
          <p:nvPr/>
        </p:nvSpPr>
        <p:spPr bwMode="auto">
          <a:xfrm>
            <a:off x="2438400" y="1752600"/>
            <a:ext cx="1219200" cy="11430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1279" name="Right Arrow 16"/>
          <p:cNvSpPr>
            <a:spLocks noChangeArrowheads="1"/>
          </p:cNvSpPr>
          <p:nvPr/>
        </p:nvSpPr>
        <p:spPr bwMode="auto">
          <a:xfrm>
            <a:off x="3733800" y="2057400"/>
            <a:ext cx="838200" cy="609600"/>
          </a:xfrm>
          <a:prstGeom prst="rightArrow">
            <a:avLst>
              <a:gd name="adj1" fmla="val 50000"/>
              <a:gd name="adj2" fmla="val 50003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1280" name="Vertical Scroll 17"/>
          <p:cNvSpPr>
            <a:spLocks noChangeArrowheads="1"/>
          </p:cNvSpPr>
          <p:nvPr/>
        </p:nvSpPr>
        <p:spPr bwMode="auto">
          <a:xfrm>
            <a:off x="4419600" y="990600"/>
            <a:ext cx="1600200" cy="2743200"/>
          </a:xfrm>
          <a:prstGeom prst="verticalScroll">
            <a:avLst>
              <a:gd name="adj" fmla="val 125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11281" name="TextBox 18"/>
          <p:cNvSpPr txBox="1">
            <a:spLocks noChangeArrowheads="1"/>
          </p:cNvSpPr>
          <p:nvPr/>
        </p:nvSpPr>
        <p:spPr bwMode="auto">
          <a:xfrm>
            <a:off x="4545013" y="1981200"/>
            <a:ext cx="1287462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/>
              <a:t>Lines of</a:t>
            </a:r>
          </a:p>
          <a:p>
            <a:r>
              <a:rPr lang="en-US" sz="1800"/>
              <a:t>Assembly</a:t>
            </a:r>
          </a:p>
          <a:p>
            <a:r>
              <a:rPr lang="en-US" sz="1800"/>
              <a:t>code</a:t>
            </a:r>
          </a:p>
        </p:txBody>
      </p:sp>
      <p:cxnSp>
        <p:nvCxnSpPr>
          <p:cNvPr id="11282" name="Straight Connector 23"/>
          <p:cNvCxnSpPr>
            <a:cxnSpLocks noChangeShapeType="1"/>
          </p:cNvCxnSpPr>
          <p:nvPr/>
        </p:nvCxnSpPr>
        <p:spPr bwMode="auto">
          <a:xfrm>
            <a:off x="4800600" y="2894013"/>
            <a:ext cx="762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3" name="Straight Connector 24"/>
          <p:cNvCxnSpPr>
            <a:cxnSpLocks noChangeShapeType="1"/>
          </p:cNvCxnSpPr>
          <p:nvPr/>
        </p:nvCxnSpPr>
        <p:spPr bwMode="auto">
          <a:xfrm>
            <a:off x="4800600" y="3046413"/>
            <a:ext cx="762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4" name="Straight Connector 25"/>
          <p:cNvCxnSpPr>
            <a:cxnSpLocks noChangeShapeType="1"/>
          </p:cNvCxnSpPr>
          <p:nvPr/>
        </p:nvCxnSpPr>
        <p:spPr bwMode="auto">
          <a:xfrm>
            <a:off x="4800600" y="3198813"/>
            <a:ext cx="762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5" name="Straight Connector 26"/>
          <p:cNvCxnSpPr>
            <a:cxnSpLocks noChangeShapeType="1"/>
          </p:cNvCxnSpPr>
          <p:nvPr/>
        </p:nvCxnSpPr>
        <p:spPr bwMode="auto">
          <a:xfrm>
            <a:off x="4800600" y="3351213"/>
            <a:ext cx="762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6" name="Right Arrow 27"/>
          <p:cNvSpPr>
            <a:spLocks noChangeArrowheads="1"/>
          </p:cNvSpPr>
          <p:nvPr/>
        </p:nvSpPr>
        <p:spPr bwMode="auto">
          <a:xfrm>
            <a:off x="5867400" y="2057400"/>
            <a:ext cx="838200" cy="609600"/>
          </a:xfrm>
          <a:prstGeom prst="rightArrow">
            <a:avLst>
              <a:gd name="adj1" fmla="val 50000"/>
              <a:gd name="adj2" fmla="val 50003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1287" name="Rounded Rectangle 28"/>
          <p:cNvSpPr>
            <a:spLocks noChangeArrowheads="1"/>
          </p:cNvSpPr>
          <p:nvPr/>
        </p:nvSpPr>
        <p:spPr bwMode="auto">
          <a:xfrm>
            <a:off x="6781800" y="1752600"/>
            <a:ext cx="1219200" cy="11430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1288" name="Down Arrow 31"/>
          <p:cNvSpPr>
            <a:spLocks noChangeArrowheads="1"/>
          </p:cNvSpPr>
          <p:nvPr/>
        </p:nvSpPr>
        <p:spPr bwMode="auto">
          <a:xfrm>
            <a:off x="7086600" y="3048000"/>
            <a:ext cx="609600" cy="762000"/>
          </a:xfrm>
          <a:prstGeom prst="downArrow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1289" name="Vertical Scroll 32"/>
          <p:cNvSpPr>
            <a:spLocks noChangeArrowheads="1"/>
          </p:cNvSpPr>
          <p:nvPr/>
        </p:nvSpPr>
        <p:spPr bwMode="auto">
          <a:xfrm>
            <a:off x="6629400" y="3962400"/>
            <a:ext cx="1600200" cy="2743200"/>
          </a:xfrm>
          <a:prstGeom prst="verticalScroll">
            <a:avLst>
              <a:gd name="adj" fmla="val 125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11290" name="TextBox 33"/>
          <p:cNvSpPr txBox="1">
            <a:spLocks noChangeArrowheads="1"/>
          </p:cNvSpPr>
          <p:nvPr/>
        </p:nvSpPr>
        <p:spPr bwMode="auto">
          <a:xfrm>
            <a:off x="6858000" y="4876800"/>
            <a:ext cx="1082675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/>
              <a:t>Lines of</a:t>
            </a:r>
          </a:p>
          <a:p>
            <a:r>
              <a:rPr lang="en-US" sz="1800"/>
              <a:t>Binary</a:t>
            </a:r>
          </a:p>
          <a:p>
            <a:r>
              <a:rPr lang="en-US" sz="1800"/>
              <a:t>code &amp; </a:t>
            </a:r>
          </a:p>
          <a:p>
            <a:r>
              <a:rPr lang="en-US" sz="1800"/>
              <a:t>data</a:t>
            </a:r>
          </a:p>
        </p:txBody>
      </p:sp>
      <p:sp>
        <p:nvSpPr>
          <p:cNvPr id="11291" name="TextBox 42"/>
          <p:cNvSpPr txBox="1">
            <a:spLocks noChangeArrowheads="1"/>
          </p:cNvSpPr>
          <p:nvPr/>
        </p:nvSpPr>
        <p:spPr bwMode="auto">
          <a:xfrm>
            <a:off x="6781800" y="4149725"/>
            <a:ext cx="12112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/>
              <a:t>10101010</a:t>
            </a:r>
          </a:p>
        </p:txBody>
      </p:sp>
      <p:sp>
        <p:nvSpPr>
          <p:cNvPr id="11292" name="TextBox 43"/>
          <p:cNvSpPr txBox="1">
            <a:spLocks noChangeArrowheads="1"/>
          </p:cNvSpPr>
          <p:nvPr/>
        </p:nvSpPr>
        <p:spPr bwMode="auto">
          <a:xfrm>
            <a:off x="6781800" y="4378325"/>
            <a:ext cx="12112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/>
              <a:t>00001010</a:t>
            </a:r>
          </a:p>
        </p:txBody>
      </p:sp>
      <p:sp>
        <p:nvSpPr>
          <p:cNvPr id="11293" name="TextBox 44"/>
          <p:cNvSpPr txBox="1">
            <a:spLocks noChangeArrowheads="1"/>
          </p:cNvSpPr>
          <p:nvPr/>
        </p:nvSpPr>
        <p:spPr bwMode="auto">
          <a:xfrm>
            <a:off x="6794500" y="4606925"/>
            <a:ext cx="11858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/>
              <a:t>01010111</a:t>
            </a:r>
          </a:p>
        </p:txBody>
      </p:sp>
      <p:sp>
        <p:nvSpPr>
          <p:cNvPr id="11294" name="TextBox 45"/>
          <p:cNvSpPr txBox="1">
            <a:spLocks noChangeArrowheads="1"/>
          </p:cNvSpPr>
          <p:nvPr/>
        </p:nvSpPr>
        <p:spPr bwMode="auto">
          <a:xfrm>
            <a:off x="4267200" y="5018088"/>
            <a:ext cx="10826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/>
              <a:t>Memory</a:t>
            </a:r>
          </a:p>
        </p:txBody>
      </p:sp>
      <p:sp>
        <p:nvSpPr>
          <p:cNvPr id="11295" name="TextBox 46"/>
          <p:cNvSpPr txBox="1">
            <a:spLocks noChangeArrowheads="1"/>
          </p:cNvSpPr>
          <p:nvPr/>
        </p:nvSpPr>
        <p:spPr bwMode="auto">
          <a:xfrm>
            <a:off x="6807200" y="5902325"/>
            <a:ext cx="11604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/>
              <a:t>11101110</a:t>
            </a:r>
          </a:p>
        </p:txBody>
      </p:sp>
      <p:sp>
        <p:nvSpPr>
          <p:cNvPr id="11296" name="TextBox 47"/>
          <p:cNvSpPr txBox="1">
            <a:spLocks noChangeArrowheads="1"/>
          </p:cNvSpPr>
          <p:nvPr/>
        </p:nvSpPr>
        <p:spPr bwMode="auto">
          <a:xfrm>
            <a:off x="6800850" y="6130925"/>
            <a:ext cx="11731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/>
              <a:t>00111011</a:t>
            </a:r>
          </a:p>
        </p:txBody>
      </p:sp>
      <p:sp>
        <p:nvSpPr>
          <p:cNvPr id="11297" name="TextBox 48"/>
          <p:cNvSpPr txBox="1">
            <a:spLocks noChangeArrowheads="1"/>
          </p:cNvSpPr>
          <p:nvPr/>
        </p:nvSpPr>
        <p:spPr bwMode="auto">
          <a:xfrm>
            <a:off x="6794500" y="6359525"/>
            <a:ext cx="11858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/>
              <a:t>10000111</a:t>
            </a:r>
          </a:p>
        </p:txBody>
      </p:sp>
      <p:sp>
        <p:nvSpPr>
          <p:cNvPr id="11298" name="Left Arrow 50"/>
          <p:cNvSpPr>
            <a:spLocks noChangeArrowheads="1"/>
          </p:cNvSpPr>
          <p:nvPr/>
        </p:nvSpPr>
        <p:spPr bwMode="auto">
          <a:xfrm>
            <a:off x="5867400" y="5257800"/>
            <a:ext cx="838200" cy="533400"/>
          </a:xfrm>
          <a:prstGeom prst="leftArrow">
            <a:avLst>
              <a:gd name="adj1" fmla="val 50000"/>
              <a:gd name="adj2" fmla="val 50002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1299" name="Curved Right Arrow 51"/>
          <p:cNvSpPr>
            <a:spLocks noChangeArrowheads="1"/>
          </p:cNvSpPr>
          <p:nvPr/>
        </p:nvSpPr>
        <p:spPr bwMode="auto">
          <a:xfrm>
            <a:off x="2286000" y="5105400"/>
            <a:ext cx="1600200" cy="990600"/>
          </a:xfrm>
          <a:prstGeom prst="curvedRightArrow">
            <a:avLst>
              <a:gd name="adj1" fmla="val 25000"/>
              <a:gd name="adj2" fmla="val 50000"/>
              <a:gd name="adj3" fmla="val 25001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1300" name="TextBox 52"/>
          <p:cNvSpPr txBox="1">
            <a:spLocks noChangeArrowheads="1"/>
          </p:cNvSpPr>
          <p:nvPr/>
        </p:nvSpPr>
        <p:spPr bwMode="auto">
          <a:xfrm>
            <a:off x="2438400" y="4724400"/>
            <a:ext cx="12112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/>
              <a:t>10101010</a:t>
            </a:r>
          </a:p>
        </p:txBody>
      </p:sp>
      <p:pic>
        <p:nvPicPr>
          <p:cNvPr id="11301" name="Picture 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648200"/>
            <a:ext cx="1828800" cy="173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2" name="TextBox 54"/>
          <p:cNvSpPr txBox="1">
            <a:spLocks noChangeArrowheads="1"/>
          </p:cNvSpPr>
          <p:nvPr/>
        </p:nvSpPr>
        <p:spPr bwMode="auto">
          <a:xfrm>
            <a:off x="4724400" y="1177925"/>
            <a:ext cx="99218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/>
              <a:t>add a,b</a:t>
            </a:r>
          </a:p>
        </p:txBody>
      </p:sp>
      <p:sp>
        <p:nvSpPr>
          <p:cNvPr id="11303" name="TextBox 55"/>
          <p:cNvSpPr txBox="1">
            <a:spLocks noChangeArrowheads="1"/>
          </p:cNvSpPr>
          <p:nvPr/>
        </p:nvSpPr>
        <p:spPr bwMode="auto">
          <a:xfrm>
            <a:off x="4724400" y="1406525"/>
            <a:ext cx="99218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/>
              <a:t>sub a,b</a:t>
            </a:r>
          </a:p>
        </p:txBody>
      </p:sp>
      <p:sp>
        <p:nvSpPr>
          <p:cNvPr id="11304" name="TextBox 56"/>
          <p:cNvSpPr txBox="1">
            <a:spLocks noChangeArrowheads="1"/>
          </p:cNvSpPr>
          <p:nvPr/>
        </p:nvSpPr>
        <p:spPr bwMode="auto">
          <a:xfrm>
            <a:off x="4614863" y="1635125"/>
            <a:ext cx="1211262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/>
              <a:t>move a…</a:t>
            </a: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495800" y="533400"/>
            <a:ext cx="16049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Chapter 3</a:t>
            </a: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3175" y="6096000"/>
            <a:ext cx="33496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Chapters 3, 4, 5 and 6</a:t>
            </a: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6630988" y="1322388"/>
            <a:ext cx="160496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Chapter 7</a:t>
            </a: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4338638" y="4572000"/>
            <a:ext cx="160496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Chapter 9</a:t>
            </a: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168275" y="3733800"/>
            <a:ext cx="16033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Chapter 5 </a:t>
            </a: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7539038" y="3581400"/>
            <a:ext cx="160496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Chapter 2</a:t>
            </a:r>
          </a:p>
        </p:txBody>
      </p:sp>
      <p:sp>
        <p:nvSpPr>
          <p:cNvPr id="11311" name="TextBox 15"/>
          <p:cNvSpPr txBox="1">
            <a:spLocks noChangeArrowheads="1"/>
          </p:cNvSpPr>
          <p:nvPr/>
        </p:nvSpPr>
        <p:spPr bwMode="auto">
          <a:xfrm>
            <a:off x="2136775" y="1917700"/>
            <a:ext cx="174942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Pre-processor</a:t>
            </a:r>
          </a:p>
          <a:p>
            <a:r>
              <a:rPr lang="en-US" sz="1800">
                <a:solidFill>
                  <a:srgbClr val="000066"/>
                </a:solidFill>
              </a:rPr>
              <a:t>&amp;</a:t>
            </a:r>
          </a:p>
          <a:p>
            <a:r>
              <a:rPr lang="en-US" sz="1800">
                <a:solidFill>
                  <a:srgbClr val="000066"/>
                </a:solidFill>
              </a:rPr>
              <a:t>Compiler</a:t>
            </a:r>
          </a:p>
        </p:txBody>
      </p:sp>
      <p:sp>
        <p:nvSpPr>
          <p:cNvPr id="11312" name="TextBox 29"/>
          <p:cNvSpPr txBox="1">
            <a:spLocks noChangeArrowheads="1"/>
          </p:cNvSpPr>
          <p:nvPr/>
        </p:nvSpPr>
        <p:spPr bwMode="auto">
          <a:xfrm>
            <a:off x="6705600" y="1955800"/>
            <a:ext cx="1365250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Assembler</a:t>
            </a:r>
          </a:p>
          <a:p>
            <a:r>
              <a:rPr lang="en-US" sz="1800">
                <a:solidFill>
                  <a:srgbClr val="000066"/>
                </a:solidFill>
              </a:rPr>
              <a:t>&amp;</a:t>
            </a:r>
          </a:p>
          <a:p>
            <a:r>
              <a:rPr lang="en-US" sz="1800">
                <a:solidFill>
                  <a:srgbClr val="000066"/>
                </a:solidFill>
              </a:rPr>
              <a:t>Linker</a:t>
            </a:r>
          </a:p>
        </p:txBody>
      </p:sp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2286000" y="3352800"/>
            <a:ext cx="2003425" cy="1493838"/>
            <a:chOff x="2286369" y="2971800"/>
            <a:chExt cx="2003168" cy="1494272"/>
          </a:xfrm>
        </p:grpSpPr>
        <p:sp>
          <p:nvSpPr>
            <p:cNvPr id="11314" name="Oval 50"/>
            <p:cNvSpPr>
              <a:spLocks noChangeArrowheads="1"/>
            </p:cNvSpPr>
            <p:nvPr/>
          </p:nvSpPr>
          <p:spPr bwMode="auto">
            <a:xfrm>
              <a:off x="2438400" y="3124200"/>
              <a:ext cx="1143000" cy="1143000"/>
            </a:xfrm>
            <a:prstGeom prst="ellips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11315" name="Left-Right Arrow 51"/>
            <p:cNvSpPr>
              <a:spLocks noChangeArrowheads="1"/>
            </p:cNvSpPr>
            <p:nvPr/>
          </p:nvSpPr>
          <p:spPr bwMode="auto">
            <a:xfrm rot="1993966">
              <a:off x="3465334" y="3978780"/>
              <a:ext cx="824203" cy="487292"/>
            </a:xfrm>
            <a:prstGeom prst="leftRightArrow">
              <a:avLst>
                <a:gd name="adj1" fmla="val 50000"/>
                <a:gd name="adj2" fmla="val 49998"/>
              </a:avLst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11316" name="TextBox 29"/>
            <p:cNvSpPr txBox="1">
              <a:spLocks noChangeArrowheads="1"/>
            </p:cNvSpPr>
            <p:nvPr/>
          </p:nvSpPr>
          <p:spPr bwMode="auto">
            <a:xfrm>
              <a:off x="2362200" y="3429000"/>
              <a:ext cx="1274808" cy="595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66"/>
                  </a:solidFill>
                </a:rPr>
                <a:t>Operating</a:t>
              </a:r>
            </a:p>
            <a:p>
              <a:r>
                <a:rPr lang="en-US" sz="1800">
                  <a:solidFill>
                    <a:srgbClr val="000066"/>
                  </a:solidFill>
                </a:rPr>
                <a:t>System</a:t>
              </a:r>
            </a:p>
          </p:txBody>
        </p:sp>
        <p:sp>
          <p:nvSpPr>
            <p:cNvPr id="11317" name="TextBox 53"/>
            <p:cNvSpPr txBox="1">
              <a:spLocks noChangeArrowheads="1"/>
            </p:cNvSpPr>
            <p:nvPr/>
          </p:nvSpPr>
          <p:spPr bwMode="auto">
            <a:xfrm>
              <a:off x="2286369" y="2971800"/>
              <a:ext cx="160422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FF0000"/>
                  </a:solidFill>
                </a:rPr>
                <a:t>Chapter 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0092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0" grpId="0"/>
      <p:bldP spid="61" grpId="0"/>
      <p:bldP spid="62" grpId="0"/>
      <p:bldP spid="6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6445" eaLnBrk="1" hangingPunct="1">
              <a:defRPr/>
            </a:pPr>
            <a:r>
              <a:rPr lang="en-US">
                <a:ea typeface="+mj-ea"/>
                <a:cs typeface="+mj-cs"/>
              </a:rPr>
              <a:t>Move Operations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9842" y="5114925"/>
            <a:ext cx="7705725" cy="1558925"/>
          </a:xfrm>
        </p:spPr>
        <p:txBody>
          <a:bodyPr/>
          <a:lstStyle/>
          <a:p>
            <a:pPr lvl="1" eaLnBrk="1" hangingPunct="1"/>
            <a:r>
              <a:rPr lang="en-US" dirty="0">
                <a:latin typeface="Helvetica" charset="0"/>
                <a:ea typeface="ＭＳ Ｐゴシック" charset="0"/>
              </a:rPr>
              <a:t>Like the </a:t>
            </a:r>
            <a:r>
              <a:rPr lang="en-US" dirty="0" smtClean="0">
                <a:latin typeface="Helvetica" charset="0"/>
                <a:ea typeface="ＭＳ Ｐゴシック" charset="0"/>
              </a:rPr>
              <a:t>x86 </a:t>
            </a:r>
            <a:r>
              <a:rPr lang="en-US" dirty="0" err="1" smtClean="0">
                <a:latin typeface="Courier New" charset="0"/>
                <a:ea typeface="ＭＳ Ｐゴシック" charset="0"/>
              </a:rPr>
              <a:t>movq</a:t>
            </a:r>
            <a:r>
              <a:rPr lang="en-US" dirty="0" smtClean="0">
                <a:latin typeface="Helvetica" charset="0"/>
                <a:ea typeface="ＭＳ Ｐゴシック" charset="0"/>
              </a:rPr>
              <a:t> </a:t>
            </a:r>
            <a:r>
              <a:rPr lang="en-US" dirty="0">
                <a:latin typeface="Helvetica" charset="0"/>
                <a:ea typeface="ＭＳ Ｐゴシック" charset="0"/>
              </a:rPr>
              <a:t>instruction</a:t>
            </a:r>
          </a:p>
          <a:p>
            <a:pPr lvl="1" eaLnBrk="1" hangingPunct="1"/>
            <a:r>
              <a:rPr lang="en-US" dirty="0">
                <a:latin typeface="Helvetica" charset="0"/>
                <a:ea typeface="ＭＳ Ｐゴシック" charset="0"/>
              </a:rPr>
              <a:t>Simpler format for memory addresses</a:t>
            </a:r>
          </a:p>
          <a:p>
            <a:pPr lvl="1" eaLnBrk="1" hangingPunct="1"/>
            <a:r>
              <a:rPr lang="en-US" dirty="0">
                <a:latin typeface="Helvetica" charset="0"/>
                <a:ea typeface="ＭＳ Ｐゴシック" charset="0"/>
              </a:rPr>
              <a:t>Give different names to keep them distinct</a:t>
            </a:r>
          </a:p>
          <a:p>
            <a:pPr lvl="1" eaLnBrk="1" hangingPunct="1"/>
            <a:r>
              <a:rPr lang="en-US" dirty="0">
                <a:latin typeface="Helvetica" charset="0"/>
                <a:ea typeface="ＭＳ Ｐゴシック" charset="0"/>
              </a:rPr>
              <a:t>Supports only simple addressing mode: D(</a:t>
            </a:r>
            <a:r>
              <a:rPr lang="en-US" dirty="0" err="1">
                <a:latin typeface="Helvetica" charset="0"/>
                <a:ea typeface="ＭＳ Ｐゴシック" charset="0"/>
              </a:rPr>
              <a:t>rX</a:t>
            </a:r>
            <a:r>
              <a:rPr lang="en-US" dirty="0">
                <a:latin typeface="Helvetica" charset="0"/>
                <a:ea typeface="ＭＳ Ｐゴシック" charset="0"/>
              </a:rPr>
              <a:t>)</a:t>
            </a:r>
          </a:p>
        </p:txBody>
      </p:sp>
      <p:sp>
        <p:nvSpPr>
          <p:cNvPr id="268292" name="Rectangle 4"/>
          <p:cNvSpPr>
            <a:spLocks noChangeArrowheads="1"/>
          </p:cNvSpPr>
          <p:nvPr/>
        </p:nvSpPr>
        <p:spPr bwMode="auto">
          <a:xfrm>
            <a:off x="334963" y="1430392"/>
            <a:ext cx="5999162" cy="346075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blurRad="63500" dist="38099" dir="2700000" algn="ctr" rotWithShape="0">
              <a:schemeClr val="tx2">
                <a:alpha val="74998"/>
              </a:schemeClr>
            </a:outerShdw>
          </a:effectLst>
        </p:spPr>
        <p:txBody>
          <a:bodyPr lIns="45382" tIns="45382" rIns="45382" bIns="45382"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66"/>
              </a:solidFill>
              <a:latin typeface="Helvetica" pitchFamily="-1" charset="0"/>
            </a:endParaRPr>
          </a:p>
        </p:txBody>
      </p:sp>
      <p:grpSp>
        <p:nvGrpSpPr>
          <p:cNvPr id="58372" name="Group 5"/>
          <p:cNvGrpSpPr>
            <a:grpSpLocks/>
          </p:cNvGrpSpPr>
          <p:nvPr/>
        </p:nvGrpSpPr>
        <p:grpSpPr bwMode="auto">
          <a:xfrm>
            <a:off x="563563" y="1450975"/>
            <a:ext cx="3128962" cy="304800"/>
            <a:chOff x="528" y="1680"/>
            <a:chExt cx="1968" cy="192"/>
          </a:xfrm>
        </p:grpSpPr>
        <p:sp>
          <p:nvSpPr>
            <p:cNvPr id="58416" name="Rectangle 6"/>
            <p:cNvSpPr>
              <a:spLocks noChangeArrowheads="1"/>
            </p:cNvSpPr>
            <p:nvPr/>
          </p:nvSpPr>
          <p:spPr bwMode="auto">
            <a:xfrm>
              <a:off x="528" y="1680"/>
              <a:ext cx="1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dirty="0" err="1">
                  <a:solidFill>
                    <a:srgbClr val="000099"/>
                  </a:solidFill>
                  <a:latin typeface="Courier New" charset="0"/>
                </a:rPr>
                <a:t>rrmovq</a:t>
              </a:r>
              <a:r>
                <a:rPr lang="en-US" sz="1600" dirty="0">
                  <a:solidFill>
                    <a:srgbClr val="000099"/>
                  </a:solidFill>
                </a:rPr>
                <a:t> </a:t>
              </a:r>
              <a:r>
                <a:rPr lang="en-US" sz="1600" dirty="0" err="1">
                  <a:solidFill>
                    <a:srgbClr val="000099"/>
                  </a:solidFill>
                </a:rPr>
                <a:t>rA</a:t>
              </a:r>
              <a:r>
                <a:rPr lang="en-US" sz="1600" dirty="0">
                  <a:solidFill>
                    <a:srgbClr val="000099"/>
                  </a:solidFill>
                  <a:latin typeface="Courier New" charset="0"/>
                </a:rPr>
                <a:t>, </a:t>
              </a:r>
              <a:r>
                <a:rPr lang="en-US" sz="1600" dirty="0" err="1">
                  <a:solidFill>
                    <a:srgbClr val="000099"/>
                  </a:solidFill>
                </a:rPr>
                <a:t>rB</a:t>
              </a:r>
              <a:endParaRPr lang="en-US" sz="1600" dirty="0">
                <a:solidFill>
                  <a:srgbClr val="000099"/>
                </a:solidFill>
              </a:endParaRPr>
            </a:p>
          </p:txBody>
        </p:sp>
        <p:grpSp>
          <p:nvGrpSpPr>
            <p:cNvPr id="58417" name="Group 7"/>
            <p:cNvGrpSpPr>
              <a:grpSpLocks/>
            </p:cNvGrpSpPr>
            <p:nvPr/>
          </p:nvGrpSpPr>
          <p:grpSpPr bwMode="auto">
            <a:xfrm>
              <a:off x="1728" y="1680"/>
              <a:ext cx="384" cy="192"/>
              <a:chOff x="1296" y="2544"/>
              <a:chExt cx="384" cy="192"/>
            </a:xfrm>
          </p:grpSpPr>
          <p:sp>
            <p:nvSpPr>
              <p:cNvPr id="58422" name="Rectangle 8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  <a:latin typeface="Courier New" charset="0"/>
                  </a:rPr>
                  <a:t>2</a:t>
                </a:r>
              </a:p>
            </p:txBody>
          </p:sp>
          <p:sp>
            <p:nvSpPr>
              <p:cNvPr id="58423" name="Rectangle 9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58424" name="Rectangle 1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0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rgbClr val="000099"/>
                  </a:solidFill>
                  <a:latin typeface="Courier New" charset="0"/>
                </a:endParaRPr>
              </a:p>
            </p:txBody>
          </p:sp>
        </p:grpSp>
        <p:grpSp>
          <p:nvGrpSpPr>
            <p:cNvPr id="58418" name="Group 11"/>
            <p:cNvGrpSpPr>
              <a:grpSpLocks/>
            </p:cNvGrpSpPr>
            <p:nvPr/>
          </p:nvGrpSpPr>
          <p:grpSpPr bwMode="auto">
            <a:xfrm>
              <a:off x="2112" y="1680"/>
              <a:ext cx="384" cy="192"/>
              <a:chOff x="1680" y="2544"/>
              <a:chExt cx="384" cy="192"/>
            </a:xfrm>
          </p:grpSpPr>
          <p:sp>
            <p:nvSpPr>
              <p:cNvPr id="58419" name="Rectangle 12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196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</a:rPr>
                  <a:t>rA</a:t>
                </a:r>
              </a:p>
            </p:txBody>
          </p:sp>
          <p:sp>
            <p:nvSpPr>
              <p:cNvPr id="58420" name="Rectangle 13"/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</a:rPr>
                  <a:t>rB</a:t>
                </a:r>
              </a:p>
            </p:txBody>
          </p:sp>
          <p:sp>
            <p:nvSpPr>
              <p:cNvPr id="58421" name="Rectangle 14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rgbClr val="000099"/>
                  </a:solidFill>
                  <a:latin typeface="Courier New" charset="0"/>
                </a:endParaRPr>
              </a:p>
            </p:txBody>
          </p:sp>
        </p:grpSp>
      </p:grpSp>
      <p:sp>
        <p:nvSpPr>
          <p:cNvPr id="268314" name="Rectangle 26"/>
          <p:cNvSpPr>
            <a:spLocks noChangeArrowheads="1"/>
          </p:cNvSpPr>
          <p:nvPr/>
        </p:nvSpPr>
        <p:spPr bwMode="auto">
          <a:xfrm>
            <a:off x="350892" y="2422525"/>
            <a:ext cx="5953125" cy="346075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blurRad="63500" dist="38099" dir="2700000" algn="ctr" rotWithShape="0">
              <a:schemeClr val="tx2">
                <a:alpha val="74998"/>
              </a:schemeClr>
            </a:outerShdw>
          </a:effectLst>
        </p:spPr>
        <p:txBody>
          <a:bodyPr lIns="45382" tIns="45382" rIns="45382" bIns="45382"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66"/>
              </a:solidFill>
              <a:latin typeface="Helvetica" pitchFamily="-1" charset="0"/>
            </a:endParaRPr>
          </a:p>
        </p:txBody>
      </p:sp>
      <p:sp>
        <p:nvSpPr>
          <p:cNvPr id="58374" name="Text Box 48"/>
          <p:cNvSpPr txBox="1">
            <a:spLocks noChangeArrowheads="1"/>
          </p:cNvSpPr>
          <p:nvPr/>
        </p:nvSpPr>
        <p:spPr bwMode="auto">
          <a:xfrm>
            <a:off x="6438900" y="1339850"/>
            <a:ext cx="23622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5382" tIns="45382" rIns="45382" bIns="45382">
            <a:spAutoFit/>
          </a:bodyPr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/>
            <a:r>
              <a:rPr lang="en-US" sz="1800">
                <a:solidFill>
                  <a:srgbClr val="000066"/>
                </a:solidFill>
              </a:rPr>
              <a:t>Register --&gt; Register</a:t>
            </a:r>
          </a:p>
        </p:txBody>
      </p:sp>
      <p:sp>
        <p:nvSpPr>
          <p:cNvPr id="268338" name="Text Box 50"/>
          <p:cNvSpPr txBox="1">
            <a:spLocks noChangeArrowheads="1"/>
          </p:cNvSpPr>
          <p:nvPr/>
        </p:nvSpPr>
        <p:spPr bwMode="auto">
          <a:xfrm>
            <a:off x="6410379" y="2290763"/>
            <a:ext cx="257968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5382" tIns="45382" rIns="45382" bIns="45382">
            <a:spAutoFit/>
          </a:bodyPr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/>
            <a:r>
              <a:rPr lang="en-US" sz="1800">
                <a:solidFill>
                  <a:srgbClr val="000066"/>
                </a:solidFill>
              </a:rPr>
              <a:t>Immediate --&gt; Register</a:t>
            </a:r>
          </a:p>
        </p:txBody>
      </p:sp>
      <p:grpSp>
        <p:nvGrpSpPr>
          <p:cNvPr id="26633" name="Group 71"/>
          <p:cNvGrpSpPr>
            <a:grpSpLocks/>
          </p:cNvGrpSpPr>
          <p:nvPr/>
        </p:nvGrpSpPr>
        <p:grpSpPr bwMode="auto">
          <a:xfrm>
            <a:off x="503292" y="2443163"/>
            <a:ext cx="5570537" cy="304800"/>
            <a:chOff x="480" y="2592"/>
            <a:chExt cx="3504" cy="192"/>
          </a:xfrm>
        </p:grpSpPr>
        <p:sp>
          <p:nvSpPr>
            <p:cNvPr id="58405" name="Rectangle 28"/>
            <p:cNvSpPr>
              <a:spLocks noChangeArrowheads="1"/>
            </p:cNvSpPr>
            <p:nvPr/>
          </p:nvSpPr>
          <p:spPr bwMode="auto">
            <a:xfrm>
              <a:off x="480" y="2592"/>
              <a:ext cx="1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dirty="0" err="1">
                  <a:solidFill>
                    <a:srgbClr val="000099"/>
                  </a:solidFill>
                  <a:latin typeface="Courier New" charset="0"/>
                </a:rPr>
                <a:t>irmovq</a:t>
              </a:r>
              <a:r>
                <a:rPr lang="en-US" sz="1600" dirty="0">
                  <a:solidFill>
                    <a:srgbClr val="000099"/>
                  </a:solidFill>
                </a:rPr>
                <a:t> V</a:t>
              </a:r>
              <a:r>
                <a:rPr lang="en-US" sz="1600" dirty="0">
                  <a:solidFill>
                    <a:srgbClr val="000099"/>
                  </a:solidFill>
                  <a:latin typeface="Courier New" charset="0"/>
                </a:rPr>
                <a:t>, </a:t>
              </a:r>
              <a:r>
                <a:rPr lang="en-US" sz="1600" dirty="0" err="1">
                  <a:solidFill>
                    <a:srgbClr val="000099"/>
                  </a:solidFill>
                </a:rPr>
                <a:t>rB</a:t>
              </a:r>
              <a:endParaRPr lang="en-US" sz="1600" dirty="0">
                <a:solidFill>
                  <a:srgbClr val="000099"/>
                </a:solidFill>
              </a:endParaRPr>
            </a:p>
          </p:txBody>
        </p:sp>
        <p:grpSp>
          <p:nvGrpSpPr>
            <p:cNvPr id="58406" name="Group 70"/>
            <p:cNvGrpSpPr>
              <a:grpSpLocks/>
            </p:cNvGrpSpPr>
            <p:nvPr/>
          </p:nvGrpSpPr>
          <p:grpSpPr bwMode="auto">
            <a:xfrm>
              <a:off x="1680" y="2592"/>
              <a:ext cx="2304" cy="192"/>
              <a:chOff x="3168" y="3360"/>
              <a:chExt cx="2304" cy="192"/>
            </a:xfrm>
          </p:grpSpPr>
          <p:grpSp>
            <p:nvGrpSpPr>
              <p:cNvPr id="58407" name="Group 60"/>
              <p:cNvGrpSpPr>
                <a:grpSpLocks/>
              </p:cNvGrpSpPr>
              <p:nvPr/>
            </p:nvGrpSpPr>
            <p:grpSpPr bwMode="auto">
              <a:xfrm>
                <a:off x="3168" y="3360"/>
                <a:ext cx="384" cy="192"/>
                <a:chOff x="1296" y="2544"/>
                <a:chExt cx="384" cy="192"/>
              </a:xfrm>
            </p:grpSpPr>
            <p:sp>
              <p:nvSpPr>
                <p:cNvPr id="58413" name="Rectangle 61"/>
                <p:cNvSpPr>
                  <a:spLocks noChangeArrowheads="1"/>
                </p:cNvSpPr>
                <p:nvPr/>
              </p:nvSpPr>
              <p:spPr bwMode="auto">
                <a:xfrm>
                  <a:off x="1296" y="2544"/>
                  <a:ext cx="196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800">
                      <a:solidFill>
                        <a:srgbClr val="000066"/>
                      </a:solidFill>
                      <a:latin typeface="Courier New" charset="0"/>
                    </a:rPr>
                    <a:t>3</a:t>
                  </a:r>
                </a:p>
              </p:txBody>
            </p:sp>
            <p:sp>
              <p:nvSpPr>
                <p:cNvPr id="58414" name="Rectangle 62"/>
                <p:cNvSpPr>
                  <a:spLocks noChangeArrowheads="1"/>
                </p:cNvSpPr>
                <p:nvPr/>
              </p:nvSpPr>
              <p:spPr bwMode="auto">
                <a:xfrm>
                  <a:off x="1492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800">
                      <a:solidFill>
                        <a:srgbClr val="000066"/>
                      </a:solidFill>
                      <a:latin typeface="Courier New" charset="0"/>
                    </a:rPr>
                    <a:t>0</a:t>
                  </a:r>
                </a:p>
              </p:txBody>
            </p:sp>
            <p:sp>
              <p:nvSpPr>
                <p:cNvPr id="58415" name="Rectangle 63"/>
                <p:cNvSpPr>
                  <a:spLocks noChangeArrowheads="1"/>
                </p:cNvSpPr>
                <p:nvPr/>
              </p:nvSpPr>
              <p:spPr bwMode="auto">
                <a:xfrm>
                  <a:off x="1296" y="2544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800">
                    <a:solidFill>
                      <a:srgbClr val="000066"/>
                    </a:solidFill>
                    <a:latin typeface="Courier New" charset="0"/>
                  </a:endParaRPr>
                </a:p>
              </p:txBody>
            </p:sp>
          </p:grpSp>
          <p:grpSp>
            <p:nvGrpSpPr>
              <p:cNvPr id="58408" name="Group 64"/>
              <p:cNvGrpSpPr>
                <a:grpSpLocks/>
              </p:cNvGrpSpPr>
              <p:nvPr/>
            </p:nvGrpSpPr>
            <p:grpSpPr bwMode="auto">
              <a:xfrm>
                <a:off x="3552" y="3360"/>
                <a:ext cx="384" cy="192"/>
                <a:chOff x="2688" y="1632"/>
                <a:chExt cx="384" cy="192"/>
              </a:xfrm>
            </p:grpSpPr>
            <p:sp>
              <p:nvSpPr>
                <p:cNvPr id="58410" name="Rectangle 65"/>
                <p:cNvSpPr>
                  <a:spLocks noChangeArrowheads="1"/>
                </p:cNvSpPr>
                <p:nvPr/>
              </p:nvSpPr>
              <p:spPr bwMode="auto">
                <a:xfrm>
                  <a:off x="2692" y="1632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800" dirty="0">
                      <a:solidFill>
                        <a:srgbClr val="000066"/>
                      </a:solidFill>
                      <a:latin typeface="Courier New" charset="0"/>
                    </a:rPr>
                    <a:t>f</a:t>
                  </a:r>
                </a:p>
              </p:txBody>
            </p:sp>
            <p:sp>
              <p:nvSpPr>
                <p:cNvPr id="58411" name="Rectangle 66"/>
                <p:cNvSpPr>
                  <a:spLocks noChangeArrowheads="1"/>
                </p:cNvSpPr>
                <p:nvPr/>
              </p:nvSpPr>
              <p:spPr bwMode="auto">
                <a:xfrm>
                  <a:off x="2880" y="1632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800">
                      <a:solidFill>
                        <a:srgbClr val="000066"/>
                      </a:solidFill>
                    </a:rPr>
                    <a:t>rB</a:t>
                  </a:r>
                </a:p>
              </p:txBody>
            </p:sp>
            <p:sp>
              <p:nvSpPr>
                <p:cNvPr id="58412" name="Rectangle 67"/>
                <p:cNvSpPr>
                  <a:spLocks noChangeArrowheads="1"/>
                </p:cNvSpPr>
                <p:nvPr/>
              </p:nvSpPr>
              <p:spPr bwMode="auto">
                <a:xfrm>
                  <a:off x="2692" y="1632"/>
                  <a:ext cx="380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800">
                    <a:solidFill>
                      <a:srgbClr val="000066"/>
                    </a:solidFill>
                    <a:latin typeface="Courier New" charset="0"/>
                  </a:endParaRPr>
                </a:p>
              </p:txBody>
            </p:sp>
          </p:grpSp>
          <p:sp>
            <p:nvSpPr>
              <p:cNvPr id="58409" name="Rectangle 68"/>
              <p:cNvSpPr>
                <a:spLocks noChangeArrowheads="1"/>
              </p:cNvSpPr>
              <p:nvPr/>
            </p:nvSpPr>
            <p:spPr bwMode="auto">
              <a:xfrm>
                <a:off x="3936" y="3360"/>
                <a:ext cx="1536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800">
                    <a:solidFill>
                      <a:srgbClr val="000066"/>
                    </a:solidFill>
                  </a:rPr>
                  <a:t>V</a:t>
                </a:r>
              </a:p>
            </p:txBody>
          </p:sp>
        </p:grpSp>
      </p:grpSp>
      <p:sp>
        <p:nvSpPr>
          <p:cNvPr id="268360" name="Rectangle 72"/>
          <p:cNvSpPr>
            <a:spLocks noChangeArrowheads="1"/>
          </p:cNvSpPr>
          <p:nvPr/>
        </p:nvSpPr>
        <p:spPr bwMode="auto">
          <a:xfrm>
            <a:off x="350892" y="3414713"/>
            <a:ext cx="5953125" cy="346075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blurRad="63500" dist="38099" dir="2700000" algn="ctr" rotWithShape="0">
              <a:schemeClr val="tx2">
                <a:alpha val="74998"/>
              </a:schemeClr>
            </a:outerShdw>
          </a:effectLst>
        </p:spPr>
        <p:txBody>
          <a:bodyPr lIns="45382" tIns="45382" rIns="45382" bIns="45382"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66"/>
              </a:solidFill>
              <a:latin typeface="Helvetica" pitchFamily="-1" charset="0"/>
            </a:endParaRPr>
          </a:p>
        </p:txBody>
      </p:sp>
      <p:sp>
        <p:nvSpPr>
          <p:cNvPr id="268361" name="Text Box 73"/>
          <p:cNvSpPr txBox="1">
            <a:spLocks noChangeArrowheads="1"/>
          </p:cNvSpPr>
          <p:nvPr/>
        </p:nvSpPr>
        <p:spPr bwMode="auto">
          <a:xfrm>
            <a:off x="6410325" y="3282950"/>
            <a:ext cx="23368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5382" tIns="45382" rIns="45382" bIns="45382">
            <a:spAutoFit/>
          </a:bodyPr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/>
            <a:r>
              <a:rPr lang="en-US" sz="1800">
                <a:solidFill>
                  <a:srgbClr val="000066"/>
                </a:solidFill>
              </a:rPr>
              <a:t>Register --&gt; Memory</a:t>
            </a:r>
          </a:p>
        </p:txBody>
      </p:sp>
      <p:grpSp>
        <p:nvGrpSpPr>
          <p:cNvPr id="26636" name="Group 74"/>
          <p:cNvGrpSpPr>
            <a:grpSpLocks/>
          </p:cNvGrpSpPr>
          <p:nvPr/>
        </p:nvGrpSpPr>
        <p:grpSpPr bwMode="auto">
          <a:xfrm>
            <a:off x="503292" y="3435350"/>
            <a:ext cx="5570537" cy="304800"/>
            <a:chOff x="480" y="2592"/>
            <a:chExt cx="3504" cy="192"/>
          </a:xfrm>
        </p:grpSpPr>
        <p:sp>
          <p:nvSpPr>
            <p:cNvPr id="58394" name="Rectangle 75"/>
            <p:cNvSpPr>
              <a:spLocks noChangeArrowheads="1"/>
            </p:cNvSpPr>
            <p:nvPr/>
          </p:nvSpPr>
          <p:spPr bwMode="auto">
            <a:xfrm>
              <a:off x="480" y="2592"/>
              <a:ext cx="1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dirty="0" err="1">
                  <a:solidFill>
                    <a:srgbClr val="000099"/>
                  </a:solidFill>
                  <a:latin typeface="Courier New" charset="0"/>
                </a:rPr>
                <a:t>rmmovq</a:t>
              </a:r>
              <a:r>
                <a:rPr lang="en-US" sz="1600" dirty="0">
                  <a:solidFill>
                    <a:srgbClr val="000099"/>
                  </a:solidFill>
                </a:rPr>
                <a:t> </a:t>
              </a:r>
              <a:r>
                <a:rPr lang="en-US" sz="1600" dirty="0" err="1">
                  <a:solidFill>
                    <a:srgbClr val="000099"/>
                  </a:solidFill>
                </a:rPr>
                <a:t>rA</a:t>
              </a:r>
              <a:r>
                <a:rPr lang="en-US" sz="1600" dirty="0">
                  <a:solidFill>
                    <a:srgbClr val="000099"/>
                  </a:solidFill>
                  <a:latin typeface="Courier New" charset="0"/>
                </a:rPr>
                <a:t>,</a:t>
              </a:r>
              <a:r>
                <a:rPr lang="en-US" sz="1600" dirty="0">
                  <a:solidFill>
                    <a:srgbClr val="000099"/>
                  </a:solidFill>
                </a:rPr>
                <a:t> D</a:t>
              </a:r>
              <a:r>
                <a:rPr lang="en-US" sz="1600" dirty="0">
                  <a:solidFill>
                    <a:srgbClr val="000099"/>
                  </a:solidFill>
                  <a:latin typeface="Courier New" charset="0"/>
                </a:rPr>
                <a:t>(</a:t>
              </a:r>
              <a:r>
                <a:rPr lang="en-US" sz="1600" dirty="0" err="1">
                  <a:solidFill>
                    <a:srgbClr val="000099"/>
                  </a:solidFill>
                </a:rPr>
                <a:t>rB</a:t>
              </a:r>
              <a:r>
                <a:rPr lang="en-US" sz="1600" dirty="0">
                  <a:solidFill>
                    <a:srgbClr val="000099"/>
                  </a:solidFill>
                </a:rPr>
                <a:t>)</a:t>
              </a:r>
            </a:p>
          </p:txBody>
        </p:sp>
        <p:grpSp>
          <p:nvGrpSpPr>
            <p:cNvPr id="58395" name="Group 76"/>
            <p:cNvGrpSpPr>
              <a:grpSpLocks/>
            </p:cNvGrpSpPr>
            <p:nvPr/>
          </p:nvGrpSpPr>
          <p:grpSpPr bwMode="auto">
            <a:xfrm>
              <a:off x="1680" y="2592"/>
              <a:ext cx="2304" cy="192"/>
              <a:chOff x="3168" y="3360"/>
              <a:chExt cx="2304" cy="192"/>
            </a:xfrm>
          </p:grpSpPr>
          <p:grpSp>
            <p:nvGrpSpPr>
              <p:cNvPr id="58396" name="Group 77"/>
              <p:cNvGrpSpPr>
                <a:grpSpLocks/>
              </p:cNvGrpSpPr>
              <p:nvPr/>
            </p:nvGrpSpPr>
            <p:grpSpPr bwMode="auto">
              <a:xfrm>
                <a:off x="3168" y="3360"/>
                <a:ext cx="384" cy="192"/>
                <a:chOff x="1296" y="2544"/>
                <a:chExt cx="384" cy="192"/>
              </a:xfrm>
            </p:grpSpPr>
            <p:sp>
              <p:nvSpPr>
                <p:cNvPr id="58402" name="Rectangle 78"/>
                <p:cNvSpPr>
                  <a:spLocks noChangeArrowheads="1"/>
                </p:cNvSpPr>
                <p:nvPr/>
              </p:nvSpPr>
              <p:spPr bwMode="auto">
                <a:xfrm>
                  <a:off x="1296" y="2544"/>
                  <a:ext cx="196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800">
                      <a:solidFill>
                        <a:srgbClr val="000066"/>
                      </a:solidFill>
                      <a:latin typeface="Courier New" charset="0"/>
                    </a:rPr>
                    <a:t>4</a:t>
                  </a:r>
                </a:p>
              </p:txBody>
            </p:sp>
            <p:sp>
              <p:nvSpPr>
                <p:cNvPr id="58403" name="Rectangle 79"/>
                <p:cNvSpPr>
                  <a:spLocks noChangeArrowheads="1"/>
                </p:cNvSpPr>
                <p:nvPr/>
              </p:nvSpPr>
              <p:spPr bwMode="auto">
                <a:xfrm>
                  <a:off x="1492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800">
                      <a:solidFill>
                        <a:srgbClr val="000066"/>
                      </a:solidFill>
                      <a:latin typeface="Courier New" charset="0"/>
                    </a:rPr>
                    <a:t>0</a:t>
                  </a:r>
                </a:p>
              </p:txBody>
            </p:sp>
            <p:sp>
              <p:nvSpPr>
                <p:cNvPr id="58404" name="Rectangle 80"/>
                <p:cNvSpPr>
                  <a:spLocks noChangeArrowheads="1"/>
                </p:cNvSpPr>
                <p:nvPr/>
              </p:nvSpPr>
              <p:spPr bwMode="auto">
                <a:xfrm>
                  <a:off x="1296" y="2544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800">
                    <a:solidFill>
                      <a:srgbClr val="000066"/>
                    </a:solidFill>
                    <a:latin typeface="Courier New" charset="0"/>
                  </a:endParaRPr>
                </a:p>
              </p:txBody>
            </p:sp>
          </p:grpSp>
          <p:grpSp>
            <p:nvGrpSpPr>
              <p:cNvPr id="58397" name="Group 81"/>
              <p:cNvGrpSpPr>
                <a:grpSpLocks/>
              </p:cNvGrpSpPr>
              <p:nvPr/>
            </p:nvGrpSpPr>
            <p:grpSpPr bwMode="auto">
              <a:xfrm>
                <a:off x="3552" y="3360"/>
                <a:ext cx="384" cy="192"/>
                <a:chOff x="2688" y="1632"/>
                <a:chExt cx="384" cy="192"/>
              </a:xfrm>
            </p:grpSpPr>
            <p:sp>
              <p:nvSpPr>
                <p:cNvPr id="58399" name="Rectangle 82"/>
                <p:cNvSpPr>
                  <a:spLocks noChangeArrowheads="1"/>
                </p:cNvSpPr>
                <p:nvPr/>
              </p:nvSpPr>
              <p:spPr bwMode="auto">
                <a:xfrm>
                  <a:off x="2692" y="1632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>
                      <a:solidFill>
                        <a:srgbClr val="000099"/>
                      </a:solidFill>
                    </a:rPr>
                    <a:t>rA</a:t>
                  </a:r>
                </a:p>
              </p:txBody>
            </p:sp>
            <p:sp>
              <p:nvSpPr>
                <p:cNvPr id="58400" name="Rectangle 83"/>
                <p:cNvSpPr>
                  <a:spLocks noChangeArrowheads="1"/>
                </p:cNvSpPr>
                <p:nvPr/>
              </p:nvSpPr>
              <p:spPr bwMode="auto">
                <a:xfrm>
                  <a:off x="2880" y="1632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800">
                      <a:solidFill>
                        <a:srgbClr val="000066"/>
                      </a:solidFill>
                    </a:rPr>
                    <a:t>rB</a:t>
                  </a:r>
                </a:p>
              </p:txBody>
            </p:sp>
            <p:sp>
              <p:nvSpPr>
                <p:cNvPr id="58401" name="Rectangle 84"/>
                <p:cNvSpPr>
                  <a:spLocks noChangeArrowheads="1"/>
                </p:cNvSpPr>
                <p:nvPr/>
              </p:nvSpPr>
              <p:spPr bwMode="auto">
                <a:xfrm>
                  <a:off x="2692" y="1632"/>
                  <a:ext cx="380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800">
                    <a:solidFill>
                      <a:srgbClr val="000066"/>
                    </a:solidFill>
                    <a:latin typeface="Courier New" charset="0"/>
                  </a:endParaRPr>
                </a:p>
              </p:txBody>
            </p:sp>
          </p:grpSp>
          <p:sp>
            <p:nvSpPr>
              <p:cNvPr id="58398" name="Rectangle 85"/>
              <p:cNvSpPr>
                <a:spLocks noChangeArrowheads="1"/>
              </p:cNvSpPr>
              <p:nvPr/>
            </p:nvSpPr>
            <p:spPr bwMode="auto">
              <a:xfrm>
                <a:off x="3936" y="3360"/>
                <a:ext cx="1536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800">
                    <a:solidFill>
                      <a:srgbClr val="000066"/>
                    </a:solidFill>
                  </a:rPr>
                  <a:t>D</a:t>
                </a:r>
              </a:p>
            </p:txBody>
          </p:sp>
        </p:grpSp>
      </p:grpSp>
      <p:sp>
        <p:nvSpPr>
          <p:cNvPr id="268374" name="Rectangle 86"/>
          <p:cNvSpPr>
            <a:spLocks noChangeArrowheads="1"/>
          </p:cNvSpPr>
          <p:nvPr/>
        </p:nvSpPr>
        <p:spPr bwMode="auto">
          <a:xfrm>
            <a:off x="350892" y="4483155"/>
            <a:ext cx="5953125" cy="347663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blurRad="63500" dist="38099" dir="2700000" algn="ctr" rotWithShape="0">
              <a:schemeClr val="tx2">
                <a:alpha val="74998"/>
              </a:schemeClr>
            </a:outerShdw>
          </a:effectLst>
        </p:spPr>
        <p:txBody>
          <a:bodyPr lIns="45382" tIns="45382" rIns="45382" bIns="45382"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66"/>
              </a:solidFill>
              <a:latin typeface="Helvetica" pitchFamily="-1" charset="0"/>
            </a:endParaRPr>
          </a:p>
        </p:txBody>
      </p:sp>
      <p:sp>
        <p:nvSpPr>
          <p:cNvPr id="268375" name="Text Box 87"/>
          <p:cNvSpPr txBox="1">
            <a:spLocks noChangeArrowheads="1"/>
          </p:cNvSpPr>
          <p:nvPr/>
        </p:nvSpPr>
        <p:spPr bwMode="auto">
          <a:xfrm>
            <a:off x="6410379" y="4351353"/>
            <a:ext cx="232251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5382" tIns="45382" rIns="45382" bIns="45382">
            <a:spAutoFit/>
          </a:bodyPr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/>
            <a:r>
              <a:rPr lang="en-US" sz="1800">
                <a:solidFill>
                  <a:srgbClr val="000066"/>
                </a:solidFill>
              </a:rPr>
              <a:t>Memory --&gt; Register</a:t>
            </a:r>
          </a:p>
        </p:txBody>
      </p:sp>
      <p:grpSp>
        <p:nvGrpSpPr>
          <p:cNvPr id="26639" name="Group 88"/>
          <p:cNvGrpSpPr>
            <a:grpSpLocks/>
          </p:cNvGrpSpPr>
          <p:nvPr/>
        </p:nvGrpSpPr>
        <p:grpSpPr bwMode="auto">
          <a:xfrm>
            <a:off x="503292" y="4503738"/>
            <a:ext cx="5570537" cy="306387"/>
            <a:chOff x="480" y="2592"/>
            <a:chExt cx="3504" cy="192"/>
          </a:xfrm>
        </p:grpSpPr>
        <p:sp>
          <p:nvSpPr>
            <p:cNvPr id="58383" name="Rectangle 89"/>
            <p:cNvSpPr>
              <a:spLocks noChangeArrowheads="1"/>
            </p:cNvSpPr>
            <p:nvPr/>
          </p:nvSpPr>
          <p:spPr bwMode="auto">
            <a:xfrm>
              <a:off x="480" y="2592"/>
              <a:ext cx="1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dirty="0" err="1">
                  <a:solidFill>
                    <a:srgbClr val="000099"/>
                  </a:solidFill>
                  <a:latin typeface="Courier New" charset="0"/>
                </a:rPr>
                <a:t>mrmovq</a:t>
              </a:r>
              <a:r>
                <a:rPr lang="en-US" sz="1600" dirty="0">
                  <a:solidFill>
                    <a:srgbClr val="000099"/>
                  </a:solidFill>
                </a:rPr>
                <a:t> D</a:t>
              </a:r>
              <a:r>
                <a:rPr lang="en-US" sz="1600" dirty="0">
                  <a:solidFill>
                    <a:srgbClr val="000099"/>
                  </a:solidFill>
                  <a:latin typeface="Courier New" charset="0"/>
                </a:rPr>
                <a:t>(</a:t>
              </a:r>
              <a:r>
                <a:rPr lang="en-US" sz="1600" dirty="0" err="1">
                  <a:solidFill>
                    <a:srgbClr val="000099"/>
                  </a:solidFill>
                </a:rPr>
                <a:t>rB</a:t>
              </a:r>
              <a:r>
                <a:rPr lang="en-US" sz="1600" dirty="0">
                  <a:solidFill>
                    <a:srgbClr val="000099"/>
                  </a:solidFill>
                </a:rPr>
                <a:t>), </a:t>
              </a:r>
              <a:r>
                <a:rPr lang="en-US" sz="1600" dirty="0" err="1">
                  <a:solidFill>
                    <a:srgbClr val="000099"/>
                  </a:solidFill>
                </a:rPr>
                <a:t>rA</a:t>
              </a:r>
              <a:endParaRPr lang="en-US" sz="1600" dirty="0">
                <a:solidFill>
                  <a:srgbClr val="000099"/>
                </a:solidFill>
                <a:latin typeface="Courier New" charset="0"/>
              </a:endParaRPr>
            </a:p>
          </p:txBody>
        </p:sp>
        <p:grpSp>
          <p:nvGrpSpPr>
            <p:cNvPr id="58384" name="Group 90"/>
            <p:cNvGrpSpPr>
              <a:grpSpLocks/>
            </p:cNvGrpSpPr>
            <p:nvPr/>
          </p:nvGrpSpPr>
          <p:grpSpPr bwMode="auto">
            <a:xfrm>
              <a:off x="1680" y="2592"/>
              <a:ext cx="2304" cy="192"/>
              <a:chOff x="3168" y="3360"/>
              <a:chExt cx="2304" cy="192"/>
            </a:xfrm>
          </p:grpSpPr>
          <p:grpSp>
            <p:nvGrpSpPr>
              <p:cNvPr id="58385" name="Group 91"/>
              <p:cNvGrpSpPr>
                <a:grpSpLocks/>
              </p:cNvGrpSpPr>
              <p:nvPr/>
            </p:nvGrpSpPr>
            <p:grpSpPr bwMode="auto">
              <a:xfrm>
                <a:off x="3168" y="3360"/>
                <a:ext cx="384" cy="192"/>
                <a:chOff x="1296" y="2544"/>
                <a:chExt cx="384" cy="192"/>
              </a:xfrm>
            </p:grpSpPr>
            <p:sp>
              <p:nvSpPr>
                <p:cNvPr id="58391" name="Rectangle 92"/>
                <p:cNvSpPr>
                  <a:spLocks noChangeArrowheads="1"/>
                </p:cNvSpPr>
                <p:nvPr/>
              </p:nvSpPr>
              <p:spPr bwMode="auto">
                <a:xfrm>
                  <a:off x="1296" y="2544"/>
                  <a:ext cx="196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800">
                      <a:solidFill>
                        <a:srgbClr val="000066"/>
                      </a:solidFill>
                      <a:latin typeface="Courier New" charset="0"/>
                    </a:rPr>
                    <a:t>5</a:t>
                  </a:r>
                </a:p>
              </p:txBody>
            </p:sp>
            <p:sp>
              <p:nvSpPr>
                <p:cNvPr id="58392" name="Rectangle 93"/>
                <p:cNvSpPr>
                  <a:spLocks noChangeArrowheads="1"/>
                </p:cNvSpPr>
                <p:nvPr/>
              </p:nvSpPr>
              <p:spPr bwMode="auto">
                <a:xfrm>
                  <a:off x="1492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800">
                      <a:solidFill>
                        <a:srgbClr val="000066"/>
                      </a:solidFill>
                      <a:latin typeface="Courier New" charset="0"/>
                    </a:rPr>
                    <a:t>0</a:t>
                  </a:r>
                </a:p>
              </p:txBody>
            </p:sp>
            <p:sp>
              <p:nvSpPr>
                <p:cNvPr id="58393" name="Rectangle 94"/>
                <p:cNvSpPr>
                  <a:spLocks noChangeArrowheads="1"/>
                </p:cNvSpPr>
                <p:nvPr/>
              </p:nvSpPr>
              <p:spPr bwMode="auto">
                <a:xfrm>
                  <a:off x="1296" y="2544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800">
                    <a:solidFill>
                      <a:srgbClr val="000066"/>
                    </a:solidFill>
                    <a:latin typeface="Courier New" charset="0"/>
                  </a:endParaRPr>
                </a:p>
              </p:txBody>
            </p:sp>
          </p:grpSp>
          <p:grpSp>
            <p:nvGrpSpPr>
              <p:cNvPr id="58386" name="Group 95"/>
              <p:cNvGrpSpPr>
                <a:grpSpLocks/>
              </p:cNvGrpSpPr>
              <p:nvPr/>
            </p:nvGrpSpPr>
            <p:grpSpPr bwMode="auto">
              <a:xfrm>
                <a:off x="3552" y="3360"/>
                <a:ext cx="384" cy="192"/>
                <a:chOff x="2688" y="1632"/>
                <a:chExt cx="384" cy="192"/>
              </a:xfrm>
            </p:grpSpPr>
            <p:sp>
              <p:nvSpPr>
                <p:cNvPr id="58388" name="Rectangle 96"/>
                <p:cNvSpPr>
                  <a:spLocks noChangeArrowheads="1"/>
                </p:cNvSpPr>
                <p:nvPr/>
              </p:nvSpPr>
              <p:spPr bwMode="auto">
                <a:xfrm>
                  <a:off x="2692" y="1632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>
                      <a:solidFill>
                        <a:srgbClr val="000099"/>
                      </a:solidFill>
                    </a:rPr>
                    <a:t>rA</a:t>
                  </a:r>
                </a:p>
              </p:txBody>
            </p:sp>
            <p:sp>
              <p:nvSpPr>
                <p:cNvPr id="58389" name="Rectangle 97"/>
                <p:cNvSpPr>
                  <a:spLocks noChangeArrowheads="1"/>
                </p:cNvSpPr>
                <p:nvPr/>
              </p:nvSpPr>
              <p:spPr bwMode="auto">
                <a:xfrm>
                  <a:off x="2880" y="1632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800">
                      <a:solidFill>
                        <a:srgbClr val="000066"/>
                      </a:solidFill>
                    </a:rPr>
                    <a:t>rB</a:t>
                  </a:r>
                </a:p>
              </p:txBody>
            </p:sp>
            <p:sp>
              <p:nvSpPr>
                <p:cNvPr id="58390" name="Rectangle 98"/>
                <p:cNvSpPr>
                  <a:spLocks noChangeArrowheads="1"/>
                </p:cNvSpPr>
                <p:nvPr/>
              </p:nvSpPr>
              <p:spPr bwMode="auto">
                <a:xfrm>
                  <a:off x="2692" y="1632"/>
                  <a:ext cx="380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800">
                    <a:solidFill>
                      <a:srgbClr val="000066"/>
                    </a:solidFill>
                    <a:latin typeface="Courier New" charset="0"/>
                  </a:endParaRPr>
                </a:p>
              </p:txBody>
            </p:sp>
          </p:grpSp>
          <p:sp>
            <p:nvSpPr>
              <p:cNvPr id="58387" name="Rectangle 99"/>
              <p:cNvSpPr>
                <a:spLocks noChangeArrowheads="1"/>
              </p:cNvSpPr>
              <p:nvPr/>
            </p:nvSpPr>
            <p:spPr bwMode="auto">
              <a:xfrm>
                <a:off x="3936" y="3360"/>
                <a:ext cx="1536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800">
                    <a:solidFill>
                      <a:srgbClr val="000066"/>
                    </a:solidFill>
                  </a:rPr>
                  <a:t>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354050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8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68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68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6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  <p:bldP spid="268314" grpId="0" animBg="1"/>
      <p:bldP spid="268338" grpId="0"/>
      <p:bldP spid="268360" grpId="0" animBg="1"/>
      <p:bldP spid="268361" grpId="0"/>
      <p:bldP spid="268374" grpId="0" animBg="1"/>
      <p:bldP spid="26837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6445" eaLnBrk="1" hangingPunct="1">
              <a:defRPr/>
            </a:pPr>
            <a:r>
              <a:rPr lang="en-US">
                <a:ea typeface="+mj-ea"/>
                <a:cs typeface="+mj-cs"/>
              </a:rPr>
              <a:t>Jump Instructions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06950" y="1220788"/>
            <a:ext cx="4337050" cy="5224462"/>
          </a:xfrm>
        </p:spPr>
        <p:txBody>
          <a:bodyPr/>
          <a:lstStyle/>
          <a:p>
            <a:pPr lvl="1" eaLnBrk="1" hangingPunct="1"/>
            <a:r>
              <a:rPr lang="en-US" dirty="0">
                <a:latin typeface="Helvetica" charset="0"/>
                <a:ea typeface="ＭＳ Ｐゴシック" charset="0"/>
              </a:rPr>
              <a:t>Refer to generically as </a:t>
            </a:r>
            <a:r>
              <a:rPr lang="ja-JP" altLang="en-US" dirty="0">
                <a:latin typeface="Helvetica" charset="0"/>
                <a:ea typeface="ＭＳ Ｐゴシック" charset="0"/>
              </a:rPr>
              <a:t>“</a:t>
            </a:r>
            <a:r>
              <a:rPr lang="en-US" altLang="ja-JP" dirty="0" err="1">
                <a:latin typeface="Courier New" charset="0"/>
                <a:ea typeface="ＭＳ Ｐゴシック" charset="0"/>
              </a:rPr>
              <a:t>jXX</a:t>
            </a:r>
            <a:r>
              <a:rPr lang="ja-JP" altLang="en-US" dirty="0">
                <a:latin typeface="Helvetica" charset="0"/>
                <a:ea typeface="ＭＳ Ｐゴシック" charset="0"/>
              </a:rPr>
              <a:t>”</a:t>
            </a:r>
            <a:endParaRPr lang="en-US" altLang="ja-JP" dirty="0">
              <a:latin typeface="Helvetica" charset="0"/>
              <a:ea typeface="ＭＳ Ｐゴシック" charset="0"/>
            </a:endParaRPr>
          </a:p>
          <a:p>
            <a:pPr lvl="1" eaLnBrk="1" hangingPunct="1"/>
            <a:r>
              <a:rPr lang="en-US" dirty="0">
                <a:latin typeface="Helvetica" charset="0"/>
                <a:ea typeface="ＭＳ Ｐゴシック" charset="0"/>
              </a:rPr>
              <a:t>Encodings differ only by </a:t>
            </a:r>
            <a:r>
              <a:rPr lang="ja-JP" altLang="en-US" dirty="0">
                <a:latin typeface="Helvetica" charset="0"/>
                <a:ea typeface="ＭＳ Ｐゴシック" charset="0"/>
              </a:rPr>
              <a:t>“</a:t>
            </a:r>
            <a:r>
              <a:rPr lang="en-US" altLang="ja-JP" dirty="0">
                <a:latin typeface="Helvetica" charset="0"/>
                <a:ea typeface="ＭＳ Ｐゴシック" charset="0"/>
              </a:rPr>
              <a:t>function code</a:t>
            </a:r>
            <a:r>
              <a:rPr lang="ja-JP" altLang="en-US" dirty="0">
                <a:latin typeface="Helvetica" charset="0"/>
                <a:ea typeface="ＭＳ Ｐゴシック" charset="0"/>
              </a:rPr>
              <a:t>”</a:t>
            </a:r>
            <a:endParaRPr lang="en-US" altLang="ja-JP" dirty="0">
              <a:latin typeface="Helvetica" charset="0"/>
              <a:ea typeface="ＭＳ Ｐゴシック" charset="0"/>
            </a:endParaRPr>
          </a:p>
          <a:p>
            <a:pPr lvl="1" eaLnBrk="1" hangingPunct="1"/>
            <a:r>
              <a:rPr lang="en-US" dirty="0">
                <a:latin typeface="Helvetica" charset="0"/>
                <a:ea typeface="ＭＳ Ｐゴシック" charset="0"/>
              </a:rPr>
              <a:t>Based on values of condition codes</a:t>
            </a:r>
          </a:p>
          <a:p>
            <a:pPr lvl="1" eaLnBrk="1" hangingPunct="1"/>
            <a:r>
              <a:rPr lang="en-US" dirty="0">
                <a:latin typeface="Helvetica" charset="0"/>
                <a:ea typeface="ＭＳ Ｐゴシック" charset="0"/>
              </a:rPr>
              <a:t>Same as </a:t>
            </a:r>
            <a:r>
              <a:rPr lang="en-US" dirty="0" smtClean="0">
                <a:latin typeface="Helvetica" charset="0"/>
                <a:ea typeface="ＭＳ Ｐゴシック" charset="0"/>
              </a:rPr>
              <a:t>x86-64 counterparts</a:t>
            </a:r>
            <a:endParaRPr lang="en-US" dirty="0">
              <a:latin typeface="Helvetica" charset="0"/>
              <a:ea typeface="ＭＳ Ｐゴシック" charset="0"/>
            </a:endParaRPr>
          </a:p>
          <a:p>
            <a:pPr lvl="1" eaLnBrk="1" hangingPunct="1"/>
            <a:r>
              <a:rPr lang="en-US" dirty="0">
                <a:latin typeface="Helvetica" charset="0"/>
                <a:ea typeface="ＭＳ Ｐゴシック" charset="0"/>
              </a:rPr>
              <a:t>Encode full destination address</a:t>
            </a:r>
          </a:p>
          <a:p>
            <a:pPr lvl="2" eaLnBrk="1" hangingPunct="1"/>
            <a:r>
              <a:rPr lang="en-US" dirty="0">
                <a:latin typeface="Helvetica" charset="0"/>
                <a:ea typeface="ＭＳ Ｐゴシック" charset="0"/>
              </a:rPr>
              <a:t>Unlike PC-relative addressing seen in </a:t>
            </a:r>
            <a:r>
              <a:rPr lang="en-US" dirty="0" smtClean="0">
                <a:latin typeface="Helvetica" charset="0"/>
                <a:ea typeface="ＭＳ Ｐゴシック" charset="0"/>
              </a:rPr>
              <a:t>x86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grpSp>
        <p:nvGrpSpPr>
          <p:cNvPr id="61443" name="Group 120"/>
          <p:cNvGrpSpPr>
            <a:grpSpLocks/>
          </p:cNvGrpSpPr>
          <p:nvPr/>
        </p:nvGrpSpPr>
        <p:grpSpPr bwMode="auto">
          <a:xfrm>
            <a:off x="457200" y="915988"/>
            <a:ext cx="4654550" cy="708025"/>
            <a:chOff x="288" y="672"/>
            <a:chExt cx="2928" cy="445"/>
          </a:xfrm>
        </p:grpSpPr>
        <p:sp>
          <p:nvSpPr>
            <p:cNvPr id="271364" name="Rectangle 4"/>
            <p:cNvSpPr>
              <a:spLocks noChangeArrowheads="1"/>
            </p:cNvSpPr>
            <p:nvPr/>
          </p:nvSpPr>
          <p:spPr bwMode="auto">
            <a:xfrm>
              <a:off x="307" y="899"/>
              <a:ext cx="2909" cy="218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blurRad="63500" dist="38099" dir="2700000" algn="ctr" rotWithShape="0">
                <a:schemeClr val="tx2">
                  <a:alpha val="74998"/>
                </a:schemeClr>
              </a:outerShdw>
            </a:effectLst>
          </p:spPr>
          <p:txBody>
            <a:bodyPr lIns="45720" rIns="45720"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66"/>
                </a:solidFill>
                <a:latin typeface="Helvetica" pitchFamily="-1" charset="0"/>
              </a:endParaRPr>
            </a:p>
          </p:txBody>
        </p:sp>
        <p:sp>
          <p:nvSpPr>
            <p:cNvPr id="61499" name="Rectangle 6"/>
            <p:cNvSpPr>
              <a:spLocks noChangeArrowheads="1"/>
            </p:cNvSpPr>
            <p:nvPr/>
          </p:nvSpPr>
          <p:spPr bwMode="auto">
            <a:xfrm>
              <a:off x="451" y="912"/>
              <a:ext cx="70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rgbClr val="000099"/>
                  </a:solidFill>
                  <a:latin typeface="Courier New" charset="0"/>
                </a:rPr>
                <a:t>jmp</a:t>
              </a:r>
              <a:r>
                <a:rPr lang="en-US" sz="1600">
                  <a:solidFill>
                    <a:srgbClr val="000099"/>
                  </a:solidFill>
                </a:rPr>
                <a:t> Dest</a:t>
              </a:r>
            </a:p>
          </p:txBody>
        </p:sp>
        <p:grpSp>
          <p:nvGrpSpPr>
            <p:cNvPr id="61500" name="Group 7"/>
            <p:cNvGrpSpPr>
              <a:grpSpLocks/>
            </p:cNvGrpSpPr>
            <p:nvPr/>
          </p:nvGrpSpPr>
          <p:grpSpPr bwMode="auto">
            <a:xfrm>
              <a:off x="1152" y="912"/>
              <a:ext cx="384" cy="192"/>
              <a:chOff x="1296" y="2544"/>
              <a:chExt cx="384" cy="192"/>
            </a:xfrm>
          </p:grpSpPr>
          <p:sp>
            <p:nvSpPr>
              <p:cNvPr id="61503" name="Rectangle 8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6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  <a:latin typeface="Courier New" charset="0"/>
                  </a:rPr>
                  <a:t>7</a:t>
                </a:r>
              </a:p>
            </p:txBody>
          </p:sp>
          <p:sp>
            <p:nvSpPr>
              <p:cNvPr id="61504" name="Rectangle 9"/>
              <p:cNvSpPr>
                <a:spLocks noChangeArrowheads="1"/>
              </p:cNvSpPr>
              <p:nvPr/>
            </p:nvSpPr>
            <p:spPr bwMode="auto">
              <a:xfrm>
                <a:off x="149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61505" name="Rectangle 1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rgbClr val="000099"/>
                  </a:solidFill>
                  <a:latin typeface="Courier New" charset="0"/>
                </a:endParaRPr>
              </a:p>
            </p:txBody>
          </p:sp>
        </p:grpSp>
        <p:sp>
          <p:nvSpPr>
            <p:cNvPr id="61501" name="Text Box 48"/>
            <p:cNvSpPr txBox="1">
              <a:spLocks noChangeArrowheads="1"/>
            </p:cNvSpPr>
            <p:nvPr/>
          </p:nvSpPr>
          <p:spPr bwMode="auto">
            <a:xfrm>
              <a:off x="288" y="672"/>
              <a:ext cx="1406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>
                  <a:solidFill>
                    <a:srgbClr val="000066"/>
                  </a:solidFill>
                </a:rPr>
                <a:t>Jump Unconditionally</a:t>
              </a:r>
            </a:p>
          </p:txBody>
        </p:sp>
        <p:sp>
          <p:nvSpPr>
            <p:cNvPr id="61502" name="Rectangle 64"/>
            <p:cNvSpPr>
              <a:spLocks noChangeArrowheads="1"/>
            </p:cNvSpPr>
            <p:nvPr/>
          </p:nvSpPr>
          <p:spPr bwMode="auto">
            <a:xfrm>
              <a:off x="1536" y="912"/>
              <a:ext cx="1536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solidFill>
                    <a:srgbClr val="000066"/>
                  </a:solidFill>
                </a:rPr>
                <a:t>Dest</a:t>
              </a:r>
            </a:p>
          </p:txBody>
        </p:sp>
      </p:grpSp>
      <p:grpSp>
        <p:nvGrpSpPr>
          <p:cNvPr id="61444" name="Group 121"/>
          <p:cNvGrpSpPr>
            <a:grpSpLocks/>
          </p:cNvGrpSpPr>
          <p:nvPr/>
        </p:nvGrpSpPr>
        <p:grpSpPr bwMode="auto">
          <a:xfrm>
            <a:off x="457200" y="1679575"/>
            <a:ext cx="4654550" cy="708025"/>
            <a:chOff x="288" y="672"/>
            <a:chExt cx="2928" cy="445"/>
          </a:xfrm>
        </p:grpSpPr>
        <p:sp>
          <p:nvSpPr>
            <p:cNvPr id="271482" name="Rectangle 122"/>
            <p:cNvSpPr>
              <a:spLocks noChangeArrowheads="1"/>
            </p:cNvSpPr>
            <p:nvPr/>
          </p:nvSpPr>
          <p:spPr bwMode="auto">
            <a:xfrm>
              <a:off x="307" y="899"/>
              <a:ext cx="2909" cy="218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blurRad="63500" dist="38099" dir="2700000" algn="ctr" rotWithShape="0">
                <a:schemeClr val="tx2">
                  <a:alpha val="74998"/>
                </a:schemeClr>
              </a:outerShdw>
            </a:effectLst>
          </p:spPr>
          <p:txBody>
            <a:bodyPr lIns="45720" rIns="45720"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66"/>
                </a:solidFill>
                <a:latin typeface="Helvetica" pitchFamily="-1" charset="0"/>
              </a:endParaRPr>
            </a:p>
          </p:txBody>
        </p:sp>
        <p:sp>
          <p:nvSpPr>
            <p:cNvPr id="61491" name="Rectangle 123"/>
            <p:cNvSpPr>
              <a:spLocks noChangeArrowheads="1"/>
            </p:cNvSpPr>
            <p:nvPr/>
          </p:nvSpPr>
          <p:spPr bwMode="auto">
            <a:xfrm>
              <a:off x="451" y="912"/>
              <a:ext cx="70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rgbClr val="000099"/>
                  </a:solidFill>
                  <a:latin typeface="Courier New" charset="0"/>
                </a:rPr>
                <a:t>jle</a:t>
              </a:r>
              <a:r>
                <a:rPr lang="en-US" sz="1600">
                  <a:solidFill>
                    <a:srgbClr val="000099"/>
                  </a:solidFill>
                </a:rPr>
                <a:t> Dest</a:t>
              </a:r>
            </a:p>
          </p:txBody>
        </p:sp>
        <p:grpSp>
          <p:nvGrpSpPr>
            <p:cNvPr id="61492" name="Group 124"/>
            <p:cNvGrpSpPr>
              <a:grpSpLocks/>
            </p:cNvGrpSpPr>
            <p:nvPr/>
          </p:nvGrpSpPr>
          <p:grpSpPr bwMode="auto">
            <a:xfrm>
              <a:off x="1152" y="912"/>
              <a:ext cx="384" cy="192"/>
              <a:chOff x="1296" y="2544"/>
              <a:chExt cx="384" cy="192"/>
            </a:xfrm>
          </p:grpSpPr>
          <p:sp>
            <p:nvSpPr>
              <p:cNvPr id="61495" name="Rectangle 125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6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  <a:latin typeface="Courier New" charset="0"/>
                  </a:rPr>
                  <a:t>7</a:t>
                </a:r>
              </a:p>
            </p:txBody>
          </p:sp>
          <p:sp>
            <p:nvSpPr>
              <p:cNvPr id="61496" name="Rectangle 126"/>
              <p:cNvSpPr>
                <a:spLocks noChangeArrowheads="1"/>
              </p:cNvSpPr>
              <p:nvPr/>
            </p:nvSpPr>
            <p:spPr bwMode="auto">
              <a:xfrm>
                <a:off x="149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61497" name="Rectangle 127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rgbClr val="000099"/>
                  </a:solidFill>
                  <a:latin typeface="Courier New" charset="0"/>
                </a:endParaRPr>
              </a:p>
            </p:txBody>
          </p:sp>
        </p:grpSp>
        <p:sp>
          <p:nvSpPr>
            <p:cNvPr id="61493" name="Text Box 128"/>
            <p:cNvSpPr txBox="1">
              <a:spLocks noChangeArrowheads="1"/>
            </p:cNvSpPr>
            <p:nvPr/>
          </p:nvSpPr>
          <p:spPr bwMode="auto">
            <a:xfrm>
              <a:off x="288" y="672"/>
              <a:ext cx="1672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>
                  <a:solidFill>
                    <a:srgbClr val="000066"/>
                  </a:solidFill>
                </a:rPr>
                <a:t>Jump When Less or Equal</a:t>
              </a:r>
            </a:p>
          </p:txBody>
        </p:sp>
        <p:sp>
          <p:nvSpPr>
            <p:cNvPr id="61494" name="Rectangle 129"/>
            <p:cNvSpPr>
              <a:spLocks noChangeArrowheads="1"/>
            </p:cNvSpPr>
            <p:nvPr/>
          </p:nvSpPr>
          <p:spPr bwMode="auto">
            <a:xfrm>
              <a:off x="1536" y="912"/>
              <a:ext cx="1536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solidFill>
                    <a:srgbClr val="000066"/>
                  </a:solidFill>
                </a:rPr>
                <a:t>Dest</a:t>
              </a:r>
            </a:p>
          </p:txBody>
        </p:sp>
      </p:grpSp>
      <p:grpSp>
        <p:nvGrpSpPr>
          <p:cNvPr id="61445" name="Group 130"/>
          <p:cNvGrpSpPr>
            <a:grpSpLocks/>
          </p:cNvGrpSpPr>
          <p:nvPr/>
        </p:nvGrpSpPr>
        <p:grpSpPr bwMode="auto">
          <a:xfrm>
            <a:off x="457200" y="2443163"/>
            <a:ext cx="4654550" cy="708025"/>
            <a:chOff x="288" y="672"/>
            <a:chExt cx="2928" cy="445"/>
          </a:xfrm>
        </p:grpSpPr>
        <p:sp>
          <p:nvSpPr>
            <p:cNvPr id="271491" name="Rectangle 131"/>
            <p:cNvSpPr>
              <a:spLocks noChangeArrowheads="1"/>
            </p:cNvSpPr>
            <p:nvPr/>
          </p:nvSpPr>
          <p:spPr bwMode="auto">
            <a:xfrm>
              <a:off x="307" y="899"/>
              <a:ext cx="2909" cy="218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blurRad="63500" dist="38099" dir="2700000" algn="ctr" rotWithShape="0">
                <a:schemeClr val="tx2">
                  <a:alpha val="74998"/>
                </a:schemeClr>
              </a:outerShdw>
            </a:effectLst>
          </p:spPr>
          <p:txBody>
            <a:bodyPr lIns="45720" rIns="45720"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66"/>
                </a:solidFill>
                <a:latin typeface="Helvetica" pitchFamily="-1" charset="0"/>
              </a:endParaRPr>
            </a:p>
          </p:txBody>
        </p:sp>
        <p:sp>
          <p:nvSpPr>
            <p:cNvPr id="61483" name="Rectangle 132"/>
            <p:cNvSpPr>
              <a:spLocks noChangeArrowheads="1"/>
            </p:cNvSpPr>
            <p:nvPr/>
          </p:nvSpPr>
          <p:spPr bwMode="auto">
            <a:xfrm>
              <a:off x="451" y="912"/>
              <a:ext cx="70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rgbClr val="000099"/>
                  </a:solidFill>
                  <a:latin typeface="Courier New" charset="0"/>
                </a:rPr>
                <a:t>jl</a:t>
              </a:r>
              <a:r>
                <a:rPr lang="en-US" sz="1600">
                  <a:solidFill>
                    <a:srgbClr val="000099"/>
                  </a:solidFill>
                </a:rPr>
                <a:t> Dest</a:t>
              </a:r>
            </a:p>
          </p:txBody>
        </p:sp>
        <p:grpSp>
          <p:nvGrpSpPr>
            <p:cNvPr id="61484" name="Group 133"/>
            <p:cNvGrpSpPr>
              <a:grpSpLocks/>
            </p:cNvGrpSpPr>
            <p:nvPr/>
          </p:nvGrpSpPr>
          <p:grpSpPr bwMode="auto">
            <a:xfrm>
              <a:off x="1152" y="912"/>
              <a:ext cx="384" cy="192"/>
              <a:chOff x="1296" y="2544"/>
              <a:chExt cx="384" cy="192"/>
            </a:xfrm>
          </p:grpSpPr>
          <p:sp>
            <p:nvSpPr>
              <p:cNvPr id="61487" name="Rectangle 134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6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  <a:latin typeface="Courier New" charset="0"/>
                  </a:rPr>
                  <a:t>7</a:t>
                </a:r>
              </a:p>
            </p:txBody>
          </p:sp>
          <p:sp>
            <p:nvSpPr>
              <p:cNvPr id="61488" name="Rectangle 135"/>
              <p:cNvSpPr>
                <a:spLocks noChangeArrowheads="1"/>
              </p:cNvSpPr>
              <p:nvPr/>
            </p:nvSpPr>
            <p:spPr bwMode="auto">
              <a:xfrm>
                <a:off x="149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  <a:latin typeface="Courier New" charset="0"/>
                  </a:rPr>
                  <a:t>2</a:t>
                </a:r>
              </a:p>
            </p:txBody>
          </p:sp>
          <p:sp>
            <p:nvSpPr>
              <p:cNvPr id="61489" name="Rectangle 136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rgbClr val="000099"/>
                  </a:solidFill>
                  <a:latin typeface="Courier New" charset="0"/>
                </a:endParaRPr>
              </a:p>
            </p:txBody>
          </p:sp>
        </p:grpSp>
        <p:sp>
          <p:nvSpPr>
            <p:cNvPr id="61485" name="Text Box 137"/>
            <p:cNvSpPr txBox="1">
              <a:spLocks noChangeArrowheads="1"/>
            </p:cNvSpPr>
            <p:nvPr/>
          </p:nvSpPr>
          <p:spPr bwMode="auto">
            <a:xfrm>
              <a:off x="288" y="672"/>
              <a:ext cx="1123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>
                  <a:solidFill>
                    <a:srgbClr val="000066"/>
                  </a:solidFill>
                </a:rPr>
                <a:t>Jump When Less</a:t>
              </a:r>
            </a:p>
          </p:txBody>
        </p:sp>
        <p:sp>
          <p:nvSpPr>
            <p:cNvPr id="61486" name="Rectangle 138"/>
            <p:cNvSpPr>
              <a:spLocks noChangeArrowheads="1"/>
            </p:cNvSpPr>
            <p:nvPr/>
          </p:nvSpPr>
          <p:spPr bwMode="auto">
            <a:xfrm>
              <a:off x="1536" y="912"/>
              <a:ext cx="1536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solidFill>
                    <a:srgbClr val="000066"/>
                  </a:solidFill>
                </a:rPr>
                <a:t>Dest</a:t>
              </a:r>
            </a:p>
          </p:txBody>
        </p:sp>
      </p:grpSp>
      <p:grpSp>
        <p:nvGrpSpPr>
          <p:cNvPr id="61446" name="Group 139"/>
          <p:cNvGrpSpPr>
            <a:grpSpLocks/>
          </p:cNvGrpSpPr>
          <p:nvPr/>
        </p:nvGrpSpPr>
        <p:grpSpPr bwMode="auto">
          <a:xfrm>
            <a:off x="457200" y="3206804"/>
            <a:ext cx="4654550" cy="708025"/>
            <a:chOff x="288" y="672"/>
            <a:chExt cx="2928" cy="445"/>
          </a:xfrm>
        </p:grpSpPr>
        <p:sp>
          <p:nvSpPr>
            <p:cNvPr id="271500" name="Rectangle 140"/>
            <p:cNvSpPr>
              <a:spLocks noChangeArrowheads="1"/>
            </p:cNvSpPr>
            <p:nvPr/>
          </p:nvSpPr>
          <p:spPr bwMode="auto">
            <a:xfrm>
              <a:off x="307" y="899"/>
              <a:ext cx="2909" cy="218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blurRad="63500" dist="38099" dir="2700000" algn="ctr" rotWithShape="0">
                <a:schemeClr val="tx2">
                  <a:alpha val="74998"/>
                </a:schemeClr>
              </a:outerShdw>
            </a:effectLst>
          </p:spPr>
          <p:txBody>
            <a:bodyPr lIns="45720" rIns="45720"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66"/>
                </a:solidFill>
                <a:latin typeface="Helvetica" pitchFamily="-1" charset="0"/>
              </a:endParaRPr>
            </a:p>
          </p:txBody>
        </p:sp>
        <p:sp>
          <p:nvSpPr>
            <p:cNvPr id="61475" name="Rectangle 141"/>
            <p:cNvSpPr>
              <a:spLocks noChangeArrowheads="1"/>
            </p:cNvSpPr>
            <p:nvPr/>
          </p:nvSpPr>
          <p:spPr bwMode="auto">
            <a:xfrm>
              <a:off x="451" y="912"/>
              <a:ext cx="70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rgbClr val="000099"/>
                  </a:solidFill>
                  <a:latin typeface="Courier New" charset="0"/>
                </a:rPr>
                <a:t>je</a:t>
              </a:r>
              <a:r>
                <a:rPr lang="en-US" sz="1600">
                  <a:solidFill>
                    <a:srgbClr val="000099"/>
                  </a:solidFill>
                </a:rPr>
                <a:t> Dest</a:t>
              </a:r>
            </a:p>
          </p:txBody>
        </p:sp>
        <p:grpSp>
          <p:nvGrpSpPr>
            <p:cNvPr id="61476" name="Group 142"/>
            <p:cNvGrpSpPr>
              <a:grpSpLocks/>
            </p:cNvGrpSpPr>
            <p:nvPr/>
          </p:nvGrpSpPr>
          <p:grpSpPr bwMode="auto">
            <a:xfrm>
              <a:off x="1152" y="912"/>
              <a:ext cx="384" cy="192"/>
              <a:chOff x="1296" y="2544"/>
              <a:chExt cx="384" cy="192"/>
            </a:xfrm>
          </p:grpSpPr>
          <p:sp>
            <p:nvSpPr>
              <p:cNvPr id="61479" name="Rectangle 143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6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  <a:latin typeface="Courier New" charset="0"/>
                  </a:rPr>
                  <a:t>7</a:t>
                </a:r>
              </a:p>
            </p:txBody>
          </p:sp>
          <p:sp>
            <p:nvSpPr>
              <p:cNvPr id="61480" name="Rectangle 144"/>
              <p:cNvSpPr>
                <a:spLocks noChangeArrowheads="1"/>
              </p:cNvSpPr>
              <p:nvPr/>
            </p:nvSpPr>
            <p:spPr bwMode="auto">
              <a:xfrm>
                <a:off x="149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  <a:latin typeface="Courier New" charset="0"/>
                  </a:rPr>
                  <a:t>3</a:t>
                </a:r>
              </a:p>
            </p:txBody>
          </p:sp>
          <p:sp>
            <p:nvSpPr>
              <p:cNvPr id="61481" name="Rectangle 145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rgbClr val="000099"/>
                  </a:solidFill>
                  <a:latin typeface="Courier New" charset="0"/>
                </a:endParaRPr>
              </a:p>
            </p:txBody>
          </p:sp>
        </p:grpSp>
        <p:sp>
          <p:nvSpPr>
            <p:cNvPr id="61477" name="Text Box 146"/>
            <p:cNvSpPr txBox="1">
              <a:spLocks noChangeArrowheads="1"/>
            </p:cNvSpPr>
            <p:nvPr/>
          </p:nvSpPr>
          <p:spPr bwMode="auto">
            <a:xfrm>
              <a:off x="288" y="672"/>
              <a:ext cx="1177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>
                  <a:solidFill>
                    <a:srgbClr val="000066"/>
                  </a:solidFill>
                </a:rPr>
                <a:t>Jump When Equal</a:t>
              </a:r>
            </a:p>
          </p:txBody>
        </p:sp>
        <p:sp>
          <p:nvSpPr>
            <p:cNvPr id="61478" name="Rectangle 147"/>
            <p:cNvSpPr>
              <a:spLocks noChangeArrowheads="1"/>
            </p:cNvSpPr>
            <p:nvPr/>
          </p:nvSpPr>
          <p:spPr bwMode="auto">
            <a:xfrm>
              <a:off x="1536" y="912"/>
              <a:ext cx="1536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solidFill>
                    <a:srgbClr val="000066"/>
                  </a:solidFill>
                </a:rPr>
                <a:t>Dest</a:t>
              </a:r>
            </a:p>
          </p:txBody>
        </p:sp>
      </p:grpSp>
      <p:grpSp>
        <p:nvGrpSpPr>
          <p:cNvPr id="61447" name="Group 148"/>
          <p:cNvGrpSpPr>
            <a:grpSpLocks/>
          </p:cNvGrpSpPr>
          <p:nvPr/>
        </p:nvGrpSpPr>
        <p:grpSpPr bwMode="auto">
          <a:xfrm>
            <a:off x="457200" y="3970392"/>
            <a:ext cx="4654550" cy="706437"/>
            <a:chOff x="288" y="672"/>
            <a:chExt cx="2928" cy="445"/>
          </a:xfrm>
        </p:grpSpPr>
        <p:sp>
          <p:nvSpPr>
            <p:cNvPr id="271509" name="Rectangle 149"/>
            <p:cNvSpPr>
              <a:spLocks noChangeArrowheads="1"/>
            </p:cNvSpPr>
            <p:nvPr/>
          </p:nvSpPr>
          <p:spPr bwMode="auto">
            <a:xfrm>
              <a:off x="307" y="899"/>
              <a:ext cx="2909" cy="218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blurRad="63500" dist="38099" dir="2700000" algn="ctr" rotWithShape="0">
                <a:schemeClr val="tx2">
                  <a:alpha val="74998"/>
                </a:schemeClr>
              </a:outerShdw>
            </a:effectLst>
          </p:spPr>
          <p:txBody>
            <a:bodyPr lIns="45720" rIns="45720"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66"/>
                </a:solidFill>
                <a:latin typeface="Helvetica" pitchFamily="-1" charset="0"/>
              </a:endParaRPr>
            </a:p>
          </p:txBody>
        </p:sp>
        <p:sp>
          <p:nvSpPr>
            <p:cNvPr id="61467" name="Rectangle 150"/>
            <p:cNvSpPr>
              <a:spLocks noChangeArrowheads="1"/>
            </p:cNvSpPr>
            <p:nvPr/>
          </p:nvSpPr>
          <p:spPr bwMode="auto">
            <a:xfrm>
              <a:off x="451" y="912"/>
              <a:ext cx="70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rgbClr val="000099"/>
                  </a:solidFill>
                  <a:latin typeface="Courier New" charset="0"/>
                </a:rPr>
                <a:t>jne</a:t>
              </a:r>
              <a:r>
                <a:rPr lang="en-US" sz="1600">
                  <a:solidFill>
                    <a:srgbClr val="000099"/>
                  </a:solidFill>
                </a:rPr>
                <a:t> Dest</a:t>
              </a:r>
            </a:p>
          </p:txBody>
        </p:sp>
        <p:grpSp>
          <p:nvGrpSpPr>
            <p:cNvPr id="61468" name="Group 151"/>
            <p:cNvGrpSpPr>
              <a:grpSpLocks/>
            </p:cNvGrpSpPr>
            <p:nvPr/>
          </p:nvGrpSpPr>
          <p:grpSpPr bwMode="auto">
            <a:xfrm>
              <a:off x="1152" y="912"/>
              <a:ext cx="384" cy="192"/>
              <a:chOff x="1296" y="2544"/>
              <a:chExt cx="384" cy="192"/>
            </a:xfrm>
          </p:grpSpPr>
          <p:sp>
            <p:nvSpPr>
              <p:cNvPr id="61471" name="Rectangle 152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6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  <a:latin typeface="Courier New" charset="0"/>
                  </a:rPr>
                  <a:t>7</a:t>
                </a:r>
              </a:p>
            </p:txBody>
          </p:sp>
          <p:sp>
            <p:nvSpPr>
              <p:cNvPr id="61472" name="Rectangle 153"/>
              <p:cNvSpPr>
                <a:spLocks noChangeArrowheads="1"/>
              </p:cNvSpPr>
              <p:nvPr/>
            </p:nvSpPr>
            <p:spPr bwMode="auto">
              <a:xfrm>
                <a:off x="149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  <a:latin typeface="Courier New" charset="0"/>
                  </a:rPr>
                  <a:t>4</a:t>
                </a:r>
              </a:p>
            </p:txBody>
          </p:sp>
          <p:sp>
            <p:nvSpPr>
              <p:cNvPr id="61473" name="Rectangle 154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rgbClr val="000099"/>
                  </a:solidFill>
                  <a:latin typeface="Courier New" charset="0"/>
                </a:endParaRPr>
              </a:p>
            </p:txBody>
          </p:sp>
        </p:grpSp>
        <p:sp>
          <p:nvSpPr>
            <p:cNvPr id="61469" name="Text Box 155"/>
            <p:cNvSpPr txBox="1">
              <a:spLocks noChangeArrowheads="1"/>
            </p:cNvSpPr>
            <p:nvPr/>
          </p:nvSpPr>
          <p:spPr bwMode="auto">
            <a:xfrm>
              <a:off x="288" y="672"/>
              <a:ext cx="1428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>
                  <a:solidFill>
                    <a:srgbClr val="000066"/>
                  </a:solidFill>
                </a:rPr>
                <a:t>Jump When Not Equal</a:t>
              </a:r>
            </a:p>
          </p:txBody>
        </p:sp>
        <p:sp>
          <p:nvSpPr>
            <p:cNvPr id="61470" name="Rectangle 156"/>
            <p:cNvSpPr>
              <a:spLocks noChangeArrowheads="1"/>
            </p:cNvSpPr>
            <p:nvPr/>
          </p:nvSpPr>
          <p:spPr bwMode="auto">
            <a:xfrm>
              <a:off x="1536" y="912"/>
              <a:ext cx="1536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solidFill>
                    <a:srgbClr val="000066"/>
                  </a:solidFill>
                </a:rPr>
                <a:t>Dest</a:t>
              </a:r>
            </a:p>
          </p:txBody>
        </p:sp>
      </p:grpSp>
      <p:grpSp>
        <p:nvGrpSpPr>
          <p:cNvPr id="61448" name="Group 157"/>
          <p:cNvGrpSpPr>
            <a:grpSpLocks/>
          </p:cNvGrpSpPr>
          <p:nvPr/>
        </p:nvGrpSpPr>
        <p:grpSpPr bwMode="auto">
          <a:xfrm>
            <a:off x="457200" y="4733925"/>
            <a:ext cx="4654550" cy="706438"/>
            <a:chOff x="288" y="672"/>
            <a:chExt cx="2928" cy="445"/>
          </a:xfrm>
        </p:grpSpPr>
        <p:sp>
          <p:nvSpPr>
            <p:cNvPr id="271518" name="Rectangle 158"/>
            <p:cNvSpPr>
              <a:spLocks noChangeArrowheads="1"/>
            </p:cNvSpPr>
            <p:nvPr/>
          </p:nvSpPr>
          <p:spPr bwMode="auto">
            <a:xfrm>
              <a:off x="307" y="899"/>
              <a:ext cx="2909" cy="218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blurRad="63500" dist="38099" dir="2700000" algn="ctr" rotWithShape="0">
                <a:schemeClr val="tx2">
                  <a:alpha val="74998"/>
                </a:schemeClr>
              </a:outerShdw>
            </a:effectLst>
          </p:spPr>
          <p:txBody>
            <a:bodyPr lIns="45720" rIns="45720"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66"/>
                </a:solidFill>
                <a:latin typeface="Helvetica" pitchFamily="-1" charset="0"/>
              </a:endParaRPr>
            </a:p>
          </p:txBody>
        </p:sp>
        <p:sp>
          <p:nvSpPr>
            <p:cNvPr id="61459" name="Rectangle 159"/>
            <p:cNvSpPr>
              <a:spLocks noChangeArrowheads="1"/>
            </p:cNvSpPr>
            <p:nvPr/>
          </p:nvSpPr>
          <p:spPr bwMode="auto">
            <a:xfrm>
              <a:off x="451" y="912"/>
              <a:ext cx="70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rgbClr val="000099"/>
                  </a:solidFill>
                  <a:latin typeface="Courier New" charset="0"/>
                </a:rPr>
                <a:t>jge</a:t>
              </a:r>
              <a:r>
                <a:rPr lang="en-US" sz="1600">
                  <a:solidFill>
                    <a:srgbClr val="000099"/>
                  </a:solidFill>
                </a:rPr>
                <a:t> Dest</a:t>
              </a:r>
            </a:p>
          </p:txBody>
        </p:sp>
        <p:grpSp>
          <p:nvGrpSpPr>
            <p:cNvPr id="61460" name="Group 160"/>
            <p:cNvGrpSpPr>
              <a:grpSpLocks/>
            </p:cNvGrpSpPr>
            <p:nvPr/>
          </p:nvGrpSpPr>
          <p:grpSpPr bwMode="auto">
            <a:xfrm>
              <a:off x="1152" y="912"/>
              <a:ext cx="384" cy="192"/>
              <a:chOff x="1296" y="2544"/>
              <a:chExt cx="384" cy="192"/>
            </a:xfrm>
          </p:grpSpPr>
          <p:sp>
            <p:nvSpPr>
              <p:cNvPr id="61463" name="Rectangle 161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6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  <a:latin typeface="Courier New" charset="0"/>
                  </a:rPr>
                  <a:t>7</a:t>
                </a:r>
              </a:p>
            </p:txBody>
          </p:sp>
          <p:sp>
            <p:nvSpPr>
              <p:cNvPr id="61464" name="Rectangle 162"/>
              <p:cNvSpPr>
                <a:spLocks noChangeArrowheads="1"/>
              </p:cNvSpPr>
              <p:nvPr/>
            </p:nvSpPr>
            <p:spPr bwMode="auto">
              <a:xfrm>
                <a:off x="149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  <a:latin typeface="Courier New" charset="0"/>
                  </a:rPr>
                  <a:t>5</a:t>
                </a:r>
              </a:p>
            </p:txBody>
          </p:sp>
          <p:sp>
            <p:nvSpPr>
              <p:cNvPr id="61465" name="Rectangle 163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rgbClr val="000099"/>
                  </a:solidFill>
                  <a:latin typeface="Courier New" charset="0"/>
                </a:endParaRPr>
              </a:p>
            </p:txBody>
          </p:sp>
        </p:grpSp>
        <p:sp>
          <p:nvSpPr>
            <p:cNvPr id="61461" name="Text Box 164"/>
            <p:cNvSpPr txBox="1">
              <a:spLocks noChangeArrowheads="1"/>
            </p:cNvSpPr>
            <p:nvPr/>
          </p:nvSpPr>
          <p:spPr bwMode="auto">
            <a:xfrm>
              <a:off x="288" y="672"/>
              <a:ext cx="1837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>
                  <a:solidFill>
                    <a:srgbClr val="000066"/>
                  </a:solidFill>
                </a:rPr>
                <a:t>Jump When Greater or Equal</a:t>
              </a:r>
            </a:p>
          </p:txBody>
        </p:sp>
        <p:sp>
          <p:nvSpPr>
            <p:cNvPr id="61462" name="Rectangle 165"/>
            <p:cNvSpPr>
              <a:spLocks noChangeArrowheads="1"/>
            </p:cNvSpPr>
            <p:nvPr/>
          </p:nvSpPr>
          <p:spPr bwMode="auto">
            <a:xfrm>
              <a:off x="1536" y="912"/>
              <a:ext cx="1536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solidFill>
                    <a:srgbClr val="000066"/>
                  </a:solidFill>
                </a:rPr>
                <a:t>Dest</a:t>
              </a:r>
            </a:p>
          </p:txBody>
        </p:sp>
      </p:grpSp>
      <p:grpSp>
        <p:nvGrpSpPr>
          <p:cNvPr id="61449" name="Group 166"/>
          <p:cNvGrpSpPr>
            <a:grpSpLocks/>
          </p:cNvGrpSpPr>
          <p:nvPr/>
        </p:nvGrpSpPr>
        <p:grpSpPr bwMode="auto">
          <a:xfrm>
            <a:off x="457200" y="5495979"/>
            <a:ext cx="4654550" cy="708025"/>
            <a:chOff x="288" y="672"/>
            <a:chExt cx="2928" cy="445"/>
          </a:xfrm>
        </p:grpSpPr>
        <p:sp>
          <p:nvSpPr>
            <p:cNvPr id="271527" name="Rectangle 167"/>
            <p:cNvSpPr>
              <a:spLocks noChangeArrowheads="1"/>
            </p:cNvSpPr>
            <p:nvPr/>
          </p:nvSpPr>
          <p:spPr bwMode="auto">
            <a:xfrm>
              <a:off x="307" y="899"/>
              <a:ext cx="2909" cy="218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blurRad="63500" dist="38099" dir="2700000" algn="ctr" rotWithShape="0">
                <a:schemeClr val="tx2">
                  <a:alpha val="74998"/>
                </a:schemeClr>
              </a:outerShdw>
            </a:effectLst>
          </p:spPr>
          <p:txBody>
            <a:bodyPr lIns="45720" rIns="45720"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66"/>
                </a:solidFill>
                <a:latin typeface="Helvetica" pitchFamily="-1" charset="0"/>
              </a:endParaRPr>
            </a:p>
          </p:txBody>
        </p:sp>
        <p:sp>
          <p:nvSpPr>
            <p:cNvPr id="61451" name="Rectangle 168"/>
            <p:cNvSpPr>
              <a:spLocks noChangeArrowheads="1"/>
            </p:cNvSpPr>
            <p:nvPr/>
          </p:nvSpPr>
          <p:spPr bwMode="auto">
            <a:xfrm>
              <a:off x="451" y="912"/>
              <a:ext cx="70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rgbClr val="000099"/>
                  </a:solidFill>
                  <a:latin typeface="Courier New" charset="0"/>
                </a:rPr>
                <a:t>jg</a:t>
              </a:r>
              <a:r>
                <a:rPr lang="en-US" sz="1600">
                  <a:solidFill>
                    <a:srgbClr val="000099"/>
                  </a:solidFill>
                </a:rPr>
                <a:t> Dest</a:t>
              </a:r>
            </a:p>
          </p:txBody>
        </p:sp>
        <p:grpSp>
          <p:nvGrpSpPr>
            <p:cNvPr id="61452" name="Group 169"/>
            <p:cNvGrpSpPr>
              <a:grpSpLocks/>
            </p:cNvGrpSpPr>
            <p:nvPr/>
          </p:nvGrpSpPr>
          <p:grpSpPr bwMode="auto">
            <a:xfrm>
              <a:off x="1152" y="912"/>
              <a:ext cx="384" cy="192"/>
              <a:chOff x="1296" y="2544"/>
              <a:chExt cx="384" cy="192"/>
            </a:xfrm>
          </p:grpSpPr>
          <p:sp>
            <p:nvSpPr>
              <p:cNvPr id="61455" name="Rectangle 17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6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  <a:latin typeface="Courier New" charset="0"/>
                  </a:rPr>
                  <a:t>7</a:t>
                </a:r>
              </a:p>
            </p:txBody>
          </p:sp>
          <p:sp>
            <p:nvSpPr>
              <p:cNvPr id="61456" name="Rectangle 171"/>
              <p:cNvSpPr>
                <a:spLocks noChangeArrowheads="1"/>
              </p:cNvSpPr>
              <p:nvPr/>
            </p:nvSpPr>
            <p:spPr bwMode="auto">
              <a:xfrm>
                <a:off x="149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  <a:latin typeface="Courier New" charset="0"/>
                  </a:rPr>
                  <a:t>6</a:t>
                </a:r>
              </a:p>
            </p:txBody>
          </p:sp>
          <p:sp>
            <p:nvSpPr>
              <p:cNvPr id="61457" name="Rectangle 172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rgbClr val="000099"/>
                  </a:solidFill>
                  <a:latin typeface="Courier New" charset="0"/>
                </a:endParaRPr>
              </a:p>
            </p:txBody>
          </p:sp>
        </p:grpSp>
        <p:sp>
          <p:nvSpPr>
            <p:cNvPr id="61453" name="Text Box 173"/>
            <p:cNvSpPr txBox="1">
              <a:spLocks noChangeArrowheads="1"/>
            </p:cNvSpPr>
            <p:nvPr/>
          </p:nvSpPr>
          <p:spPr bwMode="auto">
            <a:xfrm>
              <a:off x="288" y="672"/>
              <a:ext cx="1285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>
                  <a:solidFill>
                    <a:srgbClr val="000066"/>
                  </a:solidFill>
                </a:rPr>
                <a:t>Jump When Greater</a:t>
              </a:r>
            </a:p>
          </p:txBody>
        </p:sp>
        <p:sp>
          <p:nvSpPr>
            <p:cNvPr id="61454" name="Rectangle 174"/>
            <p:cNvSpPr>
              <a:spLocks noChangeArrowheads="1"/>
            </p:cNvSpPr>
            <p:nvPr/>
          </p:nvSpPr>
          <p:spPr bwMode="auto">
            <a:xfrm>
              <a:off x="1536" y="912"/>
              <a:ext cx="1536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solidFill>
                    <a:srgbClr val="000066"/>
                  </a:solidFill>
                </a:rPr>
                <a:t>Dest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968373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 bldLvl="2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6445" eaLnBrk="1" hangingPunct="1">
              <a:defRPr/>
            </a:pPr>
            <a:r>
              <a:rPr lang="en-US">
                <a:ea typeface="+mj-ea"/>
                <a:cs typeface="+mj-cs"/>
              </a:rPr>
              <a:t>Y86 Program Stack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2417" y="1220788"/>
            <a:ext cx="4935537" cy="5224462"/>
          </a:xfrm>
        </p:spPr>
        <p:txBody>
          <a:bodyPr/>
          <a:lstStyle/>
          <a:p>
            <a:pPr lvl="1" eaLnBrk="1" hangingPunct="1"/>
            <a:r>
              <a:rPr lang="en-US" dirty="0">
                <a:latin typeface="Helvetica" charset="0"/>
                <a:ea typeface="ＭＳ Ｐゴシック" charset="0"/>
              </a:rPr>
              <a:t>Region of memory holding program data</a:t>
            </a:r>
          </a:p>
          <a:p>
            <a:pPr lvl="1" eaLnBrk="1" hangingPunct="1"/>
            <a:r>
              <a:rPr lang="en-US" dirty="0">
                <a:latin typeface="Helvetica" charset="0"/>
                <a:ea typeface="ＭＳ Ｐゴシック" charset="0"/>
              </a:rPr>
              <a:t>Used in Y86 (and </a:t>
            </a:r>
            <a:r>
              <a:rPr lang="en-US" dirty="0" smtClean="0">
                <a:latin typeface="Helvetica" charset="0"/>
                <a:ea typeface="ＭＳ Ｐゴシック" charset="0"/>
              </a:rPr>
              <a:t>x86) </a:t>
            </a:r>
            <a:r>
              <a:rPr lang="en-US" dirty="0">
                <a:latin typeface="Helvetica" charset="0"/>
                <a:ea typeface="ＭＳ Ｐゴシック" charset="0"/>
              </a:rPr>
              <a:t>for supporting procedure calls</a:t>
            </a:r>
          </a:p>
          <a:p>
            <a:pPr lvl="1" eaLnBrk="1" hangingPunct="1"/>
            <a:r>
              <a:rPr lang="en-US" dirty="0">
                <a:latin typeface="Helvetica" charset="0"/>
                <a:ea typeface="ＭＳ Ｐゴシック" charset="0"/>
              </a:rPr>
              <a:t>Stack top indicated by </a:t>
            </a:r>
            <a:r>
              <a:rPr lang="en-US" dirty="0" smtClean="0">
                <a:latin typeface="Courier New" charset="0"/>
                <a:ea typeface="ＭＳ Ｐゴシック" charset="0"/>
              </a:rPr>
              <a:t>%</a:t>
            </a:r>
            <a:r>
              <a:rPr lang="en-US" dirty="0" err="1" smtClean="0">
                <a:latin typeface="Courier New" charset="0"/>
                <a:ea typeface="ＭＳ Ｐゴシック" charset="0"/>
              </a:rPr>
              <a:t>rsp</a:t>
            </a:r>
            <a:endParaRPr lang="en-US" dirty="0">
              <a:latin typeface="Courier New" charset="0"/>
              <a:ea typeface="ＭＳ Ｐゴシック" charset="0"/>
            </a:endParaRPr>
          </a:p>
          <a:p>
            <a:pPr lvl="2" eaLnBrk="1" hangingPunct="1"/>
            <a:r>
              <a:rPr lang="en-US" dirty="0">
                <a:latin typeface="Helvetica" charset="0"/>
                <a:ea typeface="ＭＳ Ｐゴシック" charset="0"/>
              </a:rPr>
              <a:t>Address of top stack element</a:t>
            </a:r>
          </a:p>
          <a:p>
            <a:pPr lvl="1" eaLnBrk="1" hangingPunct="1"/>
            <a:r>
              <a:rPr lang="en-US" dirty="0">
                <a:latin typeface="Helvetica" charset="0"/>
                <a:ea typeface="ＭＳ Ｐゴシック" charset="0"/>
              </a:rPr>
              <a:t>Stack grows toward lower addresses</a:t>
            </a:r>
          </a:p>
          <a:p>
            <a:pPr lvl="2" eaLnBrk="1" hangingPunct="1"/>
            <a:r>
              <a:rPr lang="en-US" dirty="0">
                <a:latin typeface="Helvetica" charset="0"/>
                <a:ea typeface="ＭＳ Ｐゴシック" charset="0"/>
              </a:rPr>
              <a:t>Top element is at highest address in the stack</a:t>
            </a:r>
          </a:p>
          <a:p>
            <a:pPr lvl="2" eaLnBrk="1" hangingPunct="1"/>
            <a:r>
              <a:rPr lang="en-US" dirty="0">
                <a:latin typeface="Helvetica" charset="0"/>
                <a:ea typeface="ＭＳ Ｐゴシック" charset="0"/>
              </a:rPr>
              <a:t>When pushing, must first decrement stack pointer</a:t>
            </a:r>
          </a:p>
          <a:p>
            <a:pPr lvl="2" eaLnBrk="1" hangingPunct="1"/>
            <a:r>
              <a:rPr lang="en-US" dirty="0">
                <a:latin typeface="Helvetica" charset="0"/>
                <a:ea typeface="ＭＳ Ｐゴシック" charset="0"/>
              </a:rPr>
              <a:t>When popping, increment stack pointer</a:t>
            </a:r>
          </a:p>
        </p:txBody>
      </p:sp>
      <p:sp>
        <p:nvSpPr>
          <p:cNvPr id="62467" name="Rectangle 4"/>
          <p:cNvSpPr>
            <a:spLocks noChangeArrowheads="1"/>
          </p:cNvSpPr>
          <p:nvPr/>
        </p:nvSpPr>
        <p:spPr bwMode="auto">
          <a:xfrm>
            <a:off x="2214617" y="1658938"/>
            <a:ext cx="92075" cy="346075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none" lIns="45382" tIns="45382" rIns="45382" bIns="45382" anchor="ctr">
            <a:spAutoFit/>
          </a:bodyPr>
          <a:lstStyle/>
          <a:p>
            <a:endParaRPr lang="en-US" sz="1800">
              <a:solidFill>
                <a:srgbClr val="000066"/>
              </a:solidFill>
            </a:endParaRPr>
          </a:p>
        </p:txBody>
      </p:sp>
      <p:sp>
        <p:nvSpPr>
          <p:cNvPr id="62468" name="Rectangle 5"/>
          <p:cNvSpPr>
            <a:spLocks noChangeArrowheads="1"/>
          </p:cNvSpPr>
          <p:nvPr/>
        </p:nvSpPr>
        <p:spPr bwMode="auto">
          <a:xfrm>
            <a:off x="2214617" y="1963738"/>
            <a:ext cx="92075" cy="347662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none" lIns="45382" tIns="45382" rIns="45382" bIns="45382" anchor="ctr">
            <a:spAutoFit/>
          </a:bodyPr>
          <a:lstStyle/>
          <a:p>
            <a:endParaRPr lang="en-US" sz="1800">
              <a:solidFill>
                <a:srgbClr val="000066"/>
              </a:solidFill>
            </a:endParaRPr>
          </a:p>
        </p:txBody>
      </p:sp>
      <p:sp>
        <p:nvSpPr>
          <p:cNvPr id="62469" name="Rectangle 6"/>
          <p:cNvSpPr>
            <a:spLocks noChangeArrowheads="1"/>
          </p:cNvSpPr>
          <p:nvPr/>
        </p:nvSpPr>
        <p:spPr bwMode="auto">
          <a:xfrm>
            <a:off x="2214617" y="2270179"/>
            <a:ext cx="92075" cy="346075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none" lIns="45382" tIns="45382" rIns="45382" bIns="45382" anchor="ctr">
            <a:spAutoFit/>
          </a:bodyPr>
          <a:lstStyle/>
          <a:p>
            <a:endParaRPr lang="en-US" sz="1800">
              <a:solidFill>
                <a:srgbClr val="000066"/>
              </a:solidFill>
            </a:endParaRPr>
          </a:p>
        </p:txBody>
      </p:sp>
      <p:sp>
        <p:nvSpPr>
          <p:cNvPr id="62470" name="Rectangle 13"/>
          <p:cNvSpPr>
            <a:spLocks noChangeArrowheads="1"/>
          </p:cNvSpPr>
          <p:nvPr/>
        </p:nvSpPr>
        <p:spPr bwMode="auto">
          <a:xfrm>
            <a:off x="2214617" y="4406954"/>
            <a:ext cx="92075" cy="346075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none" lIns="45382" tIns="45382" rIns="45382" bIns="45382" anchor="ctr">
            <a:spAutoFit/>
          </a:bodyPr>
          <a:lstStyle/>
          <a:p>
            <a:endParaRPr lang="en-US" sz="1800">
              <a:solidFill>
                <a:srgbClr val="000066"/>
              </a:solidFill>
            </a:endParaRPr>
          </a:p>
        </p:txBody>
      </p:sp>
      <p:sp>
        <p:nvSpPr>
          <p:cNvPr id="62471" name="Rectangle 14"/>
          <p:cNvSpPr>
            <a:spLocks noChangeArrowheads="1"/>
          </p:cNvSpPr>
          <p:nvPr/>
        </p:nvSpPr>
        <p:spPr bwMode="auto">
          <a:xfrm>
            <a:off x="2214617" y="4713288"/>
            <a:ext cx="92075" cy="346075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none" lIns="45382" tIns="45382" rIns="45382" bIns="45382" anchor="ctr">
            <a:spAutoFit/>
          </a:bodyPr>
          <a:lstStyle/>
          <a:p>
            <a:endParaRPr lang="en-US" sz="1800">
              <a:solidFill>
                <a:srgbClr val="000066"/>
              </a:solidFill>
            </a:endParaRPr>
          </a:p>
        </p:txBody>
      </p:sp>
      <p:sp>
        <p:nvSpPr>
          <p:cNvPr id="62472" name="Rectangle 15"/>
          <p:cNvSpPr>
            <a:spLocks noChangeArrowheads="1"/>
          </p:cNvSpPr>
          <p:nvPr/>
        </p:nvSpPr>
        <p:spPr bwMode="auto">
          <a:xfrm>
            <a:off x="2214617" y="5018142"/>
            <a:ext cx="92075" cy="346075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none" lIns="45382" tIns="45382" rIns="45382" bIns="45382" anchor="ctr">
            <a:spAutoFit/>
          </a:bodyPr>
          <a:lstStyle/>
          <a:p>
            <a:endParaRPr lang="en-US" sz="1800">
              <a:solidFill>
                <a:srgbClr val="000066"/>
              </a:solidFill>
            </a:endParaRPr>
          </a:p>
        </p:txBody>
      </p:sp>
      <p:sp>
        <p:nvSpPr>
          <p:cNvPr id="62473" name="Rectangle 16"/>
          <p:cNvSpPr>
            <a:spLocks noChangeArrowheads="1"/>
          </p:cNvSpPr>
          <p:nvPr/>
        </p:nvSpPr>
        <p:spPr bwMode="auto">
          <a:xfrm>
            <a:off x="2214617" y="5322888"/>
            <a:ext cx="92075" cy="347662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none" lIns="45382" tIns="45382" rIns="45382" bIns="45382" anchor="ctr">
            <a:spAutoFit/>
          </a:bodyPr>
          <a:lstStyle/>
          <a:p>
            <a:endParaRPr lang="en-US" sz="1800">
              <a:solidFill>
                <a:srgbClr val="000066"/>
              </a:solidFill>
            </a:endParaRPr>
          </a:p>
        </p:txBody>
      </p:sp>
      <p:sp>
        <p:nvSpPr>
          <p:cNvPr id="62474" name="Line 17"/>
          <p:cNvSpPr>
            <a:spLocks noChangeShapeType="1"/>
          </p:cNvSpPr>
          <p:nvPr/>
        </p:nvSpPr>
        <p:spPr bwMode="auto">
          <a:xfrm flipH="1">
            <a:off x="2871788" y="5461000"/>
            <a:ext cx="381000" cy="0"/>
          </a:xfrm>
          <a:prstGeom prst="line">
            <a:avLst/>
          </a:prstGeom>
          <a:noFill/>
          <a:ln w="19050">
            <a:solidFill>
              <a:srgbClr val="FF0002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45382" tIns="45382" rIns="45382" bIns="45382" anchor="ctr">
            <a:spAutoFit/>
          </a:bodyPr>
          <a:lstStyle/>
          <a:p>
            <a:endParaRPr lang="en-US"/>
          </a:p>
        </p:txBody>
      </p:sp>
      <p:sp>
        <p:nvSpPr>
          <p:cNvPr id="62475" name="Text Box 18"/>
          <p:cNvSpPr txBox="1">
            <a:spLocks noChangeArrowheads="1"/>
          </p:cNvSpPr>
          <p:nvPr/>
        </p:nvSpPr>
        <p:spPr bwMode="auto">
          <a:xfrm>
            <a:off x="3252835" y="5308654"/>
            <a:ext cx="646213" cy="346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5382" tIns="45382" rIns="45382" bIns="45382">
            <a:spAutoFit/>
          </a:bodyPr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/>
            <a:r>
              <a:rPr lang="en-US" sz="1800" dirty="0">
                <a:solidFill>
                  <a:srgbClr val="000066"/>
                </a:solidFill>
                <a:latin typeface="Courier New" charset="0"/>
              </a:rPr>
              <a:t>%</a:t>
            </a:r>
            <a:r>
              <a:rPr lang="en-US" sz="1800" dirty="0" err="1">
                <a:solidFill>
                  <a:srgbClr val="000066"/>
                </a:solidFill>
                <a:latin typeface="Courier New" charset="0"/>
              </a:rPr>
              <a:t>rsp</a:t>
            </a:r>
            <a:endParaRPr lang="en-US" sz="1800" dirty="0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62476" name="Rectangle 19"/>
          <p:cNvSpPr>
            <a:spLocks noChangeArrowheads="1"/>
          </p:cNvSpPr>
          <p:nvPr/>
        </p:nvSpPr>
        <p:spPr bwMode="auto">
          <a:xfrm>
            <a:off x="1649467" y="2595563"/>
            <a:ext cx="1222375" cy="1831975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lIns="45382" tIns="45382" rIns="45382" bIns="45382" anchor="ctr"/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charset="0"/>
                <a:cs typeface="Courier New" charset="0"/>
              </a:rPr>
              <a:t>•</a:t>
            </a:r>
            <a:endParaRPr lang="en-US" sz="1800">
              <a:solidFill>
                <a:srgbClr val="000066"/>
              </a:solidFill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charset="0"/>
                <a:cs typeface="Courier New" charset="0"/>
              </a:rPr>
              <a:t>•</a:t>
            </a:r>
            <a:endParaRPr lang="en-US" sz="1800">
              <a:solidFill>
                <a:srgbClr val="000066"/>
              </a:solidFill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charset="0"/>
                <a:cs typeface="Courier New" charset="0"/>
              </a:rPr>
              <a:t>•</a:t>
            </a:r>
          </a:p>
        </p:txBody>
      </p:sp>
      <p:sp>
        <p:nvSpPr>
          <p:cNvPr id="62477" name="Line 20"/>
          <p:cNvSpPr>
            <a:spLocks noChangeShapeType="1"/>
          </p:cNvSpPr>
          <p:nvPr/>
        </p:nvSpPr>
        <p:spPr bwMode="auto">
          <a:xfrm flipV="1">
            <a:off x="839788" y="1831975"/>
            <a:ext cx="0" cy="36639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45382" tIns="45382" rIns="45382" bIns="45382" anchor="ctr">
            <a:spAutoFit/>
          </a:bodyPr>
          <a:lstStyle/>
          <a:p>
            <a:endParaRPr lang="en-US"/>
          </a:p>
        </p:txBody>
      </p:sp>
      <p:sp>
        <p:nvSpPr>
          <p:cNvPr id="62478" name="Text Box 21"/>
          <p:cNvSpPr txBox="1">
            <a:spLocks noChangeArrowheads="1"/>
          </p:cNvSpPr>
          <p:nvPr/>
        </p:nvSpPr>
        <p:spPr bwMode="auto">
          <a:xfrm>
            <a:off x="228600" y="3206750"/>
            <a:ext cx="1373188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382" tIns="45382" rIns="45382" bIns="45382">
            <a:spAutoFit/>
          </a:bodyPr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</a:rPr>
              <a:t>Increasing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</a:rPr>
              <a:t>Addresses</a:t>
            </a:r>
          </a:p>
        </p:txBody>
      </p:sp>
      <p:sp>
        <p:nvSpPr>
          <p:cNvPr id="62479" name="Text Box 22"/>
          <p:cNvSpPr txBox="1">
            <a:spLocks noChangeArrowheads="1"/>
          </p:cNvSpPr>
          <p:nvPr/>
        </p:nvSpPr>
        <p:spPr bwMode="auto">
          <a:xfrm>
            <a:off x="1449442" y="5649967"/>
            <a:ext cx="17557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382" tIns="45382" rIns="45382" bIns="45382">
            <a:spAutoFit/>
          </a:bodyPr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Stack </a:t>
            </a:r>
            <a:r>
              <a:rPr lang="ja-JP" altLang="en-US" sz="1800">
                <a:solidFill>
                  <a:srgbClr val="000066"/>
                </a:solidFill>
              </a:rPr>
              <a:t>“</a:t>
            </a:r>
            <a:r>
              <a:rPr lang="en-US" altLang="ja-JP" sz="1800">
                <a:solidFill>
                  <a:srgbClr val="000066"/>
                </a:solidFill>
              </a:rPr>
              <a:t>Top</a:t>
            </a:r>
            <a:r>
              <a:rPr lang="ja-JP" altLang="en-US" sz="1800">
                <a:solidFill>
                  <a:srgbClr val="000066"/>
                </a:solidFill>
              </a:rPr>
              <a:t>”</a:t>
            </a:r>
            <a:endParaRPr lang="en-US" sz="1800">
              <a:solidFill>
                <a:srgbClr val="000066"/>
              </a:solidFill>
            </a:endParaRPr>
          </a:p>
        </p:txBody>
      </p:sp>
      <p:sp>
        <p:nvSpPr>
          <p:cNvPr id="62480" name="Text Box 23"/>
          <p:cNvSpPr txBox="1">
            <a:spLocks noChangeArrowheads="1"/>
          </p:cNvSpPr>
          <p:nvPr/>
        </p:nvSpPr>
        <p:spPr bwMode="auto">
          <a:xfrm>
            <a:off x="1373193" y="1068388"/>
            <a:ext cx="1755775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382" tIns="45382" rIns="45382" bIns="45382">
            <a:spAutoFit/>
          </a:bodyPr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Stack </a:t>
            </a:r>
            <a:r>
              <a:rPr lang="ja-JP" altLang="en-US" sz="1800">
                <a:solidFill>
                  <a:srgbClr val="000066"/>
                </a:solidFill>
              </a:rPr>
              <a:t>“</a:t>
            </a:r>
            <a:r>
              <a:rPr lang="en-US" altLang="ja-JP" sz="1800">
                <a:solidFill>
                  <a:srgbClr val="000066"/>
                </a:solidFill>
              </a:rPr>
              <a:t>Bottom</a:t>
            </a:r>
            <a:r>
              <a:rPr lang="ja-JP" altLang="en-US" sz="1800">
                <a:solidFill>
                  <a:srgbClr val="000066"/>
                </a:solidFill>
              </a:rPr>
              <a:t>”</a:t>
            </a:r>
            <a:endParaRPr lang="en-US" sz="180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20869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6445" eaLnBrk="1" hangingPunct="1">
              <a:defRPr/>
            </a:pPr>
            <a:r>
              <a:rPr lang="en-US">
                <a:ea typeface="+mj-ea"/>
                <a:cs typeface="+mj-cs"/>
              </a:rPr>
              <a:t>Stack Operations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242" y="1984429"/>
            <a:ext cx="7705725" cy="1558925"/>
          </a:xfrm>
        </p:spPr>
        <p:txBody>
          <a:bodyPr/>
          <a:lstStyle/>
          <a:p>
            <a:pPr lvl="1" eaLnBrk="1" hangingPunct="1"/>
            <a:r>
              <a:rPr lang="en-US" dirty="0">
                <a:latin typeface="Helvetica" charset="0"/>
                <a:ea typeface="ＭＳ Ｐゴシック" charset="0"/>
              </a:rPr>
              <a:t>Decrement </a:t>
            </a:r>
            <a:r>
              <a:rPr lang="en-US" dirty="0" smtClean="0">
                <a:latin typeface="Courier New" charset="0"/>
                <a:ea typeface="ＭＳ Ｐゴシック" charset="0"/>
              </a:rPr>
              <a:t>%</a:t>
            </a:r>
            <a:r>
              <a:rPr lang="en-US" dirty="0" err="1" smtClean="0">
                <a:latin typeface="Courier New" charset="0"/>
                <a:ea typeface="ＭＳ Ｐゴシック" charset="0"/>
              </a:rPr>
              <a:t>rsp</a:t>
            </a:r>
            <a:r>
              <a:rPr lang="en-US" dirty="0" smtClean="0">
                <a:latin typeface="Helvetica" charset="0"/>
                <a:ea typeface="ＭＳ Ｐゴシック" charset="0"/>
              </a:rPr>
              <a:t> </a:t>
            </a:r>
            <a:r>
              <a:rPr lang="en-US" dirty="0">
                <a:latin typeface="Helvetica" charset="0"/>
                <a:ea typeface="ＭＳ Ｐゴシック" charset="0"/>
              </a:rPr>
              <a:t>by </a:t>
            </a:r>
            <a:r>
              <a:rPr lang="en-US" dirty="0" smtClean="0">
                <a:latin typeface="Helvetica" charset="0"/>
                <a:ea typeface="ＭＳ Ｐゴシック" charset="0"/>
              </a:rPr>
              <a:t>8</a:t>
            </a:r>
            <a:endParaRPr lang="en-US" dirty="0">
              <a:latin typeface="Helvetica" charset="0"/>
              <a:ea typeface="ＭＳ Ｐゴシック" charset="0"/>
            </a:endParaRPr>
          </a:p>
          <a:p>
            <a:pPr lvl="1" eaLnBrk="1" hangingPunct="1"/>
            <a:r>
              <a:rPr lang="en-US" dirty="0">
                <a:latin typeface="Helvetica" charset="0"/>
                <a:ea typeface="ＭＳ Ｐゴシック" charset="0"/>
              </a:rPr>
              <a:t>Store word from </a:t>
            </a:r>
            <a:r>
              <a:rPr lang="en-US" dirty="0" err="1">
                <a:latin typeface="Helvetica" charset="0"/>
                <a:ea typeface="ＭＳ Ｐゴシック" charset="0"/>
              </a:rPr>
              <a:t>rA</a:t>
            </a:r>
            <a:r>
              <a:rPr lang="en-US" dirty="0">
                <a:latin typeface="Helvetica" charset="0"/>
                <a:ea typeface="ＭＳ Ｐゴシック" charset="0"/>
              </a:rPr>
              <a:t> to memory at </a:t>
            </a:r>
            <a:r>
              <a:rPr lang="en-US" dirty="0" smtClean="0">
                <a:latin typeface="Courier New" charset="0"/>
                <a:ea typeface="ＭＳ Ｐゴシック" charset="0"/>
              </a:rPr>
              <a:t>%</a:t>
            </a:r>
            <a:r>
              <a:rPr lang="en-US" dirty="0" err="1">
                <a:latin typeface="Courier New" charset="0"/>
                <a:ea typeface="ＭＳ Ｐゴシック" charset="0"/>
              </a:rPr>
              <a:t>r</a:t>
            </a:r>
            <a:r>
              <a:rPr lang="en-US" dirty="0" err="1" smtClean="0">
                <a:latin typeface="Courier New" charset="0"/>
                <a:ea typeface="ＭＳ Ｐゴシック" charset="0"/>
              </a:rPr>
              <a:t>sp</a:t>
            </a:r>
            <a:endParaRPr lang="en-US" dirty="0">
              <a:latin typeface="Courier New" charset="0"/>
              <a:ea typeface="ＭＳ Ｐゴシック" charset="0"/>
            </a:endParaRPr>
          </a:p>
          <a:p>
            <a:pPr lvl="1" eaLnBrk="1" hangingPunct="1"/>
            <a:r>
              <a:rPr lang="en-US" dirty="0">
                <a:latin typeface="Helvetica" charset="0"/>
                <a:ea typeface="ＭＳ Ｐゴシック" charset="0"/>
              </a:rPr>
              <a:t>Like </a:t>
            </a:r>
            <a:r>
              <a:rPr lang="en-US" dirty="0" smtClean="0">
                <a:latin typeface="Helvetica" charset="0"/>
                <a:ea typeface="ＭＳ Ｐゴシック" charset="0"/>
              </a:rPr>
              <a:t>x86-64</a:t>
            </a:r>
            <a:endParaRPr lang="en-US" dirty="0">
              <a:latin typeface="Helvetica" charset="0"/>
              <a:ea typeface="ＭＳ Ｐゴシック" charset="0"/>
            </a:endParaRPr>
          </a:p>
          <a:p>
            <a:pPr lvl="1" eaLnBrk="1" hangingPunct="1"/>
            <a:endParaRPr lang="en-US" dirty="0">
              <a:latin typeface="Helvetica" charset="0"/>
              <a:ea typeface="ＭＳ Ｐゴシック" charset="0"/>
            </a:endParaRPr>
          </a:p>
          <a:p>
            <a:pPr lvl="1" eaLnBrk="1" hangingPunct="1"/>
            <a:endParaRPr lang="en-US" dirty="0">
              <a:latin typeface="Helvetica" charset="0"/>
              <a:ea typeface="ＭＳ Ｐゴシック" charset="0"/>
            </a:endParaRPr>
          </a:p>
          <a:p>
            <a:pPr lvl="1" eaLnBrk="1" hangingPunct="1"/>
            <a:endParaRPr lang="en-US" dirty="0">
              <a:latin typeface="Helvetica" charset="0"/>
              <a:ea typeface="ＭＳ Ｐゴシック" charset="0"/>
            </a:endParaRPr>
          </a:p>
          <a:p>
            <a:pPr lvl="1" eaLnBrk="1" hangingPunct="1"/>
            <a:r>
              <a:rPr lang="en-US" dirty="0">
                <a:latin typeface="Helvetica" charset="0"/>
                <a:ea typeface="ＭＳ Ｐゴシック" charset="0"/>
              </a:rPr>
              <a:t>Read word from memory at </a:t>
            </a:r>
            <a:r>
              <a:rPr lang="en-US" dirty="0" smtClean="0">
                <a:latin typeface="Courier New" charset="0"/>
                <a:ea typeface="ＭＳ Ｐゴシック" charset="0"/>
              </a:rPr>
              <a:t>%</a:t>
            </a:r>
            <a:r>
              <a:rPr lang="en-US" dirty="0" err="1">
                <a:latin typeface="Courier New" charset="0"/>
                <a:ea typeface="ＭＳ Ｐゴシック" charset="0"/>
              </a:rPr>
              <a:t>r</a:t>
            </a:r>
            <a:r>
              <a:rPr lang="en-US" dirty="0" err="1" smtClean="0">
                <a:latin typeface="Courier New" charset="0"/>
                <a:ea typeface="ＭＳ Ｐゴシック" charset="0"/>
              </a:rPr>
              <a:t>sp</a:t>
            </a:r>
            <a:endParaRPr lang="en-US" dirty="0">
              <a:latin typeface="Courier New" charset="0"/>
              <a:ea typeface="ＭＳ Ｐゴシック" charset="0"/>
            </a:endParaRPr>
          </a:p>
          <a:p>
            <a:pPr lvl="1" eaLnBrk="1" hangingPunct="1"/>
            <a:r>
              <a:rPr lang="en-US" dirty="0">
                <a:latin typeface="Helvetica" charset="0"/>
                <a:ea typeface="ＭＳ Ｐゴシック" charset="0"/>
              </a:rPr>
              <a:t>Save in </a:t>
            </a:r>
            <a:r>
              <a:rPr lang="en-US" dirty="0" err="1">
                <a:latin typeface="Helvetica" charset="0"/>
                <a:ea typeface="ＭＳ Ｐゴシック" charset="0"/>
              </a:rPr>
              <a:t>rA</a:t>
            </a:r>
            <a:endParaRPr lang="en-US" dirty="0">
              <a:latin typeface="Helvetica" charset="0"/>
              <a:ea typeface="ＭＳ Ｐゴシック" charset="0"/>
            </a:endParaRPr>
          </a:p>
          <a:p>
            <a:pPr lvl="1" eaLnBrk="1" hangingPunct="1"/>
            <a:r>
              <a:rPr lang="en-US" dirty="0">
                <a:latin typeface="Helvetica" charset="0"/>
                <a:ea typeface="ＭＳ Ｐゴシック" charset="0"/>
              </a:rPr>
              <a:t>Increment </a:t>
            </a:r>
            <a:r>
              <a:rPr lang="en-US" dirty="0" smtClean="0">
                <a:latin typeface="Courier New" charset="0"/>
                <a:ea typeface="ＭＳ Ｐゴシック" charset="0"/>
              </a:rPr>
              <a:t>%</a:t>
            </a:r>
            <a:r>
              <a:rPr lang="en-US" dirty="0" err="1">
                <a:latin typeface="Courier New" charset="0"/>
                <a:ea typeface="ＭＳ Ｐゴシック" charset="0"/>
              </a:rPr>
              <a:t>r</a:t>
            </a:r>
            <a:r>
              <a:rPr lang="en-US" dirty="0" err="1" smtClean="0">
                <a:latin typeface="Courier New" charset="0"/>
                <a:ea typeface="ＭＳ Ｐゴシック" charset="0"/>
              </a:rPr>
              <a:t>sp</a:t>
            </a:r>
            <a:r>
              <a:rPr lang="en-US" dirty="0" smtClean="0">
                <a:latin typeface="Helvetica" charset="0"/>
                <a:ea typeface="ＭＳ Ｐゴシック" charset="0"/>
              </a:rPr>
              <a:t> </a:t>
            </a:r>
            <a:r>
              <a:rPr lang="en-US" dirty="0">
                <a:latin typeface="Helvetica" charset="0"/>
                <a:ea typeface="ＭＳ Ｐゴシック" charset="0"/>
              </a:rPr>
              <a:t>by </a:t>
            </a:r>
            <a:r>
              <a:rPr lang="en-US" dirty="0" smtClean="0">
                <a:latin typeface="Helvetica" charset="0"/>
                <a:ea typeface="ＭＳ Ｐゴシック" charset="0"/>
              </a:rPr>
              <a:t>8</a:t>
            </a:r>
            <a:endParaRPr lang="en-US" dirty="0">
              <a:latin typeface="Helvetica" charset="0"/>
              <a:ea typeface="ＭＳ Ｐゴシック" charset="0"/>
            </a:endParaRPr>
          </a:p>
          <a:p>
            <a:pPr lvl="1" eaLnBrk="1" hangingPunct="1"/>
            <a:r>
              <a:rPr lang="en-US" dirty="0">
                <a:latin typeface="Helvetica" charset="0"/>
                <a:ea typeface="ＭＳ Ｐゴシック" charset="0"/>
              </a:rPr>
              <a:t>Like </a:t>
            </a:r>
            <a:r>
              <a:rPr lang="en-US" dirty="0" smtClean="0">
                <a:latin typeface="Helvetica" charset="0"/>
                <a:ea typeface="ＭＳ Ｐゴシック" charset="0"/>
              </a:rPr>
              <a:t>x86-64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grpSp>
        <p:nvGrpSpPr>
          <p:cNvPr id="63491" name="Group 23"/>
          <p:cNvGrpSpPr>
            <a:grpSpLocks/>
          </p:cNvGrpSpPr>
          <p:nvPr/>
        </p:nvGrpSpPr>
        <p:grpSpPr bwMode="auto">
          <a:xfrm>
            <a:off x="641404" y="1430392"/>
            <a:ext cx="3325813" cy="346075"/>
            <a:chOff x="403" y="899"/>
            <a:chExt cx="2093" cy="218"/>
          </a:xfrm>
        </p:grpSpPr>
        <p:sp>
          <p:nvSpPr>
            <p:cNvPr id="274437" name="Rectangle 5"/>
            <p:cNvSpPr>
              <a:spLocks noChangeArrowheads="1"/>
            </p:cNvSpPr>
            <p:nvPr/>
          </p:nvSpPr>
          <p:spPr bwMode="auto">
            <a:xfrm>
              <a:off x="403" y="899"/>
              <a:ext cx="2093" cy="218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blurRad="63500" dist="38099" dir="2700000" algn="ctr" rotWithShape="0">
                <a:schemeClr val="tx2">
                  <a:alpha val="74998"/>
                </a:schemeClr>
              </a:outerShdw>
            </a:effectLst>
          </p:spPr>
          <p:txBody>
            <a:bodyPr lIns="45720" rIns="45720"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66"/>
                </a:solidFill>
                <a:latin typeface="Helvetica" pitchFamily="-1" charset="0"/>
              </a:endParaRPr>
            </a:p>
          </p:txBody>
        </p:sp>
        <p:sp>
          <p:nvSpPr>
            <p:cNvPr id="63504" name="Rectangle 6"/>
            <p:cNvSpPr>
              <a:spLocks noChangeArrowheads="1"/>
            </p:cNvSpPr>
            <p:nvPr/>
          </p:nvSpPr>
          <p:spPr bwMode="auto">
            <a:xfrm>
              <a:off x="547" y="912"/>
              <a:ext cx="1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dirty="0" err="1">
                  <a:solidFill>
                    <a:srgbClr val="000099"/>
                  </a:solidFill>
                  <a:latin typeface="Courier New" charset="0"/>
                </a:rPr>
                <a:t>pushq</a:t>
              </a:r>
              <a:r>
                <a:rPr lang="en-US" sz="1600" dirty="0">
                  <a:solidFill>
                    <a:srgbClr val="000099"/>
                  </a:solidFill>
                </a:rPr>
                <a:t> </a:t>
              </a:r>
              <a:r>
                <a:rPr lang="en-US" sz="1600" dirty="0" err="1">
                  <a:solidFill>
                    <a:srgbClr val="000099"/>
                  </a:solidFill>
                </a:rPr>
                <a:t>rA</a:t>
              </a:r>
              <a:endParaRPr lang="en-US" sz="1600" dirty="0">
                <a:solidFill>
                  <a:srgbClr val="000099"/>
                </a:solidFill>
              </a:endParaRPr>
            </a:p>
          </p:txBody>
        </p:sp>
        <p:grpSp>
          <p:nvGrpSpPr>
            <p:cNvPr id="63505" name="Group 7"/>
            <p:cNvGrpSpPr>
              <a:grpSpLocks/>
            </p:cNvGrpSpPr>
            <p:nvPr/>
          </p:nvGrpSpPr>
          <p:grpSpPr bwMode="auto">
            <a:xfrm>
              <a:off x="1536" y="912"/>
              <a:ext cx="384" cy="192"/>
              <a:chOff x="1296" y="2544"/>
              <a:chExt cx="384" cy="192"/>
            </a:xfrm>
          </p:grpSpPr>
          <p:sp>
            <p:nvSpPr>
              <p:cNvPr id="63510" name="Rectangle 8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  <a:latin typeface="Courier New" charset="0"/>
                  </a:rPr>
                  <a:t>a</a:t>
                </a:r>
              </a:p>
            </p:txBody>
          </p:sp>
          <p:sp>
            <p:nvSpPr>
              <p:cNvPr id="63511" name="Rectangle 9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63512" name="Rectangle 1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rgbClr val="000099"/>
                  </a:solidFill>
                  <a:latin typeface="Courier New" charset="0"/>
                </a:endParaRPr>
              </a:p>
            </p:txBody>
          </p:sp>
        </p:grpSp>
        <p:grpSp>
          <p:nvGrpSpPr>
            <p:cNvPr id="63506" name="Group 19"/>
            <p:cNvGrpSpPr>
              <a:grpSpLocks/>
            </p:cNvGrpSpPr>
            <p:nvPr/>
          </p:nvGrpSpPr>
          <p:grpSpPr bwMode="auto">
            <a:xfrm>
              <a:off x="1920" y="912"/>
              <a:ext cx="384" cy="192"/>
              <a:chOff x="1296" y="2544"/>
              <a:chExt cx="384" cy="192"/>
            </a:xfrm>
          </p:grpSpPr>
          <p:sp>
            <p:nvSpPr>
              <p:cNvPr id="63507" name="Rectangle 2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6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</a:rPr>
                  <a:t>rA</a:t>
                </a:r>
              </a:p>
            </p:txBody>
          </p:sp>
          <p:sp>
            <p:nvSpPr>
              <p:cNvPr id="63508" name="Rectangle 21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99"/>
                    </a:solidFill>
                    <a:latin typeface="Courier New" charset="0"/>
                  </a:rPr>
                  <a:t>f</a:t>
                </a:r>
              </a:p>
            </p:txBody>
          </p:sp>
          <p:sp>
            <p:nvSpPr>
              <p:cNvPr id="63509" name="Rectangle 22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8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rgbClr val="000099"/>
                  </a:solidFill>
                  <a:latin typeface="Courier New" charset="0"/>
                </a:endParaRPr>
              </a:p>
            </p:txBody>
          </p:sp>
        </p:grpSp>
      </p:grpSp>
      <p:grpSp>
        <p:nvGrpSpPr>
          <p:cNvPr id="63492" name="Group 24"/>
          <p:cNvGrpSpPr>
            <a:grpSpLocks/>
          </p:cNvGrpSpPr>
          <p:nvPr/>
        </p:nvGrpSpPr>
        <p:grpSpPr bwMode="auto">
          <a:xfrm>
            <a:off x="641404" y="3490967"/>
            <a:ext cx="3325813" cy="346075"/>
            <a:chOff x="403" y="899"/>
            <a:chExt cx="2093" cy="218"/>
          </a:xfrm>
        </p:grpSpPr>
        <p:sp>
          <p:nvSpPr>
            <p:cNvPr id="274457" name="Rectangle 25"/>
            <p:cNvSpPr>
              <a:spLocks noChangeArrowheads="1"/>
            </p:cNvSpPr>
            <p:nvPr/>
          </p:nvSpPr>
          <p:spPr bwMode="auto">
            <a:xfrm>
              <a:off x="403" y="899"/>
              <a:ext cx="2093" cy="218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blurRad="63500" dist="38099" dir="2700000" algn="ctr" rotWithShape="0">
                <a:schemeClr val="tx2">
                  <a:alpha val="74998"/>
                </a:schemeClr>
              </a:outerShdw>
            </a:effectLst>
          </p:spPr>
          <p:txBody>
            <a:bodyPr lIns="45720" rIns="45720"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66"/>
                </a:solidFill>
                <a:latin typeface="Helvetica" pitchFamily="-1" charset="0"/>
              </a:endParaRPr>
            </a:p>
          </p:txBody>
        </p:sp>
        <p:sp>
          <p:nvSpPr>
            <p:cNvPr id="63494" name="Rectangle 26"/>
            <p:cNvSpPr>
              <a:spLocks noChangeArrowheads="1"/>
            </p:cNvSpPr>
            <p:nvPr/>
          </p:nvSpPr>
          <p:spPr bwMode="auto">
            <a:xfrm>
              <a:off x="547" y="912"/>
              <a:ext cx="1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dirty="0" err="1">
                  <a:solidFill>
                    <a:srgbClr val="000099"/>
                  </a:solidFill>
                  <a:latin typeface="Courier New" charset="0"/>
                </a:rPr>
                <a:t>popq</a:t>
              </a:r>
              <a:r>
                <a:rPr lang="en-US" sz="1600" dirty="0">
                  <a:solidFill>
                    <a:srgbClr val="000099"/>
                  </a:solidFill>
                </a:rPr>
                <a:t> </a:t>
              </a:r>
              <a:r>
                <a:rPr lang="en-US" sz="1600" dirty="0" err="1">
                  <a:solidFill>
                    <a:srgbClr val="000099"/>
                  </a:solidFill>
                </a:rPr>
                <a:t>rA</a:t>
              </a:r>
              <a:endParaRPr lang="en-US" sz="1600" dirty="0">
                <a:solidFill>
                  <a:srgbClr val="000099"/>
                </a:solidFill>
              </a:endParaRPr>
            </a:p>
          </p:txBody>
        </p:sp>
        <p:grpSp>
          <p:nvGrpSpPr>
            <p:cNvPr id="63495" name="Group 27"/>
            <p:cNvGrpSpPr>
              <a:grpSpLocks/>
            </p:cNvGrpSpPr>
            <p:nvPr/>
          </p:nvGrpSpPr>
          <p:grpSpPr bwMode="auto">
            <a:xfrm>
              <a:off x="1536" y="912"/>
              <a:ext cx="384" cy="192"/>
              <a:chOff x="1296" y="2544"/>
              <a:chExt cx="384" cy="192"/>
            </a:xfrm>
          </p:grpSpPr>
          <p:sp>
            <p:nvSpPr>
              <p:cNvPr id="63500" name="Rectangle 28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  <a:latin typeface="Courier New" charset="0"/>
                  </a:rPr>
                  <a:t>b</a:t>
                </a:r>
              </a:p>
            </p:txBody>
          </p:sp>
          <p:sp>
            <p:nvSpPr>
              <p:cNvPr id="63501" name="Rectangle 29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63502" name="Rectangle 3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rgbClr val="000099"/>
                  </a:solidFill>
                  <a:latin typeface="Courier New" charset="0"/>
                </a:endParaRPr>
              </a:p>
            </p:txBody>
          </p:sp>
        </p:grpSp>
        <p:grpSp>
          <p:nvGrpSpPr>
            <p:cNvPr id="63496" name="Group 31"/>
            <p:cNvGrpSpPr>
              <a:grpSpLocks/>
            </p:cNvGrpSpPr>
            <p:nvPr/>
          </p:nvGrpSpPr>
          <p:grpSpPr bwMode="auto">
            <a:xfrm>
              <a:off x="1920" y="912"/>
              <a:ext cx="384" cy="192"/>
              <a:chOff x="1296" y="2544"/>
              <a:chExt cx="384" cy="192"/>
            </a:xfrm>
          </p:grpSpPr>
          <p:sp>
            <p:nvSpPr>
              <p:cNvPr id="63497" name="Rectangle 32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6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</a:rPr>
                  <a:t>rA</a:t>
                </a:r>
              </a:p>
            </p:txBody>
          </p:sp>
          <p:sp>
            <p:nvSpPr>
              <p:cNvPr id="63498" name="Rectangle 33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99"/>
                    </a:solidFill>
                    <a:latin typeface="Courier New" charset="0"/>
                  </a:rPr>
                  <a:t>f</a:t>
                </a:r>
              </a:p>
            </p:txBody>
          </p:sp>
          <p:sp>
            <p:nvSpPr>
              <p:cNvPr id="63499" name="Rectangle 34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8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rgbClr val="000099"/>
                  </a:solidFill>
                  <a:latin typeface="Courier New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081864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6445" eaLnBrk="1" hangingPunct="1">
              <a:defRPr/>
            </a:pPr>
            <a:r>
              <a:rPr lang="en-US">
                <a:ea typeface="+mj-ea"/>
                <a:cs typeface="+mj-cs"/>
              </a:rPr>
              <a:t>Subroutine Call and Return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242" y="1984429"/>
            <a:ext cx="7705725" cy="1558925"/>
          </a:xfrm>
        </p:spPr>
        <p:txBody>
          <a:bodyPr/>
          <a:lstStyle/>
          <a:p>
            <a:pPr lvl="1" eaLnBrk="1" hangingPunct="1"/>
            <a:r>
              <a:rPr lang="en-US" dirty="0">
                <a:latin typeface="Helvetica" charset="0"/>
                <a:ea typeface="ＭＳ Ｐゴシック" charset="0"/>
              </a:rPr>
              <a:t>Push address of next instruction onto stack</a:t>
            </a:r>
          </a:p>
          <a:p>
            <a:pPr lvl="1" eaLnBrk="1" hangingPunct="1"/>
            <a:r>
              <a:rPr lang="en-US" dirty="0">
                <a:latin typeface="Helvetica" charset="0"/>
                <a:ea typeface="ＭＳ Ｐゴシック" charset="0"/>
              </a:rPr>
              <a:t>Start executing instructions at </a:t>
            </a:r>
            <a:r>
              <a:rPr lang="en-US" dirty="0" err="1">
                <a:latin typeface="Helvetica" charset="0"/>
                <a:ea typeface="ＭＳ Ｐゴシック" charset="0"/>
              </a:rPr>
              <a:t>Dest</a:t>
            </a:r>
            <a:endParaRPr lang="en-US" dirty="0">
              <a:latin typeface="Helvetica" charset="0"/>
              <a:ea typeface="ＭＳ Ｐゴシック" charset="0"/>
            </a:endParaRPr>
          </a:p>
          <a:p>
            <a:pPr lvl="1" eaLnBrk="1" hangingPunct="1"/>
            <a:r>
              <a:rPr lang="en-US" dirty="0">
                <a:latin typeface="Helvetica" charset="0"/>
                <a:ea typeface="ＭＳ Ｐゴシック" charset="0"/>
              </a:rPr>
              <a:t>Like </a:t>
            </a:r>
            <a:r>
              <a:rPr lang="en-US" dirty="0" smtClean="0">
                <a:latin typeface="Helvetica" charset="0"/>
                <a:ea typeface="ＭＳ Ｐゴシック" charset="0"/>
              </a:rPr>
              <a:t>x86-64</a:t>
            </a:r>
            <a:endParaRPr lang="en-US" dirty="0">
              <a:latin typeface="Helvetica" charset="0"/>
              <a:ea typeface="ＭＳ Ｐゴシック" charset="0"/>
            </a:endParaRPr>
          </a:p>
          <a:p>
            <a:pPr lvl="1" eaLnBrk="1" hangingPunct="1"/>
            <a:endParaRPr lang="en-US" dirty="0">
              <a:latin typeface="Helvetica" charset="0"/>
              <a:ea typeface="ＭＳ Ｐゴシック" charset="0"/>
            </a:endParaRPr>
          </a:p>
          <a:p>
            <a:pPr lvl="1" eaLnBrk="1" hangingPunct="1"/>
            <a:endParaRPr lang="en-US" dirty="0">
              <a:latin typeface="Helvetica" charset="0"/>
              <a:ea typeface="ＭＳ Ｐゴシック" charset="0"/>
            </a:endParaRPr>
          </a:p>
          <a:p>
            <a:pPr lvl="1" eaLnBrk="1" hangingPunct="1"/>
            <a:endParaRPr lang="en-US" dirty="0">
              <a:latin typeface="Helvetica" charset="0"/>
              <a:ea typeface="ＭＳ Ｐゴシック" charset="0"/>
            </a:endParaRPr>
          </a:p>
          <a:p>
            <a:pPr lvl="1" eaLnBrk="1" hangingPunct="1"/>
            <a:r>
              <a:rPr lang="en-US" dirty="0">
                <a:latin typeface="Helvetica" charset="0"/>
                <a:ea typeface="ＭＳ Ｐゴシック" charset="0"/>
              </a:rPr>
              <a:t>Pop value from stack</a:t>
            </a:r>
          </a:p>
          <a:p>
            <a:pPr lvl="1" eaLnBrk="1" hangingPunct="1"/>
            <a:r>
              <a:rPr lang="en-US" dirty="0">
                <a:latin typeface="Helvetica" charset="0"/>
                <a:ea typeface="ＭＳ Ｐゴシック" charset="0"/>
              </a:rPr>
              <a:t>Use as address for next instruction</a:t>
            </a:r>
          </a:p>
          <a:p>
            <a:pPr lvl="1" eaLnBrk="1" hangingPunct="1"/>
            <a:r>
              <a:rPr lang="en-US" dirty="0">
                <a:latin typeface="Helvetica" charset="0"/>
                <a:ea typeface="ＭＳ Ｐゴシック" charset="0"/>
              </a:rPr>
              <a:t>Like </a:t>
            </a:r>
            <a:r>
              <a:rPr lang="en-US" dirty="0" smtClean="0">
                <a:latin typeface="Helvetica" charset="0"/>
                <a:ea typeface="ＭＳ Ｐゴシック" charset="0"/>
              </a:rPr>
              <a:t>x86-64</a:t>
            </a:r>
            <a:endParaRPr lang="en-US" dirty="0">
              <a:latin typeface="Helvetica" charset="0"/>
              <a:ea typeface="ＭＳ Ｐゴシック" charset="0"/>
            </a:endParaRPr>
          </a:p>
          <a:p>
            <a:pPr lvl="1" eaLnBrk="1" hangingPunct="1"/>
            <a:endParaRPr lang="en-US" dirty="0">
              <a:latin typeface="Helvetica" charset="0"/>
              <a:ea typeface="ＭＳ Ｐゴシック" charset="0"/>
            </a:endParaRPr>
          </a:p>
        </p:txBody>
      </p:sp>
      <p:grpSp>
        <p:nvGrpSpPr>
          <p:cNvPr id="64515" name="Group 75"/>
          <p:cNvGrpSpPr>
            <a:grpSpLocks/>
          </p:cNvGrpSpPr>
          <p:nvPr/>
        </p:nvGrpSpPr>
        <p:grpSpPr bwMode="auto">
          <a:xfrm>
            <a:off x="641350" y="1430392"/>
            <a:ext cx="5386388" cy="346075"/>
            <a:chOff x="211" y="899"/>
            <a:chExt cx="3389" cy="218"/>
          </a:xfrm>
        </p:grpSpPr>
        <p:sp>
          <p:nvSpPr>
            <p:cNvPr id="272388" name="Rectangle 4"/>
            <p:cNvSpPr>
              <a:spLocks noChangeArrowheads="1"/>
            </p:cNvSpPr>
            <p:nvPr/>
          </p:nvSpPr>
          <p:spPr bwMode="auto">
            <a:xfrm>
              <a:off x="211" y="899"/>
              <a:ext cx="3389" cy="218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blurRad="63500" dist="38099" dir="2700000" algn="ctr" rotWithShape="0">
                <a:schemeClr val="tx2">
                  <a:alpha val="74998"/>
                </a:schemeClr>
              </a:outerShdw>
            </a:effectLst>
          </p:spPr>
          <p:txBody>
            <a:bodyPr lIns="45720" rIns="45720"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66"/>
                </a:solidFill>
                <a:latin typeface="Helvetica" pitchFamily="-1" charset="0"/>
              </a:endParaRPr>
            </a:p>
          </p:txBody>
        </p:sp>
        <p:sp>
          <p:nvSpPr>
            <p:cNvPr id="64524" name="Rectangle 6"/>
            <p:cNvSpPr>
              <a:spLocks noChangeArrowheads="1"/>
            </p:cNvSpPr>
            <p:nvPr/>
          </p:nvSpPr>
          <p:spPr bwMode="auto">
            <a:xfrm>
              <a:off x="355" y="912"/>
              <a:ext cx="12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rgbClr val="000099"/>
                  </a:solidFill>
                  <a:latin typeface="Courier New" charset="0"/>
                </a:rPr>
                <a:t>call</a:t>
              </a:r>
              <a:r>
                <a:rPr lang="en-US" sz="1600">
                  <a:solidFill>
                    <a:srgbClr val="000099"/>
                  </a:solidFill>
                </a:rPr>
                <a:t> Dest</a:t>
              </a:r>
            </a:p>
          </p:txBody>
        </p:sp>
        <p:grpSp>
          <p:nvGrpSpPr>
            <p:cNvPr id="64525" name="Group 7"/>
            <p:cNvGrpSpPr>
              <a:grpSpLocks/>
            </p:cNvGrpSpPr>
            <p:nvPr/>
          </p:nvGrpSpPr>
          <p:grpSpPr bwMode="auto">
            <a:xfrm>
              <a:off x="1555" y="912"/>
              <a:ext cx="384" cy="192"/>
              <a:chOff x="1296" y="2544"/>
              <a:chExt cx="384" cy="192"/>
            </a:xfrm>
          </p:grpSpPr>
          <p:sp>
            <p:nvSpPr>
              <p:cNvPr id="64527" name="Rectangle 8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  <a:latin typeface="Courier New" charset="0"/>
                  </a:rPr>
                  <a:t>8</a:t>
                </a:r>
              </a:p>
            </p:txBody>
          </p:sp>
          <p:sp>
            <p:nvSpPr>
              <p:cNvPr id="64528" name="Rectangle 9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64529" name="Rectangle 1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rgbClr val="000099"/>
                  </a:solidFill>
                  <a:latin typeface="Courier New" charset="0"/>
                </a:endParaRPr>
              </a:p>
            </p:txBody>
          </p:sp>
        </p:grpSp>
        <p:sp>
          <p:nvSpPr>
            <p:cNvPr id="64526" name="Rectangle 66"/>
            <p:cNvSpPr>
              <a:spLocks noChangeArrowheads="1"/>
            </p:cNvSpPr>
            <p:nvPr/>
          </p:nvSpPr>
          <p:spPr bwMode="auto">
            <a:xfrm>
              <a:off x="1920" y="912"/>
              <a:ext cx="1536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solidFill>
                    <a:srgbClr val="000066"/>
                  </a:solidFill>
                </a:rPr>
                <a:t>Dest</a:t>
              </a:r>
            </a:p>
          </p:txBody>
        </p:sp>
      </p:grpSp>
      <p:grpSp>
        <p:nvGrpSpPr>
          <p:cNvPr id="64516" name="Group 74"/>
          <p:cNvGrpSpPr>
            <a:grpSpLocks/>
          </p:cNvGrpSpPr>
          <p:nvPr/>
        </p:nvGrpSpPr>
        <p:grpSpPr bwMode="auto">
          <a:xfrm>
            <a:off x="611242" y="3719513"/>
            <a:ext cx="5386387" cy="347662"/>
            <a:chOff x="192" y="1667"/>
            <a:chExt cx="3389" cy="218"/>
          </a:xfrm>
        </p:grpSpPr>
        <p:sp>
          <p:nvSpPr>
            <p:cNvPr id="272451" name="Rectangle 67"/>
            <p:cNvSpPr>
              <a:spLocks noChangeArrowheads="1"/>
            </p:cNvSpPr>
            <p:nvPr/>
          </p:nvSpPr>
          <p:spPr bwMode="auto">
            <a:xfrm>
              <a:off x="192" y="1667"/>
              <a:ext cx="3389" cy="218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blurRad="63500" dist="38099" dir="2700000" algn="ctr" rotWithShape="0">
                <a:schemeClr val="tx2">
                  <a:alpha val="74998"/>
                </a:schemeClr>
              </a:outerShdw>
            </a:effectLst>
          </p:spPr>
          <p:txBody>
            <a:bodyPr lIns="45720" rIns="45720"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66"/>
                </a:solidFill>
                <a:latin typeface="Helvetica" pitchFamily="-1" charset="0"/>
              </a:endParaRPr>
            </a:p>
          </p:txBody>
        </p:sp>
        <p:sp>
          <p:nvSpPr>
            <p:cNvPr id="64518" name="Rectangle 68"/>
            <p:cNvSpPr>
              <a:spLocks noChangeArrowheads="1"/>
            </p:cNvSpPr>
            <p:nvPr/>
          </p:nvSpPr>
          <p:spPr bwMode="auto">
            <a:xfrm>
              <a:off x="336" y="1680"/>
              <a:ext cx="12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rgbClr val="000099"/>
                  </a:solidFill>
                  <a:latin typeface="Courier New" charset="0"/>
                </a:rPr>
                <a:t>ret</a:t>
              </a:r>
              <a:endParaRPr lang="en-US" sz="1600">
                <a:solidFill>
                  <a:srgbClr val="000099"/>
                </a:solidFill>
              </a:endParaRPr>
            </a:p>
          </p:txBody>
        </p:sp>
        <p:grpSp>
          <p:nvGrpSpPr>
            <p:cNvPr id="64519" name="Group 69"/>
            <p:cNvGrpSpPr>
              <a:grpSpLocks/>
            </p:cNvGrpSpPr>
            <p:nvPr/>
          </p:nvGrpSpPr>
          <p:grpSpPr bwMode="auto">
            <a:xfrm>
              <a:off x="1536" y="1680"/>
              <a:ext cx="384" cy="192"/>
              <a:chOff x="1296" y="2544"/>
              <a:chExt cx="384" cy="192"/>
            </a:xfrm>
          </p:grpSpPr>
          <p:sp>
            <p:nvSpPr>
              <p:cNvPr id="64520" name="Rectangle 7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  <a:latin typeface="Courier New" charset="0"/>
                  </a:rPr>
                  <a:t>9</a:t>
                </a:r>
              </a:p>
            </p:txBody>
          </p:sp>
          <p:sp>
            <p:nvSpPr>
              <p:cNvPr id="64521" name="Rectangle 71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64522" name="Rectangle 72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rgbClr val="000099"/>
                  </a:solidFill>
                  <a:latin typeface="Courier New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4022305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6445" eaLnBrk="1" hangingPunct="1">
              <a:defRPr/>
            </a:pPr>
            <a:r>
              <a:rPr lang="en-US">
                <a:ea typeface="+mj-ea"/>
                <a:cs typeface="+mj-cs"/>
              </a:rPr>
              <a:t>Miscellaneous Instructions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242" y="1984429"/>
            <a:ext cx="7705725" cy="1558925"/>
          </a:xfrm>
        </p:spPr>
        <p:txBody>
          <a:bodyPr/>
          <a:lstStyle/>
          <a:p>
            <a:pPr lvl="1" eaLnBrk="1" hangingPunct="1"/>
            <a:r>
              <a:rPr lang="en-US" dirty="0">
                <a:latin typeface="Helvetica" charset="0"/>
                <a:ea typeface="ＭＳ Ｐゴシック" charset="0"/>
              </a:rPr>
              <a:t>Don</a:t>
            </a:r>
            <a:r>
              <a:rPr lang="ja-JP" altLang="en-US" dirty="0">
                <a:latin typeface="Helvetica" charset="0"/>
                <a:ea typeface="ＭＳ Ｐゴシック" charset="0"/>
              </a:rPr>
              <a:t>’</a:t>
            </a:r>
            <a:r>
              <a:rPr lang="en-US" altLang="ja-JP" dirty="0">
                <a:latin typeface="Helvetica" charset="0"/>
                <a:ea typeface="ＭＳ Ｐゴシック" charset="0"/>
              </a:rPr>
              <a:t>t do anything</a:t>
            </a:r>
          </a:p>
          <a:p>
            <a:pPr lvl="1" eaLnBrk="1" hangingPunct="1"/>
            <a:endParaRPr lang="en-US" dirty="0">
              <a:latin typeface="Helvetica" charset="0"/>
              <a:ea typeface="ＭＳ Ｐゴシック" charset="0"/>
            </a:endParaRPr>
          </a:p>
          <a:p>
            <a:pPr lvl="1" eaLnBrk="1" hangingPunct="1"/>
            <a:endParaRPr lang="en-US" dirty="0">
              <a:latin typeface="Helvetica" charset="0"/>
              <a:ea typeface="ＭＳ Ｐゴシック" charset="0"/>
            </a:endParaRPr>
          </a:p>
          <a:p>
            <a:pPr lvl="1" eaLnBrk="1" hangingPunct="1"/>
            <a:endParaRPr lang="en-US" dirty="0">
              <a:latin typeface="Helvetica" charset="0"/>
              <a:ea typeface="ＭＳ Ｐゴシック" charset="0"/>
            </a:endParaRPr>
          </a:p>
          <a:p>
            <a:pPr lvl="1" eaLnBrk="1" hangingPunct="1"/>
            <a:r>
              <a:rPr lang="en-US" dirty="0">
                <a:latin typeface="Helvetica" charset="0"/>
                <a:ea typeface="ＭＳ Ｐゴシック" charset="0"/>
              </a:rPr>
              <a:t>Stop executing instructions</a:t>
            </a:r>
          </a:p>
          <a:p>
            <a:pPr lvl="1" eaLnBrk="1" hangingPunct="1"/>
            <a:r>
              <a:rPr lang="en-US" dirty="0" smtClean="0">
                <a:latin typeface="Helvetica" charset="0"/>
                <a:ea typeface="ＭＳ Ｐゴシック" charset="0"/>
              </a:rPr>
              <a:t>x86 has </a:t>
            </a:r>
            <a:r>
              <a:rPr lang="en-US" dirty="0">
                <a:latin typeface="Helvetica" charset="0"/>
                <a:ea typeface="ＭＳ Ｐゴシック" charset="0"/>
              </a:rPr>
              <a:t>comparable instruction, but can</a:t>
            </a:r>
            <a:r>
              <a:rPr lang="ja-JP" altLang="en-US" dirty="0">
                <a:latin typeface="Helvetica" charset="0"/>
                <a:ea typeface="ＭＳ Ｐゴシック" charset="0"/>
              </a:rPr>
              <a:t>’</a:t>
            </a:r>
            <a:r>
              <a:rPr lang="en-US" altLang="ja-JP" dirty="0">
                <a:latin typeface="Helvetica" charset="0"/>
                <a:ea typeface="ＭＳ Ｐゴシック" charset="0"/>
              </a:rPr>
              <a:t>t execute it in user mode</a:t>
            </a:r>
          </a:p>
          <a:p>
            <a:pPr lvl="1" eaLnBrk="1" hangingPunct="1"/>
            <a:r>
              <a:rPr lang="en-US" dirty="0">
                <a:latin typeface="Helvetica" charset="0"/>
                <a:ea typeface="ＭＳ Ｐゴシック" charset="0"/>
              </a:rPr>
              <a:t>We will use it to stop the simulator</a:t>
            </a:r>
          </a:p>
        </p:txBody>
      </p:sp>
      <p:grpSp>
        <p:nvGrpSpPr>
          <p:cNvPr id="65539" name="Group 26"/>
          <p:cNvGrpSpPr>
            <a:grpSpLocks/>
          </p:cNvGrpSpPr>
          <p:nvPr/>
        </p:nvGrpSpPr>
        <p:grpSpPr bwMode="auto">
          <a:xfrm>
            <a:off x="641404" y="1430392"/>
            <a:ext cx="2640013" cy="346075"/>
            <a:chOff x="403" y="899"/>
            <a:chExt cx="1661" cy="218"/>
          </a:xfrm>
        </p:grpSpPr>
        <p:sp>
          <p:nvSpPr>
            <p:cNvPr id="275461" name="Rectangle 5"/>
            <p:cNvSpPr>
              <a:spLocks noChangeArrowheads="1"/>
            </p:cNvSpPr>
            <p:nvPr/>
          </p:nvSpPr>
          <p:spPr bwMode="auto">
            <a:xfrm>
              <a:off x="403" y="899"/>
              <a:ext cx="1661" cy="218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blurRad="63500" dist="38099" dir="2700000" algn="ctr" rotWithShape="0">
                <a:schemeClr val="tx2">
                  <a:alpha val="74998"/>
                </a:schemeClr>
              </a:outerShdw>
            </a:effectLst>
          </p:spPr>
          <p:txBody>
            <a:bodyPr lIns="45720" rIns="45720"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66"/>
                </a:solidFill>
                <a:latin typeface="Helvetica" pitchFamily="-1" charset="0"/>
              </a:endParaRPr>
            </a:p>
          </p:txBody>
        </p:sp>
        <p:sp>
          <p:nvSpPr>
            <p:cNvPr id="65548" name="Rectangle 6"/>
            <p:cNvSpPr>
              <a:spLocks noChangeArrowheads="1"/>
            </p:cNvSpPr>
            <p:nvPr/>
          </p:nvSpPr>
          <p:spPr bwMode="auto">
            <a:xfrm>
              <a:off x="547" y="912"/>
              <a:ext cx="12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rgbClr val="000099"/>
                  </a:solidFill>
                  <a:latin typeface="Courier New" charset="0"/>
                </a:rPr>
                <a:t>nop</a:t>
              </a:r>
              <a:endParaRPr lang="en-US" sz="1600">
                <a:solidFill>
                  <a:srgbClr val="000099"/>
                </a:solidFill>
              </a:endParaRPr>
            </a:p>
          </p:txBody>
        </p:sp>
        <p:grpSp>
          <p:nvGrpSpPr>
            <p:cNvPr id="65549" name="Group 7"/>
            <p:cNvGrpSpPr>
              <a:grpSpLocks/>
            </p:cNvGrpSpPr>
            <p:nvPr/>
          </p:nvGrpSpPr>
          <p:grpSpPr bwMode="auto">
            <a:xfrm>
              <a:off x="1536" y="912"/>
              <a:ext cx="384" cy="192"/>
              <a:chOff x="1296" y="2544"/>
              <a:chExt cx="384" cy="192"/>
            </a:xfrm>
          </p:grpSpPr>
          <p:sp>
            <p:nvSpPr>
              <p:cNvPr id="65550" name="Rectangle 8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6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99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65551" name="Rectangle 9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65552" name="Rectangle 1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8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rgbClr val="000099"/>
                  </a:solidFill>
                  <a:latin typeface="Courier New" charset="0"/>
                </a:endParaRPr>
              </a:p>
            </p:txBody>
          </p:sp>
        </p:grpSp>
      </p:grpSp>
      <p:grpSp>
        <p:nvGrpSpPr>
          <p:cNvPr id="65540" name="Group 27"/>
          <p:cNvGrpSpPr>
            <a:grpSpLocks/>
          </p:cNvGrpSpPr>
          <p:nvPr/>
        </p:nvGrpSpPr>
        <p:grpSpPr bwMode="auto">
          <a:xfrm>
            <a:off x="641404" y="2879779"/>
            <a:ext cx="2640013" cy="347663"/>
            <a:chOff x="403" y="2195"/>
            <a:chExt cx="1661" cy="218"/>
          </a:xfrm>
        </p:grpSpPr>
        <p:sp>
          <p:nvSpPr>
            <p:cNvPr id="275472" name="Rectangle 16"/>
            <p:cNvSpPr>
              <a:spLocks noChangeArrowheads="1"/>
            </p:cNvSpPr>
            <p:nvPr/>
          </p:nvSpPr>
          <p:spPr bwMode="auto">
            <a:xfrm>
              <a:off x="403" y="2195"/>
              <a:ext cx="1661" cy="218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blurRad="63500" dist="38099" dir="2700000" algn="ctr" rotWithShape="0">
                <a:schemeClr val="tx2">
                  <a:alpha val="74998"/>
                </a:schemeClr>
              </a:outerShdw>
            </a:effectLst>
          </p:spPr>
          <p:txBody>
            <a:bodyPr lIns="45720" rIns="45720"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66"/>
                </a:solidFill>
                <a:latin typeface="Helvetica" pitchFamily="-1" charset="0"/>
              </a:endParaRPr>
            </a:p>
          </p:txBody>
        </p:sp>
        <p:sp>
          <p:nvSpPr>
            <p:cNvPr id="65542" name="Rectangle 17"/>
            <p:cNvSpPr>
              <a:spLocks noChangeArrowheads="1"/>
            </p:cNvSpPr>
            <p:nvPr/>
          </p:nvSpPr>
          <p:spPr bwMode="auto">
            <a:xfrm>
              <a:off x="547" y="2208"/>
              <a:ext cx="12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rgbClr val="000099"/>
                  </a:solidFill>
                  <a:latin typeface="Courier New" charset="0"/>
                </a:rPr>
                <a:t>halt</a:t>
              </a:r>
              <a:endParaRPr lang="en-US" sz="1600">
                <a:solidFill>
                  <a:srgbClr val="000099"/>
                </a:solidFill>
              </a:endParaRPr>
            </a:p>
          </p:txBody>
        </p:sp>
        <p:grpSp>
          <p:nvGrpSpPr>
            <p:cNvPr id="65543" name="Group 18"/>
            <p:cNvGrpSpPr>
              <a:grpSpLocks/>
            </p:cNvGrpSpPr>
            <p:nvPr/>
          </p:nvGrpSpPr>
          <p:grpSpPr bwMode="auto">
            <a:xfrm>
              <a:off x="1536" y="2208"/>
              <a:ext cx="384" cy="192"/>
              <a:chOff x="1296" y="2544"/>
              <a:chExt cx="384" cy="192"/>
            </a:xfrm>
          </p:grpSpPr>
          <p:sp>
            <p:nvSpPr>
              <p:cNvPr id="65544" name="Rectangle 19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6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99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65545" name="Rectangle 20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65546" name="Rectangle 21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8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rgbClr val="000099"/>
                  </a:solidFill>
                  <a:latin typeface="Courier New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364105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6259" eaLnBrk="1" hangingPunct="1">
              <a:defRPr/>
            </a:pPr>
            <a:r>
              <a:rPr lang="en-US">
                <a:ea typeface="+mj-ea"/>
                <a:cs typeface="+mj-cs"/>
              </a:rPr>
              <a:t>Writing Y86 Code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255000" cy="2825750"/>
          </a:xfrm>
        </p:spPr>
        <p:txBody>
          <a:bodyPr/>
          <a:lstStyle/>
          <a:p>
            <a:pPr marL="382459" indent="-382459" defTabSz="904995" eaLnBrk="1" hangingPunct="1"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Try to Use C Compiler as Much as Possible</a:t>
            </a:r>
          </a:p>
          <a:p>
            <a:pPr marL="736586" lvl="1" indent="-242381" defTabSz="904995" eaLnBrk="1" hangingPunct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Write code in C and compile for </a:t>
            </a:r>
            <a:r>
              <a:rPr lang="en-US" dirty="0" smtClean="0">
                <a:latin typeface="Helvetica" charset="0"/>
                <a:ea typeface="ＭＳ Ｐゴシック" charset="0"/>
              </a:rPr>
              <a:t>x86-64 with </a:t>
            </a:r>
            <a:r>
              <a:rPr lang="en-US" dirty="0" err="1">
                <a:latin typeface="Courier New" charset="0"/>
                <a:ea typeface="ＭＳ Ｐゴシック" charset="0"/>
              </a:rPr>
              <a:t>gcc</a:t>
            </a:r>
            <a:r>
              <a:rPr lang="en-US" dirty="0">
                <a:latin typeface="Courier New" charset="0"/>
                <a:ea typeface="ＭＳ Ｐゴシック" charset="0"/>
              </a:rPr>
              <a:t> -S</a:t>
            </a:r>
          </a:p>
          <a:p>
            <a:pPr marL="736586" lvl="1" indent="-242381" defTabSz="904995" eaLnBrk="1" hangingPunct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Transliterate into Y86</a:t>
            </a:r>
          </a:p>
          <a:p>
            <a:pPr marL="736586" lvl="1" indent="-242381" defTabSz="904995" eaLnBrk="1" hangingPunct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Wrote an assembler called YAS</a:t>
            </a:r>
          </a:p>
          <a:p>
            <a:pPr marL="382459" indent="-382459" defTabSz="904995" eaLnBrk="1" hangingPunct="1"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Coding Example</a:t>
            </a:r>
          </a:p>
          <a:p>
            <a:pPr marL="736586" lvl="1" indent="-242381" defTabSz="904995" eaLnBrk="1" hangingPunct="1">
              <a:defRPr/>
            </a:pPr>
            <a:r>
              <a:rPr lang="en-US" dirty="0" smtClean="0">
                <a:latin typeface="Helvetica" charset="0"/>
                <a:ea typeface="ＭＳ Ｐゴシック" charset="0"/>
              </a:rPr>
              <a:t>Sum </a:t>
            </a:r>
            <a:r>
              <a:rPr lang="en-US" b="0" dirty="0" smtClean="0">
                <a:latin typeface="Courier"/>
                <a:ea typeface="ＭＳ Ｐゴシック" charset="0"/>
                <a:cs typeface="Courier"/>
              </a:rPr>
              <a:t>count</a:t>
            </a:r>
            <a:r>
              <a:rPr lang="en-US" dirty="0" smtClean="0">
                <a:latin typeface="Helvetica" charset="0"/>
                <a:ea typeface="ＭＳ Ｐゴシック" charset="0"/>
              </a:rPr>
              <a:t> elements in a long array starting at pointer </a:t>
            </a:r>
            <a:r>
              <a:rPr lang="en-US" b="0" dirty="0" smtClean="0">
                <a:latin typeface="Courier"/>
                <a:ea typeface="ＭＳ Ｐゴシック" charset="0"/>
                <a:cs typeface="Courier"/>
              </a:rPr>
              <a:t>start</a:t>
            </a:r>
            <a:endParaRPr lang="en-US" dirty="0">
              <a:latin typeface="Courier New" charset="0"/>
              <a:ea typeface="ＭＳ Ｐゴシック" charset="0"/>
            </a:endParaRPr>
          </a:p>
          <a:p>
            <a:pPr marL="382459" indent="-382459" defTabSz="904995" eaLnBrk="1" hangingPunct="1">
              <a:defRPr/>
            </a:pPr>
            <a:endParaRPr lang="en-US" dirty="0"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41040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6259" eaLnBrk="1" hangingPunct="1">
              <a:defRPr/>
            </a:pPr>
            <a:r>
              <a:rPr lang="en-US" dirty="0">
                <a:ea typeface="+mj-ea"/>
                <a:cs typeface="+mj-cs"/>
              </a:rPr>
              <a:t>Y86 Code Generation </a:t>
            </a:r>
            <a:r>
              <a:rPr lang="en-US" dirty="0" smtClean="0">
                <a:ea typeface="+mj-ea"/>
                <a:cs typeface="+mj-cs"/>
              </a:rPr>
              <a:t>Example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207169" y="1513017"/>
            <a:ext cx="4160793" cy="3970161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372" tIns="45372" rIns="45372" bIns="45372">
            <a:spAutoFit/>
          </a:bodyPr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000066"/>
                </a:solidFill>
                <a:latin typeface="Courier New" charset="0"/>
              </a:rPr>
              <a:t>/* Sum count # of longs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000066"/>
                </a:solidFill>
                <a:latin typeface="Courier New" charset="0"/>
              </a:rPr>
              <a:t>   starting at </a:t>
            </a:r>
            <a:r>
              <a:rPr lang="en-US" sz="1800" dirty="0" err="1">
                <a:solidFill>
                  <a:srgbClr val="000066"/>
                </a:solidFill>
                <a:latin typeface="Courier New" charset="0"/>
              </a:rPr>
              <a:t>ptr</a:t>
            </a:r>
            <a:r>
              <a:rPr lang="en-US" sz="1800" dirty="0">
                <a:solidFill>
                  <a:srgbClr val="000066"/>
                </a:solidFill>
                <a:latin typeface="Courier New" charset="0"/>
              </a:rPr>
              <a:t> “start” */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000066"/>
                </a:solidFill>
                <a:latin typeface="Courier New" charset="0"/>
              </a:rPr>
              <a:t>long sum(long *start, long count)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000066"/>
                </a:solidFill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000066"/>
                </a:solidFill>
                <a:latin typeface="Courier New" charset="0"/>
              </a:rPr>
              <a:t>  long sum = 0;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000066"/>
                </a:solidFill>
                <a:latin typeface="Courier New" charset="0"/>
              </a:rPr>
              <a:t>  while (count) {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000066"/>
                </a:solidFill>
                <a:latin typeface="Courier New" charset="0"/>
              </a:rPr>
              <a:t>	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charset="0"/>
              </a:rPr>
              <a:t>sum += *start;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000066"/>
                </a:solidFill>
                <a:latin typeface="Courier New" charset="0"/>
              </a:rPr>
              <a:t>	</a:t>
            </a:r>
            <a:r>
              <a:rPr lang="en-US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charset="0"/>
              </a:rPr>
              <a:t>start++;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000066"/>
                </a:solidFill>
                <a:latin typeface="Courier New" charset="0"/>
              </a:rPr>
              <a:t>	</a:t>
            </a: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charset="0"/>
              </a:rPr>
              <a:t>count--;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000066"/>
                </a:solidFill>
                <a:latin typeface="Courier New" charset="0"/>
              </a:rPr>
              <a:t>  }</a:t>
            </a:r>
          </a:p>
          <a:p>
            <a:pPr algn="l">
              <a:lnSpc>
                <a:spcPct val="100000"/>
              </a:lnSpc>
            </a:pPr>
            <a:endParaRPr lang="en-US" sz="1800" dirty="0">
              <a:solidFill>
                <a:srgbClr val="000066"/>
              </a:solidFill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000066"/>
                </a:solidFill>
                <a:latin typeface="Courier New" charset="0"/>
              </a:rPr>
              <a:t>  return sum;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000066"/>
                </a:solidFill>
                <a:latin typeface="Courier New" charset="0"/>
              </a:rPr>
              <a:t>}</a:t>
            </a:r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248126" y="1022804"/>
            <a:ext cx="4078287" cy="57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706" tIns="44046" rIns="89706" bIns="44046" numCol="1" anchor="t" anchorCtr="0" compatLnSpc="1">
            <a:prstTxWarp prst="textNoShape">
              <a:avLst/>
            </a:prstTxWarp>
          </a:bodyPr>
          <a:lstStyle>
            <a:lvl1pPr marL="382588" indent="-382588" algn="l" defTabSz="908050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Font typeface="Wingdings" charset="0"/>
              <a:defRPr sz="28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38188" indent="-241300" algn="l" defTabSz="908050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n"/>
              <a:defRPr sz="2400" b="1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2pPr>
            <a:lvl3pPr marL="1139825" indent="-234950" algn="l" defTabSz="908050" rtl="0" eaLnBrk="0" fontAlgn="base" hangingPunct="0">
              <a:lnSpc>
                <a:spcPct val="107000"/>
              </a:lnSpc>
              <a:spcBef>
                <a:spcPct val="10000"/>
              </a:spcBef>
              <a:spcAft>
                <a:spcPct val="0"/>
              </a:spcAft>
              <a:buClr>
                <a:srgbClr val="005400"/>
              </a:buClr>
              <a:buSzPct val="90000"/>
              <a:buFont typeface="Wingdings" charset="0"/>
              <a:buChar char="l"/>
              <a:defRPr sz="2000" b="1">
                <a:solidFill>
                  <a:schemeClr val="folHlink"/>
                </a:solidFill>
                <a:latin typeface="+mn-lt"/>
                <a:ea typeface="ＭＳ Ｐゴシック" pitchFamily="-1" charset="-128"/>
              </a:defRPr>
            </a:lvl3pPr>
            <a:lvl4pPr marL="1592263" indent="-223838" algn="l" defTabSz="90805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4pPr>
            <a:lvl5pPr marL="2441575" indent="-225425" algn="l" defTabSz="90805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Times New Roman" pitchFamily="-1" charset="0"/>
                <a:ea typeface="ＭＳ Ｐゴシック" pitchFamily="-1" charset="-128"/>
              </a:defRPr>
            </a:lvl5pPr>
            <a:lvl6pPr marL="2900855" indent="-228265" algn="l" defTabSz="911471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Times New Roman" pitchFamily="-1" charset="0"/>
                <a:ea typeface="ＭＳ Ｐゴシック" pitchFamily="-1" charset="-128"/>
              </a:defRPr>
            </a:lvl6pPr>
            <a:lvl7pPr marL="3357383" indent="-228265" algn="l" defTabSz="911471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Times New Roman" pitchFamily="-1" charset="0"/>
                <a:ea typeface="ＭＳ Ｐゴシック" pitchFamily="-1" charset="-128"/>
              </a:defRPr>
            </a:lvl7pPr>
            <a:lvl8pPr marL="3813909" indent="-228265" algn="l" defTabSz="911471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Times New Roman" pitchFamily="-1" charset="0"/>
                <a:ea typeface="ＭＳ Ｐゴシック" pitchFamily="-1" charset="-128"/>
              </a:defRPr>
            </a:lvl8pPr>
            <a:lvl9pPr marL="4270438" indent="-228265" algn="l" defTabSz="911471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Times New Roman" pitchFamily="-1" charset="0"/>
                <a:ea typeface="ＭＳ Ｐゴシック" pitchFamily="-1" charset="-128"/>
              </a:defRPr>
            </a:lvl9pPr>
          </a:lstStyle>
          <a:p>
            <a:pPr marL="0" indent="0" algn="ctr" defTabSz="904995" eaLnBrk="1" hangingPunct="1">
              <a:defRPr/>
            </a:pPr>
            <a:r>
              <a:rPr lang="en-US" sz="2000" dirty="0">
                <a:latin typeface="Helvetica" charset="0"/>
                <a:ea typeface="ＭＳ Ｐゴシック" charset="0"/>
                <a:cs typeface="ＭＳ Ｐゴシック" charset="0"/>
              </a:rPr>
              <a:t>C code: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18519" y="2152177"/>
            <a:ext cx="5925535" cy="4292022"/>
            <a:chOff x="3218465" y="2152177"/>
            <a:chExt cx="5925535" cy="4292022"/>
          </a:xfrm>
        </p:grpSpPr>
        <p:sp>
          <p:nvSpPr>
            <p:cNvPr id="10245" name="Text Box 6"/>
            <p:cNvSpPr txBox="1">
              <a:spLocks noChangeArrowheads="1"/>
            </p:cNvSpPr>
            <p:nvPr/>
          </p:nvSpPr>
          <p:spPr bwMode="auto">
            <a:xfrm>
              <a:off x="3218465" y="2751037"/>
              <a:ext cx="5925535" cy="369316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square" lIns="45642" tIns="45642" rIns="45642" bIns="45642">
              <a:spAutoFit/>
            </a:bodyPr>
            <a:lstStyle>
              <a:lvl1pPr>
                <a:tabLst>
                  <a:tab pos="398463" algn="l"/>
                </a:tabLs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tabLst>
                  <a:tab pos="398463" algn="l"/>
                </a:tabLs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tabLst>
                  <a:tab pos="398463" algn="l"/>
                </a:tabLs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tabLst>
                  <a:tab pos="398463" algn="l"/>
                </a:tabLs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tabLst>
                  <a:tab pos="398463" algn="l"/>
                </a:tabLs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398463" algn="l"/>
                </a:tabLs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398463" algn="l"/>
                </a:tabLs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398463" algn="l"/>
                </a:tabLs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398463" algn="l"/>
                </a:tabLs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/* start in %</a:t>
              </a:r>
              <a:r>
                <a:rPr lang="en-US" sz="1800" dirty="0" err="1">
                  <a:solidFill>
                    <a:srgbClr val="000066"/>
                  </a:solidFill>
                  <a:latin typeface="Courier New" charset="0"/>
                </a:rPr>
                <a:t>rdi</a:t>
              </a: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, count in %</a:t>
              </a:r>
              <a:r>
                <a:rPr lang="en-US" sz="1800" dirty="0" err="1">
                  <a:solidFill>
                    <a:srgbClr val="000066"/>
                  </a:solidFill>
                  <a:latin typeface="Courier New" charset="0"/>
                </a:rPr>
                <a:t>rsi</a:t>
              </a: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 */</a:t>
              </a:r>
            </a:p>
            <a:p>
              <a:pPr algn="l">
                <a:lnSpc>
                  <a:spcPct val="100000"/>
                </a:lnSpc>
              </a:pPr>
              <a:endParaRPr lang="en-US" sz="1800" dirty="0">
                <a:solidFill>
                  <a:srgbClr val="000066"/>
                </a:solidFill>
                <a:latin typeface="Courier New" charset="0"/>
              </a:endParaRPr>
            </a:p>
            <a:p>
              <a:pPr algn="l">
                <a:lnSpc>
                  <a:spcPct val="100000"/>
                </a:lnSpc>
              </a:pP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sum:</a:t>
              </a:r>
            </a:p>
            <a:p>
              <a:pPr algn="l">
                <a:lnSpc>
                  <a:spcPct val="100000"/>
                </a:lnSpc>
              </a:pP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	</a:t>
              </a:r>
              <a:r>
                <a:rPr lang="en-US" sz="1800" dirty="0" err="1">
                  <a:solidFill>
                    <a:srgbClr val="000066"/>
                  </a:solidFill>
                  <a:latin typeface="Courier New" charset="0"/>
                </a:rPr>
                <a:t>movl</a:t>
              </a: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 %0, %</a:t>
              </a:r>
              <a:r>
                <a:rPr lang="en-US" sz="1800" dirty="0" err="1">
                  <a:solidFill>
                    <a:srgbClr val="000066"/>
                  </a:solidFill>
                  <a:latin typeface="Courier New" charset="0"/>
                </a:rPr>
                <a:t>eax</a:t>
              </a: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    // sum = 0</a:t>
              </a:r>
            </a:p>
            <a:p>
              <a:pPr algn="l">
                <a:lnSpc>
                  <a:spcPct val="100000"/>
                </a:lnSpc>
              </a:pP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   </a:t>
              </a:r>
              <a:r>
                <a:rPr lang="en-US" sz="1800" dirty="0" err="1">
                  <a:solidFill>
                    <a:srgbClr val="000066"/>
                  </a:solidFill>
                  <a:latin typeface="Courier New" charset="0"/>
                </a:rPr>
                <a:t>jmp</a:t>
              </a: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 .L2		// </a:t>
              </a:r>
              <a:r>
                <a:rPr lang="en-US" sz="1800" dirty="0" err="1">
                  <a:solidFill>
                    <a:srgbClr val="000066"/>
                  </a:solidFill>
                  <a:latin typeface="Courier New" charset="0"/>
                </a:rPr>
                <a:t>goto</a:t>
              </a: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 test</a:t>
              </a:r>
            </a:p>
            <a:p>
              <a:pPr algn="l">
                <a:lnSpc>
                  <a:spcPct val="100000"/>
                </a:lnSpc>
              </a:pP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.L3:			// loop:</a:t>
              </a:r>
            </a:p>
            <a:p>
              <a:pPr algn="l">
                <a:lnSpc>
                  <a:spcPct val="100000"/>
                </a:lnSpc>
              </a:pP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	</a:t>
              </a:r>
              <a:r>
                <a:rPr lang="en-US" sz="1800" dirty="0" err="1">
                  <a:solidFill>
                    <a:srgbClr val="FF1A1A"/>
                  </a:solidFill>
                  <a:latin typeface="Courier New" charset="0"/>
                </a:rPr>
                <a:t>addq</a:t>
              </a:r>
              <a:r>
                <a:rPr lang="en-US" sz="1800" dirty="0">
                  <a:solidFill>
                    <a:srgbClr val="FF1A1A"/>
                  </a:solidFill>
                  <a:latin typeface="Courier New" charset="0"/>
                </a:rPr>
                <a:t> (%</a:t>
              </a:r>
              <a:r>
                <a:rPr lang="en-US" sz="1800" dirty="0" err="1">
                  <a:solidFill>
                    <a:srgbClr val="FF1A1A"/>
                  </a:solidFill>
                  <a:latin typeface="Courier New" charset="0"/>
                </a:rPr>
                <a:t>rdi</a:t>
              </a:r>
              <a:r>
                <a:rPr lang="en-US" sz="1800" dirty="0">
                  <a:solidFill>
                    <a:srgbClr val="FF1A1A"/>
                  </a:solidFill>
                  <a:latin typeface="Courier New" charset="0"/>
                </a:rPr>
                <a:t>), %</a:t>
              </a:r>
              <a:r>
                <a:rPr lang="en-US" sz="1800" dirty="0" err="1">
                  <a:solidFill>
                    <a:srgbClr val="FF1A1A"/>
                  </a:solidFill>
                  <a:latin typeface="Courier New" charset="0"/>
                </a:rPr>
                <a:t>rax</a:t>
              </a:r>
              <a:r>
                <a:rPr lang="en-US" sz="1800" dirty="0">
                  <a:solidFill>
                    <a:srgbClr val="FF1A1A"/>
                  </a:solidFill>
                  <a:latin typeface="Courier New" charset="0"/>
                </a:rPr>
                <a:t>  // add *start to sum</a:t>
              </a:r>
            </a:p>
            <a:p>
              <a:pPr algn="l">
                <a:lnSpc>
                  <a:spcPct val="100000"/>
                </a:lnSpc>
              </a:pP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	</a:t>
              </a:r>
              <a:r>
                <a:rPr lang="en-US" sz="18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Courier New" charset="0"/>
                </a:rPr>
                <a:t>addq</a:t>
              </a:r>
              <a:r>
                <a:rPr lang="en-US" sz="18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Courier New" charset="0"/>
                </a:rPr>
                <a:t> $8, %</a:t>
              </a:r>
              <a:r>
                <a:rPr lang="en-US" sz="18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Courier New" charset="0"/>
                </a:rPr>
                <a:t>rdi</a:t>
              </a:r>
              <a:r>
                <a:rPr lang="en-US" sz="18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Courier New" charset="0"/>
                </a:rPr>
                <a:t>    	// start++</a:t>
              </a:r>
            </a:p>
            <a:p>
              <a:pPr algn="l">
                <a:lnSpc>
                  <a:spcPct val="100000"/>
                </a:lnSpc>
              </a:pP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	</a:t>
              </a:r>
              <a:r>
                <a:rPr lang="en-US" sz="1800" dirty="0" err="1">
                  <a:solidFill>
                    <a:schemeClr val="tx2">
                      <a:lumMod val="75000"/>
                      <a:lumOff val="25000"/>
                    </a:schemeClr>
                  </a:solidFill>
                  <a:latin typeface="Courier New" charset="0"/>
                </a:rPr>
                <a:t>subq</a:t>
              </a:r>
              <a:r>
                <a:rPr lang="en-US" sz="180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Courier New" charset="0"/>
                </a:rPr>
                <a:t> $1, %</a:t>
              </a:r>
              <a:r>
                <a:rPr lang="en-US" sz="1800" dirty="0" err="1">
                  <a:solidFill>
                    <a:schemeClr val="tx2">
                      <a:lumMod val="75000"/>
                      <a:lumOff val="25000"/>
                    </a:schemeClr>
                  </a:solidFill>
                  <a:latin typeface="Courier New" charset="0"/>
                </a:rPr>
                <a:t>rsi</a:t>
              </a:r>
              <a:r>
                <a:rPr lang="en-US" sz="180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Courier New" charset="0"/>
                </a:rPr>
                <a:t>	// count—</a:t>
              </a:r>
            </a:p>
            <a:p>
              <a:pPr algn="l">
                <a:lnSpc>
                  <a:spcPct val="100000"/>
                </a:lnSpc>
              </a:pP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.L2:			// test:</a:t>
              </a:r>
            </a:p>
            <a:p>
              <a:pPr algn="l">
                <a:lnSpc>
                  <a:spcPct val="100000"/>
                </a:lnSpc>
              </a:pP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	</a:t>
              </a:r>
              <a:r>
                <a:rPr lang="en-US" sz="1800" dirty="0" err="1">
                  <a:solidFill>
                    <a:srgbClr val="000066"/>
                  </a:solidFill>
                  <a:latin typeface="Courier New" charset="0"/>
                </a:rPr>
                <a:t>testq</a:t>
              </a: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 %</a:t>
              </a:r>
              <a:r>
                <a:rPr lang="en-US" sz="1800" dirty="0" err="1">
                  <a:solidFill>
                    <a:srgbClr val="000066"/>
                  </a:solidFill>
                  <a:latin typeface="Courier New" charset="0"/>
                </a:rPr>
                <a:t>rsi</a:t>
              </a: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, %</a:t>
              </a:r>
              <a:r>
                <a:rPr lang="en-US" sz="1800" dirty="0" err="1">
                  <a:solidFill>
                    <a:srgbClr val="000066"/>
                  </a:solidFill>
                  <a:latin typeface="Courier New" charset="0"/>
                </a:rPr>
                <a:t>rsi</a:t>
              </a: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	// test sum</a:t>
              </a:r>
            </a:p>
            <a:p>
              <a:pPr algn="l">
                <a:lnSpc>
                  <a:spcPct val="100000"/>
                </a:lnSpc>
              </a:pP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	</a:t>
              </a:r>
              <a:r>
                <a:rPr lang="en-US" sz="1800" dirty="0" err="1">
                  <a:solidFill>
                    <a:srgbClr val="000066"/>
                  </a:solidFill>
                  <a:latin typeface="Courier New" charset="0"/>
                </a:rPr>
                <a:t>jne</a:t>
              </a: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 .L3		// if !=0, </a:t>
              </a:r>
              <a:r>
                <a:rPr lang="en-US" sz="1800" dirty="0" err="1">
                  <a:solidFill>
                    <a:srgbClr val="000066"/>
                  </a:solidFill>
                  <a:latin typeface="Courier New" charset="0"/>
                </a:rPr>
                <a:t>goto</a:t>
              </a: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 loop</a:t>
              </a:r>
            </a:p>
            <a:p>
              <a:pPr algn="l">
                <a:lnSpc>
                  <a:spcPct val="100000"/>
                </a:lnSpc>
              </a:pP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	rep; ret		// return</a:t>
              </a:r>
            </a:p>
          </p:txBody>
        </p:sp>
        <p:sp>
          <p:nvSpPr>
            <p:cNvPr id="11" name="Rectangle 5"/>
            <p:cNvSpPr txBox="1">
              <a:spLocks noChangeArrowheads="1"/>
            </p:cNvSpPr>
            <p:nvPr/>
          </p:nvSpPr>
          <p:spPr bwMode="auto">
            <a:xfrm>
              <a:off x="4573011" y="2152177"/>
              <a:ext cx="4078287" cy="574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0202" tIns="44312" rIns="90202" bIns="44312" numCol="1" anchor="t" anchorCtr="0" compatLnSpc="1">
              <a:prstTxWarp prst="textNoShape">
                <a:avLst/>
              </a:prstTxWarp>
            </a:bodyPr>
            <a:lstStyle>
              <a:lvl1pPr marL="382588" indent="-382588" algn="l" defTabSz="908050" rtl="0" eaLnBrk="0" fontAlgn="base" hangingPunct="0">
                <a:lnSpc>
                  <a:spcPct val="95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hlink"/>
                </a:buClr>
                <a:buFont typeface="Wingdings" charset="0"/>
                <a:defRPr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+mn-lt"/>
                  <a:ea typeface="ＭＳ Ｐゴシック" pitchFamily="-1" charset="-128"/>
                  <a:cs typeface="ＭＳ Ｐゴシック" pitchFamily="-1" charset="-128"/>
                </a:defRPr>
              </a:lvl1pPr>
              <a:lvl2pPr marL="738188" indent="-241300" algn="l" defTabSz="908050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charset="0"/>
                <a:buChar char="n"/>
                <a:defRPr sz="2400" b="1">
                  <a:solidFill>
                    <a:schemeClr val="tx1"/>
                  </a:solidFill>
                  <a:latin typeface="+mn-lt"/>
                  <a:ea typeface="ＭＳ Ｐゴシック" pitchFamily="-1" charset="-128"/>
                </a:defRPr>
              </a:lvl2pPr>
              <a:lvl3pPr marL="1139825" indent="-234950" algn="l" defTabSz="908050" rtl="0" eaLnBrk="0" fontAlgn="base" hangingPunct="0">
                <a:lnSpc>
                  <a:spcPct val="107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5400"/>
                </a:buClr>
                <a:buSzPct val="90000"/>
                <a:buFont typeface="Wingdings" charset="0"/>
                <a:buChar char="l"/>
                <a:defRPr sz="2000" b="1">
                  <a:solidFill>
                    <a:schemeClr val="folHlink"/>
                  </a:solidFill>
                  <a:latin typeface="+mn-lt"/>
                  <a:ea typeface="ＭＳ Ｐゴシック" pitchFamily="-1" charset="-128"/>
                </a:defRPr>
              </a:lvl3pPr>
              <a:lvl4pPr marL="1592263" indent="-223838" algn="l" defTabSz="90805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ＭＳ Ｐゴシック" pitchFamily="-1" charset="-128"/>
                </a:defRPr>
              </a:lvl4pPr>
              <a:lvl5pPr marL="2441575" indent="-225425" algn="l" defTabSz="90805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800">
                  <a:solidFill>
                    <a:schemeClr val="tx1"/>
                  </a:solidFill>
                  <a:latin typeface="Times New Roman" pitchFamily="-1" charset="0"/>
                  <a:ea typeface="ＭＳ Ｐゴシック" pitchFamily="-1" charset="-128"/>
                </a:defRPr>
              </a:lvl5pPr>
              <a:lvl6pPr marL="2900855" indent="-228265" algn="l" defTabSz="911471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1800">
                  <a:solidFill>
                    <a:schemeClr val="tx1"/>
                  </a:solidFill>
                  <a:latin typeface="Times New Roman" pitchFamily="-1" charset="0"/>
                  <a:ea typeface="ＭＳ Ｐゴシック" pitchFamily="-1" charset="-128"/>
                </a:defRPr>
              </a:lvl6pPr>
              <a:lvl7pPr marL="3357383" indent="-228265" algn="l" defTabSz="911471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1800">
                  <a:solidFill>
                    <a:schemeClr val="tx1"/>
                  </a:solidFill>
                  <a:latin typeface="Times New Roman" pitchFamily="-1" charset="0"/>
                  <a:ea typeface="ＭＳ Ｐゴシック" pitchFamily="-1" charset="-128"/>
                </a:defRPr>
              </a:lvl7pPr>
              <a:lvl8pPr marL="3813909" indent="-228265" algn="l" defTabSz="911471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1800">
                  <a:solidFill>
                    <a:schemeClr val="tx1"/>
                  </a:solidFill>
                  <a:latin typeface="Times New Roman" pitchFamily="-1" charset="0"/>
                  <a:ea typeface="ＭＳ Ｐゴシック" pitchFamily="-1" charset="-128"/>
                </a:defRPr>
              </a:lvl8pPr>
              <a:lvl9pPr marL="4270438" indent="-228265" algn="l" defTabSz="911471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1800">
                  <a:solidFill>
                    <a:schemeClr val="tx1"/>
                  </a:solidFill>
                  <a:latin typeface="Times New Roman" pitchFamily="-1" charset="0"/>
                  <a:ea typeface="ＭＳ Ｐゴシック" pitchFamily="-1" charset="-128"/>
                </a:defRPr>
              </a:lvl9pPr>
            </a:lstStyle>
            <a:p>
              <a:pPr marL="0" indent="0" algn="ctr" defTabSz="904995" eaLnBrk="1" hangingPunct="1">
                <a:defRPr/>
              </a:pPr>
              <a:r>
                <a:rPr lang="en-US" sz="2000" dirty="0">
                  <a:latin typeface="Helvetica" charset="0"/>
                  <a:ea typeface="ＭＳ Ｐゴシック" charset="0"/>
                  <a:cs typeface="ＭＳ Ｐゴシック" charset="0"/>
                </a:rPr>
                <a:t>X86-64 code: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069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6259" eaLnBrk="1" hangingPunct="1">
              <a:defRPr/>
            </a:pPr>
            <a:r>
              <a:rPr lang="en-US" dirty="0">
                <a:ea typeface="+mj-ea"/>
                <a:cs typeface="+mj-cs"/>
              </a:rPr>
              <a:t>Y86 Code Generation </a:t>
            </a:r>
            <a:r>
              <a:rPr lang="en-US" dirty="0" smtClean="0">
                <a:ea typeface="+mj-ea"/>
                <a:cs typeface="+mj-cs"/>
              </a:rPr>
              <a:t>Example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10245" name="Text Box 6"/>
          <p:cNvSpPr txBox="1">
            <a:spLocks noChangeArrowheads="1"/>
          </p:cNvSpPr>
          <p:nvPr/>
        </p:nvSpPr>
        <p:spPr bwMode="auto">
          <a:xfrm>
            <a:off x="101229" y="1662464"/>
            <a:ext cx="3066937" cy="3970161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372" tIns="45372" rIns="45372" bIns="45372">
            <a:spAutoFit/>
          </a:bodyPr>
          <a:lstStyle>
            <a:lvl1pPr>
              <a:tabLst>
                <a:tab pos="3984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3984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3984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3984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3984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984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984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984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984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000066"/>
                </a:solidFill>
                <a:latin typeface="Courier New" charset="0"/>
              </a:rPr>
              <a:t>/* start in %</a:t>
            </a:r>
            <a:r>
              <a:rPr lang="en-US" sz="1800" dirty="0" err="1">
                <a:solidFill>
                  <a:srgbClr val="000066"/>
                </a:solidFill>
                <a:latin typeface="Courier New" charset="0"/>
              </a:rPr>
              <a:t>rdi</a:t>
            </a:r>
            <a:r>
              <a:rPr lang="en-US" sz="1800" dirty="0">
                <a:solidFill>
                  <a:srgbClr val="000066"/>
                </a:solidFill>
                <a:latin typeface="Courier New" charset="0"/>
              </a:rPr>
              <a:t>, 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000066"/>
                </a:solidFill>
                <a:latin typeface="Courier New" charset="0"/>
              </a:rPr>
              <a:t>count in %</a:t>
            </a:r>
            <a:r>
              <a:rPr lang="en-US" sz="1800" dirty="0" err="1">
                <a:solidFill>
                  <a:srgbClr val="000066"/>
                </a:solidFill>
                <a:latin typeface="Courier New" charset="0"/>
              </a:rPr>
              <a:t>rsi</a:t>
            </a:r>
            <a:r>
              <a:rPr lang="en-US" sz="1800" dirty="0">
                <a:solidFill>
                  <a:srgbClr val="000066"/>
                </a:solidFill>
                <a:latin typeface="Courier New" charset="0"/>
              </a:rPr>
              <a:t> */</a:t>
            </a:r>
          </a:p>
          <a:p>
            <a:pPr algn="l">
              <a:lnSpc>
                <a:spcPct val="100000"/>
              </a:lnSpc>
            </a:pPr>
            <a:endParaRPr lang="en-US" sz="1800" dirty="0">
              <a:solidFill>
                <a:srgbClr val="000066"/>
              </a:solidFill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000066"/>
                </a:solidFill>
                <a:latin typeface="Courier New" charset="0"/>
              </a:rPr>
              <a:t>sum: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000066"/>
                </a:solidFill>
                <a:latin typeface="Courier New" charset="0"/>
              </a:rPr>
              <a:t>	</a:t>
            </a:r>
            <a:r>
              <a:rPr lang="en-US" sz="1800" dirty="0" err="1">
                <a:solidFill>
                  <a:srgbClr val="000066"/>
                </a:solidFill>
                <a:latin typeface="Courier New" charset="0"/>
              </a:rPr>
              <a:t>movl</a:t>
            </a:r>
            <a:r>
              <a:rPr lang="en-US" sz="1800" dirty="0">
                <a:solidFill>
                  <a:srgbClr val="000066"/>
                </a:solidFill>
                <a:latin typeface="Courier New" charset="0"/>
              </a:rPr>
              <a:t> %0, %</a:t>
            </a:r>
            <a:r>
              <a:rPr lang="en-US" sz="1800" dirty="0" err="1">
                <a:solidFill>
                  <a:srgbClr val="000066"/>
                </a:solidFill>
                <a:latin typeface="Courier New" charset="0"/>
              </a:rPr>
              <a:t>eax</a:t>
            </a:r>
            <a:r>
              <a:rPr lang="en-US" sz="1800" dirty="0">
                <a:solidFill>
                  <a:srgbClr val="000066"/>
                </a:solidFill>
                <a:latin typeface="Courier New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000066"/>
                </a:solidFill>
                <a:latin typeface="Courier New" charset="0"/>
              </a:rPr>
              <a:t>   </a:t>
            </a:r>
            <a:r>
              <a:rPr lang="en-US" sz="1800" dirty="0" err="1">
                <a:solidFill>
                  <a:srgbClr val="000066"/>
                </a:solidFill>
                <a:latin typeface="Courier New" charset="0"/>
              </a:rPr>
              <a:t>jmp</a:t>
            </a:r>
            <a:r>
              <a:rPr lang="en-US" sz="1800" dirty="0">
                <a:solidFill>
                  <a:srgbClr val="000066"/>
                </a:solidFill>
                <a:latin typeface="Courier New" charset="0"/>
              </a:rPr>
              <a:t> .L2	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000066"/>
                </a:solidFill>
                <a:latin typeface="Courier New" charset="0"/>
              </a:rPr>
              <a:t>.L3:			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000066"/>
                </a:solidFill>
                <a:latin typeface="Courier New" charset="0"/>
              </a:rPr>
              <a:t>	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 charset="0"/>
              </a:rPr>
              <a:t>addq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charset="0"/>
              </a:rPr>
              <a:t> (%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 charset="0"/>
              </a:rPr>
              <a:t>rdi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charset="0"/>
              </a:rPr>
              <a:t>), %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 charset="0"/>
              </a:rPr>
              <a:t>rax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charset="0"/>
              </a:rPr>
              <a:t>  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000066"/>
                </a:solidFill>
                <a:latin typeface="Courier New" charset="0"/>
              </a:rPr>
              <a:t>	</a:t>
            </a:r>
            <a:r>
              <a:rPr lang="en-US" sz="18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charset="0"/>
              </a:rPr>
              <a:t>addq</a:t>
            </a:r>
            <a:r>
              <a:rPr lang="en-US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charset="0"/>
              </a:rPr>
              <a:t> $8, %</a:t>
            </a:r>
            <a:r>
              <a:rPr lang="en-US" sz="18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charset="0"/>
              </a:rPr>
              <a:t>rdi</a:t>
            </a:r>
            <a:r>
              <a:rPr lang="en-US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charset="0"/>
              </a:rPr>
              <a:t>    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000066"/>
                </a:solidFill>
                <a:latin typeface="Courier New" charset="0"/>
              </a:rPr>
              <a:t>	</a:t>
            </a:r>
            <a:r>
              <a:rPr lang="en-US" sz="18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 New" charset="0"/>
              </a:rPr>
              <a:t>subq</a:t>
            </a: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charset="0"/>
              </a:rPr>
              <a:t> $1, %</a:t>
            </a:r>
            <a:r>
              <a:rPr lang="en-US" sz="18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 New" charset="0"/>
              </a:rPr>
              <a:t>rsi</a:t>
            </a:r>
            <a:r>
              <a:rPr lang="en-US" sz="1800" dirty="0">
                <a:solidFill>
                  <a:srgbClr val="000066"/>
                </a:solidFill>
                <a:latin typeface="Courier New" charset="0"/>
              </a:rPr>
              <a:t>	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000066"/>
                </a:solidFill>
                <a:latin typeface="Courier New" charset="0"/>
              </a:rPr>
              <a:t>.L2: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000066"/>
                </a:solidFill>
                <a:latin typeface="Courier New" charset="0"/>
              </a:rPr>
              <a:t>	</a:t>
            </a:r>
            <a:r>
              <a:rPr lang="en-US" sz="1800" dirty="0" err="1">
                <a:solidFill>
                  <a:srgbClr val="000066"/>
                </a:solidFill>
                <a:latin typeface="Courier New" charset="0"/>
              </a:rPr>
              <a:t>testq</a:t>
            </a:r>
            <a:r>
              <a:rPr lang="en-US" sz="1800" dirty="0">
                <a:solidFill>
                  <a:srgbClr val="000066"/>
                </a:solidFill>
                <a:latin typeface="Courier New" charset="0"/>
              </a:rPr>
              <a:t> %</a:t>
            </a:r>
            <a:r>
              <a:rPr lang="en-US" sz="1800" dirty="0" err="1">
                <a:solidFill>
                  <a:srgbClr val="000066"/>
                </a:solidFill>
                <a:latin typeface="Courier New" charset="0"/>
              </a:rPr>
              <a:t>rsi</a:t>
            </a:r>
            <a:r>
              <a:rPr lang="en-US" sz="1800" dirty="0">
                <a:solidFill>
                  <a:srgbClr val="000066"/>
                </a:solidFill>
                <a:latin typeface="Courier New" charset="0"/>
              </a:rPr>
              <a:t>, %</a:t>
            </a:r>
            <a:r>
              <a:rPr lang="en-US" sz="1800" dirty="0" err="1">
                <a:solidFill>
                  <a:srgbClr val="000066"/>
                </a:solidFill>
                <a:latin typeface="Courier New" charset="0"/>
              </a:rPr>
              <a:t>rsi</a:t>
            </a:r>
            <a:r>
              <a:rPr lang="en-US" sz="1800" dirty="0">
                <a:solidFill>
                  <a:srgbClr val="000066"/>
                </a:solidFill>
                <a:latin typeface="Courier New" charset="0"/>
              </a:rPr>
              <a:t>	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000066"/>
                </a:solidFill>
                <a:latin typeface="Courier New" charset="0"/>
              </a:rPr>
              <a:t>	</a:t>
            </a:r>
            <a:r>
              <a:rPr lang="en-US" sz="1800" dirty="0" err="1">
                <a:solidFill>
                  <a:srgbClr val="000066"/>
                </a:solidFill>
                <a:latin typeface="Courier New" charset="0"/>
              </a:rPr>
              <a:t>jne</a:t>
            </a:r>
            <a:r>
              <a:rPr lang="en-US" sz="1800" dirty="0">
                <a:solidFill>
                  <a:srgbClr val="000066"/>
                </a:solidFill>
                <a:latin typeface="Courier New" charset="0"/>
              </a:rPr>
              <a:t> .L3		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000066"/>
                </a:solidFill>
                <a:latin typeface="Courier New" charset="0"/>
              </a:rPr>
              <a:t>	rep; ret</a:t>
            </a:r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200679" y="1061366"/>
            <a:ext cx="2753370" cy="57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706" tIns="44046" rIns="89706" bIns="44046" numCol="1" anchor="t" anchorCtr="0" compatLnSpc="1">
            <a:prstTxWarp prst="textNoShape">
              <a:avLst/>
            </a:prstTxWarp>
          </a:bodyPr>
          <a:lstStyle>
            <a:lvl1pPr marL="382588" indent="-382588" algn="l" defTabSz="908050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Font typeface="Wingdings" charset="0"/>
              <a:defRPr sz="28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38188" indent="-241300" algn="l" defTabSz="908050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n"/>
              <a:defRPr sz="2400" b="1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2pPr>
            <a:lvl3pPr marL="1139825" indent="-234950" algn="l" defTabSz="908050" rtl="0" eaLnBrk="0" fontAlgn="base" hangingPunct="0">
              <a:lnSpc>
                <a:spcPct val="107000"/>
              </a:lnSpc>
              <a:spcBef>
                <a:spcPct val="10000"/>
              </a:spcBef>
              <a:spcAft>
                <a:spcPct val="0"/>
              </a:spcAft>
              <a:buClr>
                <a:srgbClr val="005400"/>
              </a:buClr>
              <a:buSzPct val="90000"/>
              <a:buFont typeface="Wingdings" charset="0"/>
              <a:buChar char="l"/>
              <a:defRPr sz="2000" b="1">
                <a:solidFill>
                  <a:schemeClr val="folHlink"/>
                </a:solidFill>
                <a:latin typeface="+mn-lt"/>
                <a:ea typeface="ＭＳ Ｐゴシック" pitchFamily="-1" charset="-128"/>
              </a:defRPr>
            </a:lvl3pPr>
            <a:lvl4pPr marL="1592263" indent="-223838" algn="l" defTabSz="90805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4pPr>
            <a:lvl5pPr marL="2441575" indent="-225425" algn="l" defTabSz="90805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Times New Roman" pitchFamily="-1" charset="0"/>
                <a:ea typeface="ＭＳ Ｐゴシック" pitchFamily="-1" charset="-128"/>
              </a:defRPr>
            </a:lvl5pPr>
            <a:lvl6pPr marL="2900855" indent="-228265" algn="l" defTabSz="911471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Times New Roman" pitchFamily="-1" charset="0"/>
                <a:ea typeface="ＭＳ Ｐゴシック" pitchFamily="-1" charset="-128"/>
              </a:defRPr>
            </a:lvl6pPr>
            <a:lvl7pPr marL="3357383" indent="-228265" algn="l" defTabSz="911471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Times New Roman" pitchFamily="-1" charset="0"/>
                <a:ea typeface="ＭＳ Ｐゴシック" pitchFamily="-1" charset="-128"/>
              </a:defRPr>
            </a:lvl7pPr>
            <a:lvl8pPr marL="3813909" indent="-228265" algn="l" defTabSz="911471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Times New Roman" pitchFamily="-1" charset="0"/>
                <a:ea typeface="ＭＳ Ｐゴシック" pitchFamily="-1" charset="-128"/>
              </a:defRPr>
            </a:lvl8pPr>
            <a:lvl9pPr marL="4270438" indent="-228265" algn="l" defTabSz="911471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Times New Roman" pitchFamily="-1" charset="0"/>
                <a:ea typeface="ＭＳ Ｐゴシック" pitchFamily="-1" charset="-128"/>
              </a:defRPr>
            </a:lvl9pPr>
          </a:lstStyle>
          <a:p>
            <a:pPr marL="0" indent="0" algn="ctr" defTabSz="904995" eaLnBrk="1" hangingPunct="1">
              <a:defRPr/>
            </a:pPr>
            <a:r>
              <a:rPr lang="en-US" sz="2000" dirty="0">
                <a:latin typeface="Helvetica" charset="0"/>
                <a:ea typeface="ＭＳ Ｐゴシック" charset="0"/>
                <a:cs typeface="ＭＳ Ｐゴシック" charset="0"/>
              </a:rPr>
              <a:t>X86-64 code: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832716" y="1085401"/>
            <a:ext cx="5311283" cy="5377409"/>
            <a:chOff x="3832716" y="1085346"/>
            <a:chExt cx="5311283" cy="5377409"/>
          </a:xfrm>
        </p:grpSpPr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3832716" y="1661597"/>
              <a:ext cx="5311283" cy="4801158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square" lIns="45642" tIns="45642" rIns="45642" bIns="45642">
              <a:spAutoFit/>
            </a:bodyPr>
            <a:lstStyle>
              <a:lvl1pPr>
                <a:tabLst>
                  <a:tab pos="398463" algn="l"/>
                </a:tabLs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tabLst>
                  <a:tab pos="398463" algn="l"/>
                </a:tabLs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tabLst>
                  <a:tab pos="398463" algn="l"/>
                </a:tabLs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tabLst>
                  <a:tab pos="398463" algn="l"/>
                </a:tabLs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tabLst>
                  <a:tab pos="398463" algn="l"/>
                </a:tabLs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398463" algn="l"/>
                </a:tabLs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398463" algn="l"/>
                </a:tabLs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398463" algn="l"/>
                </a:tabLs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398463" algn="l"/>
                </a:tabLs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/* start in %</a:t>
              </a:r>
              <a:r>
                <a:rPr lang="en-US" sz="1800" dirty="0" err="1">
                  <a:solidFill>
                    <a:srgbClr val="000066"/>
                  </a:solidFill>
                  <a:latin typeface="Courier New" charset="0"/>
                </a:rPr>
                <a:t>rdi</a:t>
              </a: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, </a:t>
              </a:r>
            </a:p>
            <a:p>
              <a:pPr algn="l">
                <a:lnSpc>
                  <a:spcPct val="100000"/>
                </a:lnSpc>
              </a:pP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count in %</a:t>
              </a:r>
              <a:r>
                <a:rPr lang="en-US" sz="1800" dirty="0" err="1">
                  <a:solidFill>
                    <a:srgbClr val="000066"/>
                  </a:solidFill>
                  <a:latin typeface="Courier New" charset="0"/>
                </a:rPr>
                <a:t>rsi</a:t>
              </a: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 */</a:t>
              </a:r>
            </a:p>
            <a:p>
              <a:pPr algn="l">
                <a:lnSpc>
                  <a:spcPct val="100000"/>
                </a:lnSpc>
              </a:pPr>
              <a:endParaRPr lang="en-US" sz="1800" dirty="0">
                <a:solidFill>
                  <a:srgbClr val="000066"/>
                </a:solidFill>
                <a:latin typeface="Courier New" charset="0"/>
              </a:endParaRPr>
            </a:p>
            <a:p>
              <a:pPr algn="l">
                <a:lnSpc>
                  <a:spcPct val="100000"/>
                </a:lnSpc>
              </a:pP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sum:</a:t>
              </a:r>
            </a:p>
            <a:p>
              <a:pPr algn="l">
                <a:lnSpc>
                  <a:spcPct val="100000"/>
                </a:lnSpc>
              </a:pP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	</a:t>
              </a:r>
              <a:r>
                <a:rPr lang="en-US" sz="1800" dirty="0" err="1">
                  <a:solidFill>
                    <a:srgbClr val="0A0AFF"/>
                  </a:solidFill>
                  <a:latin typeface="Courier New" charset="0"/>
                </a:rPr>
                <a:t>irmovq</a:t>
              </a:r>
              <a:r>
                <a:rPr lang="en-US" sz="1800" dirty="0">
                  <a:solidFill>
                    <a:srgbClr val="0A0AFF"/>
                  </a:solidFill>
                  <a:latin typeface="Courier New" charset="0"/>
                </a:rPr>
                <a:t> $8, %r8	// constant 8</a:t>
              </a:r>
            </a:p>
            <a:p>
              <a:pPr algn="l">
                <a:lnSpc>
                  <a:spcPct val="100000"/>
                </a:lnSpc>
              </a:pP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	</a:t>
              </a:r>
              <a:r>
                <a:rPr lang="en-US" sz="1800" dirty="0" err="1">
                  <a:solidFill>
                    <a:srgbClr val="00A600"/>
                  </a:solidFill>
                  <a:latin typeface="Courier New" charset="0"/>
                </a:rPr>
                <a:t>irmovq</a:t>
              </a:r>
              <a:r>
                <a:rPr lang="en-US" sz="1800" dirty="0">
                  <a:solidFill>
                    <a:srgbClr val="00A600"/>
                  </a:solidFill>
                  <a:latin typeface="Courier New" charset="0"/>
                </a:rPr>
                <a:t> $1, %r9	// constant 1</a:t>
              </a:r>
            </a:p>
            <a:p>
              <a:pPr algn="l">
                <a:lnSpc>
                  <a:spcPct val="100000"/>
                </a:lnSpc>
              </a:pP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	</a:t>
              </a:r>
              <a:r>
                <a:rPr lang="en-US" sz="1800" dirty="0" err="1">
                  <a:solidFill>
                    <a:srgbClr val="000066"/>
                  </a:solidFill>
                  <a:latin typeface="Courier New" charset="0"/>
                </a:rPr>
                <a:t>xorq</a:t>
              </a: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 %</a:t>
              </a:r>
              <a:r>
                <a:rPr lang="en-US" sz="1800" dirty="0" err="1">
                  <a:solidFill>
                    <a:srgbClr val="000066"/>
                  </a:solidFill>
                  <a:latin typeface="Courier New" charset="0"/>
                </a:rPr>
                <a:t>rax</a:t>
              </a: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 %</a:t>
              </a:r>
              <a:r>
                <a:rPr lang="en-US" sz="1800" dirty="0" err="1">
                  <a:solidFill>
                    <a:srgbClr val="000066"/>
                  </a:solidFill>
                  <a:latin typeface="Courier New" charset="0"/>
                </a:rPr>
                <a:t>rax</a:t>
              </a: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	// sum = 0</a:t>
              </a:r>
            </a:p>
            <a:p>
              <a:pPr algn="l">
                <a:lnSpc>
                  <a:spcPct val="100000"/>
                </a:lnSpc>
              </a:pP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	</a:t>
              </a:r>
              <a:r>
                <a:rPr lang="en-US" sz="1800" dirty="0" err="1">
                  <a:solidFill>
                    <a:srgbClr val="000066"/>
                  </a:solidFill>
                  <a:latin typeface="Courier New" charset="0"/>
                </a:rPr>
                <a:t>andq</a:t>
              </a: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 %</a:t>
              </a:r>
              <a:r>
                <a:rPr lang="en-US" sz="1800" dirty="0" err="1">
                  <a:solidFill>
                    <a:srgbClr val="000066"/>
                  </a:solidFill>
                  <a:latin typeface="Courier New" charset="0"/>
                </a:rPr>
                <a:t>rsi</a:t>
              </a: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,%</a:t>
              </a:r>
              <a:r>
                <a:rPr lang="en-US" sz="1800" dirty="0" err="1">
                  <a:solidFill>
                    <a:srgbClr val="000066"/>
                  </a:solidFill>
                  <a:latin typeface="Courier New" charset="0"/>
                </a:rPr>
                <a:t>rsi</a:t>
              </a: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	// set CC</a:t>
              </a:r>
            </a:p>
            <a:p>
              <a:pPr algn="l">
                <a:lnSpc>
                  <a:spcPct val="100000"/>
                </a:lnSpc>
              </a:pP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	</a:t>
              </a:r>
              <a:r>
                <a:rPr lang="en-US" sz="1800" dirty="0" err="1">
                  <a:solidFill>
                    <a:srgbClr val="000066"/>
                  </a:solidFill>
                  <a:latin typeface="Courier New" charset="0"/>
                </a:rPr>
                <a:t>jmp</a:t>
              </a: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 test 		// </a:t>
              </a:r>
              <a:r>
                <a:rPr lang="en-US" sz="1800" dirty="0" err="1">
                  <a:solidFill>
                    <a:srgbClr val="000066"/>
                  </a:solidFill>
                  <a:latin typeface="Courier New" charset="0"/>
                </a:rPr>
                <a:t>goto</a:t>
              </a: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 test</a:t>
              </a:r>
            </a:p>
            <a:p>
              <a:pPr algn="l">
                <a:lnSpc>
                  <a:spcPct val="100000"/>
                </a:lnSpc>
              </a:pP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loop :			// loop:</a:t>
              </a:r>
            </a:p>
            <a:p>
              <a:pPr algn="l">
                <a:lnSpc>
                  <a:spcPct val="100000"/>
                </a:lnSpc>
              </a:pP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	</a:t>
              </a:r>
              <a:r>
                <a:rPr lang="en-US" sz="1800" dirty="0" err="1">
                  <a:solidFill>
                    <a:srgbClr val="FF1A1A"/>
                  </a:solidFill>
                  <a:latin typeface="Courier New" charset="0"/>
                </a:rPr>
                <a:t>mrmovq</a:t>
              </a:r>
              <a:r>
                <a:rPr lang="en-US" sz="1800" dirty="0">
                  <a:solidFill>
                    <a:srgbClr val="FF1A1A"/>
                  </a:solidFill>
                  <a:latin typeface="Courier New" charset="0"/>
                </a:rPr>
                <a:t> (%</a:t>
              </a:r>
              <a:r>
                <a:rPr lang="en-US" sz="1800" dirty="0" err="1">
                  <a:solidFill>
                    <a:srgbClr val="FF1A1A"/>
                  </a:solidFill>
                  <a:latin typeface="Courier New" charset="0"/>
                </a:rPr>
                <a:t>rdi</a:t>
              </a:r>
              <a:r>
                <a:rPr lang="en-US" sz="1800" dirty="0">
                  <a:solidFill>
                    <a:srgbClr val="FF1A1A"/>
                  </a:solidFill>
                  <a:latin typeface="Courier New" charset="0"/>
                </a:rPr>
                <a:t>), %r10  // get *start</a:t>
              </a:r>
            </a:p>
            <a:p>
              <a:pPr algn="l">
                <a:lnSpc>
                  <a:spcPct val="100000"/>
                </a:lnSpc>
              </a:pPr>
              <a:r>
                <a:rPr lang="en-US" sz="1800" dirty="0">
                  <a:solidFill>
                    <a:srgbClr val="FF1A1A"/>
                  </a:solidFill>
                  <a:latin typeface="Courier New" charset="0"/>
                </a:rPr>
                <a:t>	</a:t>
              </a:r>
              <a:r>
                <a:rPr lang="en-US" sz="1800" dirty="0" err="1">
                  <a:solidFill>
                    <a:srgbClr val="FF1A1A"/>
                  </a:solidFill>
                  <a:latin typeface="Courier New" charset="0"/>
                </a:rPr>
                <a:t>addq</a:t>
              </a:r>
              <a:r>
                <a:rPr lang="en-US" sz="1800" dirty="0">
                  <a:solidFill>
                    <a:srgbClr val="FF1A1A"/>
                  </a:solidFill>
                  <a:latin typeface="Courier New" charset="0"/>
                </a:rPr>
                <a:t> %r10,%rax  	// add to sum</a:t>
              </a:r>
            </a:p>
            <a:p>
              <a:pPr algn="l">
                <a:lnSpc>
                  <a:spcPct val="100000"/>
                </a:lnSpc>
              </a:pP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	</a:t>
              </a:r>
              <a:r>
                <a:rPr lang="en-US" sz="1800" dirty="0" err="1">
                  <a:solidFill>
                    <a:srgbClr val="0A0AFF"/>
                  </a:solidFill>
                  <a:latin typeface="Courier New" charset="0"/>
                </a:rPr>
                <a:t>addq</a:t>
              </a:r>
              <a:r>
                <a:rPr lang="en-US" sz="1800" dirty="0">
                  <a:solidFill>
                    <a:srgbClr val="0A0AFF"/>
                  </a:solidFill>
                  <a:latin typeface="Courier New" charset="0"/>
                </a:rPr>
                <a:t> %r8, %</a:t>
              </a:r>
              <a:r>
                <a:rPr lang="en-US" sz="1800" dirty="0" err="1">
                  <a:solidFill>
                    <a:srgbClr val="0A0AFF"/>
                  </a:solidFill>
                  <a:latin typeface="Courier New" charset="0"/>
                </a:rPr>
                <a:t>rdi</a:t>
              </a:r>
              <a:r>
                <a:rPr lang="en-US" sz="1800" dirty="0">
                  <a:solidFill>
                    <a:srgbClr val="0A0AFF"/>
                  </a:solidFill>
                  <a:latin typeface="Courier New" charset="0"/>
                </a:rPr>
                <a:t>    // start++</a:t>
              </a:r>
            </a:p>
            <a:p>
              <a:pPr algn="l">
                <a:lnSpc>
                  <a:spcPct val="100000"/>
                </a:lnSpc>
              </a:pP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	</a:t>
              </a:r>
              <a:r>
                <a:rPr lang="en-US" sz="1800" dirty="0" err="1">
                  <a:solidFill>
                    <a:srgbClr val="00A600"/>
                  </a:solidFill>
                  <a:latin typeface="Courier New" charset="0"/>
                </a:rPr>
                <a:t>subq</a:t>
              </a:r>
              <a:r>
                <a:rPr lang="en-US" sz="1800" dirty="0">
                  <a:solidFill>
                    <a:srgbClr val="00A600"/>
                  </a:solidFill>
                  <a:latin typeface="Courier New" charset="0"/>
                </a:rPr>
                <a:t> $r9, %</a:t>
              </a:r>
              <a:r>
                <a:rPr lang="en-US" sz="1800" dirty="0" err="1">
                  <a:solidFill>
                    <a:srgbClr val="00A600"/>
                  </a:solidFill>
                  <a:latin typeface="Courier New" charset="0"/>
                </a:rPr>
                <a:t>rsi</a:t>
              </a:r>
              <a:r>
                <a:rPr lang="en-US" sz="1800" dirty="0">
                  <a:solidFill>
                    <a:srgbClr val="00A600"/>
                  </a:solidFill>
                  <a:latin typeface="Courier New" charset="0"/>
                </a:rPr>
                <a:t>	// count—, set CC</a:t>
              </a:r>
            </a:p>
            <a:p>
              <a:pPr algn="l">
                <a:lnSpc>
                  <a:spcPct val="100000"/>
                </a:lnSpc>
              </a:pP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test:			// test:</a:t>
              </a:r>
            </a:p>
            <a:p>
              <a:pPr algn="l">
                <a:lnSpc>
                  <a:spcPct val="100000"/>
                </a:lnSpc>
              </a:pP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	</a:t>
              </a:r>
              <a:r>
                <a:rPr lang="en-US" sz="1800" dirty="0" err="1">
                  <a:solidFill>
                    <a:srgbClr val="000066"/>
                  </a:solidFill>
                  <a:latin typeface="Courier New" charset="0"/>
                </a:rPr>
                <a:t>jne</a:t>
              </a: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 loop 		// stop when 0</a:t>
              </a:r>
            </a:p>
            <a:p>
              <a:pPr algn="l">
                <a:lnSpc>
                  <a:spcPct val="100000"/>
                </a:lnSpc>
              </a:pP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	ret			// return</a:t>
              </a:r>
            </a:p>
          </p:txBody>
        </p:sp>
        <p:sp>
          <p:nvSpPr>
            <p:cNvPr id="10" name="Rectangle 5"/>
            <p:cNvSpPr txBox="1">
              <a:spLocks noChangeArrowheads="1"/>
            </p:cNvSpPr>
            <p:nvPr/>
          </p:nvSpPr>
          <p:spPr bwMode="auto">
            <a:xfrm>
              <a:off x="4677124" y="1085346"/>
              <a:ext cx="2753370" cy="574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0202" tIns="44312" rIns="90202" bIns="44312" numCol="1" anchor="t" anchorCtr="0" compatLnSpc="1">
              <a:prstTxWarp prst="textNoShape">
                <a:avLst/>
              </a:prstTxWarp>
            </a:bodyPr>
            <a:lstStyle>
              <a:lvl1pPr marL="382588" indent="-382588" algn="l" defTabSz="908050" rtl="0" eaLnBrk="0" fontAlgn="base" hangingPunct="0">
                <a:lnSpc>
                  <a:spcPct val="95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hlink"/>
                </a:buClr>
                <a:buFont typeface="Wingdings" charset="0"/>
                <a:defRPr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+mn-lt"/>
                  <a:ea typeface="ＭＳ Ｐゴシック" pitchFamily="-1" charset="-128"/>
                  <a:cs typeface="ＭＳ Ｐゴシック" pitchFamily="-1" charset="-128"/>
                </a:defRPr>
              </a:lvl1pPr>
              <a:lvl2pPr marL="738188" indent="-241300" algn="l" defTabSz="908050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charset="0"/>
                <a:buChar char="n"/>
                <a:defRPr sz="2400" b="1">
                  <a:solidFill>
                    <a:schemeClr val="tx1"/>
                  </a:solidFill>
                  <a:latin typeface="+mn-lt"/>
                  <a:ea typeface="ＭＳ Ｐゴシック" pitchFamily="-1" charset="-128"/>
                </a:defRPr>
              </a:lvl2pPr>
              <a:lvl3pPr marL="1139825" indent="-234950" algn="l" defTabSz="908050" rtl="0" eaLnBrk="0" fontAlgn="base" hangingPunct="0">
                <a:lnSpc>
                  <a:spcPct val="107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5400"/>
                </a:buClr>
                <a:buSzPct val="90000"/>
                <a:buFont typeface="Wingdings" charset="0"/>
                <a:buChar char="l"/>
                <a:defRPr sz="2000" b="1">
                  <a:solidFill>
                    <a:schemeClr val="folHlink"/>
                  </a:solidFill>
                  <a:latin typeface="+mn-lt"/>
                  <a:ea typeface="ＭＳ Ｐゴシック" pitchFamily="-1" charset="-128"/>
                </a:defRPr>
              </a:lvl3pPr>
              <a:lvl4pPr marL="1592263" indent="-223838" algn="l" defTabSz="90805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ＭＳ Ｐゴシック" pitchFamily="-1" charset="-128"/>
                </a:defRPr>
              </a:lvl4pPr>
              <a:lvl5pPr marL="2441575" indent="-225425" algn="l" defTabSz="90805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800">
                  <a:solidFill>
                    <a:schemeClr val="tx1"/>
                  </a:solidFill>
                  <a:latin typeface="Times New Roman" pitchFamily="-1" charset="0"/>
                  <a:ea typeface="ＭＳ Ｐゴシック" pitchFamily="-1" charset="-128"/>
                </a:defRPr>
              </a:lvl5pPr>
              <a:lvl6pPr marL="2900855" indent="-228265" algn="l" defTabSz="911471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1800">
                  <a:solidFill>
                    <a:schemeClr val="tx1"/>
                  </a:solidFill>
                  <a:latin typeface="Times New Roman" pitchFamily="-1" charset="0"/>
                  <a:ea typeface="ＭＳ Ｐゴシック" pitchFamily="-1" charset="-128"/>
                </a:defRPr>
              </a:lvl6pPr>
              <a:lvl7pPr marL="3357383" indent="-228265" algn="l" defTabSz="911471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1800">
                  <a:solidFill>
                    <a:schemeClr val="tx1"/>
                  </a:solidFill>
                  <a:latin typeface="Times New Roman" pitchFamily="-1" charset="0"/>
                  <a:ea typeface="ＭＳ Ｐゴシック" pitchFamily="-1" charset="-128"/>
                </a:defRPr>
              </a:lvl7pPr>
              <a:lvl8pPr marL="3813909" indent="-228265" algn="l" defTabSz="911471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1800">
                  <a:solidFill>
                    <a:schemeClr val="tx1"/>
                  </a:solidFill>
                  <a:latin typeface="Times New Roman" pitchFamily="-1" charset="0"/>
                  <a:ea typeface="ＭＳ Ｐゴシック" pitchFamily="-1" charset="-128"/>
                </a:defRPr>
              </a:lvl8pPr>
              <a:lvl9pPr marL="4270438" indent="-228265" algn="l" defTabSz="911471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1800">
                  <a:solidFill>
                    <a:schemeClr val="tx1"/>
                  </a:solidFill>
                  <a:latin typeface="Times New Roman" pitchFamily="-1" charset="0"/>
                  <a:ea typeface="ＭＳ Ｐゴシック" pitchFamily="-1" charset="-128"/>
                </a:defRPr>
              </a:lvl9pPr>
            </a:lstStyle>
            <a:p>
              <a:pPr marL="0" indent="0" algn="ctr" defTabSz="904995" eaLnBrk="1" hangingPunct="1">
                <a:defRPr/>
              </a:pPr>
              <a:r>
                <a:rPr lang="en-US" sz="2000" dirty="0">
                  <a:latin typeface="Helvetica" charset="0"/>
                  <a:ea typeface="ＭＳ Ｐゴシック" charset="0"/>
                  <a:cs typeface="ＭＳ Ｐゴシック" charset="0"/>
                </a:rPr>
                <a:t>Y86-64 code: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849260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2125" eaLnBrk="1" hangingPunct="1">
              <a:defRPr/>
            </a:pPr>
            <a:r>
              <a:rPr lang="en-US" dirty="0">
                <a:ea typeface="+mj-ea"/>
                <a:cs typeface="+mj-cs"/>
              </a:rPr>
              <a:t>Instruction Decoding</a:t>
            </a:r>
          </a:p>
        </p:txBody>
      </p:sp>
      <p:sp>
        <p:nvSpPr>
          <p:cNvPr id="334021" name="Rectangle 197"/>
          <p:cNvSpPr>
            <a:spLocks noGrp="1" noChangeArrowheads="1"/>
          </p:cNvSpPr>
          <p:nvPr>
            <p:ph type="body" idx="1"/>
          </p:nvPr>
        </p:nvSpPr>
        <p:spPr>
          <a:xfrm>
            <a:off x="290520" y="4579938"/>
            <a:ext cx="8307387" cy="1865312"/>
          </a:xfrm>
        </p:spPr>
        <p:txBody>
          <a:bodyPr/>
          <a:lstStyle/>
          <a:p>
            <a:pPr marL="385472" indent="-385472" defTabSz="912125" eaLnBrk="1" hangingPunct="1">
              <a:tabLst>
                <a:tab pos="3826164" algn="l"/>
              </a:tabLst>
              <a:defRPr/>
            </a:pPr>
            <a:r>
              <a:rPr lang="en-US" dirty="0">
                <a:ea typeface="+mn-ea"/>
                <a:cs typeface="+mn-cs"/>
              </a:rPr>
              <a:t>Instruction </a:t>
            </a:r>
            <a:r>
              <a:rPr lang="en-US" dirty="0" smtClean="0">
                <a:ea typeface="+mn-ea"/>
                <a:cs typeface="+mn-cs"/>
              </a:rPr>
              <a:t>Format – Different Fields</a:t>
            </a:r>
            <a:endParaRPr lang="en-US" dirty="0">
              <a:ea typeface="+mn-ea"/>
              <a:cs typeface="+mn-cs"/>
            </a:endParaRPr>
          </a:p>
          <a:p>
            <a:pPr marL="742389" lvl="1" indent="-244290" defTabSz="912125" eaLnBrk="1" hangingPunct="1">
              <a:buFont typeface="Wingdings" pitchFamily="-1" charset="2"/>
              <a:buChar char="n"/>
              <a:tabLst>
                <a:tab pos="3826164" algn="l"/>
              </a:tabLst>
              <a:defRPr/>
            </a:pPr>
            <a:r>
              <a:rPr lang="en-US" dirty="0"/>
              <a:t>Instruction byte	</a:t>
            </a:r>
            <a:r>
              <a:rPr lang="en-US" dirty="0" err="1"/>
              <a:t>icode:ifun</a:t>
            </a:r>
            <a:endParaRPr lang="en-US" dirty="0"/>
          </a:p>
          <a:p>
            <a:pPr marL="742389" lvl="1" indent="-244290" defTabSz="912125" eaLnBrk="1" hangingPunct="1">
              <a:buFont typeface="Wingdings" pitchFamily="-1" charset="2"/>
              <a:buChar char="n"/>
              <a:tabLst>
                <a:tab pos="3826164" algn="l"/>
              </a:tabLst>
              <a:defRPr/>
            </a:pPr>
            <a:r>
              <a:rPr lang="en-US" dirty="0"/>
              <a:t>Optional register byte	</a:t>
            </a:r>
            <a:r>
              <a:rPr lang="en-US" dirty="0" err="1"/>
              <a:t>rA:rB</a:t>
            </a:r>
            <a:endParaRPr lang="en-US" dirty="0"/>
          </a:p>
          <a:p>
            <a:pPr marL="742389" lvl="1" indent="-244290" defTabSz="912125" eaLnBrk="1" hangingPunct="1">
              <a:buFont typeface="Wingdings" pitchFamily="-1" charset="2"/>
              <a:buChar char="n"/>
              <a:tabLst>
                <a:tab pos="3826164" algn="l"/>
              </a:tabLst>
              <a:defRPr/>
            </a:pPr>
            <a:r>
              <a:rPr lang="en-US" dirty="0"/>
              <a:t>Optional constant word	</a:t>
            </a:r>
            <a:r>
              <a:rPr lang="en-US" dirty="0" err="1"/>
              <a:t>valC</a:t>
            </a:r>
            <a:endParaRPr lang="en-US" dirty="0"/>
          </a:p>
        </p:txBody>
      </p:sp>
      <p:grpSp>
        <p:nvGrpSpPr>
          <p:cNvPr id="75779" name="Group 80"/>
          <p:cNvGrpSpPr>
            <a:grpSpLocks/>
          </p:cNvGrpSpPr>
          <p:nvPr/>
        </p:nvGrpSpPr>
        <p:grpSpPr bwMode="auto">
          <a:xfrm>
            <a:off x="3052763" y="2001838"/>
            <a:ext cx="609600" cy="306387"/>
            <a:chOff x="1536" y="2208"/>
            <a:chExt cx="384" cy="192"/>
          </a:xfrm>
        </p:grpSpPr>
        <p:sp>
          <p:nvSpPr>
            <p:cNvPr id="75799" name="Rectangle 81"/>
            <p:cNvSpPr>
              <a:spLocks noChangeArrowheads="1"/>
            </p:cNvSpPr>
            <p:nvPr/>
          </p:nvSpPr>
          <p:spPr bwMode="auto">
            <a:xfrm>
              <a:off x="1536" y="220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solidFill>
                    <a:srgbClr val="000066"/>
                  </a:solidFill>
                  <a:latin typeface="Courier New" charset="0"/>
                </a:rPr>
                <a:t>6</a:t>
              </a:r>
            </a:p>
          </p:txBody>
        </p:sp>
        <p:sp>
          <p:nvSpPr>
            <p:cNvPr id="75800" name="Rectangle 82"/>
            <p:cNvSpPr>
              <a:spLocks noChangeArrowheads="1"/>
            </p:cNvSpPr>
            <p:nvPr/>
          </p:nvSpPr>
          <p:spPr bwMode="auto">
            <a:xfrm>
              <a:off x="1728" y="220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solidFill>
                    <a:srgbClr val="000066"/>
                  </a:solidFill>
                  <a:latin typeface="Courier New" charset="0"/>
                </a:rPr>
                <a:t>0</a:t>
              </a:r>
            </a:p>
          </p:txBody>
        </p:sp>
        <p:sp>
          <p:nvSpPr>
            <p:cNvPr id="75801" name="Rectangle 83"/>
            <p:cNvSpPr>
              <a:spLocks noChangeArrowheads="1"/>
            </p:cNvSpPr>
            <p:nvPr/>
          </p:nvSpPr>
          <p:spPr bwMode="auto">
            <a:xfrm>
              <a:off x="1536" y="2208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solidFill>
                  <a:srgbClr val="000066"/>
                </a:solidFill>
                <a:latin typeface="Courier New" charset="0"/>
              </a:endParaRPr>
            </a:p>
          </p:txBody>
        </p:sp>
      </p:grpSp>
      <p:grpSp>
        <p:nvGrpSpPr>
          <p:cNvPr id="75780" name="Group 84"/>
          <p:cNvGrpSpPr>
            <a:grpSpLocks/>
          </p:cNvGrpSpPr>
          <p:nvPr/>
        </p:nvGrpSpPr>
        <p:grpSpPr bwMode="auto">
          <a:xfrm>
            <a:off x="3662370" y="2001838"/>
            <a:ext cx="611187" cy="306387"/>
            <a:chOff x="1920" y="2208"/>
            <a:chExt cx="384" cy="192"/>
          </a:xfrm>
        </p:grpSpPr>
        <p:sp>
          <p:nvSpPr>
            <p:cNvPr id="75796" name="Rectangle 85"/>
            <p:cNvSpPr>
              <a:spLocks noChangeArrowheads="1"/>
            </p:cNvSpPr>
            <p:nvPr/>
          </p:nvSpPr>
          <p:spPr bwMode="auto">
            <a:xfrm>
              <a:off x="1920" y="2208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solidFill>
                    <a:srgbClr val="000066"/>
                  </a:solidFill>
                </a:rPr>
                <a:t>rA</a:t>
              </a:r>
            </a:p>
          </p:txBody>
        </p:sp>
        <p:sp>
          <p:nvSpPr>
            <p:cNvPr id="75797" name="Rectangle 86"/>
            <p:cNvSpPr>
              <a:spLocks noChangeArrowheads="1"/>
            </p:cNvSpPr>
            <p:nvPr/>
          </p:nvSpPr>
          <p:spPr bwMode="auto">
            <a:xfrm>
              <a:off x="2112" y="2208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solidFill>
                    <a:srgbClr val="000066"/>
                  </a:solidFill>
                </a:rPr>
                <a:t>rB</a:t>
              </a:r>
            </a:p>
          </p:txBody>
        </p:sp>
        <p:sp>
          <p:nvSpPr>
            <p:cNvPr id="75798" name="Rectangle 87"/>
            <p:cNvSpPr>
              <a:spLocks noChangeArrowheads="1"/>
            </p:cNvSpPr>
            <p:nvPr/>
          </p:nvSpPr>
          <p:spPr bwMode="auto">
            <a:xfrm>
              <a:off x="1920" y="2208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solidFill>
                  <a:srgbClr val="000066"/>
                </a:solidFill>
                <a:latin typeface="Courier New" charset="0"/>
              </a:endParaRPr>
            </a:p>
          </p:txBody>
        </p:sp>
      </p:grpSp>
      <p:sp>
        <p:nvSpPr>
          <p:cNvPr id="75781" name="Rectangle 88"/>
          <p:cNvSpPr>
            <a:spLocks noChangeArrowheads="1"/>
          </p:cNvSpPr>
          <p:nvPr/>
        </p:nvSpPr>
        <p:spPr bwMode="auto">
          <a:xfrm>
            <a:off x="4273557" y="2001838"/>
            <a:ext cx="2441575" cy="306387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1314" tIns="45650" rIns="91314" bIns="45650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>
                <a:solidFill>
                  <a:srgbClr val="000066"/>
                </a:solidFill>
              </a:rPr>
              <a:t>D</a:t>
            </a:r>
          </a:p>
        </p:txBody>
      </p:sp>
      <p:sp>
        <p:nvSpPr>
          <p:cNvPr id="75782" name="Text Box 180"/>
          <p:cNvSpPr txBox="1">
            <a:spLocks noChangeArrowheads="1"/>
          </p:cNvSpPr>
          <p:nvPr/>
        </p:nvSpPr>
        <p:spPr bwMode="auto">
          <a:xfrm>
            <a:off x="1525588" y="2841632"/>
            <a:ext cx="9556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650" tIns="45650" rIns="45650" bIns="45650">
            <a:spAutoFit/>
          </a:bodyPr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sz="1800">
                <a:solidFill>
                  <a:srgbClr val="000066"/>
                </a:solidFill>
              </a:rPr>
              <a:t>icode</a:t>
            </a:r>
          </a:p>
        </p:txBody>
      </p:sp>
      <p:sp>
        <p:nvSpPr>
          <p:cNvPr id="75783" name="Text Box 182"/>
          <p:cNvSpPr txBox="1">
            <a:spLocks noChangeArrowheads="1"/>
          </p:cNvSpPr>
          <p:nvPr/>
        </p:nvSpPr>
        <p:spPr bwMode="auto">
          <a:xfrm>
            <a:off x="1525588" y="3148020"/>
            <a:ext cx="9556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650" tIns="45650" rIns="45650" bIns="45650">
            <a:spAutoFit/>
          </a:bodyPr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sz="1800">
                <a:solidFill>
                  <a:srgbClr val="000066"/>
                </a:solidFill>
              </a:rPr>
              <a:t>ifun</a:t>
            </a:r>
          </a:p>
        </p:txBody>
      </p:sp>
      <p:sp>
        <p:nvSpPr>
          <p:cNvPr id="75784" name="Text Box 183"/>
          <p:cNvSpPr txBox="1">
            <a:spLocks noChangeArrowheads="1"/>
          </p:cNvSpPr>
          <p:nvPr/>
        </p:nvSpPr>
        <p:spPr bwMode="auto">
          <a:xfrm>
            <a:off x="1525588" y="3452813"/>
            <a:ext cx="9556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650" tIns="45650" rIns="45650" bIns="45650">
            <a:spAutoFit/>
          </a:bodyPr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sz="1800">
                <a:solidFill>
                  <a:srgbClr val="000066"/>
                </a:solidFill>
              </a:rPr>
              <a:t>rA</a:t>
            </a:r>
          </a:p>
        </p:txBody>
      </p:sp>
      <p:sp>
        <p:nvSpPr>
          <p:cNvPr id="75785" name="Text Box 184"/>
          <p:cNvSpPr txBox="1">
            <a:spLocks noChangeArrowheads="1"/>
          </p:cNvSpPr>
          <p:nvPr/>
        </p:nvSpPr>
        <p:spPr bwMode="auto">
          <a:xfrm>
            <a:off x="1525588" y="3757613"/>
            <a:ext cx="955675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650" tIns="45650" rIns="45650" bIns="45650">
            <a:spAutoFit/>
          </a:bodyPr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sz="1800">
                <a:solidFill>
                  <a:srgbClr val="000066"/>
                </a:solidFill>
              </a:rPr>
              <a:t>rB</a:t>
            </a:r>
          </a:p>
        </p:txBody>
      </p:sp>
      <p:sp>
        <p:nvSpPr>
          <p:cNvPr id="75786" name="Text Box 185"/>
          <p:cNvSpPr txBox="1">
            <a:spLocks noChangeArrowheads="1"/>
          </p:cNvSpPr>
          <p:nvPr/>
        </p:nvSpPr>
        <p:spPr bwMode="auto">
          <a:xfrm>
            <a:off x="1525588" y="4064007"/>
            <a:ext cx="9556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650" tIns="45650" rIns="45650" bIns="45650">
            <a:spAutoFit/>
          </a:bodyPr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sz="1800">
                <a:solidFill>
                  <a:srgbClr val="000066"/>
                </a:solidFill>
              </a:rPr>
              <a:t>valC</a:t>
            </a:r>
          </a:p>
        </p:txBody>
      </p:sp>
      <p:sp>
        <p:nvSpPr>
          <p:cNvPr id="75787" name="Freeform 186"/>
          <p:cNvSpPr>
            <a:spLocks/>
          </p:cNvSpPr>
          <p:nvPr/>
        </p:nvSpPr>
        <p:spPr bwMode="auto">
          <a:xfrm>
            <a:off x="2435232" y="2351088"/>
            <a:ext cx="763588" cy="627062"/>
          </a:xfrm>
          <a:custGeom>
            <a:avLst/>
            <a:gdLst>
              <a:gd name="T0" fmla="*/ 0 w 432"/>
              <a:gd name="T1" fmla="*/ 482803 h 432"/>
              <a:gd name="T2" fmla="*/ 51224 w 432"/>
              <a:gd name="T3" fmla="*/ 482803 h 432"/>
              <a:gd name="T4" fmla="*/ 155438 w 432"/>
              <a:gd name="T5" fmla="*/ 0 h 432"/>
              <a:gd name="T6" fmla="*/ 0 60000 65536"/>
              <a:gd name="T7" fmla="*/ 0 60000 65536"/>
              <a:gd name="T8" fmla="*/ 0 60000 65536"/>
              <a:gd name="T9" fmla="*/ 0 w 432"/>
              <a:gd name="T10" fmla="*/ 0 h 432"/>
              <a:gd name="T11" fmla="*/ 432 w 432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32">
                <a:moveTo>
                  <a:pt x="0" y="432"/>
                </a:moveTo>
                <a:lnTo>
                  <a:pt x="144" y="432"/>
                </a:lnTo>
                <a:lnTo>
                  <a:pt x="432" y="0"/>
                </a:lnTo>
              </a:path>
            </a:pathLst>
          </a:custGeom>
          <a:noFill/>
          <a:ln w="50800">
            <a:solidFill>
              <a:schemeClr val="tx2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650" tIns="45650" rIns="45650" bIns="45650" anchor="ctr">
            <a:spAutoFit/>
          </a:bodyPr>
          <a:lstStyle/>
          <a:p>
            <a:endParaRPr lang="en-US"/>
          </a:p>
        </p:txBody>
      </p:sp>
      <p:sp>
        <p:nvSpPr>
          <p:cNvPr id="75788" name="Freeform 187"/>
          <p:cNvSpPr>
            <a:spLocks/>
          </p:cNvSpPr>
          <p:nvPr/>
        </p:nvSpPr>
        <p:spPr bwMode="auto">
          <a:xfrm>
            <a:off x="2511896" y="2372648"/>
            <a:ext cx="990804" cy="990930"/>
          </a:xfrm>
          <a:custGeom>
            <a:avLst/>
            <a:gdLst>
              <a:gd name="T0" fmla="*/ 0 w 624"/>
              <a:gd name="T1" fmla="*/ 354543 h 624"/>
              <a:gd name="T2" fmla="*/ 41092 w 624"/>
              <a:gd name="T3" fmla="*/ 354543 h 624"/>
              <a:gd name="T4" fmla="*/ 133549 w 624"/>
              <a:gd name="T5" fmla="*/ 0 h 624"/>
              <a:gd name="T6" fmla="*/ 0 60000 65536"/>
              <a:gd name="T7" fmla="*/ 0 60000 65536"/>
              <a:gd name="T8" fmla="*/ 0 60000 65536"/>
              <a:gd name="T9" fmla="*/ 0 w 624"/>
              <a:gd name="T10" fmla="*/ 0 h 624"/>
              <a:gd name="T11" fmla="*/ 624 w 62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4" h="624">
                <a:moveTo>
                  <a:pt x="0" y="624"/>
                </a:moveTo>
                <a:lnTo>
                  <a:pt x="192" y="624"/>
                </a:lnTo>
                <a:lnTo>
                  <a:pt x="624" y="0"/>
                </a:lnTo>
              </a:path>
            </a:pathLst>
          </a:custGeom>
          <a:noFill/>
          <a:ln w="50800">
            <a:solidFill>
              <a:schemeClr val="tx2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45650" tIns="45650" rIns="45650" bIns="45650" anchor="ctr">
            <a:spAutoFit/>
          </a:bodyPr>
          <a:lstStyle/>
          <a:p>
            <a:endParaRPr lang="en-US"/>
          </a:p>
        </p:txBody>
      </p:sp>
      <p:sp>
        <p:nvSpPr>
          <p:cNvPr id="75789" name="Freeform 188"/>
          <p:cNvSpPr>
            <a:spLocks/>
          </p:cNvSpPr>
          <p:nvPr/>
        </p:nvSpPr>
        <p:spPr bwMode="auto">
          <a:xfrm>
            <a:off x="2483985" y="2330778"/>
            <a:ext cx="1353633" cy="1325892"/>
          </a:xfrm>
          <a:custGeom>
            <a:avLst/>
            <a:gdLst>
              <a:gd name="T0" fmla="*/ 0 w 816"/>
              <a:gd name="T1" fmla="*/ 358820 h 816"/>
              <a:gd name="T2" fmla="*/ 36780 w 816"/>
              <a:gd name="T3" fmla="*/ 358820 h 816"/>
              <a:gd name="T4" fmla="*/ 127855 w 816"/>
              <a:gd name="T5" fmla="*/ 0 h 816"/>
              <a:gd name="T6" fmla="*/ 0 60000 65536"/>
              <a:gd name="T7" fmla="*/ 0 60000 65536"/>
              <a:gd name="T8" fmla="*/ 0 60000 65536"/>
              <a:gd name="T9" fmla="*/ 0 w 816"/>
              <a:gd name="T10" fmla="*/ 0 h 816"/>
              <a:gd name="T11" fmla="*/ 816 w 816"/>
              <a:gd name="T12" fmla="*/ 816 h 8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816">
                <a:moveTo>
                  <a:pt x="0" y="816"/>
                </a:moveTo>
                <a:lnTo>
                  <a:pt x="240" y="816"/>
                </a:lnTo>
                <a:lnTo>
                  <a:pt x="816" y="0"/>
                </a:lnTo>
              </a:path>
            </a:pathLst>
          </a:custGeom>
          <a:noFill/>
          <a:ln w="50800">
            <a:solidFill>
              <a:schemeClr val="tx2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45650" tIns="45650" rIns="45650" bIns="45650" anchor="ctr">
            <a:spAutoFit/>
          </a:bodyPr>
          <a:lstStyle/>
          <a:p>
            <a:endParaRPr lang="en-US"/>
          </a:p>
        </p:txBody>
      </p:sp>
      <p:sp>
        <p:nvSpPr>
          <p:cNvPr id="75790" name="Freeform 189"/>
          <p:cNvSpPr>
            <a:spLocks/>
          </p:cNvSpPr>
          <p:nvPr/>
        </p:nvSpPr>
        <p:spPr bwMode="auto">
          <a:xfrm>
            <a:off x="2508847" y="2330778"/>
            <a:ext cx="1677647" cy="1625947"/>
          </a:xfrm>
          <a:custGeom>
            <a:avLst/>
            <a:gdLst>
              <a:gd name="T0" fmla="*/ 0 w 1008"/>
              <a:gd name="T1" fmla="*/ 352643 h 1008"/>
              <a:gd name="T2" fmla="*/ 32379 w 1008"/>
              <a:gd name="T3" fmla="*/ 352643 h 1008"/>
              <a:gd name="T4" fmla="*/ 98842 w 1008"/>
              <a:gd name="T5" fmla="*/ 0 h 1008"/>
              <a:gd name="T6" fmla="*/ 0 60000 65536"/>
              <a:gd name="T7" fmla="*/ 0 60000 65536"/>
              <a:gd name="T8" fmla="*/ 0 60000 65536"/>
              <a:gd name="T9" fmla="*/ 0 w 1008"/>
              <a:gd name="T10" fmla="*/ 0 h 1008"/>
              <a:gd name="T11" fmla="*/ 1008 w 1008"/>
              <a:gd name="T12" fmla="*/ 1008 h 10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1008">
                <a:moveTo>
                  <a:pt x="0" y="1008"/>
                </a:moveTo>
                <a:lnTo>
                  <a:pt x="336" y="1008"/>
                </a:lnTo>
                <a:lnTo>
                  <a:pt x="1008" y="0"/>
                </a:lnTo>
              </a:path>
            </a:pathLst>
          </a:custGeom>
          <a:noFill/>
          <a:ln w="50800">
            <a:solidFill>
              <a:schemeClr val="tx2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45650" tIns="45650" rIns="45650" bIns="45650" anchor="ctr">
            <a:spAutoFit/>
          </a:bodyPr>
          <a:lstStyle/>
          <a:p>
            <a:endParaRPr lang="en-US"/>
          </a:p>
        </p:txBody>
      </p:sp>
      <p:sp>
        <p:nvSpPr>
          <p:cNvPr id="75791" name="Freeform 190"/>
          <p:cNvSpPr>
            <a:spLocks/>
          </p:cNvSpPr>
          <p:nvPr/>
        </p:nvSpPr>
        <p:spPr bwMode="auto">
          <a:xfrm>
            <a:off x="2494892" y="2372648"/>
            <a:ext cx="2821955" cy="1872075"/>
          </a:xfrm>
          <a:custGeom>
            <a:avLst/>
            <a:gdLst>
              <a:gd name="T0" fmla="*/ 0 w 1632"/>
              <a:gd name="T1" fmla="*/ 350121 h 1200"/>
              <a:gd name="T2" fmla="*/ 71336 w 1632"/>
              <a:gd name="T3" fmla="*/ 350121 h 1200"/>
              <a:gd name="T4" fmla="*/ 140744 w 1632"/>
              <a:gd name="T5" fmla="*/ 0 h 1200"/>
              <a:gd name="T6" fmla="*/ 0 60000 65536"/>
              <a:gd name="T7" fmla="*/ 0 60000 65536"/>
              <a:gd name="T8" fmla="*/ 0 60000 65536"/>
              <a:gd name="T9" fmla="*/ 0 w 1632"/>
              <a:gd name="T10" fmla="*/ 0 h 1200"/>
              <a:gd name="T11" fmla="*/ 1632 w 1632"/>
              <a:gd name="T12" fmla="*/ 1200 h 1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32" h="1200">
                <a:moveTo>
                  <a:pt x="0" y="1200"/>
                </a:moveTo>
                <a:lnTo>
                  <a:pt x="816" y="1200"/>
                </a:lnTo>
                <a:lnTo>
                  <a:pt x="1632" y="0"/>
                </a:lnTo>
              </a:path>
            </a:pathLst>
          </a:custGeom>
          <a:noFill/>
          <a:ln w="50800">
            <a:solidFill>
              <a:schemeClr val="tx2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45650" tIns="45650" rIns="45650" bIns="45650" anchor="ctr">
            <a:spAutoFit/>
          </a:bodyPr>
          <a:lstStyle/>
          <a:p>
            <a:endParaRPr lang="en-US"/>
          </a:p>
        </p:txBody>
      </p:sp>
      <p:sp>
        <p:nvSpPr>
          <p:cNvPr id="75792" name="AutoShape 192"/>
          <p:cNvSpPr>
            <a:spLocks/>
          </p:cNvSpPr>
          <p:nvPr/>
        </p:nvSpPr>
        <p:spPr bwMode="auto">
          <a:xfrm rot="5400000">
            <a:off x="3852870" y="1485456"/>
            <a:ext cx="230187" cy="653366"/>
          </a:xfrm>
          <a:prstGeom prst="leftBrace">
            <a:avLst>
              <a:gd name="adj1" fmla="val 22072"/>
              <a:gd name="adj2" fmla="val 48694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650" tIns="45650" rIns="45650" bIns="4565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75793" name="AutoShape 193"/>
          <p:cNvSpPr>
            <a:spLocks/>
          </p:cNvSpPr>
          <p:nvPr/>
        </p:nvSpPr>
        <p:spPr bwMode="auto">
          <a:xfrm rot="5400000">
            <a:off x="5379251" y="1445419"/>
            <a:ext cx="228600" cy="731838"/>
          </a:xfrm>
          <a:prstGeom prst="leftBrace">
            <a:avLst>
              <a:gd name="adj1" fmla="val 89120"/>
              <a:gd name="adj2" fmla="val 49866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650" tIns="45650" rIns="45650" bIns="4565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75794" name="Text Box 194"/>
          <p:cNvSpPr txBox="1">
            <a:spLocks noChangeArrowheads="1"/>
          </p:cNvSpPr>
          <p:nvPr/>
        </p:nvSpPr>
        <p:spPr bwMode="auto">
          <a:xfrm>
            <a:off x="3454400" y="1220788"/>
            <a:ext cx="102870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5650" tIns="45650" rIns="45650" bIns="45650">
            <a:spAutoFit/>
          </a:bodyPr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Optional</a:t>
            </a:r>
          </a:p>
        </p:txBody>
      </p:sp>
      <p:sp>
        <p:nvSpPr>
          <p:cNvPr id="75795" name="Text Box 195"/>
          <p:cNvSpPr txBox="1">
            <a:spLocks noChangeArrowheads="1"/>
          </p:cNvSpPr>
          <p:nvPr/>
        </p:nvSpPr>
        <p:spPr bwMode="auto">
          <a:xfrm>
            <a:off x="4956182" y="1238257"/>
            <a:ext cx="10287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5650" tIns="45650" rIns="45650" bIns="45650">
            <a:spAutoFit/>
          </a:bodyPr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127921157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ChangeArrowheads="1"/>
          </p:cNvSpPr>
          <p:nvPr/>
        </p:nvSpPr>
        <p:spPr bwMode="auto">
          <a:xfrm>
            <a:off x="3340100" y="1035050"/>
            <a:ext cx="26035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14" tIns="44050" rIns="89714" bIns="44050"/>
          <a:lstStyle/>
          <a:p>
            <a:pPr marL="219445" indent="-219445" algn="l" defTabSz="885677">
              <a:spcBef>
                <a:spcPct val="30000"/>
              </a:spcBef>
            </a:pPr>
            <a:r>
              <a:rPr lang="en-US" sz="2400">
                <a:solidFill>
                  <a:srgbClr val="003300"/>
                </a:solidFill>
              </a:rPr>
              <a:t> </a:t>
            </a:r>
          </a:p>
          <a:p>
            <a:pPr marL="219445" indent="-219445" defTabSz="885677">
              <a:lnSpc>
                <a:spcPct val="100000"/>
              </a:lnSpc>
            </a:pPr>
            <a:endParaRPr lang="en-US" sz="2400">
              <a:solidFill>
                <a:srgbClr val="003300"/>
              </a:solidFill>
            </a:endParaRPr>
          </a:p>
        </p:txBody>
      </p:sp>
      <p:sp>
        <p:nvSpPr>
          <p:cNvPr id="51202" name="Rectangle 3"/>
          <p:cNvSpPr>
            <a:spLocks noChangeArrowheads="1"/>
          </p:cNvSpPr>
          <p:nvPr/>
        </p:nvSpPr>
        <p:spPr bwMode="auto">
          <a:xfrm>
            <a:off x="990600" y="1447854"/>
            <a:ext cx="6781800" cy="25733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9714" tIns="44050" rIns="89714" bIns="44050">
            <a:spAutoFit/>
          </a:bodyPr>
          <a:lstStyle/>
          <a:p>
            <a:pPr algn="l">
              <a:lnSpc>
                <a:spcPct val="100000"/>
              </a:lnSpc>
              <a:tabLst>
                <a:tab pos="451521" algn="l"/>
                <a:tab pos="1471391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00401040 &lt;_sum&gt;:</a:t>
            </a:r>
          </a:p>
          <a:p>
            <a:pPr algn="l">
              <a:lnSpc>
                <a:spcPct val="100000"/>
              </a:lnSpc>
              <a:tabLst>
                <a:tab pos="451521" algn="l"/>
                <a:tab pos="1471391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 0:	55             	push   %ebp</a:t>
            </a:r>
          </a:p>
          <a:p>
            <a:pPr algn="l">
              <a:lnSpc>
                <a:spcPct val="100000"/>
              </a:lnSpc>
              <a:tabLst>
                <a:tab pos="451521" algn="l"/>
                <a:tab pos="1471391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 1:	89 e5          	mov    %esp,%ebp</a:t>
            </a:r>
          </a:p>
          <a:p>
            <a:pPr algn="l">
              <a:lnSpc>
                <a:spcPct val="100000"/>
              </a:lnSpc>
              <a:tabLst>
                <a:tab pos="451521" algn="l"/>
                <a:tab pos="1471391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 3:	8b 45 0c       	mov    0xc(%ebp),%eax</a:t>
            </a:r>
          </a:p>
          <a:p>
            <a:pPr algn="l">
              <a:lnSpc>
                <a:spcPct val="100000"/>
              </a:lnSpc>
              <a:tabLst>
                <a:tab pos="451521" algn="l"/>
                <a:tab pos="1471391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 6:	03 45 08       	add    0x8(%ebp),%eax</a:t>
            </a:r>
          </a:p>
          <a:p>
            <a:pPr algn="l">
              <a:lnSpc>
                <a:spcPct val="100000"/>
              </a:lnSpc>
              <a:tabLst>
                <a:tab pos="451521" algn="l"/>
                <a:tab pos="1471391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 9:	89 ec          	mov    %ebp,%esp</a:t>
            </a:r>
          </a:p>
          <a:p>
            <a:pPr algn="l">
              <a:lnSpc>
                <a:spcPct val="100000"/>
              </a:lnSpc>
              <a:tabLst>
                <a:tab pos="451521" algn="l"/>
                <a:tab pos="1471391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 b:	5d             	pop    %ebp</a:t>
            </a:r>
          </a:p>
          <a:p>
            <a:pPr algn="l">
              <a:lnSpc>
                <a:spcPct val="100000"/>
              </a:lnSpc>
              <a:tabLst>
                <a:tab pos="451521" algn="l"/>
                <a:tab pos="1471391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 c:	c3             	ret    </a:t>
            </a:r>
          </a:p>
          <a:p>
            <a:pPr algn="l">
              <a:lnSpc>
                <a:spcPct val="100000"/>
              </a:lnSpc>
              <a:tabLst>
                <a:tab pos="451521" algn="l"/>
                <a:tab pos="1471391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 </a:t>
            </a:r>
            <a:r>
              <a:rPr lang="en-US" sz="1800" i="1">
                <a:solidFill>
                  <a:srgbClr val="000066"/>
                </a:solidFill>
                <a:latin typeface="Courier New" charset="0"/>
              </a:rPr>
              <a:t>d:	8d 76 00       	lea    0x0(%esi),%esi</a:t>
            </a:r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68199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Binary Object </a:t>
            </a:r>
            <a:r>
              <a:rPr lang="en-US" dirty="0"/>
              <a:t>Code</a:t>
            </a:r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4114800"/>
            <a:ext cx="8382000" cy="2249488"/>
          </a:xfrm>
        </p:spPr>
        <p:txBody>
          <a:bodyPr/>
          <a:lstStyle/>
          <a:p>
            <a:pPr marL="382498" indent="-382498" eaLnBrk="1" hangingPunct="1">
              <a:defRPr/>
            </a:pPr>
            <a:r>
              <a:rPr lang="en-US" dirty="0" smtClean="0"/>
              <a:t>Encoding &amp; Execution</a:t>
            </a:r>
            <a:endParaRPr lang="en-US" dirty="0"/>
          </a:p>
          <a:p>
            <a:pPr marL="738237" lvl="1" indent="-243980" eaLnBrk="1" hangingPunct="1">
              <a:buFont typeface="Wingdings" charset="2"/>
              <a:buChar char="n"/>
              <a:defRPr/>
            </a:pPr>
            <a:r>
              <a:rPr lang="en-US" dirty="0" smtClean="0"/>
              <a:t>How is it that “55” represents “push %ebp”</a:t>
            </a:r>
          </a:p>
          <a:p>
            <a:pPr marL="738237" lvl="1" indent="-243980" eaLnBrk="1" hangingPunct="1">
              <a:buFont typeface="Wingdings" charset="2"/>
              <a:buChar char="n"/>
              <a:defRPr/>
            </a:pPr>
            <a:r>
              <a:rPr lang="en-US" dirty="0" smtClean="0"/>
              <a:t>How is it that “03 45 08” represents “add 0x8(%ebp), %eax”?</a:t>
            </a:r>
          </a:p>
          <a:p>
            <a:pPr marL="738237" lvl="1" indent="-243980" eaLnBrk="1" hangingPunct="1">
              <a:buFont typeface="Wingdings" charset="2"/>
              <a:buChar char="n"/>
              <a:defRPr/>
            </a:pPr>
            <a:r>
              <a:rPr lang="en-US" dirty="0" smtClean="0"/>
              <a:t>Note how the encodings are variable length</a:t>
            </a:r>
          </a:p>
          <a:p>
            <a:pPr marL="738237" lvl="1" indent="-243980" eaLnBrk="1" hangingPunct="1">
              <a:buFont typeface="Wingdings" charset="2"/>
              <a:buChar char="n"/>
              <a:defRPr/>
            </a:pPr>
            <a:r>
              <a:rPr lang="en-US" dirty="0" smtClean="0"/>
              <a:t>How does the CPU execute each instruction?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2438400" y="1668463"/>
            <a:ext cx="533400" cy="488950"/>
          </a:xfrm>
          <a:prstGeom prst="ellipse">
            <a:avLst/>
          </a:prstGeom>
          <a:noFill/>
          <a:ln w="190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lIns="45306" tIns="45306" rIns="45306" bIns="45306" anchor="ctr">
            <a:spAutoFit/>
          </a:bodyPr>
          <a:lstStyle/>
          <a:p>
            <a:pPr defTabSz="906660">
              <a:defRPr/>
            </a:pPr>
            <a:endParaRPr lang="en-US" sz="1800">
              <a:solidFill>
                <a:srgbClr val="000066"/>
              </a:solidFill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438400" y="2498726"/>
            <a:ext cx="1371600" cy="488950"/>
          </a:xfrm>
          <a:prstGeom prst="ellipse">
            <a:avLst/>
          </a:prstGeom>
          <a:noFill/>
          <a:ln w="190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lIns="45306" tIns="45306" rIns="45306" bIns="45306" anchor="ctr">
            <a:spAutoFit/>
          </a:bodyPr>
          <a:lstStyle/>
          <a:p>
            <a:pPr defTabSz="906660">
              <a:defRPr/>
            </a:pPr>
            <a:endParaRPr lang="en-US" sz="1800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7" name="Group 75"/>
          <p:cNvGrpSpPr>
            <a:grpSpLocks/>
          </p:cNvGrpSpPr>
          <p:nvPr/>
        </p:nvGrpSpPr>
        <p:grpSpPr bwMode="auto">
          <a:xfrm>
            <a:off x="3324279" y="2661933"/>
            <a:ext cx="723900" cy="879780"/>
            <a:chOff x="768" y="1674"/>
            <a:chExt cx="455" cy="553"/>
          </a:xfrm>
        </p:grpSpPr>
        <p:sp>
          <p:nvSpPr>
            <p:cNvPr id="77913" name="Freeform 76"/>
            <p:cNvSpPr>
              <a:spLocks/>
            </p:cNvSpPr>
            <p:nvPr/>
          </p:nvSpPr>
          <p:spPr bwMode="auto">
            <a:xfrm>
              <a:off x="907" y="1674"/>
              <a:ext cx="58" cy="396"/>
            </a:xfrm>
            <a:custGeom>
              <a:avLst/>
              <a:gdLst>
                <a:gd name="T0" fmla="*/ 0 w 144"/>
                <a:gd name="T1" fmla="*/ 0 h 96"/>
                <a:gd name="T2" fmla="*/ 0 w 144"/>
                <a:gd name="T3" fmla="*/ 13159 h 96"/>
                <a:gd name="T4" fmla="*/ 1 w 144"/>
                <a:gd name="T5" fmla="*/ 13159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77914" name="Freeform 77"/>
            <p:cNvSpPr>
              <a:spLocks/>
            </p:cNvSpPr>
            <p:nvPr/>
          </p:nvSpPr>
          <p:spPr bwMode="auto">
            <a:xfrm>
              <a:off x="816" y="1747"/>
              <a:ext cx="194" cy="396"/>
            </a:xfrm>
            <a:custGeom>
              <a:avLst/>
              <a:gdLst>
                <a:gd name="T0" fmla="*/ 0 w 144"/>
                <a:gd name="T1" fmla="*/ 0 h 96"/>
                <a:gd name="T2" fmla="*/ 0 w 144"/>
                <a:gd name="T3" fmla="*/ 13901 h 96"/>
                <a:gd name="T4" fmla="*/ 861 w 144"/>
                <a:gd name="T5" fmla="*/ 13901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77915" name="Freeform 78"/>
            <p:cNvSpPr>
              <a:spLocks/>
            </p:cNvSpPr>
            <p:nvPr/>
          </p:nvSpPr>
          <p:spPr bwMode="auto">
            <a:xfrm>
              <a:off x="768" y="1819"/>
              <a:ext cx="240" cy="396"/>
            </a:xfrm>
            <a:custGeom>
              <a:avLst/>
              <a:gdLst>
                <a:gd name="T0" fmla="*/ 0 w 144"/>
                <a:gd name="T1" fmla="*/ 0 h 96"/>
                <a:gd name="T2" fmla="*/ 0 w 144"/>
                <a:gd name="T3" fmla="*/ 13901 h 96"/>
                <a:gd name="T4" fmla="*/ 3088 w 144"/>
                <a:gd name="T5" fmla="*/ 13901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77916" name="Text Box 79"/>
            <p:cNvSpPr txBox="1">
              <a:spLocks noChangeArrowheads="1"/>
            </p:cNvSpPr>
            <p:nvPr/>
          </p:nvSpPr>
          <p:spPr bwMode="auto">
            <a:xfrm>
              <a:off x="1008" y="1825"/>
              <a:ext cx="21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400">
                  <a:solidFill>
                    <a:srgbClr val="000066"/>
                  </a:solidFill>
                </a:rPr>
                <a:t>OF</a:t>
              </a:r>
            </a:p>
          </p:txBody>
        </p:sp>
        <p:sp>
          <p:nvSpPr>
            <p:cNvPr id="77917" name="Text Box 80"/>
            <p:cNvSpPr txBox="1">
              <a:spLocks noChangeArrowheads="1"/>
            </p:cNvSpPr>
            <p:nvPr/>
          </p:nvSpPr>
          <p:spPr bwMode="auto">
            <a:xfrm>
              <a:off x="1008" y="1935"/>
              <a:ext cx="19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400">
                  <a:solidFill>
                    <a:srgbClr val="000066"/>
                  </a:solidFill>
                </a:rPr>
                <a:t>ZF</a:t>
              </a:r>
            </a:p>
          </p:txBody>
        </p:sp>
        <p:sp>
          <p:nvSpPr>
            <p:cNvPr id="77918" name="Text Box 81"/>
            <p:cNvSpPr txBox="1">
              <a:spLocks noChangeArrowheads="1"/>
            </p:cNvSpPr>
            <p:nvPr/>
          </p:nvSpPr>
          <p:spPr bwMode="auto">
            <a:xfrm>
              <a:off x="1008" y="2045"/>
              <a:ext cx="209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400">
                  <a:solidFill>
                    <a:srgbClr val="000066"/>
                  </a:solidFill>
                </a:rPr>
                <a:t>CF</a:t>
              </a:r>
            </a:p>
          </p:txBody>
        </p:sp>
      </p:grpSp>
      <p:grpSp>
        <p:nvGrpSpPr>
          <p:cNvPr id="19458" name="Group 82"/>
          <p:cNvGrpSpPr>
            <a:grpSpLocks/>
          </p:cNvGrpSpPr>
          <p:nvPr/>
        </p:nvGrpSpPr>
        <p:grpSpPr bwMode="auto">
          <a:xfrm>
            <a:off x="5427663" y="2661933"/>
            <a:ext cx="722312" cy="879780"/>
            <a:chOff x="768" y="1674"/>
            <a:chExt cx="455" cy="553"/>
          </a:xfrm>
        </p:grpSpPr>
        <p:sp>
          <p:nvSpPr>
            <p:cNvPr id="77907" name="Freeform 83"/>
            <p:cNvSpPr>
              <a:spLocks/>
            </p:cNvSpPr>
            <p:nvPr/>
          </p:nvSpPr>
          <p:spPr bwMode="auto">
            <a:xfrm>
              <a:off x="907" y="1674"/>
              <a:ext cx="58" cy="396"/>
            </a:xfrm>
            <a:custGeom>
              <a:avLst/>
              <a:gdLst>
                <a:gd name="T0" fmla="*/ 0 w 144"/>
                <a:gd name="T1" fmla="*/ 0 h 96"/>
                <a:gd name="T2" fmla="*/ 0 w 144"/>
                <a:gd name="T3" fmla="*/ 13159 h 96"/>
                <a:gd name="T4" fmla="*/ 1 w 144"/>
                <a:gd name="T5" fmla="*/ 13159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77908" name="Freeform 84"/>
            <p:cNvSpPr>
              <a:spLocks/>
            </p:cNvSpPr>
            <p:nvPr/>
          </p:nvSpPr>
          <p:spPr bwMode="auto">
            <a:xfrm>
              <a:off x="816" y="1747"/>
              <a:ext cx="192" cy="396"/>
            </a:xfrm>
            <a:custGeom>
              <a:avLst/>
              <a:gdLst>
                <a:gd name="T0" fmla="*/ 0 w 144"/>
                <a:gd name="T1" fmla="*/ 0 h 96"/>
                <a:gd name="T2" fmla="*/ 0 w 144"/>
                <a:gd name="T3" fmla="*/ 13901 h 96"/>
                <a:gd name="T4" fmla="*/ 809 w 144"/>
                <a:gd name="T5" fmla="*/ 13901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77909" name="Freeform 85"/>
            <p:cNvSpPr>
              <a:spLocks/>
            </p:cNvSpPr>
            <p:nvPr/>
          </p:nvSpPr>
          <p:spPr bwMode="auto">
            <a:xfrm>
              <a:off x="768" y="1819"/>
              <a:ext cx="240" cy="396"/>
            </a:xfrm>
            <a:custGeom>
              <a:avLst/>
              <a:gdLst>
                <a:gd name="T0" fmla="*/ 0 w 144"/>
                <a:gd name="T1" fmla="*/ 0 h 96"/>
                <a:gd name="T2" fmla="*/ 0 w 144"/>
                <a:gd name="T3" fmla="*/ 13901 h 96"/>
                <a:gd name="T4" fmla="*/ 3088 w 144"/>
                <a:gd name="T5" fmla="*/ 13901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77910" name="Text Box 86"/>
            <p:cNvSpPr txBox="1">
              <a:spLocks noChangeArrowheads="1"/>
            </p:cNvSpPr>
            <p:nvPr/>
          </p:nvSpPr>
          <p:spPr bwMode="auto">
            <a:xfrm>
              <a:off x="1008" y="1825"/>
              <a:ext cx="21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400">
                  <a:solidFill>
                    <a:srgbClr val="000066"/>
                  </a:solidFill>
                </a:rPr>
                <a:t>OF</a:t>
              </a:r>
            </a:p>
          </p:txBody>
        </p:sp>
        <p:sp>
          <p:nvSpPr>
            <p:cNvPr id="77911" name="Text Box 87"/>
            <p:cNvSpPr txBox="1">
              <a:spLocks noChangeArrowheads="1"/>
            </p:cNvSpPr>
            <p:nvPr/>
          </p:nvSpPr>
          <p:spPr bwMode="auto">
            <a:xfrm>
              <a:off x="1008" y="1935"/>
              <a:ext cx="19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400">
                  <a:solidFill>
                    <a:srgbClr val="000066"/>
                  </a:solidFill>
                </a:rPr>
                <a:t>ZF</a:t>
              </a:r>
            </a:p>
          </p:txBody>
        </p:sp>
        <p:sp>
          <p:nvSpPr>
            <p:cNvPr id="77912" name="Text Box 88"/>
            <p:cNvSpPr txBox="1">
              <a:spLocks noChangeArrowheads="1"/>
            </p:cNvSpPr>
            <p:nvPr/>
          </p:nvSpPr>
          <p:spPr bwMode="auto">
            <a:xfrm>
              <a:off x="1008" y="2045"/>
              <a:ext cx="209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400">
                  <a:solidFill>
                    <a:srgbClr val="000066"/>
                  </a:solidFill>
                </a:rPr>
                <a:t>CF</a:t>
              </a:r>
            </a:p>
          </p:txBody>
        </p:sp>
      </p:grpSp>
      <p:grpSp>
        <p:nvGrpSpPr>
          <p:cNvPr id="19459" name="Group 89"/>
          <p:cNvGrpSpPr>
            <a:grpSpLocks/>
          </p:cNvGrpSpPr>
          <p:nvPr/>
        </p:nvGrpSpPr>
        <p:grpSpPr bwMode="auto">
          <a:xfrm>
            <a:off x="7531124" y="2661933"/>
            <a:ext cx="722313" cy="879780"/>
            <a:chOff x="768" y="1674"/>
            <a:chExt cx="455" cy="553"/>
          </a:xfrm>
        </p:grpSpPr>
        <p:sp>
          <p:nvSpPr>
            <p:cNvPr id="77901" name="Freeform 90"/>
            <p:cNvSpPr>
              <a:spLocks/>
            </p:cNvSpPr>
            <p:nvPr/>
          </p:nvSpPr>
          <p:spPr bwMode="auto">
            <a:xfrm>
              <a:off x="907" y="1674"/>
              <a:ext cx="58" cy="396"/>
            </a:xfrm>
            <a:custGeom>
              <a:avLst/>
              <a:gdLst>
                <a:gd name="T0" fmla="*/ 0 w 144"/>
                <a:gd name="T1" fmla="*/ 0 h 96"/>
                <a:gd name="T2" fmla="*/ 0 w 144"/>
                <a:gd name="T3" fmla="*/ 13159 h 96"/>
                <a:gd name="T4" fmla="*/ 1 w 144"/>
                <a:gd name="T5" fmla="*/ 13159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77902" name="Freeform 91"/>
            <p:cNvSpPr>
              <a:spLocks/>
            </p:cNvSpPr>
            <p:nvPr/>
          </p:nvSpPr>
          <p:spPr bwMode="auto">
            <a:xfrm>
              <a:off x="816" y="1747"/>
              <a:ext cx="192" cy="396"/>
            </a:xfrm>
            <a:custGeom>
              <a:avLst/>
              <a:gdLst>
                <a:gd name="T0" fmla="*/ 0 w 144"/>
                <a:gd name="T1" fmla="*/ 0 h 96"/>
                <a:gd name="T2" fmla="*/ 0 w 144"/>
                <a:gd name="T3" fmla="*/ 13901 h 96"/>
                <a:gd name="T4" fmla="*/ 809 w 144"/>
                <a:gd name="T5" fmla="*/ 13901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77903" name="Freeform 92"/>
            <p:cNvSpPr>
              <a:spLocks/>
            </p:cNvSpPr>
            <p:nvPr/>
          </p:nvSpPr>
          <p:spPr bwMode="auto">
            <a:xfrm>
              <a:off x="768" y="1819"/>
              <a:ext cx="240" cy="396"/>
            </a:xfrm>
            <a:custGeom>
              <a:avLst/>
              <a:gdLst>
                <a:gd name="T0" fmla="*/ 0 w 144"/>
                <a:gd name="T1" fmla="*/ 0 h 96"/>
                <a:gd name="T2" fmla="*/ 0 w 144"/>
                <a:gd name="T3" fmla="*/ 13901 h 96"/>
                <a:gd name="T4" fmla="*/ 3088 w 144"/>
                <a:gd name="T5" fmla="*/ 13901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77904" name="Text Box 93"/>
            <p:cNvSpPr txBox="1">
              <a:spLocks noChangeArrowheads="1"/>
            </p:cNvSpPr>
            <p:nvPr/>
          </p:nvSpPr>
          <p:spPr bwMode="auto">
            <a:xfrm>
              <a:off x="1008" y="1825"/>
              <a:ext cx="21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400">
                  <a:solidFill>
                    <a:srgbClr val="000066"/>
                  </a:solidFill>
                </a:rPr>
                <a:t>OF</a:t>
              </a:r>
            </a:p>
          </p:txBody>
        </p:sp>
        <p:sp>
          <p:nvSpPr>
            <p:cNvPr id="77905" name="Text Box 94"/>
            <p:cNvSpPr txBox="1">
              <a:spLocks noChangeArrowheads="1"/>
            </p:cNvSpPr>
            <p:nvPr/>
          </p:nvSpPr>
          <p:spPr bwMode="auto">
            <a:xfrm>
              <a:off x="1008" y="1935"/>
              <a:ext cx="19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400">
                  <a:solidFill>
                    <a:srgbClr val="000066"/>
                  </a:solidFill>
                </a:rPr>
                <a:t>ZF</a:t>
              </a:r>
            </a:p>
          </p:txBody>
        </p:sp>
        <p:sp>
          <p:nvSpPr>
            <p:cNvPr id="77906" name="Text Box 95"/>
            <p:cNvSpPr txBox="1">
              <a:spLocks noChangeArrowheads="1"/>
            </p:cNvSpPr>
            <p:nvPr/>
          </p:nvSpPr>
          <p:spPr bwMode="auto">
            <a:xfrm>
              <a:off x="1008" y="2045"/>
              <a:ext cx="209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400">
                  <a:solidFill>
                    <a:srgbClr val="000066"/>
                  </a:solidFill>
                </a:rPr>
                <a:t>CF</a:t>
              </a:r>
            </a:p>
          </p:txBody>
        </p:sp>
      </p:grpSp>
      <p:grpSp>
        <p:nvGrpSpPr>
          <p:cNvPr id="77828" name="Group 74"/>
          <p:cNvGrpSpPr>
            <a:grpSpLocks/>
          </p:cNvGrpSpPr>
          <p:nvPr/>
        </p:nvGrpSpPr>
        <p:grpSpPr bwMode="auto">
          <a:xfrm>
            <a:off x="1220788" y="2661933"/>
            <a:ext cx="723900" cy="879780"/>
            <a:chOff x="768" y="1674"/>
            <a:chExt cx="455" cy="553"/>
          </a:xfrm>
        </p:grpSpPr>
        <p:sp>
          <p:nvSpPr>
            <p:cNvPr id="77895" name="Freeform 68"/>
            <p:cNvSpPr>
              <a:spLocks/>
            </p:cNvSpPr>
            <p:nvPr/>
          </p:nvSpPr>
          <p:spPr bwMode="auto">
            <a:xfrm>
              <a:off x="907" y="1674"/>
              <a:ext cx="58" cy="396"/>
            </a:xfrm>
            <a:custGeom>
              <a:avLst/>
              <a:gdLst>
                <a:gd name="T0" fmla="*/ 0 w 144"/>
                <a:gd name="T1" fmla="*/ 0 h 96"/>
                <a:gd name="T2" fmla="*/ 0 w 144"/>
                <a:gd name="T3" fmla="*/ 13159 h 96"/>
                <a:gd name="T4" fmla="*/ 1 w 144"/>
                <a:gd name="T5" fmla="*/ 13159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77896" name="Freeform 69"/>
            <p:cNvSpPr>
              <a:spLocks/>
            </p:cNvSpPr>
            <p:nvPr/>
          </p:nvSpPr>
          <p:spPr bwMode="auto">
            <a:xfrm>
              <a:off x="816" y="1747"/>
              <a:ext cx="194" cy="396"/>
            </a:xfrm>
            <a:custGeom>
              <a:avLst/>
              <a:gdLst>
                <a:gd name="T0" fmla="*/ 0 w 144"/>
                <a:gd name="T1" fmla="*/ 0 h 96"/>
                <a:gd name="T2" fmla="*/ 0 w 144"/>
                <a:gd name="T3" fmla="*/ 13901 h 96"/>
                <a:gd name="T4" fmla="*/ 861 w 144"/>
                <a:gd name="T5" fmla="*/ 13901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77897" name="Freeform 70"/>
            <p:cNvSpPr>
              <a:spLocks/>
            </p:cNvSpPr>
            <p:nvPr/>
          </p:nvSpPr>
          <p:spPr bwMode="auto">
            <a:xfrm>
              <a:off x="768" y="1819"/>
              <a:ext cx="240" cy="396"/>
            </a:xfrm>
            <a:custGeom>
              <a:avLst/>
              <a:gdLst>
                <a:gd name="T0" fmla="*/ 0 w 144"/>
                <a:gd name="T1" fmla="*/ 0 h 96"/>
                <a:gd name="T2" fmla="*/ 0 w 144"/>
                <a:gd name="T3" fmla="*/ 13901 h 96"/>
                <a:gd name="T4" fmla="*/ 3088 w 144"/>
                <a:gd name="T5" fmla="*/ 13901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77898" name="Text Box 71"/>
            <p:cNvSpPr txBox="1">
              <a:spLocks noChangeArrowheads="1"/>
            </p:cNvSpPr>
            <p:nvPr/>
          </p:nvSpPr>
          <p:spPr bwMode="auto">
            <a:xfrm>
              <a:off x="1008" y="1825"/>
              <a:ext cx="21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400">
                  <a:solidFill>
                    <a:srgbClr val="000066"/>
                  </a:solidFill>
                </a:rPr>
                <a:t>OF</a:t>
              </a:r>
            </a:p>
          </p:txBody>
        </p:sp>
        <p:sp>
          <p:nvSpPr>
            <p:cNvPr id="77899" name="Text Box 72"/>
            <p:cNvSpPr txBox="1">
              <a:spLocks noChangeArrowheads="1"/>
            </p:cNvSpPr>
            <p:nvPr/>
          </p:nvSpPr>
          <p:spPr bwMode="auto">
            <a:xfrm>
              <a:off x="1008" y="1935"/>
              <a:ext cx="19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400">
                  <a:solidFill>
                    <a:srgbClr val="000066"/>
                  </a:solidFill>
                </a:rPr>
                <a:t>ZF</a:t>
              </a:r>
            </a:p>
          </p:txBody>
        </p:sp>
        <p:sp>
          <p:nvSpPr>
            <p:cNvPr id="77900" name="Text Box 73"/>
            <p:cNvSpPr txBox="1">
              <a:spLocks noChangeArrowheads="1"/>
            </p:cNvSpPr>
            <p:nvPr/>
          </p:nvSpPr>
          <p:spPr bwMode="auto">
            <a:xfrm>
              <a:off x="1008" y="2045"/>
              <a:ext cx="209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400">
                  <a:solidFill>
                    <a:srgbClr val="000066"/>
                  </a:solidFill>
                </a:rPr>
                <a:t>CF</a:t>
              </a:r>
            </a:p>
          </p:txBody>
        </p:sp>
      </p:grp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Arithmetic Logic Unit</a:t>
            </a:r>
          </a:p>
        </p:txBody>
      </p:sp>
      <p:sp>
        <p:nvSpPr>
          <p:cNvPr id="778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67" y="3970338"/>
            <a:ext cx="8307387" cy="2474912"/>
          </a:xfrm>
        </p:spPr>
        <p:txBody>
          <a:bodyPr/>
          <a:lstStyle/>
          <a:p>
            <a:pPr lvl="1" eaLnBrk="1" hangingPunct="1"/>
            <a:r>
              <a:rPr lang="en-US" dirty="0">
                <a:latin typeface="Helvetica" charset="0"/>
                <a:ea typeface="ＭＳ Ｐゴシック" charset="0"/>
              </a:rPr>
              <a:t>Combinational logic</a:t>
            </a:r>
          </a:p>
          <a:p>
            <a:pPr lvl="2" eaLnBrk="1" hangingPunct="1"/>
            <a:r>
              <a:rPr lang="en-US" dirty="0">
                <a:latin typeface="Helvetica" charset="0"/>
                <a:ea typeface="ＭＳ Ｐゴシック" charset="0"/>
              </a:rPr>
              <a:t>Continuously responding to inputs</a:t>
            </a:r>
          </a:p>
          <a:p>
            <a:pPr lvl="1" eaLnBrk="1" hangingPunct="1"/>
            <a:r>
              <a:rPr lang="en-US" dirty="0">
                <a:latin typeface="Helvetica" charset="0"/>
                <a:ea typeface="ＭＳ Ｐゴシック" charset="0"/>
              </a:rPr>
              <a:t>Control signal selects function computed</a:t>
            </a:r>
          </a:p>
          <a:p>
            <a:pPr lvl="2" eaLnBrk="1" hangingPunct="1"/>
            <a:r>
              <a:rPr lang="en-US" dirty="0">
                <a:latin typeface="Helvetica" charset="0"/>
                <a:ea typeface="ＭＳ Ｐゴシック" charset="0"/>
              </a:rPr>
              <a:t>Corresponding to 4 arithmetic/logical operations in Y86</a:t>
            </a:r>
          </a:p>
          <a:p>
            <a:pPr lvl="1" eaLnBrk="1" hangingPunct="1"/>
            <a:r>
              <a:rPr lang="en-US" dirty="0">
                <a:latin typeface="Helvetica" charset="0"/>
                <a:ea typeface="ＭＳ Ｐゴシック" charset="0"/>
              </a:rPr>
              <a:t>Also computes values for condition codes</a:t>
            </a:r>
          </a:p>
        </p:txBody>
      </p:sp>
      <p:grpSp>
        <p:nvGrpSpPr>
          <p:cNvPr id="77831" name="Group 4"/>
          <p:cNvGrpSpPr>
            <a:grpSpLocks/>
          </p:cNvGrpSpPr>
          <p:nvPr/>
        </p:nvGrpSpPr>
        <p:grpSpPr bwMode="auto">
          <a:xfrm>
            <a:off x="381000" y="1450975"/>
            <a:ext cx="2065338" cy="1755775"/>
            <a:chOff x="336" y="576"/>
            <a:chExt cx="1299" cy="1104"/>
          </a:xfrm>
        </p:grpSpPr>
        <p:grpSp>
          <p:nvGrpSpPr>
            <p:cNvPr id="77883" name="Group 5"/>
            <p:cNvGrpSpPr>
              <a:grpSpLocks/>
            </p:cNvGrpSpPr>
            <p:nvPr/>
          </p:nvGrpSpPr>
          <p:grpSpPr bwMode="auto">
            <a:xfrm>
              <a:off x="528" y="768"/>
              <a:ext cx="672" cy="912"/>
              <a:chOff x="3792" y="2736"/>
              <a:chExt cx="672" cy="912"/>
            </a:xfrm>
          </p:grpSpPr>
          <p:sp>
            <p:nvSpPr>
              <p:cNvPr id="77888" name="Line 6"/>
              <p:cNvSpPr>
                <a:spLocks noChangeShapeType="1"/>
              </p:cNvSpPr>
              <p:nvPr/>
            </p:nvSpPr>
            <p:spPr bwMode="auto">
              <a:xfrm rot="5400000" flipV="1">
                <a:off x="3888" y="288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89" name="Line 7"/>
              <p:cNvSpPr>
                <a:spLocks noChangeShapeType="1"/>
              </p:cNvSpPr>
              <p:nvPr/>
            </p:nvSpPr>
            <p:spPr bwMode="auto">
              <a:xfrm rot="5400000">
                <a:off x="4032" y="283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7890" name="Group 8"/>
              <p:cNvGrpSpPr>
                <a:grpSpLocks/>
              </p:cNvGrpSpPr>
              <p:nvPr/>
            </p:nvGrpSpPr>
            <p:grpSpPr bwMode="auto">
              <a:xfrm>
                <a:off x="3984" y="2832"/>
                <a:ext cx="288" cy="816"/>
                <a:chOff x="3984" y="2832"/>
                <a:chExt cx="288" cy="816"/>
              </a:xfrm>
            </p:grpSpPr>
            <p:sp>
              <p:nvSpPr>
                <p:cNvPr id="77893" name="Freeform 9"/>
                <p:cNvSpPr>
                  <a:spLocks/>
                </p:cNvSpPr>
                <p:nvPr/>
              </p:nvSpPr>
              <p:spPr bwMode="auto">
                <a:xfrm>
                  <a:off x="3982" y="2830"/>
                  <a:ext cx="290" cy="818"/>
                </a:xfrm>
                <a:custGeom>
                  <a:avLst/>
                  <a:gdLst>
                    <a:gd name="T0" fmla="*/ 0 w 288"/>
                    <a:gd name="T1" fmla="*/ 0 h 816"/>
                    <a:gd name="T2" fmla="*/ 300 w 288"/>
                    <a:gd name="T3" fmla="*/ 192 h 816"/>
                    <a:gd name="T4" fmla="*/ 300 w 288"/>
                    <a:gd name="T5" fmla="*/ 636 h 816"/>
                    <a:gd name="T6" fmla="*/ 0 w 288"/>
                    <a:gd name="T7" fmla="*/ 828 h 816"/>
                    <a:gd name="T8" fmla="*/ 0 w 288"/>
                    <a:gd name="T9" fmla="*/ 0 h 8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88" h="816">
                      <a:moveTo>
                        <a:pt x="0" y="0"/>
                      </a:moveTo>
                      <a:lnTo>
                        <a:pt x="288" y="192"/>
                      </a:lnTo>
                      <a:lnTo>
                        <a:pt x="288" y="624"/>
                      </a:lnTo>
                      <a:lnTo>
                        <a:pt x="0" y="8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894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030" y="2974"/>
                  <a:ext cx="242" cy="5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2pPr>
                  <a:lvl3pPr marL="1143000" indent="-228600"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3pPr>
                  <a:lvl4pPr marL="1600200" indent="-228600"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4pPr>
                  <a:lvl5pPr marL="2057400" indent="-228600"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9pPr>
                </a:lstStyle>
                <a:p>
                  <a:pPr algn="l" eaLnBrk="1" hangingPunct="1">
                    <a:lnSpc>
                      <a:spcPct val="100000"/>
                    </a:lnSpc>
                  </a:pPr>
                  <a:r>
                    <a:rPr lang="en-US" sz="1600" b="0">
                      <a:solidFill>
                        <a:srgbClr val="000066"/>
                      </a:solidFill>
                    </a:rPr>
                    <a:t>A</a:t>
                  </a:r>
                </a:p>
                <a:p>
                  <a:pPr algn="l" eaLnBrk="1" hangingPunct="1">
                    <a:lnSpc>
                      <a:spcPct val="100000"/>
                    </a:lnSpc>
                  </a:pPr>
                  <a:r>
                    <a:rPr lang="en-US" sz="1600" b="0">
                      <a:solidFill>
                        <a:srgbClr val="000066"/>
                      </a:solidFill>
                    </a:rPr>
                    <a:t>L</a:t>
                  </a:r>
                </a:p>
                <a:p>
                  <a:pPr algn="l" eaLnBrk="1" hangingPunct="1">
                    <a:lnSpc>
                      <a:spcPct val="100000"/>
                    </a:lnSpc>
                  </a:pPr>
                  <a:r>
                    <a:rPr lang="en-US" sz="1600" b="0">
                      <a:solidFill>
                        <a:srgbClr val="000066"/>
                      </a:solidFill>
                    </a:rPr>
                    <a:t>U</a:t>
                  </a:r>
                </a:p>
              </p:txBody>
            </p:sp>
          </p:grpSp>
          <p:sp>
            <p:nvSpPr>
              <p:cNvPr id="77891" name="Line 11"/>
              <p:cNvSpPr>
                <a:spLocks noChangeShapeType="1"/>
              </p:cNvSpPr>
              <p:nvPr/>
            </p:nvSpPr>
            <p:spPr bwMode="auto">
              <a:xfrm rot="5400000" flipV="1">
                <a:off x="3888" y="3408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92" name="Line 12"/>
              <p:cNvSpPr>
                <a:spLocks noChangeShapeType="1"/>
              </p:cNvSpPr>
              <p:nvPr/>
            </p:nvSpPr>
            <p:spPr bwMode="auto">
              <a:xfrm rot="5400000" flipV="1">
                <a:off x="4368" y="312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7884" name="Rectangle 13"/>
            <p:cNvSpPr>
              <a:spLocks noChangeArrowheads="1"/>
            </p:cNvSpPr>
            <p:nvPr/>
          </p:nvSpPr>
          <p:spPr bwMode="auto">
            <a:xfrm>
              <a:off x="336" y="892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</a:rPr>
                <a:t>Y</a:t>
              </a:r>
            </a:p>
          </p:txBody>
        </p:sp>
        <p:sp>
          <p:nvSpPr>
            <p:cNvPr id="77885" name="Rectangle 14"/>
            <p:cNvSpPr>
              <a:spLocks noChangeArrowheads="1"/>
            </p:cNvSpPr>
            <p:nvPr/>
          </p:nvSpPr>
          <p:spPr bwMode="auto">
            <a:xfrm>
              <a:off x="336" y="1440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</a:rPr>
                <a:t>X</a:t>
              </a:r>
            </a:p>
          </p:txBody>
        </p:sp>
        <p:sp>
          <p:nvSpPr>
            <p:cNvPr id="77886" name="Rectangle 15"/>
            <p:cNvSpPr>
              <a:spLocks noChangeArrowheads="1"/>
            </p:cNvSpPr>
            <p:nvPr/>
          </p:nvSpPr>
          <p:spPr bwMode="auto">
            <a:xfrm>
              <a:off x="1200" y="1160"/>
              <a:ext cx="43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</a:rPr>
                <a:t>X </a:t>
              </a:r>
              <a:r>
                <a:rPr lang="en-US" sz="1600" b="0">
                  <a:solidFill>
                    <a:srgbClr val="000066"/>
                  </a:solidFill>
                  <a:latin typeface="Courier New" charset="0"/>
                </a:rPr>
                <a:t>+</a:t>
              </a:r>
              <a:r>
                <a:rPr lang="en-US" sz="1600" b="0">
                  <a:solidFill>
                    <a:srgbClr val="000066"/>
                  </a:solidFill>
                </a:rPr>
                <a:t> Y</a:t>
              </a:r>
            </a:p>
          </p:txBody>
        </p:sp>
        <p:sp>
          <p:nvSpPr>
            <p:cNvPr id="77887" name="Rectangle 16"/>
            <p:cNvSpPr>
              <a:spLocks noChangeArrowheads="1"/>
            </p:cNvSpPr>
            <p:nvPr/>
          </p:nvSpPr>
          <p:spPr bwMode="auto">
            <a:xfrm>
              <a:off x="432" y="576"/>
              <a:ext cx="114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</a:rPr>
                <a:t>Function code = 0</a:t>
              </a:r>
            </a:p>
          </p:txBody>
        </p:sp>
      </p:grpSp>
      <p:grpSp>
        <p:nvGrpSpPr>
          <p:cNvPr id="19464" name="Group 17"/>
          <p:cNvGrpSpPr>
            <a:grpSpLocks/>
          </p:cNvGrpSpPr>
          <p:nvPr/>
        </p:nvGrpSpPr>
        <p:grpSpPr bwMode="auto">
          <a:xfrm>
            <a:off x="2514654" y="1450975"/>
            <a:ext cx="2065338" cy="1755775"/>
            <a:chOff x="336" y="576"/>
            <a:chExt cx="1299" cy="1104"/>
          </a:xfrm>
        </p:grpSpPr>
        <p:grpSp>
          <p:nvGrpSpPr>
            <p:cNvPr id="77871" name="Group 18"/>
            <p:cNvGrpSpPr>
              <a:grpSpLocks/>
            </p:cNvGrpSpPr>
            <p:nvPr/>
          </p:nvGrpSpPr>
          <p:grpSpPr bwMode="auto">
            <a:xfrm>
              <a:off x="528" y="768"/>
              <a:ext cx="672" cy="912"/>
              <a:chOff x="3792" y="2736"/>
              <a:chExt cx="672" cy="912"/>
            </a:xfrm>
          </p:grpSpPr>
          <p:sp>
            <p:nvSpPr>
              <p:cNvPr id="77876" name="Line 19"/>
              <p:cNvSpPr>
                <a:spLocks noChangeShapeType="1"/>
              </p:cNvSpPr>
              <p:nvPr/>
            </p:nvSpPr>
            <p:spPr bwMode="auto">
              <a:xfrm rot="5400000" flipV="1">
                <a:off x="3888" y="288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77" name="Line 20"/>
              <p:cNvSpPr>
                <a:spLocks noChangeShapeType="1"/>
              </p:cNvSpPr>
              <p:nvPr/>
            </p:nvSpPr>
            <p:spPr bwMode="auto">
              <a:xfrm rot="5400000">
                <a:off x="4032" y="283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7878" name="Group 21"/>
              <p:cNvGrpSpPr>
                <a:grpSpLocks/>
              </p:cNvGrpSpPr>
              <p:nvPr/>
            </p:nvGrpSpPr>
            <p:grpSpPr bwMode="auto">
              <a:xfrm>
                <a:off x="3984" y="2832"/>
                <a:ext cx="288" cy="816"/>
                <a:chOff x="3984" y="2832"/>
                <a:chExt cx="288" cy="816"/>
              </a:xfrm>
            </p:grpSpPr>
            <p:sp>
              <p:nvSpPr>
                <p:cNvPr id="77881" name="Freeform 22"/>
                <p:cNvSpPr>
                  <a:spLocks/>
                </p:cNvSpPr>
                <p:nvPr/>
              </p:nvSpPr>
              <p:spPr bwMode="auto">
                <a:xfrm>
                  <a:off x="3982" y="2830"/>
                  <a:ext cx="290" cy="818"/>
                </a:xfrm>
                <a:custGeom>
                  <a:avLst/>
                  <a:gdLst>
                    <a:gd name="T0" fmla="*/ 0 w 288"/>
                    <a:gd name="T1" fmla="*/ 0 h 816"/>
                    <a:gd name="T2" fmla="*/ 300 w 288"/>
                    <a:gd name="T3" fmla="*/ 192 h 816"/>
                    <a:gd name="T4" fmla="*/ 300 w 288"/>
                    <a:gd name="T5" fmla="*/ 636 h 816"/>
                    <a:gd name="T6" fmla="*/ 0 w 288"/>
                    <a:gd name="T7" fmla="*/ 828 h 816"/>
                    <a:gd name="T8" fmla="*/ 0 w 288"/>
                    <a:gd name="T9" fmla="*/ 0 h 8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88" h="816">
                      <a:moveTo>
                        <a:pt x="0" y="0"/>
                      </a:moveTo>
                      <a:lnTo>
                        <a:pt x="288" y="192"/>
                      </a:lnTo>
                      <a:lnTo>
                        <a:pt x="288" y="624"/>
                      </a:lnTo>
                      <a:lnTo>
                        <a:pt x="0" y="8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882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030" y="2974"/>
                  <a:ext cx="242" cy="5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2pPr>
                  <a:lvl3pPr marL="1143000" indent="-228600"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3pPr>
                  <a:lvl4pPr marL="1600200" indent="-228600"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4pPr>
                  <a:lvl5pPr marL="2057400" indent="-228600"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9pPr>
                </a:lstStyle>
                <a:p>
                  <a:pPr algn="l" eaLnBrk="1" hangingPunct="1">
                    <a:lnSpc>
                      <a:spcPct val="100000"/>
                    </a:lnSpc>
                  </a:pPr>
                  <a:r>
                    <a:rPr lang="en-US" sz="1600" b="0">
                      <a:solidFill>
                        <a:srgbClr val="000066"/>
                      </a:solidFill>
                    </a:rPr>
                    <a:t>A</a:t>
                  </a:r>
                </a:p>
                <a:p>
                  <a:pPr algn="l" eaLnBrk="1" hangingPunct="1">
                    <a:lnSpc>
                      <a:spcPct val="100000"/>
                    </a:lnSpc>
                  </a:pPr>
                  <a:r>
                    <a:rPr lang="en-US" sz="1600" b="0">
                      <a:solidFill>
                        <a:srgbClr val="000066"/>
                      </a:solidFill>
                    </a:rPr>
                    <a:t>L</a:t>
                  </a:r>
                </a:p>
                <a:p>
                  <a:pPr algn="l" eaLnBrk="1" hangingPunct="1">
                    <a:lnSpc>
                      <a:spcPct val="100000"/>
                    </a:lnSpc>
                  </a:pPr>
                  <a:r>
                    <a:rPr lang="en-US" sz="1600" b="0">
                      <a:solidFill>
                        <a:srgbClr val="000066"/>
                      </a:solidFill>
                    </a:rPr>
                    <a:t>U</a:t>
                  </a:r>
                </a:p>
              </p:txBody>
            </p:sp>
          </p:grpSp>
          <p:sp>
            <p:nvSpPr>
              <p:cNvPr id="77879" name="Line 24"/>
              <p:cNvSpPr>
                <a:spLocks noChangeShapeType="1"/>
              </p:cNvSpPr>
              <p:nvPr/>
            </p:nvSpPr>
            <p:spPr bwMode="auto">
              <a:xfrm rot="5400000" flipV="1">
                <a:off x="3888" y="3408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80" name="Line 25"/>
              <p:cNvSpPr>
                <a:spLocks noChangeShapeType="1"/>
              </p:cNvSpPr>
              <p:nvPr/>
            </p:nvSpPr>
            <p:spPr bwMode="auto">
              <a:xfrm rot="5400000" flipV="1">
                <a:off x="4368" y="312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7872" name="Rectangle 26"/>
            <p:cNvSpPr>
              <a:spLocks noChangeArrowheads="1"/>
            </p:cNvSpPr>
            <p:nvPr/>
          </p:nvSpPr>
          <p:spPr bwMode="auto">
            <a:xfrm>
              <a:off x="336" y="892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</a:rPr>
                <a:t>Y</a:t>
              </a:r>
            </a:p>
          </p:txBody>
        </p:sp>
        <p:sp>
          <p:nvSpPr>
            <p:cNvPr id="77873" name="Rectangle 27"/>
            <p:cNvSpPr>
              <a:spLocks noChangeArrowheads="1"/>
            </p:cNvSpPr>
            <p:nvPr/>
          </p:nvSpPr>
          <p:spPr bwMode="auto">
            <a:xfrm>
              <a:off x="336" y="1440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</a:rPr>
                <a:t>X</a:t>
              </a:r>
            </a:p>
          </p:txBody>
        </p:sp>
        <p:sp>
          <p:nvSpPr>
            <p:cNvPr id="77874" name="Rectangle 28"/>
            <p:cNvSpPr>
              <a:spLocks noChangeArrowheads="1"/>
            </p:cNvSpPr>
            <p:nvPr/>
          </p:nvSpPr>
          <p:spPr bwMode="auto">
            <a:xfrm>
              <a:off x="1200" y="1160"/>
              <a:ext cx="43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</a:rPr>
                <a:t>X </a:t>
              </a:r>
              <a:r>
                <a:rPr lang="en-US" sz="1600" b="0">
                  <a:solidFill>
                    <a:srgbClr val="000066"/>
                  </a:solidFill>
                  <a:latin typeface="Courier New" charset="0"/>
                </a:rPr>
                <a:t>-</a:t>
              </a:r>
              <a:r>
                <a:rPr lang="en-US" sz="1600" b="0">
                  <a:solidFill>
                    <a:srgbClr val="000066"/>
                  </a:solidFill>
                </a:rPr>
                <a:t> Y</a:t>
              </a:r>
            </a:p>
          </p:txBody>
        </p:sp>
        <p:sp>
          <p:nvSpPr>
            <p:cNvPr id="77875" name="Rectangle 29"/>
            <p:cNvSpPr>
              <a:spLocks noChangeArrowheads="1"/>
            </p:cNvSpPr>
            <p:nvPr/>
          </p:nvSpPr>
          <p:spPr bwMode="auto">
            <a:xfrm>
              <a:off x="432" y="576"/>
              <a:ext cx="114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</a:rPr>
                <a:t>Function code = 1</a:t>
              </a:r>
            </a:p>
          </p:txBody>
        </p:sp>
      </p:grpSp>
      <p:grpSp>
        <p:nvGrpSpPr>
          <p:cNvPr id="19465" name="Group 30"/>
          <p:cNvGrpSpPr>
            <a:grpSpLocks/>
          </p:cNvGrpSpPr>
          <p:nvPr/>
        </p:nvGrpSpPr>
        <p:grpSpPr bwMode="auto">
          <a:xfrm>
            <a:off x="4648200" y="1450975"/>
            <a:ext cx="2065338" cy="1755775"/>
            <a:chOff x="336" y="576"/>
            <a:chExt cx="1299" cy="1104"/>
          </a:xfrm>
        </p:grpSpPr>
        <p:grpSp>
          <p:nvGrpSpPr>
            <p:cNvPr id="77859" name="Group 31"/>
            <p:cNvGrpSpPr>
              <a:grpSpLocks/>
            </p:cNvGrpSpPr>
            <p:nvPr/>
          </p:nvGrpSpPr>
          <p:grpSpPr bwMode="auto">
            <a:xfrm>
              <a:off x="528" y="768"/>
              <a:ext cx="672" cy="912"/>
              <a:chOff x="3792" y="2736"/>
              <a:chExt cx="672" cy="912"/>
            </a:xfrm>
          </p:grpSpPr>
          <p:sp>
            <p:nvSpPr>
              <p:cNvPr id="77864" name="Line 32"/>
              <p:cNvSpPr>
                <a:spLocks noChangeShapeType="1"/>
              </p:cNvSpPr>
              <p:nvPr/>
            </p:nvSpPr>
            <p:spPr bwMode="auto">
              <a:xfrm rot="5400000" flipV="1">
                <a:off x="3888" y="288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65" name="Line 33"/>
              <p:cNvSpPr>
                <a:spLocks noChangeShapeType="1"/>
              </p:cNvSpPr>
              <p:nvPr/>
            </p:nvSpPr>
            <p:spPr bwMode="auto">
              <a:xfrm rot="5400000">
                <a:off x="4032" y="283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7866" name="Group 34"/>
              <p:cNvGrpSpPr>
                <a:grpSpLocks/>
              </p:cNvGrpSpPr>
              <p:nvPr/>
            </p:nvGrpSpPr>
            <p:grpSpPr bwMode="auto">
              <a:xfrm>
                <a:off x="3984" y="2832"/>
                <a:ext cx="288" cy="816"/>
                <a:chOff x="3984" y="2832"/>
                <a:chExt cx="288" cy="816"/>
              </a:xfrm>
            </p:grpSpPr>
            <p:sp>
              <p:nvSpPr>
                <p:cNvPr id="77869" name="Freeform 35"/>
                <p:cNvSpPr>
                  <a:spLocks/>
                </p:cNvSpPr>
                <p:nvPr/>
              </p:nvSpPr>
              <p:spPr bwMode="auto">
                <a:xfrm>
                  <a:off x="3982" y="2830"/>
                  <a:ext cx="290" cy="818"/>
                </a:xfrm>
                <a:custGeom>
                  <a:avLst/>
                  <a:gdLst>
                    <a:gd name="T0" fmla="*/ 0 w 288"/>
                    <a:gd name="T1" fmla="*/ 0 h 816"/>
                    <a:gd name="T2" fmla="*/ 300 w 288"/>
                    <a:gd name="T3" fmla="*/ 192 h 816"/>
                    <a:gd name="T4" fmla="*/ 300 w 288"/>
                    <a:gd name="T5" fmla="*/ 636 h 816"/>
                    <a:gd name="T6" fmla="*/ 0 w 288"/>
                    <a:gd name="T7" fmla="*/ 828 h 816"/>
                    <a:gd name="T8" fmla="*/ 0 w 288"/>
                    <a:gd name="T9" fmla="*/ 0 h 8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88" h="816">
                      <a:moveTo>
                        <a:pt x="0" y="0"/>
                      </a:moveTo>
                      <a:lnTo>
                        <a:pt x="288" y="192"/>
                      </a:lnTo>
                      <a:lnTo>
                        <a:pt x="288" y="624"/>
                      </a:lnTo>
                      <a:lnTo>
                        <a:pt x="0" y="8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870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4030" y="2974"/>
                  <a:ext cx="242" cy="5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2pPr>
                  <a:lvl3pPr marL="1143000" indent="-228600"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3pPr>
                  <a:lvl4pPr marL="1600200" indent="-228600"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4pPr>
                  <a:lvl5pPr marL="2057400" indent="-228600"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9pPr>
                </a:lstStyle>
                <a:p>
                  <a:pPr algn="l" eaLnBrk="1" hangingPunct="1">
                    <a:lnSpc>
                      <a:spcPct val="100000"/>
                    </a:lnSpc>
                  </a:pPr>
                  <a:r>
                    <a:rPr lang="en-US" sz="1600" b="0">
                      <a:solidFill>
                        <a:srgbClr val="000066"/>
                      </a:solidFill>
                    </a:rPr>
                    <a:t>A</a:t>
                  </a:r>
                </a:p>
                <a:p>
                  <a:pPr algn="l" eaLnBrk="1" hangingPunct="1">
                    <a:lnSpc>
                      <a:spcPct val="100000"/>
                    </a:lnSpc>
                  </a:pPr>
                  <a:r>
                    <a:rPr lang="en-US" sz="1600" b="0">
                      <a:solidFill>
                        <a:srgbClr val="000066"/>
                      </a:solidFill>
                    </a:rPr>
                    <a:t>L</a:t>
                  </a:r>
                </a:p>
                <a:p>
                  <a:pPr algn="l" eaLnBrk="1" hangingPunct="1">
                    <a:lnSpc>
                      <a:spcPct val="100000"/>
                    </a:lnSpc>
                  </a:pPr>
                  <a:r>
                    <a:rPr lang="en-US" sz="1600" b="0">
                      <a:solidFill>
                        <a:srgbClr val="000066"/>
                      </a:solidFill>
                    </a:rPr>
                    <a:t>U</a:t>
                  </a:r>
                </a:p>
              </p:txBody>
            </p:sp>
          </p:grpSp>
          <p:sp>
            <p:nvSpPr>
              <p:cNvPr id="77867" name="Line 37"/>
              <p:cNvSpPr>
                <a:spLocks noChangeShapeType="1"/>
              </p:cNvSpPr>
              <p:nvPr/>
            </p:nvSpPr>
            <p:spPr bwMode="auto">
              <a:xfrm rot="5400000" flipV="1">
                <a:off x="3888" y="3408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68" name="Line 38"/>
              <p:cNvSpPr>
                <a:spLocks noChangeShapeType="1"/>
              </p:cNvSpPr>
              <p:nvPr/>
            </p:nvSpPr>
            <p:spPr bwMode="auto">
              <a:xfrm rot="5400000" flipV="1">
                <a:off x="4368" y="312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7860" name="Rectangle 39"/>
            <p:cNvSpPr>
              <a:spLocks noChangeArrowheads="1"/>
            </p:cNvSpPr>
            <p:nvPr/>
          </p:nvSpPr>
          <p:spPr bwMode="auto">
            <a:xfrm>
              <a:off x="336" y="892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</a:rPr>
                <a:t>Y</a:t>
              </a:r>
            </a:p>
          </p:txBody>
        </p:sp>
        <p:sp>
          <p:nvSpPr>
            <p:cNvPr id="77861" name="Rectangle 40"/>
            <p:cNvSpPr>
              <a:spLocks noChangeArrowheads="1"/>
            </p:cNvSpPr>
            <p:nvPr/>
          </p:nvSpPr>
          <p:spPr bwMode="auto">
            <a:xfrm>
              <a:off x="336" y="1440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</a:rPr>
                <a:t>X</a:t>
              </a:r>
            </a:p>
          </p:txBody>
        </p:sp>
        <p:sp>
          <p:nvSpPr>
            <p:cNvPr id="77862" name="Rectangle 41"/>
            <p:cNvSpPr>
              <a:spLocks noChangeArrowheads="1"/>
            </p:cNvSpPr>
            <p:nvPr/>
          </p:nvSpPr>
          <p:spPr bwMode="auto">
            <a:xfrm>
              <a:off x="1200" y="1160"/>
              <a:ext cx="43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</a:rPr>
                <a:t>X </a:t>
              </a:r>
              <a:r>
                <a:rPr lang="en-US" sz="1600" b="0">
                  <a:solidFill>
                    <a:srgbClr val="000066"/>
                  </a:solidFill>
                  <a:latin typeface="Courier New" charset="0"/>
                </a:rPr>
                <a:t>&amp;</a:t>
              </a:r>
              <a:r>
                <a:rPr lang="en-US" sz="1600" b="0">
                  <a:solidFill>
                    <a:srgbClr val="000066"/>
                  </a:solidFill>
                </a:rPr>
                <a:t> Y</a:t>
              </a:r>
            </a:p>
          </p:txBody>
        </p:sp>
        <p:sp>
          <p:nvSpPr>
            <p:cNvPr id="77863" name="Rectangle 42"/>
            <p:cNvSpPr>
              <a:spLocks noChangeArrowheads="1"/>
            </p:cNvSpPr>
            <p:nvPr/>
          </p:nvSpPr>
          <p:spPr bwMode="auto">
            <a:xfrm>
              <a:off x="433" y="576"/>
              <a:ext cx="114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</a:rPr>
                <a:t>Function code = 2</a:t>
              </a:r>
            </a:p>
          </p:txBody>
        </p:sp>
      </p:grpSp>
      <p:grpSp>
        <p:nvGrpSpPr>
          <p:cNvPr id="19466" name="Group 43"/>
          <p:cNvGrpSpPr>
            <a:grpSpLocks/>
          </p:cNvGrpSpPr>
          <p:nvPr/>
        </p:nvGrpSpPr>
        <p:grpSpPr bwMode="auto">
          <a:xfrm>
            <a:off x="6781800" y="1450975"/>
            <a:ext cx="2065338" cy="1755775"/>
            <a:chOff x="336" y="576"/>
            <a:chExt cx="1299" cy="1104"/>
          </a:xfrm>
        </p:grpSpPr>
        <p:grpSp>
          <p:nvGrpSpPr>
            <p:cNvPr id="77847" name="Group 44"/>
            <p:cNvGrpSpPr>
              <a:grpSpLocks/>
            </p:cNvGrpSpPr>
            <p:nvPr/>
          </p:nvGrpSpPr>
          <p:grpSpPr bwMode="auto">
            <a:xfrm>
              <a:off x="528" y="768"/>
              <a:ext cx="672" cy="912"/>
              <a:chOff x="3792" y="2736"/>
              <a:chExt cx="672" cy="912"/>
            </a:xfrm>
          </p:grpSpPr>
          <p:sp>
            <p:nvSpPr>
              <p:cNvPr id="77852" name="Line 45"/>
              <p:cNvSpPr>
                <a:spLocks noChangeShapeType="1"/>
              </p:cNvSpPr>
              <p:nvPr/>
            </p:nvSpPr>
            <p:spPr bwMode="auto">
              <a:xfrm rot="5400000" flipV="1">
                <a:off x="3888" y="288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53" name="Line 46"/>
              <p:cNvSpPr>
                <a:spLocks noChangeShapeType="1"/>
              </p:cNvSpPr>
              <p:nvPr/>
            </p:nvSpPr>
            <p:spPr bwMode="auto">
              <a:xfrm rot="5400000">
                <a:off x="4032" y="283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7854" name="Group 47"/>
              <p:cNvGrpSpPr>
                <a:grpSpLocks/>
              </p:cNvGrpSpPr>
              <p:nvPr/>
            </p:nvGrpSpPr>
            <p:grpSpPr bwMode="auto">
              <a:xfrm>
                <a:off x="3984" y="2832"/>
                <a:ext cx="288" cy="816"/>
                <a:chOff x="3984" y="2832"/>
                <a:chExt cx="288" cy="816"/>
              </a:xfrm>
            </p:grpSpPr>
            <p:sp>
              <p:nvSpPr>
                <p:cNvPr id="77857" name="Freeform 48"/>
                <p:cNvSpPr>
                  <a:spLocks/>
                </p:cNvSpPr>
                <p:nvPr/>
              </p:nvSpPr>
              <p:spPr bwMode="auto">
                <a:xfrm>
                  <a:off x="3982" y="2830"/>
                  <a:ext cx="290" cy="818"/>
                </a:xfrm>
                <a:custGeom>
                  <a:avLst/>
                  <a:gdLst>
                    <a:gd name="T0" fmla="*/ 0 w 288"/>
                    <a:gd name="T1" fmla="*/ 0 h 816"/>
                    <a:gd name="T2" fmla="*/ 300 w 288"/>
                    <a:gd name="T3" fmla="*/ 192 h 816"/>
                    <a:gd name="T4" fmla="*/ 300 w 288"/>
                    <a:gd name="T5" fmla="*/ 636 h 816"/>
                    <a:gd name="T6" fmla="*/ 0 w 288"/>
                    <a:gd name="T7" fmla="*/ 828 h 816"/>
                    <a:gd name="T8" fmla="*/ 0 w 288"/>
                    <a:gd name="T9" fmla="*/ 0 h 8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88" h="816">
                      <a:moveTo>
                        <a:pt x="0" y="0"/>
                      </a:moveTo>
                      <a:lnTo>
                        <a:pt x="288" y="192"/>
                      </a:lnTo>
                      <a:lnTo>
                        <a:pt x="288" y="624"/>
                      </a:lnTo>
                      <a:lnTo>
                        <a:pt x="0" y="8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858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4030" y="2974"/>
                  <a:ext cx="242" cy="5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2pPr>
                  <a:lvl3pPr marL="1143000" indent="-228600"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3pPr>
                  <a:lvl4pPr marL="1600200" indent="-228600"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4pPr>
                  <a:lvl5pPr marL="2057400" indent="-228600"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9pPr>
                </a:lstStyle>
                <a:p>
                  <a:pPr algn="l" eaLnBrk="1" hangingPunct="1">
                    <a:lnSpc>
                      <a:spcPct val="100000"/>
                    </a:lnSpc>
                  </a:pPr>
                  <a:r>
                    <a:rPr lang="en-US" sz="1600" b="0">
                      <a:solidFill>
                        <a:srgbClr val="000066"/>
                      </a:solidFill>
                    </a:rPr>
                    <a:t>A</a:t>
                  </a:r>
                </a:p>
                <a:p>
                  <a:pPr algn="l" eaLnBrk="1" hangingPunct="1">
                    <a:lnSpc>
                      <a:spcPct val="100000"/>
                    </a:lnSpc>
                  </a:pPr>
                  <a:r>
                    <a:rPr lang="en-US" sz="1600" b="0">
                      <a:solidFill>
                        <a:srgbClr val="000066"/>
                      </a:solidFill>
                    </a:rPr>
                    <a:t>L</a:t>
                  </a:r>
                </a:p>
                <a:p>
                  <a:pPr algn="l" eaLnBrk="1" hangingPunct="1">
                    <a:lnSpc>
                      <a:spcPct val="100000"/>
                    </a:lnSpc>
                  </a:pPr>
                  <a:r>
                    <a:rPr lang="en-US" sz="1600" b="0">
                      <a:solidFill>
                        <a:srgbClr val="000066"/>
                      </a:solidFill>
                    </a:rPr>
                    <a:t>U</a:t>
                  </a:r>
                </a:p>
              </p:txBody>
            </p:sp>
          </p:grpSp>
          <p:sp>
            <p:nvSpPr>
              <p:cNvPr id="77855" name="Line 50"/>
              <p:cNvSpPr>
                <a:spLocks noChangeShapeType="1"/>
              </p:cNvSpPr>
              <p:nvPr/>
            </p:nvSpPr>
            <p:spPr bwMode="auto">
              <a:xfrm rot="5400000" flipV="1">
                <a:off x="3888" y="3408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56" name="Line 51"/>
              <p:cNvSpPr>
                <a:spLocks noChangeShapeType="1"/>
              </p:cNvSpPr>
              <p:nvPr/>
            </p:nvSpPr>
            <p:spPr bwMode="auto">
              <a:xfrm rot="5400000" flipV="1">
                <a:off x="4368" y="312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7848" name="Rectangle 52"/>
            <p:cNvSpPr>
              <a:spLocks noChangeArrowheads="1"/>
            </p:cNvSpPr>
            <p:nvPr/>
          </p:nvSpPr>
          <p:spPr bwMode="auto">
            <a:xfrm>
              <a:off x="336" y="892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</a:rPr>
                <a:t>Y</a:t>
              </a:r>
            </a:p>
          </p:txBody>
        </p:sp>
        <p:sp>
          <p:nvSpPr>
            <p:cNvPr id="77849" name="Rectangle 53"/>
            <p:cNvSpPr>
              <a:spLocks noChangeArrowheads="1"/>
            </p:cNvSpPr>
            <p:nvPr/>
          </p:nvSpPr>
          <p:spPr bwMode="auto">
            <a:xfrm>
              <a:off x="336" y="1440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</a:rPr>
                <a:t>X</a:t>
              </a:r>
            </a:p>
          </p:txBody>
        </p:sp>
        <p:sp>
          <p:nvSpPr>
            <p:cNvPr id="77850" name="Rectangle 54"/>
            <p:cNvSpPr>
              <a:spLocks noChangeArrowheads="1"/>
            </p:cNvSpPr>
            <p:nvPr/>
          </p:nvSpPr>
          <p:spPr bwMode="auto">
            <a:xfrm>
              <a:off x="1200" y="1160"/>
              <a:ext cx="43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</a:rPr>
                <a:t>X </a:t>
              </a:r>
              <a:r>
                <a:rPr lang="en-US" sz="1600" b="0">
                  <a:solidFill>
                    <a:srgbClr val="000066"/>
                  </a:solidFill>
                  <a:latin typeface="Courier New" charset="0"/>
                </a:rPr>
                <a:t>^</a:t>
              </a:r>
              <a:r>
                <a:rPr lang="en-US" sz="1600" b="0">
                  <a:solidFill>
                    <a:srgbClr val="000066"/>
                  </a:solidFill>
                </a:rPr>
                <a:t> Y</a:t>
              </a:r>
            </a:p>
          </p:txBody>
        </p:sp>
        <p:sp>
          <p:nvSpPr>
            <p:cNvPr id="77851" name="Rectangle 55"/>
            <p:cNvSpPr>
              <a:spLocks noChangeArrowheads="1"/>
            </p:cNvSpPr>
            <p:nvPr/>
          </p:nvSpPr>
          <p:spPr bwMode="auto">
            <a:xfrm>
              <a:off x="432" y="576"/>
              <a:ext cx="118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</a:rPr>
                <a:t>Function code = 3</a:t>
              </a:r>
            </a:p>
          </p:txBody>
        </p:sp>
      </p:grpSp>
      <p:grpSp>
        <p:nvGrpSpPr>
          <p:cNvPr id="77835" name="Group 56"/>
          <p:cNvGrpSpPr>
            <a:grpSpLocks/>
          </p:cNvGrpSpPr>
          <p:nvPr/>
        </p:nvGrpSpPr>
        <p:grpSpPr bwMode="auto">
          <a:xfrm>
            <a:off x="954088" y="2060629"/>
            <a:ext cx="274637" cy="1071563"/>
            <a:chOff x="504" y="960"/>
            <a:chExt cx="173" cy="673"/>
          </a:xfrm>
        </p:grpSpPr>
        <p:sp>
          <p:nvSpPr>
            <p:cNvPr id="77845" name="Rectangle 57"/>
            <p:cNvSpPr>
              <a:spLocks noChangeArrowheads="1"/>
            </p:cNvSpPr>
            <p:nvPr/>
          </p:nvSpPr>
          <p:spPr bwMode="auto">
            <a:xfrm>
              <a:off x="504" y="960"/>
              <a:ext cx="17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000" b="0">
                  <a:solidFill>
                    <a:srgbClr val="000066"/>
                  </a:solidFill>
                </a:rPr>
                <a:t>A</a:t>
              </a:r>
            </a:p>
          </p:txBody>
        </p:sp>
        <p:sp>
          <p:nvSpPr>
            <p:cNvPr id="77846" name="Rectangle 58"/>
            <p:cNvSpPr>
              <a:spLocks noChangeArrowheads="1"/>
            </p:cNvSpPr>
            <p:nvPr/>
          </p:nvSpPr>
          <p:spPr bwMode="auto">
            <a:xfrm>
              <a:off x="504" y="1478"/>
              <a:ext cx="17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000" b="0">
                  <a:solidFill>
                    <a:srgbClr val="000066"/>
                  </a:solidFill>
                </a:rPr>
                <a:t>B</a:t>
              </a:r>
            </a:p>
          </p:txBody>
        </p:sp>
      </p:grpSp>
      <p:grpSp>
        <p:nvGrpSpPr>
          <p:cNvPr id="19468" name="Group 59"/>
          <p:cNvGrpSpPr>
            <a:grpSpLocks/>
          </p:cNvGrpSpPr>
          <p:nvPr/>
        </p:nvGrpSpPr>
        <p:grpSpPr bwMode="auto">
          <a:xfrm>
            <a:off x="3090863" y="2060629"/>
            <a:ext cx="274637" cy="1071563"/>
            <a:chOff x="504" y="960"/>
            <a:chExt cx="173" cy="673"/>
          </a:xfrm>
        </p:grpSpPr>
        <p:sp>
          <p:nvSpPr>
            <p:cNvPr id="77843" name="Rectangle 60"/>
            <p:cNvSpPr>
              <a:spLocks noChangeArrowheads="1"/>
            </p:cNvSpPr>
            <p:nvPr/>
          </p:nvSpPr>
          <p:spPr bwMode="auto">
            <a:xfrm>
              <a:off x="504" y="960"/>
              <a:ext cx="17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000" b="0">
                  <a:solidFill>
                    <a:srgbClr val="000066"/>
                  </a:solidFill>
                </a:rPr>
                <a:t>A</a:t>
              </a:r>
            </a:p>
          </p:txBody>
        </p:sp>
        <p:sp>
          <p:nvSpPr>
            <p:cNvPr id="77844" name="Rectangle 61"/>
            <p:cNvSpPr>
              <a:spLocks noChangeArrowheads="1"/>
            </p:cNvSpPr>
            <p:nvPr/>
          </p:nvSpPr>
          <p:spPr bwMode="auto">
            <a:xfrm>
              <a:off x="504" y="1478"/>
              <a:ext cx="17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000" b="0">
                  <a:solidFill>
                    <a:srgbClr val="000066"/>
                  </a:solidFill>
                </a:rPr>
                <a:t>B</a:t>
              </a:r>
            </a:p>
          </p:txBody>
        </p:sp>
      </p:grpSp>
      <p:grpSp>
        <p:nvGrpSpPr>
          <p:cNvPr id="19469" name="Group 62"/>
          <p:cNvGrpSpPr>
            <a:grpSpLocks/>
          </p:cNvGrpSpPr>
          <p:nvPr/>
        </p:nvGrpSpPr>
        <p:grpSpPr bwMode="auto">
          <a:xfrm>
            <a:off x="5227692" y="2060629"/>
            <a:ext cx="274637" cy="1071563"/>
            <a:chOff x="504" y="960"/>
            <a:chExt cx="173" cy="673"/>
          </a:xfrm>
        </p:grpSpPr>
        <p:sp>
          <p:nvSpPr>
            <p:cNvPr id="77841" name="Rectangle 63"/>
            <p:cNvSpPr>
              <a:spLocks noChangeArrowheads="1"/>
            </p:cNvSpPr>
            <p:nvPr/>
          </p:nvSpPr>
          <p:spPr bwMode="auto">
            <a:xfrm>
              <a:off x="504" y="960"/>
              <a:ext cx="17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000" b="0">
                  <a:solidFill>
                    <a:srgbClr val="000066"/>
                  </a:solidFill>
                </a:rPr>
                <a:t>A</a:t>
              </a:r>
            </a:p>
          </p:txBody>
        </p:sp>
        <p:sp>
          <p:nvSpPr>
            <p:cNvPr id="77842" name="Rectangle 64"/>
            <p:cNvSpPr>
              <a:spLocks noChangeArrowheads="1"/>
            </p:cNvSpPr>
            <p:nvPr/>
          </p:nvSpPr>
          <p:spPr bwMode="auto">
            <a:xfrm>
              <a:off x="504" y="1478"/>
              <a:ext cx="17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000" b="0">
                  <a:solidFill>
                    <a:srgbClr val="000066"/>
                  </a:solidFill>
                </a:rPr>
                <a:t>B</a:t>
              </a:r>
            </a:p>
          </p:txBody>
        </p:sp>
      </p:grpSp>
      <p:grpSp>
        <p:nvGrpSpPr>
          <p:cNvPr id="19470" name="Group 65"/>
          <p:cNvGrpSpPr>
            <a:grpSpLocks/>
          </p:cNvGrpSpPr>
          <p:nvPr/>
        </p:nvGrpSpPr>
        <p:grpSpPr bwMode="auto">
          <a:xfrm>
            <a:off x="7362880" y="2060629"/>
            <a:ext cx="276225" cy="1071563"/>
            <a:chOff x="504" y="960"/>
            <a:chExt cx="173" cy="673"/>
          </a:xfrm>
        </p:grpSpPr>
        <p:sp>
          <p:nvSpPr>
            <p:cNvPr id="77839" name="Rectangle 66"/>
            <p:cNvSpPr>
              <a:spLocks noChangeArrowheads="1"/>
            </p:cNvSpPr>
            <p:nvPr/>
          </p:nvSpPr>
          <p:spPr bwMode="auto">
            <a:xfrm>
              <a:off x="504" y="960"/>
              <a:ext cx="17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000" b="0">
                  <a:solidFill>
                    <a:srgbClr val="000066"/>
                  </a:solidFill>
                </a:rPr>
                <a:t>A</a:t>
              </a:r>
            </a:p>
          </p:txBody>
        </p:sp>
        <p:sp>
          <p:nvSpPr>
            <p:cNvPr id="77840" name="Rectangle 67"/>
            <p:cNvSpPr>
              <a:spLocks noChangeArrowheads="1"/>
            </p:cNvSpPr>
            <p:nvPr/>
          </p:nvSpPr>
          <p:spPr bwMode="auto">
            <a:xfrm>
              <a:off x="504" y="1478"/>
              <a:ext cx="17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000" b="0">
                  <a:solidFill>
                    <a:srgbClr val="000066"/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974432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7746" eaLnBrk="1" hangingPunct="1">
              <a:defRPr/>
            </a:pPr>
            <a:r>
              <a:rPr lang="en-US" dirty="0">
                <a:ea typeface="+mj-ea"/>
                <a:cs typeface="+mj-cs"/>
              </a:rPr>
              <a:t>SEQ Hardware</a:t>
            </a:r>
          </a:p>
        </p:txBody>
      </p:sp>
      <p:pic>
        <p:nvPicPr>
          <p:cNvPr id="7987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25" y="554826"/>
            <a:ext cx="6408738" cy="608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cxnSp>
        <p:nvCxnSpPr>
          <p:cNvPr id="79875" name="Straight Connector 5"/>
          <p:cNvCxnSpPr>
            <a:cxnSpLocks noChangeShapeType="1"/>
          </p:cNvCxnSpPr>
          <p:nvPr/>
        </p:nvCxnSpPr>
        <p:spPr bwMode="auto">
          <a:xfrm flipV="1">
            <a:off x="4419600" y="5108581"/>
            <a:ext cx="0" cy="2286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76" name="Straight Connector 10"/>
          <p:cNvCxnSpPr>
            <a:cxnSpLocks noChangeShapeType="1"/>
          </p:cNvCxnSpPr>
          <p:nvPr/>
        </p:nvCxnSpPr>
        <p:spPr bwMode="auto">
          <a:xfrm flipV="1">
            <a:off x="4038600" y="4956175"/>
            <a:ext cx="0" cy="3810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77" name="Straight Connector 11"/>
          <p:cNvCxnSpPr>
            <a:cxnSpLocks noChangeShapeType="1"/>
          </p:cNvCxnSpPr>
          <p:nvPr/>
        </p:nvCxnSpPr>
        <p:spPr bwMode="auto">
          <a:xfrm>
            <a:off x="4419600" y="5108575"/>
            <a:ext cx="106838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78" name="Straight Connector 13"/>
          <p:cNvCxnSpPr>
            <a:cxnSpLocks noChangeShapeType="1"/>
          </p:cNvCxnSpPr>
          <p:nvPr/>
        </p:nvCxnSpPr>
        <p:spPr bwMode="auto">
          <a:xfrm>
            <a:off x="4038654" y="4956175"/>
            <a:ext cx="144938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79" name="Straight Connector 17"/>
          <p:cNvCxnSpPr>
            <a:cxnSpLocks noChangeShapeType="1"/>
          </p:cNvCxnSpPr>
          <p:nvPr/>
        </p:nvCxnSpPr>
        <p:spPr bwMode="auto">
          <a:xfrm flipV="1">
            <a:off x="3656013" y="4727575"/>
            <a:ext cx="0" cy="6096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0" name="Straight Connector 18"/>
          <p:cNvCxnSpPr>
            <a:cxnSpLocks noChangeShapeType="1"/>
          </p:cNvCxnSpPr>
          <p:nvPr/>
        </p:nvCxnSpPr>
        <p:spPr bwMode="auto">
          <a:xfrm flipV="1">
            <a:off x="3656067" y="3657654"/>
            <a:ext cx="2365375" cy="10699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1" name="Straight Connector 21"/>
          <p:cNvCxnSpPr>
            <a:cxnSpLocks noChangeShapeType="1"/>
          </p:cNvCxnSpPr>
          <p:nvPr/>
        </p:nvCxnSpPr>
        <p:spPr bwMode="auto">
          <a:xfrm flipV="1">
            <a:off x="6021388" y="3352800"/>
            <a:ext cx="0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222250" y="5489575"/>
            <a:ext cx="1276350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973" tIns="45477" rIns="90973" bIns="45477">
            <a:spAutoFit/>
          </a:bodyPr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600"/>
              <a:t>Some lines</a:t>
            </a:r>
          </a:p>
          <a:p>
            <a:r>
              <a:rPr lang="en-US" sz="1600"/>
              <a:t>omitted for</a:t>
            </a:r>
          </a:p>
          <a:p>
            <a:r>
              <a:rPr lang="en-US" sz="1600"/>
              <a:t>brevity</a:t>
            </a:r>
          </a:p>
        </p:txBody>
      </p:sp>
    </p:spTree>
    <p:extLst>
      <p:ext uri="{BB962C8B-B14F-4D97-AF65-F5344CB8AC3E}">
        <p14:creationId xmlns:p14="http://schemas.microsoft.com/office/powerpoint/2010/main" val="20778418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7746" eaLnBrk="1" hangingPunct="1">
              <a:defRPr/>
            </a:pPr>
            <a:r>
              <a:rPr lang="en-US" dirty="0">
                <a:ea typeface="+mj-ea"/>
                <a:cs typeface="+mj-cs"/>
              </a:rPr>
              <a:t>Executing </a:t>
            </a:r>
            <a:r>
              <a:rPr lang="en-US" dirty="0" smtClean="0">
                <a:ea typeface="+mj-ea"/>
                <a:cs typeface="+mj-cs"/>
              </a:rPr>
              <a:t>An Arithmetic/</a:t>
            </a:r>
            <a:r>
              <a:rPr lang="en-US" dirty="0">
                <a:ea typeface="+mj-ea"/>
                <a:cs typeface="+mj-cs"/>
              </a:rPr>
              <a:t>Logical Operation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2130479"/>
            <a:ext cx="4076700" cy="4314825"/>
          </a:xfrm>
        </p:spPr>
        <p:txBody>
          <a:bodyPr/>
          <a:lstStyle/>
          <a:p>
            <a:pPr marL="0" indent="0" defTabSz="907746" eaLnBrk="1" hangingPunct="1">
              <a:defRPr/>
            </a:pPr>
            <a:r>
              <a:rPr lang="en-US" sz="2000" dirty="0">
                <a:ea typeface="+mn-ea"/>
                <a:cs typeface="+mn-cs"/>
              </a:rPr>
              <a:t>Fetch</a:t>
            </a:r>
          </a:p>
          <a:p>
            <a:pPr marL="738826" lvl="1" indent="-243117" defTabSz="907746" eaLnBrk="1" hangingPunct="1">
              <a:buFont typeface="Wingdings" pitchFamily="-1" charset="2"/>
              <a:buChar char="n"/>
              <a:defRPr/>
            </a:pPr>
            <a:r>
              <a:rPr lang="en-US" sz="1800" dirty="0"/>
              <a:t>Read 2 bytes</a:t>
            </a:r>
          </a:p>
          <a:p>
            <a:pPr marL="0" indent="0" defTabSz="907746" eaLnBrk="1" hangingPunct="1">
              <a:defRPr/>
            </a:pPr>
            <a:r>
              <a:rPr lang="en-US" sz="2000" dirty="0">
                <a:ea typeface="+mn-ea"/>
                <a:cs typeface="+mn-cs"/>
              </a:rPr>
              <a:t>Decode</a:t>
            </a:r>
          </a:p>
          <a:p>
            <a:pPr marL="738826" lvl="1" indent="-243117" defTabSz="907746" eaLnBrk="1" hangingPunct="1">
              <a:buFont typeface="Wingdings" pitchFamily="-1" charset="2"/>
              <a:buChar char="n"/>
              <a:defRPr/>
            </a:pPr>
            <a:r>
              <a:rPr lang="en-US" sz="1800" dirty="0"/>
              <a:t>Read operand registers</a:t>
            </a:r>
          </a:p>
          <a:p>
            <a:pPr marL="0" indent="0" defTabSz="907746" eaLnBrk="1" hangingPunct="1">
              <a:defRPr/>
            </a:pPr>
            <a:r>
              <a:rPr lang="en-US" sz="2000" dirty="0">
                <a:ea typeface="+mn-ea"/>
                <a:cs typeface="+mn-cs"/>
              </a:rPr>
              <a:t>Execute</a:t>
            </a:r>
          </a:p>
          <a:p>
            <a:pPr marL="738826" lvl="1" indent="-243117" defTabSz="907746" eaLnBrk="1" hangingPunct="1">
              <a:buFont typeface="Wingdings" pitchFamily="-1" charset="2"/>
              <a:buChar char="n"/>
              <a:defRPr/>
            </a:pPr>
            <a:r>
              <a:rPr lang="en-US" sz="1800" dirty="0"/>
              <a:t>Perform operation</a:t>
            </a:r>
          </a:p>
          <a:p>
            <a:pPr marL="738826" lvl="1" indent="-243117" defTabSz="907746" eaLnBrk="1" hangingPunct="1">
              <a:buFont typeface="Wingdings" pitchFamily="-1" charset="2"/>
              <a:buChar char="n"/>
              <a:defRPr/>
            </a:pPr>
            <a:r>
              <a:rPr lang="en-US" sz="1800" dirty="0"/>
              <a:t>Set condition codes</a:t>
            </a:r>
          </a:p>
        </p:txBody>
      </p:sp>
      <p:sp>
        <p:nvSpPr>
          <p:cNvPr id="346127" name="Rectangle 15"/>
          <p:cNvSpPr>
            <a:spLocks noGrp="1" noChangeArrowheads="1"/>
          </p:cNvSpPr>
          <p:nvPr>
            <p:ph type="body" sz="half" idx="2"/>
          </p:nvPr>
        </p:nvSpPr>
        <p:spPr>
          <a:xfrm>
            <a:off x="4519667" y="2130479"/>
            <a:ext cx="4078287" cy="4314825"/>
          </a:xfrm>
        </p:spPr>
        <p:txBody>
          <a:bodyPr/>
          <a:lstStyle/>
          <a:p>
            <a:pPr marL="0" indent="0" defTabSz="907746" eaLnBrk="1" hangingPunct="1">
              <a:defRPr/>
            </a:pPr>
            <a:r>
              <a:rPr lang="en-US" sz="2000" dirty="0">
                <a:ea typeface="+mn-ea"/>
                <a:cs typeface="+mn-cs"/>
              </a:rPr>
              <a:t>Memory</a:t>
            </a:r>
          </a:p>
          <a:p>
            <a:pPr marL="738826" lvl="1" indent="-243117" defTabSz="907746" eaLnBrk="1" hangingPunct="1">
              <a:buFont typeface="Wingdings" pitchFamily="-1" charset="2"/>
              <a:buChar char="n"/>
              <a:defRPr/>
            </a:pPr>
            <a:r>
              <a:rPr lang="en-US" sz="1800" dirty="0"/>
              <a:t>Do nothing</a:t>
            </a:r>
          </a:p>
          <a:p>
            <a:pPr marL="0" indent="0" defTabSz="907746" eaLnBrk="1" hangingPunct="1">
              <a:defRPr/>
            </a:pPr>
            <a:r>
              <a:rPr lang="en-US" sz="2000" dirty="0">
                <a:ea typeface="+mn-ea"/>
                <a:cs typeface="+mn-cs"/>
              </a:rPr>
              <a:t>Write back</a:t>
            </a:r>
          </a:p>
          <a:p>
            <a:pPr marL="738826" lvl="1" indent="-243117" defTabSz="907746" eaLnBrk="1" hangingPunct="1">
              <a:buFont typeface="Wingdings" pitchFamily="-1" charset="2"/>
              <a:buChar char="n"/>
              <a:defRPr/>
            </a:pPr>
            <a:r>
              <a:rPr lang="en-US" sz="1800" dirty="0"/>
              <a:t>Update register</a:t>
            </a:r>
          </a:p>
          <a:p>
            <a:pPr marL="0" indent="0" defTabSz="907746" eaLnBrk="1" hangingPunct="1">
              <a:defRPr/>
            </a:pPr>
            <a:r>
              <a:rPr lang="en-US" sz="2000" dirty="0">
                <a:ea typeface="+mn-ea"/>
                <a:cs typeface="+mn-cs"/>
              </a:rPr>
              <a:t>PC Update</a:t>
            </a:r>
          </a:p>
          <a:p>
            <a:pPr marL="738826" lvl="1" indent="-243117" defTabSz="907746" eaLnBrk="1" hangingPunct="1">
              <a:buFont typeface="Wingdings" pitchFamily="-1" charset="2"/>
              <a:buChar char="n"/>
              <a:defRPr/>
            </a:pPr>
            <a:r>
              <a:rPr lang="en-US" sz="1800" dirty="0"/>
              <a:t>Increment PC by 2</a:t>
            </a:r>
          </a:p>
        </p:txBody>
      </p:sp>
      <p:grpSp>
        <p:nvGrpSpPr>
          <p:cNvPr id="81924" name="Group 16"/>
          <p:cNvGrpSpPr>
            <a:grpSpLocks/>
          </p:cNvGrpSpPr>
          <p:nvPr/>
        </p:nvGrpSpPr>
        <p:grpSpPr bwMode="auto">
          <a:xfrm>
            <a:off x="2670229" y="1303338"/>
            <a:ext cx="3128963" cy="627062"/>
            <a:chOff x="2112" y="666"/>
            <a:chExt cx="1968" cy="395"/>
          </a:xfrm>
        </p:grpSpPr>
        <p:sp>
          <p:nvSpPr>
            <p:cNvPr id="346116" name="Rectangle 4"/>
            <p:cNvSpPr>
              <a:spLocks noChangeArrowheads="1"/>
            </p:cNvSpPr>
            <p:nvPr/>
          </p:nvSpPr>
          <p:spPr bwMode="auto">
            <a:xfrm>
              <a:off x="3091" y="666"/>
              <a:ext cx="59" cy="395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blurRad="63500" dist="38099" dir="2700000" algn="ctr" rotWithShape="0">
                <a:schemeClr val="tx2">
                  <a:alpha val="74998"/>
                </a:schemeClr>
              </a:outerShdw>
            </a:effectLst>
          </p:spPr>
          <p:txBody>
            <a:bodyPr wrap="none" lIns="45720" rIns="45720" anchor="ctr">
              <a:spAutoFit/>
            </a:bodyPr>
            <a:lstStyle/>
            <a:p>
              <a:pPr>
                <a:defRPr/>
              </a:pPr>
              <a:endParaRPr lang="en-US">
                <a:solidFill>
                  <a:srgbClr val="000066"/>
                </a:solidFill>
                <a:latin typeface="Helvetica" pitchFamily="-1" charset="0"/>
              </a:endParaRPr>
            </a:p>
          </p:txBody>
        </p:sp>
        <p:grpSp>
          <p:nvGrpSpPr>
            <p:cNvPr id="81926" name="Group 5"/>
            <p:cNvGrpSpPr>
              <a:grpSpLocks/>
            </p:cNvGrpSpPr>
            <p:nvPr/>
          </p:nvGrpSpPr>
          <p:grpSpPr bwMode="auto">
            <a:xfrm>
              <a:off x="2112" y="768"/>
              <a:ext cx="1968" cy="192"/>
              <a:chOff x="528" y="1680"/>
              <a:chExt cx="1968" cy="192"/>
            </a:xfrm>
          </p:grpSpPr>
          <p:sp>
            <p:nvSpPr>
              <p:cNvPr id="81927" name="Rectangle 6"/>
              <p:cNvSpPr>
                <a:spLocks noChangeArrowheads="1"/>
              </p:cNvSpPr>
              <p:nvPr/>
            </p:nvSpPr>
            <p:spPr bwMode="auto">
              <a:xfrm>
                <a:off x="528" y="1680"/>
                <a:ext cx="120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600" dirty="0" err="1">
                    <a:solidFill>
                      <a:srgbClr val="000099"/>
                    </a:solidFill>
                    <a:latin typeface="Courier New" charset="0"/>
                  </a:rPr>
                  <a:t>OPq</a:t>
                </a:r>
                <a:r>
                  <a:rPr lang="en-US" sz="1600" dirty="0">
                    <a:solidFill>
                      <a:srgbClr val="000099"/>
                    </a:solidFill>
                    <a:latin typeface="Courier New" charset="0"/>
                  </a:rPr>
                  <a:t> </a:t>
                </a:r>
                <a:r>
                  <a:rPr lang="en-US" sz="1600" dirty="0" err="1">
                    <a:solidFill>
                      <a:srgbClr val="000099"/>
                    </a:solidFill>
                  </a:rPr>
                  <a:t>rA</a:t>
                </a:r>
                <a:r>
                  <a:rPr lang="en-US" sz="1600" dirty="0">
                    <a:solidFill>
                      <a:srgbClr val="000099"/>
                    </a:solidFill>
                    <a:latin typeface="Courier New" charset="0"/>
                  </a:rPr>
                  <a:t>, </a:t>
                </a:r>
                <a:r>
                  <a:rPr lang="en-US" sz="1600" dirty="0" err="1">
                    <a:solidFill>
                      <a:srgbClr val="000099"/>
                    </a:solidFill>
                  </a:rPr>
                  <a:t>rB</a:t>
                </a:r>
                <a:endParaRPr lang="en-US" sz="1600" dirty="0">
                  <a:solidFill>
                    <a:srgbClr val="000099"/>
                  </a:solidFill>
                </a:endParaRPr>
              </a:p>
            </p:txBody>
          </p:sp>
          <p:grpSp>
            <p:nvGrpSpPr>
              <p:cNvPr id="81928" name="Group 7"/>
              <p:cNvGrpSpPr>
                <a:grpSpLocks/>
              </p:cNvGrpSpPr>
              <p:nvPr/>
            </p:nvGrpSpPr>
            <p:grpSpPr bwMode="auto">
              <a:xfrm>
                <a:off x="1728" y="1680"/>
                <a:ext cx="384" cy="192"/>
                <a:chOff x="1296" y="2544"/>
                <a:chExt cx="384" cy="192"/>
              </a:xfrm>
            </p:grpSpPr>
            <p:sp>
              <p:nvSpPr>
                <p:cNvPr id="81933" name="Rectangle 8"/>
                <p:cNvSpPr>
                  <a:spLocks noChangeArrowheads="1"/>
                </p:cNvSpPr>
                <p:nvPr/>
              </p:nvSpPr>
              <p:spPr bwMode="auto">
                <a:xfrm>
                  <a:off x="1296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>
                      <a:solidFill>
                        <a:srgbClr val="000099"/>
                      </a:solidFill>
                      <a:latin typeface="Courier New" charset="0"/>
                    </a:rPr>
                    <a:t>6</a:t>
                  </a:r>
                </a:p>
              </p:txBody>
            </p:sp>
            <p:sp>
              <p:nvSpPr>
                <p:cNvPr id="81934" name="Rectangle 9"/>
                <p:cNvSpPr>
                  <a:spLocks noChangeArrowheads="1"/>
                </p:cNvSpPr>
                <p:nvPr/>
              </p:nvSpPr>
              <p:spPr bwMode="auto">
                <a:xfrm>
                  <a:off x="1488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</a:rPr>
                    <a:t>fn</a:t>
                  </a:r>
                </a:p>
              </p:txBody>
            </p:sp>
            <p:sp>
              <p:nvSpPr>
                <p:cNvPr id="81935" name="Rectangle 10"/>
                <p:cNvSpPr>
                  <a:spLocks noChangeArrowheads="1"/>
                </p:cNvSpPr>
                <p:nvPr/>
              </p:nvSpPr>
              <p:spPr bwMode="auto">
                <a:xfrm>
                  <a:off x="1296" y="2544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600">
                    <a:solidFill>
                      <a:srgbClr val="000099"/>
                    </a:solidFill>
                    <a:latin typeface="Courier New" charset="0"/>
                  </a:endParaRPr>
                </a:p>
              </p:txBody>
            </p:sp>
          </p:grpSp>
          <p:grpSp>
            <p:nvGrpSpPr>
              <p:cNvPr id="81929" name="Group 11"/>
              <p:cNvGrpSpPr>
                <a:grpSpLocks/>
              </p:cNvGrpSpPr>
              <p:nvPr/>
            </p:nvGrpSpPr>
            <p:grpSpPr bwMode="auto">
              <a:xfrm>
                <a:off x="2112" y="1680"/>
                <a:ext cx="384" cy="192"/>
                <a:chOff x="1680" y="2544"/>
                <a:chExt cx="384" cy="192"/>
              </a:xfrm>
            </p:grpSpPr>
            <p:sp>
              <p:nvSpPr>
                <p:cNvPr id="81930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0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>
                      <a:solidFill>
                        <a:srgbClr val="000099"/>
                      </a:solidFill>
                    </a:rPr>
                    <a:t>rA</a:t>
                  </a:r>
                </a:p>
              </p:txBody>
            </p:sp>
            <p:sp>
              <p:nvSpPr>
                <p:cNvPr id="81931" name="Rectangle 13"/>
                <p:cNvSpPr>
                  <a:spLocks noChangeArrowheads="1"/>
                </p:cNvSpPr>
                <p:nvPr/>
              </p:nvSpPr>
              <p:spPr bwMode="auto">
                <a:xfrm>
                  <a:off x="1872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>
                      <a:solidFill>
                        <a:srgbClr val="000099"/>
                      </a:solidFill>
                    </a:rPr>
                    <a:t>rB</a:t>
                  </a:r>
                </a:p>
              </p:txBody>
            </p:sp>
            <p:sp>
              <p:nvSpPr>
                <p:cNvPr id="81932" name="Rectangle 14"/>
                <p:cNvSpPr>
                  <a:spLocks noChangeArrowheads="1"/>
                </p:cNvSpPr>
                <p:nvPr/>
              </p:nvSpPr>
              <p:spPr bwMode="auto">
                <a:xfrm>
                  <a:off x="1680" y="2544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600">
                    <a:solidFill>
                      <a:srgbClr val="000099"/>
                    </a:solidFill>
                    <a:latin typeface="Courier New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6816465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4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4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46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46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46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46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46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46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 build="p"/>
      <p:bldP spid="346127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7746" eaLnBrk="1" hangingPunct="1">
              <a:defRPr/>
            </a:pPr>
            <a:r>
              <a:rPr lang="en-US">
                <a:ea typeface="+mj-ea"/>
                <a:cs typeface="+mj-cs"/>
              </a:rPr>
              <a:t>Stage Computation: Arith/Log. Ops</a:t>
            </a:r>
          </a:p>
        </p:txBody>
      </p:sp>
      <p:sp>
        <p:nvSpPr>
          <p:cNvPr id="27650" name="Rectangle 40"/>
          <p:cNvSpPr>
            <a:spLocks noGrp="1" noChangeArrowheads="1"/>
          </p:cNvSpPr>
          <p:nvPr>
            <p:ph type="body" idx="1"/>
          </p:nvPr>
        </p:nvSpPr>
        <p:spPr>
          <a:xfrm>
            <a:off x="290567" y="5267325"/>
            <a:ext cx="8307387" cy="1177925"/>
          </a:xfrm>
        </p:spPr>
        <p:txBody>
          <a:bodyPr/>
          <a:lstStyle/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Formulate instruction execution as sequence of simple steps</a:t>
            </a:r>
          </a:p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Use same general form for all instructions</a:t>
            </a:r>
          </a:p>
        </p:txBody>
      </p:sp>
      <p:sp>
        <p:nvSpPr>
          <p:cNvPr id="82947" name="Text Box 4"/>
          <p:cNvSpPr txBox="1">
            <a:spLocks noChangeArrowheads="1"/>
          </p:cNvSpPr>
          <p:nvPr/>
        </p:nvSpPr>
        <p:spPr bwMode="auto">
          <a:xfrm>
            <a:off x="2136829" y="992242"/>
            <a:ext cx="2822575" cy="306387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457" tIns="45457" rIns="45457" bIns="45457"/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 dirty="0" err="1">
                <a:solidFill>
                  <a:srgbClr val="000066"/>
                </a:solidFill>
              </a:rPr>
              <a:t>OPq</a:t>
            </a:r>
            <a:r>
              <a:rPr lang="en-US" sz="1600" dirty="0">
                <a:solidFill>
                  <a:srgbClr val="000066"/>
                </a:solidFill>
              </a:rPr>
              <a:t> </a:t>
            </a:r>
            <a:r>
              <a:rPr lang="en-US" sz="1600" dirty="0" err="1">
                <a:solidFill>
                  <a:srgbClr val="000066"/>
                </a:solidFill>
              </a:rPr>
              <a:t>rA</a:t>
            </a:r>
            <a:r>
              <a:rPr lang="en-US" sz="1600" dirty="0">
                <a:solidFill>
                  <a:srgbClr val="000066"/>
                </a:solidFill>
              </a:rPr>
              <a:t>, </a:t>
            </a:r>
            <a:r>
              <a:rPr lang="en-US" sz="1600" dirty="0" err="1">
                <a:solidFill>
                  <a:srgbClr val="000066"/>
                </a:solidFill>
              </a:rPr>
              <a:t>rB</a:t>
            </a:r>
            <a:endParaRPr lang="en-US" sz="1600" dirty="0">
              <a:solidFill>
                <a:srgbClr val="000066"/>
              </a:solidFill>
            </a:endParaRP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916042" y="1298575"/>
            <a:ext cx="7019925" cy="1220788"/>
            <a:chOff x="576" y="816"/>
            <a:chExt cx="4416" cy="768"/>
          </a:xfrm>
        </p:grpSpPr>
        <p:sp>
          <p:nvSpPr>
            <p:cNvPr id="82978" name="Text Box 5"/>
            <p:cNvSpPr txBox="1">
              <a:spLocks noChangeArrowheads="1"/>
            </p:cNvSpPr>
            <p:nvPr/>
          </p:nvSpPr>
          <p:spPr bwMode="auto">
            <a:xfrm>
              <a:off x="1344" y="816"/>
              <a:ext cx="1776" cy="192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icode:ifun 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</a:t>
              </a:r>
              <a:r>
                <a:rPr lang="en-US" sz="1600">
                  <a:solidFill>
                    <a:srgbClr val="000066"/>
                  </a:solidFill>
                </a:rPr>
                <a:t> M</a:t>
              </a:r>
              <a:r>
                <a:rPr lang="en-US" sz="1600" baseline="-25000">
                  <a:solidFill>
                    <a:srgbClr val="000066"/>
                  </a:solidFill>
                </a:rPr>
                <a:t>1</a:t>
              </a:r>
              <a:r>
                <a:rPr lang="en-US" sz="1600">
                  <a:solidFill>
                    <a:srgbClr val="000066"/>
                  </a:solidFill>
                </a:rPr>
                <a:t>[PC]</a:t>
              </a:r>
            </a:p>
          </p:txBody>
        </p:sp>
        <p:sp>
          <p:nvSpPr>
            <p:cNvPr id="82979" name="Text Box 6"/>
            <p:cNvSpPr txBox="1">
              <a:spLocks noChangeArrowheads="1"/>
            </p:cNvSpPr>
            <p:nvPr/>
          </p:nvSpPr>
          <p:spPr bwMode="auto">
            <a:xfrm>
              <a:off x="1344" y="1008"/>
              <a:ext cx="1776" cy="192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rA:rB 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</a:t>
              </a:r>
              <a:r>
                <a:rPr lang="en-US" sz="1600">
                  <a:solidFill>
                    <a:srgbClr val="000066"/>
                  </a:solidFill>
                </a:rPr>
                <a:t> M</a:t>
              </a:r>
              <a:r>
                <a:rPr lang="en-US" sz="1600" baseline="-25000">
                  <a:solidFill>
                    <a:srgbClr val="000066"/>
                  </a:solidFill>
                </a:rPr>
                <a:t>1</a:t>
              </a:r>
              <a:r>
                <a:rPr lang="en-US" sz="1600">
                  <a:solidFill>
                    <a:srgbClr val="000066"/>
                  </a:solidFill>
                </a:rPr>
                <a:t>[PC+1]</a:t>
              </a:r>
            </a:p>
          </p:txBody>
        </p:sp>
        <p:sp>
          <p:nvSpPr>
            <p:cNvPr id="82980" name="Text Box 7"/>
            <p:cNvSpPr txBox="1">
              <a:spLocks noChangeArrowheads="1"/>
            </p:cNvSpPr>
            <p:nvPr/>
          </p:nvSpPr>
          <p:spPr bwMode="auto">
            <a:xfrm>
              <a:off x="1344" y="1200"/>
              <a:ext cx="1776" cy="192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 </a:t>
              </a:r>
            </a:p>
          </p:txBody>
        </p:sp>
        <p:sp>
          <p:nvSpPr>
            <p:cNvPr id="82981" name="Text Box 8"/>
            <p:cNvSpPr txBox="1">
              <a:spLocks noChangeArrowheads="1"/>
            </p:cNvSpPr>
            <p:nvPr/>
          </p:nvSpPr>
          <p:spPr bwMode="auto">
            <a:xfrm>
              <a:off x="1344" y="1392"/>
              <a:ext cx="1776" cy="192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valP 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 PC+2</a:t>
              </a:r>
            </a:p>
          </p:txBody>
        </p:sp>
        <p:sp>
          <p:nvSpPr>
            <p:cNvPr id="82982" name="Text Box 20"/>
            <p:cNvSpPr txBox="1">
              <a:spLocks noChangeArrowheads="1"/>
            </p:cNvSpPr>
            <p:nvPr/>
          </p:nvSpPr>
          <p:spPr bwMode="auto">
            <a:xfrm>
              <a:off x="1344" y="816"/>
              <a:ext cx="1776" cy="768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82983" name="Text Box 21"/>
            <p:cNvSpPr txBox="1">
              <a:spLocks noChangeArrowheads="1"/>
            </p:cNvSpPr>
            <p:nvPr/>
          </p:nvSpPr>
          <p:spPr bwMode="auto">
            <a:xfrm>
              <a:off x="576" y="816"/>
              <a:ext cx="768" cy="768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Fetch</a:t>
              </a:r>
            </a:p>
          </p:txBody>
        </p:sp>
        <p:sp>
          <p:nvSpPr>
            <p:cNvPr id="82984" name="Text Box 27"/>
            <p:cNvSpPr txBox="1">
              <a:spLocks noChangeArrowheads="1"/>
            </p:cNvSpPr>
            <p:nvPr/>
          </p:nvSpPr>
          <p:spPr bwMode="auto">
            <a:xfrm>
              <a:off x="3216" y="816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Read instruction byte</a:t>
              </a:r>
            </a:p>
          </p:txBody>
        </p:sp>
        <p:sp>
          <p:nvSpPr>
            <p:cNvPr id="82985" name="Text Box 28"/>
            <p:cNvSpPr txBox="1">
              <a:spLocks noChangeArrowheads="1"/>
            </p:cNvSpPr>
            <p:nvPr/>
          </p:nvSpPr>
          <p:spPr bwMode="auto">
            <a:xfrm>
              <a:off x="3216" y="1008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Read register byte</a:t>
              </a:r>
            </a:p>
          </p:txBody>
        </p:sp>
        <p:sp>
          <p:nvSpPr>
            <p:cNvPr id="82986" name="Text Box 29"/>
            <p:cNvSpPr txBox="1">
              <a:spLocks noChangeArrowheads="1"/>
            </p:cNvSpPr>
            <p:nvPr/>
          </p:nvSpPr>
          <p:spPr bwMode="auto">
            <a:xfrm>
              <a:off x="3216" y="1200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 </a:t>
              </a:r>
            </a:p>
          </p:txBody>
        </p:sp>
        <p:sp>
          <p:nvSpPr>
            <p:cNvPr id="82987" name="Text Box 30"/>
            <p:cNvSpPr txBox="1">
              <a:spLocks noChangeArrowheads="1"/>
            </p:cNvSpPr>
            <p:nvPr/>
          </p:nvSpPr>
          <p:spPr bwMode="auto">
            <a:xfrm>
              <a:off x="3216" y="1392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Compute next PC</a:t>
              </a:r>
            </a:p>
          </p:txBody>
        </p:sp>
      </p:grp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916042" y="2519417"/>
            <a:ext cx="7019925" cy="611187"/>
            <a:chOff x="576" y="1584"/>
            <a:chExt cx="4416" cy="384"/>
          </a:xfrm>
        </p:grpSpPr>
        <p:sp>
          <p:nvSpPr>
            <p:cNvPr id="82972" name="Text Box 9"/>
            <p:cNvSpPr txBox="1">
              <a:spLocks noChangeArrowheads="1"/>
            </p:cNvSpPr>
            <p:nvPr/>
          </p:nvSpPr>
          <p:spPr bwMode="auto">
            <a:xfrm>
              <a:off x="1344" y="1584"/>
              <a:ext cx="1776" cy="19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valA 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 R[rA]</a:t>
              </a:r>
            </a:p>
          </p:txBody>
        </p:sp>
        <p:sp>
          <p:nvSpPr>
            <p:cNvPr id="82973" name="Text Box 10"/>
            <p:cNvSpPr txBox="1">
              <a:spLocks noChangeArrowheads="1"/>
            </p:cNvSpPr>
            <p:nvPr/>
          </p:nvSpPr>
          <p:spPr bwMode="auto">
            <a:xfrm>
              <a:off x="1344" y="1776"/>
              <a:ext cx="1776" cy="19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valB 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 R[rB]</a:t>
              </a:r>
            </a:p>
          </p:txBody>
        </p:sp>
        <p:sp>
          <p:nvSpPr>
            <p:cNvPr id="82974" name="Text Box 19"/>
            <p:cNvSpPr txBox="1">
              <a:spLocks noChangeArrowheads="1"/>
            </p:cNvSpPr>
            <p:nvPr/>
          </p:nvSpPr>
          <p:spPr bwMode="auto">
            <a:xfrm>
              <a:off x="1344" y="158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82975" name="Text Box 22"/>
            <p:cNvSpPr txBox="1">
              <a:spLocks noChangeArrowheads="1"/>
            </p:cNvSpPr>
            <p:nvPr/>
          </p:nvSpPr>
          <p:spPr bwMode="auto">
            <a:xfrm>
              <a:off x="576" y="158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Decode</a:t>
              </a:r>
            </a:p>
          </p:txBody>
        </p:sp>
        <p:sp>
          <p:nvSpPr>
            <p:cNvPr id="82976" name="Text Box 31"/>
            <p:cNvSpPr txBox="1">
              <a:spLocks noChangeArrowheads="1"/>
            </p:cNvSpPr>
            <p:nvPr/>
          </p:nvSpPr>
          <p:spPr bwMode="auto">
            <a:xfrm>
              <a:off x="3216" y="1584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Read operand A</a:t>
              </a:r>
            </a:p>
          </p:txBody>
        </p:sp>
        <p:sp>
          <p:nvSpPr>
            <p:cNvPr id="82977" name="Text Box 32"/>
            <p:cNvSpPr txBox="1">
              <a:spLocks noChangeArrowheads="1"/>
            </p:cNvSpPr>
            <p:nvPr/>
          </p:nvSpPr>
          <p:spPr bwMode="auto">
            <a:xfrm>
              <a:off x="3216" y="1776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Read operand B</a:t>
              </a:r>
            </a:p>
          </p:txBody>
        </p:sp>
      </p:grp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916042" y="3130604"/>
            <a:ext cx="7019925" cy="609600"/>
            <a:chOff x="576" y="1968"/>
            <a:chExt cx="4416" cy="384"/>
          </a:xfrm>
        </p:grpSpPr>
        <p:sp>
          <p:nvSpPr>
            <p:cNvPr id="82966" name="Text Box 11"/>
            <p:cNvSpPr txBox="1">
              <a:spLocks noChangeArrowheads="1"/>
            </p:cNvSpPr>
            <p:nvPr/>
          </p:nvSpPr>
          <p:spPr bwMode="auto">
            <a:xfrm>
              <a:off x="1344" y="1968"/>
              <a:ext cx="1776" cy="19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valE 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 valB OP valA</a:t>
              </a:r>
            </a:p>
          </p:txBody>
        </p:sp>
        <p:sp>
          <p:nvSpPr>
            <p:cNvPr id="82967" name="Text Box 12"/>
            <p:cNvSpPr txBox="1">
              <a:spLocks noChangeArrowheads="1"/>
            </p:cNvSpPr>
            <p:nvPr/>
          </p:nvSpPr>
          <p:spPr bwMode="auto">
            <a:xfrm>
              <a:off x="1344" y="2160"/>
              <a:ext cx="1776" cy="19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Set CC</a:t>
              </a:r>
            </a:p>
          </p:txBody>
        </p:sp>
        <p:sp>
          <p:nvSpPr>
            <p:cNvPr id="82968" name="Text Box 18"/>
            <p:cNvSpPr txBox="1">
              <a:spLocks noChangeArrowheads="1"/>
            </p:cNvSpPr>
            <p:nvPr/>
          </p:nvSpPr>
          <p:spPr bwMode="auto">
            <a:xfrm>
              <a:off x="1344" y="1968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82969" name="Text Box 23"/>
            <p:cNvSpPr txBox="1">
              <a:spLocks noChangeArrowheads="1"/>
            </p:cNvSpPr>
            <p:nvPr/>
          </p:nvSpPr>
          <p:spPr bwMode="auto">
            <a:xfrm>
              <a:off x="576" y="1968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Execute</a:t>
              </a:r>
            </a:p>
          </p:txBody>
        </p:sp>
        <p:sp>
          <p:nvSpPr>
            <p:cNvPr id="82970" name="Text Box 33"/>
            <p:cNvSpPr txBox="1">
              <a:spLocks noChangeArrowheads="1"/>
            </p:cNvSpPr>
            <p:nvPr/>
          </p:nvSpPr>
          <p:spPr bwMode="auto">
            <a:xfrm>
              <a:off x="3216" y="1968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Perform ALU operation</a:t>
              </a:r>
            </a:p>
          </p:txBody>
        </p:sp>
        <p:sp>
          <p:nvSpPr>
            <p:cNvPr id="82971" name="Text Box 34"/>
            <p:cNvSpPr txBox="1">
              <a:spLocks noChangeArrowheads="1"/>
            </p:cNvSpPr>
            <p:nvPr/>
          </p:nvSpPr>
          <p:spPr bwMode="auto">
            <a:xfrm>
              <a:off x="3216" y="2160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Set condition code register</a:t>
              </a:r>
            </a:p>
          </p:txBody>
        </p:sp>
      </p:grp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916042" y="3740204"/>
            <a:ext cx="7019925" cy="306388"/>
            <a:chOff x="576" y="2352"/>
            <a:chExt cx="4416" cy="192"/>
          </a:xfrm>
        </p:grpSpPr>
        <p:sp>
          <p:nvSpPr>
            <p:cNvPr id="82963" name="Text Box 13"/>
            <p:cNvSpPr txBox="1">
              <a:spLocks noChangeArrowheads="1"/>
            </p:cNvSpPr>
            <p:nvPr/>
          </p:nvSpPr>
          <p:spPr bwMode="auto">
            <a:xfrm>
              <a:off x="1344" y="2352"/>
              <a:ext cx="1776" cy="192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  </a:t>
              </a:r>
            </a:p>
          </p:txBody>
        </p:sp>
        <p:sp>
          <p:nvSpPr>
            <p:cNvPr id="82964" name="Text Box 24"/>
            <p:cNvSpPr txBox="1">
              <a:spLocks noChangeArrowheads="1"/>
            </p:cNvSpPr>
            <p:nvPr/>
          </p:nvSpPr>
          <p:spPr bwMode="auto">
            <a:xfrm>
              <a:off x="576" y="2352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Memory</a:t>
              </a:r>
            </a:p>
          </p:txBody>
        </p:sp>
        <p:sp>
          <p:nvSpPr>
            <p:cNvPr id="82965" name="Text Box 35"/>
            <p:cNvSpPr txBox="1">
              <a:spLocks noChangeArrowheads="1"/>
            </p:cNvSpPr>
            <p:nvPr/>
          </p:nvSpPr>
          <p:spPr bwMode="auto">
            <a:xfrm>
              <a:off x="3216" y="2352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  </a:t>
              </a:r>
            </a:p>
          </p:txBody>
        </p:sp>
      </p:grpSp>
      <p:grpSp>
        <p:nvGrpSpPr>
          <p:cNvPr id="6" name="Group 51"/>
          <p:cNvGrpSpPr>
            <a:grpSpLocks/>
          </p:cNvGrpSpPr>
          <p:nvPr/>
        </p:nvGrpSpPr>
        <p:grpSpPr bwMode="auto">
          <a:xfrm>
            <a:off x="916042" y="4046538"/>
            <a:ext cx="7019925" cy="609600"/>
            <a:chOff x="576" y="2544"/>
            <a:chExt cx="4416" cy="384"/>
          </a:xfrm>
        </p:grpSpPr>
        <p:sp>
          <p:nvSpPr>
            <p:cNvPr id="82957" name="Text Box 14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19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R[rB] 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 valE</a:t>
              </a:r>
            </a:p>
          </p:txBody>
        </p:sp>
        <p:sp>
          <p:nvSpPr>
            <p:cNvPr id="82958" name="Text Box 15"/>
            <p:cNvSpPr txBox="1">
              <a:spLocks noChangeArrowheads="1"/>
            </p:cNvSpPr>
            <p:nvPr/>
          </p:nvSpPr>
          <p:spPr bwMode="auto">
            <a:xfrm>
              <a:off x="1344" y="2736"/>
              <a:ext cx="1776" cy="19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 </a:t>
              </a:r>
            </a:p>
          </p:txBody>
        </p:sp>
        <p:sp>
          <p:nvSpPr>
            <p:cNvPr id="82959" name="Text Box 17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82960" name="Text Box 25"/>
            <p:cNvSpPr txBox="1">
              <a:spLocks noChangeArrowheads="1"/>
            </p:cNvSpPr>
            <p:nvPr/>
          </p:nvSpPr>
          <p:spPr bwMode="auto">
            <a:xfrm>
              <a:off x="576" y="254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Write</a:t>
              </a:r>
            </a:p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back</a:t>
              </a:r>
            </a:p>
          </p:txBody>
        </p:sp>
        <p:sp>
          <p:nvSpPr>
            <p:cNvPr id="82961" name="Text Box 36"/>
            <p:cNvSpPr txBox="1">
              <a:spLocks noChangeArrowheads="1"/>
            </p:cNvSpPr>
            <p:nvPr/>
          </p:nvSpPr>
          <p:spPr bwMode="auto">
            <a:xfrm>
              <a:off x="3216" y="2544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Write back result</a:t>
              </a:r>
            </a:p>
          </p:txBody>
        </p:sp>
        <p:sp>
          <p:nvSpPr>
            <p:cNvPr id="82962" name="Text Box 37"/>
            <p:cNvSpPr txBox="1">
              <a:spLocks noChangeArrowheads="1"/>
            </p:cNvSpPr>
            <p:nvPr/>
          </p:nvSpPr>
          <p:spPr bwMode="auto">
            <a:xfrm>
              <a:off x="3216" y="2736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 </a:t>
              </a:r>
            </a:p>
          </p:txBody>
        </p:sp>
      </p:grpSp>
      <p:grpSp>
        <p:nvGrpSpPr>
          <p:cNvPr id="7" name="Group 46"/>
          <p:cNvGrpSpPr>
            <a:grpSpLocks/>
          </p:cNvGrpSpPr>
          <p:nvPr/>
        </p:nvGrpSpPr>
        <p:grpSpPr bwMode="auto">
          <a:xfrm>
            <a:off x="916042" y="4656192"/>
            <a:ext cx="7019925" cy="306387"/>
            <a:chOff x="576" y="2928"/>
            <a:chExt cx="4416" cy="192"/>
          </a:xfrm>
        </p:grpSpPr>
        <p:sp>
          <p:nvSpPr>
            <p:cNvPr id="82954" name="Text Box 16"/>
            <p:cNvSpPr txBox="1">
              <a:spLocks noChangeArrowheads="1"/>
            </p:cNvSpPr>
            <p:nvPr/>
          </p:nvSpPr>
          <p:spPr bwMode="auto">
            <a:xfrm>
              <a:off x="1344" y="2928"/>
              <a:ext cx="1776" cy="19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PC 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 valP</a:t>
              </a:r>
            </a:p>
          </p:txBody>
        </p:sp>
        <p:sp>
          <p:nvSpPr>
            <p:cNvPr id="82955" name="Text Box 26"/>
            <p:cNvSpPr txBox="1">
              <a:spLocks noChangeArrowheads="1"/>
            </p:cNvSpPr>
            <p:nvPr/>
          </p:nvSpPr>
          <p:spPr bwMode="auto">
            <a:xfrm>
              <a:off x="576" y="2928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PC update</a:t>
              </a:r>
            </a:p>
          </p:txBody>
        </p:sp>
        <p:sp>
          <p:nvSpPr>
            <p:cNvPr id="82956" name="Text Box 38"/>
            <p:cNvSpPr txBox="1">
              <a:spLocks noChangeArrowheads="1"/>
            </p:cNvSpPr>
            <p:nvPr/>
          </p:nvSpPr>
          <p:spPr bwMode="auto">
            <a:xfrm>
              <a:off x="3216" y="2928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Update PC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708031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2125"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Execution Example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59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20" y="1220788"/>
            <a:ext cx="3830637" cy="5224462"/>
          </a:xfrm>
        </p:spPr>
        <p:txBody>
          <a:bodyPr/>
          <a:lstStyle/>
          <a:p>
            <a:pPr marL="385472" indent="-385472" defTabSz="912125" eaLnBrk="1" hangingPunct="1">
              <a:defRPr/>
            </a:pPr>
            <a:r>
              <a:rPr lang="en-US" sz="2000" dirty="0" err="1">
                <a:latin typeface="Helvetica" charset="0"/>
              </a:rPr>
              <a:t>addq</a:t>
            </a:r>
            <a:r>
              <a:rPr lang="en-US" sz="2000" dirty="0">
                <a:latin typeface="Helvetica" charset="0"/>
              </a:rPr>
              <a:t> %</a:t>
            </a:r>
            <a:r>
              <a:rPr lang="en-US" sz="2000" dirty="0" err="1">
                <a:latin typeface="Helvetica" charset="0"/>
              </a:rPr>
              <a:t>rdx</a:t>
            </a:r>
            <a:r>
              <a:rPr lang="en-US" sz="2000" dirty="0">
                <a:latin typeface="Helvetica" charset="0"/>
              </a:rPr>
              <a:t>, %</a:t>
            </a:r>
            <a:r>
              <a:rPr lang="en-US" sz="2000" dirty="0" err="1">
                <a:latin typeface="Helvetica" charset="0"/>
              </a:rPr>
              <a:t>rcx</a:t>
            </a:r>
            <a:endParaRPr lang="en-US" sz="2000" dirty="0">
              <a:latin typeface="Helvetica" charset="0"/>
            </a:endParaRPr>
          </a:p>
          <a:p>
            <a:pPr marL="742389" lvl="1" indent="-244290" defTabSz="912125" eaLnBrk="1" hangingPunct="1">
              <a:defRPr/>
            </a:pPr>
            <a:r>
              <a:rPr lang="en-US" sz="1800" dirty="0">
                <a:latin typeface="Helvetica" charset="0"/>
                <a:ea typeface="ＭＳ Ｐゴシック" charset="0"/>
              </a:rPr>
              <a:t>Encoding: 0x60</a:t>
            </a:r>
            <a:r>
              <a:rPr lang="en-US" sz="1800" dirty="0">
                <a:solidFill>
                  <a:srgbClr val="FF1A1A"/>
                </a:solidFill>
                <a:latin typeface="Helvetica" charset="0"/>
                <a:ea typeface="ＭＳ Ｐゴシック" charset="0"/>
              </a:rPr>
              <a:t>2</a:t>
            </a: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Helvetica" charset="0"/>
                <a:ea typeface="ＭＳ Ｐゴシック" charset="0"/>
              </a:rPr>
              <a:t>1</a:t>
            </a:r>
          </a:p>
          <a:p>
            <a:pPr marL="742389" lvl="1" indent="-244290" defTabSz="912125" eaLnBrk="1" hangingPunct="1">
              <a:defRPr/>
            </a:pPr>
            <a:r>
              <a:rPr lang="en-US" sz="1800" dirty="0">
                <a:latin typeface="Helvetica" charset="0"/>
                <a:ea typeface="ＭＳ Ｐゴシック" charset="0"/>
              </a:rPr>
              <a:t>Byte 1</a:t>
            </a:r>
          </a:p>
          <a:p>
            <a:pPr marL="1143887" lvl="2" indent="-244290" defTabSz="912125" eaLnBrk="1" hangingPunct="1">
              <a:defRPr/>
            </a:pPr>
            <a:r>
              <a:rPr lang="en-US" sz="1600" dirty="0" err="1">
                <a:latin typeface="Helvetica" charset="0"/>
                <a:ea typeface="ＭＳ Ｐゴシック" charset="0"/>
              </a:rPr>
              <a:t>icode</a:t>
            </a:r>
            <a:r>
              <a:rPr lang="en-US" sz="1600" dirty="0">
                <a:latin typeface="Helvetica" charset="0"/>
                <a:ea typeface="ＭＳ Ｐゴシック" charset="0"/>
              </a:rPr>
              <a:t>=6</a:t>
            </a:r>
          </a:p>
          <a:p>
            <a:pPr marL="1143887" lvl="2" indent="-244290" defTabSz="912125" eaLnBrk="1" hangingPunct="1">
              <a:defRPr/>
            </a:pPr>
            <a:r>
              <a:rPr lang="en-US" sz="1600" dirty="0" err="1">
                <a:latin typeface="Helvetica" charset="0"/>
                <a:ea typeface="ＭＳ Ｐゴシック" charset="0"/>
              </a:rPr>
              <a:t>ifun</a:t>
            </a:r>
            <a:r>
              <a:rPr lang="en-US" sz="1600" dirty="0">
                <a:latin typeface="Helvetica" charset="0"/>
                <a:ea typeface="ＭＳ Ｐゴシック" charset="0"/>
              </a:rPr>
              <a:t>=0</a:t>
            </a:r>
          </a:p>
          <a:p>
            <a:pPr marL="742389" lvl="1" indent="-244290" defTabSz="912125" eaLnBrk="1" hangingPunct="1">
              <a:defRPr/>
            </a:pPr>
            <a:r>
              <a:rPr lang="en-US" sz="1800" dirty="0">
                <a:latin typeface="Helvetica" charset="0"/>
                <a:ea typeface="ＭＳ Ｐゴシック" charset="0"/>
              </a:rPr>
              <a:t>Byte 2</a:t>
            </a:r>
          </a:p>
          <a:p>
            <a:pPr marL="1143887" lvl="2" indent="-244290" defTabSz="912125" eaLnBrk="1" hangingPunct="1">
              <a:defRPr/>
            </a:pPr>
            <a:r>
              <a:rPr lang="en-US" sz="1600" dirty="0" err="1">
                <a:latin typeface="Helvetica" charset="0"/>
                <a:ea typeface="ＭＳ Ｐゴシック" charset="0"/>
              </a:rPr>
              <a:t>rA</a:t>
            </a:r>
            <a:r>
              <a:rPr lang="en-US" sz="1600" dirty="0">
                <a:latin typeface="Helvetica" charset="0"/>
                <a:ea typeface="ＭＳ Ｐゴシック" charset="0"/>
              </a:rPr>
              <a:t>=%</a:t>
            </a:r>
            <a:r>
              <a:rPr lang="en-US" sz="1600" dirty="0" err="1">
                <a:latin typeface="Helvetica" charset="0"/>
                <a:ea typeface="ＭＳ Ｐゴシック" charset="0"/>
              </a:rPr>
              <a:t>rdx</a:t>
            </a:r>
            <a:r>
              <a:rPr lang="en-US" sz="1600" dirty="0">
                <a:latin typeface="Helvetica" charset="0"/>
                <a:ea typeface="ＭＳ Ｐゴシック" charset="0"/>
              </a:rPr>
              <a:t>=</a:t>
            </a:r>
            <a:r>
              <a:rPr lang="en-US" sz="1600" dirty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2</a:t>
            </a:r>
          </a:p>
          <a:p>
            <a:pPr marL="1143887" lvl="2" indent="-244290" defTabSz="912125" eaLnBrk="1" hangingPunct="1">
              <a:defRPr/>
            </a:pPr>
            <a:r>
              <a:rPr lang="en-US" sz="1600" dirty="0" err="1">
                <a:latin typeface="Helvetica" charset="0"/>
                <a:ea typeface="ＭＳ Ｐゴシック" charset="0"/>
              </a:rPr>
              <a:t>rB</a:t>
            </a:r>
            <a:r>
              <a:rPr lang="en-US" sz="1600" dirty="0">
                <a:latin typeface="Helvetica" charset="0"/>
                <a:ea typeface="ＭＳ Ｐゴシック" charset="0"/>
              </a:rPr>
              <a:t>=%</a:t>
            </a:r>
            <a:r>
              <a:rPr lang="en-US" sz="1600" dirty="0" err="1">
                <a:latin typeface="Helvetica" charset="0"/>
                <a:ea typeface="ＭＳ Ｐゴシック" charset="0"/>
              </a:rPr>
              <a:t>rcx</a:t>
            </a:r>
            <a:r>
              <a:rPr lang="en-US" sz="1600" dirty="0">
                <a:latin typeface="Helvetica" charset="0"/>
                <a:ea typeface="ＭＳ Ｐゴシック" charset="0"/>
              </a:rPr>
              <a:t>=</a:t>
            </a:r>
            <a:r>
              <a:rPr lang="en-US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Helvetica" charset="0"/>
                <a:ea typeface="ＭＳ Ｐゴシック" charset="0"/>
              </a:rPr>
              <a:t>1</a:t>
            </a:r>
          </a:p>
          <a:p>
            <a:pPr marL="742389" lvl="1" indent="-244290" defTabSz="912125" eaLnBrk="1" hangingPunct="1">
              <a:defRPr/>
            </a:pPr>
            <a:endParaRPr lang="en-US" sz="1800" dirty="0">
              <a:latin typeface="Helvetica" charset="0"/>
              <a:ea typeface="ＭＳ Ｐゴシック" charset="0"/>
            </a:endParaRPr>
          </a:p>
        </p:txBody>
      </p:sp>
      <p:pic>
        <p:nvPicPr>
          <p:cNvPr id="839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025" y="152407"/>
            <a:ext cx="4175125" cy="620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297238" y="5657857"/>
            <a:ext cx="3022600" cy="84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3" tIns="45712" rIns="91413" bIns="45712">
            <a:spAutoFit/>
          </a:bodyPr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1. Fetch instruction</a:t>
            </a:r>
          </a:p>
          <a:p>
            <a:r>
              <a:rPr lang="en-US" sz="1800">
                <a:solidFill>
                  <a:srgbClr val="000066"/>
                </a:solidFill>
              </a:rPr>
              <a:t>= 0x6021 from</a:t>
            </a:r>
          </a:p>
          <a:p>
            <a:r>
              <a:rPr lang="en-US" sz="1800">
                <a:solidFill>
                  <a:srgbClr val="000066"/>
                </a:solidFill>
              </a:rPr>
              <a:t>mem loc pointed to by PC</a:t>
            </a: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3519495" y="4563852"/>
            <a:ext cx="3806869" cy="586001"/>
            <a:chOff x="3514726" y="4555390"/>
            <a:chExt cx="3801448" cy="585109"/>
          </a:xfrm>
        </p:grpSpPr>
        <p:grpSp>
          <p:nvGrpSpPr>
            <p:cNvPr id="83988" name="Group 3"/>
            <p:cNvGrpSpPr>
              <a:grpSpLocks/>
            </p:cNvGrpSpPr>
            <p:nvPr/>
          </p:nvGrpSpPr>
          <p:grpSpPr bwMode="auto">
            <a:xfrm>
              <a:off x="3514726" y="4794250"/>
              <a:ext cx="3292773" cy="346249"/>
              <a:chOff x="2813051" y="4794250"/>
              <a:chExt cx="3292773" cy="346249"/>
            </a:xfrm>
          </p:grpSpPr>
          <p:sp>
            <p:nvSpPr>
              <p:cNvPr id="83991" name="TextBox 5"/>
              <p:cNvSpPr txBox="1">
                <a:spLocks noChangeArrowheads="1"/>
              </p:cNvSpPr>
              <p:nvPr/>
            </p:nvSpPr>
            <p:spPr bwMode="auto">
              <a:xfrm>
                <a:off x="2813051" y="4794250"/>
                <a:ext cx="2057925" cy="346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1800">
                    <a:solidFill>
                      <a:srgbClr val="000066"/>
                    </a:solidFill>
                  </a:rPr>
                  <a:t>2. Decode values</a:t>
                </a:r>
              </a:p>
            </p:txBody>
          </p:sp>
          <p:sp>
            <p:nvSpPr>
              <p:cNvPr id="83992" name="TextBox 2"/>
              <p:cNvSpPr txBox="1">
                <a:spLocks noChangeArrowheads="1"/>
              </p:cNvSpPr>
              <p:nvPr/>
            </p:nvSpPr>
            <p:spPr bwMode="auto">
              <a:xfrm>
                <a:off x="5022850" y="4794320"/>
                <a:ext cx="1082675" cy="346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1800">
                    <a:solidFill>
                      <a:srgbClr val="000066"/>
                    </a:solidFill>
                  </a:rPr>
                  <a:t>6  0  </a:t>
                </a:r>
                <a:r>
                  <a:rPr lang="en-US" sz="1800">
                    <a:solidFill>
                      <a:srgbClr val="FF1A1A"/>
                    </a:solidFill>
                  </a:rPr>
                  <a:t>2</a:t>
                </a:r>
                <a:r>
                  <a:rPr lang="en-US" sz="1800">
                    <a:solidFill>
                      <a:srgbClr val="000066"/>
                    </a:solidFill>
                  </a:rPr>
                  <a:t>  </a:t>
                </a:r>
                <a:r>
                  <a:rPr lang="en-US" sz="1800">
                    <a:solidFill>
                      <a:srgbClr val="00A600"/>
                    </a:solidFill>
                  </a:rPr>
                  <a:t>1</a:t>
                </a:r>
              </a:p>
            </p:txBody>
          </p:sp>
        </p:grpSp>
        <p:sp>
          <p:nvSpPr>
            <p:cNvPr id="7" name="Freeform 6"/>
            <p:cNvSpPr/>
            <p:nvPr/>
          </p:nvSpPr>
          <p:spPr>
            <a:xfrm>
              <a:off x="6396457" y="4555390"/>
              <a:ext cx="919717" cy="250846"/>
            </a:xfrm>
            <a:custGeom>
              <a:avLst/>
              <a:gdLst>
                <a:gd name="connsiteX0" fmla="*/ 0 w 863600"/>
                <a:gd name="connsiteY0" fmla="*/ 266700 h 266700"/>
                <a:gd name="connsiteX1" fmla="*/ 0 w 863600"/>
                <a:gd name="connsiteY1" fmla="*/ 12700 h 266700"/>
                <a:gd name="connsiteX2" fmla="*/ 863600 w 863600"/>
                <a:gd name="connsiteY2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3600" h="266700">
                  <a:moveTo>
                    <a:pt x="0" y="266700"/>
                  </a:moveTo>
                  <a:lnTo>
                    <a:pt x="0" y="12700"/>
                  </a:lnTo>
                  <a:lnTo>
                    <a:pt x="863600" y="0"/>
                  </a:lnTo>
                </a:path>
              </a:pathLst>
            </a:custGeom>
            <a:ln w="38100" cmpd="sng">
              <a:solidFill>
                <a:schemeClr val="accent1">
                  <a:lumMod val="60000"/>
                  <a:lumOff val="40000"/>
                </a:schemeClr>
              </a:solidFill>
              <a:headEnd type="none"/>
              <a:tailEnd type="triangle"/>
            </a:ln>
          </p:spPr>
          <p:txBody>
            <a:bodyPr wrap="square" lIns="45720" rIns="45720" anchor="ctr">
              <a:spAutoFit/>
            </a:bodyPr>
            <a:lstStyle/>
            <a:p>
              <a:pPr>
                <a:defRPr/>
              </a:pPr>
              <a:endParaRPr lang="en-US">
                <a:solidFill>
                  <a:srgbClr val="000066"/>
                </a:solidFill>
                <a:latin typeface="Helvetica" pitchFamily="-1" charset="0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6647289" y="4708680"/>
              <a:ext cx="654950" cy="153293"/>
            </a:xfrm>
            <a:custGeom>
              <a:avLst/>
              <a:gdLst>
                <a:gd name="connsiteX0" fmla="*/ 0 w 863600"/>
                <a:gd name="connsiteY0" fmla="*/ 266700 h 266700"/>
                <a:gd name="connsiteX1" fmla="*/ 0 w 863600"/>
                <a:gd name="connsiteY1" fmla="*/ 12700 h 266700"/>
                <a:gd name="connsiteX2" fmla="*/ 863600 w 863600"/>
                <a:gd name="connsiteY2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3600" h="266700">
                  <a:moveTo>
                    <a:pt x="0" y="266700"/>
                  </a:moveTo>
                  <a:lnTo>
                    <a:pt x="0" y="12700"/>
                  </a:lnTo>
                  <a:lnTo>
                    <a:pt x="863600" y="0"/>
                  </a:lnTo>
                </a:path>
              </a:pathLst>
            </a:custGeom>
            <a:ln w="38100" cmpd="sng">
              <a:solidFill>
                <a:schemeClr val="tx2">
                  <a:lumMod val="75000"/>
                  <a:lumOff val="25000"/>
                </a:schemeClr>
              </a:solidFill>
              <a:headEnd type="none"/>
              <a:tailEnd type="triangle"/>
            </a:ln>
          </p:spPr>
          <p:txBody>
            <a:bodyPr wrap="square" lIns="45720" rIns="45720" anchor="ctr">
              <a:spAutoFit/>
            </a:bodyPr>
            <a:lstStyle/>
            <a:p>
              <a:pPr>
                <a:defRPr/>
              </a:pPr>
              <a:endParaRPr lang="en-US">
                <a:solidFill>
                  <a:srgbClr val="000066"/>
                </a:solidFill>
                <a:latin typeface="Helvetica" pitchFamily="-1" charset="0"/>
              </a:endParaRPr>
            </a:p>
          </p:txBody>
        </p:sp>
      </p:grp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3270640" y="2817813"/>
            <a:ext cx="5585949" cy="2076968"/>
            <a:chOff x="3265245" y="2813050"/>
            <a:chExt cx="5578958" cy="2073036"/>
          </a:xfrm>
        </p:grpSpPr>
        <p:sp>
          <p:nvSpPr>
            <p:cNvPr id="83980" name="TextBox 4"/>
            <p:cNvSpPr txBox="1">
              <a:spLocks noChangeArrowheads="1"/>
            </p:cNvSpPr>
            <p:nvPr/>
          </p:nvSpPr>
          <p:spPr bwMode="auto">
            <a:xfrm>
              <a:off x="6185461" y="3422650"/>
              <a:ext cx="760794" cy="345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solidFill>
                    <a:srgbClr val="FF1A1A"/>
                  </a:solidFill>
                </a:rPr>
                <a:t>%</a:t>
              </a:r>
              <a:r>
                <a:rPr lang="en-US" sz="1800" dirty="0" err="1">
                  <a:solidFill>
                    <a:srgbClr val="FF1A1A"/>
                  </a:solidFill>
                </a:rPr>
                <a:t>rdx</a:t>
              </a:r>
              <a:endParaRPr lang="en-US" sz="1800" dirty="0">
                <a:solidFill>
                  <a:srgbClr val="FF1A1A"/>
                </a:solidFill>
              </a:endParaRPr>
            </a:p>
          </p:txBody>
        </p:sp>
        <p:sp>
          <p:nvSpPr>
            <p:cNvPr id="83981" name="TextBox 9"/>
            <p:cNvSpPr txBox="1">
              <a:spLocks noChangeArrowheads="1"/>
            </p:cNvSpPr>
            <p:nvPr/>
          </p:nvSpPr>
          <p:spPr bwMode="auto">
            <a:xfrm>
              <a:off x="6998463" y="3270250"/>
              <a:ext cx="747986" cy="345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solidFill>
                    <a:srgbClr val="00A600"/>
                  </a:solidFill>
                </a:rPr>
                <a:t>%</a:t>
              </a:r>
              <a:r>
                <a:rPr lang="en-US" sz="1800" dirty="0" err="1">
                  <a:solidFill>
                    <a:srgbClr val="00A600"/>
                  </a:solidFill>
                </a:rPr>
                <a:t>rcx</a:t>
              </a:r>
              <a:endParaRPr lang="en-US" sz="1800" dirty="0">
                <a:solidFill>
                  <a:srgbClr val="00A600"/>
                </a:solidFill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6423891" y="3427433"/>
              <a:ext cx="1045314" cy="1072636"/>
            </a:xfrm>
            <a:custGeom>
              <a:avLst/>
              <a:gdLst>
                <a:gd name="connsiteX0" fmla="*/ 800100 w 800100"/>
                <a:gd name="connsiteY0" fmla="*/ 1092200 h 1092200"/>
                <a:gd name="connsiteX1" fmla="*/ 787400 w 800100"/>
                <a:gd name="connsiteY1" fmla="*/ 330200 h 1092200"/>
                <a:gd name="connsiteX2" fmla="*/ 0 w 800100"/>
                <a:gd name="connsiteY2" fmla="*/ 317500 h 1092200"/>
                <a:gd name="connsiteX3" fmla="*/ 0 w 800100"/>
                <a:gd name="connsiteY3" fmla="*/ 0 h 1092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0100" h="1092200">
                  <a:moveTo>
                    <a:pt x="800100" y="1092200"/>
                  </a:moveTo>
                  <a:lnTo>
                    <a:pt x="787400" y="330200"/>
                  </a:lnTo>
                  <a:lnTo>
                    <a:pt x="0" y="317500"/>
                  </a:lnTo>
                  <a:lnTo>
                    <a:pt x="0" y="0"/>
                  </a:lnTo>
                </a:path>
              </a:pathLst>
            </a:custGeom>
            <a:ln w="38100" cmpd="sng">
              <a:solidFill>
                <a:schemeClr val="accent1">
                  <a:lumMod val="60000"/>
                  <a:lumOff val="40000"/>
                </a:schemeClr>
              </a:solidFill>
              <a:headEnd type="none"/>
              <a:tailEnd type="triangle"/>
            </a:ln>
          </p:spPr>
          <p:txBody>
            <a:bodyPr wrap="square" lIns="45720" rIns="45720" anchor="ctr">
              <a:spAutoFit/>
            </a:bodyPr>
            <a:lstStyle/>
            <a:p>
              <a:pPr>
                <a:defRPr/>
              </a:pPr>
              <a:endParaRPr lang="en-US">
                <a:solidFill>
                  <a:srgbClr val="000066"/>
                </a:solidFill>
                <a:latin typeface="Helvetica" pitchFamily="-1" charset="0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7009266" y="3427433"/>
              <a:ext cx="696876" cy="1058706"/>
            </a:xfrm>
            <a:custGeom>
              <a:avLst/>
              <a:gdLst>
                <a:gd name="connsiteX0" fmla="*/ 635000 w 635000"/>
                <a:gd name="connsiteY0" fmla="*/ 1041400 h 1041400"/>
                <a:gd name="connsiteX1" fmla="*/ 622300 w 635000"/>
                <a:gd name="connsiteY1" fmla="*/ 152400 h 1041400"/>
                <a:gd name="connsiteX2" fmla="*/ 12700 w 635000"/>
                <a:gd name="connsiteY2" fmla="*/ 165100 h 1041400"/>
                <a:gd name="connsiteX3" fmla="*/ 0 w 635000"/>
                <a:gd name="connsiteY3" fmla="*/ 0 h 104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0" h="1041400">
                  <a:moveTo>
                    <a:pt x="635000" y="1041400"/>
                  </a:moveTo>
                  <a:lnTo>
                    <a:pt x="622300" y="152400"/>
                  </a:lnTo>
                  <a:lnTo>
                    <a:pt x="12700" y="165100"/>
                  </a:lnTo>
                  <a:lnTo>
                    <a:pt x="0" y="0"/>
                  </a:lnTo>
                </a:path>
              </a:pathLst>
            </a:custGeom>
            <a:ln w="38100" cmpd="sng">
              <a:solidFill>
                <a:schemeClr val="tx2">
                  <a:lumMod val="75000"/>
                  <a:lumOff val="25000"/>
                </a:schemeClr>
              </a:solidFill>
              <a:headEnd type="none"/>
              <a:tailEnd type="triangle"/>
            </a:ln>
          </p:spPr>
          <p:txBody>
            <a:bodyPr wrap="square" lIns="45720" rIns="45720" anchor="ctr">
              <a:spAutoFit/>
            </a:bodyPr>
            <a:lstStyle/>
            <a:p>
              <a:pPr>
                <a:defRPr/>
              </a:pPr>
              <a:endParaRPr lang="en-US">
                <a:solidFill>
                  <a:srgbClr val="000066"/>
                </a:solidFill>
                <a:latin typeface="Helvetica" pitchFamily="-1" charset="0"/>
              </a:endParaRPr>
            </a:p>
          </p:txBody>
        </p:sp>
        <p:sp>
          <p:nvSpPr>
            <p:cNvPr id="83984" name="TextBox 16"/>
            <p:cNvSpPr txBox="1">
              <a:spLocks noChangeArrowheads="1"/>
            </p:cNvSpPr>
            <p:nvPr/>
          </p:nvSpPr>
          <p:spPr bwMode="auto">
            <a:xfrm>
              <a:off x="3265245" y="2958803"/>
              <a:ext cx="2571821" cy="843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solidFill>
                    <a:srgbClr val="000066"/>
                  </a:solidFill>
                </a:rPr>
                <a:t>3. ALU executes </a:t>
              </a:r>
              <a:r>
                <a:rPr lang="en-US" sz="1800" dirty="0" err="1" smtClean="0">
                  <a:solidFill>
                    <a:srgbClr val="000066"/>
                  </a:solidFill>
                </a:rPr>
                <a:t>addq</a:t>
              </a:r>
              <a:endParaRPr lang="en-US" sz="1800" dirty="0">
                <a:solidFill>
                  <a:srgbClr val="000066"/>
                </a:solidFill>
              </a:endParaRPr>
            </a:p>
            <a:p>
              <a:r>
                <a:rPr lang="en-US" sz="1800" dirty="0">
                  <a:solidFill>
                    <a:srgbClr val="000066"/>
                  </a:solidFill>
                </a:rPr>
                <a:t>instruction on inputs,</a:t>
              </a:r>
            </a:p>
            <a:p>
              <a:r>
                <a:rPr lang="en-US" sz="1800" dirty="0">
                  <a:solidFill>
                    <a:srgbClr val="000066"/>
                  </a:solidFill>
                </a:rPr>
                <a:t>generates result</a:t>
              </a:r>
            </a:p>
          </p:txBody>
        </p:sp>
        <p:sp>
          <p:nvSpPr>
            <p:cNvPr id="13" name="Left Brace 12"/>
            <p:cNvSpPr/>
            <p:nvPr/>
          </p:nvSpPr>
          <p:spPr bwMode="auto">
            <a:xfrm rot="5400000">
              <a:off x="5883695" y="4436123"/>
              <a:ext cx="259307" cy="640619"/>
            </a:xfrm>
            <a:prstGeom prst="leftBrace">
              <a:avLst/>
            </a:prstGeom>
            <a:noFill/>
            <a:ln w="19050" cap="flat" cmpd="sng" algn="ctr">
              <a:solidFill>
                <a:schemeClr val="accent4">
                  <a:lumMod val="90000"/>
                  <a:lumOff val="10000"/>
                </a:scheme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>
                <a:defRPr/>
              </a:pPr>
              <a:endParaRPr lang="en-US">
                <a:solidFill>
                  <a:srgbClr val="000066"/>
                </a:solidFill>
                <a:latin typeface="Helvetica" pitchFamily="-1" charset="0"/>
              </a:endParaRPr>
            </a:p>
          </p:txBody>
        </p:sp>
        <p:sp>
          <p:nvSpPr>
            <p:cNvPr id="83986" name="Freeform 13"/>
            <p:cNvSpPr>
              <a:spLocks/>
            </p:cNvSpPr>
            <p:nvPr/>
          </p:nvSpPr>
          <p:spPr bwMode="auto">
            <a:xfrm>
              <a:off x="6005766" y="2925942"/>
              <a:ext cx="2202127" cy="1643778"/>
            </a:xfrm>
            <a:custGeom>
              <a:avLst/>
              <a:gdLst>
                <a:gd name="T0" fmla="*/ 0 w 2222500"/>
                <a:gd name="T1" fmla="*/ 1642008 h 1663700"/>
                <a:gd name="T2" fmla="*/ 2162076 w 2222500"/>
                <a:gd name="T3" fmla="*/ 426170 h 1663700"/>
                <a:gd name="T4" fmla="*/ 2162076 w 2222500"/>
                <a:gd name="T5" fmla="*/ 12534 h 1663700"/>
                <a:gd name="T6" fmla="*/ 1890272 w 2222500"/>
                <a:gd name="T7" fmla="*/ 0 h 16637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22500" h="1663700">
                  <a:moveTo>
                    <a:pt x="0" y="1663700"/>
                  </a:moveTo>
                  <a:lnTo>
                    <a:pt x="2222500" y="431800"/>
                  </a:lnTo>
                  <a:lnTo>
                    <a:pt x="2222500" y="12700"/>
                  </a:lnTo>
                  <a:lnTo>
                    <a:pt x="1943100" y="0"/>
                  </a:lnTo>
                </a:path>
              </a:pathLst>
            </a:custGeom>
            <a:noFill/>
            <a:ln w="38100" cmpd="sng">
              <a:solidFill>
                <a:srgbClr val="00008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83987" name="TextBox 15"/>
            <p:cNvSpPr txBox="1">
              <a:spLocks noChangeArrowheads="1"/>
            </p:cNvSpPr>
            <p:nvPr/>
          </p:nvSpPr>
          <p:spPr bwMode="auto">
            <a:xfrm>
              <a:off x="8109075" y="2813050"/>
              <a:ext cx="735128" cy="345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 dirty="0" err="1">
                  <a:solidFill>
                    <a:srgbClr val="000066"/>
                  </a:solidFill>
                </a:rPr>
                <a:t>addq</a:t>
              </a:r>
              <a:endParaRPr lang="en-US" sz="1800" dirty="0">
                <a:solidFill>
                  <a:srgbClr val="000066"/>
                </a:solidFill>
              </a:endParaRPr>
            </a:p>
          </p:txBody>
        </p:sp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598747" y="2068513"/>
            <a:ext cx="5304530" cy="2634913"/>
            <a:chOff x="3594519" y="2065102"/>
            <a:chExt cx="5290009" cy="2532719"/>
          </a:xfrm>
        </p:grpSpPr>
        <p:sp>
          <p:nvSpPr>
            <p:cNvPr id="83977" name="TextBox 21"/>
            <p:cNvSpPr txBox="1">
              <a:spLocks noChangeArrowheads="1"/>
            </p:cNvSpPr>
            <p:nvPr/>
          </p:nvSpPr>
          <p:spPr bwMode="auto">
            <a:xfrm>
              <a:off x="3594519" y="2065102"/>
              <a:ext cx="2218086" cy="572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solidFill>
                    <a:srgbClr val="000066"/>
                  </a:solidFill>
                </a:rPr>
                <a:t>4. Result is written </a:t>
              </a:r>
            </a:p>
            <a:p>
              <a:r>
                <a:rPr lang="en-US" sz="1800" dirty="0">
                  <a:solidFill>
                    <a:srgbClr val="000066"/>
                  </a:solidFill>
                </a:rPr>
                <a:t>back to </a:t>
              </a:r>
              <a:r>
                <a:rPr lang="en-US" sz="1800" dirty="0" smtClean="0">
                  <a:solidFill>
                    <a:srgbClr val="000066"/>
                  </a:solidFill>
                </a:rPr>
                <a:t>%</a:t>
              </a:r>
              <a:r>
                <a:rPr lang="en-US" sz="1800" dirty="0" err="1">
                  <a:solidFill>
                    <a:srgbClr val="000066"/>
                  </a:solidFill>
                </a:rPr>
                <a:t>r</a:t>
              </a:r>
              <a:r>
                <a:rPr lang="en-US" sz="1800" dirty="0" err="1" smtClean="0">
                  <a:solidFill>
                    <a:srgbClr val="000066"/>
                  </a:solidFill>
                </a:rPr>
                <a:t>cx</a:t>
              </a:r>
              <a:r>
                <a:rPr lang="en-US" sz="1800" dirty="0">
                  <a:solidFill>
                    <a:srgbClr val="000066"/>
                  </a:solidFill>
                </a:rPr>
                <a:t>.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6769178" y="2370857"/>
              <a:ext cx="2115350" cy="2226964"/>
            </a:xfrm>
            <a:custGeom>
              <a:avLst/>
              <a:gdLst>
                <a:gd name="connsiteX0" fmla="*/ 0 w 2108200"/>
                <a:gd name="connsiteY0" fmla="*/ 355600 h 2400300"/>
                <a:gd name="connsiteX1" fmla="*/ 0 w 2108200"/>
                <a:gd name="connsiteY1" fmla="*/ 12700 h 2400300"/>
                <a:gd name="connsiteX2" fmla="*/ 2095500 w 2108200"/>
                <a:gd name="connsiteY2" fmla="*/ 0 h 2400300"/>
                <a:gd name="connsiteX3" fmla="*/ 2108200 w 2108200"/>
                <a:gd name="connsiteY3" fmla="*/ 2400300 h 2400300"/>
                <a:gd name="connsiteX4" fmla="*/ 1130300 w 2108200"/>
                <a:gd name="connsiteY4" fmla="*/ 2400300 h 240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8200" h="2400300">
                  <a:moveTo>
                    <a:pt x="0" y="355600"/>
                  </a:moveTo>
                  <a:lnTo>
                    <a:pt x="0" y="12700"/>
                  </a:lnTo>
                  <a:lnTo>
                    <a:pt x="2095500" y="0"/>
                  </a:lnTo>
                  <a:cubicBezTo>
                    <a:pt x="2099733" y="800100"/>
                    <a:pt x="2103967" y="1600200"/>
                    <a:pt x="2108200" y="2400300"/>
                  </a:cubicBezTo>
                  <a:lnTo>
                    <a:pt x="1130300" y="2400300"/>
                  </a:lnTo>
                </a:path>
              </a:pathLst>
            </a:custGeom>
            <a:ln w="38100" cmpd="sng">
              <a:solidFill>
                <a:schemeClr val="tx2">
                  <a:lumMod val="75000"/>
                  <a:lumOff val="25000"/>
                </a:schemeClr>
              </a:solidFill>
              <a:headEnd type="none"/>
              <a:tailEnd type="triangle"/>
            </a:ln>
          </p:spPr>
          <p:txBody>
            <a:bodyPr wrap="square" lIns="45720" rIns="45720" anchor="ctr">
              <a:spAutoFit/>
            </a:bodyPr>
            <a:lstStyle/>
            <a:p>
              <a:pPr>
                <a:defRPr/>
              </a:pPr>
              <a:endParaRPr lang="en-US">
                <a:solidFill>
                  <a:srgbClr val="000066"/>
                </a:solidFill>
                <a:latin typeface="Helvetica" pitchFamily="-1" charset="0"/>
              </a:endParaRPr>
            </a:p>
          </p:txBody>
        </p:sp>
        <p:sp>
          <p:nvSpPr>
            <p:cNvPr id="83979" name="TextBox 19"/>
            <p:cNvSpPr txBox="1">
              <a:spLocks noChangeArrowheads="1"/>
            </p:cNvSpPr>
            <p:nvPr/>
          </p:nvSpPr>
          <p:spPr bwMode="auto">
            <a:xfrm>
              <a:off x="5957704" y="2127250"/>
              <a:ext cx="887551" cy="572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solidFill>
                    <a:srgbClr val="00A600"/>
                  </a:solidFill>
                </a:rPr>
                <a:t>%</a:t>
              </a:r>
              <a:r>
                <a:rPr lang="en-US" sz="1800" dirty="0" err="1">
                  <a:solidFill>
                    <a:srgbClr val="00A600"/>
                  </a:solidFill>
                </a:rPr>
                <a:t>rdx</a:t>
              </a:r>
              <a:r>
                <a:rPr lang="en-US" sz="1800" dirty="0">
                  <a:solidFill>
                    <a:srgbClr val="00A600"/>
                  </a:solidFill>
                </a:rPr>
                <a:t>+</a:t>
              </a:r>
            </a:p>
            <a:p>
              <a:r>
                <a:rPr lang="en-US" sz="1800" dirty="0">
                  <a:solidFill>
                    <a:srgbClr val="00A600"/>
                  </a:solidFill>
                </a:rPr>
                <a:t>%</a:t>
              </a:r>
              <a:r>
                <a:rPr lang="en-US" sz="1800" dirty="0" err="1">
                  <a:solidFill>
                    <a:srgbClr val="00A600"/>
                  </a:solidFill>
                </a:rPr>
                <a:t>rcx</a:t>
              </a:r>
              <a:endParaRPr lang="en-US" sz="1800" dirty="0">
                <a:solidFill>
                  <a:srgbClr val="00A600"/>
                </a:solidFill>
              </a:endParaRPr>
            </a:p>
          </p:txBody>
        </p:sp>
      </p:grp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478354" y="909638"/>
            <a:ext cx="2463518" cy="59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3" tIns="45712" rIns="91413" bIns="45712">
            <a:spAutoFit/>
          </a:bodyPr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rgbClr val="000066"/>
                </a:solidFill>
              </a:rPr>
              <a:t>5. Memory stage is </a:t>
            </a:r>
          </a:p>
          <a:p>
            <a:r>
              <a:rPr lang="en-US" sz="1800" dirty="0">
                <a:solidFill>
                  <a:srgbClr val="000066"/>
                </a:solidFill>
              </a:rPr>
              <a:t>unused for Y86 </a:t>
            </a:r>
            <a:r>
              <a:rPr lang="en-US" sz="1800" dirty="0" err="1" smtClean="0">
                <a:solidFill>
                  <a:srgbClr val="000066"/>
                </a:solidFill>
              </a:rPr>
              <a:t>addq</a:t>
            </a:r>
            <a:endParaRPr lang="en-US" sz="1800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7036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7746" eaLnBrk="1" hangingPunct="1">
              <a:defRPr/>
            </a:pPr>
            <a:r>
              <a:rPr lang="en-US" dirty="0">
                <a:ea typeface="+mj-ea"/>
                <a:cs typeface="+mj-cs"/>
              </a:rPr>
              <a:t>Executing </a:t>
            </a:r>
            <a:r>
              <a:rPr lang="en-US" dirty="0" err="1" smtClean="0">
                <a:latin typeface="Courier New" pitchFamily="-1" charset="0"/>
                <a:ea typeface="+mj-ea"/>
                <a:cs typeface="+mj-cs"/>
              </a:rPr>
              <a:t>rmmovq</a:t>
            </a:r>
            <a:endParaRPr lang="en-US" dirty="0">
              <a:latin typeface="Courier New" pitchFamily="-1" charset="0"/>
              <a:ea typeface="+mj-ea"/>
              <a:cs typeface="+mj-cs"/>
            </a:endParaRP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832029"/>
            <a:ext cx="4076700" cy="4613275"/>
          </a:xfrm>
        </p:spPr>
        <p:txBody>
          <a:bodyPr/>
          <a:lstStyle/>
          <a:p>
            <a:pPr marL="0" indent="0" defTabSz="907746" eaLnBrk="1" hangingPunct="1">
              <a:defRPr/>
            </a:pPr>
            <a:r>
              <a:rPr lang="en-US" sz="2000" dirty="0">
                <a:ea typeface="+mn-ea"/>
                <a:cs typeface="+mn-cs"/>
              </a:rPr>
              <a:t>Fetch</a:t>
            </a:r>
          </a:p>
          <a:p>
            <a:pPr marL="738826" lvl="1" indent="-243117" defTabSz="907746" eaLnBrk="1" hangingPunct="1">
              <a:buFont typeface="Wingdings" pitchFamily="-1" charset="2"/>
              <a:buChar char="n"/>
              <a:defRPr/>
            </a:pPr>
            <a:r>
              <a:rPr lang="en-US" sz="1800" dirty="0"/>
              <a:t>Read 10 bytes</a:t>
            </a:r>
          </a:p>
          <a:p>
            <a:pPr marL="0" indent="0" defTabSz="907746" eaLnBrk="1" hangingPunct="1">
              <a:defRPr/>
            </a:pPr>
            <a:r>
              <a:rPr lang="en-US" sz="2000" dirty="0">
                <a:ea typeface="+mn-ea"/>
                <a:cs typeface="+mn-cs"/>
              </a:rPr>
              <a:t>Decode</a:t>
            </a:r>
          </a:p>
          <a:p>
            <a:pPr marL="738826" lvl="1" indent="-243117" defTabSz="907746" eaLnBrk="1" hangingPunct="1">
              <a:buFont typeface="Wingdings" pitchFamily="-1" charset="2"/>
              <a:buChar char="n"/>
              <a:defRPr/>
            </a:pPr>
            <a:r>
              <a:rPr lang="en-US" sz="1800" dirty="0"/>
              <a:t>Read operand registers</a:t>
            </a:r>
          </a:p>
          <a:p>
            <a:pPr marL="0" indent="0" defTabSz="907746" eaLnBrk="1" hangingPunct="1">
              <a:defRPr/>
            </a:pPr>
            <a:r>
              <a:rPr lang="en-US" sz="2000" dirty="0">
                <a:ea typeface="+mn-ea"/>
                <a:cs typeface="+mn-cs"/>
              </a:rPr>
              <a:t>Execute</a:t>
            </a:r>
          </a:p>
          <a:p>
            <a:pPr marL="738826" lvl="1" indent="-243117" defTabSz="907746" eaLnBrk="1" hangingPunct="1">
              <a:buFont typeface="Wingdings" pitchFamily="-1" charset="2"/>
              <a:buChar char="n"/>
              <a:defRPr/>
            </a:pPr>
            <a:r>
              <a:rPr lang="en-US" sz="1800" dirty="0"/>
              <a:t>Compute effective address</a:t>
            </a:r>
          </a:p>
        </p:txBody>
      </p:sp>
      <p:sp>
        <p:nvSpPr>
          <p:cNvPr id="34816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19667" y="1832029"/>
            <a:ext cx="4078287" cy="4613275"/>
          </a:xfrm>
        </p:spPr>
        <p:txBody>
          <a:bodyPr/>
          <a:lstStyle/>
          <a:p>
            <a:pPr marL="0" indent="0" defTabSz="907746" eaLnBrk="1" hangingPunct="1">
              <a:defRPr/>
            </a:pPr>
            <a:r>
              <a:rPr lang="en-US" sz="2000" dirty="0">
                <a:ea typeface="+mn-ea"/>
                <a:cs typeface="+mn-cs"/>
              </a:rPr>
              <a:t>Memory</a:t>
            </a:r>
          </a:p>
          <a:p>
            <a:pPr marL="738826" lvl="1" indent="-243117" defTabSz="907746" eaLnBrk="1" hangingPunct="1">
              <a:buFont typeface="Wingdings" pitchFamily="-1" charset="2"/>
              <a:buChar char="n"/>
              <a:defRPr/>
            </a:pPr>
            <a:r>
              <a:rPr lang="en-US" sz="1800" dirty="0"/>
              <a:t>Write to memory</a:t>
            </a:r>
          </a:p>
          <a:p>
            <a:pPr marL="0" indent="0" defTabSz="907746" eaLnBrk="1" hangingPunct="1">
              <a:defRPr/>
            </a:pPr>
            <a:r>
              <a:rPr lang="en-US" sz="2000" dirty="0">
                <a:ea typeface="+mn-ea"/>
                <a:cs typeface="+mn-cs"/>
              </a:rPr>
              <a:t>Write back</a:t>
            </a:r>
          </a:p>
          <a:p>
            <a:pPr marL="738826" lvl="1" indent="-243117" defTabSz="907746" eaLnBrk="1" hangingPunct="1">
              <a:buFont typeface="Wingdings" pitchFamily="-1" charset="2"/>
              <a:buChar char="n"/>
              <a:defRPr/>
            </a:pPr>
            <a:r>
              <a:rPr lang="en-US" sz="1800" dirty="0"/>
              <a:t>Do nothing</a:t>
            </a:r>
          </a:p>
          <a:p>
            <a:pPr marL="0" indent="0" defTabSz="907746" eaLnBrk="1" hangingPunct="1">
              <a:defRPr/>
            </a:pPr>
            <a:r>
              <a:rPr lang="en-US" sz="2000" dirty="0">
                <a:ea typeface="+mn-ea"/>
                <a:cs typeface="+mn-cs"/>
              </a:rPr>
              <a:t>PC Update</a:t>
            </a:r>
          </a:p>
          <a:p>
            <a:pPr marL="738826" lvl="1" indent="-243117" defTabSz="907746" eaLnBrk="1" hangingPunct="1">
              <a:buFont typeface="Wingdings" pitchFamily="-1" charset="2"/>
              <a:buChar char="n"/>
              <a:defRPr/>
            </a:pPr>
            <a:r>
              <a:rPr lang="en-US" sz="1800" dirty="0"/>
              <a:t>Increment PC by 10</a:t>
            </a:r>
          </a:p>
        </p:txBody>
      </p:sp>
      <p:sp>
        <p:nvSpPr>
          <p:cNvPr id="348177" name="Rectangle 17"/>
          <p:cNvSpPr>
            <a:spLocks noChangeArrowheads="1"/>
          </p:cNvSpPr>
          <p:nvPr/>
        </p:nvSpPr>
        <p:spPr bwMode="auto">
          <a:xfrm>
            <a:off x="1525643" y="1136650"/>
            <a:ext cx="5953125" cy="62865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blurRad="63500" dist="38099" dir="2700000" algn="ctr" rotWithShape="0">
              <a:schemeClr val="tx2">
                <a:alpha val="74998"/>
              </a:schemeClr>
            </a:outerShdw>
          </a:effectLst>
        </p:spPr>
        <p:txBody>
          <a:bodyPr lIns="45457" tIns="45457" rIns="45457" bIns="45457" anchor="ctr">
            <a:spAutoFit/>
          </a:bodyPr>
          <a:lstStyle/>
          <a:p>
            <a:pPr>
              <a:defRPr/>
            </a:pPr>
            <a:endParaRPr lang="en-US">
              <a:solidFill>
                <a:srgbClr val="000066"/>
              </a:solidFill>
              <a:latin typeface="Helvetica" pitchFamily="-1" charset="0"/>
            </a:endParaRPr>
          </a:p>
        </p:txBody>
      </p:sp>
      <p:grpSp>
        <p:nvGrpSpPr>
          <p:cNvPr id="84997" name="Group 18"/>
          <p:cNvGrpSpPr>
            <a:grpSpLocks/>
          </p:cNvGrpSpPr>
          <p:nvPr/>
        </p:nvGrpSpPr>
        <p:grpSpPr bwMode="auto">
          <a:xfrm>
            <a:off x="1677988" y="1298575"/>
            <a:ext cx="5570537" cy="304800"/>
            <a:chOff x="480" y="2592"/>
            <a:chExt cx="3504" cy="192"/>
          </a:xfrm>
        </p:grpSpPr>
        <p:sp>
          <p:nvSpPr>
            <p:cNvPr id="84998" name="Rectangle 19"/>
            <p:cNvSpPr>
              <a:spLocks noChangeArrowheads="1"/>
            </p:cNvSpPr>
            <p:nvPr/>
          </p:nvSpPr>
          <p:spPr bwMode="auto">
            <a:xfrm>
              <a:off x="480" y="2592"/>
              <a:ext cx="1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dirty="0" err="1">
                  <a:solidFill>
                    <a:srgbClr val="000099"/>
                  </a:solidFill>
                  <a:latin typeface="Courier New" charset="0"/>
                </a:rPr>
                <a:t>rmmovq</a:t>
              </a:r>
              <a:r>
                <a:rPr lang="en-US" sz="1600" dirty="0">
                  <a:solidFill>
                    <a:srgbClr val="000099"/>
                  </a:solidFill>
                </a:rPr>
                <a:t> </a:t>
              </a:r>
              <a:r>
                <a:rPr lang="en-US" sz="1600" dirty="0" err="1">
                  <a:solidFill>
                    <a:srgbClr val="000099"/>
                  </a:solidFill>
                </a:rPr>
                <a:t>rA</a:t>
              </a:r>
              <a:r>
                <a:rPr lang="en-US" sz="1600" dirty="0">
                  <a:solidFill>
                    <a:srgbClr val="000099"/>
                  </a:solidFill>
                  <a:latin typeface="Courier New" charset="0"/>
                </a:rPr>
                <a:t>,</a:t>
              </a:r>
              <a:r>
                <a:rPr lang="en-US" sz="1600" dirty="0">
                  <a:solidFill>
                    <a:srgbClr val="000099"/>
                  </a:solidFill>
                </a:rPr>
                <a:t> D</a:t>
              </a:r>
              <a:r>
                <a:rPr lang="en-US" sz="1600" dirty="0">
                  <a:solidFill>
                    <a:srgbClr val="000099"/>
                  </a:solidFill>
                  <a:latin typeface="Courier New" charset="0"/>
                </a:rPr>
                <a:t>(</a:t>
              </a:r>
              <a:r>
                <a:rPr lang="en-US" sz="1600" dirty="0" err="1">
                  <a:solidFill>
                    <a:srgbClr val="000099"/>
                  </a:solidFill>
                </a:rPr>
                <a:t>rB</a:t>
              </a:r>
              <a:r>
                <a:rPr lang="en-US" sz="1600" dirty="0">
                  <a:solidFill>
                    <a:srgbClr val="000099"/>
                  </a:solidFill>
                </a:rPr>
                <a:t>)</a:t>
              </a:r>
            </a:p>
          </p:txBody>
        </p:sp>
        <p:grpSp>
          <p:nvGrpSpPr>
            <p:cNvPr id="84999" name="Group 20"/>
            <p:cNvGrpSpPr>
              <a:grpSpLocks/>
            </p:cNvGrpSpPr>
            <p:nvPr/>
          </p:nvGrpSpPr>
          <p:grpSpPr bwMode="auto">
            <a:xfrm>
              <a:off x="1680" y="2592"/>
              <a:ext cx="2304" cy="192"/>
              <a:chOff x="3168" y="3360"/>
              <a:chExt cx="2304" cy="192"/>
            </a:xfrm>
          </p:grpSpPr>
          <p:grpSp>
            <p:nvGrpSpPr>
              <p:cNvPr id="85000" name="Group 21"/>
              <p:cNvGrpSpPr>
                <a:grpSpLocks/>
              </p:cNvGrpSpPr>
              <p:nvPr/>
            </p:nvGrpSpPr>
            <p:grpSpPr bwMode="auto">
              <a:xfrm>
                <a:off x="3168" y="3360"/>
                <a:ext cx="384" cy="192"/>
                <a:chOff x="1296" y="2544"/>
                <a:chExt cx="384" cy="192"/>
              </a:xfrm>
            </p:grpSpPr>
            <p:sp>
              <p:nvSpPr>
                <p:cNvPr id="85006" name="Rectangle 22"/>
                <p:cNvSpPr>
                  <a:spLocks noChangeArrowheads="1"/>
                </p:cNvSpPr>
                <p:nvPr/>
              </p:nvSpPr>
              <p:spPr bwMode="auto">
                <a:xfrm>
                  <a:off x="1296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2000">
                      <a:solidFill>
                        <a:srgbClr val="000066"/>
                      </a:solidFill>
                      <a:latin typeface="Courier New" charset="0"/>
                    </a:rPr>
                    <a:t>4</a:t>
                  </a:r>
                </a:p>
              </p:txBody>
            </p:sp>
            <p:sp>
              <p:nvSpPr>
                <p:cNvPr id="85007" name="Rectangle 23"/>
                <p:cNvSpPr>
                  <a:spLocks noChangeArrowheads="1"/>
                </p:cNvSpPr>
                <p:nvPr/>
              </p:nvSpPr>
              <p:spPr bwMode="auto">
                <a:xfrm>
                  <a:off x="1488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2000">
                      <a:solidFill>
                        <a:srgbClr val="000066"/>
                      </a:solidFill>
                      <a:latin typeface="Courier New" charset="0"/>
                    </a:rPr>
                    <a:t>0</a:t>
                  </a:r>
                </a:p>
              </p:txBody>
            </p:sp>
            <p:sp>
              <p:nvSpPr>
                <p:cNvPr id="85008" name="Rectangle 24"/>
                <p:cNvSpPr>
                  <a:spLocks noChangeArrowheads="1"/>
                </p:cNvSpPr>
                <p:nvPr/>
              </p:nvSpPr>
              <p:spPr bwMode="auto">
                <a:xfrm>
                  <a:off x="1296" y="2544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>
                    <a:solidFill>
                      <a:srgbClr val="000066"/>
                    </a:solidFill>
                    <a:latin typeface="Courier New" charset="0"/>
                  </a:endParaRPr>
                </a:p>
              </p:txBody>
            </p:sp>
          </p:grpSp>
          <p:grpSp>
            <p:nvGrpSpPr>
              <p:cNvPr id="85001" name="Group 25"/>
              <p:cNvGrpSpPr>
                <a:grpSpLocks/>
              </p:cNvGrpSpPr>
              <p:nvPr/>
            </p:nvGrpSpPr>
            <p:grpSpPr bwMode="auto">
              <a:xfrm>
                <a:off x="3552" y="3360"/>
                <a:ext cx="384" cy="192"/>
                <a:chOff x="2688" y="1632"/>
                <a:chExt cx="384" cy="192"/>
              </a:xfrm>
            </p:grpSpPr>
            <p:sp>
              <p:nvSpPr>
                <p:cNvPr id="85003" name="Rectangle 26"/>
                <p:cNvSpPr>
                  <a:spLocks noChangeArrowheads="1"/>
                </p:cNvSpPr>
                <p:nvPr/>
              </p:nvSpPr>
              <p:spPr bwMode="auto">
                <a:xfrm>
                  <a:off x="2688" y="1632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>
                      <a:solidFill>
                        <a:srgbClr val="000099"/>
                      </a:solidFill>
                    </a:rPr>
                    <a:t>rA</a:t>
                  </a:r>
                </a:p>
              </p:txBody>
            </p:sp>
            <p:sp>
              <p:nvSpPr>
                <p:cNvPr id="85004" name="Rectangle 27"/>
                <p:cNvSpPr>
                  <a:spLocks noChangeArrowheads="1"/>
                </p:cNvSpPr>
                <p:nvPr/>
              </p:nvSpPr>
              <p:spPr bwMode="auto">
                <a:xfrm>
                  <a:off x="2880" y="1632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800">
                      <a:solidFill>
                        <a:srgbClr val="000066"/>
                      </a:solidFill>
                    </a:rPr>
                    <a:t>rB</a:t>
                  </a:r>
                  <a:endParaRPr lang="en-US" sz="2000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85005" name="Rectangle 28"/>
                <p:cNvSpPr>
                  <a:spLocks noChangeArrowheads="1"/>
                </p:cNvSpPr>
                <p:nvPr/>
              </p:nvSpPr>
              <p:spPr bwMode="auto">
                <a:xfrm>
                  <a:off x="2688" y="1632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>
                    <a:solidFill>
                      <a:srgbClr val="000066"/>
                    </a:solidFill>
                    <a:latin typeface="Courier New" charset="0"/>
                  </a:endParaRPr>
                </a:p>
              </p:txBody>
            </p:sp>
          </p:grpSp>
          <p:sp>
            <p:nvSpPr>
              <p:cNvPr id="85002" name="Rectangle 29"/>
              <p:cNvSpPr>
                <a:spLocks noChangeArrowheads="1"/>
              </p:cNvSpPr>
              <p:nvPr/>
            </p:nvSpPr>
            <p:spPr bwMode="auto">
              <a:xfrm>
                <a:off x="3936" y="3360"/>
                <a:ext cx="1536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000">
                    <a:solidFill>
                      <a:srgbClr val="000066"/>
                    </a:solidFill>
                  </a:rPr>
                  <a:t>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626538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8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3" grpId="0"/>
      <p:bldP spid="34816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8211" eaLnBrk="1" hangingPunct="1">
              <a:defRPr/>
            </a:pPr>
            <a:r>
              <a:rPr lang="en-US" dirty="0">
                <a:ea typeface="+mj-ea"/>
                <a:cs typeface="+mj-cs"/>
              </a:rPr>
              <a:t>Stage Computation: </a:t>
            </a:r>
            <a:r>
              <a:rPr lang="en-US" dirty="0" err="1" smtClean="0">
                <a:latin typeface="Courier New" pitchFamily="-1" charset="0"/>
                <a:ea typeface="+mj-ea"/>
                <a:cs typeface="+mj-cs"/>
              </a:rPr>
              <a:t>rmmovq</a:t>
            </a:r>
            <a:endParaRPr lang="en-US" dirty="0">
              <a:latin typeface="Courier New" pitchFamily="-1" charset="0"/>
              <a:ea typeface="+mj-ea"/>
              <a:cs typeface="+mj-cs"/>
            </a:endParaRPr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67" y="5267325"/>
            <a:ext cx="8307387" cy="1177925"/>
          </a:xfrm>
        </p:spPr>
        <p:txBody>
          <a:bodyPr/>
          <a:lstStyle/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Use ALU for address computation</a:t>
            </a:r>
          </a:p>
        </p:txBody>
      </p:sp>
      <p:sp>
        <p:nvSpPr>
          <p:cNvPr id="86019" name="Text Box 4"/>
          <p:cNvSpPr txBox="1">
            <a:spLocks noChangeArrowheads="1"/>
          </p:cNvSpPr>
          <p:nvPr/>
        </p:nvSpPr>
        <p:spPr bwMode="auto">
          <a:xfrm>
            <a:off x="2136829" y="992242"/>
            <a:ext cx="2822575" cy="306387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482" tIns="45482" rIns="45482" bIns="45482"/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 dirty="0" err="1">
                <a:solidFill>
                  <a:srgbClr val="000066"/>
                </a:solidFill>
                <a:latin typeface="Courier New" charset="0"/>
              </a:rPr>
              <a:t>rmmovq</a:t>
            </a:r>
            <a:r>
              <a:rPr lang="en-US" sz="1600" dirty="0">
                <a:solidFill>
                  <a:srgbClr val="000066"/>
                </a:solidFill>
              </a:rPr>
              <a:t> </a:t>
            </a:r>
            <a:r>
              <a:rPr lang="en-US" sz="1600" dirty="0" err="1">
                <a:solidFill>
                  <a:srgbClr val="000066"/>
                </a:solidFill>
              </a:rPr>
              <a:t>rA</a:t>
            </a:r>
            <a:r>
              <a:rPr lang="en-US" sz="1600" dirty="0">
                <a:solidFill>
                  <a:srgbClr val="000066"/>
                </a:solidFill>
              </a:rPr>
              <a:t>, D(</a:t>
            </a:r>
            <a:r>
              <a:rPr lang="en-US" sz="1600" dirty="0" err="1">
                <a:solidFill>
                  <a:srgbClr val="000066"/>
                </a:solidFill>
              </a:rPr>
              <a:t>rB</a:t>
            </a:r>
            <a:r>
              <a:rPr lang="en-US" sz="1600" dirty="0">
                <a:solidFill>
                  <a:srgbClr val="000066"/>
                </a:solidFill>
              </a:rPr>
              <a:t>)</a:t>
            </a:r>
          </a:p>
        </p:txBody>
      </p:sp>
      <p:sp>
        <p:nvSpPr>
          <p:cNvPr id="86050" name="Text Box 6"/>
          <p:cNvSpPr txBox="1">
            <a:spLocks noChangeArrowheads="1"/>
          </p:cNvSpPr>
          <p:nvPr/>
        </p:nvSpPr>
        <p:spPr bwMode="auto">
          <a:xfrm>
            <a:off x="2136899" y="1298629"/>
            <a:ext cx="2823231" cy="305197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450" tIns="45450" rIns="45450" bIns="45450"/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icode:ifun </a:t>
            </a:r>
            <a:r>
              <a:rPr lang="en-US" sz="1600">
                <a:solidFill>
                  <a:srgbClr val="000066"/>
                </a:solidFill>
                <a:sym typeface="Symbol" charset="0"/>
              </a:rPr>
              <a:t></a:t>
            </a:r>
            <a:r>
              <a:rPr lang="en-US" sz="1600">
                <a:solidFill>
                  <a:srgbClr val="000066"/>
                </a:solidFill>
              </a:rPr>
              <a:t> M</a:t>
            </a:r>
            <a:r>
              <a:rPr lang="en-US" sz="1600" baseline="-25000">
                <a:solidFill>
                  <a:srgbClr val="000066"/>
                </a:solidFill>
              </a:rPr>
              <a:t>1</a:t>
            </a:r>
            <a:r>
              <a:rPr lang="en-US" sz="1600">
                <a:solidFill>
                  <a:srgbClr val="000066"/>
                </a:solidFill>
              </a:rPr>
              <a:t>[PC]</a:t>
            </a:r>
          </a:p>
        </p:txBody>
      </p:sp>
      <p:sp>
        <p:nvSpPr>
          <p:cNvPr id="86051" name="Text Box 7"/>
          <p:cNvSpPr txBox="1">
            <a:spLocks noChangeArrowheads="1"/>
          </p:cNvSpPr>
          <p:nvPr/>
        </p:nvSpPr>
        <p:spPr bwMode="auto">
          <a:xfrm>
            <a:off x="2136899" y="1603772"/>
            <a:ext cx="2823231" cy="305197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450" tIns="45450" rIns="45450" bIns="45450"/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rA:rB </a:t>
            </a:r>
            <a:r>
              <a:rPr lang="en-US" sz="1600">
                <a:solidFill>
                  <a:srgbClr val="000066"/>
                </a:solidFill>
                <a:sym typeface="Symbol" charset="0"/>
              </a:rPr>
              <a:t></a:t>
            </a:r>
            <a:r>
              <a:rPr lang="en-US" sz="1600">
                <a:solidFill>
                  <a:srgbClr val="000066"/>
                </a:solidFill>
              </a:rPr>
              <a:t> M</a:t>
            </a:r>
            <a:r>
              <a:rPr lang="en-US" sz="1600" baseline="-25000">
                <a:solidFill>
                  <a:srgbClr val="000066"/>
                </a:solidFill>
              </a:rPr>
              <a:t>1</a:t>
            </a:r>
            <a:r>
              <a:rPr lang="en-US" sz="1600">
                <a:solidFill>
                  <a:srgbClr val="000066"/>
                </a:solidFill>
              </a:rPr>
              <a:t>[PC+1]</a:t>
            </a:r>
          </a:p>
        </p:txBody>
      </p:sp>
      <p:sp>
        <p:nvSpPr>
          <p:cNvPr id="86052" name="Text Box 8"/>
          <p:cNvSpPr txBox="1">
            <a:spLocks noChangeArrowheads="1"/>
          </p:cNvSpPr>
          <p:nvPr/>
        </p:nvSpPr>
        <p:spPr bwMode="auto">
          <a:xfrm>
            <a:off x="2136899" y="1908969"/>
            <a:ext cx="2823231" cy="305197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450" tIns="45450" rIns="45450" bIns="45450"/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 dirty="0" err="1">
                <a:solidFill>
                  <a:srgbClr val="000066"/>
                </a:solidFill>
              </a:rPr>
              <a:t>valC</a:t>
            </a:r>
            <a:r>
              <a:rPr lang="en-US" sz="1600" dirty="0">
                <a:solidFill>
                  <a:srgbClr val="000066"/>
                </a:solidFill>
              </a:rPr>
              <a:t> </a:t>
            </a:r>
            <a:r>
              <a:rPr lang="en-US" sz="1600" dirty="0">
                <a:solidFill>
                  <a:srgbClr val="000066"/>
                </a:solidFill>
                <a:sym typeface="Symbol" charset="0"/>
              </a:rPr>
              <a:t></a:t>
            </a:r>
            <a:r>
              <a:rPr lang="en-US" sz="1600" dirty="0">
                <a:solidFill>
                  <a:srgbClr val="000066"/>
                </a:solidFill>
              </a:rPr>
              <a:t> M</a:t>
            </a:r>
            <a:r>
              <a:rPr lang="en-US" sz="1600" baseline="-25000" dirty="0">
                <a:solidFill>
                  <a:srgbClr val="000066"/>
                </a:solidFill>
              </a:rPr>
              <a:t>8</a:t>
            </a:r>
            <a:r>
              <a:rPr lang="en-US" sz="1600" dirty="0">
                <a:solidFill>
                  <a:srgbClr val="000066"/>
                </a:solidFill>
              </a:rPr>
              <a:t>[PC+2]</a:t>
            </a:r>
          </a:p>
        </p:txBody>
      </p:sp>
      <p:sp>
        <p:nvSpPr>
          <p:cNvPr id="86053" name="Text Box 9"/>
          <p:cNvSpPr txBox="1">
            <a:spLocks noChangeArrowheads="1"/>
          </p:cNvSpPr>
          <p:nvPr/>
        </p:nvSpPr>
        <p:spPr bwMode="auto">
          <a:xfrm>
            <a:off x="2136899" y="2214166"/>
            <a:ext cx="2823231" cy="305197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450" tIns="45450" rIns="45450" bIns="45450"/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 dirty="0" err="1">
                <a:solidFill>
                  <a:srgbClr val="000066"/>
                </a:solidFill>
              </a:rPr>
              <a:t>valP</a:t>
            </a:r>
            <a:r>
              <a:rPr lang="en-US" sz="1600" dirty="0">
                <a:solidFill>
                  <a:srgbClr val="000066"/>
                </a:solidFill>
              </a:rPr>
              <a:t> </a:t>
            </a:r>
            <a:r>
              <a:rPr lang="en-US" sz="1600" dirty="0">
                <a:solidFill>
                  <a:srgbClr val="000066"/>
                </a:solidFill>
                <a:sym typeface="Symbol" charset="0"/>
              </a:rPr>
              <a:t> PC+10</a:t>
            </a:r>
          </a:p>
        </p:txBody>
      </p:sp>
      <p:sp>
        <p:nvSpPr>
          <p:cNvPr id="86054" name="Text Box 10"/>
          <p:cNvSpPr txBox="1">
            <a:spLocks noChangeArrowheads="1"/>
          </p:cNvSpPr>
          <p:nvPr/>
        </p:nvSpPr>
        <p:spPr bwMode="auto">
          <a:xfrm>
            <a:off x="2136900" y="1298577"/>
            <a:ext cx="2823231" cy="1220788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450" tIns="45450" rIns="45450" bIns="45450"/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>
              <a:solidFill>
                <a:srgbClr val="000066"/>
              </a:solidFill>
            </a:endParaRPr>
          </a:p>
        </p:txBody>
      </p:sp>
      <p:sp>
        <p:nvSpPr>
          <p:cNvPr id="86055" name="Text Box 11"/>
          <p:cNvSpPr txBox="1">
            <a:spLocks noChangeArrowheads="1"/>
          </p:cNvSpPr>
          <p:nvPr/>
        </p:nvSpPr>
        <p:spPr bwMode="auto">
          <a:xfrm>
            <a:off x="916042" y="1298575"/>
            <a:ext cx="1220857" cy="1220788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450" tIns="45450" rIns="45450" bIns="45450" anchor="ctr"/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Fetch</a:t>
            </a:r>
          </a:p>
        </p:txBody>
      </p:sp>
      <p:sp>
        <p:nvSpPr>
          <p:cNvPr id="86056" name="Text Box 12"/>
          <p:cNvSpPr txBox="1">
            <a:spLocks noChangeArrowheads="1"/>
          </p:cNvSpPr>
          <p:nvPr/>
        </p:nvSpPr>
        <p:spPr bwMode="auto">
          <a:xfrm>
            <a:off x="5112682" y="1298629"/>
            <a:ext cx="2823231" cy="305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450" tIns="45450" rIns="45450" bIns="45450"/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Read instruction byte</a:t>
            </a:r>
          </a:p>
        </p:txBody>
      </p:sp>
      <p:sp>
        <p:nvSpPr>
          <p:cNvPr id="86057" name="Text Box 13"/>
          <p:cNvSpPr txBox="1">
            <a:spLocks noChangeArrowheads="1"/>
          </p:cNvSpPr>
          <p:nvPr/>
        </p:nvSpPr>
        <p:spPr bwMode="auto">
          <a:xfrm>
            <a:off x="5112682" y="1603772"/>
            <a:ext cx="2823231" cy="305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450" tIns="45450" rIns="45450" bIns="45450"/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Read register byte</a:t>
            </a:r>
          </a:p>
        </p:txBody>
      </p:sp>
      <p:sp>
        <p:nvSpPr>
          <p:cNvPr id="86058" name="Text Box 14"/>
          <p:cNvSpPr txBox="1">
            <a:spLocks noChangeArrowheads="1"/>
          </p:cNvSpPr>
          <p:nvPr/>
        </p:nvSpPr>
        <p:spPr bwMode="auto">
          <a:xfrm>
            <a:off x="5112682" y="1908969"/>
            <a:ext cx="2823231" cy="305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450" tIns="45450" rIns="45450" bIns="45450"/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Read displacement D</a:t>
            </a:r>
          </a:p>
        </p:txBody>
      </p:sp>
      <p:sp>
        <p:nvSpPr>
          <p:cNvPr id="86059" name="Text Box 15"/>
          <p:cNvSpPr txBox="1">
            <a:spLocks noChangeArrowheads="1"/>
          </p:cNvSpPr>
          <p:nvPr/>
        </p:nvSpPr>
        <p:spPr bwMode="auto">
          <a:xfrm>
            <a:off x="5112682" y="2214166"/>
            <a:ext cx="2823231" cy="305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450" tIns="45450" rIns="45450" bIns="45450"/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Compute next PC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916042" y="2519417"/>
            <a:ext cx="7019925" cy="611187"/>
            <a:chOff x="576" y="1584"/>
            <a:chExt cx="4416" cy="384"/>
          </a:xfrm>
        </p:grpSpPr>
        <p:sp>
          <p:nvSpPr>
            <p:cNvPr id="86044" name="Text Box 17"/>
            <p:cNvSpPr txBox="1">
              <a:spLocks noChangeArrowheads="1"/>
            </p:cNvSpPr>
            <p:nvPr/>
          </p:nvSpPr>
          <p:spPr bwMode="auto">
            <a:xfrm>
              <a:off x="1344" y="1584"/>
              <a:ext cx="1776" cy="19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valA 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 R[rA]</a:t>
              </a:r>
            </a:p>
          </p:txBody>
        </p:sp>
        <p:sp>
          <p:nvSpPr>
            <p:cNvPr id="86045" name="Text Box 18"/>
            <p:cNvSpPr txBox="1">
              <a:spLocks noChangeArrowheads="1"/>
            </p:cNvSpPr>
            <p:nvPr/>
          </p:nvSpPr>
          <p:spPr bwMode="auto">
            <a:xfrm>
              <a:off x="1344" y="1776"/>
              <a:ext cx="1776" cy="19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valB 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 R[rB]</a:t>
              </a:r>
            </a:p>
          </p:txBody>
        </p:sp>
        <p:sp>
          <p:nvSpPr>
            <p:cNvPr id="86046" name="Text Box 19"/>
            <p:cNvSpPr txBox="1">
              <a:spLocks noChangeArrowheads="1"/>
            </p:cNvSpPr>
            <p:nvPr/>
          </p:nvSpPr>
          <p:spPr bwMode="auto">
            <a:xfrm>
              <a:off x="1344" y="158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86047" name="Text Box 20"/>
            <p:cNvSpPr txBox="1">
              <a:spLocks noChangeArrowheads="1"/>
            </p:cNvSpPr>
            <p:nvPr/>
          </p:nvSpPr>
          <p:spPr bwMode="auto">
            <a:xfrm>
              <a:off x="576" y="158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Decode</a:t>
              </a:r>
            </a:p>
          </p:txBody>
        </p:sp>
        <p:sp>
          <p:nvSpPr>
            <p:cNvPr id="86048" name="Text Box 21"/>
            <p:cNvSpPr txBox="1">
              <a:spLocks noChangeArrowheads="1"/>
            </p:cNvSpPr>
            <p:nvPr/>
          </p:nvSpPr>
          <p:spPr bwMode="auto">
            <a:xfrm>
              <a:off x="3216" y="1584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Read operand A</a:t>
              </a:r>
            </a:p>
          </p:txBody>
        </p:sp>
        <p:sp>
          <p:nvSpPr>
            <p:cNvPr id="86049" name="Text Box 22"/>
            <p:cNvSpPr txBox="1">
              <a:spLocks noChangeArrowheads="1"/>
            </p:cNvSpPr>
            <p:nvPr/>
          </p:nvSpPr>
          <p:spPr bwMode="auto">
            <a:xfrm>
              <a:off x="3216" y="1776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Read operand B</a:t>
              </a: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916042" y="3130604"/>
            <a:ext cx="7019925" cy="609600"/>
            <a:chOff x="576" y="1968"/>
            <a:chExt cx="4416" cy="384"/>
          </a:xfrm>
        </p:grpSpPr>
        <p:sp>
          <p:nvSpPr>
            <p:cNvPr id="86038" name="Text Box 24"/>
            <p:cNvSpPr txBox="1">
              <a:spLocks noChangeArrowheads="1"/>
            </p:cNvSpPr>
            <p:nvPr/>
          </p:nvSpPr>
          <p:spPr bwMode="auto">
            <a:xfrm>
              <a:off x="1344" y="1968"/>
              <a:ext cx="1776" cy="19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valE 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 valB + valC</a:t>
              </a:r>
            </a:p>
          </p:txBody>
        </p:sp>
        <p:sp>
          <p:nvSpPr>
            <p:cNvPr id="86039" name="Text Box 25"/>
            <p:cNvSpPr txBox="1">
              <a:spLocks noChangeArrowheads="1"/>
            </p:cNvSpPr>
            <p:nvPr/>
          </p:nvSpPr>
          <p:spPr bwMode="auto">
            <a:xfrm>
              <a:off x="1344" y="2160"/>
              <a:ext cx="1776" cy="19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86040" name="Text Box 26"/>
            <p:cNvSpPr txBox="1">
              <a:spLocks noChangeArrowheads="1"/>
            </p:cNvSpPr>
            <p:nvPr/>
          </p:nvSpPr>
          <p:spPr bwMode="auto">
            <a:xfrm>
              <a:off x="1344" y="1968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86041" name="Text Box 27"/>
            <p:cNvSpPr txBox="1">
              <a:spLocks noChangeArrowheads="1"/>
            </p:cNvSpPr>
            <p:nvPr/>
          </p:nvSpPr>
          <p:spPr bwMode="auto">
            <a:xfrm>
              <a:off x="576" y="1968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Execute</a:t>
              </a:r>
            </a:p>
          </p:txBody>
        </p:sp>
        <p:sp>
          <p:nvSpPr>
            <p:cNvPr id="86042" name="Text Box 28"/>
            <p:cNvSpPr txBox="1">
              <a:spLocks noChangeArrowheads="1"/>
            </p:cNvSpPr>
            <p:nvPr/>
          </p:nvSpPr>
          <p:spPr bwMode="auto">
            <a:xfrm>
              <a:off x="3216" y="1968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Compute effective address</a:t>
              </a:r>
            </a:p>
          </p:txBody>
        </p:sp>
        <p:sp>
          <p:nvSpPr>
            <p:cNvPr id="86043" name="Text Box 29"/>
            <p:cNvSpPr txBox="1">
              <a:spLocks noChangeArrowheads="1"/>
            </p:cNvSpPr>
            <p:nvPr/>
          </p:nvSpPr>
          <p:spPr bwMode="auto">
            <a:xfrm>
              <a:off x="3216" y="2160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916042" y="3740204"/>
            <a:ext cx="7019925" cy="306388"/>
            <a:chOff x="576" y="2352"/>
            <a:chExt cx="4416" cy="192"/>
          </a:xfrm>
        </p:grpSpPr>
        <p:sp>
          <p:nvSpPr>
            <p:cNvPr id="86035" name="Text Box 31"/>
            <p:cNvSpPr txBox="1">
              <a:spLocks noChangeArrowheads="1"/>
            </p:cNvSpPr>
            <p:nvPr/>
          </p:nvSpPr>
          <p:spPr bwMode="auto">
            <a:xfrm>
              <a:off x="1344" y="2352"/>
              <a:ext cx="1776" cy="192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 dirty="0">
                  <a:solidFill>
                    <a:srgbClr val="000066"/>
                  </a:solidFill>
                </a:rPr>
                <a:t> M</a:t>
              </a:r>
              <a:r>
                <a:rPr lang="en-US" sz="1600" baseline="-25000" dirty="0">
                  <a:solidFill>
                    <a:srgbClr val="000066"/>
                  </a:solidFill>
                </a:rPr>
                <a:t>8</a:t>
              </a:r>
              <a:r>
                <a:rPr lang="en-US" sz="1600" dirty="0">
                  <a:solidFill>
                    <a:srgbClr val="000066"/>
                  </a:solidFill>
                </a:rPr>
                <a:t>[</a:t>
              </a:r>
              <a:r>
                <a:rPr lang="en-US" sz="1600" dirty="0" err="1">
                  <a:solidFill>
                    <a:srgbClr val="000066"/>
                  </a:solidFill>
                </a:rPr>
                <a:t>valE</a:t>
              </a:r>
              <a:r>
                <a:rPr lang="en-US" sz="1600" dirty="0">
                  <a:solidFill>
                    <a:srgbClr val="000066"/>
                  </a:solidFill>
                </a:rPr>
                <a:t>] </a:t>
              </a:r>
              <a:r>
                <a:rPr lang="en-US" sz="1600" dirty="0">
                  <a:solidFill>
                    <a:srgbClr val="000066"/>
                  </a:solidFill>
                  <a:sym typeface="Symbol" charset="0"/>
                </a:rPr>
                <a:t></a:t>
              </a:r>
              <a:r>
                <a:rPr lang="en-US" sz="1600" dirty="0">
                  <a:solidFill>
                    <a:srgbClr val="000066"/>
                  </a:solidFill>
                </a:rPr>
                <a:t> </a:t>
              </a:r>
              <a:r>
                <a:rPr lang="en-US" sz="1600" dirty="0" err="1">
                  <a:solidFill>
                    <a:srgbClr val="000066"/>
                  </a:solidFill>
                </a:rPr>
                <a:t>valA</a:t>
              </a:r>
              <a:endParaRPr lang="en-US" sz="1600" dirty="0">
                <a:solidFill>
                  <a:srgbClr val="000066"/>
                </a:solidFill>
              </a:endParaRPr>
            </a:p>
          </p:txBody>
        </p:sp>
        <p:sp>
          <p:nvSpPr>
            <p:cNvPr id="86036" name="Text Box 32"/>
            <p:cNvSpPr txBox="1">
              <a:spLocks noChangeArrowheads="1"/>
            </p:cNvSpPr>
            <p:nvPr/>
          </p:nvSpPr>
          <p:spPr bwMode="auto">
            <a:xfrm>
              <a:off x="576" y="2352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Memory</a:t>
              </a:r>
            </a:p>
          </p:txBody>
        </p:sp>
        <p:sp>
          <p:nvSpPr>
            <p:cNvPr id="86037" name="Text Box 33"/>
            <p:cNvSpPr txBox="1">
              <a:spLocks noChangeArrowheads="1"/>
            </p:cNvSpPr>
            <p:nvPr/>
          </p:nvSpPr>
          <p:spPr bwMode="auto">
            <a:xfrm>
              <a:off x="3216" y="2352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Write value to memory  </a:t>
              </a:r>
            </a:p>
          </p:txBody>
        </p:sp>
      </p:grp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916042" y="4046538"/>
            <a:ext cx="7019925" cy="609600"/>
            <a:chOff x="576" y="2544"/>
            <a:chExt cx="4416" cy="384"/>
          </a:xfrm>
        </p:grpSpPr>
        <p:sp>
          <p:nvSpPr>
            <p:cNvPr id="86029" name="Text Box 35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19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  <a:sym typeface="Symbol" charset="0"/>
              </a:endParaRPr>
            </a:p>
          </p:txBody>
        </p:sp>
        <p:sp>
          <p:nvSpPr>
            <p:cNvPr id="86030" name="Text Box 36"/>
            <p:cNvSpPr txBox="1">
              <a:spLocks noChangeArrowheads="1"/>
            </p:cNvSpPr>
            <p:nvPr/>
          </p:nvSpPr>
          <p:spPr bwMode="auto">
            <a:xfrm>
              <a:off x="1344" y="2736"/>
              <a:ext cx="1776" cy="19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 </a:t>
              </a:r>
            </a:p>
          </p:txBody>
        </p:sp>
        <p:sp>
          <p:nvSpPr>
            <p:cNvPr id="86031" name="Text Box 37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86032" name="Text Box 38"/>
            <p:cNvSpPr txBox="1">
              <a:spLocks noChangeArrowheads="1"/>
            </p:cNvSpPr>
            <p:nvPr/>
          </p:nvSpPr>
          <p:spPr bwMode="auto">
            <a:xfrm>
              <a:off x="576" y="254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Write</a:t>
              </a:r>
            </a:p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back</a:t>
              </a:r>
            </a:p>
          </p:txBody>
        </p:sp>
        <p:sp>
          <p:nvSpPr>
            <p:cNvPr id="86033" name="Text Box 39"/>
            <p:cNvSpPr txBox="1">
              <a:spLocks noChangeArrowheads="1"/>
            </p:cNvSpPr>
            <p:nvPr/>
          </p:nvSpPr>
          <p:spPr bwMode="auto">
            <a:xfrm>
              <a:off x="3216" y="2544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86034" name="Text Box 40"/>
            <p:cNvSpPr txBox="1">
              <a:spLocks noChangeArrowheads="1"/>
            </p:cNvSpPr>
            <p:nvPr/>
          </p:nvSpPr>
          <p:spPr bwMode="auto">
            <a:xfrm>
              <a:off x="3216" y="2736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 </a:t>
              </a:r>
            </a:p>
          </p:txBody>
        </p:sp>
      </p:grp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916042" y="4656192"/>
            <a:ext cx="7019925" cy="306387"/>
            <a:chOff x="576" y="2928"/>
            <a:chExt cx="4416" cy="192"/>
          </a:xfrm>
        </p:grpSpPr>
        <p:sp>
          <p:nvSpPr>
            <p:cNvPr id="86026" name="Text Box 42"/>
            <p:cNvSpPr txBox="1">
              <a:spLocks noChangeArrowheads="1"/>
            </p:cNvSpPr>
            <p:nvPr/>
          </p:nvSpPr>
          <p:spPr bwMode="auto">
            <a:xfrm>
              <a:off x="1344" y="2928"/>
              <a:ext cx="1776" cy="19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PC 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 valP</a:t>
              </a:r>
            </a:p>
          </p:txBody>
        </p:sp>
        <p:sp>
          <p:nvSpPr>
            <p:cNvPr id="86027" name="Text Box 43"/>
            <p:cNvSpPr txBox="1">
              <a:spLocks noChangeArrowheads="1"/>
            </p:cNvSpPr>
            <p:nvPr/>
          </p:nvSpPr>
          <p:spPr bwMode="auto">
            <a:xfrm>
              <a:off x="576" y="2928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PC update</a:t>
              </a:r>
            </a:p>
          </p:txBody>
        </p:sp>
        <p:sp>
          <p:nvSpPr>
            <p:cNvPr id="86028" name="Text Box 44"/>
            <p:cNvSpPr txBox="1">
              <a:spLocks noChangeArrowheads="1"/>
            </p:cNvSpPr>
            <p:nvPr/>
          </p:nvSpPr>
          <p:spPr bwMode="auto">
            <a:xfrm>
              <a:off x="3216" y="2928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Update PC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242511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2593" eaLnBrk="1" hangingPunct="1">
              <a:defRPr/>
            </a:pPr>
            <a:r>
              <a:rPr lang="en-US" dirty="0" err="1" smtClean="0">
                <a:ea typeface="+mj-ea"/>
                <a:cs typeface="+mj-cs"/>
              </a:rPr>
              <a:t>rmmovq</a:t>
            </a:r>
            <a:r>
              <a:rPr lang="en-US" dirty="0" smtClean="0">
                <a:ea typeface="+mj-ea"/>
                <a:cs typeface="+mj-cs"/>
              </a:rPr>
              <a:t> Execution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59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11645" y="1220788"/>
            <a:ext cx="3781801" cy="5224462"/>
          </a:xfrm>
        </p:spPr>
        <p:txBody>
          <a:bodyPr/>
          <a:lstStyle/>
          <a:p>
            <a:pPr marL="385670" indent="-385670" defTabSz="912593" eaLnBrk="1" hangingPunct="1">
              <a:defRPr/>
            </a:pPr>
            <a:r>
              <a:rPr lang="en-US" sz="2000" dirty="0">
                <a:latin typeface="Helvetica" charset="0"/>
              </a:rPr>
              <a:t>Example:</a:t>
            </a:r>
          </a:p>
          <a:p>
            <a:pPr marL="385670" indent="-385670" defTabSz="912593" eaLnBrk="1" hangingPunct="1">
              <a:defRPr/>
            </a:pPr>
            <a:r>
              <a:rPr lang="en-US" sz="2000" dirty="0" err="1">
                <a:latin typeface="Helvetica" charset="0"/>
              </a:rPr>
              <a:t>rmmovq</a:t>
            </a:r>
            <a:r>
              <a:rPr lang="en-US" sz="2000" dirty="0">
                <a:latin typeface="Helvetica" charset="0"/>
              </a:rPr>
              <a:t> %</a:t>
            </a:r>
            <a:r>
              <a:rPr lang="en-US" sz="2000" dirty="0" err="1">
                <a:latin typeface="Helvetica" charset="0"/>
              </a:rPr>
              <a:t>rdx</a:t>
            </a:r>
            <a:r>
              <a:rPr lang="en-US" sz="2000" dirty="0">
                <a:latin typeface="Helvetica" charset="0"/>
              </a:rPr>
              <a:t>, 8(%</a:t>
            </a:r>
            <a:r>
              <a:rPr lang="en-US" sz="2000" dirty="0" err="1">
                <a:latin typeface="Helvetica" charset="0"/>
              </a:rPr>
              <a:t>rcx</a:t>
            </a:r>
            <a:r>
              <a:rPr lang="en-US" sz="2000" dirty="0">
                <a:latin typeface="Helvetica" charset="0"/>
              </a:rPr>
              <a:t>)</a:t>
            </a:r>
          </a:p>
          <a:p>
            <a:pPr marL="742769" lvl="1" indent="-244415" defTabSz="912593" eaLnBrk="1" hangingPunct="1">
              <a:defRPr/>
            </a:pPr>
            <a:r>
              <a:rPr lang="en-US" sz="1800" dirty="0">
                <a:latin typeface="Helvetica" charset="0"/>
                <a:ea typeface="ＭＳ Ｐゴシック" charset="0"/>
              </a:rPr>
              <a:t>Encoding: 0x40</a:t>
            </a:r>
            <a:r>
              <a:rPr lang="en-US" sz="1800" dirty="0">
                <a:solidFill>
                  <a:srgbClr val="FF1A1A"/>
                </a:solidFill>
                <a:latin typeface="Helvetica" charset="0"/>
                <a:ea typeface="ＭＳ Ｐゴシック" charset="0"/>
              </a:rPr>
              <a:t>2</a:t>
            </a: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Helvetica" charset="0"/>
                <a:ea typeface="ＭＳ Ｐゴシック" charset="0"/>
              </a:rPr>
              <a:t>1</a:t>
            </a:r>
            <a:r>
              <a:rPr lang="en-US" sz="1800" dirty="0">
                <a:solidFill>
                  <a:srgbClr val="660066"/>
                </a:solidFill>
              </a:rPr>
              <a:t>0800000000000000</a:t>
            </a:r>
            <a:endParaRPr lang="en-US" sz="1800" dirty="0">
              <a:solidFill>
                <a:srgbClr val="660066"/>
              </a:solidFill>
              <a:latin typeface="Helvetica" charset="0"/>
              <a:ea typeface="ＭＳ Ｐゴシック" charset="0"/>
            </a:endParaRPr>
          </a:p>
          <a:p>
            <a:pPr marL="742769" lvl="1" indent="-244415" defTabSz="912593" eaLnBrk="1" hangingPunct="1">
              <a:defRPr/>
            </a:pPr>
            <a:r>
              <a:rPr lang="en-US" sz="1800" dirty="0">
                <a:latin typeface="Helvetica" charset="0"/>
                <a:ea typeface="ＭＳ Ｐゴシック" charset="0"/>
              </a:rPr>
              <a:t>Byte 1</a:t>
            </a:r>
          </a:p>
          <a:p>
            <a:pPr marL="1144473" lvl="2" indent="-244415" defTabSz="912593" eaLnBrk="1" hangingPunct="1">
              <a:defRPr/>
            </a:pPr>
            <a:r>
              <a:rPr lang="en-US" sz="1600" dirty="0" err="1">
                <a:latin typeface="Helvetica" charset="0"/>
                <a:ea typeface="ＭＳ Ｐゴシック" charset="0"/>
              </a:rPr>
              <a:t>icode</a:t>
            </a:r>
            <a:r>
              <a:rPr lang="en-US" sz="1600" dirty="0">
                <a:latin typeface="Helvetica" charset="0"/>
                <a:ea typeface="ＭＳ Ｐゴシック" charset="0"/>
              </a:rPr>
              <a:t>=4</a:t>
            </a:r>
          </a:p>
          <a:p>
            <a:pPr marL="1144473" lvl="2" indent="-244415" defTabSz="912593" eaLnBrk="1" hangingPunct="1">
              <a:defRPr/>
            </a:pPr>
            <a:r>
              <a:rPr lang="en-US" sz="1600" dirty="0" err="1">
                <a:latin typeface="Helvetica" charset="0"/>
                <a:ea typeface="ＭＳ Ｐゴシック" charset="0"/>
              </a:rPr>
              <a:t>ifun</a:t>
            </a:r>
            <a:r>
              <a:rPr lang="en-US" sz="1600" dirty="0">
                <a:latin typeface="Helvetica" charset="0"/>
                <a:ea typeface="ＭＳ Ｐゴシック" charset="0"/>
              </a:rPr>
              <a:t>=0</a:t>
            </a:r>
          </a:p>
          <a:p>
            <a:pPr marL="742769" lvl="1" indent="-244415" defTabSz="912593" eaLnBrk="1" hangingPunct="1">
              <a:defRPr/>
            </a:pPr>
            <a:r>
              <a:rPr lang="en-US" sz="1800" dirty="0">
                <a:latin typeface="Helvetica" charset="0"/>
                <a:ea typeface="ＭＳ Ｐゴシック" charset="0"/>
              </a:rPr>
              <a:t>Byte 2</a:t>
            </a:r>
          </a:p>
          <a:p>
            <a:pPr marL="1144473" lvl="2" indent="-244415" defTabSz="912593" eaLnBrk="1" hangingPunct="1">
              <a:defRPr/>
            </a:pPr>
            <a:r>
              <a:rPr lang="en-US" sz="1600" dirty="0" err="1">
                <a:latin typeface="Helvetica" charset="0"/>
                <a:ea typeface="ＭＳ Ｐゴシック" charset="0"/>
              </a:rPr>
              <a:t>rA</a:t>
            </a:r>
            <a:r>
              <a:rPr lang="en-US" sz="1600" dirty="0">
                <a:latin typeface="Helvetica" charset="0"/>
                <a:ea typeface="ＭＳ Ｐゴシック" charset="0"/>
              </a:rPr>
              <a:t>=%</a:t>
            </a:r>
            <a:r>
              <a:rPr lang="en-US" sz="1600" dirty="0" err="1">
                <a:latin typeface="Helvetica" charset="0"/>
                <a:ea typeface="ＭＳ Ｐゴシック" charset="0"/>
              </a:rPr>
              <a:t>rdx</a:t>
            </a:r>
            <a:r>
              <a:rPr lang="en-US" sz="1600" dirty="0">
                <a:latin typeface="Helvetica" charset="0"/>
                <a:ea typeface="ＭＳ Ｐゴシック" charset="0"/>
              </a:rPr>
              <a:t>=</a:t>
            </a:r>
            <a:r>
              <a:rPr lang="en-US" sz="1600" dirty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2</a:t>
            </a:r>
          </a:p>
          <a:p>
            <a:pPr marL="1144473" lvl="2" indent="-244415" defTabSz="912593" eaLnBrk="1" hangingPunct="1">
              <a:defRPr/>
            </a:pPr>
            <a:r>
              <a:rPr lang="en-US" sz="1600" dirty="0" err="1">
                <a:latin typeface="Helvetica" charset="0"/>
                <a:ea typeface="ＭＳ Ｐゴシック" charset="0"/>
              </a:rPr>
              <a:t>rB</a:t>
            </a:r>
            <a:r>
              <a:rPr lang="en-US" sz="1600" dirty="0">
                <a:latin typeface="Helvetica" charset="0"/>
                <a:ea typeface="ＭＳ Ｐゴシック" charset="0"/>
              </a:rPr>
              <a:t>=%</a:t>
            </a:r>
            <a:r>
              <a:rPr lang="en-US" sz="1600" dirty="0" err="1">
                <a:latin typeface="Helvetica" charset="0"/>
                <a:ea typeface="ＭＳ Ｐゴシック" charset="0"/>
              </a:rPr>
              <a:t>rcx</a:t>
            </a:r>
            <a:r>
              <a:rPr lang="en-US" sz="1600" dirty="0">
                <a:latin typeface="Helvetica" charset="0"/>
                <a:ea typeface="ＭＳ Ｐゴシック" charset="0"/>
              </a:rPr>
              <a:t>=</a:t>
            </a:r>
            <a:r>
              <a:rPr lang="en-US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Helvetica" charset="0"/>
                <a:ea typeface="ＭＳ Ｐゴシック" charset="0"/>
              </a:rPr>
              <a:t>1</a:t>
            </a:r>
          </a:p>
          <a:p>
            <a:pPr marL="742769" lvl="1" indent="-244415" defTabSz="912593" eaLnBrk="1" hangingPunct="1">
              <a:defRPr/>
            </a:pPr>
            <a:r>
              <a:rPr lang="en-US" sz="1800" dirty="0">
                <a:latin typeface="Helvetica" charset="0"/>
                <a:ea typeface="ＭＳ Ｐゴシック" charset="0"/>
              </a:rPr>
              <a:t>Bytes 3-10</a:t>
            </a:r>
          </a:p>
          <a:p>
            <a:pPr marL="1144473" lvl="2" indent="-244415" defTabSz="912593" eaLnBrk="1" hangingPunct="1">
              <a:defRPr/>
            </a:pPr>
            <a:r>
              <a:rPr lang="en-US" sz="1600" dirty="0" err="1">
                <a:latin typeface="Helvetica" charset="0"/>
                <a:ea typeface="ＭＳ Ｐゴシック" charset="0"/>
              </a:rPr>
              <a:t>valC</a:t>
            </a:r>
            <a:r>
              <a:rPr lang="en-US" sz="1600" dirty="0">
                <a:latin typeface="Helvetica" charset="0"/>
                <a:ea typeface="ＭＳ Ｐゴシック" charset="0"/>
              </a:rPr>
              <a:t> = 8 = Displacement D</a:t>
            </a:r>
          </a:p>
          <a:p>
            <a:pPr marL="1144473" lvl="2" indent="-244415" defTabSz="912593" eaLnBrk="1" hangingPunct="1">
              <a:defRPr/>
            </a:pPr>
            <a:r>
              <a:rPr lang="en-US" sz="1600" dirty="0">
                <a:latin typeface="Helvetica" charset="0"/>
                <a:ea typeface="ＭＳ Ｐゴシック" charset="0"/>
              </a:rPr>
              <a:t>D = </a:t>
            </a:r>
            <a:r>
              <a:rPr lang="en-US" sz="1600" dirty="0">
                <a:solidFill>
                  <a:srgbClr val="660066"/>
                </a:solidFill>
                <a:latin typeface="Helvetica" charset="0"/>
                <a:ea typeface="ＭＳ Ｐゴシック" charset="0"/>
              </a:rPr>
              <a:t>0x0800000000000000 </a:t>
            </a:r>
            <a:r>
              <a:rPr lang="en-US" sz="1600" dirty="0">
                <a:latin typeface="Helvetica" charset="0"/>
                <a:ea typeface="ＭＳ Ｐゴシック" charset="0"/>
              </a:rPr>
              <a:t>(is stored in byte-reversed little Endian order )</a:t>
            </a:r>
            <a:endParaRPr lang="en-US" dirty="0">
              <a:solidFill>
                <a:srgbClr val="660066"/>
              </a:solidFill>
              <a:latin typeface="Helvetica" charset="0"/>
              <a:ea typeface="ＭＳ Ｐゴシック" charset="0"/>
            </a:endParaRPr>
          </a:p>
          <a:p>
            <a:pPr marL="742769" lvl="1" indent="-244415" defTabSz="912593" eaLnBrk="1" hangingPunct="1">
              <a:defRPr/>
            </a:pPr>
            <a:endParaRPr lang="en-US" sz="1800" dirty="0">
              <a:latin typeface="Helvetica" charset="0"/>
              <a:ea typeface="ＭＳ Ｐゴシック" charset="0"/>
            </a:endParaRP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025" y="152407"/>
            <a:ext cx="4175125" cy="620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243489" y="5867212"/>
            <a:ext cx="3660390" cy="84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58" tIns="45737" rIns="91458" bIns="45737">
            <a:spAutoFit/>
          </a:bodyPr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rgbClr val="000066"/>
                </a:solidFill>
              </a:rPr>
              <a:t>1. Fetch instruction</a:t>
            </a:r>
          </a:p>
          <a:p>
            <a:r>
              <a:rPr lang="en-US" sz="1800" dirty="0">
                <a:solidFill>
                  <a:srgbClr val="000066"/>
                </a:solidFill>
              </a:rPr>
              <a:t>= 0x40</a:t>
            </a:r>
            <a:r>
              <a:rPr lang="en-US" sz="1800" dirty="0">
                <a:solidFill>
                  <a:srgbClr val="FF0000"/>
                </a:solidFill>
              </a:rPr>
              <a:t>2</a:t>
            </a:r>
            <a:r>
              <a:rPr lang="en-US" sz="1800" dirty="0">
                <a:solidFill>
                  <a:srgbClr val="00A600"/>
                </a:solidFill>
              </a:rPr>
              <a:t>1</a:t>
            </a:r>
            <a:r>
              <a:rPr lang="en-US" sz="1800" dirty="0">
                <a:solidFill>
                  <a:srgbClr val="660066"/>
                </a:solidFill>
              </a:rPr>
              <a:t>0800000000000000</a:t>
            </a:r>
          </a:p>
          <a:p>
            <a:r>
              <a:rPr lang="en-US" sz="1800" dirty="0">
                <a:solidFill>
                  <a:srgbClr val="000066"/>
                </a:solidFill>
              </a:rPr>
              <a:t> from </a:t>
            </a:r>
            <a:r>
              <a:rPr lang="en-US" sz="1800" dirty="0" err="1">
                <a:solidFill>
                  <a:srgbClr val="000066"/>
                </a:solidFill>
              </a:rPr>
              <a:t>mem</a:t>
            </a:r>
            <a:r>
              <a:rPr lang="en-US" sz="1800" dirty="0">
                <a:solidFill>
                  <a:srgbClr val="000066"/>
                </a:solidFill>
              </a:rPr>
              <a:t> </a:t>
            </a:r>
            <a:r>
              <a:rPr lang="en-US" sz="1800" dirty="0" err="1">
                <a:solidFill>
                  <a:srgbClr val="000066"/>
                </a:solidFill>
              </a:rPr>
              <a:t>loc</a:t>
            </a:r>
            <a:r>
              <a:rPr lang="en-US" sz="1800" dirty="0">
                <a:solidFill>
                  <a:srgbClr val="000066"/>
                </a:solidFill>
              </a:rPr>
              <a:t> pointed to by PC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642930" y="909638"/>
            <a:ext cx="2134380" cy="595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58" tIns="45737" rIns="91458" bIns="45737">
            <a:spAutoFit/>
          </a:bodyPr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rgbClr val="000066"/>
                </a:solidFill>
              </a:rPr>
              <a:t>5. No </a:t>
            </a:r>
            <a:r>
              <a:rPr lang="en-US" sz="1800" dirty="0" err="1">
                <a:solidFill>
                  <a:srgbClr val="000066"/>
                </a:solidFill>
              </a:rPr>
              <a:t>writeback</a:t>
            </a:r>
            <a:endParaRPr lang="en-US" sz="1800" dirty="0">
              <a:solidFill>
                <a:srgbClr val="000066"/>
              </a:solidFill>
            </a:endParaRPr>
          </a:p>
          <a:p>
            <a:r>
              <a:rPr lang="en-US" sz="1800" dirty="0">
                <a:solidFill>
                  <a:srgbClr val="000066"/>
                </a:solidFill>
              </a:rPr>
              <a:t>stage for </a:t>
            </a:r>
            <a:r>
              <a:rPr lang="en-US" sz="1800" dirty="0" err="1" smtClean="0">
                <a:solidFill>
                  <a:srgbClr val="000066"/>
                </a:solidFill>
              </a:rPr>
              <a:t>rmmovq</a:t>
            </a:r>
            <a:endParaRPr lang="en-US" sz="1800" dirty="0">
              <a:solidFill>
                <a:srgbClr val="000066"/>
              </a:solidFill>
            </a:endParaRPr>
          </a:p>
        </p:txBody>
      </p:sp>
      <p:grpSp>
        <p:nvGrpSpPr>
          <p:cNvPr id="32775" name="Group 32774"/>
          <p:cNvGrpSpPr>
            <a:grpSpLocks/>
          </p:cNvGrpSpPr>
          <p:nvPr/>
        </p:nvGrpSpPr>
        <p:grpSpPr bwMode="auto">
          <a:xfrm>
            <a:off x="3090597" y="2130432"/>
            <a:ext cx="6061347" cy="2764356"/>
            <a:chOff x="3085668" y="2127250"/>
            <a:chExt cx="6054356" cy="2758836"/>
          </a:xfrm>
        </p:grpSpPr>
        <p:sp>
          <p:nvSpPr>
            <p:cNvPr id="87062" name="TextBox 16"/>
            <p:cNvSpPr txBox="1">
              <a:spLocks noChangeArrowheads="1"/>
            </p:cNvSpPr>
            <p:nvPr/>
          </p:nvSpPr>
          <p:spPr bwMode="auto">
            <a:xfrm>
              <a:off x="3085668" y="2958803"/>
              <a:ext cx="2930982" cy="843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solidFill>
                    <a:srgbClr val="000066"/>
                  </a:solidFill>
                </a:rPr>
                <a:t>3. ALU executes </a:t>
              </a:r>
              <a:r>
                <a:rPr lang="en-US" sz="1800" dirty="0" err="1" smtClean="0">
                  <a:solidFill>
                    <a:srgbClr val="000066"/>
                  </a:solidFill>
                </a:rPr>
                <a:t>rmmovq</a:t>
              </a:r>
              <a:endParaRPr lang="en-US" sz="1800" dirty="0">
                <a:solidFill>
                  <a:srgbClr val="000066"/>
                </a:solidFill>
              </a:endParaRPr>
            </a:p>
            <a:p>
              <a:r>
                <a:rPr lang="en-US" sz="1800" dirty="0">
                  <a:solidFill>
                    <a:srgbClr val="000066"/>
                  </a:solidFill>
                </a:rPr>
                <a:t>by adding to compute</a:t>
              </a:r>
            </a:p>
            <a:p>
              <a:r>
                <a:rPr lang="en-US" sz="1800" dirty="0">
                  <a:solidFill>
                    <a:srgbClr val="000066"/>
                  </a:solidFill>
                </a:rPr>
                <a:t>an effective address</a:t>
              </a:r>
            </a:p>
          </p:txBody>
        </p:sp>
        <p:sp>
          <p:nvSpPr>
            <p:cNvPr id="87063" name="TextBox 4"/>
            <p:cNvSpPr txBox="1">
              <a:spLocks noChangeArrowheads="1"/>
            </p:cNvSpPr>
            <p:nvPr/>
          </p:nvSpPr>
          <p:spPr bwMode="auto">
            <a:xfrm>
              <a:off x="6386206" y="3422650"/>
              <a:ext cx="313044" cy="346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660066"/>
                  </a:solidFill>
                </a:rPr>
                <a:t>8</a:t>
              </a:r>
            </a:p>
          </p:txBody>
        </p:sp>
        <p:sp>
          <p:nvSpPr>
            <p:cNvPr id="87064" name="TextBox 9"/>
            <p:cNvSpPr txBox="1">
              <a:spLocks noChangeArrowheads="1"/>
            </p:cNvSpPr>
            <p:nvPr/>
          </p:nvSpPr>
          <p:spPr bwMode="auto">
            <a:xfrm>
              <a:off x="6719369" y="3457575"/>
              <a:ext cx="748059" cy="345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 dirty="0" smtClean="0">
                  <a:solidFill>
                    <a:srgbClr val="00A600"/>
                  </a:solidFill>
                </a:rPr>
                <a:t>%</a:t>
              </a:r>
              <a:r>
                <a:rPr lang="en-US" sz="1800" dirty="0" err="1">
                  <a:solidFill>
                    <a:srgbClr val="00A600"/>
                  </a:solidFill>
                </a:rPr>
                <a:t>r</a:t>
              </a:r>
              <a:r>
                <a:rPr lang="en-US" sz="1800" dirty="0" err="1" smtClean="0">
                  <a:solidFill>
                    <a:srgbClr val="00A600"/>
                  </a:solidFill>
                </a:rPr>
                <a:t>cx</a:t>
              </a:r>
              <a:endParaRPr lang="en-US" sz="1800" dirty="0">
                <a:solidFill>
                  <a:srgbClr val="00A600"/>
                </a:solidFill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7023831" y="3399720"/>
              <a:ext cx="685919" cy="741621"/>
            </a:xfrm>
            <a:custGeom>
              <a:avLst/>
              <a:gdLst>
                <a:gd name="connsiteX0" fmla="*/ 635000 w 635000"/>
                <a:gd name="connsiteY0" fmla="*/ 1041400 h 1041400"/>
                <a:gd name="connsiteX1" fmla="*/ 622300 w 635000"/>
                <a:gd name="connsiteY1" fmla="*/ 152400 h 1041400"/>
                <a:gd name="connsiteX2" fmla="*/ 12700 w 635000"/>
                <a:gd name="connsiteY2" fmla="*/ 165100 h 1041400"/>
                <a:gd name="connsiteX3" fmla="*/ 0 w 635000"/>
                <a:gd name="connsiteY3" fmla="*/ 0 h 104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0" h="1041400">
                  <a:moveTo>
                    <a:pt x="635000" y="1041400"/>
                  </a:moveTo>
                  <a:lnTo>
                    <a:pt x="622300" y="152400"/>
                  </a:lnTo>
                  <a:lnTo>
                    <a:pt x="12700" y="165100"/>
                  </a:lnTo>
                  <a:lnTo>
                    <a:pt x="0" y="0"/>
                  </a:lnTo>
                </a:path>
              </a:pathLst>
            </a:custGeom>
            <a:ln w="38100" cmpd="sng">
              <a:solidFill>
                <a:schemeClr val="tx2">
                  <a:lumMod val="75000"/>
                  <a:lumOff val="25000"/>
                </a:schemeClr>
              </a:solidFill>
              <a:headEnd type="none"/>
              <a:tailEnd type="triangle"/>
            </a:ln>
          </p:spPr>
          <p:txBody>
            <a:bodyPr wrap="square" lIns="45720" rIns="45720"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66"/>
                </a:solidFill>
                <a:latin typeface="Helvetica" pitchFamily="-1" charset="0"/>
              </a:endParaRPr>
            </a:p>
          </p:txBody>
        </p:sp>
        <p:sp>
          <p:nvSpPr>
            <p:cNvPr id="13" name="Left Brace 12"/>
            <p:cNvSpPr/>
            <p:nvPr/>
          </p:nvSpPr>
          <p:spPr bwMode="auto">
            <a:xfrm rot="5400000">
              <a:off x="5884237" y="4578256"/>
              <a:ext cx="259280" cy="356379"/>
            </a:xfrm>
            <a:prstGeom prst="leftBrace">
              <a:avLst/>
            </a:prstGeom>
            <a:noFill/>
            <a:ln w="19050" cap="flat" cmpd="sng" algn="ctr">
              <a:solidFill>
                <a:schemeClr val="accent4">
                  <a:lumMod val="90000"/>
                  <a:lumOff val="10000"/>
                </a:scheme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66"/>
                </a:solidFill>
                <a:latin typeface="Helvetica" pitchFamily="-1" charset="0"/>
              </a:endParaRPr>
            </a:p>
          </p:txBody>
        </p:sp>
        <p:sp>
          <p:nvSpPr>
            <p:cNvPr id="87067" name="Freeform 13"/>
            <p:cNvSpPr>
              <a:spLocks/>
            </p:cNvSpPr>
            <p:nvPr/>
          </p:nvSpPr>
          <p:spPr bwMode="auto">
            <a:xfrm>
              <a:off x="5992355" y="2940067"/>
              <a:ext cx="2146589" cy="1601822"/>
            </a:xfrm>
            <a:custGeom>
              <a:avLst/>
              <a:gdLst>
                <a:gd name="T0" fmla="*/ 0 w 2222500"/>
                <a:gd name="T1" fmla="*/ 1642008 h 1663700"/>
                <a:gd name="T2" fmla="*/ 2190863 w 2222500"/>
                <a:gd name="T3" fmla="*/ 426170 h 1663700"/>
                <a:gd name="T4" fmla="*/ 2190863 w 2222500"/>
                <a:gd name="T5" fmla="*/ 12534 h 1663700"/>
                <a:gd name="T6" fmla="*/ 1915440 w 2222500"/>
                <a:gd name="T7" fmla="*/ 0 h 16637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22500" h="1663700">
                  <a:moveTo>
                    <a:pt x="0" y="1663700"/>
                  </a:moveTo>
                  <a:lnTo>
                    <a:pt x="2222500" y="431800"/>
                  </a:lnTo>
                  <a:lnTo>
                    <a:pt x="2222500" y="12700"/>
                  </a:lnTo>
                  <a:lnTo>
                    <a:pt x="1943100" y="0"/>
                  </a:lnTo>
                </a:path>
              </a:pathLst>
            </a:custGeom>
            <a:noFill/>
            <a:ln w="38100" cmpd="sng">
              <a:solidFill>
                <a:srgbClr val="00008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87068" name="TextBox 15"/>
            <p:cNvSpPr txBox="1">
              <a:spLocks noChangeArrowheads="1"/>
            </p:cNvSpPr>
            <p:nvPr/>
          </p:nvSpPr>
          <p:spPr bwMode="auto">
            <a:xfrm>
              <a:off x="7813256" y="2813050"/>
              <a:ext cx="1326768" cy="595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66"/>
                  </a:solidFill>
                </a:rPr>
                <a:t>add</a:t>
              </a:r>
            </a:p>
            <a:p>
              <a:r>
                <a:rPr lang="en-US" sz="1800">
                  <a:solidFill>
                    <a:srgbClr val="000066"/>
                  </a:solidFill>
                </a:rPr>
                <a:t>addresses</a:t>
              </a:r>
            </a:p>
          </p:txBody>
        </p:sp>
        <p:sp>
          <p:nvSpPr>
            <p:cNvPr id="87069" name="TextBox 19"/>
            <p:cNvSpPr txBox="1">
              <a:spLocks noChangeArrowheads="1"/>
            </p:cNvSpPr>
            <p:nvPr/>
          </p:nvSpPr>
          <p:spPr bwMode="auto">
            <a:xfrm>
              <a:off x="5963404" y="2127250"/>
              <a:ext cx="876151" cy="594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solidFill>
                    <a:srgbClr val="00A600"/>
                  </a:solidFill>
                </a:rPr>
                <a:t>%</a:t>
              </a:r>
              <a:r>
                <a:rPr lang="en-US" sz="1800" dirty="0" err="1">
                  <a:solidFill>
                    <a:srgbClr val="00A600"/>
                  </a:solidFill>
                </a:rPr>
                <a:t>rcx</a:t>
              </a:r>
              <a:r>
                <a:rPr lang="en-US" sz="1800" dirty="0">
                  <a:solidFill>
                    <a:srgbClr val="00A600"/>
                  </a:solidFill>
                </a:rPr>
                <a:t>+</a:t>
              </a:r>
            </a:p>
            <a:p>
              <a:r>
                <a:rPr lang="en-US" sz="1800" dirty="0">
                  <a:solidFill>
                    <a:srgbClr val="00A600"/>
                  </a:solidFill>
                </a:rPr>
                <a:t>8</a:t>
              </a:r>
            </a:p>
          </p:txBody>
        </p:sp>
      </p:grpSp>
      <p:grpSp>
        <p:nvGrpSpPr>
          <p:cNvPr id="32772" name="Group 32771"/>
          <p:cNvGrpSpPr>
            <a:grpSpLocks/>
          </p:cNvGrpSpPr>
          <p:nvPr/>
        </p:nvGrpSpPr>
        <p:grpSpPr bwMode="auto">
          <a:xfrm>
            <a:off x="3557595" y="1555757"/>
            <a:ext cx="4676775" cy="2941638"/>
            <a:chOff x="3553043" y="1552401"/>
            <a:chExt cx="4670207" cy="2937049"/>
          </a:xfrm>
        </p:grpSpPr>
        <p:sp>
          <p:nvSpPr>
            <p:cNvPr id="87057" name="TextBox 21"/>
            <p:cNvSpPr txBox="1">
              <a:spLocks noChangeArrowheads="1"/>
            </p:cNvSpPr>
            <p:nvPr/>
          </p:nvSpPr>
          <p:spPr bwMode="auto">
            <a:xfrm>
              <a:off x="3553043" y="1822450"/>
              <a:ext cx="2301043" cy="844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solidFill>
                    <a:srgbClr val="000066"/>
                  </a:solidFill>
                </a:rPr>
                <a:t>4. %</a:t>
              </a:r>
              <a:r>
                <a:rPr lang="en-US" sz="1800" dirty="0" err="1">
                  <a:solidFill>
                    <a:srgbClr val="000066"/>
                  </a:solidFill>
                </a:rPr>
                <a:t>rdx</a:t>
              </a:r>
              <a:r>
                <a:rPr lang="en-US" sz="1800" dirty="0">
                  <a:solidFill>
                    <a:srgbClr val="000066"/>
                  </a:solidFill>
                </a:rPr>
                <a:t> is written </a:t>
              </a:r>
            </a:p>
            <a:p>
              <a:r>
                <a:rPr lang="en-US" sz="1800" dirty="0">
                  <a:solidFill>
                    <a:srgbClr val="000066"/>
                  </a:solidFill>
                </a:rPr>
                <a:t>in memory location</a:t>
              </a:r>
            </a:p>
            <a:p>
              <a:r>
                <a:rPr lang="en-US" sz="1800" dirty="0">
                  <a:solidFill>
                    <a:srgbClr val="000066"/>
                  </a:solidFill>
                </a:rPr>
                <a:t>%rcx+8</a:t>
              </a:r>
            </a:p>
          </p:txBody>
        </p:sp>
        <p:cxnSp>
          <p:nvCxnSpPr>
            <p:cNvPr id="87058" name="Straight Arrow Connector 28"/>
            <p:cNvCxnSpPr>
              <a:cxnSpLocks noChangeShapeType="1"/>
            </p:cNvCxnSpPr>
            <p:nvPr/>
          </p:nvCxnSpPr>
          <p:spPr bwMode="auto">
            <a:xfrm flipV="1">
              <a:off x="7461250" y="2279650"/>
              <a:ext cx="0" cy="2209800"/>
            </a:xfrm>
            <a:prstGeom prst="straightConnector1">
              <a:avLst/>
            </a:prstGeom>
            <a:noFill/>
            <a:ln w="38100">
              <a:solidFill>
                <a:srgbClr val="FF1A1A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7059" name="TextBox 30"/>
            <p:cNvSpPr txBox="1">
              <a:spLocks noChangeArrowheads="1"/>
            </p:cNvSpPr>
            <p:nvPr/>
          </p:nvSpPr>
          <p:spPr bwMode="auto">
            <a:xfrm>
              <a:off x="7442879" y="2279519"/>
              <a:ext cx="760677" cy="345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solidFill>
                    <a:srgbClr val="FF1A1A"/>
                  </a:solidFill>
                </a:rPr>
                <a:t>%</a:t>
              </a:r>
              <a:r>
                <a:rPr lang="en-US" sz="1800" dirty="0" err="1">
                  <a:solidFill>
                    <a:srgbClr val="FF1A1A"/>
                  </a:solidFill>
                </a:rPr>
                <a:t>rdx</a:t>
              </a:r>
              <a:endParaRPr lang="en-US" sz="1800" dirty="0">
                <a:solidFill>
                  <a:srgbClr val="FF1A1A"/>
                </a:solidFill>
              </a:endParaRPr>
            </a:p>
          </p:txBody>
        </p:sp>
        <p:sp>
          <p:nvSpPr>
            <p:cNvPr id="32769" name="Freeform 32768"/>
            <p:cNvSpPr/>
            <p:nvPr/>
          </p:nvSpPr>
          <p:spPr>
            <a:xfrm>
              <a:off x="6424654" y="1922099"/>
              <a:ext cx="319538" cy="612633"/>
            </a:xfrm>
            <a:custGeom>
              <a:avLst/>
              <a:gdLst>
                <a:gd name="connsiteX0" fmla="*/ 342900 w 342900"/>
                <a:gd name="connsiteY0" fmla="*/ 812800 h 812800"/>
                <a:gd name="connsiteX1" fmla="*/ 330200 w 342900"/>
                <a:gd name="connsiteY1" fmla="*/ 190500 h 812800"/>
                <a:gd name="connsiteX2" fmla="*/ 0 w 342900"/>
                <a:gd name="connsiteY2" fmla="*/ 203200 h 812800"/>
                <a:gd name="connsiteX3" fmla="*/ 0 w 342900"/>
                <a:gd name="connsiteY3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0" h="812800">
                  <a:moveTo>
                    <a:pt x="342900" y="812800"/>
                  </a:moveTo>
                  <a:lnTo>
                    <a:pt x="330200" y="190500"/>
                  </a:lnTo>
                  <a:lnTo>
                    <a:pt x="0" y="203200"/>
                  </a:lnTo>
                  <a:lnTo>
                    <a:pt x="0" y="0"/>
                  </a:lnTo>
                </a:path>
              </a:pathLst>
            </a:custGeom>
            <a:ln w="38100" cmpd="sng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/>
            </a:ln>
          </p:spPr>
          <p:txBody>
            <a:bodyPr wrap="square" lIns="45720" rIns="45720"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66"/>
                </a:solidFill>
                <a:latin typeface="Helvetica" pitchFamily="-1" charset="0"/>
              </a:endParaRPr>
            </a:p>
          </p:txBody>
        </p:sp>
        <p:sp>
          <p:nvSpPr>
            <p:cNvPr id="87061" name="TextBox 32769"/>
            <p:cNvSpPr txBox="1">
              <a:spLocks noChangeArrowheads="1"/>
            </p:cNvSpPr>
            <p:nvPr/>
          </p:nvSpPr>
          <p:spPr bwMode="auto">
            <a:xfrm>
              <a:off x="7448541" y="1552401"/>
              <a:ext cx="774709" cy="346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66"/>
                  </a:solidFill>
                </a:rPr>
                <a:t>Store</a:t>
              </a:r>
            </a:p>
          </p:txBody>
        </p:sp>
      </p:grpSp>
      <p:grpSp>
        <p:nvGrpSpPr>
          <p:cNvPr id="32774" name="Group 32773"/>
          <p:cNvGrpSpPr>
            <a:grpSpLocks/>
          </p:cNvGrpSpPr>
          <p:nvPr/>
        </p:nvGrpSpPr>
        <p:grpSpPr bwMode="auto">
          <a:xfrm>
            <a:off x="3519488" y="3405447"/>
            <a:ext cx="3838575" cy="1744408"/>
            <a:chOff x="3514726" y="3399636"/>
            <a:chExt cx="3834291" cy="1740863"/>
          </a:xfrm>
        </p:grpSpPr>
        <p:sp>
          <p:nvSpPr>
            <p:cNvPr id="87049" name="Freeform 14"/>
            <p:cNvSpPr>
              <a:spLocks/>
            </p:cNvSpPr>
            <p:nvPr/>
          </p:nvSpPr>
          <p:spPr bwMode="auto">
            <a:xfrm>
              <a:off x="6425232" y="3399636"/>
              <a:ext cx="432121" cy="1392840"/>
            </a:xfrm>
            <a:custGeom>
              <a:avLst/>
              <a:gdLst>
                <a:gd name="T0" fmla="*/ 417978 w 419100"/>
                <a:gd name="T1" fmla="*/ 1584552 h 1651000"/>
                <a:gd name="T2" fmla="*/ 405312 w 419100"/>
                <a:gd name="T3" fmla="*/ 414421 h 1651000"/>
                <a:gd name="T4" fmla="*/ 0 w 419100"/>
                <a:gd name="T5" fmla="*/ 414421 h 1651000"/>
                <a:gd name="T6" fmla="*/ 0 w 419100"/>
                <a:gd name="T7" fmla="*/ 0 h 165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9100" h="1651000">
                  <a:moveTo>
                    <a:pt x="419100" y="1651000"/>
                  </a:moveTo>
                  <a:lnTo>
                    <a:pt x="406400" y="431800"/>
                  </a:lnTo>
                  <a:lnTo>
                    <a:pt x="0" y="431800"/>
                  </a:lnTo>
                  <a:lnTo>
                    <a:pt x="0" y="0"/>
                  </a:lnTo>
                </a:path>
              </a:pathLst>
            </a:custGeom>
            <a:noFill/>
            <a:ln w="38100" cmpd="sng">
              <a:solidFill>
                <a:srgbClr val="660066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45720" rIns="45720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87050" name="Group 29"/>
            <p:cNvGrpSpPr>
              <a:grpSpLocks/>
            </p:cNvGrpSpPr>
            <p:nvPr/>
          </p:nvGrpSpPr>
          <p:grpSpPr bwMode="auto">
            <a:xfrm>
              <a:off x="3514726" y="4611408"/>
              <a:ext cx="3802628" cy="529091"/>
              <a:chOff x="3514726" y="4611408"/>
              <a:chExt cx="3802628" cy="529091"/>
            </a:xfrm>
          </p:grpSpPr>
          <p:grpSp>
            <p:nvGrpSpPr>
              <p:cNvPr id="87052" name="Group 3"/>
              <p:cNvGrpSpPr>
                <a:grpSpLocks/>
              </p:cNvGrpSpPr>
              <p:nvPr/>
            </p:nvGrpSpPr>
            <p:grpSpPr bwMode="auto">
              <a:xfrm>
                <a:off x="3514726" y="4794250"/>
                <a:ext cx="3292773" cy="346249"/>
                <a:chOff x="2813051" y="4794250"/>
                <a:chExt cx="3292773" cy="346249"/>
              </a:xfrm>
            </p:grpSpPr>
            <p:sp>
              <p:nvSpPr>
                <p:cNvPr id="87055" name="TextBox 5"/>
                <p:cNvSpPr txBox="1">
                  <a:spLocks noChangeArrowheads="1"/>
                </p:cNvSpPr>
                <p:nvPr/>
              </p:nvSpPr>
              <p:spPr bwMode="auto">
                <a:xfrm>
                  <a:off x="2813051" y="4794250"/>
                  <a:ext cx="2057925" cy="3462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2pPr>
                  <a:lvl3pPr marL="1143000" indent="-228600"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3pPr>
                  <a:lvl4pPr marL="1600200" indent="-228600"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4pPr>
                  <a:lvl5pPr marL="2057400" indent="-228600"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9pPr>
                </a:lstStyle>
                <a:p>
                  <a:r>
                    <a:rPr lang="en-US" sz="1800">
                      <a:solidFill>
                        <a:srgbClr val="000066"/>
                      </a:solidFill>
                    </a:rPr>
                    <a:t>2. Decode values</a:t>
                  </a:r>
                </a:p>
              </p:txBody>
            </p:sp>
            <p:sp>
              <p:nvSpPr>
                <p:cNvPr id="87056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5023126" y="4794389"/>
                  <a:ext cx="1082810" cy="346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2pPr>
                  <a:lvl3pPr marL="1143000" indent="-228600"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3pPr>
                  <a:lvl4pPr marL="1600200" indent="-228600"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4pPr>
                  <a:lvl5pPr marL="2057400" indent="-228600"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9pPr>
                </a:lstStyle>
                <a:p>
                  <a:r>
                    <a:rPr lang="en-US" sz="1800">
                      <a:solidFill>
                        <a:srgbClr val="000066"/>
                      </a:solidFill>
                    </a:rPr>
                    <a:t>4  0  </a:t>
                  </a:r>
                  <a:r>
                    <a:rPr lang="en-US" sz="1800">
                      <a:solidFill>
                        <a:srgbClr val="FF1A1A"/>
                      </a:solidFill>
                    </a:rPr>
                    <a:t>2</a:t>
                  </a:r>
                  <a:r>
                    <a:rPr lang="en-US" sz="1800">
                      <a:solidFill>
                        <a:srgbClr val="000066"/>
                      </a:solidFill>
                    </a:rPr>
                    <a:t>  </a:t>
                  </a:r>
                  <a:r>
                    <a:rPr lang="en-US" sz="1800">
                      <a:solidFill>
                        <a:srgbClr val="00A600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12" name="Freeform 11"/>
              <p:cNvSpPr/>
              <p:nvPr/>
            </p:nvSpPr>
            <p:spPr>
              <a:xfrm>
                <a:off x="6634323" y="4750691"/>
                <a:ext cx="683031" cy="83571"/>
              </a:xfrm>
              <a:custGeom>
                <a:avLst/>
                <a:gdLst>
                  <a:gd name="connsiteX0" fmla="*/ 0 w 863600"/>
                  <a:gd name="connsiteY0" fmla="*/ 266700 h 266700"/>
                  <a:gd name="connsiteX1" fmla="*/ 0 w 863600"/>
                  <a:gd name="connsiteY1" fmla="*/ 12700 h 266700"/>
                  <a:gd name="connsiteX2" fmla="*/ 863600 w 863600"/>
                  <a:gd name="connsiteY2" fmla="*/ 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63600" h="266700">
                    <a:moveTo>
                      <a:pt x="0" y="266700"/>
                    </a:moveTo>
                    <a:lnTo>
                      <a:pt x="0" y="12700"/>
                    </a:lnTo>
                    <a:lnTo>
                      <a:pt x="863600" y="0"/>
                    </a:lnTo>
                  </a:path>
                </a:pathLst>
              </a:custGeom>
              <a:ln w="38100" cmpd="sng">
                <a:solidFill>
                  <a:schemeClr val="tx2">
                    <a:lumMod val="75000"/>
                    <a:lumOff val="25000"/>
                  </a:schemeClr>
                </a:solidFill>
                <a:headEnd type="none"/>
                <a:tailEnd type="triangle"/>
              </a:ln>
            </p:spPr>
            <p:txBody>
              <a:bodyPr wrap="square" lIns="45720" rIns="45720" anchor="ctr">
                <a:spAutoFit/>
              </a:bodyPr>
              <a:lstStyle/>
              <a:p>
                <a:pPr>
                  <a:defRPr/>
                </a:pPr>
                <a:endParaRPr lang="en-US" sz="1800">
                  <a:solidFill>
                    <a:srgbClr val="000066"/>
                  </a:solidFill>
                  <a:latin typeface="Helvetica" pitchFamily="-1" charset="0"/>
                </a:endParaRPr>
              </a:p>
            </p:txBody>
          </p:sp>
          <p:sp>
            <p:nvSpPr>
              <p:cNvPr id="87054" name="Freeform 23"/>
              <p:cNvSpPr>
                <a:spLocks/>
              </p:cNvSpPr>
              <p:nvPr/>
            </p:nvSpPr>
            <p:spPr bwMode="auto">
              <a:xfrm>
                <a:off x="6383413" y="4611408"/>
                <a:ext cx="933939" cy="208925"/>
              </a:xfrm>
              <a:custGeom>
                <a:avLst/>
                <a:gdLst>
                  <a:gd name="T0" fmla="*/ 0 w 825500"/>
                  <a:gd name="T1" fmla="*/ 215522 h 279400"/>
                  <a:gd name="T2" fmla="*/ 0 w 825500"/>
                  <a:gd name="T3" fmla="*/ 9796 h 279400"/>
                  <a:gd name="T4" fmla="*/ 913244 w 825500"/>
                  <a:gd name="T5" fmla="*/ 0 h 2794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25500" h="279400">
                    <a:moveTo>
                      <a:pt x="0" y="279400"/>
                    </a:moveTo>
                    <a:lnTo>
                      <a:pt x="0" y="12700"/>
                    </a:lnTo>
                    <a:lnTo>
                      <a:pt x="825500" y="0"/>
                    </a:lnTo>
                  </a:path>
                </a:pathLst>
              </a:custGeom>
              <a:noFill/>
              <a:ln w="38100" cmpd="sng">
                <a:solidFill>
                  <a:srgbClr val="FF1A1A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7051" name="TextBox 39"/>
            <p:cNvSpPr txBox="1">
              <a:spLocks noChangeArrowheads="1"/>
            </p:cNvSpPr>
            <p:nvPr/>
          </p:nvSpPr>
          <p:spPr bwMode="auto">
            <a:xfrm>
              <a:off x="6650839" y="4794250"/>
              <a:ext cx="698178" cy="346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660066"/>
                  </a:solidFill>
                </a:rPr>
                <a:t>0x08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936130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9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9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9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59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59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594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594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594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594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594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594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594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8" grpId="0" build="p" bldLvl="2"/>
      <p:bldP spid="2" grpId="0"/>
      <p:bldP spid="2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8676" eaLnBrk="1" hangingPunct="1">
              <a:defRPr/>
            </a:pPr>
            <a:r>
              <a:rPr lang="en-US" dirty="0">
                <a:ea typeface="+mj-ea"/>
                <a:cs typeface="+mj-cs"/>
              </a:rPr>
              <a:t>Executing </a:t>
            </a:r>
            <a:r>
              <a:rPr lang="en-US" dirty="0" err="1" smtClean="0">
                <a:latin typeface="Courier New" pitchFamily="-1" charset="0"/>
                <a:ea typeface="+mj-ea"/>
                <a:cs typeface="+mj-cs"/>
              </a:rPr>
              <a:t>popq</a:t>
            </a:r>
            <a:endParaRPr lang="en-US" dirty="0">
              <a:latin typeface="Courier New" pitchFamily="-1" charset="0"/>
              <a:ea typeface="+mj-ea"/>
              <a:cs typeface="+mj-cs"/>
            </a:endParaRP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832029"/>
            <a:ext cx="4076700" cy="4613275"/>
          </a:xfrm>
        </p:spPr>
        <p:txBody>
          <a:bodyPr/>
          <a:lstStyle/>
          <a:p>
            <a:pPr marL="0" indent="0" defTabSz="908676" eaLnBrk="1" hangingPunct="1">
              <a:defRPr/>
            </a:pPr>
            <a:r>
              <a:rPr lang="en-US" sz="2000" dirty="0">
                <a:ea typeface="+mn-ea"/>
                <a:cs typeface="+mn-cs"/>
              </a:rPr>
              <a:t>Fetch</a:t>
            </a:r>
          </a:p>
          <a:p>
            <a:pPr marL="739582" lvl="1" indent="-243367" defTabSz="908676" eaLnBrk="1" hangingPunct="1">
              <a:buFont typeface="Wingdings" pitchFamily="-1" charset="2"/>
              <a:buChar char="n"/>
              <a:defRPr/>
            </a:pPr>
            <a:r>
              <a:rPr lang="en-US" sz="1800" dirty="0"/>
              <a:t>Read 2 bytes</a:t>
            </a:r>
          </a:p>
          <a:p>
            <a:pPr marL="0" indent="0" defTabSz="908676" eaLnBrk="1" hangingPunct="1">
              <a:defRPr/>
            </a:pPr>
            <a:r>
              <a:rPr lang="en-US" sz="2000" dirty="0">
                <a:ea typeface="+mn-ea"/>
                <a:cs typeface="+mn-cs"/>
              </a:rPr>
              <a:t>Decode</a:t>
            </a:r>
          </a:p>
          <a:p>
            <a:pPr marL="739582" lvl="1" indent="-243367" defTabSz="908676" eaLnBrk="1" hangingPunct="1">
              <a:buFont typeface="Wingdings" pitchFamily="-1" charset="2"/>
              <a:buChar char="n"/>
              <a:defRPr/>
            </a:pPr>
            <a:r>
              <a:rPr lang="en-US" sz="1800" dirty="0"/>
              <a:t>Read stack pointer</a:t>
            </a:r>
          </a:p>
          <a:p>
            <a:pPr marL="0" indent="0" defTabSz="908676" eaLnBrk="1" hangingPunct="1">
              <a:defRPr/>
            </a:pPr>
            <a:r>
              <a:rPr lang="en-US" sz="2000" dirty="0">
                <a:ea typeface="+mn-ea"/>
                <a:cs typeface="+mn-cs"/>
              </a:rPr>
              <a:t>Execute</a:t>
            </a:r>
          </a:p>
          <a:p>
            <a:pPr marL="739582" lvl="1" indent="-243367" defTabSz="908676" eaLnBrk="1" hangingPunct="1">
              <a:buFont typeface="Wingdings" pitchFamily="-1" charset="2"/>
              <a:buChar char="n"/>
              <a:defRPr/>
            </a:pPr>
            <a:r>
              <a:rPr lang="en-US" sz="1800" dirty="0"/>
              <a:t>Increment stack pointer by 8</a:t>
            </a:r>
          </a:p>
        </p:txBody>
      </p:sp>
      <p:sp>
        <p:nvSpPr>
          <p:cNvPr id="3491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19667" y="1832029"/>
            <a:ext cx="4078287" cy="4613275"/>
          </a:xfrm>
        </p:spPr>
        <p:txBody>
          <a:bodyPr/>
          <a:lstStyle/>
          <a:p>
            <a:pPr marL="0" indent="0" defTabSz="908676" eaLnBrk="1" hangingPunct="1">
              <a:defRPr/>
            </a:pPr>
            <a:r>
              <a:rPr lang="en-US" sz="2000" dirty="0">
                <a:ea typeface="+mn-ea"/>
                <a:cs typeface="+mn-cs"/>
              </a:rPr>
              <a:t>Memory</a:t>
            </a:r>
          </a:p>
          <a:p>
            <a:pPr marL="739582" lvl="1" indent="-243367" defTabSz="908676" eaLnBrk="1" hangingPunct="1">
              <a:buFont typeface="Wingdings" pitchFamily="-1" charset="2"/>
              <a:buChar char="n"/>
              <a:defRPr/>
            </a:pPr>
            <a:r>
              <a:rPr lang="en-US" sz="1800" dirty="0"/>
              <a:t>Read from old stack pointer</a:t>
            </a:r>
          </a:p>
          <a:p>
            <a:pPr marL="0" indent="0" defTabSz="908676" eaLnBrk="1" hangingPunct="1">
              <a:defRPr/>
            </a:pPr>
            <a:r>
              <a:rPr lang="en-US" sz="2000" dirty="0">
                <a:ea typeface="+mn-ea"/>
                <a:cs typeface="+mn-cs"/>
              </a:rPr>
              <a:t>Write back</a:t>
            </a:r>
          </a:p>
          <a:p>
            <a:pPr marL="739582" lvl="1" indent="-243367" defTabSz="908676" eaLnBrk="1" hangingPunct="1">
              <a:buFont typeface="Wingdings" pitchFamily="-1" charset="2"/>
              <a:buChar char="n"/>
              <a:defRPr/>
            </a:pPr>
            <a:r>
              <a:rPr lang="en-US" sz="1800" dirty="0"/>
              <a:t>Update stack pointer</a:t>
            </a:r>
          </a:p>
          <a:p>
            <a:pPr marL="739582" lvl="1" indent="-243367" defTabSz="908676" eaLnBrk="1" hangingPunct="1">
              <a:buFont typeface="Wingdings" pitchFamily="-1" charset="2"/>
              <a:buChar char="n"/>
              <a:defRPr/>
            </a:pPr>
            <a:r>
              <a:rPr lang="en-US" sz="1800" dirty="0"/>
              <a:t>Write result to register</a:t>
            </a:r>
          </a:p>
          <a:p>
            <a:pPr marL="0" indent="0" defTabSz="908676" eaLnBrk="1" hangingPunct="1">
              <a:defRPr/>
            </a:pPr>
            <a:r>
              <a:rPr lang="en-US" sz="2000" dirty="0">
                <a:ea typeface="+mn-ea"/>
                <a:cs typeface="+mn-cs"/>
              </a:rPr>
              <a:t>PC Update</a:t>
            </a:r>
          </a:p>
          <a:p>
            <a:pPr marL="739582" lvl="1" indent="-243367" defTabSz="908676" eaLnBrk="1" hangingPunct="1">
              <a:buFont typeface="Wingdings" pitchFamily="-1" charset="2"/>
              <a:buChar char="n"/>
              <a:defRPr/>
            </a:pPr>
            <a:r>
              <a:rPr lang="en-US" sz="1800" dirty="0"/>
              <a:t>Increment PC by 2</a:t>
            </a:r>
          </a:p>
        </p:txBody>
      </p:sp>
      <p:grpSp>
        <p:nvGrpSpPr>
          <p:cNvPr id="88068" name="Group 17"/>
          <p:cNvGrpSpPr>
            <a:grpSpLocks/>
          </p:cNvGrpSpPr>
          <p:nvPr/>
        </p:nvGrpSpPr>
        <p:grpSpPr bwMode="auto">
          <a:xfrm>
            <a:off x="2517829" y="1200204"/>
            <a:ext cx="3327400" cy="347663"/>
            <a:chOff x="403" y="899"/>
            <a:chExt cx="2093" cy="218"/>
          </a:xfrm>
        </p:grpSpPr>
        <p:sp>
          <p:nvSpPr>
            <p:cNvPr id="349202" name="Rectangle 18"/>
            <p:cNvSpPr>
              <a:spLocks noChangeArrowheads="1"/>
            </p:cNvSpPr>
            <p:nvPr/>
          </p:nvSpPr>
          <p:spPr bwMode="auto">
            <a:xfrm>
              <a:off x="403" y="899"/>
              <a:ext cx="2093" cy="218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blurRad="63500" dist="38099" dir="2700000" algn="ctr" rotWithShape="0">
                <a:schemeClr val="tx2">
                  <a:alpha val="74998"/>
                </a:schemeClr>
              </a:outerShdw>
            </a:effectLst>
          </p:spPr>
          <p:txBody>
            <a:bodyPr lIns="45720" rIns="45720"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66"/>
                </a:solidFill>
                <a:latin typeface="Helvetica" pitchFamily="-1" charset="0"/>
              </a:endParaRPr>
            </a:p>
          </p:txBody>
        </p:sp>
        <p:sp>
          <p:nvSpPr>
            <p:cNvPr id="88071" name="Rectangle 19"/>
            <p:cNvSpPr>
              <a:spLocks noChangeArrowheads="1"/>
            </p:cNvSpPr>
            <p:nvPr/>
          </p:nvSpPr>
          <p:spPr bwMode="auto">
            <a:xfrm>
              <a:off x="547" y="912"/>
              <a:ext cx="1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dirty="0" err="1">
                  <a:solidFill>
                    <a:srgbClr val="000099"/>
                  </a:solidFill>
                  <a:latin typeface="Courier New" charset="0"/>
                </a:rPr>
                <a:t>popq</a:t>
              </a:r>
              <a:r>
                <a:rPr lang="en-US" sz="1600" dirty="0">
                  <a:solidFill>
                    <a:srgbClr val="000099"/>
                  </a:solidFill>
                </a:rPr>
                <a:t> </a:t>
              </a:r>
              <a:r>
                <a:rPr lang="en-US" sz="1600" dirty="0" err="1">
                  <a:solidFill>
                    <a:srgbClr val="000099"/>
                  </a:solidFill>
                </a:rPr>
                <a:t>rA</a:t>
              </a:r>
              <a:endParaRPr lang="en-US" sz="1600" dirty="0">
                <a:solidFill>
                  <a:srgbClr val="000099"/>
                </a:solidFill>
              </a:endParaRPr>
            </a:p>
          </p:txBody>
        </p:sp>
        <p:grpSp>
          <p:nvGrpSpPr>
            <p:cNvPr id="88072" name="Group 20"/>
            <p:cNvGrpSpPr>
              <a:grpSpLocks/>
            </p:cNvGrpSpPr>
            <p:nvPr/>
          </p:nvGrpSpPr>
          <p:grpSpPr bwMode="auto">
            <a:xfrm>
              <a:off x="1536" y="912"/>
              <a:ext cx="384" cy="192"/>
              <a:chOff x="1296" y="2544"/>
              <a:chExt cx="384" cy="192"/>
            </a:xfrm>
          </p:grpSpPr>
          <p:sp>
            <p:nvSpPr>
              <p:cNvPr id="88077" name="Rectangle 21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  <a:latin typeface="Courier New" charset="0"/>
                  </a:rPr>
                  <a:t>b</a:t>
                </a:r>
              </a:p>
            </p:txBody>
          </p:sp>
          <p:sp>
            <p:nvSpPr>
              <p:cNvPr id="88078" name="Rectangle 22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88079" name="Rectangle 23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rgbClr val="000099"/>
                  </a:solidFill>
                  <a:latin typeface="Courier New" charset="0"/>
                </a:endParaRPr>
              </a:p>
            </p:txBody>
          </p:sp>
        </p:grpSp>
        <p:grpSp>
          <p:nvGrpSpPr>
            <p:cNvPr id="88073" name="Group 24"/>
            <p:cNvGrpSpPr>
              <a:grpSpLocks/>
            </p:cNvGrpSpPr>
            <p:nvPr/>
          </p:nvGrpSpPr>
          <p:grpSpPr bwMode="auto">
            <a:xfrm>
              <a:off x="1920" y="912"/>
              <a:ext cx="384" cy="192"/>
              <a:chOff x="1296" y="2544"/>
              <a:chExt cx="384" cy="192"/>
            </a:xfrm>
          </p:grpSpPr>
          <p:sp>
            <p:nvSpPr>
              <p:cNvPr id="88074" name="Rectangle 25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</a:rPr>
                  <a:t>rA</a:t>
                </a:r>
              </a:p>
            </p:txBody>
          </p:sp>
          <p:sp>
            <p:nvSpPr>
              <p:cNvPr id="88075" name="Rectangle 26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99"/>
                    </a:solidFill>
                    <a:latin typeface="Courier New" charset="0"/>
                  </a:rPr>
                  <a:t>f</a:t>
                </a:r>
              </a:p>
            </p:txBody>
          </p:sp>
          <p:sp>
            <p:nvSpPr>
              <p:cNvPr id="88076" name="Rectangle 27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rgbClr val="000099"/>
                  </a:solidFill>
                  <a:latin typeface="Courier New" charset="0"/>
                </a:endParaRPr>
              </a:p>
            </p:txBody>
          </p:sp>
        </p:grpSp>
      </p:grp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290567" y="5267325"/>
            <a:ext cx="8307387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32" tIns="44162" rIns="89932" bIns="44162"/>
          <a:lstStyle>
            <a:lvl1pPr marL="342900" indent="-342900" defTabSz="911225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1363" indent="-242888" defTabSz="911225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36538" defTabSz="911225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11225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11225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defTabSz="911225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defTabSz="911225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defTabSz="911225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defTabSz="911225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lvl="1" algn="l" eaLnBrk="1" hangingPunct="1">
              <a:spcBef>
                <a:spcPct val="25000"/>
              </a:spcBef>
              <a:buClr>
                <a:srgbClr val="660033"/>
              </a:buClr>
              <a:buSzPct val="75000"/>
              <a:buFont typeface="Wingdings" charset="0"/>
              <a:buChar char="n"/>
            </a:pPr>
            <a:r>
              <a:rPr lang="en-US" sz="2000">
                <a:solidFill>
                  <a:srgbClr val="000066"/>
                </a:solidFill>
              </a:rPr>
              <a:t>Normally you first pop into a register, then shrink the stack pointer, but here we reverse the order due to the hardware stage design</a:t>
            </a:r>
          </a:p>
          <a:p>
            <a:pPr lvl="2" algn="l" eaLnBrk="1" hangingPunct="1">
              <a:lnSpc>
                <a:spcPct val="107000"/>
              </a:lnSpc>
              <a:spcBef>
                <a:spcPct val="10000"/>
              </a:spcBef>
              <a:buClr>
                <a:srgbClr val="005400"/>
              </a:buClr>
              <a:buSzPct val="90000"/>
              <a:buFont typeface="Wingdings" charset="0"/>
              <a:buChar char="l"/>
            </a:pPr>
            <a:r>
              <a:rPr lang="en-US" sz="1600">
                <a:solidFill>
                  <a:srgbClr val="000099"/>
                </a:solidFill>
              </a:rPr>
              <a:t>Have to remember both old and new stack pointer values</a:t>
            </a:r>
          </a:p>
        </p:txBody>
      </p:sp>
    </p:spTree>
    <p:extLst>
      <p:ext uri="{BB962C8B-B14F-4D97-AF65-F5344CB8AC3E}">
        <p14:creationId xmlns:p14="http://schemas.microsoft.com/office/powerpoint/2010/main" val="361986297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8676" eaLnBrk="1" hangingPunct="1">
              <a:defRPr/>
            </a:pPr>
            <a:r>
              <a:rPr lang="en-US" dirty="0">
                <a:ea typeface="+mj-ea"/>
                <a:cs typeface="+mj-cs"/>
              </a:rPr>
              <a:t>Stage Computation: </a:t>
            </a:r>
            <a:r>
              <a:rPr lang="en-US" dirty="0" err="1" smtClean="0">
                <a:latin typeface="Courier New" pitchFamily="-1" charset="0"/>
                <a:ea typeface="+mj-ea"/>
                <a:cs typeface="+mj-cs"/>
              </a:rPr>
              <a:t>popq</a:t>
            </a:r>
            <a:endParaRPr lang="en-US" dirty="0">
              <a:latin typeface="Courier New" pitchFamily="-1" charset="0"/>
              <a:ea typeface="+mj-ea"/>
              <a:cs typeface="+mj-cs"/>
            </a:endParaRP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67" y="5267325"/>
            <a:ext cx="8307387" cy="1177925"/>
          </a:xfrm>
        </p:spPr>
        <p:txBody>
          <a:bodyPr/>
          <a:lstStyle/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Use ALU to increment stack pointer</a:t>
            </a:r>
          </a:p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Must update two registers</a:t>
            </a:r>
          </a:p>
          <a:p>
            <a:pPr lvl="2" eaLnBrk="1" hangingPunct="1"/>
            <a:r>
              <a:rPr lang="en-US">
                <a:latin typeface="Helvetica" charset="0"/>
                <a:ea typeface="ＭＳ Ｐゴシック" charset="0"/>
              </a:rPr>
              <a:t>Popped value</a:t>
            </a:r>
          </a:p>
          <a:p>
            <a:pPr lvl="2" eaLnBrk="1" hangingPunct="1"/>
            <a:r>
              <a:rPr lang="en-US">
                <a:latin typeface="Helvetica" charset="0"/>
                <a:ea typeface="ＭＳ Ｐゴシック" charset="0"/>
              </a:rPr>
              <a:t>New stack pointer</a:t>
            </a:r>
          </a:p>
        </p:txBody>
      </p:sp>
      <p:sp>
        <p:nvSpPr>
          <p:cNvPr id="90115" name="Text Box 4"/>
          <p:cNvSpPr txBox="1">
            <a:spLocks noChangeArrowheads="1"/>
          </p:cNvSpPr>
          <p:nvPr/>
        </p:nvSpPr>
        <p:spPr bwMode="auto">
          <a:xfrm>
            <a:off x="2136829" y="992242"/>
            <a:ext cx="2822575" cy="306387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507" tIns="45507" rIns="45507" bIns="45507"/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 dirty="0" err="1">
                <a:solidFill>
                  <a:srgbClr val="000066"/>
                </a:solidFill>
                <a:latin typeface="Courier New" charset="0"/>
              </a:rPr>
              <a:t>popq</a:t>
            </a:r>
            <a:r>
              <a:rPr lang="en-US" sz="1600" dirty="0">
                <a:solidFill>
                  <a:srgbClr val="000066"/>
                </a:solidFill>
              </a:rPr>
              <a:t> </a:t>
            </a:r>
            <a:r>
              <a:rPr lang="en-US" sz="1600" dirty="0" err="1">
                <a:solidFill>
                  <a:srgbClr val="000066"/>
                </a:solidFill>
              </a:rPr>
              <a:t>rA</a:t>
            </a:r>
            <a:endParaRPr lang="en-US" sz="1600" dirty="0">
              <a:solidFill>
                <a:srgbClr val="000066"/>
              </a:solidFill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16042" y="1298575"/>
            <a:ext cx="7019925" cy="1220788"/>
            <a:chOff x="576" y="816"/>
            <a:chExt cx="4416" cy="768"/>
          </a:xfrm>
        </p:grpSpPr>
        <p:sp>
          <p:nvSpPr>
            <p:cNvPr id="90146" name="Text Box 6"/>
            <p:cNvSpPr txBox="1">
              <a:spLocks noChangeArrowheads="1"/>
            </p:cNvSpPr>
            <p:nvPr/>
          </p:nvSpPr>
          <p:spPr bwMode="auto">
            <a:xfrm>
              <a:off x="1344" y="816"/>
              <a:ext cx="1776" cy="192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icode:ifun 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</a:t>
              </a:r>
              <a:r>
                <a:rPr lang="en-US" sz="1600">
                  <a:solidFill>
                    <a:srgbClr val="000066"/>
                  </a:solidFill>
                </a:rPr>
                <a:t> M</a:t>
              </a:r>
              <a:r>
                <a:rPr lang="en-US" sz="1600" baseline="-25000">
                  <a:solidFill>
                    <a:srgbClr val="000066"/>
                  </a:solidFill>
                </a:rPr>
                <a:t>1</a:t>
              </a:r>
              <a:r>
                <a:rPr lang="en-US" sz="1600">
                  <a:solidFill>
                    <a:srgbClr val="000066"/>
                  </a:solidFill>
                </a:rPr>
                <a:t>[PC]</a:t>
              </a:r>
            </a:p>
          </p:txBody>
        </p:sp>
        <p:sp>
          <p:nvSpPr>
            <p:cNvPr id="90147" name="Text Box 7"/>
            <p:cNvSpPr txBox="1">
              <a:spLocks noChangeArrowheads="1"/>
            </p:cNvSpPr>
            <p:nvPr/>
          </p:nvSpPr>
          <p:spPr bwMode="auto">
            <a:xfrm>
              <a:off x="1344" y="1008"/>
              <a:ext cx="1776" cy="192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rA:rB 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</a:t>
              </a:r>
              <a:r>
                <a:rPr lang="en-US" sz="1600">
                  <a:solidFill>
                    <a:srgbClr val="000066"/>
                  </a:solidFill>
                </a:rPr>
                <a:t> M</a:t>
              </a:r>
              <a:r>
                <a:rPr lang="en-US" sz="1600" baseline="-25000">
                  <a:solidFill>
                    <a:srgbClr val="000066"/>
                  </a:solidFill>
                </a:rPr>
                <a:t>1</a:t>
              </a:r>
              <a:r>
                <a:rPr lang="en-US" sz="1600">
                  <a:solidFill>
                    <a:srgbClr val="000066"/>
                  </a:solidFill>
                </a:rPr>
                <a:t>[PC+1]</a:t>
              </a:r>
            </a:p>
          </p:txBody>
        </p:sp>
        <p:sp>
          <p:nvSpPr>
            <p:cNvPr id="90148" name="Text Box 8"/>
            <p:cNvSpPr txBox="1">
              <a:spLocks noChangeArrowheads="1"/>
            </p:cNvSpPr>
            <p:nvPr/>
          </p:nvSpPr>
          <p:spPr bwMode="auto">
            <a:xfrm>
              <a:off x="1344" y="1200"/>
              <a:ext cx="1776" cy="192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 </a:t>
              </a:r>
            </a:p>
          </p:txBody>
        </p:sp>
        <p:sp>
          <p:nvSpPr>
            <p:cNvPr id="90149" name="Text Box 9"/>
            <p:cNvSpPr txBox="1">
              <a:spLocks noChangeArrowheads="1"/>
            </p:cNvSpPr>
            <p:nvPr/>
          </p:nvSpPr>
          <p:spPr bwMode="auto">
            <a:xfrm>
              <a:off x="1344" y="1392"/>
              <a:ext cx="1776" cy="192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valP 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 PC+2</a:t>
              </a:r>
            </a:p>
          </p:txBody>
        </p:sp>
        <p:sp>
          <p:nvSpPr>
            <p:cNvPr id="90150" name="Text Box 10"/>
            <p:cNvSpPr txBox="1">
              <a:spLocks noChangeArrowheads="1"/>
            </p:cNvSpPr>
            <p:nvPr/>
          </p:nvSpPr>
          <p:spPr bwMode="auto">
            <a:xfrm>
              <a:off x="1344" y="816"/>
              <a:ext cx="1776" cy="768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90151" name="Text Box 11"/>
            <p:cNvSpPr txBox="1">
              <a:spLocks noChangeArrowheads="1"/>
            </p:cNvSpPr>
            <p:nvPr/>
          </p:nvSpPr>
          <p:spPr bwMode="auto">
            <a:xfrm>
              <a:off x="576" y="816"/>
              <a:ext cx="768" cy="768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Fetch</a:t>
              </a:r>
            </a:p>
          </p:txBody>
        </p:sp>
        <p:sp>
          <p:nvSpPr>
            <p:cNvPr id="90152" name="Text Box 12"/>
            <p:cNvSpPr txBox="1">
              <a:spLocks noChangeArrowheads="1"/>
            </p:cNvSpPr>
            <p:nvPr/>
          </p:nvSpPr>
          <p:spPr bwMode="auto">
            <a:xfrm>
              <a:off x="3216" y="816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Read instruction byte</a:t>
              </a:r>
            </a:p>
          </p:txBody>
        </p:sp>
        <p:sp>
          <p:nvSpPr>
            <p:cNvPr id="90153" name="Text Box 13"/>
            <p:cNvSpPr txBox="1">
              <a:spLocks noChangeArrowheads="1"/>
            </p:cNvSpPr>
            <p:nvPr/>
          </p:nvSpPr>
          <p:spPr bwMode="auto">
            <a:xfrm>
              <a:off x="3216" y="1008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Read register byte</a:t>
              </a:r>
            </a:p>
          </p:txBody>
        </p:sp>
        <p:sp>
          <p:nvSpPr>
            <p:cNvPr id="90154" name="Text Box 14"/>
            <p:cNvSpPr txBox="1">
              <a:spLocks noChangeArrowheads="1"/>
            </p:cNvSpPr>
            <p:nvPr/>
          </p:nvSpPr>
          <p:spPr bwMode="auto">
            <a:xfrm>
              <a:off x="3216" y="1200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 </a:t>
              </a:r>
            </a:p>
          </p:txBody>
        </p:sp>
        <p:sp>
          <p:nvSpPr>
            <p:cNvPr id="90155" name="Text Box 15"/>
            <p:cNvSpPr txBox="1">
              <a:spLocks noChangeArrowheads="1"/>
            </p:cNvSpPr>
            <p:nvPr/>
          </p:nvSpPr>
          <p:spPr bwMode="auto">
            <a:xfrm>
              <a:off x="3216" y="1392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Compute next PC</a:t>
              </a:r>
            </a:p>
          </p:txBody>
        </p:sp>
      </p:grpSp>
      <p:sp>
        <p:nvSpPr>
          <p:cNvPr id="90140" name="Text Box 17"/>
          <p:cNvSpPr txBox="1">
            <a:spLocks noChangeArrowheads="1"/>
          </p:cNvSpPr>
          <p:nvPr/>
        </p:nvSpPr>
        <p:spPr bwMode="auto">
          <a:xfrm>
            <a:off x="2136899" y="2519363"/>
            <a:ext cx="2823231" cy="305594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450" tIns="45450" rIns="45450" bIns="45450"/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 dirty="0" err="1">
                <a:solidFill>
                  <a:srgbClr val="000066"/>
                </a:solidFill>
              </a:rPr>
              <a:t>valA</a:t>
            </a:r>
            <a:r>
              <a:rPr lang="en-US" sz="1600" dirty="0">
                <a:solidFill>
                  <a:srgbClr val="000066"/>
                </a:solidFill>
              </a:rPr>
              <a:t> </a:t>
            </a:r>
            <a:r>
              <a:rPr lang="en-US" sz="1600" dirty="0">
                <a:solidFill>
                  <a:srgbClr val="000066"/>
                </a:solidFill>
                <a:sym typeface="Symbol" charset="0"/>
              </a:rPr>
              <a:t> R[</a:t>
            </a:r>
            <a:r>
              <a:rPr lang="en-US" sz="1600" dirty="0">
                <a:solidFill>
                  <a:srgbClr val="000066"/>
                </a:solidFill>
                <a:latin typeface="Courier New" charset="0"/>
                <a:sym typeface="Symbol" charset="0"/>
              </a:rPr>
              <a:t>%</a:t>
            </a:r>
            <a:r>
              <a:rPr lang="en-US" sz="1600" dirty="0" err="1">
                <a:solidFill>
                  <a:srgbClr val="000066"/>
                </a:solidFill>
                <a:latin typeface="Courier New" charset="0"/>
                <a:sym typeface="Symbol" charset="0"/>
              </a:rPr>
              <a:t>rsp</a:t>
            </a:r>
            <a:r>
              <a:rPr lang="en-US" sz="1600" dirty="0">
                <a:solidFill>
                  <a:srgbClr val="000066"/>
                </a:solidFill>
                <a:sym typeface="Symbol" charset="0"/>
              </a:rPr>
              <a:t>]</a:t>
            </a:r>
          </a:p>
        </p:txBody>
      </p:sp>
      <p:sp>
        <p:nvSpPr>
          <p:cNvPr id="90141" name="Text Box 18"/>
          <p:cNvSpPr txBox="1">
            <a:spLocks noChangeArrowheads="1"/>
          </p:cNvSpPr>
          <p:nvPr/>
        </p:nvSpPr>
        <p:spPr bwMode="auto">
          <a:xfrm>
            <a:off x="2136899" y="2824957"/>
            <a:ext cx="2823231" cy="305594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450" tIns="45450" rIns="45450" bIns="45450"/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 dirty="0" err="1">
                <a:solidFill>
                  <a:srgbClr val="000066"/>
                </a:solidFill>
              </a:rPr>
              <a:t>valB</a:t>
            </a:r>
            <a:r>
              <a:rPr lang="en-US" sz="1600" dirty="0">
                <a:solidFill>
                  <a:srgbClr val="000066"/>
                </a:solidFill>
              </a:rPr>
              <a:t> </a:t>
            </a:r>
            <a:r>
              <a:rPr lang="en-US" sz="1600" dirty="0">
                <a:solidFill>
                  <a:srgbClr val="000066"/>
                </a:solidFill>
                <a:sym typeface="Symbol" charset="0"/>
              </a:rPr>
              <a:t> R [</a:t>
            </a:r>
            <a:r>
              <a:rPr lang="en-US" sz="1600" dirty="0">
                <a:solidFill>
                  <a:srgbClr val="000066"/>
                </a:solidFill>
                <a:latin typeface="Courier New" charset="0"/>
                <a:sym typeface="Symbol" charset="0"/>
              </a:rPr>
              <a:t>%</a:t>
            </a:r>
            <a:r>
              <a:rPr lang="en-US" sz="1600" dirty="0" err="1">
                <a:solidFill>
                  <a:srgbClr val="000066"/>
                </a:solidFill>
                <a:latin typeface="Courier New" charset="0"/>
                <a:sym typeface="Symbol" charset="0"/>
              </a:rPr>
              <a:t>rsp</a:t>
            </a:r>
            <a:r>
              <a:rPr lang="en-US" sz="1600" dirty="0">
                <a:solidFill>
                  <a:srgbClr val="000066"/>
                </a:solidFill>
                <a:sym typeface="Symbol" charset="0"/>
              </a:rPr>
              <a:t>]</a:t>
            </a:r>
          </a:p>
        </p:txBody>
      </p:sp>
      <p:sp>
        <p:nvSpPr>
          <p:cNvPr id="90142" name="Text Box 19"/>
          <p:cNvSpPr txBox="1">
            <a:spLocks noChangeArrowheads="1"/>
          </p:cNvSpPr>
          <p:nvPr/>
        </p:nvSpPr>
        <p:spPr bwMode="auto">
          <a:xfrm>
            <a:off x="2136900" y="2519416"/>
            <a:ext cx="2823231" cy="611187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450" tIns="45450" rIns="45450" bIns="45450"/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>
              <a:solidFill>
                <a:srgbClr val="000066"/>
              </a:solidFill>
            </a:endParaRPr>
          </a:p>
        </p:txBody>
      </p:sp>
      <p:sp>
        <p:nvSpPr>
          <p:cNvPr id="90143" name="Text Box 20"/>
          <p:cNvSpPr txBox="1">
            <a:spLocks noChangeArrowheads="1"/>
          </p:cNvSpPr>
          <p:nvPr/>
        </p:nvSpPr>
        <p:spPr bwMode="auto">
          <a:xfrm>
            <a:off x="916042" y="2519417"/>
            <a:ext cx="1220857" cy="611187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450" tIns="45450" rIns="45450" bIns="45450" anchor="ctr"/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Decode</a:t>
            </a:r>
          </a:p>
        </p:txBody>
      </p:sp>
      <p:sp>
        <p:nvSpPr>
          <p:cNvPr id="90144" name="Text Box 21"/>
          <p:cNvSpPr txBox="1">
            <a:spLocks noChangeArrowheads="1"/>
          </p:cNvSpPr>
          <p:nvPr/>
        </p:nvSpPr>
        <p:spPr bwMode="auto">
          <a:xfrm>
            <a:off x="5112682" y="2519363"/>
            <a:ext cx="2823231" cy="305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450" tIns="45450" rIns="45450" bIns="45450"/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Read stack pointer</a:t>
            </a:r>
          </a:p>
        </p:txBody>
      </p:sp>
      <p:sp>
        <p:nvSpPr>
          <p:cNvPr id="90145" name="Text Box 22"/>
          <p:cNvSpPr txBox="1">
            <a:spLocks noChangeArrowheads="1"/>
          </p:cNvSpPr>
          <p:nvPr/>
        </p:nvSpPr>
        <p:spPr bwMode="auto">
          <a:xfrm>
            <a:off x="5112682" y="2824957"/>
            <a:ext cx="2823231" cy="305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450" tIns="45450" rIns="45450" bIns="45450"/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Read stack pointer</a:t>
            </a:r>
          </a:p>
        </p:txBody>
      </p:sp>
      <p:sp>
        <p:nvSpPr>
          <p:cNvPr id="90134" name="Text Box 24"/>
          <p:cNvSpPr txBox="1">
            <a:spLocks noChangeArrowheads="1"/>
          </p:cNvSpPr>
          <p:nvPr/>
        </p:nvSpPr>
        <p:spPr bwMode="auto">
          <a:xfrm>
            <a:off x="2136899" y="3130550"/>
            <a:ext cx="2823231" cy="30480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450" tIns="45450" rIns="45450" bIns="45450"/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 dirty="0" err="1">
                <a:solidFill>
                  <a:srgbClr val="000066"/>
                </a:solidFill>
              </a:rPr>
              <a:t>valE</a:t>
            </a:r>
            <a:r>
              <a:rPr lang="en-US" sz="1600" dirty="0">
                <a:solidFill>
                  <a:srgbClr val="000066"/>
                </a:solidFill>
              </a:rPr>
              <a:t> </a:t>
            </a:r>
            <a:r>
              <a:rPr lang="en-US" sz="1600" dirty="0">
                <a:solidFill>
                  <a:srgbClr val="000066"/>
                </a:solidFill>
                <a:sym typeface="Symbol" charset="0"/>
              </a:rPr>
              <a:t> </a:t>
            </a:r>
            <a:r>
              <a:rPr lang="en-US" sz="1600" dirty="0" err="1">
                <a:solidFill>
                  <a:srgbClr val="000066"/>
                </a:solidFill>
                <a:sym typeface="Symbol" charset="0"/>
              </a:rPr>
              <a:t>valB</a:t>
            </a:r>
            <a:r>
              <a:rPr lang="en-US" sz="1600" dirty="0">
                <a:solidFill>
                  <a:srgbClr val="000066"/>
                </a:solidFill>
                <a:sym typeface="Symbol" charset="0"/>
              </a:rPr>
              <a:t> + 8</a:t>
            </a:r>
          </a:p>
        </p:txBody>
      </p:sp>
      <p:sp>
        <p:nvSpPr>
          <p:cNvPr id="90135" name="Text Box 25"/>
          <p:cNvSpPr txBox="1">
            <a:spLocks noChangeArrowheads="1"/>
          </p:cNvSpPr>
          <p:nvPr/>
        </p:nvSpPr>
        <p:spPr bwMode="auto">
          <a:xfrm>
            <a:off x="2136899" y="3435350"/>
            <a:ext cx="2823231" cy="30480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450" tIns="45450" rIns="45450" bIns="45450"/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>
              <a:solidFill>
                <a:srgbClr val="000066"/>
              </a:solidFill>
            </a:endParaRPr>
          </a:p>
        </p:txBody>
      </p:sp>
      <p:sp>
        <p:nvSpPr>
          <p:cNvPr id="90136" name="Text Box 26"/>
          <p:cNvSpPr txBox="1">
            <a:spLocks noChangeArrowheads="1"/>
          </p:cNvSpPr>
          <p:nvPr/>
        </p:nvSpPr>
        <p:spPr bwMode="auto">
          <a:xfrm>
            <a:off x="2136899" y="3144561"/>
            <a:ext cx="2823231" cy="6096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450" tIns="45450" rIns="45450" bIns="45450"/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>
              <a:solidFill>
                <a:srgbClr val="000066"/>
              </a:solidFill>
            </a:endParaRPr>
          </a:p>
        </p:txBody>
      </p:sp>
      <p:sp>
        <p:nvSpPr>
          <p:cNvPr id="90137" name="Text Box 27"/>
          <p:cNvSpPr txBox="1">
            <a:spLocks noChangeArrowheads="1"/>
          </p:cNvSpPr>
          <p:nvPr/>
        </p:nvSpPr>
        <p:spPr bwMode="auto">
          <a:xfrm>
            <a:off x="916042" y="3130604"/>
            <a:ext cx="1220857" cy="6096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450" tIns="45450" rIns="45450" bIns="45450" anchor="ctr"/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Execute</a:t>
            </a:r>
          </a:p>
        </p:txBody>
      </p:sp>
      <p:sp>
        <p:nvSpPr>
          <p:cNvPr id="90138" name="Text Box 28"/>
          <p:cNvSpPr txBox="1">
            <a:spLocks noChangeArrowheads="1"/>
          </p:cNvSpPr>
          <p:nvPr/>
        </p:nvSpPr>
        <p:spPr bwMode="auto">
          <a:xfrm>
            <a:off x="5112682" y="3130550"/>
            <a:ext cx="282323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450" tIns="45450" rIns="45450" bIns="45450"/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Increment stack pointer</a:t>
            </a:r>
          </a:p>
        </p:txBody>
      </p:sp>
      <p:sp>
        <p:nvSpPr>
          <p:cNvPr id="90139" name="Text Box 29"/>
          <p:cNvSpPr txBox="1">
            <a:spLocks noChangeArrowheads="1"/>
          </p:cNvSpPr>
          <p:nvPr/>
        </p:nvSpPr>
        <p:spPr bwMode="auto">
          <a:xfrm>
            <a:off x="5112682" y="3435350"/>
            <a:ext cx="282323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450" tIns="45450" rIns="45450" bIns="45450"/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>
              <a:solidFill>
                <a:srgbClr val="000066"/>
              </a:solidFill>
            </a:endParaRPr>
          </a:p>
        </p:txBody>
      </p: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916042" y="3740204"/>
            <a:ext cx="7019925" cy="306388"/>
            <a:chOff x="576" y="2352"/>
            <a:chExt cx="4416" cy="192"/>
          </a:xfrm>
        </p:grpSpPr>
        <p:sp>
          <p:nvSpPr>
            <p:cNvPr id="90131" name="Text Box 31"/>
            <p:cNvSpPr txBox="1">
              <a:spLocks noChangeArrowheads="1"/>
            </p:cNvSpPr>
            <p:nvPr/>
          </p:nvSpPr>
          <p:spPr bwMode="auto">
            <a:xfrm>
              <a:off x="1344" y="2352"/>
              <a:ext cx="1776" cy="192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 dirty="0" err="1">
                  <a:solidFill>
                    <a:srgbClr val="000066"/>
                  </a:solidFill>
                </a:rPr>
                <a:t>valM</a:t>
              </a:r>
              <a:r>
                <a:rPr lang="en-US" sz="1600" dirty="0">
                  <a:solidFill>
                    <a:srgbClr val="000066"/>
                  </a:solidFill>
                </a:rPr>
                <a:t> </a:t>
              </a:r>
              <a:r>
                <a:rPr lang="en-US" sz="1600" dirty="0">
                  <a:solidFill>
                    <a:srgbClr val="000066"/>
                  </a:solidFill>
                  <a:sym typeface="Symbol" charset="0"/>
                </a:rPr>
                <a:t></a:t>
              </a:r>
              <a:r>
                <a:rPr lang="en-US" sz="1600" dirty="0">
                  <a:solidFill>
                    <a:srgbClr val="000066"/>
                  </a:solidFill>
                </a:rPr>
                <a:t> M</a:t>
              </a:r>
              <a:r>
                <a:rPr lang="en-US" sz="1600" baseline="-25000" dirty="0">
                  <a:solidFill>
                    <a:srgbClr val="000066"/>
                  </a:solidFill>
                </a:rPr>
                <a:t>8</a:t>
              </a:r>
              <a:r>
                <a:rPr lang="en-US" sz="1600" dirty="0">
                  <a:solidFill>
                    <a:srgbClr val="000066"/>
                  </a:solidFill>
                </a:rPr>
                <a:t>[</a:t>
              </a:r>
              <a:r>
                <a:rPr lang="en-US" sz="1600" dirty="0" err="1">
                  <a:solidFill>
                    <a:srgbClr val="000066"/>
                  </a:solidFill>
                </a:rPr>
                <a:t>valA</a:t>
              </a:r>
              <a:r>
                <a:rPr lang="en-US" sz="1600" dirty="0">
                  <a:solidFill>
                    <a:srgbClr val="000066"/>
                  </a:solidFill>
                </a:rPr>
                <a:t>]</a:t>
              </a:r>
            </a:p>
          </p:txBody>
        </p:sp>
        <p:sp>
          <p:nvSpPr>
            <p:cNvPr id="90132" name="Text Box 32"/>
            <p:cNvSpPr txBox="1">
              <a:spLocks noChangeArrowheads="1"/>
            </p:cNvSpPr>
            <p:nvPr/>
          </p:nvSpPr>
          <p:spPr bwMode="auto">
            <a:xfrm>
              <a:off x="576" y="2352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Memory</a:t>
              </a:r>
            </a:p>
          </p:txBody>
        </p:sp>
        <p:sp>
          <p:nvSpPr>
            <p:cNvPr id="90133" name="Text Box 33"/>
            <p:cNvSpPr txBox="1">
              <a:spLocks noChangeArrowheads="1"/>
            </p:cNvSpPr>
            <p:nvPr/>
          </p:nvSpPr>
          <p:spPr bwMode="auto">
            <a:xfrm>
              <a:off x="3216" y="2352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Read from stack </a:t>
              </a:r>
            </a:p>
          </p:txBody>
        </p:sp>
      </p:grpSp>
      <p:sp>
        <p:nvSpPr>
          <p:cNvPr id="90125" name="Text Box 35"/>
          <p:cNvSpPr txBox="1">
            <a:spLocks noChangeArrowheads="1"/>
          </p:cNvSpPr>
          <p:nvPr/>
        </p:nvSpPr>
        <p:spPr bwMode="auto">
          <a:xfrm>
            <a:off x="2136899" y="4046538"/>
            <a:ext cx="2823231" cy="3048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450" tIns="45450" rIns="45450" bIns="45450"/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 dirty="0">
                <a:solidFill>
                  <a:srgbClr val="000066"/>
                </a:solidFill>
              </a:rPr>
              <a:t>R</a:t>
            </a:r>
            <a:r>
              <a:rPr lang="en-US" sz="1600" dirty="0">
                <a:solidFill>
                  <a:srgbClr val="000066"/>
                </a:solidFill>
                <a:sym typeface="Symbol" charset="0"/>
              </a:rPr>
              <a:t>[</a:t>
            </a:r>
            <a:r>
              <a:rPr lang="en-US" sz="1600" dirty="0">
                <a:solidFill>
                  <a:srgbClr val="000066"/>
                </a:solidFill>
                <a:latin typeface="Courier New" charset="0"/>
                <a:sym typeface="Symbol" charset="0"/>
              </a:rPr>
              <a:t>%</a:t>
            </a:r>
            <a:r>
              <a:rPr lang="en-US" sz="1600" dirty="0" err="1">
                <a:solidFill>
                  <a:srgbClr val="000066"/>
                </a:solidFill>
                <a:latin typeface="Courier New" charset="0"/>
                <a:sym typeface="Symbol" charset="0"/>
              </a:rPr>
              <a:t>rsp</a:t>
            </a:r>
            <a:r>
              <a:rPr lang="en-US" sz="1600" dirty="0">
                <a:solidFill>
                  <a:srgbClr val="000066"/>
                </a:solidFill>
              </a:rPr>
              <a:t>] </a:t>
            </a:r>
            <a:r>
              <a:rPr lang="en-US" sz="1600" dirty="0">
                <a:solidFill>
                  <a:srgbClr val="000066"/>
                </a:solidFill>
                <a:sym typeface="Symbol" charset="0"/>
              </a:rPr>
              <a:t> </a:t>
            </a:r>
            <a:r>
              <a:rPr lang="en-US" sz="1600" dirty="0" err="1">
                <a:solidFill>
                  <a:srgbClr val="000066"/>
                </a:solidFill>
                <a:sym typeface="Symbol" charset="0"/>
              </a:rPr>
              <a:t>valE</a:t>
            </a:r>
            <a:endParaRPr lang="en-US" sz="1600" dirty="0">
              <a:solidFill>
                <a:srgbClr val="000066"/>
              </a:solidFill>
              <a:sym typeface="Symbol" charset="0"/>
            </a:endParaRPr>
          </a:p>
        </p:txBody>
      </p:sp>
      <p:sp>
        <p:nvSpPr>
          <p:cNvPr id="90126" name="Text Box 36"/>
          <p:cNvSpPr txBox="1">
            <a:spLocks noChangeArrowheads="1"/>
          </p:cNvSpPr>
          <p:nvPr/>
        </p:nvSpPr>
        <p:spPr bwMode="auto">
          <a:xfrm>
            <a:off x="2136899" y="4351338"/>
            <a:ext cx="2823231" cy="3048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450" tIns="45450" rIns="45450" bIns="45450"/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R[rA] </a:t>
            </a:r>
            <a:r>
              <a:rPr lang="en-US" sz="1600">
                <a:solidFill>
                  <a:srgbClr val="000066"/>
                </a:solidFill>
                <a:sym typeface="Symbol" charset="0"/>
              </a:rPr>
              <a:t></a:t>
            </a:r>
            <a:r>
              <a:rPr lang="en-US" sz="1600">
                <a:solidFill>
                  <a:srgbClr val="000066"/>
                </a:solidFill>
              </a:rPr>
              <a:t> valM</a:t>
            </a:r>
          </a:p>
        </p:txBody>
      </p:sp>
      <p:sp>
        <p:nvSpPr>
          <p:cNvPr id="90127" name="Text Box 37"/>
          <p:cNvSpPr txBox="1">
            <a:spLocks noChangeArrowheads="1"/>
          </p:cNvSpPr>
          <p:nvPr/>
        </p:nvSpPr>
        <p:spPr bwMode="auto">
          <a:xfrm>
            <a:off x="2139485" y="4046537"/>
            <a:ext cx="2823231" cy="6096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450" tIns="45450" rIns="45450" bIns="45450"/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>
              <a:solidFill>
                <a:srgbClr val="000066"/>
              </a:solidFill>
            </a:endParaRPr>
          </a:p>
        </p:txBody>
      </p:sp>
      <p:sp>
        <p:nvSpPr>
          <p:cNvPr id="90128" name="Text Box 38"/>
          <p:cNvSpPr txBox="1">
            <a:spLocks noChangeArrowheads="1"/>
          </p:cNvSpPr>
          <p:nvPr/>
        </p:nvSpPr>
        <p:spPr bwMode="auto">
          <a:xfrm>
            <a:off x="916042" y="4046538"/>
            <a:ext cx="1220857" cy="6096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450" tIns="45450" rIns="45450" bIns="45450" anchor="ctr"/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Write</a:t>
            </a:r>
          </a:p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back</a:t>
            </a:r>
          </a:p>
        </p:txBody>
      </p:sp>
      <p:sp>
        <p:nvSpPr>
          <p:cNvPr id="90129" name="Text Box 39"/>
          <p:cNvSpPr txBox="1">
            <a:spLocks noChangeArrowheads="1"/>
          </p:cNvSpPr>
          <p:nvPr/>
        </p:nvSpPr>
        <p:spPr bwMode="auto">
          <a:xfrm>
            <a:off x="5112682" y="4046538"/>
            <a:ext cx="282323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450" tIns="45450" rIns="45450" bIns="45450"/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Update stack pointer</a:t>
            </a:r>
          </a:p>
        </p:txBody>
      </p:sp>
      <p:sp>
        <p:nvSpPr>
          <p:cNvPr id="90130" name="Text Box 40"/>
          <p:cNvSpPr txBox="1">
            <a:spLocks noChangeArrowheads="1"/>
          </p:cNvSpPr>
          <p:nvPr/>
        </p:nvSpPr>
        <p:spPr bwMode="auto">
          <a:xfrm>
            <a:off x="5112682" y="4351338"/>
            <a:ext cx="282323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450" tIns="45450" rIns="45450" bIns="45450"/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Write back result</a:t>
            </a:r>
          </a:p>
        </p:txBody>
      </p: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916042" y="4656192"/>
            <a:ext cx="7019925" cy="306387"/>
            <a:chOff x="576" y="2928"/>
            <a:chExt cx="4416" cy="192"/>
          </a:xfrm>
        </p:grpSpPr>
        <p:sp>
          <p:nvSpPr>
            <p:cNvPr id="90122" name="Text Box 42"/>
            <p:cNvSpPr txBox="1">
              <a:spLocks noChangeArrowheads="1"/>
            </p:cNvSpPr>
            <p:nvPr/>
          </p:nvSpPr>
          <p:spPr bwMode="auto">
            <a:xfrm>
              <a:off x="1344" y="2928"/>
              <a:ext cx="1776" cy="19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PC 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 valP</a:t>
              </a:r>
            </a:p>
          </p:txBody>
        </p:sp>
        <p:sp>
          <p:nvSpPr>
            <p:cNvPr id="90123" name="Text Box 43"/>
            <p:cNvSpPr txBox="1">
              <a:spLocks noChangeArrowheads="1"/>
            </p:cNvSpPr>
            <p:nvPr/>
          </p:nvSpPr>
          <p:spPr bwMode="auto">
            <a:xfrm>
              <a:off x="576" y="2928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PC update</a:t>
              </a:r>
            </a:p>
          </p:txBody>
        </p:sp>
        <p:sp>
          <p:nvSpPr>
            <p:cNvPr id="90124" name="Text Box 44"/>
            <p:cNvSpPr txBox="1">
              <a:spLocks noChangeArrowheads="1"/>
            </p:cNvSpPr>
            <p:nvPr/>
          </p:nvSpPr>
          <p:spPr bwMode="auto">
            <a:xfrm>
              <a:off x="3216" y="2928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Update PC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759678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3"/>
          <p:cNvSpPr>
            <a:spLocks noChangeArrowheads="1"/>
          </p:cNvSpPr>
          <p:nvPr/>
        </p:nvSpPr>
        <p:spPr bwMode="auto">
          <a:xfrm>
            <a:off x="2351104" y="1511336"/>
            <a:ext cx="1679575" cy="915987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0798" tIns="45382" rIns="90798" bIns="45382" anchor="ctr"/>
          <a:lstStyle/>
          <a:p>
            <a:pPr eaLnBrk="1" hangingPunct="1">
              <a:lnSpc>
                <a:spcPct val="100000"/>
              </a:lnSpc>
            </a:pPr>
            <a:endParaRPr lang="en-US" sz="1600" b="0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53250" name="Rectangle 5"/>
          <p:cNvSpPr>
            <a:spLocks noChangeArrowheads="1"/>
          </p:cNvSpPr>
          <p:nvPr/>
        </p:nvSpPr>
        <p:spPr bwMode="auto">
          <a:xfrm>
            <a:off x="2351104" y="1511282"/>
            <a:ext cx="839788" cy="228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798" tIns="45382" rIns="90798" bIns="45382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 dirty="0">
                <a:solidFill>
                  <a:srgbClr val="000066"/>
                </a:solidFill>
                <a:latin typeface="Courier New" charset="0"/>
              </a:rPr>
              <a:t>%r8</a:t>
            </a:r>
          </a:p>
        </p:txBody>
      </p:sp>
      <p:sp>
        <p:nvSpPr>
          <p:cNvPr id="53251" name="Rectangle 6"/>
          <p:cNvSpPr>
            <a:spLocks noChangeArrowheads="1"/>
          </p:cNvSpPr>
          <p:nvPr/>
        </p:nvSpPr>
        <p:spPr bwMode="auto">
          <a:xfrm>
            <a:off x="2351104" y="1739936"/>
            <a:ext cx="839788" cy="228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798" tIns="45382" rIns="90798" bIns="45382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 dirty="0">
                <a:solidFill>
                  <a:srgbClr val="000066"/>
                </a:solidFill>
                <a:latin typeface="Courier New" charset="0"/>
              </a:rPr>
              <a:t>%r9</a:t>
            </a:r>
          </a:p>
        </p:txBody>
      </p:sp>
      <p:sp>
        <p:nvSpPr>
          <p:cNvPr id="53252" name="Rectangle 7"/>
          <p:cNvSpPr>
            <a:spLocks noChangeArrowheads="1"/>
          </p:cNvSpPr>
          <p:nvPr/>
        </p:nvSpPr>
        <p:spPr bwMode="auto">
          <a:xfrm>
            <a:off x="2351104" y="1968536"/>
            <a:ext cx="839788" cy="23018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798" tIns="45382" rIns="90798" bIns="45382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 dirty="0">
                <a:solidFill>
                  <a:srgbClr val="000066"/>
                </a:solidFill>
                <a:latin typeface="Courier New" charset="0"/>
              </a:rPr>
              <a:t>%r10</a:t>
            </a:r>
          </a:p>
        </p:txBody>
      </p:sp>
      <p:sp>
        <p:nvSpPr>
          <p:cNvPr id="53253" name="Rectangle 8"/>
          <p:cNvSpPr>
            <a:spLocks noChangeArrowheads="1"/>
          </p:cNvSpPr>
          <p:nvPr/>
        </p:nvSpPr>
        <p:spPr bwMode="auto">
          <a:xfrm>
            <a:off x="2351104" y="2198669"/>
            <a:ext cx="839788" cy="228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798" tIns="45382" rIns="90798" bIns="45382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 dirty="0">
                <a:solidFill>
                  <a:srgbClr val="000066"/>
                </a:solidFill>
                <a:latin typeface="Courier New" charset="0"/>
              </a:rPr>
              <a:t>%r11</a:t>
            </a:r>
          </a:p>
        </p:txBody>
      </p:sp>
      <p:sp>
        <p:nvSpPr>
          <p:cNvPr id="53254" name="Rectangle 9"/>
          <p:cNvSpPr>
            <a:spLocks noChangeArrowheads="1"/>
          </p:cNvSpPr>
          <p:nvPr/>
        </p:nvSpPr>
        <p:spPr bwMode="auto">
          <a:xfrm>
            <a:off x="3190947" y="1511282"/>
            <a:ext cx="839787" cy="228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798" tIns="45382" rIns="90798" bIns="45382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 dirty="0">
                <a:solidFill>
                  <a:srgbClr val="000066"/>
                </a:solidFill>
                <a:latin typeface="Courier New" charset="0"/>
              </a:rPr>
              <a:t>%r12</a:t>
            </a:r>
          </a:p>
        </p:txBody>
      </p:sp>
      <p:sp>
        <p:nvSpPr>
          <p:cNvPr id="53255" name="Rectangle 10"/>
          <p:cNvSpPr>
            <a:spLocks noChangeArrowheads="1"/>
          </p:cNvSpPr>
          <p:nvPr/>
        </p:nvSpPr>
        <p:spPr bwMode="auto">
          <a:xfrm>
            <a:off x="3190947" y="1739936"/>
            <a:ext cx="839787" cy="228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798" tIns="45382" rIns="90798" bIns="45382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 dirty="0">
                <a:solidFill>
                  <a:srgbClr val="000066"/>
                </a:solidFill>
                <a:latin typeface="Courier New" charset="0"/>
              </a:rPr>
              <a:t>%r13</a:t>
            </a:r>
          </a:p>
        </p:txBody>
      </p:sp>
      <p:sp>
        <p:nvSpPr>
          <p:cNvPr id="53256" name="Rectangle 11"/>
          <p:cNvSpPr>
            <a:spLocks noChangeArrowheads="1"/>
          </p:cNvSpPr>
          <p:nvPr/>
        </p:nvSpPr>
        <p:spPr bwMode="auto">
          <a:xfrm>
            <a:off x="3190947" y="1968536"/>
            <a:ext cx="839787" cy="23018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798" tIns="45382" rIns="90798" bIns="45382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 dirty="0">
                <a:solidFill>
                  <a:srgbClr val="000066"/>
                </a:solidFill>
                <a:latin typeface="Courier New" charset="0"/>
              </a:rPr>
              <a:t>%r14</a:t>
            </a:r>
          </a:p>
        </p:txBody>
      </p:sp>
      <p:sp>
        <p:nvSpPr>
          <p:cNvPr id="53257" name="Rectangle 12"/>
          <p:cNvSpPr>
            <a:spLocks noChangeArrowheads="1"/>
          </p:cNvSpPr>
          <p:nvPr/>
        </p:nvSpPr>
        <p:spPr bwMode="auto">
          <a:xfrm>
            <a:off x="3190947" y="2198669"/>
            <a:ext cx="839787" cy="228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798" tIns="45382" rIns="90798" bIns="45382" anchor="ctr"/>
          <a:lstStyle/>
          <a:p>
            <a:pPr eaLnBrk="1" hangingPunct="1">
              <a:lnSpc>
                <a:spcPct val="100000"/>
              </a:lnSpc>
            </a:pPr>
            <a:endParaRPr lang="en-US" sz="1600" b="0" dirty="0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6445" eaLnBrk="1" hangingPunct="1">
              <a:defRPr/>
            </a:pPr>
            <a:r>
              <a:rPr lang="en-US">
                <a:ea typeface="+mj-ea"/>
                <a:cs typeface="+mj-cs"/>
              </a:rPr>
              <a:t>Y86 Processor State</a:t>
            </a:r>
          </a:p>
        </p:txBody>
      </p:sp>
      <p:sp>
        <p:nvSpPr>
          <p:cNvPr id="21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67" y="2595617"/>
            <a:ext cx="8307387" cy="3849687"/>
          </a:xfrm>
        </p:spPr>
        <p:txBody>
          <a:bodyPr/>
          <a:lstStyle/>
          <a:p>
            <a:pPr lvl="1" eaLnBrk="1" hangingPunct="1">
              <a:tabLst>
                <a:tab pos="3288529" algn="l"/>
                <a:tab pos="4594151" algn="l"/>
              </a:tabLst>
            </a:pPr>
            <a:r>
              <a:rPr lang="en-US" dirty="0">
                <a:latin typeface="Helvetica" charset="0"/>
                <a:ea typeface="ＭＳ Ｐゴシック" charset="0"/>
              </a:rPr>
              <a:t>Program Registers</a:t>
            </a:r>
          </a:p>
          <a:p>
            <a:pPr lvl="2" eaLnBrk="1" hangingPunct="1">
              <a:tabLst>
                <a:tab pos="3288529" algn="l"/>
                <a:tab pos="4594151" algn="l"/>
              </a:tabLst>
            </a:pPr>
            <a:r>
              <a:rPr lang="en-US" dirty="0" smtClean="0">
                <a:latin typeface="Helvetica" charset="0"/>
                <a:ea typeface="ＭＳ Ｐゴシック" charset="0"/>
              </a:rPr>
              <a:t>15 similar to x86-64.  </a:t>
            </a:r>
            <a:r>
              <a:rPr lang="en-US" dirty="0">
                <a:latin typeface="Helvetica" charset="0"/>
                <a:ea typeface="ＭＳ Ｐゴシック" charset="0"/>
              </a:rPr>
              <a:t>Each </a:t>
            </a:r>
            <a:r>
              <a:rPr lang="en-US" dirty="0" smtClean="0">
                <a:latin typeface="Helvetica" charset="0"/>
                <a:ea typeface="ＭＳ Ｐゴシック" charset="0"/>
              </a:rPr>
              <a:t>64 bits</a:t>
            </a:r>
            <a:endParaRPr lang="en-US" dirty="0">
              <a:latin typeface="Helvetica" charset="0"/>
              <a:ea typeface="ＭＳ Ｐゴシック" charset="0"/>
            </a:endParaRPr>
          </a:p>
          <a:p>
            <a:pPr lvl="1" eaLnBrk="1" hangingPunct="1">
              <a:tabLst>
                <a:tab pos="3288529" algn="l"/>
                <a:tab pos="4594151" algn="l"/>
              </a:tabLst>
            </a:pPr>
            <a:r>
              <a:rPr lang="en-US" dirty="0">
                <a:latin typeface="Helvetica" charset="0"/>
                <a:ea typeface="ＭＳ Ｐゴシック" charset="0"/>
              </a:rPr>
              <a:t>Condition Codes</a:t>
            </a:r>
          </a:p>
          <a:p>
            <a:pPr lvl="2" eaLnBrk="1" hangingPunct="1">
              <a:tabLst>
                <a:tab pos="3288529" algn="l"/>
                <a:tab pos="4594151" algn="l"/>
              </a:tabLst>
            </a:pPr>
            <a:r>
              <a:rPr lang="en-US" dirty="0">
                <a:latin typeface="Helvetica" charset="0"/>
                <a:ea typeface="ＭＳ Ｐゴシック" charset="0"/>
              </a:rPr>
              <a:t>Single-bit flags set by arithmetic or logical instructions</a:t>
            </a:r>
          </a:p>
          <a:p>
            <a:pPr lvl="3" eaLnBrk="1" hangingPunct="1">
              <a:tabLst>
                <a:tab pos="3288529" algn="l"/>
                <a:tab pos="4594151" algn="l"/>
              </a:tabLst>
            </a:pPr>
            <a:r>
              <a:rPr lang="en-US" dirty="0">
                <a:latin typeface="Helvetica" charset="0"/>
                <a:ea typeface="ＭＳ Ｐゴシック" charset="0"/>
              </a:rPr>
              <a:t>OF: Overflow	ZF: Zero	</a:t>
            </a:r>
            <a:r>
              <a:rPr lang="en-US" dirty="0" err="1">
                <a:latin typeface="Helvetica" charset="0"/>
                <a:ea typeface="ＭＳ Ｐゴシック" charset="0"/>
              </a:rPr>
              <a:t>SF:Negative</a:t>
            </a:r>
            <a:endParaRPr lang="en-US" dirty="0">
              <a:latin typeface="Helvetica" charset="0"/>
              <a:ea typeface="ＭＳ Ｐゴシック" charset="0"/>
            </a:endParaRPr>
          </a:p>
          <a:p>
            <a:pPr lvl="1" eaLnBrk="1" hangingPunct="1">
              <a:tabLst>
                <a:tab pos="3288529" algn="l"/>
                <a:tab pos="4594151" algn="l"/>
              </a:tabLst>
            </a:pPr>
            <a:r>
              <a:rPr lang="en-US" dirty="0">
                <a:latin typeface="Helvetica" charset="0"/>
                <a:ea typeface="ＭＳ Ｐゴシック" charset="0"/>
              </a:rPr>
              <a:t>Program Counter</a:t>
            </a:r>
          </a:p>
          <a:p>
            <a:pPr lvl="2" eaLnBrk="1" hangingPunct="1">
              <a:tabLst>
                <a:tab pos="3288529" algn="l"/>
                <a:tab pos="4594151" algn="l"/>
              </a:tabLst>
            </a:pPr>
            <a:r>
              <a:rPr lang="en-US" dirty="0">
                <a:latin typeface="Helvetica" charset="0"/>
                <a:ea typeface="ＭＳ Ｐゴシック" charset="0"/>
              </a:rPr>
              <a:t>Indicates address of instruction</a:t>
            </a:r>
          </a:p>
          <a:p>
            <a:pPr lvl="1" eaLnBrk="1" hangingPunct="1">
              <a:tabLst>
                <a:tab pos="3288529" algn="l"/>
                <a:tab pos="4594151" algn="l"/>
              </a:tabLst>
            </a:pPr>
            <a:r>
              <a:rPr lang="en-US" dirty="0">
                <a:latin typeface="Helvetica" charset="0"/>
                <a:ea typeface="ＭＳ Ｐゴシック" charset="0"/>
              </a:rPr>
              <a:t>Memory</a:t>
            </a:r>
          </a:p>
          <a:p>
            <a:pPr lvl="2" eaLnBrk="1" hangingPunct="1">
              <a:tabLst>
                <a:tab pos="3288529" algn="l"/>
                <a:tab pos="4594151" algn="l"/>
              </a:tabLst>
            </a:pPr>
            <a:r>
              <a:rPr lang="en-US" dirty="0">
                <a:latin typeface="Helvetica" charset="0"/>
                <a:ea typeface="ＭＳ Ｐゴシック" charset="0"/>
              </a:rPr>
              <a:t>Byte-addressable storage array</a:t>
            </a:r>
          </a:p>
          <a:p>
            <a:pPr lvl="2" eaLnBrk="1" hangingPunct="1">
              <a:tabLst>
                <a:tab pos="3288529" algn="l"/>
                <a:tab pos="4594151" algn="l"/>
              </a:tabLst>
            </a:pPr>
            <a:r>
              <a:rPr lang="en-US" dirty="0">
                <a:latin typeface="Helvetica" charset="0"/>
                <a:ea typeface="ＭＳ Ｐゴシック" charset="0"/>
              </a:rPr>
              <a:t>Words stored in little-endian byte order</a:t>
            </a:r>
          </a:p>
        </p:txBody>
      </p:sp>
      <p:sp>
        <p:nvSpPr>
          <p:cNvPr id="53260" name="Rectangle 14"/>
          <p:cNvSpPr>
            <a:spLocks noChangeArrowheads="1"/>
          </p:cNvSpPr>
          <p:nvPr/>
        </p:nvSpPr>
        <p:spPr bwMode="auto">
          <a:xfrm>
            <a:off x="2365375" y="916042"/>
            <a:ext cx="1679575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98" tIns="45382" rIns="90798" bIns="45382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600" b="0">
                <a:solidFill>
                  <a:srgbClr val="000066"/>
                </a:solidFill>
              </a:rPr>
              <a:t>Program registers</a:t>
            </a:r>
          </a:p>
        </p:txBody>
      </p:sp>
      <p:sp>
        <p:nvSpPr>
          <p:cNvPr id="53261" name="Rectangle 20"/>
          <p:cNvSpPr>
            <a:spLocks noChangeArrowheads="1"/>
          </p:cNvSpPr>
          <p:nvPr/>
        </p:nvSpPr>
        <p:spPr bwMode="auto">
          <a:xfrm>
            <a:off x="4045004" y="1068415"/>
            <a:ext cx="1296988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98" tIns="45382" rIns="90798" bIns="45382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600" b="0">
                <a:solidFill>
                  <a:srgbClr val="000066"/>
                </a:solidFill>
              </a:rPr>
              <a:t>Condition codes</a:t>
            </a:r>
          </a:p>
        </p:txBody>
      </p:sp>
      <p:sp>
        <p:nvSpPr>
          <p:cNvPr id="53262" name="Rectangle 21"/>
          <p:cNvSpPr>
            <a:spLocks noChangeArrowheads="1"/>
          </p:cNvSpPr>
          <p:nvPr/>
        </p:nvSpPr>
        <p:spPr bwMode="auto">
          <a:xfrm>
            <a:off x="4273550" y="2184454"/>
            <a:ext cx="838200" cy="228600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0798" tIns="45382" rIns="90798" bIns="45382" anchor="ctr"/>
          <a:lstStyle/>
          <a:p>
            <a:pPr eaLnBrk="1" hangingPunct="1">
              <a:lnSpc>
                <a:spcPct val="100000"/>
              </a:lnSpc>
            </a:pPr>
            <a:endParaRPr lang="en-US" sz="1600" b="0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53263" name="Rectangle 22"/>
          <p:cNvSpPr>
            <a:spLocks noChangeArrowheads="1"/>
          </p:cNvSpPr>
          <p:nvPr/>
        </p:nvSpPr>
        <p:spPr bwMode="auto">
          <a:xfrm>
            <a:off x="4273550" y="1908175"/>
            <a:ext cx="838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98" tIns="45382" rIns="90798" bIns="45382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600" b="0">
                <a:solidFill>
                  <a:srgbClr val="000066"/>
                </a:solidFill>
              </a:rPr>
              <a:t>PC</a:t>
            </a:r>
          </a:p>
        </p:txBody>
      </p:sp>
      <p:sp>
        <p:nvSpPr>
          <p:cNvPr id="53264" name="Rectangle 23"/>
          <p:cNvSpPr>
            <a:spLocks noChangeArrowheads="1"/>
          </p:cNvSpPr>
          <p:nvPr/>
        </p:nvSpPr>
        <p:spPr bwMode="auto">
          <a:xfrm>
            <a:off x="5341938" y="1497067"/>
            <a:ext cx="1677987" cy="915987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0798" tIns="45382" rIns="90798" bIns="45382" anchor="ctr"/>
          <a:lstStyle/>
          <a:p>
            <a:pPr eaLnBrk="1" hangingPunct="1">
              <a:lnSpc>
                <a:spcPct val="100000"/>
              </a:lnSpc>
            </a:pPr>
            <a:endParaRPr lang="en-US" sz="1600" b="0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53265" name="Rectangle 24"/>
          <p:cNvSpPr>
            <a:spLocks noChangeArrowheads="1"/>
          </p:cNvSpPr>
          <p:nvPr/>
        </p:nvSpPr>
        <p:spPr bwMode="auto">
          <a:xfrm>
            <a:off x="5341938" y="1144642"/>
            <a:ext cx="16779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98" tIns="45382" rIns="90798" bIns="45382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600" b="0">
                <a:solidFill>
                  <a:srgbClr val="000066"/>
                </a:solidFill>
              </a:rPr>
              <a:t>Memory</a:t>
            </a:r>
          </a:p>
        </p:txBody>
      </p:sp>
      <p:grpSp>
        <p:nvGrpSpPr>
          <p:cNvPr id="53266" name="Group 30"/>
          <p:cNvGrpSpPr>
            <a:grpSpLocks/>
          </p:cNvGrpSpPr>
          <p:nvPr/>
        </p:nvGrpSpPr>
        <p:grpSpPr bwMode="auto">
          <a:xfrm>
            <a:off x="4349749" y="1679581"/>
            <a:ext cx="685801" cy="228600"/>
            <a:chOff x="2736" y="1056"/>
            <a:chExt cx="432" cy="144"/>
          </a:xfrm>
        </p:grpSpPr>
        <p:sp>
          <p:nvSpPr>
            <p:cNvPr id="53267" name="Rectangle 26"/>
            <p:cNvSpPr>
              <a:spLocks noChangeArrowheads="1"/>
            </p:cNvSpPr>
            <p:nvPr/>
          </p:nvSpPr>
          <p:spPr bwMode="auto">
            <a:xfrm>
              <a:off x="2736" y="1056"/>
              <a:ext cx="144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200" b="0">
                  <a:solidFill>
                    <a:srgbClr val="000066"/>
                  </a:solidFill>
                  <a:latin typeface="Courier New" charset="0"/>
                </a:rPr>
                <a:t>OF</a:t>
              </a:r>
            </a:p>
          </p:txBody>
        </p:sp>
        <p:sp>
          <p:nvSpPr>
            <p:cNvPr id="53268" name="Rectangle 27"/>
            <p:cNvSpPr>
              <a:spLocks noChangeArrowheads="1"/>
            </p:cNvSpPr>
            <p:nvPr/>
          </p:nvSpPr>
          <p:spPr bwMode="auto">
            <a:xfrm>
              <a:off x="2880" y="1056"/>
              <a:ext cx="144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200" b="0">
                  <a:solidFill>
                    <a:srgbClr val="000066"/>
                  </a:solidFill>
                  <a:latin typeface="Courier New" charset="0"/>
                </a:rPr>
                <a:t>ZF</a:t>
              </a:r>
            </a:p>
          </p:txBody>
        </p:sp>
        <p:sp>
          <p:nvSpPr>
            <p:cNvPr id="53269" name="Rectangle 28"/>
            <p:cNvSpPr>
              <a:spLocks noChangeArrowheads="1"/>
            </p:cNvSpPr>
            <p:nvPr/>
          </p:nvSpPr>
          <p:spPr bwMode="auto">
            <a:xfrm>
              <a:off x="3024" y="1056"/>
              <a:ext cx="144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200" b="0">
                  <a:solidFill>
                    <a:srgbClr val="000066"/>
                  </a:solidFill>
                  <a:latin typeface="Courier New" charset="0"/>
                </a:rPr>
                <a:t>SF</a:t>
              </a:r>
            </a:p>
          </p:txBody>
        </p:sp>
        <p:sp>
          <p:nvSpPr>
            <p:cNvPr id="53270" name="Rectangle 29"/>
            <p:cNvSpPr>
              <a:spLocks noChangeArrowheads="1"/>
            </p:cNvSpPr>
            <p:nvPr/>
          </p:nvSpPr>
          <p:spPr bwMode="auto">
            <a:xfrm>
              <a:off x="2736" y="1056"/>
              <a:ext cx="432" cy="14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200" b="0">
                <a:solidFill>
                  <a:srgbClr val="000066"/>
                </a:solidFill>
                <a:latin typeface="Courier New" charset="0"/>
              </a:endParaRPr>
            </a:p>
          </p:txBody>
        </p:sp>
      </p:grpSp>
      <p:sp>
        <p:nvSpPr>
          <p:cNvPr id="25" name="Rectangle 13"/>
          <p:cNvSpPr>
            <a:spLocks noChangeArrowheads="1"/>
          </p:cNvSpPr>
          <p:nvPr/>
        </p:nvSpPr>
        <p:spPr bwMode="auto">
          <a:xfrm>
            <a:off x="676892" y="1506778"/>
            <a:ext cx="1679575" cy="915987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0798" tIns="45382" rIns="90798" bIns="45382" anchor="ctr"/>
          <a:lstStyle/>
          <a:p>
            <a:pPr eaLnBrk="1" hangingPunct="1">
              <a:lnSpc>
                <a:spcPct val="100000"/>
              </a:lnSpc>
            </a:pPr>
            <a:endParaRPr lang="en-US" sz="1600" b="0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676841" y="1506778"/>
            <a:ext cx="839788" cy="228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798" tIns="45382" rIns="90798" bIns="45382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 dirty="0">
                <a:solidFill>
                  <a:srgbClr val="000066"/>
                </a:solidFill>
                <a:latin typeface="Courier New" charset="0"/>
              </a:rPr>
              <a:t>%</a:t>
            </a:r>
            <a:r>
              <a:rPr lang="en-US" sz="1600" b="0" dirty="0" err="1">
                <a:solidFill>
                  <a:srgbClr val="000066"/>
                </a:solidFill>
                <a:latin typeface="Courier New" charset="0"/>
              </a:rPr>
              <a:t>rax</a:t>
            </a:r>
            <a:endParaRPr lang="en-US" sz="1600" b="0" dirty="0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676841" y="1735324"/>
            <a:ext cx="839788" cy="228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798" tIns="45382" rIns="90798" bIns="45382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 dirty="0">
                <a:solidFill>
                  <a:srgbClr val="000066"/>
                </a:solidFill>
                <a:latin typeface="Courier New" charset="0"/>
              </a:rPr>
              <a:t>%</a:t>
            </a:r>
            <a:r>
              <a:rPr lang="en-US" sz="1600" b="0" dirty="0" err="1">
                <a:solidFill>
                  <a:srgbClr val="000066"/>
                </a:solidFill>
                <a:latin typeface="Courier New" charset="0"/>
              </a:rPr>
              <a:t>rcx</a:t>
            </a:r>
            <a:endParaRPr lang="en-US" sz="1600" b="0" dirty="0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676841" y="1963978"/>
            <a:ext cx="839788" cy="23018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798" tIns="45382" rIns="90798" bIns="45382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 dirty="0">
                <a:solidFill>
                  <a:srgbClr val="000066"/>
                </a:solidFill>
                <a:latin typeface="Courier New" charset="0"/>
              </a:rPr>
              <a:t>%</a:t>
            </a:r>
            <a:r>
              <a:rPr lang="en-US" sz="1600" b="0" dirty="0" err="1">
                <a:solidFill>
                  <a:srgbClr val="000066"/>
                </a:solidFill>
                <a:latin typeface="Courier New" charset="0"/>
              </a:rPr>
              <a:t>rdx</a:t>
            </a:r>
            <a:endParaRPr lang="en-US" sz="1600" b="0" dirty="0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29" name="Rectangle 8"/>
          <p:cNvSpPr>
            <a:spLocks noChangeArrowheads="1"/>
          </p:cNvSpPr>
          <p:nvPr/>
        </p:nvSpPr>
        <p:spPr bwMode="auto">
          <a:xfrm>
            <a:off x="676841" y="2194165"/>
            <a:ext cx="839788" cy="228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798" tIns="45382" rIns="90798" bIns="45382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 dirty="0">
                <a:solidFill>
                  <a:srgbClr val="000066"/>
                </a:solidFill>
                <a:latin typeface="Courier New" charset="0"/>
              </a:rPr>
              <a:t>%</a:t>
            </a:r>
            <a:r>
              <a:rPr lang="en-US" sz="1600" b="0" dirty="0" err="1">
                <a:solidFill>
                  <a:srgbClr val="000066"/>
                </a:solidFill>
                <a:latin typeface="Courier New" charset="0"/>
              </a:rPr>
              <a:t>rbx</a:t>
            </a:r>
            <a:endParaRPr lang="en-US" sz="1600" b="0" dirty="0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30" name="Rectangle 9"/>
          <p:cNvSpPr>
            <a:spLocks noChangeArrowheads="1"/>
          </p:cNvSpPr>
          <p:nvPr/>
        </p:nvSpPr>
        <p:spPr bwMode="auto">
          <a:xfrm>
            <a:off x="1516683" y="1506778"/>
            <a:ext cx="839787" cy="228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798" tIns="45382" rIns="90798" bIns="45382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 dirty="0">
                <a:solidFill>
                  <a:srgbClr val="000066"/>
                </a:solidFill>
                <a:latin typeface="Courier New" charset="0"/>
              </a:rPr>
              <a:t>%</a:t>
            </a:r>
            <a:r>
              <a:rPr lang="en-US" sz="1600" b="0" dirty="0" err="1">
                <a:solidFill>
                  <a:srgbClr val="000066"/>
                </a:solidFill>
                <a:latin typeface="Courier New" charset="0"/>
              </a:rPr>
              <a:t>rsp</a:t>
            </a:r>
            <a:endParaRPr lang="en-US" sz="1600" b="0" dirty="0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31" name="Rectangle 10"/>
          <p:cNvSpPr>
            <a:spLocks noChangeArrowheads="1"/>
          </p:cNvSpPr>
          <p:nvPr/>
        </p:nvSpPr>
        <p:spPr bwMode="auto">
          <a:xfrm>
            <a:off x="1516683" y="1735324"/>
            <a:ext cx="839787" cy="228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798" tIns="45382" rIns="90798" bIns="45382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 dirty="0">
                <a:solidFill>
                  <a:srgbClr val="000066"/>
                </a:solidFill>
                <a:latin typeface="Courier New" charset="0"/>
              </a:rPr>
              <a:t>%</a:t>
            </a:r>
            <a:r>
              <a:rPr lang="en-US" sz="1600" b="0" dirty="0" err="1">
                <a:solidFill>
                  <a:srgbClr val="000066"/>
                </a:solidFill>
                <a:latin typeface="Courier New" charset="0"/>
              </a:rPr>
              <a:t>rbp</a:t>
            </a:r>
            <a:endParaRPr lang="en-US" sz="1600" b="0" dirty="0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516683" y="1963978"/>
            <a:ext cx="839787" cy="23018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798" tIns="45382" rIns="90798" bIns="45382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 dirty="0">
                <a:solidFill>
                  <a:srgbClr val="000066"/>
                </a:solidFill>
                <a:latin typeface="Courier New" charset="0"/>
              </a:rPr>
              <a:t>%</a:t>
            </a:r>
            <a:r>
              <a:rPr lang="en-US" sz="1600" b="0" dirty="0" err="1">
                <a:solidFill>
                  <a:srgbClr val="000066"/>
                </a:solidFill>
                <a:latin typeface="Courier New" charset="0"/>
              </a:rPr>
              <a:t>rsi</a:t>
            </a:r>
            <a:endParaRPr lang="en-US" sz="1600" b="0" dirty="0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33" name="Rectangle 12"/>
          <p:cNvSpPr>
            <a:spLocks noChangeArrowheads="1"/>
          </p:cNvSpPr>
          <p:nvPr/>
        </p:nvSpPr>
        <p:spPr bwMode="auto">
          <a:xfrm>
            <a:off x="1516683" y="2194165"/>
            <a:ext cx="839787" cy="228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798" tIns="45382" rIns="90798" bIns="45382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 dirty="0">
                <a:solidFill>
                  <a:srgbClr val="000066"/>
                </a:solidFill>
                <a:latin typeface="Courier New" charset="0"/>
              </a:rPr>
              <a:t>%</a:t>
            </a:r>
            <a:r>
              <a:rPr lang="en-US" sz="1600" b="0" dirty="0" err="1">
                <a:solidFill>
                  <a:srgbClr val="000066"/>
                </a:solidFill>
                <a:latin typeface="Courier New" charset="0"/>
              </a:rPr>
              <a:t>rdi</a:t>
            </a:r>
            <a:endParaRPr lang="en-US" sz="1600" b="0" dirty="0">
              <a:solidFill>
                <a:srgbClr val="000066"/>
              </a:solidFill>
              <a:latin typeface="Courier New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1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15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15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15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5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15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6" grpId="0" build="p" bldLvl="2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8676" eaLnBrk="1" hangingPunct="1">
              <a:defRPr/>
            </a:pPr>
            <a:r>
              <a:rPr lang="en-US">
                <a:ea typeface="+mj-ea"/>
                <a:cs typeface="+mj-cs"/>
              </a:rPr>
              <a:t>Executing Jumps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3054391"/>
            <a:ext cx="4076700" cy="3390900"/>
          </a:xfrm>
        </p:spPr>
        <p:txBody>
          <a:bodyPr/>
          <a:lstStyle/>
          <a:p>
            <a:pPr marL="0" indent="0" defTabSz="908676" eaLnBrk="1" hangingPunct="1">
              <a:defRPr/>
            </a:pPr>
            <a:r>
              <a:rPr lang="en-US" sz="2000" dirty="0">
                <a:ea typeface="+mn-ea"/>
                <a:cs typeface="+mn-cs"/>
              </a:rPr>
              <a:t>Fetch</a:t>
            </a:r>
          </a:p>
          <a:p>
            <a:pPr marL="739582" lvl="1" indent="-243367" defTabSz="908676" eaLnBrk="1" hangingPunct="1">
              <a:buFont typeface="Wingdings" pitchFamily="-1" charset="2"/>
              <a:buChar char="n"/>
              <a:defRPr/>
            </a:pPr>
            <a:r>
              <a:rPr lang="en-US" sz="1800" dirty="0"/>
              <a:t>Read 9 bytes</a:t>
            </a:r>
          </a:p>
          <a:p>
            <a:pPr marL="739582" lvl="1" indent="-243367" defTabSz="908676" eaLnBrk="1" hangingPunct="1">
              <a:buFont typeface="Wingdings" pitchFamily="-1" charset="2"/>
              <a:buChar char="n"/>
              <a:defRPr/>
            </a:pPr>
            <a:r>
              <a:rPr lang="en-US" sz="1800" dirty="0"/>
              <a:t>Increment PC by 9</a:t>
            </a:r>
          </a:p>
          <a:p>
            <a:pPr marL="0" indent="0" defTabSz="908676" eaLnBrk="1" hangingPunct="1">
              <a:defRPr/>
            </a:pPr>
            <a:r>
              <a:rPr lang="en-US" sz="2000" dirty="0">
                <a:ea typeface="+mn-ea"/>
                <a:cs typeface="+mn-cs"/>
              </a:rPr>
              <a:t>Decode</a:t>
            </a:r>
          </a:p>
          <a:p>
            <a:pPr marL="739582" lvl="1" indent="-243367" defTabSz="908676" eaLnBrk="1" hangingPunct="1">
              <a:buFont typeface="Wingdings" pitchFamily="-1" charset="2"/>
              <a:buChar char="n"/>
              <a:defRPr/>
            </a:pPr>
            <a:r>
              <a:rPr lang="en-US" sz="1800" dirty="0"/>
              <a:t>Do nothing</a:t>
            </a:r>
          </a:p>
          <a:p>
            <a:pPr marL="0" indent="0" defTabSz="908676" eaLnBrk="1" hangingPunct="1">
              <a:defRPr/>
            </a:pPr>
            <a:r>
              <a:rPr lang="en-US" sz="2000" dirty="0">
                <a:ea typeface="+mn-ea"/>
                <a:cs typeface="+mn-cs"/>
              </a:rPr>
              <a:t>Execute</a:t>
            </a:r>
          </a:p>
          <a:p>
            <a:pPr marL="739582" lvl="1" indent="-243367" defTabSz="908676" eaLnBrk="1" hangingPunct="1">
              <a:buFont typeface="Wingdings" pitchFamily="-1" charset="2"/>
              <a:buChar char="n"/>
              <a:defRPr/>
            </a:pPr>
            <a:r>
              <a:rPr lang="en-US" sz="1800" dirty="0"/>
              <a:t>Determine whether to take branch based on jump condition and condition codes</a:t>
            </a:r>
          </a:p>
        </p:txBody>
      </p:sp>
      <p:sp>
        <p:nvSpPr>
          <p:cNvPr id="35021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19667" y="3054391"/>
            <a:ext cx="4078287" cy="3390900"/>
          </a:xfrm>
        </p:spPr>
        <p:txBody>
          <a:bodyPr/>
          <a:lstStyle/>
          <a:p>
            <a:pPr marL="0" indent="0" defTabSz="908676" eaLnBrk="1" hangingPunct="1">
              <a:defRPr/>
            </a:pPr>
            <a:r>
              <a:rPr lang="en-US" sz="2000" dirty="0">
                <a:ea typeface="+mn-ea"/>
                <a:cs typeface="+mn-cs"/>
              </a:rPr>
              <a:t>Memory</a:t>
            </a:r>
          </a:p>
          <a:p>
            <a:pPr marL="739582" lvl="1" indent="-243367" defTabSz="908676" eaLnBrk="1" hangingPunct="1">
              <a:buFont typeface="Wingdings" pitchFamily="-1" charset="2"/>
              <a:buChar char="n"/>
              <a:defRPr/>
            </a:pPr>
            <a:r>
              <a:rPr lang="en-US" sz="1800" dirty="0"/>
              <a:t>Do nothing</a:t>
            </a:r>
          </a:p>
          <a:p>
            <a:pPr marL="0" indent="0" defTabSz="908676" eaLnBrk="1" hangingPunct="1">
              <a:defRPr/>
            </a:pPr>
            <a:r>
              <a:rPr lang="en-US" sz="2000" dirty="0">
                <a:ea typeface="+mn-ea"/>
                <a:cs typeface="+mn-cs"/>
              </a:rPr>
              <a:t>Write back</a:t>
            </a:r>
          </a:p>
          <a:p>
            <a:pPr marL="739582" lvl="1" indent="-243367" defTabSz="908676" eaLnBrk="1" hangingPunct="1">
              <a:buFont typeface="Wingdings" pitchFamily="-1" charset="2"/>
              <a:buChar char="n"/>
              <a:defRPr/>
            </a:pPr>
            <a:r>
              <a:rPr lang="en-US" sz="1800" dirty="0"/>
              <a:t>Do nothing</a:t>
            </a:r>
          </a:p>
          <a:p>
            <a:pPr marL="0" indent="0" defTabSz="908676" eaLnBrk="1" hangingPunct="1">
              <a:defRPr/>
            </a:pPr>
            <a:r>
              <a:rPr lang="en-US" sz="2000" dirty="0">
                <a:ea typeface="+mn-ea"/>
                <a:cs typeface="+mn-cs"/>
              </a:rPr>
              <a:t>PC Update</a:t>
            </a:r>
          </a:p>
          <a:p>
            <a:pPr marL="739582" lvl="1" indent="-243367" defTabSz="908676" eaLnBrk="1" hangingPunct="1">
              <a:buFont typeface="Wingdings" pitchFamily="-1" charset="2"/>
              <a:buChar char="n"/>
              <a:defRPr/>
            </a:pPr>
            <a:r>
              <a:rPr lang="en-US" sz="1800" dirty="0"/>
              <a:t>Set PC to </a:t>
            </a:r>
            <a:r>
              <a:rPr lang="en-US" sz="1800" dirty="0" err="1"/>
              <a:t>Dest</a:t>
            </a:r>
            <a:r>
              <a:rPr lang="en-US" sz="1800" dirty="0"/>
              <a:t> if branch taken or to incremented PC if not branch</a:t>
            </a:r>
          </a:p>
        </p:txBody>
      </p:sp>
      <p:grpSp>
        <p:nvGrpSpPr>
          <p:cNvPr id="91140" name="Group 42"/>
          <p:cNvGrpSpPr>
            <a:grpSpLocks/>
          </p:cNvGrpSpPr>
          <p:nvPr/>
        </p:nvGrpSpPr>
        <p:grpSpPr bwMode="auto">
          <a:xfrm>
            <a:off x="2360613" y="1200204"/>
            <a:ext cx="6062662" cy="1554163"/>
            <a:chOff x="381" y="803"/>
            <a:chExt cx="3814" cy="977"/>
          </a:xfrm>
        </p:grpSpPr>
        <p:sp>
          <p:nvSpPr>
            <p:cNvPr id="350226" name="Rectangle 18"/>
            <p:cNvSpPr>
              <a:spLocks noChangeArrowheads="1"/>
            </p:cNvSpPr>
            <p:nvPr/>
          </p:nvSpPr>
          <p:spPr bwMode="auto">
            <a:xfrm>
              <a:off x="381" y="803"/>
              <a:ext cx="2909" cy="218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blurRad="63500" dist="38099" dir="2700000" algn="ctr" rotWithShape="0">
                <a:schemeClr val="tx2">
                  <a:alpha val="74998"/>
                </a:schemeClr>
              </a:outerShdw>
            </a:effectLst>
          </p:spPr>
          <p:txBody>
            <a:bodyPr lIns="45720" rIns="45720"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66"/>
                </a:solidFill>
                <a:latin typeface="Helvetica" pitchFamily="-1" charset="0"/>
              </a:endParaRPr>
            </a:p>
          </p:txBody>
        </p:sp>
        <p:sp>
          <p:nvSpPr>
            <p:cNvPr id="91142" name="Rectangle 19"/>
            <p:cNvSpPr>
              <a:spLocks noChangeArrowheads="1"/>
            </p:cNvSpPr>
            <p:nvPr/>
          </p:nvSpPr>
          <p:spPr bwMode="auto">
            <a:xfrm>
              <a:off x="480" y="816"/>
              <a:ext cx="70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rgbClr val="000099"/>
                  </a:solidFill>
                  <a:latin typeface="Courier New" charset="0"/>
                </a:rPr>
                <a:t>jXX</a:t>
              </a:r>
              <a:r>
                <a:rPr lang="en-US" sz="1600">
                  <a:solidFill>
                    <a:srgbClr val="000099"/>
                  </a:solidFill>
                </a:rPr>
                <a:t> Dest</a:t>
              </a:r>
            </a:p>
          </p:txBody>
        </p:sp>
        <p:grpSp>
          <p:nvGrpSpPr>
            <p:cNvPr id="91143" name="Group 20"/>
            <p:cNvGrpSpPr>
              <a:grpSpLocks/>
            </p:cNvGrpSpPr>
            <p:nvPr/>
          </p:nvGrpSpPr>
          <p:grpSpPr bwMode="auto">
            <a:xfrm>
              <a:off x="1200" y="816"/>
              <a:ext cx="384" cy="192"/>
              <a:chOff x="1296" y="2544"/>
              <a:chExt cx="384" cy="192"/>
            </a:xfrm>
          </p:grpSpPr>
          <p:sp>
            <p:nvSpPr>
              <p:cNvPr id="91159" name="Rectangle 21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  <a:latin typeface="Courier New" charset="0"/>
                  </a:rPr>
                  <a:t>7</a:t>
                </a:r>
              </a:p>
            </p:txBody>
          </p:sp>
          <p:sp>
            <p:nvSpPr>
              <p:cNvPr id="91160" name="Rectangle 22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</a:rPr>
                  <a:t>fn</a:t>
                </a:r>
              </a:p>
            </p:txBody>
          </p:sp>
          <p:sp>
            <p:nvSpPr>
              <p:cNvPr id="91161" name="Rectangle 23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rgbClr val="000099"/>
                  </a:solidFill>
                  <a:latin typeface="Courier New" charset="0"/>
                </a:endParaRPr>
              </a:p>
            </p:txBody>
          </p:sp>
        </p:grpSp>
        <p:sp>
          <p:nvSpPr>
            <p:cNvPr id="91144" name="Rectangle 25"/>
            <p:cNvSpPr>
              <a:spLocks noChangeArrowheads="1"/>
            </p:cNvSpPr>
            <p:nvPr/>
          </p:nvSpPr>
          <p:spPr bwMode="auto">
            <a:xfrm>
              <a:off x="1584" y="816"/>
              <a:ext cx="1536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solidFill>
                    <a:srgbClr val="000066"/>
                  </a:solidFill>
                </a:rPr>
                <a:t>Dest</a:t>
              </a:r>
            </a:p>
          </p:txBody>
        </p:sp>
        <p:grpSp>
          <p:nvGrpSpPr>
            <p:cNvPr id="91145" name="Group 27"/>
            <p:cNvGrpSpPr>
              <a:grpSpLocks/>
            </p:cNvGrpSpPr>
            <p:nvPr/>
          </p:nvGrpSpPr>
          <p:grpSpPr bwMode="auto">
            <a:xfrm>
              <a:off x="1200" y="1056"/>
              <a:ext cx="384" cy="192"/>
              <a:chOff x="1296" y="2544"/>
              <a:chExt cx="384" cy="192"/>
            </a:xfrm>
          </p:grpSpPr>
          <p:sp>
            <p:nvSpPr>
              <p:cNvPr id="91156" name="Rectangle 28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  <a:latin typeface="Courier New" charset="0"/>
                  </a:rPr>
                  <a:t>XX</a:t>
                </a:r>
              </a:p>
            </p:txBody>
          </p:sp>
          <p:sp>
            <p:nvSpPr>
              <p:cNvPr id="91157" name="Rectangle 29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  <a:latin typeface="Courier New" charset="0"/>
                  </a:rPr>
                  <a:t>XX</a:t>
                </a:r>
              </a:p>
            </p:txBody>
          </p:sp>
          <p:sp>
            <p:nvSpPr>
              <p:cNvPr id="91158" name="Rectangle 3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rgbClr val="000099"/>
                  </a:solidFill>
                  <a:latin typeface="Courier New" charset="0"/>
                </a:endParaRPr>
              </a:p>
            </p:txBody>
          </p:sp>
        </p:grpSp>
        <p:sp>
          <p:nvSpPr>
            <p:cNvPr id="91146" name="Rectangle 31"/>
            <p:cNvSpPr>
              <a:spLocks noChangeArrowheads="1"/>
            </p:cNvSpPr>
            <p:nvPr/>
          </p:nvSpPr>
          <p:spPr bwMode="auto">
            <a:xfrm>
              <a:off x="480" y="1056"/>
              <a:ext cx="70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rgbClr val="000099"/>
                  </a:solidFill>
                </a:rPr>
                <a:t>fall thru:</a:t>
              </a:r>
            </a:p>
          </p:txBody>
        </p:sp>
        <p:grpSp>
          <p:nvGrpSpPr>
            <p:cNvPr id="91147" name="Group 33"/>
            <p:cNvGrpSpPr>
              <a:grpSpLocks/>
            </p:cNvGrpSpPr>
            <p:nvPr/>
          </p:nvGrpSpPr>
          <p:grpSpPr bwMode="auto">
            <a:xfrm>
              <a:off x="1200" y="1536"/>
              <a:ext cx="384" cy="192"/>
              <a:chOff x="1296" y="2544"/>
              <a:chExt cx="384" cy="192"/>
            </a:xfrm>
          </p:grpSpPr>
          <p:sp>
            <p:nvSpPr>
              <p:cNvPr id="91153" name="Rectangle 34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  <a:latin typeface="Courier New" charset="0"/>
                  </a:rPr>
                  <a:t>XX</a:t>
                </a:r>
              </a:p>
            </p:txBody>
          </p:sp>
          <p:sp>
            <p:nvSpPr>
              <p:cNvPr id="91154" name="Rectangle 35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  <a:latin typeface="Courier New" charset="0"/>
                  </a:rPr>
                  <a:t>XX</a:t>
                </a:r>
              </a:p>
            </p:txBody>
          </p:sp>
          <p:sp>
            <p:nvSpPr>
              <p:cNvPr id="91155" name="Rectangle 36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rgbClr val="000099"/>
                  </a:solidFill>
                  <a:latin typeface="Courier New" charset="0"/>
                </a:endParaRPr>
              </a:p>
            </p:txBody>
          </p:sp>
        </p:grpSp>
        <p:sp>
          <p:nvSpPr>
            <p:cNvPr id="91148" name="Rectangle 37"/>
            <p:cNvSpPr>
              <a:spLocks noChangeArrowheads="1"/>
            </p:cNvSpPr>
            <p:nvPr/>
          </p:nvSpPr>
          <p:spPr bwMode="auto">
            <a:xfrm>
              <a:off x="480" y="1536"/>
              <a:ext cx="70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rgbClr val="000099"/>
                  </a:solidFill>
                </a:rPr>
                <a:t>target:</a:t>
              </a:r>
            </a:p>
          </p:txBody>
        </p:sp>
        <p:sp>
          <p:nvSpPr>
            <p:cNvPr id="91149" name="Line 38"/>
            <p:cNvSpPr>
              <a:spLocks noChangeShapeType="1"/>
            </p:cNvSpPr>
            <p:nvPr/>
          </p:nvSpPr>
          <p:spPr bwMode="auto">
            <a:xfrm flipH="1">
              <a:off x="1584" y="1152"/>
              <a:ext cx="1824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91150" name="Line 39"/>
            <p:cNvSpPr>
              <a:spLocks noChangeShapeType="1"/>
            </p:cNvSpPr>
            <p:nvPr/>
          </p:nvSpPr>
          <p:spPr bwMode="auto">
            <a:xfrm flipH="1">
              <a:off x="1584" y="1632"/>
              <a:ext cx="1824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91151" name="Text Box 40"/>
            <p:cNvSpPr txBox="1">
              <a:spLocks noChangeArrowheads="1"/>
            </p:cNvSpPr>
            <p:nvPr/>
          </p:nvSpPr>
          <p:spPr bwMode="auto">
            <a:xfrm>
              <a:off x="3475" y="997"/>
              <a:ext cx="720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solidFill>
                    <a:srgbClr val="000066"/>
                  </a:solidFill>
                </a:rPr>
                <a:t>Not taken</a:t>
              </a:r>
            </a:p>
          </p:txBody>
        </p:sp>
        <p:sp>
          <p:nvSpPr>
            <p:cNvPr id="91152" name="Text Box 41"/>
            <p:cNvSpPr txBox="1">
              <a:spLocks noChangeArrowheads="1"/>
            </p:cNvSpPr>
            <p:nvPr/>
          </p:nvSpPr>
          <p:spPr bwMode="auto">
            <a:xfrm>
              <a:off x="3462" y="1562"/>
              <a:ext cx="467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solidFill>
                    <a:srgbClr val="000066"/>
                  </a:solidFill>
                </a:rPr>
                <a:t>Taken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034932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0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0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1" grpId="0"/>
      <p:bldP spid="35021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8676" eaLnBrk="1" hangingPunct="1">
              <a:defRPr/>
            </a:pPr>
            <a:r>
              <a:rPr lang="en-US">
                <a:ea typeface="+mj-ea"/>
                <a:cs typeface="+mj-cs"/>
              </a:rPr>
              <a:t>Stage Computation: Jumps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67" y="5267325"/>
            <a:ext cx="8307387" cy="1177925"/>
          </a:xfrm>
        </p:spPr>
        <p:txBody>
          <a:bodyPr/>
          <a:lstStyle/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Compute both addresses</a:t>
            </a:r>
          </a:p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Choose based on setting of condition codes and branch condition</a:t>
            </a:r>
          </a:p>
        </p:txBody>
      </p:sp>
      <p:sp>
        <p:nvSpPr>
          <p:cNvPr id="92163" name="Text Box 4"/>
          <p:cNvSpPr txBox="1">
            <a:spLocks noChangeArrowheads="1"/>
          </p:cNvSpPr>
          <p:nvPr/>
        </p:nvSpPr>
        <p:spPr bwMode="auto">
          <a:xfrm>
            <a:off x="2136829" y="992242"/>
            <a:ext cx="2822575" cy="306387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507" tIns="45507" rIns="45507" bIns="45507"/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jXX Dest</a:t>
            </a:r>
          </a:p>
        </p:txBody>
      </p:sp>
      <p:sp>
        <p:nvSpPr>
          <p:cNvPr id="92194" name="Text Box 6"/>
          <p:cNvSpPr txBox="1">
            <a:spLocks noChangeArrowheads="1"/>
          </p:cNvSpPr>
          <p:nvPr/>
        </p:nvSpPr>
        <p:spPr bwMode="auto">
          <a:xfrm>
            <a:off x="2136899" y="1298629"/>
            <a:ext cx="2823231" cy="305197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450" tIns="45450" rIns="45450" bIns="45450"/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icode:ifun </a:t>
            </a:r>
            <a:r>
              <a:rPr lang="en-US" sz="1600">
                <a:solidFill>
                  <a:srgbClr val="000066"/>
                </a:solidFill>
                <a:sym typeface="Symbol" charset="0"/>
              </a:rPr>
              <a:t></a:t>
            </a:r>
            <a:r>
              <a:rPr lang="en-US" sz="1600">
                <a:solidFill>
                  <a:srgbClr val="000066"/>
                </a:solidFill>
              </a:rPr>
              <a:t> M</a:t>
            </a:r>
            <a:r>
              <a:rPr lang="en-US" sz="1600" baseline="-25000">
                <a:solidFill>
                  <a:srgbClr val="000066"/>
                </a:solidFill>
              </a:rPr>
              <a:t>1</a:t>
            </a:r>
            <a:r>
              <a:rPr lang="en-US" sz="1600">
                <a:solidFill>
                  <a:srgbClr val="000066"/>
                </a:solidFill>
              </a:rPr>
              <a:t>[PC]</a:t>
            </a:r>
          </a:p>
        </p:txBody>
      </p:sp>
      <p:sp>
        <p:nvSpPr>
          <p:cNvPr id="92195" name="Text Box 7"/>
          <p:cNvSpPr txBox="1">
            <a:spLocks noChangeArrowheads="1"/>
          </p:cNvSpPr>
          <p:nvPr/>
        </p:nvSpPr>
        <p:spPr bwMode="auto">
          <a:xfrm>
            <a:off x="2136899" y="1603772"/>
            <a:ext cx="2823231" cy="305197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450" tIns="45450" rIns="45450" bIns="45450"/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>
              <a:solidFill>
                <a:srgbClr val="000066"/>
              </a:solidFill>
            </a:endParaRPr>
          </a:p>
        </p:txBody>
      </p:sp>
      <p:sp>
        <p:nvSpPr>
          <p:cNvPr id="92196" name="Text Box 8"/>
          <p:cNvSpPr txBox="1">
            <a:spLocks noChangeArrowheads="1"/>
          </p:cNvSpPr>
          <p:nvPr/>
        </p:nvSpPr>
        <p:spPr bwMode="auto">
          <a:xfrm>
            <a:off x="2136899" y="1908969"/>
            <a:ext cx="2823231" cy="305197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450" tIns="45450" rIns="45450" bIns="45450"/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 dirty="0" err="1">
                <a:solidFill>
                  <a:srgbClr val="000066"/>
                </a:solidFill>
              </a:rPr>
              <a:t>valC</a:t>
            </a:r>
            <a:r>
              <a:rPr lang="en-US" sz="1600" dirty="0">
                <a:solidFill>
                  <a:srgbClr val="000066"/>
                </a:solidFill>
              </a:rPr>
              <a:t> </a:t>
            </a:r>
            <a:r>
              <a:rPr lang="en-US" sz="1600" dirty="0">
                <a:solidFill>
                  <a:srgbClr val="000066"/>
                </a:solidFill>
                <a:sym typeface="Symbol" charset="0"/>
              </a:rPr>
              <a:t></a:t>
            </a:r>
            <a:r>
              <a:rPr lang="en-US" sz="1600" dirty="0">
                <a:solidFill>
                  <a:srgbClr val="000066"/>
                </a:solidFill>
              </a:rPr>
              <a:t> M</a:t>
            </a:r>
            <a:r>
              <a:rPr lang="en-US" sz="1600" baseline="-25000" dirty="0">
                <a:solidFill>
                  <a:srgbClr val="000066"/>
                </a:solidFill>
              </a:rPr>
              <a:t>8</a:t>
            </a:r>
            <a:r>
              <a:rPr lang="en-US" sz="1600" dirty="0">
                <a:solidFill>
                  <a:srgbClr val="000066"/>
                </a:solidFill>
              </a:rPr>
              <a:t>[PC+1]</a:t>
            </a:r>
          </a:p>
        </p:txBody>
      </p:sp>
      <p:sp>
        <p:nvSpPr>
          <p:cNvPr id="92197" name="Text Box 9"/>
          <p:cNvSpPr txBox="1">
            <a:spLocks noChangeArrowheads="1"/>
          </p:cNvSpPr>
          <p:nvPr/>
        </p:nvSpPr>
        <p:spPr bwMode="auto">
          <a:xfrm>
            <a:off x="2136899" y="2214166"/>
            <a:ext cx="2823231" cy="305197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450" tIns="45450" rIns="45450" bIns="45450"/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 dirty="0" err="1">
                <a:solidFill>
                  <a:srgbClr val="000066"/>
                </a:solidFill>
              </a:rPr>
              <a:t>valP</a:t>
            </a:r>
            <a:r>
              <a:rPr lang="en-US" sz="1600" dirty="0">
                <a:solidFill>
                  <a:srgbClr val="000066"/>
                </a:solidFill>
              </a:rPr>
              <a:t> </a:t>
            </a:r>
            <a:r>
              <a:rPr lang="en-US" sz="1600" dirty="0">
                <a:solidFill>
                  <a:srgbClr val="000066"/>
                </a:solidFill>
                <a:sym typeface="Symbol" charset="0"/>
              </a:rPr>
              <a:t> PC+9</a:t>
            </a:r>
          </a:p>
        </p:txBody>
      </p:sp>
      <p:sp>
        <p:nvSpPr>
          <p:cNvPr id="92198" name="Text Box 10"/>
          <p:cNvSpPr txBox="1">
            <a:spLocks noChangeArrowheads="1"/>
          </p:cNvSpPr>
          <p:nvPr/>
        </p:nvSpPr>
        <p:spPr bwMode="auto">
          <a:xfrm>
            <a:off x="2134275" y="1312546"/>
            <a:ext cx="2823231" cy="1220788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450" tIns="45450" rIns="45450" bIns="45450"/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>
              <a:solidFill>
                <a:srgbClr val="000066"/>
              </a:solidFill>
            </a:endParaRPr>
          </a:p>
        </p:txBody>
      </p:sp>
      <p:sp>
        <p:nvSpPr>
          <p:cNvPr id="92199" name="Text Box 11"/>
          <p:cNvSpPr txBox="1">
            <a:spLocks noChangeArrowheads="1"/>
          </p:cNvSpPr>
          <p:nvPr/>
        </p:nvSpPr>
        <p:spPr bwMode="auto">
          <a:xfrm>
            <a:off x="916042" y="1298575"/>
            <a:ext cx="1220857" cy="1220788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450" tIns="45450" rIns="45450" bIns="45450" anchor="ctr"/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Fetch</a:t>
            </a:r>
          </a:p>
        </p:txBody>
      </p:sp>
      <p:sp>
        <p:nvSpPr>
          <p:cNvPr id="92200" name="Text Box 12"/>
          <p:cNvSpPr txBox="1">
            <a:spLocks noChangeArrowheads="1"/>
          </p:cNvSpPr>
          <p:nvPr/>
        </p:nvSpPr>
        <p:spPr bwMode="auto">
          <a:xfrm>
            <a:off x="5112682" y="1298629"/>
            <a:ext cx="2823231" cy="305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450" tIns="45450" rIns="45450" bIns="45450"/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Read instruction byte</a:t>
            </a:r>
          </a:p>
        </p:txBody>
      </p:sp>
      <p:sp>
        <p:nvSpPr>
          <p:cNvPr id="92201" name="Text Box 13"/>
          <p:cNvSpPr txBox="1">
            <a:spLocks noChangeArrowheads="1"/>
          </p:cNvSpPr>
          <p:nvPr/>
        </p:nvSpPr>
        <p:spPr bwMode="auto">
          <a:xfrm>
            <a:off x="5112682" y="1603772"/>
            <a:ext cx="2823231" cy="305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450" tIns="45450" rIns="45450" bIns="45450"/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>
              <a:solidFill>
                <a:srgbClr val="000066"/>
              </a:solidFill>
            </a:endParaRPr>
          </a:p>
        </p:txBody>
      </p:sp>
      <p:sp>
        <p:nvSpPr>
          <p:cNvPr id="92202" name="Text Box 14"/>
          <p:cNvSpPr txBox="1">
            <a:spLocks noChangeArrowheads="1"/>
          </p:cNvSpPr>
          <p:nvPr/>
        </p:nvSpPr>
        <p:spPr bwMode="auto">
          <a:xfrm>
            <a:off x="5112682" y="1908969"/>
            <a:ext cx="2823231" cy="305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450" tIns="45450" rIns="45450" bIns="45450"/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Read destination address</a:t>
            </a:r>
          </a:p>
        </p:txBody>
      </p:sp>
      <p:sp>
        <p:nvSpPr>
          <p:cNvPr id="92203" name="Text Box 15"/>
          <p:cNvSpPr txBox="1">
            <a:spLocks noChangeArrowheads="1"/>
          </p:cNvSpPr>
          <p:nvPr/>
        </p:nvSpPr>
        <p:spPr bwMode="auto">
          <a:xfrm>
            <a:off x="5112682" y="2214166"/>
            <a:ext cx="2823231" cy="305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450" tIns="45450" rIns="45450" bIns="45450"/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Fall through address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916042" y="2526227"/>
            <a:ext cx="7019925" cy="604378"/>
            <a:chOff x="576" y="1584"/>
            <a:chExt cx="4416" cy="384"/>
          </a:xfrm>
        </p:grpSpPr>
        <p:sp>
          <p:nvSpPr>
            <p:cNvPr id="92188" name="Text Box 17"/>
            <p:cNvSpPr txBox="1">
              <a:spLocks noChangeArrowheads="1"/>
            </p:cNvSpPr>
            <p:nvPr/>
          </p:nvSpPr>
          <p:spPr bwMode="auto">
            <a:xfrm>
              <a:off x="1344" y="1584"/>
              <a:ext cx="1776" cy="19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  <a:sym typeface="Symbol" charset="0"/>
              </a:endParaRPr>
            </a:p>
          </p:txBody>
        </p:sp>
        <p:sp>
          <p:nvSpPr>
            <p:cNvPr id="92189" name="Text Box 18"/>
            <p:cNvSpPr txBox="1">
              <a:spLocks noChangeArrowheads="1"/>
            </p:cNvSpPr>
            <p:nvPr/>
          </p:nvSpPr>
          <p:spPr bwMode="auto">
            <a:xfrm>
              <a:off x="1344" y="1776"/>
              <a:ext cx="1776" cy="19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  <a:sym typeface="Symbol" charset="0"/>
              </a:endParaRPr>
            </a:p>
          </p:txBody>
        </p:sp>
        <p:sp>
          <p:nvSpPr>
            <p:cNvPr id="92190" name="Text Box 19"/>
            <p:cNvSpPr txBox="1">
              <a:spLocks noChangeArrowheads="1"/>
            </p:cNvSpPr>
            <p:nvPr/>
          </p:nvSpPr>
          <p:spPr bwMode="auto">
            <a:xfrm>
              <a:off x="1344" y="158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92191" name="Text Box 20"/>
            <p:cNvSpPr txBox="1">
              <a:spLocks noChangeArrowheads="1"/>
            </p:cNvSpPr>
            <p:nvPr/>
          </p:nvSpPr>
          <p:spPr bwMode="auto">
            <a:xfrm>
              <a:off x="576" y="158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Decode</a:t>
              </a:r>
            </a:p>
          </p:txBody>
        </p:sp>
        <p:sp>
          <p:nvSpPr>
            <p:cNvPr id="92192" name="Text Box 21"/>
            <p:cNvSpPr txBox="1">
              <a:spLocks noChangeArrowheads="1"/>
            </p:cNvSpPr>
            <p:nvPr/>
          </p:nvSpPr>
          <p:spPr bwMode="auto">
            <a:xfrm>
              <a:off x="3216" y="1584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92193" name="Text Box 22"/>
            <p:cNvSpPr txBox="1">
              <a:spLocks noChangeArrowheads="1"/>
            </p:cNvSpPr>
            <p:nvPr/>
          </p:nvSpPr>
          <p:spPr bwMode="auto">
            <a:xfrm>
              <a:off x="3216" y="1776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</p:grpSp>
      <p:sp>
        <p:nvSpPr>
          <p:cNvPr id="92182" name="Text Box 24"/>
          <p:cNvSpPr txBox="1">
            <a:spLocks noChangeArrowheads="1"/>
          </p:cNvSpPr>
          <p:nvPr/>
        </p:nvSpPr>
        <p:spPr bwMode="auto">
          <a:xfrm>
            <a:off x="2136899" y="3130550"/>
            <a:ext cx="2823231" cy="30480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450" tIns="45450" rIns="45450" bIns="45450"/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>
              <a:solidFill>
                <a:srgbClr val="000066"/>
              </a:solidFill>
              <a:sym typeface="Symbol" charset="0"/>
            </a:endParaRPr>
          </a:p>
        </p:txBody>
      </p:sp>
      <p:sp>
        <p:nvSpPr>
          <p:cNvPr id="92183" name="Text Box 25"/>
          <p:cNvSpPr txBox="1">
            <a:spLocks noChangeArrowheads="1"/>
          </p:cNvSpPr>
          <p:nvPr/>
        </p:nvSpPr>
        <p:spPr bwMode="auto">
          <a:xfrm>
            <a:off x="2136899" y="3435350"/>
            <a:ext cx="2823231" cy="30480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450" tIns="45450" rIns="45450" bIns="45450"/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 dirty="0" err="1">
                <a:solidFill>
                  <a:srgbClr val="000066"/>
                </a:solidFill>
              </a:rPr>
              <a:t>Cnd</a:t>
            </a:r>
            <a:r>
              <a:rPr lang="en-US" sz="1600" dirty="0">
                <a:solidFill>
                  <a:srgbClr val="000066"/>
                </a:solidFill>
              </a:rPr>
              <a:t> </a:t>
            </a:r>
            <a:r>
              <a:rPr lang="en-US" sz="1600" dirty="0">
                <a:solidFill>
                  <a:srgbClr val="000066"/>
                </a:solidFill>
                <a:sym typeface="Symbol" charset="0"/>
              </a:rPr>
              <a:t></a:t>
            </a:r>
            <a:r>
              <a:rPr lang="en-US" sz="1600" dirty="0">
                <a:solidFill>
                  <a:srgbClr val="000066"/>
                </a:solidFill>
              </a:rPr>
              <a:t> Cond(</a:t>
            </a:r>
            <a:r>
              <a:rPr lang="en-US" sz="1600" dirty="0" err="1">
                <a:solidFill>
                  <a:srgbClr val="000066"/>
                </a:solidFill>
              </a:rPr>
              <a:t>CC,ifun</a:t>
            </a:r>
            <a:r>
              <a:rPr lang="en-US" sz="1600" dirty="0">
                <a:solidFill>
                  <a:srgbClr val="000066"/>
                </a:solidFill>
              </a:rPr>
              <a:t>)</a:t>
            </a:r>
          </a:p>
        </p:txBody>
      </p:sp>
      <p:sp>
        <p:nvSpPr>
          <p:cNvPr id="92184" name="Text Box 26"/>
          <p:cNvSpPr txBox="1">
            <a:spLocks noChangeArrowheads="1"/>
          </p:cNvSpPr>
          <p:nvPr/>
        </p:nvSpPr>
        <p:spPr bwMode="auto">
          <a:xfrm>
            <a:off x="2136899" y="3130604"/>
            <a:ext cx="2823231" cy="6096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450" tIns="45450" rIns="45450" bIns="45450"/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>
              <a:solidFill>
                <a:srgbClr val="000066"/>
              </a:solidFill>
            </a:endParaRPr>
          </a:p>
        </p:txBody>
      </p:sp>
      <p:sp>
        <p:nvSpPr>
          <p:cNvPr id="92185" name="Text Box 27"/>
          <p:cNvSpPr txBox="1">
            <a:spLocks noChangeArrowheads="1"/>
          </p:cNvSpPr>
          <p:nvPr/>
        </p:nvSpPr>
        <p:spPr bwMode="auto">
          <a:xfrm>
            <a:off x="916042" y="3130604"/>
            <a:ext cx="1220857" cy="6096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450" tIns="45450" rIns="45450" bIns="45450" anchor="ctr"/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Execute</a:t>
            </a:r>
          </a:p>
        </p:txBody>
      </p:sp>
      <p:sp>
        <p:nvSpPr>
          <p:cNvPr id="92186" name="Text Box 28"/>
          <p:cNvSpPr txBox="1">
            <a:spLocks noChangeArrowheads="1"/>
          </p:cNvSpPr>
          <p:nvPr/>
        </p:nvSpPr>
        <p:spPr bwMode="auto">
          <a:xfrm>
            <a:off x="5112682" y="3130550"/>
            <a:ext cx="282323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450" tIns="45450" rIns="45450" bIns="45450"/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>
              <a:solidFill>
                <a:srgbClr val="000066"/>
              </a:solidFill>
            </a:endParaRPr>
          </a:p>
        </p:txBody>
      </p:sp>
      <p:sp>
        <p:nvSpPr>
          <p:cNvPr id="92187" name="Text Box 29"/>
          <p:cNvSpPr txBox="1">
            <a:spLocks noChangeArrowheads="1"/>
          </p:cNvSpPr>
          <p:nvPr/>
        </p:nvSpPr>
        <p:spPr bwMode="auto">
          <a:xfrm>
            <a:off x="5112682" y="3435350"/>
            <a:ext cx="282323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450" tIns="45450" rIns="45450" bIns="45450"/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Take branch?</a:t>
            </a:r>
          </a:p>
        </p:txBody>
      </p: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916042" y="3740204"/>
            <a:ext cx="7019925" cy="306388"/>
            <a:chOff x="576" y="2352"/>
            <a:chExt cx="4416" cy="192"/>
          </a:xfrm>
        </p:grpSpPr>
        <p:sp>
          <p:nvSpPr>
            <p:cNvPr id="92179" name="Text Box 31"/>
            <p:cNvSpPr txBox="1">
              <a:spLocks noChangeArrowheads="1"/>
            </p:cNvSpPr>
            <p:nvPr/>
          </p:nvSpPr>
          <p:spPr bwMode="auto">
            <a:xfrm>
              <a:off x="1344" y="2352"/>
              <a:ext cx="1776" cy="192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  </a:t>
              </a:r>
            </a:p>
          </p:txBody>
        </p:sp>
        <p:sp>
          <p:nvSpPr>
            <p:cNvPr id="92180" name="Text Box 32"/>
            <p:cNvSpPr txBox="1">
              <a:spLocks noChangeArrowheads="1"/>
            </p:cNvSpPr>
            <p:nvPr/>
          </p:nvSpPr>
          <p:spPr bwMode="auto">
            <a:xfrm>
              <a:off x="576" y="2352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Memory</a:t>
              </a:r>
            </a:p>
          </p:txBody>
        </p:sp>
        <p:sp>
          <p:nvSpPr>
            <p:cNvPr id="92181" name="Text Box 33"/>
            <p:cNvSpPr txBox="1">
              <a:spLocks noChangeArrowheads="1"/>
            </p:cNvSpPr>
            <p:nvPr/>
          </p:nvSpPr>
          <p:spPr bwMode="auto">
            <a:xfrm>
              <a:off x="3216" y="2352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  </a:t>
              </a:r>
            </a:p>
          </p:txBody>
        </p:sp>
      </p:grp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916042" y="4046538"/>
            <a:ext cx="7019925" cy="609600"/>
            <a:chOff x="576" y="2544"/>
            <a:chExt cx="4416" cy="384"/>
          </a:xfrm>
        </p:grpSpPr>
        <p:sp>
          <p:nvSpPr>
            <p:cNvPr id="92173" name="Text Box 35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19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  <a:sym typeface="Symbol" charset="0"/>
              </a:endParaRPr>
            </a:p>
          </p:txBody>
        </p:sp>
        <p:sp>
          <p:nvSpPr>
            <p:cNvPr id="92174" name="Text Box 36"/>
            <p:cNvSpPr txBox="1">
              <a:spLocks noChangeArrowheads="1"/>
            </p:cNvSpPr>
            <p:nvPr/>
          </p:nvSpPr>
          <p:spPr bwMode="auto">
            <a:xfrm>
              <a:off x="1344" y="2736"/>
              <a:ext cx="1776" cy="19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 </a:t>
              </a:r>
            </a:p>
          </p:txBody>
        </p:sp>
        <p:sp>
          <p:nvSpPr>
            <p:cNvPr id="92175" name="Text Box 37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92176" name="Text Box 38"/>
            <p:cNvSpPr txBox="1">
              <a:spLocks noChangeArrowheads="1"/>
            </p:cNvSpPr>
            <p:nvPr/>
          </p:nvSpPr>
          <p:spPr bwMode="auto">
            <a:xfrm>
              <a:off x="576" y="254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Write</a:t>
              </a:r>
            </a:p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back</a:t>
              </a:r>
            </a:p>
          </p:txBody>
        </p:sp>
        <p:sp>
          <p:nvSpPr>
            <p:cNvPr id="92177" name="Text Box 39"/>
            <p:cNvSpPr txBox="1">
              <a:spLocks noChangeArrowheads="1"/>
            </p:cNvSpPr>
            <p:nvPr/>
          </p:nvSpPr>
          <p:spPr bwMode="auto">
            <a:xfrm>
              <a:off x="3216" y="2544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92178" name="Text Box 40"/>
            <p:cNvSpPr txBox="1">
              <a:spLocks noChangeArrowheads="1"/>
            </p:cNvSpPr>
            <p:nvPr/>
          </p:nvSpPr>
          <p:spPr bwMode="auto">
            <a:xfrm>
              <a:off x="3216" y="2736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 </a:t>
              </a:r>
            </a:p>
          </p:txBody>
        </p:sp>
      </p:grp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916042" y="4656192"/>
            <a:ext cx="7019925" cy="306387"/>
            <a:chOff x="576" y="2928"/>
            <a:chExt cx="4416" cy="192"/>
          </a:xfrm>
        </p:grpSpPr>
        <p:sp>
          <p:nvSpPr>
            <p:cNvPr id="92170" name="Text Box 42"/>
            <p:cNvSpPr txBox="1">
              <a:spLocks noChangeArrowheads="1"/>
            </p:cNvSpPr>
            <p:nvPr/>
          </p:nvSpPr>
          <p:spPr bwMode="auto">
            <a:xfrm>
              <a:off x="1344" y="2928"/>
              <a:ext cx="1776" cy="19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 dirty="0">
                  <a:solidFill>
                    <a:srgbClr val="000066"/>
                  </a:solidFill>
                </a:rPr>
                <a:t>PC </a:t>
              </a:r>
              <a:r>
                <a:rPr lang="en-US" sz="1600" dirty="0">
                  <a:solidFill>
                    <a:srgbClr val="000066"/>
                  </a:solidFill>
                  <a:sym typeface="Symbol" charset="0"/>
                </a:rPr>
                <a:t> </a:t>
              </a:r>
              <a:r>
                <a:rPr lang="en-US" sz="1600" dirty="0" err="1">
                  <a:solidFill>
                    <a:srgbClr val="000066"/>
                  </a:solidFill>
                  <a:sym typeface="Symbol" charset="0"/>
                </a:rPr>
                <a:t>Cnd</a:t>
              </a:r>
              <a:r>
                <a:rPr lang="en-US" sz="1600" dirty="0">
                  <a:solidFill>
                    <a:srgbClr val="000066"/>
                  </a:solidFill>
                  <a:sym typeface="Symbol" charset="0"/>
                </a:rPr>
                <a:t> ? </a:t>
              </a:r>
              <a:r>
                <a:rPr lang="en-US" sz="1600" dirty="0" err="1">
                  <a:solidFill>
                    <a:srgbClr val="000066"/>
                  </a:solidFill>
                  <a:sym typeface="Symbol" charset="0"/>
                </a:rPr>
                <a:t>valC</a:t>
              </a:r>
              <a:r>
                <a:rPr lang="en-US" sz="1600" dirty="0">
                  <a:solidFill>
                    <a:srgbClr val="000066"/>
                  </a:solidFill>
                  <a:sym typeface="Symbol" charset="0"/>
                </a:rPr>
                <a:t> : </a:t>
              </a:r>
              <a:r>
                <a:rPr lang="en-US" sz="1600" dirty="0" err="1">
                  <a:solidFill>
                    <a:srgbClr val="000066"/>
                  </a:solidFill>
                  <a:sym typeface="Symbol" charset="0"/>
                </a:rPr>
                <a:t>valP</a:t>
              </a:r>
              <a:endParaRPr lang="en-US" sz="1600" dirty="0">
                <a:solidFill>
                  <a:srgbClr val="000066"/>
                </a:solidFill>
                <a:sym typeface="Symbol" charset="0"/>
              </a:endParaRPr>
            </a:p>
          </p:txBody>
        </p:sp>
        <p:sp>
          <p:nvSpPr>
            <p:cNvPr id="92171" name="Text Box 43"/>
            <p:cNvSpPr txBox="1">
              <a:spLocks noChangeArrowheads="1"/>
            </p:cNvSpPr>
            <p:nvPr/>
          </p:nvSpPr>
          <p:spPr bwMode="auto">
            <a:xfrm>
              <a:off x="576" y="2928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PC update</a:t>
              </a:r>
            </a:p>
          </p:txBody>
        </p:sp>
        <p:sp>
          <p:nvSpPr>
            <p:cNvPr id="92172" name="Text Box 44"/>
            <p:cNvSpPr txBox="1">
              <a:spLocks noChangeArrowheads="1"/>
            </p:cNvSpPr>
            <p:nvPr/>
          </p:nvSpPr>
          <p:spPr bwMode="auto">
            <a:xfrm>
              <a:off x="3216" y="2928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Update PC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466551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6445" eaLnBrk="1" hangingPunct="1">
              <a:defRPr/>
            </a:pPr>
            <a:r>
              <a:rPr lang="en-US">
                <a:ea typeface="+mj-ea"/>
                <a:cs typeface="+mj-cs"/>
              </a:rPr>
              <a:t>Instruction Set Architecture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67" y="1144588"/>
            <a:ext cx="4899025" cy="5300662"/>
          </a:xfrm>
        </p:spPr>
        <p:txBody>
          <a:bodyPr/>
          <a:lstStyle/>
          <a:p>
            <a:pPr marL="383074" indent="-383074" defTabSz="906445" eaLnBrk="1" hangingPunct="1">
              <a:defRPr/>
            </a:pPr>
            <a:r>
              <a:rPr lang="en-US" dirty="0">
                <a:ea typeface="+mn-ea"/>
                <a:cs typeface="+mn-cs"/>
              </a:rPr>
              <a:t>Assembly Language View</a:t>
            </a:r>
          </a:p>
          <a:p>
            <a:pPr marL="737765" lvl="1" indent="-242768" defTabSz="906445" eaLnBrk="1" hangingPunct="1">
              <a:buFont typeface="Wingdings" pitchFamily="-1" charset="2"/>
              <a:buChar char="n"/>
              <a:defRPr/>
            </a:pPr>
            <a:r>
              <a:rPr lang="en-US" dirty="0"/>
              <a:t>Processor state</a:t>
            </a:r>
          </a:p>
          <a:p>
            <a:pPr marL="1136603" lvl="2" indent="-236465" defTabSz="906445" eaLnBrk="1" hangingPunct="1">
              <a:buFont typeface="Wingdings" pitchFamily="-1" charset="2"/>
              <a:buChar char="l"/>
              <a:defRPr/>
            </a:pPr>
            <a:r>
              <a:rPr lang="en-US" dirty="0"/>
              <a:t>Registers, memory, …</a:t>
            </a:r>
          </a:p>
          <a:p>
            <a:pPr marL="737765" lvl="1" indent="-242768" defTabSz="906445" eaLnBrk="1" hangingPunct="1">
              <a:buFont typeface="Wingdings" pitchFamily="-1" charset="2"/>
              <a:buChar char="n"/>
              <a:defRPr/>
            </a:pPr>
            <a:r>
              <a:rPr lang="en-US" dirty="0"/>
              <a:t>Instructions</a:t>
            </a:r>
          </a:p>
          <a:p>
            <a:pPr marL="1136603" lvl="2" indent="-236465" defTabSz="906445" eaLnBrk="1" hangingPunct="1">
              <a:buFont typeface="Wingdings" pitchFamily="-1" charset="2"/>
              <a:buChar char="l"/>
              <a:defRPr/>
            </a:pPr>
            <a:r>
              <a:rPr lang="en-US" dirty="0" err="1">
                <a:latin typeface="Courier New" pitchFamily="-1" charset="0"/>
              </a:rPr>
              <a:t>addl</a:t>
            </a:r>
            <a:r>
              <a:rPr lang="en-US" dirty="0"/>
              <a:t>, </a:t>
            </a:r>
            <a:r>
              <a:rPr lang="en-US" dirty="0" err="1">
                <a:latin typeface="Courier New" pitchFamily="-1" charset="0"/>
              </a:rPr>
              <a:t>movl</a:t>
            </a:r>
            <a:r>
              <a:rPr lang="en-US" dirty="0"/>
              <a:t>, </a:t>
            </a:r>
            <a:r>
              <a:rPr lang="en-US" dirty="0" err="1">
                <a:latin typeface="Courier New" pitchFamily="-1" charset="0"/>
              </a:rPr>
              <a:t>leal</a:t>
            </a:r>
            <a:r>
              <a:rPr lang="en-US" dirty="0"/>
              <a:t>, …</a:t>
            </a:r>
          </a:p>
          <a:p>
            <a:pPr marL="1136603" lvl="2" indent="-236465" defTabSz="906445" eaLnBrk="1" hangingPunct="1">
              <a:buFont typeface="Wingdings" pitchFamily="-1" charset="2"/>
              <a:buChar char="l"/>
              <a:defRPr/>
            </a:pPr>
            <a:r>
              <a:rPr lang="en-US" dirty="0"/>
              <a:t>How instructions are encoded as bytes</a:t>
            </a:r>
          </a:p>
          <a:p>
            <a:pPr marL="383074" indent="-383074" defTabSz="906445" eaLnBrk="1" hangingPunct="1">
              <a:defRPr/>
            </a:pPr>
            <a:r>
              <a:rPr lang="en-US" dirty="0">
                <a:ea typeface="+mn-ea"/>
                <a:cs typeface="+mn-cs"/>
              </a:rPr>
              <a:t>Layer of Abstraction</a:t>
            </a:r>
          </a:p>
          <a:p>
            <a:pPr marL="737765" lvl="1" indent="-242768" defTabSz="906445" eaLnBrk="1" hangingPunct="1">
              <a:buFont typeface="Wingdings" pitchFamily="-1" charset="2"/>
              <a:buChar char="n"/>
              <a:defRPr/>
            </a:pPr>
            <a:r>
              <a:rPr lang="en-US" dirty="0"/>
              <a:t>Above: how to program machine</a:t>
            </a:r>
          </a:p>
          <a:p>
            <a:pPr marL="1136603" lvl="2" indent="-236465" defTabSz="906445" eaLnBrk="1" hangingPunct="1">
              <a:buFont typeface="Wingdings" pitchFamily="-1" charset="2"/>
              <a:buChar char="l"/>
              <a:defRPr/>
            </a:pPr>
            <a:r>
              <a:rPr lang="en-US" dirty="0"/>
              <a:t>Processor executes instructions in a sequence</a:t>
            </a:r>
          </a:p>
          <a:p>
            <a:pPr marL="737765" lvl="1" indent="-242768" defTabSz="906445" eaLnBrk="1" hangingPunct="1">
              <a:buFont typeface="Wingdings" pitchFamily="-1" charset="2"/>
              <a:buChar char="n"/>
              <a:defRPr/>
            </a:pPr>
            <a:r>
              <a:rPr lang="en-US" dirty="0"/>
              <a:t>Below: what needs to be built</a:t>
            </a:r>
          </a:p>
          <a:p>
            <a:pPr marL="1136603" lvl="2" indent="-236465" defTabSz="906445" eaLnBrk="1" hangingPunct="1">
              <a:buFont typeface="Wingdings" pitchFamily="-1" charset="2"/>
              <a:buChar char="l"/>
              <a:defRPr/>
            </a:pPr>
            <a:r>
              <a:rPr lang="en-US" dirty="0"/>
              <a:t>Use variety of tricks to make it run fast</a:t>
            </a:r>
          </a:p>
          <a:p>
            <a:pPr marL="1136603" lvl="2" indent="-236465" defTabSz="906445" eaLnBrk="1" hangingPunct="1">
              <a:buFont typeface="Wingdings" pitchFamily="-1" charset="2"/>
              <a:buChar char="l"/>
              <a:defRPr/>
            </a:pPr>
            <a:r>
              <a:rPr lang="en-US" dirty="0"/>
              <a:t>E.g., execute multiple instructions simultaneously</a:t>
            </a:r>
          </a:p>
        </p:txBody>
      </p:sp>
      <p:grpSp>
        <p:nvGrpSpPr>
          <p:cNvPr id="107523" name="Group 12"/>
          <p:cNvGrpSpPr>
            <a:grpSpLocks/>
          </p:cNvGrpSpPr>
          <p:nvPr/>
        </p:nvGrpSpPr>
        <p:grpSpPr bwMode="auto">
          <a:xfrm>
            <a:off x="5494392" y="1527213"/>
            <a:ext cx="2746375" cy="4176713"/>
            <a:chOff x="2160" y="864"/>
            <a:chExt cx="1728" cy="2626"/>
          </a:xfrm>
        </p:grpSpPr>
        <p:sp>
          <p:nvSpPr>
            <p:cNvPr id="107524" name="Rectangle 4"/>
            <p:cNvSpPr>
              <a:spLocks noChangeArrowheads="1"/>
            </p:cNvSpPr>
            <p:nvPr/>
          </p:nvSpPr>
          <p:spPr bwMode="auto">
            <a:xfrm>
              <a:off x="2160" y="1824"/>
              <a:ext cx="1728" cy="226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/>
            <a:lstStyle/>
            <a:p>
              <a:r>
                <a:rPr lang="en-US" sz="1800">
                  <a:solidFill>
                    <a:srgbClr val="FFCCFF"/>
                  </a:solidFill>
                </a:rPr>
                <a:t>ISA</a:t>
              </a:r>
            </a:p>
          </p:txBody>
        </p:sp>
        <p:sp>
          <p:nvSpPr>
            <p:cNvPr id="107525" name="Rectangle 6"/>
            <p:cNvSpPr>
              <a:spLocks noChangeArrowheads="1"/>
            </p:cNvSpPr>
            <p:nvPr/>
          </p:nvSpPr>
          <p:spPr bwMode="auto">
            <a:xfrm>
              <a:off x="2400" y="1344"/>
              <a:ext cx="672" cy="466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/>
            <a:lstStyle/>
            <a:p>
              <a:r>
                <a:rPr lang="en-US" sz="1800">
                  <a:solidFill>
                    <a:srgbClr val="000066"/>
                  </a:solidFill>
                </a:rPr>
                <a:t>Compiler</a:t>
              </a:r>
            </a:p>
          </p:txBody>
        </p:sp>
        <p:sp>
          <p:nvSpPr>
            <p:cNvPr id="107526" name="Rectangle 7"/>
            <p:cNvSpPr>
              <a:spLocks noChangeArrowheads="1"/>
            </p:cNvSpPr>
            <p:nvPr/>
          </p:nvSpPr>
          <p:spPr bwMode="auto">
            <a:xfrm>
              <a:off x="3072" y="1344"/>
              <a:ext cx="624" cy="466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/>
            <a:lstStyle/>
            <a:p>
              <a:r>
                <a:rPr lang="en-US" sz="1800">
                  <a:solidFill>
                    <a:srgbClr val="000066"/>
                  </a:solidFill>
                </a:rPr>
                <a:t>OS</a:t>
              </a:r>
            </a:p>
          </p:txBody>
        </p:sp>
        <p:sp>
          <p:nvSpPr>
            <p:cNvPr id="107527" name="Rectangle 8"/>
            <p:cNvSpPr>
              <a:spLocks noChangeArrowheads="1"/>
            </p:cNvSpPr>
            <p:nvPr/>
          </p:nvSpPr>
          <p:spPr bwMode="auto">
            <a:xfrm>
              <a:off x="2400" y="2064"/>
              <a:ext cx="1296" cy="466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/>
            <a:lstStyle/>
            <a:p>
              <a:r>
                <a:rPr lang="en-US" sz="1800">
                  <a:solidFill>
                    <a:srgbClr val="000066"/>
                  </a:solidFill>
                </a:rPr>
                <a:t>CPU</a:t>
              </a:r>
            </a:p>
            <a:p>
              <a:r>
                <a:rPr lang="en-US" sz="1800">
                  <a:solidFill>
                    <a:srgbClr val="000066"/>
                  </a:solidFill>
                </a:rPr>
                <a:t>Design</a:t>
              </a:r>
            </a:p>
          </p:txBody>
        </p:sp>
        <p:sp>
          <p:nvSpPr>
            <p:cNvPr id="107528" name="Rectangle 9"/>
            <p:cNvSpPr>
              <a:spLocks noChangeArrowheads="1"/>
            </p:cNvSpPr>
            <p:nvPr/>
          </p:nvSpPr>
          <p:spPr bwMode="auto">
            <a:xfrm>
              <a:off x="2400" y="2544"/>
              <a:ext cx="1296" cy="466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/>
            <a:lstStyle/>
            <a:p>
              <a:r>
                <a:rPr lang="en-US" sz="1800">
                  <a:solidFill>
                    <a:srgbClr val="000066"/>
                  </a:solidFill>
                </a:rPr>
                <a:t>Circuit</a:t>
              </a:r>
            </a:p>
            <a:p>
              <a:r>
                <a:rPr lang="en-US" sz="1800">
                  <a:solidFill>
                    <a:srgbClr val="000066"/>
                  </a:solidFill>
                </a:rPr>
                <a:t>Design</a:t>
              </a:r>
            </a:p>
          </p:txBody>
        </p:sp>
        <p:sp>
          <p:nvSpPr>
            <p:cNvPr id="107529" name="Rectangle 10"/>
            <p:cNvSpPr>
              <a:spLocks noChangeArrowheads="1"/>
            </p:cNvSpPr>
            <p:nvPr/>
          </p:nvSpPr>
          <p:spPr bwMode="auto">
            <a:xfrm>
              <a:off x="2400" y="3024"/>
              <a:ext cx="1296" cy="466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/>
            <a:lstStyle/>
            <a:p>
              <a:r>
                <a:rPr lang="en-US" sz="1800">
                  <a:solidFill>
                    <a:srgbClr val="000066"/>
                  </a:solidFill>
                </a:rPr>
                <a:t>Chip</a:t>
              </a:r>
            </a:p>
            <a:p>
              <a:r>
                <a:rPr lang="en-US" sz="1800">
                  <a:solidFill>
                    <a:srgbClr val="000066"/>
                  </a:solidFill>
                </a:rPr>
                <a:t>Layout</a:t>
              </a:r>
            </a:p>
          </p:txBody>
        </p:sp>
        <p:sp>
          <p:nvSpPr>
            <p:cNvPr id="107530" name="Rectangle 11"/>
            <p:cNvSpPr>
              <a:spLocks noChangeArrowheads="1"/>
            </p:cNvSpPr>
            <p:nvPr/>
          </p:nvSpPr>
          <p:spPr bwMode="auto">
            <a:xfrm>
              <a:off x="2400" y="864"/>
              <a:ext cx="1296" cy="466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/>
            <a:lstStyle/>
            <a:p>
              <a:r>
                <a:rPr lang="en-US" sz="1800">
                  <a:solidFill>
                    <a:srgbClr val="000066"/>
                  </a:solidFill>
                </a:rPr>
                <a:t>Application</a:t>
              </a:r>
            </a:p>
            <a:p>
              <a:r>
                <a:rPr lang="en-US" sz="1800">
                  <a:solidFill>
                    <a:srgbClr val="000066"/>
                  </a:solidFill>
                </a:rPr>
                <a:t>Program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20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20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20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20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20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20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Building Blocks</a:t>
            </a:r>
          </a:p>
        </p:txBody>
      </p:sp>
      <p:sp>
        <p:nvSpPr>
          <p:cNvPr id="324677" name="Rectangle 69"/>
          <p:cNvSpPr>
            <a:spLocks noGrp="1" noChangeArrowheads="1"/>
          </p:cNvSpPr>
          <p:nvPr>
            <p:ph type="body" idx="1"/>
          </p:nvPr>
        </p:nvSpPr>
        <p:spPr>
          <a:xfrm>
            <a:off x="290567" y="1220788"/>
            <a:ext cx="4975225" cy="2589212"/>
          </a:xfrm>
        </p:spPr>
        <p:txBody>
          <a:bodyPr/>
          <a:lstStyle/>
          <a:p>
            <a:pPr marL="382420" indent="-382420">
              <a:defRPr/>
            </a:pPr>
            <a:r>
              <a:rPr lang="en-US" dirty="0"/>
              <a:t>Combinational Logic</a:t>
            </a:r>
          </a:p>
          <a:p>
            <a:pPr marL="738086" lvl="1" indent="-243930">
              <a:buFont typeface="Wingdings" pitchFamily="-1" charset="2"/>
              <a:buChar char="n"/>
              <a:defRPr/>
            </a:pPr>
            <a:r>
              <a:rPr lang="en-US" dirty="0"/>
              <a:t>Compute Boolean functions of inputs</a:t>
            </a:r>
          </a:p>
          <a:p>
            <a:pPr marL="738086" lvl="1" indent="-243930">
              <a:buFont typeface="Wingdings" pitchFamily="-1" charset="2"/>
              <a:buChar char="n"/>
              <a:defRPr/>
            </a:pPr>
            <a:r>
              <a:rPr lang="en-US" dirty="0"/>
              <a:t>Continuously respond to input changes</a:t>
            </a:r>
          </a:p>
          <a:p>
            <a:pPr marL="738086" lvl="1" indent="-243930">
              <a:buFont typeface="Wingdings" pitchFamily="-1" charset="2"/>
              <a:buChar char="n"/>
              <a:defRPr/>
            </a:pPr>
            <a:r>
              <a:rPr lang="en-US" dirty="0"/>
              <a:t>Operate on data and implement </a:t>
            </a:r>
            <a:r>
              <a:rPr lang="en-US" dirty="0" smtClean="0"/>
              <a:t>control</a:t>
            </a:r>
            <a:endParaRPr lang="en-US" dirty="0"/>
          </a:p>
        </p:txBody>
      </p:sp>
      <p:grpSp>
        <p:nvGrpSpPr>
          <p:cNvPr id="18435" name="Group 25"/>
          <p:cNvGrpSpPr>
            <a:grpSpLocks/>
          </p:cNvGrpSpPr>
          <p:nvPr/>
        </p:nvGrpSpPr>
        <p:grpSpPr bwMode="auto">
          <a:xfrm>
            <a:off x="4654566" y="4351338"/>
            <a:ext cx="2825750" cy="1603375"/>
            <a:chOff x="2163" y="624"/>
            <a:chExt cx="1777" cy="1008"/>
          </a:xfrm>
        </p:grpSpPr>
        <p:sp>
          <p:nvSpPr>
            <p:cNvPr id="324613" name="Rectangle 5"/>
            <p:cNvSpPr>
              <a:spLocks noChangeArrowheads="1"/>
            </p:cNvSpPr>
            <p:nvPr/>
          </p:nvSpPr>
          <p:spPr bwMode="auto">
            <a:xfrm>
              <a:off x="2451" y="672"/>
              <a:ext cx="960" cy="96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chemeClr val="tx1">
                  <a:alpha val="74998"/>
                </a:schemeClr>
              </a:outerShdw>
            </a:effectLst>
          </p:spPr>
          <p:txBody>
            <a:bodyPr wrap="none" lIns="91430" tIns="45715" rIns="91430" bIns="45715" anchor="ctr"/>
            <a:lstStyle/>
            <a:p>
              <a:pPr eaLnBrk="1" hangingPunct="1">
                <a:lnSpc>
                  <a:spcPct val="100000"/>
                </a:lnSpc>
                <a:defRPr/>
              </a:pPr>
              <a:r>
                <a:rPr lang="en-US" sz="1400" b="0" dirty="0">
                  <a:solidFill>
                    <a:srgbClr val="000066"/>
                  </a:solidFill>
                  <a:latin typeface="Helvetica" pitchFamily="-1" charset="0"/>
                  <a:ea typeface="ＭＳ Ｐゴシック" pitchFamily="-1" charset="-128"/>
                  <a:cs typeface="ＭＳ Ｐゴシック" pitchFamily="-1" charset="-128"/>
                </a:rPr>
                <a:t>Register</a:t>
              </a:r>
            </a:p>
            <a:p>
              <a:pPr eaLnBrk="1" hangingPunct="1">
                <a:lnSpc>
                  <a:spcPct val="100000"/>
                </a:lnSpc>
                <a:defRPr/>
              </a:pPr>
              <a:r>
                <a:rPr lang="en-US" sz="1400" b="0" dirty="0">
                  <a:solidFill>
                    <a:srgbClr val="000066"/>
                  </a:solidFill>
                  <a:latin typeface="Helvetica" pitchFamily="-1" charset="0"/>
                  <a:ea typeface="ＭＳ Ｐゴシック" pitchFamily="-1" charset="-128"/>
                  <a:cs typeface="ＭＳ Ｐゴシック" pitchFamily="-1" charset="-128"/>
                </a:rPr>
                <a:t>file</a:t>
              </a:r>
            </a:p>
          </p:txBody>
        </p:sp>
        <p:sp>
          <p:nvSpPr>
            <p:cNvPr id="109603" name="Text Box 6"/>
            <p:cNvSpPr txBox="1">
              <a:spLocks noChangeArrowheads="1"/>
            </p:cNvSpPr>
            <p:nvPr/>
          </p:nvSpPr>
          <p:spPr bwMode="auto">
            <a:xfrm>
              <a:off x="2451" y="816"/>
              <a:ext cx="1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lang="en-US" sz="1000" b="0">
                  <a:solidFill>
                    <a:srgbClr val="000066"/>
                  </a:solidFill>
                </a:rPr>
                <a:t>A</a:t>
              </a:r>
            </a:p>
          </p:txBody>
        </p:sp>
        <p:sp>
          <p:nvSpPr>
            <p:cNvPr id="109604" name="Text Box 7"/>
            <p:cNvSpPr txBox="1">
              <a:spLocks noChangeArrowheads="1"/>
            </p:cNvSpPr>
            <p:nvPr/>
          </p:nvSpPr>
          <p:spPr bwMode="auto">
            <a:xfrm>
              <a:off x="2451" y="1344"/>
              <a:ext cx="1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lang="en-US" sz="1000" b="0">
                  <a:solidFill>
                    <a:srgbClr val="000066"/>
                  </a:solidFill>
                </a:rPr>
                <a:t>B</a:t>
              </a:r>
            </a:p>
          </p:txBody>
        </p:sp>
        <p:sp>
          <p:nvSpPr>
            <p:cNvPr id="109605" name="Text Box 8"/>
            <p:cNvSpPr txBox="1">
              <a:spLocks noChangeArrowheads="1"/>
            </p:cNvSpPr>
            <p:nvPr/>
          </p:nvSpPr>
          <p:spPr bwMode="auto">
            <a:xfrm>
              <a:off x="3219" y="1056"/>
              <a:ext cx="1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lang="en-US" sz="1000" b="0">
                  <a:solidFill>
                    <a:srgbClr val="000066"/>
                  </a:solidFill>
                </a:rPr>
                <a:t>W</a:t>
              </a:r>
            </a:p>
          </p:txBody>
        </p:sp>
        <p:sp>
          <p:nvSpPr>
            <p:cNvPr id="109606" name="Oval 9"/>
            <p:cNvSpPr>
              <a:spLocks noChangeArrowheads="1"/>
            </p:cNvSpPr>
            <p:nvPr/>
          </p:nvSpPr>
          <p:spPr bwMode="auto">
            <a:xfrm>
              <a:off x="3411" y="1056"/>
              <a:ext cx="288" cy="24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430" tIns="45715" rIns="91430" bIns="45715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900" b="0">
                  <a:solidFill>
                    <a:srgbClr val="000066"/>
                  </a:solidFill>
                </a:rPr>
                <a:t>dstW</a:t>
              </a:r>
            </a:p>
          </p:txBody>
        </p:sp>
        <p:sp>
          <p:nvSpPr>
            <p:cNvPr id="109607" name="Oval 10"/>
            <p:cNvSpPr>
              <a:spLocks noChangeArrowheads="1"/>
            </p:cNvSpPr>
            <p:nvPr/>
          </p:nvSpPr>
          <p:spPr bwMode="auto">
            <a:xfrm>
              <a:off x="2163" y="816"/>
              <a:ext cx="288" cy="24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430" tIns="45715" rIns="91430" bIns="45715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900" b="0">
                  <a:solidFill>
                    <a:srgbClr val="000066"/>
                  </a:solidFill>
                </a:rPr>
                <a:t>srcA</a:t>
              </a:r>
            </a:p>
          </p:txBody>
        </p:sp>
        <p:sp>
          <p:nvSpPr>
            <p:cNvPr id="109608" name="Line 11"/>
            <p:cNvSpPr>
              <a:spLocks noChangeShapeType="1"/>
            </p:cNvSpPr>
            <p:nvPr/>
          </p:nvSpPr>
          <p:spPr bwMode="auto">
            <a:xfrm rot="16200000" flipV="1">
              <a:off x="2307" y="67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09" name="Line 12"/>
            <p:cNvSpPr>
              <a:spLocks noChangeShapeType="1"/>
            </p:cNvSpPr>
            <p:nvPr/>
          </p:nvSpPr>
          <p:spPr bwMode="auto">
            <a:xfrm rot="5400000" flipH="1" flipV="1">
              <a:off x="2306" y="865"/>
              <a:ext cx="0" cy="2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10" name="Line 13"/>
            <p:cNvSpPr>
              <a:spLocks noChangeShapeType="1"/>
            </p:cNvSpPr>
            <p:nvPr/>
          </p:nvSpPr>
          <p:spPr bwMode="auto">
            <a:xfrm rot="16200000" flipV="1">
              <a:off x="2307" y="120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11" name="Line 14"/>
            <p:cNvSpPr>
              <a:spLocks noChangeShapeType="1"/>
            </p:cNvSpPr>
            <p:nvPr/>
          </p:nvSpPr>
          <p:spPr bwMode="auto">
            <a:xfrm rot="5400000" flipH="1" flipV="1">
              <a:off x="2306" y="1393"/>
              <a:ext cx="0" cy="2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12" name="Line 15"/>
            <p:cNvSpPr>
              <a:spLocks noChangeShapeType="1"/>
            </p:cNvSpPr>
            <p:nvPr/>
          </p:nvSpPr>
          <p:spPr bwMode="auto">
            <a:xfrm rot="16200000" flipV="1">
              <a:off x="3555" y="91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13" name="Line 16"/>
            <p:cNvSpPr>
              <a:spLocks noChangeShapeType="1"/>
            </p:cNvSpPr>
            <p:nvPr/>
          </p:nvSpPr>
          <p:spPr bwMode="auto">
            <a:xfrm rot="16200000" flipV="1">
              <a:off x="3554" y="1105"/>
              <a:ext cx="0" cy="2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14" name="Oval 17"/>
            <p:cNvSpPr>
              <a:spLocks noChangeArrowheads="1"/>
            </p:cNvSpPr>
            <p:nvPr/>
          </p:nvSpPr>
          <p:spPr bwMode="auto">
            <a:xfrm>
              <a:off x="2163" y="624"/>
              <a:ext cx="288" cy="24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430" tIns="45715" rIns="91430" bIns="45715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900" b="0">
                  <a:solidFill>
                    <a:srgbClr val="000066"/>
                  </a:solidFill>
                </a:rPr>
                <a:t>valA</a:t>
              </a:r>
            </a:p>
          </p:txBody>
        </p:sp>
        <p:sp>
          <p:nvSpPr>
            <p:cNvPr id="109615" name="Oval 18"/>
            <p:cNvSpPr>
              <a:spLocks noChangeArrowheads="1"/>
            </p:cNvSpPr>
            <p:nvPr/>
          </p:nvSpPr>
          <p:spPr bwMode="auto">
            <a:xfrm>
              <a:off x="2163" y="1344"/>
              <a:ext cx="288" cy="24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430" tIns="45715" rIns="91430" bIns="45715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900" b="0">
                  <a:solidFill>
                    <a:srgbClr val="000066"/>
                  </a:solidFill>
                </a:rPr>
                <a:t>srcB</a:t>
              </a:r>
            </a:p>
          </p:txBody>
        </p:sp>
        <p:sp>
          <p:nvSpPr>
            <p:cNvPr id="109616" name="Oval 19"/>
            <p:cNvSpPr>
              <a:spLocks noChangeArrowheads="1"/>
            </p:cNvSpPr>
            <p:nvPr/>
          </p:nvSpPr>
          <p:spPr bwMode="auto">
            <a:xfrm>
              <a:off x="2163" y="1152"/>
              <a:ext cx="288" cy="24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430" tIns="45715" rIns="91430" bIns="45715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900" b="0">
                  <a:solidFill>
                    <a:srgbClr val="000066"/>
                  </a:solidFill>
                </a:rPr>
                <a:t>valB</a:t>
              </a:r>
            </a:p>
          </p:txBody>
        </p:sp>
        <p:sp>
          <p:nvSpPr>
            <p:cNvPr id="109617" name="Oval 20"/>
            <p:cNvSpPr>
              <a:spLocks noChangeArrowheads="1"/>
            </p:cNvSpPr>
            <p:nvPr/>
          </p:nvSpPr>
          <p:spPr bwMode="auto">
            <a:xfrm>
              <a:off x="3411" y="864"/>
              <a:ext cx="288" cy="24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430" tIns="45715" rIns="91430" bIns="45715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900" b="0">
                  <a:solidFill>
                    <a:srgbClr val="000066"/>
                  </a:solidFill>
                </a:rPr>
                <a:t>valW</a:t>
              </a:r>
            </a:p>
          </p:txBody>
        </p:sp>
        <p:sp>
          <p:nvSpPr>
            <p:cNvPr id="109618" name="Line 23"/>
            <p:cNvSpPr>
              <a:spLocks noChangeShapeType="1"/>
            </p:cNvSpPr>
            <p:nvPr/>
          </p:nvSpPr>
          <p:spPr bwMode="auto">
            <a:xfrm rot="-5400000" flipH="1" flipV="1">
              <a:off x="3504" y="139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19" name="Rectangle 24"/>
            <p:cNvSpPr>
              <a:spLocks noChangeArrowheads="1"/>
            </p:cNvSpPr>
            <p:nvPr/>
          </p:nvSpPr>
          <p:spPr bwMode="auto">
            <a:xfrm>
              <a:off x="3600" y="1392"/>
              <a:ext cx="34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/>
            <a:p>
              <a:pPr algn="l"/>
              <a:r>
                <a:rPr lang="en-US" sz="1400" b="0">
                  <a:solidFill>
                    <a:srgbClr val="000066"/>
                  </a:solidFill>
                </a:rPr>
                <a:t>Clock</a:t>
              </a:r>
            </a:p>
          </p:txBody>
        </p:sp>
      </p:grpSp>
      <p:grpSp>
        <p:nvGrpSpPr>
          <p:cNvPr id="109572" name="Group 55"/>
          <p:cNvGrpSpPr>
            <a:grpSpLocks/>
          </p:cNvGrpSpPr>
          <p:nvPr/>
        </p:nvGrpSpPr>
        <p:grpSpPr bwMode="auto">
          <a:xfrm>
            <a:off x="4578404" y="763588"/>
            <a:ext cx="1687513" cy="1755775"/>
            <a:chOff x="1434" y="2352"/>
            <a:chExt cx="1062" cy="1104"/>
          </a:xfrm>
        </p:grpSpPr>
        <p:sp>
          <p:nvSpPr>
            <p:cNvPr id="109592" name="Line 29"/>
            <p:cNvSpPr>
              <a:spLocks noChangeShapeType="1"/>
            </p:cNvSpPr>
            <p:nvPr/>
          </p:nvSpPr>
          <p:spPr bwMode="auto">
            <a:xfrm rot="5400000">
              <a:off x="2064" y="26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9593" name="Group 30"/>
            <p:cNvGrpSpPr>
              <a:grpSpLocks/>
            </p:cNvGrpSpPr>
            <p:nvPr/>
          </p:nvGrpSpPr>
          <p:grpSpPr bwMode="auto">
            <a:xfrm>
              <a:off x="2016" y="2640"/>
              <a:ext cx="288" cy="816"/>
              <a:chOff x="3984" y="2832"/>
              <a:chExt cx="288" cy="816"/>
            </a:xfrm>
          </p:grpSpPr>
          <p:sp>
            <p:nvSpPr>
              <p:cNvPr id="109600" name="Freeform 31"/>
              <p:cNvSpPr>
                <a:spLocks/>
              </p:cNvSpPr>
              <p:nvPr/>
            </p:nvSpPr>
            <p:spPr bwMode="auto">
              <a:xfrm>
                <a:off x="3984" y="2832"/>
                <a:ext cx="288" cy="816"/>
              </a:xfrm>
              <a:custGeom>
                <a:avLst/>
                <a:gdLst>
                  <a:gd name="T0" fmla="*/ 0 w 288"/>
                  <a:gd name="T1" fmla="*/ 0 h 816"/>
                  <a:gd name="T2" fmla="*/ 288 w 288"/>
                  <a:gd name="T3" fmla="*/ 192 h 816"/>
                  <a:gd name="T4" fmla="*/ 288 w 288"/>
                  <a:gd name="T5" fmla="*/ 624 h 816"/>
                  <a:gd name="T6" fmla="*/ 0 w 288"/>
                  <a:gd name="T7" fmla="*/ 816 h 816"/>
                  <a:gd name="T8" fmla="*/ 0 w 288"/>
                  <a:gd name="T9" fmla="*/ 0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8"/>
                  <a:gd name="T16" fmla="*/ 0 h 816"/>
                  <a:gd name="T17" fmla="*/ 288 w 288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8" h="816">
                    <a:moveTo>
                      <a:pt x="0" y="0"/>
                    </a:moveTo>
                    <a:lnTo>
                      <a:pt x="288" y="192"/>
                    </a:lnTo>
                    <a:lnTo>
                      <a:pt x="288" y="624"/>
                    </a:lnTo>
                    <a:lnTo>
                      <a:pt x="0" y="8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601" name="Text Box 32"/>
              <p:cNvSpPr txBox="1">
                <a:spLocks noChangeArrowheads="1"/>
              </p:cNvSpPr>
              <p:nvPr/>
            </p:nvSpPr>
            <p:spPr bwMode="auto">
              <a:xfrm>
                <a:off x="4032" y="2976"/>
                <a:ext cx="240" cy="5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</a:rPr>
                  <a:t>A</a:t>
                </a:r>
              </a:p>
              <a:p>
                <a:pPr algn="l" eaLnBrk="1" hangingPunct="1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</a:rPr>
                  <a:t>L</a:t>
                </a:r>
              </a:p>
              <a:p>
                <a:pPr algn="l" eaLnBrk="1" hangingPunct="1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</a:rPr>
                  <a:t>U</a:t>
                </a:r>
              </a:p>
            </p:txBody>
          </p:sp>
        </p:grpSp>
        <p:sp>
          <p:nvSpPr>
            <p:cNvPr id="109594" name="Line 34"/>
            <p:cNvSpPr>
              <a:spLocks noChangeShapeType="1"/>
            </p:cNvSpPr>
            <p:nvPr/>
          </p:nvSpPr>
          <p:spPr bwMode="auto">
            <a:xfrm rot="5400000" flipV="1">
              <a:off x="2400" y="292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595" name="Rectangle 35"/>
            <p:cNvSpPr>
              <a:spLocks noChangeArrowheads="1"/>
            </p:cNvSpPr>
            <p:nvPr/>
          </p:nvSpPr>
          <p:spPr bwMode="auto">
            <a:xfrm>
              <a:off x="1968" y="2352"/>
              <a:ext cx="39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</a:rPr>
                <a:t>fun</a:t>
              </a:r>
            </a:p>
          </p:txBody>
        </p:sp>
        <p:sp>
          <p:nvSpPr>
            <p:cNvPr id="109596" name="Line 49"/>
            <p:cNvSpPr>
              <a:spLocks noChangeShapeType="1"/>
            </p:cNvSpPr>
            <p:nvPr/>
          </p:nvSpPr>
          <p:spPr bwMode="auto">
            <a:xfrm>
              <a:off x="1824" y="2784"/>
              <a:ext cx="192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109597" name="Line 50"/>
            <p:cNvSpPr>
              <a:spLocks noChangeShapeType="1"/>
            </p:cNvSpPr>
            <p:nvPr/>
          </p:nvSpPr>
          <p:spPr bwMode="auto">
            <a:xfrm>
              <a:off x="1824" y="3312"/>
              <a:ext cx="192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109598" name="Rectangle 51"/>
            <p:cNvSpPr>
              <a:spLocks noChangeArrowheads="1"/>
            </p:cNvSpPr>
            <p:nvPr/>
          </p:nvSpPr>
          <p:spPr bwMode="auto">
            <a:xfrm>
              <a:off x="1440" y="2688"/>
              <a:ext cx="39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</a:rPr>
                <a:t>A</a:t>
              </a:r>
            </a:p>
          </p:txBody>
        </p:sp>
        <p:sp>
          <p:nvSpPr>
            <p:cNvPr id="109599" name="Rectangle 52"/>
            <p:cNvSpPr>
              <a:spLocks noChangeArrowheads="1"/>
            </p:cNvSpPr>
            <p:nvPr/>
          </p:nvSpPr>
          <p:spPr bwMode="auto">
            <a:xfrm>
              <a:off x="1434" y="3196"/>
              <a:ext cx="39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</a:rPr>
                <a:t>B</a:t>
              </a:r>
            </a:p>
          </p:txBody>
        </p:sp>
      </p:grpSp>
      <p:grpSp>
        <p:nvGrpSpPr>
          <p:cNvPr id="109573" name="Group 57"/>
          <p:cNvGrpSpPr>
            <a:grpSpLocks/>
          </p:cNvGrpSpPr>
          <p:nvPr/>
        </p:nvGrpSpPr>
        <p:grpSpPr bwMode="auto">
          <a:xfrm>
            <a:off x="6103992" y="2214617"/>
            <a:ext cx="1374775" cy="1130300"/>
            <a:chOff x="2304" y="2928"/>
            <a:chExt cx="864" cy="711"/>
          </a:xfrm>
        </p:grpSpPr>
        <p:sp>
          <p:nvSpPr>
            <p:cNvPr id="109586" name="Line 36"/>
            <p:cNvSpPr>
              <a:spLocks noChangeShapeType="1"/>
            </p:cNvSpPr>
            <p:nvPr/>
          </p:nvSpPr>
          <p:spPr bwMode="auto">
            <a:xfrm>
              <a:off x="2880" y="3216"/>
              <a:ext cx="2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587" name="AutoShape 39"/>
            <p:cNvSpPr>
              <a:spLocks noChangeArrowheads="1"/>
            </p:cNvSpPr>
            <p:nvPr/>
          </p:nvSpPr>
          <p:spPr bwMode="auto">
            <a:xfrm>
              <a:off x="2496" y="2928"/>
              <a:ext cx="423" cy="672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800" b="0">
                  <a:solidFill>
                    <a:srgbClr val="000066"/>
                  </a:solidFill>
                </a:rPr>
                <a:t>MUX</a:t>
              </a:r>
            </a:p>
          </p:txBody>
        </p:sp>
        <p:sp>
          <p:nvSpPr>
            <p:cNvPr id="109588" name="Rectangle 41"/>
            <p:cNvSpPr>
              <a:spLocks noChangeArrowheads="1"/>
            </p:cNvSpPr>
            <p:nvPr/>
          </p:nvSpPr>
          <p:spPr bwMode="auto">
            <a:xfrm>
              <a:off x="2496" y="2928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800" b="0">
                  <a:solidFill>
                    <a:srgbClr val="000066"/>
                  </a:solidFill>
                </a:rPr>
                <a:t>0</a:t>
              </a:r>
            </a:p>
          </p:txBody>
        </p:sp>
        <p:sp>
          <p:nvSpPr>
            <p:cNvPr id="109589" name="Rectangle 42"/>
            <p:cNvSpPr>
              <a:spLocks noChangeArrowheads="1"/>
            </p:cNvSpPr>
            <p:nvPr/>
          </p:nvSpPr>
          <p:spPr bwMode="auto">
            <a:xfrm>
              <a:off x="2496" y="3408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800" b="0">
                  <a:solidFill>
                    <a:srgbClr val="000066"/>
                  </a:solidFill>
                </a:rPr>
                <a:t>1</a:t>
              </a:r>
            </a:p>
          </p:txBody>
        </p:sp>
        <p:sp>
          <p:nvSpPr>
            <p:cNvPr id="109590" name="Line 53"/>
            <p:cNvSpPr>
              <a:spLocks noChangeShapeType="1"/>
            </p:cNvSpPr>
            <p:nvPr/>
          </p:nvSpPr>
          <p:spPr bwMode="auto">
            <a:xfrm>
              <a:off x="2304" y="3072"/>
              <a:ext cx="192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109591" name="Line 56"/>
            <p:cNvSpPr>
              <a:spLocks noChangeShapeType="1"/>
            </p:cNvSpPr>
            <p:nvPr/>
          </p:nvSpPr>
          <p:spPr bwMode="auto">
            <a:xfrm>
              <a:off x="2304" y="3504"/>
              <a:ext cx="192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9574" name="Group 66"/>
          <p:cNvGrpSpPr>
            <a:grpSpLocks/>
          </p:cNvGrpSpPr>
          <p:nvPr/>
        </p:nvGrpSpPr>
        <p:grpSpPr bwMode="auto">
          <a:xfrm>
            <a:off x="7172325" y="992242"/>
            <a:ext cx="1373188" cy="1068387"/>
            <a:chOff x="1920" y="3168"/>
            <a:chExt cx="864" cy="672"/>
          </a:xfrm>
        </p:grpSpPr>
        <p:sp>
          <p:nvSpPr>
            <p:cNvPr id="109582" name="Line 59"/>
            <p:cNvSpPr>
              <a:spLocks noChangeShapeType="1"/>
            </p:cNvSpPr>
            <p:nvPr/>
          </p:nvSpPr>
          <p:spPr bwMode="auto">
            <a:xfrm>
              <a:off x="2496" y="3456"/>
              <a:ext cx="2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583" name="AutoShape 60"/>
            <p:cNvSpPr>
              <a:spLocks noChangeArrowheads="1"/>
            </p:cNvSpPr>
            <p:nvPr/>
          </p:nvSpPr>
          <p:spPr bwMode="auto">
            <a:xfrm>
              <a:off x="2112" y="3168"/>
              <a:ext cx="423" cy="672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2000" b="0">
                  <a:solidFill>
                    <a:srgbClr val="000066"/>
                  </a:solidFill>
                </a:rPr>
                <a:t>=</a:t>
              </a:r>
            </a:p>
          </p:txBody>
        </p:sp>
        <p:sp>
          <p:nvSpPr>
            <p:cNvPr id="109584" name="Line 63"/>
            <p:cNvSpPr>
              <a:spLocks noChangeShapeType="1"/>
            </p:cNvSpPr>
            <p:nvPr/>
          </p:nvSpPr>
          <p:spPr bwMode="auto">
            <a:xfrm>
              <a:off x="1920" y="3312"/>
              <a:ext cx="192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109585" name="Line 64"/>
            <p:cNvSpPr>
              <a:spLocks noChangeShapeType="1"/>
            </p:cNvSpPr>
            <p:nvPr/>
          </p:nvSpPr>
          <p:spPr bwMode="auto">
            <a:xfrm>
              <a:off x="1920" y="3744"/>
              <a:ext cx="192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8439" name="Group 68"/>
          <p:cNvGrpSpPr>
            <a:grpSpLocks/>
          </p:cNvGrpSpPr>
          <p:nvPr/>
        </p:nvGrpSpPr>
        <p:grpSpPr bwMode="auto">
          <a:xfrm>
            <a:off x="7631167" y="4427557"/>
            <a:ext cx="992187" cy="1855787"/>
            <a:chOff x="2928" y="2784"/>
            <a:chExt cx="624" cy="1167"/>
          </a:xfrm>
        </p:grpSpPr>
        <p:sp>
          <p:nvSpPr>
            <p:cNvPr id="109577" name="Line 28"/>
            <p:cNvSpPr>
              <a:spLocks noChangeShapeType="1"/>
            </p:cNvSpPr>
            <p:nvPr/>
          </p:nvSpPr>
          <p:spPr bwMode="auto">
            <a:xfrm rot="5400000" flipV="1">
              <a:off x="3432" y="309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578" name="Rectangle 43"/>
            <p:cNvSpPr>
              <a:spLocks noChangeArrowheads="1"/>
            </p:cNvSpPr>
            <p:nvPr/>
          </p:nvSpPr>
          <p:spPr bwMode="auto">
            <a:xfrm>
              <a:off x="3168" y="2784"/>
              <a:ext cx="144" cy="816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2000" b="0">
                <a:solidFill>
                  <a:srgbClr val="000066"/>
                </a:solidFill>
              </a:endParaRPr>
            </a:p>
          </p:txBody>
        </p:sp>
        <p:sp>
          <p:nvSpPr>
            <p:cNvPr id="109579" name="Line 44"/>
            <p:cNvSpPr>
              <a:spLocks noChangeShapeType="1"/>
            </p:cNvSpPr>
            <p:nvPr/>
          </p:nvSpPr>
          <p:spPr bwMode="auto">
            <a:xfrm>
              <a:off x="3216" y="3600"/>
              <a:ext cx="0" cy="14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109580" name="Text Box 45"/>
            <p:cNvSpPr txBox="1">
              <a:spLocks noChangeArrowheads="1"/>
            </p:cNvSpPr>
            <p:nvPr/>
          </p:nvSpPr>
          <p:spPr bwMode="auto">
            <a:xfrm>
              <a:off x="2974" y="3733"/>
              <a:ext cx="453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66"/>
                  </a:solidFill>
                </a:rPr>
                <a:t>Clock</a:t>
              </a:r>
            </a:p>
          </p:txBody>
        </p:sp>
        <p:sp>
          <p:nvSpPr>
            <p:cNvPr id="109581" name="Line 67"/>
            <p:cNvSpPr>
              <a:spLocks noChangeShapeType="1"/>
            </p:cNvSpPr>
            <p:nvPr/>
          </p:nvSpPr>
          <p:spPr bwMode="auto">
            <a:xfrm rot="5400000" flipV="1">
              <a:off x="3048" y="309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" name="Rectangle 69"/>
          <p:cNvSpPr txBox="1">
            <a:spLocks noChangeArrowheads="1"/>
          </p:cNvSpPr>
          <p:nvPr/>
        </p:nvSpPr>
        <p:spPr bwMode="auto">
          <a:xfrm>
            <a:off x="298504" y="3810000"/>
            <a:ext cx="4975225" cy="232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9686" tIns="44038" rIns="89686" bIns="44038"/>
          <a:lstStyle>
            <a:lvl1pPr marL="384175" indent="-384175" algn="l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Font typeface="Wingdings" charset="0"/>
              <a:defRPr sz="24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4447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n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36538" algn="l" rtl="0" eaLnBrk="0" fontAlgn="base" hangingPunct="0">
              <a:lnSpc>
                <a:spcPct val="107000"/>
              </a:lnSpc>
              <a:spcBef>
                <a:spcPct val="10000"/>
              </a:spcBef>
              <a:spcAft>
                <a:spcPct val="0"/>
              </a:spcAft>
              <a:buClr>
                <a:srgbClr val="005400"/>
              </a:buClr>
              <a:buSzPct val="90000"/>
              <a:buFont typeface="Wingdings" charset="0"/>
              <a:buChar char="l"/>
              <a:defRPr b="1">
                <a:solidFill>
                  <a:schemeClr val="folHlink"/>
                </a:solidFill>
                <a:latin typeface="+mn-lt"/>
                <a:ea typeface="ＭＳ Ｐゴシック" charset="-128"/>
              </a:defRPr>
            </a:lvl3pPr>
            <a:lvl4pPr marL="1597025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446338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903349" indent="-22821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3359771" indent="-22821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816193" indent="-22821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4272615" indent="-22821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82420" indent="-382420">
              <a:buClr>
                <a:srgbClr val="660033"/>
              </a:buClr>
              <a:defRPr/>
            </a:pPr>
            <a:endParaRPr lang="en-US" dirty="0" smtClean="0">
              <a:solidFill>
                <a:srgbClr val="003300"/>
              </a:solidFill>
              <a:latin typeface="Helvetica"/>
            </a:endParaRPr>
          </a:p>
          <a:p>
            <a:pPr marL="382420" indent="-382420">
              <a:buClr>
                <a:srgbClr val="660033"/>
              </a:buClr>
              <a:defRPr/>
            </a:pPr>
            <a:r>
              <a:rPr lang="en-US" dirty="0" smtClean="0">
                <a:solidFill>
                  <a:srgbClr val="003300"/>
                </a:solidFill>
                <a:latin typeface="Helvetica"/>
              </a:rPr>
              <a:t>Storage Elements</a:t>
            </a:r>
          </a:p>
          <a:p>
            <a:pPr marL="738086" lvl="1" indent="-243930">
              <a:buClr>
                <a:srgbClr val="660033"/>
              </a:buClr>
              <a:buFont typeface="Wingdings" pitchFamily="-1" charset="2"/>
              <a:buChar char="n"/>
              <a:defRPr/>
            </a:pPr>
            <a:r>
              <a:rPr lang="en-US" dirty="0" smtClean="0">
                <a:solidFill>
                  <a:srgbClr val="000066"/>
                </a:solidFill>
                <a:latin typeface="Helvetica"/>
              </a:rPr>
              <a:t>Store bits</a:t>
            </a:r>
          </a:p>
          <a:p>
            <a:pPr marL="738086" lvl="1" indent="-243930">
              <a:buClr>
                <a:srgbClr val="660033"/>
              </a:buClr>
              <a:buFont typeface="Wingdings" pitchFamily="-1" charset="2"/>
              <a:buChar char="n"/>
              <a:defRPr/>
            </a:pPr>
            <a:r>
              <a:rPr lang="en-US" dirty="0" smtClean="0">
                <a:solidFill>
                  <a:srgbClr val="000066"/>
                </a:solidFill>
                <a:latin typeface="Helvetica"/>
              </a:rPr>
              <a:t>Addressable memories</a:t>
            </a:r>
          </a:p>
          <a:p>
            <a:pPr marL="738086" lvl="1" indent="-243930">
              <a:buClr>
                <a:srgbClr val="660033"/>
              </a:buClr>
              <a:buFont typeface="Wingdings" pitchFamily="-1" charset="2"/>
              <a:buChar char="n"/>
              <a:defRPr/>
            </a:pPr>
            <a:r>
              <a:rPr lang="en-US" dirty="0" smtClean="0">
                <a:solidFill>
                  <a:srgbClr val="000066"/>
                </a:solidFill>
                <a:latin typeface="Helvetica"/>
              </a:rPr>
              <a:t>Non-addressable registers</a:t>
            </a:r>
          </a:p>
          <a:p>
            <a:pPr marL="1136240" lvl="2" indent="-236062">
              <a:buFont typeface="Wingdings" pitchFamily="-1" charset="2"/>
              <a:buChar char="l"/>
              <a:defRPr/>
            </a:pPr>
            <a:r>
              <a:rPr lang="en-US" sz="1800" dirty="0">
                <a:solidFill>
                  <a:srgbClr val="000099"/>
                </a:solidFill>
                <a:latin typeface="Helvetica"/>
              </a:rPr>
              <a:t>Loaded only as clock rises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6445" eaLnBrk="1" hangingPunct="1">
              <a:defRPr/>
            </a:pPr>
            <a:r>
              <a:rPr lang="en-US" dirty="0">
                <a:ea typeface="+mj-ea"/>
                <a:cs typeface="+mj-cs"/>
              </a:rPr>
              <a:t>Move Instruction </a:t>
            </a:r>
            <a:r>
              <a:rPr lang="en-US" dirty="0" smtClean="0">
                <a:ea typeface="+mj-ea"/>
                <a:cs typeface="+mj-cs"/>
              </a:rPr>
              <a:t>Examples (32-bit)</a:t>
            </a:r>
            <a:endParaRPr lang="en-US" dirty="0">
              <a:ea typeface="+mj-ea"/>
              <a:cs typeface="+mj-cs"/>
            </a:endParaRP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81054" y="1451029"/>
            <a:ext cx="8318500" cy="363538"/>
            <a:chOff x="381000" y="1450975"/>
            <a:chExt cx="8318500" cy="363538"/>
          </a:xfrm>
        </p:grpSpPr>
        <p:sp>
          <p:nvSpPr>
            <p:cNvPr id="60447" name="Rectangle 53"/>
            <p:cNvSpPr>
              <a:spLocks noChangeArrowheads="1"/>
            </p:cNvSpPr>
            <p:nvPr/>
          </p:nvSpPr>
          <p:spPr bwMode="auto">
            <a:xfrm>
              <a:off x="6384925" y="1468438"/>
              <a:ext cx="92075" cy="346075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85" tIns="45785" rIns="45785" bIns="45785" anchor="ctr">
              <a:spAutoFit/>
            </a:bodyPr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60448" name="Rectangle 5"/>
            <p:cNvSpPr>
              <a:spLocks noChangeArrowheads="1"/>
            </p:cNvSpPr>
            <p:nvPr/>
          </p:nvSpPr>
          <p:spPr bwMode="auto">
            <a:xfrm>
              <a:off x="3433763" y="1450975"/>
              <a:ext cx="22129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67" tIns="45785" rIns="91567" bIns="45785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rgbClr val="000099"/>
                  </a:solidFill>
                  <a:latin typeface="Courier New" charset="0"/>
                </a:rPr>
                <a:t>irmovl $0xabcd, %edx </a:t>
              </a:r>
              <a:endParaRPr lang="en-US" sz="1600">
                <a:solidFill>
                  <a:srgbClr val="000099"/>
                </a:solidFill>
              </a:endParaRPr>
            </a:p>
          </p:txBody>
        </p:sp>
        <p:sp>
          <p:nvSpPr>
            <p:cNvPr id="60449" name="Rectangle 16"/>
            <p:cNvSpPr>
              <a:spLocks noChangeArrowheads="1"/>
            </p:cNvSpPr>
            <p:nvPr/>
          </p:nvSpPr>
          <p:spPr bwMode="auto">
            <a:xfrm>
              <a:off x="381000" y="1450975"/>
              <a:ext cx="22129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67" tIns="45785" rIns="91567" bIns="45785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rgbClr val="000099"/>
                  </a:solidFill>
                  <a:latin typeface="Courier New" charset="0"/>
                </a:rPr>
                <a:t>movl $0xabcd, %edx</a:t>
              </a:r>
              <a:endParaRPr lang="en-US" sz="1600">
                <a:solidFill>
                  <a:srgbClr val="000099"/>
                </a:solidFill>
              </a:endParaRPr>
            </a:p>
          </p:txBody>
        </p:sp>
        <p:sp>
          <p:nvSpPr>
            <p:cNvPr id="60450" name="Rectangle 18"/>
            <p:cNvSpPr>
              <a:spLocks noChangeArrowheads="1"/>
            </p:cNvSpPr>
            <p:nvPr/>
          </p:nvSpPr>
          <p:spPr bwMode="auto">
            <a:xfrm>
              <a:off x="6486525" y="1450975"/>
              <a:ext cx="22129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67" tIns="45785" rIns="91567" bIns="45785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rgbClr val="000099"/>
                  </a:solidFill>
                  <a:latin typeface="Courier New" charset="0"/>
                </a:rPr>
                <a:t>30 82 cd ab 00 00</a:t>
              </a:r>
              <a:endParaRPr lang="en-US" sz="1600">
                <a:solidFill>
                  <a:srgbClr val="000099"/>
                </a:solidFill>
              </a:endParaRPr>
            </a:p>
          </p:txBody>
        </p:sp>
      </p:grpSp>
      <p:sp>
        <p:nvSpPr>
          <p:cNvPr id="60419" name="Text Box 20"/>
          <p:cNvSpPr txBox="1">
            <a:spLocks noChangeArrowheads="1"/>
          </p:cNvSpPr>
          <p:nvPr/>
        </p:nvSpPr>
        <p:spPr bwMode="auto">
          <a:xfrm>
            <a:off x="457208" y="1068388"/>
            <a:ext cx="58102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5382" tIns="45382" rIns="45382" bIns="45382">
            <a:spAutoFit/>
          </a:bodyPr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/>
            <a:r>
              <a:rPr lang="en-US" sz="1800">
                <a:solidFill>
                  <a:srgbClr val="003300"/>
                </a:solidFill>
              </a:rPr>
              <a:t>IA32</a:t>
            </a:r>
          </a:p>
        </p:txBody>
      </p:sp>
      <p:sp>
        <p:nvSpPr>
          <p:cNvPr id="60420" name="Text Box 21"/>
          <p:cNvSpPr txBox="1">
            <a:spLocks noChangeArrowheads="1"/>
          </p:cNvSpPr>
          <p:nvPr/>
        </p:nvSpPr>
        <p:spPr bwMode="auto">
          <a:xfrm>
            <a:off x="3513138" y="1068388"/>
            <a:ext cx="503237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5382" tIns="45382" rIns="45382" bIns="45382">
            <a:spAutoFit/>
          </a:bodyPr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/>
            <a:r>
              <a:rPr lang="en-US" sz="1800">
                <a:solidFill>
                  <a:srgbClr val="003300"/>
                </a:solidFill>
              </a:rPr>
              <a:t>Y86</a:t>
            </a:r>
          </a:p>
        </p:txBody>
      </p:sp>
      <p:sp>
        <p:nvSpPr>
          <p:cNvPr id="60421" name="Text Box 22"/>
          <p:cNvSpPr txBox="1">
            <a:spLocks noChangeArrowheads="1"/>
          </p:cNvSpPr>
          <p:nvPr/>
        </p:nvSpPr>
        <p:spPr bwMode="auto">
          <a:xfrm>
            <a:off x="6527853" y="1068388"/>
            <a:ext cx="1143001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5382" tIns="45382" rIns="45382" bIns="45382">
            <a:spAutoFit/>
          </a:bodyPr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/>
            <a:r>
              <a:rPr lang="en-US" sz="1800">
                <a:solidFill>
                  <a:srgbClr val="003300"/>
                </a:solidFill>
              </a:rPr>
              <a:t>Encoding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81054" y="1831975"/>
            <a:ext cx="8318500" cy="363538"/>
            <a:chOff x="381000" y="1831975"/>
            <a:chExt cx="8318500" cy="363538"/>
          </a:xfrm>
        </p:grpSpPr>
        <p:sp>
          <p:nvSpPr>
            <p:cNvPr id="60443" name="Rectangle 54"/>
            <p:cNvSpPr>
              <a:spLocks noChangeArrowheads="1"/>
            </p:cNvSpPr>
            <p:nvPr/>
          </p:nvSpPr>
          <p:spPr bwMode="auto">
            <a:xfrm>
              <a:off x="6384925" y="1849438"/>
              <a:ext cx="92075" cy="346075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85" tIns="45785" rIns="45785" bIns="45785" anchor="ctr">
              <a:spAutoFit/>
            </a:bodyPr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60444" name="Rectangle 23"/>
            <p:cNvSpPr>
              <a:spLocks noChangeArrowheads="1"/>
            </p:cNvSpPr>
            <p:nvPr/>
          </p:nvSpPr>
          <p:spPr bwMode="auto">
            <a:xfrm>
              <a:off x="3433763" y="1831975"/>
              <a:ext cx="22129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67" tIns="45785" rIns="91567" bIns="45785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rgbClr val="000099"/>
                  </a:solidFill>
                  <a:latin typeface="Courier New" charset="0"/>
                </a:rPr>
                <a:t>rrmovl %esp, %ebx </a:t>
              </a:r>
              <a:endParaRPr lang="en-US" sz="1600">
                <a:solidFill>
                  <a:srgbClr val="000099"/>
                </a:solidFill>
              </a:endParaRPr>
            </a:p>
          </p:txBody>
        </p:sp>
        <p:sp>
          <p:nvSpPr>
            <p:cNvPr id="60445" name="Rectangle 24"/>
            <p:cNvSpPr>
              <a:spLocks noChangeArrowheads="1"/>
            </p:cNvSpPr>
            <p:nvPr/>
          </p:nvSpPr>
          <p:spPr bwMode="auto">
            <a:xfrm>
              <a:off x="381000" y="1831975"/>
              <a:ext cx="22129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67" tIns="45785" rIns="91567" bIns="45785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rgbClr val="000099"/>
                  </a:solidFill>
                  <a:latin typeface="Courier New" charset="0"/>
                </a:rPr>
                <a:t>movl %esp, %ebx</a:t>
              </a:r>
              <a:endParaRPr lang="en-US" sz="1600">
                <a:solidFill>
                  <a:srgbClr val="000099"/>
                </a:solidFill>
              </a:endParaRPr>
            </a:p>
          </p:txBody>
        </p:sp>
        <p:sp>
          <p:nvSpPr>
            <p:cNvPr id="60446" name="Rectangle 25"/>
            <p:cNvSpPr>
              <a:spLocks noChangeArrowheads="1"/>
            </p:cNvSpPr>
            <p:nvPr/>
          </p:nvSpPr>
          <p:spPr bwMode="auto">
            <a:xfrm>
              <a:off x="6486525" y="1831975"/>
              <a:ext cx="22129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67" tIns="45785" rIns="91567" bIns="45785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rgbClr val="000099"/>
                  </a:solidFill>
                  <a:latin typeface="Courier New" charset="0"/>
                </a:rPr>
                <a:t>20 43</a:t>
              </a:r>
              <a:endParaRPr lang="en-US" sz="1600">
                <a:solidFill>
                  <a:srgbClr val="000099"/>
                </a:solidFill>
              </a:endParaRPr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81054" y="2214563"/>
            <a:ext cx="8318500" cy="363537"/>
            <a:chOff x="381000" y="2214563"/>
            <a:chExt cx="8318500" cy="363537"/>
          </a:xfrm>
        </p:grpSpPr>
        <p:sp>
          <p:nvSpPr>
            <p:cNvPr id="60439" name="Rectangle 55"/>
            <p:cNvSpPr>
              <a:spLocks noChangeArrowheads="1"/>
            </p:cNvSpPr>
            <p:nvPr/>
          </p:nvSpPr>
          <p:spPr bwMode="auto">
            <a:xfrm>
              <a:off x="6384925" y="2232025"/>
              <a:ext cx="92075" cy="346075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85" tIns="45785" rIns="45785" bIns="45785" anchor="ctr">
              <a:spAutoFit/>
            </a:bodyPr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60440" name="Rectangle 26"/>
            <p:cNvSpPr>
              <a:spLocks noChangeArrowheads="1"/>
            </p:cNvSpPr>
            <p:nvPr/>
          </p:nvSpPr>
          <p:spPr bwMode="auto">
            <a:xfrm>
              <a:off x="3433763" y="2214563"/>
              <a:ext cx="22129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67" tIns="45785" rIns="91567" bIns="45785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rgbClr val="000099"/>
                  </a:solidFill>
                  <a:latin typeface="Courier New" charset="0"/>
                </a:rPr>
                <a:t>mrmovl -12(%ebp),%ecx</a:t>
              </a:r>
            </a:p>
          </p:txBody>
        </p:sp>
        <p:sp>
          <p:nvSpPr>
            <p:cNvPr id="60441" name="Rectangle 27"/>
            <p:cNvSpPr>
              <a:spLocks noChangeArrowheads="1"/>
            </p:cNvSpPr>
            <p:nvPr/>
          </p:nvSpPr>
          <p:spPr bwMode="auto">
            <a:xfrm>
              <a:off x="381000" y="2214563"/>
              <a:ext cx="22129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67" tIns="45785" rIns="91567" bIns="45785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rgbClr val="000099"/>
                  </a:solidFill>
                  <a:latin typeface="Courier New" charset="0"/>
                </a:rPr>
                <a:t>movl -12(%ebp),%ecx</a:t>
              </a:r>
              <a:endParaRPr lang="en-US" sz="1600">
                <a:solidFill>
                  <a:srgbClr val="000099"/>
                </a:solidFill>
              </a:endParaRPr>
            </a:p>
          </p:txBody>
        </p:sp>
        <p:sp>
          <p:nvSpPr>
            <p:cNvPr id="60442" name="Rectangle 28"/>
            <p:cNvSpPr>
              <a:spLocks noChangeArrowheads="1"/>
            </p:cNvSpPr>
            <p:nvPr/>
          </p:nvSpPr>
          <p:spPr bwMode="auto">
            <a:xfrm>
              <a:off x="6486525" y="2214563"/>
              <a:ext cx="22129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67" tIns="45785" rIns="91567" bIns="45785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rgbClr val="000099"/>
                  </a:solidFill>
                  <a:latin typeface="Courier New" charset="0"/>
                </a:rPr>
                <a:t>50 15 f4 ff ff ff</a:t>
              </a:r>
              <a:endParaRPr lang="en-US" sz="1600">
                <a:solidFill>
                  <a:srgbClr val="000099"/>
                </a:solidFill>
              </a:endParaRPr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28654" y="3283004"/>
            <a:ext cx="6181725" cy="1127125"/>
            <a:chOff x="228600" y="3282950"/>
            <a:chExt cx="6181725" cy="1127125"/>
          </a:xfrm>
        </p:grpSpPr>
        <p:sp>
          <p:nvSpPr>
            <p:cNvPr id="60430" name="Rectangle 58"/>
            <p:cNvSpPr>
              <a:spLocks noChangeArrowheads="1"/>
            </p:cNvSpPr>
            <p:nvPr/>
          </p:nvSpPr>
          <p:spPr bwMode="auto">
            <a:xfrm>
              <a:off x="228600" y="3681413"/>
              <a:ext cx="6181725" cy="34766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lIns="45785" tIns="45785" rIns="45785" bIns="45785" anchor="ctr">
              <a:spAutoFit/>
            </a:bodyPr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60431" name="Rectangle 59"/>
            <p:cNvSpPr>
              <a:spLocks noChangeArrowheads="1"/>
            </p:cNvSpPr>
            <p:nvPr/>
          </p:nvSpPr>
          <p:spPr bwMode="auto">
            <a:xfrm>
              <a:off x="228600" y="4064000"/>
              <a:ext cx="6181725" cy="34607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lIns="45785" tIns="45785" rIns="45785" bIns="45785" anchor="ctr">
              <a:spAutoFit/>
            </a:bodyPr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60432" name="Rectangle 57"/>
            <p:cNvSpPr>
              <a:spLocks noChangeArrowheads="1"/>
            </p:cNvSpPr>
            <p:nvPr/>
          </p:nvSpPr>
          <p:spPr bwMode="auto">
            <a:xfrm>
              <a:off x="228600" y="3300413"/>
              <a:ext cx="6181725" cy="34607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lIns="45785" tIns="45785" rIns="45785" bIns="45785" anchor="ctr">
              <a:spAutoFit/>
            </a:bodyPr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60433" name="Rectangle 32"/>
            <p:cNvSpPr>
              <a:spLocks noChangeArrowheads="1"/>
            </p:cNvSpPr>
            <p:nvPr/>
          </p:nvSpPr>
          <p:spPr bwMode="auto">
            <a:xfrm>
              <a:off x="3433763" y="3282950"/>
              <a:ext cx="22129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67" tIns="45785" rIns="91567" bIns="45785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rgbClr val="000099"/>
                  </a:solidFill>
                </a:rPr>
                <a:t>	</a:t>
              </a:r>
              <a:r>
                <a:rPr lang="en-US" sz="1600">
                  <a:solidFill>
                    <a:srgbClr val="000099"/>
                  </a:solidFill>
                  <a:cs typeface="Courier New" charset="0"/>
                </a:rPr>
                <a:t>—</a:t>
              </a:r>
              <a:endParaRPr lang="en-US" sz="1600">
                <a:solidFill>
                  <a:srgbClr val="000099"/>
                </a:solidFill>
              </a:endParaRPr>
            </a:p>
          </p:txBody>
        </p:sp>
        <p:sp>
          <p:nvSpPr>
            <p:cNvPr id="60434" name="Rectangle 33"/>
            <p:cNvSpPr>
              <a:spLocks noChangeArrowheads="1"/>
            </p:cNvSpPr>
            <p:nvPr/>
          </p:nvSpPr>
          <p:spPr bwMode="auto">
            <a:xfrm>
              <a:off x="381000" y="3282950"/>
              <a:ext cx="22129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67" tIns="45785" rIns="91567" bIns="45785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rgbClr val="000099"/>
                  </a:solidFill>
                  <a:latin typeface="Courier New" charset="0"/>
                </a:rPr>
                <a:t>movl $0xabcd, (%eax)</a:t>
              </a:r>
              <a:endParaRPr lang="en-US" sz="1600">
                <a:solidFill>
                  <a:srgbClr val="000099"/>
                </a:solidFill>
              </a:endParaRPr>
            </a:p>
          </p:txBody>
        </p:sp>
        <p:sp>
          <p:nvSpPr>
            <p:cNvPr id="60435" name="Rectangle 35"/>
            <p:cNvSpPr>
              <a:spLocks noChangeArrowheads="1"/>
            </p:cNvSpPr>
            <p:nvPr/>
          </p:nvSpPr>
          <p:spPr bwMode="auto">
            <a:xfrm>
              <a:off x="3433763" y="3663950"/>
              <a:ext cx="2212975" cy="306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67" tIns="45785" rIns="91567" bIns="45785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rgbClr val="000099"/>
                  </a:solidFill>
                </a:rPr>
                <a:t>	</a:t>
              </a:r>
              <a:r>
                <a:rPr lang="en-US" sz="1600">
                  <a:solidFill>
                    <a:srgbClr val="000099"/>
                  </a:solidFill>
                  <a:cs typeface="Courier New" charset="0"/>
                </a:rPr>
                <a:t>—</a:t>
              </a:r>
            </a:p>
          </p:txBody>
        </p:sp>
        <p:sp>
          <p:nvSpPr>
            <p:cNvPr id="60436" name="Rectangle 36"/>
            <p:cNvSpPr>
              <a:spLocks noChangeArrowheads="1"/>
            </p:cNvSpPr>
            <p:nvPr/>
          </p:nvSpPr>
          <p:spPr bwMode="auto">
            <a:xfrm>
              <a:off x="381000" y="3663950"/>
              <a:ext cx="2212975" cy="306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67" tIns="45785" rIns="91567" bIns="45785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rgbClr val="000099"/>
                  </a:solidFill>
                  <a:latin typeface="Courier New" charset="0"/>
                </a:rPr>
                <a:t>movl %eax, 12(%eax,%edx)</a:t>
              </a:r>
              <a:endParaRPr lang="en-US" sz="1600">
                <a:solidFill>
                  <a:srgbClr val="000099"/>
                </a:solidFill>
              </a:endParaRPr>
            </a:p>
          </p:txBody>
        </p:sp>
        <p:sp>
          <p:nvSpPr>
            <p:cNvPr id="60437" name="Rectangle 38"/>
            <p:cNvSpPr>
              <a:spLocks noChangeArrowheads="1"/>
            </p:cNvSpPr>
            <p:nvPr/>
          </p:nvSpPr>
          <p:spPr bwMode="auto">
            <a:xfrm>
              <a:off x="3433763" y="4046538"/>
              <a:ext cx="22129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67" tIns="45785" rIns="91567" bIns="45785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rgbClr val="000099"/>
                  </a:solidFill>
                </a:rPr>
                <a:t>	</a:t>
              </a:r>
              <a:r>
                <a:rPr lang="en-US" sz="1600">
                  <a:solidFill>
                    <a:srgbClr val="000099"/>
                  </a:solidFill>
                  <a:cs typeface="Courier New" charset="0"/>
                </a:rPr>
                <a:t>—</a:t>
              </a:r>
            </a:p>
          </p:txBody>
        </p:sp>
        <p:sp>
          <p:nvSpPr>
            <p:cNvPr id="60438" name="Rectangle 39"/>
            <p:cNvSpPr>
              <a:spLocks noChangeArrowheads="1"/>
            </p:cNvSpPr>
            <p:nvPr/>
          </p:nvSpPr>
          <p:spPr bwMode="auto">
            <a:xfrm>
              <a:off x="381000" y="4046538"/>
              <a:ext cx="22129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67" tIns="45785" rIns="91567" bIns="45785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rgbClr val="000099"/>
                  </a:solidFill>
                  <a:latin typeface="Courier New" charset="0"/>
                </a:rPr>
                <a:t>movl (%ebp,%eax,4),%ecx</a:t>
              </a:r>
              <a:endParaRPr lang="en-US" sz="1600">
                <a:solidFill>
                  <a:srgbClr val="000099"/>
                </a:solidFill>
              </a:endParaRPr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81054" y="2595617"/>
            <a:ext cx="8318500" cy="363537"/>
            <a:chOff x="381000" y="2595563"/>
            <a:chExt cx="8318500" cy="363537"/>
          </a:xfrm>
        </p:grpSpPr>
        <p:sp>
          <p:nvSpPr>
            <p:cNvPr id="60426" name="Rectangle 56"/>
            <p:cNvSpPr>
              <a:spLocks noChangeArrowheads="1"/>
            </p:cNvSpPr>
            <p:nvPr/>
          </p:nvSpPr>
          <p:spPr bwMode="auto">
            <a:xfrm>
              <a:off x="6384925" y="2613025"/>
              <a:ext cx="92075" cy="346075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85" tIns="45785" rIns="45785" bIns="45785" anchor="ctr">
              <a:spAutoFit/>
            </a:bodyPr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60427" name="Rectangle 29"/>
            <p:cNvSpPr>
              <a:spLocks noChangeArrowheads="1"/>
            </p:cNvSpPr>
            <p:nvPr/>
          </p:nvSpPr>
          <p:spPr bwMode="auto">
            <a:xfrm>
              <a:off x="3433763" y="2595563"/>
              <a:ext cx="22129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67" tIns="45785" rIns="91567" bIns="45785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rgbClr val="000099"/>
                  </a:solidFill>
                  <a:latin typeface="Courier New" charset="0"/>
                </a:rPr>
                <a:t>rmmovl %esi,0x41c(%esp)</a:t>
              </a:r>
            </a:p>
          </p:txBody>
        </p:sp>
        <p:sp>
          <p:nvSpPr>
            <p:cNvPr id="60428" name="Rectangle 30"/>
            <p:cNvSpPr>
              <a:spLocks noChangeArrowheads="1"/>
            </p:cNvSpPr>
            <p:nvPr/>
          </p:nvSpPr>
          <p:spPr bwMode="auto">
            <a:xfrm>
              <a:off x="381000" y="2595563"/>
              <a:ext cx="22129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67" tIns="45785" rIns="91567" bIns="45785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rgbClr val="000099"/>
                  </a:solidFill>
                  <a:latin typeface="Courier New" charset="0"/>
                </a:rPr>
                <a:t>movl %esi,0x41c(%esp)</a:t>
              </a:r>
              <a:endParaRPr lang="en-US" sz="1600">
                <a:solidFill>
                  <a:srgbClr val="000099"/>
                </a:solidFill>
              </a:endParaRPr>
            </a:p>
          </p:txBody>
        </p:sp>
        <p:sp>
          <p:nvSpPr>
            <p:cNvPr id="60429" name="Rectangle 60"/>
            <p:cNvSpPr>
              <a:spLocks noChangeArrowheads="1"/>
            </p:cNvSpPr>
            <p:nvPr/>
          </p:nvSpPr>
          <p:spPr bwMode="auto">
            <a:xfrm>
              <a:off x="6486525" y="2595563"/>
              <a:ext cx="22129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67" tIns="45785" rIns="91567" bIns="45785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rgbClr val="000099"/>
                  </a:solidFill>
                  <a:latin typeface="Courier New" charset="0"/>
                </a:rPr>
                <a:t>40 64 1c 04 00 00</a:t>
              </a:r>
              <a:endParaRPr lang="en-US" sz="1600">
                <a:solidFill>
                  <a:srgbClr val="00009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487823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6259" eaLnBrk="1" hangingPunct="1">
              <a:defRPr/>
            </a:pPr>
            <a:r>
              <a:rPr lang="en-US" dirty="0">
                <a:ea typeface="+mj-ea"/>
                <a:cs typeface="+mj-cs"/>
              </a:rPr>
              <a:t>Y86 Code Generation </a:t>
            </a:r>
            <a:r>
              <a:rPr lang="en-US" dirty="0" smtClean="0">
                <a:ea typeface="+mj-ea"/>
                <a:cs typeface="+mj-cs"/>
              </a:rPr>
              <a:t>Example (32-bit)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20788"/>
            <a:ext cx="4076700" cy="5224462"/>
          </a:xfrm>
        </p:spPr>
        <p:txBody>
          <a:bodyPr/>
          <a:lstStyle/>
          <a:p>
            <a:pPr marL="0" indent="0" defTabSz="906259" eaLnBrk="1" hangingPunct="1">
              <a:defRPr/>
            </a:pPr>
            <a:r>
              <a:rPr lang="en-US" sz="2000" dirty="0">
                <a:ea typeface="+mn-ea"/>
                <a:cs typeface="+mn-cs"/>
              </a:rPr>
              <a:t>First Try</a:t>
            </a:r>
          </a:p>
          <a:p>
            <a:pPr marL="737615" lvl="1" indent="-242720" defTabSz="906259" eaLnBrk="1" hangingPunct="1">
              <a:buFont typeface="Wingdings" pitchFamily="-1" charset="2"/>
              <a:buChar char="n"/>
              <a:defRPr/>
            </a:pPr>
            <a:r>
              <a:rPr lang="en-US" sz="1800" dirty="0"/>
              <a:t>Write typical array code</a:t>
            </a:r>
          </a:p>
          <a:p>
            <a:pPr marL="737615" lvl="1" indent="-242720" defTabSz="906259" eaLnBrk="1" hangingPunct="1">
              <a:buFont typeface="Wingdings" pitchFamily="-1" charset="2"/>
              <a:buChar char="n"/>
              <a:defRPr/>
            </a:pPr>
            <a:endParaRPr lang="en-US" sz="1800" dirty="0"/>
          </a:p>
          <a:p>
            <a:pPr marL="737615" lvl="1" indent="-242720" defTabSz="906259" eaLnBrk="1" hangingPunct="1">
              <a:buFont typeface="Wingdings" pitchFamily="-1" charset="2"/>
              <a:buChar char="n"/>
              <a:defRPr/>
            </a:pPr>
            <a:endParaRPr lang="en-US" sz="1800" dirty="0"/>
          </a:p>
          <a:p>
            <a:pPr marL="737615" lvl="1" indent="-242720" defTabSz="906259" eaLnBrk="1" hangingPunct="1">
              <a:buFont typeface="Wingdings" pitchFamily="-1" charset="2"/>
              <a:buChar char="n"/>
              <a:defRPr/>
            </a:pPr>
            <a:endParaRPr lang="en-US" sz="1800" dirty="0"/>
          </a:p>
          <a:p>
            <a:pPr marL="737615" lvl="1" indent="-242720" defTabSz="906259" eaLnBrk="1" hangingPunct="1">
              <a:buFont typeface="Wingdings" pitchFamily="-1" charset="2"/>
              <a:buChar char="n"/>
              <a:defRPr/>
            </a:pPr>
            <a:endParaRPr lang="en-US" sz="1800" dirty="0"/>
          </a:p>
          <a:p>
            <a:pPr marL="737615" lvl="1" indent="-242720" defTabSz="906259" eaLnBrk="1" hangingPunct="1">
              <a:buFont typeface="Wingdings" pitchFamily="-1" charset="2"/>
              <a:buChar char="n"/>
              <a:defRPr/>
            </a:pPr>
            <a:endParaRPr lang="en-US" sz="1800" dirty="0"/>
          </a:p>
          <a:p>
            <a:pPr marL="737615" lvl="1" indent="-242720" defTabSz="906259" eaLnBrk="1" hangingPunct="1">
              <a:buFont typeface="Wingdings" pitchFamily="-1" charset="2"/>
              <a:buChar char="n"/>
              <a:defRPr/>
            </a:pPr>
            <a:endParaRPr lang="en-US" sz="1800" dirty="0"/>
          </a:p>
          <a:p>
            <a:pPr marL="737615" lvl="1" indent="-242720" defTabSz="906259" eaLnBrk="1" hangingPunct="1">
              <a:buFont typeface="Wingdings" pitchFamily="-1" charset="2"/>
              <a:buChar char="n"/>
              <a:defRPr/>
            </a:pPr>
            <a:endParaRPr lang="en-US" sz="1800" dirty="0"/>
          </a:p>
          <a:p>
            <a:pPr marL="737615" lvl="1" indent="-242720" defTabSz="906259" eaLnBrk="1" hangingPunct="1">
              <a:buFont typeface="Wingdings" pitchFamily="-1" charset="2"/>
              <a:buChar char="n"/>
              <a:defRPr/>
            </a:pPr>
            <a:endParaRPr lang="en-US" sz="1800" dirty="0"/>
          </a:p>
          <a:p>
            <a:pPr marL="737615" lvl="1" indent="-242720" defTabSz="906259" eaLnBrk="1" hangingPunct="1">
              <a:buFont typeface="Wingdings" pitchFamily="-1" charset="2"/>
              <a:buChar char="n"/>
              <a:defRPr/>
            </a:pPr>
            <a:endParaRPr lang="en-US" sz="1800" dirty="0"/>
          </a:p>
          <a:p>
            <a:pPr marL="737615" lvl="1" indent="-242720" defTabSz="906259" eaLnBrk="1" hangingPunct="1">
              <a:buFont typeface="Wingdings" pitchFamily="-1" charset="2"/>
              <a:buChar char="n"/>
              <a:defRPr/>
            </a:pPr>
            <a:endParaRPr lang="en-US" sz="1800" dirty="0"/>
          </a:p>
          <a:p>
            <a:pPr marL="737615" lvl="1" indent="-242720" defTabSz="906259" eaLnBrk="1" hangingPunct="1">
              <a:buFont typeface="Wingdings" pitchFamily="-1" charset="2"/>
              <a:buChar char="n"/>
              <a:defRPr/>
            </a:pPr>
            <a:r>
              <a:rPr lang="en-US" sz="1800" dirty="0"/>
              <a:t>Compile with </a:t>
            </a:r>
            <a:r>
              <a:rPr lang="en-US" sz="1800" dirty="0" err="1">
                <a:latin typeface="Courier New" pitchFamily="-1" charset="0"/>
              </a:rPr>
              <a:t>gcc</a:t>
            </a:r>
            <a:r>
              <a:rPr lang="en-US" sz="1800" dirty="0">
                <a:latin typeface="Courier New" pitchFamily="-1" charset="0"/>
              </a:rPr>
              <a:t> -O2 -S</a:t>
            </a:r>
          </a:p>
        </p:txBody>
      </p:sp>
      <p:sp>
        <p:nvSpPr>
          <p:cNvPr id="277509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519667" y="1220788"/>
            <a:ext cx="4078287" cy="5224462"/>
          </a:xfrm>
        </p:spPr>
        <p:txBody>
          <a:bodyPr/>
          <a:lstStyle/>
          <a:p>
            <a:pPr marL="0" indent="0" defTabSz="904995" eaLnBrk="1" hangingPunct="1">
              <a:defRPr/>
            </a:pPr>
            <a:r>
              <a:rPr lang="en-US" sz="2000" dirty="0">
                <a:latin typeface="Helvetica" charset="0"/>
              </a:rPr>
              <a:t>Problem</a:t>
            </a:r>
          </a:p>
          <a:p>
            <a:pPr marL="736586" lvl="1" indent="-242381" defTabSz="904995" eaLnBrk="1" hangingPunct="1">
              <a:defRPr/>
            </a:pPr>
            <a:r>
              <a:rPr lang="en-US" sz="1800" dirty="0">
                <a:latin typeface="Helvetica" charset="0"/>
                <a:ea typeface="ＭＳ Ｐゴシック" charset="0"/>
              </a:rPr>
              <a:t>Hard to do array indexing on Y86</a:t>
            </a:r>
          </a:p>
          <a:p>
            <a:pPr marL="1136356" lvl="2" indent="-236086" defTabSz="904995" eaLnBrk="1" hangingPunct="1">
              <a:defRPr/>
            </a:pPr>
            <a:r>
              <a:rPr lang="en-US" sz="1600" dirty="0">
                <a:latin typeface="Helvetica" charset="0"/>
                <a:ea typeface="ＭＳ Ｐゴシック" charset="0"/>
              </a:rPr>
              <a:t>Since don</a:t>
            </a:r>
            <a:r>
              <a:rPr lang="ja-JP" altLang="en-US" sz="1600" dirty="0">
                <a:latin typeface="Helvetica" charset="0"/>
                <a:ea typeface="ＭＳ Ｐゴシック" charset="0"/>
              </a:rPr>
              <a:t>’</a:t>
            </a:r>
            <a:r>
              <a:rPr lang="en-US" sz="1600" dirty="0">
                <a:latin typeface="Helvetica" charset="0"/>
                <a:ea typeface="ＭＳ Ｐゴシック" charset="0"/>
              </a:rPr>
              <a:t>t have scaled addressing modes</a:t>
            </a:r>
          </a:p>
          <a:p>
            <a:pPr marL="1136356" lvl="2" indent="-236086" defTabSz="904995" eaLnBrk="1" hangingPunct="1">
              <a:defRPr/>
            </a:pPr>
            <a:endParaRPr lang="en-US" sz="1600" dirty="0">
              <a:latin typeface="Helvetica" charset="0"/>
              <a:ea typeface="ＭＳ Ｐゴシック" charset="0"/>
            </a:endParaRP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304806" y="2443217"/>
            <a:ext cx="4349750" cy="2587625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lIns="45372" tIns="45372" rIns="45372" bIns="45372">
            <a:spAutoFit/>
          </a:bodyPr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/* Find number of elements in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 null-terminated list */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int len1(int a[])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int len;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for (len = 0; a[len]; len++)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return len;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}</a:t>
            </a:r>
          </a:p>
        </p:txBody>
      </p:sp>
      <p:sp>
        <p:nvSpPr>
          <p:cNvPr id="10245" name="Text Box 6"/>
          <p:cNvSpPr txBox="1">
            <a:spLocks noChangeArrowheads="1"/>
          </p:cNvSpPr>
          <p:nvPr/>
        </p:nvSpPr>
        <p:spPr bwMode="auto">
          <a:xfrm>
            <a:off x="4959350" y="2900363"/>
            <a:ext cx="3829050" cy="121285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lIns="45372" tIns="45372" rIns="45372" bIns="45372">
            <a:spAutoFit/>
          </a:bodyPr>
          <a:lstStyle>
            <a:lvl1pPr>
              <a:tabLst>
                <a:tab pos="3984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3984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3984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3984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3984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984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984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984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984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L18: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incl %eax</a:t>
            </a:r>
          </a:p>
          <a:p>
            <a:pPr algn="l">
              <a:lnSpc>
                <a:spcPct val="100000"/>
              </a:lnSpc>
            </a:pPr>
            <a:r>
              <a:rPr lang="en-US" sz="1800" i="1">
                <a:solidFill>
                  <a:srgbClr val="000066"/>
                </a:solidFill>
                <a:latin typeface="Courier New" charset="0"/>
              </a:rPr>
              <a:t>	cmpl $0,(%edx,%eax,4)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jne L18</a:t>
            </a:r>
          </a:p>
        </p:txBody>
      </p:sp>
    </p:spTree>
    <p:extLst>
      <p:ext uri="{BB962C8B-B14F-4D97-AF65-F5344CB8AC3E}">
        <p14:creationId xmlns:p14="http://schemas.microsoft.com/office/powerpoint/2010/main" val="64251633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7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7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77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9" grpId="0" build="p"/>
      <p:bldP spid="1024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6259" eaLnBrk="1" hangingPunct="1">
              <a:defRPr/>
            </a:pPr>
            <a:r>
              <a:rPr lang="en-US" dirty="0">
                <a:ea typeface="+mj-ea"/>
                <a:cs typeface="+mj-cs"/>
              </a:rPr>
              <a:t>Y86 Code Generation Example #</a:t>
            </a:r>
            <a:r>
              <a:rPr lang="en-US" dirty="0" smtClean="0">
                <a:ea typeface="+mj-ea"/>
                <a:cs typeface="+mj-cs"/>
              </a:rPr>
              <a:t>2 (32-bit)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20788"/>
            <a:ext cx="4076700" cy="5224462"/>
          </a:xfrm>
        </p:spPr>
        <p:txBody>
          <a:bodyPr/>
          <a:lstStyle/>
          <a:p>
            <a:pPr marL="0" indent="0" defTabSz="906259" eaLnBrk="1" hangingPunct="1">
              <a:defRPr/>
            </a:pPr>
            <a:r>
              <a:rPr lang="en-US" sz="2000" dirty="0">
                <a:ea typeface="+mn-ea"/>
                <a:cs typeface="+mn-cs"/>
              </a:rPr>
              <a:t>Second Try</a:t>
            </a:r>
          </a:p>
          <a:p>
            <a:pPr marL="737615" lvl="1" indent="-242720" defTabSz="906259" eaLnBrk="1" hangingPunct="1">
              <a:buFont typeface="Wingdings" pitchFamily="-1" charset="2"/>
              <a:buChar char="n"/>
              <a:defRPr/>
            </a:pPr>
            <a:r>
              <a:rPr lang="en-US" sz="1800" dirty="0"/>
              <a:t>Write with pointer code</a:t>
            </a:r>
          </a:p>
          <a:p>
            <a:pPr marL="737615" lvl="1" indent="-242720" defTabSz="906259" eaLnBrk="1" hangingPunct="1">
              <a:buFont typeface="Wingdings" pitchFamily="-1" charset="2"/>
              <a:buChar char="n"/>
              <a:defRPr/>
            </a:pPr>
            <a:endParaRPr lang="en-US" sz="1800" dirty="0"/>
          </a:p>
          <a:p>
            <a:pPr marL="737615" lvl="1" indent="-242720" defTabSz="906259" eaLnBrk="1" hangingPunct="1">
              <a:buFont typeface="Wingdings" pitchFamily="-1" charset="2"/>
              <a:buChar char="n"/>
              <a:defRPr/>
            </a:pPr>
            <a:endParaRPr lang="en-US" sz="1800" dirty="0"/>
          </a:p>
          <a:p>
            <a:pPr marL="737615" lvl="1" indent="-242720" defTabSz="906259" eaLnBrk="1" hangingPunct="1">
              <a:buFont typeface="Wingdings" pitchFamily="-1" charset="2"/>
              <a:buChar char="n"/>
              <a:defRPr/>
            </a:pPr>
            <a:endParaRPr lang="en-US" sz="1800" dirty="0"/>
          </a:p>
          <a:p>
            <a:pPr marL="737615" lvl="1" indent="-242720" defTabSz="906259" eaLnBrk="1" hangingPunct="1">
              <a:buFont typeface="Wingdings" pitchFamily="-1" charset="2"/>
              <a:buChar char="n"/>
              <a:defRPr/>
            </a:pPr>
            <a:endParaRPr lang="en-US" sz="1800" dirty="0"/>
          </a:p>
          <a:p>
            <a:pPr marL="737615" lvl="1" indent="-242720" defTabSz="906259" eaLnBrk="1" hangingPunct="1">
              <a:buFont typeface="Wingdings" pitchFamily="-1" charset="2"/>
              <a:buChar char="n"/>
              <a:defRPr/>
            </a:pPr>
            <a:endParaRPr lang="en-US" sz="1800" dirty="0"/>
          </a:p>
          <a:p>
            <a:pPr marL="737615" lvl="1" indent="-242720" defTabSz="906259" eaLnBrk="1" hangingPunct="1">
              <a:buFont typeface="Wingdings" pitchFamily="-1" charset="2"/>
              <a:buChar char="n"/>
              <a:defRPr/>
            </a:pPr>
            <a:endParaRPr lang="en-US" sz="1800" dirty="0"/>
          </a:p>
          <a:p>
            <a:pPr marL="737615" lvl="1" indent="-242720" defTabSz="906259" eaLnBrk="1" hangingPunct="1">
              <a:buFont typeface="Wingdings" pitchFamily="-1" charset="2"/>
              <a:buChar char="n"/>
              <a:defRPr/>
            </a:pPr>
            <a:endParaRPr lang="en-US" sz="1800" dirty="0"/>
          </a:p>
          <a:p>
            <a:pPr marL="737615" lvl="1" indent="-242720" defTabSz="906259" eaLnBrk="1" hangingPunct="1">
              <a:buFont typeface="Wingdings" pitchFamily="-1" charset="2"/>
              <a:buChar char="n"/>
              <a:defRPr/>
            </a:pPr>
            <a:endParaRPr lang="en-US" sz="1800" dirty="0"/>
          </a:p>
          <a:p>
            <a:pPr marL="737615" lvl="1" indent="-242720" defTabSz="906259" eaLnBrk="1" hangingPunct="1">
              <a:buFont typeface="Wingdings" pitchFamily="-1" charset="2"/>
              <a:buChar char="n"/>
              <a:defRPr/>
            </a:pPr>
            <a:endParaRPr lang="en-US" sz="1800" dirty="0"/>
          </a:p>
          <a:p>
            <a:pPr marL="737615" lvl="1" indent="-242720" defTabSz="906259" eaLnBrk="1" hangingPunct="1">
              <a:buFont typeface="Wingdings" pitchFamily="-1" charset="2"/>
              <a:buChar char="n"/>
              <a:defRPr/>
            </a:pPr>
            <a:endParaRPr lang="en-US" sz="1800" dirty="0"/>
          </a:p>
          <a:p>
            <a:pPr marL="737615" lvl="1" indent="-242720" defTabSz="906259" eaLnBrk="1" hangingPunct="1">
              <a:buFont typeface="Wingdings" pitchFamily="-1" charset="2"/>
              <a:buChar char="n"/>
              <a:defRPr/>
            </a:pPr>
            <a:r>
              <a:rPr lang="en-US" sz="1800" dirty="0"/>
              <a:t>Compile with </a:t>
            </a:r>
            <a:r>
              <a:rPr lang="en-US" sz="1800" dirty="0" err="1">
                <a:latin typeface="Courier New" pitchFamily="-1" charset="0"/>
              </a:rPr>
              <a:t>gcc</a:t>
            </a:r>
            <a:r>
              <a:rPr lang="en-US" sz="1800" dirty="0">
                <a:latin typeface="Courier New" pitchFamily="-1" charset="0"/>
              </a:rPr>
              <a:t> -O2 -S</a:t>
            </a:r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19667" y="1220788"/>
            <a:ext cx="4078287" cy="5224462"/>
          </a:xfrm>
        </p:spPr>
        <p:txBody>
          <a:bodyPr/>
          <a:lstStyle/>
          <a:p>
            <a:pPr marL="0" indent="0" defTabSz="904995" eaLnBrk="1" hangingPunct="1">
              <a:defRPr/>
            </a:pPr>
            <a:r>
              <a:rPr lang="en-US" sz="2000">
                <a:latin typeface="Helvetica" charset="0"/>
              </a:rPr>
              <a:t>Result</a:t>
            </a:r>
          </a:p>
          <a:p>
            <a:pPr marL="736586" lvl="1" indent="-242381" defTabSz="904995" eaLnBrk="1" hangingPunct="1">
              <a:defRPr/>
            </a:pPr>
            <a:r>
              <a:rPr lang="en-US" sz="1800">
                <a:latin typeface="Helvetica" charset="0"/>
                <a:ea typeface="ＭＳ Ｐゴシック" charset="0"/>
              </a:rPr>
              <a:t>Don</a:t>
            </a:r>
            <a:r>
              <a:rPr lang="ja-JP" altLang="en-US" sz="1800">
                <a:latin typeface="Helvetica" charset="0"/>
                <a:ea typeface="ＭＳ Ｐゴシック" charset="0"/>
              </a:rPr>
              <a:t>’</a:t>
            </a:r>
            <a:r>
              <a:rPr lang="en-US" sz="1800">
                <a:latin typeface="Helvetica" charset="0"/>
                <a:ea typeface="ＭＳ Ｐゴシック" charset="0"/>
              </a:rPr>
              <a:t>t need to do indexed addressing</a:t>
            </a:r>
          </a:p>
          <a:p>
            <a:pPr marL="1136356" lvl="2" indent="-236086" defTabSz="904995" eaLnBrk="1" hangingPunct="1">
              <a:defRPr/>
            </a:pPr>
            <a:endParaRPr lang="en-US" sz="1600">
              <a:latin typeface="Helvetica" charset="0"/>
              <a:ea typeface="ＭＳ Ｐゴシック" charset="0"/>
            </a:endParaRPr>
          </a:p>
        </p:txBody>
      </p:sp>
      <p:sp>
        <p:nvSpPr>
          <p:cNvPr id="69636" name="Text Box 5"/>
          <p:cNvSpPr txBox="1">
            <a:spLocks noChangeArrowheads="1"/>
          </p:cNvSpPr>
          <p:nvPr/>
        </p:nvSpPr>
        <p:spPr bwMode="auto">
          <a:xfrm>
            <a:off x="304806" y="2443217"/>
            <a:ext cx="4349750" cy="2587625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lIns="45372" tIns="45372" rIns="45372" bIns="45372">
            <a:spAutoFit/>
          </a:bodyPr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/* Find number of elements in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 null-terminated list */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int len2(int a[])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int len = 0;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while (*a++)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len++;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return len;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}</a:t>
            </a:r>
          </a:p>
        </p:txBody>
      </p:sp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4959350" y="2900363"/>
            <a:ext cx="3829050" cy="203835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lIns="45372" tIns="45372" rIns="45372" bIns="45372">
            <a:spAutoFit/>
          </a:bodyPr>
          <a:lstStyle>
            <a:lvl1pPr>
              <a:tabLst>
                <a:tab pos="3984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3984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3984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3984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3984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984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984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984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984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L24: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movl (%edx),%eax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incl %ecx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L26: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addl $4,%edx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testl %eax,%eax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jne L24</a:t>
            </a:r>
          </a:p>
        </p:txBody>
      </p:sp>
    </p:spTree>
    <p:extLst>
      <p:ext uri="{BB962C8B-B14F-4D97-AF65-F5344CB8AC3E}">
        <p14:creationId xmlns:p14="http://schemas.microsoft.com/office/powerpoint/2010/main" val="342058974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9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79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6" grpId="0" build="p"/>
      <p:bldP spid="1126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6259" eaLnBrk="1" hangingPunct="1">
              <a:defRPr/>
            </a:pPr>
            <a:r>
              <a:rPr lang="en-US" dirty="0">
                <a:ea typeface="+mj-ea"/>
                <a:cs typeface="+mj-cs"/>
              </a:rPr>
              <a:t>Y86 Code Generation Example #</a:t>
            </a:r>
            <a:r>
              <a:rPr lang="en-US" dirty="0" smtClean="0">
                <a:ea typeface="+mj-ea"/>
                <a:cs typeface="+mj-cs"/>
              </a:rPr>
              <a:t>3 (32-bit)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20842"/>
            <a:ext cx="4076700" cy="458787"/>
          </a:xfrm>
        </p:spPr>
        <p:txBody>
          <a:bodyPr/>
          <a:lstStyle/>
          <a:p>
            <a:pPr marL="0" indent="0" defTabSz="906259" eaLnBrk="1" hangingPunct="1">
              <a:defRPr/>
            </a:pPr>
            <a:r>
              <a:rPr lang="en-US" sz="2000" dirty="0">
                <a:ea typeface="+mn-ea"/>
                <a:cs typeface="+mn-cs"/>
              </a:rPr>
              <a:t>IA32 Code</a:t>
            </a:r>
          </a:p>
          <a:p>
            <a:pPr marL="737615" lvl="1" indent="-242720" defTabSz="906259" eaLnBrk="1" hangingPunct="1">
              <a:buFont typeface="Wingdings" pitchFamily="-1" charset="2"/>
              <a:buChar char="n"/>
              <a:defRPr/>
            </a:pPr>
            <a:r>
              <a:rPr lang="en-US" sz="1800" dirty="0"/>
              <a:t>Setup</a:t>
            </a:r>
          </a:p>
        </p:txBody>
      </p:sp>
      <p:sp>
        <p:nvSpPr>
          <p:cNvPr id="28058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19667" y="1220788"/>
            <a:ext cx="4078287" cy="5224462"/>
          </a:xfrm>
        </p:spPr>
        <p:txBody>
          <a:bodyPr/>
          <a:lstStyle/>
          <a:p>
            <a:pPr marL="0" indent="0" defTabSz="906259" eaLnBrk="1" hangingPunct="1">
              <a:defRPr/>
            </a:pPr>
            <a:r>
              <a:rPr lang="en-US" sz="2000" dirty="0">
                <a:ea typeface="+mn-ea"/>
                <a:cs typeface="+mn-cs"/>
              </a:rPr>
              <a:t>Y86 Code</a:t>
            </a:r>
          </a:p>
          <a:p>
            <a:pPr marL="737615" lvl="1" indent="-242720" defTabSz="906259" eaLnBrk="1" hangingPunct="1">
              <a:buFont typeface="Wingdings" pitchFamily="-1" charset="2"/>
              <a:buChar char="n"/>
              <a:defRPr/>
            </a:pPr>
            <a:r>
              <a:rPr lang="en-US" sz="1800" dirty="0"/>
              <a:t>Setup</a:t>
            </a:r>
          </a:p>
        </p:txBody>
      </p:sp>
      <p:sp>
        <p:nvSpPr>
          <p:cNvPr id="70660" name="Text Box 5"/>
          <p:cNvSpPr txBox="1">
            <a:spLocks noChangeArrowheads="1"/>
          </p:cNvSpPr>
          <p:nvPr/>
        </p:nvSpPr>
        <p:spPr bwMode="auto">
          <a:xfrm>
            <a:off x="304854" y="2008188"/>
            <a:ext cx="3052763" cy="203835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lIns="45372" tIns="45372" rIns="45372" bIns="45372">
            <a:spAutoFit/>
          </a:bodyPr>
          <a:lstStyle>
            <a:lvl1pPr>
              <a:tabLst>
                <a:tab pos="34131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34131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34131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34131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34131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4131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4131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4131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4131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len2: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pushl %ebp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xorl %ecx,%ecx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movl %esp,%ebp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movl 8(%ebp),%edx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movl (%edx),%eax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jmp L26</a:t>
            </a:r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3814817" y="1984375"/>
            <a:ext cx="5189537" cy="203835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lIns="45372" tIns="45372" rIns="45372" bIns="45372">
            <a:spAutoFit/>
          </a:bodyPr>
          <a:lstStyle>
            <a:lvl1pPr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len2:	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pushl %ebp	# Save %ebp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xorl %ecx,%ecx	# len = 0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</a:t>
            </a:r>
            <a:r>
              <a:rPr lang="en-US" sz="1800">
                <a:solidFill>
                  <a:srgbClr val="FF1A1A"/>
                </a:solidFill>
                <a:latin typeface="Courier New" charset="0"/>
              </a:rPr>
              <a:t>rrmovl</a:t>
            </a:r>
            <a:r>
              <a:rPr lang="en-US" sz="1800">
                <a:solidFill>
                  <a:srgbClr val="000066"/>
                </a:solidFill>
                <a:latin typeface="Courier New" charset="0"/>
              </a:rPr>
              <a:t> %esp,%ebp	# Set frame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</a:t>
            </a:r>
            <a:r>
              <a:rPr lang="en-US" sz="1800">
                <a:solidFill>
                  <a:srgbClr val="FF1A1A"/>
                </a:solidFill>
                <a:latin typeface="Courier New" charset="0"/>
              </a:rPr>
              <a:t>mrmovl</a:t>
            </a:r>
            <a:r>
              <a:rPr lang="en-US" sz="1800">
                <a:solidFill>
                  <a:srgbClr val="000066"/>
                </a:solidFill>
                <a:latin typeface="Courier New" charset="0"/>
              </a:rPr>
              <a:t> 8(%ebp),%edx	# Get a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</a:t>
            </a:r>
            <a:r>
              <a:rPr lang="en-US" sz="1800">
                <a:solidFill>
                  <a:srgbClr val="FF1A1A"/>
                </a:solidFill>
                <a:latin typeface="Courier New" charset="0"/>
              </a:rPr>
              <a:t>mrmovl</a:t>
            </a:r>
            <a:r>
              <a:rPr lang="en-US" sz="1800">
                <a:solidFill>
                  <a:srgbClr val="000066"/>
                </a:solidFill>
                <a:latin typeface="Courier New" charset="0"/>
              </a:rPr>
              <a:t> (%edx),%eax	# Get *a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jmp L26	# Goto entry</a:t>
            </a:r>
          </a:p>
        </p:txBody>
      </p:sp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285750" y="4268788"/>
            <a:ext cx="3829050" cy="2036762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lIns="45372" tIns="45372" rIns="45372" bIns="45372">
            <a:spAutoFit/>
          </a:bodyPr>
          <a:lstStyle>
            <a:lvl1pPr>
              <a:tabLst>
                <a:tab pos="3984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3984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3984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3984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3984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984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984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984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984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L24: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movl (%edx),%eax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incl %ecx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L26: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addl $4,%edx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testl %eax,%eax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jne L24</a:t>
            </a:r>
          </a:p>
        </p:txBody>
      </p:sp>
    </p:spTree>
    <p:extLst>
      <p:ext uri="{BB962C8B-B14F-4D97-AF65-F5344CB8AC3E}">
        <p14:creationId xmlns:p14="http://schemas.microsoft.com/office/powerpoint/2010/main" val="161988132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80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80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80" grpId="0" build="p"/>
      <p:bldP spid="12293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6259" eaLnBrk="1" hangingPunct="1">
              <a:defRPr/>
            </a:pPr>
            <a:r>
              <a:rPr lang="en-US" dirty="0">
                <a:ea typeface="+mj-ea"/>
                <a:cs typeface="+mj-cs"/>
              </a:rPr>
              <a:t>Y86 Code Generation Example #</a:t>
            </a:r>
            <a:r>
              <a:rPr lang="en-US" dirty="0" smtClean="0">
                <a:ea typeface="+mj-ea"/>
                <a:cs typeface="+mj-cs"/>
              </a:rPr>
              <a:t>4 (32-bit)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20842"/>
            <a:ext cx="4076700" cy="458787"/>
          </a:xfrm>
        </p:spPr>
        <p:txBody>
          <a:bodyPr/>
          <a:lstStyle/>
          <a:p>
            <a:pPr marL="0" indent="0" defTabSz="906259" eaLnBrk="1" hangingPunct="1">
              <a:defRPr/>
            </a:pPr>
            <a:r>
              <a:rPr lang="en-US" sz="2000" dirty="0">
                <a:ea typeface="+mn-ea"/>
                <a:cs typeface="+mn-cs"/>
              </a:rPr>
              <a:t>IA32 Code</a:t>
            </a:r>
          </a:p>
          <a:p>
            <a:pPr marL="737615" lvl="1" indent="-242720" defTabSz="906259" eaLnBrk="1" hangingPunct="1">
              <a:buFont typeface="Wingdings" pitchFamily="-1" charset="2"/>
              <a:buChar char="n"/>
              <a:defRPr/>
            </a:pPr>
            <a:r>
              <a:rPr lang="en-US" sz="1800" dirty="0"/>
              <a:t>Loop + Finish</a:t>
            </a:r>
          </a:p>
        </p:txBody>
      </p:sp>
      <p:sp>
        <p:nvSpPr>
          <p:cNvPr id="28160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19667" y="1220788"/>
            <a:ext cx="4078287" cy="5224462"/>
          </a:xfrm>
        </p:spPr>
        <p:txBody>
          <a:bodyPr/>
          <a:lstStyle/>
          <a:p>
            <a:pPr marL="0" indent="0" defTabSz="906259" eaLnBrk="1" hangingPunct="1">
              <a:defRPr/>
            </a:pPr>
            <a:r>
              <a:rPr lang="en-US" sz="2000" dirty="0">
                <a:ea typeface="+mn-ea"/>
                <a:cs typeface="+mn-cs"/>
              </a:rPr>
              <a:t>Y86 Code</a:t>
            </a:r>
          </a:p>
          <a:p>
            <a:pPr marL="737615" lvl="1" indent="-242720" defTabSz="906259" eaLnBrk="1" hangingPunct="1">
              <a:buFont typeface="Wingdings" pitchFamily="-1" charset="2"/>
              <a:buChar char="n"/>
              <a:defRPr/>
            </a:pPr>
            <a:r>
              <a:rPr lang="en-US" sz="1800" dirty="0"/>
              <a:t>Loop + Finish</a:t>
            </a:r>
          </a:p>
        </p:txBody>
      </p:sp>
      <p:sp>
        <p:nvSpPr>
          <p:cNvPr id="71684" name="Text Box 5"/>
          <p:cNvSpPr txBox="1">
            <a:spLocks noChangeArrowheads="1"/>
          </p:cNvSpPr>
          <p:nvPr/>
        </p:nvSpPr>
        <p:spPr bwMode="auto">
          <a:xfrm>
            <a:off x="228654" y="1984375"/>
            <a:ext cx="3052763" cy="3970338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lIns="45372" tIns="45372" rIns="45372" bIns="45372">
            <a:spAutoFit/>
          </a:bodyPr>
          <a:lstStyle>
            <a:lvl1pPr>
              <a:tabLst>
                <a:tab pos="342900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342900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342900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342900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342900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L24: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movl (%edx),%eax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incl %ecx</a:t>
            </a:r>
          </a:p>
          <a:p>
            <a:pPr algn="l">
              <a:lnSpc>
                <a:spcPct val="100000"/>
              </a:lnSpc>
            </a:pPr>
            <a:endParaRPr lang="en-US" sz="1800">
              <a:solidFill>
                <a:srgbClr val="000066"/>
              </a:solidFill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L26: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addl $4,%edx</a:t>
            </a:r>
          </a:p>
          <a:p>
            <a:pPr algn="l">
              <a:lnSpc>
                <a:spcPct val="100000"/>
              </a:lnSpc>
            </a:pPr>
            <a:endParaRPr lang="en-US" sz="1800">
              <a:solidFill>
                <a:srgbClr val="000066"/>
              </a:solidFill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testl %eax,%eax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jne L24</a:t>
            </a:r>
          </a:p>
          <a:p>
            <a:pPr algn="l">
              <a:lnSpc>
                <a:spcPct val="100000"/>
              </a:lnSpc>
            </a:pPr>
            <a:endParaRPr lang="en-US" sz="1800">
              <a:solidFill>
                <a:srgbClr val="000066"/>
              </a:solidFill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movl %ebp,%esp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movl %ecx,%eax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popl %ebp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ret</a:t>
            </a:r>
          </a:p>
        </p:txBody>
      </p:sp>
      <p:sp>
        <p:nvSpPr>
          <p:cNvPr id="71685" name="Text Box 6"/>
          <p:cNvSpPr txBox="1">
            <a:spLocks noChangeArrowheads="1"/>
          </p:cNvSpPr>
          <p:nvPr/>
        </p:nvSpPr>
        <p:spPr bwMode="auto">
          <a:xfrm>
            <a:off x="3662363" y="1984375"/>
            <a:ext cx="4743450" cy="3970338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lIns="45372" tIns="45372" rIns="45372" bIns="45372">
            <a:spAutoFit/>
          </a:bodyPr>
          <a:lstStyle>
            <a:lvl1pPr>
              <a:tabLst>
                <a:tab pos="400050" algn="l"/>
                <a:tab pos="3032125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400050" algn="l"/>
                <a:tab pos="3032125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400050" algn="l"/>
                <a:tab pos="3032125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400050" algn="l"/>
                <a:tab pos="3032125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400050" algn="l"/>
                <a:tab pos="3032125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00050" algn="l"/>
                <a:tab pos="3032125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00050" algn="l"/>
                <a:tab pos="3032125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00050" algn="l"/>
                <a:tab pos="3032125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00050" algn="l"/>
                <a:tab pos="3032125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L24: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</a:t>
            </a:r>
            <a:r>
              <a:rPr lang="en-US" sz="1800">
                <a:solidFill>
                  <a:srgbClr val="FF1A1A"/>
                </a:solidFill>
                <a:latin typeface="Courier New" charset="0"/>
              </a:rPr>
              <a:t>mrmovl</a:t>
            </a:r>
            <a:r>
              <a:rPr lang="en-US" sz="1800">
                <a:solidFill>
                  <a:srgbClr val="000066"/>
                </a:solidFill>
                <a:latin typeface="Courier New" charset="0"/>
              </a:rPr>
              <a:t> (%edx),%eax	# Get *a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</a:t>
            </a:r>
            <a:r>
              <a:rPr lang="en-US" sz="1800">
                <a:solidFill>
                  <a:srgbClr val="FF1A1A"/>
                </a:solidFill>
                <a:latin typeface="Courier New" charset="0"/>
              </a:rPr>
              <a:t>irmovl</a:t>
            </a:r>
            <a:r>
              <a:rPr lang="en-US" sz="1800">
                <a:solidFill>
                  <a:srgbClr val="000066"/>
                </a:solidFill>
                <a:latin typeface="Courier New" charset="0"/>
              </a:rPr>
              <a:t> $1,%esi	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</a:t>
            </a:r>
            <a:r>
              <a:rPr lang="en-US" sz="1800">
                <a:solidFill>
                  <a:srgbClr val="FF1A1A"/>
                </a:solidFill>
                <a:latin typeface="Courier New" charset="0"/>
              </a:rPr>
              <a:t>addl</a:t>
            </a:r>
            <a:r>
              <a:rPr lang="en-US" sz="1800">
                <a:solidFill>
                  <a:srgbClr val="000066"/>
                </a:solidFill>
                <a:latin typeface="Courier New" charset="0"/>
              </a:rPr>
              <a:t> %esi,%ecx	# len++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L26:	# Entry: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</a:t>
            </a:r>
            <a:r>
              <a:rPr lang="en-US" sz="1800">
                <a:solidFill>
                  <a:srgbClr val="FF1A1A"/>
                </a:solidFill>
                <a:latin typeface="Courier New" charset="0"/>
              </a:rPr>
              <a:t>irmovl</a:t>
            </a:r>
            <a:r>
              <a:rPr lang="en-US" sz="1800">
                <a:solidFill>
                  <a:srgbClr val="000066"/>
                </a:solidFill>
                <a:latin typeface="Courier New" charset="0"/>
              </a:rPr>
              <a:t> $4,%esi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</a:t>
            </a:r>
            <a:r>
              <a:rPr lang="en-US" sz="1800">
                <a:solidFill>
                  <a:srgbClr val="FF1A1A"/>
                </a:solidFill>
                <a:latin typeface="Courier New" charset="0"/>
              </a:rPr>
              <a:t>addl</a:t>
            </a:r>
            <a:r>
              <a:rPr lang="en-US" sz="1800">
                <a:solidFill>
                  <a:srgbClr val="000066"/>
                </a:solidFill>
                <a:latin typeface="Courier New" charset="0"/>
              </a:rPr>
              <a:t> %esi,%edx	# a++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</a:t>
            </a:r>
            <a:r>
              <a:rPr lang="en-US" sz="1800">
                <a:solidFill>
                  <a:srgbClr val="FF1A1A"/>
                </a:solidFill>
                <a:latin typeface="Courier New" charset="0"/>
              </a:rPr>
              <a:t>andl</a:t>
            </a:r>
            <a:r>
              <a:rPr lang="en-US" sz="1800">
                <a:solidFill>
                  <a:srgbClr val="000066"/>
                </a:solidFill>
                <a:latin typeface="Courier New" charset="0"/>
              </a:rPr>
              <a:t> %eax,%eax	# *a == 0?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jne L24	# No—Loop</a:t>
            </a:r>
          </a:p>
          <a:p>
            <a:pPr algn="l">
              <a:lnSpc>
                <a:spcPct val="100000"/>
              </a:lnSpc>
            </a:pPr>
            <a:endParaRPr lang="en-US" sz="1800">
              <a:solidFill>
                <a:srgbClr val="000066"/>
              </a:solidFill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</a:t>
            </a:r>
            <a:r>
              <a:rPr lang="en-US" sz="1800">
                <a:solidFill>
                  <a:srgbClr val="FF1A1A"/>
                </a:solidFill>
                <a:latin typeface="Courier New" charset="0"/>
              </a:rPr>
              <a:t>rrmovl</a:t>
            </a:r>
            <a:r>
              <a:rPr lang="en-US" sz="1800">
                <a:solidFill>
                  <a:srgbClr val="000066"/>
                </a:solidFill>
                <a:latin typeface="Courier New" charset="0"/>
              </a:rPr>
              <a:t> %ebp,%esp	# Pop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</a:t>
            </a:r>
            <a:r>
              <a:rPr lang="en-US" sz="1800">
                <a:solidFill>
                  <a:srgbClr val="FF1A1A"/>
                </a:solidFill>
                <a:latin typeface="Courier New" charset="0"/>
              </a:rPr>
              <a:t>rrmovl</a:t>
            </a:r>
            <a:r>
              <a:rPr lang="en-US" sz="1800">
                <a:solidFill>
                  <a:srgbClr val="000066"/>
                </a:solidFill>
                <a:latin typeface="Courier New" charset="0"/>
              </a:rPr>
              <a:t> %ecx,%eax	# Rtn len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popl %ebp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ret</a:t>
            </a:r>
          </a:p>
        </p:txBody>
      </p:sp>
    </p:spTree>
    <p:extLst>
      <p:ext uri="{BB962C8B-B14F-4D97-AF65-F5344CB8AC3E}">
        <p14:creationId xmlns:p14="http://schemas.microsoft.com/office/powerpoint/2010/main" val="356664283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6259" eaLnBrk="1" hangingPunct="1">
              <a:defRPr/>
            </a:pPr>
            <a:r>
              <a:rPr lang="en-US">
                <a:ea typeface="+mj-ea"/>
                <a:cs typeface="+mj-cs"/>
              </a:rPr>
              <a:t>Assembling Y86 Program</a:t>
            </a:r>
          </a:p>
        </p:txBody>
      </p:sp>
      <p:sp>
        <p:nvSpPr>
          <p:cNvPr id="7270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90567" y="1832029"/>
            <a:ext cx="8307387" cy="4613275"/>
          </a:xfrm>
        </p:spPr>
        <p:txBody>
          <a:bodyPr/>
          <a:lstStyle/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Generates </a:t>
            </a:r>
            <a:r>
              <a:rPr lang="ja-JP" altLang="en-US">
                <a:latin typeface="Helvetica" charset="0"/>
                <a:ea typeface="ＭＳ Ｐゴシック" charset="0"/>
              </a:rPr>
              <a:t>“</a:t>
            </a:r>
            <a:r>
              <a:rPr lang="en-US" altLang="ja-JP">
                <a:latin typeface="Helvetica" charset="0"/>
                <a:ea typeface="ＭＳ Ｐゴシック" charset="0"/>
              </a:rPr>
              <a:t>object code</a:t>
            </a:r>
            <a:r>
              <a:rPr lang="ja-JP" altLang="en-US">
                <a:latin typeface="Helvetica" charset="0"/>
                <a:ea typeface="ＭＳ Ｐゴシック" charset="0"/>
              </a:rPr>
              <a:t>”</a:t>
            </a:r>
            <a:r>
              <a:rPr lang="en-US" altLang="ja-JP">
                <a:latin typeface="Helvetica" charset="0"/>
                <a:ea typeface="ＭＳ Ｐゴシック" charset="0"/>
              </a:rPr>
              <a:t> file </a:t>
            </a:r>
            <a:r>
              <a:rPr lang="en-US" altLang="ja-JP" sz="1800">
                <a:latin typeface="Courier New" charset="0"/>
                <a:ea typeface="ＭＳ Ｐゴシック" charset="0"/>
              </a:rPr>
              <a:t>eg.yo</a:t>
            </a:r>
            <a:endParaRPr lang="en-US" altLang="ja-JP">
              <a:latin typeface="Helvetica" charset="0"/>
              <a:ea typeface="ＭＳ Ｐゴシック" charset="0"/>
            </a:endParaRPr>
          </a:p>
          <a:p>
            <a:pPr lvl="2" eaLnBrk="1" hangingPunct="1"/>
            <a:r>
              <a:rPr lang="en-US">
                <a:latin typeface="Helvetica" charset="0"/>
                <a:ea typeface="ＭＳ Ｐゴシック" charset="0"/>
              </a:rPr>
              <a:t>Actually looks like disassembler output</a:t>
            </a:r>
          </a:p>
        </p:txBody>
      </p:sp>
      <p:sp>
        <p:nvSpPr>
          <p:cNvPr id="72707" name="Text Box 4"/>
          <p:cNvSpPr txBox="1">
            <a:spLocks noChangeArrowheads="1"/>
          </p:cNvSpPr>
          <p:nvPr/>
        </p:nvSpPr>
        <p:spPr bwMode="auto">
          <a:xfrm>
            <a:off x="228654" y="1298575"/>
            <a:ext cx="2976563" cy="3683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lIns="45372" tIns="45372" rIns="45372" bIns="45372">
            <a:spAutoFit/>
          </a:bodyPr>
          <a:lstStyle>
            <a:lvl1pPr marL="342900" indent="-342900"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454025"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lvl="1" indent="0"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unix&gt; yas eg.ys</a:t>
            </a:r>
          </a:p>
        </p:txBody>
      </p:sp>
      <p:sp>
        <p:nvSpPr>
          <p:cNvPr id="72708" name="Text Box 5"/>
          <p:cNvSpPr txBox="1">
            <a:spLocks noChangeArrowheads="1"/>
          </p:cNvSpPr>
          <p:nvPr/>
        </p:nvSpPr>
        <p:spPr bwMode="auto">
          <a:xfrm>
            <a:off x="687442" y="2976563"/>
            <a:ext cx="7705725" cy="2670175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lIns="45372" tIns="45372" rIns="45372" bIns="45372">
            <a:spAutoFit/>
          </a:bodyPr>
          <a:lstStyle>
            <a:lvl1pPr marL="342900" indent="-342900"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454025"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lvl="1" indent="0" algn="l">
              <a:lnSpc>
                <a:spcPct val="100000"/>
              </a:lnSpc>
            </a:pPr>
            <a:r>
              <a:rPr lang="en-US" sz="1400">
                <a:solidFill>
                  <a:srgbClr val="000066"/>
                </a:solidFill>
                <a:latin typeface="Courier New" charset="0"/>
              </a:rPr>
              <a:t>  0x000: 308400010000 | 	irmovl Stack,%esp	# Set up stack</a:t>
            </a:r>
          </a:p>
          <a:p>
            <a:pPr lvl="1" indent="0" algn="l">
              <a:lnSpc>
                <a:spcPct val="100000"/>
              </a:lnSpc>
            </a:pPr>
            <a:r>
              <a:rPr lang="en-US" sz="1400">
                <a:solidFill>
                  <a:srgbClr val="000066"/>
                </a:solidFill>
                <a:latin typeface="Courier New" charset="0"/>
              </a:rPr>
              <a:t>  0x006: 2045         | 	rrmovl %esp,%ebp	# Set up frame</a:t>
            </a:r>
          </a:p>
          <a:p>
            <a:pPr lvl="1" indent="0" algn="l">
              <a:lnSpc>
                <a:spcPct val="100000"/>
              </a:lnSpc>
            </a:pPr>
            <a:r>
              <a:rPr lang="en-US" sz="1400">
                <a:solidFill>
                  <a:srgbClr val="000066"/>
                </a:solidFill>
                <a:latin typeface="Courier New" charset="0"/>
              </a:rPr>
              <a:t>  0x008: 308218000000 | 	irmovl List,%edx</a:t>
            </a:r>
          </a:p>
          <a:p>
            <a:pPr lvl="1" indent="0" algn="l">
              <a:lnSpc>
                <a:spcPct val="100000"/>
              </a:lnSpc>
            </a:pPr>
            <a:r>
              <a:rPr lang="en-US" sz="1400">
                <a:solidFill>
                  <a:srgbClr val="000066"/>
                </a:solidFill>
                <a:latin typeface="Courier New" charset="0"/>
              </a:rPr>
              <a:t>  0x00e: a028         | 	pushl %edx		# Push argument</a:t>
            </a:r>
          </a:p>
          <a:p>
            <a:pPr lvl="1" indent="0" algn="l">
              <a:lnSpc>
                <a:spcPct val="100000"/>
              </a:lnSpc>
            </a:pPr>
            <a:r>
              <a:rPr lang="en-US" sz="1400">
                <a:solidFill>
                  <a:srgbClr val="000066"/>
                </a:solidFill>
                <a:latin typeface="Courier New" charset="0"/>
              </a:rPr>
              <a:t>  0x010: 8028000000   | 	call len2		# Call Function</a:t>
            </a:r>
          </a:p>
          <a:p>
            <a:pPr lvl="1" indent="0" algn="l">
              <a:lnSpc>
                <a:spcPct val="100000"/>
              </a:lnSpc>
            </a:pPr>
            <a:r>
              <a:rPr lang="en-US" sz="1400">
                <a:solidFill>
                  <a:srgbClr val="000066"/>
                </a:solidFill>
                <a:latin typeface="Courier New" charset="0"/>
              </a:rPr>
              <a:t>  0x015: 10           | 	halt			# Halt</a:t>
            </a:r>
          </a:p>
          <a:p>
            <a:pPr lvl="1" indent="0" algn="l">
              <a:lnSpc>
                <a:spcPct val="100000"/>
              </a:lnSpc>
            </a:pPr>
            <a:r>
              <a:rPr lang="en-US" sz="1400">
                <a:solidFill>
                  <a:srgbClr val="000066"/>
                </a:solidFill>
                <a:latin typeface="Courier New" charset="0"/>
              </a:rPr>
              <a:t>  0x018:              | .align 4</a:t>
            </a:r>
          </a:p>
          <a:p>
            <a:pPr lvl="1" indent="0" algn="l">
              <a:lnSpc>
                <a:spcPct val="100000"/>
              </a:lnSpc>
            </a:pPr>
            <a:r>
              <a:rPr lang="en-US" sz="1400">
                <a:solidFill>
                  <a:srgbClr val="000066"/>
                </a:solidFill>
                <a:latin typeface="Courier New" charset="0"/>
              </a:rPr>
              <a:t>  0x018:              | List:			# List of elements</a:t>
            </a:r>
          </a:p>
          <a:p>
            <a:pPr lvl="1" indent="0" algn="l">
              <a:lnSpc>
                <a:spcPct val="100000"/>
              </a:lnSpc>
            </a:pPr>
            <a:r>
              <a:rPr lang="en-US" sz="1400">
                <a:solidFill>
                  <a:srgbClr val="000066"/>
                </a:solidFill>
                <a:latin typeface="Courier New" charset="0"/>
              </a:rPr>
              <a:t>  0x018: b3130000     | 	.long 5043</a:t>
            </a:r>
          </a:p>
          <a:p>
            <a:pPr lvl="1" indent="0" algn="l">
              <a:lnSpc>
                <a:spcPct val="100000"/>
              </a:lnSpc>
            </a:pPr>
            <a:r>
              <a:rPr lang="en-US" sz="1400">
                <a:solidFill>
                  <a:srgbClr val="000066"/>
                </a:solidFill>
                <a:latin typeface="Courier New" charset="0"/>
              </a:rPr>
              <a:t>  0x01c: ed170000     | 	.long 6125</a:t>
            </a:r>
          </a:p>
          <a:p>
            <a:pPr lvl="1" indent="0" algn="l">
              <a:lnSpc>
                <a:spcPct val="100000"/>
              </a:lnSpc>
            </a:pPr>
            <a:r>
              <a:rPr lang="en-US" sz="1400">
                <a:solidFill>
                  <a:srgbClr val="000066"/>
                </a:solidFill>
                <a:latin typeface="Courier New" charset="0"/>
              </a:rPr>
              <a:t>  0x020: e31c0000     | 	.long 7395</a:t>
            </a:r>
          </a:p>
          <a:p>
            <a:pPr lvl="1" indent="0" algn="l">
              <a:lnSpc>
                <a:spcPct val="100000"/>
              </a:lnSpc>
            </a:pPr>
            <a:r>
              <a:rPr lang="en-US" sz="1400">
                <a:solidFill>
                  <a:srgbClr val="000066"/>
                </a:solidFill>
                <a:latin typeface="Courier New" charset="0"/>
              </a:rPr>
              <a:t>  0x024: 00000000     | 	.long 0</a:t>
            </a:r>
          </a:p>
        </p:txBody>
      </p:sp>
    </p:spTree>
    <p:extLst>
      <p:ext uri="{BB962C8B-B14F-4D97-AF65-F5344CB8AC3E}">
        <p14:creationId xmlns:p14="http://schemas.microsoft.com/office/powerpoint/2010/main" val="34105864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6445" eaLnBrk="1" hangingPunct="1">
              <a:defRPr/>
            </a:pPr>
            <a:r>
              <a:rPr lang="en-US">
                <a:ea typeface="+mj-ea"/>
                <a:cs typeface="+mj-cs"/>
              </a:rPr>
              <a:t>Y86 Instructions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2498" indent="-382498" defTabSz="905088" eaLnBrk="1" hangingPunct="1"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Format</a:t>
            </a:r>
          </a:p>
          <a:p>
            <a:pPr marL="736662" lvl="1" indent="-242406" defTabSz="905088" eaLnBrk="1" hangingPunct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1-</a:t>
            </a:r>
            <a:r>
              <a:rPr lang="en-US" dirty="0" smtClean="0">
                <a:latin typeface="Helvetica" charset="0"/>
                <a:ea typeface="ＭＳ Ｐゴシック" charset="0"/>
              </a:rPr>
              <a:t>-10 </a:t>
            </a:r>
            <a:r>
              <a:rPr lang="en-US" dirty="0">
                <a:latin typeface="Helvetica" charset="0"/>
                <a:ea typeface="ＭＳ Ｐゴシック" charset="0"/>
              </a:rPr>
              <a:t>bytes of information read from memory</a:t>
            </a:r>
          </a:p>
          <a:p>
            <a:pPr marL="1136472" lvl="2" indent="-236110" defTabSz="905088" eaLnBrk="1" hangingPunct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Can determine instruction length from first byte</a:t>
            </a:r>
          </a:p>
          <a:p>
            <a:pPr marL="1136472" lvl="2" indent="-236110" defTabSz="905088" eaLnBrk="1" hangingPunct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Not as many instruction types, and simpler encoding than with </a:t>
            </a:r>
            <a:r>
              <a:rPr lang="en-US" dirty="0" smtClean="0">
                <a:latin typeface="Helvetica" charset="0"/>
                <a:ea typeface="ＭＳ Ｐゴシック" charset="0"/>
              </a:rPr>
              <a:t>x86-64</a:t>
            </a:r>
            <a:endParaRPr lang="en-US" dirty="0">
              <a:latin typeface="Helvetica" charset="0"/>
              <a:ea typeface="ＭＳ Ｐゴシック" charset="0"/>
            </a:endParaRPr>
          </a:p>
          <a:p>
            <a:pPr marL="736662" lvl="1" indent="-242406" defTabSz="905088" eaLnBrk="1" hangingPunct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Each accesses and modifies some part(s) of the program state</a:t>
            </a:r>
          </a:p>
          <a:p>
            <a:pPr marL="1136472" lvl="2" indent="-236110" defTabSz="905088" eaLnBrk="1" hangingPunct="1">
              <a:defRPr/>
            </a:pPr>
            <a:endParaRPr lang="en-US" dirty="0">
              <a:latin typeface="Helvetica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6259" eaLnBrk="1" hangingPunct="1">
              <a:defRPr/>
            </a:pPr>
            <a:r>
              <a:rPr lang="en-US">
                <a:ea typeface="+mj-ea"/>
                <a:cs typeface="+mj-cs"/>
              </a:rPr>
              <a:t>Simulating Y86 Program</a:t>
            </a:r>
          </a:p>
        </p:txBody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67" y="1832029"/>
            <a:ext cx="8307387" cy="4613275"/>
          </a:xfrm>
        </p:spPr>
        <p:txBody>
          <a:bodyPr/>
          <a:lstStyle/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Instruction set simulator</a:t>
            </a:r>
          </a:p>
          <a:p>
            <a:pPr lvl="2" eaLnBrk="1" hangingPunct="1"/>
            <a:r>
              <a:rPr lang="en-US">
                <a:latin typeface="Helvetica" charset="0"/>
                <a:ea typeface="ＭＳ Ｐゴシック" charset="0"/>
              </a:rPr>
              <a:t>Computes effect of each instruction on processor state</a:t>
            </a:r>
          </a:p>
          <a:p>
            <a:pPr lvl="2" eaLnBrk="1" hangingPunct="1"/>
            <a:r>
              <a:rPr lang="en-US">
                <a:latin typeface="Helvetica" charset="0"/>
                <a:ea typeface="ＭＳ Ｐゴシック" charset="0"/>
              </a:rPr>
              <a:t>Prints changes in state from original</a:t>
            </a:r>
          </a:p>
        </p:txBody>
      </p:sp>
      <p:sp>
        <p:nvSpPr>
          <p:cNvPr id="73731" name="Text Box 4"/>
          <p:cNvSpPr txBox="1">
            <a:spLocks noChangeArrowheads="1"/>
          </p:cNvSpPr>
          <p:nvPr/>
        </p:nvSpPr>
        <p:spPr bwMode="auto">
          <a:xfrm>
            <a:off x="228654" y="1298575"/>
            <a:ext cx="2976563" cy="3683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lIns="45372" tIns="45372" rIns="45372" bIns="45372">
            <a:spAutoFit/>
          </a:bodyPr>
          <a:lstStyle>
            <a:lvl1pPr marL="342900" indent="-342900"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454025"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lvl="1" indent="0"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unix&gt; yis eg.yo</a:t>
            </a:r>
          </a:p>
        </p:txBody>
      </p:sp>
      <p:sp>
        <p:nvSpPr>
          <p:cNvPr id="73732" name="Text Box 5"/>
          <p:cNvSpPr txBox="1">
            <a:spLocks noChangeArrowheads="1"/>
          </p:cNvSpPr>
          <p:nvPr/>
        </p:nvSpPr>
        <p:spPr bwMode="auto">
          <a:xfrm>
            <a:off x="687442" y="2976617"/>
            <a:ext cx="7705725" cy="288290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lIns="45372" tIns="45372" rIns="45372" bIns="45372">
            <a:spAutoFit/>
          </a:bodyPr>
          <a:lstStyle>
            <a:lvl1pPr marL="342900" indent="-342900"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454025"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lvl="1" indent="0" algn="l">
              <a:lnSpc>
                <a:spcPct val="100000"/>
              </a:lnSpc>
            </a:pPr>
            <a:r>
              <a:rPr lang="en-US" sz="1400">
                <a:solidFill>
                  <a:srgbClr val="000066"/>
                </a:solidFill>
                <a:latin typeface="Courier New" charset="0"/>
              </a:rPr>
              <a:t>Stopped in 41 steps at PC = 0x16.  Exception 'HLT', CC Z=1 S=0 O=0</a:t>
            </a:r>
          </a:p>
          <a:p>
            <a:pPr lvl="1" indent="0" algn="l">
              <a:lnSpc>
                <a:spcPct val="100000"/>
              </a:lnSpc>
            </a:pPr>
            <a:r>
              <a:rPr lang="en-US" sz="1400">
                <a:solidFill>
                  <a:srgbClr val="000066"/>
                </a:solidFill>
                <a:latin typeface="Courier New" charset="0"/>
              </a:rPr>
              <a:t>Changes to registers:</a:t>
            </a:r>
          </a:p>
          <a:p>
            <a:pPr lvl="1" indent="0" algn="l">
              <a:lnSpc>
                <a:spcPct val="100000"/>
              </a:lnSpc>
            </a:pPr>
            <a:r>
              <a:rPr lang="en-US" sz="1400">
                <a:solidFill>
                  <a:srgbClr val="000066"/>
                </a:solidFill>
                <a:latin typeface="Courier New" charset="0"/>
              </a:rPr>
              <a:t>%eax:	0x00000000	0x00000003</a:t>
            </a:r>
          </a:p>
          <a:p>
            <a:pPr lvl="1" indent="0" algn="l">
              <a:lnSpc>
                <a:spcPct val="100000"/>
              </a:lnSpc>
            </a:pPr>
            <a:r>
              <a:rPr lang="en-US" sz="1400">
                <a:solidFill>
                  <a:srgbClr val="000066"/>
                </a:solidFill>
                <a:latin typeface="Courier New" charset="0"/>
              </a:rPr>
              <a:t>%ecx:	0x00000000	0x00000003</a:t>
            </a:r>
          </a:p>
          <a:p>
            <a:pPr lvl="1" indent="0" algn="l">
              <a:lnSpc>
                <a:spcPct val="100000"/>
              </a:lnSpc>
            </a:pPr>
            <a:r>
              <a:rPr lang="en-US" sz="1400">
                <a:solidFill>
                  <a:srgbClr val="000066"/>
                </a:solidFill>
                <a:latin typeface="Courier New" charset="0"/>
              </a:rPr>
              <a:t>%edx:	0x00000000	0x00000028</a:t>
            </a:r>
          </a:p>
          <a:p>
            <a:pPr lvl="1" indent="0" algn="l">
              <a:lnSpc>
                <a:spcPct val="100000"/>
              </a:lnSpc>
            </a:pPr>
            <a:r>
              <a:rPr lang="en-US" sz="1400">
                <a:solidFill>
                  <a:srgbClr val="000066"/>
                </a:solidFill>
                <a:latin typeface="Courier New" charset="0"/>
              </a:rPr>
              <a:t>%esp:	0x00000000	0x000000fc</a:t>
            </a:r>
          </a:p>
          <a:p>
            <a:pPr lvl="1" indent="0" algn="l">
              <a:lnSpc>
                <a:spcPct val="100000"/>
              </a:lnSpc>
            </a:pPr>
            <a:r>
              <a:rPr lang="en-US" sz="1400">
                <a:solidFill>
                  <a:srgbClr val="000066"/>
                </a:solidFill>
                <a:latin typeface="Courier New" charset="0"/>
              </a:rPr>
              <a:t>%ebp:	0x00000000	0x00000100</a:t>
            </a:r>
          </a:p>
          <a:p>
            <a:pPr lvl="1" indent="0" algn="l">
              <a:lnSpc>
                <a:spcPct val="100000"/>
              </a:lnSpc>
            </a:pPr>
            <a:r>
              <a:rPr lang="en-US" sz="1400">
                <a:solidFill>
                  <a:srgbClr val="000066"/>
                </a:solidFill>
                <a:latin typeface="Courier New" charset="0"/>
              </a:rPr>
              <a:t>%esi:	0x00000000	0x00000004</a:t>
            </a:r>
          </a:p>
          <a:p>
            <a:pPr lvl="1" indent="0" algn="l">
              <a:lnSpc>
                <a:spcPct val="100000"/>
              </a:lnSpc>
            </a:pPr>
            <a:endParaRPr lang="en-US" sz="1400">
              <a:solidFill>
                <a:srgbClr val="000066"/>
              </a:solidFill>
              <a:latin typeface="Courier New" charset="0"/>
            </a:endParaRPr>
          </a:p>
          <a:p>
            <a:pPr lvl="1" indent="0" algn="l">
              <a:lnSpc>
                <a:spcPct val="100000"/>
              </a:lnSpc>
            </a:pPr>
            <a:r>
              <a:rPr lang="en-US" sz="1400">
                <a:solidFill>
                  <a:srgbClr val="000066"/>
                </a:solidFill>
                <a:latin typeface="Courier New" charset="0"/>
              </a:rPr>
              <a:t>Changes to memory:</a:t>
            </a:r>
          </a:p>
          <a:p>
            <a:pPr lvl="1" indent="0" algn="l">
              <a:lnSpc>
                <a:spcPct val="100000"/>
              </a:lnSpc>
            </a:pPr>
            <a:r>
              <a:rPr lang="en-US" sz="1400">
                <a:solidFill>
                  <a:srgbClr val="000066"/>
                </a:solidFill>
                <a:latin typeface="Courier New" charset="0"/>
              </a:rPr>
              <a:t>0x00f4:	0x00000000	0x00000100</a:t>
            </a:r>
          </a:p>
          <a:p>
            <a:pPr lvl="1" indent="0" algn="l">
              <a:lnSpc>
                <a:spcPct val="100000"/>
              </a:lnSpc>
            </a:pPr>
            <a:r>
              <a:rPr lang="en-US" sz="1400">
                <a:solidFill>
                  <a:srgbClr val="000066"/>
                </a:solidFill>
                <a:latin typeface="Courier New" charset="0"/>
              </a:rPr>
              <a:t>0x00f8:	0x00000000	0x00000015</a:t>
            </a:r>
          </a:p>
          <a:p>
            <a:pPr lvl="1" indent="0" algn="l">
              <a:lnSpc>
                <a:spcPct val="100000"/>
              </a:lnSpc>
            </a:pPr>
            <a:r>
              <a:rPr lang="en-US" sz="1400">
                <a:solidFill>
                  <a:srgbClr val="000066"/>
                </a:solidFill>
                <a:latin typeface="Courier New" charset="0"/>
              </a:rPr>
              <a:t>0x00fc:	0x00000000	0x00000018</a:t>
            </a:r>
          </a:p>
        </p:txBody>
      </p:sp>
    </p:spTree>
    <p:extLst>
      <p:ext uri="{BB962C8B-B14F-4D97-AF65-F5344CB8AC3E}">
        <p14:creationId xmlns:p14="http://schemas.microsoft.com/office/powerpoint/2010/main" val="337849246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6259" eaLnBrk="1" hangingPunct="1">
              <a:defRPr/>
            </a:pPr>
            <a:r>
              <a:rPr lang="en-US">
                <a:ea typeface="+mj-ea"/>
                <a:cs typeface="+mj-cs"/>
              </a:rPr>
              <a:t>Y86 Program Structure</a:t>
            </a:r>
          </a:p>
        </p:txBody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46738" y="1298629"/>
            <a:ext cx="3332162" cy="5222875"/>
          </a:xfrm>
        </p:spPr>
        <p:txBody>
          <a:bodyPr/>
          <a:lstStyle/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Program starts at address 0</a:t>
            </a:r>
          </a:p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Must set up stack</a:t>
            </a:r>
          </a:p>
          <a:p>
            <a:pPr lvl="2" eaLnBrk="1" hangingPunct="1"/>
            <a:r>
              <a:rPr lang="en-US">
                <a:latin typeface="Helvetica" charset="0"/>
                <a:ea typeface="ＭＳ Ｐゴシック" charset="0"/>
              </a:rPr>
              <a:t>Make sure don</a:t>
            </a:r>
            <a:r>
              <a:rPr lang="ja-JP" altLang="en-US">
                <a:latin typeface="Helvetica" charset="0"/>
                <a:ea typeface="ＭＳ Ｐゴシック" charset="0"/>
              </a:rPr>
              <a:t>’</a:t>
            </a:r>
            <a:r>
              <a:rPr lang="en-US" altLang="ja-JP">
                <a:latin typeface="Helvetica" charset="0"/>
                <a:ea typeface="ＭＳ Ｐゴシック" charset="0"/>
              </a:rPr>
              <a:t>t overwrite code!</a:t>
            </a:r>
          </a:p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Must initialize data</a:t>
            </a:r>
          </a:p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Can use symbolic names</a:t>
            </a:r>
          </a:p>
          <a:p>
            <a:pPr lvl="1" eaLnBrk="1" hangingPunct="1"/>
            <a:endParaRPr lang="en-US">
              <a:latin typeface="Helvetica" charset="0"/>
              <a:ea typeface="ＭＳ Ｐゴシック" charset="0"/>
            </a:endParaRPr>
          </a:p>
        </p:txBody>
      </p:sp>
      <p:sp>
        <p:nvSpPr>
          <p:cNvPr id="108547" name="Text Box 6"/>
          <p:cNvSpPr txBox="1">
            <a:spLocks noChangeArrowheads="1"/>
          </p:cNvSpPr>
          <p:nvPr/>
        </p:nvSpPr>
        <p:spPr bwMode="auto">
          <a:xfrm>
            <a:off x="228654" y="992242"/>
            <a:ext cx="5722938" cy="5614987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lIns="45372" tIns="45372" rIns="45372" bIns="45372">
            <a:spAutoFit/>
          </a:bodyPr>
          <a:lstStyle>
            <a:lvl1pPr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irmovl Stack,%esp	# Set up stack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rrmovl %esp,%ebp	# Set up frame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irmovl List,%edx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pushl %edx	# Push argument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call len2	# Call Function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halt	# Halt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.align 4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List:	# List of elements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.long 5043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.long 6125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.long 7395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.long 0</a:t>
            </a:r>
          </a:p>
          <a:p>
            <a:pPr algn="l">
              <a:lnSpc>
                <a:spcPct val="100000"/>
              </a:lnSpc>
            </a:pPr>
            <a:endParaRPr lang="en-US" sz="1800">
              <a:solidFill>
                <a:srgbClr val="000066"/>
              </a:solidFill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# Function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len2: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. . .</a:t>
            </a:r>
          </a:p>
          <a:p>
            <a:pPr algn="l">
              <a:lnSpc>
                <a:spcPct val="100000"/>
              </a:lnSpc>
            </a:pPr>
            <a:endParaRPr lang="en-US" sz="1800">
              <a:solidFill>
                <a:srgbClr val="000066"/>
              </a:solidFill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# Allocate space for stack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.pos 0x100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Stack:	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808" name="Rectangle 80"/>
          <p:cNvSpPr>
            <a:spLocks noGrp="1" noChangeArrowheads="1"/>
          </p:cNvSpPr>
          <p:nvPr>
            <p:ph type="title"/>
          </p:nvPr>
        </p:nvSpPr>
        <p:spPr>
          <a:xfrm>
            <a:off x="405402" y="248135"/>
            <a:ext cx="5622796" cy="780909"/>
          </a:xfrm>
        </p:spPr>
        <p:txBody>
          <a:bodyPr/>
          <a:lstStyle/>
          <a:p>
            <a:pPr defTabSz="905978">
              <a:defRPr/>
            </a:pPr>
            <a:r>
              <a:rPr lang="en-US" dirty="0" smtClean="0"/>
              <a:t>Y86 SEQ </a:t>
            </a:r>
            <a:r>
              <a:rPr lang="en-US" dirty="0"/>
              <a:t>Hardware Structure</a:t>
            </a:r>
          </a:p>
        </p:txBody>
      </p:sp>
      <p:sp>
        <p:nvSpPr>
          <p:cNvPr id="329809" name="Rectangle 81"/>
          <p:cNvSpPr>
            <a:spLocks noGrp="1" noChangeArrowheads="1"/>
          </p:cNvSpPr>
          <p:nvPr>
            <p:ph type="body" idx="1"/>
          </p:nvPr>
        </p:nvSpPr>
        <p:spPr>
          <a:xfrm>
            <a:off x="290917" y="1221462"/>
            <a:ext cx="4668972" cy="5223022"/>
          </a:xfrm>
        </p:spPr>
        <p:txBody>
          <a:bodyPr/>
          <a:lstStyle/>
          <a:p>
            <a:pPr marL="383557" indent="-383557" defTabSz="905978">
              <a:defRPr/>
            </a:pPr>
            <a:r>
              <a:rPr lang="en-US" sz="2000" dirty="0"/>
              <a:t>State</a:t>
            </a:r>
          </a:p>
          <a:p>
            <a:pPr marL="740280" lvl="1" indent="-244655" defTabSz="905978">
              <a:buFont typeface="Wingdings" pitchFamily="-1" charset="2"/>
              <a:buChar char="n"/>
              <a:defRPr/>
            </a:pPr>
            <a:r>
              <a:rPr lang="en-US" sz="1800" dirty="0"/>
              <a:t>Program counter register (PC)</a:t>
            </a:r>
          </a:p>
          <a:p>
            <a:pPr marL="740280" lvl="1" indent="-244655" defTabSz="905978">
              <a:buFont typeface="Wingdings" pitchFamily="-1" charset="2"/>
              <a:buChar char="n"/>
              <a:defRPr/>
            </a:pPr>
            <a:r>
              <a:rPr lang="en-US" sz="1800" dirty="0"/>
              <a:t>Condition code register (CC)</a:t>
            </a:r>
          </a:p>
          <a:p>
            <a:pPr marL="740280" lvl="1" indent="-244655" defTabSz="905978">
              <a:buFont typeface="Wingdings" pitchFamily="-1" charset="2"/>
              <a:buChar char="n"/>
              <a:defRPr/>
            </a:pPr>
            <a:r>
              <a:rPr lang="en-US" sz="1800" dirty="0"/>
              <a:t>Register File</a:t>
            </a:r>
          </a:p>
          <a:p>
            <a:pPr marL="740280" lvl="1" indent="-244655" defTabSz="905978">
              <a:buFont typeface="Wingdings" pitchFamily="-1" charset="2"/>
              <a:buChar char="n"/>
              <a:defRPr/>
            </a:pPr>
            <a:r>
              <a:rPr lang="en-US" sz="1800" dirty="0"/>
              <a:t>Memories</a:t>
            </a:r>
          </a:p>
          <a:p>
            <a:pPr marL="1139618" lvl="2" indent="-236764" defTabSz="905978">
              <a:buFont typeface="Wingdings" pitchFamily="-1" charset="2"/>
              <a:buChar char="l"/>
              <a:defRPr/>
            </a:pPr>
            <a:r>
              <a:rPr lang="en-US" sz="1600" dirty="0"/>
              <a:t>Access same memory space</a:t>
            </a:r>
          </a:p>
          <a:p>
            <a:pPr marL="1139618" lvl="2" indent="-236764" defTabSz="905978">
              <a:buFont typeface="Wingdings" pitchFamily="-1" charset="2"/>
              <a:buChar char="l"/>
              <a:defRPr/>
            </a:pPr>
            <a:r>
              <a:rPr lang="en-US" sz="1600" dirty="0"/>
              <a:t>Data: for reading/writing program data</a:t>
            </a:r>
          </a:p>
          <a:p>
            <a:pPr marL="1139618" lvl="2" indent="-236764" defTabSz="905978">
              <a:buFont typeface="Wingdings" pitchFamily="-1" charset="2"/>
              <a:buChar char="l"/>
              <a:defRPr/>
            </a:pPr>
            <a:r>
              <a:rPr lang="en-US" sz="1600" dirty="0"/>
              <a:t>Instruction: for reading instructions</a:t>
            </a:r>
          </a:p>
          <a:p>
            <a:pPr marL="383557" indent="-383557" defTabSz="905978">
              <a:defRPr/>
            </a:pPr>
            <a:r>
              <a:rPr lang="en-US" sz="2000" dirty="0"/>
              <a:t>Instruction Flow</a:t>
            </a:r>
          </a:p>
          <a:p>
            <a:pPr marL="740280" lvl="1" indent="-244655" defTabSz="905978">
              <a:buFont typeface="Wingdings" pitchFamily="-1" charset="2"/>
              <a:buChar char="n"/>
              <a:defRPr/>
            </a:pPr>
            <a:r>
              <a:rPr lang="en-US" sz="1800" dirty="0"/>
              <a:t>Read instruction at address specified by PC</a:t>
            </a:r>
          </a:p>
          <a:p>
            <a:pPr marL="740280" lvl="1" indent="-244655" defTabSz="905978">
              <a:buFont typeface="Wingdings" pitchFamily="-1" charset="2"/>
              <a:buChar char="n"/>
              <a:defRPr/>
            </a:pPr>
            <a:r>
              <a:rPr lang="en-US" sz="1800" dirty="0"/>
              <a:t>Process through stages</a:t>
            </a:r>
          </a:p>
          <a:p>
            <a:pPr marL="740280" lvl="1" indent="-244655" defTabSz="905978">
              <a:buFont typeface="Wingdings" pitchFamily="-1" charset="2"/>
              <a:buChar char="n"/>
              <a:defRPr/>
            </a:pPr>
            <a:r>
              <a:rPr lang="en-US" sz="1800" dirty="0"/>
              <a:t>Update program counter</a:t>
            </a:r>
          </a:p>
        </p:txBody>
      </p:sp>
      <p:pic>
        <p:nvPicPr>
          <p:cNvPr id="97283" name="Picture 1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877" y="69980"/>
            <a:ext cx="368176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18317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98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298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298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98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298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98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298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298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298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298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298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0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2980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809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5" name="Rectangle 3"/>
          <p:cNvSpPr>
            <a:spLocks noGrp="1" noChangeArrowheads="1"/>
          </p:cNvSpPr>
          <p:nvPr>
            <p:ph type="title"/>
          </p:nvPr>
        </p:nvSpPr>
        <p:spPr>
          <a:xfrm>
            <a:off x="405402" y="248135"/>
            <a:ext cx="5622796" cy="780909"/>
          </a:xfrm>
        </p:spPr>
        <p:txBody>
          <a:bodyPr/>
          <a:lstStyle/>
          <a:p>
            <a:pPr defTabSz="905978">
              <a:defRPr/>
            </a:pPr>
            <a:r>
              <a:rPr lang="en-US"/>
              <a:t>SEQ Stages</a:t>
            </a:r>
          </a:p>
        </p:txBody>
      </p:sp>
      <p:sp>
        <p:nvSpPr>
          <p:cNvPr id="3307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917" y="1221462"/>
            <a:ext cx="4668972" cy="5223022"/>
          </a:xfrm>
        </p:spPr>
        <p:txBody>
          <a:bodyPr/>
          <a:lstStyle/>
          <a:p>
            <a:pPr marL="383557" indent="-383557" defTabSz="905978">
              <a:defRPr/>
            </a:pPr>
            <a:r>
              <a:rPr lang="en-US" sz="2000" dirty="0"/>
              <a:t>Fetch</a:t>
            </a:r>
          </a:p>
          <a:p>
            <a:pPr marL="740280" lvl="1" indent="-244655" defTabSz="905978">
              <a:buFont typeface="Wingdings" pitchFamily="-1" charset="2"/>
              <a:buChar char="n"/>
              <a:defRPr/>
            </a:pPr>
            <a:r>
              <a:rPr lang="en-US" sz="1800" dirty="0"/>
              <a:t>Read instruction from instruction memory</a:t>
            </a:r>
          </a:p>
          <a:p>
            <a:pPr marL="383557" indent="-383557" defTabSz="905978">
              <a:defRPr/>
            </a:pPr>
            <a:r>
              <a:rPr lang="en-US" sz="2000" dirty="0"/>
              <a:t>Decode</a:t>
            </a:r>
          </a:p>
          <a:p>
            <a:pPr marL="740280" lvl="1" indent="-244655" defTabSz="905978">
              <a:buFont typeface="Wingdings" pitchFamily="-1" charset="2"/>
              <a:buChar char="n"/>
              <a:defRPr/>
            </a:pPr>
            <a:r>
              <a:rPr lang="en-US" sz="1800" dirty="0"/>
              <a:t>Read program registers</a:t>
            </a:r>
          </a:p>
          <a:p>
            <a:pPr marL="383557" indent="-383557" defTabSz="905978">
              <a:defRPr/>
            </a:pPr>
            <a:r>
              <a:rPr lang="en-US" sz="2000" dirty="0"/>
              <a:t>Execute</a:t>
            </a:r>
          </a:p>
          <a:p>
            <a:pPr marL="740280" lvl="1" indent="-244655" defTabSz="905978">
              <a:buFont typeface="Wingdings" pitchFamily="-1" charset="2"/>
              <a:buChar char="n"/>
              <a:defRPr/>
            </a:pPr>
            <a:r>
              <a:rPr lang="en-US" sz="1800" dirty="0"/>
              <a:t>Compute value or address</a:t>
            </a:r>
          </a:p>
          <a:p>
            <a:pPr marL="383557" indent="-383557" defTabSz="905978">
              <a:defRPr/>
            </a:pPr>
            <a:r>
              <a:rPr lang="en-US" sz="2000" dirty="0"/>
              <a:t>Memory</a:t>
            </a:r>
          </a:p>
          <a:p>
            <a:pPr marL="740280" lvl="1" indent="-244655" defTabSz="905978">
              <a:buFont typeface="Wingdings" pitchFamily="-1" charset="2"/>
              <a:buChar char="n"/>
              <a:defRPr/>
            </a:pPr>
            <a:r>
              <a:rPr lang="en-US" sz="1800" dirty="0"/>
              <a:t>Read or write data</a:t>
            </a:r>
          </a:p>
          <a:p>
            <a:pPr marL="383557" indent="-383557" defTabSz="905978">
              <a:defRPr/>
            </a:pPr>
            <a:r>
              <a:rPr lang="en-US" sz="2000" dirty="0"/>
              <a:t>Write Back</a:t>
            </a:r>
          </a:p>
          <a:p>
            <a:pPr marL="740280" lvl="1" indent="-244655" defTabSz="905978">
              <a:buFont typeface="Wingdings" pitchFamily="-1" charset="2"/>
              <a:buChar char="n"/>
              <a:defRPr/>
            </a:pPr>
            <a:r>
              <a:rPr lang="en-US" sz="1800" dirty="0"/>
              <a:t>Write program registers</a:t>
            </a:r>
          </a:p>
          <a:p>
            <a:pPr marL="383557" indent="-383557" defTabSz="905978">
              <a:defRPr/>
            </a:pPr>
            <a:r>
              <a:rPr lang="en-US" sz="2000" dirty="0"/>
              <a:t>PC</a:t>
            </a:r>
          </a:p>
          <a:p>
            <a:pPr marL="740280" lvl="1" indent="-244655" defTabSz="905978">
              <a:buFont typeface="Wingdings" pitchFamily="-1" charset="2"/>
              <a:buChar char="n"/>
              <a:defRPr/>
            </a:pPr>
            <a:r>
              <a:rPr lang="en-US" sz="1800" dirty="0"/>
              <a:t>Update program counter</a:t>
            </a:r>
          </a:p>
        </p:txBody>
      </p:sp>
      <p:pic>
        <p:nvPicPr>
          <p:cNvPr id="98307" name="Picture 17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160" y="0"/>
            <a:ext cx="368176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911602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8955" eaLnBrk="1" hangingPunct="1">
              <a:defRPr/>
            </a:pPr>
            <a:r>
              <a:rPr lang="en-US">
                <a:ea typeface="+mj-ea"/>
                <a:cs typeface="+mj-cs"/>
              </a:rPr>
              <a:t>SEQ Hardware</a:t>
            </a:r>
          </a:p>
        </p:txBody>
      </p:sp>
      <p:sp>
        <p:nvSpPr>
          <p:cNvPr id="359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943" y="1221462"/>
            <a:ext cx="3829606" cy="5223022"/>
          </a:xfrm>
        </p:spPr>
        <p:txBody>
          <a:bodyPr/>
          <a:lstStyle/>
          <a:p>
            <a:pPr marL="384133" indent="-384133" defTabSz="908955" eaLnBrk="1" hangingPunct="1">
              <a:defRPr/>
            </a:pPr>
            <a:r>
              <a:rPr lang="en-US" sz="2000" dirty="0">
                <a:latin typeface="Helvetica" charset="0"/>
              </a:rPr>
              <a:t>Key</a:t>
            </a:r>
          </a:p>
          <a:p>
            <a:pPr marL="739809" lvl="1" indent="-243440" defTabSz="908955" eaLnBrk="1" hangingPunct="1">
              <a:defRPr/>
            </a:pPr>
            <a:r>
              <a:rPr lang="en-US" sz="1800" dirty="0">
                <a:latin typeface="Helvetica" charset="0"/>
                <a:ea typeface="ＭＳ Ｐゴシック" charset="0"/>
              </a:rPr>
              <a:t>Blue boxes:     predesigned hardware blocks</a:t>
            </a:r>
          </a:p>
          <a:p>
            <a:pPr marL="1139749" lvl="2" indent="-237119" defTabSz="908955" eaLnBrk="1" hangingPunct="1">
              <a:defRPr/>
            </a:pPr>
            <a:r>
              <a:rPr lang="en-US" sz="1600" dirty="0">
                <a:latin typeface="Helvetica" charset="0"/>
                <a:ea typeface="ＭＳ Ｐゴシック" charset="0"/>
              </a:rPr>
              <a:t>E.g., memories, ALU</a:t>
            </a:r>
          </a:p>
          <a:p>
            <a:pPr marL="739809" lvl="1" indent="-243440" defTabSz="908955" eaLnBrk="1" hangingPunct="1">
              <a:defRPr/>
            </a:pPr>
            <a:r>
              <a:rPr lang="en-US" sz="1800" dirty="0">
                <a:latin typeface="Helvetica" charset="0"/>
                <a:ea typeface="ＭＳ Ｐゴシック" charset="0"/>
              </a:rPr>
              <a:t>Gray boxes:             control logic</a:t>
            </a:r>
          </a:p>
          <a:p>
            <a:pPr marL="1139749" lvl="2" indent="-237119" defTabSz="908955" eaLnBrk="1" hangingPunct="1">
              <a:defRPr/>
            </a:pPr>
            <a:r>
              <a:rPr lang="en-US" sz="1600" dirty="0">
                <a:latin typeface="Helvetica" charset="0"/>
                <a:ea typeface="ＭＳ Ｐゴシック" charset="0"/>
              </a:rPr>
              <a:t>Describe in HCL</a:t>
            </a:r>
          </a:p>
          <a:p>
            <a:pPr marL="739809" lvl="1" indent="-243440" defTabSz="908955" eaLnBrk="1" hangingPunct="1">
              <a:defRPr/>
            </a:pPr>
            <a:r>
              <a:rPr lang="en-US" sz="1800" dirty="0">
                <a:latin typeface="Helvetica" charset="0"/>
                <a:ea typeface="ＭＳ Ｐゴシック" charset="0"/>
              </a:rPr>
              <a:t>White ovals:                      labels for signals</a:t>
            </a:r>
          </a:p>
          <a:p>
            <a:pPr marL="739809" lvl="1" indent="-243440" defTabSz="908955" eaLnBrk="1" hangingPunct="1">
              <a:defRPr/>
            </a:pPr>
            <a:r>
              <a:rPr lang="en-US" sz="1800" dirty="0">
                <a:latin typeface="Helvetica" charset="0"/>
                <a:ea typeface="ＭＳ Ｐゴシック" charset="0"/>
              </a:rPr>
              <a:t>Thick lines:                     32-bit word values</a:t>
            </a:r>
          </a:p>
          <a:p>
            <a:pPr marL="739809" lvl="1" indent="-243440" defTabSz="908955" eaLnBrk="1" hangingPunct="1">
              <a:defRPr/>
            </a:pPr>
            <a:r>
              <a:rPr lang="en-US" sz="1800" dirty="0">
                <a:latin typeface="Helvetica" charset="0"/>
                <a:ea typeface="ＭＳ Ｐゴシック" charset="0"/>
              </a:rPr>
              <a:t>Thin lines:                         4-8 bit values</a:t>
            </a:r>
          </a:p>
          <a:p>
            <a:pPr marL="739809" lvl="1" indent="-243440" defTabSz="908955" eaLnBrk="1" hangingPunct="1">
              <a:defRPr/>
            </a:pPr>
            <a:r>
              <a:rPr lang="en-US" sz="1800" dirty="0">
                <a:latin typeface="Helvetica" charset="0"/>
                <a:ea typeface="ＭＳ Ｐゴシック" charset="0"/>
              </a:rPr>
              <a:t>Dotted lines:                     1-bit values</a:t>
            </a:r>
          </a:p>
          <a:p>
            <a:pPr marL="739809" lvl="1" indent="-243440" defTabSz="908955" eaLnBrk="1" hangingPunct="1">
              <a:defRPr/>
            </a:pPr>
            <a:endParaRPr lang="en-US" sz="1800" dirty="0">
              <a:latin typeface="Helvetica" charset="0"/>
              <a:ea typeface="ＭＳ Ｐゴシック" charset="0"/>
            </a:endParaRPr>
          </a:p>
        </p:txBody>
      </p:sp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505" y="152687"/>
            <a:ext cx="4174573" cy="620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974373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Hardware Control Language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740508" lvl="1" indent="-244731">
              <a:buFont typeface="Wingdings" pitchFamily="-1" charset="2"/>
              <a:buChar char="n"/>
              <a:defRPr/>
            </a:pPr>
            <a:r>
              <a:rPr lang="en-US" dirty="0"/>
              <a:t>Very simple hardware description language</a:t>
            </a:r>
          </a:p>
          <a:p>
            <a:pPr marL="740508" lvl="1" indent="-244731">
              <a:buFont typeface="Wingdings" pitchFamily="-1" charset="2"/>
              <a:buChar char="n"/>
              <a:defRPr/>
            </a:pPr>
            <a:r>
              <a:rPr lang="en-US" dirty="0"/>
              <a:t>Can only express limited aspects of hardware operation</a:t>
            </a:r>
          </a:p>
          <a:p>
            <a:pPr marL="1139969" lvl="2" indent="-236836">
              <a:buFont typeface="Wingdings" pitchFamily="-1" charset="2"/>
              <a:buChar char="l"/>
              <a:defRPr/>
            </a:pPr>
            <a:r>
              <a:rPr lang="en-US" dirty="0"/>
              <a:t>Parts we want to explore and modify</a:t>
            </a:r>
          </a:p>
          <a:p>
            <a:pPr marL="383675" indent="-383675">
              <a:defRPr/>
            </a:pPr>
            <a:r>
              <a:rPr lang="en-US" dirty="0"/>
              <a:t>Data Types</a:t>
            </a:r>
          </a:p>
          <a:p>
            <a:pPr marL="740508" lvl="1" indent="-244731">
              <a:buFont typeface="Wingdings" pitchFamily="-1" charset="2"/>
              <a:buChar char="n"/>
              <a:defRPr/>
            </a:pPr>
            <a:r>
              <a:rPr lang="en-US" dirty="0"/>
              <a:t> </a:t>
            </a:r>
            <a:r>
              <a:rPr lang="en-US" dirty="0" err="1">
                <a:latin typeface="Courier New" pitchFamily="-1" charset="0"/>
              </a:rPr>
              <a:t>bool</a:t>
            </a:r>
            <a:r>
              <a:rPr lang="en-US" dirty="0"/>
              <a:t>: Boolean</a:t>
            </a:r>
          </a:p>
          <a:p>
            <a:pPr marL="1139969" lvl="2" indent="-236836">
              <a:buFont typeface="Wingdings" pitchFamily="-1" charset="2"/>
              <a:buChar char="l"/>
              <a:defRPr/>
            </a:pPr>
            <a:r>
              <a:rPr lang="en-US" dirty="0">
                <a:latin typeface="Courier New" pitchFamily="-1" charset="0"/>
              </a:rPr>
              <a:t>a</a:t>
            </a:r>
            <a:r>
              <a:rPr lang="en-US" dirty="0"/>
              <a:t>, </a:t>
            </a:r>
            <a:r>
              <a:rPr lang="en-US" dirty="0" err="1">
                <a:latin typeface="Courier New" pitchFamily="-1" charset="0"/>
              </a:rPr>
              <a:t>b</a:t>
            </a:r>
            <a:r>
              <a:rPr lang="en-US" dirty="0"/>
              <a:t>, </a:t>
            </a:r>
            <a:r>
              <a:rPr lang="en-US" dirty="0" err="1">
                <a:latin typeface="Courier New" pitchFamily="-1" charset="0"/>
              </a:rPr>
              <a:t>c</a:t>
            </a:r>
            <a:r>
              <a:rPr lang="en-US" dirty="0"/>
              <a:t>, …</a:t>
            </a:r>
          </a:p>
          <a:p>
            <a:pPr marL="740508" lvl="1" indent="-244731">
              <a:buFont typeface="Wingdings" pitchFamily="-1" charset="2"/>
              <a:buChar char="n"/>
              <a:defRPr/>
            </a:pPr>
            <a:r>
              <a:rPr lang="en-US" dirty="0"/>
              <a:t> </a:t>
            </a:r>
            <a:r>
              <a:rPr lang="en-US" dirty="0" err="1">
                <a:latin typeface="Courier New" pitchFamily="-1" charset="0"/>
              </a:rPr>
              <a:t>int</a:t>
            </a:r>
            <a:r>
              <a:rPr lang="en-US" dirty="0"/>
              <a:t>: words</a:t>
            </a:r>
          </a:p>
          <a:p>
            <a:pPr marL="1139969" lvl="2" indent="-236836">
              <a:buFont typeface="Wingdings" pitchFamily="-1" charset="2"/>
              <a:buChar char="l"/>
              <a:defRPr/>
            </a:pPr>
            <a:r>
              <a:rPr lang="en-US" dirty="0">
                <a:latin typeface="Courier New" pitchFamily="-1" charset="0"/>
              </a:rPr>
              <a:t>A</a:t>
            </a:r>
            <a:r>
              <a:rPr lang="en-US" dirty="0"/>
              <a:t>, </a:t>
            </a:r>
            <a:r>
              <a:rPr lang="en-US" dirty="0">
                <a:latin typeface="Courier New" pitchFamily="-1" charset="0"/>
              </a:rPr>
              <a:t>B</a:t>
            </a:r>
            <a:r>
              <a:rPr lang="en-US" dirty="0"/>
              <a:t>, </a:t>
            </a:r>
            <a:r>
              <a:rPr lang="en-US" dirty="0">
                <a:latin typeface="Courier New" pitchFamily="-1" charset="0"/>
              </a:rPr>
              <a:t>C</a:t>
            </a:r>
            <a:r>
              <a:rPr lang="en-US" dirty="0"/>
              <a:t>, …</a:t>
            </a:r>
          </a:p>
          <a:p>
            <a:pPr marL="1139969" lvl="2" indent="-236836">
              <a:buFont typeface="Wingdings" pitchFamily="-1" charset="2"/>
              <a:buChar char="l"/>
              <a:defRPr/>
            </a:pPr>
            <a:r>
              <a:rPr lang="en-US" dirty="0"/>
              <a:t>Does not specify word size---bytes, 32-bit words, …</a:t>
            </a:r>
          </a:p>
          <a:p>
            <a:pPr marL="383675" indent="-383675">
              <a:defRPr/>
            </a:pPr>
            <a:r>
              <a:rPr lang="en-US" dirty="0"/>
              <a:t>Statements</a:t>
            </a:r>
          </a:p>
          <a:p>
            <a:pPr marL="740508" lvl="1" indent="-244731">
              <a:buFont typeface="Wingdings" pitchFamily="-1" charset="2"/>
              <a:buChar char="n"/>
              <a:defRPr/>
            </a:pPr>
            <a:r>
              <a:rPr lang="en-US" dirty="0"/>
              <a:t> </a:t>
            </a:r>
            <a:r>
              <a:rPr lang="en-US" sz="1800" dirty="0" err="1">
                <a:solidFill>
                  <a:schemeClr val="folHlink"/>
                </a:solidFill>
                <a:latin typeface="Courier New" pitchFamily="-1" charset="0"/>
              </a:rPr>
              <a:t>bool</a:t>
            </a:r>
            <a:r>
              <a:rPr lang="en-US" sz="1800" dirty="0">
                <a:solidFill>
                  <a:schemeClr val="folHlink"/>
                </a:solidFill>
                <a:latin typeface="Courier New" pitchFamily="-1" charset="0"/>
              </a:rPr>
              <a:t> a = </a:t>
            </a:r>
            <a:r>
              <a:rPr lang="en-US" sz="1800" i="1" dirty="0" err="1">
                <a:solidFill>
                  <a:schemeClr val="folHlink"/>
                </a:solidFill>
                <a:latin typeface="Courier New" pitchFamily="-1" charset="0"/>
              </a:rPr>
              <a:t>bool-expr</a:t>
            </a:r>
            <a:r>
              <a:rPr lang="en-US" sz="1800" i="1" dirty="0">
                <a:solidFill>
                  <a:schemeClr val="folHlink"/>
                </a:solidFill>
                <a:latin typeface="Courier New" pitchFamily="-1" charset="0"/>
              </a:rPr>
              <a:t> </a:t>
            </a:r>
            <a:r>
              <a:rPr lang="en-US" sz="1800" dirty="0">
                <a:solidFill>
                  <a:schemeClr val="folHlink"/>
                </a:solidFill>
                <a:latin typeface="Courier New" pitchFamily="-1" charset="0"/>
              </a:rPr>
              <a:t>;</a:t>
            </a:r>
          </a:p>
          <a:p>
            <a:pPr marL="740508" lvl="1" indent="-244731">
              <a:buFont typeface="Wingdings" pitchFamily="-1" charset="2"/>
              <a:buChar char="n"/>
              <a:defRPr/>
            </a:pPr>
            <a:r>
              <a:rPr lang="en-US" dirty="0"/>
              <a:t> </a:t>
            </a:r>
            <a:r>
              <a:rPr lang="en-US" sz="1800" dirty="0" err="1">
                <a:solidFill>
                  <a:schemeClr val="folHlink"/>
                </a:solidFill>
                <a:latin typeface="Courier New" pitchFamily="-1" charset="0"/>
              </a:rPr>
              <a:t>int</a:t>
            </a:r>
            <a:r>
              <a:rPr lang="en-US" sz="1800" dirty="0">
                <a:solidFill>
                  <a:schemeClr val="folHlink"/>
                </a:solidFill>
                <a:latin typeface="Courier New" pitchFamily="-1" charset="0"/>
              </a:rPr>
              <a:t> A = </a:t>
            </a:r>
            <a:r>
              <a:rPr lang="en-US" sz="1800" i="1" dirty="0" err="1">
                <a:solidFill>
                  <a:schemeClr val="folHlink"/>
                </a:solidFill>
                <a:latin typeface="Courier New" pitchFamily="-1" charset="0"/>
              </a:rPr>
              <a:t>int-expr</a:t>
            </a:r>
            <a:r>
              <a:rPr lang="en-US" sz="1800" i="1" dirty="0">
                <a:solidFill>
                  <a:schemeClr val="folHlink"/>
                </a:solidFill>
                <a:latin typeface="Courier New" pitchFamily="-1" charset="0"/>
              </a:rPr>
              <a:t> </a:t>
            </a:r>
            <a:r>
              <a:rPr lang="en-US" sz="1800" dirty="0">
                <a:solidFill>
                  <a:schemeClr val="folHlink"/>
                </a:solidFill>
                <a:latin typeface="Courier New" pitchFamily="-1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8562322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HCL Operations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740508" lvl="1" indent="-244731">
              <a:buFont typeface="Wingdings" pitchFamily="-1" charset="2"/>
              <a:buChar char="n"/>
              <a:defRPr/>
            </a:pPr>
            <a:r>
              <a:rPr lang="en-US"/>
              <a:t>Classify by type of value returned</a:t>
            </a:r>
          </a:p>
          <a:p>
            <a:pPr marL="383675" indent="-383675">
              <a:defRPr/>
            </a:pPr>
            <a:r>
              <a:rPr lang="en-US"/>
              <a:t>Boolean Expressions</a:t>
            </a:r>
          </a:p>
          <a:p>
            <a:pPr marL="740508" lvl="1" indent="-244731">
              <a:buFont typeface="Wingdings" pitchFamily="-1" charset="2"/>
              <a:buChar char="n"/>
              <a:defRPr/>
            </a:pPr>
            <a:r>
              <a:rPr lang="en-US"/>
              <a:t>Logic Operations</a:t>
            </a:r>
          </a:p>
          <a:p>
            <a:pPr marL="1139969" lvl="2" indent="-236836">
              <a:buFont typeface="Wingdings" pitchFamily="-1" charset="2"/>
              <a:buChar char="l"/>
              <a:defRPr/>
            </a:pPr>
            <a:r>
              <a:rPr lang="en-US"/>
              <a:t> </a:t>
            </a:r>
            <a:r>
              <a:rPr lang="en-US">
                <a:latin typeface="Courier New" pitchFamily="-1" charset="0"/>
              </a:rPr>
              <a:t>a &amp;&amp; b</a:t>
            </a:r>
            <a:r>
              <a:rPr lang="en-US"/>
              <a:t>, </a:t>
            </a:r>
            <a:r>
              <a:rPr lang="en-US">
                <a:latin typeface="Courier New" pitchFamily="-1" charset="0"/>
              </a:rPr>
              <a:t>a || b</a:t>
            </a:r>
            <a:r>
              <a:rPr lang="en-US"/>
              <a:t>, </a:t>
            </a:r>
            <a:r>
              <a:rPr lang="en-US">
                <a:latin typeface="Courier New" pitchFamily="-1" charset="0"/>
              </a:rPr>
              <a:t>!a</a:t>
            </a:r>
          </a:p>
          <a:p>
            <a:pPr marL="740508" lvl="1" indent="-244731">
              <a:buFont typeface="Wingdings" pitchFamily="-1" charset="2"/>
              <a:buChar char="n"/>
              <a:defRPr/>
            </a:pPr>
            <a:r>
              <a:rPr lang="en-US"/>
              <a:t>Word Comparisons</a:t>
            </a:r>
          </a:p>
          <a:p>
            <a:pPr marL="1139969" lvl="2" indent="-236836">
              <a:buFont typeface="Wingdings" pitchFamily="-1" charset="2"/>
              <a:buChar char="l"/>
              <a:defRPr/>
            </a:pPr>
            <a:r>
              <a:rPr lang="en-US">
                <a:latin typeface="Courier New" pitchFamily="-1" charset="0"/>
              </a:rPr>
              <a:t>A == B</a:t>
            </a:r>
            <a:r>
              <a:rPr lang="en-US"/>
              <a:t>, </a:t>
            </a:r>
            <a:r>
              <a:rPr lang="en-US">
                <a:latin typeface="Courier New" pitchFamily="-1" charset="0"/>
              </a:rPr>
              <a:t>A != B</a:t>
            </a:r>
            <a:r>
              <a:rPr lang="en-US"/>
              <a:t>, </a:t>
            </a:r>
            <a:r>
              <a:rPr lang="en-US">
                <a:latin typeface="Courier New" pitchFamily="-1" charset="0"/>
              </a:rPr>
              <a:t>A &lt; B</a:t>
            </a:r>
            <a:r>
              <a:rPr lang="en-US"/>
              <a:t>, </a:t>
            </a:r>
            <a:r>
              <a:rPr lang="en-US">
                <a:latin typeface="Courier New" pitchFamily="-1" charset="0"/>
              </a:rPr>
              <a:t>A &lt;= B</a:t>
            </a:r>
            <a:r>
              <a:rPr lang="en-US"/>
              <a:t>, </a:t>
            </a:r>
            <a:r>
              <a:rPr lang="en-US">
                <a:latin typeface="Courier New" pitchFamily="-1" charset="0"/>
              </a:rPr>
              <a:t>A &gt;= B</a:t>
            </a:r>
            <a:r>
              <a:rPr lang="en-US"/>
              <a:t>, </a:t>
            </a:r>
            <a:r>
              <a:rPr lang="en-US">
                <a:latin typeface="Courier New" pitchFamily="-1" charset="0"/>
              </a:rPr>
              <a:t>A &gt; B</a:t>
            </a:r>
          </a:p>
          <a:p>
            <a:pPr marL="740508" lvl="1" indent="-244731">
              <a:buFont typeface="Wingdings" pitchFamily="-1" charset="2"/>
              <a:buChar char="n"/>
              <a:defRPr/>
            </a:pPr>
            <a:r>
              <a:rPr lang="en-US"/>
              <a:t>Set Membership</a:t>
            </a:r>
          </a:p>
          <a:p>
            <a:pPr marL="1139969" lvl="2" indent="-236836">
              <a:buFont typeface="Wingdings" pitchFamily="-1" charset="2"/>
              <a:buChar char="l"/>
              <a:defRPr/>
            </a:pPr>
            <a:r>
              <a:rPr lang="en-US"/>
              <a:t> </a:t>
            </a:r>
            <a:r>
              <a:rPr lang="en-US">
                <a:latin typeface="Courier New" pitchFamily="-1" charset="0"/>
              </a:rPr>
              <a:t>A in { B, C, D }</a:t>
            </a:r>
          </a:p>
          <a:p>
            <a:pPr marL="1591537" lvl="3" indent="-227365">
              <a:defRPr/>
            </a:pPr>
            <a:r>
              <a:rPr lang="en-US"/>
              <a:t>Same as </a:t>
            </a:r>
            <a:r>
              <a:rPr lang="en-US">
                <a:latin typeface="Courier New" pitchFamily="-1" charset="0"/>
              </a:rPr>
              <a:t>A == B || A == C || A == D</a:t>
            </a:r>
          </a:p>
          <a:p>
            <a:pPr marL="383675" indent="-383675">
              <a:defRPr/>
            </a:pPr>
            <a:r>
              <a:rPr lang="en-US"/>
              <a:t>Word Expressions</a:t>
            </a:r>
          </a:p>
          <a:p>
            <a:pPr marL="740508" lvl="1" indent="-244731">
              <a:buFont typeface="Wingdings" pitchFamily="-1" charset="2"/>
              <a:buChar char="n"/>
              <a:defRPr/>
            </a:pPr>
            <a:r>
              <a:rPr lang="en-US"/>
              <a:t>Case expressions</a:t>
            </a:r>
          </a:p>
          <a:p>
            <a:pPr marL="1139969" lvl="2" indent="-236836">
              <a:buFont typeface="Wingdings" pitchFamily="-1" charset="2"/>
              <a:buChar char="l"/>
              <a:defRPr/>
            </a:pPr>
            <a:r>
              <a:rPr lang="en-US"/>
              <a:t> </a:t>
            </a:r>
            <a:r>
              <a:rPr lang="en-US">
                <a:latin typeface="Courier New" pitchFamily="-1" charset="0"/>
              </a:rPr>
              <a:t>[ a : A; b : B; c : C ]</a:t>
            </a:r>
          </a:p>
          <a:p>
            <a:pPr marL="1139969" lvl="2" indent="-236836">
              <a:buFont typeface="Wingdings" pitchFamily="-1" charset="2"/>
              <a:buChar char="l"/>
              <a:defRPr/>
            </a:pPr>
            <a:r>
              <a:rPr lang="en-US"/>
              <a:t>Evaluate test expressions </a:t>
            </a:r>
            <a:r>
              <a:rPr lang="en-US">
                <a:latin typeface="Courier New" pitchFamily="-1" charset="0"/>
              </a:rPr>
              <a:t>a</a:t>
            </a:r>
            <a:r>
              <a:rPr lang="en-US"/>
              <a:t>, </a:t>
            </a:r>
            <a:r>
              <a:rPr lang="en-US">
                <a:latin typeface="Courier New" pitchFamily="-1" charset="0"/>
              </a:rPr>
              <a:t>b</a:t>
            </a:r>
            <a:r>
              <a:rPr lang="en-US"/>
              <a:t>, </a:t>
            </a:r>
            <a:r>
              <a:rPr lang="en-US">
                <a:latin typeface="Courier New" pitchFamily="-1" charset="0"/>
              </a:rPr>
              <a:t>c</a:t>
            </a:r>
            <a:r>
              <a:rPr lang="en-US"/>
              <a:t>, … in sequence</a:t>
            </a:r>
          </a:p>
          <a:p>
            <a:pPr marL="1139969" lvl="2" indent="-236836">
              <a:buFont typeface="Wingdings" pitchFamily="-1" charset="2"/>
              <a:buChar char="l"/>
              <a:defRPr/>
            </a:pPr>
            <a:r>
              <a:rPr lang="en-US"/>
              <a:t>Return word expression </a:t>
            </a:r>
            <a:r>
              <a:rPr lang="en-US">
                <a:latin typeface="Courier New" pitchFamily="-1" charset="0"/>
              </a:rPr>
              <a:t>A</a:t>
            </a:r>
            <a:r>
              <a:rPr lang="en-US"/>
              <a:t>, </a:t>
            </a:r>
            <a:r>
              <a:rPr lang="en-US">
                <a:latin typeface="Courier New" pitchFamily="-1" charset="0"/>
              </a:rPr>
              <a:t>B</a:t>
            </a:r>
            <a:r>
              <a:rPr lang="en-US"/>
              <a:t>, </a:t>
            </a:r>
            <a:r>
              <a:rPr lang="en-US">
                <a:latin typeface="Courier New" pitchFamily="-1" charset="0"/>
              </a:rPr>
              <a:t>C</a:t>
            </a:r>
            <a:r>
              <a:rPr lang="en-US"/>
              <a:t>, … for first successful test</a:t>
            </a:r>
          </a:p>
        </p:txBody>
      </p:sp>
    </p:spTree>
    <p:extLst>
      <p:ext uri="{BB962C8B-B14F-4D97-AF65-F5344CB8AC3E}">
        <p14:creationId xmlns:p14="http://schemas.microsoft.com/office/powerpoint/2010/main" val="359173028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9606" eaLnBrk="1" hangingPunct="1">
              <a:defRPr/>
            </a:pPr>
            <a:r>
              <a:rPr lang="en-US">
                <a:ea typeface="+mj-ea"/>
                <a:cs typeface="+mj-cs"/>
              </a:rPr>
              <a:t>Executing </a:t>
            </a:r>
            <a:r>
              <a:rPr lang="en-US">
                <a:latin typeface="Courier New" pitchFamily="-1" charset="0"/>
                <a:ea typeface="+mj-ea"/>
                <a:cs typeface="+mj-cs"/>
              </a:rPr>
              <a:t>call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917" y="3435362"/>
            <a:ext cx="4076011" cy="3009122"/>
          </a:xfrm>
        </p:spPr>
        <p:txBody>
          <a:bodyPr/>
          <a:lstStyle/>
          <a:p>
            <a:pPr marL="0" indent="0" defTabSz="909606" eaLnBrk="1" hangingPunct="1">
              <a:defRPr/>
            </a:pPr>
            <a:r>
              <a:rPr lang="en-US" sz="2000">
                <a:ea typeface="+mn-ea"/>
                <a:cs typeface="+mn-cs"/>
              </a:rPr>
              <a:t>Fetch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defRPr/>
            </a:pPr>
            <a:r>
              <a:rPr lang="en-US" sz="1800"/>
              <a:t>Read 5 bytes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defRPr/>
            </a:pPr>
            <a:r>
              <a:rPr lang="en-US" sz="1800"/>
              <a:t>Increment PC by 5</a:t>
            </a:r>
          </a:p>
          <a:p>
            <a:pPr marL="0" indent="0" defTabSz="909606" eaLnBrk="1" hangingPunct="1">
              <a:defRPr/>
            </a:pPr>
            <a:r>
              <a:rPr lang="en-US" sz="2000">
                <a:ea typeface="+mn-ea"/>
                <a:cs typeface="+mn-cs"/>
              </a:rPr>
              <a:t>Decode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defRPr/>
            </a:pPr>
            <a:r>
              <a:rPr lang="en-US" sz="1800"/>
              <a:t>Read stack pointer</a:t>
            </a:r>
          </a:p>
          <a:p>
            <a:pPr marL="0" indent="0" defTabSz="909606" eaLnBrk="1" hangingPunct="1">
              <a:defRPr/>
            </a:pPr>
            <a:r>
              <a:rPr lang="en-US" sz="2000">
                <a:ea typeface="+mn-ea"/>
                <a:cs typeface="+mn-cs"/>
              </a:rPr>
              <a:t>Execute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defRPr/>
            </a:pPr>
            <a:r>
              <a:rPr lang="en-US" sz="1800"/>
              <a:t>Decrement stack pointer by 4</a:t>
            </a:r>
          </a:p>
        </p:txBody>
      </p:sp>
      <p:sp>
        <p:nvSpPr>
          <p:cNvPr id="35123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19558" y="3435362"/>
            <a:ext cx="4077600" cy="3009122"/>
          </a:xfrm>
        </p:spPr>
        <p:txBody>
          <a:bodyPr/>
          <a:lstStyle/>
          <a:p>
            <a:pPr marL="0" indent="0" defTabSz="909606" eaLnBrk="1" hangingPunct="1">
              <a:defRPr/>
            </a:pPr>
            <a:r>
              <a:rPr lang="en-US" sz="2000">
                <a:ea typeface="+mn-ea"/>
                <a:cs typeface="+mn-cs"/>
              </a:rPr>
              <a:t>Memory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defRPr/>
            </a:pPr>
            <a:r>
              <a:rPr lang="en-US" sz="1800"/>
              <a:t>Write incremented PC to new value of stack pointer</a:t>
            </a:r>
          </a:p>
          <a:p>
            <a:pPr marL="0" indent="0" defTabSz="909606" eaLnBrk="1" hangingPunct="1">
              <a:defRPr/>
            </a:pPr>
            <a:r>
              <a:rPr lang="en-US" sz="2000">
                <a:ea typeface="+mn-ea"/>
                <a:cs typeface="+mn-cs"/>
              </a:rPr>
              <a:t>Write back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defRPr/>
            </a:pPr>
            <a:r>
              <a:rPr lang="en-US" sz="1800"/>
              <a:t>Update stack pointer</a:t>
            </a:r>
          </a:p>
          <a:p>
            <a:pPr marL="0" indent="0" defTabSz="909606" eaLnBrk="1" hangingPunct="1">
              <a:defRPr/>
            </a:pPr>
            <a:r>
              <a:rPr lang="en-US" sz="2000">
                <a:ea typeface="+mn-ea"/>
                <a:cs typeface="+mn-cs"/>
              </a:rPr>
              <a:t>PC Update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defRPr/>
            </a:pPr>
            <a:r>
              <a:rPr lang="en-US" sz="1800"/>
              <a:t>Set PC to Dest</a:t>
            </a:r>
          </a:p>
        </p:txBody>
      </p:sp>
      <p:grpSp>
        <p:nvGrpSpPr>
          <p:cNvPr id="103428" name="Group 39"/>
          <p:cNvGrpSpPr>
            <a:grpSpLocks/>
          </p:cNvGrpSpPr>
          <p:nvPr/>
        </p:nvGrpSpPr>
        <p:grpSpPr bwMode="auto">
          <a:xfrm>
            <a:off x="1937872" y="1221480"/>
            <a:ext cx="5387520" cy="1467981"/>
            <a:chOff x="1219" y="768"/>
            <a:chExt cx="3389" cy="923"/>
          </a:xfrm>
        </p:grpSpPr>
        <p:sp>
          <p:nvSpPr>
            <p:cNvPr id="351250" name="Rectangle 18"/>
            <p:cNvSpPr>
              <a:spLocks noChangeArrowheads="1"/>
            </p:cNvSpPr>
            <p:nvPr/>
          </p:nvSpPr>
          <p:spPr bwMode="auto">
            <a:xfrm>
              <a:off x="1219" y="1091"/>
              <a:ext cx="3389" cy="218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blurRad="63500" dist="38099" dir="2700000" algn="ctr" rotWithShape="0">
                <a:schemeClr val="tx2">
                  <a:alpha val="74998"/>
                </a:schemeClr>
              </a:outerShdw>
            </a:effectLst>
          </p:spPr>
          <p:txBody>
            <a:bodyPr lIns="45720" rIns="45720"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66"/>
                </a:solidFill>
                <a:latin typeface="Helvetica" pitchFamily="-1" charset="0"/>
              </a:endParaRPr>
            </a:p>
          </p:txBody>
        </p:sp>
        <p:sp>
          <p:nvSpPr>
            <p:cNvPr id="103430" name="Rectangle 19"/>
            <p:cNvSpPr>
              <a:spLocks noChangeArrowheads="1"/>
            </p:cNvSpPr>
            <p:nvPr/>
          </p:nvSpPr>
          <p:spPr bwMode="auto">
            <a:xfrm>
              <a:off x="1363" y="768"/>
              <a:ext cx="1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rgbClr val="000099"/>
                  </a:solidFill>
                  <a:latin typeface="Courier New" charset="0"/>
                </a:rPr>
                <a:t>call</a:t>
              </a:r>
              <a:r>
                <a:rPr lang="en-US" sz="1600">
                  <a:solidFill>
                    <a:srgbClr val="000099"/>
                  </a:solidFill>
                </a:rPr>
                <a:t> Dest</a:t>
              </a:r>
            </a:p>
          </p:txBody>
        </p:sp>
        <p:grpSp>
          <p:nvGrpSpPr>
            <p:cNvPr id="103431" name="Group 20"/>
            <p:cNvGrpSpPr>
              <a:grpSpLocks/>
            </p:cNvGrpSpPr>
            <p:nvPr/>
          </p:nvGrpSpPr>
          <p:grpSpPr bwMode="auto">
            <a:xfrm>
              <a:off x="2563" y="768"/>
              <a:ext cx="384" cy="192"/>
              <a:chOff x="1296" y="2544"/>
              <a:chExt cx="384" cy="192"/>
            </a:xfrm>
          </p:grpSpPr>
          <p:sp>
            <p:nvSpPr>
              <p:cNvPr id="103443" name="Rectangle 21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  <a:latin typeface="Courier New" charset="0"/>
                  </a:rPr>
                  <a:t>8</a:t>
                </a:r>
              </a:p>
            </p:txBody>
          </p:sp>
          <p:sp>
            <p:nvSpPr>
              <p:cNvPr id="103444" name="Rectangle 22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03445" name="Rectangle 23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rgbClr val="000099"/>
                  </a:solidFill>
                  <a:latin typeface="Courier New" charset="0"/>
                </a:endParaRPr>
              </a:p>
            </p:txBody>
          </p:sp>
        </p:grpSp>
        <p:sp>
          <p:nvSpPr>
            <p:cNvPr id="103432" name="Rectangle 24"/>
            <p:cNvSpPr>
              <a:spLocks noChangeArrowheads="1"/>
            </p:cNvSpPr>
            <p:nvPr/>
          </p:nvSpPr>
          <p:spPr bwMode="auto">
            <a:xfrm>
              <a:off x="2928" y="768"/>
              <a:ext cx="1536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solidFill>
                    <a:srgbClr val="000066"/>
                  </a:solidFill>
                </a:rPr>
                <a:t>Dest</a:t>
              </a:r>
            </a:p>
          </p:txBody>
        </p:sp>
        <p:grpSp>
          <p:nvGrpSpPr>
            <p:cNvPr id="103433" name="Group 25"/>
            <p:cNvGrpSpPr>
              <a:grpSpLocks/>
            </p:cNvGrpSpPr>
            <p:nvPr/>
          </p:nvGrpSpPr>
          <p:grpSpPr bwMode="auto">
            <a:xfrm>
              <a:off x="2544" y="1019"/>
              <a:ext cx="384" cy="192"/>
              <a:chOff x="1296" y="2544"/>
              <a:chExt cx="384" cy="192"/>
            </a:xfrm>
          </p:grpSpPr>
          <p:sp>
            <p:nvSpPr>
              <p:cNvPr id="103440" name="Rectangle 26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  <a:latin typeface="Courier New" charset="0"/>
                  </a:rPr>
                  <a:t>XX</a:t>
                </a:r>
              </a:p>
            </p:txBody>
          </p:sp>
          <p:sp>
            <p:nvSpPr>
              <p:cNvPr id="103441" name="Rectangle 27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  <a:latin typeface="Courier New" charset="0"/>
                  </a:rPr>
                  <a:t>XX</a:t>
                </a:r>
              </a:p>
            </p:txBody>
          </p:sp>
          <p:sp>
            <p:nvSpPr>
              <p:cNvPr id="103442" name="Rectangle 28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rgbClr val="000099"/>
                  </a:solidFill>
                  <a:latin typeface="Courier New" charset="0"/>
                </a:endParaRPr>
              </a:p>
            </p:txBody>
          </p:sp>
        </p:grpSp>
        <p:sp>
          <p:nvSpPr>
            <p:cNvPr id="103434" name="Rectangle 29"/>
            <p:cNvSpPr>
              <a:spLocks noChangeArrowheads="1"/>
            </p:cNvSpPr>
            <p:nvPr/>
          </p:nvSpPr>
          <p:spPr bwMode="auto">
            <a:xfrm>
              <a:off x="1824" y="1019"/>
              <a:ext cx="70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rgbClr val="000099"/>
                  </a:solidFill>
                </a:rPr>
                <a:t>return:</a:t>
              </a:r>
            </a:p>
          </p:txBody>
        </p:sp>
        <p:grpSp>
          <p:nvGrpSpPr>
            <p:cNvPr id="103435" name="Group 30"/>
            <p:cNvGrpSpPr>
              <a:grpSpLocks/>
            </p:cNvGrpSpPr>
            <p:nvPr/>
          </p:nvGrpSpPr>
          <p:grpSpPr bwMode="auto">
            <a:xfrm>
              <a:off x="2544" y="1499"/>
              <a:ext cx="384" cy="192"/>
              <a:chOff x="1296" y="2544"/>
              <a:chExt cx="384" cy="192"/>
            </a:xfrm>
          </p:grpSpPr>
          <p:sp>
            <p:nvSpPr>
              <p:cNvPr id="103437" name="Rectangle 31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  <a:latin typeface="Courier New" charset="0"/>
                  </a:rPr>
                  <a:t>XX</a:t>
                </a:r>
              </a:p>
            </p:txBody>
          </p:sp>
          <p:sp>
            <p:nvSpPr>
              <p:cNvPr id="103438" name="Rectangle 32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  <a:latin typeface="Courier New" charset="0"/>
                  </a:rPr>
                  <a:t>XX</a:t>
                </a:r>
              </a:p>
            </p:txBody>
          </p:sp>
          <p:sp>
            <p:nvSpPr>
              <p:cNvPr id="103439" name="Rectangle 33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rgbClr val="000099"/>
                  </a:solidFill>
                  <a:latin typeface="Courier New" charset="0"/>
                </a:endParaRPr>
              </a:p>
            </p:txBody>
          </p:sp>
        </p:grpSp>
        <p:sp>
          <p:nvSpPr>
            <p:cNvPr id="103436" name="Rectangle 34"/>
            <p:cNvSpPr>
              <a:spLocks noChangeArrowheads="1"/>
            </p:cNvSpPr>
            <p:nvPr/>
          </p:nvSpPr>
          <p:spPr bwMode="auto">
            <a:xfrm>
              <a:off x="1824" y="1499"/>
              <a:ext cx="70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rgbClr val="000099"/>
                  </a:solidFill>
                </a:rPr>
                <a:t>target: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181799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9606" eaLnBrk="1" hangingPunct="1">
              <a:defRPr/>
            </a:pPr>
            <a:r>
              <a:rPr lang="en-US">
                <a:ea typeface="+mj-ea"/>
                <a:cs typeface="+mj-cs"/>
              </a:rPr>
              <a:t>Stage Computation: </a:t>
            </a:r>
            <a:r>
              <a:rPr lang="en-US">
                <a:latin typeface="Courier New" pitchFamily="-1" charset="0"/>
                <a:ea typeface="+mj-ea"/>
                <a:cs typeface="+mj-cs"/>
              </a:rPr>
              <a:t>call</a:t>
            </a:r>
          </a:p>
        </p:txBody>
      </p:sp>
      <p:sp>
        <p:nvSpPr>
          <p:cNvPr id="1044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35" y="5267566"/>
            <a:ext cx="8306223" cy="1176929"/>
          </a:xfrm>
        </p:spPr>
        <p:txBody>
          <a:bodyPr/>
          <a:lstStyle/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Use ALU to decrement stack pointer</a:t>
            </a:r>
          </a:p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Store incremented PC</a:t>
            </a:r>
          </a:p>
        </p:txBody>
      </p:sp>
      <p:sp>
        <p:nvSpPr>
          <p:cNvPr id="104451" name="Text Box 4"/>
          <p:cNvSpPr txBox="1">
            <a:spLocks noChangeArrowheads="1"/>
          </p:cNvSpPr>
          <p:nvPr/>
        </p:nvSpPr>
        <p:spPr bwMode="auto">
          <a:xfrm>
            <a:off x="2136585" y="992438"/>
            <a:ext cx="2823321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call</a:t>
            </a:r>
            <a:r>
              <a:rPr lang="en-US" sz="1600">
                <a:solidFill>
                  <a:srgbClr val="000066"/>
                </a:solidFill>
              </a:rPr>
              <a:t> Dest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15672" y="1297803"/>
            <a:ext cx="7020150" cy="1221462"/>
            <a:chOff x="576" y="816"/>
            <a:chExt cx="4416" cy="768"/>
          </a:xfrm>
        </p:grpSpPr>
        <p:sp>
          <p:nvSpPr>
            <p:cNvPr id="104482" name="Text Box 6"/>
            <p:cNvSpPr txBox="1">
              <a:spLocks noChangeArrowheads="1"/>
            </p:cNvSpPr>
            <p:nvPr/>
          </p:nvSpPr>
          <p:spPr bwMode="auto">
            <a:xfrm>
              <a:off x="1344" y="816"/>
              <a:ext cx="1776" cy="192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icode:ifun 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</a:t>
              </a:r>
              <a:r>
                <a:rPr lang="en-US" sz="1600">
                  <a:solidFill>
                    <a:srgbClr val="000066"/>
                  </a:solidFill>
                </a:rPr>
                <a:t> M</a:t>
              </a:r>
              <a:r>
                <a:rPr lang="en-US" sz="1600" baseline="-25000">
                  <a:solidFill>
                    <a:srgbClr val="000066"/>
                  </a:solidFill>
                </a:rPr>
                <a:t>1</a:t>
              </a:r>
              <a:r>
                <a:rPr lang="en-US" sz="1600">
                  <a:solidFill>
                    <a:srgbClr val="000066"/>
                  </a:solidFill>
                </a:rPr>
                <a:t>[PC]</a:t>
              </a:r>
            </a:p>
          </p:txBody>
        </p:sp>
        <p:sp>
          <p:nvSpPr>
            <p:cNvPr id="104483" name="Text Box 7"/>
            <p:cNvSpPr txBox="1">
              <a:spLocks noChangeArrowheads="1"/>
            </p:cNvSpPr>
            <p:nvPr/>
          </p:nvSpPr>
          <p:spPr bwMode="auto">
            <a:xfrm>
              <a:off x="1344" y="1008"/>
              <a:ext cx="1776" cy="192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104484" name="Text Box 8"/>
            <p:cNvSpPr txBox="1">
              <a:spLocks noChangeArrowheads="1"/>
            </p:cNvSpPr>
            <p:nvPr/>
          </p:nvSpPr>
          <p:spPr bwMode="auto">
            <a:xfrm>
              <a:off x="1344" y="1200"/>
              <a:ext cx="1776" cy="192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 valC 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</a:t>
              </a:r>
              <a:r>
                <a:rPr lang="en-US" sz="1600">
                  <a:solidFill>
                    <a:srgbClr val="000066"/>
                  </a:solidFill>
                </a:rPr>
                <a:t> M</a:t>
              </a:r>
              <a:r>
                <a:rPr lang="en-US" sz="1600" baseline="-25000">
                  <a:solidFill>
                    <a:srgbClr val="000066"/>
                  </a:solidFill>
                </a:rPr>
                <a:t>4</a:t>
              </a:r>
              <a:r>
                <a:rPr lang="en-US" sz="1600">
                  <a:solidFill>
                    <a:srgbClr val="000066"/>
                  </a:solidFill>
                </a:rPr>
                <a:t>[PC+1]</a:t>
              </a:r>
            </a:p>
          </p:txBody>
        </p:sp>
        <p:sp>
          <p:nvSpPr>
            <p:cNvPr id="104485" name="Text Box 9"/>
            <p:cNvSpPr txBox="1">
              <a:spLocks noChangeArrowheads="1"/>
            </p:cNvSpPr>
            <p:nvPr/>
          </p:nvSpPr>
          <p:spPr bwMode="auto">
            <a:xfrm>
              <a:off x="1344" y="1392"/>
              <a:ext cx="1776" cy="192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valP 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 PC+5</a:t>
              </a:r>
            </a:p>
          </p:txBody>
        </p:sp>
        <p:sp>
          <p:nvSpPr>
            <p:cNvPr id="104486" name="Text Box 10"/>
            <p:cNvSpPr txBox="1">
              <a:spLocks noChangeArrowheads="1"/>
            </p:cNvSpPr>
            <p:nvPr/>
          </p:nvSpPr>
          <p:spPr bwMode="auto">
            <a:xfrm>
              <a:off x="1344" y="816"/>
              <a:ext cx="1776" cy="768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104487" name="Text Box 11"/>
            <p:cNvSpPr txBox="1">
              <a:spLocks noChangeArrowheads="1"/>
            </p:cNvSpPr>
            <p:nvPr/>
          </p:nvSpPr>
          <p:spPr bwMode="auto">
            <a:xfrm>
              <a:off x="576" y="816"/>
              <a:ext cx="768" cy="768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Fetch</a:t>
              </a:r>
            </a:p>
          </p:txBody>
        </p:sp>
        <p:sp>
          <p:nvSpPr>
            <p:cNvPr id="104488" name="Text Box 12"/>
            <p:cNvSpPr txBox="1">
              <a:spLocks noChangeArrowheads="1"/>
            </p:cNvSpPr>
            <p:nvPr/>
          </p:nvSpPr>
          <p:spPr bwMode="auto">
            <a:xfrm>
              <a:off x="3216" y="816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Read instruction byte</a:t>
              </a:r>
            </a:p>
          </p:txBody>
        </p:sp>
        <p:sp>
          <p:nvSpPr>
            <p:cNvPr id="104489" name="Text Box 13"/>
            <p:cNvSpPr txBox="1">
              <a:spLocks noChangeArrowheads="1"/>
            </p:cNvSpPr>
            <p:nvPr/>
          </p:nvSpPr>
          <p:spPr bwMode="auto">
            <a:xfrm>
              <a:off x="3216" y="1008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104490" name="Text Box 14"/>
            <p:cNvSpPr txBox="1">
              <a:spLocks noChangeArrowheads="1"/>
            </p:cNvSpPr>
            <p:nvPr/>
          </p:nvSpPr>
          <p:spPr bwMode="auto">
            <a:xfrm>
              <a:off x="3216" y="1200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Read destination address </a:t>
              </a:r>
            </a:p>
          </p:txBody>
        </p:sp>
        <p:sp>
          <p:nvSpPr>
            <p:cNvPr id="104491" name="Text Box 15"/>
            <p:cNvSpPr txBox="1">
              <a:spLocks noChangeArrowheads="1"/>
            </p:cNvSpPr>
            <p:nvPr/>
          </p:nvSpPr>
          <p:spPr bwMode="auto">
            <a:xfrm>
              <a:off x="3216" y="1392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Compute return point</a:t>
              </a: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915672" y="2519265"/>
            <a:ext cx="7020150" cy="610731"/>
            <a:chOff x="576" y="1584"/>
            <a:chExt cx="4416" cy="384"/>
          </a:xfrm>
        </p:grpSpPr>
        <p:sp>
          <p:nvSpPr>
            <p:cNvPr id="104476" name="Text Box 17"/>
            <p:cNvSpPr txBox="1">
              <a:spLocks noChangeArrowheads="1"/>
            </p:cNvSpPr>
            <p:nvPr/>
          </p:nvSpPr>
          <p:spPr bwMode="auto">
            <a:xfrm>
              <a:off x="1344" y="1584"/>
              <a:ext cx="1776" cy="19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  <a:sym typeface="Symbol" charset="0"/>
              </a:endParaRPr>
            </a:p>
          </p:txBody>
        </p:sp>
        <p:sp>
          <p:nvSpPr>
            <p:cNvPr id="104477" name="Text Box 18"/>
            <p:cNvSpPr txBox="1">
              <a:spLocks noChangeArrowheads="1"/>
            </p:cNvSpPr>
            <p:nvPr/>
          </p:nvSpPr>
          <p:spPr bwMode="auto">
            <a:xfrm>
              <a:off x="1344" y="1776"/>
              <a:ext cx="1776" cy="19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valB 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 R[</a:t>
              </a:r>
              <a:r>
                <a:rPr lang="en-US" sz="1600">
                  <a:solidFill>
                    <a:srgbClr val="000066"/>
                  </a:solidFill>
                  <a:latin typeface="Courier New" charset="0"/>
                  <a:sym typeface="Symbol" charset="0"/>
                </a:rPr>
                <a:t>%esp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]</a:t>
              </a:r>
            </a:p>
          </p:txBody>
        </p:sp>
        <p:sp>
          <p:nvSpPr>
            <p:cNvPr id="104478" name="Text Box 19"/>
            <p:cNvSpPr txBox="1">
              <a:spLocks noChangeArrowheads="1"/>
            </p:cNvSpPr>
            <p:nvPr/>
          </p:nvSpPr>
          <p:spPr bwMode="auto">
            <a:xfrm>
              <a:off x="1344" y="158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104479" name="Text Box 20"/>
            <p:cNvSpPr txBox="1">
              <a:spLocks noChangeArrowheads="1"/>
            </p:cNvSpPr>
            <p:nvPr/>
          </p:nvSpPr>
          <p:spPr bwMode="auto">
            <a:xfrm>
              <a:off x="576" y="158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Decode</a:t>
              </a:r>
            </a:p>
          </p:txBody>
        </p:sp>
        <p:sp>
          <p:nvSpPr>
            <p:cNvPr id="104480" name="Text Box 21"/>
            <p:cNvSpPr txBox="1">
              <a:spLocks noChangeArrowheads="1"/>
            </p:cNvSpPr>
            <p:nvPr/>
          </p:nvSpPr>
          <p:spPr bwMode="auto">
            <a:xfrm>
              <a:off x="3216" y="1584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104481" name="Text Box 22"/>
            <p:cNvSpPr txBox="1">
              <a:spLocks noChangeArrowheads="1"/>
            </p:cNvSpPr>
            <p:nvPr/>
          </p:nvSpPr>
          <p:spPr bwMode="auto">
            <a:xfrm>
              <a:off x="3216" y="1776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Read stack pointer</a:t>
              </a: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915672" y="3129996"/>
            <a:ext cx="7020150" cy="610731"/>
            <a:chOff x="576" y="1968"/>
            <a:chExt cx="4416" cy="384"/>
          </a:xfrm>
        </p:grpSpPr>
        <p:sp>
          <p:nvSpPr>
            <p:cNvPr id="104470" name="Text Box 24"/>
            <p:cNvSpPr txBox="1">
              <a:spLocks noChangeArrowheads="1"/>
            </p:cNvSpPr>
            <p:nvPr/>
          </p:nvSpPr>
          <p:spPr bwMode="auto">
            <a:xfrm>
              <a:off x="1344" y="1968"/>
              <a:ext cx="1776" cy="19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valE 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 valB + –4</a:t>
              </a:r>
            </a:p>
          </p:txBody>
        </p:sp>
        <p:sp>
          <p:nvSpPr>
            <p:cNvPr id="104471" name="Text Box 25"/>
            <p:cNvSpPr txBox="1">
              <a:spLocks noChangeArrowheads="1"/>
            </p:cNvSpPr>
            <p:nvPr/>
          </p:nvSpPr>
          <p:spPr bwMode="auto">
            <a:xfrm>
              <a:off x="1344" y="2160"/>
              <a:ext cx="1776" cy="19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104472" name="Text Box 26"/>
            <p:cNvSpPr txBox="1">
              <a:spLocks noChangeArrowheads="1"/>
            </p:cNvSpPr>
            <p:nvPr/>
          </p:nvSpPr>
          <p:spPr bwMode="auto">
            <a:xfrm>
              <a:off x="1344" y="1968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104473" name="Text Box 27"/>
            <p:cNvSpPr txBox="1">
              <a:spLocks noChangeArrowheads="1"/>
            </p:cNvSpPr>
            <p:nvPr/>
          </p:nvSpPr>
          <p:spPr bwMode="auto">
            <a:xfrm>
              <a:off x="576" y="1968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Execute</a:t>
              </a:r>
            </a:p>
          </p:txBody>
        </p:sp>
        <p:sp>
          <p:nvSpPr>
            <p:cNvPr id="104474" name="Text Box 28"/>
            <p:cNvSpPr txBox="1">
              <a:spLocks noChangeArrowheads="1"/>
            </p:cNvSpPr>
            <p:nvPr/>
          </p:nvSpPr>
          <p:spPr bwMode="auto">
            <a:xfrm>
              <a:off x="3216" y="1968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Decrement stack pointer</a:t>
              </a:r>
            </a:p>
          </p:txBody>
        </p:sp>
        <p:sp>
          <p:nvSpPr>
            <p:cNvPr id="104475" name="Text Box 29"/>
            <p:cNvSpPr txBox="1">
              <a:spLocks noChangeArrowheads="1"/>
            </p:cNvSpPr>
            <p:nvPr/>
          </p:nvSpPr>
          <p:spPr bwMode="auto">
            <a:xfrm>
              <a:off x="3216" y="2160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915672" y="3740745"/>
            <a:ext cx="7020150" cy="305365"/>
            <a:chOff x="576" y="2352"/>
            <a:chExt cx="4416" cy="192"/>
          </a:xfrm>
        </p:grpSpPr>
        <p:sp>
          <p:nvSpPr>
            <p:cNvPr id="104467" name="Text Box 31"/>
            <p:cNvSpPr txBox="1">
              <a:spLocks noChangeArrowheads="1"/>
            </p:cNvSpPr>
            <p:nvPr/>
          </p:nvSpPr>
          <p:spPr bwMode="auto">
            <a:xfrm>
              <a:off x="1344" y="2352"/>
              <a:ext cx="1776" cy="192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M</a:t>
              </a:r>
              <a:r>
                <a:rPr lang="en-US" sz="1600" baseline="-25000">
                  <a:solidFill>
                    <a:srgbClr val="000066"/>
                  </a:solidFill>
                </a:rPr>
                <a:t>4</a:t>
              </a:r>
              <a:r>
                <a:rPr lang="en-US" sz="1600">
                  <a:solidFill>
                    <a:srgbClr val="000066"/>
                  </a:solidFill>
                </a:rPr>
                <a:t>[valE] 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</a:t>
              </a:r>
              <a:r>
                <a:rPr lang="en-US" sz="1600">
                  <a:solidFill>
                    <a:srgbClr val="000066"/>
                  </a:solidFill>
                </a:rPr>
                <a:t> valP </a:t>
              </a:r>
            </a:p>
          </p:txBody>
        </p:sp>
        <p:sp>
          <p:nvSpPr>
            <p:cNvPr id="104468" name="Text Box 32"/>
            <p:cNvSpPr txBox="1">
              <a:spLocks noChangeArrowheads="1"/>
            </p:cNvSpPr>
            <p:nvPr/>
          </p:nvSpPr>
          <p:spPr bwMode="auto">
            <a:xfrm>
              <a:off x="576" y="2352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Memory</a:t>
              </a:r>
            </a:p>
          </p:txBody>
        </p:sp>
        <p:sp>
          <p:nvSpPr>
            <p:cNvPr id="104469" name="Text Box 33"/>
            <p:cNvSpPr txBox="1">
              <a:spLocks noChangeArrowheads="1"/>
            </p:cNvSpPr>
            <p:nvPr/>
          </p:nvSpPr>
          <p:spPr bwMode="auto">
            <a:xfrm>
              <a:off x="3216" y="2352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Write return value on stack </a:t>
              </a:r>
            </a:p>
          </p:txBody>
        </p:sp>
      </p:grp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915672" y="4046110"/>
            <a:ext cx="7020150" cy="610731"/>
            <a:chOff x="576" y="2544"/>
            <a:chExt cx="4416" cy="384"/>
          </a:xfrm>
        </p:grpSpPr>
        <p:sp>
          <p:nvSpPr>
            <p:cNvPr id="104461" name="Text Box 35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19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R[</a:t>
              </a:r>
              <a:r>
                <a:rPr lang="en-US" sz="1600">
                  <a:solidFill>
                    <a:srgbClr val="000066"/>
                  </a:solidFill>
                  <a:latin typeface="Courier New" charset="0"/>
                  <a:sym typeface="Symbol" charset="0"/>
                </a:rPr>
                <a:t>%esp</a:t>
              </a:r>
              <a:r>
                <a:rPr lang="en-US" sz="1600">
                  <a:solidFill>
                    <a:srgbClr val="000066"/>
                  </a:solidFill>
                </a:rPr>
                <a:t>] 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 valE</a:t>
              </a:r>
            </a:p>
          </p:txBody>
        </p:sp>
        <p:sp>
          <p:nvSpPr>
            <p:cNvPr id="104462" name="Text Box 36"/>
            <p:cNvSpPr txBox="1">
              <a:spLocks noChangeArrowheads="1"/>
            </p:cNvSpPr>
            <p:nvPr/>
          </p:nvSpPr>
          <p:spPr bwMode="auto">
            <a:xfrm>
              <a:off x="1344" y="2736"/>
              <a:ext cx="1776" cy="19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 </a:t>
              </a:r>
            </a:p>
          </p:txBody>
        </p:sp>
        <p:sp>
          <p:nvSpPr>
            <p:cNvPr id="104463" name="Text Box 37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104464" name="Text Box 38"/>
            <p:cNvSpPr txBox="1">
              <a:spLocks noChangeArrowheads="1"/>
            </p:cNvSpPr>
            <p:nvPr/>
          </p:nvSpPr>
          <p:spPr bwMode="auto">
            <a:xfrm>
              <a:off x="576" y="254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Write</a:t>
              </a:r>
            </a:p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back</a:t>
              </a:r>
            </a:p>
          </p:txBody>
        </p:sp>
        <p:sp>
          <p:nvSpPr>
            <p:cNvPr id="104465" name="Text Box 39"/>
            <p:cNvSpPr txBox="1">
              <a:spLocks noChangeArrowheads="1"/>
            </p:cNvSpPr>
            <p:nvPr/>
          </p:nvSpPr>
          <p:spPr bwMode="auto">
            <a:xfrm>
              <a:off x="3216" y="2544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Update stack pointer</a:t>
              </a:r>
            </a:p>
          </p:txBody>
        </p:sp>
        <p:sp>
          <p:nvSpPr>
            <p:cNvPr id="104466" name="Text Box 40"/>
            <p:cNvSpPr txBox="1">
              <a:spLocks noChangeArrowheads="1"/>
            </p:cNvSpPr>
            <p:nvPr/>
          </p:nvSpPr>
          <p:spPr bwMode="auto">
            <a:xfrm>
              <a:off x="3216" y="2736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 </a:t>
              </a:r>
            </a:p>
          </p:txBody>
        </p:sp>
      </p:grp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915672" y="4656828"/>
            <a:ext cx="7020150" cy="305365"/>
            <a:chOff x="576" y="2928"/>
            <a:chExt cx="4416" cy="192"/>
          </a:xfrm>
        </p:grpSpPr>
        <p:sp>
          <p:nvSpPr>
            <p:cNvPr id="104458" name="Text Box 42"/>
            <p:cNvSpPr txBox="1">
              <a:spLocks noChangeArrowheads="1"/>
            </p:cNvSpPr>
            <p:nvPr/>
          </p:nvSpPr>
          <p:spPr bwMode="auto">
            <a:xfrm>
              <a:off x="1344" y="2928"/>
              <a:ext cx="1776" cy="19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PC 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 valC</a:t>
              </a:r>
            </a:p>
          </p:txBody>
        </p:sp>
        <p:sp>
          <p:nvSpPr>
            <p:cNvPr id="104459" name="Text Box 43"/>
            <p:cNvSpPr txBox="1">
              <a:spLocks noChangeArrowheads="1"/>
            </p:cNvSpPr>
            <p:nvPr/>
          </p:nvSpPr>
          <p:spPr bwMode="auto">
            <a:xfrm>
              <a:off x="576" y="2928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PC update</a:t>
              </a:r>
            </a:p>
          </p:txBody>
        </p:sp>
        <p:sp>
          <p:nvSpPr>
            <p:cNvPr id="104460" name="Text Box 44"/>
            <p:cNvSpPr txBox="1">
              <a:spLocks noChangeArrowheads="1"/>
            </p:cNvSpPr>
            <p:nvPr/>
          </p:nvSpPr>
          <p:spPr bwMode="auto">
            <a:xfrm>
              <a:off x="3216" y="2928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Set PC to destination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629167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9606" eaLnBrk="1" hangingPunct="1">
              <a:defRPr/>
            </a:pPr>
            <a:r>
              <a:rPr lang="en-US">
                <a:ea typeface="+mj-ea"/>
                <a:cs typeface="+mj-cs"/>
              </a:rPr>
              <a:t>Executing </a:t>
            </a:r>
            <a:r>
              <a:rPr lang="en-US">
                <a:latin typeface="Courier New" pitchFamily="-1" charset="0"/>
                <a:ea typeface="+mj-ea"/>
                <a:cs typeface="+mj-cs"/>
              </a:rPr>
              <a:t>ret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917" y="2824631"/>
            <a:ext cx="4076011" cy="3619853"/>
          </a:xfrm>
        </p:spPr>
        <p:txBody>
          <a:bodyPr/>
          <a:lstStyle/>
          <a:p>
            <a:pPr marL="0" indent="0" defTabSz="909606" eaLnBrk="1" hangingPunct="1">
              <a:defRPr/>
            </a:pPr>
            <a:r>
              <a:rPr lang="en-US" sz="2000">
                <a:ea typeface="+mn-ea"/>
                <a:cs typeface="+mn-cs"/>
              </a:rPr>
              <a:t>Fetch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defRPr/>
            </a:pPr>
            <a:r>
              <a:rPr lang="en-US" sz="1800"/>
              <a:t>Read 1 byte</a:t>
            </a:r>
          </a:p>
          <a:p>
            <a:pPr marL="0" indent="0" defTabSz="909606" eaLnBrk="1" hangingPunct="1">
              <a:defRPr/>
            </a:pPr>
            <a:r>
              <a:rPr lang="en-US" sz="2000">
                <a:ea typeface="+mn-ea"/>
                <a:cs typeface="+mn-cs"/>
              </a:rPr>
              <a:t>Decode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defRPr/>
            </a:pPr>
            <a:r>
              <a:rPr lang="en-US" sz="1800"/>
              <a:t>Read stack pointer</a:t>
            </a:r>
          </a:p>
          <a:p>
            <a:pPr marL="0" indent="0" defTabSz="909606" eaLnBrk="1" hangingPunct="1">
              <a:defRPr/>
            </a:pPr>
            <a:r>
              <a:rPr lang="en-US" sz="2000">
                <a:ea typeface="+mn-ea"/>
                <a:cs typeface="+mn-cs"/>
              </a:rPr>
              <a:t>Execute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defRPr/>
            </a:pPr>
            <a:r>
              <a:rPr lang="en-US" sz="1800"/>
              <a:t>Increment stack pointer by 4</a:t>
            </a:r>
          </a:p>
        </p:txBody>
      </p:sp>
      <p:sp>
        <p:nvSpPr>
          <p:cNvPr id="35226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19558" y="2824631"/>
            <a:ext cx="4077600" cy="3619853"/>
          </a:xfrm>
        </p:spPr>
        <p:txBody>
          <a:bodyPr/>
          <a:lstStyle/>
          <a:p>
            <a:pPr marL="0" indent="0" defTabSz="909606" eaLnBrk="1" hangingPunct="1">
              <a:defRPr/>
            </a:pPr>
            <a:r>
              <a:rPr lang="en-US" sz="2000">
                <a:ea typeface="+mn-ea"/>
                <a:cs typeface="+mn-cs"/>
              </a:rPr>
              <a:t>Memory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defRPr/>
            </a:pPr>
            <a:r>
              <a:rPr lang="en-US" sz="1800"/>
              <a:t>Read return address from old stack pointer</a:t>
            </a:r>
          </a:p>
          <a:p>
            <a:pPr marL="0" indent="0" defTabSz="909606" eaLnBrk="1" hangingPunct="1">
              <a:defRPr/>
            </a:pPr>
            <a:r>
              <a:rPr lang="en-US" sz="2000">
                <a:ea typeface="+mn-ea"/>
                <a:cs typeface="+mn-cs"/>
              </a:rPr>
              <a:t>Write back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defRPr/>
            </a:pPr>
            <a:r>
              <a:rPr lang="en-US" sz="1800"/>
              <a:t>Update stack pointer</a:t>
            </a:r>
          </a:p>
          <a:p>
            <a:pPr marL="0" indent="0" defTabSz="909606" eaLnBrk="1" hangingPunct="1">
              <a:defRPr/>
            </a:pPr>
            <a:r>
              <a:rPr lang="en-US" sz="2000">
                <a:ea typeface="+mn-ea"/>
                <a:cs typeface="+mn-cs"/>
              </a:rPr>
              <a:t>PC Update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defRPr/>
            </a:pPr>
            <a:r>
              <a:rPr lang="en-US" sz="1800"/>
              <a:t>Set PC to return address</a:t>
            </a:r>
          </a:p>
        </p:txBody>
      </p:sp>
      <p:sp>
        <p:nvSpPr>
          <p:cNvPr id="352274" name="Rectangle 18"/>
          <p:cNvSpPr>
            <a:spLocks noChangeArrowheads="1"/>
          </p:cNvSpPr>
          <p:nvPr/>
        </p:nvSpPr>
        <p:spPr bwMode="auto">
          <a:xfrm>
            <a:off x="1755037" y="1697023"/>
            <a:ext cx="5387521" cy="346717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blurRad="63500" dist="38099" dir="2700000" algn="ctr" rotWithShape="0">
              <a:schemeClr val="tx2">
                <a:alpha val="74998"/>
              </a:schemeClr>
            </a:outerShdw>
          </a:effectLst>
        </p:spPr>
        <p:txBody>
          <a:bodyPr lIns="45557" tIns="45557" rIns="45557" bIns="45557"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66"/>
              </a:solidFill>
              <a:latin typeface="Helvetica" pitchFamily="-1" charset="0"/>
            </a:endParaRPr>
          </a:p>
        </p:txBody>
      </p:sp>
      <p:sp>
        <p:nvSpPr>
          <p:cNvPr id="105477" name="Rectangle 19"/>
          <p:cNvSpPr>
            <a:spLocks noChangeArrowheads="1"/>
          </p:cNvSpPr>
          <p:nvPr/>
        </p:nvSpPr>
        <p:spPr bwMode="auto">
          <a:xfrm>
            <a:off x="1983955" y="1221462"/>
            <a:ext cx="1907650" cy="30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133" tIns="45557" rIns="91133" bIns="45557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>
                <a:solidFill>
                  <a:srgbClr val="000099"/>
                </a:solidFill>
                <a:latin typeface="Courier New" charset="0"/>
              </a:rPr>
              <a:t>ret</a:t>
            </a:r>
            <a:endParaRPr lang="en-US" sz="1600">
              <a:solidFill>
                <a:srgbClr val="000099"/>
              </a:solidFill>
            </a:endParaRPr>
          </a:p>
        </p:txBody>
      </p:sp>
      <p:grpSp>
        <p:nvGrpSpPr>
          <p:cNvPr id="105478" name="Group 20"/>
          <p:cNvGrpSpPr>
            <a:grpSpLocks/>
          </p:cNvGrpSpPr>
          <p:nvPr/>
        </p:nvGrpSpPr>
        <p:grpSpPr bwMode="auto">
          <a:xfrm>
            <a:off x="3891605" y="1221462"/>
            <a:ext cx="610448" cy="305365"/>
            <a:chOff x="1296" y="2544"/>
            <a:chExt cx="384" cy="192"/>
          </a:xfrm>
        </p:grpSpPr>
        <p:sp>
          <p:nvSpPr>
            <p:cNvPr id="105484" name="Rectangle 21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rgbClr val="000099"/>
                  </a:solidFill>
                  <a:latin typeface="Courier New" charset="0"/>
                </a:rPr>
                <a:t>9</a:t>
              </a:r>
            </a:p>
          </p:txBody>
        </p:sp>
        <p:sp>
          <p:nvSpPr>
            <p:cNvPr id="105485" name="Rectangle 22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rgbClr val="000099"/>
                  </a:solidFill>
                  <a:latin typeface="Courier New" charset="0"/>
                </a:rPr>
                <a:t>0</a:t>
              </a:r>
            </a:p>
          </p:txBody>
        </p:sp>
        <p:sp>
          <p:nvSpPr>
            <p:cNvPr id="105486" name="Rectangle 23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rgbClr val="000099"/>
                </a:solidFill>
                <a:latin typeface="Courier New" charset="0"/>
              </a:endParaRPr>
            </a:p>
          </p:txBody>
        </p:sp>
      </p:grpSp>
      <p:grpSp>
        <p:nvGrpSpPr>
          <p:cNvPr id="105479" name="Group 37"/>
          <p:cNvGrpSpPr>
            <a:grpSpLocks/>
          </p:cNvGrpSpPr>
          <p:nvPr/>
        </p:nvGrpSpPr>
        <p:grpSpPr bwMode="auto">
          <a:xfrm>
            <a:off x="3891605" y="2290241"/>
            <a:ext cx="610448" cy="305365"/>
            <a:chOff x="1296" y="2544"/>
            <a:chExt cx="384" cy="192"/>
          </a:xfrm>
        </p:grpSpPr>
        <p:sp>
          <p:nvSpPr>
            <p:cNvPr id="105481" name="Rectangle 38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rgbClr val="000099"/>
                  </a:solidFill>
                  <a:latin typeface="Courier New" charset="0"/>
                </a:rPr>
                <a:t>XX</a:t>
              </a:r>
            </a:p>
          </p:txBody>
        </p:sp>
        <p:sp>
          <p:nvSpPr>
            <p:cNvPr id="105482" name="Rectangle 39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rgbClr val="000099"/>
                  </a:solidFill>
                  <a:latin typeface="Courier New" charset="0"/>
                </a:rPr>
                <a:t>XX</a:t>
              </a:r>
            </a:p>
          </p:txBody>
        </p:sp>
        <p:sp>
          <p:nvSpPr>
            <p:cNvPr id="105483" name="Rectangle 40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rgbClr val="000099"/>
                </a:solidFill>
                <a:latin typeface="Courier New" charset="0"/>
              </a:endParaRPr>
            </a:p>
          </p:txBody>
        </p:sp>
      </p:grpSp>
      <p:sp>
        <p:nvSpPr>
          <p:cNvPr id="105480" name="Rectangle 41"/>
          <p:cNvSpPr>
            <a:spLocks noChangeArrowheads="1"/>
          </p:cNvSpPr>
          <p:nvPr/>
        </p:nvSpPr>
        <p:spPr bwMode="auto">
          <a:xfrm>
            <a:off x="2747015" y="2290241"/>
            <a:ext cx="1114386" cy="30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133" tIns="45557" rIns="91133" bIns="45557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>
                <a:solidFill>
                  <a:srgbClr val="000099"/>
                </a:solidFill>
              </a:rPr>
              <a:t>return:</a:t>
            </a:r>
          </a:p>
        </p:txBody>
      </p:sp>
    </p:spTree>
    <p:extLst>
      <p:ext uri="{BB962C8B-B14F-4D97-AF65-F5344CB8AC3E}">
        <p14:creationId xmlns:p14="http://schemas.microsoft.com/office/powerpoint/2010/main" val="306377473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6445" eaLnBrk="1" hangingPunct="1">
              <a:defRPr/>
            </a:pPr>
            <a:r>
              <a:rPr lang="en-US">
                <a:ea typeface="+mj-ea"/>
                <a:cs typeface="+mj-cs"/>
              </a:rPr>
              <a:t>Encoding Registers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67" y="1144588"/>
            <a:ext cx="8307387" cy="5300662"/>
          </a:xfrm>
        </p:spPr>
        <p:txBody>
          <a:bodyPr/>
          <a:lstStyle/>
          <a:p>
            <a:pPr marL="383074" indent="-383074" defTabSz="906445" eaLnBrk="1" hangingPunct="1">
              <a:defRPr/>
            </a:pPr>
            <a:r>
              <a:rPr lang="en-US" dirty="0">
                <a:ea typeface="+mn-ea"/>
                <a:cs typeface="+mn-cs"/>
              </a:rPr>
              <a:t>Each register has 4-bit ID</a:t>
            </a:r>
          </a:p>
          <a:p>
            <a:pPr marL="737765" lvl="1" indent="-242768" defTabSz="906445" eaLnBrk="1" hangingPunct="1">
              <a:buFont typeface="Wingdings" pitchFamily="-1" charset="2"/>
              <a:buChar char="n"/>
              <a:defRPr/>
            </a:pPr>
            <a:endParaRPr lang="en-US" dirty="0"/>
          </a:p>
          <a:p>
            <a:pPr marL="383074" indent="-383074" defTabSz="906445" eaLnBrk="1" hangingPunct="1">
              <a:defRPr/>
            </a:pPr>
            <a:endParaRPr lang="en-US" dirty="0">
              <a:ea typeface="+mn-ea"/>
              <a:cs typeface="+mn-cs"/>
            </a:endParaRPr>
          </a:p>
          <a:p>
            <a:pPr marL="383074" indent="-383074" defTabSz="906445" eaLnBrk="1" hangingPunct="1">
              <a:defRPr/>
            </a:pPr>
            <a:endParaRPr lang="en-US" dirty="0">
              <a:ea typeface="+mn-ea"/>
              <a:cs typeface="+mn-cs"/>
            </a:endParaRPr>
          </a:p>
          <a:p>
            <a:pPr marL="737765" lvl="1" indent="-242768" defTabSz="906445" eaLnBrk="1" hangingPunct="1">
              <a:buFont typeface="Wingdings" pitchFamily="-1" charset="2"/>
              <a:buChar char="n"/>
              <a:defRPr/>
            </a:pPr>
            <a:r>
              <a:rPr lang="en-US" dirty="0"/>
              <a:t>Same encoding as in </a:t>
            </a:r>
            <a:r>
              <a:rPr lang="en-US" dirty="0" smtClean="0"/>
              <a:t>x86-64</a:t>
            </a:r>
            <a:endParaRPr lang="en-US" dirty="0"/>
          </a:p>
          <a:p>
            <a:pPr marL="383074" indent="-383074" defTabSz="906445" eaLnBrk="1" hangingPunct="1">
              <a:defRPr/>
            </a:pPr>
            <a:r>
              <a:rPr lang="en-US" dirty="0">
                <a:ea typeface="+mn-ea"/>
                <a:cs typeface="+mn-cs"/>
              </a:rPr>
              <a:t>Register ID </a:t>
            </a:r>
            <a:r>
              <a:rPr lang="en-US" dirty="0" smtClean="0">
                <a:ea typeface="+mn-ea"/>
                <a:cs typeface="+mn-cs"/>
              </a:rPr>
              <a:t>15 </a:t>
            </a:r>
            <a:r>
              <a:rPr lang="en-US" dirty="0">
                <a:ea typeface="+mn-ea"/>
                <a:cs typeface="+mn-cs"/>
              </a:rPr>
              <a:t>indicates “no register”</a:t>
            </a:r>
          </a:p>
          <a:p>
            <a:pPr marL="737765" lvl="1" indent="-242768" defTabSz="906445" eaLnBrk="1" hangingPunct="1">
              <a:buFont typeface="Wingdings" pitchFamily="-1" charset="2"/>
              <a:buChar char="n"/>
              <a:defRPr/>
            </a:pPr>
            <a:r>
              <a:rPr lang="en-US" dirty="0"/>
              <a:t>Will use this in our hardware design in multiple places</a:t>
            </a:r>
          </a:p>
        </p:txBody>
      </p:sp>
      <p:sp>
        <p:nvSpPr>
          <p:cNvPr id="55300" name="Rectangle 5"/>
          <p:cNvSpPr>
            <a:spLocks noChangeArrowheads="1"/>
          </p:cNvSpPr>
          <p:nvPr/>
        </p:nvSpPr>
        <p:spPr bwMode="auto">
          <a:xfrm>
            <a:off x="1233121" y="1679629"/>
            <a:ext cx="839510" cy="22899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933" tIns="45450" rIns="90933" bIns="45450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 dirty="0">
                <a:solidFill>
                  <a:srgbClr val="000066"/>
                </a:solidFill>
                <a:latin typeface="Courier New" charset="0"/>
              </a:rPr>
              <a:t>%</a:t>
            </a:r>
            <a:r>
              <a:rPr lang="en-US" sz="1600" b="0" dirty="0" err="1">
                <a:solidFill>
                  <a:srgbClr val="000066"/>
                </a:solidFill>
                <a:latin typeface="Courier New" charset="0"/>
              </a:rPr>
              <a:t>rax</a:t>
            </a:r>
            <a:endParaRPr lang="en-US" sz="1600" b="0" dirty="0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55301" name="Rectangle 6"/>
          <p:cNvSpPr>
            <a:spLocks noChangeArrowheads="1"/>
          </p:cNvSpPr>
          <p:nvPr/>
        </p:nvSpPr>
        <p:spPr bwMode="auto">
          <a:xfrm>
            <a:off x="1233121" y="1908572"/>
            <a:ext cx="839510" cy="23535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933" tIns="45450" rIns="90933" bIns="45450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 dirty="0">
                <a:solidFill>
                  <a:srgbClr val="000066"/>
                </a:solidFill>
                <a:latin typeface="Courier New" charset="0"/>
              </a:rPr>
              <a:t>%</a:t>
            </a:r>
            <a:r>
              <a:rPr lang="en-US" sz="1600" b="0" dirty="0" err="1">
                <a:solidFill>
                  <a:srgbClr val="000066"/>
                </a:solidFill>
                <a:latin typeface="Courier New" charset="0"/>
              </a:rPr>
              <a:t>rcx</a:t>
            </a:r>
            <a:endParaRPr lang="en-US" sz="1600" b="0" dirty="0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55302" name="Rectangle 7"/>
          <p:cNvSpPr>
            <a:spLocks noChangeArrowheads="1"/>
          </p:cNvSpPr>
          <p:nvPr/>
        </p:nvSpPr>
        <p:spPr bwMode="auto">
          <a:xfrm>
            <a:off x="1233121" y="2137623"/>
            <a:ext cx="839510" cy="22899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933" tIns="45450" rIns="90933" bIns="45450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 dirty="0">
                <a:solidFill>
                  <a:srgbClr val="000066"/>
                </a:solidFill>
                <a:latin typeface="Courier New" charset="0"/>
              </a:rPr>
              <a:t>%</a:t>
            </a:r>
            <a:r>
              <a:rPr lang="en-US" sz="1600" b="0" dirty="0" err="1">
                <a:solidFill>
                  <a:srgbClr val="000066"/>
                </a:solidFill>
                <a:latin typeface="Courier New" charset="0"/>
              </a:rPr>
              <a:t>rdx</a:t>
            </a:r>
            <a:endParaRPr lang="en-US" sz="1600" b="0" dirty="0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55303" name="Rectangle 8"/>
          <p:cNvSpPr>
            <a:spLocks noChangeArrowheads="1"/>
          </p:cNvSpPr>
          <p:nvPr/>
        </p:nvSpPr>
        <p:spPr bwMode="auto">
          <a:xfrm>
            <a:off x="1233121" y="2366620"/>
            <a:ext cx="839510" cy="22899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933" tIns="45450" rIns="90933" bIns="45450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 dirty="0">
                <a:solidFill>
                  <a:srgbClr val="000066"/>
                </a:solidFill>
                <a:latin typeface="Courier New" charset="0"/>
              </a:rPr>
              <a:t>%</a:t>
            </a:r>
            <a:r>
              <a:rPr lang="en-US" sz="1600" b="0" dirty="0" err="1">
                <a:solidFill>
                  <a:srgbClr val="000066"/>
                </a:solidFill>
                <a:latin typeface="Courier New" charset="0"/>
              </a:rPr>
              <a:t>rbx</a:t>
            </a:r>
            <a:endParaRPr lang="en-US" sz="1600" b="0" dirty="0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55304" name="Rectangle 9"/>
          <p:cNvSpPr>
            <a:spLocks noChangeArrowheads="1"/>
          </p:cNvSpPr>
          <p:nvPr/>
        </p:nvSpPr>
        <p:spPr bwMode="auto">
          <a:xfrm>
            <a:off x="3064779" y="1679629"/>
            <a:ext cx="839510" cy="22899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933" tIns="45450" rIns="90933" bIns="45450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 dirty="0">
                <a:solidFill>
                  <a:srgbClr val="000066"/>
                </a:solidFill>
                <a:latin typeface="Courier New" charset="0"/>
              </a:rPr>
              <a:t>%</a:t>
            </a:r>
            <a:r>
              <a:rPr lang="en-US" sz="1600" b="0" dirty="0" err="1">
                <a:solidFill>
                  <a:srgbClr val="000066"/>
                </a:solidFill>
                <a:latin typeface="Courier New" charset="0"/>
              </a:rPr>
              <a:t>rsp</a:t>
            </a:r>
            <a:endParaRPr lang="en-US" sz="1600" b="0" dirty="0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55305" name="Rectangle 10"/>
          <p:cNvSpPr>
            <a:spLocks noChangeArrowheads="1"/>
          </p:cNvSpPr>
          <p:nvPr/>
        </p:nvSpPr>
        <p:spPr bwMode="auto">
          <a:xfrm>
            <a:off x="3064779" y="1908572"/>
            <a:ext cx="839510" cy="23535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933" tIns="45450" rIns="90933" bIns="45450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 dirty="0">
                <a:solidFill>
                  <a:srgbClr val="000066"/>
                </a:solidFill>
                <a:latin typeface="Courier New" charset="0"/>
              </a:rPr>
              <a:t>%</a:t>
            </a:r>
            <a:r>
              <a:rPr lang="en-US" sz="1600" b="0" dirty="0" err="1">
                <a:solidFill>
                  <a:srgbClr val="000066"/>
                </a:solidFill>
                <a:latin typeface="Courier New" charset="0"/>
              </a:rPr>
              <a:t>rbp</a:t>
            </a:r>
            <a:endParaRPr lang="en-US" sz="1600" b="0" dirty="0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55306" name="Rectangle 11"/>
          <p:cNvSpPr>
            <a:spLocks noChangeArrowheads="1"/>
          </p:cNvSpPr>
          <p:nvPr/>
        </p:nvSpPr>
        <p:spPr bwMode="auto">
          <a:xfrm>
            <a:off x="3064779" y="2137623"/>
            <a:ext cx="839510" cy="22899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933" tIns="45450" rIns="90933" bIns="45450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 dirty="0">
                <a:solidFill>
                  <a:srgbClr val="000066"/>
                </a:solidFill>
                <a:latin typeface="Courier New" charset="0"/>
              </a:rPr>
              <a:t>%</a:t>
            </a:r>
            <a:r>
              <a:rPr lang="en-US" sz="1600" b="0" dirty="0" err="1">
                <a:solidFill>
                  <a:srgbClr val="000066"/>
                </a:solidFill>
                <a:latin typeface="Courier New" charset="0"/>
              </a:rPr>
              <a:t>rsi</a:t>
            </a:r>
            <a:endParaRPr lang="en-US" sz="1600" b="0" dirty="0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55307" name="Rectangle 12"/>
          <p:cNvSpPr>
            <a:spLocks noChangeArrowheads="1"/>
          </p:cNvSpPr>
          <p:nvPr/>
        </p:nvSpPr>
        <p:spPr bwMode="auto">
          <a:xfrm>
            <a:off x="3064779" y="2366620"/>
            <a:ext cx="839510" cy="22899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933" tIns="45450" rIns="90933" bIns="45450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 dirty="0">
                <a:solidFill>
                  <a:srgbClr val="000066"/>
                </a:solidFill>
                <a:latin typeface="Courier New" charset="0"/>
              </a:rPr>
              <a:t>%</a:t>
            </a:r>
            <a:r>
              <a:rPr lang="en-US" sz="1600" b="0" dirty="0" err="1">
                <a:solidFill>
                  <a:srgbClr val="000066"/>
                </a:solidFill>
                <a:latin typeface="Courier New" charset="0"/>
              </a:rPr>
              <a:t>rdi</a:t>
            </a:r>
            <a:endParaRPr lang="en-US" sz="1600" b="0" dirty="0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55308" name="Rectangle 13"/>
          <p:cNvSpPr>
            <a:spLocks noChangeArrowheads="1"/>
          </p:cNvSpPr>
          <p:nvPr/>
        </p:nvSpPr>
        <p:spPr bwMode="auto">
          <a:xfrm>
            <a:off x="2072685" y="1679629"/>
            <a:ext cx="381595" cy="22899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933" tIns="45450" rIns="90933" bIns="45450" anchor="ctr"/>
          <a:lstStyle/>
          <a:p>
            <a:pPr eaLnBrk="1" hangingPunct="1">
              <a:lnSpc>
                <a:spcPct val="100000"/>
              </a:lnSpc>
            </a:pPr>
            <a:r>
              <a:rPr lang="en-US" sz="1600">
                <a:solidFill>
                  <a:srgbClr val="800000"/>
                </a:solidFill>
                <a:latin typeface="Courier New" charset="0"/>
              </a:rPr>
              <a:t>0</a:t>
            </a:r>
          </a:p>
        </p:txBody>
      </p:sp>
      <p:sp>
        <p:nvSpPr>
          <p:cNvPr id="55309" name="Rectangle 14"/>
          <p:cNvSpPr>
            <a:spLocks noChangeArrowheads="1"/>
          </p:cNvSpPr>
          <p:nvPr/>
        </p:nvSpPr>
        <p:spPr bwMode="auto">
          <a:xfrm>
            <a:off x="2072685" y="1908572"/>
            <a:ext cx="381595" cy="23535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933" tIns="45450" rIns="90933" bIns="45450" anchor="ctr"/>
          <a:lstStyle/>
          <a:p>
            <a:pPr eaLnBrk="1" hangingPunct="1">
              <a:lnSpc>
                <a:spcPct val="100000"/>
              </a:lnSpc>
            </a:pPr>
            <a:r>
              <a:rPr lang="en-US" sz="1600">
                <a:solidFill>
                  <a:srgbClr val="800000"/>
                </a:solidFill>
                <a:latin typeface="Courier New" charset="0"/>
              </a:rPr>
              <a:t>1</a:t>
            </a:r>
          </a:p>
        </p:txBody>
      </p:sp>
      <p:sp>
        <p:nvSpPr>
          <p:cNvPr id="55310" name="Rectangle 15"/>
          <p:cNvSpPr>
            <a:spLocks noChangeArrowheads="1"/>
          </p:cNvSpPr>
          <p:nvPr/>
        </p:nvSpPr>
        <p:spPr bwMode="auto">
          <a:xfrm>
            <a:off x="2072685" y="2137623"/>
            <a:ext cx="381595" cy="22899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933" tIns="45450" rIns="90933" bIns="45450" anchor="ctr"/>
          <a:lstStyle/>
          <a:p>
            <a:pPr eaLnBrk="1" hangingPunct="1">
              <a:lnSpc>
                <a:spcPct val="100000"/>
              </a:lnSpc>
            </a:pPr>
            <a:r>
              <a:rPr lang="en-US" sz="1600">
                <a:solidFill>
                  <a:srgbClr val="800000"/>
                </a:solidFill>
                <a:latin typeface="Courier New" charset="0"/>
              </a:rPr>
              <a:t>2</a:t>
            </a:r>
          </a:p>
        </p:txBody>
      </p:sp>
      <p:sp>
        <p:nvSpPr>
          <p:cNvPr id="55311" name="Rectangle 16"/>
          <p:cNvSpPr>
            <a:spLocks noChangeArrowheads="1"/>
          </p:cNvSpPr>
          <p:nvPr/>
        </p:nvSpPr>
        <p:spPr bwMode="auto">
          <a:xfrm>
            <a:off x="2072685" y="2366620"/>
            <a:ext cx="381595" cy="22899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933" tIns="45450" rIns="90933" bIns="45450" anchor="ctr"/>
          <a:lstStyle/>
          <a:p>
            <a:pPr eaLnBrk="1" hangingPunct="1">
              <a:lnSpc>
                <a:spcPct val="100000"/>
              </a:lnSpc>
            </a:pPr>
            <a:r>
              <a:rPr lang="en-US" sz="1600">
                <a:solidFill>
                  <a:srgbClr val="800000"/>
                </a:solidFill>
                <a:latin typeface="Courier New" charset="0"/>
              </a:rPr>
              <a:t>3</a:t>
            </a:r>
          </a:p>
        </p:txBody>
      </p:sp>
      <p:sp>
        <p:nvSpPr>
          <p:cNvPr id="55312" name="Rectangle 17"/>
          <p:cNvSpPr>
            <a:spLocks noChangeArrowheads="1"/>
          </p:cNvSpPr>
          <p:nvPr/>
        </p:nvSpPr>
        <p:spPr bwMode="auto">
          <a:xfrm>
            <a:off x="3904343" y="1679629"/>
            <a:ext cx="381595" cy="22899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933" tIns="45450" rIns="90933" bIns="45450" anchor="ctr"/>
          <a:lstStyle/>
          <a:p>
            <a:pPr eaLnBrk="1" hangingPunct="1">
              <a:lnSpc>
                <a:spcPct val="100000"/>
              </a:lnSpc>
            </a:pPr>
            <a:r>
              <a:rPr lang="en-US" sz="1600" dirty="0">
                <a:solidFill>
                  <a:srgbClr val="800000"/>
                </a:solidFill>
                <a:latin typeface="Courier New" charset="0"/>
              </a:rPr>
              <a:t>4</a:t>
            </a:r>
          </a:p>
        </p:txBody>
      </p:sp>
      <p:sp>
        <p:nvSpPr>
          <p:cNvPr id="55313" name="Rectangle 18"/>
          <p:cNvSpPr>
            <a:spLocks noChangeArrowheads="1"/>
          </p:cNvSpPr>
          <p:nvPr/>
        </p:nvSpPr>
        <p:spPr bwMode="auto">
          <a:xfrm>
            <a:off x="3904343" y="1908572"/>
            <a:ext cx="381595" cy="23535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933" tIns="45450" rIns="90933" bIns="45450" anchor="ctr"/>
          <a:lstStyle/>
          <a:p>
            <a:pPr eaLnBrk="1" hangingPunct="1">
              <a:lnSpc>
                <a:spcPct val="100000"/>
              </a:lnSpc>
            </a:pPr>
            <a:r>
              <a:rPr lang="en-US" sz="1600" dirty="0">
                <a:solidFill>
                  <a:srgbClr val="800000"/>
                </a:solidFill>
                <a:latin typeface="Courier New" charset="0"/>
              </a:rPr>
              <a:t>5</a:t>
            </a:r>
          </a:p>
        </p:txBody>
      </p:sp>
      <p:sp>
        <p:nvSpPr>
          <p:cNvPr id="55314" name="Rectangle 19"/>
          <p:cNvSpPr>
            <a:spLocks noChangeArrowheads="1"/>
          </p:cNvSpPr>
          <p:nvPr/>
        </p:nvSpPr>
        <p:spPr bwMode="auto">
          <a:xfrm>
            <a:off x="3904343" y="2137623"/>
            <a:ext cx="381595" cy="22899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933" tIns="45450" rIns="90933" bIns="45450" anchor="ctr"/>
          <a:lstStyle/>
          <a:p>
            <a:pPr eaLnBrk="1" hangingPunct="1">
              <a:lnSpc>
                <a:spcPct val="100000"/>
              </a:lnSpc>
            </a:pPr>
            <a:r>
              <a:rPr lang="en-US" sz="1600" dirty="0">
                <a:solidFill>
                  <a:srgbClr val="800000"/>
                </a:solidFill>
                <a:latin typeface="Courier New" charset="0"/>
              </a:rPr>
              <a:t>6</a:t>
            </a:r>
          </a:p>
        </p:txBody>
      </p:sp>
      <p:sp>
        <p:nvSpPr>
          <p:cNvPr id="55315" name="Rectangle 20"/>
          <p:cNvSpPr>
            <a:spLocks noChangeArrowheads="1"/>
          </p:cNvSpPr>
          <p:nvPr/>
        </p:nvSpPr>
        <p:spPr bwMode="auto">
          <a:xfrm>
            <a:off x="3904343" y="2366620"/>
            <a:ext cx="381595" cy="22899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933" tIns="45450" rIns="90933" bIns="45450" anchor="ctr"/>
          <a:lstStyle/>
          <a:p>
            <a:pPr eaLnBrk="1" hangingPunct="1">
              <a:lnSpc>
                <a:spcPct val="100000"/>
              </a:lnSpc>
            </a:pPr>
            <a:r>
              <a:rPr lang="en-US" sz="1600" dirty="0">
                <a:solidFill>
                  <a:srgbClr val="800000"/>
                </a:solidFill>
                <a:latin typeface="Courier New" charset="0"/>
              </a:rPr>
              <a:t>7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867590" y="1660802"/>
            <a:ext cx="839510" cy="22899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933" tIns="45450" rIns="90933" bIns="45450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 dirty="0">
                <a:solidFill>
                  <a:srgbClr val="000066"/>
                </a:solidFill>
                <a:latin typeface="Courier New" charset="0"/>
              </a:rPr>
              <a:t>%r8</a:t>
            </a: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4867590" y="1889745"/>
            <a:ext cx="839510" cy="23535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933" tIns="45450" rIns="90933" bIns="45450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 dirty="0">
                <a:solidFill>
                  <a:srgbClr val="000066"/>
                </a:solidFill>
                <a:latin typeface="Courier New" charset="0"/>
              </a:rPr>
              <a:t>%r9</a:t>
            </a: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4867590" y="2118796"/>
            <a:ext cx="839510" cy="22899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933" tIns="45450" rIns="90933" bIns="45450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 dirty="0">
                <a:solidFill>
                  <a:srgbClr val="000066"/>
                </a:solidFill>
                <a:latin typeface="Courier New" charset="0"/>
              </a:rPr>
              <a:t>%r10</a:t>
            </a:r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4867590" y="2347793"/>
            <a:ext cx="839510" cy="22899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933" tIns="45450" rIns="90933" bIns="45450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 dirty="0">
                <a:solidFill>
                  <a:srgbClr val="000066"/>
                </a:solidFill>
                <a:latin typeface="Courier New" charset="0"/>
              </a:rPr>
              <a:t>%r11</a:t>
            </a:r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auto">
          <a:xfrm>
            <a:off x="6699248" y="1660802"/>
            <a:ext cx="839510" cy="22899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933" tIns="45450" rIns="90933" bIns="45450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 dirty="0">
                <a:solidFill>
                  <a:srgbClr val="000066"/>
                </a:solidFill>
                <a:latin typeface="Courier New" charset="0"/>
              </a:rPr>
              <a:t>%r12</a:t>
            </a: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6699248" y="1889745"/>
            <a:ext cx="839510" cy="23535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933" tIns="45450" rIns="90933" bIns="45450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 dirty="0">
                <a:solidFill>
                  <a:srgbClr val="000066"/>
                </a:solidFill>
                <a:latin typeface="Courier New" charset="0"/>
              </a:rPr>
              <a:t>%r13</a:t>
            </a: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6699248" y="2118796"/>
            <a:ext cx="839510" cy="22899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933" tIns="45450" rIns="90933" bIns="45450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 dirty="0">
                <a:solidFill>
                  <a:srgbClr val="000066"/>
                </a:solidFill>
                <a:latin typeface="Courier New" charset="0"/>
              </a:rPr>
              <a:t>%r14</a:t>
            </a:r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6699248" y="2347793"/>
            <a:ext cx="839510" cy="22899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933" tIns="45450" rIns="90933" bIns="45450" anchor="ctr"/>
          <a:lstStyle/>
          <a:p>
            <a:pPr eaLnBrk="1" hangingPunct="1">
              <a:lnSpc>
                <a:spcPct val="100000"/>
              </a:lnSpc>
            </a:pPr>
            <a:endParaRPr lang="en-US" sz="1600" b="0" dirty="0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29" name="Rectangle 13"/>
          <p:cNvSpPr>
            <a:spLocks noChangeArrowheads="1"/>
          </p:cNvSpPr>
          <p:nvPr/>
        </p:nvSpPr>
        <p:spPr bwMode="auto">
          <a:xfrm>
            <a:off x="5707154" y="1660802"/>
            <a:ext cx="381595" cy="22899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933" tIns="45450" rIns="90933" bIns="45450" anchor="ctr"/>
          <a:lstStyle/>
          <a:p>
            <a:pPr eaLnBrk="1" hangingPunct="1">
              <a:lnSpc>
                <a:spcPct val="100000"/>
              </a:lnSpc>
            </a:pPr>
            <a:r>
              <a:rPr lang="en-US" sz="1600" dirty="0">
                <a:solidFill>
                  <a:srgbClr val="800000"/>
                </a:solidFill>
                <a:latin typeface="Courier New" charset="0"/>
              </a:rPr>
              <a:t>8</a:t>
            </a:r>
          </a:p>
        </p:txBody>
      </p:sp>
      <p:sp>
        <p:nvSpPr>
          <p:cNvPr id="30" name="Rectangle 14"/>
          <p:cNvSpPr>
            <a:spLocks noChangeArrowheads="1"/>
          </p:cNvSpPr>
          <p:nvPr/>
        </p:nvSpPr>
        <p:spPr bwMode="auto">
          <a:xfrm>
            <a:off x="5707154" y="1889745"/>
            <a:ext cx="381595" cy="23535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933" tIns="45450" rIns="90933" bIns="45450" anchor="ctr"/>
          <a:lstStyle/>
          <a:p>
            <a:pPr eaLnBrk="1" hangingPunct="1">
              <a:lnSpc>
                <a:spcPct val="100000"/>
              </a:lnSpc>
            </a:pPr>
            <a:r>
              <a:rPr lang="en-US" sz="1600" dirty="0">
                <a:solidFill>
                  <a:srgbClr val="800000"/>
                </a:solidFill>
                <a:latin typeface="Courier New" charset="0"/>
              </a:rPr>
              <a:t>9</a:t>
            </a:r>
          </a:p>
        </p:txBody>
      </p:sp>
      <p:sp>
        <p:nvSpPr>
          <p:cNvPr id="31" name="Rectangle 15"/>
          <p:cNvSpPr>
            <a:spLocks noChangeArrowheads="1"/>
          </p:cNvSpPr>
          <p:nvPr/>
        </p:nvSpPr>
        <p:spPr bwMode="auto">
          <a:xfrm>
            <a:off x="5707154" y="2118796"/>
            <a:ext cx="381595" cy="22899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933" tIns="45450" rIns="90933" bIns="45450" anchor="ctr"/>
          <a:lstStyle/>
          <a:p>
            <a:pPr eaLnBrk="1" hangingPunct="1">
              <a:lnSpc>
                <a:spcPct val="100000"/>
              </a:lnSpc>
            </a:pPr>
            <a:r>
              <a:rPr lang="en-US" sz="1600" dirty="0">
                <a:solidFill>
                  <a:srgbClr val="800000"/>
                </a:solidFill>
                <a:latin typeface="Courier New" charset="0"/>
              </a:rPr>
              <a:t>A</a:t>
            </a:r>
          </a:p>
        </p:txBody>
      </p:sp>
      <p:sp>
        <p:nvSpPr>
          <p:cNvPr id="32" name="Rectangle 16"/>
          <p:cNvSpPr>
            <a:spLocks noChangeArrowheads="1"/>
          </p:cNvSpPr>
          <p:nvPr/>
        </p:nvSpPr>
        <p:spPr bwMode="auto">
          <a:xfrm>
            <a:off x="5707154" y="2347793"/>
            <a:ext cx="381595" cy="22899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933" tIns="45450" rIns="90933" bIns="45450" anchor="ctr"/>
          <a:lstStyle/>
          <a:p>
            <a:pPr eaLnBrk="1" hangingPunct="1">
              <a:lnSpc>
                <a:spcPct val="100000"/>
              </a:lnSpc>
            </a:pPr>
            <a:r>
              <a:rPr lang="en-US" sz="1600" dirty="0">
                <a:solidFill>
                  <a:srgbClr val="800000"/>
                </a:solidFill>
                <a:latin typeface="Courier New" charset="0"/>
              </a:rPr>
              <a:t>B</a:t>
            </a:r>
          </a:p>
        </p:txBody>
      </p:sp>
      <p:sp>
        <p:nvSpPr>
          <p:cNvPr id="33" name="Rectangle 17"/>
          <p:cNvSpPr>
            <a:spLocks noChangeArrowheads="1"/>
          </p:cNvSpPr>
          <p:nvPr/>
        </p:nvSpPr>
        <p:spPr bwMode="auto">
          <a:xfrm>
            <a:off x="7538812" y="1660802"/>
            <a:ext cx="381595" cy="22899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933" tIns="45450" rIns="90933" bIns="45450" anchor="ctr"/>
          <a:lstStyle/>
          <a:p>
            <a:pPr eaLnBrk="1" hangingPunct="1">
              <a:lnSpc>
                <a:spcPct val="100000"/>
              </a:lnSpc>
            </a:pPr>
            <a:r>
              <a:rPr lang="en-US" sz="1600" dirty="0">
                <a:solidFill>
                  <a:srgbClr val="800000"/>
                </a:solidFill>
                <a:latin typeface="Courier New" charset="0"/>
              </a:rPr>
              <a:t>C</a:t>
            </a:r>
          </a:p>
        </p:txBody>
      </p:sp>
      <p:sp>
        <p:nvSpPr>
          <p:cNvPr id="34" name="Rectangle 18"/>
          <p:cNvSpPr>
            <a:spLocks noChangeArrowheads="1"/>
          </p:cNvSpPr>
          <p:nvPr/>
        </p:nvSpPr>
        <p:spPr bwMode="auto">
          <a:xfrm>
            <a:off x="7538812" y="1889745"/>
            <a:ext cx="381595" cy="23535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933" tIns="45450" rIns="90933" bIns="45450" anchor="ctr"/>
          <a:lstStyle/>
          <a:p>
            <a:pPr eaLnBrk="1" hangingPunct="1">
              <a:lnSpc>
                <a:spcPct val="100000"/>
              </a:lnSpc>
            </a:pPr>
            <a:r>
              <a:rPr lang="en-US" sz="1600" dirty="0">
                <a:solidFill>
                  <a:srgbClr val="800000"/>
                </a:solidFill>
                <a:latin typeface="Courier New" charset="0"/>
              </a:rPr>
              <a:t>D</a:t>
            </a:r>
          </a:p>
        </p:txBody>
      </p:sp>
      <p:sp>
        <p:nvSpPr>
          <p:cNvPr id="35" name="Rectangle 19"/>
          <p:cNvSpPr>
            <a:spLocks noChangeArrowheads="1"/>
          </p:cNvSpPr>
          <p:nvPr/>
        </p:nvSpPr>
        <p:spPr bwMode="auto">
          <a:xfrm>
            <a:off x="7538812" y="2118796"/>
            <a:ext cx="381595" cy="22899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933" tIns="45450" rIns="90933" bIns="45450" anchor="ctr"/>
          <a:lstStyle/>
          <a:p>
            <a:pPr eaLnBrk="1" hangingPunct="1">
              <a:lnSpc>
                <a:spcPct val="100000"/>
              </a:lnSpc>
            </a:pPr>
            <a:r>
              <a:rPr lang="en-US" sz="1600" dirty="0">
                <a:solidFill>
                  <a:srgbClr val="800000"/>
                </a:solidFill>
                <a:latin typeface="Courier New" charset="0"/>
              </a:rPr>
              <a:t>E</a:t>
            </a:r>
          </a:p>
        </p:txBody>
      </p:sp>
      <p:sp>
        <p:nvSpPr>
          <p:cNvPr id="36" name="Rectangle 20"/>
          <p:cNvSpPr>
            <a:spLocks noChangeArrowheads="1"/>
          </p:cNvSpPr>
          <p:nvPr/>
        </p:nvSpPr>
        <p:spPr bwMode="auto">
          <a:xfrm>
            <a:off x="7538812" y="2347793"/>
            <a:ext cx="381595" cy="22899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933" tIns="45450" rIns="90933" bIns="45450" anchor="ctr"/>
          <a:lstStyle/>
          <a:p>
            <a:pPr eaLnBrk="1" hangingPunct="1">
              <a:lnSpc>
                <a:spcPct val="100000"/>
              </a:lnSpc>
            </a:pPr>
            <a:r>
              <a:rPr lang="en-US" sz="1600" dirty="0">
                <a:solidFill>
                  <a:srgbClr val="800000"/>
                </a:solidFill>
                <a:latin typeface="Courier New" charset="0"/>
              </a:rPr>
              <a:t>F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9606" eaLnBrk="1" hangingPunct="1">
              <a:defRPr/>
            </a:pPr>
            <a:r>
              <a:rPr lang="en-US">
                <a:ea typeface="+mj-ea"/>
                <a:cs typeface="+mj-cs"/>
              </a:rPr>
              <a:t>Stage Computation: </a:t>
            </a:r>
            <a:r>
              <a:rPr lang="en-US">
                <a:latin typeface="Courier New" pitchFamily="-1" charset="0"/>
                <a:ea typeface="+mj-ea"/>
                <a:cs typeface="+mj-cs"/>
              </a:rPr>
              <a:t>ret</a:t>
            </a:r>
          </a:p>
        </p:txBody>
      </p:sp>
      <p:sp>
        <p:nvSpPr>
          <p:cNvPr id="1064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35" y="5267566"/>
            <a:ext cx="8306223" cy="1176929"/>
          </a:xfrm>
        </p:spPr>
        <p:txBody>
          <a:bodyPr/>
          <a:lstStyle/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Use ALU to increment stack pointer</a:t>
            </a:r>
          </a:p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Read return address from memory</a:t>
            </a:r>
          </a:p>
        </p:txBody>
      </p:sp>
      <p:sp>
        <p:nvSpPr>
          <p:cNvPr id="106499" name="Text Box 4"/>
          <p:cNvSpPr txBox="1">
            <a:spLocks noChangeArrowheads="1"/>
          </p:cNvSpPr>
          <p:nvPr/>
        </p:nvSpPr>
        <p:spPr bwMode="auto">
          <a:xfrm>
            <a:off x="2136585" y="992438"/>
            <a:ext cx="2823321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ret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15672" y="1297803"/>
            <a:ext cx="7020150" cy="1221462"/>
            <a:chOff x="576" y="816"/>
            <a:chExt cx="4416" cy="768"/>
          </a:xfrm>
        </p:grpSpPr>
        <p:sp>
          <p:nvSpPr>
            <p:cNvPr id="106530" name="Text Box 6"/>
            <p:cNvSpPr txBox="1">
              <a:spLocks noChangeArrowheads="1"/>
            </p:cNvSpPr>
            <p:nvPr/>
          </p:nvSpPr>
          <p:spPr bwMode="auto">
            <a:xfrm>
              <a:off x="1344" y="816"/>
              <a:ext cx="1776" cy="192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icode:ifun 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</a:t>
              </a:r>
              <a:r>
                <a:rPr lang="en-US" sz="1600">
                  <a:solidFill>
                    <a:srgbClr val="000066"/>
                  </a:solidFill>
                </a:rPr>
                <a:t> M</a:t>
              </a:r>
              <a:r>
                <a:rPr lang="en-US" sz="1600" baseline="-25000">
                  <a:solidFill>
                    <a:srgbClr val="000066"/>
                  </a:solidFill>
                </a:rPr>
                <a:t>1</a:t>
              </a:r>
              <a:r>
                <a:rPr lang="en-US" sz="1600">
                  <a:solidFill>
                    <a:srgbClr val="000066"/>
                  </a:solidFill>
                </a:rPr>
                <a:t>[PC]</a:t>
              </a:r>
            </a:p>
          </p:txBody>
        </p:sp>
        <p:sp>
          <p:nvSpPr>
            <p:cNvPr id="106531" name="Text Box 7"/>
            <p:cNvSpPr txBox="1">
              <a:spLocks noChangeArrowheads="1"/>
            </p:cNvSpPr>
            <p:nvPr/>
          </p:nvSpPr>
          <p:spPr bwMode="auto">
            <a:xfrm>
              <a:off x="1344" y="1008"/>
              <a:ext cx="1776" cy="192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106532" name="Text Box 8"/>
            <p:cNvSpPr txBox="1">
              <a:spLocks noChangeArrowheads="1"/>
            </p:cNvSpPr>
            <p:nvPr/>
          </p:nvSpPr>
          <p:spPr bwMode="auto">
            <a:xfrm>
              <a:off x="1344" y="1200"/>
              <a:ext cx="1776" cy="192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 </a:t>
              </a:r>
            </a:p>
          </p:txBody>
        </p:sp>
        <p:sp>
          <p:nvSpPr>
            <p:cNvPr id="106533" name="Text Box 9"/>
            <p:cNvSpPr txBox="1">
              <a:spLocks noChangeArrowheads="1"/>
            </p:cNvSpPr>
            <p:nvPr/>
          </p:nvSpPr>
          <p:spPr bwMode="auto">
            <a:xfrm>
              <a:off x="1344" y="1392"/>
              <a:ext cx="1776" cy="192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  <a:sym typeface="Symbol" charset="0"/>
              </a:endParaRPr>
            </a:p>
          </p:txBody>
        </p:sp>
        <p:sp>
          <p:nvSpPr>
            <p:cNvPr id="106534" name="Text Box 10"/>
            <p:cNvSpPr txBox="1">
              <a:spLocks noChangeArrowheads="1"/>
            </p:cNvSpPr>
            <p:nvPr/>
          </p:nvSpPr>
          <p:spPr bwMode="auto">
            <a:xfrm>
              <a:off x="1344" y="816"/>
              <a:ext cx="1776" cy="768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106535" name="Text Box 11"/>
            <p:cNvSpPr txBox="1">
              <a:spLocks noChangeArrowheads="1"/>
            </p:cNvSpPr>
            <p:nvPr/>
          </p:nvSpPr>
          <p:spPr bwMode="auto">
            <a:xfrm>
              <a:off x="576" y="816"/>
              <a:ext cx="768" cy="768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Fetch</a:t>
              </a:r>
            </a:p>
          </p:txBody>
        </p:sp>
        <p:sp>
          <p:nvSpPr>
            <p:cNvPr id="106536" name="Text Box 12"/>
            <p:cNvSpPr txBox="1">
              <a:spLocks noChangeArrowheads="1"/>
            </p:cNvSpPr>
            <p:nvPr/>
          </p:nvSpPr>
          <p:spPr bwMode="auto">
            <a:xfrm>
              <a:off x="3216" y="816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Read instruction byte</a:t>
              </a:r>
            </a:p>
          </p:txBody>
        </p:sp>
        <p:sp>
          <p:nvSpPr>
            <p:cNvPr id="106537" name="Text Box 13"/>
            <p:cNvSpPr txBox="1">
              <a:spLocks noChangeArrowheads="1"/>
            </p:cNvSpPr>
            <p:nvPr/>
          </p:nvSpPr>
          <p:spPr bwMode="auto">
            <a:xfrm>
              <a:off x="3216" y="1008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106538" name="Text Box 14"/>
            <p:cNvSpPr txBox="1">
              <a:spLocks noChangeArrowheads="1"/>
            </p:cNvSpPr>
            <p:nvPr/>
          </p:nvSpPr>
          <p:spPr bwMode="auto">
            <a:xfrm>
              <a:off x="3216" y="1200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 </a:t>
              </a:r>
            </a:p>
          </p:txBody>
        </p:sp>
        <p:sp>
          <p:nvSpPr>
            <p:cNvPr id="106539" name="Text Box 15"/>
            <p:cNvSpPr txBox="1">
              <a:spLocks noChangeArrowheads="1"/>
            </p:cNvSpPr>
            <p:nvPr/>
          </p:nvSpPr>
          <p:spPr bwMode="auto">
            <a:xfrm>
              <a:off x="3216" y="1392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915672" y="2519265"/>
            <a:ext cx="7020150" cy="610731"/>
            <a:chOff x="576" y="1584"/>
            <a:chExt cx="4416" cy="384"/>
          </a:xfrm>
        </p:grpSpPr>
        <p:sp>
          <p:nvSpPr>
            <p:cNvPr id="106524" name="Text Box 17"/>
            <p:cNvSpPr txBox="1">
              <a:spLocks noChangeArrowheads="1"/>
            </p:cNvSpPr>
            <p:nvPr/>
          </p:nvSpPr>
          <p:spPr bwMode="auto">
            <a:xfrm>
              <a:off x="1344" y="1584"/>
              <a:ext cx="1776" cy="19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valA 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 R[</a:t>
              </a:r>
              <a:r>
                <a:rPr lang="en-US" sz="1600">
                  <a:solidFill>
                    <a:srgbClr val="000066"/>
                  </a:solidFill>
                  <a:latin typeface="Courier New" charset="0"/>
                  <a:sym typeface="Symbol" charset="0"/>
                </a:rPr>
                <a:t>%esp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]</a:t>
              </a:r>
            </a:p>
          </p:txBody>
        </p:sp>
        <p:sp>
          <p:nvSpPr>
            <p:cNvPr id="106525" name="Text Box 18"/>
            <p:cNvSpPr txBox="1">
              <a:spLocks noChangeArrowheads="1"/>
            </p:cNvSpPr>
            <p:nvPr/>
          </p:nvSpPr>
          <p:spPr bwMode="auto">
            <a:xfrm>
              <a:off x="1344" y="1776"/>
              <a:ext cx="1776" cy="19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valB 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 R[</a:t>
              </a:r>
              <a:r>
                <a:rPr lang="en-US" sz="1600">
                  <a:solidFill>
                    <a:srgbClr val="000066"/>
                  </a:solidFill>
                  <a:latin typeface="Courier New" charset="0"/>
                  <a:sym typeface="Symbol" charset="0"/>
                </a:rPr>
                <a:t>%esp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]</a:t>
              </a:r>
            </a:p>
          </p:txBody>
        </p:sp>
        <p:sp>
          <p:nvSpPr>
            <p:cNvPr id="106526" name="Text Box 19"/>
            <p:cNvSpPr txBox="1">
              <a:spLocks noChangeArrowheads="1"/>
            </p:cNvSpPr>
            <p:nvPr/>
          </p:nvSpPr>
          <p:spPr bwMode="auto">
            <a:xfrm>
              <a:off x="1344" y="158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106527" name="Text Box 20"/>
            <p:cNvSpPr txBox="1">
              <a:spLocks noChangeArrowheads="1"/>
            </p:cNvSpPr>
            <p:nvPr/>
          </p:nvSpPr>
          <p:spPr bwMode="auto">
            <a:xfrm>
              <a:off x="576" y="158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Decode</a:t>
              </a:r>
            </a:p>
          </p:txBody>
        </p:sp>
        <p:sp>
          <p:nvSpPr>
            <p:cNvPr id="106528" name="Text Box 21"/>
            <p:cNvSpPr txBox="1">
              <a:spLocks noChangeArrowheads="1"/>
            </p:cNvSpPr>
            <p:nvPr/>
          </p:nvSpPr>
          <p:spPr bwMode="auto">
            <a:xfrm>
              <a:off x="3216" y="1584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Read operand stack pointer</a:t>
              </a:r>
            </a:p>
          </p:txBody>
        </p:sp>
        <p:sp>
          <p:nvSpPr>
            <p:cNvPr id="106529" name="Text Box 22"/>
            <p:cNvSpPr txBox="1">
              <a:spLocks noChangeArrowheads="1"/>
            </p:cNvSpPr>
            <p:nvPr/>
          </p:nvSpPr>
          <p:spPr bwMode="auto">
            <a:xfrm>
              <a:off x="3216" y="1776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Read operand stack pointer</a:t>
              </a: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915672" y="3129996"/>
            <a:ext cx="7020150" cy="610731"/>
            <a:chOff x="576" y="1968"/>
            <a:chExt cx="4416" cy="384"/>
          </a:xfrm>
        </p:grpSpPr>
        <p:sp>
          <p:nvSpPr>
            <p:cNvPr id="106518" name="Text Box 24"/>
            <p:cNvSpPr txBox="1">
              <a:spLocks noChangeArrowheads="1"/>
            </p:cNvSpPr>
            <p:nvPr/>
          </p:nvSpPr>
          <p:spPr bwMode="auto">
            <a:xfrm>
              <a:off x="1344" y="1968"/>
              <a:ext cx="1776" cy="19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valE 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 valB + 4</a:t>
              </a:r>
            </a:p>
          </p:txBody>
        </p:sp>
        <p:sp>
          <p:nvSpPr>
            <p:cNvPr id="106519" name="Text Box 25"/>
            <p:cNvSpPr txBox="1">
              <a:spLocks noChangeArrowheads="1"/>
            </p:cNvSpPr>
            <p:nvPr/>
          </p:nvSpPr>
          <p:spPr bwMode="auto">
            <a:xfrm>
              <a:off x="1344" y="2160"/>
              <a:ext cx="1776" cy="19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106520" name="Text Box 26"/>
            <p:cNvSpPr txBox="1">
              <a:spLocks noChangeArrowheads="1"/>
            </p:cNvSpPr>
            <p:nvPr/>
          </p:nvSpPr>
          <p:spPr bwMode="auto">
            <a:xfrm>
              <a:off x="1344" y="1968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106521" name="Text Box 27"/>
            <p:cNvSpPr txBox="1">
              <a:spLocks noChangeArrowheads="1"/>
            </p:cNvSpPr>
            <p:nvPr/>
          </p:nvSpPr>
          <p:spPr bwMode="auto">
            <a:xfrm>
              <a:off x="576" y="1968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Execute</a:t>
              </a:r>
            </a:p>
          </p:txBody>
        </p:sp>
        <p:sp>
          <p:nvSpPr>
            <p:cNvPr id="106522" name="Text Box 28"/>
            <p:cNvSpPr txBox="1">
              <a:spLocks noChangeArrowheads="1"/>
            </p:cNvSpPr>
            <p:nvPr/>
          </p:nvSpPr>
          <p:spPr bwMode="auto">
            <a:xfrm>
              <a:off x="3216" y="1968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Increment stack pointer</a:t>
              </a:r>
            </a:p>
          </p:txBody>
        </p:sp>
        <p:sp>
          <p:nvSpPr>
            <p:cNvPr id="106523" name="Text Box 29"/>
            <p:cNvSpPr txBox="1">
              <a:spLocks noChangeArrowheads="1"/>
            </p:cNvSpPr>
            <p:nvPr/>
          </p:nvSpPr>
          <p:spPr bwMode="auto">
            <a:xfrm>
              <a:off x="3216" y="2160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915672" y="3740745"/>
            <a:ext cx="7020150" cy="305365"/>
            <a:chOff x="576" y="2352"/>
            <a:chExt cx="4416" cy="192"/>
          </a:xfrm>
        </p:grpSpPr>
        <p:sp>
          <p:nvSpPr>
            <p:cNvPr id="106515" name="Text Box 31"/>
            <p:cNvSpPr txBox="1">
              <a:spLocks noChangeArrowheads="1"/>
            </p:cNvSpPr>
            <p:nvPr/>
          </p:nvSpPr>
          <p:spPr bwMode="auto">
            <a:xfrm>
              <a:off x="1344" y="2352"/>
              <a:ext cx="1776" cy="192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valM 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</a:t>
              </a:r>
              <a:r>
                <a:rPr lang="en-US" sz="1600">
                  <a:solidFill>
                    <a:srgbClr val="000066"/>
                  </a:solidFill>
                </a:rPr>
                <a:t> M</a:t>
              </a:r>
              <a:r>
                <a:rPr lang="en-US" sz="1600" baseline="-25000">
                  <a:solidFill>
                    <a:srgbClr val="000066"/>
                  </a:solidFill>
                </a:rPr>
                <a:t>4</a:t>
              </a:r>
              <a:r>
                <a:rPr lang="en-US" sz="1600">
                  <a:solidFill>
                    <a:srgbClr val="000066"/>
                  </a:solidFill>
                </a:rPr>
                <a:t>[valA]  </a:t>
              </a:r>
            </a:p>
          </p:txBody>
        </p:sp>
        <p:sp>
          <p:nvSpPr>
            <p:cNvPr id="106516" name="Text Box 32"/>
            <p:cNvSpPr txBox="1">
              <a:spLocks noChangeArrowheads="1"/>
            </p:cNvSpPr>
            <p:nvPr/>
          </p:nvSpPr>
          <p:spPr bwMode="auto">
            <a:xfrm>
              <a:off x="576" y="2352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Memory</a:t>
              </a:r>
            </a:p>
          </p:txBody>
        </p:sp>
        <p:sp>
          <p:nvSpPr>
            <p:cNvPr id="106517" name="Text Box 33"/>
            <p:cNvSpPr txBox="1">
              <a:spLocks noChangeArrowheads="1"/>
            </p:cNvSpPr>
            <p:nvPr/>
          </p:nvSpPr>
          <p:spPr bwMode="auto">
            <a:xfrm>
              <a:off x="3216" y="2352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Read return address</a:t>
              </a:r>
            </a:p>
          </p:txBody>
        </p:sp>
      </p:grp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915672" y="4046110"/>
            <a:ext cx="7020150" cy="610731"/>
            <a:chOff x="576" y="2544"/>
            <a:chExt cx="4416" cy="384"/>
          </a:xfrm>
        </p:grpSpPr>
        <p:sp>
          <p:nvSpPr>
            <p:cNvPr id="106509" name="Text Box 35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19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R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[</a:t>
              </a:r>
              <a:r>
                <a:rPr lang="en-US" sz="1600">
                  <a:solidFill>
                    <a:srgbClr val="000066"/>
                  </a:solidFill>
                  <a:latin typeface="Courier New" charset="0"/>
                  <a:sym typeface="Symbol" charset="0"/>
                </a:rPr>
                <a:t>%esp</a:t>
              </a:r>
              <a:r>
                <a:rPr lang="en-US" sz="1600">
                  <a:solidFill>
                    <a:srgbClr val="000066"/>
                  </a:solidFill>
                </a:rPr>
                <a:t>] 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 valE</a:t>
              </a:r>
            </a:p>
          </p:txBody>
        </p:sp>
        <p:sp>
          <p:nvSpPr>
            <p:cNvPr id="106510" name="Text Box 36"/>
            <p:cNvSpPr txBox="1">
              <a:spLocks noChangeArrowheads="1"/>
            </p:cNvSpPr>
            <p:nvPr/>
          </p:nvSpPr>
          <p:spPr bwMode="auto">
            <a:xfrm>
              <a:off x="1344" y="2736"/>
              <a:ext cx="1776" cy="19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 </a:t>
              </a:r>
            </a:p>
          </p:txBody>
        </p:sp>
        <p:sp>
          <p:nvSpPr>
            <p:cNvPr id="106511" name="Text Box 37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106512" name="Text Box 38"/>
            <p:cNvSpPr txBox="1">
              <a:spLocks noChangeArrowheads="1"/>
            </p:cNvSpPr>
            <p:nvPr/>
          </p:nvSpPr>
          <p:spPr bwMode="auto">
            <a:xfrm>
              <a:off x="576" y="254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Write</a:t>
              </a:r>
            </a:p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back</a:t>
              </a:r>
            </a:p>
          </p:txBody>
        </p:sp>
        <p:sp>
          <p:nvSpPr>
            <p:cNvPr id="106513" name="Text Box 39"/>
            <p:cNvSpPr txBox="1">
              <a:spLocks noChangeArrowheads="1"/>
            </p:cNvSpPr>
            <p:nvPr/>
          </p:nvSpPr>
          <p:spPr bwMode="auto">
            <a:xfrm>
              <a:off x="3216" y="2544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Update stack pointer</a:t>
              </a:r>
            </a:p>
          </p:txBody>
        </p:sp>
        <p:sp>
          <p:nvSpPr>
            <p:cNvPr id="106514" name="Text Box 40"/>
            <p:cNvSpPr txBox="1">
              <a:spLocks noChangeArrowheads="1"/>
            </p:cNvSpPr>
            <p:nvPr/>
          </p:nvSpPr>
          <p:spPr bwMode="auto">
            <a:xfrm>
              <a:off x="3216" y="2736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 </a:t>
              </a:r>
            </a:p>
          </p:txBody>
        </p:sp>
      </p:grp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915672" y="4656828"/>
            <a:ext cx="7020150" cy="305365"/>
            <a:chOff x="576" y="2928"/>
            <a:chExt cx="4416" cy="192"/>
          </a:xfrm>
        </p:grpSpPr>
        <p:sp>
          <p:nvSpPr>
            <p:cNvPr id="106506" name="Text Box 42"/>
            <p:cNvSpPr txBox="1">
              <a:spLocks noChangeArrowheads="1"/>
            </p:cNvSpPr>
            <p:nvPr/>
          </p:nvSpPr>
          <p:spPr bwMode="auto">
            <a:xfrm>
              <a:off x="1344" y="2928"/>
              <a:ext cx="1776" cy="19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PC 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 valM</a:t>
              </a:r>
            </a:p>
          </p:txBody>
        </p:sp>
        <p:sp>
          <p:nvSpPr>
            <p:cNvPr id="106507" name="Text Box 43"/>
            <p:cNvSpPr txBox="1">
              <a:spLocks noChangeArrowheads="1"/>
            </p:cNvSpPr>
            <p:nvPr/>
          </p:nvSpPr>
          <p:spPr bwMode="auto">
            <a:xfrm>
              <a:off x="576" y="2928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PC update</a:t>
              </a:r>
            </a:p>
          </p:txBody>
        </p:sp>
        <p:sp>
          <p:nvSpPr>
            <p:cNvPr id="106508" name="Text Box 44"/>
            <p:cNvSpPr txBox="1">
              <a:spLocks noChangeArrowheads="1"/>
            </p:cNvSpPr>
            <p:nvPr/>
          </p:nvSpPr>
          <p:spPr bwMode="auto">
            <a:xfrm>
              <a:off x="3216" y="2928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Set PC to return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103589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9606" eaLnBrk="1" hangingPunct="1">
              <a:defRPr/>
            </a:pPr>
            <a:r>
              <a:rPr lang="en-US">
                <a:ea typeface="+mj-ea"/>
                <a:cs typeface="+mj-cs"/>
              </a:rPr>
              <a:t>Computation Steps</a:t>
            </a:r>
          </a:p>
        </p:txBody>
      </p:sp>
      <p:sp>
        <p:nvSpPr>
          <p:cNvPr id="1075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35" y="5267566"/>
            <a:ext cx="8306223" cy="1176929"/>
          </a:xfrm>
        </p:spPr>
        <p:txBody>
          <a:bodyPr/>
          <a:lstStyle/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All instructions follow same general pattern</a:t>
            </a:r>
          </a:p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Differ in what gets computed on each step</a:t>
            </a:r>
          </a:p>
        </p:txBody>
      </p:sp>
      <p:sp>
        <p:nvSpPr>
          <p:cNvPr id="107523" name="Text Box 4"/>
          <p:cNvSpPr txBox="1">
            <a:spLocks noChangeArrowheads="1"/>
          </p:cNvSpPr>
          <p:nvPr/>
        </p:nvSpPr>
        <p:spPr bwMode="auto">
          <a:xfrm>
            <a:off x="3357463" y="992438"/>
            <a:ext cx="2823321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OPl rA, rB</a:t>
            </a:r>
          </a:p>
        </p:txBody>
      </p:sp>
      <p:sp>
        <p:nvSpPr>
          <p:cNvPr id="107524" name="Text Box 6"/>
          <p:cNvSpPr txBox="1">
            <a:spLocks noChangeArrowheads="1"/>
          </p:cNvSpPr>
          <p:nvPr/>
        </p:nvSpPr>
        <p:spPr bwMode="auto">
          <a:xfrm>
            <a:off x="3357463" y="1297821"/>
            <a:ext cx="2823321" cy="305365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icode:ifun </a:t>
            </a:r>
            <a:r>
              <a:rPr lang="en-US" sz="1600">
                <a:solidFill>
                  <a:srgbClr val="000066"/>
                </a:solidFill>
                <a:sym typeface="Symbol" charset="0"/>
              </a:rPr>
              <a:t></a:t>
            </a:r>
            <a:r>
              <a:rPr lang="en-US" sz="1600">
                <a:solidFill>
                  <a:srgbClr val="000066"/>
                </a:solidFill>
              </a:rPr>
              <a:t> M</a:t>
            </a:r>
            <a:r>
              <a:rPr lang="en-US" sz="1600" baseline="-25000">
                <a:solidFill>
                  <a:srgbClr val="000066"/>
                </a:solidFill>
              </a:rPr>
              <a:t>1</a:t>
            </a:r>
            <a:r>
              <a:rPr lang="en-US" sz="1600">
                <a:solidFill>
                  <a:srgbClr val="000066"/>
                </a:solidFill>
              </a:rPr>
              <a:t>[PC]</a:t>
            </a:r>
          </a:p>
        </p:txBody>
      </p:sp>
      <p:sp>
        <p:nvSpPr>
          <p:cNvPr id="107525" name="Text Box 7"/>
          <p:cNvSpPr txBox="1">
            <a:spLocks noChangeArrowheads="1"/>
          </p:cNvSpPr>
          <p:nvPr/>
        </p:nvSpPr>
        <p:spPr bwMode="auto">
          <a:xfrm>
            <a:off x="3357463" y="1603169"/>
            <a:ext cx="2823321" cy="305365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rA:rB </a:t>
            </a:r>
            <a:r>
              <a:rPr lang="en-US" sz="1600">
                <a:solidFill>
                  <a:srgbClr val="000066"/>
                </a:solidFill>
                <a:sym typeface="Symbol" charset="0"/>
              </a:rPr>
              <a:t></a:t>
            </a:r>
            <a:r>
              <a:rPr lang="en-US" sz="1600">
                <a:solidFill>
                  <a:srgbClr val="000066"/>
                </a:solidFill>
              </a:rPr>
              <a:t> M</a:t>
            </a:r>
            <a:r>
              <a:rPr lang="en-US" sz="1600" baseline="-25000">
                <a:solidFill>
                  <a:srgbClr val="000066"/>
                </a:solidFill>
              </a:rPr>
              <a:t>1</a:t>
            </a:r>
            <a:r>
              <a:rPr lang="en-US" sz="1600">
                <a:solidFill>
                  <a:srgbClr val="000066"/>
                </a:solidFill>
              </a:rPr>
              <a:t>[PC+1]</a:t>
            </a:r>
          </a:p>
        </p:txBody>
      </p:sp>
      <p:sp>
        <p:nvSpPr>
          <p:cNvPr id="107526" name="Text Box 8"/>
          <p:cNvSpPr txBox="1">
            <a:spLocks noChangeArrowheads="1"/>
          </p:cNvSpPr>
          <p:nvPr/>
        </p:nvSpPr>
        <p:spPr bwMode="auto">
          <a:xfrm>
            <a:off x="3357463" y="1908552"/>
            <a:ext cx="2823321" cy="305365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107527" name="Text Box 9"/>
          <p:cNvSpPr txBox="1">
            <a:spLocks noChangeArrowheads="1"/>
          </p:cNvSpPr>
          <p:nvPr/>
        </p:nvSpPr>
        <p:spPr bwMode="auto">
          <a:xfrm>
            <a:off x="3357463" y="2213900"/>
            <a:ext cx="2823321" cy="305365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valP </a:t>
            </a:r>
            <a:r>
              <a:rPr lang="en-US" sz="1600">
                <a:solidFill>
                  <a:srgbClr val="000066"/>
                </a:solidFill>
                <a:sym typeface="Symbol" charset="0"/>
              </a:rPr>
              <a:t> PC+2</a:t>
            </a:r>
          </a:p>
        </p:txBody>
      </p:sp>
      <p:sp>
        <p:nvSpPr>
          <p:cNvPr id="107528" name="Text Box 10"/>
          <p:cNvSpPr txBox="1">
            <a:spLocks noChangeArrowheads="1"/>
          </p:cNvSpPr>
          <p:nvPr/>
        </p:nvSpPr>
        <p:spPr bwMode="auto">
          <a:xfrm>
            <a:off x="3357463" y="1297803"/>
            <a:ext cx="2823321" cy="1221462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>
              <a:solidFill>
                <a:srgbClr val="000066"/>
              </a:solidFill>
            </a:endParaRPr>
          </a:p>
        </p:txBody>
      </p:sp>
      <p:sp>
        <p:nvSpPr>
          <p:cNvPr id="107529" name="Text Box 11"/>
          <p:cNvSpPr txBox="1">
            <a:spLocks noChangeArrowheads="1"/>
          </p:cNvSpPr>
          <p:nvPr/>
        </p:nvSpPr>
        <p:spPr bwMode="auto">
          <a:xfrm>
            <a:off x="915672" y="1297803"/>
            <a:ext cx="1220896" cy="1221462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557" tIns="45557" rIns="45557" bIns="45557" anchor="ctr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Fetch</a:t>
            </a:r>
          </a:p>
        </p:txBody>
      </p:sp>
      <p:sp>
        <p:nvSpPr>
          <p:cNvPr id="107530" name="Text Box 12"/>
          <p:cNvSpPr txBox="1">
            <a:spLocks noChangeArrowheads="1"/>
          </p:cNvSpPr>
          <p:nvPr/>
        </p:nvSpPr>
        <p:spPr bwMode="auto">
          <a:xfrm>
            <a:off x="6333414" y="1297821"/>
            <a:ext cx="2823321" cy="30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Read instruction byte</a:t>
            </a:r>
          </a:p>
        </p:txBody>
      </p:sp>
      <p:sp>
        <p:nvSpPr>
          <p:cNvPr id="107531" name="Text Box 13"/>
          <p:cNvSpPr txBox="1">
            <a:spLocks noChangeArrowheads="1"/>
          </p:cNvSpPr>
          <p:nvPr/>
        </p:nvSpPr>
        <p:spPr bwMode="auto">
          <a:xfrm>
            <a:off x="6333414" y="1603169"/>
            <a:ext cx="2823321" cy="30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Read register byte</a:t>
            </a:r>
          </a:p>
        </p:txBody>
      </p:sp>
      <p:sp>
        <p:nvSpPr>
          <p:cNvPr id="107532" name="Text Box 14"/>
          <p:cNvSpPr txBox="1">
            <a:spLocks noChangeArrowheads="1"/>
          </p:cNvSpPr>
          <p:nvPr/>
        </p:nvSpPr>
        <p:spPr bwMode="auto">
          <a:xfrm>
            <a:off x="6333414" y="1908552"/>
            <a:ext cx="2823321" cy="30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[Read constant word]</a:t>
            </a:r>
          </a:p>
        </p:txBody>
      </p:sp>
      <p:sp>
        <p:nvSpPr>
          <p:cNvPr id="107533" name="Text Box 15"/>
          <p:cNvSpPr txBox="1">
            <a:spLocks noChangeArrowheads="1"/>
          </p:cNvSpPr>
          <p:nvPr/>
        </p:nvSpPr>
        <p:spPr bwMode="auto">
          <a:xfrm>
            <a:off x="6333414" y="2213900"/>
            <a:ext cx="2823321" cy="30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Compute next PC</a:t>
            </a:r>
          </a:p>
        </p:txBody>
      </p:sp>
      <p:sp>
        <p:nvSpPr>
          <p:cNvPr id="107534" name="Text Box 17"/>
          <p:cNvSpPr txBox="1">
            <a:spLocks noChangeArrowheads="1"/>
          </p:cNvSpPr>
          <p:nvPr/>
        </p:nvSpPr>
        <p:spPr bwMode="auto">
          <a:xfrm>
            <a:off x="3357463" y="2519283"/>
            <a:ext cx="2823321" cy="30536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valA </a:t>
            </a:r>
            <a:r>
              <a:rPr lang="en-US" sz="1600">
                <a:solidFill>
                  <a:srgbClr val="000066"/>
                </a:solidFill>
                <a:sym typeface="Symbol" charset="0"/>
              </a:rPr>
              <a:t> R[rA]</a:t>
            </a:r>
          </a:p>
        </p:txBody>
      </p:sp>
      <p:sp>
        <p:nvSpPr>
          <p:cNvPr id="107535" name="Text Box 18"/>
          <p:cNvSpPr txBox="1">
            <a:spLocks noChangeArrowheads="1"/>
          </p:cNvSpPr>
          <p:nvPr/>
        </p:nvSpPr>
        <p:spPr bwMode="auto">
          <a:xfrm>
            <a:off x="3357463" y="2824631"/>
            <a:ext cx="2823321" cy="30536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valB </a:t>
            </a:r>
            <a:r>
              <a:rPr lang="en-US" sz="1600">
                <a:solidFill>
                  <a:srgbClr val="000066"/>
                </a:solidFill>
                <a:sym typeface="Symbol" charset="0"/>
              </a:rPr>
              <a:t> R[rB]</a:t>
            </a:r>
          </a:p>
        </p:txBody>
      </p:sp>
      <p:sp>
        <p:nvSpPr>
          <p:cNvPr id="107536" name="Text Box 19"/>
          <p:cNvSpPr txBox="1">
            <a:spLocks noChangeArrowheads="1"/>
          </p:cNvSpPr>
          <p:nvPr/>
        </p:nvSpPr>
        <p:spPr bwMode="auto">
          <a:xfrm>
            <a:off x="3357463" y="2519265"/>
            <a:ext cx="2823321" cy="610731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>
              <a:solidFill>
                <a:srgbClr val="000066"/>
              </a:solidFill>
            </a:endParaRPr>
          </a:p>
        </p:txBody>
      </p:sp>
      <p:sp>
        <p:nvSpPr>
          <p:cNvPr id="107537" name="Text Box 20"/>
          <p:cNvSpPr txBox="1">
            <a:spLocks noChangeArrowheads="1"/>
          </p:cNvSpPr>
          <p:nvPr/>
        </p:nvSpPr>
        <p:spPr bwMode="auto">
          <a:xfrm>
            <a:off x="915672" y="2519265"/>
            <a:ext cx="1220896" cy="610731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557" tIns="45557" rIns="45557" bIns="45557" anchor="ctr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Decode</a:t>
            </a:r>
          </a:p>
        </p:txBody>
      </p:sp>
      <p:sp>
        <p:nvSpPr>
          <p:cNvPr id="107538" name="Text Box 21"/>
          <p:cNvSpPr txBox="1">
            <a:spLocks noChangeArrowheads="1"/>
          </p:cNvSpPr>
          <p:nvPr/>
        </p:nvSpPr>
        <p:spPr bwMode="auto">
          <a:xfrm>
            <a:off x="6333414" y="2519283"/>
            <a:ext cx="2823321" cy="30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Read operand A</a:t>
            </a:r>
          </a:p>
        </p:txBody>
      </p:sp>
      <p:sp>
        <p:nvSpPr>
          <p:cNvPr id="107539" name="Text Box 22"/>
          <p:cNvSpPr txBox="1">
            <a:spLocks noChangeArrowheads="1"/>
          </p:cNvSpPr>
          <p:nvPr/>
        </p:nvSpPr>
        <p:spPr bwMode="auto">
          <a:xfrm>
            <a:off x="6333414" y="2824631"/>
            <a:ext cx="2823321" cy="30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Read operand B</a:t>
            </a:r>
          </a:p>
        </p:txBody>
      </p:sp>
      <p:sp>
        <p:nvSpPr>
          <p:cNvPr id="107540" name="Text Box 24"/>
          <p:cNvSpPr txBox="1">
            <a:spLocks noChangeArrowheads="1"/>
          </p:cNvSpPr>
          <p:nvPr/>
        </p:nvSpPr>
        <p:spPr bwMode="auto">
          <a:xfrm>
            <a:off x="3357463" y="3130014"/>
            <a:ext cx="2823321" cy="305365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valE </a:t>
            </a:r>
            <a:r>
              <a:rPr lang="en-US" sz="1600">
                <a:solidFill>
                  <a:srgbClr val="000066"/>
                </a:solidFill>
                <a:sym typeface="Symbol" charset="0"/>
              </a:rPr>
              <a:t> valB OP valA</a:t>
            </a:r>
          </a:p>
        </p:txBody>
      </p:sp>
      <p:sp>
        <p:nvSpPr>
          <p:cNvPr id="107541" name="Text Box 25"/>
          <p:cNvSpPr txBox="1">
            <a:spLocks noChangeArrowheads="1"/>
          </p:cNvSpPr>
          <p:nvPr/>
        </p:nvSpPr>
        <p:spPr bwMode="auto">
          <a:xfrm>
            <a:off x="3357463" y="3435362"/>
            <a:ext cx="2823321" cy="305365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Set CC</a:t>
            </a:r>
          </a:p>
        </p:txBody>
      </p:sp>
      <p:sp>
        <p:nvSpPr>
          <p:cNvPr id="107542" name="Text Box 26"/>
          <p:cNvSpPr txBox="1">
            <a:spLocks noChangeArrowheads="1"/>
          </p:cNvSpPr>
          <p:nvPr/>
        </p:nvSpPr>
        <p:spPr bwMode="auto">
          <a:xfrm>
            <a:off x="3357463" y="3129996"/>
            <a:ext cx="2823321" cy="610731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>
              <a:solidFill>
                <a:srgbClr val="000066"/>
              </a:solidFill>
            </a:endParaRPr>
          </a:p>
        </p:txBody>
      </p:sp>
      <p:sp>
        <p:nvSpPr>
          <p:cNvPr id="107543" name="Text Box 27"/>
          <p:cNvSpPr txBox="1">
            <a:spLocks noChangeArrowheads="1"/>
          </p:cNvSpPr>
          <p:nvPr/>
        </p:nvSpPr>
        <p:spPr bwMode="auto">
          <a:xfrm>
            <a:off x="915672" y="3129996"/>
            <a:ext cx="1220896" cy="610731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557" tIns="45557" rIns="45557" bIns="45557" anchor="ctr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Execute</a:t>
            </a:r>
          </a:p>
        </p:txBody>
      </p:sp>
      <p:sp>
        <p:nvSpPr>
          <p:cNvPr id="107544" name="Text Box 28"/>
          <p:cNvSpPr txBox="1">
            <a:spLocks noChangeArrowheads="1"/>
          </p:cNvSpPr>
          <p:nvPr/>
        </p:nvSpPr>
        <p:spPr bwMode="auto">
          <a:xfrm>
            <a:off x="6333414" y="3130014"/>
            <a:ext cx="2823321" cy="30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Perform ALU operation</a:t>
            </a:r>
          </a:p>
        </p:txBody>
      </p:sp>
      <p:sp>
        <p:nvSpPr>
          <p:cNvPr id="107545" name="Text Box 29"/>
          <p:cNvSpPr txBox="1">
            <a:spLocks noChangeArrowheads="1"/>
          </p:cNvSpPr>
          <p:nvPr/>
        </p:nvSpPr>
        <p:spPr bwMode="auto">
          <a:xfrm>
            <a:off x="6333414" y="3435362"/>
            <a:ext cx="2823321" cy="30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Set condition code register</a:t>
            </a:r>
          </a:p>
        </p:txBody>
      </p:sp>
      <p:sp>
        <p:nvSpPr>
          <p:cNvPr id="107546" name="Text Box 31"/>
          <p:cNvSpPr txBox="1">
            <a:spLocks noChangeArrowheads="1"/>
          </p:cNvSpPr>
          <p:nvPr/>
        </p:nvSpPr>
        <p:spPr bwMode="auto">
          <a:xfrm>
            <a:off x="3357463" y="3740745"/>
            <a:ext cx="2823321" cy="305365"/>
          </a:xfrm>
          <a:prstGeom prst="rect">
            <a:avLst/>
          </a:prstGeom>
          <a:solidFill>
            <a:srgbClr val="CCFF99"/>
          </a:solidFill>
          <a:ln w="19050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  </a:t>
            </a:r>
          </a:p>
        </p:txBody>
      </p:sp>
      <p:sp>
        <p:nvSpPr>
          <p:cNvPr id="107547" name="Text Box 32"/>
          <p:cNvSpPr txBox="1">
            <a:spLocks noChangeArrowheads="1"/>
          </p:cNvSpPr>
          <p:nvPr/>
        </p:nvSpPr>
        <p:spPr bwMode="auto">
          <a:xfrm>
            <a:off x="915672" y="3740745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557" tIns="45557" rIns="45557" bIns="45557" anchor="ctr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Memory</a:t>
            </a:r>
          </a:p>
        </p:txBody>
      </p:sp>
      <p:sp>
        <p:nvSpPr>
          <p:cNvPr id="107548" name="Text Box 33"/>
          <p:cNvSpPr txBox="1">
            <a:spLocks noChangeArrowheads="1"/>
          </p:cNvSpPr>
          <p:nvPr/>
        </p:nvSpPr>
        <p:spPr bwMode="auto">
          <a:xfrm>
            <a:off x="6333414" y="3740745"/>
            <a:ext cx="2823321" cy="30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[Memory read/write]  </a:t>
            </a:r>
          </a:p>
        </p:txBody>
      </p:sp>
      <p:sp>
        <p:nvSpPr>
          <p:cNvPr id="107549" name="Text Box 35"/>
          <p:cNvSpPr txBox="1">
            <a:spLocks noChangeArrowheads="1"/>
          </p:cNvSpPr>
          <p:nvPr/>
        </p:nvSpPr>
        <p:spPr bwMode="auto">
          <a:xfrm>
            <a:off x="3357463" y="4046093"/>
            <a:ext cx="2823321" cy="30536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R[rB] </a:t>
            </a:r>
            <a:r>
              <a:rPr lang="en-US" sz="1600">
                <a:solidFill>
                  <a:srgbClr val="000066"/>
                </a:solidFill>
                <a:sym typeface="Symbol" charset="0"/>
              </a:rPr>
              <a:t> valE</a:t>
            </a:r>
          </a:p>
        </p:txBody>
      </p:sp>
      <p:sp>
        <p:nvSpPr>
          <p:cNvPr id="107550" name="Text Box 36"/>
          <p:cNvSpPr txBox="1">
            <a:spLocks noChangeArrowheads="1"/>
          </p:cNvSpPr>
          <p:nvPr/>
        </p:nvSpPr>
        <p:spPr bwMode="auto">
          <a:xfrm>
            <a:off x="3357463" y="4351476"/>
            <a:ext cx="2823321" cy="30536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107551" name="Text Box 37"/>
          <p:cNvSpPr txBox="1">
            <a:spLocks noChangeArrowheads="1"/>
          </p:cNvSpPr>
          <p:nvPr/>
        </p:nvSpPr>
        <p:spPr bwMode="auto">
          <a:xfrm>
            <a:off x="3357463" y="4046110"/>
            <a:ext cx="2823321" cy="610731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>
              <a:solidFill>
                <a:srgbClr val="000066"/>
              </a:solidFill>
            </a:endParaRPr>
          </a:p>
        </p:txBody>
      </p:sp>
      <p:sp>
        <p:nvSpPr>
          <p:cNvPr id="107552" name="Text Box 38"/>
          <p:cNvSpPr txBox="1">
            <a:spLocks noChangeArrowheads="1"/>
          </p:cNvSpPr>
          <p:nvPr/>
        </p:nvSpPr>
        <p:spPr bwMode="auto">
          <a:xfrm>
            <a:off x="915672" y="4046110"/>
            <a:ext cx="1220896" cy="610731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557" tIns="45557" rIns="45557" bIns="45557" anchor="ctr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Write</a:t>
            </a:r>
          </a:p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back</a:t>
            </a:r>
          </a:p>
        </p:txBody>
      </p:sp>
      <p:sp>
        <p:nvSpPr>
          <p:cNvPr id="107553" name="Text Box 39"/>
          <p:cNvSpPr txBox="1">
            <a:spLocks noChangeArrowheads="1"/>
          </p:cNvSpPr>
          <p:nvPr/>
        </p:nvSpPr>
        <p:spPr bwMode="auto">
          <a:xfrm>
            <a:off x="6333414" y="4046093"/>
            <a:ext cx="2823321" cy="30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Write back ALU result</a:t>
            </a:r>
          </a:p>
        </p:txBody>
      </p:sp>
      <p:sp>
        <p:nvSpPr>
          <p:cNvPr id="107554" name="Text Box 40"/>
          <p:cNvSpPr txBox="1">
            <a:spLocks noChangeArrowheads="1"/>
          </p:cNvSpPr>
          <p:nvPr/>
        </p:nvSpPr>
        <p:spPr bwMode="auto">
          <a:xfrm>
            <a:off x="6333414" y="4351476"/>
            <a:ext cx="2823321" cy="30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[Write back memory result] </a:t>
            </a:r>
          </a:p>
        </p:txBody>
      </p:sp>
      <p:sp>
        <p:nvSpPr>
          <p:cNvPr id="107555" name="Text Box 42"/>
          <p:cNvSpPr txBox="1">
            <a:spLocks noChangeArrowheads="1"/>
          </p:cNvSpPr>
          <p:nvPr/>
        </p:nvSpPr>
        <p:spPr bwMode="auto">
          <a:xfrm>
            <a:off x="3357463" y="4656828"/>
            <a:ext cx="2823321" cy="305365"/>
          </a:xfrm>
          <a:prstGeom prst="rect">
            <a:avLst/>
          </a:prstGeom>
          <a:solidFill>
            <a:srgbClr val="FFCCFF"/>
          </a:solidFill>
          <a:ln w="19050">
            <a:solidFill>
              <a:schemeClr val="folHlink"/>
            </a:solidFill>
            <a:miter lim="800000"/>
            <a:headEnd/>
            <a:tailEnd type="none" w="sm" len="sm"/>
          </a:ln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PC </a:t>
            </a:r>
            <a:r>
              <a:rPr lang="en-US" sz="1600">
                <a:solidFill>
                  <a:srgbClr val="000066"/>
                </a:solidFill>
                <a:sym typeface="Symbol" charset="0"/>
              </a:rPr>
              <a:t> valP</a:t>
            </a:r>
          </a:p>
        </p:txBody>
      </p:sp>
      <p:sp>
        <p:nvSpPr>
          <p:cNvPr id="107556" name="Text Box 43"/>
          <p:cNvSpPr txBox="1">
            <a:spLocks noChangeArrowheads="1"/>
          </p:cNvSpPr>
          <p:nvPr/>
        </p:nvSpPr>
        <p:spPr bwMode="auto">
          <a:xfrm>
            <a:off x="915672" y="4656828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557" tIns="45557" rIns="45557" bIns="45557" anchor="ctr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PC update</a:t>
            </a:r>
          </a:p>
        </p:txBody>
      </p:sp>
      <p:sp>
        <p:nvSpPr>
          <p:cNvPr id="107557" name="Text Box 44"/>
          <p:cNvSpPr txBox="1">
            <a:spLocks noChangeArrowheads="1"/>
          </p:cNvSpPr>
          <p:nvPr/>
        </p:nvSpPr>
        <p:spPr bwMode="auto">
          <a:xfrm>
            <a:off x="6333414" y="4656828"/>
            <a:ext cx="2823321" cy="30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Update PC</a:t>
            </a:r>
          </a:p>
        </p:txBody>
      </p:sp>
      <p:sp>
        <p:nvSpPr>
          <p:cNvPr id="107558" name="Text Box 45"/>
          <p:cNvSpPr txBox="1">
            <a:spLocks noChangeArrowheads="1"/>
          </p:cNvSpPr>
          <p:nvPr/>
        </p:nvSpPr>
        <p:spPr bwMode="auto">
          <a:xfrm>
            <a:off x="2136567" y="1297821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icode,ifun</a:t>
            </a:r>
          </a:p>
        </p:txBody>
      </p:sp>
      <p:sp>
        <p:nvSpPr>
          <p:cNvPr id="107559" name="Text Box 46"/>
          <p:cNvSpPr txBox="1">
            <a:spLocks noChangeArrowheads="1"/>
          </p:cNvSpPr>
          <p:nvPr/>
        </p:nvSpPr>
        <p:spPr bwMode="auto">
          <a:xfrm>
            <a:off x="2136567" y="1603169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rA,rB</a:t>
            </a:r>
          </a:p>
        </p:txBody>
      </p:sp>
      <p:sp>
        <p:nvSpPr>
          <p:cNvPr id="107560" name="Text Box 47"/>
          <p:cNvSpPr txBox="1">
            <a:spLocks noChangeArrowheads="1"/>
          </p:cNvSpPr>
          <p:nvPr/>
        </p:nvSpPr>
        <p:spPr bwMode="auto">
          <a:xfrm>
            <a:off x="2136567" y="1908552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valC</a:t>
            </a:r>
          </a:p>
        </p:txBody>
      </p:sp>
      <p:sp>
        <p:nvSpPr>
          <p:cNvPr id="107561" name="Text Box 48"/>
          <p:cNvSpPr txBox="1">
            <a:spLocks noChangeArrowheads="1"/>
          </p:cNvSpPr>
          <p:nvPr/>
        </p:nvSpPr>
        <p:spPr bwMode="auto">
          <a:xfrm>
            <a:off x="2136567" y="2213900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valP</a:t>
            </a:r>
          </a:p>
        </p:txBody>
      </p:sp>
      <p:sp>
        <p:nvSpPr>
          <p:cNvPr id="107562" name="Text Box 49"/>
          <p:cNvSpPr txBox="1">
            <a:spLocks noChangeArrowheads="1"/>
          </p:cNvSpPr>
          <p:nvPr/>
        </p:nvSpPr>
        <p:spPr bwMode="auto">
          <a:xfrm>
            <a:off x="2136567" y="2519283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valA, srcA</a:t>
            </a:r>
          </a:p>
        </p:txBody>
      </p:sp>
      <p:sp>
        <p:nvSpPr>
          <p:cNvPr id="107563" name="Text Box 50"/>
          <p:cNvSpPr txBox="1">
            <a:spLocks noChangeArrowheads="1"/>
          </p:cNvSpPr>
          <p:nvPr/>
        </p:nvSpPr>
        <p:spPr bwMode="auto">
          <a:xfrm>
            <a:off x="2136567" y="2824631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valB, srcB</a:t>
            </a:r>
          </a:p>
        </p:txBody>
      </p:sp>
      <p:sp>
        <p:nvSpPr>
          <p:cNvPr id="107564" name="Text Box 51"/>
          <p:cNvSpPr txBox="1">
            <a:spLocks noChangeArrowheads="1"/>
          </p:cNvSpPr>
          <p:nvPr/>
        </p:nvSpPr>
        <p:spPr bwMode="auto">
          <a:xfrm>
            <a:off x="2136567" y="3130014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valE</a:t>
            </a:r>
          </a:p>
        </p:txBody>
      </p:sp>
      <p:sp>
        <p:nvSpPr>
          <p:cNvPr id="107565" name="Text Box 52"/>
          <p:cNvSpPr txBox="1">
            <a:spLocks noChangeArrowheads="1"/>
          </p:cNvSpPr>
          <p:nvPr/>
        </p:nvSpPr>
        <p:spPr bwMode="auto">
          <a:xfrm>
            <a:off x="2136567" y="3435362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Cond code</a:t>
            </a:r>
          </a:p>
        </p:txBody>
      </p:sp>
      <p:sp>
        <p:nvSpPr>
          <p:cNvPr id="107566" name="Text Box 53"/>
          <p:cNvSpPr txBox="1">
            <a:spLocks noChangeArrowheads="1"/>
          </p:cNvSpPr>
          <p:nvPr/>
        </p:nvSpPr>
        <p:spPr bwMode="auto">
          <a:xfrm>
            <a:off x="2136567" y="3740745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valM</a:t>
            </a:r>
          </a:p>
        </p:txBody>
      </p:sp>
      <p:sp>
        <p:nvSpPr>
          <p:cNvPr id="107567" name="Text Box 54"/>
          <p:cNvSpPr txBox="1">
            <a:spLocks noChangeArrowheads="1"/>
          </p:cNvSpPr>
          <p:nvPr/>
        </p:nvSpPr>
        <p:spPr bwMode="auto">
          <a:xfrm>
            <a:off x="2136567" y="4046093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dstE</a:t>
            </a:r>
          </a:p>
        </p:txBody>
      </p:sp>
      <p:sp>
        <p:nvSpPr>
          <p:cNvPr id="107568" name="Text Box 55"/>
          <p:cNvSpPr txBox="1">
            <a:spLocks noChangeArrowheads="1"/>
          </p:cNvSpPr>
          <p:nvPr/>
        </p:nvSpPr>
        <p:spPr bwMode="auto">
          <a:xfrm>
            <a:off x="2136567" y="4351476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dstM</a:t>
            </a:r>
          </a:p>
        </p:txBody>
      </p:sp>
      <p:sp>
        <p:nvSpPr>
          <p:cNvPr id="107569" name="Text Box 56"/>
          <p:cNvSpPr txBox="1">
            <a:spLocks noChangeArrowheads="1"/>
          </p:cNvSpPr>
          <p:nvPr/>
        </p:nvSpPr>
        <p:spPr bwMode="auto">
          <a:xfrm>
            <a:off x="2136567" y="4656828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PC</a:t>
            </a:r>
          </a:p>
        </p:txBody>
      </p:sp>
    </p:spTree>
    <p:extLst>
      <p:ext uri="{BB962C8B-B14F-4D97-AF65-F5344CB8AC3E}">
        <p14:creationId xmlns:p14="http://schemas.microsoft.com/office/powerpoint/2010/main" val="149720755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9606" eaLnBrk="1" hangingPunct="1">
              <a:defRPr/>
            </a:pPr>
            <a:r>
              <a:rPr lang="en-US">
                <a:ea typeface="+mj-ea"/>
                <a:cs typeface="+mj-cs"/>
              </a:rPr>
              <a:t>Computation Steps</a:t>
            </a:r>
          </a:p>
        </p:txBody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35" y="5267566"/>
            <a:ext cx="8306223" cy="1176929"/>
          </a:xfrm>
        </p:spPr>
        <p:txBody>
          <a:bodyPr/>
          <a:lstStyle/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All instructions follow same general pattern</a:t>
            </a:r>
          </a:p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Differ in what gets computed on each step</a:t>
            </a:r>
          </a:p>
        </p:txBody>
      </p:sp>
      <p:sp>
        <p:nvSpPr>
          <p:cNvPr id="108547" name="Text Box 4"/>
          <p:cNvSpPr txBox="1">
            <a:spLocks noChangeArrowheads="1"/>
          </p:cNvSpPr>
          <p:nvPr/>
        </p:nvSpPr>
        <p:spPr bwMode="auto">
          <a:xfrm>
            <a:off x="3357463" y="992438"/>
            <a:ext cx="2823321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call</a:t>
            </a:r>
            <a:r>
              <a:rPr lang="en-US" sz="1600">
                <a:solidFill>
                  <a:srgbClr val="000066"/>
                </a:solidFill>
              </a:rPr>
              <a:t> Dest</a:t>
            </a:r>
          </a:p>
        </p:txBody>
      </p:sp>
      <p:sp>
        <p:nvSpPr>
          <p:cNvPr id="108548" name="Text Box 10"/>
          <p:cNvSpPr txBox="1">
            <a:spLocks noChangeArrowheads="1"/>
          </p:cNvSpPr>
          <p:nvPr/>
        </p:nvSpPr>
        <p:spPr bwMode="auto">
          <a:xfrm>
            <a:off x="915672" y="1297803"/>
            <a:ext cx="1220896" cy="1221462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557" tIns="45557" rIns="45557" bIns="45557" anchor="ctr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Fetch</a:t>
            </a:r>
          </a:p>
        </p:txBody>
      </p:sp>
      <p:sp>
        <p:nvSpPr>
          <p:cNvPr id="108549" name="Text Box 18"/>
          <p:cNvSpPr txBox="1">
            <a:spLocks noChangeArrowheads="1"/>
          </p:cNvSpPr>
          <p:nvPr/>
        </p:nvSpPr>
        <p:spPr bwMode="auto">
          <a:xfrm>
            <a:off x="915672" y="2519265"/>
            <a:ext cx="1220896" cy="610731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557" tIns="45557" rIns="45557" bIns="45557" anchor="ctr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Decode</a:t>
            </a:r>
          </a:p>
        </p:txBody>
      </p:sp>
      <p:sp>
        <p:nvSpPr>
          <p:cNvPr id="108550" name="Text Box 24"/>
          <p:cNvSpPr txBox="1">
            <a:spLocks noChangeArrowheads="1"/>
          </p:cNvSpPr>
          <p:nvPr/>
        </p:nvSpPr>
        <p:spPr bwMode="auto">
          <a:xfrm>
            <a:off x="915672" y="3129996"/>
            <a:ext cx="1220896" cy="610731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557" tIns="45557" rIns="45557" bIns="45557" anchor="ctr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Execute</a:t>
            </a:r>
          </a:p>
        </p:txBody>
      </p:sp>
      <p:sp>
        <p:nvSpPr>
          <p:cNvPr id="108551" name="Text Box 28"/>
          <p:cNvSpPr txBox="1">
            <a:spLocks noChangeArrowheads="1"/>
          </p:cNvSpPr>
          <p:nvPr/>
        </p:nvSpPr>
        <p:spPr bwMode="auto">
          <a:xfrm>
            <a:off x="915672" y="3740745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557" tIns="45557" rIns="45557" bIns="45557" anchor="ctr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Memory</a:t>
            </a:r>
          </a:p>
        </p:txBody>
      </p:sp>
      <p:sp>
        <p:nvSpPr>
          <p:cNvPr id="108552" name="Text Box 33"/>
          <p:cNvSpPr txBox="1">
            <a:spLocks noChangeArrowheads="1"/>
          </p:cNvSpPr>
          <p:nvPr/>
        </p:nvSpPr>
        <p:spPr bwMode="auto">
          <a:xfrm>
            <a:off x="915672" y="4046110"/>
            <a:ext cx="1220896" cy="610731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557" tIns="45557" rIns="45557" bIns="45557" anchor="ctr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Write</a:t>
            </a:r>
          </a:p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back</a:t>
            </a:r>
          </a:p>
        </p:txBody>
      </p:sp>
      <p:sp>
        <p:nvSpPr>
          <p:cNvPr id="108553" name="Text Box 37"/>
          <p:cNvSpPr txBox="1">
            <a:spLocks noChangeArrowheads="1"/>
          </p:cNvSpPr>
          <p:nvPr/>
        </p:nvSpPr>
        <p:spPr bwMode="auto">
          <a:xfrm>
            <a:off x="915672" y="4656828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557" tIns="45557" rIns="45557" bIns="45557" anchor="ctr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PC update</a:t>
            </a:r>
          </a:p>
        </p:txBody>
      </p:sp>
      <p:sp>
        <p:nvSpPr>
          <p:cNvPr id="108554" name="Text Box 39"/>
          <p:cNvSpPr txBox="1">
            <a:spLocks noChangeArrowheads="1"/>
          </p:cNvSpPr>
          <p:nvPr/>
        </p:nvSpPr>
        <p:spPr bwMode="auto">
          <a:xfrm>
            <a:off x="2136567" y="1297821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icode,ifun</a:t>
            </a:r>
          </a:p>
        </p:txBody>
      </p:sp>
      <p:sp>
        <p:nvSpPr>
          <p:cNvPr id="108555" name="Text Box 40"/>
          <p:cNvSpPr txBox="1">
            <a:spLocks noChangeArrowheads="1"/>
          </p:cNvSpPr>
          <p:nvPr/>
        </p:nvSpPr>
        <p:spPr bwMode="auto">
          <a:xfrm>
            <a:off x="2136567" y="1603169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rA,rB</a:t>
            </a:r>
          </a:p>
        </p:txBody>
      </p:sp>
      <p:sp>
        <p:nvSpPr>
          <p:cNvPr id="108556" name="Text Box 41"/>
          <p:cNvSpPr txBox="1">
            <a:spLocks noChangeArrowheads="1"/>
          </p:cNvSpPr>
          <p:nvPr/>
        </p:nvSpPr>
        <p:spPr bwMode="auto">
          <a:xfrm>
            <a:off x="2136567" y="1908552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valC</a:t>
            </a:r>
          </a:p>
        </p:txBody>
      </p:sp>
      <p:sp>
        <p:nvSpPr>
          <p:cNvPr id="108557" name="Text Box 42"/>
          <p:cNvSpPr txBox="1">
            <a:spLocks noChangeArrowheads="1"/>
          </p:cNvSpPr>
          <p:nvPr/>
        </p:nvSpPr>
        <p:spPr bwMode="auto">
          <a:xfrm>
            <a:off x="2136567" y="2213900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valP</a:t>
            </a:r>
          </a:p>
        </p:txBody>
      </p:sp>
      <p:sp>
        <p:nvSpPr>
          <p:cNvPr id="108558" name="Text Box 43"/>
          <p:cNvSpPr txBox="1">
            <a:spLocks noChangeArrowheads="1"/>
          </p:cNvSpPr>
          <p:nvPr/>
        </p:nvSpPr>
        <p:spPr bwMode="auto">
          <a:xfrm>
            <a:off x="2136567" y="2519283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valA, srcA</a:t>
            </a:r>
          </a:p>
        </p:txBody>
      </p:sp>
      <p:sp>
        <p:nvSpPr>
          <p:cNvPr id="108559" name="Text Box 44"/>
          <p:cNvSpPr txBox="1">
            <a:spLocks noChangeArrowheads="1"/>
          </p:cNvSpPr>
          <p:nvPr/>
        </p:nvSpPr>
        <p:spPr bwMode="auto">
          <a:xfrm>
            <a:off x="2136567" y="2824631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valB, srcB</a:t>
            </a:r>
          </a:p>
        </p:txBody>
      </p:sp>
      <p:sp>
        <p:nvSpPr>
          <p:cNvPr id="108560" name="Text Box 45"/>
          <p:cNvSpPr txBox="1">
            <a:spLocks noChangeArrowheads="1"/>
          </p:cNvSpPr>
          <p:nvPr/>
        </p:nvSpPr>
        <p:spPr bwMode="auto">
          <a:xfrm>
            <a:off x="2136567" y="3130014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valE</a:t>
            </a:r>
          </a:p>
        </p:txBody>
      </p:sp>
      <p:sp>
        <p:nvSpPr>
          <p:cNvPr id="108561" name="Text Box 46"/>
          <p:cNvSpPr txBox="1">
            <a:spLocks noChangeArrowheads="1"/>
          </p:cNvSpPr>
          <p:nvPr/>
        </p:nvSpPr>
        <p:spPr bwMode="auto">
          <a:xfrm>
            <a:off x="2136567" y="3435362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Cond code</a:t>
            </a:r>
          </a:p>
        </p:txBody>
      </p:sp>
      <p:sp>
        <p:nvSpPr>
          <p:cNvPr id="108562" name="Text Box 47"/>
          <p:cNvSpPr txBox="1">
            <a:spLocks noChangeArrowheads="1"/>
          </p:cNvSpPr>
          <p:nvPr/>
        </p:nvSpPr>
        <p:spPr bwMode="auto">
          <a:xfrm>
            <a:off x="2136567" y="3740745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valM</a:t>
            </a:r>
          </a:p>
        </p:txBody>
      </p:sp>
      <p:sp>
        <p:nvSpPr>
          <p:cNvPr id="108563" name="Text Box 48"/>
          <p:cNvSpPr txBox="1">
            <a:spLocks noChangeArrowheads="1"/>
          </p:cNvSpPr>
          <p:nvPr/>
        </p:nvSpPr>
        <p:spPr bwMode="auto">
          <a:xfrm>
            <a:off x="2136567" y="4046093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dstE</a:t>
            </a:r>
          </a:p>
        </p:txBody>
      </p:sp>
      <p:sp>
        <p:nvSpPr>
          <p:cNvPr id="108564" name="Text Box 49"/>
          <p:cNvSpPr txBox="1">
            <a:spLocks noChangeArrowheads="1"/>
          </p:cNvSpPr>
          <p:nvPr/>
        </p:nvSpPr>
        <p:spPr bwMode="auto">
          <a:xfrm>
            <a:off x="2136567" y="4351476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dstM</a:t>
            </a:r>
          </a:p>
        </p:txBody>
      </p:sp>
      <p:sp>
        <p:nvSpPr>
          <p:cNvPr id="108565" name="Text Box 50"/>
          <p:cNvSpPr txBox="1">
            <a:spLocks noChangeArrowheads="1"/>
          </p:cNvSpPr>
          <p:nvPr/>
        </p:nvSpPr>
        <p:spPr bwMode="auto">
          <a:xfrm>
            <a:off x="2136567" y="4656828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PC</a:t>
            </a:r>
          </a:p>
        </p:txBody>
      </p:sp>
      <p:sp>
        <p:nvSpPr>
          <p:cNvPr id="108566" name="Text Box 51"/>
          <p:cNvSpPr txBox="1">
            <a:spLocks noChangeArrowheads="1"/>
          </p:cNvSpPr>
          <p:nvPr/>
        </p:nvSpPr>
        <p:spPr bwMode="auto">
          <a:xfrm>
            <a:off x="3357463" y="1297821"/>
            <a:ext cx="2823321" cy="305365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icode:ifun </a:t>
            </a:r>
            <a:r>
              <a:rPr lang="en-US" sz="1600">
                <a:solidFill>
                  <a:srgbClr val="000066"/>
                </a:solidFill>
                <a:sym typeface="Symbol" charset="0"/>
              </a:rPr>
              <a:t></a:t>
            </a:r>
            <a:r>
              <a:rPr lang="en-US" sz="1600">
                <a:solidFill>
                  <a:srgbClr val="000066"/>
                </a:solidFill>
              </a:rPr>
              <a:t> M</a:t>
            </a:r>
            <a:r>
              <a:rPr lang="en-US" sz="1600" baseline="-25000">
                <a:solidFill>
                  <a:srgbClr val="000066"/>
                </a:solidFill>
              </a:rPr>
              <a:t>1</a:t>
            </a:r>
            <a:r>
              <a:rPr lang="en-US" sz="1600">
                <a:solidFill>
                  <a:srgbClr val="000066"/>
                </a:solidFill>
              </a:rPr>
              <a:t>[PC]</a:t>
            </a:r>
          </a:p>
        </p:txBody>
      </p:sp>
      <p:sp>
        <p:nvSpPr>
          <p:cNvPr id="108567" name="Text Box 52"/>
          <p:cNvSpPr txBox="1">
            <a:spLocks noChangeArrowheads="1"/>
          </p:cNvSpPr>
          <p:nvPr/>
        </p:nvSpPr>
        <p:spPr bwMode="auto">
          <a:xfrm>
            <a:off x="3357463" y="1603169"/>
            <a:ext cx="2823321" cy="305365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>
              <a:solidFill>
                <a:srgbClr val="000066"/>
              </a:solidFill>
            </a:endParaRPr>
          </a:p>
        </p:txBody>
      </p:sp>
      <p:sp>
        <p:nvSpPr>
          <p:cNvPr id="108568" name="Text Box 53"/>
          <p:cNvSpPr txBox="1">
            <a:spLocks noChangeArrowheads="1"/>
          </p:cNvSpPr>
          <p:nvPr/>
        </p:nvSpPr>
        <p:spPr bwMode="auto">
          <a:xfrm>
            <a:off x="3357463" y="1908552"/>
            <a:ext cx="2823321" cy="305365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valC </a:t>
            </a:r>
            <a:r>
              <a:rPr lang="en-US" sz="1600">
                <a:solidFill>
                  <a:srgbClr val="000066"/>
                </a:solidFill>
                <a:sym typeface="Symbol" charset="0"/>
              </a:rPr>
              <a:t></a:t>
            </a:r>
            <a:r>
              <a:rPr lang="en-US" sz="1600">
                <a:solidFill>
                  <a:srgbClr val="000066"/>
                </a:solidFill>
              </a:rPr>
              <a:t> M</a:t>
            </a:r>
            <a:r>
              <a:rPr lang="en-US" sz="1600" baseline="-25000">
                <a:solidFill>
                  <a:srgbClr val="000066"/>
                </a:solidFill>
              </a:rPr>
              <a:t>4</a:t>
            </a:r>
            <a:r>
              <a:rPr lang="en-US" sz="1600">
                <a:solidFill>
                  <a:srgbClr val="000066"/>
                </a:solidFill>
              </a:rPr>
              <a:t>[PC+1]</a:t>
            </a:r>
          </a:p>
        </p:txBody>
      </p:sp>
      <p:sp>
        <p:nvSpPr>
          <p:cNvPr id="108569" name="Text Box 54"/>
          <p:cNvSpPr txBox="1">
            <a:spLocks noChangeArrowheads="1"/>
          </p:cNvSpPr>
          <p:nvPr/>
        </p:nvSpPr>
        <p:spPr bwMode="auto">
          <a:xfrm>
            <a:off x="3357463" y="2213900"/>
            <a:ext cx="2823321" cy="305365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valP </a:t>
            </a:r>
            <a:r>
              <a:rPr lang="en-US" sz="1600">
                <a:solidFill>
                  <a:srgbClr val="000066"/>
                </a:solidFill>
                <a:sym typeface="Symbol" charset="0"/>
              </a:rPr>
              <a:t> PC+5</a:t>
            </a:r>
          </a:p>
        </p:txBody>
      </p:sp>
      <p:sp>
        <p:nvSpPr>
          <p:cNvPr id="108570" name="Text Box 55"/>
          <p:cNvSpPr txBox="1">
            <a:spLocks noChangeArrowheads="1"/>
          </p:cNvSpPr>
          <p:nvPr/>
        </p:nvSpPr>
        <p:spPr bwMode="auto">
          <a:xfrm>
            <a:off x="3357463" y="1297803"/>
            <a:ext cx="2823321" cy="1221462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>
              <a:solidFill>
                <a:srgbClr val="000066"/>
              </a:solidFill>
            </a:endParaRPr>
          </a:p>
        </p:txBody>
      </p:sp>
      <p:sp>
        <p:nvSpPr>
          <p:cNvPr id="108571" name="Text Box 56"/>
          <p:cNvSpPr txBox="1">
            <a:spLocks noChangeArrowheads="1"/>
          </p:cNvSpPr>
          <p:nvPr/>
        </p:nvSpPr>
        <p:spPr bwMode="auto">
          <a:xfrm>
            <a:off x="3357463" y="2519283"/>
            <a:ext cx="2823321" cy="30536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>
              <a:solidFill>
                <a:srgbClr val="000066"/>
              </a:solidFill>
              <a:sym typeface="Symbol" charset="0"/>
            </a:endParaRPr>
          </a:p>
        </p:txBody>
      </p:sp>
      <p:sp>
        <p:nvSpPr>
          <p:cNvPr id="108572" name="Text Box 57"/>
          <p:cNvSpPr txBox="1">
            <a:spLocks noChangeArrowheads="1"/>
          </p:cNvSpPr>
          <p:nvPr/>
        </p:nvSpPr>
        <p:spPr bwMode="auto">
          <a:xfrm>
            <a:off x="3357463" y="2824631"/>
            <a:ext cx="2823321" cy="30536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valB </a:t>
            </a:r>
            <a:r>
              <a:rPr lang="en-US" sz="1600">
                <a:solidFill>
                  <a:srgbClr val="000066"/>
                </a:solidFill>
                <a:sym typeface="Symbol" charset="0"/>
              </a:rPr>
              <a:t> R[</a:t>
            </a:r>
            <a:r>
              <a:rPr lang="en-US" sz="1600">
                <a:solidFill>
                  <a:srgbClr val="000066"/>
                </a:solidFill>
                <a:latin typeface="Courier New" charset="0"/>
                <a:sym typeface="Symbol" charset="0"/>
              </a:rPr>
              <a:t>%esp</a:t>
            </a:r>
            <a:r>
              <a:rPr lang="en-US" sz="1600">
                <a:solidFill>
                  <a:srgbClr val="000066"/>
                </a:solidFill>
                <a:sym typeface="Symbol" charset="0"/>
              </a:rPr>
              <a:t>]</a:t>
            </a:r>
          </a:p>
        </p:txBody>
      </p:sp>
      <p:sp>
        <p:nvSpPr>
          <p:cNvPr id="108573" name="Text Box 58"/>
          <p:cNvSpPr txBox="1">
            <a:spLocks noChangeArrowheads="1"/>
          </p:cNvSpPr>
          <p:nvPr/>
        </p:nvSpPr>
        <p:spPr bwMode="auto">
          <a:xfrm>
            <a:off x="3357463" y="2519265"/>
            <a:ext cx="2823321" cy="610731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>
              <a:solidFill>
                <a:srgbClr val="000066"/>
              </a:solidFill>
            </a:endParaRPr>
          </a:p>
        </p:txBody>
      </p:sp>
      <p:sp>
        <p:nvSpPr>
          <p:cNvPr id="108574" name="Text Box 59"/>
          <p:cNvSpPr txBox="1">
            <a:spLocks noChangeArrowheads="1"/>
          </p:cNvSpPr>
          <p:nvPr/>
        </p:nvSpPr>
        <p:spPr bwMode="auto">
          <a:xfrm>
            <a:off x="3357463" y="3130014"/>
            <a:ext cx="2823321" cy="305365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valE </a:t>
            </a:r>
            <a:r>
              <a:rPr lang="en-US" sz="1600">
                <a:solidFill>
                  <a:srgbClr val="000066"/>
                </a:solidFill>
                <a:sym typeface="Symbol" charset="0"/>
              </a:rPr>
              <a:t> valB + –4</a:t>
            </a:r>
          </a:p>
        </p:txBody>
      </p:sp>
      <p:sp>
        <p:nvSpPr>
          <p:cNvPr id="108575" name="Text Box 60"/>
          <p:cNvSpPr txBox="1">
            <a:spLocks noChangeArrowheads="1"/>
          </p:cNvSpPr>
          <p:nvPr/>
        </p:nvSpPr>
        <p:spPr bwMode="auto">
          <a:xfrm>
            <a:off x="3357463" y="3435362"/>
            <a:ext cx="2823321" cy="305365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>
              <a:solidFill>
                <a:srgbClr val="000066"/>
              </a:solidFill>
            </a:endParaRPr>
          </a:p>
        </p:txBody>
      </p:sp>
      <p:sp>
        <p:nvSpPr>
          <p:cNvPr id="108576" name="Text Box 61"/>
          <p:cNvSpPr txBox="1">
            <a:spLocks noChangeArrowheads="1"/>
          </p:cNvSpPr>
          <p:nvPr/>
        </p:nvSpPr>
        <p:spPr bwMode="auto">
          <a:xfrm>
            <a:off x="3357463" y="3129996"/>
            <a:ext cx="2823321" cy="610731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>
              <a:solidFill>
                <a:srgbClr val="000066"/>
              </a:solidFill>
            </a:endParaRPr>
          </a:p>
        </p:txBody>
      </p:sp>
      <p:sp>
        <p:nvSpPr>
          <p:cNvPr id="108577" name="Text Box 62"/>
          <p:cNvSpPr txBox="1">
            <a:spLocks noChangeArrowheads="1"/>
          </p:cNvSpPr>
          <p:nvPr/>
        </p:nvSpPr>
        <p:spPr bwMode="auto">
          <a:xfrm>
            <a:off x="3357463" y="3740745"/>
            <a:ext cx="2823321" cy="305365"/>
          </a:xfrm>
          <a:prstGeom prst="rect">
            <a:avLst/>
          </a:prstGeom>
          <a:solidFill>
            <a:srgbClr val="CCFF99"/>
          </a:solidFill>
          <a:ln w="19050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M</a:t>
            </a:r>
            <a:r>
              <a:rPr lang="en-US" sz="1600" baseline="-25000">
                <a:solidFill>
                  <a:srgbClr val="000066"/>
                </a:solidFill>
              </a:rPr>
              <a:t>4</a:t>
            </a:r>
            <a:r>
              <a:rPr lang="en-US" sz="1600">
                <a:solidFill>
                  <a:srgbClr val="000066"/>
                </a:solidFill>
              </a:rPr>
              <a:t>[valE] </a:t>
            </a:r>
            <a:r>
              <a:rPr lang="en-US" sz="1600">
                <a:solidFill>
                  <a:srgbClr val="000066"/>
                </a:solidFill>
                <a:sym typeface="Symbol" charset="0"/>
              </a:rPr>
              <a:t></a:t>
            </a:r>
            <a:r>
              <a:rPr lang="en-US" sz="1600">
                <a:solidFill>
                  <a:srgbClr val="000066"/>
                </a:solidFill>
              </a:rPr>
              <a:t> valP </a:t>
            </a:r>
          </a:p>
        </p:txBody>
      </p:sp>
      <p:sp>
        <p:nvSpPr>
          <p:cNvPr id="108578" name="Text Box 63"/>
          <p:cNvSpPr txBox="1">
            <a:spLocks noChangeArrowheads="1"/>
          </p:cNvSpPr>
          <p:nvPr/>
        </p:nvSpPr>
        <p:spPr bwMode="auto">
          <a:xfrm>
            <a:off x="3357463" y="4046093"/>
            <a:ext cx="2823321" cy="30536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R[</a:t>
            </a:r>
            <a:r>
              <a:rPr lang="en-US" sz="1600">
                <a:solidFill>
                  <a:srgbClr val="000066"/>
                </a:solidFill>
                <a:latin typeface="Courier New" charset="0"/>
                <a:sym typeface="Symbol" charset="0"/>
              </a:rPr>
              <a:t>%esp</a:t>
            </a:r>
            <a:r>
              <a:rPr lang="en-US" sz="1600">
                <a:solidFill>
                  <a:srgbClr val="000066"/>
                </a:solidFill>
              </a:rPr>
              <a:t>] </a:t>
            </a:r>
            <a:r>
              <a:rPr lang="en-US" sz="1600">
                <a:solidFill>
                  <a:srgbClr val="000066"/>
                </a:solidFill>
                <a:sym typeface="Symbol" charset="0"/>
              </a:rPr>
              <a:t> valE</a:t>
            </a:r>
          </a:p>
        </p:txBody>
      </p:sp>
      <p:sp>
        <p:nvSpPr>
          <p:cNvPr id="108579" name="Text Box 64"/>
          <p:cNvSpPr txBox="1">
            <a:spLocks noChangeArrowheads="1"/>
          </p:cNvSpPr>
          <p:nvPr/>
        </p:nvSpPr>
        <p:spPr bwMode="auto">
          <a:xfrm>
            <a:off x="3357463" y="4351476"/>
            <a:ext cx="2823321" cy="30536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108580" name="Text Box 65"/>
          <p:cNvSpPr txBox="1">
            <a:spLocks noChangeArrowheads="1"/>
          </p:cNvSpPr>
          <p:nvPr/>
        </p:nvSpPr>
        <p:spPr bwMode="auto">
          <a:xfrm>
            <a:off x="3357463" y="4046110"/>
            <a:ext cx="2823321" cy="610731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>
              <a:solidFill>
                <a:srgbClr val="000066"/>
              </a:solidFill>
            </a:endParaRPr>
          </a:p>
        </p:txBody>
      </p:sp>
      <p:sp>
        <p:nvSpPr>
          <p:cNvPr id="108581" name="Text Box 66"/>
          <p:cNvSpPr txBox="1">
            <a:spLocks noChangeArrowheads="1"/>
          </p:cNvSpPr>
          <p:nvPr/>
        </p:nvSpPr>
        <p:spPr bwMode="auto">
          <a:xfrm>
            <a:off x="3357463" y="4656828"/>
            <a:ext cx="2823321" cy="305365"/>
          </a:xfrm>
          <a:prstGeom prst="rect">
            <a:avLst/>
          </a:prstGeom>
          <a:solidFill>
            <a:srgbClr val="FFCCFF"/>
          </a:solidFill>
          <a:ln w="19050">
            <a:solidFill>
              <a:schemeClr val="folHlink"/>
            </a:solidFill>
            <a:miter lim="800000"/>
            <a:headEnd/>
            <a:tailEnd type="none" w="sm" len="sm"/>
          </a:ln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PC </a:t>
            </a:r>
            <a:r>
              <a:rPr lang="en-US" sz="1600">
                <a:solidFill>
                  <a:srgbClr val="000066"/>
                </a:solidFill>
                <a:sym typeface="Symbol" charset="0"/>
              </a:rPr>
              <a:t> valC</a:t>
            </a:r>
          </a:p>
        </p:txBody>
      </p:sp>
      <p:sp>
        <p:nvSpPr>
          <p:cNvPr id="108582" name="Text Box 79"/>
          <p:cNvSpPr txBox="1">
            <a:spLocks noChangeArrowheads="1"/>
          </p:cNvSpPr>
          <p:nvPr/>
        </p:nvSpPr>
        <p:spPr bwMode="auto">
          <a:xfrm>
            <a:off x="6323858" y="1297821"/>
            <a:ext cx="2823321" cy="30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Read instruction byte</a:t>
            </a:r>
          </a:p>
        </p:txBody>
      </p:sp>
      <p:sp>
        <p:nvSpPr>
          <p:cNvPr id="108583" name="Text Box 80"/>
          <p:cNvSpPr txBox="1">
            <a:spLocks noChangeArrowheads="1"/>
          </p:cNvSpPr>
          <p:nvPr/>
        </p:nvSpPr>
        <p:spPr bwMode="auto">
          <a:xfrm>
            <a:off x="6323858" y="1603169"/>
            <a:ext cx="2823321" cy="30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[Read register byte]</a:t>
            </a:r>
          </a:p>
        </p:txBody>
      </p:sp>
      <p:sp>
        <p:nvSpPr>
          <p:cNvPr id="108584" name="Text Box 81"/>
          <p:cNvSpPr txBox="1">
            <a:spLocks noChangeArrowheads="1"/>
          </p:cNvSpPr>
          <p:nvPr/>
        </p:nvSpPr>
        <p:spPr bwMode="auto">
          <a:xfrm>
            <a:off x="6323858" y="1908552"/>
            <a:ext cx="2823321" cy="30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Read constant word</a:t>
            </a:r>
          </a:p>
        </p:txBody>
      </p:sp>
      <p:sp>
        <p:nvSpPr>
          <p:cNvPr id="108585" name="Text Box 82"/>
          <p:cNvSpPr txBox="1">
            <a:spLocks noChangeArrowheads="1"/>
          </p:cNvSpPr>
          <p:nvPr/>
        </p:nvSpPr>
        <p:spPr bwMode="auto">
          <a:xfrm>
            <a:off x="6323858" y="2213900"/>
            <a:ext cx="2823321" cy="30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Compute next PC</a:t>
            </a:r>
          </a:p>
        </p:txBody>
      </p:sp>
      <p:sp>
        <p:nvSpPr>
          <p:cNvPr id="108586" name="Text Box 83"/>
          <p:cNvSpPr txBox="1">
            <a:spLocks noChangeArrowheads="1"/>
          </p:cNvSpPr>
          <p:nvPr/>
        </p:nvSpPr>
        <p:spPr bwMode="auto">
          <a:xfrm>
            <a:off x="6323858" y="2519283"/>
            <a:ext cx="2823321" cy="30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[Read operand A]</a:t>
            </a:r>
          </a:p>
        </p:txBody>
      </p:sp>
      <p:sp>
        <p:nvSpPr>
          <p:cNvPr id="108587" name="Text Box 84"/>
          <p:cNvSpPr txBox="1">
            <a:spLocks noChangeArrowheads="1"/>
          </p:cNvSpPr>
          <p:nvPr/>
        </p:nvSpPr>
        <p:spPr bwMode="auto">
          <a:xfrm>
            <a:off x="6323858" y="2824631"/>
            <a:ext cx="2823321" cy="30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Read operand B</a:t>
            </a:r>
          </a:p>
        </p:txBody>
      </p:sp>
      <p:sp>
        <p:nvSpPr>
          <p:cNvPr id="108588" name="Text Box 85"/>
          <p:cNvSpPr txBox="1">
            <a:spLocks noChangeArrowheads="1"/>
          </p:cNvSpPr>
          <p:nvPr/>
        </p:nvSpPr>
        <p:spPr bwMode="auto">
          <a:xfrm>
            <a:off x="6323858" y="3130014"/>
            <a:ext cx="2823321" cy="30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Perform ALU operation</a:t>
            </a:r>
          </a:p>
        </p:txBody>
      </p:sp>
      <p:sp>
        <p:nvSpPr>
          <p:cNvPr id="108589" name="Text Box 86"/>
          <p:cNvSpPr txBox="1">
            <a:spLocks noChangeArrowheads="1"/>
          </p:cNvSpPr>
          <p:nvPr/>
        </p:nvSpPr>
        <p:spPr bwMode="auto">
          <a:xfrm>
            <a:off x="6323858" y="3435362"/>
            <a:ext cx="2823321" cy="30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[Set condition code reg.]</a:t>
            </a:r>
          </a:p>
        </p:txBody>
      </p:sp>
      <p:sp>
        <p:nvSpPr>
          <p:cNvPr id="108590" name="Text Box 87"/>
          <p:cNvSpPr txBox="1">
            <a:spLocks noChangeArrowheads="1"/>
          </p:cNvSpPr>
          <p:nvPr/>
        </p:nvSpPr>
        <p:spPr bwMode="auto">
          <a:xfrm>
            <a:off x="6323858" y="3740745"/>
            <a:ext cx="2823321" cy="30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[Memory read/write]  </a:t>
            </a:r>
          </a:p>
        </p:txBody>
      </p:sp>
      <p:sp>
        <p:nvSpPr>
          <p:cNvPr id="108591" name="Text Box 88"/>
          <p:cNvSpPr txBox="1">
            <a:spLocks noChangeArrowheads="1"/>
          </p:cNvSpPr>
          <p:nvPr/>
        </p:nvSpPr>
        <p:spPr bwMode="auto">
          <a:xfrm>
            <a:off x="6323858" y="4046093"/>
            <a:ext cx="2823321" cy="30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[Write back ALU result]</a:t>
            </a:r>
          </a:p>
        </p:txBody>
      </p:sp>
      <p:sp>
        <p:nvSpPr>
          <p:cNvPr id="108592" name="Text Box 89"/>
          <p:cNvSpPr txBox="1">
            <a:spLocks noChangeArrowheads="1"/>
          </p:cNvSpPr>
          <p:nvPr/>
        </p:nvSpPr>
        <p:spPr bwMode="auto">
          <a:xfrm>
            <a:off x="6323858" y="4351476"/>
            <a:ext cx="2823321" cy="30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Write back memory result</a:t>
            </a:r>
          </a:p>
        </p:txBody>
      </p:sp>
      <p:sp>
        <p:nvSpPr>
          <p:cNvPr id="108593" name="Text Box 90"/>
          <p:cNvSpPr txBox="1">
            <a:spLocks noChangeArrowheads="1"/>
          </p:cNvSpPr>
          <p:nvPr/>
        </p:nvSpPr>
        <p:spPr bwMode="auto">
          <a:xfrm>
            <a:off x="6323858" y="4656828"/>
            <a:ext cx="2823321" cy="30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Update PC</a:t>
            </a:r>
          </a:p>
        </p:txBody>
      </p:sp>
    </p:spTree>
    <p:extLst>
      <p:ext uri="{BB962C8B-B14F-4D97-AF65-F5344CB8AC3E}">
        <p14:creationId xmlns:p14="http://schemas.microsoft.com/office/powerpoint/2010/main" val="292318195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9606" eaLnBrk="1" hangingPunct="1">
              <a:defRPr/>
            </a:pPr>
            <a:r>
              <a:rPr lang="en-US">
                <a:ea typeface="+mj-ea"/>
                <a:cs typeface="+mj-cs"/>
              </a:rPr>
              <a:t>Computed Values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917" y="1221462"/>
            <a:ext cx="4287442" cy="5223022"/>
          </a:xfrm>
        </p:spPr>
        <p:txBody>
          <a:bodyPr/>
          <a:lstStyle/>
          <a:p>
            <a:pPr marL="0" indent="0" defTabSz="909606" eaLnBrk="1" hangingPunct="1">
              <a:tabLst>
                <a:tab pos="1480680" algn="l"/>
              </a:tabLst>
              <a:defRPr/>
            </a:pPr>
            <a:r>
              <a:rPr lang="en-US" sz="2000">
                <a:latin typeface="Helvetica" charset="0"/>
              </a:rPr>
              <a:t>Fetch</a:t>
            </a:r>
          </a:p>
          <a:p>
            <a:pPr marL="740339" lvl="1" indent="-243615" defTabSz="909606" eaLnBrk="1" hangingPunct="1">
              <a:buNone/>
              <a:tabLst>
                <a:tab pos="1480680" algn="l"/>
              </a:tabLst>
              <a:defRPr/>
            </a:pPr>
            <a:r>
              <a:rPr lang="en-US" sz="1800">
                <a:latin typeface="Helvetica" charset="0"/>
                <a:ea typeface="ＭＳ Ｐゴシック" charset="0"/>
              </a:rPr>
              <a:t>icode	Instruction code</a:t>
            </a:r>
          </a:p>
          <a:p>
            <a:pPr marL="740339" lvl="1" indent="-243615" defTabSz="909606" eaLnBrk="1" hangingPunct="1">
              <a:buNone/>
              <a:tabLst>
                <a:tab pos="1480680" algn="l"/>
              </a:tabLst>
              <a:defRPr/>
            </a:pPr>
            <a:r>
              <a:rPr lang="en-US" sz="1800">
                <a:latin typeface="Helvetica" charset="0"/>
                <a:ea typeface="ＭＳ Ｐゴシック" charset="0"/>
              </a:rPr>
              <a:t>ifun	Instruction function</a:t>
            </a:r>
          </a:p>
          <a:p>
            <a:pPr marL="740339" lvl="1" indent="-243615" defTabSz="909606" eaLnBrk="1" hangingPunct="1">
              <a:buNone/>
              <a:tabLst>
                <a:tab pos="1480680" algn="l"/>
              </a:tabLst>
              <a:defRPr/>
            </a:pPr>
            <a:r>
              <a:rPr lang="en-US" sz="1800">
                <a:latin typeface="Helvetica" charset="0"/>
                <a:ea typeface="ＭＳ Ｐゴシック" charset="0"/>
              </a:rPr>
              <a:t>rA	Instr. Register A</a:t>
            </a:r>
          </a:p>
          <a:p>
            <a:pPr marL="740339" lvl="1" indent="-243615" defTabSz="909606" eaLnBrk="1" hangingPunct="1">
              <a:buNone/>
              <a:tabLst>
                <a:tab pos="1480680" algn="l"/>
              </a:tabLst>
              <a:defRPr/>
            </a:pPr>
            <a:r>
              <a:rPr lang="en-US" sz="1800">
                <a:latin typeface="Helvetica" charset="0"/>
                <a:ea typeface="ＭＳ Ｐゴシック" charset="0"/>
              </a:rPr>
              <a:t>rB	Instr. Register B</a:t>
            </a:r>
          </a:p>
          <a:p>
            <a:pPr marL="740339" lvl="1" indent="-243615" defTabSz="909606" eaLnBrk="1" hangingPunct="1">
              <a:buNone/>
              <a:tabLst>
                <a:tab pos="1480680" algn="l"/>
              </a:tabLst>
              <a:defRPr/>
            </a:pPr>
            <a:r>
              <a:rPr lang="en-US" sz="1800">
                <a:latin typeface="Helvetica" charset="0"/>
                <a:ea typeface="ＭＳ Ｐゴシック" charset="0"/>
              </a:rPr>
              <a:t>valC	Instruction constant</a:t>
            </a:r>
          </a:p>
          <a:p>
            <a:pPr marL="740339" lvl="1" indent="-243615" defTabSz="909606" eaLnBrk="1" hangingPunct="1">
              <a:buNone/>
              <a:tabLst>
                <a:tab pos="1480680" algn="l"/>
              </a:tabLst>
              <a:defRPr/>
            </a:pPr>
            <a:r>
              <a:rPr lang="en-US" sz="1800">
                <a:latin typeface="Helvetica" charset="0"/>
                <a:ea typeface="ＭＳ Ｐゴシック" charset="0"/>
              </a:rPr>
              <a:t>valP	Incremented PC</a:t>
            </a:r>
          </a:p>
          <a:p>
            <a:pPr marL="0" indent="0" defTabSz="909606" eaLnBrk="1" hangingPunct="1">
              <a:tabLst>
                <a:tab pos="1480680" algn="l"/>
              </a:tabLst>
              <a:defRPr/>
            </a:pPr>
            <a:r>
              <a:rPr lang="en-US" sz="2000">
                <a:latin typeface="Helvetica" charset="0"/>
              </a:rPr>
              <a:t>Decode</a:t>
            </a:r>
          </a:p>
          <a:p>
            <a:pPr marL="740339" lvl="1" indent="-243615" defTabSz="909606" eaLnBrk="1" hangingPunct="1">
              <a:buNone/>
              <a:tabLst>
                <a:tab pos="1480680" algn="l"/>
              </a:tabLst>
              <a:defRPr/>
            </a:pPr>
            <a:r>
              <a:rPr lang="en-US" sz="1800">
                <a:latin typeface="Helvetica" charset="0"/>
                <a:ea typeface="ＭＳ Ｐゴシック" charset="0"/>
              </a:rPr>
              <a:t>srcA	Register ID A</a:t>
            </a:r>
          </a:p>
          <a:p>
            <a:pPr marL="740339" lvl="1" indent="-243615" defTabSz="909606" eaLnBrk="1" hangingPunct="1">
              <a:buNone/>
              <a:tabLst>
                <a:tab pos="1480680" algn="l"/>
              </a:tabLst>
              <a:defRPr/>
            </a:pPr>
            <a:r>
              <a:rPr lang="en-US" sz="1800">
                <a:latin typeface="Helvetica" charset="0"/>
                <a:ea typeface="ＭＳ Ｐゴシック" charset="0"/>
              </a:rPr>
              <a:t>srcB	Register ID B</a:t>
            </a:r>
          </a:p>
          <a:p>
            <a:pPr marL="740339" lvl="1" indent="-243615" defTabSz="909606" eaLnBrk="1" hangingPunct="1">
              <a:buNone/>
              <a:tabLst>
                <a:tab pos="1480680" algn="l"/>
              </a:tabLst>
              <a:defRPr/>
            </a:pPr>
            <a:r>
              <a:rPr lang="en-US" sz="1800">
                <a:latin typeface="Helvetica" charset="0"/>
                <a:ea typeface="ＭＳ Ｐゴシック" charset="0"/>
              </a:rPr>
              <a:t>dstE	Destination Register E</a:t>
            </a:r>
          </a:p>
          <a:p>
            <a:pPr marL="740339" lvl="1" indent="-243615" defTabSz="909606" eaLnBrk="1" hangingPunct="1">
              <a:buNone/>
              <a:tabLst>
                <a:tab pos="1480680" algn="l"/>
              </a:tabLst>
              <a:defRPr/>
            </a:pPr>
            <a:r>
              <a:rPr lang="en-US" sz="1800">
                <a:latin typeface="Helvetica" charset="0"/>
                <a:ea typeface="ＭＳ Ｐゴシック" charset="0"/>
              </a:rPr>
              <a:t>dstM	Destination Register M</a:t>
            </a:r>
          </a:p>
          <a:p>
            <a:pPr marL="740339" lvl="1" indent="-243615" defTabSz="909606" eaLnBrk="1" hangingPunct="1">
              <a:buNone/>
              <a:tabLst>
                <a:tab pos="1480680" algn="l"/>
              </a:tabLst>
              <a:defRPr/>
            </a:pPr>
            <a:r>
              <a:rPr lang="en-US" sz="1800">
                <a:latin typeface="Helvetica" charset="0"/>
                <a:ea typeface="ＭＳ Ｐゴシック" charset="0"/>
              </a:rPr>
              <a:t>valA	Register value A</a:t>
            </a:r>
          </a:p>
          <a:p>
            <a:pPr marL="740339" lvl="1" indent="-243615" defTabSz="909606" eaLnBrk="1" hangingPunct="1">
              <a:buNone/>
              <a:tabLst>
                <a:tab pos="1480680" algn="l"/>
              </a:tabLst>
              <a:defRPr/>
            </a:pPr>
            <a:r>
              <a:rPr lang="en-US" sz="1800">
                <a:latin typeface="Helvetica" charset="0"/>
                <a:ea typeface="ＭＳ Ｐゴシック" charset="0"/>
              </a:rPr>
              <a:t>valB	Register value B</a:t>
            </a:r>
          </a:p>
          <a:p>
            <a:pPr marL="740339" lvl="1" indent="-243615" defTabSz="909606" eaLnBrk="1" hangingPunct="1">
              <a:buNone/>
              <a:tabLst>
                <a:tab pos="1480680" algn="l"/>
              </a:tabLst>
              <a:defRPr/>
            </a:pPr>
            <a:endParaRPr lang="en-US" sz="1800">
              <a:latin typeface="Helvetica" charset="0"/>
              <a:ea typeface="ＭＳ Ｐゴシック" charset="0"/>
            </a:endParaRPr>
          </a:p>
        </p:txBody>
      </p:sp>
      <p:sp>
        <p:nvSpPr>
          <p:cNvPr id="35738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807277" y="1221462"/>
            <a:ext cx="3789864" cy="5223022"/>
          </a:xfrm>
        </p:spPr>
        <p:txBody>
          <a:bodyPr/>
          <a:lstStyle/>
          <a:p>
            <a:pPr marL="0" indent="0" defTabSz="909606" eaLnBrk="1" hangingPunct="1">
              <a:tabLst>
                <a:tab pos="1480680" algn="l"/>
              </a:tabLst>
              <a:defRPr/>
            </a:pPr>
            <a:r>
              <a:rPr lang="en-US" sz="2000">
                <a:ea typeface="+mn-ea"/>
                <a:cs typeface="+mn-cs"/>
              </a:rPr>
              <a:t>Execute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tabLst>
                <a:tab pos="1480680" algn="l"/>
              </a:tabLst>
              <a:defRPr/>
            </a:pPr>
            <a:r>
              <a:rPr lang="en-US" sz="1800"/>
              <a:t>valE	ALU result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tabLst>
                <a:tab pos="1480680" algn="l"/>
              </a:tabLst>
              <a:defRPr/>
            </a:pPr>
            <a:r>
              <a:rPr lang="en-US" sz="1800"/>
              <a:t>Bch	Branch flag</a:t>
            </a:r>
          </a:p>
          <a:p>
            <a:pPr marL="0" indent="0" defTabSz="909606" eaLnBrk="1" hangingPunct="1">
              <a:tabLst>
                <a:tab pos="1480680" algn="l"/>
              </a:tabLst>
              <a:defRPr/>
            </a:pPr>
            <a:r>
              <a:rPr lang="en-US" sz="2000">
                <a:ea typeface="+mn-ea"/>
                <a:cs typeface="+mn-cs"/>
              </a:rPr>
              <a:t>Memory	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tabLst>
                <a:tab pos="1480680" algn="l"/>
              </a:tabLst>
              <a:defRPr/>
            </a:pPr>
            <a:r>
              <a:rPr lang="en-US" sz="1800"/>
              <a:t>valM	Value from memory</a:t>
            </a:r>
          </a:p>
        </p:txBody>
      </p:sp>
    </p:spTree>
    <p:extLst>
      <p:ext uri="{BB962C8B-B14F-4D97-AF65-F5344CB8AC3E}">
        <p14:creationId xmlns:p14="http://schemas.microsoft.com/office/powerpoint/2010/main" val="147769262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9606" eaLnBrk="1" hangingPunct="1">
              <a:defRPr/>
            </a:pPr>
            <a:r>
              <a:rPr lang="en-US">
                <a:ea typeface="+mj-ea"/>
                <a:cs typeface="+mj-cs"/>
              </a:rPr>
              <a:t>Fetch Logic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35" y="4198775"/>
            <a:ext cx="8306223" cy="2245709"/>
          </a:xfrm>
        </p:spPr>
        <p:txBody>
          <a:bodyPr/>
          <a:lstStyle/>
          <a:p>
            <a:pPr marL="384409" indent="-384409" defTabSz="909606" eaLnBrk="1" hangingPunct="1">
              <a:defRPr/>
            </a:pPr>
            <a:r>
              <a:rPr lang="en-US">
                <a:ea typeface="+mn-ea"/>
                <a:cs typeface="+mn-cs"/>
              </a:rPr>
              <a:t>Predefined Blocks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defRPr/>
            </a:pPr>
            <a:r>
              <a:rPr lang="en-US"/>
              <a:t>PC: Register containing PC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defRPr/>
            </a:pPr>
            <a:r>
              <a:rPr lang="en-US"/>
              <a:t>Instruction memory: Read 6 bytes (PC to PC+5)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defRPr/>
            </a:pPr>
            <a:r>
              <a:rPr lang="en-US"/>
              <a:t>Split: Divide instruction byte into icode and ifun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defRPr/>
            </a:pPr>
            <a:r>
              <a:rPr lang="en-US"/>
              <a:t>Align: Get fields for rA, rB, and valC</a:t>
            </a:r>
          </a:p>
        </p:txBody>
      </p:sp>
      <p:pic>
        <p:nvPicPr>
          <p:cNvPr id="110595" name="Picture 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033" y="534390"/>
            <a:ext cx="5395469" cy="4065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206095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9606" eaLnBrk="1" hangingPunct="1">
              <a:defRPr/>
            </a:pPr>
            <a:r>
              <a:rPr lang="en-US">
                <a:ea typeface="+mj-ea"/>
                <a:cs typeface="+mj-cs"/>
              </a:rPr>
              <a:t>Fetch Logic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4142" y="4275134"/>
            <a:ext cx="7783210" cy="1832193"/>
          </a:xfrm>
        </p:spPr>
        <p:txBody>
          <a:bodyPr/>
          <a:lstStyle/>
          <a:p>
            <a:pPr marL="384409" indent="-384409" defTabSz="909606" eaLnBrk="1" hangingPunct="1">
              <a:defRPr/>
            </a:pPr>
            <a:r>
              <a:rPr lang="en-US">
                <a:ea typeface="+mn-ea"/>
                <a:cs typeface="+mn-cs"/>
              </a:rPr>
              <a:t>Control Logic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defRPr/>
            </a:pPr>
            <a:r>
              <a:rPr lang="en-US"/>
              <a:t>Instr. Valid: Is this instruction valid?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defRPr/>
            </a:pPr>
            <a:r>
              <a:rPr lang="en-US"/>
              <a:t>Need regids: Does this instruction have a register bytes?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defRPr/>
            </a:pPr>
            <a:r>
              <a:rPr lang="en-US"/>
              <a:t>Need valC: Does this instruction have a constant word?</a:t>
            </a:r>
          </a:p>
        </p:txBody>
      </p:sp>
      <p:pic>
        <p:nvPicPr>
          <p:cNvPr id="1116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033" y="381707"/>
            <a:ext cx="5395469" cy="4065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54997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05393" y="248109"/>
            <a:ext cx="4172983" cy="1202377"/>
          </a:xfrm>
        </p:spPr>
        <p:txBody>
          <a:bodyPr/>
          <a:lstStyle/>
          <a:p>
            <a:pPr defTabSz="909606" eaLnBrk="1" hangingPunct="1">
              <a:defRPr/>
            </a:pPr>
            <a:r>
              <a:rPr lang="en-US">
                <a:ea typeface="+mj-ea"/>
                <a:cs typeface="+mj-cs"/>
              </a:rPr>
              <a:t>Fetch Control Logic</a:t>
            </a:r>
          </a:p>
        </p:txBody>
      </p:sp>
      <p:pic>
        <p:nvPicPr>
          <p:cNvPr id="112642" name="Picture 1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665" y="229024"/>
            <a:ext cx="4192060" cy="4033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112643" name="Text Box 182"/>
          <p:cNvSpPr txBox="1">
            <a:spLocks noChangeArrowheads="1"/>
          </p:cNvSpPr>
          <p:nvPr/>
        </p:nvSpPr>
        <p:spPr bwMode="auto">
          <a:xfrm>
            <a:off x="457836" y="4427800"/>
            <a:ext cx="8012128" cy="1806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bool need_regids =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	icode in { IRRMOVL, IOPL, IPUSHL, IPOPL, 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		     IIRMOVL, IRMMOVL, IMRMOVL };</a:t>
            </a:r>
          </a:p>
          <a:p>
            <a:pPr algn="l">
              <a:lnSpc>
                <a:spcPct val="100000"/>
              </a:lnSpc>
            </a:pPr>
            <a:endParaRPr lang="en-US" sz="1600">
              <a:solidFill>
                <a:srgbClr val="000066"/>
              </a:solidFill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bool instr_valid = icode in 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	{ INOP, IHALT, IRRMOVL, IIRMOVL, IRMMOVL, IMRMOVL,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	       IOPL, IJXX, ICALL, IRET, IPUSHL, IPOPL };</a:t>
            </a:r>
          </a:p>
        </p:txBody>
      </p:sp>
      <p:grpSp>
        <p:nvGrpSpPr>
          <p:cNvPr id="2" name="Group 191"/>
          <p:cNvGrpSpPr>
            <a:grpSpLocks/>
          </p:cNvGrpSpPr>
          <p:nvPr/>
        </p:nvGrpSpPr>
        <p:grpSpPr bwMode="auto">
          <a:xfrm>
            <a:off x="3244595" y="1068779"/>
            <a:ext cx="1333764" cy="3053655"/>
            <a:chOff x="2041" y="672"/>
            <a:chExt cx="839" cy="1920"/>
          </a:xfrm>
        </p:grpSpPr>
        <p:sp>
          <p:nvSpPr>
            <p:cNvPr id="112645" name="Line 183"/>
            <p:cNvSpPr>
              <a:spLocks noChangeShapeType="1"/>
            </p:cNvSpPr>
            <p:nvPr/>
          </p:nvSpPr>
          <p:spPr bwMode="auto">
            <a:xfrm>
              <a:off x="2352" y="672"/>
              <a:ext cx="528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12646" name="Line 184"/>
            <p:cNvSpPr>
              <a:spLocks noChangeShapeType="1"/>
            </p:cNvSpPr>
            <p:nvPr/>
          </p:nvSpPr>
          <p:spPr bwMode="auto">
            <a:xfrm>
              <a:off x="2352" y="864"/>
              <a:ext cx="528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12647" name="Line 185"/>
            <p:cNvSpPr>
              <a:spLocks noChangeShapeType="1"/>
            </p:cNvSpPr>
            <p:nvPr/>
          </p:nvSpPr>
          <p:spPr bwMode="auto">
            <a:xfrm>
              <a:off x="2352" y="1104"/>
              <a:ext cx="528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12648" name="Line 186"/>
            <p:cNvSpPr>
              <a:spLocks noChangeShapeType="1"/>
            </p:cNvSpPr>
            <p:nvPr/>
          </p:nvSpPr>
          <p:spPr bwMode="auto">
            <a:xfrm>
              <a:off x="2352" y="1296"/>
              <a:ext cx="528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12649" name="Line 187"/>
            <p:cNvSpPr>
              <a:spLocks noChangeShapeType="1"/>
            </p:cNvSpPr>
            <p:nvPr/>
          </p:nvSpPr>
          <p:spPr bwMode="auto">
            <a:xfrm>
              <a:off x="2352" y="1536"/>
              <a:ext cx="528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12650" name="Line 188"/>
            <p:cNvSpPr>
              <a:spLocks noChangeShapeType="1"/>
            </p:cNvSpPr>
            <p:nvPr/>
          </p:nvSpPr>
          <p:spPr bwMode="auto">
            <a:xfrm>
              <a:off x="2352" y="2400"/>
              <a:ext cx="528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12651" name="Line 189"/>
            <p:cNvSpPr>
              <a:spLocks noChangeShapeType="1"/>
            </p:cNvSpPr>
            <p:nvPr/>
          </p:nvSpPr>
          <p:spPr bwMode="auto">
            <a:xfrm>
              <a:off x="2352" y="2592"/>
              <a:ext cx="528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12652" name="Freeform 190"/>
            <p:cNvSpPr>
              <a:spLocks/>
            </p:cNvSpPr>
            <p:nvPr/>
          </p:nvSpPr>
          <p:spPr bwMode="auto">
            <a:xfrm>
              <a:off x="2041" y="1667"/>
              <a:ext cx="58" cy="218"/>
            </a:xfrm>
            <a:custGeom>
              <a:avLst/>
              <a:gdLst>
                <a:gd name="T0" fmla="*/ 0 w 564"/>
                <a:gd name="T1" fmla="*/ 0 h 2208"/>
                <a:gd name="T2" fmla="*/ 0 w 564"/>
                <a:gd name="T3" fmla="*/ 0 h 2208"/>
                <a:gd name="T4" fmla="*/ 0 w 564"/>
                <a:gd name="T5" fmla="*/ 0 h 2208"/>
                <a:gd name="T6" fmla="*/ 0 w 564"/>
                <a:gd name="T7" fmla="*/ 0 h 2208"/>
                <a:gd name="T8" fmla="*/ 0 w 564"/>
                <a:gd name="T9" fmla="*/ 0 h 22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4"/>
                <a:gd name="T16" fmla="*/ 0 h 2208"/>
                <a:gd name="T17" fmla="*/ 564 w 564"/>
                <a:gd name="T18" fmla="*/ 2208 h 22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4" h="2208">
                  <a:moveTo>
                    <a:pt x="0" y="2208"/>
                  </a:moveTo>
                  <a:lnTo>
                    <a:pt x="420" y="2112"/>
                  </a:lnTo>
                  <a:lnTo>
                    <a:pt x="564" y="2016"/>
                  </a:lnTo>
                  <a:lnTo>
                    <a:pt x="564" y="1920"/>
                  </a:lnTo>
                  <a:lnTo>
                    <a:pt x="564" y="0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97399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9606" eaLnBrk="1" hangingPunct="1">
              <a:defRPr/>
            </a:pPr>
            <a:r>
              <a:rPr lang="en-US">
                <a:ea typeface="+mj-ea"/>
                <a:cs typeface="+mj-cs"/>
              </a:rPr>
              <a:t>Decode Logic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17" y="1221479"/>
            <a:ext cx="4668972" cy="2595607"/>
          </a:xfrm>
        </p:spPr>
        <p:txBody>
          <a:bodyPr/>
          <a:lstStyle/>
          <a:p>
            <a:pPr marL="384409" indent="-384409" defTabSz="909606" eaLnBrk="1" hangingPunct="1">
              <a:defRPr/>
            </a:pPr>
            <a:r>
              <a:rPr lang="en-US">
                <a:ea typeface="+mn-ea"/>
                <a:cs typeface="+mn-cs"/>
              </a:rPr>
              <a:t>Register File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defRPr/>
            </a:pPr>
            <a:r>
              <a:rPr lang="en-US"/>
              <a:t>Read ports A, B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defRPr/>
            </a:pPr>
            <a:r>
              <a:rPr lang="en-US"/>
              <a:t>Write ports E, M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defRPr/>
            </a:pPr>
            <a:r>
              <a:rPr lang="en-US"/>
              <a:t>Addresses are register IDs or 8 (no access)</a:t>
            </a:r>
          </a:p>
        </p:txBody>
      </p:sp>
      <p:pic>
        <p:nvPicPr>
          <p:cNvPr id="1136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376" y="916114"/>
            <a:ext cx="3904323" cy="3448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363525" name="Rectangle 5"/>
          <p:cNvSpPr>
            <a:spLocks noChangeArrowheads="1"/>
          </p:cNvSpPr>
          <p:nvPr/>
        </p:nvSpPr>
        <p:spPr bwMode="auto">
          <a:xfrm>
            <a:off x="290917" y="3511707"/>
            <a:ext cx="4668972" cy="2595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22" tIns="44212" rIns="90022" bIns="44212"/>
          <a:lstStyle/>
          <a:p>
            <a:pPr marL="384409" indent="-384409" algn="l" defTabSz="909606" eaLnBrk="1" hangingPunct="1">
              <a:lnSpc>
                <a:spcPct val="95000"/>
              </a:lnSpc>
              <a:spcBef>
                <a:spcPct val="50000"/>
              </a:spcBef>
              <a:buClr>
                <a:srgbClr val="660033"/>
              </a:buClr>
              <a:defRPr/>
            </a:pPr>
            <a:r>
              <a:rPr lang="en-US" sz="2400">
                <a:solidFill>
                  <a:srgbClr val="00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pitchFamily="-1" charset="0"/>
              </a:rPr>
              <a:t>Control Logic</a:t>
            </a:r>
          </a:p>
          <a:p>
            <a:pPr marL="740339" lvl="1" indent="-243615" algn="l" defTabSz="909606" eaLnBrk="1" hangingPunct="1">
              <a:lnSpc>
                <a:spcPct val="100000"/>
              </a:lnSpc>
              <a:spcBef>
                <a:spcPct val="25000"/>
              </a:spcBef>
              <a:buClr>
                <a:srgbClr val="660033"/>
              </a:buClr>
              <a:buSzPct val="75000"/>
              <a:buFont typeface="Wingdings" pitchFamily="-1" charset="2"/>
              <a:buChar char="n"/>
              <a:defRPr/>
            </a:pPr>
            <a:r>
              <a:rPr lang="en-US" sz="2000">
                <a:solidFill>
                  <a:srgbClr val="000066"/>
                </a:solidFill>
                <a:latin typeface="Helvetica" pitchFamily="-1" charset="0"/>
                <a:ea typeface="ＭＳ Ｐゴシック" pitchFamily="-1" charset="-128"/>
              </a:rPr>
              <a:t>srcA, srcB: read port addresses</a:t>
            </a:r>
          </a:p>
          <a:p>
            <a:pPr marL="740339" lvl="1" indent="-243615" algn="l" defTabSz="909606" eaLnBrk="1" hangingPunct="1">
              <a:lnSpc>
                <a:spcPct val="100000"/>
              </a:lnSpc>
              <a:spcBef>
                <a:spcPct val="25000"/>
              </a:spcBef>
              <a:buClr>
                <a:srgbClr val="660033"/>
              </a:buClr>
              <a:buSzPct val="75000"/>
              <a:buFont typeface="Wingdings" pitchFamily="-1" charset="2"/>
              <a:buChar char="n"/>
              <a:defRPr/>
            </a:pPr>
            <a:r>
              <a:rPr lang="en-US" sz="2000">
                <a:solidFill>
                  <a:srgbClr val="000066"/>
                </a:solidFill>
                <a:latin typeface="Helvetica" pitchFamily="-1" charset="0"/>
                <a:ea typeface="ＭＳ Ｐゴシック" pitchFamily="-1" charset="-128"/>
              </a:rPr>
              <a:t>dstA, dstB: write port addresses</a:t>
            </a:r>
          </a:p>
        </p:txBody>
      </p:sp>
    </p:spTree>
    <p:extLst>
      <p:ext uri="{BB962C8B-B14F-4D97-AF65-F5344CB8AC3E}">
        <p14:creationId xmlns:p14="http://schemas.microsoft.com/office/powerpoint/2010/main" val="71561490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9606" eaLnBrk="1" hangingPunct="1">
              <a:defRPr/>
            </a:pPr>
            <a:r>
              <a:rPr lang="en-US">
                <a:ea typeface="+mj-ea"/>
                <a:cs typeface="+mj-cs"/>
              </a:rPr>
              <a:t>A Source</a:t>
            </a:r>
          </a:p>
        </p:txBody>
      </p:sp>
      <p:grpSp>
        <p:nvGrpSpPr>
          <p:cNvPr id="114690" name="Group 79"/>
          <p:cNvGrpSpPr>
            <a:grpSpLocks/>
          </p:cNvGrpSpPr>
          <p:nvPr/>
        </p:nvGrpSpPr>
        <p:grpSpPr bwMode="auto">
          <a:xfrm>
            <a:off x="2289180" y="687072"/>
            <a:ext cx="7020150" cy="4427800"/>
            <a:chOff x="576" y="624"/>
            <a:chExt cx="4416" cy="2784"/>
          </a:xfrm>
        </p:grpSpPr>
        <p:sp>
          <p:nvSpPr>
            <p:cNvPr id="114692" name="Text Box 4"/>
            <p:cNvSpPr txBox="1">
              <a:spLocks noChangeArrowheads="1"/>
            </p:cNvSpPr>
            <p:nvPr/>
          </p:nvSpPr>
          <p:spPr bwMode="auto">
            <a:xfrm>
              <a:off x="1344" y="62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OPl rA, rB</a:t>
              </a:r>
            </a:p>
          </p:txBody>
        </p:sp>
        <p:sp>
          <p:nvSpPr>
            <p:cNvPr id="114693" name="Text Box 17"/>
            <p:cNvSpPr txBox="1">
              <a:spLocks noChangeArrowheads="1"/>
            </p:cNvSpPr>
            <p:nvPr/>
          </p:nvSpPr>
          <p:spPr bwMode="auto">
            <a:xfrm>
              <a:off x="1344" y="816"/>
              <a:ext cx="1776" cy="19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valA 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 R[rA]</a:t>
              </a:r>
            </a:p>
          </p:txBody>
        </p:sp>
        <p:sp>
          <p:nvSpPr>
            <p:cNvPr id="114694" name="Text Box 19"/>
            <p:cNvSpPr txBox="1">
              <a:spLocks noChangeArrowheads="1"/>
            </p:cNvSpPr>
            <p:nvPr/>
          </p:nvSpPr>
          <p:spPr bwMode="auto">
            <a:xfrm>
              <a:off x="1344" y="816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114695" name="Text Box 20"/>
            <p:cNvSpPr txBox="1">
              <a:spLocks noChangeArrowheads="1"/>
            </p:cNvSpPr>
            <p:nvPr/>
          </p:nvSpPr>
          <p:spPr bwMode="auto">
            <a:xfrm>
              <a:off x="576" y="816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Decode</a:t>
              </a:r>
            </a:p>
          </p:txBody>
        </p:sp>
        <p:sp>
          <p:nvSpPr>
            <p:cNvPr id="114696" name="Text Box 21"/>
            <p:cNvSpPr txBox="1">
              <a:spLocks noChangeArrowheads="1"/>
            </p:cNvSpPr>
            <p:nvPr/>
          </p:nvSpPr>
          <p:spPr bwMode="auto">
            <a:xfrm>
              <a:off x="3216" y="816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Read operand A</a:t>
              </a:r>
            </a:p>
          </p:txBody>
        </p:sp>
        <p:sp>
          <p:nvSpPr>
            <p:cNvPr id="114697" name="Text Box 45"/>
            <p:cNvSpPr txBox="1">
              <a:spLocks noChangeArrowheads="1"/>
            </p:cNvSpPr>
            <p:nvPr/>
          </p:nvSpPr>
          <p:spPr bwMode="auto">
            <a:xfrm>
              <a:off x="1344" y="110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  <a:latin typeface="Courier New" charset="0"/>
                </a:rPr>
                <a:t>rmmovl</a:t>
              </a:r>
              <a:r>
                <a:rPr lang="en-US" sz="1600">
                  <a:solidFill>
                    <a:srgbClr val="000066"/>
                  </a:solidFill>
                </a:rPr>
                <a:t> rA, D(rB)</a:t>
              </a:r>
            </a:p>
          </p:txBody>
        </p:sp>
        <p:sp>
          <p:nvSpPr>
            <p:cNvPr id="114698" name="Text Box 47"/>
            <p:cNvSpPr txBox="1">
              <a:spLocks noChangeArrowheads="1"/>
            </p:cNvSpPr>
            <p:nvPr/>
          </p:nvSpPr>
          <p:spPr bwMode="auto">
            <a:xfrm>
              <a:off x="1344" y="1296"/>
              <a:ext cx="1776" cy="19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valA 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 R[rA]</a:t>
              </a:r>
            </a:p>
          </p:txBody>
        </p:sp>
        <p:sp>
          <p:nvSpPr>
            <p:cNvPr id="114699" name="Text Box 49"/>
            <p:cNvSpPr txBox="1">
              <a:spLocks noChangeArrowheads="1"/>
            </p:cNvSpPr>
            <p:nvPr/>
          </p:nvSpPr>
          <p:spPr bwMode="auto">
            <a:xfrm>
              <a:off x="1344" y="1296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114700" name="Text Box 50"/>
            <p:cNvSpPr txBox="1">
              <a:spLocks noChangeArrowheads="1"/>
            </p:cNvSpPr>
            <p:nvPr/>
          </p:nvSpPr>
          <p:spPr bwMode="auto">
            <a:xfrm>
              <a:off x="576" y="1296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Decode</a:t>
              </a:r>
            </a:p>
          </p:txBody>
        </p:sp>
        <p:sp>
          <p:nvSpPr>
            <p:cNvPr id="114701" name="Text Box 51"/>
            <p:cNvSpPr txBox="1">
              <a:spLocks noChangeArrowheads="1"/>
            </p:cNvSpPr>
            <p:nvPr/>
          </p:nvSpPr>
          <p:spPr bwMode="auto">
            <a:xfrm>
              <a:off x="3216" y="1296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Read operand A</a:t>
              </a:r>
            </a:p>
          </p:txBody>
        </p:sp>
        <p:sp>
          <p:nvSpPr>
            <p:cNvPr id="114702" name="Text Box 53"/>
            <p:cNvSpPr txBox="1">
              <a:spLocks noChangeArrowheads="1"/>
            </p:cNvSpPr>
            <p:nvPr/>
          </p:nvSpPr>
          <p:spPr bwMode="auto">
            <a:xfrm>
              <a:off x="1344" y="158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  <a:latin typeface="Courier New" charset="0"/>
                </a:rPr>
                <a:t>popl</a:t>
              </a:r>
              <a:r>
                <a:rPr lang="en-US" sz="1600">
                  <a:solidFill>
                    <a:srgbClr val="000066"/>
                  </a:solidFill>
                </a:rPr>
                <a:t> rA</a:t>
              </a:r>
            </a:p>
          </p:txBody>
        </p:sp>
        <p:sp>
          <p:nvSpPr>
            <p:cNvPr id="114703" name="Text Box 55"/>
            <p:cNvSpPr txBox="1">
              <a:spLocks noChangeArrowheads="1"/>
            </p:cNvSpPr>
            <p:nvPr/>
          </p:nvSpPr>
          <p:spPr bwMode="auto">
            <a:xfrm>
              <a:off x="1344" y="1776"/>
              <a:ext cx="1776" cy="19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valA 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 R[</a:t>
              </a:r>
              <a:r>
                <a:rPr lang="en-US" sz="1600">
                  <a:solidFill>
                    <a:srgbClr val="000066"/>
                  </a:solidFill>
                  <a:latin typeface="Courier New" charset="0"/>
                  <a:sym typeface="Symbol" charset="0"/>
                </a:rPr>
                <a:t>%esp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]</a:t>
              </a:r>
            </a:p>
          </p:txBody>
        </p:sp>
        <p:sp>
          <p:nvSpPr>
            <p:cNvPr id="114704" name="Text Box 57"/>
            <p:cNvSpPr txBox="1">
              <a:spLocks noChangeArrowheads="1"/>
            </p:cNvSpPr>
            <p:nvPr/>
          </p:nvSpPr>
          <p:spPr bwMode="auto">
            <a:xfrm>
              <a:off x="1344" y="1776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114705" name="Text Box 58"/>
            <p:cNvSpPr txBox="1">
              <a:spLocks noChangeArrowheads="1"/>
            </p:cNvSpPr>
            <p:nvPr/>
          </p:nvSpPr>
          <p:spPr bwMode="auto">
            <a:xfrm>
              <a:off x="576" y="1776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Decode</a:t>
              </a:r>
            </a:p>
          </p:txBody>
        </p:sp>
        <p:sp>
          <p:nvSpPr>
            <p:cNvPr id="114706" name="Text Box 59"/>
            <p:cNvSpPr txBox="1">
              <a:spLocks noChangeArrowheads="1"/>
            </p:cNvSpPr>
            <p:nvPr/>
          </p:nvSpPr>
          <p:spPr bwMode="auto">
            <a:xfrm>
              <a:off x="3216" y="1776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Read stack pointer</a:t>
              </a:r>
            </a:p>
          </p:txBody>
        </p:sp>
        <p:sp>
          <p:nvSpPr>
            <p:cNvPr id="114707" name="Text Box 61"/>
            <p:cNvSpPr txBox="1">
              <a:spLocks noChangeArrowheads="1"/>
            </p:cNvSpPr>
            <p:nvPr/>
          </p:nvSpPr>
          <p:spPr bwMode="auto">
            <a:xfrm>
              <a:off x="1344" y="206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jXX Dest</a:t>
              </a:r>
            </a:p>
          </p:txBody>
        </p:sp>
        <p:sp>
          <p:nvSpPr>
            <p:cNvPr id="114708" name="Text Box 62"/>
            <p:cNvSpPr txBox="1">
              <a:spLocks noChangeArrowheads="1"/>
            </p:cNvSpPr>
            <p:nvPr/>
          </p:nvSpPr>
          <p:spPr bwMode="auto">
            <a:xfrm>
              <a:off x="1344" y="2256"/>
              <a:ext cx="1776" cy="19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  <a:sym typeface="Symbol" charset="0"/>
              </a:endParaRPr>
            </a:p>
          </p:txBody>
        </p:sp>
        <p:sp>
          <p:nvSpPr>
            <p:cNvPr id="114709" name="Text Box 63"/>
            <p:cNvSpPr txBox="1">
              <a:spLocks noChangeArrowheads="1"/>
            </p:cNvSpPr>
            <p:nvPr/>
          </p:nvSpPr>
          <p:spPr bwMode="auto">
            <a:xfrm>
              <a:off x="1344" y="2256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114710" name="Text Box 64"/>
            <p:cNvSpPr txBox="1">
              <a:spLocks noChangeArrowheads="1"/>
            </p:cNvSpPr>
            <p:nvPr/>
          </p:nvSpPr>
          <p:spPr bwMode="auto">
            <a:xfrm>
              <a:off x="576" y="2256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Decode</a:t>
              </a:r>
            </a:p>
          </p:txBody>
        </p:sp>
        <p:sp>
          <p:nvSpPr>
            <p:cNvPr id="114711" name="Text Box 65"/>
            <p:cNvSpPr txBox="1">
              <a:spLocks noChangeArrowheads="1"/>
            </p:cNvSpPr>
            <p:nvPr/>
          </p:nvSpPr>
          <p:spPr bwMode="auto">
            <a:xfrm>
              <a:off x="3216" y="2256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No operand</a:t>
              </a:r>
            </a:p>
          </p:txBody>
        </p:sp>
        <p:sp>
          <p:nvSpPr>
            <p:cNvPr id="114712" name="Text Box 66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  <a:latin typeface="Courier New" charset="0"/>
                </a:rPr>
                <a:t>call</a:t>
              </a:r>
              <a:r>
                <a:rPr lang="en-US" sz="1600">
                  <a:solidFill>
                    <a:srgbClr val="000066"/>
                  </a:solidFill>
                </a:rPr>
                <a:t> Dest</a:t>
              </a:r>
            </a:p>
          </p:txBody>
        </p:sp>
        <p:sp>
          <p:nvSpPr>
            <p:cNvPr id="114713" name="Text Box 70"/>
            <p:cNvSpPr txBox="1">
              <a:spLocks noChangeArrowheads="1"/>
            </p:cNvSpPr>
            <p:nvPr/>
          </p:nvSpPr>
          <p:spPr bwMode="auto">
            <a:xfrm>
              <a:off x="1344" y="3216"/>
              <a:ext cx="1776" cy="19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valA 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 R[</a:t>
              </a:r>
              <a:r>
                <a:rPr lang="en-US" sz="1600">
                  <a:solidFill>
                    <a:srgbClr val="000066"/>
                  </a:solidFill>
                  <a:latin typeface="Courier New" charset="0"/>
                  <a:sym typeface="Symbol" charset="0"/>
                </a:rPr>
                <a:t>%esp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]</a:t>
              </a:r>
            </a:p>
          </p:txBody>
        </p:sp>
        <p:sp>
          <p:nvSpPr>
            <p:cNvPr id="114714" name="Text Box 71"/>
            <p:cNvSpPr txBox="1">
              <a:spLocks noChangeArrowheads="1"/>
            </p:cNvSpPr>
            <p:nvPr/>
          </p:nvSpPr>
          <p:spPr bwMode="auto">
            <a:xfrm>
              <a:off x="1344" y="3216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114715" name="Text Box 72"/>
            <p:cNvSpPr txBox="1">
              <a:spLocks noChangeArrowheads="1"/>
            </p:cNvSpPr>
            <p:nvPr/>
          </p:nvSpPr>
          <p:spPr bwMode="auto">
            <a:xfrm>
              <a:off x="576" y="3216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Decode</a:t>
              </a:r>
            </a:p>
          </p:txBody>
        </p:sp>
        <p:sp>
          <p:nvSpPr>
            <p:cNvPr id="114716" name="Text Box 73"/>
            <p:cNvSpPr txBox="1">
              <a:spLocks noChangeArrowheads="1"/>
            </p:cNvSpPr>
            <p:nvPr/>
          </p:nvSpPr>
          <p:spPr bwMode="auto">
            <a:xfrm>
              <a:off x="3216" y="3216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Read stack pointer</a:t>
              </a:r>
            </a:p>
          </p:txBody>
        </p:sp>
        <p:sp>
          <p:nvSpPr>
            <p:cNvPr id="114717" name="Text Box 74"/>
            <p:cNvSpPr txBox="1">
              <a:spLocks noChangeArrowheads="1"/>
            </p:cNvSpPr>
            <p:nvPr/>
          </p:nvSpPr>
          <p:spPr bwMode="auto">
            <a:xfrm>
              <a:off x="1344" y="302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  <a:latin typeface="Courier New" charset="0"/>
                </a:rPr>
                <a:t>ret</a:t>
              </a:r>
            </a:p>
          </p:txBody>
        </p:sp>
        <p:sp>
          <p:nvSpPr>
            <p:cNvPr id="114718" name="Text Box 75"/>
            <p:cNvSpPr txBox="1">
              <a:spLocks noChangeArrowheads="1"/>
            </p:cNvSpPr>
            <p:nvPr/>
          </p:nvSpPr>
          <p:spPr bwMode="auto">
            <a:xfrm>
              <a:off x="1344" y="2736"/>
              <a:ext cx="1776" cy="19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  <a:sym typeface="Symbol" charset="0"/>
              </a:endParaRPr>
            </a:p>
          </p:txBody>
        </p:sp>
        <p:sp>
          <p:nvSpPr>
            <p:cNvPr id="114719" name="Text Box 76"/>
            <p:cNvSpPr txBox="1">
              <a:spLocks noChangeArrowheads="1"/>
            </p:cNvSpPr>
            <p:nvPr/>
          </p:nvSpPr>
          <p:spPr bwMode="auto">
            <a:xfrm>
              <a:off x="1344" y="2736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114720" name="Text Box 77"/>
            <p:cNvSpPr txBox="1">
              <a:spLocks noChangeArrowheads="1"/>
            </p:cNvSpPr>
            <p:nvPr/>
          </p:nvSpPr>
          <p:spPr bwMode="auto">
            <a:xfrm>
              <a:off x="576" y="2736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Decode</a:t>
              </a:r>
            </a:p>
          </p:txBody>
        </p:sp>
        <p:sp>
          <p:nvSpPr>
            <p:cNvPr id="114721" name="Text Box 78"/>
            <p:cNvSpPr txBox="1">
              <a:spLocks noChangeArrowheads="1"/>
            </p:cNvSpPr>
            <p:nvPr/>
          </p:nvSpPr>
          <p:spPr bwMode="auto">
            <a:xfrm>
              <a:off x="3216" y="2736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No operand</a:t>
              </a:r>
            </a:p>
          </p:txBody>
        </p:sp>
      </p:grpSp>
      <p:sp>
        <p:nvSpPr>
          <p:cNvPr id="114691" name="Text Box 80"/>
          <p:cNvSpPr txBox="1">
            <a:spLocks noChangeArrowheads="1"/>
          </p:cNvSpPr>
          <p:nvPr/>
        </p:nvSpPr>
        <p:spPr bwMode="auto">
          <a:xfrm>
            <a:off x="610448" y="5191213"/>
            <a:ext cx="8012128" cy="1316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int srcA = [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	icode in { IRRMOVL, IRMMOVL, IOPL, IPUSHL  } : rA;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	icode in { IPOPL, IRET } : RESP;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	1 : RNONE; # Don't need register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42887391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9606" eaLnBrk="1" hangingPunct="1">
              <a:defRPr/>
            </a:pPr>
            <a:r>
              <a:rPr lang="en-US">
                <a:ea typeface="+mj-ea"/>
                <a:cs typeface="+mj-cs"/>
              </a:rPr>
              <a:t>E Destination</a:t>
            </a:r>
          </a:p>
        </p:txBody>
      </p:sp>
      <p:grpSp>
        <p:nvGrpSpPr>
          <p:cNvPr id="115714" name="Group 76"/>
          <p:cNvGrpSpPr>
            <a:grpSpLocks/>
          </p:cNvGrpSpPr>
          <p:nvPr/>
        </p:nvGrpSpPr>
        <p:grpSpPr bwMode="auto">
          <a:xfrm>
            <a:off x="2518097" y="687072"/>
            <a:ext cx="7020150" cy="4427800"/>
            <a:chOff x="1584" y="432"/>
            <a:chExt cx="4416" cy="2784"/>
          </a:xfrm>
        </p:grpSpPr>
        <p:sp>
          <p:nvSpPr>
            <p:cNvPr id="115716" name="Text Box 62"/>
            <p:cNvSpPr txBox="1">
              <a:spLocks noChangeArrowheads="1"/>
            </p:cNvSpPr>
            <p:nvPr/>
          </p:nvSpPr>
          <p:spPr bwMode="auto">
            <a:xfrm>
              <a:off x="2352" y="2064"/>
              <a:ext cx="1776" cy="19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  <a:sym typeface="Symbol" charset="0"/>
              </a:endParaRPr>
            </a:p>
          </p:txBody>
        </p:sp>
        <p:sp>
          <p:nvSpPr>
            <p:cNvPr id="115717" name="Text Box 63"/>
            <p:cNvSpPr txBox="1">
              <a:spLocks noChangeArrowheads="1"/>
            </p:cNvSpPr>
            <p:nvPr/>
          </p:nvSpPr>
          <p:spPr bwMode="auto">
            <a:xfrm>
              <a:off x="4224" y="2064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None</a:t>
              </a:r>
            </a:p>
          </p:txBody>
        </p:sp>
        <p:sp>
          <p:nvSpPr>
            <p:cNvPr id="115718" name="Text Box 56"/>
            <p:cNvSpPr txBox="1">
              <a:spLocks noChangeArrowheads="1"/>
            </p:cNvSpPr>
            <p:nvPr/>
          </p:nvSpPr>
          <p:spPr bwMode="auto">
            <a:xfrm>
              <a:off x="2352" y="1584"/>
              <a:ext cx="1776" cy="19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R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[</a:t>
              </a:r>
              <a:r>
                <a:rPr lang="en-US" sz="1600">
                  <a:solidFill>
                    <a:srgbClr val="000066"/>
                  </a:solidFill>
                  <a:latin typeface="Courier New" charset="0"/>
                  <a:sym typeface="Symbol" charset="0"/>
                </a:rPr>
                <a:t>%esp</a:t>
              </a:r>
              <a:r>
                <a:rPr lang="en-US" sz="1600">
                  <a:solidFill>
                    <a:srgbClr val="000066"/>
                  </a:solidFill>
                </a:rPr>
                <a:t>] 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 valE</a:t>
              </a:r>
            </a:p>
          </p:txBody>
        </p:sp>
        <p:sp>
          <p:nvSpPr>
            <p:cNvPr id="115719" name="Text Box 60"/>
            <p:cNvSpPr txBox="1">
              <a:spLocks noChangeArrowheads="1"/>
            </p:cNvSpPr>
            <p:nvPr/>
          </p:nvSpPr>
          <p:spPr bwMode="auto">
            <a:xfrm>
              <a:off x="4224" y="1584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Update stack pointer</a:t>
              </a:r>
            </a:p>
          </p:txBody>
        </p:sp>
        <p:sp>
          <p:nvSpPr>
            <p:cNvPr id="115720" name="Text Box 53"/>
            <p:cNvSpPr txBox="1">
              <a:spLocks noChangeArrowheads="1"/>
            </p:cNvSpPr>
            <p:nvPr/>
          </p:nvSpPr>
          <p:spPr bwMode="auto">
            <a:xfrm>
              <a:off x="2352" y="1104"/>
              <a:ext cx="1776" cy="19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  <a:sym typeface="Symbol" charset="0"/>
              </a:endParaRPr>
            </a:p>
          </p:txBody>
        </p:sp>
        <p:sp>
          <p:nvSpPr>
            <p:cNvPr id="115721" name="Text Box 54"/>
            <p:cNvSpPr txBox="1">
              <a:spLocks noChangeArrowheads="1"/>
            </p:cNvSpPr>
            <p:nvPr/>
          </p:nvSpPr>
          <p:spPr bwMode="auto">
            <a:xfrm>
              <a:off x="4224" y="1104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None</a:t>
              </a:r>
            </a:p>
          </p:txBody>
        </p:sp>
        <p:sp>
          <p:nvSpPr>
            <p:cNvPr id="115722" name="Text Box 46"/>
            <p:cNvSpPr txBox="1">
              <a:spLocks noChangeArrowheads="1"/>
            </p:cNvSpPr>
            <p:nvPr/>
          </p:nvSpPr>
          <p:spPr bwMode="auto">
            <a:xfrm>
              <a:off x="2352" y="624"/>
              <a:ext cx="1776" cy="19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R[rB] 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 valE</a:t>
              </a:r>
            </a:p>
          </p:txBody>
        </p:sp>
        <p:sp>
          <p:nvSpPr>
            <p:cNvPr id="115723" name="Text Box 4"/>
            <p:cNvSpPr txBox="1">
              <a:spLocks noChangeArrowheads="1"/>
            </p:cNvSpPr>
            <p:nvPr/>
          </p:nvSpPr>
          <p:spPr bwMode="auto">
            <a:xfrm>
              <a:off x="2352" y="432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OPl rA, rB</a:t>
              </a:r>
            </a:p>
          </p:txBody>
        </p:sp>
        <p:sp>
          <p:nvSpPr>
            <p:cNvPr id="115724" name="Text Box 7"/>
            <p:cNvSpPr txBox="1">
              <a:spLocks noChangeArrowheads="1"/>
            </p:cNvSpPr>
            <p:nvPr/>
          </p:nvSpPr>
          <p:spPr bwMode="auto">
            <a:xfrm>
              <a:off x="1584" y="624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Write-back</a:t>
              </a:r>
            </a:p>
          </p:txBody>
        </p:sp>
        <p:sp>
          <p:nvSpPr>
            <p:cNvPr id="115725" name="Text Box 9"/>
            <p:cNvSpPr txBox="1">
              <a:spLocks noChangeArrowheads="1"/>
            </p:cNvSpPr>
            <p:nvPr/>
          </p:nvSpPr>
          <p:spPr bwMode="auto">
            <a:xfrm>
              <a:off x="2352" y="912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  <a:latin typeface="Courier New" charset="0"/>
                </a:rPr>
                <a:t>rmmovl</a:t>
              </a:r>
              <a:r>
                <a:rPr lang="en-US" sz="1600">
                  <a:solidFill>
                    <a:srgbClr val="000066"/>
                  </a:solidFill>
                </a:rPr>
                <a:t> rA, D(rB)</a:t>
              </a:r>
            </a:p>
          </p:txBody>
        </p:sp>
        <p:sp>
          <p:nvSpPr>
            <p:cNvPr id="115726" name="Text Box 11"/>
            <p:cNvSpPr txBox="1">
              <a:spLocks noChangeArrowheads="1"/>
            </p:cNvSpPr>
            <p:nvPr/>
          </p:nvSpPr>
          <p:spPr bwMode="auto">
            <a:xfrm>
              <a:off x="2352" y="110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115727" name="Text Box 14"/>
            <p:cNvSpPr txBox="1">
              <a:spLocks noChangeArrowheads="1"/>
            </p:cNvSpPr>
            <p:nvPr/>
          </p:nvSpPr>
          <p:spPr bwMode="auto">
            <a:xfrm>
              <a:off x="2352" y="1392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  <a:latin typeface="Courier New" charset="0"/>
                </a:rPr>
                <a:t>popl</a:t>
              </a:r>
              <a:r>
                <a:rPr lang="en-US" sz="1600">
                  <a:solidFill>
                    <a:srgbClr val="000066"/>
                  </a:solidFill>
                </a:rPr>
                <a:t> rA</a:t>
              </a:r>
            </a:p>
          </p:txBody>
        </p:sp>
        <p:sp>
          <p:nvSpPr>
            <p:cNvPr id="115728" name="Text Box 16"/>
            <p:cNvSpPr txBox="1">
              <a:spLocks noChangeArrowheads="1"/>
            </p:cNvSpPr>
            <p:nvPr/>
          </p:nvSpPr>
          <p:spPr bwMode="auto">
            <a:xfrm>
              <a:off x="2352" y="158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115729" name="Text Box 19"/>
            <p:cNvSpPr txBox="1">
              <a:spLocks noChangeArrowheads="1"/>
            </p:cNvSpPr>
            <p:nvPr/>
          </p:nvSpPr>
          <p:spPr bwMode="auto">
            <a:xfrm>
              <a:off x="2352" y="1872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jXX Dest</a:t>
              </a:r>
            </a:p>
          </p:txBody>
        </p:sp>
        <p:sp>
          <p:nvSpPr>
            <p:cNvPr id="115730" name="Text Box 21"/>
            <p:cNvSpPr txBox="1">
              <a:spLocks noChangeArrowheads="1"/>
            </p:cNvSpPr>
            <p:nvPr/>
          </p:nvSpPr>
          <p:spPr bwMode="auto">
            <a:xfrm>
              <a:off x="2352" y="206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115731" name="Text Box 24"/>
            <p:cNvSpPr txBox="1">
              <a:spLocks noChangeArrowheads="1"/>
            </p:cNvSpPr>
            <p:nvPr/>
          </p:nvSpPr>
          <p:spPr bwMode="auto">
            <a:xfrm>
              <a:off x="2352" y="2352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  <a:latin typeface="Courier New" charset="0"/>
                </a:rPr>
                <a:t>call</a:t>
              </a:r>
              <a:r>
                <a:rPr lang="en-US" sz="1600">
                  <a:solidFill>
                    <a:srgbClr val="000066"/>
                  </a:solidFill>
                </a:rPr>
                <a:t> Dest</a:t>
              </a:r>
            </a:p>
          </p:txBody>
        </p:sp>
        <p:sp>
          <p:nvSpPr>
            <p:cNvPr id="115732" name="Text Box 29"/>
            <p:cNvSpPr txBox="1">
              <a:spLocks noChangeArrowheads="1"/>
            </p:cNvSpPr>
            <p:nvPr/>
          </p:nvSpPr>
          <p:spPr bwMode="auto">
            <a:xfrm>
              <a:off x="2352" y="2832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  <a:latin typeface="Courier New" charset="0"/>
                </a:rPr>
                <a:t>ret</a:t>
              </a:r>
            </a:p>
          </p:txBody>
        </p:sp>
        <p:sp>
          <p:nvSpPr>
            <p:cNvPr id="115733" name="Text Box 40"/>
            <p:cNvSpPr txBox="1">
              <a:spLocks noChangeArrowheads="1"/>
            </p:cNvSpPr>
            <p:nvPr/>
          </p:nvSpPr>
          <p:spPr bwMode="auto">
            <a:xfrm>
              <a:off x="1584" y="1104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Write-back</a:t>
              </a:r>
            </a:p>
          </p:txBody>
        </p:sp>
        <p:sp>
          <p:nvSpPr>
            <p:cNvPr id="115734" name="Text Box 41"/>
            <p:cNvSpPr txBox="1">
              <a:spLocks noChangeArrowheads="1"/>
            </p:cNvSpPr>
            <p:nvPr/>
          </p:nvSpPr>
          <p:spPr bwMode="auto">
            <a:xfrm>
              <a:off x="1584" y="1584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Write-back</a:t>
              </a:r>
            </a:p>
          </p:txBody>
        </p:sp>
        <p:sp>
          <p:nvSpPr>
            <p:cNvPr id="115735" name="Text Box 42"/>
            <p:cNvSpPr txBox="1">
              <a:spLocks noChangeArrowheads="1"/>
            </p:cNvSpPr>
            <p:nvPr/>
          </p:nvSpPr>
          <p:spPr bwMode="auto">
            <a:xfrm>
              <a:off x="1584" y="2064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Write-back</a:t>
              </a:r>
            </a:p>
          </p:txBody>
        </p:sp>
        <p:sp>
          <p:nvSpPr>
            <p:cNvPr id="115736" name="Text Box 43"/>
            <p:cNvSpPr txBox="1">
              <a:spLocks noChangeArrowheads="1"/>
            </p:cNvSpPr>
            <p:nvPr/>
          </p:nvSpPr>
          <p:spPr bwMode="auto">
            <a:xfrm>
              <a:off x="1584" y="2544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Write-back</a:t>
              </a:r>
            </a:p>
          </p:txBody>
        </p:sp>
        <p:sp>
          <p:nvSpPr>
            <p:cNvPr id="115737" name="Text Box 44"/>
            <p:cNvSpPr txBox="1">
              <a:spLocks noChangeArrowheads="1"/>
            </p:cNvSpPr>
            <p:nvPr/>
          </p:nvSpPr>
          <p:spPr bwMode="auto">
            <a:xfrm>
              <a:off x="1584" y="3024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Write-back</a:t>
              </a:r>
            </a:p>
          </p:txBody>
        </p:sp>
        <p:sp>
          <p:nvSpPr>
            <p:cNvPr id="115738" name="Text Box 50"/>
            <p:cNvSpPr txBox="1">
              <a:spLocks noChangeArrowheads="1"/>
            </p:cNvSpPr>
            <p:nvPr/>
          </p:nvSpPr>
          <p:spPr bwMode="auto">
            <a:xfrm>
              <a:off x="4224" y="624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Write back result</a:t>
              </a:r>
            </a:p>
          </p:txBody>
        </p:sp>
        <p:sp>
          <p:nvSpPr>
            <p:cNvPr id="115739" name="Text Box 52"/>
            <p:cNvSpPr txBox="1">
              <a:spLocks noChangeArrowheads="1"/>
            </p:cNvSpPr>
            <p:nvPr/>
          </p:nvSpPr>
          <p:spPr bwMode="auto">
            <a:xfrm>
              <a:off x="2352" y="62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115740" name="Text Box 70"/>
            <p:cNvSpPr txBox="1">
              <a:spLocks noChangeArrowheads="1"/>
            </p:cNvSpPr>
            <p:nvPr/>
          </p:nvSpPr>
          <p:spPr bwMode="auto">
            <a:xfrm>
              <a:off x="2352" y="2544"/>
              <a:ext cx="1776" cy="19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R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[</a:t>
              </a:r>
              <a:r>
                <a:rPr lang="en-US" sz="1600">
                  <a:solidFill>
                    <a:srgbClr val="000066"/>
                  </a:solidFill>
                  <a:latin typeface="Courier New" charset="0"/>
                  <a:sym typeface="Symbol" charset="0"/>
                </a:rPr>
                <a:t>%esp</a:t>
              </a:r>
              <a:r>
                <a:rPr lang="en-US" sz="1600">
                  <a:solidFill>
                    <a:srgbClr val="000066"/>
                  </a:solidFill>
                </a:rPr>
                <a:t>] 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 valE</a:t>
              </a:r>
            </a:p>
          </p:txBody>
        </p:sp>
        <p:sp>
          <p:nvSpPr>
            <p:cNvPr id="115741" name="Text Box 71"/>
            <p:cNvSpPr txBox="1">
              <a:spLocks noChangeArrowheads="1"/>
            </p:cNvSpPr>
            <p:nvPr/>
          </p:nvSpPr>
          <p:spPr bwMode="auto">
            <a:xfrm>
              <a:off x="2352" y="254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115742" name="Text Box 72"/>
            <p:cNvSpPr txBox="1">
              <a:spLocks noChangeArrowheads="1"/>
            </p:cNvSpPr>
            <p:nvPr/>
          </p:nvSpPr>
          <p:spPr bwMode="auto">
            <a:xfrm>
              <a:off x="4224" y="2544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Update stack pointer</a:t>
              </a:r>
            </a:p>
          </p:txBody>
        </p:sp>
        <p:sp>
          <p:nvSpPr>
            <p:cNvPr id="115743" name="Text Box 73"/>
            <p:cNvSpPr txBox="1">
              <a:spLocks noChangeArrowheads="1"/>
            </p:cNvSpPr>
            <p:nvPr/>
          </p:nvSpPr>
          <p:spPr bwMode="auto">
            <a:xfrm>
              <a:off x="2352" y="3024"/>
              <a:ext cx="1776" cy="19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R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[</a:t>
              </a:r>
              <a:r>
                <a:rPr lang="en-US" sz="1600">
                  <a:solidFill>
                    <a:srgbClr val="000066"/>
                  </a:solidFill>
                  <a:latin typeface="Courier New" charset="0"/>
                  <a:sym typeface="Symbol" charset="0"/>
                </a:rPr>
                <a:t>%esp</a:t>
              </a:r>
              <a:r>
                <a:rPr lang="en-US" sz="1600">
                  <a:solidFill>
                    <a:srgbClr val="000066"/>
                  </a:solidFill>
                </a:rPr>
                <a:t>] 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 valE</a:t>
              </a:r>
            </a:p>
          </p:txBody>
        </p:sp>
        <p:sp>
          <p:nvSpPr>
            <p:cNvPr id="115744" name="Text Box 74"/>
            <p:cNvSpPr txBox="1">
              <a:spLocks noChangeArrowheads="1"/>
            </p:cNvSpPr>
            <p:nvPr/>
          </p:nvSpPr>
          <p:spPr bwMode="auto">
            <a:xfrm>
              <a:off x="2352" y="302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115745" name="Text Box 75"/>
            <p:cNvSpPr txBox="1">
              <a:spLocks noChangeArrowheads="1"/>
            </p:cNvSpPr>
            <p:nvPr/>
          </p:nvSpPr>
          <p:spPr bwMode="auto">
            <a:xfrm>
              <a:off x="4224" y="3024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Update stack pointer</a:t>
              </a:r>
            </a:p>
          </p:txBody>
        </p:sp>
      </p:grpSp>
      <p:sp>
        <p:nvSpPr>
          <p:cNvPr id="115715" name="Text Box 77"/>
          <p:cNvSpPr txBox="1">
            <a:spLocks noChangeArrowheads="1"/>
          </p:cNvSpPr>
          <p:nvPr/>
        </p:nvSpPr>
        <p:spPr bwMode="auto">
          <a:xfrm>
            <a:off x="534142" y="5191213"/>
            <a:ext cx="8012128" cy="1316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int dstE = [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	icode in { IRRMOVL, IIRMOVL, IOPL} : rB;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	icode in { IPUSHL, IPOPL, ICALL, IRET } : RESP;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	1 : RNONE;  # Don't need register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429339488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308" name="Rectangle 92"/>
          <p:cNvSpPr>
            <a:spLocks noChangeArrowheads="1"/>
          </p:cNvSpPr>
          <p:nvPr/>
        </p:nvSpPr>
        <p:spPr bwMode="auto">
          <a:xfrm>
            <a:off x="2395592" y="2651125"/>
            <a:ext cx="92075" cy="346075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blurRad="63500" dist="38099" dir="2700000" algn="ctr" rotWithShape="0">
              <a:schemeClr val="tx2">
                <a:alpha val="74998"/>
              </a:schemeClr>
            </a:outerShdw>
          </a:effectLst>
        </p:spPr>
        <p:txBody>
          <a:bodyPr wrap="none" lIns="45382" tIns="45382" rIns="45382" bIns="45382"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66"/>
              </a:solidFill>
              <a:latin typeface="Helvetica" pitchFamily="-1" charset="0"/>
            </a:endParaRPr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6445" eaLnBrk="1" hangingPunct="1">
              <a:defRPr/>
            </a:pPr>
            <a:r>
              <a:rPr lang="en-US">
                <a:ea typeface="+mj-ea"/>
                <a:cs typeface="+mj-cs"/>
              </a:rPr>
              <a:t>Instruction Example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4642"/>
            <a:ext cx="8305800" cy="4429125"/>
          </a:xfrm>
        </p:spPr>
        <p:txBody>
          <a:bodyPr/>
          <a:lstStyle/>
          <a:p>
            <a:pPr marL="383074" indent="-383074" defTabSz="906445" eaLnBrk="1" hangingPunct="1">
              <a:defRPr/>
            </a:pPr>
            <a:endParaRPr lang="en-US" dirty="0">
              <a:ea typeface="+mn-ea"/>
              <a:cs typeface="+mn-cs"/>
            </a:endParaRPr>
          </a:p>
          <a:p>
            <a:pPr marL="383074" indent="-383074" defTabSz="906445" eaLnBrk="1" hangingPunct="1">
              <a:defRPr/>
            </a:pPr>
            <a:endParaRPr lang="en-US" dirty="0">
              <a:ea typeface="+mn-ea"/>
              <a:cs typeface="+mn-cs"/>
            </a:endParaRPr>
          </a:p>
          <a:p>
            <a:pPr marL="383074" indent="-383074" defTabSz="906445" eaLnBrk="1" hangingPunct="1">
              <a:defRPr/>
            </a:pPr>
            <a:endParaRPr lang="en-US" dirty="0">
              <a:ea typeface="+mn-ea"/>
              <a:cs typeface="+mn-cs"/>
            </a:endParaRPr>
          </a:p>
          <a:p>
            <a:pPr marL="383074" indent="-383074" defTabSz="906445" eaLnBrk="1" hangingPunct="1">
              <a:defRPr/>
            </a:pPr>
            <a:endParaRPr lang="en-US" dirty="0">
              <a:ea typeface="+mn-ea"/>
              <a:cs typeface="+mn-cs"/>
            </a:endParaRPr>
          </a:p>
          <a:p>
            <a:pPr marL="737765" lvl="1" indent="-242768" defTabSz="906445" eaLnBrk="1" hangingPunct="1">
              <a:buFont typeface="Wingdings" pitchFamily="-1" charset="2"/>
              <a:buChar char="n"/>
              <a:defRPr/>
            </a:pPr>
            <a:endParaRPr lang="en-US" dirty="0"/>
          </a:p>
          <a:p>
            <a:pPr marL="737765" lvl="1" indent="-242768" defTabSz="906445" eaLnBrk="1" hangingPunct="1">
              <a:buFont typeface="Wingdings" pitchFamily="-1" charset="2"/>
              <a:buChar char="n"/>
              <a:defRPr/>
            </a:pPr>
            <a:r>
              <a:rPr lang="en-US" dirty="0"/>
              <a:t>Add value in register rA to that in register rB</a:t>
            </a:r>
          </a:p>
          <a:p>
            <a:pPr marL="1136603" lvl="2" indent="-236465" defTabSz="906445" eaLnBrk="1" hangingPunct="1">
              <a:buFont typeface="Wingdings" pitchFamily="-1" charset="2"/>
              <a:buChar char="l"/>
              <a:defRPr/>
            </a:pPr>
            <a:r>
              <a:rPr lang="en-US" dirty="0"/>
              <a:t>Store result in register rB</a:t>
            </a:r>
          </a:p>
          <a:p>
            <a:pPr marL="1136603" lvl="2" indent="-236465" defTabSz="906445" eaLnBrk="1" hangingPunct="1">
              <a:buFont typeface="Wingdings" pitchFamily="-1" charset="2"/>
              <a:buChar char="l"/>
              <a:defRPr/>
            </a:pPr>
            <a:r>
              <a:rPr lang="en-US" dirty="0"/>
              <a:t>Note that Y86 only allows addition to be applied to register data</a:t>
            </a:r>
          </a:p>
          <a:p>
            <a:pPr marL="737765" lvl="1" indent="-242768" defTabSz="906445" eaLnBrk="1" hangingPunct="1">
              <a:buFont typeface="Wingdings" pitchFamily="-1" charset="2"/>
              <a:buChar char="n"/>
              <a:defRPr/>
            </a:pPr>
            <a:r>
              <a:rPr lang="en-US" dirty="0"/>
              <a:t>Two-byte encoding</a:t>
            </a:r>
          </a:p>
          <a:p>
            <a:pPr marL="1136603" lvl="2" indent="-236465" defTabSz="906445" eaLnBrk="1" hangingPunct="1">
              <a:buFont typeface="Wingdings" pitchFamily="-1" charset="2"/>
              <a:buChar char="l"/>
              <a:defRPr/>
            </a:pPr>
            <a:r>
              <a:rPr lang="en-US" dirty="0"/>
              <a:t>First indicates instruction type</a:t>
            </a:r>
          </a:p>
          <a:p>
            <a:pPr marL="1136603" lvl="2" indent="-236465" defTabSz="906445" eaLnBrk="1" hangingPunct="1">
              <a:buFont typeface="Wingdings" pitchFamily="-1" charset="2"/>
              <a:buChar char="l"/>
              <a:defRPr/>
            </a:pPr>
            <a:r>
              <a:rPr lang="en-US" dirty="0"/>
              <a:t>Second gives source and destination registers</a:t>
            </a:r>
          </a:p>
          <a:p>
            <a:pPr marL="737765" lvl="1" indent="-242768" defTabSz="906445" eaLnBrk="1" hangingPunct="1">
              <a:buFont typeface="Wingdings" pitchFamily="-1" charset="2"/>
              <a:buChar char="n"/>
              <a:defRPr/>
            </a:pPr>
            <a:r>
              <a:rPr lang="en-US" dirty="0" smtClean="0"/>
              <a:t>e.g</a:t>
            </a:r>
            <a:r>
              <a:rPr lang="en-US" dirty="0"/>
              <a:t>., </a:t>
            </a:r>
            <a:r>
              <a:rPr lang="en-US" dirty="0" err="1" smtClean="0">
                <a:solidFill>
                  <a:schemeClr val="accent1"/>
                </a:solidFill>
                <a:latin typeface="Courier New" pitchFamily="-1" charset="0"/>
              </a:rPr>
              <a:t>addq</a:t>
            </a:r>
            <a:r>
              <a:rPr lang="en-US" dirty="0" smtClean="0">
                <a:solidFill>
                  <a:schemeClr val="accent1"/>
                </a:solidFill>
                <a:latin typeface="Courier New" pitchFamily="-1" charset="0"/>
              </a:rPr>
              <a:t> %</a:t>
            </a:r>
            <a:r>
              <a:rPr lang="en-US" dirty="0" err="1" smtClean="0">
                <a:solidFill>
                  <a:schemeClr val="accent1"/>
                </a:solidFill>
                <a:latin typeface="Courier New" pitchFamily="-1" charset="0"/>
              </a:rPr>
              <a:t>rax</a:t>
            </a:r>
            <a:r>
              <a:rPr lang="en-US" dirty="0">
                <a:solidFill>
                  <a:schemeClr val="accent1"/>
                </a:solidFill>
                <a:latin typeface="Courier New" pitchFamily="-1" charset="0"/>
              </a:rPr>
              <a:t>,</a:t>
            </a:r>
            <a:r>
              <a:rPr lang="en-US" dirty="0" smtClean="0">
                <a:solidFill>
                  <a:schemeClr val="accent1"/>
                </a:solidFill>
                <a:latin typeface="Courier New" pitchFamily="-1" charset="0"/>
              </a:rPr>
              <a:t>%</a:t>
            </a:r>
            <a:r>
              <a:rPr lang="en-US" dirty="0" err="1" smtClean="0">
                <a:solidFill>
                  <a:schemeClr val="accent1"/>
                </a:solidFill>
                <a:latin typeface="Courier New" pitchFamily="-1" charset="0"/>
              </a:rPr>
              <a:t>rsi</a:t>
            </a:r>
            <a:r>
              <a:rPr lang="en-US" dirty="0">
                <a:solidFill>
                  <a:schemeClr val="accent1"/>
                </a:solidFill>
                <a:latin typeface="Courier New" pitchFamily="-1" charset="0"/>
              </a:rPr>
              <a:t>	</a:t>
            </a:r>
            <a:r>
              <a:rPr lang="en-US" dirty="0"/>
              <a:t>Encoding:</a:t>
            </a:r>
            <a:r>
              <a:rPr lang="en-US" dirty="0">
                <a:solidFill>
                  <a:schemeClr val="accent1"/>
                </a:solidFill>
                <a:latin typeface="Courier New" pitchFamily="-1" charset="0"/>
              </a:rPr>
              <a:t> 60 </a:t>
            </a:r>
            <a:r>
              <a:rPr lang="en-US" dirty="0" smtClean="0">
                <a:solidFill>
                  <a:schemeClr val="accent1"/>
                </a:solidFill>
                <a:latin typeface="Courier New" pitchFamily="-1" charset="0"/>
              </a:rPr>
              <a:t>06</a:t>
            </a:r>
          </a:p>
          <a:p>
            <a:pPr marL="737765" lvl="1" indent="-242768" defTabSz="906445" eaLnBrk="1" hangingPunct="1">
              <a:buFont typeface="Wingdings" pitchFamily="-1" charset="2"/>
              <a:buChar char="n"/>
              <a:defRPr/>
            </a:pPr>
            <a:r>
              <a:rPr lang="en-US" dirty="0"/>
              <a:t>Set condition codes based on </a:t>
            </a:r>
            <a:r>
              <a:rPr lang="en-US" dirty="0" smtClean="0"/>
              <a:t>result</a:t>
            </a:r>
            <a:endParaRPr lang="en-US" dirty="0"/>
          </a:p>
        </p:txBody>
      </p:sp>
      <p:grpSp>
        <p:nvGrpSpPr>
          <p:cNvPr id="56324" name="Group 93"/>
          <p:cNvGrpSpPr>
            <a:grpSpLocks/>
          </p:cNvGrpSpPr>
          <p:nvPr/>
        </p:nvGrpSpPr>
        <p:grpSpPr bwMode="auto">
          <a:xfrm>
            <a:off x="839842" y="2671763"/>
            <a:ext cx="3127375" cy="304800"/>
            <a:chOff x="528" y="1680"/>
            <a:chExt cx="1968" cy="192"/>
          </a:xfrm>
        </p:grpSpPr>
        <p:sp>
          <p:nvSpPr>
            <p:cNvPr id="56332" name="Rectangle 5"/>
            <p:cNvSpPr>
              <a:spLocks noChangeArrowheads="1"/>
            </p:cNvSpPr>
            <p:nvPr/>
          </p:nvSpPr>
          <p:spPr bwMode="auto">
            <a:xfrm>
              <a:off x="528" y="1680"/>
              <a:ext cx="1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dirty="0" err="1">
                  <a:solidFill>
                    <a:srgbClr val="000099"/>
                  </a:solidFill>
                  <a:latin typeface="Courier New" charset="0"/>
                </a:rPr>
                <a:t>addq</a:t>
              </a:r>
              <a:r>
                <a:rPr lang="en-US" sz="1600" dirty="0">
                  <a:solidFill>
                    <a:srgbClr val="000099"/>
                  </a:solidFill>
                  <a:latin typeface="Courier New" charset="0"/>
                </a:rPr>
                <a:t> </a:t>
              </a:r>
              <a:r>
                <a:rPr lang="en-US" sz="1600" dirty="0" err="1">
                  <a:solidFill>
                    <a:srgbClr val="000099"/>
                  </a:solidFill>
                </a:rPr>
                <a:t>rA</a:t>
              </a:r>
              <a:r>
                <a:rPr lang="en-US" sz="1600" dirty="0">
                  <a:solidFill>
                    <a:srgbClr val="000099"/>
                  </a:solidFill>
                  <a:latin typeface="Courier New" charset="0"/>
                </a:rPr>
                <a:t>, </a:t>
              </a:r>
              <a:r>
                <a:rPr lang="en-US" sz="1600" dirty="0" err="1">
                  <a:solidFill>
                    <a:srgbClr val="000099"/>
                  </a:solidFill>
                </a:rPr>
                <a:t>rB</a:t>
              </a:r>
              <a:endParaRPr lang="en-US" sz="1600" dirty="0">
                <a:solidFill>
                  <a:srgbClr val="000099"/>
                </a:solidFill>
              </a:endParaRPr>
            </a:p>
          </p:txBody>
        </p:sp>
        <p:grpSp>
          <p:nvGrpSpPr>
            <p:cNvPr id="56333" name="Group 6"/>
            <p:cNvGrpSpPr>
              <a:grpSpLocks/>
            </p:cNvGrpSpPr>
            <p:nvPr/>
          </p:nvGrpSpPr>
          <p:grpSpPr bwMode="auto">
            <a:xfrm>
              <a:off x="1728" y="1680"/>
              <a:ext cx="384" cy="192"/>
              <a:chOff x="1296" y="2544"/>
              <a:chExt cx="384" cy="192"/>
            </a:xfrm>
          </p:grpSpPr>
          <p:sp>
            <p:nvSpPr>
              <p:cNvPr id="56338" name="Rectangle 7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6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  <a:latin typeface="Courier New" charset="0"/>
                  </a:rPr>
                  <a:t>6</a:t>
                </a:r>
              </a:p>
            </p:txBody>
          </p:sp>
          <p:sp>
            <p:nvSpPr>
              <p:cNvPr id="56339" name="Rectangle 8"/>
              <p:cNvSpPr>
                <a:spLocks noChangeArrowheads="1"/>
              </p:cNvSpPr>
              <p:nvPr/>
            </p:nvSpPr>
            <p:spPr bwMode="auto">
              <a:xfrm>
                <a:off x="149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56340" name="Rectangle 9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8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rgbClr val="000099"/>
                  </a:solidFill>
                  <a:latin typeface="Courier New" charset="0"/>
                </a:endParaRPr>
              </a:p>
            </p:txBody>
          </p:sp>
        </p:grpSp>
        <p:grpSp>
          <p:nvGrpSpPr>
            <p:cNvPr id="56334" name="Group 10"/>
            <p:cNvGrpSpPr>
              <a:grpSpLocks/>
            </p:cNvGrpSpPr>
            <p:nvPr/>
          </p:nvGrpSpPr>
          <p:grpSpPr bwMode="auto">
            <a:xfrm>
              <a:off x="2112" y="1680"/>
              <a:ext cx="384" cy="192"/>
              <a:chOff x="1680" y="2544"/>
              <a:chExt cx="384" cy="192"/>
            </a:xfrm>
          </p:grpSpPr>
          <p:sp>
            <p:nvSpPr>
              <p:cNvPr id="56335" name="Rectangle 11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</a:rPr>
                  <a:t>rA</a:t>
                </a:r>
              </a:p>
            </p:txBody>
          </p:sp>
          <p:sp>
            <p:nvSpPr>
              <p:cNvPr id="56336" name="Rectangle 12"/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</a:rPr>
                  <a:t>rB</a:t>
                </a:r>
              </a:p>
            </p:txBody>
          </p:sp>
          <p:sp>
            <p:nvSpPr>
              <p:cNvPr id="56337" name="Rectangle 13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rgbClr val="000099"/>
                  </a:solidFill>
                  <a:latin typeface="Courier New" charset="0"/>
                </a:endParaRPr>
              </a:p>
            </p:txBody>
          </p:sp>
        </p:grpSp>
      </p:grpSp>
      <p:grpSp>
        <p:nvGrpSpPr>
          <p:cNvPr id="5" name="Group 91"/>
          <p:cNvGrpSpPr>
            <a:grpSpLocks/>
          </p:cNvGrpSpPr>
          <p:nvPr/>
        </p:nvGrpSpPr>
        <p:grpSpPr bwMode="auto">
          <a:xfrm>
            <a:off x="4044950" y="2136775"/>
            <a:ext cx="3727450" cy="534988"/>
            <a:chOff x="2544" y="1104"/>
            <a:chExt cx="2345" cy="336"/>
          </a:xfrm>
        </p:grpSpPr>
        <p:sp>
          <p:nvSpPr>
            <p:cNvPr id="56330" name="Line 86"/>
            <p:cNvSpPr>
              <a:spLocks noChangeShapeType="1"/>
            </p:cNvSpPr>
            <p:nvPr/>
          </p:nvSpPr>
          <p:spPr bwMode="auto">
            <a:xfrm flipH="1">
              <a:off x="2544" y="1200"/>
              <a:ext cx="576" cy="240"/>
            </a:xfrm>
            <a:prstGeom prst="line">
              <a:avLst/>
            </a:prstGeom>
            <a:noFill/>
            <a:ln w="38100">
              <a:solidFill>
                <a:srgbClr val="FF0002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56331" name="Text Box 87"/>
            <p:cNvSpPr txBox="1">
              <a:spLocks noChangeArrowheads="1"/>
            </p:cNvSpPr>
            <p:nvPr/>
          </p:nvSpPr>
          <p:spPr bwMode="auto">
            <a:xfrm>
              <a:off x="3120" y="1104"/>
              <a:ext cx="1769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solidFill>
                    <a:srgbClr val="FF0002"/>
                  </a:solidFill>
                </a:rPr>
                <a:t>Encoded Representation</a:t>
              </a:r>
            </a:p>
          </p:txBody>
        </p:sp>
      </p:grpSp>
      <p:grpSp>
        <p:nvGrpSpPr>
          <p:cNvPr id="6" name="Group 90"/>
          <p:cNvGrpSpPr>
            <a:grpSpLocks/>
          </p:cNvGrpSpPr>
          <p:nvPr/>
        </p:nvGrpSpPr>
        <p:grpSpPr bwMode="auto">
          <a:xfrm>
            <a:off x="1908175" y="1603375"/>
            <a:ext cx="3627438" cy="1068388"/>
            <a:chOff x="1200" y="768"/>
            <a:chExt cx="2282" cy="672"/>
          </a:xfrm>
        </p:grpSpPr>
        <p:sp>
          <p:nvSpPr>
            <p:cNvPr id="56328" name="Line 88"/>
            <p:cNvSpPr>
              <a:spLocks noChangeShapeType="1"/>
            </p:cNvSpPr>
            <p:nvPr/>
          </p:nvSpPr>
          <p:spPr bwMode="auto">
            <a:xfrm flipH="1">
              <a:off x="1200" y="864"/>
              <a:ext cx="528" cy="576"/>
            </a:xfrm>
            <a:prstGeom prst="line">
              <a:avLst/>
            </a:prstGeom>
            <a:noFill/>
            <a:ln w="38100">
              <a:solidFill>
                <a:srgbClr val="FF0002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56329" name="Text Box 89"/>
            <p:cNvSpPr txBox="1">
              <a:spLocks noChangeArrowheads="1"/>
            </p:cNvSpPr>
            <p:nvPr/>
          </p:nvSpPr>
          <p:spPr bwMode="auto">
            <a:xfrm>
              <a:off x="1728" y="768"/>
              <a:ext cx="1754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>
              <a:spAutoFit/>
            </a:bodyPr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solidFill>
                    <a:srgbClr val="FF0002"/>
                  </a:solidFill>
                </a:rPr>
                <a:t>Generic Form</a:t>
              </a:r>
            </a:p>
          </p:txBody>
        </p:sp>
      </p:grp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533400" y="1143000"/>
            <a:ext cx="8305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9706" tIns="44046" rIns="89706" bIns="44046"/>
          <a:lstStyle>
            <a:lvl1pPr marL="385763" indent="-385763" algn="l" defTabSz="912813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Font typeface="Wingdings" charset="0"/>
              <a:defRPr sz="24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44475" algn="l" defTabSz="912813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n"/>
              <a:defRPr sz="2000" b="1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2pPr>
            <a:lvl3pPr marL="1146175" indent="-238125" algn="l" defTabSz="912813" rtl="0" eaLnBrk="0" fontAlgn="base" hangingPunct="0">
              <a:lnSpc>
                <a:spcPct val="107000"/>
              </a:lnSpc>
              <a:spcBef>
                <a:spcPct val="10000"/>
              </a:spcBef>
              <a:spcAft>
                <a:spcPct val="0"/>
              </a:spcAft>
              <a:buClr>
                <a:srgbClr val="005400"/>
              </a:buClr>
              <a:buSzPct val="90000"/>
              <a:buFont typeface="Wingdings" charset="0"/>
              <a:buChar char="l"/>
              <a:defRPr b="1">
                <a:solidFill>
                  <a:schemeClr val="folHlink"/>
                </a:solidFill>
                <a:latin typeface="+mn-lt"/>
                <a:ea typeface="ＭＳ Ｐゴシック" pitchFamily="-1" charset="-128"/>
              </a:defRPr>
            </a:lvl3pPr>
            <a:lvl4pPr marL="1598613" indent="-227013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4pPr>
            <a:lvl5pPr marL="24511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-1" charset="0"/>
                <a:ea typeface="ＭＳ Ｐゴシック" pitchFamily="-1" charset="-128"/>
              </a:defRPr>
            </a:lvl5pPr>
            <a:lvl6pPr marL="2909483" indent="-228943" algn="l" defTabSz="914182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-1" charset="0"/>
                <a:ea typeface="ＭＳ Ｐゴシック" pitchFamily="-1" charset="-128"/>
              </a:defRPr>
            </a:lvl6pPr>
            <a:lvl7pPr marL="3367368" indent="-228943" algn="l" defTabSz="914182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-1" charset="0"/>
                <a:ea typeface="ＭＳ Ｐゴシック" pitchFamily="-1" charset="-128"/>
              </a:defRPr>
            </a:lvl7pPr>
            <a:lvl8pPr marL="3825254" indent="-228943" algn="l" defTabSz="914182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-1" charset="0"/>
                <a:ea typeface="ＭＳ Ｐゴシック" pitchFamily="-1" charset="-128"/>
              </a:defRPr>
            </a:lvl8pPr>
            <a:lvl9pPr marL="4283140" indent="-228943" algn="l" defTabSz="914182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-1" charset="0"/>
                <a:ea typeface="ＭＳ Ｐゴシック" pitchFamily="-1" charset="-128"/>
              </a:defRPr>
            </a:lvl9pPr>
          </a:lstStyle>
          <a:p>
            <a:pPr marL="383074" indent="-383074" defTabSz="906445" eaLnBrk="1" hangingPunct="1">
              <a:buClr>
                <a:srgbClr val="660033"/>
              </a:buClr>
              <a:defRPr/>
            </a:pPr>
            <a:r>
              <a:rPr lang="en-US" dirty="0" smtClean="0">
                <a:solidFill>
                  <a:srgbClr val="003300"/>
                </a:solidFill>
                <a:latin typeface="Helvetica"/>
              </a:rPr>
              <a:t>Addition Instruction</a:t>
            </a:r>
            <a:endParaRPr lang="en-US" dirty="0">
              <a:solidFill>
                <a:srgbClr val="003300"/>
              </a:solidFill>
              <a:latin typeface="Helvetica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6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65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65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65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5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65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65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9" grpId="0" build="p" bldLvl="2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9606" eaLnBrk="1" hangingPunct="1">
              <a:defRPr/>
            </a:pPr>
            <a:r>
              <a:rPr lang="en-US">
                <a:ea typeface="+mj-ea"/>
                <a:cs typeface="+mj-cs"/>
              </a:rPr>
              <a:t>Execute Logic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17" y="1221462"/>
            <a:ext cx="4592666" cy="5223022"/>
          </a:xfrm>
        </p:spPr>
        <p:txBody>
          <a:bodyPr/>
          <a:lstStyle/>
          <a:p>
            <a:pPr marL="384409" indent="-384409" defTabSz="909606" eaLnBrk="1" hangingPunct="1">
              <a:defRPr/>
            </a:pPr>
            <a:r>
              <a:rPr lang="en-US" sz="2000">
                <a:ea typeface="+mn-ea"/>
                <a:cs typeface="+mn-cs"/>
              </a:rPr>
              <a:t>Units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defRPr/>
            </a:pPr>
            <a:r>
              <a:rPr lang="en-US" sz="1800"/>
              <a:t>ALU</a:t>
            </a:r>
          </a:p>
          <a:p>
            <a:pPr marL="1140567" lvl="2" indent="-237292" defTabSz="909606" eaLnBrk="1" hangingPunct="1">
              <a:buFont typeface="Wingdings" pitchFamily="-1" charset="2"/>
              <a:buChar char="l"/>
              <a:defRPr/>
            </a:pPr>
            <a:r>
              <a:rPr lang="en-US" sz="1600"/>
              <a:t>Implements 4 required functions</a:t>
            </a:r>
          </a:p>
          <a:p>
            <a:pPr marL="1140567" lvl="2" indent="-237292" defTabSz="909606" eaLnBrk="1" hangingPunct="1">
              <a:buFont typeface="Wingdings" pitchFamily="-1" charset="2"/>
              <a:buChar char="l"/>
              <a:defRPr/>
            </a:pPr>
            <a:r>
              <a:rPr lang="en-US" sz="1600"/>
              <a:t>Generates condition code values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defRPr/>
            </a:pPr>
            <a:r>
              <a:rPr lang="en-US" sz="1800"/>
              <a:t>CC</a:t>
            </a:r>
          </a:p>
          <a:p>
            <a:pPr marL="1140567" lvl="2" indent="-237292" defTabSz="909606" eaLnBrk="1" hangingPunct="1">
              <a:buFont typeface="Wingdings" pitchFamily="-1" charset="2"/>
              <a:buChar char="l"/>
              <a:defRPr/>
            </a:pPr>
            <a:r>
              <a:rPr lang="en-US" sz="1600"/>
              <a:t>Register with 3 condition code bits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defRPr/>
            </a:pPr>
            <a:r>
              <a:rPr lang="en-US" sz="1800"/>
              <a:t>bcond</a:t>
            </a:r>
          </a:p>
          <a:p>
            <a:pPr marL="1140567" lvl="2" indent="-237292" defTabSz="909606" eaLnBrk="1" hangingPunct="1">
              <a:buFont typeface="Wingdings" pitchFamily="-1" charset="2"/>
              <a:buChar char="l"/>
              <a:defRPr/>
            </a:pPr>
            <a:r>
              <a:rPr lang="en-US" sz="1600"/>
              <a:t>Computes branch flag</a:t>
            </a:r>
          </a:p>
          <a:p>
            <a:pPr marL="384409" indent="-384409" defTabSz="909606" eaLnBrk="1" hangingPunct="1">
              <a:defRPr/>
            </a:pPr>
            <a:r>
              <a:rPr lang="en-US" sz="2000">
                <a:ea typeface="+mn-ea"/>
                <a:cs typeface="+mn-cs"/>
              </a:rPr>
              <a:t>Control Logic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defRPr/>
            </a:pPr>
            <a:r>
              <a:rPr lang="en-US" sz="1800"/>
              <a:t>Set CC: Should condition code register be loaded?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defRPr/>
            </a:pPr>
            <a:r>
              <a:rPr lang="en-US" sz="1800"/>
              <a:t>ALU A: Input A to ALU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defRPr/>
            </a:pPr>
            <a:r>
              <a:rPr lang="en-US" sz="1800"/>
              <a:t>ALU B: Input B to ALU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defRPr/>
            </a:pPr>
            <a:r>
              <a:rPr lang="en-US" sz="1800"/>
              <a:t>ALU fun: What function should ALU compute?</a:t>
            </a:r>
          </a:p>
        </p:txBody>
      </p:sp>
      <p:pic>
        <p:nvPicPr>
          <p:cNvPr id="11673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971" y="2061217"/>
            <a:ext cx="4061704" cy="3142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060973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05376" y="76359"/>
            <a:ext cx="8716368" cy="780909"/>
          </a:xfrm>
        </p:spPr>
        <p:txBody>
          <a:bodyPr/>
          <a:lstStyle/>
          <a:p>
            <a:pPr defTabSz="909606" eaLnBrk="1" hangingPunct="1">
              <a:defRPr/>
            </a:pPr>
            <a:r>
              <a:rPr lang="en-US">
                <a:ea typeface="+mj-ea"/>
                <a:cs typeface="+mj-cs"/>
              </a:rPr>
              <a:t>ALU A Input</a:t>
            </a:r>
          </a:p>
        </p:txBody>
      </p:sp>
      <p:sp>
        <p:nvSpPr>
          <p:cNvPr id="117762" name="Text Box 73"/>
          <p:cNvSpPr txBox="1">
            <a:spLocks noChangeArrowheads="1"/>
          </p:cNvSpPr>
          <p:nvPr/>
        </p:nvSpPr>
        <p:spPr bwMode="auto">
          <a:xfrm>
            <a:off x="4883600" y="5725603"/>
            <a:ext cx="2823321" cy="30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>
              <a:solidFill>
                <a:srgbClr val="000066"/>
              </a:solidFill>
            </a:endParaRPr>
          </a:p>
        </p:txBody>
      </p:sp>
      <p:grpSp>
        <p:nvGrpSpPr>
          <p:cNvPr id="117763" name="Group 77"/>
          <p:cNvGrpSpPr>
            <a:grpSpLocks/>
          </p:cNvGrpSpPr>
          <p:nvPr/>
        </p:nvGrpSpPr>
        <p:grpSpPr bwMode="auto">
          <a:xfrm>
            <a:off x="2136568" y="534389"/>
            <a:ext cx="7020150" cy="4427800"/>
            <a:chOff x="1584" y="432"/>
            <a:chExt cx="4416" cy="2784"/>
          </a:xfrm>
        </p:grpSpPr>
        <p:sp>
          <p:nvSpPr>
            <p:cNvPr id="117765" name="Text Box 68"/>
            <p:cNvSpPr txBox="1">
              <a:spLocks noChangeArrowheads="1"/>
            </p:cNvSpPr>
            <p:nvPr/>
          </p:nvSpPr>
          <p:spPr bwMode="auto">
            <a:xfrm>
              <a:off x="2352" y="2544"/>
              <a:ext cx="1776" cy="19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valE 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 valB + </a:t>
              </a:r>
              <a:r>
                <a:rPr lang="en-US" sz="1600">
                  <a:solidFill>
                    <a:srgbClr val="FF3300"/>
                  </a:solidFill>
                  <a:sym typeface="Symbol" charset="0"/>
                </a:rPr>
                <a:t>–4</a:t>
              </a:r>
            </a:p>
          </p:txBody>
        </p:sp>
        <p:sp>
          <p:nvSpPr>
            <p:cNvPr id="117766" name="Text Box 72"/>
            <p:cNvSpPr txBox="1">
              <a:spLocks noChangeArrowheads="1"/>
            </p:cNvSpPr>
            <p:nvPr/>
          </p:nvSpPr>
          <p:spPr bwMode="auto">
            <a:xfrm>
              <a:off x="4224" y="2544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Decrement stack pointer</a:t>
              </a:r>
            </a:p>
          </p:txBody>
        </p:sp>
        <p:sp>
          <p:nvSpPr>
            <p:cNvPr id="117767" name="Text Box 61"/>
            <p:cNvSpPr txBox="1">
              <a:spLocks noChangeArrowheads="1"/>
            </p:cNvSpPr>
            <p:nvPr/>
          </p:nvSpPr>
          <p:spPr bwMode="auto">
            <a:xfrm>
              <a:off x="2352" y="2064"/>
              <a:ext cx="1776" cy="19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  <a:sym typeface="Symbol" charset="0"/>
              </a:endParaRPr>
            </a:p>
          </p:txBody>
        </p:sp>
        <p:sp>
          <p:nvSpPr>
            <p:cNvPr id="117768" name="Text Box 65"/>
            <p:cNvSpPr txBox="1">
              <a:spLocks noChangeArrowheads="1"/>
            </p:cNvSpPr>
            <p:nvPr/>
          </p:nvSpPr>
          <p:spPr bwMode="auto">
            <a:xfrm>
              <a:off x="4224" y="2064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No operation</a:t>
              </a:r>
            </a:p>
          </p:txBody>
        </p:sp>
        <p:sp>
          <p:nvSpPr>
            <p:cNvPr id="117769" name="Text Box 54"/>
            <p:cNvSpPr txBox="1">
              <a:spLocks noChangeArrowheads="1"/>
            </p:cNvSpPr>
            <p:nvPr/>
          </p:nvSpPr>
          <p:spPr bwMode="auto">
            <a:xfrm>
              <a:off x="2352" y="1584"/>
              <a:ext cx="1776" cy="19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valE 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 valB + </a:t>
              </a:r>
              <a:r>
                <a:rPr lang="en-US" sz="1600">
                  <a:solidFill>
                    <a:srgbClr val="FF3300"/>
                  </a:solidFill>
                  <a:sym typeface="Symbol" charset="0"/>
                </a:rPr>
                <a:t>4</a:t>
              </a:r>
            </a:p>
          </p:txBody>
        </p:sp>
        <p:sp>
          <p:nvSpPr>
            <p:cNvPr id="117770" name="Text Box 58"/>
            <p:cNvSpPr txBox="1">
              <a:spLocks noChangeArrowheads="1"/>
            </p:cNvSpPr>
            <p:nvPr/>
          </p:nvSpPr>
          <p:spPr bwMode="auto">
            <a:xfrm>
              <a:off x="4224" y="1584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Increment stack pointer</a:t>
              </a:r>
            </a:p>
          </p:txBody>
        </p:sp>
        <p:sp>
          <p:nvSpPr>
            <p:cNvPr id="117771" name="Text Box 47"/>
            <p:cNvSpPr txBox="1">
              <a:spLocks noChangeArrowheads="1"/>
            </p:cNvSpPr>
            <p:nvPr/>
          </p:nvSpPr>
          <p:spPr bwMode="auto">
            <a:xfrm>
              <a:off x="2352" y="1104"/>
              <a:ext cx="1776" cy="19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valE 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 valB + </a:t>
              </a:r>
              <a:r>
                <a:rPr lang="en-US" sz="1600">
                  <a:solidFill>
                    <a:srgbClr val="FF3300"/>
                  </a:solidFill>
                  <a:sym typeface="Symbol" charset="0"/>
                </a:rPr>
                <a:t>valC</a:t>
              </a:r>
            </a:p>
          </p:txBody>
        </p:sp>
        <p:sp>
          <p:nvSpPr>
            <p:cNvPr id="117772" name="Text Box 51"/>
            <p:cNvSpPr txBox="1">
              <a:spLocks noChangeArrowheads="1"/>
            </p:cNvSpPr>
            <p:nvPr/>
          </p:nvSpPr>
          <p:spPr bwMode="auto">
            <a:xfrm>
              <a:off x="4224" y="1104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Compute effective address</a:t>
              </a:r>
            </a:p>
          </p:txBody>
        </p:sp>
        <p:sp>
          <p:nvSpPr>
            <p:cNvPr id="117773" name="Text Box 40"/>
            <p:cNvSpPr txBox="1">
              <a:spLocks noChangeArrowheads="1"/>
            </p:cNvSpPr>
            <p:nvPr/>
          </p:nvSpPr>
          <p:spPr bwMode="auto">
            <a:xfrm>
              <a:off x="2352" y="624"/>
              <a:ext cx="1776" cy="19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valE 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 valB OP </a:t>
              </a:r>
              <a:r>
                <a:rPr lang="en-US" sz="1600">
                  <a:solidFill>
                    <a:srgbClr val="FF3300"/>
                  </a:solidFill>
                  <a:sym typeface="Symbol" charset="0"/>
                </a:rPr>
                <a:t>valA</a:t>
              </a:r>
            </a:p>
          </p:txBody>
        </p:sp>
        <p:sp>
          <p:nvSpPr>
            <p:cNvPr id="117774" name="Text Box 44"/>
            <p:cNvSpPr txBox="1">
              <a:spLocks noChangeArrowheads="1"/>
            </p:cNvSpPr>
            <p:nvPr/>
          </p:nvSpPr>
          <p:spPr bwMode="auto">
            <a:xfrm>
              <a:off x="4224" y="624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Perform ALU operation</a:t>
              </a:r>
            </a:p>
          </p:txBody>
        </p:sp>
        <p:sp>
          <p:nvSpPr>
            <p:cNvPr id="117775" name="Text Box 11"/>
            <p:cNvSpPr txBox="1">
              <a:spLocks noChangeArrowheads="1"/>
            </p:cNvSpPr>
            <p:nvPr/>
          </p:nvSpPr>
          <p:spPr bwMode="auto">
            <a:xfrm>
              <a:off x="2352" y="432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OPl rA, rB</a:t>
              </a:r>
            </a:p>
          </p:txBody>
        </p:sp>
        <p:sp>
          <p:nvSpPr>
            <p:cNvPr id="117776" name="Text Box 12"/>
            <p:cNvSpPr txBox="1">
              <a:spLocks noChangeArrowheads="1"/>
            </p:cNvSpPr>
            <p:nvPr/>
          </p:nvSpPr>
          <p:spPr bwMode="auto">
            <a:xfrm>
              <a:off x="1584" y="624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Execute</a:t>
              </a:r>
            </a:p>
          </p:txBody>
        </p:sp>
        <p:sp>
          <p:nvSpPr>
            <p:cNvPr id="117777" name="Text Box 13"/>
            <p:cNvSpPr txBox="1">
              <a:spLocks noChangeArrowheads="1"/>
            </p:cNvSpPr>
            <p:nvPr/>
          </p:nvSpPr>
          <p:spPr bwMode="auto">
            <a:xfrm>
              <a:off x="2352" y="912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  <a:latin typeface="Courier New" charset="0"/>
                </a:rPr>
                <a:t>rmmovl</a:t>
              </a:r>
              <a:r>
                <a:rPr lang="en-US" sz="1600">
                  <a:solidFill>
                    <a:srgbClr val="000066"/>
                  </a:solidFill>
                </a:rPr>
                <a:t> rA, D(rB)</a:t>
              </a:r>
            </a:p>
          </p:txBody>
        </p:sp>
        <p:sp>
          <p:nvSpPr>
            <p:cNvPr id="117778" name="Text Box 14"/>
            <p:cNvSpPr txBox="1">
              <a:spLocks noChangeArrowheads="1"/>
            </p:cNvSpPr>
            <p:nvPr/>
          </p:nvSpPr>
          <p:spPr bwMode="auto">
            <a:xfrm>
              <a:off x="2352" y="110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117779" name="Text Box 15"/>
            <p:cNvSpPr txBox="1">
              <a:spLocks noChangeArrowheads="1"/>
            </p:cNvSpPr>
            <p:nvPr/>
          </p:nvSpPr>
          <p:spPr bwMode="auto">
            <a:xfrm>
              <a:off x="2352" y="1392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  <a:latin typeface="Courier New" charset="0"/>
                </a:rPr>
                <a:t>popl</a:t>
              </a:r>
              <a:r>
                <a:rPr lang="en-US" sz="1600">
                  <a:solidFill>
                    <a:srgbClr val="000066"/>
                  </a:solidFill>
                </a:rPr>
                <a:t> rA</a:t>
              </a:r>
            </a:p>
          </p:txBody>
        </p:sp>
        <p:sp>
          <p:nvSpPr>
            <p:cNvPr id="117780" name="Text Box 16"/>
            <p:cNvSpPr txBox="1">
              <a:spLocks noChangeArrowheads="1"/>
            </p:cNvSpPr>
            <p:nvPr/>
          </p:nvSpPr>
          <p:spPr bwMode="auto">
            <a:xfrm>
              <a:off x="2352" y="158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117781" name="Text Box 17"/>
            <p:cNvSpPr txBox="1">
              <a:spLocks noChangeArrowheads="1"/>
            </p:cNvSpPr>
            <p:nvPr/>
          </p:nvSpPr>
          <p:spPr bwMode="auto">
            <a:xfrm>
              <a:off x="2352" y="1872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jXX Dest</a:t>
              </a:r>
            </a:p>
          </p:txBody>
        </p:sp>
        <p:sp>
          <p:nvSpPr>
            <p:cNvPr id="117782" name="Text Box 18"/>
            <p:cNvSpPr txBox="1">
              <a:spLocks noChangeArrowheads="1"/>
            </p:cNvSpPr>
            <p:nvPr/>
          </p:nvSpPr>
          <p:spPr bwMode="auto">
            <a:xfrm>
              <a:off x="2352" y="206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117783" name="Text Box 19"/>
            <p:cNvSpPr txBox="1">
              <a:spLocks noChangeArrowheads="1"/>
            </p:cNvSpPr>
            <p:nvPr/>
          </p:nvSpPr>
          <p:spPr bwMode="auto">
            <a:xfrm>
              <a:off x="2352" y="2352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  <a:latin typeface="Courier New" charset="0"/>
                </a:rPr>
                <a:t>call</a:t>
              </a:r>
              <a:r>
                <a:rPr lang="en-US" sz="1600">
                  <a:solidFill>
                    <a:srgbClr val="000066"/>
                  </a:solidFill>
                </a:rPr>
                <a:t> Dest</a:t>
              </a:r>
            </a:p>
          </p:txBody>
        </p:sp>
        <p:sp>
          <p:nvSpPr>
            <p:cNvPr id="117784" name="Text Box 20"/>
            <p:cNvSpPr txBox="1">
              <a:spLocks noChangeArrowheads="1"/>
            </p:cNvSpPr>
            <p:nvPr/>
          </p:nvSpPr>
          <p:spPr bwMode="auto">
            <a:xfrm>
              <a:off x="2352" y="2832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  <a:latin typeface="Courier New" charset="0"/>
                </a:rPr>
                <a:t>ret</a:t>
              </a:r>
            </a:p>
          </p:txBody>
        </p:sp>
        <p:sp>
          <p:nvSpPr>
            <p:cNvPr id="117785" name="Text Box 27"/>
            <p:cNvSpPr txBox="1">
              <a:spLocks noChangeArrowheads="1"/>
            </p:cNvSpPr>
            <p:nvPr/>
          </p:nvSpPr>
          <p:spPr bwMode="auto">
            <a:xfrm>
              <a:off x="2352" y="62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117786" name="Text Box 29"/>
            <p:cNvSpPr txBox="1">
              <a:spLocks noChangeArrowheads="1"/>
            </p:cNvSpPr>
            <p:nvPr/>
          </p:nvSpPr>
          <p:spPr bwMode="auto">
            <a:xfrm>
              <a:off x="2352" y="254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117787" name="Text Box 34"/>
            <p:cNvSpPr txBox="1">
              <a:spLocks noChangeArrowheads="1"/>
            </p:cNvSpPr>
            <p:nvPr/>
          </p:nvSpPr>
          <p:spPr bwMode="auto">
            <a:xfrm>
              <a:off x="1584" y="1104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Execute</a:t>
              </a:r>
            </a:p>
          </p:txBody>
        </p:sp>
        <p:sp>
          <p:nvSpPr>
            <p:cNvPr id="117788" name="Text Box 35"/>
            <p:cNvSpPr txBox="1">
              <a:spLocks noChangeArrowheads="1"/>
            </p:cNvSpPr>
            <p:nvPr/>
          </p:nvSpPr>
          <p:spPr bwMode="auto">
            <a:xfrm>
              <a:off x="1584" y="1584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Execute</a:t>
              </a:r>
            </a:p>
          </p:txBody>
        </p:sp>
        <p:sp>
          <p:nvSpPr>
            <p:cNvPr id="117789" name="Text Box 36"/>
            <p:cNvSpPr txBox="1">
              <a:spLocks noChangeArrowheads="1"/>
            </p:cNvSpPr>
            <p:nvPr/>
          </p:nvSpPr>
          <p:spPr bwMode="auto">
            <a:xfrm>
              <a:off x="1584" y="2064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Execute</a:t>
              </a:r>
            </a:p>
          </p:txBody>
        </p:sp>
        <p:sp>
          <p:nvSpPr>
            <p:cNvPr id="117790" name="Text Box 37"/>
            <p:cNvSpPr txBox="1">
              <a:spLocks noChangeArrowheads="1"/>
            </p:cNvSpPr>
            <p:nvPr/>
          </p:nvSpPr>
          <p:spPr bwMode="auto">
            <a:xfrm>
              <a:off x="1584" y="2544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Execute</a:t>
              </a:r>
            </a:p>
          </p:txBody>
        </p:sp>
        <p:sp>
          <p:nvSpPr>
            <p:cNvPr id="117791" name="Text Box 38"/>
            <p:cNvSpPr txBox="1">
              <a:spLocks noChangeArrowheads="1"/>
            </p:cNvSpPr>
            <p:nvPr/>
          </p:nvSpPr>
          <p:spPr bwMode="auto">
            <a:xfrm>
              <a:off x="1584" y="3024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Execute</a:t>
              </a:r>
            </a:p>
          </p:txBody>
        </p:sp>
        <p:sp>
          <p:nvSpPr>
            <p:cNvPr id="117792" name="Text Box 74"/>
            <p:cNvSpPr txBox="1">
              <a:spLocks noChangeArrowheads="1"/>
            </p:cNvSpPr>
            <p:nvPr/>
          </p:nvSpPr>
          <p:spPr bwMode="auto">
            <a:xfrm>
              <a:off x="2352" y="3024"/>
              <a:ext cx="1776" cy="19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valE 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 valB + </a:t>
              </a:r>
              <a:r>
                <a:rPr lang="en-US" sz="1600">
                  <a:solidFill>
                    <a:srgbClr val="FF3300"/>
                  </a:solidFill>
                  <a:sym typeface="Symbol" charset="0"/>
                </a:rPr>
                <a:t>4</a:t>
              </a:r>
            </a:p>
          </p:txBody>
        </p:sp>
        <p:sp>
          <p:nvSpPr>
            <p:cNvPr id="117793" name="Text Box 75"/>
            <p:cNvSpPr txBox="1">
              <a:spLocks noChangeArrowheads="1"/>
            </p:cNvSpPr>
            <p:nvPr/>
          </p:nvSpPr>
          <p:spPr bwMode="auto">
            <a:xfrm>
              <a:off x="4224" y="3024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Increment stack pointer</a:t>
              </a:r>
            </a:p>
          </p:txBody>
        </p:sp>
        <p:sp>
          <p:nvSpPr>
            <p:cNvPr id="117794" name="Text Box 76"/>
            <p:cNvSpPr txBox="1">
              <a:spLocks noChangeArrowheads="1"/>
            </p:cNvSpPr>
            <p:nvPr/>
          </p:nvSpPr>
          <p:spPr bwMode="auto">
            <a:xfrm>
              <a:off x="2352" y="302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</p:grpSp>
      <p:sp>
        <p:nvSpPr>
          <p:cNvPr id="117764" name="Text Box 78"/>
          <p:cNvSpPr txBox="1">
            <a:spLocks noChangeArrowheads="1"/>
          </p:cNvSpPr>
          <p:nvPr/>
        </p:nvSpPr>
        <p:spPr bwMode="auto">
          <a:xfrm>
            <a:off x="839366" y="5063978"/>
            <a:ext cx="8012128" cy="1806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int aluA = [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	icode in { IRRMOVL, IOPL } : valA;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	icode in { IIRMOVL, IRMMOVL, IMRMOVL } : valC;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	icode in { ICALL, IPUSHL } : -4;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	icode in { IRET, IPOPL } : 4;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	# Other instructions don't need ALU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204670128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9606" eaLnBrk="1" hangingPunct="1">
              <a:defRPr/>
            </a:pPr>
            <a:r>
              <a:rPr lang="en-US">
                <a:ea typeface="+mj-ea"/>
                <a:cs typeface="+mj-cs"/>
              </a:rPr>
              <a:t>ALU Operation</a:t>
            </a:r>
          </a:p>
        </p:txBody>
      </p:sp>
      <p:sp>
        <p:nvSpPr>
          <p:cNvPr id="118786" name="Text Box 3"/>
          <p:cNvSpPr txBox="1">
            <a:spLocks noChangeArrowheads="1"/>
          </p:cNvSpPr>
          <p:nvPr/>
        </p:nvSpPr>
        <p:spPr bwMode="auto">
          <a:xfrm>
            <a:off x="4883600" y="5725603"/>
            <a:ext cx="2823321" cy="30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>
              <a:solidFill>
                <a:srgbClr val="000066"/>
              </a:solidFill>
            </a:endParaRPr>
          </a:p>
        </p:txBody>
      </p:sp>
      <p:grpSp>
        <p:nvGrpSpPr>
          <p:cNvPr id="118787" name="Group 4"/>
          <p:cNvGrpSpPr>
            <a:grpSpLocks/>
          </p:cNvGrpSpPr>
          <p:nvPr/>
        </p:nvGrpSpPr>
        <p:grpSpPr bwMode="auto">
          <a:xfrm>
            <a:off x="1526120" y="916096"/>
            <a:ext cx="7020150" cy="4427800"/>
            <a:chOff x="1584" y="432"/>
            <a:chExt cx="4416" cy="2784"/>
          </a:xfrm>
        </p:grpSpPr>
        <p:sp>
          <p:nvSpPr>
            <p:cNvPr id="118789" name="Text Box 5"/>
            <p:cNvSpPr txBox="1">
              <a:spLocks noChangeArrowheads="1"/>
            </p:cNvSpPr>
            <p:nvPr/>
          </p:nvSpPr>
          <p:spPr bwMode="auto">
            <a:xfrm>
              <a:off x="2352" y="2544"/>
              <a:ext cx="1776" cy="19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valE 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 valB </a:t>
              </a:r>
              <a:r>
                <a:rPr lang="en-US" sz="1600">
                  <a:solidFill>
                    <a:srgbClr val="FF3300"/>
                  </a:solidFill>
                  <a:sym typeface="Symbol" charset="0"/>
                </a:rPr>
                <a:t>+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 –4</a:t>
              </a:r>
            </a:p>
          </p:txBody>
        </p:sp>
        <p:sp>
          <p:nvSpPr>
            <p:cNvPr id="118790" name="Text Box 6"/>
            <p:cNvSpPr txBox="1">
              <a:spLocks noChangeArrowheads="1"/>
            </p:cNvSpPr>
            <p:nvPr/>
          </p:nvSpPr>
          <p:spPr bwMode="auto">
            <a:xfrm>
              <a:off x="4224" y="2544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Decrement stack pointer</a:t>
              </a:r>
            </a:p>
          </p:txBody>
        </p:sp>
        <p:sp>
          <p:nvSpPr>
            <p:cNvPr id="118791" name="Text Box 7"/>
            <p:cNvSpPr txBox="1">
              <a:spLocks noChangeArrowheads="1"/>
            </p:cNvSpPr>
            <p:nvPr/>
          </p:nvSpPr>
          <p:spPr bwMode="auto">
            <a:xfrm>
              <a:off x="2352" y="2064"/>
              <a:ext cx="1776" cy="19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  <a:sym typeface="Symbol" charset="0"/>
              </a:endParaRPr>
            </a:p>
          </p:txBody>
        </p:sp>
        <p:sp>
          <p:nvSpPr>
            <p:cNvPr id="118792" name="Text Box 8"/>
            <p:cNvSpPr txBox="1">
              <a:spLocks noChangeArrowheads="1"/>
            </p:cNvSpPr>
            <p:nvPr/>
          </p:nvSpPr>
          <p:spPr bwMode="auto">
            <a:xfrm>
              <a:off x="4224" y="2064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No operation</a:t>
              </a:r>
            </a:p>
          </p:txBody>
        </p:sp>
        <p:sp>
          <p:nvSpPr>
            <p:cNvPr id="118793" name="Text Box 9"/>
            <p:cNvSpPr txBox="1">
              <a:spLocks noChangeArrowheads="1"/>
            </p:cNvSpPr>
            <p:nvPr/>
          </p:nvSpPr>
          <p:spPr bwMode="auto">
            <a:xfrm>
              <a:off x="2352" y="1584"/>
              <a:ext cx="1776" cy="19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valE 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 valB </a:t>
              </a:r>
              <a:r>
                <a:rPr lang="en-US" sz="1600">
                  <a:solidFill>
                    <a:srgbClr val="FF3300"/>
                  </a:solidFill>
                  <a:sym typeface="Symbol" charset="0"/>
                </a:rPr>
                <a:t>+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 4</a:t>
              </a:r>
            </a:p>
          </p:txBody>
        </p:sp>
        <p:sp>
          <p:nvSpPr>
            <p:cNvPr id="118794" name="Text Box 10"/>
            <p:cNvSpPr txBox="1">
              <a:spLocks noChangeArrowheads="1"/>
            </p:cNvSpPr>
            <p:nvPr/>
          </p:nvSpPr>
          <p:spPr bwMode="auto">
            <a:xfrm>
              <a:off x="4224" y="1584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Increment stack pointer</a:t>
              </a:r>
            </a:p>
          </p:txBody>
        </p:sp>
        <p:sp>
          <p:nvSpPr>
            <p:cNvPr id="118795" name="Text Box 11"/>
            <p:cNvSpPr txBox="1">
              <a:spLocks noChangeArrowheads="1"/>
            </p:cNvSpPr>
            <p:nvPr/>
          </p:nvSpPr>
          <p:spPr bwMode="auto">
            <a:xfrm>
              <a:off x="2352" y="1104"/>
              <a:ext cx="1776" cy="19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valE 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 valB </a:t>
              </a:r>
              <a:r>
                <a:rPr lang="en-US" sz="1600">
                  <a:solidFill>
                    <a:srgbClr val="FF3300"/>
                  </a:solidFill>
                  <a:sym typeface="Symbol" charset="0"/>
                </a:rPr>
                <a:t>+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 valC</a:t>
              </a:r>
            </a:p>
          </p:txBody>
        </p:sp>
        <p:sp>
          <p:nvSpPr>
            <p:cNvPr id="118796" name="Text Box 12"/>
            <p:cNvSpPr txBox="1">
              <a:spLocks noChangeArrowheads="1"/>
            </p:cNvSpPr>
            <p:nvPr/>
          </p:nvSpPr>
          <p:spPr bwMode="auto">
            <a:xfrm>
              <a:off x="4224" y="1104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Compute effective address</a:t>
              </a:r>
            </a:p>
          </p:txBody>
        </p:sp>
        <p:sp>
          <p:nvSpPr>
            <p:cNvPr id="118797" name="Text Box 13"/>
            <p:cNvSpPr txBox="1">
              <a:spLocks noChangeArrowheads="1"/>
            </p:cNvSpPr>
            <p:nvPr/>
          </p:nvSpPr>
          <p:spPr bwMode="auto">
            <a:xfrm>
              <a:off x="2352" y="624"/>
              <a:ext cx="1776" cy="19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valE 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 valB </a:t>
              </a:r>
              <a:r>
                <a:rPr lang="en-US" sz="1600">
                  <a:solidFill>
                    <a:srgbClr val="FF3300"/>
                  </a:solidFill>
                  <a:sym typeface="Symbol" charset="0"/>
                </a:rPr>
                <a:t>OP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 valA</a:t>
              </a:r>
            </a:p>
          </p:txBody>
        </p:sp>
        <p:sp>
          <p:nvSpPr>
            <p:cNvPr id="118798" name="Text Box 14"/>
            <p:cNvSpPr txBox="1">
              <a:spLocks noChangeArrowheads="1"/>
            </p:cNvSpPr>
            <p:nvPr/>
          </p:nvSpPr>
          <p:spPr bwMode="auto">
            <a:xfrm>
              <a:off x="4224" y="624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Perform ALU operation</a:t>
              </a:r>
            </a:p>
          </p:txBody>
        </p:sp>
        <p:sp>
          <p:nvSpPr>
            <p:cNvPr id="118799" name="Text Box 15"/>
            <p:cNvSpPr txBox="1">
              <a:spLocks noChangeArrowheads="1"/>
            </p:cNvSpPr>
            <p:nvPr/>
          </p:nvSpPr>
          <p:spPr bwMode="auto">
            <a:xfrm>
              <a:off x="2352" y="432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OPl rA, rB</a:t>
              </a:r>
            </a:p>
          </p:txBody>
        </p:sp>
        <p:sp>
          <p:nvSpPr>
            <p:cNvPr id="118800" name="Text Box 16"/>
            <p:cNvSpPr txBox="1">
              <a:spLocks noChangeArrowheads="1"/>
            </p:cNvSpPr>
            <p:nvPr/>
          </p:nvSpPr>
          <p:spPr bwMode="auto">
            <a:xfrm>
              <a:off x="1584" y="624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Execute</a:t>
              </a:r>
            </a:p>
          </p:txBody>
        </p:sp>
        <p:sp>
          <p:nvSpPr>
            <p:cNvPr id="118801" name="Text Box 17"/>
            <p:cNvSpPr txBox="1">
              <a:spLocks noChangeArrowheads="1"/>
            </p:cNvSpPr>
            <p:nvPr/>
          </p:nvSpPr>
          <p:spPr bwMode="auto">
            <a:xfrm>
              <a:off x="2352" y="912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  <a:latin typeface="Courier New" charset="0"/>
                </a:rPr>
                <a:t>rmmovl</a:t>
              </a:r>
              <a:r>
                <a:rPr lang="en-US" sz="1600">
                  <a:solidFill>
                    <a:srgbClr val="000066"/>
                  </a:solidFill>
                </a:rPr>
                <a:t> rA, D(rB)</a:t>
              </a:r>
            </a:p>
          </p:txBody>
        </p:sp>
        <p:sp>
          <p:nvSpPr>
            <p:cNvPr id="118802" name="Text Box 18"/>
            <p:cNvSpPr txBox="1">
              <a:spLocks noChangeArrowheads="1"/>
            </p:cNvSpPr>
            <p:nvPr/>
          </p:nvSpPr>
          <p:spPr bwMode="auto">
            <a:xfrm>
              <a:off x="2352" y="110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118803" name="Text Box 19"/>
            <p:cNvSpPr txBox="1">
              <a:spLocks noChangeArrowheads="1"/>
            </p:cNvSpPr>
            <p:nvPr/>
          </p:nvSpPr>
          <p:spPr bwMode="auto">
            <a:xfrm>
              <a:off x="2352" y="1392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  <a:latin typeface="Courier New" charset="0"/>
                </a:rPr>
                <a:t>popl</a:t>
              </a:r>
              <a:r>
                <a:rPr lang="en-US" sz="1600">
                  <a:solidFill>
                    <a:srgbClr val="000066"/>
                  </a:solidFill>
                </a:rPr>
                <a:t> rA</a:t>
              </a:r>
            </a:p>
          </p:txBody>
        </p:sp>
        <p:sp>
          <p:nvSpPr>
            <p:cNvPr id="118804" name="Text Box 20"/>
            <p:cNvSpPr txBox="1">
              <a:spLocks noChangeArrowheads="1"/>
            </p:cNvSpPr>
            <p:nvPr/>
          </p:nvSpPr>
          <p:spPr bwMode="auto">
            <a:xfrm>
              <a:off x="2352" y="158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118805" name="Text Box 21"/>
            <p:cNvSpPr txBox="1">
              <a:spLocks noChangeArrowheads="1"/>
            </p:cNvSpPr>
            <p:nvPr/>
          </p:nvSpPr>
          <p:spPr bwMode="auto">
            <a:xfrm>
              <a:off x="2352" y="1872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jXX Dest</a:t>
              </a:r>
            </a:p>
          </p:txBody>
        </p:sp>
        <p:sp>
          <p:nvSpPr>
            <p:cNvPr id="118806" name="Text Box 22"/>
            <p:cNvSpPr txBox="1">
              <a:spLocks noChangeArrowheads="1"/>
            </p:cNvSpPr>
            <p:nvPr/>
          </p:nvSpPr>
          <p:spPr bwMode="auto">
            <a:xfrm>
              <a:off x="2352" y="206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118807" name="Text Box 23"/>
            <p:cNvSpPr txBox="1">
              <a:spLocks noChangeArrowheads="1"/>
            </p:cNvSpPr>
            <p:nvPr/>
          </p:nvSpPr>
          <p:spPr bwMode="auto">
            <a:xfrm>
              <a:off x="2352" y="2352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  <a:latin typeface="Courier New" charset="0"/>
                </a:rPr>
                <a:t>call</a:t>
              </a:r>
              <a:r>
                <a:rPr lang="en-US" sz="1600">
                  <a:solidFill>
                    <a:srgbClr val="000066"/>
                  </a:solidFill>
                </a:rPr>
                <a:t> Dest</a:t>
              </a:r>
            </a:p>
          </p:txBody>
        </p:sp>
        <p:sp>
          <p:nvSpPr>
            <p:cNvPr id="118808" name="Text Box 24"/>
            <p:cNvSpPr txBox="1">
              <a:spLocks noChangeArrowheads="1"/>
            </p:cNvSpPr>
            <p:nvPr/>
          </p:nvSpPr>
          <p:spPr bwMode="auto">
            <a:xfrm>
              <a:off x="2352" y="2832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  <a:latin typeface="Courier New" charset="0"/>
                </a:rPr>
                <a:t>ret</a:t>
              </a:r>
            </a:p>
          </p:txBody>
        </p:sp>
        <p:sp>
          <p:nvSpPr>
            <p:cNvPr id="118809" name="Text Box 25"/>
            <p:cNvSpPr txBox="1">
              <a:spLocks noChangeArrowheads="1"/>
            </p:cNvSpPr>
            <p:nvPr/>
          </p:nvSpPr>
          <p:spPr bwMode="auto">
            <a:xfrm>
              <a:off x="2352" y="62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118810" name="Text Box 26"/>
            <p:cNvSpPr txBox="1">
              <a:spLocks noChangeArrowheads="1"/>
            </p:cNvSpPr>
            <p:nvPr/>
          </p:nvSpPr>
          <p:spPr bwMode="auto">
            <a:xfrm>
              <a:off x="2352" y="254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118811" name="Text Box 27"/>
            <p:cNvSpPr txBox="1">
              <a:spLocks noChangeArrowheads="1"/>
            </p:cNvSpPr>
            <p:nvPr/>
          </p:nvSpPr>
          <p:spPr bwMode="auto">
            <a:xfrm>
              <a:off x="1584" y="1104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Execute</a:t>
              </a:r>
            </a:p>
          </p:txBody>
        </p:sp>
        <p:sp>
          <p:nvSpPr>
            <p:cNvPr id="118812" name="Text Box 28"/>
            <p:cNvSpPr txBox="1">
              <a:spLocks noChangeArrowheads="1"/>
            </p:cNvSpPr>
            <p:nvPr/>
          </p:nvSpPr>
          <p:spPr bwMode="auto">
            <a:xfrm>
              <a:off x="1584" y="1584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Execute</a:t>
              </a:r>
            </a:p>
          </p:txBody>
        </p:sp>
        <p:sp>
          <p:nvSpPr>
            <p:cNvPr id="118813" name="Text Box 29"/>
            <p:cNvSpPr txBox="1">
              <a:spLocks noChangeArrowheads="1"/>
            </p:cNvSpPr>
            <p:nvPr/>
          </p:nvSpPr>
          <p:spPr bwMode="auto">
            <a:xfrm>
              <a:off x="1584" y="2064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Execute</a:t>
              </a:r>
            </a:p>
          </p:txBody>
        </p:sp>
        <p:sp>
          <p:nvSpPr>
            <p:cNvPr id="118814" name="Text Box 30"/>
            <p:cNvSpPr txBox="1">
              <a:spLocks noChangeArrowheads="1"/>
            </p:cNvSpPr>
            <p:nvPr/>
          </p:nvSpPr>
          <p:spPr bwMode="auto">
            <a:xfrm>
              <a:off x="1584" y="2544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Execute</a:t>
              </a:r>
            </a:p>
          </p:txBody>
        </p:sp>
        <p:sp>
          <p:nvSpPr>
            <p:cNvPr id="118815" name="Text Box 31"/>
            <p:cNvSpPr txBox="1">
              <a:spLocks noChangeArrowheads="1"/>
            </p:cNvSpPr>
            <p:nvPr/>
          </p:nvSpPr>
          <p:spPr bwMode="auto">
            <a:xfrm>
              <a:off x="1584" y="3024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Execute</a:t>
              </a:r>
            </a:p>
          </p:txBody>
        </p:sp>
        <p:sp>
          <p:nvSpPr>
            <p:cNvPr id="118816" name="Text Box 32"/>
            <p:cNvSpPr txBox="1">
              <a:spLocks noChangeArrowheads="1"/>
            </p:cNvSpPr>
            <p:nvPr/>
          </p:nvSpPr>
          <p:spPr bwMode="auto">
            <a:xfrm>
              <a:off x="2352" y="3024"/>
              <a:ext cx="1776" cy="19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valE 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 valB </a:t>
              </a:r>
              <a:r>
                <a:rPr lang="en-US" sz="1600">
                  <a:solidFill>
                    <a:srgbClr val="FF3300"/>
                  </a:solidFill>
                  <a:sym typeface="Symbol" charset="0"/>
                </a:rPr>
                <a:t>+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 4</a:t>
              </a:r>
            </a:p>
          </p:txBody>
        </p:sp>
        <p:sp>
          <p:nvSpPr>
            <p:cNvPr id="118817" name="Text Box 33"/>
            <p:cNvSpPr txBox="1">
              <a:spLocks noChangeArrowheads="1"/>
            </p:cNvSpPr>
            <p:nvPr/>
          </p:nvSpPr>
          <p:spPr bwMode="auto">
            <a:xfrm>
              <a:off x="4224" y="3024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Increment stack pointer</a:t>
              </a:r>
            </a:p>
          </p:txBody>
        </p:sp>
        <p:sp>
          <p:nvSpPr>
            <p:cNvPr id="118818" name="Text Box 34"/>
            <p:cNvSpPr txBox="1">
              <a:spLocks noChangeArrowheads="1"/>
            </p:cNvSpPr>
            <p:nvPr/>
          </p:nvSpPr>
          <p:spPr bwMode="auto">
            <a:xfrm>
              <a:off x="2352" y="302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</p:grpSp>
      <p:sp>
        <p:nvSpPr>
          <p:cNvPr id="118788" name="Text Box 35"/>
          <p:cNvSpPr txBox="1">
            <a:spLocks noChangeArrowheads="1"/>
          </p:cNvSpPr>
          <p:nvPr/>
        </p:nvSpPr>
        <p:spPr bwMode="auto">
          <a:xfrm>
            <a:off x="1755037" y="5496579"/>
            <a:ext cx="5722949" cy="1071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int alufun = [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	icode == IOPL : ifun;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	1 : ALUADD;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388304129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9606" eaLnBrk="1" hangingPunct="1">
              <a:defRPr/>
            </a:pPr>
            <a:r>
              <a:rPr lang="en-US">
                <a:ea typeface="+mj-ea"/>
                <a:cs typeface="+mj-cs"/>
              </a:rPr>
              <a:t>Memory Logic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5241" y="1297803"/>
            <a:ext cx="4287443" cy="2519265"/>
          </a:xfrm>
        </p:spPr>
        <p:txBody>
          <a:bodyPr/>
          <a:lstStyle/>
          <a:p>
            <a:pPr marL="384409" indent="-384409" defTabSz="909606" eaLnBrk="1" hangingPunct="1">
              <a:defRPr/>
            </a:pPr>
            <a:r>
              <a:rPr lang="en-US">
                <a:ea typeface="+mn-ea"/>
                <a:cs typeface="+mn-cs"/>
              </a:rPr>
              <a:t>Memory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defRPr/>
            </a:pPr>
            <a:r>
              <a:rPr lang="en-US"/>
              <a:t>Reads or writes memory word</a:t>
            </a:r>
          </a:p>
          <a:p>
            <a:pPr marL="384409" indent="-384409" defTabSz="909606" eaLnBrk="1" hangingPunct="1">
              <a:defRPr/>
            </a:pPr>
            <a:r>
              <a:rPr lang="en-US">
                <a:ea typeface="+mn-ea"/>
                <a:cs typeface="+mn-cs"/>
              </a:rPr>
              <a:t>Control Logic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defRPr/>
            </a:pPr>
            <a:r>
              <a:rPr lang="en-US"/>
              <a:t>Mem. read: should word be read?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defRPr/>
            </a:pPr>
            <a:r>
              <a:rPr lang="en-US"/>
              <a:t>Mem. write: should word be written?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defRPr/>
            </a:pPr>
            <a:r>
              <a:rPr lang="en-US"/>
              <a:t>Mem. addr.: Select address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defRPr/>
            </a:pPr>
            <a:r>
              <a:rPr lang="en-US"/>
              <a:t>Mem. data.: Select data</a:t>
            </a:r>
          </a:p>
        </p:txBody>
      </p:sp>
      <p:pic>
        <p:nvPicPr>
          <p:cNvPr id="11981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600" y="1374145"/>
            <a:ext cx="3370181" cy="3142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287925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9606" eaLnBrk="1" hangingPunct="1">
              <a:defRPr/>
            </a:pPr>
            <a:r>
              <a:rPr lang="en-US">
                <a:ea typeface="+mj-ea"/>
                <a:cs typeface="+mj-cs"/>
              </a:rPr>
              <a:t>Memory Address</a:t>
            </a:r>
          </a:p>
        </p:txBody>
      </p:sp>
      <p:grpSp>
        <p:nvGrpSpPr>
          <p:cNvPr id="120834" name="Group 3"/>
          <p:cNvGrpSpPr>
            <a:grpSpLocks/>
          </p:cNvGrpSpPr>
          <p:nvPr/>
        </p:nvGrpSpPr>
        <p:grpSpPr bwMode="auto">
          <a:xfrm>
            <a:off x="1907650" y="916096"/>
            <a:ext cx="7020150" cy="4427800"/>
            <a:chOff x="1008" y="864"/>
            <a:chExt cx="4416" cy="2784"/>
          </a:xfrm>
        </p:grpSpPr>
        <p:sp>
          <p:nvSpPr>
            <p:cNvPr id="120836" name="Text Box 4"/>
            <p:cNvSpPr txBox="1">
              <a:spLocks noChangeArrowheads="1"/>
            </p:cNvSpPr>
            <p:nvPr/>
          </p:nvSpPr>
          <p:spPr bwMode="auto">
            <a:xfrm>
              <a:off x="1776" y="86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OPl rA, rB</a:t>
              </a:r>
            </a:p>
          </p:txBody>
        </p:sp>
        <p:sp>
          <p:nvSpPr>
            <p:cNvPr id="120837" name="Text Box 5"/>
            <p:cNvSpPr txBox="1">
              <a:spLocks noChangeArrowheads="1"/>
            </p:cNvSpPr>
            <p:nvPr/>
          </p:nvSpPr>
          <p:spPr bwMode="auto">
            <a:xfrm>
              <a:off x="1008" y="1056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Memory</a:t>
              </a:r>
            </a:p>
          </p:txBody>
        </p:sp>
        <p:sp>
          <p:nvSpPr>
            <p:cNvPr id="120838" name="Text Box 6"/>
            <p:cNvSpPr txBox="1">
              <a:spLocks noChangeArrowheads="1"/>
            </p:cNvSpPr>
            <p:nvPr/>
          </p:nvSpPr>
          <p:spPr bwMode="auto">
            <a:xfrm>
              <a:off x="1776" y="134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  <a:latin typeface="Courier New" charset="0"/>
                </a:rPr>
                <a:t>rmmovl</a:t>
              </a:r>
              <a:r>
                <a:rPr lang="en-US" sz="1600">
                  <a:solidFill>
                    <a:srgbClr val="000066"/>
                  </a:solidFill>
                </a:rPr>
                <a:t> rA, D(rB)</a:t>
              </a:r>
            </a:p>
          </p:txBody>
        </p:sp>
        <p:sp>
          <p:nvSpPr>
            <p:cNvPr id="120839" name="Text Box 7"/>
            <p:cNvSpPr txBox="1">
              <a:spLocks noChangeArrowheads="1"/>
            </p:cNvSpPr>
            <p:nvPr/>
          </p:nvSpPr>
          <p:spPr bwMode="auto">
            <a:xfrm>
              <a:off x="1776" y="182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  <a:latin typeface="Courier New" charset="0"/>
                </a:rPr>
                <a:t>popl</a:t>
              </a:r>
              <a:r>
                <a:rPr lang="en-US" sz="1600">
                  <a:solidFill>
                    <a:srgbClr val="000066"/>
                  </a:solidFill>
                </a:rPr>
                <a:t> rA</a:t>
              </a:r>
            </a:p>
          </p:txBody>
        </p:sp>
        <p:sp>
          <p:nvSpPr>
            <p:cNvPr id="120840" name="Text Box 8"/>
            <p:cNvSpPr txBox="1">
              <a:spLocks noChangeArrowheads="1"/>
            </p:cNvSpPr>
            <p:nvPr/>
          </p:nvSpPr>
          <p:spPr bwMode="auto">
            <a:xfrm>
              <a:off x="1776" y="230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jXX Dest</a:t>
              </a:r>
            </a:p>
          </p:txBody>
        </p:sp>
        <p:sp>
          <p:nvSpPr>
            <p:cNvPr id="120841" name="Text Box 9"/>
            <p:cNvSpPr txBox="1">
              <a:spLocks noChangeArrowheads="1"/>
            </p:cNvSpPr>
            <p:nvPr/>
          </p:nvSpPr>
          <p:spPr bwMode="auto">
            <a:xfrm>
              <a:off x="1776" y="278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  <a:latin typeface="Courier New" charset="0"/>
                </a:rPr>
                <a:t>call</a:t>
              </a:r>
              <a:r>
                <a:rPr lang="en-US" sz="1600">
                  <a:solidFill>
                    <a:srgbClr val="000066"/>
                  </a:solidFill>
                </a:rPr>
                <a:t> Dest</a:t>
              </a:r>
            </a:p>
          </p:txBody>
        </p:sp>
        <p:sp>
          <p:nvSpPr>
            <p:cNvPr id="120842" name="Text Box 10"/>
            <p:cNvSpPr txBox="1">
              <a:spLocks noChangeArrowheads="1"/>
            </p:cNvSpPr>
            <p:nvPr/>
          </p:nvSpPr>
          <p:spPr bwMode="auto">
            <a:xfrm>
              <a:off x="1776" y="326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  <a:latin typeface="Courier New" charset="0"/>
                </a:rPr>
                <a:t>ret</a:t>
              </a:r>
            </a:p>
          </p:txBody>
        </p:sp>
        <p:sp>
          <p:nvSpPr>
            <p:cNvPr id="120843" name="Text Box 11"/>
            <p:cNvSpPr txBox="1">
              <a:spLocks noChangeArrowheads="1"/>
            </p:cNvSpPr>
            <p:nvPr/>
          </p:nvSpPr>
          <p:spPr bwMode="auto">
            <a:xfrm>
              <a:off x="1776" y="1056"/>
              <a:ext cx="1776" cy="192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  </a:t>
              </a:r>
            </a:p>
          </p:txBody>
        </p:sp>
        <p:sp>
          <p:nvSpPr>
            <p:cNvPr id="120844" name="Text Box 12"/>
            <p:cNvSpPr txBox="1">
              <a:spLocks noChangeArrowheads="1"/>
            </p:cNvSpPr>
            <p:nvPr/>
          </p:nvSpPr>
          <p:spPr bwMode="auto">
            <a:xfrm>
              <a:off x="3648" y="1056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No operation </a:t>
              </a:r>
            </a:p>
          </p:txBody>
        </p:sp>
        <p:grpSp>
          <p:nvGrpSpPr>
            <p:cNvPr id="120845" name="Group 13"/>
            <p:cNvGrpSpPr>
              <a:grpSpLocks/>
            </p:cNvGrpSpPr>
            <p:nvPr/>
          </p:nvGrpSpPr>
          <p:grpSpPr bwMode="auto">
            <a:xfrm>
              <a:off x="1008" y="1536"/>
              <a:ext cx="4416" cy="192"/>
              <a:chOff x="576" y="2352"/>
              <a:chExt cx="4416" cy="192"/>
            </a:xfrm>
          </p:grpSpPr>
          <p:sp>
            <p:nvSpPr>
              <p:cNvPr id="120861" name="Text Box 14"/>
              <p:cNvSpPr txBox="1">
                <a:spLocks noChangeArrowheads="1"/>
              </p:cNvSpPr>
              <p:nvPr/>
            </p:nvSpPr>
            <p:spPr bwMode="auto">
              <a:xfrm>
                <a:off x="1344" y="2352"/>
                <a:ext cx="1776" cy="192"/>
              </a:xfrm>
              <a:prstGeom prst="rect">
                <a:avLst/>
              </a:prstGeom>
              <a:solidFill>
                <a:srgbClr val="CCFF99"/>
              </a:solidFill>
              <a:ln w="19050">
                <a:solidFill>
                  <a:schemeClr val="tx1"/>
                </a:solidFill>
                <a:miter lim="800000"/>
                <a:headEnd/>
                <a:tailEnd type="none" w="sm" len="sm"/>
              </a:ln>
            </p:spPr>
            <p:txBody>
              <a:bodyPr lIns="45720" rIns="45720"/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sz="1600">
                    <a:solidFill>
                      <a:srgbClr val="000066"/>
                    </a:solidFill>
                  </a:rPr>
                  <a:t> M</a:t>
                </a:r>
                <a:r>
                  <a:rPr lang="en-US" sz="1600" baseline="-25000">
                    <a:solidFill>
                      <a:srgbClr val="000066"/>
                    </a:solidFill>
                  </a:rPr>
                  <a:t>4</a:t>
                </a:r>
                <a:r>
                  <a:rPr lang="en-US" sz="1600">
                    <a:solidFill>
                      <a:srgbClr val="000066"/>
                    </a:solidFill>
                  </a:rPr>
                  <a:t>[</a:t>
                </a:r>
                <a:r>
                  <a:rPr lang="en-US" sz="1600">
                    <a:solidFill>
                      <a:srgbClr val="FF3300"/>
                    </a:solidFill>
                  </a:rPr>
                  <a:t>valE</a:t>
                </a:r>
                <a:r>
                  <a:rPr lang="en-US" sz="1600">
                    <a:solidFill>
                      <a:srgbClr val="000066"/>
                    </a:solidFill>
                  </a:rPr>
                  <a:t>] </a:t>
                </a:r>
                <a:r>
                  <a:rPr lang="en-US" sz="1600">
                    <a:solidFill>
                      <a:srgbClr val="000066"/>
                    </a:solidFill>
                    <a:sym typeface="Symbol" charset="0"/>
                  </a:rPr>
                  <a:t></a:t>
                </a:r>
                <a:r>
                  <a:rPr lang="en-US" sz="1600">
                    <a:solidFill>
                      <a:srgbClr val="000066"/>
                    </a:solidFill>
                  </a:rPr>
                  <a:t> valA</a:t>
                </a:r>
              </a:p>
            </p:txBody>
          </p:sp>
          <p:sp>
            <p:nvSpPr>
              <p:cNvPr id="120862" name="Text Box 15"/>
              <p:cNvSpPr txBox="1">
                <a:spLocks noChangeArrowheads="1"/>
              </p:cNvSpPr>
              <p:nvPr/>
            </p:nvSpPr>
            <p:spPr bwMode="auto">
              <a:xfrm>
                <a:off x="576" y="2352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/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sz="1600">
                    <a:solidFill>
                      <a:srgbClr val="000066"/>
                    </a:solidFill>
                  </a:rPr>
                  <a:t>Memory</a:t>
                </a:r>
              </a:p>
            </p:txBody>
          </p:sp>
          <p:sp>
            <p:nvSpPr>
              <p:cNvPr id="120863" name="Text Box 16"/>
              <p:cNvSpPr txBox="1">
                <a:spLocks noChangeArrowheads="1"/>
              </p:cNvSpPr>
              <p:nvPr/>
            </p:nvSpPr>
            <p:spPr bwMode="auto">
              <a:xfrm>
                <a:off x="3216" y="2352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20" rIns="45720"/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sz="1600">
                    <a:solidFill>
                      <a:srgbClr val="000066"/>
                    </a:solidFill>
                  </a:rPr>
                  <a:t>Write value to memory  </a:t>
                </a:r>
              </a:p>
            </p:txBody>
          </p:sp>
        </p:grpSp>
        <p:grpSp>
          <p:nvGrpSpPr>
            <p:cNvPr id="120846" name="Group 17"/>
            <p:cNvGrpSpPr>
              <a:grpSpLocks/>
            </p:cNvGrpSpPr>
            <p:nvPr/>
          </p:nvGrpSpPr>
          <p:grpSpPr bwMode="auto">
            <a:xfrm>
              <a:off x="1008" y="2016"/>
              <a:ext cx="4416" cy="192"/>
              <a:chOff x="576" y="2352"/>
              <a:chExt cx="4416" cy="192"/>
            </a:xfrm>
          </p:grpSpPr>
          <p:sp>
            <p:nvSpPr>
              <p:cNvPr id="120858" name="Text Box 18"/>
              <p:cNvSpPr txBox="1">
                <a:spLocks noChangeArrowheads="1"/>
              </p:cNvSpPr>
              <p:nvPr/>
            </p:nvSpPr>
            <p:spPr bwMode="auto">
              <a:xfrm>
                <a:off x="1344" y="2352"/>
                <a:ext cx="1776" cy="192"/>
              </a:xfrm>
              <a:prstGeom prst="rect">
                <a:avLst/>
              </a:prstGeom>
              <a:solidFill>
                <a:srgbClr val="CCFF99"/>
              </a:solidFill>
              <a:ln w="19050">
                <a:solidFill>
                  <a:schemeClr val="tx1"/>
                </a:solidFill>
                <a:miter lim="800000"/>
                <a:headEnd/>
                <a:tailEnd type="none" w="sm" len="sm"/>
              </a:ln>
            </p:spPr>
            <p:txBody>
              <a:bodyPr lIns="45720" rIns="45720"/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sz="1600">
                    <a:solidFill>
                      <a:srgbClr val="000066"/>
                    </a:solidFill>
                  </a:rPr>
                  <a:t>valM </a:t>
                </a:r>
                <a:r>
                  <a:rPr lang="en-US" sz="1600">
                    <a:solidFill>
                      <a:srgbClr val="000066"/>
                    </a:solidFill>
                    <a:sym typeface="Symbol" charset="0"/>
                  </a:rPr>
                  <a:t></a:t>
                </a:r>
                <a:r>
                  <a:rPr lang="en-US" sz="1600">
                    <a:solidFill>
                      <a:srgbClr val="000066"/>
                    </a:solidFill>
                  </a:rPr>
                  <a:t> M</a:t>
                </a:r>
                <a:r>
                  <a:rPr lang="en-US" sz="1600" baseline="-25000">
                    <a:solidFill>
                      <a:srgbClr val="000066"/>
                    </a:solidFill>
                  </a:rPr>
                  <a:t>4</a:t>
                </a:r>
                <a:r>
                  <a:rPr lang="en-US" sz="1600">
                    <a:solidFill>
                      <a:srgbClr val="000066"/>
                    </a:solidFill>
                  </a:rPr>
                  <a:t>[</a:t>
                </a:r>
                <a:r>
                  <a:rPr lang="en-US" sz="1600">
                    <a:solidFill>
                      <a:srgbClr val="FF3300"/>
                    </a:solidFill>
                  </a:rPr>
                  <a:t>valA</a:t>
                </a:r>
                <a:r>
                  <a:rPr lang="en-US" sz="1600">
                    <a:solidFill>
                      <a:srgbClr val="000066"/>
                    </a:solidFill>
                  </a:rPr>
                  <a:t>]</a:t>
                </a:r>
              </a:p>
            </p:txBody>
          </p:sp>
          <p:sp>
            <p:nvSpPr>
              <p:cNvPr id="120859" name="Text Box 19"/>
              <p:cNvSpPr txBox="1">
                <a:spLocks noChangeArrowheads="1"/>
              </p:cNvSpPr>
              <p:nvPr/>
            </p:nvSpPr>
            <p:spPr bwMode="auto">
              <a:xfrm>
                <a:off x="576" y="2352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/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sz="1600">
                    <a:solidFill>
                      <a:srgbClr val="000066"/>
                    </a:solidFill>
                  </a:rPr>
                  <a:t>Memory</a:t>
                </a:r>
              </a:p>
            </p:txBody>
          </p:sp>
          <p:sp>
            <p:nvSpPr>
              <p:cNvPr id="120860" name="Text Box 20"/>
              <p:cNvSpPr txBox="1">
                <a:spLocks noChangeArrowheads="1"/>
              </p:cNvSpPr>
              <p:nvPr/>
            </p:nvSpPr>
            <p:spPr bwMode="auto">
              <a:xfrm>
                <a:off x="3216" y="2352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20" rIns="45720"/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sz="1600">
                    <a:solidFill>
                      <a:srgbClr val="000066"/>
                    </a:solidFill>
                  </a:rPr>
                  <a:t>Read from stack </a:t>
                </a:r>
              </a:p>
            </p:txBody>
          </p:sp>
        </p:grpSp>
        <p:grpSp>
          <p:nvGrpSpPr>
            <p:cNvPr id="120847" name="Group 21"/>
            <p:cNvGrpSpPr>
              <a:grpSpLocks/>
            </p:cNvGrpSpPr>
            <p:nvPr/>
          </p:nvGrpSpPr>
          <p:grpSpPr bwMode="auto">
            <a:xfrm>
              <a:off x="1008" y="2976"/>
              <a:ext cx="4416" cy="192"/>
              <a:chOff x="576" y="2352"/>
              <a:chExt cx="4416" cy="192"/>
            </a:xfrm>
          </p:grpSpPr>
          <p:sp>
            <p:nvSpPr>
              <p:cNvPr id="120855" name="Text Box 22"/>
              <p:cNvSpPr txBox="1">
                <a:spLocks noChangeArrowheads="1"/>
              </p:cNvSpPr>
              <p:nvPr/>
            </p:nvSpPr>
            <p:spPr bwMode="auto">
              <a:xfrm>
                <a:off x="1344" y="2352"/>
                <a:ext cx="1776" cy="192"/>
              </a:xfrm>
              <a:prstGeom prst="rect">
                <a:avLst/>
              </a:prstGeom>
              <a:solidFill>
                <a:srgbClr val="CCFF99"/>
              </a:solidFill>
              <a:ln w="19050">
                <a:solidFill>
                  <a:schemeClr val="tx1"/>
                </a:solidFill>
                <a:miter lim="800000"/>
                <a:headEnd/>
                <a:tailEnd type="none" w="sm" len="sm"/>
              </a:ln>
            </p:spPr>
            <p:txBody>
              <a:bodyPr lIns="45720" rIns="45720"/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sz="1600">
                    <a:solidFill>
                      <a:srgbClr val="000066"/>
                    </a:solidFill>
                  </a:rPr>
                  <a:t>M</a:t>
                </a:r>
                <a:r>
                  <a:rPr lang="en-US" sz="1600" baseline="-25000">
                    <a:solidFill>
                      <a:srgbClr val="000066"/>
                    </a:solidFill>
                  </a:rPr>
                  <a:t>4</a:t>
                </a:r>
                <a:r>
                  <a:rPr lang="en-US" sz="1600">
                    <a:solidFill>
                      <a:srgbClr val="000066"/>
                    </a:solidFill>
                  </a:rPr>
                  <a:t>[</a:t>
                </a:r>
                <a:r>
                  <a:rPr lang="en-US" sz="1600">
                    <a:solidFill>
                      <a:srgbClr val="FF3300"/>
                    </a:solidFill>
                  </a:rPr>
                  <a:t>valE</a:t>
                </a:r>
                <a:r>
                  <a:rPr lang="en-US" sz="1600">
                    <a:solidFill>
                      <a:srgbClr val="000066"/>
                    </a:solidFill>
                  </a:rPr>
                  <a:t>] </a:t>
                </a:r>
                <a:r>
                  <a:rPr lang="en-US" sz="1600">
                    <a:solidFill>
                      <a:srgbClr val="000066"/>
                    </a:solidFill>
                    <a:sym typeface="Symbol" charset="0"/>
                  </a:rPr>
                  <a:t></a:t>
                </a:r>
                <a:r>
                  <a:rPr lang="en-US" sz="1600">
                    <a:solidFill>
                      <a:srgbClr val="000066"/>
                    </a:solidFill>
                  </a:rPr>
                  <a:t> valP </a:t>
                </a:r>
              </a:p>
            </p:txBody>
          </p:sp>
          <p:sp>
            <p:nvSpPr>
              <p:cNvPr id="120856" name="Text Box 23"/>
              <p:cNvSpPr txBox="1">
                <a:spLocks noChangeArrowheads="1"/>
              </p:cNvSpPr>
              <p:nvPr/>
            </p:nvSpPr>
            <p:spPr bwMode="auto">
              <a:xfrm>
                <a:off x="576" y="2352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/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sz="1600">
                    <a:solidFill>
                      <a:srgbClr val="000066"/>
                    </a:solidFill>
                  </a:rPr>
                  <a:t>Memory</a:t>
                </a:r>
              </a:p>
            </p:txBody>
          </p:sp>
          <p:sp>
            <p:nvSpPr>
              <p:cNvPr id="120857" name="Text Box 24"/>
              <p:cNvSpPr txBox="1">
                <a:spLocks noChangeArrowheads="1"/>
              </p:cNvSpPr>
              <p:nvPr/>
            </p:nvSpPr>
            <p:spPr bwMode="auto">
              <a:xfrm>
                <a:off x="3216" y="2352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20" rIns="45720"/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sz="1600">
                    <a:solidFill>
                      <a:srgbClr val="000066"/>
                    </a:solidFill>
                  </a:rPr>
                  <a:t>Write return value on stack </a:t>
                </a:r>
              </a:p>
            </p:txBody>
          </p:sp>
        </p:grpSp>
        <p:grpSp>
          <p:nvGrpSpPr>
            <p:cNvPr id="120848" name="Group 25"/>
            <p:cNvGrpSpPr>
              <a:grpSpLocks/>
            </p:cNvGrpSpPr>
            <p:nvPr/>
          </p:nvGrpSpPr>
          <p:grpSpPr bwMode="auto">
            <a:xfrm>
              <a:off x="1008" y="3456"/>
              <a:ext cx="4416" cy="192"/>
              <a:chOff x="576" y="2352"/>
              <a:chExt cx="4416" cy="192"/>
            </a:xfrm>
          </p:grpSpPr>
          <p:sp>
            <p:nvSpPr>
              <p:cNvPr id="120852" name="Text Box 26"/>
              <p:cNvSpPr txBox="1">
                <a:spLocks noChangeArrowheads="1"/>
              </p:cNvSpPr>
              <p:nvPr/>
            </p:nvSpPr>
            <p:spPr bwMode="auto">
              <a:xfrm>
                <a:off x="1344" y="2352"/>
                <a:ext cx="1776" cy="192"/>
              </a:xfrm>
              <a:prstGeom prst="rect">
                <a:avLst/>
              </a:prstGeom>
              <a:solidFill>
                <a:srgbClr val="CCFF99"/>
              </a:solidFill>
              <a:ln w="19050">
                <a:solidFill>
                  <a:schemeClr val="tx1"/>
                </a:solidFill>
                <a:miter lim="800000"/>
                <a:headEnd/>
                <a:tailEnd type="none" w="sm" len="sm"/>
              </a:ln>
            </p:spPr>
            <p:txBody>
              <a:bodyPr lIns="45720" rIns="45720"/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sz="1600">
                    <a:solidFill>
                      <a:srgbClr val="000066"/>
                    </a:solidFill>
                  </a:rPr>
                  <a:t>valM </a:t>
                </a:r>
                <a:r>
                  <a:rPr lang="en-US" sz="1600">
                    <a:solidFill>
                      <a:srgbClr val="000066"/>
                    </a:solidFill>
                    <a:sym typeface="Symbol" charset="0"/>
                  </a:rPr>
                  <a:t></a:t>
                </a:r>
                <a:r>
                  <a:rPr lang="en-US" sz="1600">
                    <a:solidFill>
                      <a:srgbClr val="000066"/>
                    </a:solidFill>
                  </a:rPr>
                  <a:t> M</a:t>
                </a:r>
                <a:r>
                  <a:rPr lang="en-US" sz="1600" baseline="-25000">
                    <a:solidFill>
                      <a:srgbClr val="000066"/>
                    </a:solidFill>
                  </a:rPr>
                  <a:t>4</a:t>
                </a:r>
                <a:r>
                  <a:rPr lang="en-US" sz="1600">
                    <a:solidFill>
                      <a:srgbClr val="000066"/>
                    </a:solidFill>
                  </a:rPr>
                  <a:t>[</a:t>
                </a:r>
                <a:r>
                  <a:rPr lang="en-US" sz="1600">
                    <a:solidFill>
                      <a:srgbClr val="FF3300"/>
                    </a:solidFill>
                  </a:rPr>
                  <a:t>valA</a:t>
                </a:r>
                <a:r>
                  <a:rPr lang="en-US" sz="1600">
                    <a:solidFill>
                      <a:srgbClr val="000066"/>
                    </a:solidFill>
                  </a:rPr>
                  <a:t>]  </a:t>
                </a:r>
              </a:p>
            </p:txBody>
          </p:sp>
          <p:sp>
            <p:nvSpPr>
              <p:cNvPr id="120853" name="Text Box 27"/>
              <p:cNvSpPr txBox="1">
                <a:spLocks noChangeArrowheads="1"/>
              </p:cNvSpPr>
              <p:nvPr/>
            </p:nvSpPr>
            <p:spPr bwMode="auto">
              <a:xfrm>
                <a:off x="576" y="2352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/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sz="1600">
                    <a:solidFill>
                      <a:srgbClr val="000066"/>
                    </a:solidFill>
                  </a:rPr>
                  <a:t>Memory</a:t>
                </a:r>
              </a:p>
            </p:txBody>
          </p:sp>
          <p:sp>
            <p:nvSpPr>
              <p:cNvPr id="120854" name="Text Box 28"/>
              <p:cNvSpPr txBox="1">
                <a:spLocks noChangeArrowheads="1"/>
              </p:cNvSpPr>
              <p:nvPr/>
            </p:nvSpPr>
            <p:spPr bwMode="auto">
              <a:xfrm>
                <a:off x="3216" y="2352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20" rIns="45720"/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sz="1600">
                    <a:solidFill>
                      <a:srgbClr val="000066"/>
                    </a:solidFill>
                  </a:rPr>
                  <a:t>Read return address</a:t>
                </a:r>
              </a:p>
            </p:txBody>
          </p:sp>
        </p:grpSp>
        <p:sp>
          <p:nvSpPr>
            <p:cNvPr id="120849" name="Text Box 29"/>
            <p:cNvSpPr txBox="1">
              <a:spLocks noChangeArrowheads="1"/>
            </p:cNvSpPr>
            <p:nvPr/>
          </p:nvSpPr>
          <p:spPr bwMode="auto">
            <a:xfrm>
              <a:off x="1008" y="2496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Memory</a:t>
              </a:r>
            </a:p>
          </p:txBody>
        </p:sp>
        <p:sp>
          <p:nvSpPr>
            <p:cNvPr id="120850" name="Text Box 30"/>
            <p:cNvSpPr txBox="1">
              <a:spLocks noChangeArrowheads="1"/>
            </p:cNvSpPr>
            <p:nvPr/>
          </p:nvSpPr>
          <p:spPr bwMode="auto">
            <a:xfrm>
              <a:off x="1776" y="2496"/>
              <a:ext cx="1776" cy="192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  </a:t>
              </a:r>
            </a:p>
          </p:txBody>
        </p:sp>
        <p:sp>
          <p:nvSpPr>
            <p:cNvPr id="120851" name="Text Box 31"/>
            <p:cNvSpPr txBox="1">
              <a:spLocks noChangeArrowheads="1"/>
            </p:cNvSpPr>
            <p:nvPr/>
          </p:nvSpPr>
          <p:spPr bwMode="auto">
            <a:xfrm>
              <a:off x="3648" y="2496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No operation </a:t>
              </a:r>
            </a:p>
          </p:txBody>
        </p:sp>
      </p:grpSp>
      <p:sp>
        <p:nvSpPr>
          <p:cNvPr id="120835" name="Text Box 32"/>
          <p:cNvSpPr txBox="1">
            <a:spLocks noChangeArrowheads="1"/>
          </p:cNvSpPr>
          <p:nvPr/>
        </p:nvSpPr>
        <p:spPr bwMode="auto">
          <a:xfrm>
            <a:off x="915672" y="5477493"/>
            <a:ext cx="8012128" cy="1316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int mem_addr = [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	icode in { IRMMOVL, IPUSHL, ICALL, IMRMOVL } : valE;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	icode in { IPOPL, IRET } : valA;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	# Other instructions don't need address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235510512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9606" eaLnBrk="1" hangingPunct="1">
              <a:defRPr/>
            </a:pPr>
            <a:r>
              <a:rPr lang="en-US">
                <a:ea typeface="+mj-ea"/>
                <a:cs typeface="+mj-cs"/>
              </a:rPr>
              <a:t>Memory Read</a:t>
            </a:r>
          </a:p>
        </p:txBody>
      </p:sp>
      <p:grpSp>
        <p:nvGrpSpPr>
          <p:cNvPr id="121858" name="Group 3"/>
          <p:cNvGrpSpPr>
            <a:grpSpLocks/>
          </p:cNvGrpSpPr>
          <p:nvPr/>
        </p:nvGrpSpPr>
        <p:grpSpPr bwMode="auto">
          <a:xfrm>
            <a:off x="1373508" y="1297803"/>
            <a:ext cx="7020150" cy="4427800"/>
            <a:chOff x="1008" y="864"/>
            <a:chExt cx="4416" cy="2784"/>
          </a:xfrm>
        </p:grpSpPr>
        <p:sp>
          <p:nvSpPr>
            <p:cNvPr id="121860" name="Text Box 4"/>
            <p:cNvSpPr txBox="1">
              <a:spLocks noChangeArrowheads="1"/>
            </p:cNvSpPr>
            <p:nvPr/>
          </p:nvSpPr>
          <p:spPr bwMode="auto">
            <a:xfrm>
              <a:off x="1776" y="86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OPl rA, rB</a:t>
              </a:r>
            </a:p>
          </p:txBody>
        </p:sp>
        <p:sp>
          <p:nvSpPr>
            <p:cNvPr id="121861" name="Text Box 5"/>
            <p:cNvSpPr txBox="1">
              <a:spLocks noChangeArrowheads="1"/>
            </p:cNvSpPr>
            <p:nvPr/>
          </p:nvSpPr>
          <p:spPr bwMode="auto">
            <a:xfrm>
              <a:off x="1008" y="1056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Memory</a:t>
              </a:r>
            </a:p>
          </p:txBody>
        </p:sp>
        <p:sp>
          <p:nvSpPr>
            <p:cNvPr id="121862" name="Text Box 6"/>
            <p:cNvSpPr txBox="1">
              <a:spLocks noChangeArrowheads="1"/>
            </p:cNvSpPr>
            <p:nvPr/>
          </p:nvSpPr>
          <p:spPr bwMode="auto">
            <a:xfrm>
              <a:off x="1776" y="134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  <a:latin typeface="Courier New" charset="0"/>
                </a:rPr>
                <a:t>rmmovl</a:t>
              </a:r>
              <a:r>
                <a:rPr lang="en-US" sz="1600">
                  <a:solidFill>
                    <a:srgbClr val="000066"/>
                  </a:solidFill>
                </a:rPr>
                <a:t> rA, D(rB)</a:t>
              </a:r>
            </a:p>
          </p:txBody>
        </p:sp>
        <p:sp>
          <p:nvSpPr>
            <p:cNvPr id="121863" name="Text Box 7"/>
            <p:cNvSpPr txBox="1">
              <a:spLocks noChangeArrowheads="1"/>
            </p:cNvSpPr>
            <p:nvPr/>
          </p:nvSpPr>
          <p:spPr bwMode="auto">
            <a:xfrm>
              <a:off x="1776" y="182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  <a:latin typeface="Courier New" charset="0"/>
                </a:rPr>
                <a:t>popl</a:t>
              </a:r>
              <a:r>
                <a:rPr lang="en-US" sz="1600">
                  <a:solidFill>
                    <a:srgbClr val="000066"/>
                  </a:solidFill>
                </a:rPr>
                <a:t> rA</a:t>
              </a:r>
            </a:p>
          </p:txBody>
        </p:sp>
        <p:sp>
          <p:nvSpPr>
            <p:cNvPr id="121864" name="Text Box 8"/>
            <p:cNvSpPr txBox="1">
              <a:spLocks noChangeArrowheads="1"/>
            </p:cNvSpPr>
            <p:nvPr/>
          </p:nvSpPr>
          <p:spPr bwMode="auto">
            <a:xfrm>
              <a:off x="1776" y="230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jXX Dest</a:t>
              </a:r>
            </a:p>
          </p:txBody>
        </p:sp>
        <p:sp>
          <p:nvSpPr>
            <p:cNvPr id="121865" name="Text Box 9"/>
            <p:cNvSpPr txBox="1">
              <a:spLocks noChangeArrowheads="1"/>
            </p:cNvSpPr>
            <p:nvPr/>
          </p:nvSpPr>
          <p:spPr bwMode="auto">
            <a:xfrm>
              <a:off x="1776" y="278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  <a:latin typeface="Courier New" charset="0"/>
                </a:rPr>
                <a:t>call</a:t>
              </a:r>
              <a:r>
                <a:rPr lang="en-US" sz="1600">
                  <a:solidFill>
                    <a:srgbClr val="000066"/>
                  </a:solidFill>
                </a:rPr>
                <a:t> Dest</a:t>
              </a:r>
            </a:p>
          </p:txBody>
        </p:sp>
        <p:sp>
          <p:nvSpPr>
            <p:cNvPr id="121866" name="Text Box 10"/>
            <p:cNvSpPr txBox="1">
              <a:spLocks noChangeArrowheads="1"/>
            </p:cNvSpPr>
            <p:nvPr/>
          </p:nvSpPr>
          <p:spPr bwMode="auto">
            <a:xfrm>
              <a:off x="1776" y="326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  <a:latin typeface="Courier New" charset="0"/>
                </a:rPr>
                <a:t>ret</a:t>
              </a:r>
            </a:p>
          </p:txBody>
        </p:sp>
        <p:sp>
          <p:nvSpPr>
            <p:cNvPr id="121867" name="Text Box 11"/>
            <p:cNvSpPr txBox="1">
              <a:spLocks noChangeArrowheads="1"/>
            </p:cNvSpPr>
            <p:nvPr/>
          </p:nvSpPr>
          <p:spPr bwMode="auto">
            <a:xfrm>
              <a:off x="1776" y="1056"/>
              <a:ext cx="1776" cy="192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  </a:t>
              </a:r>
            </a:p>
          </p:txBody>
        </p:sp>
        <p:sp>
          <p:nvSpPr>
            <p:cNvPr id="121868" name="Text Box 12"/>
            <p:cNvSpPr txBox="1">
              <a:spLocks noChangeArrowheads="1"/>
            </p:cNvSpPr>
            <p:nvPr/>
          </p:nvSpPr>
          <p:spPr bwMode="auto">
            <a:xfrm>
              <a:off x="3648" y="1056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No operation </a:t>
              </a:r>
            </a:p>
          </p:txBody>
        </p:sp>
        <p:grpSp>
          <p:nvGrpSpPr>
            <p:cNvPr id="121869" name="Group 13"/>
            <p:cNvGrpSpPr>
              <a:grpSpLocks/>
            </p:cNvGrpSpPr>
            <p:nvPr/>
          </p:nvGrpSpPr>
          <p:grpSpPr bwMode="auto">
            <a:xfrm>
              <a:off x="1008" y="1536"/>
              <a:ext cx="4416" cy="192"/>
              <a:chOff x="576" y="2352"/>
              <a:chExt cx="4416" cy="192"/>
            </a:xfrm>
          </p:grpSpPr>
          <p:sp>
            <p:nvSpPr>
              <p:cNvPr id="121885" name="Text Box 14"/>
              <p:cNvSpPr txBox="1">
                <a:spLocks noChangeArrowheads="1"/>
              </p:cNvSpPr>
              <p:nvPr/>
            </p:nvSpPr>
            <p:spPr bwMode="auto">
              <a:xfrm>
                <a:off x="1344" y="2352"/>
                <a:ext cx="1776" cy="192"/>
              </a:xfrm>
              <a:prstGeom prst="rect">
                <a:avLst/>
              </a:prstGeom>
              <a:solidFill>
                <a:srgbClr val="CCFF99"/>
              </a:solidFill>
              <a:ln w="19050">
                <a:solidFill>
                  <a:schemeClr val="tx1"/>
                </a:solidFill>
                <a:miter lim="800000"/>
                <a:headEnd/>
                <a:tailEnd type="none" w="sm" len="sm"/>
              </a:ln>
            </p:spPr>
            <p:txBody>
              <a:bodyPr lIns="45720" rIns="45720"/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sz="1600">
                    <a:solidFill>
                      <a:srgbClr val="000066"/>
                    </a:solidFill>
                  </a:rPr>
                  <a:t> M</a:t>
                </a:r>
                <a:r>
                  <a:rPr lang="en-US" sz="1600" baseline="-25000">
                    <a:solidFill>
                      <a:srgbClr val="000066"/>
                    </a:solidFill>
                  </a:rPr>
                  <a:t>4</a:t>
                </a:r>
                <a:r>
                  <a:rPr lang="en-US" sz="1600">
                    <a:solidFill>
                      <a:srgbClr val="000066"/>
                    </a:solidFill>
                  </a:rPr>
                  <a:t>[valE] </a:t>
                </a:r>
                <a:r>
                  <a:rPr lang="en-US" sz="1600">
                    <a:solidFill>
                      <a:srgbClr val="000066"/>
                    </a:solidFill>
                    <a:sym typeface="Symbol" charset="0"/>
                  </a:rPr>
                  <a:t></a:t>
                </a:r>
                <a:r>
                  <a:rPr lang="en-US" sz="1600">
                    <a:solidFill>
                      <a:srgbClr val="000066"/>
                    </a:solidFill>
                  </a:rPr>
                  <a:t> valA</a:t>
                </a:r>
              </a:p>
            </p:txBody>
          </p:sp>
          <p:sp>
            <p:nvSpPr>
              <p:cNvPr id="121886" name="Text Box 15"/>
              <p:cNvSpPr txBox="1">
                <a:spLocks noChangeArrowheads="1"/>
              </p:cNvSpPr>
              <p:nvPr/>
            </p:nvSpPr>
            <p:spPr bwMode="auto">
              <a:xfrm>
                <a:off x="576" y="2352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/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sz="1600">
                    <a:solidFill>
                      <a:srgbClr val="000066"/>
                    </a:solidFill>
                  </a:rPr>
                  <a:t>Memory</a:t>
                </a:r>
              </a:p>
            </p:txBody>
          </p:sp>
          <p:sp>
            <p:nvSpPr>
              <p:cNvPr id="121887" name="Text Box 16"/>
              <p:cNvSpPr txBox="1">
                <a:spLocks noChangeArrowheads="1"/>
              </p:cNvSpPr>
              <p:nvPr/>
            </p:nvSpPr>
            <p:spPr bwMode="auto">
              <a:xfrm>
                <a:off x="3216" y="2352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20" rIns="45720"/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sz="1600">
                    <a:solidFill>
                      <a:srgbClr val="000066"/>
                    </a:solidFill>
                  </a:rPr>
                  <a:t>Write value to memory  </a:t>
                </a:r>
              </a:p>
            </p:txBody>
          </p:sp>
        </p:grpSp>
        <p:grpSp>
          <p:nvGrpSpPr>
            <p:cNvPr id="121870" name="Group 17"/>
            <p:cNvGrpSpPr>
              <a:grpSpLocks/>
            </p:cNvGrpSpPr>
            <p:nvPr/>
          </p:nvGrpSpPr>
          <p:grpSpPr bwMode="auto">
            <a:xfrm>
              <a:off x="1008" y="2016"/>
              <a:ext cx="4416" cy="192"/>
              <a:chOff x="576" y="2352"/>
              <a:chExt cx="4416" cy="192"/>
            </a:xfrm>
          </p:grpSpPr>
          <p:sp>
            <p:nvSpPr>
              <p:cNvPr id="121882" name="Text Box 18"/>
              <p:cNvSpPr txBox="1">
                <a:spLocks noChangeArrowheads="1"/>
              </p:cNvSpPr>
              <p:nvPr/>
            </p:nvSpPr>
            <p:spPr bwMode="auto">
              <a:xfrm>
                <a:off x="1344" y="2352"/>
                <a:ext cx="1776" cy="192"/>
              </a:xfrm>
              <a:prstGeom prst="rect">
                <a:avLst/>
              </a:prstGeom>
              <a:solidFill>
                <a:srgbClr val="CCFF99"/>
              </a:solidFill>
              <a:ln w="19050">
                <a:solidFill>
                  <a:schemeClr val="tx1"/>
                </a:solidFill>
                <a:miter lim="800000"/>
                <a:headEnd/>
                <a:tailEnd type="none" w="sm" len="sm"/>
              </a:ln>
            </p:spPr>
            <p:txBody>
              <a:bodyPr lIns="45720" rIns="45720"/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sz="1600">
                    <a:solidFill>
                      <a:srgbClr val="000066"/>
                    </a:solidFill>
                  </a:rPr>
                  <a:t>valM </a:t>
                </a:r>
                <a:r>
                  <a:rPr lang="en-US" sz="1600">
                    <a:solidFill>
                      <a:srgbClr val="FF3300"/>
                    </a:solidFill>
                    <a:sym typeface="Symbol" charset="0"/>
                  </a:rPr>
                  <a:t></a:t>
                </a:r>
                <a:r>
                  <a:rPr lang="en-US" sz="1600">
                    <a:solidFill>
                      <a:srgbClr val="FF3300"/>
                    </a:solidFill>
                  </a:rPr>
                  <a:t> M</a:t>
                </a:r>
                <a:r>
                  <a:rPr lang="en-US" sz="1600" baseline="-25000">
                    <a:solidFill>
                      <a:srgbClr val="FF3300"/>
                    </a:solidFill>
                  </a:rPr>
                  <a:t>4</a:t>
                </a:r>
                <a:r>
                  <a:rPr lang="en-US" sz="1600">
                    <a:solidFill>
                      <a:srgbClr val="000066"/>
                    </a:solidFill>
                  </a:rPr>
                  <a:t>[valA]</a:t>
                </a:r>
              </a:p>
            </p:txBody>
          </p:sp>
          <p:sp>
            <p:nvSpPr>
              <p:cNvPr id="121883" name="Text Box 19"/>
              <p:cNvSpPr txBox="1">
                <a:spLocks noChangeArrowheads="1"/>
              </p:cNvSpPr>
              <p:nvPr/>
            </p:nvSpPr>
            <p:spPr bwMode="auto">
              <a:xfrm>
                <a:off x="576" y="2352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/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sz="1600">
                    <a:solidFill>
                      <a:srgbClr val="000066"/>
                    </a:solidFill>
                  </a:rPr>
                  <a:t>Memory</a:t>
                </a:r>
              </a:p>
            </p:txBody>
          </p:sp>
          <p:sp>
            <p:nvSpPr>
              <p:cNvPr id="121884" name="Text Box 20"/>
              <p:cNvSpPr txBox="1">
                <a:spLocks noChangeArrowheads="1"/>
              </p:cNvSpPr>
              <p:nvPr/>
            </p:nvSpPr>
            <p:spPr bwMode="auto">
              <a:xfrm>
                <a:off x="3216" y="2352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20" rIns="45720"/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sz="1600">
                    <a:solidFill>
                      <a:srgbClr val="000066"/>
                    </a:solidFill>
                  </a:rPr>
                  <a:t>Read from stack </a:t>
                </a:r>
              </a:p>
            </p:txBody>
          </p:sp>
        </p:grpSp>
        <p:grpSp>
          <p:nvGrpSpPr>
            <p:cNvPr id="121871" name="Group 21"/>
            <p:cNvGrpSpPr>
              <a:grpSpLocks/>
            </p:cNvGrpSpPr>
            <p:nvPr/>
          </p:nvGrpSpPr>
          <p:grpSpPr bwMode="auto">
            <a:xfrm>
              <a:off x="1008" y="2976"/>
              <a:ext cx="4416" cy="192"/>
              <a:chOff x="576" y="2352"/>
              <a:chExt cx="4416" cy="192"/>
            </a:xfrm>
          </p:grpSpPr>
          <p:sp>
            <p:nvSpPr>
              <p:cNvPr id="121879" name="Text Box 22"/>
              <p:cNvSpPr txBox="1">
                <a:spLocks noChangeArrowheads="1"/>
              </p:cNvSpPr>
              <p:nvPr/>
            </p:nvSpPr>
            <p:spPr bwMode="auto">
              <a:xfrm>
                <a:off x="1344" y="2352"/>
                <a:ext cx="1776" cy="192"/>
              </a:xfrm>
              <a:prstGeom prst="rect">
                <a:avLst/>
              </a:prstGeom>
              <a:solidFill>
                <a:srgbClr val="CCFF99"/>
              </a:solidFill>
              <a:ln w="19050">
                <a:solidFill>
                  <a:schemeClr val="tx1"/>
                </a:solidFill>
                <a:miter lim="800000"/>
                <a:headEnd/>
                <a:tailEnd type="none" w="sm" len="sm"/>
              </a:ln>
            </p:spPr>
            <p:txBody>
              <a:bodyPr lIns="45720" rIns="45720"/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sz="1600">
                    <a:solidFill>
                      <a:srgbClr val="000066"/>
                    </a:solidFill>
                  </a:rPr>
                  <a:t>M</a:t>
                </a:r>
                <a:r>
                  <a:rPr lang="en-US" sz="1600" baseline="-25000">
                    <a:solidFill>
                      <a:srgbClr val="000066"/>
                    </a:solidFill>
                  </a:rPr>
                  <a:t>4</a:t>
                </a:r>
                <a:r>
                  <a:rPr lang="en-US" sz="1600">
                    <a:solidFill>
                      <a:srgbClr val="000066"/>
                    </a:solidFill>
                  </a:rPr>
                  <a:t>[valE] </a:t>
                </a:r>
                <a:r>
                  <a:rPr lang="en-US" sz="1600">
                    <a:solidFill>
                      <a:srgbClr val="000066"/>
                    </a:solidFill>
                    <a:sym typeface="Symbol" charset="0"/>
                  </a:rPr>
                  <a:t></a:t>
                </a:r>
                <a:r>
                  <a:rPr lang="en-US" sz="1600">
                    <a:solidFill>
                      <a:srgbClr val="000066"/>
                    </a:solidFill>
                  </a:rPr>
                  <a:t> valP </a:t>
                </a:r>
              </a:p>
            </p:txBody>
          </p:sp>
          <p:sp>
            <p:nvSpPr>
              <p:cNvPr id="121880" name="Text Box 23"/>
              <p:cNvSpPr txBox="1">
                <a:spLocks noChangeArrowheads="1"/>
              </p:cNvSpPr>
              <p:nvPr/>
            </p:nvSpPr>
            <p:spPr bwMode="auto">
              <a:xfrm>
                <a:off x="576" y="2352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/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sz="1600">
                    <a:solidFill>
                      <a:srgbClr val="000066"/>
                    </a:solidFill>
                  </a:rPr>
                  <a:t>Memory</a:t>
                </a:r>
              </a:p>
            </p:txBody>
          </p:sp>
          <p:sp>
            <p:nvSpPr>
              <p:cNvPr id="121881" name="Text Box 24"/>
              <p:cNvSpPr txBox="1">
                <a:spLocks noChangeArrowheads="1"/>
              </p:cNvSpPr>
              <p:nvPr/>
            </p:nvSpPr>
            <p:spPr bwMode="auto">
              <a:xfrm>
                <a:off x="3216" y="2352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20" rIns="45720"/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sz="1600">
                    <a:solidFill>
                      <a:srgbClr val="000066"/>
                    </a:solidFill>
                  </a:rPr>
                  <a:t>Write return value on stack </a:t>
                </a:r>
              </a:p>
            </p:txBody>
          </p:sp>
        </p:grpSp>
        <p:grpSp>
          <p:nvGrpSpPr>
            <p:cNvPr id="121872" name="Group 25"/>
            <p:cNvGrpSpPr>
              <a:grpSpLocks/>
            </p:cNvGrpSpPr>
            <p:nvPr/>
          </p:nvGrpSpPr>
          <p:grpSpPr bwMode="auto">
            <a:xfrm>
              <a:off x="1008" y="3456"/>
              <a:ext cx="4416" cy="192"/>
              <a:chOff x="576" y="2352"/>
              <a:chExt cx="4416" cy="192"/>
            </a:xfrm>
          </p:grpSpPr>
          <p:sp>
            <p:nvSpPr>
              <p:cNvPr id="121876" name="Text Box 26"/>
              <p:cNvSpPr txBox="1">
                <a:spLocks noChangeArrowheads="1"/>
              </p:cNvSpPr>
              <p:nvPr/>
            </p:nvSpPr>
            <p:spPr bwMode="auto">
              <a:xfrm>
                <a:off x="1344" y="2352"/>
                <a:ext cx="1776" cy="192"/>
              </a:xfrm>
              <a:prstGeom prst="rect">
                <a:avLst/>
              </a:prstGeom>
              <a:solidFill>
                <a:srgbClr val="CCFF99"/>
              </a:solidFill>
              <a:ln w="19050">
                <a:solidFill>
                  <a:schemeClr val="tx1"/>
                </a:solidFill>
                <a:miter lim="800000"/>
                <a:headEnd/>
                <a:tailEnd type="none" w="sm" len="sm"/>
              </a:ln>
            </p:spPr>
            <p:txBody>
              <a:bodyPr lIns="45720" rIns="45720"/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sz="1600">
                    <a:solidFill>
                      <a:srgbClr val="000066"/>
                    </a:solidFill>
                  </a:rPr>
                  <a:t>valM </a:t>
                </a:r>
                <a:r>
                  <a:rPr lang="en-US" sz="1600">
                    <a:solidFill>
                      <a:srgbClr val="FF3300"/>
                    </a:solidFill>
                    <a:sym typeface="Symbol" charset="0"/>
                  </a:rPr>
                  <a:t></a:t>
                </a:r>
                <a:r>
                  <a:rPr lang="en-US" sz="1600">
                    <a:solidFill>
                      <a:srgbClr val="FF3300"/>
                    </a:solidFill>
                  </a:rPr>
                  <a:t> M</a:t>
                </a:r>
                <a:r>
                  <a:rPr lang="en-US" sz="1600" baseline="-25000">
                    <a:solidFill>
                      <a:srgbClr val="FF3300"/>
                    </a:solidFill>
                  </a:rPr>
                  <a:t>4</a:t>
                </a:r>
                <a:r>
                  <a:rPr lang="en-US" sz="1600">
                    <a:solidFill>
                      <a:srgbClr val="000066"/>
                    </a:solidFill>
                  </a:rPr>
                  <a:t>[valA]  </a:t>
                </a:r>
              </a:p>
            </p:txBody>
          </p:sp>
          <p:sp>
            <p:nvSpPr>
              <p:cNvPr id="121877" name="Text Box 27"/>
              <p:cNvSpPr txBox="1">
                <a:spLocks noChangeArrowheads="1"/>
              </p:cNvSpPr>
              <p:nvPr/>
            </p:nvSpPr>
            <p:spPr bwMode="auto">
              <a:xfrm>
                <a:off x="576" y="2352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/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sz="1600">
                    <a:solidFill>
                      <a:srgbClr val="000066"/>
                    </a:solidFill>
                  </a:rPr>
                  <a:t>Memory</a:t>
                </a:r>
              </a:p>
            </p:txBody>
          </p:sp>
          <p:sp>
            <p:nvSpPr>
              <p:cNvPr id="121878" name="Text Box 28"/>
              <p:cNvSpPr txBox="1">
                <a:spLocks noChangeArrowheads="1"/>
              </p:cNvSpPr>
              <p:nvPr/>
            </p:nvSpPr>
            <p:spPr bwMode="auto">
              <a:xfrm>
                <a:off x="3216" y="2352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20" rIns="45720"/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sz="1600">
                    <a:solidFill>
                      <a:srgbClr val="000066"/>
                    </a:solidFill>
                  </a:rPr>
                  <a:t>Read return address</a:t>
                </a:r>
              </a:p>
            </p:txBody>
          </p:sp>
        </p:grpSp>
        <p:sp>
          <p:nvSpPr>
            <p:cNvPr id="121873" name="Text Box 29"/>
            <p:cNvSpPr txBox="1">
              <a:spLocks noChangeArrowheads="1"/>
            </p:cNvSpPr>
            <p:nvPr/>
          </p:nvSpPr>
          <p:spPr bwMode="auto">
            <a:xfrm>
              <a:off x="1008" y="2496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Memory</a:t>
              </a:r>
            </a:p>
          </p:txBody>
        </p:sp>
        <p:sp>
          <p:nvSpPr>
            <p:cNvPr id="121874" name="Text Box 30"/>
            <p:cNvSpPr txBox="1">
              <a:spLocks noChangeArrowheads="1"/>
            </p:cNvSpPr>
            <p:nvPr/>
          </p:nvSpPr>
          <p:spPr bwMode="auto">
            <a:xfrm>
              <a:off x="1776" y="2496"/>
              <a:ext cx="1776" cy="192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  </a:t>
              </a:r>
            </a:p>
          </p:txBody>
        </p:sp>
        <p:sp>
          <p:nvSpPr>
            <p:cNvPr id="121875" name="Text Box 31"/>
            <p:cNvSpPr txBox="1">
              <a:spLocks noChangeArrowheads="1"/>
            </p:cNvSpPr>
            <p:nvPr/>
          </p:nvSpPr>
          <p:spPr bwMode="auto">
            <a:xfrm>
              <a:off x="3648" y="2496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No operation </a:t>
              </a:r>
            </a:p>
          </p:txBody>
        </p:sp>
      </p:grpSp>
      <p:sp>
        <p:nvSpPr>
          <p:cNvPr id="121859" name="Text Box 32"/>
          <p:cNvSpPr txBox="1">
            <a:spLocks noChangeArrowheads="1"/>
          </p:cNvSpPr>
          <p:nvPr/>
        </p:nvSpPr>
        <p:spPr bwMode="auto">
          <a:xfrm>
            <a:off x="686754" y="5878286"/>
            <a:ext cx="8012128" cy="337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bool mem_read = icode in { IMRMOVL, IPOPL, IRET };</a:t>
            </a:r>
          </a:p>
        </p:txBody>
      </p:sp>
    </p:spTree>
    <p:extLst>
      <p:ext uri="{BB962C8B-B14F-4D97-AF65-F5344CB8AC3E}">
        <p14:creationId xmlns:p14="http://schemas.microsoft.com/office/powerpoint/2010/main" val="424875901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9606" eaLnBrk="1" hangingPunct="1">
              <a:defRPr/>
            </a:pPr>
            <a:r>
              <a:rPr lang="en-US">
                <a:ea typeface="+mj-ea"/>
                <a:cs typeface="+mj-cs"/>
              </a:rPr>
              <a:t>PC Update Logic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4159" y="2519265"/>
            <a:ext cx="5341419" cy="2519265"/>
          </a:xfrm>
        </p:spPr>
        <p:txBody>
          <a:bodyPr/>
          <a:lstStyle/>
          <a:p>
            <a:pPr marL="384409" indent="-384409" defTabSz="909606" eaLnBrk="1" hangingPunct="1">
              <a:defRPr/>
            </a:pPr>
            <a:r>
              <a:rPr lang="en-US">
                <a:ea typeface="+mn-ea"/>
                <a:cs typeface="+mn-cs"/>
              </a:rPr>
              <a:t>New PC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defRPr/>
            </a:pPr>
            <a:r>
              <a:rPr lang="en-US"/>
              <a:t>Select next value of PC</a:t>
            </a:r>
          </a:p>
        </p:txBody>
      </p:sp>
      <p:pic>
        <p:nvPicPr>
          <p:cNvPr id="12288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906" y="2137576"/>
            <a:ext cx="2917115" cy="1926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826507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9606" eaLnBrk="1" hangingPunct="1">
              <a:defRPr/>
            </a:pPr>
            <a:r>
              <a:rPr lang="en-US">
                <a:ea typeface="+mj-ea"/>
                <a:cs typeface="+mj-cs"/>
              </a:rPr>
              <a:t>PC</a:t>
            </a:r>
            <a:br>
              <a:rPr lang="en-US">
                <a:ea typeface="+mj-ea"/>
                <a:cs typeface="+mj-cs"/>
              </a:rPr>
            </a:br>
            <a:r>
              <a:rPr lang="en-US">
                <a:ea typeface="+mj-ea"/>
                <a:cs typeface="+mj-cs"/>
              </a:rPr>
              <a:t>Update</a:t>
            </a:r>
          </a:p>
        </p:txBody>
      </p:sp>
      <p:grpSp>
        <p:nvGrpSpPr>
          <p:cNvPr id="123906" name="Group 88"/>
          <p:cNvGrpSpPr>
            <a:grpSpLocks/>
          </p:cNvGrpSpPr>
          <p:nvPr/>
        </p:nvGrpSpPr>
        <p:grpSpPr bwMode="auto">
          <a:xfrm>
            <a:off x="2212874" y="381707"/>
            <a:ext cx="7020150" cy="4427800"/>
            <a:chOff x="912" y="576"/>
            <a:chExt cx="4416" cy="2784"/>
          </a:xfrm>
        </p:grpSpPr>
        <p:sp>
          <p:nvSpPr>
            <p:cNvPr id="123908" name="Text Box 15"/>
            <p:cNvSpPr txBox="1">
              <a:spLocks noChangeArrowheads="1"/>
            </p:cNvSpPr>
            <p:nvPr/>
          </p:nvSpPr>
          <p:spPr bwMode="auto">
            <a:xfrm>
              <a:off x="1680" y="576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OPl rA, rB</a:t>
              </a:r>
            </a:p>
          </p:txBody>
        </p:sp>
        <p:sp>
          <p:nvSpPr>
            <p:cNvPr id="123909" name="Text Box 17"/>
            <p:cNvSpPr txBox="1">
              <a:spLocks noChangeArrowheads="1"/>
            </p:cNvSpPr>
            <p:nvPr/>
          </p:nvSpPr>
          <p:spPr bwMode="auto">
            <a:xfrm>
              <a:off x="1680" y="1056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  <a:latin typeface="Courier New" charset="0"/>
                </a:rPr>
                <a:t>rmmovl</a:t>
              </a:r>
              <a:r>
                <a:rPr lang="en-US" sz="1600">
                  <a:solidFill>
                    <a:srgbClr val="000066"/>
                  </a:solidFill>
                </a:rPr>
                <a:t> rA, D(rB)</a:t>
              </a:r>
            </a:p>
          </p:txBody>
        </p:sp>
        <p:sp>
          <p:nvSpPr>
            <p:cNvPr id="123910" name="Text Box 19"/>
            <p:cNvSpPr txBox="1">
              <a:spLocks noChangeArrowheads="1"/>
            </p:cNvSpPr>
            <p:nvPr/>
          </p:nvSpPr>
          <p:spPr bwMode="auto">
            <a:xfrm>
              <a:off x="1680" y="1536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  <a:latin typeface="Courier New" charset="0"/>
                </a:rPr>
                <a:t>popl</a:t>
              </a:r>
              <a:r>
                <a:rPr lang="en-US" sz="1600">
                  <a:solidFill>
                    <a:srgbClr val="000066"/>
                  </a:solidFill>
                </a:rPr>
                <a:t> rA</a:t>
              </a:r>
            </a:p>
          </p:txBody>
        </p:sp>
        <p:sp>
          <p:nvSpPr>
            <p:cNvPr id="123911" name="Text Box 21"/>
            <p:cNvSpPr txBox="1">
              <a:spLocks noChangeArrowheads="1"/>
            </p:cNvSpPr>
            <p:nvPr/>
          </p:nvSpPr>
          <p:spPr bwMode="auto">
            <a:xfrm>
              <a:off x="1680" y="2016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jXX Dest</a:t>
              </a:r>
            </a:p>
          </p:txBody>
        </p:sp>
        <p:sp>
          <p:nvSpPr>
            <p:cNvPr id="123912" name="Text Box 23"/>
            <p:cNvSpPr txBox="1">
              <a:spLocks noChangeArrowheads="1"/>
            </p:cNvSpPr>
            <p:nvPr/>
          </p:nvSpPr>
          <p:spPr bwMode="auto">
            <a:xfrm>
              <a:off x="1680" y="2496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  <a:latin typeface="Courier New" charset="0"/>
                </a:rPr>
                <a:t>call</a:t>
              </a:r>
              <a:r>
                <a:rPr lang="en-US" sz="1600">
                  <a:solidFill>
                    <a:srgbClr val="000066"/>
                  </a:solidFill>
                </a:rPr>
                <a:t> Dest</a:t>
              </a:r>
            </a:p>
          </p:txBody>
        </p:sp>
        <p:sp>
          <p:nvSpPr>
            <p:cNvPr id="123913" name="Text Box 24"/>
            <p:cNvSpPr txBox="1">
              <a:spLocks noChangeArrowheads="1"/>
            </p:cNvSpPr>
            <p:nvPr/>
          </p:nvSpPr>
          <p:spPr bwMode="auto">
            <a:xfrm>
              <a:off x="1680" y="2976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  <a:latin typeface="Courier New" charset="0"/>
                </a:rPr>
                <a:t>ret</a:t>
              </a:r>
            </a:p>
          </p:txBody>
        </p:sp>
        <p:grpSp>
          <p:nvGrpSpPr>
            <p:cNvPr id="123914" name="Group 64"/>
            <p:cNvGrpSpPr>
              <a:grpSpLocks/>
            </p:cNvGrpSpPr>
            <p:nvPr/>
          </p:nvGrpSpPr>
          <p:grpSpPr bwMode="auto">
            <a:xfrm>
              <a:off x="912" y="768"/>
              <a:ext cx="4416" cy="192"/>
              <a:chOff x="576" y="2928"/>
              <a:chExt cx="4416" cy="192"/>
            </a:xfrm>
          </p:grpSpPr>
          <p:sp>
            <p:nvSpPr>
              <p:cNvPr id="123935" name="Text Box 65"/>
              <p:cNvSpPr txBox="1">
                <a:spLocks noChangeArrowheads="1"/>
              </p:cNvSpPr>
              <p:nvPr/>
            </p:nvSpPr>
            <p:spPr bwMode="auto">
              <a:xfrm>
                <a:off x="1344" y="2928"/>
                <a:ext cx="1776" cy="192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</p:spPr>
            <p:txBody>
              <a:bodyPr lIns="45720" rIns="45720"/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sz="1600">
                    <a:solidFill>
                      <a:srgbClr val="000066"/>
                    </a:solidFill>
                  </a:rPr>
                  <a:t>PC </a:t>
                </a:r>
                <a:r>
                  <a:rPr lang="en-US" sz="1600">
                    <a:solidFill>
                      <a:srgbClr val="000066"/>
                    </a:solidFill>
                    <a:sym typeface="Symbol" charset="0"/>
                  </a:rPr>
                  <a:t> valP</a:t>
                </a:r>
              </a:p>
            </p:txBody>
          </p:sp>
          <p:sp>
            <p:nvSpPr>
              <p:cNvPr id="123936" name="Text Box 66"/>
              <p:cNvSpPr txBox="1">
                <a:spLocks noChangeArrowheads="1"/>
              </p:cNvSpPr>
              <p:nvPr/>
            </p:nvSpPr>
            <p:spPr bwMode="auto">
              <a:xfrm>
                <a:off x="576" y="2928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/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sz="1600">
                    <a:solidFill>
                      <a:srgbClr val="000066"/>
                    </a:solidFill>
                  </a:rPr>
                  <a:t>PC update</a:t>
                </a:r>
              </a:p>
            </p:txBody>
          </p:sp>
          <p:sp>
            <p:nvSpPr>
              <p:cNvPr id="123937" name="Text Box 67"/>
              <p:cNvSpPr txBox="1">
                <a:spLocks noChangeArrowheads="1"/>
              </p:cNvSpPr>
              <p:nvPr/>
            </p:nvSpPr>
            <p:spPr bwMode="auto">
              <a:xfrm>
                <a:off x="3216" y="2928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20" rIns="45720"/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sz="1600">
                    <a:solidFill>
                      <a:srgbClr val="000066"/>
                    </a:solidFill>
                  </a:rPr>
                  <a:t>Update PC</a:t>
                </a:r>
              </a:p>
            </p:txBody>
          </p:sp>
        </p:grpSp>
        <p:grpSp>
          <p:nvGrpSpPr>
            <p:cNvPr id="123915" name="Group 68"/>
            <p:cNvGrpSpPr>
              <a:grpSpLocks/>
            </p:cNvGrpSpPr>
            <p:nvPr/>
          </p:nvGrpSpPr>
          <p:grpSpPr bwMode="auto">
            <a:xfrm>
              <a:off x="912" y="1248"/>
              <a:ext cx="4416" cy="192"/>
              <a:chOff x="576" y="2928"/>
              <a:chExt cx="4416" cy="192"/>
            </a:xfrm>
          </p:grpSpPr>
          <p:sp>
            <p:nvSpPr>
              <p:cNvPr id="123932" name="Text Box 69"/>
              <p:cNvSpPr txBox="1">
                <a:spLocks noChangeArrowheads="1"/>
              </p:cNvSpPr>
              <p:nvPr/>
            </p:nvSpPr>
            <p:spPr bwMode="auto">
              <a:xfrm>
                <a:off x="1344" y="2928"/>
                <a:ext cx="1776" cy="192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</p:spPr>
            <p:txBody>
              <a:bodyPr lIns="45720" rIns="45720"/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sz="1600">
                    <a:solidFill>
                      <a:srgbClr val="000066"/>
                    </a:solidFill>
                  </a:rPr>
                  <a:t>PC </a:t>
                </a:r>
                <a:r>
                  <a:rPr lang="en-US" sz="1600">
                    <a:solidFill>
                      <a:srgbClr val="000066"/>
                    </a:solidFill>
                    <a:sym typeface="Symbol" charset="0"/>
                  </a:rPr>
                  <a:t> valP</a:t>
                </a:r>
              </a:p>
            </p:txBody>
          </p:sp>
          <p:sp>
            <p:nvSpPr>
              <p:cNvPr id="123933" name="Text Box 70"/>
              <p:cNvSpPr txBox="1">
                <a:spLocks noChangeArrowheads="1"/>
              </p:cNvSpPr>
              <p:nvPr/>
            </p:nvSpPr>
            <p:spPr bwMode="auto">
              <a:xfrm>
                <a:off x="576" y="2928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/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sz="1600">
                    <a:solidFill>
                      <a:srgbClr val="000066"/>
                    </a:solidFill>
                  </a:rPr>
                  <a:t>PC update</a:t>
                </a:r>
              </a:p>
            </p:txBody>
          </p:sp>
          <p:sp>
            <p:nvSpPr>
              <p:cNvPr id="123934" name="Text Box 71"/>
              <p:cNvSpPr txBox="1">
                <a:spLocks noChangeArrowheads="1"/>
              </p:cNvSpPr>
              <p:nvPr/>
            </p:nvSpPr>
            <p:spPr bwMode="auto">
              <a:xfrm>
                <a:off x="3216" y="2928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20" rIns="45720"/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sz="1600">
                    <a:solidFill>
                      <a:srgbClr val="000066"/>
                    </a:solidFill>
                  </a:rPr>
                  <a:t>Update PC</a:t>
                </a:r>
              </a:p>
            </p:txBody>
          </p:sp>
        </p:grpSp>
        <p:grpSp>
          <p:nvGrpSpPr>
            <p:cNvPr id="123916" name="Group 72"/>
            <p:cNvGrpSpPr>
              <a:grpSpLocks/>
            </p:cNvGrpSpPr>
            <p:nvPr/>
          </p:nvGrpSpPr>
          <p:grpSpPr bwMode="auto">
            <a:xfrm>
              <a:off x="912" y="1728"/>
              <a:ext cx="4416" cy="192"/>
              <a:chOff x="576" y="2928"/>
              <a:chExt cx="4416" cy="192"/>
            </a:xfrm>
          </p:grpSpPr>
          <p:sp>
            <p:nvSpPr>
              <p:cNvPr id="123929" name="Text Box 73"/>
              <p:cNvSpPr txBox="1">
                <a:spLocks noChangeArrowheads="1"/>
              </p:cNvSpPr>
              <p:nvPr/>
            </p:nvSpPr>
            <p:spPr bwMode="auto">
              <a:xfrm>
                <a:off x="1344" y="2928"/>
                <a:ext cx="1776" cy="192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</p:spPr>
            <p:txBody>
              <a:bodyPr lIns="45720" rIns="45720"/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sz="1600">
                    <a:solidFill>
                      <a:srgbClr val="000066"/>
                    </a:solidFill>
                  </a:rPr>
                  <a:t>PC </a:t>
                </a:r>
                <a:r>
                  <a:rPr lang="en-US" sz="1600">
                    <a:solidFill>
                      <a:srgbClr val="000066"/>
                    </a:solidFill>
                    <a:sym typeface="Symbol" charset="0"/>
                  </a:rPr>
                  <a:t> valP</a:t>
                </a:r>
              </a:p>
            </p:txBody>
          </p:sp>
          <p:sp>
            <p:nvSpPr>
              <p:cNvPr id="123930" name="Text Box 74"/>
              <p:cNvSpPr txBox="1">
                <a:spLocks noChangeArrowheads="1"/>
              </p:cNvSpPr>
              <p:nvPr/>
            </p:nvSpPr>
            <p:spPr bwMode="auto">
              <a:xfrm>
                <a:off x="576" y="2928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/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sz="1600">
                    <a:solidFill>
                      <a:srgbClr val="000066"/>
                    </a:solidFill>
                  </a:rPr>
                  <a:t>PC update</a:t>
                </a:r>
              </a:p>
            </p:txBody>
          </p:sp>
          <p:sp>
            <p:nvSpPr>
              <p:cNvPr id="123931" name="Text Box 75"/>
              <p:cNvSpPr txBox="1">
                <a:spLocks noChangeArrowheads="1"/>
              </p:cNvSpPr>
              <p:nvPr/>
            </p:nvSpPr>
            <p:spPr bwMode="auto">
              <a:xfrm>
                <a:off x="3216" y="2928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20" rIns="45720"/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sz="1600">
                    <a:solidFill>
                      <a:srgbClr val="000066"/>
                    </a:solidFill>
                  </a:rPr>
                  <a:t>Update PC</a:t>
                </a:r>
              </a:p>
            </p:txBody>
          </p:sp>
        </p:grpSp>
        <p:grpSp>
          <p:nvGrpSpPr>
            <p:cNvPr id="123917" name="Group 76"/>
            <p:cNvGrpSpPr>
              <a:grpSpLocks/>
            </p:cNvGrpSpPr>
            <p:nvPr/>
          </p:nvGrpSpPr>
          <p:grpSpPr bwMode="auto">
            <a:xfrm>
              <a:off x="912" y="2208"/>
              <a:ext cx="4416" cy="192"/>
              <a:chOff x="576" y="2928"/>
              <a:chExt cx="4416" cy="192"/>
            </a:xfrm>
          </p:grpSpPr>
          <p:sp>
            <p:nvSpPr>
              <p:cNvPr id="123926" name="Text Box 77"/>
              <p:cNvSpPr txBox="1">
                <a:spLocks noChangeArrowheads="1"/>
              </p:cNvSpPr>
              <p:nvPr/>
            </p:nvSpPr>
            <p:spPr bwMode="auto">
              <a:xfrm>
                <a:off x="1344" y="2928"/>
                <a:ext cx="1776" cy="192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</p:spPr>
            <p:txBody>
              <a:bodyPr lIns="45720" rIns="45720"/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sz="1600">
                    <a:solidFill>
                      <a:srgbClr val="000066"/>
                    </a:solidFill>
                  </a:rPr>
                  <a:t>PC </a:t>
                </a:r>
                <a:r>
                  <a:rPr lang="en-US" sz="1600">
                    <a:solidFill>
                      <a:srgbClr val="000066"/>
                    </a:solidFill>
                    <a:sym typeface="Symbol" charset="0"/>
                  </a:rPr>
                  <a:t> Bch ? valC : valP</a:t>
                </a:r>
              </a:p>
            </p:txBody>
          </p:sp>
          <p:sp>
            <p:nvSpPr>
              <p:cNvPr id="123927" name="Text Box 78"/>
              <p:cNvSpPr txBox="1">
                <a:spLocks noChangeArrowheads="1"/>
              </p:cNvSpPr>
              <p:nvPr/>
            </p:nvSpPr>
            <p:spPr bwMode="auto">
              <a:xfrm>
                <a:off x="576" y="2928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/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sz="1600">
                    <a:solidFill>
                      <a:srgbClr val="000066"/>
                    </a:solidFill>
                  </a:rPr>
                  <a:t>PC update</a:t>
                </a:r>
              </a:p>
            </p:txBody>
          </p:sp>
          <p:sp>
            <p:nvSpPr>
              <p:cNvPr id="123928" name="Text Box 79"/>
              <p:cNvSpPr txBox="1">
                <a:spLocks noChangeArrowheads="1"/>
              </p:cNvSpPr>
              <p:nvPr/>
            </p:nvSpPr>
            <p:spPr bwMode="auto">
              <a:xfrm>
                <a:off x="3216" y="2928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20" rIns="45720"/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sz="1600">
                    <a:solidFill>
                      <a:srgbClr val="000066"/>
                    </a:solidFill>
                  </a:rPr>
                  <a:t>Update PC</a:t>
                </a:r>
              </a:p>
            </p:txBody>
          </p:sp>
        </p:grpSp>
        <p:grpSp>
          <p:nvGrpSpPr>
            <p:cNvPr id="123918" name="Group 80"/>
            <p:cNvGrpSpPr>
              <a:grpSpLocks/>
            </p:cNvGrpSpPr>
            <p:nvPr/>
          </p:nvGrpSpPr>
          <p:grpSpPr bwMode="auto">
            <a:xfrm>
              <a:off x="912" y="2688"/>
              <a:ext cx="4416" cy="192"/>
              <a:chOff x="576" y="2928"/>
              <a:chExt cx="4416" cy="192"/>
            </a:xfrm>
          </p:grpSpPr>
          <p:sp>
            <p:nvSpPr>
              <p:cNvPr id="123923" name="Text Box 81"/>
              <p:cNvSpPr txBox="1">
                <a:spLocks noChangeArrowheads="1"/>
              </p:cNvSpPr>
              <p:nvPr/>
            </p:nvSpPr>
            <p:spPr bwMode="auto">
              <a:xfrm>
                <a:off x="1344" y="2928"/>
                <a:ext cx="1776" cy="192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</p:spPr>
            <p:txBody>
              <a:bodyPr lIns="45720" rIns="45720"/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sz="1600">
                    <a:solidFill>
                      <a:srgbClr val="000066"/>
                    </a:solidFill>
                  </a:rPr>
                  <a:t>PC </a:t>
                </a:r>
                <a:r>
                  <a:rPr lang="en-US" sz="1600">
                    <a:solidFill>
                      <a:srgbClr val="000066"/>
                    </a:solidFill>
                    <a:sym typeface="Symbol" charset="0"/>
                  </a:rPr>
                  <a:t> valC</a:t>
                </a:r>
              </a:p>
            </p:txBody>
          </p:sp>
          <p:sp>
            <p:nvSpPr>
              <p:cNvPr id="123924" name="Text Box 82"/>
              <p:cNvSpPr txBox="1">
                <a:spLocks noChangeArrowheads="1"/>
              </p:cNvSpPr>
              <p:nvPr/>
            </p:nvSpPr>
            <p:spPr bwMode="auto">
              <a:xfrm>
                <a:off x="576" y="2928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/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sz="1600">
                    <a:solidFill>
                      <a:srgbClr val="000066"/>
                    </a:solidFill>
                  </a:rPr>
                  <a:t>PC update</a:t>
                </a:r>
              </a:p>
            </p:txBody>
          </p:sp>
          <p:sp>
            <p:nvSpPr>
              <p:cNvPr id="123925" name="Text Box 83"/>
              <p:cNvSpPr txBox="1">
                <a:spLocks noChangeArrowheads="1"/>
              </p:cNvSpPr>
              <p:nvPr/>
            </p:nvSpPr>
            <p:spPr bwMode="auto">
              <a:xfrm>
                <a:off x="3216" y="2928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20" rIns="45720"/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sz="1600">
                    <a:solidFill>
                      <a:srgbClr val="000066"/>
                    </a:solidFill>
                  </a:rPr>
                  <a:t>Set PC to destination</a:t>
                </a:r>
              </a:p>
            </p:txBody>
          </p:sp>
        </p:grpSp>
        <p:grpSp>
          <p:nvGrpSpPr>
            <p:cNvPr id="123919" name="Group 84"/>
            <p:cNvGrpSpPr>
              <a:grpSpLocks/>
            </p:cNvGrpSpPr>
            <p:nvPr/>
          </p:nvGrpSpPr>
          <p:grpSpPr bwMode="auto">
            <a:xfrm>
              <a:off x="912" y="3168"/>
              <a:ext cx="4416" cy="192"/>
              <a:chOff x="576" y="2928"/>
              <a:chExt cx="4416" cy="192"/>
            </a:xfrm>
          </p:grpSpPr>
          <p:sp>
            <p:nvSpPr>
              <p:cNvPr id="123920" name="Text Box 85"/>
              <p:cNvSpPr txBox="1">
                <a:spLocks noChangeArrowheads="1"/>
              </p:cNvSpPr>
              <p:nvPr/>
            </p:nvSpPr>
            <p:spPr bwMode="auto">
              <a:xfrm>
                <a:off x="1344" y="2928"/>
                <a:ext cx="1776" cy="192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</p:spPr>
            <p:txBody>
              <a:bodyPr lIns="45720" rIns="45720"/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sz="1600">
                    <a:solidFill>
                      <a:srgbClr val="000066"/>
                    </a:solidFill>
                  </a:rPr>
                  <a:t>PC </a:t>
                </a:r>
                <a:r>
                  <a:rPr lang="en-US" sz="1600">
                    <a:solidFill>
                      <a:srgbClr val="000066"/>
                    </a:solidFill>
                    <a:sym typeface="Symbol" charset="0"/>
                  </a:rPr>
                  <a:t> valM</a:t>
                </a:r>
              </a:p>
            </p:txBody>
          </p:sp>
          <p:sp>
            <p:nvSpPr>
              <p:cNvPr id="123921" name="Text Box 86"/>
              <p:cNvSpPr txBox="1">
                <a:spLocks noChangeArrowheads="1"/>
              </p:cNvSpPr>
              <p:nvPr/>
            </p:nvSpPr>
            <p:spPr bwMode="auto">
              <a:xfrm>
                <a:off x="576" y="2928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/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sz="1600">
                    <a:solidFill>
                      <a:srgbClr val="000066"/>
                    </a:solidFill>
                  </a:rPr>
                  <a:t>PC update</a:t>
                </a:r>
              </a:p>
            </p:txBody>
          </p:sp>
          <p:sp>
            <p:nvSpPr>
              <p:cNvPr id="123922" name="Text Box 87"/>
              <p:cNvSpPr txBox="1">
                <a:spLocks noChangeArrowheads="1"/>
              </p:cNvSpPr>
              <p:nvPr/>
            </p:nvSpPr>
            <p:spPr bwMode="auto">
              <a:xfrm>
                <a:off x="3216" y="2928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20" rIns="45720"/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sz="1600">
                    <a:solidFill>
                      <a:srgbClr val="000066"/>
                    </a:solidFill>
                  </a:rPr>
                  <a:t>Set PC to return address</a:t>
                </a:r>
              </a:p>
            </p:txBody>
          </p:sp>
        </p:grpSp>
      </p:grpSp>
      <p:sp>
        <p:nvSpPr>
          <p:cNvPr id="123907" name="Text Box 89"/>
          <p:cNvSpPr txBox="1">
            <a:spLocks noChangeArrowheads="1"/>
          </p:cNvSpPr>
          <p:nvPr/>
        </p:nvSpPr>
        <p:spPr bwMode="auto">
          <a:xfrm>
            <a:off x="2212873" y="4962207"/>
            <a:ext cx="5341419" cy="1561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int new_pc = [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	icode == ICALL : valC;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	icode == IJXX &amp;&amp; Bch : valC;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	icode == IRET : valM;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	1 : valP;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153790153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9606" eaLnBrk="1" hangingPunct="1">
              <a:defRPr/>
            </a:pPr>
            <a:r>
              <a:rPr lang="en-US">
                <a:ea typeface="+mj-ea"/>
                <a:cs typeface="+mj-cs"/>
              </a:rPr>
              <a:t>SEQ Operation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30971" y="1221462"/>
            <a:ext cx="3866170" cy="5223022"/>
          </a:xfrm>
        </p:spPr>
        <p:txBody>
          <a:bodyPr/>
          <a:lstStyle/>
          <a:p>
            <a:pPr marL="384409" indent="-384409" defTabSz="909606" eaLnBrk="1" hangingPunct="1">
              <a:defRPr/>
            </a:pPr>
            <a:r>
              <a:rPr lang="en-US">
                <a:ea typeface="+mn-ea"/>
                <a:cs typeface="+mn-cs"/>
              </a:rPr>
              <a:t>State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defRPr/>
            </a:pPr>
            <a:r>
              <a:rPr lang="en-US"/>
              <a:t>PC register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defRPr/>
            </a:pPr>
            <a:r>
              <a:rPr lang="en-US"/>
              <a:t>Cond. Code register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defRPr/>
            </a:pPr>
            <a:r>
              <a:rPr lang="en-US"/>
              <a:t>Data memory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defRPr/>
            </a:pPr>
            <a:r>
              <a:rPr lang="en-US"/>
              <a:t>Register file</a:t>
            </a:r>
          </a:p>
          <a:p>
            <a:pPr marL="740339" lvl="1" indent="-243615" defTabSz="909606" eaLnBrk="1" hangingPunct="1">
              <a:buNone/>
              <a:defRPr/>
            </a:pPr>
            <a:r>
              <a:rPr lang="en-US" i="1"/>
              <a:t>All updated as clock rises</a:t>
            </a:r>
          </a:p>
          <a:p>
            <a:pPr marL="384409" indent="-384409" defTabSz="909606" eaLnBrk="1" hangingPunct="1">
              <a:defRPr/>
            </a:pPr>
            <a:r>
              <a:rPr lang="en-US">
                <a:ea typeface="+mn-ea"/>
                <a:cs typeface="+mn-cs"/>
              </a:rPr>
              <a:t>Combinational Logic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defRPr/>
            </a:pPr>
            <a:r>
              <a:rPr lang="en-US"/>
              <a:t>ALU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defRPr/>
            </a:pPr>
            <a:r>
              <a:rPr lang="en-US"/>
              <a:t>Control logic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defRPr/>
            </a:pPr>
            <a:r>
              <a:rPr lang="en-US"/>
              <a:t>Memory reads</a:t>
            </a:r>
          </a:p>
          <a:p>
            <a:pPr marL="1140567" lvl="2" indent="-237292" defTabSz="909606" eaLnBrk="1" hangingPunct="1">
              <a:buFont typeface="Wingdings" pitchFamily="-1" charset="2"/>
              <a:buChar char="l"/>
              <a:defRPr/>
            </a:pPr>
            <a:r>
              <a:rPr lang="en-US"/>
              <a:t>Instruction memory</a:t>
            </a:r>
          </a:p>
          <a:p>
            <a:pPr marL="1140567" lvl="2" indent="-237292" defTabSz="909606" eaLnBrk="1" hangingPunct="1">
              <a:buFont typeface="Wingdings" pitchFamily="-1" charset="2"/>
              <a:buChar char="l"/>
              <a:defRPr/>
            </a:pPr>
            <a:r>
              <a:rPr lang="en-US"/>
              <a:t>Register file</a:t>
            </a:r>
          </a:p>
          <a:p>
            <a:pPr marL="1140567" lvl="2" indent="-237292" defTabSz="909606" eaLnBrk="1" hangingPunct="1">
              <a:buFont typeface="Wingdings" pitchFamily="-1" charset="2"/>
              <a:buChar char="l"/>
              <a:defRPr/>
            </a:pPr>
            <a:r>
              <a:rPr lang="en-US"/>
              <a:t>Data memory</a:t>
            </a:r>
          </a:p>
        </p:txBody>
      </p:sp>
      <p:pic>
        <p:nvPicPr>
          <p:cNvPr id="12493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163" y="1679528"/>
            <a:ext cx="3468743" cy="3775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738905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Picture 30"/>
          <p:cNvSpPr>
            <a:spLocks noChangeAspect="1" noChangeArrowheads="1"/>
          </p:cNvSpPr>
          <p:nvPr/>
        </p:nvSpPr>
        <p:spPr bwMode="auto">
          <a:xfrm>
            <a:off x="1491163" y="2671966"/>
            <a:ext cx="3468743" cy="3775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170" tIns="45577" rIns="91170" bIns="45577"/>
          <a:lstStyle/>
          <a:p>
            <a:endParaRPr lang="en-US" sz="1800">
              <a:solidFill>
                <a:srgbClr val="000066"/>
              </a:solidFill>
            </a:endParaRPr>
          </a:p>
        </p:txBody>
      </p:sp>
      <p:pic>
        <p:nvPicPr>
          <p:cNvPr id="125954" name="Picture 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769" y="839773"/>
            <a:ext cx="5025067" cy="1657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955" name="Line 31"/>
          <p:cNvSpPr>
            <a:spLocks noChangeShapeType="1"/>
          </p:cNvSpPr>
          <p:nvPr/>
        </p:nvSpPr>
        <p:spPr bwMode="auto">
          <a:xfrm>
            <a:off x="6028172" y="534407"/>
            <a:ext cx="0" cy="83975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557" tIns="45557" rIns="45557" bIns="45557" anchor="ctr">
            <a:spAutoFit/>
          </a:bodyPr>
          <a:lstStyle/>
          <a:p>
            <a:endParaRPr lang="en-US" sz="1800">
              <a:solidFill>
                <a:srgbClr val="000066"/>
              </a:solidFill>
            </a:endParaRPr>
          </a:p>
        </p:txBody>
      </p:sp>
      <p:sp>
        <p:nvSpPr>
          <p:cNvPr id="371745" name="Rectangle 33"/>
          <p:cNvSpPr>
            <a:spLocks noGrp="1" noChangeArrowheads="1"/>
          </p:cNvSpPr>
          <p:nvPr>
            <p:ph type="title"/>
          </p:nvPr>
        </p:nvSpPr>
        <p:spPr>
          <a:xfrm>
            <a:off x="610448" y="534407"/>
            <a:ext cx="2646864" cy="1773347"/>
          </a:xfrm>
        </p:spPr>
        <p:txBody>
          <a:bodyPr/>
          <a:lstStyle/>
          <a:p>
            <a:pPr defTabSz="909606" eaLnBrk="1" hangingPunct="1">
              <a:defRPr/>
            </a:pPr>
            <a:r>
              <a:rPr lang="en-US">
                <a:ea typeface="+mj-ea"/>
                <a:cs typeface="+mj-cs"/>
              </a:rPr>
              <a:t>SEQ Operation #2</a:t>
            </a:r>
          </a:p>
        </p:txBody>
      </p:sp>
      <p:sp>
        <p:nvSpPr>
          <p:cNvPr id="125957" name="Rectangle 34"/>
          <p:cNvSpPr>
            <a:spLocks noGrp="1" noChangeArrowheads="1"/>
          </p:cNvSpPr>
          <p:nvPr>
            <p:ph type="body" idx="1"/>
          </p:nvPr>
        </p:nvSpPr>
        <p:spPr>
          <a:xfrm>
            <a:off x="4959889" y="3129996"/>
            <a:ext cx="3637252" cy="3314488"/>
          </a:xfrm>
        </p:spPr>
        <p:txBody>
          <a:bodyPr/>
          <a:lstStyle/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state set according to second </a:t>
            </a:r>
            <a:r>
              <a:rPr lang="en-US">
                <a:latin typeface="Courier New" charset="0"/>
                <a:ea typeface="ＭＳ Ｐゴシック" charset="0"/>
              </a:rPr>
              <a:t>irmovl </a:t>
            </a:r>
            <a:r>
              <a:rPr lang="en-US">
                <a:latin typeface="Helvetica" charset="0"/>
                <a:ea typeface="ＭＳ Ｐゴシック" charset="0"/>
              </a:rPr>
              <a:t>instruction</a:t>
            </a:r>
          </a:p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combinational logic starting to react to state changes</a:t>
            </a:r>
          </a:p>
        </p:txBody>
      </p:sp>
    </p:spTree>
    <p:extLst>
      <p:ext uri="{BB962C8B-B14F-4D97-AF65-F5344CB8AC3E}">
        <p14:creationId xmlns:p14="http://schemas.microsoft.com/office/powerpoint/2010/main" val="149012504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4_class02">
  <a:themeElements>
    <a:clrScheme name="">
      <a:dk1>
        <a:srgbClr val="000066"/>
      </a:dk1>
      <a:lt1>
        <a:srgbClr val="FFFFFF"/>
      </a:lt1>
      <a:dk2>
        <a:srgbClr val="003300"/>
      </a:dk2>
      <a:lt2>
        <a:srgbClr val="00FF99"/>
      </a:lt2>
      <a:accent1>
        <a:srgbClr val="800000"/>
      </a:accent1>
      <a:accent2>
        <a:srgbClr val="33CCCC"/>
      </a:accent2>
      <a:accent3>
        <a:srgbClr val="FFFFFF"/>
      </a:accent3>
      <a:accent4>
        <a:srgbClr val="000056"/>
      </a:accent4>
      <a:accent5>
        <a:srgbClr val="C0AAAA"/>
      </a:accent5>
      <a:accent6>
        <a:srgbClr val="2DB9B9"/>
      </a:accent6>
      <a:hlink>
        <a:srgbClr val="660033"/>
      </a:hlink>
      <a:folHlink>
        <a:srgbClr val="000099"/>
      </a:folHlink>
    </a:clrScheme>
    <a:fontScheme name="class02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class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class02">
  <a:themeElements>
    <a:clrScheme name="">
      <a:dk1>
        <a:srgbClr val="000066"/>
      </a:dk1>
      <a:lt1>
        <a:srgbClr val="FFFFFF"/>
      </a:lt1>
      <a:dk2>
        <a:srgbClr val="003300"/>
      </a:dk2>
      <a:lt2>
        <a:srgbClr val="00FF99"/>
      </a:lt2>
      <a:accent1>
        <a:srgbClr val="800000"/>
      </a:accent1>
      <a:accent2>
        <a:srgbClr val="33CCCC"/>
      </a:accent2>
      <a:accent3>
        <a:srgbClr val="FFFFFF"/>
      </a:accent3>
      <a:accent4>
        <a:srgbClr val="000056"/>
      </a:accent4>
      <a:accent5>
        <a:srgbClr val="C0AAAA"/>
      </a:accent5>
      <a:accent6>
        <a:srgbClr val="2DB9B9"/>
      </a:accent6>
      <a:hlink>
        <a:srgbClr val="660033"/>
      </a:hlink>
      <a:folHlink>
        <a:srgbClr val="000099"/>
      </a:folHlink>
    </a:clrScheme>
    <a:fontScheme name="class02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class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8_fujitsu-99-02">
  <a:themeElements>
    <a:clrScheme name="">
      <a:dk1>
        <a:srgbClr val="000066"/>
      </a:dk1>
      <a:lt1>
        <a:srgbClr val="FFFFFF"/>
      </a:lt1>
      <a:dk2>
        <a:srgbClr val="003300"/>
      </a:dk2>
      <a:lt2>
        <a:srgbClr val="00FF99"/>
      </a:lt2>
      <a:accent1>
        <a:srgbClr val="800000"/>
      </a:accent1>
      <a:accent2>
        <a:srgbClr val="33CCCC"/>
      </a:accent2>
      <a:accent3>
        <a:srgbClr val="FFFFFF"/>
      </a:accent3>
      <a:accent4>
        <a:srgbClr val="000056"/>
      </a:accent4>
      <a:accent5>
        <a:srgbClr val="C0AAAA"/>
      </a:accent5>
      <a:accent6>
        <a:srgbClr val="2DB9B9"/>
      </a:accent6>
      <a:hlink>
        <a:srgbClr val="660033"/>
      </a:hlink>
      <a:folHlink>
        <a:srgbClr val="000099"/>
      </a:folHlink>
    </a:clrScheme>
    <a:fontScheme name="fujitsu-99-02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-1" charset="0"/>
          </a:defRPr>
        </a:defPPr>
      </a:lstStyle>
    </a:lnDef>
  </a:objectDefaults>
  <a:extraClrSchemeLst>
    <a:extraClrScheme>
      <a:clrScheme name="fujitsu-99-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jitsu-99-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9_fujitsu-99-02">
  <a:themeElements>
    <a:clrScheme name="">
      <a:dk1>
        <a:srgbClr val="000066"/>
      </a:dk1>
      <a:lt1>
        <a:srgbClr val="FFFFFF"/>
      </a:lt1>
      <a:dk2>
        <a:srgbClr val="003300"/>
      </a:dk2>
      <a:lt2>
        <a:srgbClr val="00FF99"/>
      </a:lt2>
      <a:accent1>
        <a:srgbClr val="800000"/>
      </a:accent1>
      <a:accent2>
        <a:srgbClr val="33CCCC"/>
      </a:accent2>
      <a:accent3>
        <a:srgbClr val="FFFFFF"/>
      </a:accent3>
      <a:accent4>
        <a:srgbClr val="000056"/>
      </a:accent4>
      <a:accent5>
        <a:srgbClr val="C0AAAA"/>
      </a:accent5>
      <a:accent6>
        <a:srgbClr val="2DB9B9"/>
      </a:accent6>
      <a:hlink>
        <a:srgbClr val="660033"/>
      </a:hlink>
      <a:folHlink>
        <a:srgbClr val="000099"/>
      </a:folHlink>
    </a:clrScheme>
    <a:fontScheme name="fujitsu-99-02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-1" charset="0"/>
          </a:defRPr>
        </a:defPPr>
      </a:lstStyle>
    </a:lnDef>
  </a:objectDefaults>
  <a:extraClrSchemeLst>
    <a:extraClrScheme>
      <a:clrScheme name="fujitsu-99-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jitsu-99-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fujitsu-99-02">
  <a:themeElements>
    <a:clrScheme name="">
      <a:dk1>
        <a:srgbClr val="000066"/>
      </a:dk1>
      <a:lt1>
        <a:srgbClr val="FFFFFF"/>
      </a:lt1>
      <a:dk2>
        <a:srgbClr val="003300"/>
      </a:dk2>
      <a:lt2>
        <a:srgbClr val="00FF99"/>
      </a:lt2>
      <a:accent1>
        <a:srgbClr val="800000"/>
      </a:accent1>
      <a:accent2>
        <a:srgbClr val="33CCCC"/>
      </a:accent2>
      <a:accent3>
        <a:srgbClr val="FFFFFF"/>
      </a:accent3>
      <a:accent4>
        <a:srgbClr val="000056"/>
      </a:accent4>
      <a:accent5>
        <a:srgbClr val="C0AAAA"/>
      </a:accent5>
      <a:accent6>
        <a:srgbClr val="2DB9B9"/>
      </a:accent6>
      <a:hlink>
        <a:srgbClr val="660033"/>
      </a:hlink>
      <a:folHlink>
        <a:srgbClr val="000099"/>
      </a:folHlink>
    </a:clrScheme>
    <a:fontScheme name="fujitsu-99-02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-1" charset="0"/>
          </a:defRPr>
        </a:defPPr>
      </a:lstStyle>
    </a:lnDef>
  </a:objectDefaults>
  <a:extraClrSchemeLst>
    <a:extraClrScheme>
      <a:clrScheme name="fujitsu-99-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jitsu-99-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5_class02">
  <a:themeElements>
    <a:clrScheme name="">
      <a:dk1>
        <a:srgbClr val="000066"/>
      </a:dk1>
      <a:lt1>
        <a:srgbClr val="FFFFFF"/>
      </a:lt1>
      <a:dk2>
        <a:srgbClr val="003300"/>
      </a:dk2>
      <a:lt2>
        <a:srgbClr val="00FF99"/>
      </a:lt2>
      <a:accent1>
        <a:srgbClr val="800000"/>
      </a:accent1>
      <a:accent2>
        <a:srgbClr val="33CCCC"/>
      </a:accent2>
      <a:accent3>
        <a:srgbClr val="FFFFFF"/>
      </a:accent3>
      <a:accent4>
        <a:srgbClr val="000056"/>
      </a:accent4>
      <a:accent5>
        <a:srgbClr val="C0AAAA"/>
      </a:accent5>
      <a:accent6>
        <a:srgbClr val="2DB9B9"/>
      </a:accent6>
      <a:hlink>
        <a:srgbClr val="660033"/>
      </a:hlink>
      <a:folHlink>
        <a:srgbClr val="000099"/>
      </a:folHlink>
    </a:clrScheme>
    <a:fontScheme name="class02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class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fujitsu-99-02">
  <a:themeElements>
    <a:clrScheme name="">
      <a:dk1>
        <a:srgbClr val="000066"/>
      </a:dk1>
      <a:lt1>
        <a:srgbClr val="FFFFFF"/>
      </a:lt1>
      <a:dk2>
        <a:srgbClr val="003300"/>
      </a:dk2>
      <a:lt2>
        <a:srgbClr val="00FF99"/>
      </a:lt2>
      <a:accent1>
        <a:srgbClr val="800000"/>
      </a:accent1>
      <a:accent2>
        <a:srgbClr val="33CCCC"/>
      </a:accent2>
      <a:accent3>
        <a:srgbClr val="FFFFFF"/>
      </a:accent3>
      <a:accent4>
        <a:srgbClr val="000056"/>
      </a:accent4>
      <a:accent5>
        <a:srgbClr val="C0AAAA"/>
      </a:accent5>
      <a:accent6>
        <a:srgbClr val="2DB9B9"/>
      </a:accent6>
      <a:hlink>
        <a:srgbClr val="660033"/>
      </a:hlink>
      <a:folHlink>
        <a:srgbClr val="000099"/>
      </a:folHlink>
    </a:clrScheme>
    <a:fontScheme name="fujitsu-99-02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-1" charset="0"/>
          </a:defRPr>
        </a:defPPr>
      </a:lstStyle>
    </a:lnDef>
  </a:objectDefaults>
  <a:extraClrSchemeLst>
    <a:extraClrScheme>
      <a:clrScheme name="fujitsu-99-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jitsu-99-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fujitsu-99-02">
  <a:themeElements>
    <a:clrScheme name="">
      <a:dk1>
        <a:srgbClr val="000066"/>
      </a:dk1>
      <a:lt1>
        <a:srgbClr val="FFFFFF"/>
      </a:lt1>
      <a:dk2>
        <a:srgbClr val="003300"/>
      </a:dk2>
      <a:lt2>
        <a:srgbClr val="00FF99"/>
      </a:lt2>
      <a:accent1>
        <a:srgbClr val="800000"/>
      </a:accent1>
      <a:accent2>
        <a:srgbClr val="33CCCC"/>
      </a:accent2>
      <a:accent3>
        <a:srgbClr val="FFFFFF"/>
      </a:accent3>
      <a:accent4>
        <a:srgbClr val="000056"/>
      </a:accent4>
      <a:accent5>
        <a:srgbClr val="C0AAAA"/>
      </a:accent5>
      <a:accent6>
        <a:srgbClr val="2DB9B9"/>
      </a:accent6>
      <a:hlink>
        <a:srgbClr val="660033"/>
      </a:hlink>
      <a:folHlink>
        <a:srgbClr val="000099"/>
      </a:folHlink>
    </a:clrScheme>
    <a:fontScheme name="fujitsu-99-02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-1" charset="0"/>
          </a:defRPr>
        </a:defPPr>
      </a:lstStyle>
    </a:lnDef>
  </a:objectDefaults>
  <a:extraClrSchemeLst>
    <a:extraClrScheme>
      <a:clrScheme name="fujitsu-99-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jitsu-99-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class02">
  <a:themeElements>
    <a:clrScheme name="">
      <a:dk1>
        <a:srgbClr val="000066"/>
      </a:dk1>
      <a:lt1>
        <a:srgbClr val="FFFFFF"/>
      </a:lt1>
      <a:dk2>
        <a:srgbClr val="003300"/>
      </a:dk2>
      <a:lt2>
        <a:srgbClr val="00FF99"/>
      </a:lt2>
      <a:accent1>
        <a:srgbClr val="800000"/>
      </a:accent1>
      <a:accent2>
        <a:srgbClr val="33CCCC"/>
      </a:accent2>
      <a:accent3>
        <a:srgbClr val="FFFFFF"/>
      </a:accent3>
      <a:accent4>
        <a:srgbClr val="000056"/>
      </a:accent4>
      <a:accent5>
        <a:srgbClr val="C0AAAA"/>
      </a:accent5>
      <a:accent6>
        <a:srgbClr val="2DB9B9"/>
      </a:accent6>
      <a:hlink>
        <a:srgbClr val="660033"/>
      </a:hlink>
      <a:folHlink>
        <a:srgbClr val="000099"/>
      </a:folHlink>
    </a:clrScheme>
    <a:fontScheme name="class02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class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3_fujitsu-99-02">
  <a:themeElements>
    <a:clrScheme name="">
      <a:dk1>
        <a:srgbClr val="000066"/>
      </a:dk1>
      <a:lt1>
        <a:srgbClr val="FFFFFF"/>
      </a:lt1>
      <a:dk2>
        <a:srgbClr val="003300"/>
      </a:dk2>
      <a:lt2>
        <a:srgbClr val="00FF99"/>
      </a:lt2>
      <a:accent1>
        <a:srgbClr val="800000"/>
      </a:accent1>
      <a:accent2>
        <a:srgbClr val="33CCCC"/>
      </a:accent2>
      <a:accent3>
        <a:srgbClr val="FFFFFF"/>
      </a:accent3>
      <a:accent4>
        <a:srgbClr val="000056"/>
      </a:accent4>
      <a:accent5>
        <a:srgbClr val="C0AAAA"/>
      </a:accent5>
      <a:accent6>
        <a:srgbClr val="2DB9B9"/>
      </a:accent6>
      <a:hlink>
        <a:srgbClr val="660033"/>
      </a:hlink>
      <a:folHlink>
        <a:srgbClr val="000099"/>
      </a:folHlink>
    </a:clrScheme>
    <a:fontScheme name="fujitsu-99-02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-1" charset="0"/>
          </a:defRPr>
        </a:defPPr>
      </a:lstStyle>
    </a:lnDef>
  </a:objectDefaults>
  <a:extraClrSchemeLst>
    <a:extraClrScheme>
      <a:clrScheme name="fujitsu-99-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jitsu-99-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6_fujitsu-99-02">
  <a:themeElements>
    <a:clrScheme name="">
      <a:dk1>
        <a:srgbClr val="000066"/>
      </a:dk1>
      <a:lt1>
        <a:srgbClr val="FFFFFF"/>
      </a:lt1>
      <a:dk2>
        <a:srgbClr val="003300"/>
      </a:dk2>
      <a:lt2>
        <a:srgbClr val="00FF99"/>
      </a:lt2>
      <a:accent1>
        <a:srgbClr val="800000"/>
      </a:accent1>
      <a:accent2>
        <a:srgbClr val="33CCCC"/>
      </a:accent2>
      <a:accent3>
        <a:srgbClr val="FFFFFF"/>
      </a:accent3>
      <a:accent4>
        <a:srgbClr val="000056"/>
      </a:accent4>
      <a:accent5>
        <a:srgbClr val="C0AAAA"/>
      </a:accent5>
      <a:accent6>
        <a:srgbClr val="2DB9B9"/>
      </a:accent6>
      <a:hlink>
        <a:srgbClr val="660033"/>
      </a:hlink>
      <a:folHlink>
        <a:srgbClr val="000099"/>
      </a:folHlink>
    </a:clrScheme>
    <a:fontScheme name="fujitsu-99-02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-1" charset="0"/>
          </a:defRPr>
        </a:defPPr>
      </a:lstStyle>
    </a:lnDef>
  </a:objectDefaults>
  <a:extraClrSchemeLst>
    <a:extraClrScheme>
      <a:clrScheme name="fujitsu-99-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jitsu-99-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7_fujitsu-99-02">
  <a:themeElements>
    <a:clrScheme name="">
      <a:dk1>
        <a:srgbClr val="000066"/>
      </a:dk1>
      <a:lt1>
        <a:srgbClr val="FFFFFF"/>
      </a:lt1>
      <a:dk2>
        <a:srgbClr val="003300"/>
      </a:dk2>
      <a:lt2>
        <a:srgbClr val="00FF99"/>
      </a:lt2>
      <a:accent1>
        <a:srgbClr val="800000"/>
      </a:accent1>
      <a:accent2>
        <a:srgbClr val="33CCCC"/>
      </a:accent2>
      <a:accent3>
        <a:srgbClr val="FFFFFF"/>
      </a:accent3>
      <a:accent4>
        <a:srgbClr val="000056"/>
      </a:accent4>
      <a:accent5>
        <a:srgbClr val="C0AAAA"/>
      </a:accent5>
      <a:accent6>
        <a:srgbClr val="2DB9B9"/>
      </a:accent6>
      <a:hlink>
        <a:srgbClr val="660033"/>
      </a:hlink>
      <a:folHlink>
        <a:srgbClr val="000099"/>
      </a:folHlink>
    </a:clrScheme>
    <a:fontScheme name="fujitsu-99-02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-1" charset="0"/>
          </a:defRPr>
        </a:defPPr>
      </a:lstStyle>
    </a:lnDef>
  </a:objectDefaults>
  <a:extraClrSchemeLst>
    <a:extraClrScheme>
      <a:clrScheme name="fujitsu-99-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jitsu-99-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C:\Shared Files\Classes\CS 213 F'02\Lectures\class02.ppt</Template>
  <TotalTime>44463</TotalTime>
  <Pages>35</Pages>
  <Words>7543</Words>
  <Application>Microsoft Macintosh PowerPoint</Application>
  <PresentationFormat>Letter Paper (8.5x11 in)</PresentationFormat>
  <Paragraphs>2610</Paragraphs>
  <Slides>112</Slides>
  <Notes>43</Notes>
  <HiddenSlides>0</HiddenSlides>
  <MMClips>0</MMClips>
  <ScaleCrop>false</ScaleCrop>
  <HeadingPairs>
    <vt:vector size="4" baseType="variant">
      <vt:variant>
        <vt:lpstr>Theme</vt:lpstr>
      </vt:variant>
      <vt:variant>
        <vt:i4>12</vt:i4>
      </vt:variant>
      <vt:variant>
        <vt:lpstr>Slide Titles</vt:lpstr>
      </vt:variant>
      <vt:variant>
        <vt:i4>112</vt:i4>
      </vt:variant>
    </vt:vector>
  </HeadingPairs>
  <TitlesOfParts>
    <vt:vector size="124" baseType="lpstr">
      <vt:lpstr>4_class02</vt:lpstr>
      <vt:lpstr>fujitsu-99-02</vt:lpstr>
      <vt:lpstr>5_class02</vt:lpstr>
      <vt:lpstr>1_fujitsu-99-02</vt:lpstr>
      <vt:lpstr>2_fujitsu-99-02</vt:lpstr>
      <vt:lpstr>1_class02</vt:lpstr>
      <vt:lpstr>3_fujitsu-99-02</vt:lpstr>
      <vt:lpstr>6_fujitsu-99-02</vt:lpstr>
      <vt:lpstr>7_fujitsu-99-02</vt:lpstr>
      <vt:lpstr>class02</vt:lpstr>
      <vt:lpstr>8_fujitsu-99-02</vt:lpstr>
      <vt:lpstr>9_fujitsu-99-02</vt:lpstr>
      <vt:lpstr>Chapter 4: Processor Architecture</vt:lpstr>
      <vt:lpstr>Announcements</vt:lpstr>
      <vt:lpstr>Announcements</vt:lpstr>
      <vt:lpstr>Chapter Mapping</vt:lpstr>
      <vt:lpstr>Binary Object Code</vt:lpstr>
      <vt:lpstr>Y86 Processor State</vt:lpstr>
      <vt:lpstr>Y86 Instructions</vt:lpstr>
      <vt:lpstr>Encoding Registers</vt:lpstr>
      <vt:lpstr>Instruction Example</vt:lpstr>
      <vt:lpstr>Y86 Instruction Set</vt:lpstr>
      <vt:lpstr>Executing CPU Instructions</vt:lpstr>
      <vt:lpstr>Pipelining</vt:lpstr>
      <vt:lpstr>Pipelining</vt:lpstr>
      <vt:lpstr>Real-World Pipelines: Car Washes</vt:lpstr>
      <vt:lpstr>Computational Example</vt:lpstr>
      <vt:lpstr>3-Way Pipelined Version</vt:lpstr>
      <vt:lpstr>Pipeline Diagrams</vt:lpstr>
      <vt:lpstr>Operating a Pipeline</vt:lpstr>
      <vt:lpstr>Limitations: Nonuniform Delays</vt:lpstr>
      <vt:lpstr>Limitations: Register Overhead</vt:lpstr>
      <vt:lpstr>Data Dependencies</vt:lpstr>
      <vt:lpstr>Data Hazards</vt:lpstr>
      <vt:lpstr>Data Dependencies in Processors</vt:lpstr>
      <vt:lpstr>Adding Pipeline Registers</vt:lpstr>
      <vt:lpstr>Predicting the PC</vt:lpstr>
      <vt:lpstr>Our PC Prediction Strategy</vt:lpstr>
      <vt:lpstr>Our PC Prediction Strategy</vt:lpstr>
      <vt:lpstr>Our PC Prediction Strategy</vt:lpstr>
      <vt:lpstr>Recovering from PC Misprediction</vt:lpstr>
      <vt:lpstr>Pipeline Demonstration</vt:lpstr>
      <vt:lpstr>Data Dependencies: No Nop</vt:lpstr>
      <vt:lpstr>Data Dependencies: 3 Nop’s</vt:lpstr>
      <vt:lpstr>Stalling an Instruction</vt:lpstr>
      <vt:lpstr>Branch Misprediction Example</vt:lpstr>
      <vt:lpstr>Branch Misprediction Trace</vt:lpstr>
      <vt:lpstr>Return Example</vt:lpstr>
      <vt:lpstr>Incorrect Return Example</vt:lpstr>
      <vt:lpstr>Supplementary Slides  Chapter 4</vt:lpstr>
      <vt:lpstr>Arithmetic and Logical Operations</vt:lpstr>
      <vt:lpstr>Move Operations</vt:lpstr>
      <vt:lpstr>Jump Instructions</vt:lpstr>
      <vt:lpstr>Y86 Program Stack</vt:lpstr>
      <vt:lpstr>Stack Operations</vt:lpstr>
      <vt:lpstr>Subroutine Call and Return</vt:lpstr>
      <vt:lpstr>Miscellaneous Instructions</vt:lpstr>
      <vt:lpstr>Writing Y86 Code</vt:lpstr>
      <vt:lpstr>Y86 Code Generation Example</vt:lpstr>
      <vt:lpstr>Y86 Code Generation Example</vt:lpstr>
      <vt:lpstr>Instruction Decoding</vt:lpstr>
      <vt:lpstr>Arithmetic Logic Unit</vt:lpstr>
      <vt:lpstr>SEQ Hardware</vt:lpstr>
      <vt:lpstr>Executing An Arithmetic/Logical Operation</vt:lpstr>
      <vt:lpstr>Stage Computation: Arith/Log. Ops</vt:lpstr>
      <vt:lpstr>Execution Example</vt:lpstr>
      <vt:lpstr>Executing rmmovq</vt:lpstr>
      <vt:lpstr>Stage Computation: rmmovq</vt:lpstr>
      <vt:lpstr>rmmovq Execution</vt:lpstr>
      <vt:lpstr>Executing popq</vt:lpstr>
      <vt:lpstr>Stage Computation: popq</vt:lpstr>
      <vt:lpstr>Executing Jumps</vt:lpstr>
      <vt:lpstr>Stage Computation: Jumps</vt:lpstr>
      <vt:lpstr>Instruction Set Architecture</vt:lpstr>
      <vt:lpstr>Building Blocks</vt:lpstr>
      <vt:lpstr>Move Instruction Examples (32-bit)</vt:lpstr>
      <vt:lpstr>Y86 Code Generation Example (32-bit)</vt:lpstr>
      <vt:lpstr>Y86 Code Generation Example #2 (32-bit)</vt:lpstr>
      <vt:lpstr>Y86 Code Generation Example #3 (32-bit)</vt:lpstr>
      <vt:lpstr>Y86 Code Generation Example #4 (32-bit)</vt:lpstr>
      <vt:lpstr>Assembling Y86 Program</vt:lpstr>
      <vt:lpstr>Simulating Y86 Program</vt:lpstr>
      <vt:lpstr>Y86 Program Structure</vt:lpstr>
      <vt:lpstr>Y86 SEQ Hardware Structure</vt:lpstr>
      <vt:lpstr>SEQ Stages</vt:lpstr>
      <vt:lpstr>SEQ Hardware</vt:lpstr>
      <vt:lpstr>Hardware Control Language</vt:lpstr>
      <vt:lpstr>HCL Operations</vt:lpstr>
      <vt:lpstr>Executing call</vt:lpstr>
      <vt:lpstr>Stage Computation: call</vt:lpstr>
      <vt:lpstr>Executing ret</vt:lpstr>
      <vt:lpstr>Stage Computation: ret</vt:lpstr>
      <vt:lpstr>Computation Steps</vt:lpstr>
      <vt:lpstr>Computation Steps</vt:lpstr>
      <vt:lpstr>Computed Values</vt:lpstr>
      <vt:lpstr>Fetch Logic</vt:lpstr>
      <vt:lpstr>Fetch Logic</vt:lpstr>
      <vt:lpstr>Fetch Control Logic</vt:lpstr>
      <vt:lpstr>Decode Logic</vt:lpstr>
      <vt:lpstr>A Source</vt:lpstr>
      <vt:lpstr>E Destination</vt:lpstr>
      <vt:lpstr>Execute Logic</vt:lpstr>
      <vt:lpstr>ALU A Input</vt:lpstr>
      <vt:lpstr>ALU Operation</vt:lpstr>
      <vt:lpstr>Memory Logic</vt:lpstr>
      <vt:lpstr>Memory Address</vt:lpstr>
      <vt:lpstr>Memory Read</vt:lpstr>
      <vt:lpstr>PC Update Logic</vt:lpstr>
      <vt:lpstr>PC Update</vt:lpstr>
      <vt:lpstr>SEQ Operation</vt:lpstr>
      <vt:lpstr>SEQ Operation #2</vt:lpstr>
      <vt:lpstr>SEQ Operation #3</vt:lpstr>
      <vt:lpstr>SEQ Operation #4</vt:lpstr>
      <vt:lpstr>SEQ Operation #5</vt:lpstr>
      <vt:lpstr>SEQ Summary</vt:lpstr>
      <vt:lpstr>SEQ+ Hardware</vt:lpstr>
      <vt:lpstr>Adding Pipeline Registers</vt:lpstr>
      <vt:lpstr>Pipeline Stages</vt:lpstr>
      <vt:lpstr>PIPE- Hardware</vt:lpstr>
      <vt:lpstr>Feedback Paths</vt:lpstr>
      <vt:lpstr>Data Dependencies: 1 Nop</vt:lpstr>
      <vt:lpstr>Data Dependencies: 2 Nop’s</vt:lpstr>
      <vt:lpstr>Pipeline Summary</vt:lpstr>
      <vt:lpstr>Pipeline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Floating Point</dc:title>
  <dc:subject/>
  <dc:creator>Randal E. Bryant and David R. O'Hallaron</dc:creator>
  <cp:keywords/>
  <dc:description/>
  <cp:lastModifiedBy>Richard Han</cp:lastModifiedBy>
  <cp:revision>637</cp:revision>
  <cp:lastPrinted>2008-01-02T17:28:03Z</cp:lastPrinted>
  <dcterms:created xsi:type="dcterms:W3CDTF">2012-09-24T05:46:14Z</dcterms:created>
  <dcterms:modified xsi:type="dcterms:W3CDTF">2019-10-21T06:52:35Z</dcterms:modified>
</cp:coreProperties>
</file>