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4073" r:id="rId2"/>
    <p:sldMasterId id="2147484097" r:id="rId3"/>
    <p:sldMasterId id="2147484109" r:id="rId4"/>
    <p:sldMasterId id="2147484121" r:id="rId5"/>
    <p:sldMasterId id="2147484277" r:id="rId6"/>
  </p:sldMasterIdLst>
  <p:notesMasterIdLst>
    <p:notesMasterId r:id="rId61"/>
  </p:notesMasterIdLst>
  <p:handoutMasterIdLst>
    <p:handoutMasterId r:id="rId62"/>
  </p:handoutMasterIdLst>
  <p:sldIdLst>
    <p:sldId id="312" r:id="rId7"/>
    <p:sldId id="534"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535" r:id="rId22"/>
    <p:sldId id="483" r:id="rId23"/>
    <p:sldId id="484" r:id="rId24"/>
    <p:sldId id="485" r:id="rId25"/>
    <p:sldId id="486" r:id="rId26"/>
    <p:sldId id="495" r:id="rId27"/>
    <p:sldId id="487" r:id="rId28"/>
    <p:sldId id="488" r:id="rId29"/>
    <p:sldId id="536" r:id="rId30"/>
    <p:sldId id="489" r:id="rId31"/>
    <p:sldId id="490" r:id="rId32"/>
    <p:sldId id="491" r:id="rId33"/>
    <p:sldId id="492" r:id="rId34"/>
    <p:sldId id="503" r:id="rId35"/>
    <p:sldId id="538" r:id="rId36"/>
    <p:sldId id="504" r:id="rId37"/>
    <p:sldId id="505" r:id="rId38"/>
    <p:sldId id="506" r:id="rId39"/>
    <p:sldId id="507" r:id="rId40"/>
    <p:sldId id="496" r:id="rId41"/>
    <p:sldId id="501" r:id="rId42"/>
    <p:sldId id="502" r:id="rId43"/>
    <p:sldId id="497" r:id="rId44"/>
    <p:sldId id="498" r:id="rId45"/>
    <p:sldId id="499" r:id="rId46"/>
    <p:sldId id="500" r:id="rId47"/>
    <p:sldId id="508" r:id="rId48"/>
    <p:sldId id="509" r:id="rId49"/>
    <p:sldId id="510" r:id="rId50"/>
    <p:sldId id="511" r:id="rId51"/>
    <p:sldId id="512" r:id="rId52"/>
    <p:sldId id="513" r:id="rId53"/>
    <p:sldId id="514" r:id="rId54"/>
    <p:sldId id="515" r:id="rId55"/>
    <p:sldId id="516" r:id="rId56"/>
    <p:sldId id="517" r:id="rId57"/>
    <p:sldId id="518" r:id="rId58"/>
    <p:sldId id="519" r:id="rId59"/>
    <p:sldId id="520" r:id="rId60"/>
  </p:sldIdLst>
  <p:sldSz cx="9131300" cy="6845300"/>
  <p:notesSz cx="6858000" cy="9144000"/>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47093" indent="468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897329" indent="635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47558" indent="7822"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797791" indent="9409"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59005" algn="l" defTabSz="451803" rtl="0" eaLnBrk="1" latinLnBrk="0" hangingPunct="1">
      <a:defRPr b="1" kern="1200">
        <a:solidFill>
          <a:schemeClr val="tx1"/>
        </a:solidFill>
        <a:latin typeface="Helvetica" charset="0"/>
        <a:ea typeface="ＭＳ Ｐゴシック" charset="0"/>
        <a:cs typeface="ＭＳ Ｐゴシック" charset="0"/>
      </a:defRPr>
    </a:lvl6pPr>
    <a:lvl7pPr marL="2710807" algn="l" defTabSz="451803" rtl="0" eaLnBrk="1" latinLnBrk="0" hangingPunct="1">
      <a:defRPr b="1" kern="1200">
        <a:solidFill>
          <a:schemeClr val="tx1"/>
        </a:solidFill>
        <a:latin typeface="Helvetica" charset="0"/>
        <a:ea typeface="ＭＳ Ｐゴシック" charset="0"/>
        <a:cs typeface="ＭＳ Ｐゴシック" charset="0"/>
      </a:defRPr>
    </a:lvl7pPr>
    <a:lvl8pPr marL="3162609" algn="l" defTabSz="451803" rtl="0" eaLnBrk="1" latinLnBrk="0" hangingPunct="1">
      <a:defRPr b="1" kern="1200">
        <a:solidFill>
          <a:schemeClr val="tx1"/>
        </a:solidFill>
        <a:latin typeface="Helvetica" charset="0"/>
        <a:ea typeface="ＭＳ Ｐゴシック" charset="0"/>
        <a:cs typeface="ＭＳ Ｐゴシック" charset="0"/>
      </a:defRPr>
    </a:lvl8pPr>
    <a:lvl9pPr marL="3614408" algn="l" defTabSz="451803"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FF99"/>
    <a:srgbClr val="99FFCC"/>
    <a:srgbClr val="FFFF99"/>
    <a:srgbClr val="FF3300"/>
    <a:srgbClr val="FFCCFF"/>
    <a:srgbClr val="FFCCCC"/>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80" y="-80"/>
      </p:cViewPr>
      <p:guideLst>
        <p:guide orient="horz" pos="168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196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oleObject" Target="OS%20X%20Lion:Users:bryant:ics3:opt:cpe-examp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807817589577"/>
          <c:y val="0.0633804269834465"/>
          <c:w val="0.817589576547231"/>
          <c:h val="0.769954816687795"/>
        </c:manualLayout>
      </c:layout>
      <c:scatterChart>
        <c:scatterStyle val="lineMarker"/>
        <c:varyColors val="0"/>
        <c:ser>
          <c:idx val="0"/>
          <c:order val="0"/>
          <c:tx>
            <c:strRef>
              <c:f>'cpe2'!$A$3</c:f>
              <c:strCache>
                <c:ptCount val="1"/>
                <c:pt idx="0">
                  <c:v>psum1</c:v>
                </c:pt>
              </c:strCache>
            </c:strRef>
          </c:tx>
          <c:spPr>
            <a:ln w="28575">
              <a:noFill/>
            </a:ln>
          </c:spPr>
          <c:marker>
            <c:symbol val="diamond"/>
            <c:size val="5"/>
            <c:spPr>
              <a:solidFill>
                <a:srgbClr val="333333"/>
              </a:solidFill>
              <a:ln>
                <a:solidFill>
                  <a:srgbClr val="333333"/>
                </a:solidFill>
                <a:prstDash val="solid"/>
              </a:ln>
            </c:spPr>
          </c:marker>
          <c:xVal>
            <c:numRef>
              <c:f>'cpe2'!$B$2:$AE$2</c:f>
              <c:numCache>
                <c:formatCode>General</c:formatCode>
                <c:ptCount val="30"/>
                <c:pt idx="0">
                  <c:v>0.0</c:v>
                </c:pt>
                <c:pt idx="1">
                  <c:v>193.0</c:v>
                </c:pt>
                <c:pt idx="2">
                  <c:v>120.0</c:v>
                </c:pt>
                <c:pt idx="3">
                  <c:v>91.0</c:v>
                </c:pt>
                <c:pt idx="4">
                  <c:v>95.0</c:v>
                </c:pt>
                <c:pt idx="5">
                  <c:v>196.0</c:v>
                </c:pt>
                <c:pt idx="6">
                  <c:v>97.0</c:v>
                </c:pt>
                <c:pt idx="7">
                  <c:v>181.0</c:v>
                </c:pt>
                <c:pt idx="8">
                  <c:v>91.0</c:v>
                </c:pt>
                <c:pt idx="9">
                  <c:v>83.0</c:v>
                </c:pt>
                <c:pt idx="10">
                  <c:v>43.0</c:v>
                </c:pt>
                <c:pt idx="11">
                  <c:v>183.0</c:v>
                </c:pt>
                <c:pt idx="12">
                  <c:v>140.0</c:v>
                </c:pt>
                <c:pt idx="13">
                  <c:v>146.0</c:v>
                </c:pt>
                <c:pt idx="14">
                  <c:v>94.0</c:v>
                </c:pt>
                <c:pt idx="15">
                  <c:v>134.0</c:v>
                </c:pt>
                <c:pt idx="16">
                  <c:v>163.0</c:v>
                </c:pt>
                <c:pt idx="17">
                  <c:v>131.0</c:v>
                </c:pt>
                <c:pt idx="18">
                  <c:v>110.0</c:v>
                </c:pt>
                <c:pt idx="19">
                  <c:v>182.0</c:v>
                </c:pt>
                <c:pt idx="20">
                  <c:v>189.0</c:v>
                </c:pt>
                <c:pt idx="21">
                  <c:v>112.0</c:v>
                </c:pt>
                <c:pt idx="22">
                  <c:v>141.0</c:v>
                </c:pt>
                <c:pt idx="23">
                  <c:v>185.0</c:v>
                </c:pt>
                <c:pt idx="24">
                  <c:v>188.0</c:v>
                </c:pt>
                <c:pt idx="25">
                  <c:v>47.0</c:v>
                </c:pt>
                <c:pt idx="26">
                  <c:v>130.0</c:v>
                </c:pt>
                <c:pt idx="27">
                  <c:v>102.0</c:v>
                </c:pt>
                <c:pt idx="28">
                  <c:v>59.0</c:v>
                </c:pt>
                <c:pt idx="29">
                  <c:v>174.0</c:v>
                </c:pt>
              </c:numCache>
            </c:numRef>
          </c:xVal>
          <c:yVal>
            <c:numRef>
              <c:f>'cpe2'!$B$3:$AE$3</c:f>
              <c:numCache>
                <c:formatCode>General</c:formatCode>
                <c:ptCount val="30"/>
                <c:pt idx="1">
                  <c:v>2112.6</c:v>
                </c:pt>
                <c:pt idx="2">
                  <c:v>1451.1</c:v>
                </c:pt>
                <c:pt idx="3">
                  <c:v>1188.6</c:v>
                </c:pt>
                <c:pt idx="4">
                  <c:v>1218.0</c:v>
                </c:pt>
                <c:pt idx="5">
                  <c:v>2131.5</c:v>
                </c:pt>
                <c:pt idx="6">
                  <c:v>1247.4</c:v>
                </c:pt>
                <c:pt idx="7">
                  <c:v>2003.4</c:v>
                </c:pt>
                <c:pt idx="8">
                  <c:v>1190.7</c:v>
                </c:pt>
                <c:pt idx="9">
                  <c:v>1117.2</c:v>
                </c:pt>
                <c:pt idx="10">
                  <c:v>758.1</c:v>
                </c:pt>
                <c:pt idx="11">
                  <c:v>2020.2</c:v>
                </c:pt>
                <c:pt idx="12">
                  <c:v>1629.6</c:v>
                </c:pt>
                <c:pt idx="13">
                  <c:v>1686.3</c:v>
                </c:pt>
                <c:pt idx="14">
                  <c:v>1211.7</c:v>
                </c:pt>
                <c:pt idx="15">
                  <c:v>1568.7</c:v>
                </c:pt>
                <c:pt idx="16">
                  <c:v>1841.7</c:v>
                </c:pt>
                <c:pt idx="17">
                  <c:v>1543.5</c:v>
                </c:pt>
                <c:pt idx="18">
                  <c:v>1358.7</c:v>
                </c:pt>
                <c:pt idx="19">
                  <c:v>2011.8</c:v>
                </c:pt>
                <c:pt idx="20">
                  <c:v>2066.4</c:v>
                </c:pt>
                <c:pt idx="21">
                  <c:v>1373.4</c:v>
                </c:pt>
                <c:pt idx="22">
                  <c:v>1635.9</c:v>
                </c:pt>
                <c:pt idx="23">
                  <c:v>2032.8</c:v>
                </c:pt>
                <c:pt idx="24">
                  <c:v>2058.0</c:v>
                </c:pt>
                <c:pt idx="25">
                  <c:v>787.5</c:v>
                </c:pt>
                <c:pt idx="26">
                  <c:v>1539.3</c:v>
                </c:pt>
                <c:pt idx="27">
                  <c:v>1285.2</c:v>
                </c:pt>
                <c:pt idx="28">
                  <c:v>905.1</c:v>
                </c:pt>
                <c:pt idx="29">
                  <c:v>1938.3</c:v>
                </c:pt>
              </c:numCache>
            </c:numRef>
          </c:yVal>
          <c:smooth val="0"/>
          <c:extLst xmlns:c16r2="http://schemas.microsoft.com/office/drawing/2015/06/chart">
            <c:ext xmlns:c16="http://schemas.microsoft.com/office/drawing/2014/chart" uri="{C3380CC4-5D6E-409C-BE32-E72D297353CC}">
              <c16:uniqueId val="{00000000-3A93-46BF-A232-627A29BD9F3C}"/>
            </c:ext>
          </c:extLst>
        </c:ser>
        <c:ser>
          <c:idx val="1"/>
          <c:order val="1"/>
          <c:tx>
            <c:strRef>
              <c:f>'cpe2'!$A$4</c:f>
              <c:strCache>
                <c:ptCount val="1"/>
                <c:pt idx="0">
                  <c:v>psum1i</c:v>
                </c:pt>
              </c:strCache>
            </c:strRef>
          </c:tx>
          <c:spPr>
            <a:ln w="12700">
              <a:solidFill>
                <a:srgbClr val="000000"/>
              </a:solidFill>
              <a:prstDash val="solid"/>
            </a:ln>
          </c:spPr>
          <c:marker>
            <c:symbol val="none"/>
          </c:marker>
          <c:xVal>
            <c:numRef>
              <c:f>'cpe2'!$B$2:$AE$2</c:f>
              <c:numCache>
                <c:formatCode>General</c:formatCode>
                <c:ptCount val="30"/>
                <c:pt idx="0">
                  <c:v>0.0</c:v>
                </c:pt>
                <c:pt idx="1">
                  <c:v>193.0</c:v>
                </c:pt>
                <c:pt idx="2">
                  <c:v>120.0</c:v>
                </c:pt>
                <c:pt idx="3">
                  <c:v>91.0</c:v>
                </c:pt>
                <c:pt idx="4">
                  <c:v>95.0</c:v>
                </c:pt>
                <c:pt idx="5">
                  <c:v>196.0</c:v>
                </c:pt>
                <c:pt idx="6">
                  <c:v>97.0</c:v>
                </c:pt>
                <c:pt idx="7">
                  <c:v>181.0</c:v>
                </c:pt>
                <c:pt idx="8">
                  <c:v>91.0</c:v>
                </c:pt>
                <c:pt idx="9">
                  <c:v>83.0</c:v>
                </c:pt>
                <c:pt idx="10">
                  <c:v>43.0</c:v>
                </c:pt>
                <c:pt idx="11">
                  <c:v>183.0</c:v>
                </c:pt>
                <c:pt idx="12">
                  <c:v>140.0</c:v>
                </c:pt>
                <c:pt idx="13">
                  <c:v>146.0</c:v>
                </c:pt>
                <c:pt idx="14">
                  <c:v>94.0</c:v>
                </c:pt>
                <c:pt idx="15">
                  <c:v>134.0</c:v>
                </c:pt>
                <c:pt idx="16">
                  <c:v>163.0</c:v>
                </c:pt>
                <c:pt idx="17">
                  <c:v>131.0</c:v>
                </c:pt>
                <c:pt idx="18">
                  <c:v>110.0</c:v>
                </c:pt>
                <c:pt idx="19">
                  <c:v>182.0</c:v>
                </c:pt>
                <c:pt idx="20">
                  <c:v>189.0</c:v>
                </c:pt>
                <c:pt idx="21">
                  <c:v>112.0</c:v>
                </c:pt>
                <c:pt idx="22">
                  <c:v>141.0</c:v>
                </c:pt>
                <c:pt idx="23">
                  <c:v>185.0</c:v>
                </c:pt>
                <c:pt idx="24">
                  <c:v>188.0</c:v>
                </c:pt>
                <c:pt idx="25">
                  <c:v>47.0</c:v>
                </c:pt>
                <c:pt idx="26">
                  <c:v>130.0</c:v>
                </c:pt>
                <c:pt idx="27">
                  <c:v>102.0</c:v>
                </c:pt>
                <c:pt idx="28">
                  <c:v>59.0</c:v>
                </c:pt>
                <c:pt idx="29">
                  <c:v>174.0</c:v>
                </c:pt>
              </c:numCache>
            </c:numRef>
          </c:xVal>
          <c:yVal>
            <c:numRef>
              <c:f>'cpe2'!$B$4:$AE$4</c:f>
              <c:numCache>
                <c:formatCode>General</c:formatCode>
                <c:ptCount val="30"/>
                <c:pt idx="0">
                  <c:v>367.79</c:v>
                </c:pt>
                <c:pt idx="1">
                  <c:v>2107.43</c:v>
                </c:pt>
                <c:pt idx="2">
                  <c:v>1449.43</c:v>
                </c:pt>
                <c:pt idx="3">
                  <c:v>1188.03</c:v>
                </c:pt>
                <c:pt idx="4">
                  <c:v>1224.09</c:v>
                </c:pt>
                <c:pt idx="5">
                  <c:v>2134.47</c:v>
                </c:pt>
                <c:pt idx="6">
                  <c:v>1242.12</c:v>
                </c:pt>
                <c:pt idx="7">
                  <c:v>1999.27</c:v>
                </c:pt>
                <c:pt idx="8">
                  <c:v>1188.03</c:v>
                </c:pt>
                <c:pt idx="9">
                  <c:v>1115.92</c:v>
                </c:pt>
                <c:pt idx="10">
                  <c:v>755.38</c:v>
                </c:pt>
                <c:pt idx="11">
                  <c:v>2017.29</c:v>
                </c:pt>
                <c:pt idx="12">
                  <c:v>1629.7</c:v>
                </c:pt>
                <c:pt idx="13">
                  <c:v>1683.79</c:v>
                </c:pt>
                <c:pt idx="14">
                  <c:v>1215.07</c:v>
                </c:pt>
                <c:pt idx="15">
                  <c:v>1575.62</c:v>
                </c:pt>
                <c:pt idx="16">
                  <c:v>1837.02</c:v>
                </c:pt>
                <c:pt idx="17">
                  <c:v>1548.58</c:v>
                </c:pt>
                <c:pt idx="18">
                  <c:v>1359.29</c:v>
                </c:pt>
                <c:pt idx="19">
                  <c:v>2008.28</c:v>
                </c:pt>
                <c:pt idx="20">
                  <c:v>2071.37</c:v>
                </c:pt>
                <c:pt idx="21">
                  <c:v>1377.32</c:v>
                </c:pt>
                <c:pt idx="22">
                  <c:v>1638.72</c:v>
                </c:pt>
                <c:pt idx="23">
                  <c:v>2035.32</c:v>
                </c:pt>
                <c:pt idx="24">
                  <c:v>2062.36</c:v>
                </c:pt>
                <c:pt idx="25">
                  <c:v>791.4299999999994</c:v>
                </c:pt>
                <c:pt idx="26">
                  <c:v>1539.57</c:v>
                </c:pt>
                <c:pt idx="27">
                  <c:v>1287.18</c:v>
                </c:pt>
                <c:pt idx="28">
                  <c:v>899.6</c:v>
                </c:pt>
                <c:pt idx="29">
                  <c:v>1936.17</c:v>
                </c:pt>
              </c:numCache>
            </c:numRef>
          </c:yVal>
          <c:smooth val="0"/>
          <c:extLst xmlns:c16r2="http://schemas.microsoft.com/office/drawing/2015/06/chart">
            <c:ext xmlns:c16="http://schemas.microsoft.com/office/drawing/2014/chart" uri="{C3380CC4-5D6E-409C-BE32-E72D297353CC}">
              <c16:uniqueId val="{00000001-3A93-46BF-A232-627A29BD9F3C}"/>
            </c:ext>
          </c:extLst>
        </c:ser>
        <c:ser>
          <c:idx val="2"/>
          <c:order val="2"/>
          <c:tx>
            <c:strRef>
              <c:f>'cpe2'!$A$5</c:f>
              <c:strCache>
                <c:ptCount val="1"/>
                <c:pt idx="0">
                  <c:v>psum2</c:v>
                </c:pt>
              </c:strCache>
            </c:strRef>
          </c:tx>
          <c:spPr>
            <a:ln w="28575">
              <a:noFill/>
            </a:ln>
          </c:spPr>
          <c:marker>
            <c:symbol val="triangle"/>
            <c:size val="5"/>
            <c:spPr>
              <a:solidFill>
                <a:srgbClr val="333333"/>
              </a:solidFill>
              <a:ln>
                <a:solidFill>
                  <a:srgbClr val="333333"/>
                </a:solidFill>
                <a:prstDash val="solid"/>
              </a:ln>
            </c:spPr>
          </c:marker>
          <c:xVal>
            <c:numRef>
              <c:f>'cpe2'!$B$2:$AE$2</c:f>
              <c:numCache>
                <c:formatCode>General</c:formatCode>
                <c:ptCount val="30"/>
                <c:pt idx="0">
                  <c:v>0.0</c:v>
                </c:pt>
                <c:pt idx="1">
                  <c:v>193.0</c:v>
                </c:pt>
                <c:pt idx="2">
                  <c:v>120.0</c:v>
                </c:pt>
                <c:pt idx="3">
                  <c:v>91.0</c:v>
                </c:pt>
                <c:pt idx="4">
                  <c:v>95.0</c:v>
                </c:pt>
                <c:pt idx="5">
                  <c:v>196.0</c:v>
                </c:pt>
                <c:pt idx="6">
                  <c:v>97.0</c:v>
                </c:pt>
                <c:pt idx="7">
                  <c:v>181.0</c:v>
                </c:pt>
                <c:pt idx="8">
                  <c:v>91.0</c:v>
                </c:pt>
                <c:pt idx="9">
                  <c:v>83.0</c:v>
                </c:pt>
                <c:pt idx="10">
                  <c:v>43.0</c:v>
                </c:pt>
                <c:pt idx="11">
                  <c:v>183.0</c:v>
                </c:pt>
                <c:pt idx="12">
                  <c:v>140.0</c:v>
                </c:pt>
                <c:pt idx="13">
                  <c:v>146.0</c:v>
                </c:pt>
                <c:pt idx="14">
                  <c:v>94.0</c:v>
                </c:pt>
                <c:pt idx="15">
                  <c:v>134.0</c:v>
                </c:pt>
                <c:pt idx="16">
                  <c:v>163.0</c:v>
                </c:pt>
                <c:pt idx="17">
                  <c:v>131.0</c:v>
                </c:pt>
                <c:pt idx="18">
                  <c:v>110.0</c:v>
                </c:pt>
                <c:pt idx="19">
                  <c:v>182.0</c:v>
                </c:pt>
                <c:pt idx="20">
                  <c:v>189.0</c:v>
                </c:pt>
                <c:pt idx="21">
                  <c:v>112.0</c:v>
                </c:pt>
                <c:pt idx="22">
                  <c:v>141.0</c:v>
                </c:pt>
                <c:pt idx="23">
                  <c:v>185.0</c:v>
                </c:pt>
                <c:pt idx="24">
                  <c:v>188.0</c:v>
                </c:pt>
                <c:pt idx="25">
                  <c:v>47.0</c:v>
                </c:pt>
                <c:pt idx="26">
                  <c:v>130.0</c:v>
                </c:pt>
                <c:pt idx="27">
                  <c:v>102.0</c:v>
                </c:pt>
                <c:pt idx="28">
                  <c:v>59.0</c:v>
                </c:pt>
                <c:pt idx="29">
                  <c:v>174.0</c:v>
                </c:pt>
              </c:numCache>
            </c:numRef>
          </c:xVal>
          <c:yVal>
            <c:numRef>
              <c:f>'cpe2'!$B$5:$AE$5</c:f>
              <c:numCache>
                <c:formatCode>General</c:formatCode>
                <c:ptCount val="30"/>
                <c:pt idx="1">
                  <c:v>1535.1</c:v>
                </c:pt>
                <c:pt idx="2">
                  <c:v>1100.4</c:v>
                </c:pt>
                <c:pt idx="3">
                  <c:v>921.9</c:v>
                </c:pt>
                <c:pt idx="4">
                  <c:v>940.8</c:v>
                </c:pt>
                <c:pt idx="5">
                  <c:v>1545.6</c:v>
                </c:pt>
                <c:pt idx="6">
                  <c:v>949.2</c:v>
                </c:pt>
                <c:pt idx="7">
                  <c:v>1455.3</c:v>
                </c:pt>
                <c:pt idx="8">
                  <c:v>917.7</c:v>
                </c:pt>
                <c:pt idx="9">
                  <c:v>865.2</c:v>
                </c:pt>
                <c:pt idx="10">
                  <c:v>623.7</c:v>
                </c:pt>
                <c:pt idx="11">
                  <c:v>1467.9</c:v>
                </c:pt>
                <c:pt idx="12">
                  <c:v>1209.6</c:v>
                </c:pt>
                <c:pt idx="13">
                  <c:v>1253.7</c:v>
                </c:pt>
                <c:pt idx="14">
                  <c:v>936.6</c:v>
                </c:pt>
                <c:pt idx="15">
                  <c:v>1173.9</c:v>
                </c:pt>
                <c:pt idx="16">
                  <c:v>1352.4</c:v>
                </c:pt>
                <c:pt idx="17">
                  <c:v>1150.8</c:v>
                </c:pt>
                <c:pt idx="18">
                  <c:v>1029.0</c:v>
                </c:pt>
                <c:pt idx="19">
                  <c:v>1461.6</c:v>
                </c:pt>
                <c:pt idx="20">
                  <c:v>1509.9</c:v>
                </c:pt>
                <c:pt idx="21">
                  <c:v>1039.5</c:v>
                </c:pt>
                <c:pt idx="22">
                  <c:v>1215.9</c:v>
                </c:pt>
                <c:pt idx="23">
                  <c:v>1478.4</c:v>
                </c:pt>
                <c:pt idx="24">
                  <c:v>1505.7</c:v>
                </c:pt>
                <c:pt idx="25">
                  <c:v>642.6</c:v>
                </c:pt>
                <c:pt idx="26">
                  <c:v>1152.9</c:v>
                </c:pt>
                <c:pt idx="27">
                  <c:v>987.0</c:v>
                </c:pt>
                <c:pt idx="28">
                  <c:v>732.9</c:v>
                </c:pt>
                <c:pt idx="29">
                  <c:v>1419.6</c:v>
                </c:pt>
              </c:numCache>
            </c:numRef>
          </c:yVal>
          <c:smooth val="0"/>
          <c:extLst xmlns:c16r2="http://schemas.microsoft.com/office/drawing/2015/06/chart">
            <c:ext xmlns:c16="http://schemas.microsoft.com/office/drawing/2014/chart" uri="{C3380CC4-5D6E-409C-BE32-E72D297353CC}">
              <c16:uniqueId val="{00000002-3A93-46BF-A232-627A29BD9F3C}"/>
            </c:ext>
          </c:extLst>
        </c:ser>
        <c:ser>
          <c:idx val="3"/>
          <c:order val="3"/>
          <c:tx>
            <c:strRef>
              <c:f>'cpe2'!$A$6</c:f>
              <c:strCache>
                <c:ptCount val="1"/>
                <c:pt idx="0">
                  <c:v>psum2i</c:v>
                </c:pt>
              </c:strCache>
            </c:strRef>
          </c:tx>
          <c:spPr>
            <a:ln w="12700">
              <a:solidFill>
                <a:srgbClr val="000000"/>
              </a:solidFill>
              <a:prstDash val="solid"/>
            </a:ln>
          </c:spPr>
          <c:marker>
            <c:symbol val="none"/>
          </c:marker>
          <c:xVal>
            <c:numRef>
              <c:f>'cpe2'!$B$2:$AE$2</c:f>
              <c:numCache>
                <c:formatCode>General</c:formatCode>
                <c:ptCount val="30"/>
                <c:pt idx="0">
                  <c:v>0.0</c:v>
                </c:pt>
                <c:pt idx="1">
                  <c:v>193.0</c:v>
                </c:pt>
                <c:pt idx="2">
                  <c:v>120.0</c:v>
                </c:pt>
                <c:pt idx="3">
                  <c:v>91.0</c:v>
                </c:pt>
                <c:pt idx="4">
                  <c:v>95.0</c:v>
                </c:pt>
                <c:pt idx="5">
                  <c:v>196.0</c:v>
                </c:pt>
                <c:pt idx="6">
                  <c:v>97.0</c:v>
                </c:pt>
                <c:pt idx="7">
                  <c:v>181.0</c:v>
                </c:pt>
                <c:pt idx="8">
                  <c:v>91.0</c:v>
                </c:pt>
                <c:pt idx="9">
                  <c:v>83.0</c:v>
                </c:pt>
                <c:pt idx="10">
                  <c:v>43.0</c:v>
                </c:pt>
                <c:pt idx="11">
                  <c:v>183.0</c:v>
                </c:pt>
                <c:pt idx="12">
                  <c:v>140.0</c:v>
                </c:pt>
                <c:pt idx="13">
                  <c:v>146.0</c:v>
                </c:pt>
                <c:pt idx="14">
                  <c:v>94.0</c:v>
                </c:pt>
                <c:pt idx="15">
                  <c:v>134.0</c:v>
                </c:pt>
                <c:pt idx="16">
                  <c:v>163.0</c:v>
                </c:pt>
                <c:pt idx="17">
                  <c:v>131.0</c:v>
                </c:pt>
                <c:pt idx="18">
                  <c:v>110.0</c:v>
                </c:pt>
                <c:pt idx="19">
                  <c:v>182.0</c:v>
                </c:pt>
                <c:pt idx="20">
                  <c:v>189.0</c:v>
                </c:pt>
                <c:pt idx="21">
                  <c:v>112.0</c:v>
                </c:pt>
                <c:pt idx="22">
                  <c:v>141.0</c:v>
                </c:pt>
                <c:pt idx="23">
                  <c:v>185.0</c:v>
                </c:pt>
                <c:pt idx="24">
                  <c:v>188.0</c:v>
                </c:pt>
                <c:pt idx="25">
                  <c:v>47.0</c:v>
                </c:pt>
                <c:pt idx="26">
                  <c:v>130.0</c:v>
                </c:pt>
                <c:pt idx="27">
                  <c:v>102.0</c:v>
                </c:pt>
                <c:pt idx="28">
                  <c:v>59.0</c:v>
                </c:pt>
                <c:pt idx="29">
                  <c:v>174.0</c:v>
                </c:pt>
              </c:numCache>
            </c:numRef>
          </c:xVal>
          <c:yVal>
            <c:numRef>
              <c:f>'cpe2'!$B$6:$AE$6</c:f>
              <c:numCache>
                <c:formatCode>General</c:formatCode>
                <c:ptCount val="30"/>
                <c:pt idx="0">
                  <c:v>367.66</c:v>
                </c:pt>
                <c:pt idx="1">
                  <c:v>1531.11</c:v>
                </c:pt>
                <c:pt idx="2">
                  <c:v>1091.05</c:v>
                </c:pt>
                <c:pt idx="3">
                  <c:v>916.23</c:v>
                </c:pt>
                <c:pt idx="4">
                  <c:v>940.3399999999979</c:v>
                </c:pt>
                <c:pt idx="5">
                  <c:v>1549.2</c:v>
                </c:pt>
                <c:pt idx="6">
                  <c:v>952.4</c:v>
                </c:pt>
                <c:pt idx="7">
                  <c:v>1458.77</c:v>
                </c:pt>
                <c:pt idx="8">
                  <c:v>916.23</c:v>
                </c:pt>
                <c:pt idx="9">
                  <c:v>868.01</c:v>
                </c:pt>
                <c:pt idx="10">
                  <c:v>626.87</c:v>
                </c:pt>
                <c:pt idx="11">
                  <c:v>1470.83</c:v>
                </c:pt>
                <c:pt idx="12">
                  <c:v>1211.62</c:v>
                </c:pt>
                <c:pt idx="13">
                  <c:v>1247.79</c:v>
                </c:pt>
                <c:pt idx="14">
                  <c:v>934.3199999999994</c:v>
                </c:pt>
                <c:pt idx="15">
                  <c:v>1175.45</c:v>
                </c:pt>
                <c:pt idx="16">
                  <c:v>1350.27</c:v>
                </c:pt>
                <c:pt idx="17">
                  <c:v>1157.36</c:v>
                </c:pt>
                <c:pt idx="18">
                  <c:v>1030.77</c:v>
                </c:pt>
                <c:pt idx="19">
                  <c:v>1464.8</c:v>
                </c:pt>
                <c:pt idx="20">
                  <c:v>1507.0</c:v>
                </c:pt>
                <c:pt idx="21">
                  <c:v>1042.82</c:v>
                </c:pt>
                <c:pt idx="22">
                  <c:v>1217.64</c:v>
                </c:pt>
                <c:pt idx="23">
                  <c:v>1482.89</c:v>
                </c:pt>
                <c:pt idx="24">
                  <c:v>1500.97</c:v>
                </c:pt>
                <c:pt idx="25">
                  <c:v>650.99</c:v>
                </c:pt>
                <c:pt idx="26">
                  <c:v>1151.33</c:v>
                </c:pt>
                <c:pt idx="27">
                  <c:v>982.54</c:v>
                </c:pt>
                <c:pt idx="28">
                  <c:v>723.3299999999994</c:v>
                </c:pt>
                <c:pt idx="29">
                  <c:v>1416.58</c:v>
                </c:pt>
              </c:numCache>
            </c:numRef>
          </c:yVal>
          <c:smooth val="0"/>
          <c:extLst xmlns:c16r2="http://schemas.microsoft.com/office/drawing/2015/06/chart">
            <c:ext xmlns:c16="http://schemas.microsoft.com/office/drawing/2014/chart" uri="{C3380CC4-5D6E-409C-BE32-E72D297353CC}">
              <c16:uniqueId val="{00000003-3A93-46BF-A232-627A29BD9F3C}"/>
            </c:ext>
          </c:extLst>
        </c:ser>
        <c:dLbls>
          <c:showLegendKey val="0"/>
          <c:showVal val="0"/>
          <c:showCatName val="0"/>
          <c:showSerName val="0"/>
          <c:showPercent val="0"/>
          <c:showBubbleSize val="0"/>
        </c:dLbls>
        <c:axId val="-2109780936"/>
        <c:axId val="-2112909528"/>
      </c:scatterChart>
      <c:valAx>
        <c:axId val="-2109780936"/>
        <c:scaling>
          <c:orientation val="minMax"/>
          <c:max val="200.0"/>
        </c:scaling>
        <c:delete val="0"/>
        <c:axPos val="b"/>
        <c:title>
          <c:tx>
            <c:rich>
              <a:bodyPr/>
              <a:lstStyle/>
              <a:p>
                <a:pPr>
                  <a:defRPr sz="1075" b="1" i="0" u="none" strike="noStrike" baseline="0">
                    <a:solidFill>
                      <a:srgbClr val="000000"/>
                    </a:solidFill>
                    <a:latin typeface="Arial"/>
                    <a:ea typeface="Arial"/>
                    <a:cs typeface="Arial"/>
                  </a:defRPr>
                </a:pPr>
                <a:r>
                  <a:rPr lang="en-US"/>
                  <a:t>Elements</a:t>
                </a:r>
              </a:p>
            </c:rich>
          </c:tx>
          <c:layout>
            <c:manualLayout>
              <c:xMode val="edge"/>
              <c:yMode val="edge"/>
              <c:x val="0.490228013029316"/>
              <c:y val="0.90845267580989"/>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en-US"/>
          </a:p>
        </c:txPr>
        <c:crossAx val="-2112909528"/>
        <c:crosses val="autoZero"/>
        <c:crossBetween val="midCat"/>
      </c:valAx>
      <c:valAx>
        <c:axId val="-2112909528"/>
        <c:scaling>
          <c:orientation val="minMax"/>
        </c:scaling>
        <c:delete val="0"/>
        <c:axPos val="l"/>
        <c:majorGridlines>
          <c:spPr>
            <a:ln w="3175">
              <a:solidFill>
                <a:srgbClr val="000000"/>
              </a:solidFill>
              <a:prstDash val="solid"/>
            </a:ln>
          </c:spPr>
        </c:majorGridlines>
        <c:title>
          <c:tx>
            <c:rich>
              <a:bodyPr/>
              <a:lstStyle/>
              <a:p>
                <a:pPr>
                  <a:defRPr sz="1075" b="1" i="0" u="none" strike="noStrike" baseline="0">
                    <a:solidFill>
                      <a:srgbClr val="000000"/>
                    </a:solidFill>
                    <a:latin typeface="Arial"/>
                    <a:ea typeface="Arial"/>
                    <a:cs typeface="Arial"/>
                  </a:defRPr>
                </a:pPr>
                <a:r>
                  <a:rPr lang="en-US"/>
                  <a:t>Cycles</a:t>
                </a:r>
              </a:p>
            </c:rich>
          </c:tx>
          <c:layout>
            <c:manualLayout>
              <c:xMode val="edge"/>
              <c:yMode val="edge"/>
              <c:x val="0.0260586319218241"/>
              <c:y val="0.389672347294616"/>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75" b="0" i="0" u="none" strike="noStrike" baseline="0">
                <a:solidFill>
                  <a:srgbClr val="000000"/>
                </a:solidFill>
                <a:latin typeface="Arial"/>
                <a:ea typeface="Arial"/>
                <a:cs typeface="Arial"/>
              </a:defRPr>
            </a:pPr>
            <a:endParaRPr lang="en-US"/>
          </a:p>
        </c:txPr>
        <c:crossAx val="-210978093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75" b="0"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2530475" y="360363"/>
            <a:ext cx="165893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wrap="none" lIns="57150" tIns="22225" rIns="57150" bIns="22225">
            <a:spAutoFit/>
          </a:bodyPr>
          <a:lstStyle/>
          <a:p>
            <a:pPr defTabSz="814388"/>
            <a:r>
              <a:rPr lang="en-US" sz="1200"/>
              <a:t>15-349, Summer 2002</a:t>
            </a:r>
          </a:p>
        </p:txBody>
      </p:sp>
    </p:spTree>
    <p:extLst>
      <p:ext uri="{BB962C8B-B14F-4D97-AF65-F5344CB8AC3E}">
        <p14:creationId xmlns:p14="http://schemas.microsoft.com/office/powerpoint/2010/main" val="2067237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idx="2"/>
          </p:nvPr>
        </p:nvSpPr>
        <p:spPr bwMode="auto">
          <a:xfrm>
            <a:off x="1169988" y="688975"/>
            <a:ext cx="4530725"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sp>
      <p:sp>
        <p:nvSpPr>
          <p:cNvPr id="14339" name="Rectangle 3"/>
          <p:cNvSpPr>
            <a:spLocks noChangeArrowheads="1"/>
          </p:cNvSpPr>
          <p:nvPr/>
        </p:nvSpPr>
        <p:spPr bwMode="auto">
          <a:xfrm>
            <a:off x="3055938" y="8789988"/>
            <a:ext cx="706437"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7150" tIns="22225" rIns="57150" bIns="22225">
            <a:spAutoFit/>
          </a:bodyPr>
          <a:lstStyle/>
          <a:p>
            <a:pPr defTabSz="814388"/>
            <a:r>
              <a:rPr lang="en-US" sz="1200"/>
              <a:t>Page </a:t>
            </a:r>
            <a:fld id="{2FC10277-7849-AB42-9D33-506B88E36A51}" type="slidenum">
              <a:rPr lang="en-US" sz="1200"/>
              <a:pPr defTabSz="814388"/>
              <a:t>‹#›</a:t>
            </a:fld>
            <a:endParaRPr lang="en-US" sz="1200"/>
          </a:p>
        </p:txBody>
      </p:sp>
    </p:spTree>
    <p:extLst>
      <p:ext uri="{BB962C8B-B14F-4D97-AF65-F5344CB8AC3E}">
        <p14:creationId xmlns:p14="http://schemas.microsoft.com/office/powerpoint/2010/main" val="348511718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1" charset="0"/>
        <a:ea typeface="ＭＳ Ｐゴシック" charset="0"/>
        <a:cs typeface="ＭＳ Ｐゴシック" charset="0"/>
      </a:defRPr>
    </a:lvl1pPr>
    <a:lvl2pPr marL="447093" indent="4680" algn="l" rtl="0" eaLnBrk="0" fontAlgn="base" hangingPunct="0">
      <a:lnSpc>
        <a:spcPct val="90000"/>
      </a:lnSpc>
      <a:spcBef>
        <a:spcPct val="40000"/>
      </a:spcBef>
      <a:spcAft>
        <a:spcPct val="0"/>
      </a:spcAft>
      <a:defRPr sz="1200" kern="1200">
        <a:solidFill>
          <a:schemeClr val="tx1"/>
        </a:solidFill>
        <a:latin typeface="Helvetica" pitchFamily="-1" charset="0"/>
        <a:ea typeface="ＭＳ Ｐゴシック" pitchFamily="-1" charset="-128"/>
        <a:cs typeface="+mn-cs"/>
      </a:defRPr>
    </a:lvl2pPr>
    <a:lvl3pPr marL="897329" indent="6350" algn="l" rtl="0" eaLnBrk="0" fontAlgn="base" hangingPunct="0">
      <a:lnSpc>
        <a:spcPct val="90000"/>
      </a:lnSpc>
      <a:spcBef>
        <a:spcPct val="40000"/>
      </a:spcBef>
      <a:spcAft>
        <a:spcPct val="0"/>
      </a:spcAft>
      <a:defRPr sz="1200" kern="1200">
        <a:solidFill>
          <a:schemeClr val="tx1"/>
        </a:solidFill>
        <a:latin typeface="Helvetica" pitchFamily="-1" charset="0"/>
        <a:ea typeface="ＭＳ Ｐゴシック" pitchFamily="-1" charset="-128"/>
        <a:cs typeface="+mn-cs"/>
      </a:defRPr>
    </a:lvl3pPr>
    <a:lvl4pPr marL="1347558" indent="7822" algn="l" rtl="0" eaLnBrk="0" fontAlgn="base" hangingPunct="0">
      <a:lnSpc>
        <a:spcPct val="90000"/>
      </a:lnSpc>
      <a:spcBef>
        <a:spcPct val="40000"/>
      </a:spcBef>
      <a:spcAft>
        <a:spcPct val="0"/>
      </a:spcAft>
      <a:defRPr sz="1200" kern="1200">
        <a:solidFill>
          <a:schemeClr val="tx1"/>
        </a:solidFill>
        <a:latin typeface="Helvetica" pitchFamily="-1" charset="0"/>
        <a:ea typeface="ＭＳ Ｐゴシック" pitchFamily="-1" charset="-128"/>
        <a:cs typeface="+mn-cs"/>
      </a:defRPr>
    </a:lvl4pPr>
    <a:lvl5pPr marL="1797791" indent="9409" algn="l" rtl="0" eaLnBrk="0" fontAlgn="base" hangingPunct="0">
      <a:lnSpc>
        <a:spcPct val="90000"/>
      </a:lnSpc>
      <a:spcBef>
        <a:spcPct val="40000"/>
      </a:spcBef>
      <a:spcAft>
        <a:spcPct val="0"/>
      </a:spcAft>
      <a:defRPr sz="1200" kern="1200">
        <a:solidFill>
          <a:schemeClr val="tx1"/>
        </a:solidFill>
        <a:latin typeface="Helvetica" pitchFamily="-1" charset="0"/>
        <a:ea typeface="ＭＳ Ｐゴシック" pitchFamily="-1" charset="-128"/>
        <a:cs typeface="+mn-cs"/>
      </a:defRPr>
    </a:lvl5pPr>
    <a:lvl6pPr marL="2251384" algn="l" defTabSz="450278" rtl="0" eaLnBrk="1" latinLnBrk="0" hangingPunct="1">
      <a:defRPr sz="1200" kern="1200">
        <a:solidFill>
          <a:schemeClr val="tx1"/>
        </a:solidFill>
        <a:latin typeface="+mn-lt"/>
        <a:ea typeface="+mn-ea"/>
        <a:cs typeface="+mn-cs"/>
      </a:defRPr>
    </a:lvl6pPr>
    <a:lvl7pPr marL="2701662" algn="l" defTabSz="450278" rtl="0" eaLnBrk="1" latinLnBrk="0" hangingPunct="1">
      <a:defRPr sz="1200" kern="1200">
        <a:solidFill>
          <a:schemeClr val="tx1"/>
        </a:solidFill>
        <a:latin typeface="+mn-lt"/>
        <a:ea typeface="+mn-ea"/>
        <a:cs typeface="+mn-cs"/>
      </a:defRPr>
    </a:lvl7pPr>
    <a:lvl8pPr marL="3151939" algn="l" defTabSz="450278" rtl="0" eaLnBrk="1" latinLnBrk="0" hangingPunct="1">
      <a:defRPr sz="1200" kern="1200">
        <a:solidFill>
          <a:schemeClr val="tx1"/>
        </a:solidFill>
        <a:latin typeface="+mn-lt"/>
        <a:ea typeface="+mn-ea"/>
        <a:cs typeface="+mn-cs"/>
      </a:defRPr>
    </a:lvl8pPr>
    <a:lvl9pPr marL="3602215" algn="l" defTabSz="4502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_(programming_language)" TargetMode="External"/><Relationship Id="rId4" Type="http://schemas.openxmlformats.org/officeDocument/2006/relationships/hyperlink" Target="https://en.wikipedia.org/wiki/C++" TargetMode="External"/><Relationship Id="rId5" Type="http://schemas.openxmlformats.org/officeDocument/2006/relationships/hyperlink" Target="https://en.wikipedia.org/wiki/Programming_language" TargetMode="External"/><Relationship Id="rId6" Type="http://schemas.openxmlformats.org/officeDocument/2006/relationships/hyperlink" Target="https://en.wikipedia.org/wiki/Keyword_(computer_programming)" TargetMode="External"/><Relationship Id="rId7" Type="http://schemas.openxmlformats.org/officeDocument/2006/relationships/hyperlink" Target="https://en.wikipedia.org/wiki/Compiler_directive" TargetMode="External"/><Relationship Id="rId8" Type="http://schemas.openxmlformats.org/officeDocument/2006/relationships/hyperlink" Target="https://en.wikipedia.org/wiki/Compiler" TargetMode="External"/><Relationship Id="rId9" Type="http://schemas.openxmlformats.org/officeDocument/2006/relationships/hyperlink" Target="https://en.wikipedia.org/wiki/Inline_expansion" TargetMode="External"/><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p:sp>
      <p:sp>
        <p:nvSpPr>
          <p:cNvPr id="68610"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Helvetica"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685800" y="4344120"/>
            <a:ext cx="5486400" cy="4113967"/>
          </a:xfrm>
          <a:prstGeom prst="rect">
            <a:avLst/>
          </a:prstGeom>
          <a:noFill/>
          <a:ln w="9525"/>
        </p:spPr>
        <p:txBody>
          <a:bodyPr lIns="86630" tIns="43315" rIns="86630" bIns="43315"/>
          <a:lstStyle/>
          <a:p>
            <a:endParaRPr lang="en-US" smtClean="0"/>
          </a:p>
        </p:txBody>
      </p:sp>
    </p:spTree>
    <p:extLst>
      <p:ext uri="{BB962C8B-B14F-4D97-AF65-F5344CB8AC3E}">
        <p14:creationId xmlns:p14="http://schemas.microsoft.com/office/powerpoint/2010/main" val="4018564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685800" y="4344120"/>
            <a:ext cx="5486400" cy="4113967"/>
          </a:xfrm>
          <a:prstGeom prst="rect">
            <a:avLst/>
          </a:prstGeom>
          <a:noFill/>
          <a:ln w="9525"/>
        </p:spPr>
        <p:txBody>
          <a:bodyPr lIns="86630" tIns="43315" rIns="86630" bIns="43315"/>
          <a:lstStyle/>
          <a:p>
            <a:endParaRPr lang="en-US" smtClean="0"/>
          </a:p>
        </p:txBody>
      </p:sp>
    </p:spTree>
    <p:extLst>
      <p:ext uri="{BB962C8B-B14F-4D97-AF65-F5344CB8AC3E}">
        <p14:creationId xmlns:p14="http://schemas.microsoft.com/office/powerpoint/2010/main" val="1496246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685800" y="4344120"/>
            <a:ext cx="5486400" cy="4113967"/>
          </a:xfrm>
          <a:prstGeom prst="rect">
            <a:avLst/>
          </a:prstGeom>
          <a:noFill/>
          <a:ln w="9525"/>
        </p:spPr>
        <p:txBody>
          <a:bodyPr lIns="86630" tIns="43315" rIns="86630" bIns="43315"/>
          <a:lstStyle/>
          <a:p>
            <a:endParaRPr lang="en-US" smtClean="0"/>
          </a:p>
        </p:txBody>
      </p:sp>
    </p:spTree>
    <p:extLst>
      <p:ext uri="{BB962C8B-B14F-4D97-AF65-F5344CB8AC3E}">
        <p14:creationId xmlns:p14="http://schemas.microsoft.com/office/powerpoint/2010/main" val="2555201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685800" y="4344120"/>
            <a:ext cx="5486400" cy="4113967"/>
          </a:xfrm>
          <a:prstGeom prst="rect">
            <a:avLst/>
          </a:prstGeom>
          <a:noFill/>
          <a:ln w="9525"/>
        </p:spPr>
        <p:txBody>
          <a:bodyPr lIns="86630" tIns="43315" rIns="86630" bIns="43315"/>
          <a:lstStyle/>
          <a:p>
            <a:endParaRPr lang="en-US" smtClean="0"/>
          </a:p>
        </p:txBody>
      </p:sp>
    </p:spTree>
    <p:extLst>
      <p:ext uri="{BB962C8B-B14F-4D97-AF65-F5344CB8AC3E}">
        <p14:creationId xmlns:p14="http://schemas.microsoft.com/office/powerpoint/2010/main" val="320025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685800" y="4344120"/>
            <a:ext cx="5486400" cy="4113967"/>
          </a:xfrm>
          <a:prstGeom prst="rect">
            <a:avLst/>
          </a:prstGeom>
          <a:noFill/>
          <a:ln w="9525"/>
        </p:spPr>
        <p:txBody>
          <a:bodyPr lIns="86630" tIns="43315" rIns="86630" bIns="43315"/>
          <a:lstStyle/>
          <a:p>
            <a:endParaRPr lang="en-US" smtClean="0"/>
          </a:p>
        </p:txBody>
      </p:sp>
    </p:spTree>
    <p:extLst>
      <p:ext uri="{BB962C8B-B14F-4D97-AF65-F5344CB8AC3E}">
        <p14:creationId xmlns:p14="http://schemas.microsoft.com/office/powerpoint/2010/main" val="2695104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685800" y="4344120"/>
            <a:ext cx="5486400" cy="4113967"/>
          </a:xfrm>
          <a:prstGeom prst="rect">
            <a:avLst/>
          </a:prstGeom>
          <a:noFill/>
          <a:ln w="9525"/>
        </p:spPr>
        <p:txBody>
          <a:bodyPr lIns="86630" tIns="43315" rIns="86630" bIns="43315"/>
          <a:lstStyle/>
          <a:p>
            <a:endParaRPr lang="en-US" smtClean="0"/>
          </a:p>
        </p:txBody>
      </p:sp>
    </p:spTree>
    <p:extLst>
      <p:ext uri="{BB962C8B-B14F-4D97-AF65-F5344CB8AC3E}">
        <p14:creationId xmlns:p14="http://schemas.microsoft.com/office/powerpoint/2010/main" val="3680469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2671783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685800" y="4344120"/>
            <a:ext cx="5486400" cy="4113967"/>
          </a:xfrm>
          <a:prstGeom prst="rect">
            <a:avLst/>
          </a:prstGeom>
          <a:noFill/>
          <a:ln w="9525"/>
        </p:spPr>
        <p:txBody>
          <a:bodyPr lIns="86630" tIns="43315" rIns="86630" bIns="43315"/>
          <a:lstStyle/>
          <a:p>
            <a:endParaRPr lang="en-US" smtClean="0"/>
          </a:p>
        </p:txBody>
      </p:sp>
    </p:spTree>
    <p:extLst>
      <p:ext uri="{BB962C8B-B14F-4D97-AF65-F5344CB8AC3E}">
        <p14:creationId xmlns:p14="http://schemas.microsoft.com/office/powerpoint/2010/main" val="104767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3191601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253384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p:sp>
      <p:sp>
        <p:nvSpPr>
          <p:cNvPr id="71682"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Helvetica" charset="0"/>
              </a:rPr>
              <a:t>-O2 is a superset of –O1 optimizations, -O3 is a superset of –O2 optimizations, generally, higher-level optimizations require more advanced optimization techniques, and don’t always improve program speed. By default, if no -Ox flag is specified then -O0 (essentially no optimizations) is assumed. See also http://</a:t>
            </a:r>
            <a:r>
              <a:rPr lang="en-US" dirty="0" err="1">
                <a:latin typeface="Helvetica" charset="0"/>
              </a:rPr>
              <a:t>www.redhat.com</a:t>
            </a:r>
            <a:r>
              <a:rPr lang="en-US" dirty="0">
                <a:latin typeface="Helvetica" charset="0"/>
              </a:rPr>
              <a:t>/magazine/011sep05/features/</a:t>
            </a:r>
            <a:r>
              <a:rPr lang="en-US" dirty="0" err="1">
                <a:latin typeface="Helvetica" charset="0"/>
              </a:rPr>
              <a:t>gcc</a:t>
            </a:r>
            <a:r>
              <a:rPr lang="en-US" dirty="0">
                <a:latin typeface="Helvetica" charset="0"/>
              </a:rPr>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a:xfrm>
            <a:off x="685800" y="4344120"/>
            <a:ext cx="5486400" cy="4113967"/>
          </a:xfrm>
          <a:prstGeom prst="rect">
            <a:avLst/>
          </a:prstGeom>
        </p:spPr>
        <p:txBody>
          <a:bodyPr lIns="86630" tIns="43315" rIns="86630" bIns="43315"/>
          <a:lstStyle/>
          <a:p>
            <a:endParaRPr lang="en-US"/>
          </a:p>
        </p:txBody>
      </p:sp>
    </p:spTree>
    <p:extLst>
      <p:ext uri="{BB962C8B-B14F-4D97-AF65-F5344CB8AC3E}">
        <p14:creationId xmlns:p14="http://schemas.microsoft.com/office/powerpoint/2010/main" val="2280590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685800" y="4344120"/>
            <a:ext cx="5486400" cy="4113967"/>
          </a:xfrm>
          <a:prstGeom prst="rect">
            <a:avLst/>
          </a:prstGeom>
          <a:noFill/>
          <a:ln w="9525"/>
        </p:spPr>
        <p:txBody>
          <a:bodyPr lIns="86630" tIns="43315" rIns="86630" bIns="43315"/>
          <a:lstStyle/>
          <a:p>
            <a:endParaRPr lang="en-US" smtClean="0"/>
          </a:p>
        </p:txBody>
      </p:sp>
    </p:spTree>
    <p:extLst>
      <p:ext uri="{BB962C8B-B14F-4D97-AF65-F5344CB8AC3E}">
        <p14:creationId xmlns:p14="http://schemas.microsoft.com/office/powerpoint/2010/main" val="2295284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685800" y="4344120"/>
            <a:ext cx="5486400" cy="4113967"/>
          </a:xfrm>
          <a:prstGeom prst="rect">
            <a:avLst/>
          </a:prstGeom>
          <a:noFill/>
          <a:ln w="9525"/>
        </p:spPr>
        <p:txBody>
          <a:bodyPr lIns="86630" tIns="43315" rIns="86630" bIns="43315"/>
          <a:lstStyle/>
          <a:p>
            <a:endParaRPr lang="en-US" smtClean="0"/>
          </a:p>
        </p:txBody>
      </p:sp>
    </p:spTree>
    <p:extLst>
      <p:ext uri="{BB962C8B-B14F-4D97-AF65-F5344CB8AC3E}">
        <p14:creationId xmlns:p14="http://schemas.microsoft.com/office/powerpoint/2010/main" val="1913265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685800" y="4344120"/>
            <a:ext cx="5486400" cy="4113967"/>
          </a:xfrm>
          <a:prstGeom prst="rect">
            <a:avLst/>
          </a:prstGeom>
          <a:noFill/>
          <a:ln w="9525"/>
        </p:spPr>
        <p:txBody>
          <a:bodyPr lIns="86630" tIns="43315" rIns="86630" bIns="43315"/>
          <a:lstStyle/>
          <a:p>
            <a:endParaRPr lang="en-US" smtClean="0"/>
          </a:p>
        </p:txBody>
      </p:sp>
    </p:spTree>
    <p:extLst>
      <p:ext uri="{BB962C8B-B14F-4D97-AF65-F5344CB8AC3E}">
        <p14:creationId xmlns:p14="http://schemas.microsoft.com/office/powerpoint/2010/main" val="3621081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685800" y="4344120"/>
            <a:ext cx="5486400" cy="4113967"/>
          </a:xfrm>
          <a:prstGeom prst="rect">
            <a:avLst/>
          </a:prstGeom>
          <a:noFill/>
          <a:ln w="9525"/>
        </p:spPr>
        <p:txBody>
          <a:bodyPr lIns="86630" tIns="43315" rIns="86630" bIns="43315"/>
          <a:lstStyle/>
          <a:p>
            <a:endParaRPr lang="en-US" smtClean="0"/>
          </a:p>
        </p:txBody>
      </p:sp>
    </p:spTree>
    <p:extLst>
      <p:ext uri="{BB962C8B-B14F-4D97-AF65-F5344CB8AC3E}">
        <p14:creationId xmlns:p14="http://schemas.microsoft.com/office/powerpoint/2010/main" val="363571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lvl="1" eaLnBrk="1" hangingPunct="1">
              <a:defRPr/>
            </a:pPr>
            <a:r>
              <a:rPr lang="en-US" sz="1800" dirty="0" smtClean="0"/>
              <a:t>Newer versions of GCC do </a:t>
            </a:r>
            <a:r>
              <a:rPr lang="en-US" sz="1800" dirty="0" err="1" smtClean="0"/>
              <a:t>interprocedural</a:t>
            </a:r>
            <a:r>
              <a:rPr lang="en-US" sz="1800" dirty="0" smtClean="0"/>
              <a:t> analysis within individual files</a:t>
            </a:r>
            <a:r>
              <a:rPr lang="en-US" sz="1800" baseline="0" dirty="0" smtClean="0"/>
              <a:t>  </a:t>
            </a:r>
            <a:r>
              <a:rPr lang="en-US" sz="1800" dirty="0" smtClean="0"/>
              <a:t>But, not between code in different files</a:t>
            </a:r>
            <a:endParaRPr lang="en-US" dirty="0"/>
          </a:p>
        </p:txBody>
      </p:sp>
    </p:spTree>
    <p:extLst>
      <p:ext uri="{BB962C8B-B14F-4D97-AF65-F5344CB8AC3E}">
        <p14:creationId xmlns:p14="http://schemas.microsoft.com/office/powerpoint/2010/main" val="3221531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-g produces debugging information</a:t>
            </a:r>
            <a:endParaRPr lang="en-US" dirty="0"/>
          </a:p>
        </p:txBody>
      </p:sp>
    </p:spTree>
    <p:extLst>
      <p:ext uri="{BB962C8B-B14F-4D97-AF65-F5344CB8AC3E}">
        <p14:creationId xmlns:p14="http://schemas.microsoft.com/office/powerpoint/2010/main" val="175730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p:sp>
      <p:sp>
        <p:nvSpPr>
          <p:cNvPr id="83970"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Helvetica" charset="0"/>
              </a:rPr>
              <a:t>If you have n elements of an array/vector, how many cycles does it take to process each element?  That</a:t>
            </a:r>
            <a:r>
              <a:rPr lang="ja-JP" altLang="en-US" dirty="0">
                <a:latin typeface="Helvetica" charset="0"/>
              </a:rPr>
              <a:t>’</a:t>
            </a:r>
            <a:r>
              <a:rPr lang="en-US" altLang="ja-JP" dirty="0">
                <a:latin typeface="Helvetica" charset="0"/>
              </a:rPr>
              <a:t>s CPE.  Typically, devise a loop that will process each element of the array.  So CPE would seem to be equal to cycles per iteration.  But loops can be unrolled, resulting in fewer iterations.  We still care about the amount of computation it takes to process the N elements of the array/vector.</a:t>
            </a:r>
            <a:endParaRPr lang="en-US" dirty="0">
              <a:latin typeface="Helvetica"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doesn’t include</a:t>
            </a:r>
            <a:r>
              <a:rPr lang="en-US" baseline="0" dirty="0" smtClean="0"/>
              <a:t> extra steps such as checking the canary on exit.</a:t>
            </a:r>
            <a:endParaRPr lang="en-US" dirty="0"/>
          </a:p>
        </p:txBody>
      </p:sp>
    </p:spTree>
    <p:extLst>
      <p:ext uri="{BB962C8B-B14F-4D97-AF65-F5344CB8AC3E}">
        <p14:creationId xmlns:p14="http://schemas.microsoft.com/office/powerpoint/2010/main" val="776592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Wikipedia:</a:t>
            </a:r>
            <a:r>
              <a:rPr lang="en-US" baseline="0" dirty="0" smtClean="0"/>
              <a:t> “</a:t>
            </a:r>
            <a:r>
              <a:rPr lang="en-US" dirty="0" smtClean="0"/>
              <a:t>In the </a:t>
            </a:r>
            <a:r>
              <a:rPr lang="en-US" dirty="0" smtClean="0">
                <a:hlinkClick r:id="rId3" tooltip="C (programming language)"/>
              </a:rPr>
              <a:t>C</a:t>
            </a:r>
            <a:r>
              <a:rPr lang="en-US" dirty="0" smtClean="0"/>
              <a:t> and </a:t>
            </a:r>
            <a:r>
              <a:rPr lang="en-US" dirty="0" smtClean="0">
                <a:hlinkClick r:id="rId4" tooltip="C++"/>
              </a:rPr>
              <a:t>C++</a:t>
            </a:r>
            <a:r>
              <a:rPr lang="en-US" dirty="0" smtClean="0"/>
              <a:t> </a:t>
            </a:r>
            <a:r>
              <a:rPr lang="en-US" dirty="0" smtClean="0">
                <a:hlinkClick r:id="rId5" tooltip="Programming language"/>
              </a:rPr>
              <a:t>programming languages</a:t>
            </a:r>
            <a:r>
              <a:rPr lang="en-US" dirty="0" smtClean="0"/>
              <a:t>, an </a:t>
            </a:r>
            <a:r>
              <a:rPr lang="en-US" b="1" dirty="0" smtClean="0"/>
              <a:t>inline function</a:t>
            </a:r>
            <a:r>
              <a:rPr lang="en-US" dirty="0" smtClean="0"/>
              <a:t> is one qualified with the </a:t>
            </a:r>
            <a:r>
              <a:rPr lang="en-US" dirty="0" smtClean="0">
                <a:hlinkClick r:id="rId6" tooltip="Keyword (computer programming)"/>
              </a:rPr>
              <a:t>keyword</a:t>
            </a:r>
            <a:r>
              <a:rPr lang="en-US" dirty="0" smtClean="0"/>
              <a:t> </a:t>
            </a:r>
            <a:r>
              <a:rPr lang="en-US" b="1" dirty="0" smtClean="0"/>
              <a:t>inline</a:t>
            </a:r>
            <a:r>
              <a:rPr lang="en-US" dirty="0" smtClean="0"/>
              <a:t>; this serves two purposes. Firstly, it serves as a </a:t>
            </a:r>
            <a:r>
              <a:rPr lang="en-US" dirty="0" smtClean="0">
                <a:hlinkClick r:id="rId7" tooltip="Compiler directive"/>
              </a:rPr>
              <a:t>compiler directive</a:t>
            </a:r>
            <a:r>
              <a:rPr lang="en-US" dirty="0" smtClean="0"/>
              <a:t> that suggests (but does not require) that the </a:t>
            </a:r>
            <a:r>
              <a:rPr lang="en-US" dirty="0" smtClean="0">
                <a:hlinkClick r:id="rId8" tooltip="Compiler"/>
              </a:rPr>
              <a:t>compiler</a:t>
            </a:r>
            <a:r>
              <a:rPr lang="en-US" dirty="0" smtClean="0"/>
              <a:t> substitute the body of the function inline by performing </a:t>
            </a:r>
            <a:r>
              <a:rPr lang="en-US" dirty="0" smtClean="0">
                <a:hlinkClick r:id="rId9" tooltip="Inline expansion"/>
              </a:rPr>
              <a:t>inline expansion</a:t>
            </a:r>
            <a:r>
              <a:rPr lang="en-US" dirty="0" smtClean="0"/>
              <a:t>, i.e. by inserting the function code at the address of each function call, thereby saving the overhead of a function call.”</a:t>
            </a:r>
            <a:endParaRPr lang="en-US" dirty="0"/>
          </a:p>
        </p:txBody>
      </p:sp>
    </p:spTree>
    <p:extLst>
      <p:ext uri="{BB962C8B-B14F-4D97-AF65-F5344CB8AC3E}">
        <p14:creationId xmlns:p14="http://schemas.microsoft.com/office/powerpoint/2010/main" val="229528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doesn’t include</a:t>
            </a:r>
            <a:r>
              <a:rPr lang="en-US" baseline="0" dirty="0" smtClean="0"/>
              <a:t> extra steps such as checking the canary on exit.</a:t>
            </a:r>
            <a:endParaRPr lang="en-US" dirty="0"/>
          </a:p>
        </p:txBody>
      </p:sp>
    </p:spTree>
    <p:extLst>
      <p:ext uri="{BB962C8B-B14F-4D97-AF65-F5344CB8AC3E}">
        <p14:creationId xmlns:p14="http://schemas.microsoft.com/office/powerpoint/2010/main" val="776592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If you have only one adder inside</a:t>
            </a:r>
            <a:r>
              <a:rPr lang="en-US" baseline="0" dirty="0" smtClean="0"/>
              <a:t> the CPU, then the pointer code will call two </a:t>
            </a:r>
            <a:r>
              <a:rPr lang="en-US" baseline="0" dirty="0" err="1" smtClean="0"/>
              <a:t>addl’s</a:t>
            </a:r>
            <a:r>
              <a:rPr lang="en-US" baseline="0" dirty="0" smtClean="0"/>
              <a:t>, </a:t>
            </a:r>
            <a:r>
              <a:rPr lang="en-US" baseline="0" dirty="0" err="1" smtClean="0"/>
              <a:t>whicheither</a:t>
            </a:r>
            <a:r>
              <a:rPr lang="en-US" baseline="0" dirty="0" smtClean="0"/>
              <a:t>  requires the 2</a:t>
            </a:r>
            <a:r>
              <a:rPr lang="en-US" baseline="30000" dirty="0" smtClean="0"/>
              <a:t>nd</a:t>
            </a:r>
            <a:r>
              <a:rPr lang="en-US" baseline="0" dirty="0" smtClean="0"/>
              <a:t> </a:t>
            </a:r>
            <a:r>
              <a:rPr lang="en-US" baseline="0" dirty="0" err="1" smtClean="0"/>
              <a:t>addl</a:t>
            </a:r>
            <a:r>
              <a:rPr lang="en-US" baseline="0" dirty="0" smtClean="0"/>
              <a:t> to wait for the 1</a:t>
            </a:r>
            <a:r>
              <a:rPr lang="en-US" baseline="30000" dirty="0" smtClean="0"/>
              <a:t>st</a:t>
            </a:r>
            <a:r>
              <a:rPr lang="en-US" baseline="0" dirty="0" smtClean="0"/>
              <a:t> to finish, or even with pipelining the two </a:t>
            </a:r>
            <a:r>
              <a:rPr lang="en-US" baseline="0" dirty="0" err="1" smtClean="0"/>
              <a:t>addl’s</a:t>
            </a:r>
            <a:r>
              <a:rPr lang="en-US" baseline="0" dirty="0" smtClean="0"/>
              <a:t> the 2</a:t>
            </a:r>
            <a:r>
              <a:rPr lang="en-US" baseline="30000" dirty="0" smtClean="0"/>
              <a:t>nd</a:t>
            </a:r>
            <a:r>
              <a:rPr lang="en-US" baseline="0" dirty="0" smtClean="0"/>
              <a:t> </a:t>
            </a:r>
            <a:r>
              <a:rPr lang="en-US" baseline="0" dirty="0" err="1" smtClean="0"/>
              <a:t>addl</a:t>
            </a:r>
            <a:r>
              <a:rPr lang="en-US" baseline="0" dirty="0" smtClean="0"/>
              <a:t> still has to wait the pipeline delay (its </a:t>
            </a:r>
            <a:r>
              <a:rPr lang="en-US" baseline="0" smtClean="0"/>
              <a:t>issue time).</a:t>
            </a:r>
            <a:endParaRPr lang="en-US" dirty="0"/>
          </a:p>
        </p:txBody>
      </p:sp>
    </p:spTree>
    <p:extLst>
      <p:ext uri="{BB962C8B-B14F-4D97-AF65-F5344CB8AC3E}">
        <p14:creationId xmlns:p14="http://schemas.microsoft.com/office/powerpoint/2010/main" val="144089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6" name="Rectangle 4"/>
          <p:cNvSpPr>
            <a:spLocks noGrp="1" noChangeArrowheads="1"/>
          </p:cNvSpPr>
          <p:nvPr>
            <p:ph type="subTitle" sz="quarter" idx="1"/>
          </p:nvPr>
        </p:nvSpPr>
        <p:spPr>
          <a:xfrm>
            <a:off x="1370013" y="2497287"/>
            <a:ext cx="6391275" cy="1749425"/>
          </a:xfrm>
        </p:spPr>
        <p:txBody>
          <a:bodyPr/>
          <a:lstStyle>
            <a:lvl1pPr marL="0" indent="0" algn="ctr">
              <a:defRPr/>
            </a:lvl1pPr>
          </a:lstStyle>
          <a:p>
            <a:r>
              <a:rPr lang="en-US"/>
              <a:t>Click to edit Master subtitle style</a:t>
            </a:r>
          </a:p>
        </p:txBody>
      </p:sp>
      <p:sp>
        <p:nvSpPr>
          <p:cNvPr id="13319" name="Rectangle 7"/>
          <p:cNvSpPr>
            <a:spLocks noGrp="1" noChangeArrowheads="1"/>
          </p:cNvSpPr>
          <p:nvPr>
            <p:ph type="ctrTitle" sz="quarter"/>
          </p:nvPr>
        </p:nvSpPr>
        <p:spPr>
          <a:xfrm>
            <a:off x="684213" y="365253"/>
            <a:ext cx="7762875" cy="1139825"/>
          </a:xfrm>
          <a:effectLst>
            <a:outerShdw blurRad="63500" dist="71842" dir="2700000" algn="ctr" rotWithShape="0">
              <a:schemeClr val="bg2">
                <a:alpha val="74998"/>
              </a:schemeClr>
            </a:outerShdw>
          </a:effectLst>
        </p:spPr>
        <p:txBody>
          <a:bodyPr lIns="90543" tIns="45269" rIns="90543" bIns="45269"/>
          <a:lstStyle>
            <a:lvl1pPr>
              <a:defRPr/>
            </a:lvl1pPr>
          </a:lstStyle>
          <a:p>
            <a:r>
              <a:rPr lang="en-US"/>
              <a:t>Click to edit Master title style</a:t>
            </a:r>
          </a:p>
        </p:txBody>
      </p:sp>
    </p:spTree>
    <p:extLst>
      <p:ext uri="{BB962C8B-B14F-4D97-AF65-F5344CB8AC3E}">
        <p14:creationId xmlns:p14="http://schemas.microsoft.com/office/powerpoint/2010/main" val="461190109"/>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0710905"/>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47650"/>
            <a:ext cx="2203450" cy="6184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62712" cy="6184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1739046"/>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2"/>
          <p:cNvSpPr>
            <a:spLocks noGrp="1" noChangeArrowheads="1"/>
          </p:cNvSpPr>
          <p:nvPr>
            <p:ph type="subTitle" sz="quarter" idx="1"/>
          </p:nvPr>
        </p:nvSpPr>
        <p:spPr>
          <a:xfrm>
            <a:off x="1369695" y="2497267"/>
            <a:ext cx="6391910" cy="1749354"/>
          </a:xfrm>
        </p:spPr>
        <p:txBody>
          <a:bodyPr/>
          <a:lstStyle>
            <a:lvl1pPr marL="0" indent="0" algn="ctr">
              <a:defRPr/>
            </a:lvl1pPr>
          </a:lstStyle>
          <a:p>
            <a:r>
              <a:rPr lang="en-US"/>
              <a:t>Click to edit Master subtitle style</a:t>
            </a:r>
          </a:p>
        </p:txBody>
      </p:sp>
      <p:sp>
        <p:nvSpPr>
          <p:cNvPr id="50179" name="Rectangle 3"/>
          <p:cNvSpPr>
            <a:spLocks noGrp="1" noChangeArrowheads="1"/>
          </p:cNvSpPr>
          <p:nvPr>
            <p:ph type="ctrTitle" sz="quarter"/>
          </p:nvPr>
        </p:nvSpPr>
        <p:spPr>
          <a:xfrm>
            <a:off x="684848" y="364449"/>
            <a:ext cx="7761605" cy="1140883"/>
          </a:xfrm>
          <a:effectLst>
            <a:outerShdw blurRad="63500" dist="71842" dir="2700000" algn="ctr" rotWithShape="0">
              <a:schemeClr val="bg2">
                <a:alpha val="74998"/>
              </a:schemeClr>
            </a:outerShdw>
          </a:effectLst>
        </p:spPr>
        <p:txBody>
          <a:bodyPr lIns="90588" tIns="45294" rIns="90588" bIns="45294"/>
          <a:lstStyle>
            <a:lvl1pPr>
              <a:defRPr/>
            </a:lvl1pPr>
          </a:lstStyle>
          <a:p>
            <a:r>
              <a:rPr lang="en-US"/>
              <a:t>Click to edit Master title style</a:t>
            </a:r>
          </a:p>
        </p:txBody>
      </p:sp>
    </p:spTree>
    <p:extLst>
      <p:ext uri="{BB962C8B-B14F-4D97-AF65-F5344CB8AC3E}">
        <p14:creationId xmlns:p14="http://schemas.microsoft.com/office/powerpoint/2010/main" val="1824344722"/>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6481262"/>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453" y="4398882"/>
            <a:ext cx="7761605" cy="135955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1453" y="2901474"/>
            <a:ext cx="7761605" cy="1497409"/>
          </a:xfrm>
        </p:spPr>
        <p:txBody>
          <a:bodyPr anchor="b"/>
          <a:lstStyle>
            <a:lvl1pPr marL="0" indent="0">
              <a:buNone/>
              <a:defRPr sz="2000"/>
            </a:lvl1pPr>
            <a:lvl2pPr marL="449834" indent="0">
              <a:buNone/>
              <a:defRPr sz="1800"/>
            </a:lvl2pPr>
            <a:lvl3pPr marL="899664" indent="0">
              <a:buNone/>
              <a:defRPr sz="1600"/>
            </a:lvl3pPr>
            <a:lvl4pPr marL="1349497" indent="0">
              <a:buNone/>
              <a:defRPr sz="1400"/>
            </a:lvl4pPr>
            <a:lvl5pPr marL="1799331" indent="0">
              <a:buNone/>
              <a:defRPr sz="1400"/>
            </a:lvl5pPr>
            <a:lvl6pPr marL="2249163" indent="0">
              <a:buNone/>
              <a:defRPr sz="1400"/>
            </a:lvl6pPr>
            <a:lvl7pPr marL="2698994" indent="0">
              <a:buNone/>
              <a:defRPr sz="1400"/>
            </a:lvl7pPr>
            <a:lvl8pPr marL="3148830" indent="0">
              <a:buNone/>
              <a:defRPr sz="1400"/>
            </a:lvl8pPr>
            <a:lvl9pPr marL="3598661" indent="0">
              <a:buNone/>
              <a:defRPr sz="1400"/>
            </a:lvl9pPr>
          </a:lstStyle>
          <a:p>
            <a:pPr lvl="0"/>
            <a:r>
              <a:rPr lang="en-US" smtClean="0"/>
              <a:t>Click to edit Master text styles</a:t>
            </a:r>
          </a:p>
        </p:txBody>
      </p:sp>
    </p:spTree>
    <p:extLst>
      <p:ext uri="{BB962C8B-B14F-4D97-AF65-F5344CB8AC3E}">
        <p14:creationId xmlns:p14="http://schemas.microsoft.com/office/powerpoint/2010/main" val="3391617143"/>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109" y="1218527"/>
            <a:ext cx="4071038" cy="521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3479" y="1218527"/>
            <a:ext cx="4072623" cy="521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3102882"/>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5" y="274172"/>
            <a:ext cx="8218170" cy="114088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708" y="1532270"/>
            <a:ext cx="4034577" cy="638577"/>
          </a:xfrm>
        </p:spPr>
        <p:txBody>
          <a:bodyPr anchor="b"/>
          <a:lstStyle>
            <a:lvl1pPr marL="0" indent="0">
              <a:buNone/>
              <a:defRPr sz="2400" b="1"/>
            </a:lvl1pPr>
            <a:lvl2pPr marL="449834" indent="0">
              <a:buNone/>
              <a:defRPr sz="2000" b="1"/>
            </a:lvl2pPr>
            <a:lvl3pPr marL="899664" indent="0">
              <a:buNone/>
              <a:defRPr sz="1800" b="1"/>
            </a:lvl3pPr>
            <a:lvl4pPr marL="1349497" indent="0">
              <a:buNone/>
              <a:defRPr sz="1600" b="1"/>
            </a:lvl4pPr>
            <a:lvl5pPr marL="1799331" indent="0">
              <a:buNone/>
              <a:defRPr sz="1600" b="1"/>
            </a:lvl5pPr>
            <a:lvl6pPr marL="2249163" indent="0">
              <a:buNone/>
              <a:defRPr sz="1600" b="1"/>
            </a:lvl6pPr>
            <a:lvl7pPr marL="2698994" indent="0">
              <a:buNone/>
              <a:defRPr sz="1600" b="1"/>
            </a:lvl7pPr>
            <a:lvl8pPr marL="3148830" indent="0">
              <a:buNone/>
              <a:defRPr sz="1600" b="1"/>
            </a:lvl8pPr>
            <a:lvl9pPr marL="359866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708" y="2170847"/>
            <a:ext cx="4034577"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38717" y="1532270"/>
            <a:ext cx="4036161" cy="638577"/>
          </a:xfrm>
        </p:spPr>
        <p:txBody>
          <a:bodyPr anchor="b"/>
          <a:lstStyle>
            <a:lvl1pPr marL="0" indent="0">
              <a:buNone/>
              <a:defRPr sz="2400" b="1"/>
            </a:lvl1pPr>
            <a:lvl2pPr marL="449834" indent="0">
              <a:buNone/>
              <a:defRPr sz="2000" b="1"/>
            </a:lvl2pPr>
            <a:lvl3pPr marL="899664" indent="0">
              <a:buNone/>
              <a:defRPr sz="1800" b="1"/>
            </a:lvl3pPr>
            <a:lvl4pPr marL="1349497" indent="0">
              <a:buNone/>
              <a:defRPr sz="1600" b="1"/>
            </a:lvl4pPr>
            <a:lvl5pPr marL="1799331" indent="0">
              <a:buNone/>
              <a:defRPr sz="1600" b="1"/>
            </a:lvl5pPr>
            <a:lvl6pPr marL="2249163" indent="0">
              <a:buNone/>
              <a:defRPr sz="1600" b="1"/>
            </a:lvl6pPr>
            <a:lvl7pPr marL="2698994" indent="0">
              <a:buNone/>
              <a:defRPr sz="1600" b="1"/>
            </a:lvl7pPr>
            <a:lvl8pPr marL="3148830" indent="0">
              <a:buNone/>
              <a:defRPr sz="1600" b="1"/>
            </a:lvl8pPr>
            <a:lvl9pPr marL="359866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8717" y="2170847"/>
            <a:ext cx="4036161"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6197362"/>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2426265"/>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281095"/>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708" y="272544"/>
            <a:ext cx="3004135" cy="115989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0085" y="272688"/>
            <a:ext cx="5104650" cy="58422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708" y="1432586"/>
            <a:ext cx="3004135" cy="4682376"/>
          </a:xfrm>
        </p:spPr>
        <p:txBody>
          <a:bodyPr/>
          <a:lstStyle>
            <a:lvl1pPr marL="0" indent="0">
              <a:buNone/>
              <a:defRPr sz="1400"/>
            </a:lvl1pPr>
            <a:lvl2pPr marL="449834" indent="0">
              <a:buNone/>
              <a:defRPr sz="1200"/>
            </a:lvl2pPr>
            <a:lvl3pPr marL="899664" indent="0">
              <a:buNone/>
              <a:defRPr sz="1000"/>
            </a:lvl3pPr>
            <a:lvl4pPr marL="1349497" indent="0">
              <a:buNone/>
              <a:defRPr sz="900"/>
            </a:lvl4pPr>
            <a:lvl5pPr marL="1799331" indent="0">
              <a:buNone/>
              <a:defRPr sz="900"/>
            </a:lvl5pPr>
            <a:lvl6pPr marL="2249163" indent="0">
              <a:buNone/>
              <a:defRPr sz="900"/>
            </a:lvl6pPr>
            <a:lvl7pPr marL="2698994" indent="0">
              <a:buNone/>
              <a:defRPr sz="900"/>
            </a:lvl7pPr>
            <a:lvl8pPr marL="3148830" indent="0">
              <a:buNone/>
              <a:defRPr sz="900"/>
            </a:lvl8pPr>
            <a:lvl9pPr marL="3598661" indent="0">
              <a:buNone/>
              <a:defRPr sz="900"/>
            </a:lvl9pPr>
          </a:lstStyle>
          <a:p>
            <a:pPr lvl="0"/>
            <a:r>
              <a:rPr lang="en-US" smtClean="0"/>
              <a:t>Click to edit Master text styles</a:t>
            </a:r>
          </a:p>
        </p:txBody>
      </p:sp>
    </p:spTree>
    <p:extLst>
      <p:ext uri="{BB962C8B-B14F-4D97-AF65-F5344CB8AC3E}">
        <p14:creationId xmlns:p14="http://schemas.microsoft.com/office/powerpoint/2010/main" val="2801082359"/>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2219084"/>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9799" y="4791710"/>
            <a:ext cx="5478780" cy="5656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89799" y="611640"/>
            <a:ext cx="5478780" cy="4107180"/>
          </a:xfrm>
        </p:spPr>
        <p:txBody>
          <a:bodyPr/>
          <a:lstStyle>
            <a:lvl1pPr marL="0" indent="0">
              <a:buNone/>
              <a:defRPr sz="3200"/>
            </a:lvl1pPr>
            <a:lvl2pPr marL="449834" indent="0">
              <a:buNone/>
              <a:defRPr sz="2800"/>
            </a:lvl2pPr>
            <a:lvl3pPr marL="899664" indent="0">
              <a:buNone/>
              <a:defRPr sz="2400"/>
            </a:lvl3pPr>
            <a:lvl4pPr marL="1349497" indent="0">
              <a:buNone/>
              <a:defRPr sz="2000"/>
            </a:lvl4pPr>
            <a:lvl5pPr marL="1799331" indent="0">
              <a:buNone/>
              <a:defRPr sz="2000"/>
            </a:lvl5pPr>
            <a:lvl6pPr marL="2249163" indent="0">
              <a:buNone/>
              <a:defRPr sz="2000"/>
            </a:lvl6pPr>
            <a:lvl7pPr marL="2698994" indent="0">
              <a:buNone/>
              <a:defRPr sz="2000"/>
            </a:lvl7pPr>
            <a:lvl8pPr marL="3148830" indent="0">
              <a:buNone/>
              <a:defRPr sz="2000"/>
            </a:lvl8pPr>
            <a:lvl9pPr marL="3598661" indent="0">
              <a:buNone/>
              <a:defRPr sz="2000"/>
            </a:lvl9pPr>
          </a:lstStyle>
          <a:p>
            <a:pPr lvl="0"/>
            <a:endParaRPr lang="en-US" noProof="0" smtClean="0"/>
          </a:p>
        </p:txBody>
      </p:sp>
      <p:sp>
        <p:nvSpPr>
          <p:cNvPr id="4" name="Text Placeholder 3"/>
          <p:cNvSpPr>
            <a:spLocks noGrp="1"/>
          </p:cNvSpPr>
          <p:nvPr>
            <p:ph type="body" sz="half" idx="2"/>
          </p:nvPr>
        </p:nvSpPr>
        <p:spPr>
          <a:xfrm>
            <a:off x="1789799" y="5357398"/>
            <a:ext cx="5478780" cy="803372"/>
          </a:xfrm>
        </p:spPr>
        <p:txBody>
          <a:bodyPr/>
          <a:lstStyle>
            <a:lvl1pPr marL="0" indent="0">
              <a:buNone/>
              <a:defRPr sz="1400"/>
            </a:lvl1pPr>
            <a:lvl2pPr marL="449834" indent="0">
              <a:buNone/>
              <a:defRPr sz="1200"/>
            </a:lvl2pPr>
            <a:lvl3pPr marL="899664" indent="0">
              <a:buNone/>
              <a:defRPr sz="1000"/>
            </a:lvl3pPr>
            <a:lvl4pPr marL="1349497" indent="0">
              <a:buNone/>
              <a:defRPr sz="900"/>
            </a:lvl4pPr>
            <a:lvl5pPr marL="1799331" indent="0">
              <a:buNone/>
              <a:defRPr sz="900"/>
            </a:lvl5pPr>
            <a:lvl6pPr marL="2249163" indent="0">
              <a:buNone/>
              <a:defRPr sz="900"/>
            </a:lvl6pPr>
            <a:lvl7pPr marL="2698994" indent="0">
              <a:buNone/>
              <a:defRPr sz="900"/>
            </a:lvl7pPr>
            <a:lvl8pPr marL="3148830" indent="0">
              <a:buNone/>
              <a:defRPr sz="900"/>
            </a:lvl8pPr>
            <a:lvl9pPr marL="3598661" indent="0">
              <a:buNone/>
              <a:defRPr sz="900"/>
            </a:lvl9pPr>
          </a:lstStyle>
          <a:p>
            <a:pPr lvl="0"/>
            <a:r>
              <a:rPr lang="en-US" smtClean="0"/>
              <a:t>Click to edit Master text styles</a:t>
            </a:r>
          </a:p>
        </p:txBody>
      </p:sp>
    </p:spTree>
    <p:extLst>
      <p:ext uri="{BB962C8B-B14F-4D97-AF65-F5344CB8AC3E}">
        <p14:creationId xmlns:p14="http://schemas.microsoft.com/office/powerpoint/2010/main" val="565895034"/>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1231925"/>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546" y="247191"/>
            <a:ext cx="2203560" cy="61861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253" y="247191"/>
            <a:ext cx="6463248" cy="61861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2234313"/>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69695" y="2497267"/>
            <a:ext cx="6391910" cy="1749354"/>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4848" y="364449"/>
            <a:ext cx="7761605" cy="1140883"/>
          </a:xfrm>
          <a:effectLst>
            <a:outerShdw blurRad="63500" dist="71842" dir="2700000" algn="ctr" rotWithShape="0">
              <a:schemeClr val="bg2">
                <a:alpha val="74998"/>
              </a:schemeClr>
            </a:outerShdw>
          </a:effectLst>
        </p:spPr>
        <p:txBody>
          <a:bodyPr lIns="90678" tIns="45344" rIns="90678" bIns="45344"/>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1507495609"/>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9902216"/>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443" y="4398872"/>
            <a:ext cx="7761605" cy="135955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1443" y="2901464"/>
            <a:ext cx="7761605" cy="1497409"/>
          </a:xfrm>
        </p:spPr>
        <p:txBody>
          <a:bodyPr anchor="b"/>
          <a:lstStyle>
            <a:lvl1pPr marL="0" indent="0">
              <a:buNone/>
              <a:defRPr sz="2000"/>
            </a:lvl1pPr>
            <a:lvl2pPr marL="450295" indent="0">
              <a:buNone/>
              <a:defRPr sz="1800"/>
            </a:lvl2pPr>
            <a:lvl3pPr marL="900586" indent="0">
              <a:buNone/>
              <a:defRPr sz="1600"/>
            </a:lvl3pPr>
            <a:lvl4pPr marL="1350881" indent="0">
              <a:buNone/>
              <a:defRPr sz="1400"/>
            </a:lvl4pPr>
            <a:lvl5pPr marL="1801175" indent="0">
              <a:buNone/>
              <a:defRPr sz="1400"/>
            </a:lvl5pPr>
            <a:lvl6pPr marL="2251468" indent="0">
              <a:buNone/>
              <a:defRPr sz="1400"/>
            </a:lvl6pPr>
            <a:lvl7pPr marL="2701759" indent="0">
              <a:buNone/>
              <a:defRPr sz="1400"/>
            </a:lvl7pPr>
            <a:lvl8pPr marL="3152055" indent="0">
              <a:buNone/>
              <a:defRPr sz="1400"/>
            </a:lvl8pPr>
            <a:lvl9pPr marL="3602347" indent="0">
              <a:buNone/>
              <a:defRPr sz="1400"/>
            </a:lvl9pPr>
          </a:lstStyle>
          <a:p>
            <a:pPr lvl="0"/>
            <a:r>
              <a:rPr lang="en-US" smtClean="0"/>
              <a:t>Click to edit Master text styles</a:t>
            </a:r>
          </a:p>
        </p:txBody>
      </p:sp>
    </p:spTree>
    <p:extLst>
      <p:ext uri="{BB962C8B-B14F-4D97-AF65-F5344CB8AC3E}">
        <p14:creationId xmlns:p14="http://schemas.microsoft.com/office/powerpoint/2010/main" val="942582771"/>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109" y="1218527"/>
            <a:ext cx="4071038" cy="521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3469" y="1218527"/>
            <a:ext cx="4072623" cy="521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3690605"/>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5" y="274172"/>
            <a:ext cx="8218170" cy="114088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698" y="1532270"/>
            <a:ext cx="4034577" cy="638577"/>
          </a:xfrm>
        </p:spPr>
        <p:txBody>
          <a:bodyPr anchor="b"/>
          <a:lstStyle>
            <a:lvl1pPr marL="0" indent="0">
              <a:buNone/>
              <a:defRPr sz="2400" b="1"/>
            </a:lvl1pPr>
            <a:lvl2pPr marL="450295" indent="0">
              <a:buNone/>
              <a:defRPr sz="2000" b="1"/>
            </a:lvl2pPr>
            <a:lvl3pPr marL="900586" indent="0">
              <a:buNone/>
              <a:defRPr sz="1800" b="1"/>
            </a:lvl3pPr>
            <a:lvl4pPr marL="1350881" indent="0">
              <a:buNone/>
              <a:defRPr sz="1600" b="1"/>
            </a:lvl4pPr>
            <a:lvl5pPr marL="1801175" indent="0">
              <a:buNone/>
              <a:defRPr sz="1600" b="1"/>
            </a:lvl5pPr>
            <a:lvl6pPr marL="2251468" indent="0">
              <a:buNone/>
              <a:defRPr sz="1600" b="1"/>
            </a:lvl6pPr>
            <a:lvl7pPr marL="2701759" indent="0">
              <a:buNone/>
              <a:defRPr sz="1600" b="1"/>
            </a:lvl7pPr>
            <a:lvl8pPr marL="3152055" indent="0">
              <a:buNone/>
              <a:defRPr sz="1600" b="1"/>
            </a:lvl8pPr>
            <a:lvl9pPr marL="360234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698" y="2170847"/>
            <a:ext cx="4034577"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38707" y="1532270"/>
            <a:ext cx="4036161" cy="638577"/>
          </a:xfrm>
        </p:spPr>
        <p:txBody>
          <a:bodyPr anchor="b"/>
          <a:lstStyle>
            <a:lvl1pPr marL="0" indent="0">
              <a:buNone/>
              <a:defRPr sz="2400" b="1"/>
            </a:lvl1pPr>
            <a:lvl2pPr marL="450295" indent="0">
              <a:buNone/>
              <a:defRPr sz="2000" b="1"/>
            </a:lvl2pPr>
            <a:lvl3pPr marL="900586" indent="0">
              <a:buNone/>
              <a:defRPr sz="1800" b="1"/>
            </a:lvl3pPr>
            <a:lvl4pPr marL="1350881" indent="0">
              <a:buNone/>
              <a:defRPr sz="1600" b="1"/>
            </a:lvl4pPr>
            <a:lvl5pPr marL="1801175" indent="0">
              <a:buNone/>
              <a:defRPr sz="1600" b="1"/>
            </a:lvl5pPr>
            <a:lvl6pPr marL="2251468" indent="0">
              <a:buNone/>
              <a:defRPr sz="1600" b="1"/>
            </a:lvl6pPr>
            <a:lvl7pPr marL="2701759" indent="0">
              <a:buNone/>
              <a:defRPr sz="1600" b="1"/>
            </a:lvl7pPr>
            <a:lvl8pPr marL="3152055" indent="0">
              <a:buNone/>
              <a:defRPr sz="1600" b="1"/>
            </a:lvl8pPr>
            <a:lvl9pPr marL="360234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8707" y="2170847"/>
            <a:ext cx="4036161"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871004"/>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1694151"/>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324619"/>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874" y="4398963"/>
            <a:ext cx="7762875" cy="13589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0874" y="2902099"/>
            <a:ext cx="7762875" cy="1497013"/>
          </a:xfrm>
        </p:spPr>
        <p:txBody>
          <a:bodyPr anchor="b"/>
          <a:lstStyle>
            <a:lvl1pPr marL="0" indent="0">
              <a:buNone/>
              <a:defRPr sz="2000"/>
            </a:lvl1pPr>
            <a:lvl2pPr marL="450278" indent="0">
              <a:buNone/>
              <a:defRPr sz="1800"/>
            </a:lvl2pPr>
            <a:lvl3pPr marL="900555" indent="0">
              <a:buNone/>
              <a:defRPr sz="1600"/>
            </a:lvl3pPr>
            <a:lvl4pPr marL="1350831" indent="0">
              <a:buNone/>
              <a:defRPr sz="1400"/>
            </a:lvl4pPr>
            <a:lvl5pPr marL="1801108" indent="0">
              <a:buNone/>
              <a:defRPr sz="1400"/>
            </a:lvl5pPr>
            <a:lvl6pPr marL="2251384" indent="0">
              <a:buNone/>
              <a:defRPr sz="1400"/>
            </a:lvl6pPr>
            <a:lvl7pPr marL="2701662" indent="0">
              <a:buNone/>
              <a:defRPr sz="1400"/>
            </a:lvl7pPr>
            <a:lvl8pPr marL="3151939" indent="0">
              <a:buNone/>
              <a:defRPr sz="1400"/>
            </a:lvl8pPr>
            <a:lvl9pPr marL="3602215" indent="0">
              <a:buNone/>
              <a:defRPr sz="1400"/>
            </a:lvl9pPr>
          </a:lstStyle>
          <a:p>
            <a:pPr lvl="0"/>
            <a:r>
              <a:rPr lang="en-US" smtClean="0"/>
              <a:t>Click to edit Master text styles</a:t>
            </a:r>
          </a:p>
        </p:txBody>
      </p:sp>
    </p:spTree>
    <p:extLst>
      <p:ext uri="{BB962C8B-B14F-4D97-AF65-F5344CB8AC3E}">
        <p14:creationId xmlns:p14="http://schemas.microsoft.com/office/powerpoint/2010/main" val="2842391369"/>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698" y="272544"/>
            <a:ext cx="3004135" cy="115989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0085" y="272678"/>
            <a:ext cx="5104650" cy="58422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698" y="1432576"/>
            <a:ext cx="3004135" cy="4682376"/>
          </a:xfrm>
        </p:spPr>
        <p:txBody>
          <a:bodyPr/>
          <a:lstStyle>
            <a:lvl1pPr marL="0" indent="0">
              <a:buNone/>
              <a:defRPr sz="1400"/>
            </a:lvl1pPr>
            <a:lvl2pPr marL="450295" indent="0">
              <a:buNone/>
              <a:defRPr sz="1200"/>
            </a:lvl2pPr>
            <a:lvl3pPr marL="900586" indent="0">
              <a:buNone/>
              <a:defRPr sz="1000"/>
            </a:lvl3pPr>
            <a:lvl4pPr marL="1350881" indent="0">
              <a:buNone/>
              <a:defRPr sz="900"/>
            </a:lvl4pPr>
            <a:lvl5pPr marL="1801175" indent="0">
              <a:buNone/>
              <a:defRPr sz="900"/>
            </a:lvl5pPr>
            <a:lvl6pPr marL="2251468" indent="0">
              <a:buNone/>
              <a:defRPr sz="900"/>
            </a:lvl6pPr>
            <a:lvl7pPr marL="2701759" indent="0">
              <a:buNone/>
              <a:defRPr sz="900"/>
            </a:lvl7pPr>
            <a:lvl8pPr marL="3152055" indent="0">
              <a:buNone/>
              <a:defRPr sz="900"/>
            </a:lvl8pPr>
            <a:lvl9pPr marL="3602347" indent="0">
              <a:buNone/>
              <a:defRPr sz="900"/>
            </a:lvl9pPr>
          </a:lstStyle>
          <a:p>
            <a:pPr lvl="0"/>
            <a:r>
              <a:rPr lang="en-US" smtClean="0"/>
              <a:t>Click to edit Master text styles</a:t>
            </a:r>
          </a:p>
        </p:txBody>
      </p:sp>
    </p:spTree>
    <p:extLst>
      <p:ext uri="{BB962C8B-B14F-4D97-AF65-F5344CB8AC3E}">
        <p14:creationId xmlns:p14="http://schemas.microsoft.com/office/powerpoint/2010/main" val="2361279670"/>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9799" y="4791710"/>
            <a:ext cx="5478780" cy="5656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89799" y="611640"/>
            <a:ext cx="5478780" cy="4107180"/>
          </a:xfrm>
        </p:spPr>
        <p:txBody>
          <a:bodyPr/>
          <a:lstStyle>
            <a:lvl1pPr marL="0" indent="0">
              <a:buNone/>
              <a:defRPr sz="3200"/>
            </a:lvl1pPr>
            <a:lvl2pPr marL="450295" indent="0">
              <a:buNone/>
              <a:defRPr sz="2800"/>
            </a:lvl2pPr>
            <a:lvl3pPr marL="900586" indent="0">
              <a:buNone/>
              <a:defRPr sz="2400"/>
            </a:lvl3pPr>
            <a:lvl4pPr marL="1350881" indent="0">
              <a:buNone/>
              <a:defRPr sz="2000"/>
            </a:lvl4pPr>
            <a:lvl5pPr marL="1801175" indent="0">
              <a:buNone/>
              <a:defRPr sz="2000"/>
            </a:lvl5pPr>
            <a:lvl6pPr marL="2251468" indent="0">
              <a:buNone/>
              <a:defRPr sz="2000"/>
            </a:lvl6pPr>
            <a:lvl7pPr marL="2701759" indent="0">
              <a:buNone/>
              <a:defRPr sz="2000"/>
            </a:lvl7pPr>
            <a:lvl8pPr marL="3152055" indent="0">
              <a:buNone/>
              <a:defRPr sz="2000"/>
            </a:lvl8pPr>
            <a:lvl9pPr marL="3602347" indent="0">
              <a:buNone/>
              <a:defRPr sz="2000"/>
            </a:lvl9pPr>
          </a:lstStyle>
          <a:p>
            <a:pPr lvl="0"/>
            <a:endParaRPr lang="en-US" noProof="0" smtClean="0"/>
          </a:p>
        </p:txBody>
      </p:sp>
      <p:sp>
        <p:nvSpPr>
          <p:cNvPr id="4" name="Text Placeholder 3"/>
          <p:cNvSpPr>
            <a:spLocks noGrp="1"/>
          </p:cNvSpPr>
          <p:nvPr>
            <p:ph type="body" sz="half" idx="2"/>
          </p:nvPr>
        </p:nvSpPr>
        <p:spPr>
          <a:xfrm>
            <a:off x="1789799" y="5357398"/>
            <a:ext cx="5478780" cy="803372"/>
          </a:xfrm>
        </p:spPr>
        <p:txBody>
          <a:bodyPr/>
          <a:lstStyle>
            <a:lvl1pPr marL="0" indent="0">
              <a:buNone/>
              <a:defRPr sz="1400"/>
            </a:lvl1pPr>
            <a:lvl2pPr marL="450295" indent="0">
              <a:buNone/>
              <a:defRPr sz="1200"/>
            </a:lvl2pPr>
            <a:lvl3pPr marL="900586" indent="0">
              <a:buNone/>
              <a:defRPr sz="1000"/>
            </a:lvl3pPr>
            <a:lvl4pPr marL="1350881" indent="0">
              <a:buNone/>
              <a:defRPr sz="900"/>
            </a:lvl4pPr>
            <a:lvl5pPr marL="1801175" indent="0">
              <a:buNone/>
              <a:defRPr sz="900"/>
            </a:lvl5pPr>
            <a:lvl6pPr marL="2251468" indent="0">
              <a:buNone/>
              <a:defRPr sz="900"/>
            </a:lvl6pPr>
            <a:lvl7pPr marL="2701759" indent="0">
              <a:buNone/>
              <a:defRPr sz="900"/>
            </a:lvl7pPr>
            <a:lvl8pPr marL="3152055" indent="0">
              <a:buNone/>
              <a:defRPr sz="900"/>
            </a:lvl8pPr>
            <a:lvl9pPr marL="3602347" indent="0">
              <a:buNone/>
              <a:defRPr sz="900"/>
            </a:lvl9pPr>
          </a:lstStyle>
          <a:p>
            <a:pPr lvl="0"/>
            <a:r>
              <a:rPr lang="en-US" smtClean="0"/>
              <a:t>Click to edit Master text styles</a:t>
            </a:r>
          </a:p>
        </p:txBody>
      </p:sp>
    </p:spTree>
    <p:extLst>
      <p:ext uri="{BB962C8B-B14F-4D97-AF65-F5344CB8AC3E}">
        <p14:creationId xmlns:p14="http://schemas.microsoft.com/office/powerpoint/2010/main" val="2615378411"/>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60513"/>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546" y="247191"/>
            <a:ext cx="2203560" cy="61861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243" y="247191"/>
            <a:ext cx="6463248" cy="61861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9169230"/>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69695" y="2497267"/>
            <a:ext cx="6391910" cy="1749354"/>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4848" y="364449"/>
            <a:ext cx="7761605" cy="1140883"/>
          </a:xfrm>
          <a:effectLst>
            <a:outerShdw blurRad="63500" dist="71842" dir="2700000" algn="ctr" rotWithShape="0">
              <a:schemeClr val="bg2">
                <a:alpha val="74998"/>
              </a:schemeClr>
            </a:outerShdw>
          </a:effectLst>
        </p:spPr>
        <p:txBody>
          <a:bodyPr lIns="90750" tIns="45384" rIns="90750" bIns="45384"/>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3783765579"/>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6184832"/>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435" y="4398864"/>
            <a:ext cx="7761605" cy="135955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1435" y="2901456"/>
            <a:ext cx="7761605" cy="1497409"/>
          </a:xfrm>
        </p:spPr>
        <p:txBody>
          <a:bodyPr anchor="b"/>
          <a:lstStyle>
            <a:lvl1pPr marL="0" indent="0">
              <a:buNone/>
              <a:defRPr sz="2000"/>
            </a:lvl1pPr>
            <a:lvl2pPr marL="450663" indent="0">
              <a:buNone/>
              <a:defRPr sz="1800"/>
            </a:lvl2pPr>
            <a:lvl3pPr marL="901324" indent="0">
              <a:buNone/>
              <a:defRPr sz="1600"/>
            </a:lvl3pPr>
            <a:lvl4pPr marL="1351987" indent="0">
              <a:buNone/>
              <a:defRPr sz="1400"/>
            </a:lvl4pPr>
            <a:lvl5pPr marL="1802651" indent="0">
              <a:buNone/>
              <a:defRPr sz="1400"/>
            </a:lvl5pPr>
            <a:lvl6pPr marL="2253312" indent="0">
              <a:buNone/>
              <a:defRPr sz="1400"/>
            </a:lvl6pPr>
            <a:lvl7pPr marL="2703974" indent="0">
              <a:buNone/>
              <a:defRPr sz="1400"/>
            </a:lvl7pPr>
            <a:lvl8pPr marL="3154636" indent="0">
              <a:buNone/>
              <a:defRPr sz="1400"/>
            </a:lvl8pPr>
            <a:lvl9pPr marL="36053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13595075"/>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109" y="1218527"/>
            <a:ext cx="4071038" cy="521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3461" y="1218527"/>
            <a:ext cx="4072623" cy="521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8765217"/>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5" y="274172"/>
            <a:ext cx="8218170" cy="114088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690" y="1532270"/>
            <a:ext cx="4034577" cy="638577"/>
          </a:xfrm>
        </p:spPr>
        <p:txBody>
          <a:bodyPr anchor="b"/>
          <a:lstStyle>
            <a:lvl1pPr marL="0" indent="0">
              <a:buNone/>
              <a:defRPr sz="2400" b="1"/>
            </a:lvl1pPr>
            <a:lvl2pPr marL="450663" indent="0">
              <a:buNone/>
              <a:defRPr sz="2000" b="1"/>
            </a:lvl2pPr>
            <a:lvl3pPr marL="901324" indent="0">
              <a:buNone/>
              <a:defRPr sz="1800" b="1"/>
            </a:lvl3pPr>
            <a:lvl4pPr marL="1351987" indent="0">
              <a:buNone/>
              <a:defRPr sz="1600" b="1"/>
            </a:lvl4pPr>
            <a:lvl5pPr marL="1802651" indent="0">
              <a:buNone/>
              <a:defRPr sz="1600" b="1"/>
            </a:lvl5pPr>
            <a:lvl6pPr marL="2253312" indent="0">
              <a:buNone/>
              <a:defRPr sz="1600" b="1"/>
            </a:lvl6pPr>
            <a:lvl7pPr marL="2703974" indent="0">
              <a:buNone/>
              <a:defRPr sz="1600" b="1"/>
            </a:lvl7pPr>
            <a:lvl8pPr marL="3154636" indent="0">
              <a:buNone/>
              <a:defRPr sz="1600" b="1"/>
            </a:lvl8pPr>
            <a:lvl9pPr marL="36053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690" y="2170847"/>
            <a:ext cx="4034577"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38699" y="1532270"/>
            <a:ext cx="4036161" cy="638577"/>
          </a:xfrm>
        </p:spPr>
        <p:txBody>
          <a:bodyPr anchor="b"/>
          <a:lstStyle>
            <a:lvl1pPr marL="0" indent="0">
              <a:buNone/>
              <a:defRPr sz="2400" b="1"/>
            </a:lvl1pPr>
            <a:lvl2pPr marL="450663" indent="0">
              <a:buNone/>
              <a:defRPr sz="2000" b="1"/>
            </a:lvl2pPr>
            <a:lvl3pPr marL="901324" indent="0">
              <a:buNone/>
              <a:defRPr sz="1800" b="1"/>
            </a:lvl3pPr>
            <a:lvl4pPr marL="1351987" indent="0">
              <a:buNone/>
              <a:defRPr sz="1600" b="1"/>
            </a:lvl4pPr>
            <a:lvl5pPr marL="1802651" indent="0">
              <a:buNone/>
              <a:defRPr sz="1600" b="1"/>
            </a:lvl5pPr>
            <a:lvl6pPr marL="2253312" indent="0">
              <a:buNone/>
              <a:defRPr sz="1600" b="1"/>
            </a:lvl6pPr>
            <a:lvl7pPr marL="2703974" indent="0">
              <a:buNone/>
              <a:defRPr sz="1600" b="1"/>
            </a:lvl7pPr>
            <a:lvl8pPr marL="3154636" indent="0">
              <a:buNone/>
              <a:defRPr sz="1600" b="1"/>
            </a:lvl8pPr>
            <a:lvl9pPr marL="36053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8699" y="2170847"/>
            <a:ext cx="4036161"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0149360"/>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1954493"/>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19200"/>
            <a:ext cx="4070350"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3403" y="1219200"/>
            <a:ext cx="4071937"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25057558"/>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76964"/>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690" y="272544"/>
            <a:ext cx="3004135" cy="115989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0085" y="272670"/>
            <a:ext cx="5104650" cy="58422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690" y="1432568"/>
            <a:ext cx="3004135" cy="4682376"/>
          </a:xfrm>
        </p:spPr>
        <p:txBody>
          <a:bodyPr/>
          <a:lstStyle>
            <a:lvl1pPr marL="0" indent="0">
              <a:buNone/>
              <a:defRPr sz="1400"/>
            </a:lvl1pPr>
            <a:lvl2pPr marL="450663" indent="0">
              <a:buNone/>
              <a:defRPr sz="1200"/>
            </a:lvl2pPr>
            <a:lvl3pPr marL="901324" indent="0">
              <a:buNone/>
              <a:defRPr sz="1000"/>
            </a:lvl3pPr>
            <a:lvl4pPr marL="1351987" indent="0">
              <a:buNone/>
              <a:defRPr sz="900"/>
            </a:lvl4pPr>
            <a:lvl5pPr marL="1802651" indent="0">
              <a:buNone/>
              <a:defRPr sz="900"/>
            </a:lvl5pPr>
            <a:lvl6pPr marL="2253312" indent="0">
              <a:buNone/>
              <a:defRPr sz="900"/>
            </a:lvl6pPr>
            <a:lvl7pPr marL="2703974" indent="0">
              <a:buNone/>
              <a:defRPr sz="900"/>
            </a:lvl7pPr>
            <a:lvl8pPr marL="3154636" indent="0">
              <a:buNone/>
              <a:defRPr sz="900"/>
            </a:lvl8pPr>
            <a:lvl9pPr marL="3605300" indent="0">
              <a:buNone/>
              <a:defRPr sz="900"/>
            </a:lvl9pPr>
          </a:lstStyle>
          <a:p>
            <a:pPr lvl="0"/>
            <a:r>
              <a:rPr lang="en-US" smtClean="0"/>
              <a:t>Click to edit Master text styles</a:t>
            </a:r>
          </a:p>
        </p:txBody>
      </p:sp>
    </p:spTree>
    <p:extLst>
      <p:ext uri="{BB962C8B-B14F-4D97-AF65-F5344CB8AC3E}">
        <p14:creationId xmlns:p14="http://schemas.microsoft.com/office/powerpoint/2010/main" val="500202248"/>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9799" y="4791710"/>
            <a:ext cx="5478780" cy="5656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89799" y="611640"/>
            <a:ext cx="5478780" cy="4107180"/>
          </a:xfrm>
        </p:spPr>
        <p:txBody>
          <a:bodyPr/>
          <a:lstStyle>
            <a:lvl1pPr marL="0" indent="0">
              <a:buNone/>
              <a:defRPr sz="3200"/>
            </a:lvl1pPr>
            <a:lvl2pPr marL="450663" indent="0">
              <a:buNone/>
              <a:defRPr sz="2800"/>
            </a:lvl2pPr>
            <a:lvl3pPr marL="901324" indent="0">
              <a:buNone/>
              <a:defRPr sz="2400"/>
            </a:lvl3pPr>
            <a:lvl4pPr marL="1351987" indent="0">
              <a:buNone/>
              <a:defRPr sz="2000"/>
            </a:lvl4pPr>
            <a:lvl5pPr marL="1802651" indent="0">
              <a:buNone/>
              <a:defRPr sz="2000"/>
            </a:lvl5pPr>
            <a:lvl6pPr marL="2253312" indent="0">
              <a:buNone/>
              <a:defRPr sz="2000"/>
            </a:lvl6pPr>
            <a:lvl7pPr marL="2703974" indent="0">
              <a:buNone/>
              <a:defRPr sz="2000"/>
            </a:lvl7pPr>
            <a:lvl8pPr marL="3154636" indent="0">
              <a:buNone/>
              <a:defRPr sz="2000"/>
            </a:lvl8pPr>
            <a:lvl9pPr marL="3605300" indent="0">
              <a:buNone/>
              <a:defRPr sz="2000"/>
            </a:lvl9pPr>
          </a:lstStyle>
          <a:p>
            <a:pPr lvl="0"/>
            <a:endParaRPr lang="en-US" noProof="0" smtClean="0"/>
          </a:p>
        </p:txBody>
      </p:sp>
      <p:sp>
        <p:nvSpPr>
          <p:cNvPr id="4" name="Text Placeholder 3"/>
          <p:cNvSpPr>
            <a:spLocks noGrp="1"/>
          </p:cNvSpPr>
          <p:nvPr>
            <p:ph type="body" sz="half" idx="2"/>
          </p:nvPr>
        </p:nvSpPr>
        <p:spPr>
          <a:xfrm>
            <a:off x="1789799" y="5357398"/>
            <a:ext cx="5478780" cy="803372"/>
          </a:xfrm>
        </p:spPr>
        <p:txBody>
          <a:bodyPr/>
          <a:lstStyle>
            <a:lvl1pPr marL="0" indent="0">
              <a:buNone/>
              <a:defRPr sz="1400"/>
            </a:lvl1pPr>
            <a:lvl2pPr marL="450663" indent="0">
              <a:buNone/>
              <a:defRPr sz="1200"/>
            </a:lvl2pPr>
            <a:lvl3pPr marL="901324" indent="0">
              <a:buNone/>
              <a:defRPr sz="1000"/>
            </a:lvl3pPr>
            <a:lvl4pPr marL="1351987" indent="0">
              <a:buNone/>
              <a:defRPr sz="900"/>
            </a:lvl4pPr>
            <a:lvl5pPr marL="1802651" indent="0">
              <a:buNone/>
              <a:defRPr sz="900"/>
            </a:lvl5pPr>
            <a:lvl6pPr marL="2253312" indent="0">
              <a:buNone/>
              <a:defRPr sz="900"/>
            </a:lvl6pPr>
            <a:lvl7pPr marL="2703974" indent="0">
              <a:buNone/>
              <a:defRPr sz="900"/>
            </a:lvl7pPr>
            <a:lvl8pPr marL="3154636" indent="0">
              <a:buNone/>
              <a:defRPr sz="900"/>
            </a:lvl8pPr>
            <a:lvl9pPr marL="3605300" indent="0">
              <a:buNone/>
              <a:defRPr sz="900"/>
            </a:lvl9pPr>
          </a:lstStyle>
          <a:p>
            <a:pPr lvl="0"/>
            <a:r>
              <a:rPr lang="en-US" smtClean="0"/>
              <a:t>Click to edit Master text styles</a:t>
            </a:r>
          </a:p>
        </p:txBody>
      </p:sp>
    </p:spTree>
    <p:extLst>
      <p:ext uri="{BB962C8B-B14F-4D97-AF65-F5344CB8AC3E}">
        <p14:creationId xmlns:p14="http://schemas.microsoft.com/office/powerpoint/2010/main" val="618496807"/>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7258541"/>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546" y="247191"/>
            <a:ext cx="2203560" cy="61861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235" y="247191"/>
            <a:ext cx="6463248" cy="61861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4044185"/>
      </p:ext>
    </p:extLst>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69695" y="2497267"/>
            <a:ext cx="6391910" cy="1749354"/>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4848" y="364449"/>
            <a:ext cx="7761605" cy="1140883"/>
          </a:xfrm>
          <a:effectLst>
            <a:outerShdw blurRad="63500" dist="71842" dir="2700000" algn="ctr" rotWithShape="0">
              <a:schemeClr val="bg2">
                <a:alpha val="74998"/>
              </a:schemeClr>
            </a:outerShdw>
          </a:effectLst>
        </p:spPr>
        <p:txBody>
          <a:bodyPr lIns="90835" tIns="45429" rIns="90835" bIns="45429"/>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3318398887"/>
      </p:ext>
    </p:extLst>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1713908"/>
      </p:ext>
    </p:extLst>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426" y="4398855"/>
            <a:ext cx="7761605" cy="135955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1426" y="2901447"/>
            <a:ext cx="7761605" cy="1497409"/>
          </a:xfrm>
        </p:spPr>
        <p:txBody>
          <a:bodyPr anchor="b"/>
          <a:lstStyle>
            <a:lvl1pPr marL="0" indent="0">
              <a:buNone/>
              <a:defRPr sz="2000"/>
            </a:lvl1pPr>
            <a:lvl2pPr marL="451080" indent="0">
              <a:buNone/>
              <a:defRPr sz="1800"/>
            </a:lvl2pPr>
            <a:lvl3pPr marL="902155" indent="0">
              <a:buNone/>
              <a:defRPr sz="1600"/>
            </a:lvl3pPr>
            <a:lvl4pPr marL="1353234" indent="0">
              <a:buNone/>
              <a:defRPr sz="1400"/>
            </a:lvl4pPr>
            <a:lvl5pPr marL="1804313" indent="0">
              <a:buNone/>
              <a:defRPr sz="1400"/>
            </a:lvl5pPr>
            <a:lvl6pPr marL="2255390" indent="0">
              <a:buNone/>
              <a:defRPr sz="1400"/>
            </a:lvl6pPr>
            <a:lvl7pPr marL="2706468" indent="0">
              <a:buNone/>
              <a:defRPr sz="1400"/>
            </a:lvl7pPr>
            <a:lvl8pPr marL="3157548" indent="0">
              <a:buNone/>
              <a:defRPr sz="1400"/>
            </a:lvl8pPr>
            <a:lvl9pPr marL="3608623" indent="0">
              <a:buNone/>
              <a:defRPr sz="1400"/>
            </a:lvl9pPr>
          </a:lstStyle>
          <a:p>
            <a:pPr lvl="0"/>
            <a:r>
              <a:rPr lang="en-US" smtClean="0"/>
              <a:t>Click to edit Master text styles</a:t>
            </a:r>
          </a:p>
        </p:txBody>
      </p:sp>
    </p:spTree>
    <p:extLst>
      <p:ext uri="{BB962C8B-B14F-4D97-AF65-F5344CB8AC3E}">
        <p14:creationId xmlns:p14="http://schemas.microsoft.com/office/powerpoint/2010/main" val="1726195670"/>
      </p:ext>
    </p:extLst>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109" y="1218527"/>
            <a:ext cx="4071038" cy="521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3452" y="1218527"/>
            <a:ext cx="4072623" cy="521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2811224"/>
      </p:ext>
    </p:extLst>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5" y="274172"/>
            <a:ext cx="8218170" cy="114088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681" y="1532270"/>
            <a:ext cx="4034577" cy="638577"/>
          </a:xfrm>
        </p:spPr>
        <p:txBody>
          <a:bodyPr anchor="b"/>
          <a:lstStyle>
            <a:lvl1pPr marL="0" indent="0">
              <a:buNone/>
              <a:defRPr sz="2400" b="1"/>
            </a:lvl1pPr>
            <a:lvl2pPr marL="451080" indent="0">
              <a:buNone/>
              <a:defRPr sz="2000" b="1"/>
            </a:lvl2pPr>
            <a:lvl3pPr marL="902155" indent="0">
              <a:buNone/>
              <a:defRPr sz="1800" b="1"/>
            </a:lvl3pPr>
            <a:lvl4pPr marL="1353234" indent="0">
              <a:buNone/>
              <a:defRPr sz="1600" b="1"/>
            </a:lvl4pPr>
            <a:lvl5pPr marL="1804313" indent="0">
              <a:buNone/>
              <a:defRPr sz="1600" b="1"/>
            </a:lvl5pPr>
            <a:lvl6pPr marL="2255390" indent="0">
              <a:buNone/>
              <a:defRPr sz="1600" b="1"/>
            </a:lvl6pPr>
            <a:lvl7pPr marL="2706468" indent="0">
              <a:buNone/>
              <a:defRPr sz="1600" b="1"/>
            </a:lvl7pPr>
            <a:lvl8pPr marL="3157548" indent="0">
              <a:buNone/>
              <a:defRPr sz="1600" b="1"/>
            </a:lvl8pPr>
            <a:lvl9pPr marL="360862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681" y="2170847"/>
            <a:ext cx="4034577"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38690" y="1532270"/>
            <a:ext cx="4036161" cy="638577"/>
          </a:xfrm>
        </p:spPr>
        <p:txBody>
          <a:bodyPr anchor="b"/>
          <a:lstStyle>
            <a:lvl1pPr marL="0" indent="0">
              <a:buNone/>
              <a:defRPr sz="2400" b="1"/>
            </a:lvl1pPr>
            <a:lvl2pPr marL="451080" indent="0">
              <a:buNone/>
              <a:defRPr sz="2000" b="1"/>
            </a:lvl2pPr>
            <a:lvl3pPr marL="902155" indent="0">
              <a:buNone/>
              <a:defRPr sz="1800" b="1"/>
            </a:lvl3pPr>
            <a:lvl4pPr marL="1353234" indent="0">
              <a:buNone/>
              <a:defRPr sz="1600" b="1"/>
            </a:lvl4pPr>
            <a:lvl5pPr marL="1804313" indent="0">
              <a:buNone/>
              <a:defRPr sz="1600" b="1"/>
            </a:lvl5pPr>
            <a:lvl6pPr marL="2255390" indent="0">
              <a:buNone/>
              <a:defRPr sz="1600" b="1"/>
            </a:lvl6pPr>
            <a:lvl7pPr marL="2706468" indent="0">
              <a:buNone/>
              <a:defRPr sz="1600" b="1"/>
            </a:lvl7pPr>
            <a:lvl8pPr marL="3157548" indent="0">
              <a:buNone/>
              <a:defRPr sz="1600" b="1"/>
            </a:lvl8pPr>
            <a:lvl9pPr marL="360862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8690" y="2170847"/>
            <a:ext cx="4036161"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255999"/>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701"/>
            <a:ext cx="8216900" cy="113982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2087"/>
            <a:ext cx="4033838" cy="638175"/>
          </a:xfrm>
        </p:spPr>
        <p:txBody>
          <a:bodyPr anchor="b"/>
          <a:lstStyle>
            <a:lvl1pPr marL="0" indent="0">
              <a:buNone/>
              <a:defRPr sz="2400" b="1"/>
            </a:lvl1pPr>
            <a:lvl2pPr marL="450278" indent="0">
              <a:buNone/>
              <a:defRPr sz="2000" b="1"/>
            </a:lvl2pPr>
            <a:lvl3pPr marL="900555" indent="0">
              <a:buNone/>
              <a:defRPr sz="1800" b="1"/>
            </a:lvl3pPr>
            <a:lvl4pPr marL="1350831" indent="0">
              <a:buNone/>
              <a:defRPr sz="1600" b="1"/>
            </a:lvl4pPr>
            <a:lvl5pPr marL="1801108" indent="0">
              <a:buNone/>
              <a:defRPr sz="1600" b="1"/>
            </a:lvl5pPr>
            <a:lvl6pPr marL="2251384" indent="0">
              <a:buNone/>
              <a:defRPr sz="1600" b="1"/>
            </a:lvl6pPr>
            <a:lvl7pPr marL="2701662" indent="0">
              <a:buNone/>
              <a:defRPr sz="1600" b="1"/>
            </a:lvl7pPr>
            <a:lvl8pPr marL="3151939" indent="0">
              <a:buNone/>
              <a:defRPr sz="1600" b="1"/>
            </a:lvl8pPr>
            <a:lvl9pPr marL="360221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0262"/>
            <a:ext cx="4033838" cy="39449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38790" y="1532087"/>
            <a:ext cx="4035425" cy="638175"/>
          </a:xfrm>
        </p:spPr>
        <p:txBody>
          <a:bodyPr anchor="b"/>
          <a:lstStyle>
            <a:lvl1pPr marL="0" indent="0">
              <a:buNone/>
              <a:defRPr sz="2400" b="1"/>
            </a:lvl1pPr>
            <a:lvl2pPr marL="450278" indent="0">
              <a:buNone/>
              <a:defRPr sz="2000" b="1"/>
            </a:lvl2pPr>
            <a:lvl3pPr marL="900555" indent="0">
              <a:buNone/>
              <a:defRPr sz="1800" b="1"/>
            </a:lvl3pPr>
            <a:lvl4pPr marL="1350831" indent="0">
              <a:buNone/>
              <a:defRPr sz="1600" b="1"/>
            </a:lvl4pPr>
            <a:lvl5pPr marL="1801108" indent="0">
              <a:buNone/>
              <a:defRPr sz="1600" b="1"/>
            </a:lvl5pPr>
            <a:lvl6pPr marL="2251384" indent="0">
              <a:buNone/>
              <a:defRPr sz="1600" b="1"/>
            </a:lvl6pPr>
            <a:lvl7pPr marL="2701662" indent="0">
              <a:buNone/>
              <a:defRPr sz="1600" b="1"/>
            </a:lvl7pPr>
            <a:lvl8pPr marL="3151939" indent="0">
              <a:buNone/>
              <a:defRPr sz="1600" b="1"/>
            </a:lvl8pPr>
            <a:lvl9pPr marL="360221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8790" y="2170262"/>
            <a:ext cx="4035425" cy="39449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2374257"/>
      </p:ext>
    </p:extLst>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1178481"/>
      </p:ext>
    </p:extLst>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889937"/>
      </p:ext>
    </p:extLst>
  </p:cSld>
  <p:clrMapOvr>
    <a:masterClrMapping/>
  </p:clrMapOvr>
  <p:transition xmlns:p14="http://schemas.microsoft.com/office/powerpoint/2010/mai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681" y="272544"/>
            <a:ext cx="3004135" cy="115989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0085" y="272661"/>
            <a:ext cx="5104650" cy="58422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681" y="1432559"/>
            <a:ext cx="3004135" cy="4682376"/>
          </a:xfrm>
        </p:spPr>
        <p:txBody>
          <a:bodyPr/>
          <a:lstStyle>
            <a:lvl1pPr marL="0" indent="0">
              <a:buNone/>
              <a:defRPr sz="1400"/>
            </a:lvl1pPr>
            <a:lvl2pPr marL="451080" indent="0">
              <a:buNone/>
              <a:defRPr sz="1200"/>
            </a:lvl2pPr>
            <a:lvl3pPr marL="902155" indent="0">
              <a:buNone/>
              <a:defRPr sz="1000"/>
            </a:lvl3pPr>
            <a:lvl4pPr marL="1353234" indent="0">
              <a:buNone/>
              <a:defRPr sz="900"/>
            </a:lvl4pPr>
            <a:lvl5pPr marL="1804313" indent="0">
              <a:buNone/>
              <a:defRPr sz="900"/>
            </a:lvl5pPr>
            <a:lvl6pPr marL="2255390" indent="0">
              <a:buNone/>
              <a:defRPr sz="900"/>
            </a:lvl6pPr>
            <a:lvl7pPr marL="2706468" indent="0">
              <a:buNone/>
              <a:defRPr sz="900"/>
            </a:lvl7pPr>
            <a:lvl8pPr marL="3157548" indent="0">
              <a:buNone/>
              <a:defRPr sz="900"/>
            </a:lvl8pPr>
            <a:lvl9pPr marL="3608623" indent="0">
              <a:buNone/>
              <a:defRPr sz="900"/>
            </a:lvl9pPr>
          </a:lstStyle>
          <a:p>
            <a:pPr lvl="0"/>
            <a:r>
              <a:rPr lang="en-US" smtClean="0"/>
              <a:t>Click to edit Master text styles</a:t>
            </a:r>
          </a:p>
        </p:txBody>
      </p:sp>
    </p:spTree>
    <p:extLst>
      <p:ext uri="{BB962C8B-B14F-4D97-AF65-F5344CB8AC3E}">
        <p14:creationId xmlns:p14="http://schemas.microsoft.com/office/powerpoint/2010/main" val="1062283673"/>
      </p:ext>
    </p:extLst>
  </p:cSld>
  <p:clrMapOvr>
    <a:masterClrMapping/>
  </p:clrMapOvr>
  <p:transition xmlns:p14="http://schemas.microsoft.com/office/powerpoint/2010/mai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9799" y="4791710"/>
            <a:ext cx="5478780" cy="5656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89799" y="611640"/>
            <a:ext cx="5478780" cy="4107180"/>
          </a:xfrm>
        </p:spPr>
        <p:txBody>
          <a:bodyPr/>
          <a:lstStyle>
            <a:lvl1pPr marL="0" indent="0">
              <a:buNone/>
              <a:defRPr sz="3200"/>
            </a:lvl1pPr>
            <a:lvl2pPr marL="451080" indent="0">
              <a:buNone/>
              <a:defRPr sz="2800"/>
            </a:lvl2pPr>
            <a:lvl3pPr marL="902155" indent="0">
              <a:buNone/>
              <a:defRPr sz="2400"/>
            </a:lvl3pPr>
            <a:lvl4pPr marL="1353234" indent="0">
              <a:buNone/>
              <a:defRPr sz="2000"/>
            </a:lvl4pPr>
            <a:lvl5pPr marL="1804313" indent="0">
              <a:buNone/>
              <a:defRPr sz="2000"/>
            </a:lvl5pPr>
            <a:lvl6pPr marL="2255390" indent="0">
              <a:buNone/>
              <a:defRPr sz="2000"/>
            </a:lvl6pPr>
            <a:lvl7pPr marL="2706468" indent="0">
              <a:buNone/>
              <a:defRPr sz="2000"/>
            </a:lvl7pPr>
            <a:lvl8pPr marL="3157548" indent="0">
              <a:buNone/>
              <a:defRPr sz="2000"/>
            </a:lvl8pPr>
            <a:lvl9pPr marL="3608623" indent="0">
              <a:buNone/>
              <a:defRPr sz="2000"/>
            </a:lvl9pPr>
          </a:lstStyle>
          <a:p>
            <a:pPr lvl="0"/>
            <a:endParaRPr lang="en-US" noProof="0" smtClean="0"/>
          </a:p>
        </p:txBody>
      </p:sp>
      <p:sp>
        <p:nvSpPr>
          <p:cNvPr id="4" name="Text Placeholder 3"/>
          <p:cNvSpPr>
            <a:spLocks noGrp="1"/>
          </p:cNvSpPr>
          <p:nvPr>
            <p:ph type="body" sz="half" idx="2"/>
          </p:nvPr>
        </p:nvSpPr>
        <p:spPr>
          <a:xfrm>
            <a:off x="1789799" y="5357398"/>
            <a:ext cx="5478780" cy="803372"/>
          </a:xfrm>
        </p:spPr>
        <p:txBody>
          <a:bodyPr/>
          <a:lstStyle>
            <a:lvl1pPr marL="0" indent="0">
              <a:buNone/>
              <a:defRPr sz="1400"/>
            </a:lvl1pPr>
            <a:lvl2pPr marL="451080" indent="0">
              <a:buNone/>
              <a:defRPr sz="1200"/>
            </a:lvl2pPr>
            <a:lvl3pPr marL="902155" indent="0">
              <a:buNone/>
              <a:defRPr sz="1000"/>
            </a:lvl3pPr>
            <a:lvl4pPr marL="1353234" indent="0">
              <a:buNone/>
              <a:defRPr sz="900"/>
            </a:lvl4pPr>
            <a:lvl5pPr marL="1804313" indent="0">
              <a:buNone/>
              <a:defRPr sz="900"/>
            </a:lvl5pPr>
            <a:lvl6pPr marL="2255390" indent="0">
              <a:buNone/>
              <a:defRPr sz="900"/>
            </a:lvl6pPr>
            <a:lvl7pPr marL="2706468" indent="0">
              <a:buNone/>
              <a:defRPr sz="900"/>
            </a:lvl7pPr>
            <a:lvl8pPr marL="3157548" indent="0">
              <a:buNone/>
              <a:defRPr sz="900"/>
            </a:lvl8pPr>
            <a:lvl9pPr marL="3608623" indent="0">
              <a:buNone/>
              <a:defRPr sz="900"/>
            </a:lvl9pPr>
          </a:lstStyle>
          <a:p>
            <a:pPr lvl="0"/>
            <a:r>
              <a:rPr lang="en-US" smtClean="0"/>
              <a:t>Click to edit Master text styles</a:t>
            </a:r>
          </a:p>
        </p:txBody>
      </p:sp>
    </p:spTree>
    <p:extLst>
      <p:ext uri="{BB962C8B-B14F-4D97-AF65-F5344CB8AC3E}">
        <p14:creationId xmlns:p14="http://schemas.microsoft.com/office/powerpoint/2010/main" val="1680738182"/>
      </p:ext>
    </p:extLst>
  </p:cSld>
  <p:clrMapOvr>
    <a:masterClrMapping/>
  </p:clrMapOvr>
  <p:transition xmlns:p14="http://schemas.microsoft.com/office/powerpoint/2010/mai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9596161"/>
      </p:ext>
    </p:extLst>
  </p:cSld>
  <p:clrMapOvr>
    <a:masterClrMapping/>
  </p:clrMapOvr>
  <p:transition xmlns:p14="http://schemas.microsoft.com/office/powerpoint/2010/mai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546" y="247191"/>
            <a:ext cx="2203560" cy="61861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226" y="247191"/>
            <a:ext cx="6463248" cy="61861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5164802"/>
      </p:ext>
    </p:extLst>
  </p:cSld>
  <p:clrMapOvr>
    <a:masterClrMapping/>
  </p:clrMapOvr>
  <p:transition xmlns:p14="http://schemas.microsoft.com/office/powerpoint/2010/mai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69695" y="2497267"/>
            <a:ext cx="6391910" cy="1749354"/>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4848" y="364449"/>
            <a:ext cx="7761605" cy="1140883"/>
          </a:xfrm>
          <a:effectLst>
            <a:outerShdw blurRad="63500" dist="71842" dir="2700000" algn="ctr" rotWithShape="0">
              <a:schemeClr val="bg2">
                <a:alpha val="74998"/>
              </a:schemeClr>
            </a:outerShdw>
          </a:effectLst>
        </p:spPr>
        <p:txBody>
          <a:bodyPr lIns="90875" tIns="45449" rIns="90875" bIns="45449"/>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3130528332"/>
      </p:ext>
    </p:extLst>
  </p:cSld>
  <p:clrMapOvr>
    <a:masterClrMapping/>
  </p:clrMapOvr>
  <p:transition xmlns:p14="http://schemas.microsoft.com/office/powerpoint/2010/mai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7203656"/>
      </p:ext>
    </p:extLst>
  </p:cSld>
  <p:clrMapOvr>
    <a:masterClrMapping/>
  </p:clrMapOvr>
  <p:transition xmlns:p14="http://schemas.microsoft.com/office/powerpoint/2010/mai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422" y="4398851"/>
            <a:ext cx="7761605" cy="135955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1422" y="2901443"/>
            <a:ext cx="7761605" cy="1497409"/>
          </a:xfrm>
        </p:spPr>
        <p:txBody>
          <a:bodyPr anchor="b"/>
          <a:lstStyle>
            <a:lvl1pPr marL="0" indent="0">
              <a:buNone/>
              <a:defRPr sz="2000"/>
            </a:lvl1pPr>
            <a:lvl2pPr marL="451264" indent="0">
              <a:buNone/>
              <a:defRPr sz="1800"/>
            </a:lvl2pPr>
            <a:lvl3pPr marL="902524" indent="0">
              <a:buNone/>
              <a:defRPr sz="1600"/>
            </a:lvl3pPr>
            <a:lvl4pPr marL="1353789" indent="0">
              <a:buNone/>
              <a:defRPr sz="1400"/>
            </a:lvl4pPr>
            <a:lvl5pPr marL="1805052" indent="0">
              <a:buNone/>
              <a:defRPr sz="1400"/>
            </a:lvl5pPr>
            <a:lvl6pPr marL="2256315" indent="0">
              <a:buNone/>
              <a:defRPr sz="1400"/>
            </a:lvl6pPr>
            <a:lvl7pPr marL="2707577" indent="0">
              <a:buNone/>
              <a:defRPr sz="1400"/>
            </a:lvl7pPr>
            <a:lvl8pPr marL="3158842" indent="0">
              <a:buNone/>
              <a:defRPr sz="1400"/>
            </a:lvl8pPr>
            <a:lvl9pPr marL="3610102" indent="0">
              <a:buNone/>
              <a:defRPr sz="1400"/>
            </a:lvl9pPr>
          </a:lstStyle>
          <a:p>
            <a:pPr lvl="0"/>
            <a:r>
              <a:rPr lang="en-US" smtClean="0"/>
              <a:t>Click to edit Master text styles</a:t>
            </a:r>
          </a:p>
        </p:txBody>
      </p:sp>
    </p:spTree>
    <p:extLst>
      <p:ext uri="{BB962C8B-B14F-4D97-AF65-F5344CB8AC3E}">
        <p14:creationId xmlns:p14="http://schemas.microsoft.com/office/powerpoint/2010/main" val="3709572228"/>
      </p:ext>
    </p:extLst>
  </p:cSld>
  <p:clrMapOvr>
    <a:masterClrMapping/>
  </p:clrMapOvr>
  <p:transition xmlns:p14="http://schemas.microsoft.com/office/powerpoint/2010/mai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109" y="1218527"/>
            <a:ext cx="4071038" cy="521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3448" y="1218527"/>
            <a:ext cx="4072623" cy="5214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0333460"/>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5381032"/>
      </p:ext>
    </p:extLst>
  </p:cSld>
  <p:clrMapOvr>
    <a:masterClrMapping/>
  </p:clrMapOvr>
  <p:transition xmlns:p14="http://schemas.microsoft.com/office/powerpoint/2010/mai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5" y="274172"/>
            <a:ext cx="8218170" cy="114088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677" y="1532270"/>
            <a:ext cx="4034577" cy="638577"/>
          </a:xfrm>
        </p:spPr>
        <p:txBody>
          <a:bodyPr anchor="b"/>
          <a:lstStyle>
            <a:lvl1pPr marL="0" indent="0">
              <a:buNone/>
              <a:defRPr sz="2400" b="1"/>
            </a:lvl1pPr>
            <a:lvl2pPr marL="451264" indent="0">
              <a:buNone/>
              <a:defRPr sz="2000" b="1"/>
            </a:lvl2pPr>
            <a:lvl3pPr marL="902524" indent="0">
              <a:buNone/>
              <a:defRPr sz="1800" b="1"/>
            </a:lvl3pPr>
            <a:lvl4pPr marL="1353789" indent="0">
              <a:buNone/>
              <a:defRPr sz="1600" b="1"/>
            </a:lvl4pPr>
            <a:lvl5pPr marL="1805052" indent="0">
              <a:buNone/>
              <a:defRPr sz="1600" b="1"/>
            </a:lvl5pPr>
            <a:lvl6pPr marL="2256315" indent="0">
              <a:buNone/>
              <a:defRPr sz="1600" b="1"/>
            </a:lvl6pPr>
            <a:lvl7pPr marL="2707577" indent="0">
              <a:buNone/>
              <a:defRPr sz="1600" b="1"/>
            </a:lvl7pPr>
            <a:lvl8pPr marL="3158842" indent="0">
              <a:buNone/>
              <a:defRPr sz="1600" b="1"/>
            </a:lvl8pPr>
            <a:lvl9pPr marL="361010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6677" y="2170847"/>
            <a:ext cx="4034577"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38686" y="1532270"/>
            <a:ext cx="4036161" cy="638577"/>
          </a:xfrm>
        </p:spPr>
        <p:txBody>
          <a:bodyPr anchor="b"/>
          <a:lstStyle>
            <a:lvl1pPr marL="0" indent="0">
              <a:buNone/>
              <a:defRPr sz="2400" b="1"/>
            </a:lvl1pPr>
            <a:lvl2pPr marL="451264" indent="0">
              <a:buNone/>
              <a:defRPr sz="2000" b="1"/>
            </a:lvl2pPr>
            <a:lvl3pPr marL="902524" indent="0">
              <a:buNone/>
              <a:defRPr sz="1800" b="1"/>
            </a:lvl3pPr>
            <a:lvl4pPr marL="1353789" indent="0">
              <a:buNone/>
              <a:defRPr sz="1600" b="1"/>
            </a:lvl4pPr>
            <a:lvl5pPr marL="1805052" indent="0">
              <a:buNone/>
              <a:defRPr sz="1600" b="1"/>
            </a:lvl5pPr>
            <a:lvl6pPr marL="2256315" indent="0">
              <a:buNone/>
              <a:defRPr sz="1600" b="1"/>
            </a:lvl6pPr>
            <a:lvl7pPr marL="2707577" indent="0">
              <a:buNone/>
              <a:defRPr sz="1600" b="1"/>
            </a:lvl7pPr>
            <a:lvl8pPr marL="3158842" indent="0">
              <a:buNone/>
              <a:defRPr sz="1600" b="1"/>
            </a:lvl8pPr>
            <a:lvl9pPr marL="361010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8686" y="2170847"/>
            <a:ext cx="4036161" cy="39439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956041"/>
      </p:ext>
    </p:extLst>
  </p:cSld>
  <p:clrMapOvr>
    <a:masterClrMapping/>
  </p:clrMapOvr>
  <p:transition xmlns:p14="http://schemas.microsoft.com/office/powerpoint/2010/mai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465263"/>
      </p:ext>
    </p:extLst>
  </p:cSld>
  <p:clrMapOvr>
    <a:masterClrMapping/>
  </p:clrMapOvr>
  <p:transition xmlns:p14="http://schemas.microsoft.com/office/powerpoint/2010/mai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6571370"/>
      </p:ext>
    </p:extLst>
  </p:cSld>
  <p:clrMapOvr>
    <a:masterClrMapping/>
  </p:clrMapOvr>
  <p:transition xmlns:p14="http://schemas.microsoft.com/office/powerpoint/2010/mai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677" y="272544"/>
            <a:ext cx="3004135" cy="115989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0085" y="272657"/>
            <a:ext cx="5104650" cy="58422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677" y="1432555"/>
            <a:ext cx="3004135" cy="4682376"/>
          </a:xfrm>
        </p:spPr>
        <p:txBody>
          <a:bodyPr/>
          <a:lstStyle>
            <a:lvl1pPr marL="0" indent="0">
              <a:buNone/>
              <a:defRPr sz="1400"/>
            </a:lvl1pPr>
            <a:lvl2pPr marL="451264" indent="0">
              <a:buNone/>
              <a:defRPr sz="1200"/>
            </a:lvl2pPr>
            <a:lvl3pPr marL="902524" indent="0">
              <a:buNone/>
              <a:defRPr sz="1000"/>
            </a:lvl3pPr>
            <a:lvl4pPr marL="1353789" indent="0">
              <a:buNone/>
              <a:defRPr sz="900"/>
            </a:lvl4pPr>
            <a:lvl5pPr marL="1805052" indent="0">
              <a:buNone/>
              <a:defRPr sz="900"/>
            </a:lvl5pPr>
            <a:lvl6pPr marL="2256315" indent="0">
              <a:buNone/>
              <a:defRPr sz="900"/>
            </a:lvl6pPr>
            <a:lvl7pPr marL="2707577" indent="0">
              <a:buNone/>
              <a:defRPr sz="900"/>
            </a:lvl7pPr>
            <a:lvl8pPr marL="3158842" indent="0">
              <a:buNone/>
              <a:defRPr sz="900"/>
            </a:lvl8pPr>
            <a:lvl9pPr marL="3610102" indent="0">
              <a:buNone/>
              <a:defRPr sz="900"/>
            </a:lvl9pPr>
          </a:lstStyle>
          <a:p>
            <a:pPr lvl="0"/>
            <a:r>
              <a:rPr lang="en-US" smtClean="0"/>
              <a:t>Click to edit Master text styles</a:t>
            </a:r>
          </a:p>
        </p:txBody>
      </p:sp>
    </p:spTree>
    <p:extLst>
      <p:ext uri="{BB962C8B-B14F-4D97-AF65-F5344CB8AC3E}">
        <p14:creationId xmlns:p14="http://schemas.microsoft.com/office/powerpoint/2010/main" val="1214872845"/>
      </p:ext>
    </p:extLst>
  </p:cSld>
  <p:clrMapOvr>
    <a:masterClrMapping/>
  </p:clrMapOvr>
  <p:transition xmlns:p14="http://schemas.microsoft.com/office/powerpoint/2010/mai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9799" y="4791710"/>
            <a:ext cx="5478780" cy="5656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89799" y="611640"/>
            <a:ext cx="5478780" cy="4107180"/>
          </a:xfrm>
        </p:spPr>
        <p:txBody>
          <a:bodyPr/>
          <a:lstStyle>
            <a:lvl1pPr marL="0" indent="0">
              <a:buNone/>
              <a:defRPr sz="3200"/>
            </a:lvl1pPr>
            <a:lvl2pPr marL="451264" indent="0">
              <a:buNone/>
              <a:defRPr sz="2800"/>
            </a:lvl2pPr>
            <a:lvl3pPr marL="902524" indent="0">
              <a:buNone/>
              <a:defRPr sz="2400"/>
            </a:lvl3pPr>
            <a:lvl4pPr marL="1353789" indent="0">
              <a:buNone/>
              <a:defRPr sz="2000"/>
            </a:lvl4pPr>
            <a:lvl5pPr marL="1805052" indent="0">
              <a:buNone/>
              <a:defRPr sz="2000"/>
            </a:lvl5pPr>
            <a:lvl6pPr marL="2256315" indent="0">
              <a:buNone/>
              <a:defRPr sz="2000"/>
            </a:lvl6pPr>
            <a:lvl7pPr marL="2707577" indent="0">
              <a:buNone/>
              <a:defRPr sz="2000"/>
            </a:lvl7pPr>
            <a:lvl8pPr marL="3158842" indent="0">
              <a:buNone/>
              <a:defRPr sz="2000"/>
            </a:lvl8pPr>
            <a:lvl9pPr marL="3610102" indent="0">
              <a:buNone/>
              <a:defRPr sz="2000"/>
            </a:lvl9pPr>
          </a:lstStyle>
          <a:p>
            <a:pPr lvl="0"/>
            <a:endParaRPr lang="en-US" noProof="0" smtClean="0"/>
          </a:p>
        </p:txBody>
      </p:sp>
      <p:sp>
        <p:nvSpPr>
          <p:cNvPr id="4" name="Text Placeholder 3"/>
          <p:cNvSpPr>
            <a:spLocks noGrp="1"/>
          </p:cNvSpPr>
          <p:nvPr>
            <p:ph type="body" sz="half" idx="2"/>
          </p:nvPr>
        </p:nvSpPr>
        <p:spPr>
          <a:xfrm>
            <a:off x="1789799" y="5357398"/>
            <a:ext cx="5478780" cy="803372"/>
          </a:xfrm>
        </p:spPr>
        <p:txBody>
          <a:bodyPr/>
          <a:lstStyle>
            <a:lvl1pPr marL="0" indent="0">
              <a:buNone/>
              <a:defRPr sz="1400"/>
            </a:lvl1pPr>
            <a:lvl2pPr marL="451264" indent="0">
              <a:buNone/>
              <a:defRPr sz="1200"/>
            </a:lvl2pPr>
            <a:lvl3pPr marL="902524" indent="0">
              <a:buNone/>
              <a:defRPr sz="1000"/>
            </a:lvl3pPr>
            <a:lvl4pPr marL="1353789" indent="0">
              <a:buNone/>
              <a:defRPr sz="900"/>
            </a:lvl4pPr>
            <a:lvl5pPr marL="1805052" indent="0">
              <a:buNone/>
              <a:defRPr sz="900"/>
            </a:lvl5pPr>
            <a:lvl6pPr marL="2256315" indent="0">
              <a:buNone/>
              <a:defRPr sz="900"/>
            </a:lvl6pPr>
            <a:lvl7pPr marL="2707577" indent="0">
              <a:buNone/>
              <a:defRPr sz="900"/>
            </a:lvl7pPr>
            <a:lvl8pPr marL="3158842" indent="0">
              <a:buNone/>
              <a:defRPr sz="900"/>
            </a:lvl8pPr>
            <a:lvl9pPr marL="3610102" indent="0">
              <a:buNone/>
              <a:defRPr sz="900"/>
            </a:lvl9pPr>
          </a:lstStyle>
          <a:p>
            <a:pPr lvl="0"/>
            <a:r>
              <a:rPr lang="en-US" smtClean="0"/>
              <a:t>Click to edit Master text styles</a:t>
            </a:r>
          </a:p>
        </p:txBody>
      </p:sp>
    </p:spTree>
    <p:extLst>
      <p:ext uri="{BB962C8B-B14F-4D97-AF65-F5344CB8AC3E}">
        <p14:creationId xmlns:p14="http://schemas.microsoft.com/office/powerpoint/2010/main" val="949476709"/>
      </p:ext>
    </p:extLst>
  </p:cSld>
  <p:clrMapOvr>
    <a:masterClrMapping/>
  </p:clrMapOvr>
  <p:transition xmlns:p14="http://schemas.microsoft.com/office/powerpoint/2010/mai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4508211"/>
      </p:ext>
    </p:extLst>
  </p:cSld>
  <p:clrMapOvr>
    <a:masterClrMapping/>
  </p:clrMapOvr>
  <p:transition xmlns:p14="http://schemas.microsoft.com/office/powerpoint/2010/mai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546" y="247191"/>
            <a:ext cx="2203560" cy="61861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222" y="247191"/>
            <a:ext cx="6463248" cy="61861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2998074"/>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751145"/>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199"/>
            <a:ext cx="3003550" cy="11588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0288" y="273050"/>
            <a:ext cx="5103812" cy="584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1977"/>
            <a:ext cx="3003550" cy="4683125"/>
          </a:xfrm>
        </p:spPr>
        <p:txBody>
          <a:bodyPr/>
          <a:lstStyle>
            <a:lvl1pPr marL="0" indent="0">
              <a:buNone/>
              <a:defRPr sz="1400"/>
            </a:lvl1pPr>
            <a:lvl2pPr marL="450278" indent="0">
              <a:buNone/>
              <a:defRPr sz="1200"/>
            </a:lvl2pPr>
            <a:lvl3pPr marL="900555" indent="0">
              <a:buNone/>
              <a:defRPr sz="1000"/>
            </a:lvl3pPr>
            <a:lvl4pPr marL="1350831" indent="0">
              <a:buNone/>
              <a:defRPr sz="900"/>
            </a:lvl4pPr>
            <a:lvl5pPr marL="1801108" indent="0">
              <a:buNone/>
              <a:defRPr sz="900"/>
            </a:lvl5pPr>
            <a:lvl6pPr marL="2251384" indent="0">
              <a:buNone/>
              <a:defRPr sz="900"/>
            </a:lvl6pPr>
            <a:lvl7pPr marL="2701662" indent="0">
              <a:buNone/>
              <a:defRPr sz="900"/>
            </a:lvl7pPr>
            <a:lvl8pPr marL="3151939" indent="0">
              <a:buNone/>
              <a:defRPr sz="900"/>
            </a:lvl8pPr>
            <a:lvl9pPr marL="3602215" indent="0">
              <a:buNone/>
              <a:defRPr sz="900"/>
            </a:lvl9pPr>
          </a:lstStyle>
          <a:p>
            <a:pPr lvl="0"/>
            <a:r>
              <a:rPr lang="en-US" smtClean="0"/>
              <a:t>Click to edit Master text styles</a:t>
            </a:r>
          </a:p>
        </p:txBody>
      </p:sp>
    </p:spTree>
    <p:extLst>
      <p:ext uri="{BB962C8B-B14F-4D97-AF65-F5344CB8AC3E}">
        <p14:creationId xmlns:p14="http://schemas.microsoft.com/office/powerpoint/2010/main" val="1189755654"/>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9113" y="4791075"/>
            <a:ext cx="548005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89113" y="611188"/>
            <a:ext cx="5480050" cy="4106862"/>
          </a:xfrm>
        </p:spPr>
        <p:txBody>
          <a:bodyPr/>
          <a:lstStyle>
            <a:lvl1pPr marL="0" indent="0">
              <a:buNone/>
              <a:defRPr sz="3200"/>
            </a:lvl1pPr>
            <a:lvl2pPr marL="450278" indent="0">
              <a:buNone/>
              <a:defRPr sz="2800"/>
            </a:lvl2pPr>
            <a:lvl3pPr marL="900555" indent="0">
              <a:buNone/>
              <a:defRPr sz="2400"/>
            </a:lvl3pPr>
            <a:lvl4pPr marL="1350831" indent="0">
              <a:buNone/>
              <a:defRPr sz="2000"/>
            </a:lvl4pPr>
            <a:lvl5pPr marL="1801108" indent="0">
              <a:buNone/>
              <a:defRPr sz="2000"/>
            </a:lvl5pPr>
            <a:lvl6pPr marL="2251384" indent="0">
              <a:buNone/>
              <a:defRPr sz="2000"/>
            </a:lvl6pPr>
            <a:lvl7pPr marL="2701662" indent="0">
              <a:buNone/>
              <a:defRPr sz="2000"/>
            </a:lvl7pPr>
            <a:lvl8pPr marL="3151939" indent="0">
              <a:buNone/>
              <a:defRPr sz="2000"/>
            </a:lvl8pPr>
            <a:lvl9pPr marL="3602215" indent="0">
              <a:buNone/>
              <a:defRPr sz="2000"/>
            </a:lvl9pPr>
          </a:lstStyle>
          <a:p>
            <a:pPr lvl="0"/>
            <a:endParaRPr lang="en-US" noProof="0" smtClean="0"/>
          </a:p>
        </p:txBody>
      </p:sp>
      <p:sp>
        <p:nvSpPr>
          <p:cNvPr id="4" name="Text Placeholder 3"/>
          <p:cNvSpPr>
            <a:spLocks noGrp="1"/>
          </p:cNvSpPr>
          <p:nvPr>
            <p:ph type="body" sz="half" idx="2"/>
          </p:nvPr>
        </p:nvSpPr>
        <p:spPr>
          <a:xfrm>
            <a:off x="1789113" y="5357962"/>
            <a:ext cx="5480050" cy="803275"/>
          </a:xfrm>
        </p:spPr>
        <p:txBody>
          <a:bodyPr/>
          <a:lstStyle>
            <a:lvl1pPr marL="0" indent="0">
              <a:buNone/>
              <a:defRPr sz="1400"/>
            </a:lvl1pPr>
            <a:lvl2pPr marL="450278" indent="0">
              <a:buNone/>
              <a:defRPr sz="1200"/>
            </a:lvl2pPr>
            <a:lvl3pPr marL="900555" indent="0">
              <a:buNone/>
              <a:defRPr sz="1000"/>
            </a:lvl3pPr>
            <a:lvl4pPr marL="1350831" indent="0">
              <a:buNone/>
              <a:defRPr sz="900"/>
            </a:lvl4pPr>
            <a:lvl5pPr marL="1801108" indent="0">
              <a:buNone/>
              <a:defRPr sz="900"/>
            </a:lvl5pPr>
            <a:lvl6pPr marL="2251384" indent="0">
              <a:buNone/>
              <a:defRPr sz="900"/>
            </a:lvl6pPr>
            <a:lvl7pPr marL="2701662" indent="0">
              <a:buNone/>
              <a:defRPr sz="900"/>
            </a:lvl7pPr>
            <a:lvl8pPr marL="3151939" indent="0">
              <a:buNone/>
              <a:defRPr sz="900"/>
            </a:lvl8pPr>
            <a:lvl9pPr marL="3602215" indent="0">
              <a:buNone/>
              <a:defRPr sz="900"/>
            </a:lvl9pPr>
          </a:lstStyle>
          <a:p>
            <a:pPr lvl="0"/>
            <a:r>
              <a:rPr lang="en-US" smtClean="0"/>
              <a:t>Click to edit Master text styles</a:t>
            </a:r>
          </a:p>
        </p:txBody>
      </p:sp>
    </p:spTree>
    <p:extLst>
      <p:ext uri="{BB962C8B-B14F-4D97-AF65-F5344CB8AC3E}">
        <p14:creationId xmlns:p14="http://schemas.microsoft.com/office/powerpoint/2010/main" val="4233702082"/>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bwMode="auto">
          <a:xfrm>
            <a:off x="290629" y="1219200"/>
            <a:ext cx="8294687" cy="5213350"/>
          </a:xfrm>
          <a:prstGeom prst="rect">
            <a:avLst/>
          </a:prstGeom>
          <a:noFill/>
          <a:ln w="9525">
            <a:noFill/>
            <a:miter lim="800000"/>
            <a:headEnd/>
            <a:tailEnd/>
          </a:ln>
          <a:effectLst/>
        </p:spPr>
        <p:txBody>
          <a:bodyPr vert="horz" wrap="square" lIns="88974" tIns="43716" rIns="88974" bIns="43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1" name="Rectangle 3"/>
          <p:cNvSpPr>
            <a:spLocks noGrp="1" noChangeArrowheads="1"/>
          </p:cNvSpPr>
          <p:nvPr>
            <p:ph type="title"/>
          </p:nvPr>
        </p:nvSpPr>
        <p:spPr bwMode="auto">
          <a:xfrm>
            <a:off x="404813" y="247766"/>
            <a:ext cx="8704262" cy="779463"/>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2292" name="Text Box 4"/>
          <p:cNvSpPr txBox="1">
            <a:spLocks noChangeArrowheads="1"/>
          </p:cNvSpPr>
          <p:nvPr/>
        </p:nvSpPr>
        <p:spPr bwMode="auto">
          <a:xfrm>
            <a:off x="212841" y="6386616"/>
            <a:ext cx="615950" cy="290512"/>
          </a:xfrm>
          <a:prstGeom prst="rect">
            <a:avLst/>
          </a:prstGeom>
          <a:noFill/>
          <a:ln w="19050">
            <a:noFill/>
            <a:miter lim="800000"/>
            <a:headEnd/>
            <a:tailEnd type="none" w="sm" len="sm"/>
          </a:ln>
          <a:effectLst/>
        </p:spPr>
        <p:txBody>
          <a:bodyPr wrap="none" lIns="44963" tIns="44963" rIns="44963" bIns="44963" anchor="ctr">
            <a:spAutoFit/>
          </a:bodyPr>
          <a:lstStyle>
            <a:lvl1pPr defTabSz="912813">
              <a:defRPr sz="2400" b="1">
                <a:solidFill>
                  <a:schemeClr val="tx1"/>
                </a:solidFill>
                <a:latin typeface="Helvetica" charset="0"/>
                <a:ea typeface="ＭＳ Ｐゴシック" charset="0"/>
                <a:cs typeface="ＭＳ Ｐゴシック" charset="0"/>
              </a:defRPr>
            </a:lvl1pPr>
            <a:lvl2pPr marL="37931725" indent="-37474525" defTabSz="912813">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05036AE9-2D91-E24C-857F-BD5240F490E5}" type="slidenum">
              <a:rPr lang="en-US" sz="1400" b="0" smtClean="0">
                <a:solidFill>
                  <a:schemeClr val="hlink"/>
                </a:solidFill>
              </a:rPr>
              <a:pPr>
                <a:defRPr/>
              </a:pPr>
              <a:t>‹#›</a:t>
            </a:fld>
            <a:r>
              <a:rPr lang="en-US" sz="1400" b="0" smtClean="0">
                <a:solidFill>
                  <a:schemeClr val="hlink"/>
                </a:solidFill>
              </a:rPr>
              <a:t> –</a:t>
            </a:r>
            <a:endParaRPr lang="en-US" sz="1400" b="0" smtClean="0"/>
          </a:p>
        </p:txBody>
      </p:sp>
    </p:spTree>
  </p:cSld>
  <p:clrMap bg1="lt1" tx1="dk1" bg2="lt2" tx2="dk2" accent1="accent1" accent2="accent2" accent3="accent3" accent4="accent4" accent5="accent5" accent6="accent6" hlink="hlink" folHlink="folHlink"/>
  <p:sldLayoutIdLst>
    <p:sldLayoutId id="2147484265"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Lst>
  <p:transition xmlns:p14="http://schemas.microsoft.com/office/powerpoint/2010/main" spd="med"/>
  <p:timing>
    <p:tnLst>
      <p:par>
        <p:cTn xmlns:p14="http://schemas.microsoft.com/office/powerpoint/2010/main" id="1" dur="indefinite" restart="never" nodeType="tmRoot"/>
      </p:par>
    </p:tnLst>
  </p:timing>
  <p:txStyles>
    <p:titleStyle>
      <a:lvl1pPr algn="l" defTabSz="895757"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defTabSz="895757" rtl="0" eaLnBrk="0" fontAlgn="base" hangingPunct="0">
        <a:lnSpc>
          <a:spcPct val="87000"/>
        </a:lnSpc>
        <a:spcBef>
          <a:spcPct val="0"/>
        </a:spcBef>
        <a:spcAft>
          <a:spcPct val="0"/>
        </a:spcAft>
        <a:defRPr sz="3800" b="1">
          <a:solidFill>
            <a:schemeClr val="hlink"/>
          </a:solidFill>
          <a:latin typeface="Helvetica" pitchFamily="-1" charset="0"/>
          <a:ea typeface="ＭＳ Ｐゴシック" charset="0"/>
          <a:cs typeface="ＭＳ Ｐゴシック" charset="0"/>
        </a:defRPr>
      </a:lvl2pPr>
      <a:lvl3pPr algn="l" defTabSz="895757" rtl="0" eaLnBrk="0" fontAlgn="base" hangingPunct="0">
        <a:lnSpc>
          <a:spcPct val="87000"/>
        </a:lnSpc>
        <a:spcBef>
          <a:spcPct val="0"/>
        </a:spcBef>
        <a:spcAft>
          <a:spcPct val="0"/>
        </a:spcAft>
        <a:defRPr sz="3800" b="1">
          <a:solidFill>
            <a:schemeClr val="hlink"/>
          </a:solidFill>
          <a:latin typeface="Helvetica" pitchFamily="-1" charset="0"/>
          <a:ea typeface="ＭＳ Ｐゴシック" charset="0"/>
          <a:cs typeface="ＭＳ Ｐゴシック" charset="0"/>
        </a:defRPr>
      </a:lvl3pPr>
      <a:lvl4pPr algn="l" defTabSz="895757" rtl="0" eaLnBrk="0" fontAlgn="base" hangingPunct="0">
        <a:lnSpc>
          <a:spcPct val="87000"/>
        </a:lnSpc>
        <a:spcBef>
          <a:spcPct val="0"/>
        </a:spcBef>
        <a:spcAft>
          <a:spcPct val="0"/>
        </a:spcAft>
        <a:defRPr sz="3800" b="1">
          <a:solidFill>
            <a:schemeClr val="hlink"/>
          </a:solidFill>
          <a:latin typeface="Helvetica" pitchFamily="-1" charset="0"/>
          <a:ea typeface="ＭＳ Ｐゴシック" charset="0"/>
          <a:cs typeface="ＭＳ Ｐゴシック" charset="0"/>
        </a:defRPr>
      </a:lvl4pPr>
      <a:lvl5pPr algn="l" defTabSz="895757" rtl="0" eaLnBrk="0" fontAlgn="base" hangingPunct="0">
        <a:lnSpc>
          <a:spcPct val="87000"/>
        </a:lnSpc>
        <a:spcBef>
          <a:spcPct val="0"/>
        </a:spcBef>
        <a:spcAft>
          <a:spcPct val="0"/>
        </a:spcAft>
        <a:defRPr sz="3800" b="1">
          <a:solidFill>
            <a:schemeClr val="hlink"/>
          </a:solidFill>
          <a:latin typeface="Helvetica" pitchFamily="-1" charset="0"/>
          <a:ea typeface="ＭＳ Ｐゴシック" charset="0"/>
          <a:cs typeface="ＭＳ Ｐゴシック" charset="0"/>
        </a:defRPr>
      </a:lvl5pPr>
      <a:lvl6pPr marL="450278" algn="l" defTabSz="898991" rtl="0" fontAlgn="base">
        <a:lnSpc>
          <a:spcPct val="87000"/>
        </a:lnSpc>
        <a:spcBef>
          <a:spcPct val="0"/>
        </a:spcBef>
        <a:spcAft>
          <a:spcPct val="0"/>
        </a:spcAft>
        <a:defRPr sz="3800" b="1">
          <a:solidFill>
            <a:schemeClr val="hlink"/>
          </a:solidFill>
          <a:latin typeface="Helvetica" pitchFamily="-1" charset="0"/>
        </a:defRPr>
      </a:lvl6pPr>
      <a:lvl7pPr marL="900555" algn="l" defTabSz="898991" rtl="0" fontAlgn="base">
        <a:lnSpc>
          <a:spcPct val="87000"/>
        </a:lnSpc>
        <a:spcBef>
          <a:spcPct val="0"/>
        </a:spcBef>
        <a:spcAft>
          <a:spcPct val="0"/>
        </a:spcAft>
        <a:defRPr sz="3800" b="1">
          <a:solidFill>
            <a:schemeClr val="hlink"/>
          </a:solidFill>
          <a:latin typeface="Helvetica" pitchFamily="-1" charset="0"/>
        </a:defRPr>
      </a:lvl7pPr>
      <a:lvl8pPr marL="1350831" algn="l" defTabSz="898991" rtl="0" fontAlgn="base">
        <a:lnSpc>
          <a:spcPct val="87000"/>
        </a:lnSpc>
        <a:spcBef>
          <a:spcPct val="0"/>
        </a:spcBef>
        <a:spcAft>
          <a:spcPct val="0"/>
        </a:spcAft>
        <a:defRPr sz="3800" b="1">
          <a:solidFill>
            <a:schemeClr val="hlink"/>
          </a:solidFill>
          <a:latin typeface="Helvetica" pitchFamily="-1" charset="0"/>
        </a:defRPr>
      </a:lvl8pPr>
      <a:lvl9pPr marL="1801108" algn="l" defTabSz="898991" rtl="0" fontAlgn="base">
        <a:lnSpc>
          <a:spcPct val="87000"/>
        </a:lnSpc>
        <a:spcBef>
          <a:spcPct val="0"/>
        </a:spcBef>
        <a:spcAft>
          <a:spcPct val="0"/>
        </a:spcAft>
        <a:defRPr sz="3800" b="1">
          <a:solidFill>
            <a:schemeClr val="hlink"/>
          </a:solidFill>
          <a:latin typeface="Helvetica" pitchFamily="-1" charset="0"/>
        </a:defRPr>
      </a:lvl9pPr>
    </p:titleStyle>
    <p:bodyStyle>
      <a:lvl1pPr marL="376501" indent="-376501" algn="l" defTabSz="895757"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27902" indent="-236881" algn="l" defTabSz="895757"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 charset="-128"/>
        </a:defRPr>
      </a:lvl2pPr>
      <a:lvl3pPr marL="1124796" indent="-230606" algn="l" defTabSz="895757"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 charset="-128"/>
        </a:defRPr>
      </a:lvl3pPr>
      <a:lvl4pPr marL="1570322" indent="-219628" algn="l" defTabSz="895757" rtl="0" eaLnBrk="0" fontAlgn="base" hangingPunct="0">
        <a:spcBef>
          <a:spcPct val="20000"/>
        </a:spcBef>
        <a:spcAft>
          <a:spcPct val="0"/>
        </a:spcAft>
        <a:buChar char="»"/>
        <a:defRPr>
          <a:solidFill>
            <a:schemeClr val="tx1"/>
          </a:solidFill>
          <a:latin typeface="+mn-lt"/>
          <a:ea typeface="ＭＳ Ｐゴシック" pitchFamily="-1" charset="-128"/>
        </a:defRPr>
      </a:lvl4pPr>
      <a:lvl5pPr marL="2408035" indent="-221193" algn="l" defTabSz="895757" rtl="0" eaLnBrk="0" fontAlgn="base" hangingPunct="0">
        <a:spcBef>
          <a:spcPct val="20000"/>
        </a:spcBef>
        <a:spcAft>
          <a:spcPct val="0"/>
        </a:spcAft>
        <a:buChar char="•"/>
        <a:defRPr sz="2000">
          <a:solidFill>
            <a:schemeClr val="tx1"/>
          </a:solidFill>
          <a:latin typeface="Times New Roman" pitchFamily="-1" charset="0"/>
          <a:ea typeface="ＭＳ Ｐゴシック" pitchFamily="-1" charset="-128"/>
        </a:defRPr>
      </a:lvl5pPr>
      <a:lvl6pPr marL="2861133" indent="-225140" algn="l" defTabSz="898991" rtl="0" fontAlgn="base">
        <a:spcBef>
          <a:spcPct val="20000"/>
        </a:spcBef>
        <a:spcAft>
          <a:spcPct val="0"/>
        </a:spcAft>
        <a:buChar char="•"/>
        <a:defRPr sz="2000">
          <a:solidFill>
            <a:schemeClr val="tx1"/>
          </a:solidFill>
          <a:latin typeface="Times New Roman" pitchFamily="-1" charset="0"/>
          <a:ea typeface="ＭＳ Ｐゴシック" pitchFamily="-1" charset="-128"/>
        </a:defRPr>
      </a:lvl6pPr>
      <a:lvl7pPr marL="3311410" indent="-225140" algn="l" defTabSz="898991" rtl="0" fontAlgn="base">
        <a:spcBef>
          <a:spcPct val="20000"/>
        </a:spcBef>
        <a:spcAft>
          <a:spcPct val="0"/>
        </a:spcAft>
        <a:buChar char="•"/>
        <a:defRPr sz="2000">
          <a:solidFill>
            <a:schemeClr val="tx1"/>
          </a:solidFill>
          <a:latin typeface="Times New Roman" pitchFamily="-1" charset="0"/>
          <a:ea typeface="ＭＳ Ｐゴシック" pitchFamily="-1" charset="-128"/>
        </a:defRPr>
      </a:lvl7pPr>
      <a:lvl8pPr marL="3761685" indent="-225140" algn="l" defTabSz="898991" rtl="0" fontAlgn="base">
        <a:spcBef>
          <a:spcPct val="20000"/>
        </a:spcBef>
        <a:spcAft>
          <a:spcPct val="0"/>
        </a:spcAft>
        <a:buChar char="•"/>
        <a:defRPr sz="2000">
          <a:solidFill>
            <a:schemeClr val="tx1"/>
          </a:solidFill>
          <a:latin typeface="Times New Roman" pitchFamily="-1" charset="0"/>
          <a:ea typeface="ＭＳ Ｐゴシック" pitchFamily="-1" charset="-128"/>
        </a:defRPr>
      </a:lvl8pPr>
      <a:lvl9pPr marL="4211962" indent="-225140" algn="l" defTabSz="898991" rtl="0" fontAlgn="base">
        <a:spcBef>
          <a:spcPct val="20000"/>
        </a:spcBef>
        <a:spcAft>
          <a:spcPct val="0"/>
        </a:spcAft>
        <a:buChar char="•"/>
        <a:defRPr sz="2000">
          <a:solidFill>
            <a:schemeClr val="tx1"/>
          </a:solidFill>
          <a:latin typeface="Times New Roman" pitchFamily="-1" charset="0"/>
          <a:ea typeface="ＭＳ Ｐゴシック" pitchFamily="-1" charset="-128"/>
        </a:defRPr>
      </a:lvl9pPr>
    </p:bodyStyle>
    <p:otherStyle>
      <a:defPPr>
        <a:defRPr lang="en-US"/>
      </a:defPPr>
      <a:lvl1pPr marL="0" algn="l" defTabSz="450278" rtl="0" eaLnBrk="1" latinLnBrk="0" hangingPunct="1">
        <a:defRPr sz="1800" kern="1200">
          <a:solidFill>
            <a:schemeClr val="tx1"/>
          </a:solidFill>
          <a:latin typeface="+mn-lt"/>
          <a:ea typeface="+mn-ea"/>
          <a:cs typeface="+mn-cs"/>
        </a:defRPr>
      </a:lvl1pPr>
      <a:lvl2pPr marL="450278" algn="l" defTabSz="450278" rtl="0" eaLnBrk="1" latinLnBrk="0" hangingPunct="1">
        <a:defRPr sz="1800" kern="1200">
          <a:solidFill>
            <a:schemeClr val="tx1"/>
          </a:solidFill>
          <a:latin typeface="+mn-lt"/>
          <a:ea typeface="+mn-ea"/>
          <a:cs typeface="+mn-cs"/>
        </a:defRPr>
      </a:lvl2pPr>
      <a:lvl3pPr marL="900555" algn="l" defTabSz="450278" rtl="0" eaLnBrk="1" latinLnBrk="0" hangingPunct="1">
        <a:defRPr sz="1800" kern="1200">
          <a:solidFill>
            <a:schemeClr val="tx1"/>
          </a:solidFill>
          <a:latin typeface="+mn-lt"/>
          <a:ea typeface="+mn-ea"/>
          <a:cs typeface="+mn-cs"/>
        </a:defRPr>
      </a:lvl3pPr>
      <a:lvl4pPr marL="1350831" algn="l" defTabSz="450278" rtl="0" eaLnBrk="1" latinLnBrk="0" hangingPunct="1">
        <a:defRPr sz="1800" kern="1200">
          <a:solidFill>
            <a:schemeClr val="tx1"/>
          </a:solidFill>
          <a:latin typeface="+mn-lt"/>
          <a:ea typeface="+mn-ea"/>
          <a:cs typeface="+mn-cs"/>
        </a:defRPr>
      </a:lvl4pPr>
      <a:lvl5pPr marL="1801108" algn="l" defTabSz="450278" rtl="0" eaLnBrk="1" latinLnBrk="0" hangingPunct="1">
        <a:defRPr sz="1800" kern="1200">
          <a:solidFill>
            <a:schemeClr val="tx1"/>
          </a:solidFill>
          <a:latin typeface="+mn-lt"/>
          <a:ea typeface="+mn-ea"/>
          <a:cs typeface="+mn-cs"/>
        </a:defRPr>
      </a:lvl5pPr>
      <a:lvl6pPr marL="2251384" algn="l" defTabSz="450278" rtl="0" eaLnBrk="1" latinLnBrk="0" hangingPunct="1">
        <a:defRPr sz="1800" kern="1200">
          <a:solidFill>
            <a:schemeClr val="tx1"/>
          </a:solidFill>
          <a:latin typeface="+mn-lt"/>
          <a:ea typeface="+mn-ea"/>
          <a:cs typeface="+mn-cs"/>
        </a:defRPr>
      </a:lvl6pPr>
      <a:lvl7pPr marL="2701662" algn="l" defTabSz="450278" rtl="0" eaLnBrk="1" latinLnBrk="0" hangingPunct="1">
        <a:defRPr sz="1800" kern="1200">
          <a:solidFill>
            <a:schemeClr val="tx1"/>
          </a:solidFill>
          <a:latin typeface="+mn-lt"/>
          <a:ea typeface="+mn-ea"/>
          <a:cs typeface="+mn-cs"/>
        </a:defRPr>
      </a:lvl7pPr>
      <a:lvl8pPr marL="3151939" algn="l" defTabSz="450278" rtl="0" eaLnBrk="1" latinLnBrk="0" hangingPunct="1">
        <a:defRPr sz="1800" kern="1200">
          <a:solidFill>
            <a:schemeClr val="tx1"/>
          </a:solidFill>
          <a:latin typeface="+mn-lt"/>
          <a:ea typeface="+mn-ea"/>
          <a:cs typeface="+mn-cs"/>
        </a:defRPr>
      </a:lvl8pPr>
      <a:lvl9pPr marL="3602215" algn="l" defTabSz="4502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90629" y="1219200"/>
            <a:ext cx="8294687" cy="5213350"/>
          </a:xfrm>
          <a:prstGeom prst="rect">
            <a:avLst/>
          </a:prstGeom>
          <a:noFill/>
          <a:ln w="9525">
            <a:noFill/>
            <a:miter lim="800000"/>
            <a:headEnd/>
            <a:tailEnd/>
          </a:ln>
          <a:effectLst/>
        </p:spPr>
        <p:txBody>
          <a:bodyPr vert="horz" wrap="square" lIns="89021" tIns="43736" rIns="89021" bIns="4373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5" name="Rectangle 3"/>
          <p:cNvSpPr>
            <a:spLocks noGrp="1" noChangeArrowheads="1"/>
          </p:cNvSpPr>
          <p:nvPr>
            <p:ph type="title"/>
          </p:nvPr>
        </p:nvSpPr>
        <p:spPr bwMode="auto">
          <a:xfrm>
            <a:off x="404813" y="247766"/>
            <a:ext cx="8704262" cy="779463"/>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9156" name="Text Box 4"/>
          <p:cNvSpPr txBox="1">
            <a:spLocks noChangeArrowheads="1"/>
          </p:cNvSpPr>
          <p:nvPr/>
        </p:nvSpPr>
        <p:spPr bwMode="auto">
          <a:xfrm>
            <a:off x="212841" y="6386629"/>
            <a:ext cx="617538" cy="288925"/>
          </a:xfrm>
          <a:prstGeom prst="rect">
            <a:avLst/>
          </a:prstGeom>
          <a:noFill/>
          <a:ln w="19050">
            <a:noFill/>
            <a:miter lim="800000"/>
            <a:headEnd/>
            <a:tailEnd type="none" w="sm" len="sm"/>
          </a:ln>
          <a:effectLst/>
        </p:spPr>
        <p:txBody>
          <a:bodyPr wrap="none" lIns="44988" tIns="44988" rIns="44988" bIns="44988"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B303FEB0-C507-1E40-A7C8-5A36879300CC}"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
        <p:nvSpPr>
          <p:cNvPr id="8197" name="Rectangle 5"/>
          <p:cNvSpPr>
            <a:spLocks noChangeArrowheads="1"/>
          </p:cNvSpPr>
          <p:nvPr/>
        </p:nvSpPr>
        <p:spPr bwMode="auto">
          <a:xfrm>
            <a:off x="7266104" y="6377104"/>
            <a:ext cx="1689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44988" tIns="44988" rIns="44988" bIns="44988" anchor="ctr">
            <a:spAutoFit/>
          </a:bodyPr>
          <a:lstStyle/>
          <a:p>
            <a:r>
              <a:rPr lang="en-US" sz="1400" b="0">
                <a:solidFill>
                  <a:srgbClr val="660033"/>
                </a:solidFill>
              </a:rPr>
              <a:t>Adapted From CMU</a:t>
            </a:r>
          </a:p>
        </p:txBody>
      </p:sp>
    </p:spTree>
  </p:cSld>
  <p:clrMap bg1="lt1" tx1="dk1" bg2="lt2" tx2="dk2" accent1="accent1" accent2="accent2" accent3="accent3" accent4="accent4" accent5="accent5" accent6="accent6" hlink="hlink" folHlink="folHlink"/>
  <p:sldLayoutIdLst>
    <p:sldLayoutId id="2147484272"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5pPr>
      <a:lvl6pPr marL="449834" algn="l" rtl="0" fontAlgn="base">
        <a:lnSpc>
          <a:spcPct val="87000"/>
        </a:lnSpc>
        <a:spcBef>
          <a:spcPct val="0"/>
        </a:spcBef>
        <a:spcAft>
          <a:spcPct val="0"/>
        </a:spcAft>
        <a:defRPr sz="3800" b="1">
          <a:solidFill>
            <a:schemeClr val="hlink"/>
          </a:solidFill>
          <a:latin typeface="Helvetica" pitchFamily="-108" charset="0"/>
        </a:defRPr>
      </a:lvl6pPr>
      <a:lvl7pPr marL="899664" algn="l" rtl="0" fontAlgn="base">
        <a:lnSpc>
          <a:spcPct val="87000"/>
        </a:lnSpc>
        <a:spcBef>
          <a:spcPct val="0"/>
        </a:spcBef>
        <a:spcAft>
          <a:spcPct val="0"/>
        </a:spcAft>
        <a:defRPr sz="3800" b="1">
          <a:solidFill>
            <a:schemeClr val="hlink"/>
          </a:solidFill>
          <a:latin typeface="Helvetica" pitchFamily="-108" charset="0"/>
        </a:defRPr>
      </a:lvl7pPr>
      <a:lvl8pPr marL="1349497" algn="l" rtl="0" fontAlgn="base">
        <a:lnSpc>
          <a:spcPct val="87000"/>
        </a:lnSpc>
        <a:spcBef>
          <a:spcPct val="0"/>
        </a:spcBef>
        <a:spcAft>
          <a:spcPct val="0"/>
        </a:spcAft>
        <a:defRPr sz="3800" b="1">
          <a:solidFill>
            <a:schemeClr val="hlink"/>
          </a:solidFill>
          <a:latin typeface="Helvetica" pitchFamily="-108" charset="0"/>
        </a:defRPr>
      </a:lvl8pPr>
      <a:lvl9pPr marL="1799331" algn="l" rtl="0" fontAlgn="base">
        <a:lnSpc>
          <a:spcPct val="87000"/>
        </a:lnSpc>
        <a:spcBef>
          <a:spcPct val="0"/>
        </a:spcBef>
        <a:spcAft>
          <a:spcPct val="0"/>
        </a:spcAft>
        <a:defRPr sz="3800" b="1">
          <a:solidFill>
            <a:schemeClr val="hlink"/>
          </a:solidFill>
          <a:latin typeface="Helvetica" pitchFamily="-108" charset="0"/>
        </a:defRPr>
      </a:lvl9pPr>
    </p:titleStyle>
    <p:bodyStyle>
      <a:lvl1pPr marL="378072" indent="-378072"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31039" indent="-241588"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08" charset="-128"/>
        </a:defRPr>
      </a:lvl2pPr>
      <a:lvl3pPr marL="1126365" indent="-233744"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08" charset="-128"/>
        </a:defRPr>
      </a:lvl3pPr>
      <a:lvl4pPr marL="1573460" indent="-224332" algn="l" rtl="0" eaLnBrk="0" fontAlgn="base" hangingPunct="0">
        <a:spcBef>
          <a:spcPct val="20000"/>
        </a:spcBef>
        <a:spcAft>
          <a:spcPct val="0"/>
        </a:spcAft>
        <a:buChar char="»"/>
        <a:defRPr sz="2000">
          <a:solidFill>
            <a:schemeClr val="tx1"/>
          </a:solidFill>
          <a:latin typeface="+mn-lt"/>
          <a:ea typeface="ＭＳ Ｐゴシック" pitchFamily="-108" charset="-128"/>
        </a:defRPr>
      </a:lvl4pPr>
      <a:lvl5pPr marL="2411177" indent="-224332" algn="l" rtl="0" eaLnBrk="0" fontAlgn="base" hangingPunct="0">
        <a:spcBef>
          <a:spcPct val="20000"/>
        </a:spcBef>
        <a:spcAft>
          <a:spcPct val="0"/>
        </a:spcAft>
        <a:buChar char="•"/>
        <a:defRPr sz="2000">
          <a:solidFill>
            <a:schemeClr val="tx1"/>
          </a:solidFill>
          <a:latin typeface="Times New Roman" pitchFamily="-108" charset="0"/>
          <a:ea typeface="ＭＳ Ｐゴシック" pitchFamily="-108" charset="-128"/>
        </a:defRPr>
      </a:lvl5pPr>
      <a:lvl6pPr marL="2861434" indent="-224916"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6pPr>
      <a:lvl7pPr marL="3311270" indent="-224916"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7pPr>
      <a:lvl8pPr marL="3761102" indent="-224916"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8pPr>
      <a:lvl9pPr marL="4210933" indent="-224916"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9pPr>
    </p:bodyStyle>
    <p:otherStyle>
      <a:defPPr>
        <a:defRPr lang="en-US"/>
      </a:defPPr>
      <a:lvl1pPr marL="0" algn="l" defTabSz="449834" rtl="0" eaLnBrk="1" latinLnBrk="0" hangingPunct="1">
        <a:defRPr sz="1800" kern="1200">
          <a:solidFill>
            <a:schemeClr val="tx1"/>
          </a:solidFill>
          <a:latin typeface="+mn-lt"/>
          <a:ea typeface="+mn-ea"/>
          <a:cs typeface="+mn-cs"/>
        </a:defRPr>
      </a:lvl1pPr>
      <a:lvl2pPr marL="449834" algn="l" defTabSz="449834" rtl="0" eaLnBrk="1" latinLnBrk="0" hangingPunct="1">
        <a:defRPr sz="1800" kern="1200">
          <a:solidFill>
            <a:schemeClr val="tx1"/>
          </a:solidFill>
          <a:latin typeface="+mn-lt"/>
          <a:ea typeface="+mn-ea"/>
          <a:cs typeface="+mn-cs"/>
        </a:defRPr>
      </a:lvl2pPr>
      <a:lvl3pPr marL="899664" algn="l" defTabSz="449834" rtl="0" eaLnBrk="1" latinLnBrk="0" hangingPunct="1">
        <a:defRPr sz="1800" kern="1200">
          <a:solidFill>
            <a:schemeClr val="tx1"/>
          </a:solidFill>
          <a:latin typeface="+mn-lt"/>
          <a:ea typeface="+mn-ea"/>
          <a:cs typeface="+mn-cs"/>
        </a:defRPr>
      </a:lvl3pPr>
      <a:lvl4pPr marL="1349497" algn="l" defTabSz="449834" rtl="0" eaLnBrk="1" latinLnBrk="0" hangingPunct="1">
        <a:defRPr sz="1800" kern="1200">
          <a:solidFill>
            <a:schemeClr val="tx1"/>
          </a:solidFill>
          <a:latin typeface="+mn-lt"/>
          <a:ea typeface="+mn-ea"/>
          <a:cs typeface="+mn-cs"/>
        </a:defRPr>
      </a:lvl4pPr>
      <a:lvl5pPr marL="1799331" algn="l" defTabSz="449834" rtl="0" eaLnBrk="1" latinLnBrk="0" hangingPunct="1">
        <a:defRPr sz="1800" kern="1200">
          <a:solidFill>
            <a:schemeClr val="tx1"/>
          </a:solidFill>
          <a:latin typeface="+mn-lt"/>
          <a:ea typeface="+mn-ea"/>
          <a:cs typeface="+mn-cs"/>
        </a:defRPr>
      </a:lvl5pPr>
      <a:lvl6pPr marL="2249163" algn="l" defTabSz="449834" rtl="0" eaLnBrk="1" latinLnBrk="0" hangingPunct="1">
        <a:defRPr sz="1800" kern="1200">
          <a:solidFill>
            <a:schemeClr val="tx1"/>
          </a:solidFill>
          <a:latin typeface="+mn-lt"/>
          <a:ea typeface="+mn-ea"/>
          <a:cs typeface="+mn-cs"/>
        </a:defRPr>
      </a:lvl6pPr>
      <a:lvl7pPr marL="2698994" algn="l" defTabSz="449834" rtl="0" eaLnBrk="1" latinLnBrk="0" hangingPunct="1">
        <a:defRPr sz="1800" kern="1200">
          <a:solidFill>
            <a:schemeClr val="tx1"/>
          </a:solidFill>
          <a:latin typeface="+mn-lt"/>
          <a:ea typeface="+mn-ea"/>
          <a:cs typeface="+mn-cs"/>
        </a:defRPr>
      </a:lvl7pPr>
      <a:lvl8pPr marL="3148830" algn="l" defTabSz="449834" rtl="0" eaLnBrk="1" latinLnBrk="0" hangingPunct="1">
        <a:defRPr sz="1800" kern="1200">
          <a:solidFill>
            <a:schemeClr val="tx1"/>
          </a:solidFill>
          <a:latin typeface="+mn-lt"/>
          <a:ea typeface="+mn-ea"/>
          <a:cs typeface="+mn-cs"/>
        </a:defRPr>
      </a:lvl8pPr>
      <a:lvl9pPr marL="3598661" algn="l" defTabSz="44983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629" y="1219200"/>
            <a:ext cx="8294687" cy="5213350"/>
          </a:xfrm>
          <a:prstGeom prst="rect">
            <a:avLst/>
          </a:prstGeom>
          <a:noFill/>
          <a:ln>
            <a:noFill/>
          </a:ln>
          <a:effectLst/>
          <a:extLst/>
        </p:spPr>
        <p:txBody>
          <a:bodyPr vert="horz" wrap="square" lIns="89111" tIns="43776" rIns="89111" bIns="4377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766"/>
            <a:ext cx="8704262" cy="779463"/>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2841" y="6386629"/>
            <a:ext cx="617538" cy="288925"/>
          </a:xfrm>
          <a:prstGeom prst="rect">
            <a:avLst/>
          </a:prstGeom>
          <a:noFill/>
          <a:ln>
            <a:noFill/>
          </a:ln>
          <a:effectLst/>
          <a:extLst/>
        </p:spPr>
        <p:txBody>
          <a:bodyPr wrap="none" lIns="45030" tIns="45030" rIns="45030" bIns="45030"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463916D9-A4F7-6746-9F7C-9EC1EC42AAA1}"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27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5pPr>
      <a:lvl6pPr marL="450295"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00586"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50881"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01175"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79638" indent="-379638"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32608" indent="-241588"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27933" indent="-233744"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575029" indent="-224332" algn="l" rtl="0" eaLnBrk="0" fontAlgn="base" hangingPunct="0">
        <a:spcBef>
          <a:spcPct val="20000"/>
        </a:spcBef>
        <a:spcAft>
          <a:spcPct val="0"/>
        </a:spcAft>
        <a:buChar char="»"/>
        <a:defRPr b="1">
          <a:solidFill>
            <a:schemeClr val="tx1"/>
          </a:solidFill>
          <a:latin typeface="+mn-lt"/>
          <a:ea typeface="+mn-ea"/>
        </a:defRPr>
      </a:lvl4pPr>
      <a:lvl5pPr marL="2412741" indent="-224332" algn="l" rtl="0" eaLnBrk="0" fontAlgn="base" hangingPunct="0">
        <a:spcBef>
          <a:spcPct val="20000"/>
        </a:spcBef>
        <a:spcAft>
          <a:spcPct val="0"/>
        </a:spcAft>
        <a:buChar char="•"/>
        <a:defRPr sz="2000">
          <a:solidFill>
            <a:schemeClr val="tx1"/>
          </a:solidFill>
          <a:latin typeface="Times New Roman" charset="0"/>
          <a:ea typeface="+mn-ea"/>
        </a:defRPr>
      </a:lvl5pPr>
      <a:lvl6pPr marL="2864366" indent="-225147" algn="l" rtl="0" fontAlgn="base">
        <a:spcBef>
          <a:spcPct val="20000"/>
        </a:spcBef>
        <a:spcAft>
          <a:spcPct val="0"/>
        </a:spcAft>
        <a:buChar char="•"/>
        <a:defRPr sz="2000">
          <a:solidFill>
            <a:schemeClr val="tx1"/>
          </a:solidFill>
          <a:latin typeface="Times New Roman" charset="0"/>
          <a:ea typeface="+mn-ea"/>
        </a:defRPr>
      </a:lvl6pPr>
      <a:lvl7pPr marL="3314665" indent="-225147" algn="l" rtl="0" fontAlgn="base">
        <a:spcBef>
          <a:spcPct val="20000"/>
        </a:spcBef>
        <a:spcAft>
          <a:spcPct val="0"/>
        </a:spcAft>
        <a:buChar char="•"/>
        <a:defRPr sz="2000">
          <a:solidFill>
            <a:schemeClr val="tx1"/>
          </a:solidFill>
          <a:latin typeface="Times New Roman" charset="0"/>
          <a:ea typeface="+mn-ea"/>
        </a:defRPr>
      </a:lvl7pPr>
      <a:lvl8pPr marL="3764955" indent="-225147" algn="l" rtl="0" fontAlgn="base">
        <a:spcBef>
          <a:spcPct val="20000"/>
        </a:spcBef>
        <a:spcAft>
          <a:spcPct val="0"/>
        </a:spcAft>
        <a:buChar char="•"/>
        <a:defRPr sz="2000">
          <a:solidFill>
            <a:schemeClr val="tx1"/>
          </a:solidFill>
          <a:latin typeface="Times New Roman" charset="0"/>
          <a:ea typeface="+mn-ea"/>
        </a:defRPr>
      </a:lvl8pPr>
      <a:lvl9pPr marL="4215247" indent="-225147"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0295" rtl="0" eaLnBrk="1" latinLnBrk="0" hangingPunct="1">
        <a:defRPr sz="1800" kern="1200">
          <a:solidFill>
            <a:schemeClr val="tx1"/>
          </a:solidFill>
          <a:latin typeface="+mn-lt"/>
          <a:ea typeface="+mn-ea"/>
          <a:cs typeface="+mn-cs"/>
        </a:defRPr>
      </a:lvl1pPr>
      <a:lvl2pPr marL="450295" algn="l" defTabSz="450295" rtl="0" eaLnBrk="1" latinLnBrk="0" hangingPunct="1">
        <a:defRPr sz="1800" kern="1200">
          <a:solidFill>
            <a:schemeClr val="tx1"/>
          </a:solidFill>
          <a:latin typeface="+mn-lt"/>
          <a:ea typeface="+mn-ea"/>
          <a:cs typeface="+mn-cs"/>
        </a:defRPr>
      </a:lvl2pPr>
      <a:lvl3pPr marL="900586" algn="l" defTabSz="450295" rtl="0" eaLnBrk="1" latinLnBrk="0" hangingPunct="1">
        <a:defRPr sz="1800" kern="1200">
          <a:solidFill>
            <a:schemeClr val="tx1"/>
          </a:solidFill>
          <a:latin typeface="+mn-lt"/>
          <a:ea typeface="+mn-ea"/>
          <a:cs typeface="+mn-cs"/>
        </a:defRPr>
      </a:lvl3pPr>
      <a:lvl4pPr marL="1350881" algn="l" defTabSz="450295" rtl="0" eaLnBrk="1" latinLnBrk="0" hangingPunct="1">
        <a:defRPr sz="1800" kern="1200">
          <a:solidFill>
            <a:schemeClr val="tx1"/>
          </a:solidFill>
          <a:latin typeface="+mn-lt"/>
          <a:ea typeface="+mn-ea"/>
          <a:cs typeface="+mn-cs"/>
        </a:defRPr>
      </a:lvl4pPr>
      <a:lvl5pPr marL="1801175" algn="l" defTabSz="450295" rtl="0" eaLnBrk="1" latinLnBrk="0" hangingPunct="1">
        <a:defRPr sz="1800" kern="1200">
          <a:solidFill>
            <a:schemeClr val="tx1"/>
          </a:solidFill>
          <a:latin typeface="+mn-lt"/>
          <a:ea typeface="+mn-ea"/>
          <a:cs typeface="+mn-cs"/>
        </a:defRPr>
      </a:lvl5pPr>
      <a:lvl6pPr marL="2251468" algn="l" defTabSz="450295" rtl="0" eaLnBrk="1" latinLnBrk="0" hangingPunct="1">
        <a:defRPr sz="1800" kern="1200">
          <a:solidFill>
            <a:schemeClr val="tx1"/>
          </a:solidFill>
          <a:latin typeface="+mn-lt"/>
          <a:ea typeface="+mn-ea"/>
          <a:cs typeface="+mn-cs"/>
        </a:defRPr>
      </a:lvl6pPr>
      <a:lvl7pPr marL="2701759" algn="l" defTabSz="450295" rtl="0" eaLnBrk="1" latinLnBrk="0" hangingPunct="1">
        <a:defRPr sz="1800" kern="1200">
          <a:solidFill>
            <a:schemeClr val="tx1"/>
          </a:solidFill>
          <a:latin typeface="+mn-lt"/>
          <a:ea typeface="+mn-ea"/>
          <a:cs typeface="+mn-cs"/>
        </a:defRPr>
      </a:lvl7pPr>
      <a:lvl8pPr marL="3152055" algn="l" defTabSz="450295" rtl="0" eaLnBrk="1" latinLnBrk="0" hangingPunct="1">
        <a:defRPr sz="1800" kern="1200">
          <a:solidFill>
            <a:schemeClr val="tx1"/>
          </a:solidFill>
          <a:latin typeface="+mn-lt"/>
          <a:ea typeface="+mn-ea"/>
          <a:cs typeface="+mn-cs"/>
        </a:defRPr>
      </a:lvl8pPr>
      <a:lvl9pPr marL="3602347" algn="l" defTabSz="45029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629" y="1219200"/>
            <a:ext cx="8294687" cy="5213350"/>
          </a:xfrm>
          <a:prstGeom prst="rect">
            <a:avLst/>
          </a:prstGeom>
          <a:noFill/>
          <a:ln>
            <a:noFill/>
          </a:ln>
          <a:effectLst/>
          <a:extLst/>
        </p:spPr>
        <p:txBody>
          <a:bodyPr vert="horz" wrap="square" lIns="89183" tIns="43808" rIns="89183" bIns="438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766"/>
            <a:ext cx="8704262" cy="779463"/>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2841" y="6386629"/>
            <a:ext cx="617538" cy="288925"/>
          </a:xfrm>
          <a:prstGeom prst="rect">
            <a:avLst/>
          </a:prstGeom>
          <a:noFill/>
          <a:ln>
            <a:noFill/>
          </a:ln>
          <a:effectLst/>
          <a:extLst/>
        </p:spPr>
        <p:txBody>
          <a:bodyPr wrap="none" lIns="45062" tIns="45062" rIns="45062" bIns="45062"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11FB043A-D58B-7043-A827-03B968D3D385}"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275"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5pPr>
      <a:lvl6pPr marL="450663"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01324"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51987"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02651"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79638" indent="-379638"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32608" indent="-241588"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29504" indent="-233744"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576598" indent="-224332" algn="l" rtl="0" eaLnBrk="0" fontAlgn="base" hangingPunct="0">
        <a:spcBef>
          <a:spcPct val="20000"/>
        </a:spcBef>
        <a:spcAft>
          <a:spcPct val="0"/>
        </a:spcAft>
        <a:buChar char="»"/>
        <a:defRPr b="1">
          <a:solidFill>
            <a:schemeClr val="tx1"/>
          </a:solidFill>
          <a:latin typeface="+mn-lt"/>
          <a:ea typeface="+mn-ea"/>
        </a:defRPr>
      </a:lvl4pPr>
      <a:lvl5pPr marL="2415883" indent="-224332" algn="l" rtl="0" eaLnBrk="0" fontAlgn="base" hangingPunct="0">
        <a:spcBef>
          <a:spcPct val="20000"/>
        </a:spcBef>
        <a:spcAft>
          <a:spcPct val="0"/>
        </a:spcAft>
        <a:buChar char="•"/>
        <a:defRPr sz="2000">
          <a:solidFill>
            <a:schemeClr val="tx1"/>
          </a:solidFill>
          <a:latin typeface="Times New Roman" charset="0"/>
          <a:ea typeface="+mn-ea"/>
        </a:defRPr>
      </a:lvl5pPr>
      <a:lvl6pPr marL="2866714" indent="-225331" algn="l" rtl="0" fontAlgn="base">
        <a:spcBef>
          <a:spcPct val="20000"/>
        </a:spcBef>
        <a:spcAft>
          <a:spcPct val="0"/>
        </a:spcAft>
        <a:buChar char="•"/>
        <a:defRPr sz="2000">
          <a:solidFill>
            <a:schemeClr val="tx1"/>
          </a:solidFill>
          <a:latin typeface="Times New Roman" charset="0"/>
          <a:ea typeface="+mn-ea"/>
        </a:defRPr>
      </a:lvl6pPr>
      <a:lvl7pPr marL="3317381" indent="-225331" algn="l" rtl="0" fontAlgn="base">
        <a:spcBef>
          <a:spcPct val="20000"/>
        </a:spcBef>
        <a:spcAft>
          <a:spcPct val="0"/>
        </a:spcAft>
        <a:buChar char="•"/>
        <a:defRPr sz="2000">
          <a:solidFill>
            <a:schemeClr val="tx1"/>
          </a:solidFill>
          <a:latin typeface="Times New Roman" charset="0"/>
          <a:ea typeface="+mn-ea"/>
        </a:defRPr>
      </a:lvl7pPr>
      <a:lvl8pPr marL="3768041" indent="-225331" algn="l" rtl="0" fontAlgn="base">
        <a:spcBef>
          <a:spcPct val="20000"/>
        </a:spcBef>
        <a:spcAft>
          <a:spcPct val="0"/>
        </a:spcAft>
        <a:buChar char="•"/>
        <a:defRPr sz="2000">
          <a:solidFill>
            <a:schemeClr val="tx1"/>
          </a:solidFill>
          <a:latin typeface="Times New Roman" charset="0"/>
          <a:ea typeface="+mn-ea"/>
        </a:defRPr>
      </a:lvl8pPr>
      <a:lvl9pPr marL="4218702" indent="-225331"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0663" rtl="0" eaLnBrk="1" latinLnBrk="0" hangingPunct="1">
        <a:defRPr sz="1800" kern="1200">
          <a:solidFill>
            <a:schemeClr val="tx1"/>
          </a:solidFill>
          <a:latin typeface="+mn-lt"/>
          <a:ea typeface="+mn-ea"/>
          <a:cs typeface="+mn-cs"/>
        </a:defRPr>
      </a:lvl1pPr>
      <a:lvl2pPr marL="450663" algn="l" defTabSz="450663" rtl="0" eaLnBrk="1" latinLnBrk="0" hangingPunct="1">
        <a:defRPr sz="1800" kern="1200">
          <a:solidFill>
            <a:schemeClr val="tx1"/>
          </a:solidFill>
          <a:latin typeface="+mn-lt"/>
          <a:ea typeface="+mn-ea"/>
          <a:cs typeface="+mn-cs"/>
        </a:defRPr>
      </a:lvl2pPr>
      <a:lvl3pPr marL="901324" algn="l" defTabSz="450663" rtl="0" eaLnBrk="1" latinLnBrk="0" hangingPunct="1">
        <a:defRPr sz="1800" kern="1200">
          <a:solidFill>
            <a:schemeClr val="tx1"/>
          </a:solidFill>
          <a:latin typeface="+mn-lt"/>
          <a:ea typeface="+mn-ea"/>
          <a:cs typeface="+mn-cs"/>
        </a:defRPr>
      </a:lvl3pPr>
      <a:lvl4pPr marL="1351987" algn="l" defTabSz="450663" rtl="0" eaLnBrk="1" latinLnBrk="0" hangingPunct="1">
        <a:defRPr sz="1800" kern="1200">
          <a:solidFill>
            <a:schemeClr val="tx1"/>
          </a:solidFill>
          <a:latin typeface="+mn-lt"/>
          <a:ea typeface="+mn-ea"/>
          <a:cs typeface="+mn-cs"/>
        </a:defRPr>
      </a:lvl4pPr>
      <a:lvl5pPr marL="1802651" algn="l" defTabSz="450663" rtl="0" eaLnBrk="1" latinLnBrk="0" hangingPunct="1">
        <a:defRPr sz="1800" kern="1200">
          <a:solidFill>
            <a:schemeClr val="tx1"/>
          </a:solidFill>
          <a:latin typeface="+mn-lt"/>
          <a:ea typeface="+mn-ea"/>
          <a:cs typeface="+mn-cs"/>
        </a:defRPr>
      </a:lvl5pPr>
      <a:lvl6pPr marL="2253312" algn="l" defTabSz="450663" rtl="0" eaLnBrk="1" latinLnBrk="0" hangingPunct="1">
        <a:defRPr sz="1800" kern="1200">
          <a:solidFill>
            <a:schemeClr val="tx1"/>
          </a:solidFill>
          <a:latin typeface="+mn-lt"/>
          <a:ea typeface="+mn-ea"/>
          <a:cs typeface="+mn-cs"/>
        </a:defRPr>
      </a:lvl6pPr>
      <a:lvl7pPr marL="2703974" algn="l" defTabSz="450663" rtl="0" eaLnBrk="1" latinLnBrk="0" hangingPunct="1">
        <a:defRPr sz="1800" kern="1200">
          <a:solidFill>
            <a:schemeClr val="tx1"/>
          </a:solidFill>
          <a:latin typeface="+mn-lt"/>
          <a:ea typeface="+mn-ea"/>
          <a:cs typeface="+mn-cs"/>
        </a:defRPr>
      </a:lvl7pPr>
      <a:lvl8pPr marL="3154636" algn="l" defTabSz="450663" rtl="0" eaLnBrk="1" latinLnBrk="0" hangingPunct="1">
        <a:defRPr sz="1800" kern="1200">
          <a:solidFill>
            <a:schemeClr val="tx1"/>
          </a:solidFill>
          <a:latin typeface="+mn-lt"/>
          <a:ea typeface="+mn-ea"/>
          <a:cs typeface="+mn-cs"/>
        </a:defRPr>
      </a:lvl8pPr>
      <a:lvl9pPr marL="3605300" algn="l" defTabSz="4506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629" y="1219200"/>
            <a:ext cx="8294687" cy="5213350"/>
          </a:xfrm>
          <a:prstGeom prst="rect">
            <a:avLst/>
          </a:prstGeom>
          <a:noFill/>
          <a:ln>
            <a:noFill/>
          </a:ln>
          <a:effectLst/>
          <a:extLst/>
        </p:spPr>
        <p:txBody>
          <a:bodyPr vert="horz" wrap="square" lIns="89264" tIns="43844" rIns="89264" bIns="4384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766"/>
            <a:ext cx="8704262" cy="779463"/>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2841" y="6386629"/>
            <a:ext cx="617538" cy="288925"/>
          </a:xfrm>
          <a:prstGeom prst="rect">
            <a:avLst/>
          </a:prstGeom>
          <a:noFill/>
          <a:ln>
            <a:noFill/>
          </a:ln>
          <a:effectLst/>
          <a:extLst/>
        </p:spPr>
        <p:txBody>
          <a:bodyPr wrap="none" lIns="45098" tIns="45098" rIns="45098" bIns="45098"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F3679ABF-15E1-7A4B-BAFD-E37726EF27AD}"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276"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5pPr>
      <a:lvl6pPr marL="45108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02155"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53234"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04313"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79638" indent="-379638"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34176" indent="-241588"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29504" indent="-233744"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578166" indent="-224332" algn="l" rtl="0" eaLnBrk="0" fontAlgn="base" hangingPunct="0">
        <a:spcBef>
          <a:spcPct val="20000"/>
        </a:spcBef>
        <a:spcAft>
          <a:spcPct val="0"/>
        </a:spcAft>
        <a:buChar char="»"/>
        <a:defRPr b="1">
          <a:solidFill>
            <a:schemeClr val="tx1"/>
          </a:solidFill>
          <a:latin typeface="+mn-lt"/>
          <a:ea typeface="+mn-ea"/>
        </a:defRPr>
      </a:lvl4pPr>
      <a:lvl5pPr marL="2417454" indent="-224332" algn="l" rtl="0" eaLnBrk="0" fontAlgn="base" hangingPunct="0">
        <a:spcBef>
          <a:spcPct val="20000"/>
        </a:spcBef>
        <a:spcAft>
          <a:spcPct val="0"/>
        </a:spcAft>
        <a:buChar char="•"/>
        <a:defRPr sz="2000">
          <a:solidFill>
            <a:schemeClr val="tx1"/>
          </a:solidFill>
          <a:latin typeface="Times New Roman" charset="0"/>
          <a:ea typeface="+mn-ea"/>
        </a:defRPr>
      </a:lvl5pPr>
      <a:lvl6pPr marL="2869357" indent="-225538" algn="l" rtl="0" fontAlgn="base">
        <a:spcBef>
          <a:spcPct val="20000"/>
        </a:spcBef>
        <a:spcAft>
          <a:spcPct val="0"/>
        </a:spcAft>
        <a:buChar char="•"/>
        <a:defRPr sz="2000">
          <a:solidFill>
            <a:schemeClr val="tx1"/>
          </a:solidFill>
          <a:latin typeface="Times New Roman" charset="0"/>
          <a:ea typeface="+mn-ea"/>
        </a:defRPr>
      </a:lvl6pPr>
      <a:lvl7pPr marL="3320438" indent="-225538" algn="l" rtl="0" fontAlgn="base">
        <a:spcBef>
          <a:spcPct val="20000"/>
        </a:spcBef>
        <a:spcAft>
          <a:spcPct val="0"/>
        </a:spcAft>
        <a:buChar char="•"/>
        <a:defRPr sz="2000">
          <a:solidFill>
            <a:schemeClr val="tx1"/>
          </a:solidFill>
          <a:latin typeface="Times New Roman" charset="0"/>
          <a:ea typeface="+mn-ea"/>
        </a:defRPr>
      </a:lvl7pPr>
      <a:lvl8pPr marL="3771515" indent="-225538" algn="l" rtl="0" fontAlgn="base">
        <a:spcBef>
          <a:spcPct val="20000"/>
        </a:spcBef>
        <a:spcAft>
          <a:spcPct val="0"/>
        </a:spcAft>
        <a:buChar char="•"/>
        <a:defRPr sz="2000">
          <a:solidFill>
            <a:schemeClr val="tx1"/>
          </a:solidFill>
          <a:latin typeface="Times New Roman" charset="0"/>
          <a:ea typeface="+mn-ea"/>
        </a:defRPr>
      </a:lvl8pPr>
      <a:lvl9pPr marL="4222592" indent="-225538"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1080" rtl="0" eaLnBrk="1" latinLnBrk="0" hangingPunct="1">
        <a:defRPr sz="1800" kern="1200">
          <a:solidFill>
            <a:schemeClr val="tx1"/>
          </a:solidFill>
          <a:latin typeface="+mn-lt"/>
          <a:ea typeface="+mn-ea"/>
          <a:cs typeface="+mn-cs"/>
        </a:defRPr>
      </a:lvl1pPr>
      <a:lvl2pPr marL="451080" algn="l" defTabSz="451080" rtl="0" eaLnBrk="1" latinLnBrk="0" hangingPunct="1">
        <a:defRPr sz="1800" kern="1200">
          <a:solidFill>
            <a:schemeClr val="tx1"/>
          </a:solidFill>
          <a:latin typeface="+mn-lt"/>
          <a:ea typeface="+mn-ea"/>
          <a:cs typeface="+mn-cs"/>
        </a:defRPr>
      </a:lvl2pPr>
      <a:lvl3pPr marL="902155" algn="l" defTabSz="451080" rtl="0" eaLnBrk="1" latinLnBrk="0" hangingPunct="1">
        <a:defRPr sz="1800" kern="1200">
          <a:solidFill>
            <a:schemeClr val="tx1"/>
          </a:solidFill>
          <a:latin typeface="+mn-lt"/>
          <a:ea typeface="+mn-ea"/>
          <a:cs typeface="+mn-cs"/>
        </a:defRPr>
      </a:lvl3pPr>
      <a:lvl4pPr marL="1353234" algn="l" defTabSz="451080" rtl="0" eaLnBrk="1" latinLnBrk="0" hangingPunct="1">
        <a:defRPr sz="1800" kern="1200">
          <a:solidFill>
            <a:schemeClr val="tx1"/>
          </a:solidFill>
          <a:latin typeface="+mn-lt"/>
          <a:ea typeface="+mn-ea"/>
          <a:cs typeface="+mn-cs"/>
        </a:defRPr>
      </a:lvl4pPr>
      <a:lvl5pPr marL="1804313" algn="l" defTabSz="451080" rtl="0" eaLnBrk="1" latinLnBrk="0" hangingPunct="1">
        <a:defRPr sz="1800" kern="1200">
          <a:solidFill>
            <a:schemeClr val="tx1"/>
          </a:solidFill>
          <a:latin typeface="+mn-lt"/>
          <a:ea typeface="+mn-ea"/>
          <a:cs typeface="+mn-cs"/>
        </a:defRPr>
      </a:lvl5pPr>
      <a:lvl6pPr marL="2255390" algn="l" defTabSz="451080" rtl="0" eaLnBrk="1" latinLnBrk="0" hangingPunct="1">
        <a:defRPr sz="1800" kern="1200">
          <a:solidFill>
            <a:schemeClr val="tx1"/>
          </a:solidFill>
          <a:latin typeface="+mn-lt"/>
          <a:ea typeface="+mn-ea"/>
          <a:cs typeface="+mn-cs"/>
        </a:defRPr>
      </a:lvl6pPr>
      <a:lvl7pPr marL="2706468" algn="l" defTabSz="451080" rtl="0" eaLnBrk="1" latinLnBrk="0" hangingPunct="1">
        <a:defRPr sz="1800" kern="1200">
          <a:solidFill>
            <a:schemeClr val="tx1"/>
          </a:solidFill>
          <a:latin typeface="+mn-lt"/>
          <a:ea typeface="+mn-ea"/>
          <a:cs typeface="+mn-cs"/>
        </a:defRPr>
      </a:lvl7pPr>
      <a:lvl8pPr marL="3157548" algn="l" defTabSz="451080" rtl="0" eaLnBrk="1" latinLnBrk="0" hangingPunct="1">
        <a:defRPr sz="1800" kern="1200">
          <a:solidFill>
            <a:schemeClr val="tx1"/>
          </a:solidFill>
          <a:latin typeface="+mn-lt"/>
          <a:ea typeface="+mn-ea"/>
          <a:cs typeface="+mn-cs"/>
        </a:defRPr>
      </a:lvl8pPr>
      <a:lvl9pPr marL="3608623" algn="l" defTabSz="45108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220" y="1218527"/>
            <a:ext cx="8295849" cy="5214787"/>
          </a:xfrm>
          <a:prstGeom prst="rect">
            <a:avLst/>
          </a:prstGeom>
          <a:noFill/>
          <a:ln>
            <a:noFill/>
          </a:ln>
          <a:effectLst/>
          <a:extLst/>
        </p:spPr>
        <p:txBody>
          <a:bodyPr vert="horz" wrap="square" lIns="89300" tIns="43860" rIns="89300" bIns="4386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361" y="247191"/>
            <a:ext cx="8704855" cy="779604"/>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2540" y="6385888"/>
            <a:ext cx="618265" cy="289975"/>
          </a:xfrm>
          <a:prstGeom prst="rect">
            <a:avLst/>
          </a:prstGeom>
          <a:noFill/>
          <a:ln>
            <a:noFill/>
          </a:ln>
          <a:effectLst/>
          <a:extLst/>
        </p:spPr>
        <p:txBody>
          <a:bodyPr wrap="none" lIns="45114" tIns="45114" rIns="45114" bIns="45114"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4E4DF110-4336-5448-AF8D-C0573DBE1C86}"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4293060346"/>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5pPr>
      <a:lvl6pPr marL="451264"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02524"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53789"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05052"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79265" indent="-379265"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33453" indent="-241350"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29958" indent="-233518"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578177" indent="-224112" algn="l" rtl="0" eaLnBrk="0" fontAlgn="base" hangingPunct="0">
        <a:spcBef>
          <a:spcPct val="20000"/>
        </a:spcBef>
        <a:spcAft>
          <a:spcPct val="0"/>
        </a:spcAft>
        <a:buChar char="»"/>
        <a:defRPr b="1">
          <a:solidFill>
            <a:schemeClr val="tx1"/>
          </a:solidFill>
          <a:latin typeface="+mn-lt"/>
          <a:ea typeface="+mn-ea"/>
        </a:defRPr>
      </a:lvl4pPr>
      <a:lvl5pPr marL="2418204" indent="-224112" algn="l" rtl="0" eaLnBrk="0" fontAlgn="base" hangingPunct="0">
        <a:spcBef>
          <a:spcPct val="20000"/>
        </a:spcBef>
        <a:spcAft>
          <a:spcPct val="0"/>
        </a:spcAft>
        <a:buChar char="•"/>
        <a:defRPr sz="2000">
          <a:solidFill>
            <a:schemeClr val="tx1"/>
          </a:solidFill>
          <a:latin typeface="Times New Roman" charset="0"/>
          <a:ea typeface="+mn-ea"/>
        </a:defRPr>
      </a:lvl5pPr>
      <a:lvl6pPr marL="2870533" indent="-225632" algn="l" rtl="0" fontAlgn="base">
        <a:spcBef>
          <a:spcPct val="20000"/>
        </a:spcBef>
        <a:spcAft>
          <a:spcPct val="0"/>
        </a:spcAft>
        <a:buChar char="•"/>
        <a:defRPr sz="2000">
          <a:solidFill>
            <a:schemeClr val="tx1"/>
          </a:solidFill>
          <a:latin typeface="Times New Roman" charset="0"/>
          <a:ea typeface="+mn-ea"/>
        </a:defRPr>
      </a:lvl6pPr>
      <a:lvl7pPr marL="3321798" indent="-225632" algn="l" rtl="0" fontAlgn="base">
        <a:spcBef>
          <a:spcPct val="20000"/>
        </a:spcBef>
        <a:spcAft>
          <a:spcPct val="0"/>
        </a:spcAft>
        <a:buChar char="•"/>
        <a:defRPr sz="2000">
          <a:solidFill>
            <a:schemeClr val="tx1"/>
          </a:solidFill>
          <a:latin typeface="Times New Roman" charset="0"/>
          <a:ea typeface="+mn-ea"/>
        </a:defRPr>
      </a:lvl7pPr>
      <a:lvl8pPr marL="3773060" indent="-225632" algn="l" rtl="0" fontAlgn="base">
        <a:spcBef>
          <a:spcPct val="20000"/>
        </a:spcBef>
        <a:spcAft>
          <a:spcPct val="0"/>
        </a:spcAft>
        <a:buChar char="•"/>
        <a:defRPr sz="2000">
          <a:solidFill>
            <a:schemeClr val="tx1"/>
          </a:solidFill>
          <a:latin typeface="Times New Roman" charset="0"/>
          <a:ea typeface="+mn-ea"/>
        </a:defRPr>
      </a:lvl8pPr>
      <a:lvl9pPr marL="4224322" indent="-225632" algn="l" rtl="0" fontAlgn="base">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1264" rtl="0" eaLnBrk="1" latinLnBrk="0" hangingPunct="1">
        <a:defRPr sz="1800" kern="1200">
          <a:solidFill>
            <a:schemeClr val="tx1"/>
          </a:solidFill>
          <a:latin typeface="+mn-lt"/>
          <a:ea typeface="+mn-ea"/>
          <a:cs typeface="+mn-cs"/>
        </a:defRPr>
      </a:lvl1pPr>
      <a:lvl2pPr marL="451264" algn="l" defTabSz="451264" rtl="0" eaLnBrk="1" latinLnBrk="0" hangingPunct="1">
        <a:defRPr sz="1800" kern="1200">
          <a:solidFill>
            <a:schemeClr val="tx1"/>
          </a:solidFill>
          <a:latin typeface="+mn-lt"/>
          <a:ea typeface="+mn-ea"/>
          <a:cs typeface="+mn-cs"/>
        </a:defRPr>
      </a:lvl2pPr>
      <a:lvl3pPr marL="902524" algn="l" defTabSz="451264" rtl="0" eaLnBrk="1" latinLnBrk="0" hangingPunct="1">
        <a:defRPr sz="1800" kern="1200">
          <a:solidFill>
            <a:schemeClr val="tx1"/>
          </a:solidFill>
          <a:latin typeface="+mn-lt"/>
          <a:ea typeface="+mn-ea"/>
          <a:cs typeface="+mn-cs"/>
        </a:defRPr>
      </a:lvl3pPr>
      <a:lvl4pPr marL="1353789" algn="l" defTabSz="451264" rtl="0" eaLnBrk="1" latinLnBrk="0" hangingPunct="1">
        <a:defRPr sz="1800" kern="1200">
          <a:solidFill>
            <a:schemeClr val="tx1"/>
          </a:solidFill>
          <a:latin typeface="+mn-lt"/>
          <a:ea typeface="+mn-ea"/>
          <a:cs typeface="+mn-cs"/>
        </a:defRPr>
      </a:lvl4pPr>
      <a:lvl5pPr marL="1805052" algn="l" defTabSz="451264" rtl="0" eaLnBrk="1" latinLnBrk="0" hangingPunct="1">
        <a:defRPr sz="1800" kern="1200">
          <a:solidFill>
            <a:schemeClr val="tx1"/>
          </a:solidFill>
          <a:latin typeface="+mn-lt"/>
          <a:ea typeface="+mn-ea"/>
          <a:cs typeface="+mn-cs"/>
        </a:defRPr>
      </a:lvl5pPr>
      <a:lvl6pPr marL="2256315" algn="l" defTabSz="451264" rtl="0" eaLnBrk="1" latinLnBrk="0" hangingPunct="1">
        <a:defRPr sz="1800" kern="1200">
          <a:solidFill>
            <a:schemeClr val="tx1"/>
          </a:solidFill>
          <a:latin typeface="+mn-lt"/>
          <a:ea typeface="+mn-ea"/>
          <a:cs typeface="+mn-cs"/>
        </a:defRPr>
      </a:lvl6pPr>
      <a:lvl7pPr marL="2707577" algn="l" defTabSz="451264" rtl="0" eaLnBrk="1" latinLnBrk="0" hangingPunct="1">
        <a:defRPr sz="1800" kern="1200">
          <a:solidFill>
            <a:schemeClr val="tx1"/>
          </a:solidFill>
          <a:latin typeface="+mn-lt"/>
          <a:ea typeface="+mn-ea"/>
          <a:cs typeface="+mn-cs"/>
        </a:defRPr>
      </a:lvl7pPr>
      <a:lvl8pPr marL="3158842" algn="l" defTabSz="451264" rtl="0" eaLnBrk="1" latinLnBrk="0" hangingPunct="1">
        <a:defRPr sz="1800" kern="1200">
          <a:solidFill>
            <a:schemeClr val="tx1"/>
          </a:solidFill>
          <a:latin typeface="+mn-lt"/>
          <a:ea typeface="+mn-ea"/>
          <a:cs typeface="+mn-cs"/>
        </a:defRPr>
      </a:lvl8pPr>
      <a:lvl9pPr marL="3610102" algn="l" defTabSz="4512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xcel_97_-_2004_Worksheet1.xls"/><Relationship Id="rId5"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Word_97_-_2004_Document2.doc"/><Relationship Id="rId4"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7.xml"/><Relationship Id="rId3" Type="http://schemas.openxmlformats.org/officeDocument/2006/relationships/chart" Target="../charts/char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912929" y="1833563"/>
            <a:ext cx="7761287" cy="1562100"/>
          </a:xfrm>
          <a:effectLst>
            <a:outerShdw blurRad="63500" dist="53882" dir="2700000" algn="ctr" rotWithShape="0">
              <a:srgbClr val="969696"/>
            </a:outerShdw>
          </a:effectLst>
        </p:spPr>
        <p:txBody>
          <a:bodyPr/>
          <a:lstStyle/>
          <a:p>
            <a:pPr algn="ctr" defTabSz="898991" eaLnBrk="1" hangingPunct="1">
              <a:defRPr/>
            </a:pPr>
            <a:r>
              <a:rPr lang="en-US" dirty="0" smtClean="0">
                <a:latin typeface="Helvetica" charset="0"/>
              </a:rPr>
              <a:t>Chapter 5: Optimizing Code Performance</a:t>
            </a:r>
            <a:endParaRPr lang="en-US" dirty="0">
              <a:latin typeface="Helvetica" charset="0"/>
            </a:endParaRPr>
          </a:p>
        </p:txBody>
      </p:sp>
      <p:sp>
        <p:nvSpPr>
          <p:cNvPr id="141315" name="Rectangle 3"/>
          <p:cNvSpPr>
            <a:spLocks noGrp="1" noChangeArrowheads="1"/>
          </p:cNvSpPr>
          <p:nvPr>
            <p:ph type="body" idx="1"/>
          </p:nvPr>
        </p:nvSpPr>
        <p:spPr>
          <a:xfrm>
            <a:off x="2127250" y="3956166"/>
            <a:ext cx="4378325" cy="2457450"/>
          </a:xfrm>
        </p:spPr>
        <p:txBody>
          <a:bodyPr lIns="88972" rIns="88972"/>
          <a:lstStyle/>
          <a:p>
            <a:pPr marL="379924" indent="-379924" defTabSz="898991" eaLnBrk="1" hangingPunct="1">
              <a:defRPr/>
            </a:pPr>
            <a:r>
              <a:rPr lang="en-US" dirty="0">
                <a:latin typeface="Helvetica" charset="0"/>
              </a:rPr>
              <a:t>Topics</a:t>
            </a:r>
          </a:p>
          <a:p>
            <a:pPr marL="731699" lvl="1" indent="-240771" defTabSz="898991" eaLnBrk="1" hangingPunct="1">
              <a:defRPr/>
            </a:pPr>
            <a:r>
              <a:rPr lang="en-US" dirty="0" smtClean="0"/>
              <a:t>Machine</a:t>
            </a:r>
            <a:r>
              <a:rPr lang="en-US" dirty="0"/>
              <a:t>-Independent </a:t>
            </a:r>
            <a:r>
              <a:rPr lang="en-US" dirty="0" smtClean="0"/>
              <a:t>Optimizations</a:t>
            </a:r>
          </a:p>
          <a:p>
            <a:pPr marL="1128591" lvl="2" indent="-240771" defTabSz="898991" eaLnBrk="1" hangingPunct="1">
              <a:defRPr/>
            </a:pPr>
            <a:r>
              <a:rPr lang="en-US" dirty="0" smtClean="0"/>
              <a:t>Code motion</a:t>
            </a:r>
          </a:p>
          <a:p>
            <a:pPr marL="1128591" lvl="2" indent="-240771" defTabSz="898991" eaLnBrk="1" hangingPunct="1">
              <a:defRPr/>
            </a:pPr>
            <a:r>
              <a:rPr lang="en-US" dirty="0" smtClean="0"/>
              <a:t>Reduction in strength</a:t>
            </a:r>
          </a:p>
          <a:p>
            <a:pPr marL="1128591" lvl="2" indent="-240771" defTabSz="898991" eaLnBrk="1" hangingPunct="1">
              <a:defRPr/>
            </a:pPr>
            <a:r>
              <a:rPr lang="en-US" dirty="0" smtClean="0"/>
              <a:t>Common </a:t>
            </a:r>
            <a:r>
              <a:rPr lang="en-US" dirty="0" err="1" smtClean="0"/>
              <a:t>subexpression</a:t>
            </a:r>
            <a:r>
              <a:rPr lang="en-US" dirty="0" smtClean="0"/>
              <a:t> sharing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760413" y="334963"/>
            <a:ext cx="6324600" cy="571500"/>
          </a:xfrm>
        </p:spPr>
        <p:txBody>
          <a:bodyPr/>
          <a:lstStyle/>
          <a:p>
            <a:pPr eaLnBrk="1" hangingPunct="1">
              <a:defRPr/>
            </a:pPr>
            <a:r>
              <a:rPr lang="en-US" smtClean="0">
                <a:cs typeface="+mj-cs"/>
              </a:rPr>
              <a:t>Make Use of Registers</a:t>
            </a:r>
          </a:p>
        </p:txBody>
      </p:sp>
      <p:sp>
        <p:nvSpPr>
          <p:cNvPr id="388099" name="Rectangle 3"/>
          <p:cNvSpPr>
            <a:spLocks noGrp="1" noChangeArrowheads="1"/>
          </p:cNvSpPr>
          <p:nvPr>
            <p:ph type="body" idx="1"/>
          </p:nvPr>
        </p:nvSpPr>
        <p:spPr/>
        <p:txBody>
          <a:bodyPr/>
          <a:lstStyle/>
          <a:p>
            <a:pPr marL="733292" lvl="1" indent="-242347" eaLnBrk="1" hangingPunct="1">
              <a:defRPr/>
            </a:pPr>
            <a:r>
              <a:rPr lang="en-US" smtClean="0"/>
              <a:t>Reading and writing registers much faster than reading/writing memory</a:t>
            </a:r>
          </a:p>
          <a:p>
            <a:pPr marL="379936" indent="-379936" eaLnBrk="1" hangingPunct="1">
              <a:defRPr/>
            </a:pPr>
            <a:r>
              <a:rPr lang="en-US" smtClean="0">
                <a:cs typeface="+mn-cs"/>
              </a:rPr>
              <a:t>Limitation</a:t>
            </a:r>
          </a:p>
          <a:p>
            <a:pPr marL="733292" lvl="1" indent="-242347" eaLnBrk="1" hangingPunct="1">
              <a:defRPr/>
            </a:pPr>
            <a:r>
              <a:rPr lang="en-US" smtClean="0"/>
              <a:t>Compiler not always able to determine whether variable can be held in register</a:t>
            </a:r>
          </a:p>
          <a:p>
            <a:pPr marL="733292" lvl="1" indent="-242347" eaLnBrk="1" hangingPunct="1">
              <a:defRPr/>
            </a:pPr>
            <a:r>
              <a:rPr lang="en-US" smtClean="0"/>
              <a:t>Possibility of </a:t>
            </a:r>
            <a:r>
              <a:rPr lang="en-US" i="1" smtClean="0"/>
              <a:t>Aliasing</a:t>
            </a:r>
          </a:p>
          <a:p>
            <a:pPr marL="733292" lvl="1" indent="-242347" eaLnBrk="1" hangingPunct="1">
              <a:defRPr/>
            </a:pPr>
            <a:r>
              <a:rPr lang="en-US" smtClean="0"/>
              <a:t>See example later</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457200" y="152516"/>
            <a:ext cx="8369300" cy="1058863"/>
          </a:xfrm>
          <a:effectLst>
            <a:outerShdw blurRad="63500" dist="53882" dir="2700000" algn="ctr" rotWithShape="0">
              <a:srgbClr val="969696"/>
            </a:outerShdw>
          </a:effectLst>
        </p:spPr>
        <p:txBody>
          <a:bodyPr/>
          <a:lstStyle/>
          <a:p>
            <a:pPr eaLnBrk="1" hangingPunct="1">
              <a:defRPr/>
            </a:pPr>
            <a:r>
              <a:rPr lang="en-US" dirty="0">
                <a:cs typeface="+mj-cs"/>
              </a:rPr>
              <a:t>Share Common </a:t>
            </a:r>
            <a:r>
              <a:rPr lang="en-US" dirty="0" err="1">
                <a:cs typeface="+mj-cs"/>
              </a:rPr>
              <a:t>Subexpressions</a:t>
            </a:r>
            <a:endParaRPr lang="en-US" dirty="0">
              <a:cs typeface="+mj-cs"/>
            </a:endParaRPr>
          </a:p>
        </p:txBody>
      </p:sp>
      <p:sp>
        <p:nvSpPr>
          <p:cNvPr id="389123" name="Rectangle 3"/>
          <p:cNvSpPr>
            <a:spLocks noGrp="1" noChangeArrowheads="1"/>
          </p:cNvSpPr>
          <p:nvPr>
            <p:ph type="body" idx="1"/>
          </p:nvPr>
        </p:nvSpPr>
        <p:spPr>
          <a:xfrm>
            <a:off x="290629" y="1065329"/>
            <a:ext cx="8294687" cy="5367337"/>
          </a:xfrm>
        </p:spPr>
        <p:txBody>
          <a:bodyPr lIns="89109" rIns="89109"/>
          <a:lstStyle/>
          <a:p>
            <a:pPr marL="380323" indent="-242347" eaLnBrk="1" hangingPunct="1">
              <a:defRPr/>
            </a:pPr>
            <a:r>
              <a:rPr lang="en-US" dirty="0" smtClean="0"/>
              <a:t>Reuse portions of expressions</a:t>
            </a:r>
          </a:p>
          <a:p>
            <a:pPr marL="380323" indent="-242347" eaLnBrk="1" hangingPunct="1">
              <a:defRPr/>
            </a:pPr>
            <a:r>
              <a:rPr lang="en-US" dirty="0"/>
              <a:t>GCC will do this with –O1</a:t>
            </a:r>
          </a:p>
        </p:txBody>
      </p:sp>
      <p:sp>
        <p:nvSpPr>
          <p:cNvPr id="79875" name="Rectangle 4"/>
          <p:cNvSpPr>
            <a:spLocks noChangeArrowheads="1"/>
          </p:cNvSpPr>
          <p:nvPr/>
        </p:nvSpPr>
        <p:spPr bwMode="auto">
          <a:xfrm>
            <a:off x="533516" y="2586154"/>
            <a:ext cx="3509963" cy="1400175"/>
          </a:xfrm>
          <a:prstGeom prst="rect">
            <a:avLst/>
          </a:prstGeom>
          <a:solidFill>
            <a:srgbClr val="FFFF66"/>
          </a:solidFill>
          <a:ln w="38100" cmpd="dbl">
            <a:solidFill>
              <a:schemeClr val="tx1"/>
            </a:solidFill>
            <a:miter lim="800000"/>
            <a:headEnd/>
            <a:tailEnd/>
          </a:ln>
        </p:spPr>
        <p:txBody>
          <a:bodyPr wrap="none" lIns="89109" tIns="43776" rIns="89109" bIns="43776">
            <a:spAutoFit/>
          </a:bodyPr>
          <a:lstStyle/>
          <a:p>
            <a:pPr algn="l">
              <a:lnSpc>
                <a:spcPct val="100000"/>
              </a:lnSpc>
            </a:pPr>
            <a:r>
              <a:rPr lang="en-US" sz="1400">
                <a:solidFill>
                  <a:srgbClr val="000066"/>
                </a:solidFill>
                <a:latin typeface="Courier New" charset="0"/>
              </a:rPr>
              <a:t>/* Sum neighbors of i,j */</a:t>
            </a:r>
          </a:p>
          <a:p>
            <a:pPr algn="l">
              <a:lnSpc>
                <a:spcPct val="100000"/>
              </a:lnSpc>
            </a:pPr>
            <a:r>
              <a:rPr lang="en-US" sz="1400">
                <a:solidFill>
                  <a:srgbClr val="000066"/>
                </a:solidFill>
                <a:latin typeface="Courier New" charset="0"/>
              </a:rPr>
              <a:t>up =    val[(i-1)*n + j];</a:t>
            </a:r>
          </a:p>
          <a:p>
            <a:pPr algn="l">
              <a:lnSpc>
                <a:spcPct val="100000"/>
              </a:lnSpc>
            </a:pPr>
            <a:r>
              <a:rPr lang="en-US" sz="1400">
                <a:solidFill>
                  <a:srgbClr val="000066"/>
                </a:solidFill>
                <a:latin typeface="Courier New" charset="0"/>
              </a:rPr>
              <a:t>down =  val[(i+1)*n + j];</a:t>
            </a:r>
          </a:p>
          <a:p>
            <a:pPr algn="l">
              <a:lnSpc>
                <a:spcPct val="100000"/>
              </a:lnSpc>
            </a:pPr>
            <a:r>
              <a:rPr lang="en-US" sz="1400">
                <a:solidFill>
                  <a:srgbClr val="000066"/>
                </a:solidFill>
                <a:latin typeface="Courier New" charset="0"/>
              </a:rPr>
              <a:t>left =  val[i*n   + j-1];</a:t>
            </a:r>
          </a:p>
          <a:p>
            <a:pPr algn="l">
              <a:lnSpc>
                <a:spcPct val="100000"/>
              </a:lnSpc>
            </a:pPr>
            <a:r>
              <a:rPr lang="en-US" sz="1400">
                <a:solidFill>
                  <a:srgbClr val="000066"/>
                </a:solidFill>
                <a:latin typeface="Courier New" charset="0"/>
              </a:rPr>
              <a:t>right = val[i*n   + j+1];</a:t>
            </a:r>
          </a:p>
          <a:p>
            <a:pPr algn="l">
              <a:lnSpc>
                <a:spcPct val="100000"/>
              </a:lnSpc>
            </a:pPr>
            <a:r>
              <a:rPr lang="en-US" sz="1400">
                <a:solidFill>
                  <a:srgbClr val="000066"/>
                </a:solidFill>
                <a:latin typeface="Courier New" charset="0"/>
              </a:rPr>
              <a:t>sum = up + down + left + right;</a:t>
            </a:r>
          </a:p>
        </p:txBody>
      </p:sp>
      <p:sp>
        <p:nvSpPr>
          <p:cNvPr id="389125" name="Rectangle 5"/>
          <p:cNvSpPr>
            <a:spLocks noChangeArrowheads="1"/>
          </p:cNvSpPr>
          <p:nvPr/>
        </p:nvSpPr>
        <p:spPr bwMode="auto">
          <a:xfrm>
            <a:off x="4413250" y="2586154"/>
            <a:ext cx="3511550" cy="1400175"/>
          </a:xfrm>
          <a:prstGeom prst="rect">
            <a:avLst/>
          </a:prstGeom>
          <a:solidFill>
            <a:srgbClr val="FFFF66"/>
          </a:solidFill>
          <a:ln w="38100" cmpd="dbl">
            <a:solidFill>
              <a:schemeClr val="tx1"/>
            </a:solidFill>
            <a:miter lim="800000"/>
            <a:headEnd/>
            <a:tailEnd/>
          </a:ln>
        </p:spPr>
        <p:txBody>
          <a:bodyPr wrap="none" lIns="89109" tIns="43776" rIns="89109" bIns="43776">
            <a:spAutoFit/>
          </a:bodyPr>
          <a:lstStyle/>
          <a:p>
            <a:pPr algn="l">
              <a:lnSpc>
                <a:spcPct val="100000"/>
              </a:lnSpc>
            </a:pPr>
            <a:r>
              <a:rPr lang="en-US" sz="1400">
                <a:solidFill>
                  <a:srgbClr val="000066"/>
                </a:solidFill>
                <a:latin typeface="Courier New" charset="0"/>
              </a:rPr>
              <a:t>int inj = i*n + j;</a:t>
            </a:r>
          </a:p>
          <a:p>
            <a:pPr algn="l">
              <a:lnSpc>
                <a:spcPct val="100000"/>
              </a:lnSpc>
            </a:pPr>
            <a:r>
              <a:rPr lang="en-US" sz="1400">
                <a:solidFill>
                  <a:srgbClr val="000066"/>
                </a:solidFill>
                <a:latin typeface="Courier New" charset="0"/>
              </a:rPr>
              <a:t>up =    val[inj - n];</a:t>
            </a:r>
          </a:p>
          <a:p>
            <a:pPr algn="l">
              <a:lnSpc>
                <a:spcPct val="100000"/>
              </a:lnSpc>
            </a:pPr>
            <a:r>
              <a:rPr lang="en-US" sz="1400">
                <a:solidFill>
                  <a:srgbClr val="000066"/>
                </a:solidFill>
                <a:latin typeface="Courier New" charset="0"/>
              </a:rPr>
              <a:t>down =  val[inj + n];</a:t>
            </a:r>
          </a:p>
          <a:p>
            <a:pPr algn="l">
              <a:lnSpc>
                <a:spcPct val="100000"/>
              </a:lnSpc>
            </a:pPr>
            <a:r>
              <a:rPr lang="en-US" sz="1400">
                <a:solidFill>
                  <a:srgbClr val="000066"/>
                </a:solidFill>
                <a:latin typeface="Courier New" charset="0"/>
              </a:rPr>
              <a:t>left =  val[inj - 1];</a:t>
            </a:r>
          </a:p>
          <a:p>
            <a:pPr algn="l">
              <a:lnSpc>
                <a:spcPct val="100000"/>
              </a:lnSpc>
            </a:pPr>
            <a:r>
              <a:rPr lang="en-US" sz="1400">
                <a:solidFill>
                  <a:srgbClr val="000066"/>
                </a:solidFill>
                <a:latin typeface="Courier New" charset="0"/>
              </a:rPr>
              <a:t>right = val[inj + 1];</a:t>
            </a:r>
          </a:p>
          <a:p>
            <a:pPr algn="l">
              <a:lnSpc>
                <a:spcPct val="100000"/>
              </a:lnSpc>
            </a:pPr>
            <a:r>
              <a:rPr lang="en-US" sz="1400">
                <a:solidFill>
                  <a:srgbClr val="000066"/>
                </a:solidFill>
                <a:latin typeface="Courier New" charset="0"/>
              </a:rPr>
              <a:t>sum = up + down + left + right;</a:t>
            </a:r>
          </a:p>
        </p:txBody>
      </p:sp>
      <p:sp>
        <p:nvSpPr>
          <p:cNvPr id="79877" name="Rectangle 6"/>
          <p:cNvSpPr>
            <a:spLocks noChangeArrowheads="1"/>
          </p:cNvSpPr>
          <p:nvPr/>
        </p:nvSpPr>
        <p:spPr bwMode="auto">
          <a:xfrm>
            <a:off x="463550" y="4089400"/>
            <a:ext cx="36464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109" tIns="43776" rIns="89109" bIns="43776">
            <a:spAutoFit/>
          </a:bodyPr>
          <a:lstStyle/>
          <a:p>
            <a:pPr algn="l">
              <a:lnSpc>
                <a:spcPct val="100000"/>
              </a:lnSpc>
            </a:pPr>
            <a:r>
              <a:rPr lang="en-US" sz="1600">
                <a:solidFill>
                  <a:srgbClr val="000066"/>
                </a:solidFill>
              </a:rPr>
              <a:t>3 multiplications: i*n, (i–1)*n, (i+1)*n</a:t>
            </a:r>
          </a:p>
        </p:txBody>
      </p:sp>
      <p:sp>
        <p:nvSpPr>
          <p:cNvPr id="389127" name="Rectangle 7"/>
          <p:cNvSpPr>
            <a:spLocks noChangeArrowheads="1"/>
          </p:cNvSpPr>
          <p:nvPr/>
        </p:nvSpPr>
        <p:spPr bwMode="auto">
          <a:xfrm>
            <a:off x="4648200" y="4089400"/>
            <a:ext cx="2057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109" tIns="43776" rIns="89109" bIns="43776">
            <a:spAutoFit/>
          </a:bodyPr>
          <a:lstStyle/>
          <a:p>
            <a:pPr algn="l">
              <a:lnSpc>
                <a:spcPct val="100000"/>
              </a:lnSpc>
            </a:pPr>
            <a:r>
              <a:rPr lang="en-US" sz="1600">
                <a:solidFill>
                  <a:srgbClr val="000066"/>
                </a:solidFill>
              </a:rPr>
              <a:t>1 multiplication: i*n</a:t>
            </a:r>
          </a:p>
        </p:txBody>
      </p:sp>
      <p:sp>
        <p:nvSpPr>
          <p:cNvPr id="79879" name="Rectangle 8"/>
          <p:cNvSpPr>
            <a:spLocks noChangeArrowheads="1"/>
          </p:cNvSpPr>
          <p:nvPr/>
        </p:nvSpPr>
        <p:spPr bwMode="auto">
          <a:xfrm>
            <a:off x="533400" y="4640263"/>
            <a:ext cx="3651250" cy="1187450"/>
          </a:xfrm>
          <a:prstGeom prst="rect">
            <a:avLst/>
          </a:prstGeom>
          <a:solidFill>
            <a:srgbClr val="FFFF66"/>
          </a:solidFill>
          <a:ln w="38100" cmpd="dbl">
            <a:solidFill>
              <a:schemeClr val="tx1"/>
            </a:solidFill>
            <a:miter lim="800000"/>
            <a:headEnd/>
            <a:tailEnd/>
          </a:ln>
        </p:spPr>
        <p:txBody>
          <a:bodyPr lIns="89109" tIns="43776" rIns="89109" bIns="43776">
            <a:spAutoFit/>
          </a:bodyPr>
          <a:lstStyle/>
          <a:p>
            <a:pPr algn="l">
              <a:lnSpc>
                <a:spcPct val="100000"/>
              </a:lnSpc>
            </a:pPr>
            <a:r>
              <a:rPr lang="en-US" sz="1400">
                <a:solidFill>
                  <a:srgbClr val="000066"/>
                </a:solidFill>
                <a:latin typeface="Courier New" charset="0"/>
              </a:rPr>
              <a:t>  leal -1(%edx),%ecx  # i-1</a:t>
            </a:r>
          </a:p>
          <a:p>
            <a:pPr algn="l">
              <a:lnSpc>
                <a:spcPct val="100000"/>
              </a:lnSpc>
            </a:pPr>
            <a:r>
              <a:rPr lang="en-US" sz="1400">
                <a:solidFill>
                  <a:srgbClr val="000066"/>
                </a:solidFill>
                <a:latin typeface="Courier New" charset="0"/>
              </a:rPr>
              <a:t>  imull %ebx,%ecx	     # (i-1)*n</a:t>
            </a:r>
          </a:p>
          <a:p>
            <a:pPr algn="l">
              <a:lnSpc>
                <a:spcPct val="100000"/>
              </a:lnSpc>
            </a:pPr>
            <a:r>
              <a:rPr lang="en-US" sz="1400">
                <a:solidFill>
                  <a:srgbClr val="000066"/>
                </a:solidFill>
                <a:latin typeface="Courier New" charset="0"/>
              </a:rPr>
              <a:t>  leal 1(%edx),%eax   # i+1</a:t>
            </a:r>
          </a:p>
          <a:p>
            <a:pPr algn="l">
              <a:lnSpc>
                <a:spcPct val="100000"/>
              </a:lnSpc>
            </a:pPr>
            <a:r>
              <a:rPr lang="en-US" sz="1400">
                <a:solidFill>
                  <a:srgbClr val="000066"/>
                </a:solidFill>
                <a:latin typeface="Courier New" charset="0"/>
              </a:rPr>
              <a:t>  imull %ebx,%eax     # (i+1)*n</a:t>
            </a:r>
          </a:p>
          <a:p>
            <a:pPr algn="l">
              <a:lnSpc>
                <a:spcPct val="100000"/>
              </a:lnSpc>
            </a:pPr>
            <a:r>
              <a:rPr lang="en-US" sz="1400">
                <a:solidFill>
                  <a:srgbClr val="000066"/>
                </a:solidFill>
                <a:latin typeface="Courier New" charset="0"/>
              </a:rPr>
              <a:t>  imull %ebx,%edx     # i*n</a:t>
            </a:r>
          </a:p>
        </p:txBody>
      </p:sp>
      <p:sp>
        <p:nvSpPr>
          <p:cNvPr id="9" name="Rectangle 8"/>
          <p:cNvSpPr>
            <a:spLocks noChangeArrowheads="1"/>
          </p:cNvSpPr>
          <p:nvPr/>
        </p:nvSpPr>
        <p:spPr bwMode="auto">
          <a:xfrm>
            <a:off x="533482" y="4581641"/>
            <a:ext cx="3733800" cy="2041525"/>
          </a:xfrm>
          <a:prstGeom prst="rect">
            <a:avLst/>
          </a:prstGeom>
          <a:solidFill>
            <a:srgbClr val="F1C7C7"/>
          </a:solidFill>
          <a:ln w="38100" cmpd="dbl">
            <a:solidFill>
              <a:schemeClr val="tx1"/>
            </a:solidFill>
            <a:miter lim="800000"/>
            <a:headEnd/>
            <a:tailEnd/>
          </a:ln>
        </p:spPr>
        <p:txBody>
          <a:bodyPr lIns="89417" tIns="43919" rIns="89417" bIns="43919">
            <a:spAutoFit/>
          </a:bodyPr>
          <a:lstStyle/>
          <a:p>
            <a:pPr algn="l">
              <a:lnSpc>
                <a:spcPct val="100000"/>
              </a:lnSpc>
            </a:pPr>
            <a:r>
              <a:rPr lang="en-US" sz="1400">
                <a:latin typeface="Courier New" pitchFamily="49" charset="0"/>
              </a:rPr>
              <a:t>leaq   1(%rsi), %rax  # i+1</a:t>
            </a:r>
          </a:p>
          <a:p>
            <a:pPr algn="l">
              <a:lnSpc>
                <a:spcPct val="100000"/>
              </a:lnSpc>
            </a:pPr>
            <a:r>
              <a:rPr lang="en-US" sz="1400">
                <a:latin typeface="Courier New" pitchFamily="49" charset="0"/>
              </a:rPr>
              <a:t>leaq   -1(%rsi), %r8  # i-1</a:t>
            </a:r>
          </a:p>
          <a:p>
            <a:pPr algn="l">
              <a:lnSpc>
                <a:spcPct val="100000"/>
              </a:lnSpc>
            </a:pPr>
            <a:r>
              <a:rPr lang="en-US" sz="1400">
                <a:latin typeface="Courier New" pitchFamily="49" charset="0"/>
              </a:rPr>
              <a:t>imulq  %rcx, %rsi     # i*n</a:t>
            </a:r>
          </a:p>
          <a:p>
            <a:pPr algn="l">
              <a:lnSpc>
                <a:spcPct val="100000"/>
              </a:lnSpc>
            </a:pPr>
            <a:r>
              <a:rPr lang="en-US" sz="1400">
                <a:latin typeface="Courier New" pitchFamily="49" charset="0"/>
              </a:rPr>
              <a:t>imulq  %rcx, %rax     # (i+1)*n</a:t>
            </a:r>
          </a:p>
          <a:p>
            <a:pPr algn="l">
              <a:lnSpc>
                <a:spcPct val="100000"/>
              </a:lnSpc>
            </a:pPr>
            <a:r>
              <a:rPr lang="en-US" sz="1400">
                <a:latin typeface="Courier New" pitchFamily="49" charset="0"/>
              </a:rPr>
              <a:t>imulq  %rcx, %r8      # (i-1)*n</a:t>
            </a:r>
          </a:p>
          <a:p>
            <a:pPr algn="l">
              <a:lnSpc>
                <a:spcPct val="100000"/>
              </a:lnSpc>
            </a:pPr>
            <a:r>
              <a:rPr lang="en-US" sz="1400">
                <a:latin typeface="Courier New" pitchFamily="49" charset="0"/>
              </a:rPr>
              <a:t>addq   %rdx, %rsi     # i*n+j</a:t>
            </a:r>
          </a:p>
          <a:p>
            <a:pPr algn="l">
              <a:lnSpc>
                <a:spcPct val="100000"/>
              </a:lnSpc>
            </a:pPr>
            <a:r>
              <a:rPr lang="en-US" sz="1400">
                <a:latin typeface="Courier New" pitchFamily="49" charset="0"/>
              </a:rPr>
              <a:t>addq   %rdx, %rax     # (i+1)*n+j</a:t>
            </a:r>
          </a:p>
          <a:p>
            <a:pPr algn="l">
              <a:lnSpc>
                <a:spcPct val="100000"/>
              </a:lnSpc>
            </a:pPr>
            <a:r>
              <a:rPr lang="en-US" sz="1400">
                <a:latin typeface="Courier New" pitchFamily="49" charset="0"/>
              </a:rPr>
              <a:t>addq   %rdx, %r8      # (i-1)*n+j</a:t>
            </a:r>
          </a:p>
          <a:p>
            <a:pPr algn="l">
              <a:lnSpc>
                <a:spcPct val="100000"/>
              </a:lnSpc>
            </a:pPr>
            <a:endParaRPr lang="en-US" sz="1400">
              <a:latin typeface="Courier New" pitchFamily="49" charset="0"/>
            </a:endParaRPr>
          </a:p>
        </p:txBody>
      </p:sp>
      <p:sp>
        <p:nvSpPr>
          <p:cNvPr id="10" name="Rectangle 9"/>
          <p:cNvSpPr>
            <a:spLocks noChangeArrowheads="1"/>
          </p:cNvSpPr>
          <p:nvPr/>
        </p:nvSpPr>
        <p:spPr bwMode="auto">
          <a:xfrm>
            <a:off x="4419716" y="4581641"/>
            <a:ext cx="4419600" cy="1190625"/>
          </a:xfrm>
          <a:prstGeom prst="rect">
            <a:avLst/>
          </a:prstGeom>
          <a:solidFill>
            <a:srgbClr val="F1C7C7"/>
          </a:solidFill>
          <a:ln w="38100" cmpd="dbl">
            <a:solidFill>
              <a:schemeClr val="tx1"/>
            </a:solidFill>
            <a:miter lim="800000"/>
            <a:headEnd/>
            <a:tailEnd/>
          </a:ln>
        </p:spPr>
        <p:txBody>
          <a:bodyPr lIns="89417" tIns="43919" rIns="89417" bIns="43919">
            <a:spAutoFit/>
          </a:bodyPr>
          <a:lstStyle/>
          <a:p>
            <a:pPr algn="l">
              <a:lnSpc>
                <a:spcPct val="100000"/>
              </a:lnSpc>
            </a:pPr>
            <a:r>
              <a:rPr lang="en-US" sz="1400">
                <a:latin typeface="Courier New" pitchFamily="49" charset="0"/>
              </a:rPr>
              <a:t>imulq	%rcx, %rsi  # i*n</a:t>
            </a:r>
          </a:p>
          <a:p>
            <a:pPr algn="l">
              <a:lnSpc>
                <a:spcPct val="100000"/>
              </a:lnSpc>
            </a:pPr>
            <a:r>
              <a:rPr lang="en-US" sz="1400">
                <a:latin typeface="Courier New" pitchFamily="49" charset="0"/>
              </a:rPr>
              <a:t>addq	%rdx, %rsi  # i*n+j</a:t>
            </a:r>
          </a:p>
          <a:p>
            <a:pPr algn="l">
              <a:lnSpc>
                <a:spcPct val="100000"/>
              </a:lnSpc>
            </a:pPr>
            <a:r>
              <a:rPr lang="en-US" sz="1400">
                <a:latin typeface="Courier New" pitchFamily="49" charset="0"/>
              </a:rPr>
              <a:t>movq	%rsi, %rax  # i*n+j</a:t>
            </a:r>
          </a:p>
          <a:p>
            <a:pPr algn="l">
              <a:lnSpc>
                <a:spcPct val="100000"/>
              </a:lnSpc>
            </a:pPr>
            <a:r>
              <a:rPr lang="en-US" sz="1400">
                <a:latin typeface="Courier New" pitchFamily="49" charset="0"/>
              </a:rPr>
              <a:t>subq	%rcx, %rax  # i*n+j-n</a:t>
            </a:r>
          </a:p>
          <a:p>
            <a:pPr algn="l">
              <a:lnSpc>
                <a:spcPct val="100000"/>
              </a:lnSpc>
            </a:pPr>
            <a:r>
              <a:rPr lang="en-US" sz="1400">
                <a:latin typeface="Courier New" pitchFamily="49" charset="0"/>
              </a:rPr>
              <a:t>leaq	(%rsi,%rcx), %rcx # i*n+j+n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25"/>
                                        </p:tgtEl>
                                        <p:attrNameLst>
                                          <p:attrName>style.visibility</p:attrName>
                                        </p:attrNameLst>
                                      </p:cBhvr>
                                      <p:to>
                                        <p:strVal val="visible"/>
                                      </p:to>
                                    </p:set>
                                    <p:animEffect transition="in" filter="dissolve">
                                      <p:cBhvr>
                                        <p:cTn id="7" dur="500"/>
                                        <p:tgtEl>
                                          <p:spTgt spid="3891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9127"/>
                                        </p:tgtEl>
                                        <p:attrNameLst>
                                          <p:attrName>style.visibility</p:attrName>
                                        </p:attrNameLst>
                                      </p:cBhvr>
                                      <p:to>
                                        <p:strVal val="visible"/>
                                      </p:to>
                                    </p:set>
                                    <p:animEffect transition="in" filter="dissolve">
                                      <p:cBhvr>
                                        <p:cTn id="10" dur="500"/>
                                        <p:tgtEl>
                                          <p:spTgt spid="389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5" grpId="0" animBg="1"/>
      <p:bldP spid="3891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1217619" y="334963"/>
            <a:ext cx="7310431" cy="571500"/>
          </a:xfrm>
        </p:spPr>
        <p:txBody>
          <a:bodyPr/>
          <a:lstStyle/>
          <a:p>
            <a:pPr eaLnBrk="1" hangingPunct="1">
              <a:defRPr/>
            </a:pPr>
            <a:r>
              <a:rPr lang="en-US" dirty="0" smtClean="0">
                <a:cs typeface="+mj-cs"/>
              </a:rPr>
              <a:t>Optimization Example: </a:t>
            </a:r>
            <a:br>
              <a:rPr lang="en-US" dirty="0" smtClean="0">
                <a:cs typeface="+mj-cs"/>
              </a:rPr>
            </a:br>
            <a:r>
              <a:rPr lang="en-US" dirty="0" smtClean="0">
                <a:cs typeface="+mj-cs"/>
              </a:rPr>
              <a:t>Vector ADT</a:t>
            </a:r>
          </a:p>
        </p:txBody>
      </p:sp>
      <p:sp>
        <p:nvSpPr>
          <p:cNvPr id="390147" name="Rectangle 3"/>
          <p:cNvSpPr>
            <a:spLocks noGrp="1" noChangeArrowheads="1"/>
          </p:cNvSpPr>
          <p:nvPr>
            <p:ph type="body" idx="1"/>
          </p:nvPr>
        </p:nvSpPr>
        <p:spPr>
          <a:xfrm>
            <a:off x="533400" y="2281238"/>
            <a:ext cx="8369300" cy="4151312"/>
          </a:xfrm>
        </p:spPr>
        <p:txBody>
          <a:bodyPr/>
          <a:lstStyle/>
          <a:p>
            <a:pPr marL="379936" indent="-379936" eaLnBrk="1" hangingPunct="1">
              <a:defRPr/>
            </a:pPr>
            <a:r>
              <a:rPr lang="en-US" dirty="0" smtClean="0">
                <a:cs typeface="+mn-cs"/>
              </a:rPr>
              <a:t>Procedures</a:t>
            </a:r>
          </a:p>
          <a:p>
            <a:pPr marL="733292" lvl="1" indent="-242347" eaLnBrk="1" hangingPunct="1">
              <a:buNone/>
              <a:defRPr/>
            </a:pPr>
            <a:r>
              <a:rPr lang="en-US" dirty="0" err="1" smtClean="0">
                <a:latin typeface="Courier New" charset="0"/>
              </a:rPr>
              <a:t>vec_ptr</a:t>
            </a:r>
            <a:r>
              <a:rPr lang="en-US" dirty="0" smtClean="0">
                <a:latin typeface="Courier New" charset="0"/>
              </a:rPr>
              <a:t> </a:t>
            </a:r>
            <a:r>
              <a:rPr lang="en-US" dirty="0" err="1" smtClean="0">
                <a:latin typeface="Courier New" charset="0"/>
              </a:rPr>
              <a:t>new_vec(int</a:t>
            </a:r>
            <a:r>
              <a:rPr lang="en-US" dirty="0" smtClean="0">
                <a:latin typeface="Courier New" charset="0"/>
              </a:rPr>
              <a:t> </a:t>
            </a:r>
            <a:r>
              <a:rPr lang="en-US" dirty="0" err="1" smtClean="0">
                <a:latin typeface="Courier New" charset="0"/>
              </a:rPr>
              <a:t>len</a:t>
            </a:r>
            <a:r>
              <a:rPr lang="en-US" dirty="0" smtClean="0">
                <a:latin typeface="Courier New" charset="0"/>
              </a:rPr>
              <a:t>)</a:t>
            </a:r>
          </a:p>
          <a:p>
            <a:pPr marL="1128860" lvl="2" indent="-234527" eaLnBrk="1" hangingPunct="1">
              <a:defRPr/>
            </a:pPr>
            <a:r>
              <a:rPr lang="en-US" dirty="0" smtClean="0"/>
              <a:t>Create vector of specified length</a:t>
            </a:r>
          </a:p>
          <a:p>
            <a:pPr marL="733292" lvl="1" indent="-242347" eaLnBrk="1" hangingPunct="1">
              <a:buNone/>
              <a:defRPr/>
            </a:pPr>
            <a:r>
              <a:rPr lang="en-US" sz="1800" dirty="0" err="1">
                <a:latin typeface="Courier New" charset="0"/>
              </a:rPr>
              <a:t>int</a:t>
            </a:r>
            <a:r>
              <a:rPr lang="en-US" sz="1800" dirty="0">
                <a:latin typeface="Courier New" charset="0"/>
              </a:rPr>
              <a:t> </a:t>
            </a:r>
            <a:r>
              <a:rPr lang="en-US" sz="1800" dirty="0" err="1">
                <a:latin typeface="Courier New" charset="0"/>
              </a:rPr>
              <a:t>get_vec_element(vec_ptr</a:t>
            </a:r>
            <a:r>
              <a:rPr lang="en-US" sz="1800" dirty="0">
                <a:latin typeface="Courier New" charset="0"/>
              </a:rPr>
              <a:t> </a:t>
            </a:r>
            <a:r>
              <a:rPr lang="en-US" sz="1800" dirty="0" err="1">
                <a:latin typeface="Courier New" charset="0"/>
              </a:rPr>
              <a:t>v</a:t>
            </a:r>
            <a:r>
              <a:rPr lang="en-US" sz="1800" dirty="0">
                <a:latin typeface="Courier New" charset="0"/>
              </a:rPr>
              <a:t>, </a:t>
            </a:r>
            <a:r>
              <a:rPr lang="en-US" sz="1800" dirty="0" err="1">
                <a:latin typeface="Courier New" charset="0"/>
              </a:rPr>
              <a:t>int</a:t>
            </a:r>
            <a:r>
              <a:rPr lang="en-US" sz="1800" dirty="0">
                <a:latin typeface="Courier New" charset="0"/>
              </a:rPr>
              <a:t> index, </a:t>
            </a:r>
            <a:r>
              <a:rPr lang="en-US" sz="1800" dirty="0" err="1">
                <a:latin typeface="Courier New" charset="0"/>
              </a:rPr>
              <a:t>int</a:t>
            </a:r>
            <a:r>
              <a:rPr lang="en-US" sz="1800" dirty="0">
                <a:latin typeface="Courier New" charset="0"/>
              </a:rPr>
              <a:t> *</a:t>
            </a:r>
            <a:r>
              <a:rPr lang="en-US" sz="1800" dirty="0" err="1">
                <a:latin typeface="Courier New" charset="0"/>
              </a:rPr>
              <a:t>dest</a:t>
            </a:r>
            <a:r>
              <a:rPr lang="en-US" sz="1800" dirty="0">
                <a:latin typeface="Courier New" charset="0"/>
              </a:rPr>
              <a:t>)</a:t>
            </a:r>
          </a:p>
          <a:p>
            <a:pPr marL="1128860" lvl="2" indent="-234527" eaLnBrk="1" hangingPunct="1">
              <a:defRPr/>
            </a:pPr>
            <a:r>
              <a:rPr lang="en-US" dirty="0" smtClean="0"/>
              <a:t>Retrieve vector element, store at *</a:t>
            </a:r>
            <a:r>
              <a:rPr lang="en-US" dirty="0" err="1" smtClean="0"/>
              <a:t>dest</a:t>
            </a:r>
            <a:endParaRPr lang="en-US" dirty="0" smtClean="0"/>
          </a:p>
          <a:p>
            <a:pPr marL="1128860" lvl="2" indent="-234527" eaLnBrk="1" hangingPunct="1">
              <a:defRPr/>
            </a:pPr>
            <a:r>
              <a:rPr lang="en-US" dirty="0" smtClean="0"/>
              <a:t>Return 0 if out of bounds, 1 if successful</a:t>
            </a:r>
          </a:p>
          <a:p>
            <a:pPr marL="733292" lvl="1" indent="-242347" eaLnBrk="1" hangingPunct="1">
              <a:buNone/>
              <a:defRPr/>
            </a:pPr>
            <a:r>
              <a:rPr lang="en-US" dirty="0" err="1" smtClean="0">
                <a:latin typeface="Courier New" charset="0"/>
              </a:rPr>
              <a:t>int</a:t>
            </a:r>
            <a:r>
              <a:rPr lang="en-US" dirty="0" smtClean="0">
                <a:latin typeface="Courier New" charset="0"/>
              </a:rPr>
              <a:t> </a:t>
            </a:r>
            <a:r>
              <a:rPr lang="en-US" dirty="0" err="1" smtClean="0">
                <a:latin typeface="Courier New" charset="0"/>
              </a:rPr>
              <a:t>vec_length(vec_ptr</a:t>
            </a:r>
            <a:r>
              <a:rPr lang="en-US" dirty="0" smtClean="0">
                <a:latin typeface="Courier New" charset="0"/>
              </a:rPr>
              <a:t> </a:t>
            </a:r>
            <a:r>
              <a:rPr lang="en-US" dirty="0" err="1" smtClean="0">
                <a:latin typeface="Courier New" charset="0"/>
              </a:rPr>
              <a:t>v</a:t>
            </a:r>
            <a:r>
              <a:rPr lang="en-US" dirty="0" smtClean="0">
                <a:latin typeface="Courier New" charset="0"/>
              </a:rPr>
              <a:t>)</a:t>
            </a:r>
          </a:p>
          <a:p>
            <a:pPr marL="1128860" lvl="2" indent="-234527" eaLnBrk="1" hangingPunct="1">
              <a:defRPr/>
            </a:pPr>
            <a:r>
              <a:rPr lang="en-US" dirty="0" smtClean="0"/>
              <a:t>Return length of vector</a:t>
            </a:r>
          </a:p>
          <a:p>
            <a:pPr marL="733292" lvl="1" indent="-242347" eaLnBrk="1" hangingPunct="1">
              <a:buNone/>
              <a:defRPr/>
            </a:pPr>
            <a:r>
              <a:rPr lang="en-US" dirty="0" err="1" smtClean="0">
                <a:latin typeface="Courier New" charset="0"/>
              </a:rPr>
              <a:t>int</a:t>
            </a:r>
            <a:r>
              <a:rPr lang="en-US" dirty="0" smtClean="0">
                <a:latin typeface="Courier New" charset="0"/>
              </a:rPr>
              <a:t> *</a:t>
            </a:r>
            <a:r>
              <a:rPr lang="en-US" dirty="0" err="1" smtClean="0">
                <a:latin typeface="Courier New" charset="0"/>
              </a:rPr>
              <a:t>get_vec_start(vec_ptr</a:t>
            </a:r>
            <a:r>
              <a:rPr lang="en-US" dirty="0" smtClean="0">
                <a:latin typeface="Courier New" charset="0"/>
              </a:rPr>
              <a:t> </a:t>
            </a:r>
            <a:r>
              <a:rPr lang="en-US" dirty="0" err="1" smtClean="0">
                <a:latin typeface="Courier New" charset="0"/>
              </a:rPr>
              <a:t>v</a:t>
            </a:r>
            <a:r>
              <a:rPr lang="en-US" dirty="0" smtClean="0">
                <a:latin typeface="Courier New" charset="0"/>
              </a:rPr>
              <a:t>)</a:t>
            </a:r>
          </a:p>
          <a:p>
            <a:pPr marL="1128860" lvl="2" indent="-234527" eaLnBrk="1" hangingPunct="1">
              <a:defRPr/>
            </a:pPr>
            <a:r>
              <a:rPr lang="en-US" dirty="0" smtClean="0"/>
              <a:t>Return pointer to start of vector data</a:t>
            </a:r>
          </a:p>
          <a:p>
            <a:pPr marL="733292" lvl="1" indent="-242347" eaLnBrk="1" hangingPunct="1">
              <a:defRPr/>
            </a:pPr>
            <a:r>
              <a:rPr lang="en-US" dirty="0" smtClean="0"/>
              <a:t>Similar to array implementations in Pascal, Java</a:t>
            </a:r>
          </a:p>
          <a:p>
            <a:pPr marL="1128860" lvl="2" indent="-234527" eaLnBrk="1" hangingPunct="1">
              <a:defRPr/>
            </a:pPr>
            <a:r>
              <a:rPr lang="en-US" dirty="0" smtClean="0"/>
              <a:t>e.g., always do bounds checking</a:t>
            </a:r>
          </a:p>
        </p:txBody>
      </p:sp>
      <p:grpSp>
        <p:nvGrpSpPr>
          <p:cNvPr id="80899" name="Group 4"/>
          <p:cNvGrpSpPr>
            <a:grpSpLocks/>
          </p:cNvGrpSpPr>
          <p:nvPr/>
        </p:nvGrpSpPr>
        <p:grpSpPr bwMode="auto">
          <a:xfrm>
            <a:off x="1293929" y="1520941"/>
            <a:ext cx="3652837" cy="609600"/>
            <a:chOff x="816" y="960"/>
            <a:chExt cx="2304" cy="384"/>
          </a:xfrm>
        </p:grpSpPr>
        <p:sp>
          <p:nvSpPr>
            <p:cNvPr id="80900" name="Rectangle 5"/>
            <p:cNvSpPr>
              <a:spLocks noChangeArrowheads="1"/>
            </p:cNvSpPr>
            <p:nvPr/>
          </p:nvSpPr>
          <p:spPr bwMode="auto">
            <a:xfrm>
              <a:off x="816" y="960"/>
              <a:ext cx="576"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length</a:t>
              </a:r>
            </a:p>
          </p:txBody>
        </p:sp>
        <p:sp>
          <p:nvSpPr>
            <p:cNvPr id="80901" name="Rectangle 6"/>
            <p:cNvSpPr>
              <a:spLocks noChangeArrowheads="1"/>
            </p:cNvSpPr>
            <p:nvPr/>
          </p:nvSpPr>
          <p:spPr bwMode="auto">
            <a:xfrm>
              <a:off x="816" y="1152"/>
              <a:ext cx="576" cy="192"/>
            </a:xfrm>
            <a:prstGeom prst="rect">
              <a:avLst/>
            </a:prstGeom>
            <a:solidFill>
              <a:schemeClr val="bg1"/>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data</a:t>
              </a:r>
              <a:endParaRPr lang="en-US">
                <a:solidFill>
                  <a:srgbClr val="000066"/>
                </a:solidFill>
                <a:latin typeface="Courier New" charset="0"/>
                <a:sym typeface="Symbol" charset="0"/>
              </a:endParaRPr>
            </a:p>
          </p:txBody>
        </p:sp>
        <p:grpSp>
          <p:nvGrpSpPr>
            <p:cNvPr id="80902" name="Group 7"/>
            <p:cNvGrpSpPr>
              <a:grpSpLocks/>
            </p:cNvGrpSpPr>
            <p:nvPr/>
          </p:nvGrpSpPr>
          <p:grpSpPr bwMode="auto">
            <a:xfrm>
              <a:off x="1776" y="1152"/>
              <a:ext cx="1344" cy="192"/>
              <a:chOff x="1824" y="1248"/>
              <a:chExt cx="1344" cy="192"/>
            </a:xfrm>
          </p:grpSpPr>
          <p:sp>
            <p:nvSpPr>
              <p:cNvPr id="80908" name="Rectangle 8"/>
              <p:cNvSpPr>
                <a:spLocks noChangeArrowheads="1"/>
              </p:cNvSpPr>
              <p:nvPr/>
            </p:nvSpPr>
            <p:spPr bwMode="auto">
              <a:xfrm>
                <a:off x="1824" y="1248"/>
                <a:ext cx="192" cy="192"/>
              </a:xfrm>
              <a:prstGeom prst="rect">
                <a:avLst/>
              </a:prstGeom>
              <a:solidFill>
                <a:schemeClr val="bg1"/>
              </a:solidFill>
              <a:ln w="25400">
                <a:solidFill>
                  <a:schemeClr val="tx1"/>
                </a:solidFill>
                <a:miter lim="800000"/>
                <a:headEnd/>
                <a:tailEnd/>
              </a:ln>
            </p:spPr>
            <p:txBody>
              <a:bodyPr wrap="none" anchor="ctr"/>
              <a:lstStyle/>
              <a:p>
                <a:pPr algn="l">
                  <a:lnSpc>
                    <a:spcPct val="100000"/>
                  </a:lnSpc>
                </a:pPr>
                <a:endParaRPr lang="en-US">
                  <a:solidFill>
                    <a:srgbClr val="000066"/>
                  </a:solidFill>
                  <a:latin typeface="Courier New" charset="0"/>
                </a:endParaRPr>
              </a:p>
            </p:txBody>
          </p:sp>
          <p:sp>
            <p:nvSpPr>
              <p:cNvPr id="80909" name="Rectangle 9"/>
              <p:cNvSpPr>
                <a:spLocks noChangeArrowheads="1"/>
              </p:cNvSpPr>
              <p:nvPr/>
            </p:nvSpPr>
            <p:spPr bwMode="auto">
              <a:xfrm>
                <a:off x="2016" y="1248"/>
                <a:ext cx="192" cy="192"/>
              </a:xfrm>
              <a:prstGeom prst="rect">
                <a:avLst/>
              </a:prstGeom>
              <a:solidFill>
                <a:schemeClr val="bg1"/>
              </a:solidFill>
              <a:ln w="25400">
                <a:solidFill>
                  <a:schemeClr val="tx1"/>
                </a:solidFill>
                <a:miter lim="800000"/>
                <a:headEnd/>
                <a:tailEnd/>
              </a:ln>
            </p:spPr>
            <p:txBody>
              <a:bodyPr wrap="none" anchor="ctr"/>
              <a:lstStyle/>
              <a:p>
                <a:pPr algn="l">
                  <a:lnSpc>
                    <a:spcPct val="100000"/>
                  </a:lnSpc>
                </a:pPr>
                <a:endParaRPr lang="en-US">
                  <a:solidFill>
                    <a:srgbClr val="000066"/>
                  </a:solidFill>
                  <a:latin typeface="Courier New" charset="0"/>
                </a:endParaRPr>
              </a:p>
            </p:txBody>
          </p:sp>
          <p:sp>
            <p:nvSpPr>
              <p:cNvPr id="80910" name="Rectangle 10"/>
              <p:cNvSpPr>
                <a:spLocks noChangeArrowheads="1"/>
              </p:cNvSpPr>
              <p:nvPr/>
            </p:nvSpPr>
            <p:spPr bwMode="auto">
              <a:xfrm>
                <a:off x="2208" y="1248"/>
                <a:ext cx="192" cy="192"/>
              </a:xfrm>
              <a:prstGeom prst="rect">
                <a:avLst/>
              </a:prstGeom>
              <a:solidFill>
                <a:schemeClr val="bg1"/>
              </a:solidFill>
              <a:ln w="25400">
                <a:solidFill>
                  <a:schemeClr val="tx1"/>
                </a:solidFill>
                <a:miter lim="800000"/>
                <a:headEnd/>
                <a:tailEnd/>
              </a:ln>
            </p:spPr>
            <p:txBody>
              <a:bodyPr wrap="none" anchor="ctr"/>
              <a:lstStyle/>
              <a:p>
                <a:pPr algn="l">
                  <a:lnSpc>
                    <a:spcPct val="100000"/>
                  </a:lnSpc>
                </a:pPr>
                <a:endParaRPr lang="en-US">
                  <a:solidFill>
                    <a:srgbClr val="000066"/>
                  </a:solidFill>
                  <a:latin typeface="Courier New" charset="0"/>
                </a:endParaRPr>
              </a:p>
            </p:txBody>
          </p:sp>
          <p:sp>
            <p:nvSpPr>
              <p:cNvPr id="80911" name="Rectangle 11"/>
              <p:cNvSpPr>
                <a:spLocks noChangeArrowheads="1"/>
              </p:cNvSpPr>
              <p:nvPr/>
            </p:nvSpPr>
            <p:spPr bwMode="auto">
              <a:xfrm>
                <a:off x="2976" y="1248"/>
                <a:ext cx="192" cy="192"/>
              </a:xfrm>
              <a:prstGeom prst="rect">
                <a:avLst/>
              </a:prstGeom>
              <a:solidFill>
                <a:schemeClr val="bg1"/>
              </a:solidFill>
              <a:ln w="25400">
                <a:solidFill>
                  <a:schemeClr val="tx1"/>
                </a:solidFill>
                <a:miter lim="800000"/>
                <a:headEnd/>
                <a:tailEnd/>
              </a:ln>
            </p:spPr>
            <p:txBody>
              <a:bodyPr wrap="none" anchor="ctr"/>
              <a:lstStyle/>
              <a:p>
                <a:pPr algn="l">
                  <a:lnSpc>
                    <a:spcPct val="100000"/>
                  </a:lnSpc>
                </a:pPr>
                <a:endParaRPr lang="en-US">
                  <a:solidFill>
                    <a:srgbClr val="000066"/>
                  </a:solidFill>
                  <a:latin typeface="Courier New" charset="0"/>
                </a:endParaRPr>
              </a:p>
            </p:txBody>
          </p:sp>
          <p:sp>
            <p:nvSpPr>
              <p:cNvPr id="80912" name="Rectangle 12"/>
              <p:cNvSpPr>
                <a:spLocks noChangeArrowheads="1"/>
              </p:cNvSpPr>
              <p:nvPr/>
            </p:nvSpPr>
            <p:spPr bwMode="auto">
              <a:xfrm>
                <a:off x="2400" y="1248"/>
                <a:ext cx="576"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sym typeface="Symbol" charset="0"/>
                  </a:rPr>
                  <a:t>  </a:t>
                </a:r>
                <a:endParaRPr lang="en-US">
                  <a:solidFill>
                    <a:srgbClr val="000066"/>
                  </a:solidFill>
                  <a:latin typeface="Courier New" charset="0"/>
                </a:endParaRPr>
              </a:p>
            </p:txBody>
          </p:sp>
        </p:grpSp>
        <p:sp>
          <p:nvSpPr>
            <p:cNvPr id="80903" name="Line 13"/>
            <p:cNvSpPr>
              <a:spLocks noChangeShapeType="1"/>
            </p:cNvSpPr>
            <p:nvPr/>
          </p:nvSpPr>
          <p:spPr bwMode="auto">
            <a:xfrm>
              <a:off x="1296" y="1248"/>
              <a:ext cx="480" cy="0"/>
            </a:xfrm>
            <a:prstGeom prst="line">
              <a:avLst/>
            </a:prstGeom>
            <a:noFill/>
            <a:ln w="254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04" name="Rectangle 14"/>
            <p:cNvSpPr>
              <a:spLocks noChangeArrowheads="1"/>
            </p:cNvSpPr>
            <p:nvPr/>
          </p:nvSpPr>
          <p:spPr bwMode="auto">
            <a:xfrm>
              <a:off x="1776" y="96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a:solidFill>
                    <a:srgbClr val="000066"/>
                  </a:solidFill>
                </a:rPr>
                <a:t>0</a:t>
              </a:r>
            </a:p>
          </p:txBody>
        </p:sp>
        <p:sp>
          <p:nvSpPr>
            <p:cNvPr id="80905" name="Rectangle 15"/>
            <p:cNvSpPr>
              <a:spLocks noChangeArrowheads="1"/>
            </p:cNvSpPr>
            <p:nvPr/>
          </p:nvSpPr>
          <p:spPr bwMode="auto">
            <a:xfrm>
              <a:off x="1968" y="96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a:solidFill>
                    <a:srgbClr val="000066"/>
                  </a:solidFill>
                </a:rPr>
                <a:t>1</a:t>
              </a:r>
            </a:p>
          </p:txBody>
        </p:sp>
        <p:sp>
          <p:nvSpPr>
            <p:cNvPr id="80906" name="Rectangle 16"/>
            <p:cNvSpPr>
              <a:spLocks noChangeArrowheads="1"/>
            </p:cNvSpPr>
            <p:nvPr/>
          </p:nvSpPr>
          <p:spPr bwMode="auto">
            <a:xfrm>
              <a:off x="2160" y="96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a:solidFill>
                    <a:srgbClr val="000066"/>
                  </a:solidFill>
                </a:rPr>
                <a:t>2</a:t>
              </a:r>
            </a:p>
          </p:txBody>
        </p:sp>
        <p:sp>
          <p:nvSpPr>
            <p:cNvPr id="80907" name="Rectangle 17"/>
            <p:cNvSpPr>
              <a:spLocks noChangeArrowheads="1"/>
            </p:cNvSpPr>
            <p:nvPr/>
          </p:nvSpPr>
          <p:spPr bwMode="auto">
            <a:xfrm>
              <a:off x="2928" y="96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100000"/>
                </a:lnSpc>
              </a:pPr>
              <a:r>
                <a:rPr lang="en-US">
                  <a:solidFill>
                    <a:srgbClr val="000066"/>
                  </a:solidFill>
                </a:rPr>
                <a:t>length–1</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dissolve">
                                      <p:cBhvr>
                                        <p:cTn id="7" dur="500"/>
                                        <p:tgtEl>
                                          <p:spTgt spid="390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0147">
                                            <p:txEl>
                                              <p:pRg st="1" end="1"/>
                                            </p:txEl>
                                          </p:spTgt>
                                        </p:tgtEl>
                                        <p:attrNameLst>
                                          <p:attrName>style.visibility</p:attrName>
                                        </p:attrNameLst>
                                      </p:cBhvr>
                                      <p:to>
                                        <p:strVal val="visible"/>
                                      </p:to>
                                    </p:set>
                                    <p:animEffect transition="in" filter="dissolve">
                                      <p:cBhvr>
                                        <p:cTn id="12" dur="500"/>
                                        <p:tgtEl>
                                          <p:spTgt spid="39014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90147">
                                            <p:txEl>
                                              <p:pRg st="2" end="2"/>
                                            </p:txEl>
                                          </p:spTgt>
                                        </p:tgtEl>
                                        <p:attrNameLst>
                                          <p:attrName>style.visibility</p:attrName>
                                        </p:attrNameLst>
                                      </p:cBhvr>
                                      <p:to>
                                        <p:strVal val="visible"/>
                                      </p:to>
                                    </p:set>
                                    <p:animEffect transition="in" filter="dissolve">
                                      <p:cBhvr>
                                        <p:cTn id="15" dur="500"/>
                                        <p:tgtEl>
                                          <p:spTgt spid="3901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90147">
                                            <p:txEl>
                                              <p:pRg st="3" end="3"/>
                                            </p:txEl>
                                          </p:spTgt>
                                        </p:tgtEl>
                                        <p:attrNameLst>
                                          <p:attrName>style.visibility</p:attrName>
                                        </p:attrNameLst>
                                      </p:cBhvr>
                                      <p:to>
                                        <p:strVal val="visible"/>
                                      </p:to>
                                    </p:set>
                                    <p:animEffect transition="in" filter="dissolve">
                                      <p:cBhvr>
                                        <p:cTn id="20" dur="500"/>
                                        <p:tgtEl>
                                          <p:spTgt spid="390147">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90147">
                                            <p:txEl>
                                              <p:pRg st="4" end="4"/>
                                            </p:txEl>
                                          </p:spTgt>
                                        </p:tgtEl>
                                        <p:attrNameLst>
                                          <p:attrName>style.visibility</p:attrName>
                                        </p:attrNameLst>
                                      </p:cBhvr>
                                      <p:to>
                                        <p:strVal val="visible"/>
                                      </p:to>
                                    </p:set>
                                    <p:animEffect transition="in" filter="dissolve">
                                      <p:cBhvr>
                                        <p:cTn id="23" dur="500"/>
                                        <p:tgtEl>
                                          <p:spTgt spid="390147">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90147">
                                            <p:txEl>
                                              <p:pRg st="5" end="5"/>
                                            </p:txEl>
                                          </p:spTgt>
                                        </p:tgtEl>
                                        <p:attrNameLst>
                                          <p:attrName>style.visibility</p:attrName>
                                        </p:attrNameLst>
                                      </p:cBhvr>
                                      <p:to>
                                        <p:strVal val="visible"/>
                                      </p:to>
                                    </p:set>
                                    <p:animEffect transition="in" filter="dissolve">
                                      <p:cBhvr>
                                        <p:cTn id="26" dur="500"/>
                                        <p:tgtEl>
                                          <p:spTgt spid="39014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90147">
                                            <p:txEl>
                                              <p:pRg st="6" end="6"/>
                                            </p:txEl>
                                          </p:spTgt>
                                        </p:tgtEl>
                                        <p:attrNameLst>
                                          <p:attrName>style.visibility</p:attrName>
                                        </p:attrNameLst>
                                      </p:cBhvr>
                                      <p:to>
                                        <p:strVal val="visible"/>
                                      </p:to>
                                    </p:set>
                                    <p:animEffect transition="in" filter="dissolve">
                                      <p:cBhvr>
                                        <p:cTn id="31" dur="500"/>
                                        <p:tgtEl>
                                          <p:spTgt spid="390147">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90147">
                                            <p:txEl>
                                              <p:pRg st="7" end="7"/>
                                            </p:txEl>
                                          </p:spTgt>
                                        </p:tgtEl>
                                        <p:attrNameLst>
                                          <p:attrName>style.visibility</p:attrName>
                                        </p:attrNameLst>
                                      </p:cBhvr>
                                      <p:to>
                                        <p:strVal val="visible"/>
                                      </p:to>
                                    </p:set>
                                    <p:animEffect transition="in" filter="dissolve">
                                      <p:cBhvr>
                                        <p:cTn id="34" dur="500"/>
                                        <p:tgtEl>
                                          <p:spTgt spid="390147">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90147">
                                            <p:txEl>
                                              <p:pRg st="8" end="8"/>
                                            </p:txEl>
                                          </p:spTgt>
                                        </p:tgtEl>
                                        <p:attrNameLst>
                                          <p:attrName>style.visibility</p:attrName>
                                        </p:attrNameLst>
                                      </p:cBhvr>
                                      <p:to>
                                        <p:strVal val="visible"/>
                                      </p:to>
                                    </p:set>
                                    <p:animEffect transition="in" filter="dissolve">
                                      <p:cBhvr>
                                        <p:cTn id="39" dur="500"/>
                                        <p:tgtEl>
                                          <p:spTgt spid="390147">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90147">
                                            <p:txEl>
                                              <p:pRg st="9" end="9"/>
                                            </p:txEl>
                                          </p:spTgt>
                                        </p:tgtEl>
                                        <p:attrNameLst>
                                          <p:attrName>style.visibility</p:attrName>
                                        </p:attrNameLst>
                                      </p:cBhvr>
                                      <p:to>
                                        <p:strVal val="visible"/>
                                      </p:to>
                                    </p:set>
                                    <p:animEffect transition="in" filter="dissolve">
                                      <p:cBhvr>
                                        <p:cTn id="42" dur="500"/>
                                        <p:tgtEl>
                                          <p:spTgt spid="390147">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0147">
                                            <p:txEl>
                                              <p:pRg st="10" end="10"/>
                                            </p:txEl>
                                          </p:spTgt>
                                        </p:tgtEl>
                                        <p:attrNameLst>
                                          <p:attrName>style.visibility</p:attrName>
                                        </p:attrNameLst>
                                      </p:cBhvr>
                                      <p:to>
                                        <p:strVal val="visible"/>
                                      </p:to>
                                    </p:set>
                                    <p:animEffect transition="in" filter="dissolve">
                                      <p:cBhvr>
                                        <p:cTn id="47" dur="500"/>
                                        <p:tgtEl>
                                          <p:spTgt spid="390147">
                                            <p:txEl>
                                              <p:pRg st="10" end="10"/>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90147">
                                            <p:txEl>
                                              <p:pRg st="11" end="11"/>
                                            </p:txEl>
                                          </p:spTgt>
                                        </p:tgtEl>
                                        <p:attrNameLst>
                                          <p:attrName>style.visibility</p:attrName>
                                        </p:attrNameLst>
                                      </p:cBhvr>
                                      <p:to>
                                        <p:strVal val="visible"/>
                                      </p:to>
                                    </p:set>
                                    <p:animEffect transition="in" filter="dissolve">
                                      <p:cBhvr>
                                        <p:cTn id="50" dur="500"/>
                                        <p:tgtEl>
                                          <p:spTgt spid="390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912813" y="334963"/>
            <a:ext cx="6121400" cy="571500"/>
          </a:xfrm>
        </p:spPr>
        <p:txBody>
          <a:bodyPr/>
          <a:lstStyle/>
          <a:p>
            <a:pPr eaLnBrk="1" hangingPunct="1">
              <a:defRPr/>
            </a:pPr>
            <a:r>
              <a:rPr lang="en-US" smtClean="0">
                <a:cs typeface="+mj-cs"/>
              </a:rPr>
              <a:t>Optimization Example</a:t>
            </a:r>
          </a:p>
        </p:txBody>
      </p:sp>
      <p:sp>
        <p:nvSpPr>
          <p:cNvPr id="391171" name="Rectangle 3"/>
          <p:cNvSpPr>
            <a:spLocks noGrp="1" noChangeArrowheads="1"/>
          </p:cNvSpPr>
          <p:nvPr>
            <p:ph type="body" idx="1"/>
          </p:nvPr>
        </p:nvSpPr>
        <p:spPr>
          <a:xfrm>
            <a:off x="533400" y="1065329"/>
            <a:ext cx="8293100" cy="2052637"/>
          </a:xfrm>
        </p:spPr>
        <p:txBody>
          <a:bodyPr/>
          <a:lstStyle/>
          <a:p>
            <a:pPr marL="220436" indent="-220436" defTabSz="881736" eaLnBrk="1" hangingPunct="1">
              <a:tabLst>
                <a:tab pos="2926608" algn="l"/>
              </a:tabLst>
              <a:defRPr/>
            </a:pPr>
            <a:r>
              <a:rPr lang="en-US" dirty="0" smtClean="0">
                <a:cs typeface="+mn-cs"/>
              </a:rPr>
              <a:t>Procedure</a:t>
            </a:r>
          </a:p>
          <a:p>
            <a:pPr marL="551868" lvl="1" indent="-218874" defTabSz="881736" eaLnBrk="1" hangingPunct="1">
              <a:tabLst>
                <a:tab pos="2926608" algn="l"/>
              </a:tabLst>
              <a:defRPr/>
            </a:pPr>
            <a:r>
              <a:rPr lang="en-US" dirty="0" smtClean="0"/>
              <a:t>Compute sum of all elements of vector</a:t>
            </a:r>
          </a:p>
          <a:p>
            <a:pPr marL="551868" lvl="1" indent="-218874" defTabSz="881736" eaLnBrk="1" hangingPunct="1">
              <a:tabLst>
                <a:tab pos="2926608" algn="l"/>
              </a:tabLst>
              <a:defRPr/>
            </a:pPr>
            <a:r>
              <a:rPr lang="en-US" dirty="0" smtClean="0"/>
              <a:t>Store result at destination location</a:t>
            </a:r>
          </a:p>
        </p:txBody>
      </p:sp>
      <p:sp>
        <p:nvSpPr>
          <p:cNvPr id="391172" name="Rectangle 4"/>
          <p:cNvSpPr>
            <a:spLocks noChangeArrowheads="1"/>
          </p:cNvSpPr>
          <p:nvPr/>
        </p:nvSpPr>
        <p:spPr bwMode="auto">
          <a:xfrm>
            <a:off x="1749479" y="2433638"/>
            <a:ext cx="5562600" cy="2868612"/>
          </a:xfrm>
          <a:prstGeom prst="rect">
            <a:avLst/>
          </a:prstGeom>
          <a:solidFill>
            <a:srgbClr val="FFFF66"/>
          </a:solidFill>
          <a:ln w="38100" cmpd="dbl">
            <a:solidFill>
              <a:schemeClr val="tx1"/>
            </a:solidFill>
            <a:miter lim="800000"/>
            <a:headEnd/>
            <a:tailEnd/>
          </a:ln>
        </p:spPr>
        <p:txBody>
          <a:bodyPr wrap="none" lIns="89109" tIns="43776" rIns="89109" bIns="43776">
            <a:spAutoFit/>
          </a:bodyPr>
          <a:lstStyle/>
          <a:p>
            <a:pPr algn="l">
              <a:lnSpc>
                <a:spcPct val="100000"/>
              </a:lnSpc>
              <a:tabLst>
                <a:tab pos="900465" algn="l"/>
                <a:tab pos="2251163" algn="l"/>
              </a:tabLst>
            </a:pPr>
            <a:r>
              <a:rPr lang="en-US">
                <a:solidFill>
                  <a:srgbClr val="000066"/>
                </a:solidFill>
                <a:latin typeface="Courier New" charset="0"/>
              </a:rPr>
              <a:t>void combine1(vec_ptr v, int *dest)</a:t>
            </a:r>
          </a:p>
          <a:p>
            <a:pPr algn="l">
              <a:lnSpc>
                <a:spcPct val="100000"/>
              </a:lnSpc>
              <a:tabLst>
                <a:tab pos="900465" algn="l"/>
                <a:tab pos="2251163" algn="l"/>
              </a:tabLst>
            </a:pPr>
            <a:r>
              <a:rPr lang="en-US">
                <a:solidFill>
                  <a:srgbClr val="000066"/>
                </a:solidFill>
                <a:latin typeface="Courier New" charset="0"/>
              </a:rPr>
              <a:t>{</a:t>
            </a:r>
          </a:p>
          <a:p>
            <a:pPr algn="l">
              <a:lnSpc>
                <a:spcPct val="100000"/>
              </a:lnSpc>
              <a:tabLst>
                <a:tab pos="900465" algn="l"/>
                <a:tab pos="2251163" algn="l"/>
              </a:tabLst>
            </a:pPr>
            <a:r>
              <a:rPr lang="en-US">
                <a:solidFill>
                  <a:srgbClr val="000066"/>
                </a:solidFill>
                <a:latin typeface="Courier New" charset="0"/>
              </a:rPr>
              <a:t>  int i;</a:t>
            </a:r>
          </a:p>
          <a:p>
            <a:pPr algn="l">
              <a:lnSpc>
                <a:spcPct val="100000"/>
              </a:lnSpc>
              <a:tabLst>
                <a:tab pos="900465" algn="l"/>
                <a:tab pos="2251163" algn="l"/>
              </a:tabLst>
            </a:pPr>
            <a:r>
              <a:rPr lang="en-US">
                <a:solidFill>
                  <a:srgbClr val="000066"/>
                </a:solidFill>
                <a:latin typeface="Courier New" charset="0"/>
              </a:rPr>
              <a:t>  *dest = 0;</a:t>
            </a:r>
          </a:p>
          <a:p>
            <a:pPr algn="l">
              <a:lnSpc>
                <a:spcPct val="100000"/>
              </a:lnSpc>
              <a:tabLst>
                <a:tab pos="900465" algn="l"/>
                <a:tab pos="2251163" algn="l"/>
              </a:tabLst>
            </a:pPr>
            <a:r>
              <a:rPr lang="en-US">
                <a:solidFill>
                  <a:srgbClr val="000066"/>
                </a:solidFill>
                <a:latin typeface="Courier New" charset="0"/>
              </a:rPr>
              <a:t>  for (i = 0; i &lt; vec_length(v); i++) {</a:t>
            </a:r>
          </a:p>
          <a:p>
            <a:pPr algn="l">
              <a:lnSpc>
                <a:spcPct val="100000"/>
              </a:lnSpc>
              <a:tabLst>
                <a:tab pos="900465" algn="l"/>
                <a:tab pos="2251163" algn="l"/>
              </a:tabLst>
            </a:pPr>
            <a:r>
              <a:rPr lang="en-US">
                <a:solidFill>
                  <a:srgbClr val="000066"/>
                </a:solidFill>
                <a:latin typeface="Courier New" charset="0"/>
              </a:rPr>
              <a:t>    int val;</a:t>
            </a:r>
          </a:p>
          <a:p>
            <a:pPr algn="l">
              <a:lnSpc>
                <a:spcPct val="100000"/>
              </a:lnSpc>
              <a:tabLst>
                <a:tab pos="900465" algn="l"/>
                <a:tab pos="2251163" algn="l"/>
              </a:tabLst>
            </a:pPr>
            <a:r>
              <a:rPr lang="en-US">
                <a:solidFill>
                  <a:srgbClr val="000066"/>
                </a:solidFill>
                <a:latin typeface="Courier New" charset="0"/>
              </a:rPr>
              <a:t>    get_vec_element(v, i, &amp;val);</a:t>
            </a:r>
          </a:p>
          <a:p>
            <a:pPr algn="l">
              <a:lnSpc>
                <a:spcPct val="100000"/>
              </a:lnSpc>
              <a:tabLst>
                <a:tab pos="900465" algn="l"/>
                <a:tab pos="2251163" algn="l"/>
              </a:tabLst>
            </a:pPr>
            <a:r>
              <a:rPr lang="en-US">
                <a:solidFill>
                  <a:srgbClr val="000066"/>
                </a:solidFill>
                <a:latin typeface="Courier New" charset="0"/>
              </a:rPr>
              <a:t>    *dest += val;</a:t>
            </a:r>
          </a:p>
          <a:p>
            <a:pPr algn="l">
              <a:lnSpc>
                <a:spcPct val="100000"/>
              </a:lnSpc>
              <a:tabLst>
                <a:tab pos="900465" algn="l"/>
                <a:tab pos="2251163" algn="l"/>
              </a:tabLst>
            </a:pPr>
            <a:r>
              <a:rPr lang="en-US">
                <a:solidFill>
                  <a:srgbClr val="000066"/>
                </a:solidFill>
                <a:latin typeface="Courier New" charset="0"/>
              </a:rPr>
              <a:t>  }</a:t>
            </a:r>
          </a:p>
          <a:p>
            <a:pPr algn="l">
              <a:lnSpc>
                <a:spcPct val="100000"/>
              </a:lnSpc>
              <a:tabLst>
                <a:tab pos="900465" algn="l"/>
                <a:tab pos="2251163" algn="l"/>
              </a:tabLst>
            </a:pPr>
            <a:r>
              <a:rPr lang="en-US">
                <a:solidFill>
                  <a:srgbClr val="000066"/>
                </a:solidFill>
                <a:latin typeface="Courier New" charset="0"/>
              </a:rPr>
              <a:t>}</a:t>
            </a:r>
          </a:p>
        </p:txBody>
      </p:sp>
      <p:sp>
        <p:nvSpPr>
          <p:cNvPr id="5" name="Rectangle 3"/>
          <p:cNvSpPr txBox="1">
            <a:spLocks noChangeArrowheads="1"/>
          </p:cNvSpPr>
          <p:nvPr/>
        </p:nvSpPr>
        <p:spPr bwMode="auto">
          <a:xfrm>
            <a:off x="533400" y="5400675"/>
            <a:ext cx="8445500" cy="989013"/>
          </a:xfrm>
          <a:prstGeom prst="rect">
            <a:avLst/>
          </a:prstGeom>
          <a:noFill/>
          <a:ln>
            <a:noFill/>
          </a:ln>
          <a:effectLst/>
          <a:extLst/>
        </p:spPr>
        <p:txBody>
          <a:bodyPr lIns="89102" tIns="43772" rIns="89102" bIns="43772"/>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marL="220436" indent="-220436" defTabSz="881736" eaLnBrk="1" hangingPunct="1">
              <a:buClr>
                <a:srgbClr val="660033"/>
              </a:buClr>
              <a:tabLst>
                <a:tab pos="2926608" algn="l"/>
              </a:tabLst>
              <a:defRPr/>
            </a:pPr>
            <a:r>
              <a:rPr lang="en-US" dirty="0" smtClean="0">
                <a:solidFill>
                  <a:srgbClr val="003300"/>
                </a:solidFill>
                <a:latin typeface="Helvetica" charset="0"/>
                <a:ea typeface="ＭＳ Ｐゴシック" charset="0"/>
                <a:cs typeface="ＭＳ Ｐゴシック" charset="0"/>
              </a:rPr>
              <a:t>Pentium II/III Performance: Clock Cycles / Element (CPE)</a:t>
            </a:r>
          </a:p>
          <a:p>
            <a:pPr marL="551868" lvl="1" indent="-218874" defTabSz="881736" eaLnBrk="1" hangingPunct="1">
              <a:buClr>
                <a:srgbClr val="660033"/>
              </a:buClr>
              <a:tabLst>
                <a:tab pos="2926608" algn="l"/>
              </a:tabLst>
              <a:defRPr/>
            </a:pPr>
            <a:r>
              <a:rPr lang="en-US" dirty="0" smtClean="0">
                <a:solidFill>
                  <a:srgbClr val="000066"/>
                </a:solidFill>
                <a:latin typeface="Helvetica" charset="0"/>
                <a:ea typeface="ＭＳ Ｐゴシック" charset="0"/>
              </a:rPr>
              <a:t>42.06 (Compiled -g)	31.25 (Compiled -O2)</a:t>
            </a:r>
          </a:p>
          <a:p>
            <a:pPr marL="551868" lvl="1" indent="-218874" defTabSz="881736" eaLnBrk="1" hangingPunct="1">
              <a:buClr>
                <a:srgbClr val="660033"/>
              </a:buClr>
              <a:tabLst>
                <a:tab pos="2926608" algn="l"/>
              </a:tabLst>
              <a:defRPr/>
            </a:pPr>
            <a:endParaRPr lang="en-US" dirty="0">
              <a:solidFill>
                <a:srgbClr val="000066"/>
              </a:solidFill>
              <a:latin typeface="Helvetica" charset="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dissolve">
                                      <p:cBhvr>
                                        <p:cTn id="7" dur="500"/>
                                        <p:tgtEl>
                                          <p:spTgt spid="3911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1171">
                                            <p:txEl>
                                              <p:pRg st="1" end="1"/>
                                            </p:txEl>
                                          </p:spTgt>
                                        </p:tgtEl>
                                        <p:attrNameLst>
                                          <p:attrName>style.visibility</p:attrName>
                                        </p:attrNameLst>
                                      </p:cBhvr>
                                      <p:to>
                                        <p:strVal val="visible"/>
                                      </p:to>
                                    </p:set>
                                    <p:animEffect transition="in" filter="dissolve">
                                      <p:cBhvr>
                                        <p:cTn id="10" dur="500"/>
                                        <p:tgtEl>
                                          <p:spTgt spid="39117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1171">
                                            <p:txEl>
                                              <p:pRg st="2" end="2"/>
                                            </p:txEl>
                                          </p:spTgt>
                                        </p:tgtEl>
                                        <p:attrNameLst>
                                          <p:attrName>style.visibility</p:attrName>
                                        </p:attrNameLst>
                                      </p:cBhvr>
                                      <p:to>
                                        <p:strVal val="visible"/>
                                      </p:to>
                                    </p:set>
                                    <p:animEffect transition="in" filter="dissolve">
                                      <p:cBhvr>
                                        <p:cTn id="13" dur="500"/>
                                        <p:tgtEl>
                                          <p:spTgt spid="3911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1172"/>
                                        </p:tgtEl>
                                        <p:attrNameLst>
                                          <p:attrName>style.visibility</p:attrName>
                                        </p:attrNameLst>
                                      </p:cBhvr>
                                      <p:to>
                                        <p:strVal val="visible"/>
                                      </p:to>
                                    </p:set>
                                    <p:animEffect transition="in" filter="dissolve">
                                      <p:cBhvr>
                                        <p:cTn id="18" dur="500"/>
                                        <p:tgtEl>
                                          <p:spTgt spid="3911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p:bldP spid="391172"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1065213" y="334963"/>
            <a:ext cx="6772275" cy="571500"/>
          </a:xfrm>
        </p:spPr>
        <p:txBody>
          <a:bodyPr/>
          <a:lstStyle/>
          <a:p>
            <a:pPr eaLnBrk="1" hangingPunct="1">
              <a:defRPr/>
            </a:pPr>
            <a:r>
              <a:rPr lang="en-US" dirty="0" smtClean="0">
                <a:cs typeface="+mj-cs"/>
              </a:rPr>
              <a:t>Cycles Per Element (CPE)</a:t>
            </a:r>
          </a:p>
        </p:txBody>
      </p:sp>
      <p:sp>
        <p:nvSpPr>
          <p:cNvPr id="82946" name="Rectangle 3"/>
          <p:cNvSpPr>
            <a:spLocks noGrp="1" noChangeArrowheads="1"/>
          </p:cNvSpPr>
          <p:nvPr>
            <p:ph type="body" idx="1"/>
          </p:nvPr>
        </p:nvSpPr>
        <p:spPr>
          <a:xfrm>
            <a:off x="290629" y="989013"/>
            <a:ext cx="8294687" cy="1512887"/>
          </a:xfrm>
        </p:spPr>
        <p:txBody>
          <a:bodyPr/>
          <a:lstStyle/>
          <a:p>
            <a:pPr lvl="1" eaLnBrk="1" hangingPunct="1"/>
            <a:r>
              <a:rPr lang="en-US">
                <a:latin typeface="Helvetica" charset="0"/>
                <a:ea typeface="ＭＳ Ｐゴシック" charset="0"/>
              </a:rPr>
              <a:t>Convenient way to express performance of program that operators on vectors or lists</a:t>
            </a:r>
          </a:p>
          <a:p>
            <a:pPr lvl="1" eaLnBrk="1" hangingPunct="1"/>
            <a:r>
              <a:rPr lang="en-US">
                <a:latin typeface="Helvetica" charset="0"/>
                <a:ea typeface="ＭＳ Ｐゴシック" charset="0"/>
              </a:rPr>
              <a:t>Length = n</a:t>
            </a:r>
          </a:p>
          <a:p>
            <a:pPr lvl="1" eaLnBrk="1" hangingPunct="1"/>
            <a:r>
              <a:rPr lang="en-US">
                <a:latin typeface="Helvetica" charset="0"/>
                <a:ea typeface="ＭＳ Ｐゴシック" charset="0"/>
              </a:rPr>
              <a:t>T = CPE*n + Overhead</a:t>
            </a:r>
          </a:p>
        </p:txBody>
      </p:sp>
      <p:graphicFrame>
        <p:nvGraphicFramePr>
          <p:cNvPr id="82947" name="Object 4"/>
          <p:cNvGraphicFramePr>
            <a:graphicFrameLocks noChangeAspect="1"/>
          </p:cNvGraphicFramePr>
          <p:nvPr/>
        </p:nvGraphicFramePr>
        <p:xfrm>
          <a:off x="1674929" y="2509954"/>
          <a:ext cx="5838825" cy="4049712"/>
        </p:xfrm>
        <a:graphic>
          <a:graphicData uri="http://schemas.openxmlformats.org/presentationml/2006/ole">
            <mc:AlternateContent xmlns:mc="http://schemas.openxmlformats.org/markup-compatibility/2006">
              <mc:Choice xmlns:v="urn:schemas-microsoft-com:vml" Requires="v">
                <p:oleObj spid="_x0000_s83058" name="Chart" r:id="rId4" imgW="6946900" imgH="4648200" progId="Excel.Chart.8">
                  <p:embed/>
                </p:oleObj>
              </mc:Choice>
              <mc:Fallback>
                <p:oleObj name="Chart" r:id="rId4" imgW="6946900" imgH="4648200" progId="Excel.Char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929" y="2509954"/>
                        <a:ext cx="5838825" cy="404971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2948" name="Text Box 5"/>
          <p:cNvSpPr txBox="1">
            <a:spLocks noChangeArrowheads="1"/>
          </p:cNvSpPr>
          <p:nvPr/>
        </p:nvSpPr>
        <p:spPr bwMode="auto">
          <a:xfrm>
            <a:off x="3929179" y="3355975"/>
            <a:ext cx="1254125" cy="579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52" tIns="45030" rIns="90052" bIns="4503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vsum1</a:t>
            </a:r>
          </a:p>
          <a:p>
            <a:pPr algn="l">
              <a:lnSpc>
                <a:spcPct val="100000"/>
              </a:lnSpc>
            </a:pPr>
            <a:r>
              <a:rPr lang="en-US" sz="1600">
                <a:solidFill>
                  <a:srgbClr val="000066"/>
                </a:solidFill>
              </a:rPr>
              <a:t>Slope = 4.0</a:t>
            </a:r>
          </a:p>
        </p:txBody>
      </p:sp>
      <p:sp>
        <p:nvSpPr>
          <p:cNvPr id="82949" name="Text Box 6"/>
          <p:cNvSpPr txBox="1">
            <a:spLocks noChangeArrowheads="1"/>
          </p:cNvSpPr>
          <p:nvPr/>
        </p:nvSpPr>
        <p:spPr bwMode="auto">
          <a:xfrm>
            <a:off x="5402263" y="4335463"/>
            <a:ext cx="1541462" cy="579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52" tIns="45030" rIns="90052" bIns="4503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 </a:t>
            </a:r>
            <a:r>
              <a:rPr lang="en-US" sz="1600">
                <a:solidFill>
                  <a:srgbClr val="000066"/>
                </a:solidFill>
                <a:latin typeface="Courier New" charset="0"/>
              </a:rPr>
              <a:t>vsum2</a:t>
            </a:r>
          </a:p>
          <a:p>
            <a:pPr algn="l">
              <a:lnSpc>
                <a:spcPct val="100000"/>
              </a:lnSpc>
            </a:pPr>
            <a:r>
              <a:rPr lang="en-US" sz="1600">
                <a:solidFill>
                  <a:srgbClr val="000066"/>
                </a:solidFill>
              </a:rPr>
              <a:t>Slope = 3.5</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84213" y="334963"/>
            <a:ext cx="6197600" cy="571500"/>
          </a:xfrm>
        </p:spPr>
        <p:txBody>
          <a:bodyPr/>
          <a:lstStyle/>
          <a:p>
            <a:pPr eaLnBrk="1" hangingPunct="1">
              <a:defRPr/>
            </a:pPr>
            <a:r>
              <a:rPr lang="en-US" smtClean="0">
                <a:cs typeface="+mj-cs"/>
              </a:rPr>
              <a:t>Understanding Loop</a:t>
            </a:r>
          </a:p>
        </p:txBody>
      </p:sp>
      <p:sp>
        <p:nvSpPr>
          <p:cNvPr id="395267" name="Rectangle 3"/>
          <p:cNvSpPr>
            <a:spLocks noGrp="1" noChangeArrowheads="1"/>
          </p:cNvSpPr>
          <p:nvPr>
            <p:ph type="body" idx="1"/>
          </p:nvPr>
        </p:nvSpPr>
        <p:spPr>
          <a:xfrm>
            <a:off x="533400" y="5172075"/>
            <a:ext cx="8242300" cy="1225550"/>
          </a:xfrm>
        </p:spPr>
        <p:txBody>
          <a:bodyPr/>
          <a:lstStyle/>
          <a:p>
            <a:pPr marL="220436" indent="-220436" defTabSz="881736" eaLnBrk="1" hangingPunct="1">
              <a:tabLst>
                <a:tab pos="2926608" algn="l"/>
              </a:tabLst>
              <a:defRPr/>
            </a:pPr>
            <a:r>
              <a:rPr lang="en-US" dirty="0" smtClean="0">
                <a:cs typeface="+mn-cs"/>
              </a:rPr>
              <a:t>Inefficiency</a:t>
            </a:r>
          </a:p>
          <a:p>
            <a:pPr marL="551868" lvl="1" indent="-218874" defTabSz="881736" eaLnBrk="1" hangingPunct="1">
              <a:tabLst>
                <a:tab pos="2926608" algn="l"/>
              </a:tabLst>
              <a:defRPr/>
            </a:pPr>
            <a:r>
              <a:rPr lang="en-US" dirty="0" smtClean="0">
                <a:solidFill>
                  <a:srgbClr val="FF0000"/>
                </a:solidFill>
              </a:rPr>
              <a:t>Procedure </a:t>
            </a:r>
            <a:r>
              <a:rPr lang="en-US" dirty="0" err="1" smtClean="0">
                <a:solidFill>
                  <a:srgbClr val="FF0000"/>
                </a:solidFill>
              </a:rPr>
              <a:t>vec_length</a:t>
            </a:r>
            <a:r>
              <a:rPr lang="en-US" dirty="0" smtClean="0">
                <a:solidFill>
                  <a:srgbClr val="FF0000"/>
                </a:solidFill>
              </a:rPr>
              <a:t> called every iteration</a:t>
            </a:r>
          </a:p>
          <a:p>
            <a:pPr marL="551868" lvl="1" indent="-218874" defTabSz="881736" eaLnBrk="1" hangingPunct="1">
              <a:tabLst>
                <a:tab pos="2926608" algn="l"/>
              </a:tabLst>
              <a:defRPr/>
            </a:pPr>
            <a:r>
              <a:rPr lang="en-US" dirty="0" smtClean="0"/>
              <a:t>Even though result always the same</a:t>
            </a:r>
          </a:p>
        </p:txBody>
      </p:sp>
      <p:sp>
        <p:nvSpPr>
          <p:cNvPr id="84995" name="Rectangle 4"/>
          <p:cNvSpPr>
            <a:spLocks noChangeArrowheads="1"/>
          </p:cNvSpPr>
          <p:nvPr/>
        </p:nvSpPr>
        <p:spPr bwMode="auto">
          <a:xfrm>
            <a:off x="1522510" y="935038"/>
            <a:ext cx="5672137" cy="4237037"/>
          </a:xfrm>
          <a:prstGeom prst="rect">
            <a:avLst/>
          </a:prstGeom>
          <a:solidFill>
            <a:srgbClr val="FFCCCC"/>
          </a:solidFill>
          <a:ln w="38100" cmpd="dbl">
            <a:solidFill>
              <a:schemeClr val="tx1"/>
            </a:solidFill>
            <a:miter lim="800000"/>
            <a:headEnd/>
            <a:tailEnd/>
          </a:ln>
        </p:spPr>
        <p:txBody>
          <a:bodyPr lIns="89109" tIns="43776" rIns="89109" bIns="43776">
            <a:spAutoFit/>
          </a:bodyPr>
          <a:lstStyle/>
          <a:p>
            <a:pPr algn="l">
              <a:lnSpc>
                <a:spcPct val="100000"/>
              </a:lnSpc>
              <a:tabLst>
                <a:tab pos="900465" algn="l"/>
                <a:tab pos="2251163" algn="l"/>
              </a:tabLst>
            </a:pPr>
            <a:r>
              <a:rPr lang="en-US">
                <a:solidFill>
                  <a:srgbClr val="000066"/>
                </a:solidFill>
                <a:latin typeface="Courier New" charset="0"/>
              </a:rPr>
              <a:t>void combine1-goto(vec_ptr v, int *dest)</a:t>
            </a:r>
          </a:p>
          <a:p>
            <a:pPr algn="l">
              <a:lnSpc>
                <a:spcPct val="100000"/>
              </a:lnSpc>
              <a:tabLst>
                <a:tab pos="900465" algn="l"/>
                <a:tab pos="2251163" algn="l"/>
              </a:tabLst>
            </a:pPr>
            <a:r>
              <a:rPr lang="en-US">
                <a:solidFill>
                  <a:srgbClr val="000066"/>
                </a:solidFill>
                <a:latin typeface="Courier New" charset="0"/>
              </a:rPr>
              <a:t>{</a:t>
            </a:r>
          </a:p>
          <a:p>
            <a:pPr algn="l">
              <a:lnSpc>
                <a:spcPct val="100000"/>
              </a:lnSpc>
              <a:tabLst>
                <a:tab pos="900465" algn="l"/>
                <a:tab pos="2251163" algn="l"/>
              </a:tabLst>
            </a:pPr>
            <a:r>
              <a:rPr lang="en-US">
                <a:solidFill>
                  <a:srgbClr val="000066"/>
                </a:solidFill>
                <a:latin typeface="Courier New" charset="0"/>
              </a:rPr>
              <a:t>    int i = 0;</a:t>
            </a:r>
          </a:p>
          <a:p>
            <a:pPr algn="l">
              <a:lnSpc>
                <a:spcPct val="100000"/>
              </a:lnSpc>
              <a:tabLst>
                <a:tab pos="900465" algn="l"/>
                <a:tab pos="2251163" algn="l"/>
              </a:tabLst>
            </a:pPr>
            <a:r>
              <a:rPr lang="en-US">
                <a:solidFill>
                  <a:srgbClr val="000066"/>
                </a:solidFill>
                <a:latin typeface="Courier New" charset="0"/>
              </a:rPr>
              <a:t>    int val;</a:t>
            </a:r>
          </a:p>
          <a:p>
            <a:pPr algn="l">
              <a:lnSpc>
                <a:spcPct val="100000"/>
              </a:lnSpc>
              <a:tabLst>
                <a:tab pos="900465" algn="l"/>
                <a:tab pos="2251163" algn="l"/>
              </a:tabLst>
            </a:pPr>
            <a:r>
              <a:rPr lang="en-US">
                <a:solidFill>
                  <a:srgbClr val="000066"/>
                </a:solidFill>
                <a:latin typeface="Courier New" charset="0"/>
              </a:rPr>
              <a:t>    *dest = 0;</a:t>
            </a:r>
          </a:p>
          <a:p>
            <a:pPr algn="l">
              <a:lnSpc>
                <a:spcPct val="100000"/>
              </a:lnSpc>
              <a:tabLst>
                <a:tab pos="900465" algn="l"/>
                <a:tab pos="2251163" algn="l"/>
              </a:tabLst>
            </a:pPr>
            <a:r>
              <a:rPr lang="en-US">
                <a:solidFill>
                  <a:srgbClr val="000066"/>
                </a:solidFill>
                <a:latin typeface="Courier New" charset="0"/>
              </a:rPr>
              <a:t>    if (i &gt;= vec_length(v))</a:t>
            </a:r>
          </a:p>
          <a:p>
            <a:pPr algn="l">
              <a:lnSpc>
                <a:spcPct val="100000"/>
              </a:lnSpc>
              <a:tabLst>
                <a:tab pos="900465" algn="l"/>
                <a:tab pos="2251163" algn="l"/>
              </a:tabLst>
            </a:pPr>
            <a:r>
              <a:rPr lang="en-US">
                <a:solidFill>
                  <a:srgbClr val="000066"/>
                </a:solidFill>
                <a:latin typeface="Courier New" charset="0"/>
              </a:rPr>
              <a:t>      goto done;</a:t>
            </a:r>
          </a:p>
          <a:p>
            <a:pPr algn="l">
              <a:lnSpc>
                <a:spcPct val="100000"/>
              </a:lnSpc>
              <a:tabLst>
                <a:tab pos="900465" algn="l"/>
                <a:tab pos="2251163" algn="l"/>
              </a:tabLst>
            </a:pPr>
            <a:r>
              <a:rPr lang="en-US">
                <a:solidFill>
                  <a:srgbClr val="000066"/>
                </a:solidFill>
                <a:latin typeface="Courier New" charset="0"/>
              </a:rPr>
              <a:t>  loop:</a:t>
            </a:r>
          </a:p>
          <a:p>
            <a:pPr algn="l">
              <a:lnSpc>
                <a:spcPct val="100000"/>
              </a:lnSpc>
              <a:tabLst>
                <a:tab pos="900465" algn="l"/>
                <a:tab pos="2251163" algn="l"/>
              </a:tabLst>
            </a:pPr>
            <a:r>
              <a:rPr lang="en-US">
                <a:solidFill>
                  <a:srgbClr val="000066"/>
                </a:solidFill>
                <a:latin typeface="Courier New" charset="0"/>
              </a:rPr>
              <a:t>    get_vec_element(v, i, &amp;val);</a:t>
            </a:r>
          </a:p>
          <a:p>
            <a:pPr algn="l">
              <a:lnSpc>
                <a:spcPct val="100000"/>
              </a:lnSpc>
              <a:tabLst>
                <a:tab pos="900465" algn="l"/>
                <a:tab pos="2251163" algn="l"/>
              </a:tabLst>
            </a:pPr>
            <a:r>
              <a:rPr lang="en-US">
                <a:solidFill>
                  <a:srgbClr val="000066"/>
                </a:solidFill>
                <a:latin typeface="Courier New" charset="0"/>
              </a:rPr>
              <a:t>    *dest += val;</a:t>
            </a:r>
          </a:p>
          <a:p>
            <a:pPr algn="l">
              <a:lnSpc>
                <a:spcPct val="100000"/>
              </a:lnSpc>
              <a:tabLst>
                <a:tab pos="900465" algn="l"/>
                <a:tab pos="2251163" algn="l"/>
              </a:tabLst>
            </a:pPr>
            <a:r>
              <a:rPr lang="en-US">
                <a:solidFill>
                  <a:srgbClr val="000066"/>
                </a:solidFill>
                <a:latin typeface="Courier New" charset="0"/>
              </a:rPr>
              <a:t>    i++;</a:t>
            </a:r>
          </a:p>
          <a:p>
            <a:pPr algn="l">
              <a:lnSpc>
                <a:spcPct val="100000"/>
              </a:lnSpc>
              <a:tabLst>
                <a:tab pos="900465" algn="l"/>
                <a:tab pos="2251163" algn="l"/>
              </a:tabLst>
            </a:pPr>
            <a:r>
              <a:rPr lang="en-US">
                <a:solidFill>
                  <a:srgbClr val="000066"/>
                </a:solidFill>
                <a:latin typeface="Courier New" charset="0"/>
              </a:rPr>
              <a:t>    if (i &lt; </a:t>
            </a:r>
            <a:r>
              <a:rPr lang="en-US" i="1">
                <a:solidFill>
                  <a:srgbClr val="A50021"/>
                </a:solidFill>
                <a:latin typeface="Courier New" charset="0"/>
              </a:rPr>
              <a:t>vec_length</a:t>
            </a:r>
            <a:r>
              <a:rPr lang="en-US">
                <a:solidFill>
                  <a:srgbClr val="000066"/>
                </a:solidFill>
                <a:latin typeface="Courier New" charset="0"/>
              </a:rPr>
              <a:t>(v))</a:t>
            </a:r>
          </a:p>
          <a:p>
            <a:pPr algn="l">
              <a:lnSpc>
                <a:spcPct val="100000"/>
              </a:lnSpc>
              <a:tabLst>
                <a:tab pos="900465" algn="l"/>
                <a:tab pos="2251163" algn="l"/>
              </a:tabLst>
            </a:pPr>
            <a:r>
              <a:rPr lang="en-US">
                <a:solidFill>
                  <a:srgbClr val="000066"/>
                </a:solidFill>
                <a:latin typeface="Courier New" charset="0"/>
              </a:rPr>
              <a:t>      goto loop</a:t>
            </a:r>
          </a:p>
          <a:p>
            <a:pPr algn="l">
              <a:lnSpc>
                <a:spcPct val="100000"/>
              </a:lnSpc>
              <a:tabLst>
                <a:tab pos="900465" algn="l"/>
                <a:tab pos="2251163" algn="l"/>
              </a:tabLst>
            </a:pPr>
            <a:r>
              <a:rPr lang="en-US">
                <a:solidFill>
                  <a:srgbClr val="000066"/>
                </a:solidFill>
                <a:latin typeface="Courier New" charset="0"/>
              </a:rPr>
              <a:t>  done:</a:t>
            </a:r>
          </a:p>
          <a:p>
            <a:pPr algn="l">
              <a:lnSpc>
                <a:spcPct val="100000"/>
              </a:lnSpc>
              <a:tabLst>
                <a:tab pos="900465" algn="l"/>
                <a:tab pos="2251163" algn="l"/>
              </a:tabLst>
            </a:pPr>
            <a:r>
              <a:rPr lang="en-US">
                <a:solidFill>
                  <a:srgbClr val="000066"/>
                </a:solidFill>
                <a:latin typeface="Courier New" charset="0"/>
              </a:rPr>
              <a:t>}</a:t>
            </a:r>
          </a:p>
        </p:txBody>
      </p:sp>
      <p:sp>
        <p:nvSpPr>
          <p:cNvPr id="84996" name="AutoShape 5"/>
          <p:cNvSpPr>
            <a:spLocks/>
          </p:cNvSpPr>
          <p:nvPr/>
        </p:nvSpPr>
        <p:spPr bwMode="auto">
          <a:xfrm>
            <a:off x="6164263" y="3117850"/>
            <a:ext cx="455612" cy="1446213"/>
          </a:xfrm>
          <a:prstGeom prst="rightBrace">
            <a:avLst>
              <a:gd name="adj1" fmla="val 264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52" tIns="45030" rIns="90052" bIns="45030" anchor="ctr"/>
          <a:lstStyle/>
          <a:p>
            <a:endParaRPr lang="en-US">
              <a:solidFill>
                <a:srgbClr val="000066"/>
              </a:solidFill>
            </a:endParaRPr>
          </a:p>
        </p:txBody>
      </p:sp>
      <p:sp>
        <p:nvSpPr>
          <p:cNvPr id="84997" name="Text Box 6"/>
          <p:cNvSpPr txBox="1">
            <a:spLocks noChangeArrowheads="1"/>
          </p:cNvSpPr>
          <p:nvPr/>
        </p:nvSpPr>
        <p:spPr bwMode="auto">
          <a:xfrm>
            <a:off x="5707063" y="2662238"/>
            <a:ext cx="1287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52" tIns="45030" rIns="90052" bIns="4503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1 iteration</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760412" y="334963"/>
            <a:ext cx="7615237" cy="571500"/>
          </a:xfrm>
        </p:spPr>
        <p:txBody>
          <a:bodyPr/>
          <a:lstStyle/>
          <a:p>
            <a:pPr eaLnBrk="1" hangingPunct="1">
              <a:defRPr/>
            </a:pPr>
            <a:r>
              <a:rPr lang="en-US" dirty="0" smtClean="0">
                <a:cs typeface="+mj-cs"/>
              </a:rPr>
              <a:t>Procedure Calls are Expensive</a:t>
            </a:r>
          </a:p>
        </p:txBody>
      </p:sp>
      <p:sp>
        <p:nvSpPr>
          <p:cNvPr id="388099" name="Rectangle 3"/>
          <p:cNvSpPr>
            <a:spLocks noGrp="1" noChangeArrowheads="1"/>
          </p:cNvSpPr>
          <p:nvPr>
            <p:ph type="body" idx="1"/>
          </p:nvPr>
        </p:nvSpPr>
        <p:spPr/>
        <p:txBody>
          <a:bodyPr/>
          <a:lstStyle/>
          <a:p>
            <a:pPr marL="379936" indent="-379936" eaLnBrk="1" hangingPunct="1">
              <a:defRPr/>
            </a:pPr>
            <a:r>
              <a:rPr lang="en-US" dirty="0" smtClean="0">
                <a:cs typeface="+mn-cs"/>
              </a:rPr>
              <a:t>Recall the steps to calling a procedure/function:</a:t>
            </a:r>
          </a:p>
          <a:p>
            <a:pPr marL="943025" lvl="1" indent="-452079" eaLnBrk="1" hangingPunct="1">
              <a:buFont typeface="+mj-lt"/>
              <a:buAutoNum type="arabicPeriod"/>
              <a:defRPr/>
            </a:pPr>
            <a:r>
              <a:rPr lang="en-US" dirty="0" smtClean="0"/>
              <a:t>Prepare each parameter to pass to a procedure either by saving it in a CPU register or pushing it onto the stack</a:t>
            </a:r>
          </a:p>
          <a:p>
            <a:pPr marL="1128617" lvl="2" indent="-242347" eaLnBrk="1" hangingPunct="1">
              <a:defRPr/>
            </a:pPr>
            <a:r>
              <a:rPr lang="en-US" dirty="0" smtClean="0"/>
              <a:t>For N parameters, have to do this N times</a:t>
            </a:r>
            <a:endParaRPr lang="en-US" i="1" dirty="0" smtClean="0"/>
          </a:p>
          <a:p>
            <a:pPr marL="943025" lvl="1" indent="-452079" eaLnBrk="1" hangingPunct="1">
              <a:buFont typeface="+mj-lt"/>
              <a:buAutoNum type="arabicPeriod"/>
              <a:defRPr/>
            </a:pPr>
            <a:r>
              <a:rPr lang="en-US" dirty="0" smtClean="0"/>
              <a:t>Save any caller-save registers</a:t>
            </a:r>
          </a:p>
          <a:p>
            <a:pPr marL="943025" lvl="1" indent="-452079" eaLnBrk="1" hangingPunct="1">
              <a:buFont typeface="+mj-lt"/>
              <a:buAutoNum type="arabicPeriod"/>
              <a:defRPr/>
            </a:pPr>
            <a:r>
              <a:rPr lang="en-US" dirty="0" smtClean="0"/>
              <a:t>Push the return address on the stack.</a:t>
            </a:r>
          </a:p>
          <a:p>
            <a:pPr marL="1338350" lvl="2" indent="-452079" eaLnBrk="1" hangingPunct="1">
              <a:defRPr/>
            </a:pPr>
            <a:r>
              <a:rPr lang="en-US" dirty="0" smtClean="0"/>
              <a:t>Decrement stack pointer</a:t>
            </a:r>
          </a:p>
          <a:p>
            <a:pPr marL="943025" lvl="1" indent="-452079" eaLnBrk="1" hangingPunct="1">
              <a:buFont typeface="+mj-lt"/>
              <a:buAutoNum type="arabicPeriod"/>
              <a:defRPr/>
            </a:pPr>
            <a:r>
              <a:rPr lang="en-US" dirty="0" smtClean="0"/>
              <a:t>Save any </a:t>
            </a:r>
            <a:r>
              <a:rPr lang="en-US" dirty="0" err="1" smtClean="0"/>
              <a:t>callee</a:t>
            </a:r>
            <a:r>
              <a:rPr lang="en-US" dirty="0" smtClean="0"/>
              <a:t>-save registers</a:t>
            </a:r>
          </a:p>
          <a:p>
            <a:pPr marL="943025" lvl="1" indent="-452079" eaLnBrk="1" hangingPunct="1">
              <a:buFont typeface="+mj-lt"/>
              <a:buAutoNum type="arabicPeriod"/>
              <a:defRPr/>
            </a:pPr>
            <a:r>
              <a:rPr lang="en-US" dirty="0" smtClean="0"/>
              <a:t>Allocate local variables</a:t>
            </a:r>
          </a:p>
          <a:p>
            <a:pPr marL="379936" indent="-379936" eaLnBrk="1" hangingPunct="1">
              <a:buClr>
                <a:srgbClr val="660033"/>
              </a:buClr>
              <a:defRPr/>
            </a:pPr>
            <a:r>
              <a:rPr lang="en-US" dirty="0">
                <a:solidFill>
                  <a:srgbClr val="003300"/>
                </a:solidFill>
              </a:rPr>
              <a:t>Recall the steps to </a:t>
            </a:r>
            <a:r>
              <a:rPr lang="en-US" dirty="0" smtClean="0">
                <a:solidFill>
                  <a:srgbClr val="003300"/>
                </a:solidFill>
              </a:rPr>
              <a:t>exiting a </a:t>
            </a:r>
            <a:r>
              <a:rPr lang="en-US" dirty="0">
                <a:solidFill>
                  <a:srgbClr val="003300"/>
                </a:solidFill>
              </a:rPr>
              <a:t>procedure/function:</a:t>
            </a:r>
          </a:p>
          <a:p>
            <a:pPr marL="943025" lvl="1" indent="-452079" eaLnBrk="1" hangingPunct="1">
              <a:buFont typeface="+mj-lt"/>
              <a:buAutoNum type="arabicPeriod"/>
              <a:defRPr/>
            </a:pPr>
            <a:r>
              <a:rPr lang="en-US" dirty="0" smtClean="0"/>
              <a:t>Restore </a:t>
            </a:r>
            <a:r>
              <a:rPr lang="en-US" dirty="0" err="1" smtClean="0"/>
              <a:t>callee</a:t>
            </a:r>
            <a:r>
              <a:rPr lang="en-US" dirty="0" smtClean="0"/>
              <a:t>-save registers</a:t>
            </a:r>
          </a:p>
          <a:p>
            <a:pPr marL="943025" lvl="1" indent="-452079" eaLnBrk="1" hangingPunct="1">
              <a:buFont typeface="+mj-lt"/>
              <a:buAutoNum type="arabicPeriod"/>
              <a:defRPr/>
            </a:pPr>
            <a:r>
              <a:rPr lang="en-US" dirty="0" smtClean="0"/>
              <a:t>Pop return address from stack and jump to it</a:t>
            </a:r>
          </a:p>
          <a:p>
            <a:pPr marL="943025" lvl="1" indent="-452079" eaLnBrk="1" hangingPunct="1">
              <a:buFont typeface="+mj-lt"/>
              <a:buAutoNum type="arabicPeriod"/>
              <a:defRPr/>
            </a:pPr>
            <a:r>
              <a:rPr lang="en-US" dirty="0" smtClean="0"/>
              <a:t>Restore caller-save registers</a:t>
            </a:r>
          </a:p>
          <a:p>
            <a:pPr marL="943025" lvl="1" indent="-452079" eaLnBrk="1" hangingPunct="1">
              <a:buFont typeface="+mj-lt"/>
              <a:buAutoNum type="arabicPeriod"/>
              <a:defRPr/>
            </a:pPr>
            <a:endParaRPr lang="en-US" dirty="0" smtClean="0"/>
          </a:p>
        </p:txBody>
      </p:sp>
    </p:spTree>
    <p:extLst>
      <p:ext uri="{BB962C8B-B14F-4D97-AF65-F5344CB8AC3E}">
        <p14:creationId xmlns:p14="http://schemas.microsoft.com/office/powerpoint/2010/main" val="14689385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665279" y="334963"/>
            <a:ext cx="8237537" cy="571500"/>
          </a:xfrm>
        </p:spPr>
        <p:txBody>
          <a:bodyPr/>
          <a:lstStyle/>
          <a:p>
            <a:pPr eaLnBrk="1" hangingPunct="1">
              <a:defRPr/>
            </a:pPr>
            <a:r>
              <a:rPr lang="en-US" smtClean="0">
                <a:cs typeface="+mj-cs"/>
              </a:rPr>
              <a:t>Move </a:t>
            </a:r>
            <a:r>
              <a:rPr lang="en-US" smtClean="0">
                <a:latin typeface="Courier New" charset="0"/>
                <a:cs typeface="+mj-cs"/>
              </a:rPr>
              <a:t>vec_length</a:t>
            </a:r>
            <a:r>
              <a:rPr lang="en-US" smtClean="0">
                <a:cs typeface="+mj-cs"/>
              </a:rPr>
              <a:t> Call Out of Loop</a:t>
            </a:r>
          </a:p>
        </p:txBody>
      </p:sp>
      <p:sp>
        <p:nvSpPr>
          <p:cNvPr id="396291" name="Rectangle 3"/>
          <p:cNvSpPr>
            <a:spLocks noGrp="1" noChangeArrowheads="1"/>
          </p:cNvSpPr>
          <p:nvPr>
            <p:ph type="body" idx="1"/>
          </p:nvPr>
        </p:nvSpPr>
        <p:spPr>
          <a:xfrm>
            <a:off x="381000" y="1065329"/>
            <a:ext cx="8293100" cy="1444625"/>
          </a:xfrm>
        </p:spPr>
        <p:txBody>
          <a:bodyPr/>
          <a:lstStyle/>
          <a:p>
            <a:pPr marL="220436" indent="-220436" defTabSz="881736" eaLnBrk="1" hangingPunct="1">
              <a:tabLst>
                <a:tab pos="2926608" algn="l"/>
              </a:tabLst>
              <a:defRPr/>
            </a:pPr>
            <a:r>
              <a:rPr lang="en-US" dirty="0">
                <a:latin typeface="Helvetica" charset="0"/>
                <a:ea typeface="ＭＳ Ｐゴシック" charset="0"/>
                <a:cs typeface="ＭＳ Ｐゴシック" charset="0"/>
              </a:rPr>
              <a:t>Optimization</a:t>
            </a:r>
          </a:p>
          <a:p>
            <a:pPr marL="551868" lvl="1" indent="-218874" defTabSz="881736" eaLnBrk="1" hangingPunct="1">
              <a:tabLst>
                <a:tab pos="2926608" algn="l"/>
              </a:tabLst>
              <a:defRPr/>
            </a:pPr>
            <a:r>
              <a:rPr lang="en-US" dirty="0">
                <a:latin typeface="Helvetica" charset="0"/>
                <a:ea typeface="ＭＳ Ｐゴシック" charset="0"/>
              </a:rPr>
              <a:t>Move call to </a:t>
            </a:r>
            <a:r>
              <a:rPr lang="en-US" dirty="0" err="1">
                <a:latin typeface="Courier New" charset="0"/>
                <a:ea typeface="ＭＳ Ｐゴシック" charset="0"/>
              </a:rPr>
              <a:t>vec_length</a:t>
            </a:r>
            <a:r>
              <a:rPr lang="en-US" dirty="0">
                <a:latin typeface="Helvetica" charset="0"/>
                <a:ea typeface="ＭＳ Ｐゴシック" charset="0"/>
              </a:rPr>
              <a:t> out of inner loop</a:t>
            </a:r>
          </a:p>
          <a:p>
            <a:pPr marL="827019" lvl="2" indent="-162585" defTabSz="881736" eaLnBrk="1" hangingPunct="1">
              <a:tabLst>
                <a:tab pos="2926608" algn="l"/>
              </a:tabLst>
              <a:defRPr/>
            </a:pPr>
            <a:r>
              <a:rPr lang="en-US" dirty="0">
                <a:latin typeface="Helvetica" charset="0"/>
                <a:ea typeface="ＭＳ Ｐゴシック" charset="0"/>
              </a:rPr>
              <a:t>Value does not change from one iteration to next</a:t>
            </a:r>
          </a:p>
          <a:p>
            <a:pPr marL="827019" lvl="2" indent="-162585" defTabSz="881736" eaLnBrk="1" hangingPunct="1">
              <a:tabLst>
                <a:tab pos="2926608" algn="l"/>
              </a:tabLst>
              <a:defRPr/>
            </a:pPr>
            <a:r>
              <a:rPr lang="en-US" dirty="0">
                <a:latin typeface="Helvetica" charset="0"/>
                <a:ea typeface="ＭＳ Ｐゴシック" charset="0"/>
              </a:rPr>
              <a:t>Code </a:t>
            </a:r>
            <a:r>
              <a:rPr lang="en-US" dirty="0" smtClean="0">
                <a:latin typeface="Helvetica" charset="0"/>
                <a:ea typeface="ＭＳ Ｐゴシック" charset="0"/>
              </a:rPr>
              <a:t>motion</a:t>
            </a:r>
            <a:endParaRPr lang="en-US" dirty="0">
              <a:latin typeface="Helvetica" charset="0"/>
              <a:ea typeface="ＭＳ Ｐゴシック" charset="0"/>
            </a:endParaRPr>
          </a:p>
        </p:txBody>
      </p:sp>
      <p:sp>
        <p:nvSpPr>
          <p:cNvPr id="396292" name="Rectangle 4"/>
          <p:cNvSpPr>
            <a:spLocks noChangeArrowheads="1"/>
          </p:cNvSpPr>
          <p:nvPr/>
        </p:nvSpPr>
        <p:spPr bwMode="auto">
          <a:xfrm>
            <a:off x="1522529" y="2586154"/>
            <a:ext cx="5011737" cy="3141662"/>
          </a:xfrm>
          <a:prstGeom prst="rect">
            <a:avLst/>
          </a:prstGeom>
          <a:solidFill>
            <a:srgbClr val="FFFF66"/>
          </a:solidFill>
          <a:ln w="38100" cmpd="dbl">
            <a:solidFill>
              <a:schemeClr val="tx1"/>
            </a:solidFill>
            <a:miter lim="800000"/>
            <a:headEnd/>
            <a:tailEnd/>
          </a:ln>
        </p:spPr>
        <p:txBody>
          <a:bodyPr wrap="none" lIns="89109" tIns="43776" rIns="89109" bIns="43776">
            <a:spAutoFit/>
          </a:bodyPr>
          <a:lstStyle/>
          <a:p>
            <a:pPr algn="l">
              <a:lnSpc>
                <a:spcPct val="100000"/>
              </a:lnSpc>
              <a:tabLst>
                <a:tab pos="900465" algn="l"/>
                <a:tab pos="2251163" algn="l"/>
              </a:tabLst>
            </a:pPr>
            <a:r>
              <a:rPr lang="en-US">
                <a:solidFill>
                  <a:srgbClr val="000066"/>
                </a:solidFill>
                <a:latin typeface="Courier New" charset="0"/>
              </a:rPr>
              <a:t>void combine2(vec_ptr v, int *dest)</a:t>
            </a:r>
          </a:p>
          <a:p>
            <a:pPr algn="l">
              <a:lnSpc>
                <a:spcPct val="100000"/>
              </a:lnSpc>
              <a:tabLst>
                <a:tab pos="900465" algn="l"/>
                <a:tab pos="2251163" algn="l"/>
              </a:tabLst>
            </a:pPr>
            <a:r>
              <a:rPr lang="en-US">
                <a:solidFill>
                  <a:srgbClr val="000066"/>
                </a:solidFill>
                <a:latin typeface="Courier New" charset="0"/>
              </a:rPr>
              <a:t>{</a:t>
            </a:r>
          </a:p>
          <a:p>
            <a:pPr algn="l">
              <a:lnSpc>
                <a:spcPct val="100000"/>
              </a:lnSpc>
              <a:tabLst>
                <a:tab pos="900465" algn="l"/>
                <a:tab pos="2251163" algn="l"/>
              </a:tabLst>
            </a:pPr>
            <a:r>
              <a:rPr lang="en-US">
                <a:solidFill>
                  <a:srgbClr val="000066"/>
                </a:solidFill>
                <a:latin typeface="Courier New" charset="0"/>
              </a:rPr>
              <a:t>  int i;</a:t>
            </a:r>
          </a:p>
          <a:p>
            <a:pPr algn="l">
              <a:lnSpc>
                <a:spcPct val="100000"/>
              </a:lnSpc>
              <a:tabLst>
                <a:tab pos="900465" algn="l"/>
                <a:tab pos="2251163" algn="l"/>
              </a:tabLst>
            </a:pPr>
            <a:r>
              <a:rPr lang="en-US">
                <a:solidFill>
                  <a:srgbClr val="000066"/>
                </a:solidFill>
                <a:latin typeface="Courier New" charset="0"/>
              </a:rPr>
              <a:t>  int </a:t>
            </a:r>
            <a:r>
              <a:rPr lang="en-US">
                <a:solidFill>
                  <a:srgbClr val="A50021"/>
                </a:solidFill>
                <a:latin typeface="Courier New" charset="0"/>
              </a:rPr>
              <a:t>length = vec_length</a:t>
            </a:r>
            <a:r>
              <a:rPr lang="en-US">
                <a:solidFill>
                  <a:srgbClr val="000066"/>
                </a:solidFill>
                <a:latin typeface="Courier New" charset="0"/>
              </a:rPr>
              <a:t>(v);</a:t>
            </a:r>
          </a:p>
          <a:p>
            <a:pPr algn="l">
              <a:lnSpc>
                <a:spcPct val="100000"/>
              </a:lnSpc>
              <a:tabLst>
                <a:tab pos="900465" algn="l"/>
                <a:tab pos="2251163" algn="l"/>
              </a:tabLst>
            </a:pPr>
            <a:r>
              <a:rPr lang="en-US">
                <a:solidFill>
                  <a:srgbClr val="000066"/>
                </a:solidFill>
                <a:latin typeface="Courier New" charset="0"/>
              </a:rPr>
              <a:t>  *dest = 0;</a:t>
            </a:r>
          </a:p>
          <a:p>
            <a:pPr algn="l">
              <a:lnSpc>
                <a:spcPct val="100000"/>
              </a:lnSpc>
              <a:tabLst>
                <a:tab pos="900465" algn="l"/>
                <a:tab pos="2251163" algn="l"/>
              </a:tabLst>
            </a:pPr>
            <a:r>
              <a:rPr lang="en-US">
                <a:solidFill>
                  <a:srgbClr val="000066"/>
                </a:solidFill>
                <a:latin typeface="Courier New" charset="0"/>
              </a:rPr>
              <a:t>  for (i = 0; i &lt; </a:t>
            </a:r>
            <a:r>
              <a:rPr lang="en-US">
                <a:solidFill>
                  <a:srgbClr val="A50021"/>
                </a:solidFill>
                <a:latin typeface="Courier New" charset="0"/>
              </a:rPr>
              <a:t>length</a:t>
            </a:r>
            <a:r>
              <a:rPr lang="en-US">
                <a:solidFill>
                  <a:srgbClr val="000066"/>
                </a:solidFill>
                <a:latin typeface="Courier New" charset="0"/>
              </a:rPr>
              <a:t>; i++) {</a:t>
            </a:r>
          </a:p>
          <a:p>
            <a:pPr algn="l">
              <a:lnSpc>
                <a:spcPct val="100000"/>
              </a:lnSpc>
              <a:tabLst>
                <a:tab pos="900465" algn="l"/>
                <a:tab pos="2251163" algn="l"/>
              </a:tabLst>
            </a:pPr>
            <a:r>
              <a:rPr lang="en-US">
                <a:solidFill>
                  <a:srgbClr val="000066"/>
                </a:solidFill>
                <a:latin typeface="Courier New" charset="0"/>
              </a:rPr>
              <a:t>    int val;</a:t>
            </a:r>
          </a:p>
          <a:p>
            <a:pPr algn="l">
              <a:lnSpc>
                <a:spcPct val="100000"/>
              </a:lnSpc>
              <a:tabLst>
                <a:tab pos="900465" algn="l"/>
                <a:tab pos="2251163" algn="l"/>
              </a:tabLst>
            </a:pPr>
            <a:r>
              <a:rPr lang="en-US">
                <a:solidFill>
                  <a:srgbClr val="000066"/>
                </a:solidFill>
                <a:latin typeface="Courier New" charset="0"/>
              </a:rPr>
              <a:t>    get_vec_element(v, i, &amp;val);</a:t>
            </a:r>
          </a:p>
          <a:p>
            <a:pPr algn="l">
              <a:lnSpc>
                <a:spcPct val="100000"/>
              </a:lnSpc>
              <a:tabLst>
                <a:tab pos="900465" algn="l"/>
                <a:tab pos="2251163" algn="l"/>
              </a:tabLst>
            </a:pPr>
            <a:r>
              <a:rPr lang="en-US">
                <a:solidFill>
                  <a:srgbClr val="000066"/>
                </a:solidFill>
                <a:latin typeface="Courier New" charset="0"/>
              </a:rPr>
              <a:t>    *dest += val;</a:t>
            </a:r>
          </a:p>
          <a:p>
            <a:pPr algn="l">
              <a:lnSpc>
                <a:spcPct val="100000"/>
              </a:lnSpc>
              <a:tabLst>
                <a:tab pos="900465" algn="l"/>
                <a:tab pos="2251163" algn="l"/>
              </a:tabLst>
            </a:pPr>
            <a:r>
              <a:rPr lang="en-US">
                <a:solidFill>
                  <a:srgbClr val="000066"/>
                </a:solidFill>
                <a:latin typeface="Courier New" charset="0"/>
              </a:rPr>
              <a:t>  }</a:t>
            </a:r>
          </a:p>
          <a:p>
            <a:pPr algn="l">
              <a:lnSpc>
                <a:spcPct val="100000"/>
              </a:lnSpc>
              <a:tabLst>
                <a:tab pos="900465" algn="l"/>
                <a:tab pos="2251163" algn="l"/>
              </a:tabLst>
            </a:pPr>
            <a:r>
              <a:rPr lang="en-US">
                <a:solidFill>
                  <a:srgbClr val="000066"/>
                </a:solidFill>
                <a:latin typeface="Courier New" charset="0"/>
              </a:rPr>
              <a:t>}</a:t>
            </a:r>
          </a:p>
        </p:txBody>
      </p:sp>
      <p:sp>
        <p:nvSpPr>
          <p:cNvPr id="5" name="Rectangle 3"/>
          <p:cNvSpPr txBox="1">
            <a:spLocks noChangeArrowheads="1"/>
          </p:cNvSpPr>
          <p:nvPr/>
        </p:nvSpPr>
        <p:spPr bwMode="auto">
          <a:xfrm>
            <a:off x="457200" y="5780088"/>
            <a:ext cx="829310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02" tIns="43772" rIns="89102" bIns="43772"/>
          <a:lstStyle>
            <a:lvl1pPr marL="342900" indent="-342900" defTabSz="895350">
              <a:tabLst>
                <a:tab pos="2971800" algn="l"/>
              </a:tabLst>
              <a:defRPr sz="2400" b="1">
                <a:solidFill>
                  <a:schemeClr val="tx1"/>
                </a:solidFill>
                <a:latin typeface="Helvetica" charset="0"/>
                <a:ea typeface="ＭＳ Ｐゴシック" charset="0"/>
                <a:cs typeface="ＭＳ Ｐゴシック" charset="0"/>
              </a:defRPr>
            </a:lvl1pPr>
            <a:lvl2pPr marL="560388" indent="-222250" defTabSz="895350">
              <a:tabLst>
                <a:tab pos="2971800" algn="l"/>
              </a:tabLst>
              <a:defRPr sz="2400" b="1">
                <a:solidFill>
                  <a:schemeClr val="tx1"/>
                </a:solidFill>
                <a:latin typeface="Helvetica" charset="0"/>
                <a:ea typeface="ＭＳ Ｐゴシック" charset="0"/>
              </a:defRPr>
            </a:lvl2pPr>
            <a:lvl3pPr marL="839788" indent="-165100" defTabSz="895350">
              <a:tabLst>
                <a:tab pos="2971800" algn="l"/>
              </a:tabLst>
              <a:defRPr sz="2400" b="1">
                <a:solidFill>
                  <a:schemeClr val="tx1"/>
                </a:solidFill>
                <a:latin typeface="Helvetica" charset="0"/>
                <a:ea typeface="ＭＳ Ｐゴシック" charset="0"/>
              </a:defRPr>
            </a:lvl3pPr>
            <a:lvl4pPr marL="1600200" indent="-228600" defTabSz="895350">
              <a:tabLst>
                <a:tab pos="2971800" algn="l"/>
              </a:tabLst>
              <a:defRPr sz="2400" b="1">
                <a:solidFill>
                  <a:schemeClr val="tx1"/>
                </a:solidFill>
                <a:latin typeface="Helvetica" charset="0"/>
                <a:ea typeface="ＭＳ Ｐゴシック" charset="0"/>
              </a:defRPr>
            </a:lvl4pPr>
            <a:lvl5pPr marL="2057400" indent="-228600" defTabSz="895350">
              <a:tabLst>
                <a:tab pos="2971800" algn="l"/>
              </a:tabLst>
              <a:defRPr sz="2400" b="1">
                <a:solidFill>
                  <a:schemeClr val="tx1"/>
                </a:solidFill>
                <a:latin typeface="Helvetica" charset="0"/>
                <a:ea typeface="ＭＳ Ｐゴシック" charset="0"/>
              </a:defRPr>
            </a:lvl5pPr>
            <a:lvl6pPr marL="25146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6pPr>
            <a:lvl7pPr marL="29718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7pPr>
            <a:lvl8pPr marL="34290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8pPr>
            <a:lvl9pPr marL="38862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9pPr>
          </a:lstStyle>
          <a:p>
            <a:pPr lvl="1" algn="l" eaLnBrk="1" hangingPunct="1">
              <a:spcBef>
                <a:spcPct val="25000"/>
              </a:spcBef>
              <a:buClr>
                <a:srgbClr val="660033"/>
              </a:buClr>
              <a:buSzPct val="75000"/>
              <a:buFont typeface="Wingdings" charset="0"/>
              <a:buChar char="n"/>
            </a:pPr>
            <a:r>
              <a:rPr lang="en-US" sz="2000">
                <a:solidFill>
                  <a:srgbClr val="000066"/>
                </a:solidFill>
              </a:rPr>
              <a:t>CPE:   20.66 (Compiled -O2)</a:t>
            </a:r>
          </a:p>
          <a:p>
            <a:pPr lvl="2" algn="l" eaLnBrk="1" hangingPunct="1">
              <a:lnSpc>
                <a:spcPct val="107000"/>
              </a:lnSpc>
              <a:spcBef>
                <a:spcPct val="10000"/>
              </a:spcBef>
              <a:buClr>
                <a:srgbClr val="005400"/>
              </a:buClr>
              <a:buSzPct val="90000"/>
              <a:buFont typeface="Wingdings" charset="0"/>
              <a:buChar char="l"/>
            </a:pPr>
            <a:r>
              <a:rPr lang="en-US" sz="1800">
                <a:solidFill>
                  <a:srgbClr val="000099"/>
                </a:solidFill>
              </a:rPr>
              <a:t> </a:t>
            </a:r>
            <a:r>
              <a:rPr lang="en-US" sz="1800">
                <a:solidFill>
                  <a:srgbClr val="000099"/>
                </a:solidFill>
                <a:latin typeface="Courier New" charset="0"/>
              </a:rPr>
              <a:t>vec_length</a:t>
            </a:r>
            <a:r>
              <a:rPr lang="en-US" sz="1800">
                <a:solidFill>
                  <a:srgbClr val="000099"/>
                </a:solidFill>
              </a:rPr>
              <a:t> requires only constant time, but significant overhead</a:t>
            </a:r>
          </a:p>
          <a:p>
            <a:pPr lvl="1" algn="l" eaLnBrk="1" hangingPunct="1">
              <a:spcBef>
                <a:spcPct val="25000"/>
              </a:spcBef>
              <a:buClr>
                <a:srgbClr val="660033"/>
              </a:buClr>
              <a:buSzPct val="75000"/>
              <a:buFont typeface="Wingdings" charset="0"/>
              <a:buChar char="n"/>
            </a:pPr>
            <a:endParaRPr lang="en-US" sz="2000">
              <a:solidFill>
                <a:srgbClr val="000066"/>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animEffect transition="in" filter="dissolve">
                                      <p:cBhvr>
                                        <p:cTn id="7" dur="500"/>
                                        <p:tgtEl>
                                          <p:spTgt spid="3962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6291">
                                            <p:txEl>
                                              <p:pRg st="1" end="1"/>
                                            </p:txEl>
                                          </p:spTgt>
                                        </p:tgtEl>
                                        <p:attrNameLst>
                                          <p:attrName>style.visibility</p:attrName>
                                        </p:attrNameLst>
                                      </p:cBhvr>
                                      <p:to>
                                        <p:strVal val="visible"/>
                                      </p:to>
                                    </p:set>
                                    <p:animEffect transition="in" filter="dissolve">
                                      <p:cBhvr>
                                        <p:cTn id="10" dur="500"/>
                                        <p:tgtEl>
                                          <p:spTgt spid="39629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6291">
                                            <p:txEl>
                                              <p:pRg st="2" end="2"/>
                                            </p:txEl>
                                          </p:spTgt>
                                        </p:tgtEl>
                                        <p:attrNameLst>
                                          <p:attrName>style.visibility</p:attrName>
                                        </p:attrNameLst>
                                      </p:cBhvr>
                                      <p:to>
                                        <p:strVal val="visible"/>
                                      </p:to>
                                    </p:set>
                                    <p:animEffect transition="in" filter="dissolve">
                                      <p:cBhvr>
                                        <p:cTn id="13" dur="500"/>
                                        <p:tgtEl>
                                          <p:spTgt spid="39629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96291">
                                            <p:txEl>
                                              <p:pRg st="3" end="3"/>
                                            </p:txEl>
                                          </p:spTgt>
                                        </p:tgtEl>
                                        <p:attrNameLst>
                                          <p:attrName>style.visibility</p:attrName>
                                        </p:attrNameLst>
                                      </p:cBhvr>
                                      <p:to>
                                        <p:strVal val="visible"/>
                                      </p:to>
                                    </p:set>
                                    <p:animEffect transition="in" filter="dissolve">
                                      <p:cBhvr>
                                        <p:cTn id="16" dur="500"/>
                                        <p:tgtEl>
                                          <p:spTgt spid="3962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96292"/>
                                        </p:tgtEl>
                                        <p:attrNameLst>
                                          <p:attrName>style.visibility</p:attrName>
                                        </p:attrNameLst>
                                      </p:cBhvr>
                                      <p:to>
                                        <p:strVal val="visible"/>
                                      </p:to>
                                    </p:set>
                                    <p:animEffect transition="in" filter="dissolve">
                                      <p:cBhvr>
                                        <p:cTn id="21" dur="500"/>
                                        <p:tgtEl>
                                          <p:spTgt spid="3962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build="p"/>
      <p:bldP spid="396292"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title"/>
          </p:nvPr>
        </p:nvSpPr>
        <p:spPr>
          <a:xfrm>
            <a:off x="608129" y="334963"/>
            <a:ext cx="6743700" cy="571500"/>
          </a:xfrm>
        </p:spPr>
        <p:txBody>
          <a:bodyPr/>
          <a:lstStyle/>
          <a:p>
            <a:pPr eaLnBrk="1" hangingPunct="1">
              <a:defRPr/>
            </a:pPr>
            <a:r>
              <a:rPr lang="en-US" smtClean="0">
                <a:cs typeface="+mj-cs"/>
              </a:rPr>
              <a:t>Code Motion Example #2</a:t>
            </a:r>
          </a:p>
        </p:txBody>
      </p:sp>
      <p:sp>
        <p:nvSpPr>
          <p:cNvPr id="397316" name="Rectangle 4"/>
          <p:cNvSpPr>
            <a:spLocks noGrp="1" noChangeArrowheads="1"/>
          </p:cNvSpPr>
          <p:nvPr>
            <p:ph type="body" idx="1"/>
          </p:nvPr>
        </p:nvSpPr>
        <p:spPr/>
        <p:txBody>
          <a:bodyPr/>
          <a:lstStyle/>
          <a:p>
            <a:pPr marL="379936" indent="-379936" eaLnBrk="1" hangingPunct="1">
              <a:defRPr/>
            </a:pPr>
            <a:r>
              <a:rPr lang="en-US">
                <a:latin typeface="Helvetica" charset="0"/>
                <a:ea typeface="ＭＳ Ｐゴシック" charset="0"/>
                <a:cs typeface="ＭＳ Ｐゴシック" charset="0"/>
              </a:rPr>
              <a:t>Procedure to Convert String to Lower Case</a:t>
            </a:r>
          </a:p>
          <a:p>
            <a:pPr marL="379936" indent="-379936" eaLnBrk="1" hangingPunct="1">
              <a:defRPr/>
            </a:pPr>
            <a:endParaRPr lang="en-US">
              <a:latin typeface="Helvetica" charset="0"/>
              <a:ea typeface="ＭＳ Ｐゴシック" charset="0"/>
              <a:cs typeface="ＭＳ Ｐゴシック" charset="0"/>
            </a:endParaRPr>
          </a:p>
          <a:p>
            <a:pPr marL="379936" indent="-379936" eaLnBrk="1" hangingPunct="1">
              <a:defRPr/>
            </a:pPr>
            <a:endParaRPr lang="en-US">
              <a:latin typeface="Helvetica" charset="0"/>
              <a:ea typeface="ＭＳ Ｐゴシック" charset="0"/>
              <a:cs typeface="ＭＳ Ｐゴシック" charset="0"/>
            </a:endParaRPr>
          </a:p>
          <a:p>
            <a:pPr marL="379936" indent="-379936" eaLnBrk="1" hangingPunct="1">
              <a:defRPr/>
            </a:pPr>
            <a:endParaRPr lang="en-US">
              <a:latin typeface="Helvetica" charset="0"/>
              <a:ea typeface="ＭＳ Ｐゴシック" charset="0"/>
              <a:cs typeface="ＭＳ Ｐゴシック" charset="0"/>
            </a:endParaRPr>
          </a:p>
          <a:p>
            <a:pPr marL="379936" indent="-379936" eaLnBrk="1" hangingPunct="1">
              <a:defRPr/>
            </a:pPr>
            <a:endParaRPr lang="en-US">
              <a:latin typeface="Helvetica" charset="0"/>
              <a:ea typeface="ＭＳ Ｐゴシック" charset="0"/>
              <a:cs typeface="ＭＳ Ｐゴシック" charset="0"/>
            </a:endParaRPr>
          </a:p>
          <a:p>
            <a:pPr marL="379936" indent="-379936" eaLnBrk="1" hangingPunct="1">
              <a:defRPr/>
            </a:pPr>
            <a:endParaRPr lang="en-US">
              <a:latin typeface="Helvetica" charset="0"/>
              <a:ea typeface="ＭＳ Ｐゴシック" charset="0"/>
              <a:cs typeface="ＭＳ Ｐゴシック" charset="0"/>
            </a:endParaRPr>
          </a:p>
        </p:txBody>
      </p:sp>
      <p:sp>
        <p:nvSpPr>
          <p:cNvPr id="87043" name="Rectangle 4"/>
          <p:cNvSpPr>
            <a:spLocks noChangeArrowheads="1"/>
          </p:cNvSpPr>
          <p:nvPr/>
        </p:nvSpPr>
        <p:spPr bwMode="auto">
          <a:xfrm>
            <a:off x="1141529" y="1901825"/>
            <a:ext cx="5024437" cy="2024063"/>
          </a:xfrm>
          <a:prstGeom prst="rect">
            <a:avLst/>
          </a:prstGeom>
          <a:solidFill>
            <a:srgbClr val="FFFF66"/>
          </a:solidFill>
          <a:ln w="38100" cmpd="dbl">
            <a:solidFill>
              <a:schemeClr val="tx1"/>
            </a:solidFill>
            <a:miter lim="800000"/>
            <a:headEnd/>
            <a:tailEnd/>
          </a:ln>
        </p:spPr>
        <p:txBody>
          <a:bodyPr wrap="none" lIns="89109" tIns="43776" rIns="89109" bIns="43776">
            <a:spAutoFit/>
          </a:bodyPr>
          <a:lstStyle/>
          <a:p>
            <a:pPr algn="l">
              <a:lnSpc>
                <a:spcPct val="100000"/>
              </a:lnSpc>
              <a:tabLst>
                <a:tab pos="900465" algn="l"/>
                <a:tab pos="2251163" algn="l"/>
              </a:tabLst>
            </a:pPr>
            <a:r>
              <a:rPr lang="en-US">
                <a:solidFill>
                  <a:srgbClr val="000066"/>
                </a:solidFill>
                <a:latin typeface="Courier New" charset="0"/>
              </a:rPr>
              <a:t>void lower1(char *s)</a:t>
            </a:r>
          </a:p>
          <a:p>
            <a:pPr algn="l">
              <a:lnSpc>
                <a:spcPct val="100000"/>
              </a:lnSpc>
              <a:tabLst>
                <a:tab pos="900465" algn="l"/>
                <a:tab pos="2251163" algn="l"/>
              </a:tabLst>
            </a:pPr>
            <a:r>
              <a:rPr lang="en-US">
                <a:solidFill>
                  <a:srgbClr val="000066"/>
                </a:solidFill>
                <a:latin typeface="Courier New" charset="0"/>
              </a:rPr>
              <a:t>{</a:t>
            </a:r>
          </a:p>
          <a:p>
            <a:pPr algn="l">
              <a:lnSpc>
                <a:spcPct val="100000"/>
              </a:lnSpc>
              <a:tabLst>
                <a:tab pos="900465" algn="l"/>
                <a:tab pos="2251163" algn="l"/>
              </a:tabLst>
            </a:pPr>
            <a:r>
              <a:rPr lang="en-US">
                <a:solidFill>
                  <a:srgbClr val="000066"/>
                </a:solidFill>
                <a:latin typeface="Courier New" charset="0"/>
              </a:rPr>
              <a:t>  int i;</a:t>
            </a:r>
          </a:p>
          <a:p>
            <a:pPr algn="l">
              <a:lnSpc>
                <a:spcPct val="100000"/>
              </a:lnSpc>
              <a:tabLst>
                <a:tab pos="900465" algn="l"/>
                <a:tab pos="2251163" algn="l"/>
              </a:tabLst>
            </a:pPr>
            <a:r>
              <a:rPr lang="en-US">
                <a:solidFill>
                  <a:srgbClr val="000066"/>
                </a:solidFill>
                <a:latin typeface="Courier New" charset="0"/>
              </a:rPr>
              <a:t>  for (i = 0; i &lt; </a:t>
            </a:r>
            <a:r>
              <a:rPr lang="en-US">
                <a:solidFill>
                  <a:srgbClr val="FF3300"/>
                </a:solidFill>
                <a:latin typeface="Courier New" charset="0"/>
              </a:rPr>
              <a:t>strlen(s)</a:t>
            </a:r>
            <a:r>
              <a:rPr lang="en-US">
                <a:solidFill>
                  <a:srgbClr val="000066"/>
                </a:solidFill>
                <a:latin typeface="Courier New" charset="0"/>
              </a:rPr>
              <a:t>; i++)</a:t>
            </a:r>
          </a:p>
          <a:p>
            <a:pPr algn="l">
              <a:lnSpc>
                <a:spcPct val="100000"/>
              </a:lnSpc>
              <a:tabLst>
                <a:tab pos="900465" algn="l"/>
                <a:tab pos="2251163" algn="l"/>
              </a:tabLst>
            </a:pPr>
            <a:r>
              <a:rPr lang="en-US">
                <a:solidFill>
                  <a:srgbClr val="000066"/>
                </a:solidFill>
                <a:latin typeface="Courier New" charset="0"/>
              </a:rPr>
              <a:t>    if (s[i] &gt;= </a:t>
            </a:r>
            <a:r>
              <a:rPr lang="ja-JP" altLang="en-US">
                <a:solidFill>
                  <a:srgbClr val="000066"/>
                </a:solidFill>
                <a:latin typeface="Courier New" charset="0"/>
              </a:rPr>
              <a:t>‘</a:t>
            </a:r>
            <a:r>
              <a:rPr lang="en-US" altLang="ja-JP">
                <a:solidFill>
                  <a:srgbClr val="000066"/>
                </a:solidFill>
                <a:latin typeface="Courier New" charset="0"/>
              </a:rPr>
              <a:t>A</a:t>
            </a:r>
            <a:r>
              <a:rPr lang="ja-JP" altLang="en-US">
                <a:solidFill>
                  <a:srgbClr val="000066"/>
                </a:solidFill>
                <a:latin typeface="Courier New" charset="0"/>
              </a:rPr>
              <a:t>’</a:t>
            </a:r>
            <a:r>
              <a:rPr lang="en-US" altLang="ja-JP">
                <a:solidFill>
                  <a:srgbClr val="000066"/>
                </a:solidFill>
                <a:latin typeface="Courier New" charset="0"/>
              </a:rPr>
              <a:t> &amp;&amp; s[i] &lt;= </a:t>
            </a:r>
            <a:r>
              <a:rPr lang="ja-JP" altLang="en-US">
                <a:solidFill>
                  <a:srgbClr val="000066"/>
                </a:solidFill>
                <a:latin typeface="Courier New" charset="0"/>
              </a:rPr>
              <a:t>‘</a:t>
            </a:r>
            <a:r>
              <a:rPr lang="en-US" altLang="ja-JP">
                <a:solidFill>
                  <a:srgbClr val="000066"/>
                </a:solidFill>
                <a:latin typeface="Courier New" charset="0"/>
              </a:rPr>
              <a:t>Z</a:t>
            </a:r>
            <a:r>
              <a:rPr lang="ja-JP" altLang="en-US">
                <a:solidFill>
                  <a:srgbClr val="000066"/>
                </a:solidFill>
                <a:latin typeface="Courier New" charset="0"/>
              </a:rPr>
              <a:t>’</a:t>
            </a:r>
            <a:r>
              <a:rPr lang="en-US" altLang="ja-JP">
                <a:solidFill>
                  <a:srgbClr val="000066"/>
                </a:solidFill>
                <a:latin typeface="Courier New" charset="0"/>
              </a:rPr>
              <a:t>)</a:t>
            </a:r>
          </a:p>
          <a:p>
            <a:pPr algn="l">
              <a:lnSpc>
                <a:spcPct val="100000"/>
              </a:lnSpc>
              <a:tabLst>
                <a:tab pos="900465" algn="l"/>
                <a:tab pos="2251163" algn="l"/>
              </a:tabLst>
            </a:pPr>
            <a:r>
              <a:rPr lang="en-US">
                <a:solidFill>
                  <a:srgbClr val="000066"/>
                </a:solidFill>
                <a:latin typeface="Courier New" charset="0"/>
              </a:rPr>
              <a:t>      s[i] -= (</a:t>
            </a:r>
            <a:r>
              <a:rPr lang="ja-JP" altLang="en-US">
                <a:solidFill>
                  <a:srgbClr val="000066"/>
                </a:solidFill>
                <a:latin typeface="Courier New" charset="0"/>
              </a:rPr>
              <a:t>‘</a:t>
            </a:r>
            <a:r>
              <a:rPr lang="en-US" altLang="ja-JP">
                <a:solidFill>
                  <a:srgbClr val="000066"/>
                </a:solidFill>
                <a:latin typeface="Courier New" charset="0"/>
              </a:rPr>
              <a:t>A</a:t>
            </a:r>
            <a:r>
              <a:rPr lang="ja-JP" altLang="en-US">
                <a:solidFill>
                  <a:srgbClr val="000066"/>
                </a:solidFill>
                <a:latin typeface="Courier New" charset="0"/>
              </a:rPr>
              <a:t>’</a:t>
            </a:r>
            <a:r>
              <a:rPr lang="en-US" altLang="ja-JP">
                <a:solidFill>
                  <a:srgbClr val="000066"/>
                </a:solidFill>
                <a:latin typeface="Courier New" charset="0"/>
              </a:rPr>
              <a:t> – </a:t>
            </a:r>
            <a:r>
              <a:rPr lang="ja-JP" altLang="en-US">
                <a:solidFill>
                  <a:srgbClr val="000066"/>
                </a:solidFill>
                <a:latin typeface="Courier New" charset="0"/>
              </a:rPr>
              <a:t>‘</a:t>
            </a:r>
            <a:r>
              <a:rPr lang="en-US" altLang="ja-JP">
                <a:solidFill>
                  <a:srgbClr val="000066"/>
                </a:solidFill>
                <a:latin typeface="Courier New" charset="0"/>
              </a:rPr>
              <a:t>a</a:t>
            </a:r>
            <a:r>
              <a:rPr lang="ja-JP" altLang="en-US">
                <a:solidFill>
                  <a:srgbClr val="000066"/>
                </a:solidFill>
                <a:latin typeface="Courier New" charset="0"/>
              </a:rPr>
              <a:t>’</a:t>
            </a:r>
            <a:r>
              <a:rPr lang="en-US" altLang="ja-JP">
                <a:solidFill>
                  <a:srgbClr val="000066"/>
                </a:solidFill>
                <a:latin typeface="Courier New" charset="0"/>
              </a:rPr>
              <a:t>);</a:t>
            </a:r>
          </a:p>
          <a:p>
            <a:pPr algn="l">
              <a:lnSpc>
                <a:spcPct val="100000"/>
              </a:lnSpc>
              <a:tabLst>
                <a:tab pos="900465" algn="l"/>
                <a:tab pos="2251163" algn="l"/>
              </a:tabLst>
            </a:pPr>
            <a:r>
              <a:rPr lang="en-US">
                <a:solidFill>
                  <a:srgbClr val="000066"/>
                </a:solidFill>
                <a:latin typeface="Courier New" charset="0"/>
              </a:rPr>
              <a:t>}</a:t>
            </a:r>
          </a:p>
        </p:txBody>
      </p:sp>
      <p:sp>
        <p:nvSpPr>
          <p:cNvPr id="6" name="Rectangle 5"/>
          <p:cNvSpPr>
            <a:spLocks noChangeArrowheads="1"/>
          </p:cNvSpPr>
          <p:nvPr/>
        </p:nvSpPr>
        <p:spPr bwMode="auto">
          <a:xfrm>
            <a:off x="1141529" y="4259379"/>
            <a:ext cx="5024437" cy="2300287"/>
          </a:xfrm>
          <a:prstGeom prst="rect">
            <a:avLst/>
          </a:prstGeom>
          <a:solidFill>
            <a:srgbClr val="FFFF66"/>
          </a:solidFill>
          <a:ln w="38100" cmpd="dbl">
            <a:solidFill>
              <a:schemeClr val="tx1"/>
            </a:solidFill>
            <a:miter lim="800000"/>
            <a:headEnd/>
            <a:tailEnd/>
          </a:ln>
        </p:spPr>
        <p:txBody>
          <a:bodyPr wrap="none" lIns="89109" tIns="43776" rIns="89109" bIns="43776">
            <a:spAutoFit/>
          </a:bodyPr>
          <a:lstStyle/>
          <a:p>
            <a:pPr algn="l">
              <a:lnSpc>
                <a:spcPct val="100000"/>
              </a:lnSpc>
              <a:tabLst>
                <a:tab pos="900465" algn="l"/>
                <a:tab pos="2251163" algn="l"/>
              </a:tabLst>
            </a:pPr>
            <a:r>
              <a:rPr lang="en-US">
                <a:solidFill>
                  <a:srgbClr val="000066"/>
                </a:solidFill>
                <a:latin typeface="Courier New" charset="0"/>
              </a:rPr>
              <a:t>void lower2(char *s)</a:t>
            </a:r>
          </a:p>
          <a:p>
            <a:pPr algn="l">
              <a:lnSpc>
                <a:spcPct val="100000"/>
              </a:lnSpc>
              <a:tabLst>
                <a:tab pos="900465" algn="l"/>
                <a:tab pos="2251163" algn="l"/>
              </a:tabLst>
            </a:pPr>
            <a:r>
              <a:rPr lang="en-US">
                <a:solidFill>
                  <a:srgbClr val="000066"/>
                </a:solidFill>
                <a:latin typeface="Courier New" charset="0"/>
              </a:rPr>
              <a:t>{</a:t>
            </a:r>
          </a:p>
          <a:p>
            <a:pPr algn="l">
              <a:lnSpc>
                <a:spcPct val="100000"/>
              </a:lnSpc>
              <a:tabLst>
                <a:tab pos="900465" algn="l"/>
                <a:tab pos="2251163" algn="l"/>
              </a:tabLst>
            </a:pPr>
            <a:r>
              <a:rPr lang="en-US">
                <a:solidFill>
                  <a:srgbClr val="000066"/>
                </a:solidFill>
                <a:latin typeface="Courier New" charset="0"/>
              </a:rPr>
              <a:t>  int i;</a:t>
            </a:r>
          </a:p>
          <a:p>
            <a:pPr algn="l">
              <a:lnSpc>
                <a:spcPct val="100000"/>
              </a:lnSpc>
              <a:tabLst>
                <a:tab pos="900465" algn="l"/>
                <a:tab pos="2251163" algn="l"/>
              </a:tabLst>
            </a:pPr>
            <a:r>
              <a:rPr lang="en-US">
                <a:solidFill>
                  <a:srgbClr val="000066"/>
                </a:solidFill>
                <a:latin typeface="Courier New" charset="0"/>
              </a:rPr>
              <a:t>  </a:t>
            </a:r>
            <a:r>
              <a:rPr lang="en-US">
                <a:solidFill>
                  <a:srgbClr val="FF3300"/>
                </a:solidFill>
                <a:latin typeface="Courier New" charset="0"/>
              </a:rPr>
              <a:t>int len = strlen(s);</a:t>
            </a:r>
          </a:p>
          <a:p>
            <a:pPr algn="l">
              <a:lnSpc>
                <a:spcPct val="100000"/>
              </a:lnSpc>
              <a:tabLst>
                <a:tab pos="900465" algn="l"/>
                <a:tab pos="2251163" algn="l"/>
              </a:tabLst>
            </a:pPr>
            <a:r>
              <a:rPr lang="en-US">
                <a:solidFill>
                  <a:srgbClr val="000066"/>
                </a:solidFill>
                <a:latin typeface="Courier New" charset="0"/>
              </a:rPr>
              <a:t>  for (i = 0; i &lt; </a:t>
            </a:r>
            <a:r>
              <a:rPr lang="en-US">
                <a:solidFill>
                  <a:srgbClr val="FF3300"/>
                </a:solidFill>
                <a:latin typeface="Courier New" charset="0"/>
              </a:rPr>
              <a:t>len</a:t>
            </a:r>
            <a:r>
              <a:rPr lang="en-US">
                <a:solidFill>
                  <a:srgbClr val="000066"/>
                </a:solidFill>
                <a:latin typeface="Courier New" charset="0"/>
              </a:rPr>
              <a:t>; i++)</a:t>
            </a:r>
          </a:p>
          <a:p>
            <a:pPr algn="l">
              <a:lnSpc>
                <a:spcPct val="100000"/>
              </a:lnSpc>
              <a:tabLst>
                <a:tab pos="900465" algn="l"/>
                <a:tab pos="2251163" algn="l"/>
              </a:tabLst>
            </a:pPr>
            <a:r>
              <a:rPr lang="en-US">
                <a:solidFill>
                  <a:srgbClr val="000066"/>
                </a:solidFill>
                <a:latin typeface="Courier New" charset="0"/>
              </a:rPr>
              <a:t>    if (s[i] &gt;= </a:t>
            </a:r>
            <a:r>
              <a:rPr lang="ja-JP" altLang="en-US">
                <a:solidFill>
                  <a:srgbClr val="000066"/>
                </a:solidFill>
                <a:latin typeface="Courier New" charset="0"/>
              </a:rPr>
              <a:t>‘</a:t>
            </a:r>
            <a:r>
              <a:rPr lang="en-US" altLang="ja-JP">
                <a:solidFill>
                  <a:srgbClr val="000066"/>
                </a:solidFill>
                <a:latin typeface="Courier New" charset="0"/>
              </a:rPr>
              <a:t>A</a:t>
            </a:r>
            <a:r>
              <a:rPr lang="ja-JP" altLang="en-US">
                <a:solidFill>
                  <a:srgbClr val="000066"/>
                </a:solidFill>
                <a:latin typeface="Courier New" charset="0"/>
              </a:rPr>
              <a:t>’</a:t>
            </a:r>
            <a:r>
              <a:rPr lang="en-US" altLang="ja-JP">
                <a:solidFill>
                  <a:srgbClr val="000066"/>
                </a:solidFill>
                <a:latin typeface="Courier New" charset="0"/>
              </a:rPr>
              <a:t> &amp;&amp; s[i] &lt;= </a:t>
            </a:r>
            <a:r>
              <a:rPr lang="ja-JP" altLang="en-US">
                <a:solidFill>
                  <a:srgbClr val="000066"/>
                </a:solidFill>
                <a:latin typeface="Courier New" charset="0"/>
              </a:rPr>
              <a:t>‘</a:t>
            </a:r>
            <a:r>
              <a:rPr lang="en-US" altLang="ja-JP">
                <a:solidFill>
                  <a:srgbClr val="000066"/>
                </a:solidFill>
                <a:latin typeface="Courier New" charset="0"/>
              </a:rPr>
              <a:t>Z</a:t>
            </a:r>
            <a:r>
              <a:rPr lang="ja-JP" altLang="en-US">
                <a:solidFill>
                  <a:srgbClr val="000066"/>
                </a:solidFill>
                <a:latin typeface="Courier New" charset="0"/>
              </a:rPr>
              <a:t>’</a:t>
            </a:r>
            <a:r>
              <a:rPr lang="en-US" altLang="ja-JP">
                <a:solidFill>
                  <a:srgbClr val="000066"/>
                </a:solidFill>
                <a:latin typeface="Courier New" charset="0"/>
              </a:rPr>
              <a:t>)</a:t>
            </a:r>
          </a:p>
          <a:p>
            <a:pPr algn="l">
              <a:lnSpc>
                <a:spcPct val="100000"/>
              </a:lnSpc>
              <a:tabLst>
                <a:tab pos="900465" algn="l"/>
                <a:tab pos="2251163" algn="l"/>
              </a:tabLst>
            </a:pPr>
            <a:r>
              <a:rPr lang="en-US">
                <a:solidFill>
                  <a:srgbClr val="000066"/>
                </a:solidFill>
                <a:latin typeface="Courier New" charset="0"/>
              </a:rPr>
              <a:t>      s[i] -= (</a:t>
            </a:r>
            <a:r>
              <a:rPr lang="ja-JP" altLang="en-US">
                <a:solidFill>
                  <a:srgbClr val="000066"/>
                </a:solidFill>
                <a:latin typeface="Courier New" charset="0"/>
              </a:rPr>
              <a:t>‘</a:t>
            </a:r>
            <a:r>
              <a:rPr lang="en-US" altLang="ja-JP">
                <a:solidFill>
                  <a:srgbClr val="000066"/>
                </a:solidFill>
                <a:latin typeface="Courier New" charset="0"/>
              </a:rPr>
              <a:t>A</a:t>
            </a:r>
            <a:r>
              <a:rPr lang="ja-JP" altLang="en-US">
                <a:solidFill>
                  <a:srgbClr val="000066"/>
                </a:solidFill>
                <a:latin typeface="Courier New" charset="0"/>
              </a:rPr>
              <a:t>’</a:t>
            </a:r>
            <a:r>
              <a:rPr lang="en-US" altLang="ja-JP">
                <a:solidFill>
                  <a:srgbClr val="000066"/>
                </a:solidFill>
                <a:latin typeface="Courier New" charset="0"/>
              </a:rPr>
              <a:t> – </a:t>
            </a:r>
            <a:r>
              <a:rPr lang="ja-JP" altLang="en-US">
                <a:solidFill>
                  <a:srgbClr val="000066"/>
                </a:solidFill>
                <a:latin typeface="Courier New" charset="0"/>
              </a:rPr>
              <a:t>‘</a:t>
            </a:r>
            <a:r>
              <a:rPr lang="en-US" altLang="ja-JP">
                <a:solidFill>
                  <a:srgbClr val="000066"/>
                </a:solidFill>
                <a:latin typeface="Courier New" charset="0"/>
              </a:rPr>
              <a:t>a</a:t>
            </a:r>
            <a:r>
              <a:rPr lang="ja-JP" altLang="en-US">
                <a:solidFill>
                  <a:srgbClr val="000066"/>
                </a:solidFill>
                <a:latin typeface="Courier New" charset="0"/>
              </a:rPr>
              <a:t>’</a:t>
            </a:r>
            <a:r>
              <a:rPr lang="en-US" altLang="ja-JP">
                <a:solidFill>
                  <a:srgbClr val="000066"/>
                </a:solidFill>
                <a:latin typeface="Courier New" charset="0"/>
              </a:rPr>
              <a:t>);</a:t>
            </a:r>
          </a:p>
          <a:p>
            <a:pPr algn="l">
              <a:lnSpc>
                <a:spcPct val="100000"/>
              </a:lnSpc>
              <a:tabLst>
                <a:tab pos="900465" algn="l"/>
                <a:tab pos="2251163" algn="l"/>
              </a:tabLst>
            </a:pPr>
            <a:r>
              <a:rPr lang="en-US">
                <a:solidFill>
                  <a:srgbClr val="000066"/>
                </a:solidFill>
                <a:latin typeface="Courier New" charset="0"/>
              </a:rPr>
              <a:t>}</a:t>
            </a:r>
          </a:p>
        </p:txBody>
      </p:sp>
      <p:sp>
        <p:nvSpPr>
          <p:cNvPr id="7" name="TextBox 6"/>
          <p:cNvSpPr txBox="1">
            <a:spLocks noChangeArrowheads="1"/>
          </p:cNvSpPr>
          <p:nvPr/>
        </p:nvSpPr>
        <p:spPr bwMode="auto">
          <a:xfrm>
            <a:off x="6372225" y="1978025"/>
            <a:ext cx="27590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52" tIns="45030" rIns="90052" bIns="4503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rPr>
              <a:t>For a string of length n,</a:t>
            </a:r>
          </a:p>
          <a:p>
            <a:pPr algn="l"/>
            <a:r>
              <a:rPr lang="en-US" sz="1800">
                <a:solidFill>
                  <a:srgbClr val="000066"/>
                </a:solidFill>
              </a:rPr>
              <a:t>strlen() takes n steps</a:t>
            </a:r>
          </a:p>
          <a:p>
            <a:pPr algn="l"/>
            <a:r>
              <a:rPr lang="en-US" sz="1800">
                <a:solidFill>
                  <a:srgbClr val="000066"/>
                </a:solidFill>
              </a:rPr>
              <a:t>to search for </a:t>
            </a:r>
            <a:r>
              <a:rPr lang="ja-JP" altLang="en-US" sz="1800">
                <a:solidFill>
                  <a:srgbClr val="000066"/>
                </a:solidFill>
              </a:rPr>
              <a:t>‘</a:t>
            </a:r>
            <a:r>
              <a:rPr lang="en-US" altLang="ja-JP" sz="1800">
                <a:solidFill>
                  <a:srgbClr val="000066"/>
                </a:solidFill>
              </a:rPr>
              <a:t>\0</a:t>
            </a:r>
            <a:r>
              <a:rPr lang="ja-JP" altLang="en-US" sz="1800">
                <a:solidFill>
                  <a:srgbClr val="000066"/>
                </a:solidFill>
              </a:rPr>
              <a:t>’</a:t>
            </a:r>
            <a:r>
              <a:rPr lang="en-US" altLang="ja-JP" sz="1800">
                <a:solidFill>
                  <a:srgbClr val="000066"/>
                </a:solidFill>
              </a:rPr>
              <a:t>, and</a:t>
            </a:r>
          </a:p>
          <a:p>
            <a:pPr algn="l"/>
            <a:r>
              <a:rPr lang="en-US" sz="1800">
                <a:solidFill>
                  <a:srgbClr val="000066"/>
                </a:solidFill>
              </a:rPr>
              <a:t>the loop calls strlen()</a:t>
            </a:r>
          </a:p>
          <a:p>
            <a:pPr algn="l"/>
            <a:r>
              <a:rPr lang="en-US" sz="1800">
                <a:solidFill>
                  <a:srgbClr val="000066"/>
                </a:solidFill>
              </a:rPr>
              <a:t>n times, so overall</a:t>
            </a:r>
          </a:p>
          <a:p>
            <a:pPr algn="l"/>
            <a:r>
              <a:rPr lang="en-US" sz="1800">
                <a:solidFill>
                  <a:srgbClr val="000066"/>
                </a:solidFill>
              </a:rPr>
              <a:t>complexity is n</a:t>
            </a:r>
            <a:r>
              <a:rPr lang="en-US" sz="1800" baseline="30000">
                <a:solidFill>
                  <a:srgbClr val="000066"/>
                </a:solidFill>
              </a:rPr>
              <a:t>2</a:t>
            </a:r>
            <a:r>
              <a:rPr lang="en-US" sz="1800">
                <a:solidFill>
                  <a:srgbClr val="000066"/>
                </a:solidFill>
              </a:rPr>
              <a:t> ---</a:t>
            </a:r>
          </a:p>
          <a:p>
            <a:pPr algn="l"/>
            <a:r>
              <a:rPr lang="en-US" sz="1800">
                <a:solidFill>
                  <a:srgbClr val="000066"/>
                </a:solidFill>
              </a:rPr>
              <a:t>Quadratic!  </a:t>
            </a:r>
          </a:p>
        </p:txBody>
      </p:sp>
      <p:sp>
        <p:nvSpPr>
          <p:cNvPr id="8" name="TextBox 7"/>
          <p:cNvSpPr txBox="1">
            <a:spLocks noChangeArrowheads="1"/>
          </p:cNvSpPr>
          <p:nvPr/>
        </p:nvSpPr>
        <p:spPr bwMode="auto">
          <a:xfrm>
            <a:off x="6391275" y="4259263"/>
            <a:ext cx="2501900"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52" tIns="45030" rIns="90052" bIns="4503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rPr>
              <a:t>Execute strlen() only</a:t>
            </a:r>
          </a:p>
          <a:p>
            <a:pPr algn="l"/>
            <a:r>
              <a:rPr lang="en-US" sz="1800">
                <a:solidFill>
                  <a:srgbClr val="000066"/>
                </a:solidFill>
              </a:rPr>
              <a:t>once outside of loop,</a:t>
            </a:r>
          </a:p>
          <a:p>
            <a:pPr algn="l"/>
            <a:r>
              <a:rPr lang="en-US" sz="1800">
                <a:solidFill>
                  <a:srgbClr val="000066"/>
                </a:solidFill>
              </a:rPr>
              <a:t>since result does not</a:t>
            </a:r>
          </a:p>
          <a:p>
            <a:pPr algn="l"/>
            <a:r>
              <a:rPr lang="en-US" sz="1800">
                <a:solidFill>
                  <a:srgbClr val="000066"/>
                </a:solidFill>
              </a:rPr>
              <a:t>change at each</a:t>
            </a:r>
          </a:p>
          <a:p>
            <a:pPr algn="l"/>
            <a:r>
              <a:rPr lang="en-US" sz="1800">
                <a:solidFill>
                  <a:srgbClr val="000066"/>
                </a:solidFill>
              </a:rPr>
              <a:t>Iteration.</a:t>
            </a:r>
          </a:p>
          <a:p>
            <a:pPr algn="l"/>
            <a:endParaRPr lang="en-US" sz="1800">
              <a:solidFill>
                <a:srgbClr val="000066"/>
              </a:solidFill>
            </a:endParaRPr>
          </a:p>
          <a:p>
            <a:pPr algn="l"/>
            <a:r>
              <a:rPr lang="en-US" sz="1800">
                <a:solidFill>
                  <a:srgbClr val="000066"/>
                </a:solidFill>
              </a:rPr>
              <a:t>Much more scalable!</a:t>
            </a:r>
          </a:p>
          <a:p>
            <a:pPr algn="l"/>
            <a:endParaRPr lang="en-US" sz="1800">
              <a:solidFill>
                <a:srgbClr val="000066"/>
              </a:solidFill>
            </a:endParaRPr>
          </a:p>
          <a:p>
            <a:pPr algn="l"/>
            <a:r>
              <a:rPr lang="en-US" sz="1800">
                <a:solidFill>
                  <a:srgbClr val="000066"/>
                </a:solidFill>
              </a:rPr>
              <a:t>Form of code motion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228600" y="334963"/>
            <a:ext cx="8666163" cy="571500"/>
          </a:xfrm>
        </p:spPr>
        <p:txBody>
          <a:bodyPr/>
          <a:lstStyle/>
          <a:p>
            <a:pPr eaLnBrk="1" hangingPunct="1">
              <a:defRPr/>
            </a:pPr>
            <a:r>
              <a:rPr lang="en-US" smtClean="0">
                <a:cs typeface="+mj-cs"/>
              </a:rPr>
              <a:t>Lower Case Conversion Performance</a:t>
            </a:r>
          </a:p>
        </p:txBody>
      </p:sp>
      <p:sp>
        <p:nvSpPr>
          <p:cNvPr id="88066" name="Rectangle 3"/>
          <p:cNvSpPr>
            <a:spLocks noGrp="1" noChangeArrowheads="1"/>
          </p:cNvSpPr>
          <p:nvPr>
            <p:ph type="body" idx="1"/>
          </p:nvPr>
        </p:nvSpPr>
        <p:spPr>
          <a:xfrm>
            <a:off x="290629" y="1519238"/>
            <a:ext cx="8294687" cy="906462"/>
          </a:xfrm>
        </p:spPr>
        <p:txBody>
          <a:bodyPr/>
          <a:lstStyle/>
          <a:p>
            <a:pPr lvl="1" eaLnBrk="1" hangingPunct="1"/>
            <a:r>
              <a:rPr lang="en-US">
                <a:latin typeface="Helvetica" charset="0"/>
                <a:ea typeface="ＭＳ Ｐゴシック" charset="0"/>
              </a:rPr>
              <a:t>Time quadruples when double string length</a:t>
            </a:r>
          </a:p>
          <a:p>
            <a:pPr lvl="1" eaLnBrk="1" hangingPunct="1"/>
            <a:r>
              <a:rPr lang="en-US">
                <a:latin typeface="Helvetica" charset="0"/>
                <a:ea typeface="ＭＳ Ｐゴシック" charset="0"/>
              </a:rPr>
              <a:t>Quadratic performance</a:t>
            </a:r>
          </a:p>
        </p:txBody>
      </p:sp>
      <p:pic>
        <p:nvPicPr>
          <p:cNvPr id="8806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800" y="2357454"/>
            <a:ext cx="7812088"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Chapter Mapping</a:t>
            </a:r>
          </a:p>
        </p:txBody>
      </p:sp>
      <p:sp>
        <p:nvSpPr>
          <p:cNvPr id="65" name="Vertical Scroll 3"/>
          <p:cNvSpPr>
            <a:spLocks noChangeArrowheads="1"/>
          </p:cNvSpPr>
          <p:nvPr/>
        </p:nvSpPr>
        <p:spPr bwMode="auto">
          <a:xfrm>
            <a:off x="146050" y="1060450"/>
            <a:ext cx="1371600" cy="24384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507" tIns="45507" rIns="45507" bIns="45507" anchor="ctr">
            <a:spAutoFit/>
          </a:bodyPr>
          <a:lstStyle/>
          <a:p>
            <a:endParaRPr lang="en-US">
              <a:solidFill>
                <a:srgbClr val="000066"/>
              </a:solidFill>
            </a:endParaRPr>
          </a:p>
        </p:txBody>
      </p:sp>
      <p:sp>
        <p:nvSpPr>
          <p:cNvPr id="69" name="TextBox 4"/>
          <p:cNvSpPr txBox="1">
            <a:spLocks noChangeArrowheads="1"/>
          </p:cNvSpPr>
          <p:nvPr/>
        </p:nvSpPr>
        <p:spPr bwMode="auto">
          <a:xfrm>
            <a:off x="304800" y="1978025"/>
            <a:ext cx="1081088"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Source</a:t>
            </a:r>
          </a:p>
          <a:p>
            <a:r>
              <a:rPr lang="en-US" sz="1800">
                <a:solidFill>
                  <a:srgbClr val="000066"/>
                </a:solidFill>
              </a:rPr>
              <a:t>code</a:t>
            </a:r>
          </a:p>
        </p:txBody>
      </p:sp>
      <p:cxnSp>
        <p:nvCxnSpPr>
          <p:cNvPr id="70" name="Straight Connector 5"/>
          <p:cNvCxnSpPr>
            <a:cxnSpLocks noChangeShapeType="1"/>
          </p:cNvCxnSpPr>
          <p:nvPr/>
        </p:nvCxnSpPr>
        <p:spPr bwMode="auto">
          <a:xfrm>
            <a:off x="457200" y="1368425"/>
            <a:ext cx="760413"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1" name="Straight Connector 6"/>
          <p:cNvCxnSpPr>
            <a:cxnSpLocks noChangeShapeType="1"/>
          </p:cNvCxnSpPr>
          <p:nvPr/>
        </p:nvCxnSpPr>
        <p:spPr bwMode="auto">
          <a:xfrm>
            <a:off x="457200" y="1520825"/>
            <a:ext cx="760413"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2" name="Straight Connector 7"/>
          <p:cNvCxnSpPr>
            <a:cxnSpLocks noChangeShapeType="1"/>
          </p:cNvCxnSpPr>
          <p:nvPr/>
        </p:nvCxnSpPr>
        <p:spPr bwMode="auto">
          <a:xfrm>
            <a:off x="457200" y="1673225"/>
            <a:ext cx="760413"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3" name="Straight Connector 8"/>
          <p:cNvCxnSpPr>
            <a:cxnSpLocks noChangeShapeType="1"/>
          </p:cNvCxnSpPr>
          <p:nvPr/>
        </p:nvCxnSpPr>
        <p:spPr bwMode="auto">
          <a:xfrm>
            <a:off x="457200" y="1825625"/>
            <a:ext cx="760413"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4" name="Straight Connector 9"/>
          <p:cNvCxnSpPr>
            <a:cxnSpLocks noChangeShapeType="1"/>
          </p:cNvCxnSpPr>
          <p:nvPr/>
        </p:nvCxnSpPr>
        <p:spPr bwMode="auto">
          <a:xfrm>
            <a:off x="457200" y="2889250"/>
            <a:ext cx="760413"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5" name="Straight Connector 10"/>
          <p:cNvCxnSpPr>
            <a:cxnSpLocks noChangeShapeType="1"/>
          </p:cNvCxnSpPr>
          <p:nvPr/>
        </p:nvCxnSpPr>
        <p:spPr bwMode="auto">
          <a:xfrm>
            <a:off x="457200" y="3040063"/>
            <a:ext cx="760413"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6" name="Straight Connector 11"/>
          <p:cNvCxnSpPr>
            <a:cxnSpLocks noChangeShapeType="1"/>
          </p:cNvCxnSpPr>
          <p:nvPr/>
        </p:nvCxnSpPr>
        <p:spPr bwMode="auto">
          <a:xfrm>
            <a:off x="457200" y="3192463"/>
            <a:ext cx="760413"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77" name="Straight Connector 12"/>
          <p:cNvCxnSpPr>
            <a:cxnSpLocks noChangeShapeType="1"/>
          </p:cNvCxnSpPr>
          <p:nvPr/>
        </p:nvCxnSpPr>
        <p:spPr bwMode="auto">
          <a:xfrm>
            <a:off x="457200" y="3344863"/>
            <a:ext cx="760413"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78" name="Right Arrow 13"/>
          <p:cNvSpPr>
            <a:spLocks noChangeArrowheads="1"/>
          </p:cNvSpPr>
          <p:nvPr/>
        </p:nvSpPr>
        <p:spPr bwMode="auto">
          <a:xfrm>
            <a:off x="1593850" y="2014538"/>
            <a:ext cx="533400" cy="687387"/>
          </a:xfrm>
          <a:prstGeom prst="rightArrow">
            <a:avLst>
              <a:gd name="adj1" fmla="val 50000"/>
              <a:gd name="adj2" fmla="val 50005"/>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507" tIns="45507" rIns="45507" bIns="45507" anchor="ctr">
            <a:spAutoFit/>
          </a:bodyPr>
          <a:lstStyle/>
          <a:p>
            <a:endParaRPr lang="en-US">
              <a:solidFill>
                <a:srgbClr val="000066"/>
              </a:solidFill>
            </a:endParaRPr>
          </a:p>
        </p:txBody>
      </p:sp>
      <p:sp>
        <p:nvSpPr>
          <p:cNvPr id="79" name="Right Arrow 16"/>
          <p:cNvSpPr>
            <a:spLocks noChangeArrowheads="1"/>
          </p:cNvSpPr>
          <p:nvPr/>
        </p:nvSpPr>
        <p:spPr bwMode="auto">
          <a:xfrm>
            <a:off x="3879850" y="2014538"/>
            <a:ext cx="609600" cy="687387"/>
          </a:xfrm>
          <a:prstGeom prst="rightArrow">
            <a:avLst>
              <a:gd name="adj1" fmla="val 50000"/>
              <a:gd name="adj2" fmla="val 50005"/>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507" tIns="45507" rIns="45507" bIns="45507" anchor="ctr">
            <a:spAutoFit/>
          </a:bodyPr>
          <a:lstStyle/>
          <a:p>
            <a:endParaRPr lang="en-US">
              <a:solidFill>
                <a:srgbClr val="000066"/>
              </a:solidFill>
            </a:endParaRPr>
          </a:p>
        </p:txBody>
      </p:sp>
      <p:sp>
        <p:nvSpPr>
          <p:cNvPr id="80" name="TextBox 18"/>
          <p:cNvSpPr txBox="1">
            <a:spLocks noChangeArrowheads="1"/>
          </p:cNvSpPr>
          <p:nvPr/>
        </p:nvSpPr>
        <p:spPr bwMode="auto">
          <a:xfrm>
            <a:off x="4538663" y="1978025"/>
            <a:ext cx="1285875"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81" name="Straight Connector 23"/>
          <p:cNvCxnSpPr>
            <a:cxnSpLocks noChangeShapeType="1"/>
          </p:cNvCxnSpPr>
          <p:nvPr/>
        </p:nvCxnSpPr>
        <p:spPr bwMode="auto">
          <a:xfrm>
            <a:off x="4794250" y="2889250"/>
            <a:ext cx="760413"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82" name="Straight Connector 24"/>
          <p:cNvCxnSpPr>
            <a:cxnSpLocks noChangeShapeType="1"/>
          </p:cNvCxnSpPr>
          <p:nvPr/>
        </p:nvCxnSpPr>
        <p:spPr bwMode="auto">
          <a:xfrm>
            <a:off x="4794250" y="3040063"/>
            <a:ext cx="760413"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83" name="Straight Connector 25"/>
          <p:cNvCxnSpPr>
            <a:cxnSpLocks noChangeShapeType="1"/>
          </p:cNvCxnSpPr>
          <p:nvPr/>
        </p:nvCxnSpPr>
        <p:spPr bwMode="auto">
          <a:xfrm>
            <a:off x="4794250" y="3192463"/>
            <a:ext cx="760413"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84" name="Straight Connector 26"/>
          <p:cNvCxnSpPr>
            <a:cxnSpLocks noChangeShapeType="1"/>
          </p:cNvCxnSpPr>
          <p:nvPr/>
        </p:nvCxnSpPr>
        <p:spPr bwMode="auto">
          <a:xfrm>
            <a:off x="4794250" y="3344863"/>
            <a:ext cx="760413"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85" name="Right Arrow 27"/>
          <p:cNvSpPr>
            <a:spLocks noChangeArrowheads="1"/>
          </p:cNvSpPr>
          <p:nvPr/>
        </p:nvSpPr>
        <p:spPr bwMode="auto">
          <a:xfrm>
            <a:off x="6089650" y="2014538"/>
            <a:ext cx="609600" cy="687387"/>
          </a:xfrm>
          <a:prstGeom prst="rightArrow">
            <a:avLst>
              <a:gd name="adj1" fmla="val 50000"/>
              <a:gd name="adj2" fmla="val 50005"/>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507" tIns="45507" rIns="45507" bIns="45507" anchor="ctr">
            <a:spAutoFit/>
          </a:bodyPr>
          <a:lstStyle/>
          <a:p>
            <a:endParaRPr lang="en-US">
              <a:solidFill>
                <a:srgbClr val="000066"/>
              </a:solidFill>
            </a:endParaRPr>
          </a:p>
        </p:txBody>
      </p:sp>
      <p:sp>
        <p:nvSpPr>
          <p:cNvPr id="86" name="Down Arrow 31"/>
          <p:cNvSpPr>
            <a:spLocks noChangeArrowheads="1"/>
          </p:cNvSpPr>
          <p:nvPr/>
        </p:nvSpPr>
        <p:spPr bwMode="auto">
          <a:xfrm>
            <a:off x="7289800" y="3062288"/>
            <a:ext cx="552450" cy="458787"/>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507" tIns="45507" rIns="45507" bIns="45507" anchor="ctr">
            <a:spAutoFit/>
          </a:bodyPr>
          <a:lstStyle/>
          <a:p>
            <a:endParaRPr lang="en-US">
              <a:solidFill>
                <a:srgbClr val="000066"/>
              </a:solidFill>
            </a:endParaRPr>
          </a:p>
        </p:txBody>
      </p:sp>
      <p:sp>
        <p:nvSpPr>
          <p:cNvPr id="87" name="TextBox 54"/>
          <p:cNvSpPr txBox="1">
            <a:spLocks noChangeArrowheads="1"/>
          </p:cNvSpPr>
          <p:nvPr/>
        </p:nvSpPr>
        <p:spPr bwMode="auto">
          <a:xfrm>
            <a:off x="4718050" y="1176338"/>
            <a:ext cx="9906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88" name="TextBox 55"/>
          <p:cNvSpPr txBox="1">
            <a:spLocks noChangeArrowheads="1"/>
          </p:cNvSpPr>
          <p:nvPr/>
        </p:nvSpPr>
        <p:spPr bwMode="auto">
          <a:xfrm>
            <a:off x="4718050" y="1403350"/>
            <a:ext cx="990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89" name="TextBox 56"/>
          <p:cNvSpPr txBox="1">
            <a:spLocks noChangeArrowheads="1"/>
          </p:cNvSpPr>
          <p:nvPr/>
        </p:nvSpPr>
        <p:spPr bwMode="auto">
          <a:xfrm>
            <a:off x="4608513" y="1631950"/>
            <a:ext cx="1209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sp>
        <p:nvSpPr>
          <p:cNvPr id="90" name="TextBox 89"/>
          <p:cNvSpPr txBox="1">
            <a:spLocks noChangeArrowheads="1"/>
          </p:cNvSpPr>
          <p:nvPr/>
        </p:nvSpPr>
        <p:spPr bwMode="auto">
          <a:xfrm>
            <a:off x="4489450" y="531813"/>
            <a:ext cx="1603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3</a:t>
            </a:r>
          </a:p>
        </p:txBody>
      </p:sp>
      <p:sp>
        <p:nvSpPr>
          <p:cNvPr id="91" name="TextBox 90"/>
          <p:cNvSpPr txBox="1">
            <a:spLocks noChangeArrowheads="1"/>
          </p:cNvSpPr>
          <p:nvPr/>
        </p:nvSpPr>
        <p:spPr bwMode="auto">
          <a:xfrm>
            <a:off x="6621463" y="1319213"/>
            <a:ext cx="1603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7</a:t>
            </a:r>
          </a:p>
        </p:txBody>
      </p:sp>
      <p:sp>
        <p:nvSpPr>
          <p:cNvPr id="93" name="TextBox 92"/>
          <p:cNvSpPr txBox="1">
            <a:spLocks noChangeArrowheads="1"/>
          </p:cNvSpPr>
          <p:nvPr/>
        </p:nvSpPr>
        <p:spPr bwMode="auto">
          <a:xfrm>
            <a:off x="7527925" y="3575050"/>
            <a:ext cx="1603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2</a:t>
            </a:r>
          </a:p>
        </p:txBody>
      </p:sp>
      <p:sp>
        <p:nvSpPr>
          <p:cNvPr id="94" name="TextBox 15"/>
          <p:cNvSpPr txBox="1">
            <a:spLocks noChangeArrowheads="1"/>
          </p:cNvSpPr>
          <p:nvPr/>
        </p:nvSpPr>
        <p:spPr bwMode="auto">
          <a:xfrm>
            <a:off x="2127250" y="1974850"/>
            <a:ext cx="174625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sp>
        <p:nvSpPr>
          <p:cNvPr id="95" name="TextBox 29"/>
          <p:cNvSpPr txBox="1">
            <a:spLocks noChangeArrowheads="1"/>
          </p:cNvSpPr>
          <p:nvPr/>
        </p:nvSpPr>
        <p:spPr bwMode="auto">
          <a:xfrm>
            <a:off x="6927850" y="1898650"/>
            <a:ext cx="1363663"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sp>
        <p:nvSpPr>
          <p:cNvPr id="96" name="Vertical Scroll 3"/>
          <p:cNvSpPr>
            <a:spLocks noChangeArrowheads="1"/>
          </p:cNvSpPr>
          <p:nvPr/>
        </p:nvSpPr>
        <p:spPr bwMode="auto">
          <a:xfrm>
            <a:off x="4489450" y="1060450"/>
            <a:ext cx="1371600" cy="24384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507" tIns="45507" rIns="45507" bIns="45507" anchor="ctr">
            <a:spAutoFit/>
          </a:bodyPr>
          <a:lstStyle/>
          <a:p>
            <a:endParaRPr lang="en-US">
              <a:solidFill>
                <a:srgbClr val="000066"/>
              </a:solidFill>
            </a:endParaRPr>
          </a:p>
        </p:txBody>
      </p:sp>
      <p:sp>
        <p:nvSpPr>
          <p:cNvPr id="97" name="Rounded Rectangle 28"/>
          <p:cNvSpPr>
            <a:spLocks noChangeArrowheads="1"/>
          </p:cNvSpPr>
          <p:nvPr/>
        </p:nvSpPr>
        <p:spPr bwMode="auto">
          <a:xfrm>
            <a:off x="7004050" y="174625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sp>
        <p:nvSpPr>
          <p:cNvPr id="98" name="Rounded Rectangle 14"/>
          <p:cNvSpPr>
            <a:spLocks noChangeArrowheads="1"/>
          </p:cNvSpPr>
          <p:nvPr/>
        </p:nvSpPr>
        <p:spPr bwMode="auto">
          <a:xfrm>
            <a:off x="2203450" y="1752600"/>
            <a:ext cx="15240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pic>
        <p:nvPicPr>
          <p:cNvPr id="99"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7638" y="5095875"/>
            <a:ext cx="1978025"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TextBox 33"/>
          <p:cNvSpPr txBox="1">
            <a:spLocks noChangeArrowheads="1"/>
          </p:cNvSpPr>
          <p:nvPr/>
        </p:nvSpPr>
        <p:spPr bwMode="auto">
          <a:xfrm>
            <a:off x="6848475" y="4867275"/>
            <a:ext cx="108108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 </a:t>
            </a:r>
          </a:p>
          <a:p>
            <a:r>
              <a:rPr lang="en-US" sz="1800">
                <a:solidFill>
                  <a:srgbClr val="000066"/>
                </a:solidFill>
              </a:rPr>
              <a:t>data</a:t>
            </a:r>
          </a:p>
        </p:txBody>
      </p:sp>
      <p:sp>
        <p:nvSpPr>
          <p:cNvPr id="101" name="TextBox 42"/>
          <p:cNvSpPr txBox="1">
            <a:spLocks noChangeArrowheads="1"/>
          </p:cNvSpPr>
          <p:nvPr/>
        </p:nvSpPr>
        <p:spPr bwMode="auto">
          <a:xfrm>
            <a:off x="6772275" y="4141788"/>
            <a:ext cx="1209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102" name="TextBox 43"/>
          <p:cNvSpPr txBox="1">
            <a:spLocks noChangeArrowheads="1"/>
          </p:cNvSpPr>
          <p:nvPr/>
        </p:nvSpPr>
        <p:spPr bwMode="auto">
          <a:xfrm>
            <a:off x="6772275" y="4370388"/>
            <a:ext cx="1209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103" name="TextBox 44"/>
          <p:cNvSpPr txBox="1">
            <a:spLocks noChangeArrowheads="1"/>
          </p:cNvSpPr>
          <p:nvPr/>
        </p:nvSpPr>
        <p:spPr bwMode="auto">
          <a:xfrm>
            <a:off x="6784975" y="4598988"/>
            <a:ext cx="11842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104" name="TextBox 45"/>
          <p:cNvSpPr txBox="1">
            <a:spLocks noChangeArrowheads="1"/>
          </p:cNvSpPr>
          <p:nvPr/>
        </p:nvSpPr>
        <p:spPr bwMode="auto">
          <a:xfrm>
            <a:off x="4260850" y="5008563"/>
            <a:ext cx="10810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105" name="TextBox 46"/>
          <p:cNvSpPr txBox="1">
            <a:spLocks noChangeArrowheads="1"/>
          </p:cNvSpPr>
          <p:nvPr/>
        </p:nvSpPr>
        <p:spPr bwMode="auto">
          <a:xfrm>
            <a:off x="6797675" y="5891213"/>
            <a:ext cx="11588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106" name="TextBox 47"/>
          <p:cNvSpPr txBox="1">
            <a:spLocks noChangeArrowheads="1"/>
          </p:cNvSpPr>
          <p:nvPr/>
        </p:nvSpPr>
        <p:spPr bwMode="auto">
          <a:xfrm>
            <a:off x="6791325" y="6119813"/>
            <a:ext cx="1171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107" name="TextBox 48"/>
          <p:cNvSpPr txBox="1">
            <a:spLocks noChangeArrowheads="1"/>
          </p:cNvSpPr>
          <p:nvPr/>
        </p:nvSpPr>
        <p:spPr bwMode="auto">
          <a:xfrm>
            <a:off x="6784975" y="6348413"/>
            <a:ext cx="11842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sp>
        <p:nvSpPr>
          <p:cNvPr id="108" name="Left Arrow 50"/>
          <p:cNvSpPr>
            <a:spLocks noChangeArrowheads="1"/>
          </p:cNvSpPr>
          <p:nvPr/>
        </p:nvSpPr>
        <p:spPr bwMode="auto">
          <a:xfrm>
            <a:off x="6089650" y="5170488"/>
            <a:ext cx="533400" cy="687387"/>
          </a:xfrm>
          <a:prstGeom prst="left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507" tIns="45507" rIns="45507" bIns="45507" anchor="ctr">
            <a:spAutoFit/>
          </a:bodyPr>
          <a:lstStyle/>
          <a:p>
            <a:endParaRPr lang="en-US">
              <a:solidFill>
                <a:srgbClr val="000066"/>
              </a:solidFill>
            </a:endParaRPr>
          </a:p>
        </p:txBody>
      </p:sp>
      <p:sp>
        <p:nvSpPr>
          <p:cNvPr id="109" name="Curved Right Arrow 51"/>
          <p:cNvSpPr>
            <a:spLocks noChangeArrowheads="1"/>
          </p:cNvSpPr>
          <p:nvPr/>
        </p:nvSpPr>
        <p:spPr bwMode="auto">
          <a:xfrm>
            <a:off x="2355850" y="5421313"/>
            <a:ext cx="1524000" cy="668337"/>
          </a:xfrm>
          <a:prstGeom prst="curvedRightArrow">
            <a:avLst>
              <a:gd name="adj1" fmla="val 25000"/>
              <a:gd name="adj2" fmla="val 50000"/>
              <a:gd name="adj3" fmla="val 24988"/>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507" tIns="45507" rIns="45507" bIns="45507" anchor="ctr">
            <a:spAutoFit/>
          </a:bodyPr>
          <a:lstStyle/>
          <a:p>
            <a:endParaRPr lang="en-US">
              <a:solidFill>
                <a:srgbClr val="000066"/>
              </a:solidFill>
            </a:endParaRPr>
          </a:p>
        </p:txBody>
      </p:sp>
      <p:sp>
        <p:nvSpPr>
          <p:cNvPr id="110" name="TextBox 52"/>
          <p:cNvSpPr txBox="1">
            <a:spLocks noChangeArrowheads="1"/>
          </p:cNvSpPr>
          <p:nvPr/>
        </p:nvSpPr>
        <p:spPr bwMode="auto">
          <a:xfrm>
            <a:off x="2435225" y="4716463"/>
            <a:ext cx="12096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pic>
        <p:nvPicPr>
          <p:cNvPr id="111"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0263"/>
            <a:ext cx="18256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TextBox 111"/>
          <p:cNvSpPr txBox="1">
            <a:spLocks noChangeArrowheads="1"/>
          </p:cNvSpPr>
          <p:nvPr/>
        </p:nvSpPr>
        <p:spPr bwMode="auto">
          <a:xfrm>
            <a:off x="3175" y="6084888"/>
            <a:ext cx="33448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Chapters 3, 4, 5 and 6</a:t>
            </a:r>
          </a:p>
        </p:txBody>
      </p:sp>
      <p:sp>
        <p:nvSpPr>
          <p:cNvPr id="113" name="TextBox 112"/>
          <p:cNvSpPr txBox="1">
            <a:spLocks noChangeArrowheads="1"/>
          </p:cNvSpPr>
          <p:nvPr/>
        </p:nvSpPr>
        <p:spPr bwMode="auto">
          <a:xfrm>
            <a:off x="4332288" y="4564063"/>
            <a:ext cx="1603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9</a:t>
            </a:r>
          </a:p>
        </p:txBody>
      </p:sp>
      <p:sp>
        <p:nvSpPr>
          <p:cNvPr id="114" name="TextBox 113"/>
          <p:cNvSpPr txBox="1">
            <a:spLocks noChangeArrowheads="1"/>
          </p:cNvSpPr>
          <p:nvPr/>
        </p:nvSpPr>
        <p:spPr bwMode="auto">
          <a:xfrm>
            <a:off x="168275" y="3727450"/>
            <a:ext cx="1600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5 </a:t>
            </a:r>
          </a:p>
        </p:txBody>
      </p:sp>
      <p:sp>
        <p:nvSpPr>
          <p:cNvPr id="115" name="TextBox 114"/>
          <p:cNvSpPr txBox="1">
            <a:spLocks noChangeArrowheads="1"/>
          </p:cNvSpPr>
          <p:nvPr/>
        </p:nvSpPr>
        <p:spPr bwMode="auto">
          <a:xfrm>
            <a:off x="7527925" y="3575050"/>
            <a:ext cx="1603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42" tIns="45507" rIns="91042" bIns="45507">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dirty="0">
                <a:solidFill>
                  <a:srgbClr val="FF0000"/>
                </a:solidFill>
              </a:rPr>
              <a:t>Chapter 2</a:t>
            </a:r>
          </a:p>
        </p:txBody>
      </p:sp>
      <p:sp>
        <p:nvSpPr>
          <p:cNvPr id="116" name="Vertical Scroll 3"/>
          <p:cNvSpPr>
            <a:spLocks noChangeArrowheads="1"/>
          </p:cNvSpPr>
          <p:nvPr/>
        </p:nvSpPr>
        <p:spPr bwMode="auto">
          <a:xfrm>
            <a:off x="6546850" y="395605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507" tIns="45507" rIns="45507" bIns="45507" anchor="ctr">
            <a:spAutoFit/>
          </a:bodyPr>
          <a:lstStyle/>
          <a:p>
            <a:endParaRPr lang="en-US">
              <a:solidFill>
                <a:srgbClr val="000066"/>
              </a:solidFill>
            </a:endParaRPr>
          </a:p>
        </p:txBody>
      </p:sp>
      <p:grpSp>
        <p:nvGrpSpPr>
          <p:cNvPr id="8" name="Group 7"/>
          <p:cNvGrpSpPr/>
          <p:nvPr/>
        </p:nvGrpSpPr>
        <p:grpSpPr>
          <a:xfrm>
            <a:off x="2282829" y="3346450"/>
            <a:ext cx="2160588" cy="1619250"/>
            <a:chOff x="2282829" y="3346450"/>
            <a:chExt cx="2160588" cy="1619250"/>
          </a:xfrm>
        </p:grpSpPr>
        <p:grpSp>
          <p:nvGrpSpPr>
            <p:cNvPr id="3" name="Group 54"/>
            <p:cNvGrpSpPr>
              <a:grpSpLocks/>
            </p:cNvGrpSpPr>
            <p:nvPr/>
          </p:nvGrpSpPr>
          <p:grpSpPr bwMode="auto">
            <a:xfrm>
              <a:off x="2282829" y="3346450"/>
              <a:ext cx="2160588" cy="1619250"/>
              <a:chOff x="2286369" y="2971800"/>
              <a:chExt cx="2163047" cy="1622432"/>
            </a:xfrm>
          </p:grpSpPr>
          <p:sp>
            <p:nvSpPr>
              <p:cNvPr id="67635" name="Left-Right Arrow 51"/>
              <p:cNvSpPr>
                <a:spLocks noChangeArrowheads="1"/>
              </p:cNvSpPr>
              <p:nvPr/>
            </p:nvSpPr>
            <p:spPr bwMode="auto">
              <a:xfrm rot="1993966">
                <a:off x="3625213" y="3904947"/>
                <a:ext cx="824203" cy="689285"/>
              </a:xfrm>
              <a:prstGeom prst="leftRightArrow">
                <a:avLst>
                  <a:gd name="adj1" fmla="val 50000"/>
                  <a:gd name="adj2" fmla="val 49999"/>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67636" name="TextBox 29"/>
              <p:cNvSpPr txBox="1">
                <a:spLocks noChangeArrowheads="1"/>
              </p:cNvSpPr>
              <p:nvPr/>
            </p:nvSpPr>
            <p:spPr bwMode="auto">
              <a:xfrm>
                <a:off x="2512067" y="3429828"/>
                <a:ext cx="1274808"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Operating</a:t>
                </a:r>
              </a:p>
              <a:p>
                <a:r>
                  <a:rPr lang="en-US" sz="1800">
                    <a:solidFill>
                      <a:srgbClr val="000066"/>
                    </a:solidFill>
                  </a:rPr>
                  <a:t>System</a:t>
                </a:r>
              </a:p>
            </p:txBody>
          </p:sp>
          <p:sp>
            <p:nvSpPr>
              <p:cNvPr id="67637" name="TextBox 53"/>
              <p:cNvSpPr txBox="1">
                <a:spLocks noChangeArrowheads="1"/>
              </p:cNvSpPr>
              <p:nvPr/>
            </p:nvSpPr>
            <p:spPr bwMode="auto">
              <a:xfrm>
                <a:off x="2286369" y="2971800"/>
                <a:ext cx="16042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8</a:t>
                </a:r>
              </a:p>
            </p:txBody>
          </p:sp>
        </p:grpSp>
        <p:sp>
          <p:nvSpPr>
            <p:cNvPr id="117" name="Oval 50"/>
            <p:cNvSpPr>
              <a:spLocks noChangeArrowheads="1"/>
            </p:cNvSpPr>
            <p:nvPr/>
          </p:nvSpPr>
          <p:spPr bwMode="auto">
            <a:xfrm>
              <a:off x="2584450" y="3498850"/>
              <a:ext cx="1143000" cy="11430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grpSp>
    </p:spTree>
    <p:extLst>
      <p:ext uri="{BB962C8B-B14F-4D97-AF65-F5344CB8AC3E}">
        <p14:creationId xmlns:p14="http://schemas.microsoft.com/office/powerpoint/2010/main" val="53659614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500"/>
                                        <p:tgtEl>
                                          <p:spTgt spid="1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fade">
                                      <p:cBhvr>
                                        <p:cTn id="3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112" grpId="0"/>
      <p:bldP spid="113" grpId="0"/>
      <p:bldP spid="114" grpId="0"/>
      <p:bldP spid="1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52400" y="304800"/>
            <a:ext cx="8826500" cy="571500"/>
          </a:xfrm>
          <a:effectLst>
            <a:outerShdw blurRad="63500" dist="53882" dir="2700000" algn="ctr" rotWithShape="0">
              <a:srgbClr val="969696"/>
            </a:outerShdw>
          </a:effectLst>
        </p:spPr>
        <p:txBody>
          <a:bodyPr/>
          <a:lstStyle/>
          <a:p>
            <a:pPr eaLnBrk="1" hangingPunct="1">
              <a:defRPr/>
            </a:pPr>
            <a:r>
              <a:rPr lang="en-US" smtClean="0">
                <a:cs typeface="+mj-cs"/>
              </a:rPr>
              <a:t>Optimization Blocker: Procedure Calls</a:t>
            </a:r>
          </a:p>
        </p:txBody>
      </p:sp>
      <p:sp>
        <p:nvSpPr>
          <p:cNvPr id="402435" name="Rectangle 3"/>
          <p:cNvSpPr>
            <a:spLocks noGrp="1" noChangeArrowheads="1"/>
          </p:cNvSpPr>
          <p:nvPr>
            <p:ph type="body" idx="1"/>
          </p:nvPr>
        </p:nvSpPr>
        <p:spPr>
          <a:xfrm>
            <a:off x="152400" y="989013"/>
            <a:ext cx="8826500" cy="5056187"/>
          </a:xfrm>
        </p:spPr>
        <p:txBody>
          <a:bodyPr lIns="89109" rIns="89109"/>
          <a:lstStyle/>
          <a:p>
            <a:pPr marL="379936" indent="-379936" eaLnBrk="1" hangingPunct="1">
              <a:defRPr/>
            </a:pPr>
            <a:r>
              <a:rPr lang="en-US" i="1" dirty="0" smtClean="0">
                <a:cs typeface="+mn-cs"/>
              </a:rPr>
              <a:t>Why </a:t>
            </a:r>
            <a:r>
              <a:rPr lang="en-US" i="1" dirty="0" err="1" smtClean="0">
                <a:cs typeface="+mn-cs"/>
              </a:rPr>
              <a:t>couldn</a:t>
            </a:r>
            <a:r>
              <a:rPr lang="ja-JP" altLang="en-US" i="1" dirty="0" smtClean="0">
                <a:latin typeface="Arial"/>
                <a:cs typeface="+mn-cs"/>
              </a:rPr>
              <a:t>’</a:t>
            </a:r>
            <a:r>
              <a:rPr lang="en-US" i="1" dirty="0" err="1" smtClean="0">
                <a:cs typeface="+mn-cs"/>
              </a:rPr>
              <a:t>t</a:t>
            </a:r>
            <a:r>
              <a:rPr lang="en-US" i="1" dirty="0" smtClean="0">
                <a:cs typeface="+mn-cs"/>
              </a:rPr>
              <a:t> the compiler move </a:t>
            </a:r>
            <a:r>
              <a:rPr lang="en-US" dirty="0" err="1" smtClean="0">
                <a:latin typeface="Courier New" charset="0"/>
                <a:cs typeface="+mn-cs"/>
              </a:rPr>
              <a:t>vec_length</a:t>
            </a:r>
            <a:r>
              <a:rPr lang="en-US" i="1" dirty="0" smtClean="0">
                <a:cs typeface="+mn-cs"/>
              </a:rPr>
              <a:t> or </a:t>
            </a:r>
            <a:r>
              <a:rPr lang="en-US" dirty="0" err="1" smtClean="0">
                <a:latin typeface="Courier New" charset="0"/>
                <a:cs typeface="+mn-cs"/>
              </a:rPr>
              <a:t>strlen</a:t>
            </a:r>
            <a:r>
              <a:rPr lang="en-US" i="1" dirty="0" smtClean="0">
                <a:cs typeface="+mn-cs"/>
              </a:rPr>
              <a:t> out of the inner loop?</a:t>
            </a:r>
          </a:p>
          <a:p>
            <a:pPr marL="733292" lvl="1" indent="-242347" eaLnBrk="1" hangingPunct="1">
              <a:defRPr/>
            </a:pPr>
            <a:r>
              <a:rPr lang="en-US" dirty="0" smtClean="0"/>
              <a:t>Procedure may have side effects</a:t>
            </a:r>
          </a:p>
          <a:p>
            <a:pPr marL="1128860" lvl="2" indent="-234527" eaLnBrk="1" hangingPunct="1">
              <a:defRPr/>
            </a:pPr>
            <a:r>
              <a:rPr lang="en-US" dirty="0" smtClean="0"/>
              <a:t>Alters global state each time called</a:t>
            </a:r>
          </a:p>
          <a:p>
            <a:pPr marL="733292" lvl="1" indent="-242347" eaLnBrk="1" hangingPunct="1">
              <a:defRPr/>
            </a:pPr>
            <a:r>
              <a:rPr lang="en-US" dirty="0" smtClean="0"/>
              <a:t>Function may not return same value for given arguments</a:t>
            </a:r>
          </a:p>
          <a:p>
            <a:pPr marL="1128860" lvl="2" indent="-234527" eaLnBrk="1" hangingPunct="1">
              <a:defRPr/>
            </a:pPr>
            <a:r>
              <a:rPr lang="en-US" dirty="0" smtClean="0"/>
              <a:t>Depends on other parts of global state</a:t>
            </a:r>
          </a:p>
          <a:p>
            <a:pPr marL="1128860" lvl="2" indent="-234527" eaLnBrk="1" hangingPunct="1">
              <a:defRPr/>
            </a:pPr>
            <a:r>
              <a:rPr lang="en-US" dirty="0" smtClean="0"/>
              <a:t>Procedure </a:t>
            </a:r>
            <a:r>
              <a:rPr lang="en-US" dirty="0" smtClean="0">
                <a:latin typeface="Courier New" charset="0"/>
              </a:rPr>
              <a:t>lower</a:t>
            </a:r>
            <a:r>
              <a:rPr lang="en-US" dirty="0" smtClean="0"/>
              <a:t> could interact with </a:t>
            </a:r>
            <a:r>
              <a:rPr lang="en-US" dirty="0" err="1" smtClean="0">
                <a:latin typeface="Courier New" charset="0"/>
              </a:rPr>
              <a:t>strlen</a:t>
            </a:r>
            <a:endParaRPr lang="en-US" dirty="0" smtClean="0"/>
          </a:p>
          <a:p>
            <a:pPr marL="379936" indent="-379936" eaLnBrk="1" hangingPunct="1">
              <a:defRPr/>
            </a:pPr>
            <a:r>
              <a:rPr lang="en-US" i="1" dirty="0" smtClean="0">
                <a:cs typeface="+mn-cs"/>
              </a:rPr>
              <a:t>Why </a:t>
            </a:r>
            <a:r>
              <a:rPr lang="en-US" i="1" dirty="0" err="1" smtClean="0">
                <a:cs typeface="+mn-cs"/>
              </a:rPr>
              <a:t>doesn</a:t>
            </a:r>
            <a:r>
              <a:rPr lang="ja-JP" altLang="en-US" i="1" dirty="0" smtClean="0">
                <a:latin typeface="Arial"/>
                <a:cs typeface="+mn-cs"/>
              </a:rPr>
              <a:t>’</a:t>
            </a:r>
            <a:r>
              <a:rPr lang="en-US" i="1" dirty="0" err="1" smtClean="0">
                <a:cs typeface="+mn-cs"/>
              </a:rPr>
              <a:t>t</a:t>
            </a:r>
            <a:r>
              <a:rPr lang="en-US" i="1" dirty="0" smtClean="0">
                <a:cs typeface="+mn-cs"/>
              </a:rPr>
              <a:t> compiler look at code for </a:t>
            </a:r>
            <a:r>
              <a:rPr lang="en-US" dirty="0" err="1" smtClean="0">
                <a:latin typeface="Courier New" charset="0"/>
                <a:cs typeface="+mn-cs"/>
              </a:rPr>
              <a:t>vec_len</a:t>
            </a:r>
            <a:r>
              <a:rPr lang="en-US" i="1" dirty="0" smtClean="0">
                <a:cs typeface="+mn-cs"/>
              </a:rPr>
              <a:t> or </a:t>
            </a:r>
            <a:r>
              <a:rPr lang="en-US" dirty="0" err="1" smtClean="0">
                <a:latin typeface="Courier New" charset="0"/>
                <a:cs typeface="+mn-cs"/>
              </a:rPr>
              <a:t>strlen</a:t>
            </a:r>
            <a:r>
              <a:rPr lang="en-US" i="1" dirty="0" smtClean="0">
                <a:cs typeface="+mn-cs"/>
              </a:rPr>
              <a:t>?</a:t>
            </a:r>
          </a:p>
          <a:p>
            <a:pPr marL="733292" lvl="1" indent="-242347" eaLnBrk="1" hangingPunct="1">
              <a:defRPr/>
            </a:pPr>
            <a:r>
              <a:rPr lang="en-US" dirty="0" err="1"/>
              <a:t>Interprocedural</a:t>
            </a:r>
            <a:r>
              <a:rPr lang="en-US" dirty="0"/>
              <a:t> optimization is not used extensively due to cost</a:t>
            </a:r>
          </a:p>
          <a:p>
            <a:pPr marL="733292" lvl="1" indent="-242347" eaLnBrk="1" hangingPunct="1">
              <a:defRPr/>
            </a:pPr>
            <a:r>
              <a:rPr lang="en-US" dirty="0" smtClean="0"/>
              <a:t>Linker may overload with different version</a:t>
            </a:r>
          </a:p>
          <a:p>
            <a:pPr marL="1128860" lvl="2" indent="-234527" eaLnBrk="1" hangingPunct="1">
              <a:defRPr/>
            </a:pPr>
            <a:r>
              <a:rPr lang="en-US" dirty="0" smtClean="0"/>
              <a:t>Unless declared static</a:t>
            </a:r>
          </a:p>
          <a:p>
            <a:pPr marL="379936" indent="-379936" eaLnBrk="1" hangingPunct="1">
              <a:defRPr/>
            </a:pPr>
            <a:r>
              <a:rPr lang="en-US" dirty="0" smtClean="0">
                <a:cs typeface="+mn-cs"/>
              </a:rPr>
              <a:t>Warning:</a:t>
            </a:r>
          </a:p>
          <a:p>
            <a:pPr marL="733292" lvl="1" indent="-242347" eaLnBrk="1" hangingPunct="1">
              <a:defRPr/>
            </a:pPr>
            <a:r>
              <a:rPr lang="en-US" dirty="0" smtClean="0"/>
              <a:t>Compiler treats procedure call as a black box</a:t>
            </a:r>
          </a:p>
          <a:p>
            <a:pPr marL="733292" lvl="1" indent="-242347" eaLnBrk="1" hangingPunct="1">
              <a:defRPr/>
            </a:pPr>
            <a:r>
              <a:rPr lang="en-US" dirty="0" smtClean="0"/>
              <a:t>Weak optimizations in and around them</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animEffect transition="in" filter="fade">
                                      <p:cBhvr>
                                        <p:cTn id="7" dur="500"/>
                                        <p:tgtEl>
                                          <p:spTgt spid="402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2435">
                                            <p:txEl>
                                              <p:pRg st="1" end="1"/>
                                            </p:txEl>
                                          </p:spTgt>
                                        </p:tgtEl>
                                        <p:attrNameLst>
                                          <p:attrName>style.visibility</p:attrName>
                                        </p:attrNameLst>
                                      </p:cBhvr>
                                      <p:to>
                                        <p:strVal val="visible"/>
                                      </p:to>
                                    </p:set>
                                    <p:animEffect transition="in" filter="fade">
                                      <p:cBhvr>
                                        <p:cTn id="10" dur="500"/>
                                        <p:tgtEl>
                                          <p:spTgt spid="402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2435">
                                            <p:txEl>
                                              <p:pRg st="2" end="2"/>
                                            </p:txEl>
                                          </p:spTgt>
                                        </p:tgtEl>
                                        <p:attrNameLst>
                                          <p:attrName>style.visibility</p:attrName>
                                        </p:attrNameLst>
                                      </p:cBhvr>
                                      <p:to>
                                        <p:strVal val="visible"/>
                                      </p:to>
                                    </p:set>
                                    <p:animEffect transition="in" filter="fade">
                                      <p:cBhvr>
                                        <p:cTn id="13" dur="500"/>
                                        <p:tgtEl>
                                          <p:spTgt spid="4024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2435">
                                            <p:txEl>
                                              <p:pRg st="3" end="3"/>
                                            </p:txEl>
                                          </p:spTgt>
                                        </p:tgtEl>
                                        <p:attrNameLst>
                                          <p:attrName>style.visibility</p:attrName>
                                        </p:attrNameLst>
                                      </p:cBhvr>
                                      <p:to>
                                        <p:strVal val="visible"/>
                                      </p:to>
                                    </p:set>
                                    <p:animEffect transition="in" filter="fade">
                                      <p:cBhvr>
                                        <p:cTn id="16" dur="500"/>
                                        <p:tgtEl>
                                          <p:spTgt spid="40243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2435">
                                            <p:txEl>
                                              <p:pRg st="4" end="4"/>
                                            </p:txEl>
                                          </p:spTgt>
                                        </p:tgtEl>
                                        <p:attrNameLst>
                                          <p:attrName>style.visibility</p:attrName>
                                        </p:attrNameLst>
                                      </p:cBhvr>
                                      <p:to>
                                        <p:strVal val="visible"/>
                                      </p:to>
                                    </p:set>
                                    <p:animEffect transition="in" filter="fade">
                                      <p:cBhvr>
                                        <p:cTn id="19" dur="500"/>
                                        <p:tgtEl>
                                          <p:spTgt spid="40243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2435">
                                            <p:txEl>
                                              <p:pRg st="5" end="5"/>
                                            </p:txEl>
                                          </p:spTgt>
                                        </p:tgtEl>
                                        <p:attrNameLst>
                                          <p:attrName>style.visibility</p:attrName>
                                        </p:attrNameLst>
                                      </p:cBhvr>
                                      <p:to>
                                        <p:strVal val="visible"/>
                                      </p:to>
                                    </p:set>
                                    <p:animEffect transition="in" filter="fade">
                                      <p:cBhvr>
                                        <p:cTn id="22" dur="500"/>
                                        <p:tgtEl>
                                          <p:spTgt spid="40243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2435">
                                            <p:txEl>
                                              <p:pRg st="6" end="6"/>
                                            </p:txEl>
                                          </p:spTgt>
                                        </p:tgtEl>
                                        <p:attrNameLst>
                                          <p:attrName>style.visibility</p:attrName>
                                        </p:attrNameLst>
                                      </p:cBhvr>
                                      <p:to>
                                        <p:strVal val="visible"/>
                                      </p:to>
                                    </p:set>
                                    <p:animEffect transition="in" filter="fade">
                                      <p:cBhvr>
                                        <p:cTn id="27" dur="500"/>
                                        <p:tgtEl>
                                          <p:spTgt spid="40243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2435">
                                            <p:txEl>
                                              <p:pRg st="7" end="7"/>
                                            </p:txEl>
                                          </p:spTgt>
                                        </p:tgtEl>
                                        <p:attrNameLst>
                                          <p:attrName>style.visibility</p:attrName>
                                        </p:attrNameLst>
                                      </p:cBhvr>
                                      <p:to>
                                        <p:strVal val="visible"/>
                                      </p:to>
                                    </p:set>
                                    <p:animEffect transition="in" filter="fade">
                                      <p:cBhvr>
                                        <p:cTn id="30" dur="500"/>
                                        <p:tgtEl>
                                          <p:spTgt spid="40243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02435">
                                            <p:txEl>
                                              <p:pRg st="8" end="8"/>
                                            </p:txEl>
                                          </p:spTgt>
                                        </p:tgtEl>
                                        <p:attrNameLst>
                                          <p:attrName>style.visibility</p:attrName>
                                        </p:attrNameLst>
                                      </p:cBhvr>
                                      <p:to>
                                        <p:strVal val="visible"/>
                                      </p:to>
                                    </p:set>
                                    <p:animEffect transition="in" filter="fade">
                                      <p:cBhvr>
                                        <p:cTn id="33" dur="500"/>
                                        <p:tgtEl>
                                          <p:spTgt spid="402435">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2435">
                                            <p:txEl>
                                              <p:pRg st="9" end="9"/>
                                            </p:txEl>
                                          </p:spTgt>
                                        </p:tgtEl>
                                        <p:attrNameLst>
                                          <p:attrName>style.visibility</p:attrName>
                                        </p:attrNameLst>
                                      </p:cBhvr>
                                      <p:to>
                                        <p:strVal val="visible"/>
                                      </p:to>
                                    </p:set>
                                    <p:animEffect transition="in" filter="fade">
                                      <p:cBhvr>
                                        <p:cTn id="36" dur="500"/>
                                        <p:tgtEl>
                                          <p:spTgt spid="402435">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02435">
                                            <p:txEl>
                                              <p:pRg st="10" end="10"/>
                                            </p:txEl>
                                          </p:spTgt>
                                        </p:tgtEl>
                                        <p:attrNameLst>
                                          <p:attrName>style.visibility</p:attrName>
                                        </p:attrNameLst>
                                      </p:cBhvr>
                                      <p:to>
                                        <p:strVal val="visible"/>
                                      </p:to>
                                    </p:set>
                                    <p:animEffect transition="in" filter="fade">
                                      <p:cBhvr>
                                        <p:cTn id="41" dur="500"/>
                                        <p:tgtEl>
                                          <p:spTgt spid="402435">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2435">
                                            <p:txEl>
                                              <p:pRg st="11" end="11"/>
                                            </p:txEl>
                                          </p:spTgt>
                                        </p:tgtEl>
                                        <p:attrNameLst>
                                          <p:attrName>style.visibility</p:attrName>
                                        </p:attrNameLst>
                                      </p:cBhvr>
                                      <p:to>
                                        <p:strVal val="visible"/>
                                      </p:to>
                                    </p:set>
                                    <p:animEffect transition="in" filter="fade">
                                      <p:cBhvr>
                                        <p:cTn id="44" dur="500"/>
                                        <p:tgtEl>
                                          <p:spTgt spid="402435">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02435">
                                            <p:txEl>
                                              <p:pRg st="12" end="12"/>
                                            </p:txEl>
                                          </p:spTgt>
                                        </p:tgtEl>
                                        <p:attrNameLst>
                                          <p:attrName>style.visibility</p:attrName>
                                        </p:attrNameLst>
                                      </p:cBhvr>
                                      <p:to>
                                        <p:strVal val="visible"/>
                                      </p:to>
                                    </p:set>
                                    <p:animEffect transition="in" filter="fade">
                                      <p:cBhvr>
                                        <p:cTn id="47" dur="500"/>
                                        <p:tgtEl>
                                          <p:spTgt spid="4024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52400" y="304800"/>
            <a:ext cx="8826500" cy="571500"/>
          </a:xfrm>
          <a:effectLst>
            <a:outerShdw blurRad="63500" dist="53882" dir="2700000" algn="ctr" rotWithShape="0">
              <a:srgbClr val="969696"/>
            </a:outerShdw>
          </a:effectLst>
        </p:spPr>
        <p:txBody>
          <a:bodyPr/>
          <a:lstStyle/>
          <a:p>
            <a:pPr eaLnBrk="1" hangingPunct="1">
              <a:defRPr/>
            </a:pPr>
            <a:r>
              <a:rPr lang="en-US" smtClean="0">
                <a:cs typeface="+mj-cs"/>
              </a:rPr>
              <a:t>Optimization Blocker: Procedure Calls</a:t>
            </a:r>
          </a:p>
        </p:txBody>
      </p:sp>
      <p:sp>
        <p:nvSpPr>
          <p:cNvPr id="402435" name="Rectangle 3"/>
          <p:cNvSpPr>
            <a:spLocks noGrp="1" noChangeArrowheads="1"/>
          </p:cNvSpPr>
          <p:nvPr>
            <p:ph type="body" idx="1"/>
          </p:nvPr>
        </p:nvSpPr>
        <p:spPr>
          <a:xfrm>
            <a:off x="152400" y="989013"/>
            <a:ext cx="8826500" cy="5056187"/>
          </a:xfrm>
        </p:spPr>
        <p:txBody>
          <a:bodyPr lIns="89109" rIns="89109"/>
          <a:lstStyle/>
          <a:p>
            <a:pPr eaLnBrk="1" hangingPunct="1">
              <a:defRPr/>
            </a:pPr>
            <a:r>
              <a:rPr lang="en-US" sz="2800" dirty="0"/>
              <a:t>Remedies:</a:t>
            </a:r>
          </a:p>
          <a:p>
            <a:pPr lvl="1" eaLnBrk="1" hangingPunct="1">
              <a:defRPr/>
            </a:pPr>
            <a:r>
              <a:rPr lang="en-US" sz="2400" dirty="0"/>
              <a:t>Use of inline functions</a:t>
            </a:r>
          </a:p>
          <a:p>
            <a:pPr lvl="2">
              <a:defRPr/>
            </a:pPr>
            <a:r>
              <a:rPr lang="en-US" sz="2400" dirty="0"/>
              <a:t>GCC does this with –O1</a:t>
            </a:r>
          </a:p>
          <a:p>
            <a:pPr lvl="3">
              <a:defRPr/>
            </a:pPr>
            <a:r>
              <a:rPr lang="en-US" sz="2400" dirty="0"/>
              <a:t>Within single file</a:t>
            </a:r>
          </a:p>
          <a:p>
            <a:pPr lvl="1" eaLnBrk="1" hangingPunct="1">
              <a:defRPr/>
            </a:pPr>
            <a:r>
              <a:rPr lang="en-US" sz="2400" dirty="0"/>
              <a:t>Do your own code motion</a:t>
            </a:r>
          </a:p>
        </p:txBody>
      </p:sp>
    </p:spTree>
    <p:extLst>
      <p:ext uri="{BB962C8B-B14F-4D97-AF65-F5344CB8AC3E}">
        <p14:creationId xmlns:p14="http://schemas.microsoft.com/office/powerpoint/2010/main" val="2396630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animEffect transition="in" filter="fade">
                                      <p:cBhvr>
                                        <p:cTn id="7" dur="500"/>
                                        <p:tgtEl>
                                          <p:spTgt spid="402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2435">
                                            <p:txEl>
                                              <p:pRg st="1" end="1"/>
                                            </p:txEl>
                                          </p:spTgt>
                                        </p:tgtEl>
                                        <p:attrNameLst>
                                          <p:attrName>style.visibility</p:attrName>
                                        </p:attrNameLst>
                                      </p:cBhvr>
                                      <p:to>
                                        <p:strVal val="visible"/>
                                      </p:to>
                                    </p:set>
                                    <p:animEffect transition="in" filter="fade">
                                      <p:cBhvr>
                                        <p:cTn id="10" dur="500"/>
                                        <p:tgtEl>
                                          <p:spTgt spid="402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2435">
                                            <p:txEl>
                                              <p:pRg st="2" end="2"/>
                                            </p:txEl>
                                          </p:spTgt>
                                        </p:tgtEl>
                                        <p:attrNameLst>
                                          <p:attrName>style.visibility</p:attrName>
                                        </p:attrNameLst>
                                      </p:cBhvr>
                                      <p:to>
                                        <p:strVal val="visible"/>
                                      </p:to>
                                    </p:set>
                                    <p:animEffect transition="in" filter="fade">
                                      <p:cBhvr>
                                        <p:cTn id="13" dur="500"/>
                                        <p:tgtEl>
                                          <p:spTgt spid="4024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2435">
                                            <p:txEl>
                                              <p:pRg st="3" end="3"/>
                                            </p:txEl>
                                          </p:spTgt>
                                        </p:tgtEl>
                                        <p:attrNameLst>
                                          <p:attrName>style.visibility</p:attrName>
                                        </p:attrNameLst>
                                      </p:cBhvr>
                                      <p:to>
                                        <p:strVal val="visible"/>
                                      </p:to>
                                    </p:set>
                                    <p:animEffect transition="in" filter="fade">
                                      <p:cBhvr>
                                        <p:cTn id="16" dur="500"/>
                                        <p:tgtEl>
                                          <p:spTgt spid="40243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2435">
                                            <p:txEl>
                                              <p:pRg st="4" end="4"/>
                                            </p:txEl>
                                          </p:spTgt>
                                        </p:tgtEl>
                                        <p:attrNameLst>
                                          <p:attrName>style.visibility</p:attrName>
                                        </p:attrNameLst>
                                      </p:cBhvr>
                                      <p:to>
                                        <p:strVal val="visible"/>
                                      </p:to>
                                    </p:set>
                                    <p:animEffect transition="in" filter="fade">
                                      <p:cBhvr>
                                        <p:cTn id="19" dur="500"/>
                                        <p:tgtEl>
                                          <p:spTgt spid="402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760413" y="228600"/>
            <a:ext cx="6273800" cy="571500"/>
          </a:xfrm>
        </p:spPr>
        <p:txBody>
          <a:bodyPr/>
          <a:lstStyle/>
          <a:p>
            <a:pPr eaLnBrk="1" hangingPunct="1">
              <a:defRPr/>
            </a:pPr>
            <a:r>
              <a:rPr lang="en-US" dirty="0" smtClean="0">
                <a:cs typeface="+mj-cs"/>
              </a:rPr>
              <a:t>Reduction in Strength</a:t>
            </a:r>
          </a:p>
        </p:txBody>
      </p:sp>
      <p:sp>
        <p:nvSpPr>
          <p:cNvPr id="403459" name="Rectangle 3"/>
          <p:cNvSpPr>
            <a:spLocks noGrp="1" noChangeArrowheads="1"/>
          </p:cNvSpPr>
          <p:nvPr>
            <p:ph type="body" idx="1"/>
          </p:nvPr>
        </p:nvSpPr>
        <p:spPr>
          <a:xfrm>
            <a:off x="457200" y="4183179"/>
            <a:ext cx="8293100" cy="1749425"/>
          </a:xfrm>
        </p:spPr>
        <p:txBody>
          <a:bodyPr/>
          <a:lstStyle/>
          <a:p>
            <a:pPr marL="220613" indent="-220613" defTabSz="882458" eaLnBrk="1" hangingPunct="1">
              <a:lnSpc>
                <a:spcPct val="85000"/>
              </a:lnSpc>
              <a:tabLst>
                <a:tab pos="2929006" algn="l"/>
              </a:tabLst>
              <a:defRPr/>
            </a:pPr>
            <a:r>
              <a:rPr lang="en-US" dirty="0">
                <a:latin typeface="Helvetica" charset="0"/>
                <a:ea typeface="ＭＳ Ｐゴシック" charset="0"/>
                <a:cs typeface="ＭＳ Ｐゴシック" charset="0"/>
              </a:rPr>
              <a:t>Optimization</a:t>
            </a:r>
          </a:p>
          <a:p>
            <a:pPr marL="552322" lvl="1" indent="-219055" defTabSz="882458" eaLnBrk="1" hangingPunct="1">
              <a:lnSpc>
                <a:spcPct val="90000"/>
              </a:lnSpc>
              <a:tabLst>
                <a:tab pos="2929006" algn="l"/>
              </a:tabLst>
              <a:defRPr/>
            </a:pPr>
            <a:r>
              <a:rPr lang="en-US" dirty="0">
                <a:latin typeface="Helvetica" charset="0"/>
                <a:ea typeface="ＭＳ Ｐゴシック" charset="0"/>
              </a:rPr>
              <a:t>Avoid procedure call to retrieve each vector element</a:t>
            </a:r>
          </a:p>
          <a:p>
            <a:pPr marL="827696" lvl="2" indent="-162721" defTabSz="882458" eaLnBrk="1" hangingPunct="1">
              <a:lnSpc>
                <a:spcPct val="97000"/>
              </a:lnSpc>
              <a:tabLst>
                <a:tab pos="2929006" algn="l"/>
              </a:tabLst>
              <a:defRPr/>
            </a:pPr>
            <a:r>
              <a:rPr lang="en-US" dirty="0">
                <a:latin typeface="Helvetica" charset="0"/>
                <a:ea typeface="ＭＳ Ｐゴシック" charset="0"/>
              </a:rPr>
              <a:t>Get pointer to start of array before loop</a:t>
            </a:r>
          </a:p>
          <a:p>
            <a:pPr marL="827696" lvl="2" indent="-162721" defTabSz="882458" eaLnBrk="1" hangingPunct="1">
              <a:lnSpc>
                <a:spcPct val="97000"/>
              </a:lnSpc>
              <a:tabLst>
                <a:tab pos="2929006" algn="l"/>
              </a:tabLst>
              <a:defRPr/>
            </a:pPr>
            <a:r>
              <a:rPr lang="en-US" dirty="0">
                <a:latin typeface="Helvetica" charset="0"/>
                <a:ea typeface="ＭＳ Ｐゴシック" charset="0"/>
              </a:rPr>
              <a:t>Within loop just do pointer reference</a:t>
            </a:r>
          </a:p>
          <a:p>
            <a:pPr marL="827696" lvl="2" indent="-162721" defTabSz="882458" eaLnBrk="1" hangingPunct="1">
              <a:lnSpc>
                <a:spcPct val="97000"/>
              </a:lnSpc>
              <a:tabLst>
                <a:tab pos="2929006" algn="l"/>
              </a:tabLst>
              <a:defRPr/>
            </a:pPr>
            <a:r>
              <a:rPr lang="en-US" dirty="0">
                <a:latin typeface="Helvetica" charset="0"/>
                <a:ea typeface="ＭＳ Ｐゴシック" charset="0"/>
              </a:rPr>
              <a:t>Not as clean in terms of data </a:t>
            </a:r>
            <a:r>
              <a:rPr lang="en-US" dirty="0" smtClean="0">
                <a:latin typeface="Helvetica" charset="0"/>
                <a:ea typeface="ＭＳ Ｐゴシック" charset="0"/>
              </a:rPr>
              <a:t>abstraction</a:t>
            </a:r>
            <a:endParaRPr lang="en-US" dirty="0">
              <a:latin typeface="Helvetica" charset="0"/>
              <a:ea typeface="ＭＳ Ｐゴシック" charset="0"/>
            </a:endParaRPr>
          </a:p>
        </p:txBody>
      </p:sp>
      <p:sp>
        <p:nvSpPr>
          <p:cNvPr id="90115" name="Rectangle 4"/>
          <p:cNvSpPr>
            <a:spLocks noChangeArrowheads="1"/>
          </p:cNvSpPr>
          <p:nvPr/>
        </p:nvSpPr>
        <p:spPr bwMode="auto">
          <a:xfrm>
            <a:off x="989129" y="989013"/>
            <a:ext cx="5024437" cy="3130550"/>
          </a:xfrm>
          <a:prstGeom prst="rect">
            <a:avLst/>
          </a:prstGeom>
          <a:solidFill>
            <a:srgbClr val="FFFF66"/>
          </a:solidFill>
          <a:ln w="38100" cmpd="dbl">
            <a:solidFill>
              <a:schemeClr val="tx1"/>
            </a:solidFill>
            <a:miter lim="800000"/>
            <a:headEnd/>
            <a:tailEnd/>
          </a:ln>
        </p:spPr>
        <p:txBody>
          <a:bodyPr wrap="none" lIns="89181" tIns="43808" rIns="89181" bIns="43808">
            <a:spAutoFit/>
          </a:bodyPr>
          <a:lstStyle/>
          <a:p>
            <a:pPr algn="l">
              <a:lnSpc>
                <a:spcPct val="100000"/>
              </a:lnSpc>
              <a:tabLst>
                <a:tab pos="900465" algn="l"/>
                <a:tab pos="2252728" algn="l"/>
              </a:tabLst>
            </a:pPr>
            <a:r>
              <a:rPr lang="en-US">
                <a:solidFill>
                  <a:srgbClr val="000066"/>
                </a:solidFill>
                <a:latin typeface="Courier New" charset="0"/>
              </a:rPr>
              <a:t>void combine2(vec_ptr v, int *dest)</a:t>
            </a:r>
          </a:p>
          <a:p>
            <a:pPr algn="l">
              <a:lnSpc>
                <a:spcPct val="100000"/>
              </a:lnSpc>
              <a:tabLst>
                <a:tab pos="900465" algn="l"/>
                <a:tab pos="2252728" algn="l"/>
              </a:tabLst>
            </a:pPr>
            <a:r>
              <a:rPr lang="en-US">
                <a:solidFill>
                  <a:srgbClr val="000066"/>
                </a:solidFill>
                <a:latin typeface="Courier New" charset="0"/>
              </a:rPr>
              <a:t>{</a:t>
            </a:r>
          </a:p>
          <a:p>
            <a:pPr algn="l">
              <a:lnSpc>
                <a:spcPct val="100000"/>
              </a:lnSpc>
              <a:tabLst>
                <a:tab pos="900465" algn="l"/>
                <a:tab pos="2252728" algn="l"/>
              </a:tabLst>
            </a:pPr>
            <a:r>
              <a:rPr lang="en-US">
                <a:solidFill>
                  <a:srgbClr val="000066"/>
                </a:solidFill>
                <a:latin typeface="Courier New" charset="0"/>
              </a:rPr>
              <a:t>  int i;</a:t>
            </a:r>
          </a:p>
          <a:p>
            <a:pPr algn="l">
              <a:lnSpc>
                <a:spcPct val="100000"/>
              </a:lnSpc>
              <a:tabLst>
                <a:tab pos="900465" algn="l"/>
                <a:tab pos="2252728" algn="l"/>
              </a:tabLst>
            </a:pPr>
            <a:r>
              <a:rPr lang="en-US">
                <a:solidFill>
                  <a:srgbClr val="000066"/>
                </a:solidFill>
                <a:latin typeface="Courier New" charset="0"/>
              </a:rPr>
              <a:t>  int stlength = vec_length(v);</a:t>
            </a:r>
          </a:p>
          <a:p>
            <a:pPr algn="l">
              <a:lnSpc>
                <a:spcPct val="100000"/>
              </a:lnSpc>
              <a:tabLst>
                <a:tab pos="900465" algn="l"/>
                <a:tab pos="2252728" algn="l"/>
              </a:tabLst>
            </a:pPr>
            <a:r>
              <a:rPr lang="en-US">
                <a:solidFill>
                  <a:srgbClr val="000066"/>
                </a:solidFill>
                <a:latin typeface="Courier New" charset="0"/>
              </a:rPr>
              <a:t>  *dest = 0;</a:t>
            </a:r>
          </a:p>
          <a:p>
            <a:pPr algn="l">
              <a:lnSpc>
                <a:spcPct val="100000"/>
              </a:lnSpc>
              <a:tabLst>
                <a:tab pos="900465" algn="l"/>
                <a:tab pos="2252728" algn="l"/>
              </a:tabLst>
            </a:pPr>
            <a:r>
              <a:rPr lang="en-US">
                <a:solidFill>
                  <a:srgbClr val="000066"/>
                </a:solidFill>
                <a:latin typeface="Courier New" charset="0"/>
              </a:rPr>
              <a:t>  for (i = 0; i &lt; length; i++) {</a:t>
            </a:r>
          </a:p>
          <a:p>
            <a:pPr algn="l">
              <a:lnSpc>
                <a:spcPct val="100000"/>
              </a:lnSpc>
              <a:tabLst>
                <a:tab pos="900465" algn="l"/>
                <a:tab pos="2252728" algn="l"/>
              </a:tabLst>
            </a:pPr>
            <a:r>
              <a:rPr lang="en-US">
                <a:solidFill>
                  <a:srgbClr val="000066"/>
                </a:solidFill>
                <a:latin typeface="Courier New" charset="0"/>
              </a:rPr>
              <a:t>    int val;</a:t>
            </a:r>
          </a:p>
          <a:p>
            <a:pPr algn="l">
              <a:lnSpc>
                <a:spcPct val="100000"/>
              </a:lnSpc>
              <a:tabLst>
                <a:tab pos="900465" algn="l"/>
                <a:tab pos="2252728" algn="l"/>
              </a:tabLst>
            </a:pPr>
            <a:r>
              <a:rPr lang="en-US">
                <a:solidFill>
                  <a:srgbClr val="000066"/>
                </a:solidFill>
                <a:latin typeface="Courier New" charset="0"/>
              </a:rPr>
              <a:t>    </a:t>
            </a:r>
            <a:r>
              <a:rPr lang="en-US">
                <a:solidFill>
                  <a:srgbClr val="FF0000"/>
                </a:solidFill>
                <a:latin typeface="Courier New" charset="0"/>
              </a:rPr>
              <a:t>get_vec_element(v, i, &amp;val)</a:t>
            </a:r>
            <a:r>
              <a:rPr lang="en-US">
                <a:solidFill>
                  <a:srgbClr val="000066"/>
                </a:solidFill>
                <a:latin typeface="Courier New" charset="0"/>
              </a:rPr>
              <a:t>;</a:t>
            </a:r>
          </a:p>
          <a:p>
            <a:pPr algn="l">
              <a:lnSpc>
                <a:spcPct val="100000"/>
              </a:lnSpc>
              <a:tabLst>
                <a:tab pos="900465" algn="l"/>
                <a:tab pos="2252728" algn="l"/>
              </a:tabLst>
            </a:pPr>
            <a:r>
              <a:rPr lang="en-US">
                <a:solidFill>
                  <a:srgbClr val="000066"/>
                </a:solidFill>
                <a:latin typeface="Courier New" charset="0"/>
              </a:rPr>
              <a:t>    *dest += val;</a:t>
            </a:r>
          </a:p>
          <a:p>
            <a:pPr algn="l">
              <a:lnSpc>
                <a:spcPct val="100000"/>
              </a:lnSpc>
              <a:tabLst>
                <a:tab pos="900465" algn="l"/>
                <a:tab pos="2252728" algn="l"/>
              </a:tabLst>
            </a:pPr>
            <a:r>
              <a:rPr lang="en-US">
                <a:solidFill>
                  <a:srgbClr val="000066"/>
                </a:solidFill>
                <a:latin typeface="Courier New" charset="0"/>
              </a:rPr>
              <a:t>  }</a:t>
            </a:r>
          </a:p>
          <a:p>
            <a:pPr algn="l">
              <a:lnSpc>
                <a:spcPct val="100000"/>
              </a:lnSpc>
              <a:tabLst>
                <a:tab pos="900465" algn="l"/>
                <a:tab pos="2252728" algn="l"/>
              </a:tabLst>
            </a:pPr>
            <a:r>
              <a:rPr lang="en-US">
                <a:solidFill>
                  <a:srgbClr val="000066"/>
                </a:solidFill>
                <a:latin typeface="Courier New" charset="0"/>
              </a:rPr>
              <a:t>}</a:t>
            </a:r>
          </a:p>
        </p:txBody>
      </p:sp>
      <p:sp>
        <p:nvSpPr>
          <p:cNvPr id="6" name="Rectangle 3"/>
          <p:cNvSpPr txBox="1">
            <a:spLocks noChangeArrowheads="1"/>
          </p:cNvSpPr>
          <p:nvPr/>
        </p:nvSpPr>
        <p:spPr bwMode="auto">
          <a:xfrm>
            <a:off x="457200" y="5780088"/>
            <a:ext cx="829310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74" tIns="43804" rIns="89174" bIns="43804"/>
          <a:lstStyle>
            <a:lvl1pPr marL="342900" indent="-342900" defTabSz="895350">
              <a:tabLst>
                <a:tab pos="2971800" algn="l"/>
              </a:tabLst>
              <a:defRPr sz="2400" b="1">
                <a:solidFill>
                  <a:schemeClr val="tx1"/>
                </a:solidFill>
                <a:latin typeface="Helvetica" charset="0"/>
                <a:ea typeface="ＭＳ Ｐゴシック" charset="0"/>
                <a:cs typeface="ＭＳ Ｐゴシック" charset="0"/>
              </a:defRPr>
            </a:lvl1pPr>
            <a:lvl2pPr marL="560388" indent="-222250" defTabSz="895350">
              <a:tabLst>
                <a:tab pos="2971800" algn="l"/>
              </a:tabLst>
              <a:defRPr sz="2400" b="1">
                <a:solidFill>
                  <a:schemeClr val="tx1"/>
                </a:solidFill>
                <a:latin typeface="Helvetica" charset="0"/>
                <a:ea typeface="ＭＳ Ｐゴシック" charset="0"/>
              </a:defRPr>
            </a:lvl2pPr>
            <a:lvl3pPr marL="839788" indent="-165100" defTabSz="895350">
              <a:tabLst>
                <a:tab pos="2971800" algn="l"/>
              </a:tabLst>
              <a:defRPr sz="2400" b="1">
                <a:solidFill>
                  <a:schemeClr val="tx1"/>
                </a:solidFill>
                <a:latin typeface="Helvetica" charset="0"/>
                <a:ea typeface="ＭＳ Ｐゴシック" charset="0"/>
              </a:defRPr>
            </a:lvl3pPr>
            <a:lvl4pPr marL="1600200" indent="-228600" defTabSz="895350">
              <a:tabLst>
                <a:tab pos="2971800" algn="l"/>
              </a:tabLst>
              <a:defRPr sz="2400" b="1">
                <a:solidFill>
                  <a:schemeClr val="tx1"/>
                </a:solidFill>
                <a:latin typeface="Helvetica" charset="0"/>
                <a:ea typeface="ＭＳ Ｐゴシック" charset="0"/>
              </a:defRPr>
            </a:lvl4pPr>
            <a:lvl5pPr marL="2057400" indent="-228600" defTabSz="895350">
              <a:tabLst>
                <a:tab pos="2971800" algn="l"/>
              </a:tabLst>
              <a:defRPr sz="2400" b="1">
                <a:solidFill>
                  <a:schemeClr val="tx1"/>
                </a:solidFill>
                <a:latin typeface="Helvetica" charset="0"/>
                <a:ea typeface="ＭＳ Ｐゴシック" charset="0"/>
              </a:defRPr>
            </a:lvl5pPr>
            <a:lvl6pPr marL="25146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6pPr>
            <a:lvl7pPr marL="29718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7pPr>
            <a:lvl8pPr marL="34290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8pPr>
            <a:lvl9pPr marL="38862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9pPr>
          </a:lstStyle>
          <a:p>
            <a:pPr lvl="1" algn="l" eaLnBrk="1" hangingPunct="1">
              <a:spcBef>
                <a:spcPct val="25000"/>
              </a:spcBef>
              <a:buClr>
                <a:srgbClr val="660033"/>
              </a:buClr>
              <a:buSzPct val="75000"/>
              <a:buFont typeface="Wingdings" charset="0"/>
              <a:buChar char="n"/>
            </a:pPr>
            <a:r>
              <a:rPr lang="en-US" sz="2000">
                <a:solidFill>
                  <a:srgbClr val="000066"/>
                </a:solidFill>
              </a:rPr>
              <a:t>CPE:   6.00 (Compiled -O2)</a:t>
            </a:r>
          </a:p>
          <a:p>
            <a:pPr lvl="2" algn="l" eaLnBrk="1" hangingPunct="1">
              <a:lnSpc>
                <a:spcPct val="97000"/>
              </a:lnSpc>
              <a:spcBef>
                <a:spcPct val="10000"/>
              </a:spcBef>
              <a:buClr>
                <a:srgbClr val="005400"/>
              </a:buClr>
              <a:buSzPct val="90000"/>
              <a:buFont typeface="Wingdings" charset="0"/>
              <a:buChar char="l"/>
            </a:pPr>
            <a:r>
              <a:rPr lang="en-US" sz="1800">
                <a:solidFill>
                  <a:srgbClr val="000099"/>
                </a:solidFill>
              </a:rPr>
              <a:t>Procedure calls are expensive!</a:t>
            </a:r>
          </a:p>
          <a:p>
            <a:pPr lvl="2" algn="l" eaLnBrk="1" hangingPunct="1">
              <a:lnSpc>
                <a:spcPct val="97000"/>
              </a:lnSpc>
              <a:spcBef>
                <a:spcPct val="10000"/>
              </a:spcBef>
              <a:buClr>
                <a:srgbClr val="005400"/>
              </a:buClr>
              <a:buSzPct val="90000"/>
              <a:buFont typeface="Wingdings" charset="0"/>
              <a:buChar char="l"/>
            </a:pPr>
            <a:r>
              <a:rPr lang="en-US" sz="1800">
                <a:solidFill>
                  <a:srgbClr val="000099"/>
                </a:solidFill>
              </a:rPr>
              <a:t>Bounds checking is expensive</a:t>
            </a:r>
          </a:p>
          <a:p>
            <a:pPr lvl="1" algn="l" eaLnBrk="1" hangingPunct="1">
              <a:spcBef>
                <a:spcPct val="25000"/>
              </a:spcBef>
              <a:buClr>
                <a:srgbClr val="660033"/>
              </a:buClr>
              <a:buSzPct val="75000"/>
              <a:buFont typeface="Wingdings" charset="0"/>
              <a:buChar char="n"/>
            </a:pPr>
            <a:endParaRPr lang="en-US" sz="2000">
              <a:solidFill>
                <a:srgbClr val="000066"/>
              </a:solidFill>
            </a:endParaRPr>
          </a:p>
        </p:txBody>
      </p:sp>
      <p:sp>
        <p:nvSpPr>
          <p:cNvPr id="403460" name="Rectangle 4"/>
          <p:cNvSpPr>
            <a:spLocks noChangeArrowheads="1"/>
          </p:cNvSpPr>
          <p:nvPr/>
        </p:nvSpPr>
        <p:spPr bwMode="auto">
          <a:xfrm>
            <a:off x="989129" y="989013"/>
            <a:ext cx="5024437" cy="3130550"/>
          </a:xfrm>
          <a:prstGeom prst="rect">
            <a:avLst/>
          </a:prstGeom>
          <a:solidFill>
            <a:srgbClr val="FFFF66"/>
          </a:solidFill>
          <a:ln w="38100" cmpd="dbl">
            <a:solidFill>
              <a:schemeClr val="tx1"/>
            </a:solidFill>
            <a:miter lim="800000"/>
            <a:headEnd/>
            <a:tailEnd/>
          </a:ln>
        </p:spPr>
        <p:txBody>
          <a:bodyPr wrap="none" lIns="89181" tIns="43808" rIns="89181" bIns="43808">
            <a:spAutoFit/>
          </a:bodyPr>
          <a:lstStyle/>
          <a:p>
            <a:pPr algn="l">
              <a:lnSpc>
                <a:spcPct val="100000"/>
              </a:lnSpc>
              <a:tabLst>
                <a:tab pos="900465" algn="l"/>
                <a:tab pos="2252728" algn="l"/>
              </a:tabLst>
            </a:pPr>
            <a:r>
              <a:rPr lang="en-US">
                <a:solidFill>
                  <a:srgbClr val="000066"/>
                </a:solidFill>
                <a:latin typeface="Courier New" charset="0"/>
              </a:rPr>
              <a:t>void combine3(vec_ptr v, int *dest)</a:t>
            </a:r>
          </a:p>
          <a:p>
            <a:pPr algn="l">
              <a:lnSpc>
                <a:spcPct val="100000"/>
              </a:lnSpc>
              <a:tabLst>
                <a:tab pos="900465" algn="l"/>
                <a:tab pos="2252728" algn="l"/>
              </a:tabLst>
            </a:pPr>
            <a:r>
              <a:rPr lang="en-US">
                <a:solidFill>
                  <a:srgbClr val="000066"/>
                </a:solidFill>
                <a:latin typeface="Courier New" charset="0"/>
              </a:rPr>
              <a:t>{</a:t>
            </a:r>
          </a:p>
          <a:p>
            <a:pPr algn="l">
              <a:lnSpc>
                <a:spcPct val="100000"/>
              </a:lnSpc>
              <a:tabLst>
                <a:tab pos="900465" algn="l"/>
                <a:tab pos="2252728" algn="l"/>
              </a:tabLst>
            </a:pPr>
            <a:r>
              <a:rPr lang="en-US">
                <a:solidFill>
                  <a:srgbClr val="000066"/>
                </a:solidFill>
                <a:latin typeface="Courier New" charset="0"/>
              </a:rPr>
              <a:t>  int i;</a:t>
            </a:r>
          </a:p>
          <a:p>
            <a:pPr algn="l">
              <a:lnSpc>
                <a:spcPct val="100000"/>
              </a:lnSpc>
              <a:tabLst>
                <a:tab pos="900465" algn="l"/>
                <a:tab pos="2252728" algn="l"/>
              </a:tabLst>
            </a:pPr>
            <a:r>
              <a:rPr lang="en-US">
                <a:solidFill>
                  <a:srgbClr val="000066"/>
                </a:solidFill>
                <a:latin typeface="Courier New" charset="0"/>
              </a:rPr>
              <a:t>  int length = vec_length(v);</a:t>
            </a:r>
          </a:p>
          <a:p>
            <a:pPr algn="l">
              <a:lnSpc>
                <a:spcPct val="100000"/>
              </a:lnSpc>
              <a:tabLst>
                <a:tab pos="900465" algn="l"/>
                <a:tab pos="2252728" algn="l"/>
              </a:tabLst>
            </a:pPr>
            <a:r>
              <a:rPr lang="en-US">
                <a:solidFill>
                  <a:srgbClr val="000066"/>
                </a:solidFill>
                <a:latin typeface="Courier New" charset="0"/>
              </a:rPr>
              <a:t>  </a:t>
            </a:r>
            <a:r>
              <a:rPr lang="en-US">
                <a:solidFill>
                  <a:srgbClr val="FF3300"/>
                </a:solidFill>
                <a:latin typeface="Courier New" charset="0"/>
              </a:rPr>
              <a:t>int *data = get_vec_start(v);</a:t>
            </a:r>
          </a:p>
          <a:p>
            <a:pPr algn="l">
              <a:lnSpc>
                <a:spcPct val="100000"/>
              </a:lnSpc>
              <a:tabLst>
                <a:tab pos="900465" algn="l"/>
                <a:tab pos="2252728" algn="l"/>
              </a:tabLst>
            </a:pPr>
            <a:r>
              <a:rPr lang="en-US">
                <a:solidFill>
                  <a:srgbClr val="000066"/>
                </a:solidFill>
                <a:latin typeface="Courier New" charset="0"/>
              </a:rPr>
              <a:t>  *dest = 0;</a:t>
            </a:r>
          </a:p>
          <a:p>
            <a:pPr algn="l">
              <a:lnSpc>
                <a:spcPct val="100000"/>
              </a:lnSpc>
              <a:tabLst>
                <a:tab pos="900465" algn="l"/>
                <a:tab pos="2252728" algn="l"/>
              </a:tabLst>
            </a:pPr>
            <a:r>
              <a:rPr lang="en-US">
                <a:solidFill>
                  <a:srgbClr val="000066"/>
                </a:solidFill>
                <a:latin typeface="Courier New" charset="0"/>
              </a:rPr>
              <a:t>  for (i = 0; i &lt; length; i++) {</a:t>
            </a:r>
          </a:p>
          <a:p>
            <a:pPr algn="l">
              <a:lnSpc>
                <a:spcPct val="100000"/>
              </a:lnSpc>
              <a:tabLst>
                <a:tab pos="900465" algn="l"/>
                <a:tab pos="2252728" algn="l"/>
              </a:tabLst>
            </a:pPr>
            <a:r>
              <a:rPr lang="en-US">
                <a:solidFill>
                  <a:srgbClr val="000066"/>
                </a:solidFill>
                <a:latin typeface="Courier New" charset="0"/>
              </a:rPr>
              <a:t>    *dest += </a:t>
            </a:r>
            <a:r>
              <a:rPr lang="en-US">
                <a:solidFill>
                  <a:srgbClr val="FF3300"/>
                </a:solidFill>
                <a:latin typeface="Courier New" charset="0"/>
              </a:rPr>
              <a:t>data[i]</a:t>
            </a:r>
            <a:r>
              <a:rPr lang="en-US">
                <a:solidFill>
                  <a:srgbClr val="000066"/>
                </a:solidFill>
                <a:latin typeface="Courier New" charset="0"/>
              </a:rPr>
              <a:t>;</a:t>
            </a:r>
          </a:p>
          <a:p>
            <a:pPr algn="l">
              <a:lnSpc>
                <a:spcPct val="100000"/>
              </a:lnSpc>
              <a:tabLst>
                <a:tab pos="900465" algn="l"/>
                <a:tab pos="2252728" algn="l"/>
              </a:tabLst>
            </a:pPr>
            <a:r>
              <a:rPr lang="en-US">
                <a:solidFill>
                  <a:srgbClr val="000066"/>
                </a:solidFill>
                <a:latin typeface="Courier New" charset="0"/>
              </a:rPr>
              <a:t>  }</a:t>
            </a:r>
          </a:p>
          <a:p>
            <a:pPr algn="l">
              <a:lnSpc>
                <a:spcPct val="100000"/>
              </a:lnSpc>
              <a:tabLst>
                <a:tab pos="900465" algn="l"/>
                <a:tab pos="2252728" algn="l"/>
              </a:tabLst>
            </a:pPr>
            <a:r>
              <a:rPr lang="en-US">
                <a:solidFill>
                  <a:srgbClr val="000066"/>
                </a:solidFill>
                <a:latin typeface="Courier New" charset="0"/>
              </a:rPr>
              <a:t>}</a:t>
            </a:r>
          </a:p>
          <a:p>
            <a:pPr algn="l">
              <a:lnSpc>
                <a:spcPct val="100000"/>
              </a:lnSpc>
              <a:tabLst>
                <a:tab pos="900465" algn="l"/>
                <a:tab pos="2252728" algn="l"/>
              </a:tabLst>
            </a:pPr>
            <a:endParaRPr lang="en-US">
              <a:solidFill>
                <a:srgbClr val="000066"/>
              </a:solidFill>
              <a:latin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animEffect transition="in" filter="dissolve">
                                      <p:cBhvr>
                                        <p:cTn id="7" dur="500"/>
                                        <p:tgtEl>
                                          <p:spTgt spid="40345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3459">
                                            <p:txEl>
                                              <p:pRg st="1" end="1"/>
                                            </p:txEl>
                                          </p:spTgt>
                                        </p:tgtEl>
                                        <p:attrNameLst>
                                          <p:attrName>style.visibility</p:attrName>
                                        </p:attrNameLst>
                                      </p:cBhvr>
                                      <p:to>
                                        <p:strVal val="visible"/>
                                      </p:to>
                                    </p:set>
                                    <p:animEffect transition="in" filter="dissolve">
                                      <p:cBhvr>
                                        <p:cTn id="10" dur="500"/>
                                        <p:tgtEl>
                                          <p:spTgt spid="40345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03459">
                                            <p:txEl>
                                              <p:pRg st="2" end="2"/>
                                            </p:txEl>
                                          </p:spTgt>
                                        </p:tgtEl>
                                        <p:attrNameLst>
                                          <p:attrName>style.visibility</p:attrName>
                                        </p:attrNameLst>
                                      </p:cBhvr>
                                      <p:to>
                                        <p:strVal val="visible"/>
                                      </p:to>
                                    </p:set>
                                    <p:animEffect transition="in" filter="dissolve">
                                      <p:cBhvr>
                                        <p:cTn id="13" dur="500"/>
                                        <p:tgtEl>
                                          <p:spTgt spid="40345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3459">
                                            <p:txEl>
                                              <p:pRg st="3" end="3"/>
                                            </p:txEl>
                                          </p:spTgt>
                                        </p:tgtEl>
                                        <p:attrNameLst>
                                          <p:attrName>style.visibility</p:attrName>
                                        </p:attrNameLst>
                                      </p:cBhvr>
                                      <p:to>
                                        <p:strVal val="visible"/>
                                      </p:to>
                                    </p:set>
                                    <p:animEffect transition="in" filter="dissolve">
                                      <p:cBhvr>
                                        <p:cTn id="16" dur="500"/>
                                        <p:tgtEl>
                                          <p:spTgt spid="40345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03459">
                                            <p:txEl>
                                              <p:pRg st="4" end="4"/>
                                            </p:txEl>
                                          </p:spTgt>
                                        </p:tgtEl>
                                        <p:attrNameLst>
                                          <p:attrName>style.visibility</p:attrName>
                                        </p:attrNameLst>
                                      </p:cBhvr>
                                      <p:to>
                                        <p:strVal val="visible"/>
                                      </p:to>
                                    </p:set>
                                    <p:animEffect transition="in" filter="dissolve">
                                      <p:cBhvr>
                                        <p:cTn id="19" dur="500"/>
                                        <p:tgtEl>
                                          <p:spTgt spid="40345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03460"/>
                                        </p:tgtEl>
                                        <p:attrNameLst>
                                          <p:attrName>style.visibility</p:attrName>
                                        </p:attrNameLst>
                                      </p:cBhvr>
                                      <p:to>
                                        <p:strVal val="visible"/>
                                      </p:to>
                                    </p:set>
                                    <p:animEffect transition="in" filter="dissolve">
                                      <p:cBhvr>
                                        <p:cTn id="24" dur="500"/>
                                        <p:tgtEl>
                                          <p:spTgt spid="40346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P spid="6" grpId="0"/>
      <p:bldP spid="40346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109538" y="334963"/>
            <a:ext cx="8953500" cy="571500"/>
          </a:xfrm>
        </p:spPr>
        <p:txBody>
          <a:bodyPr/>
          <a:lstStyle/>
          <a:p>
            <a:pPr eaLnBrk="1" hangingPunct="1">
              <a:defRPr/>
            </a:pPr>
            <a:r>
              <a:rPr lang="en-US" smtClean="0">
                <a:cs typeface="+mj-cs"/>
              </a:rPr>
              <a:t>Eliminate Unneeded Memory Refs</a:t>
            </a:r>
          </a:p>
        </p:txBody>
      </p:sp>
      <p:sp>
        <p:nvSpPr>
          <p:cNvPr id="404483" name="Rectangle 3"/>
          <p:cNvSpPr>
            <a:spLocks noGrp="1" noChangeArrowheads="1"/>
          </p:cNvSpPr>
          <p:nvPr>
            <p:ph type="body" idx="1"/>
          </p:nvPr>
        </p:nvSpPr>
        <p:spPr>
          <a:xfrm>
            <a:off x="303213" y="4010141"/>
            <a:ext cx="8269287" cy="1543050"/>
          </a:xfrm>
        </p:spPr>
        <p:txBody>
          <a:bodyPr/>
          <a:lstStyle/>
          <a:p>
            <a:pPr marL="220613" indent="-220613" defTabSz="882458" eaLnBrk="1" hangingPunct="1">
              <a:tabLst>
                <a:tab pos="2929006" algn="l"/>
              </a:tabLst>
              <a:defRPr/>
            </a:pPr>
            <a:r>
              <a:rPr lang="en-US" dirty="0">
                <a:latin typeface="Helvetica" charset="0"/>
                <a:ea typeface="ＭＳ Ｐゴシック" charset="0"/>
                <a:cs typeface="ＭＳ Ｐゴシック" charset="0"/>
              </a:rPr>
              <a:t>Optimization</a:t>
            </a:r>
          </a:p>
          <a:p>
            <a:pPr marL="552322" lvl="1" indent="-219055" defTabSz="882458" eaLnBrk="1" hangingPunct="1">
              <a:tabLst>
                <a:tab pos="2929006" algn="l"/>
              </a:tabLst>
              <a:defRPr/>
            </a:pPr>
            <a:r>
              <a:rPr lang="en-US" dirty="0">
                <a:latin typeface="Helvetica" charset="0"/>
                <a:ea typeface="ＭＳ Ｐゴシック" charset="0"/>
              </a:rPr>
              <a:t>Don</a:t>
            </a:r>
            <a:r>
              <a:rPr lang="ja-JP" altLang="en-US" dirty="0">
                <a:latin typeface="Arial" charset="0"/>
                <a:ea typeface="ＭＳ Ｐゴシック" charset="0"/>
              </a:rPr>
              <a:t>’</a:t>
            </a:r>
            <a:r>
              <a:rPr lang="en-US" altLang="ja-JP" dirty="0">
                <a:latin typeface="Helvetica" charset="0"/>
                <a:ea typeface="ＭＳ Ｐゴシック" charset="0"/>
              </a:rPr>
              <a:t>t need to store in destination until end</a:t>
            </a:r>
          </a:p>
          <a:p>
            <a:pPr marL="552322" lvl="1" indent="-219055" defTabSz="882458" eaLnBrk="1" hangingPunct="1">
              <a:tabLst>
                <a:tab pos="2929006" algn="l"/>
              </a:tabLst>
              <a:defRPr/>
            </a:pPr>
            <a:r>
              <a:rPr lang="en-US" dirty="0">
                <a:latin typeface="Helvetica" charset="0"/>
                <a:ea typeface="ＭＳ Ｐゴシック" charset="0"/>
              </a:rPr>
              <a:t>Local variable </a:t>
            </a:r>
            <a:r>
              <a:rPr lang="en-US" dirty="0">
                <a:latin typeface="Courier New" charset="0"/>
                <a:ea typeface="ＭＳ Ｐゴシック" charset="0"/>
              </a:rPr>
              <a:t>sum</a:t>
            </a:r>
            <a:r>
              <a:rPr lang="en-US" dirty="0">
                <a:latin typeface="Helvetica" charset="0"/>
                <a:ea typeface="ＭＳ Ｐゴシック" charset="0"/>
              </a:rPr>
              <a:t> held in register</a:t>
            </a:r>
          </a:p>
          <a:p>
            <a:pPr marL="552322" lvl="1" indent="-219055" defTabSz="882458" eaLnBrk="1" hangingPunct="1">
              <a:tabLst>
                <a:tab pos="2929006" algn="l"/>
              </a:tabLst>
              <a:defRPr/>
            </a:pPr>
            <a:r>
              <a:rPr lang="en-US" dirty="0">
                <a:latin typeface="Helvetica" charset="0"/>
                <a:ea typeface="ＭＳ Ｐゴシック" charset="0"/>
              </a:rPr>
              <a:t>Avoids 1 memory read, 1 memory write per </a:t>
            </a:r>
            <a:r>
              <a:rPr lang="en-US" dirty="0" smtClean="0">
                <a:latin typeface="Helvetica" charset="0"/>
                <a:ea typeface="ＭＳ Ｐゴシック" charset="0"/>
              </a:rPr>
              <a:t>element</a:t>
            </a:r>
            <a:endParaRPr lang="en-US" dirty="0">
              <a:latin typeface="Helvetica" charset="0"/>
              <a:ea typeface="ＭＳ Ｐゴシック" charset="0"/>
            </a:endParaRPr>
          </a:p>
        </p:txBody>
      </p:sp>
      <p:sp>
        <p:nvSpPr>
          <p:cNvPr id="91139" name="Rectangle 4"/>
          <p:cNvSpPr>
            <a:spLocks noChangeArrowheads="1"/>
          </p:cNvSpPr>
          <p:nvPr/>
        </p:nvSpPr>
        <p:spPr bwMode="auto">
          <a:xfrm>
            <a:off x="989013" y="989129"/>
            <a:ext cx="5162550" cy="2854325"/>
          </a:xfrm>
          <a:prstGeom prst="rect">
            <a:avLst/>
          </a:prstGeom>
          <a:solidFill>
            <a:srgbClr val="FFFF66"/>
          </a:solidFill>
          <a:ln w="38100" cmpd="dbl">
            <a:solidFill>
              <a:schemeClr val="tx1"/>
            </a:solidFill>
            <a:miter lim="800000"/>
            <a:headEnd/>
            <a:tailEnd/>
          </a:ln>
        </p:spPr>
        <p:txBody>
          <a:bodyPr wrap="none" lIns="89181" tIns="43808" rIns="89181" bIns="43808">
            <a:spAutoFit/>
          </a:bodyPr>
          <a:lstStyle/>
          <a:p>
            <a:pPr algn="l">
              <a:lnSpc>
                <a:spcPct val="100000"/>
              </a:lnSpc>
              <a:tabLst>
                <a:tab pos="900465" algn="l"/>
                <a:tab pos="2252728" algn="l"/>
              </a:tabLst>
            </a:pPr>
            <a:r>
              <a:rPr lang="en-US">
                <a:solidFill>
                  <a:srgbClr val="000066"/>
                </a:solidFill>
                <a:latin typeface="Courier New" charset="0"/>
              </a:rPr>
              <a:t>void combine3(vec_ptr v, int *dest)</a:t>
            </a:r>
          </a:p>
          <a:p>
            <a:pPr algn="l">
              <a:lnSpc>
                <a:spcPct val="100000"/>
              </a:lnSpc>
              <a:tabLst>
                <a:tab pos="900465" algn="l"/>
                <a:tab pos="2252728" algn="l"/>
              </a:tabLst>
            </a:pPr>
            <a:r>
              <a:rPr lang="en-US">
                <a:solidFill>
                  <a:srgbClr val="000066"/>
                </a:solidFill>
                <a:latin typeface="Courier New" charset="0"/>
              </a:rPr>
              <a:t>{</a:t>
            </a:r>
          </a:p>
          <a:p>
            <a:pPr algn="l">
              <a:lnSpc>
                <a:spcPct val="100000"/>
              </a:lnSpc>
              <a:tabLst>
                <a:tab pos="900465" algn="l"/>
                <a:tab pos="2252728" algn="l"/>
              </a:tabLst>
            </a:pPr>
            <a:r>
              <a:rPr lang="en-US">
                <a:solidFill>
                  <a:srgbClr val="000066"/>
                </a:solidFill>
                <a:latin typeface="Courier New" charset="0"/>
              </a:rPr>
              <a:t>  int i;</a:t>
            </a:r>
          </a:p>
          <a:p>
            <a:pPr algn="l">
              <a:lnSpc>
                <a:spcPct val="100000"/>
              </a:lnSpc>
              <a:tabLst>
                <a:tab pos="900465" algn="l"/>
                <a:tab pos="2252728" algn="l"/>
              </a:tabLst>
            </a:pPr>
            <a:r>
              <a:rPr lang="en-US">
                <a:solidFill>
                  <a:srgbClr val="000066"/>
                </a:solidFill>
                <a:latin typeface="Courier New" charset="0"/>
              </a:rPr>
              <a:t>  int length = vec_length(v);</a:t>
            </a:r>
          </a:p>
          <a:p>
            <a:pPr algn="l">
              <a:lnSpc>
                <a:spcPct val="100000"/>
              </a:lnSpc>
              <a:tabLst>
                <a:tab pos="900465" algn="l"/>
                <a:tab pos="2252728" algn="l"/>
              </a:tabLst>
            </a:pPr>
            <a:r>
              <a:rPr lang="en-US">
                <a:solidFill>
                  <a:srgbClr val="000066"/>
                </a:solidFill>
                <a:latin typeface="Courier New" charset="0"/>
              </a:rPr>
              <a:t>  int *data = get_vec_start(v);</a:t>
            </a:r>
            <a:endParaRPr lang="en-US">
              <a:solidFill>
                <a:srgbClr val="FF3300"/>
              </a:solidFill>
              <a:latin typeface="Courier New" charset="0"/>
            </a:endParaRPr>
          </a:p>
          <a:p>
            <a:pPr algn="l">
              <a:lnSpc>
                <a:spcPct val="100000"/>
              </a:lnSpc>
              <a:tabLst>
                <a:tab pos="900465" algn="l"/>
                <a:tab pos="2252728" algn="l"/>
              </a:tabLst>
            </a:pPr>
            <a:r>
              <a:rPr lang="en-US">
                <a:solidFill>
                  <a:srgbClr val="000066"/>
                </a:solidFill>
                <a:latin typeface="Courier New" charset="0"/>
              </a:rPr>
              <a:t>  *dest = 0;</a:t>
            </a:r>
          </a:p>
          <a:p>
            <a:pPr algn="l">
              <a:lnSpc>
                <a:spcPct val="100000"/>
              </a:lnSpc>
              <a:tabLst>
                <a:tab pos="900465" algn="l"/>
                <a:tab pos="2252728" algn="l"/>
              </a:tabLst>
            </a:pPr>
            <a:r>
              <a:rPr lang="en-US">
                <a:solidFill>
                  <a:srgbClr val="000066"/>
                </a:solidFill>
                <a:latin typeface="Courier New" charset="0"/>
              </a:rPr>
              <a:t>  for (i = 0; i &lt; length; i++) {</a:t>
            </a:r>
          </a:p>
          <a:p>
            <a:pPr algn="l">
              <a:lnSpc>
                <a:spcPct val="100000"/>
              </a:lnSpc>
              <a:tabLst>
                <a:tab pos="900465" algn="l"/>
                <a:tab pos="2252728" algn="l"/>
              </a:tabLst>
            </a:pPr>
            <a:r>
              <a:rPr lang="en-US">
                <a:solidFill>
                  <a:srgbClr val="000066"/>
                </a:solidFill>
                <a:latin typeface="Courier New" charset="0"/>
              </a:rPr>
              <a:t>    </a:t>
            </a:r>
            <a:r>
              <a:rPr lang="en-US">
                <a:solidFill>
                  <a:srgbClr val="FF0000"/>
                </a:solidFill>
                <a:latin typeface="Courier New" charset="0"/>
              </a:rPr>
              <a:t>*dest </a:t>
            </a:r>
            <a:r>
              <a:rPr lang="en-US">
                <a:solidFill>
                  <a:srgbClr val="000066"/>
                </a:solidFill>
                <a:latin typeface="Courier New" charset="0"/>
              </a:rPr>
              <a:t>+= data[i];</a:t>
            </a:r>
          </a:p>
          <a:p>
            <a:pPr algn="l">
              <a:lnSpc>
                <a:spcPct val="100000"/>
              </a:lnSpc>
              <a:tabLst>
                <a:tab pos="900465" algn="l"/>
                <a:tab pos="2252728" algn="l"/>
              </a:tabLst>
            </a:pPr>
            <a:r>
              <a:rPr lang="en-US">
                <a:solidFill>
                  <a:srgbClr val="000066"/>
                </a:solidFill>
                <a:latin typeface="Courier New" charset="0"/>
              </a:rPr>
              <a:t>  }</a:t>
            </a:r>
          </a:p>
          <a:p>
            <a:pPr algn="l">
              <a:lnSpc>
                <a:spcPct val="100000"/>
              </a:lnSpc>
              <a:tabLst>
                <a:tab pos="900465" algn="l"/>
                <a:tab pos="2252728" algn="l"/>
              </a:tabLst>
            </a:pPr>
            <a:r>
              <a:rPr lang="en-US">
                <a:solidFill>
                  <a:srgbClr val="000066"/>
                </a:solidFill>
                <a:latin typeface="Courier New" charset="0"/>
              </a:rPr>
              <a:t>}</a:t>
            </a:r>
          </a:p>
        </p:txBody>
      </p:sp>
      <p:sp>
        <p:nvSpPr>
          <p:cNvPr id="404484" name="Rectangle 4"/>
          <p:cNvSpPr>
            <a:spLocks noChangeArrowheads="1"/>
          </p:cNvSpPr>
          <p:nvPr/>
        </p:nvSpPr>
        <p:spPr bwMode="auto">
          <a:xfrm>
            <a:off x="989013" y="989013"/>
            <a:ext cx="5175250" cy="2867025"/>
          </a:xfrm>
          <a:prstGeom prst="rect">
            <a:avLst/>
          </a:prstGeom>
          <a:solidFill>
            <a:srgbClr val="FFFF66"/>
          </a:solidFill>
          <a:ln w="38100" cmpd="dbl">
            <a:solidFill>
              <a:schemeClr val="tx1"/>
            </a:solidFill>
            <a:miter lim="800000"/>
            <a:headEnd/>
            <a:tailEnd/>
          </a:ln>
        </p:spPr>
        <p:txBody>
          <a:bodyPr lIns="89181" tIns="43808" rIns="89181" bIns="43808">
            <a:spAutoFit/>
          </a:bodyPr>
          <a:lstStyle/>
          <a:p>
            <a:pPr algn="l">
              <a:lnSpc>
                <a:spcPct val="100000"/>
              </a:lnSpc>
              <a:tabLst>
                <a:tab pos="900465" algn="l"/>
                <a:tab pos="2252728" algn="l"/>
              </a:tabLst>
            </a:pPr>
            <a:r>
              <a:rPr lang="en-US">
                <a:solidFill>
                  <a:srgbClr val="000066"/>
                </a:solidFill>
                <a:latin typeface="Courier New" charset="0"/>
              </a:rPr>
              <a:t>void combine4(vec_ptr v, int *dest)</a:t>
            </a:r>
          </a:p>
          <a:p>
            <a:pPr algn="l">
              <a:lnSpc>
                <a:spcPct val="100000"/>
              </a:lnSpc>
              <a:tabLst>
                <a:tab pos="900465" algn="l"/>
                <a:tab pos="2252728" algn="l"/>
              </a:tabLst>
            </a:pPr>
            <a:r>
              <a:rPr lang="en-US">
                <a:solidFill>
                  <a:srgbClr val="000066"/>
                </a:solidFill>
                <a:latin typeface="Courier New" charset="0"/>
              </a:rPr>
              <a:t>{</a:t>
            </a:r>
          </a:p>
          <a:p>
            <a:pPr algn="l">
              <a:lnSpc>
                <a:spcPct val="100000"/>
              </a:lnSpc>
              <a:tabLst>
                <a:tab pos="900465" algn="l"/>
                <a:tab pos="2252728" algn="l"/>
              </a:tabLst>
            </a:pPr>
            <a:r>
              <a:rPr lang="en-US">
                <a:solidFill>
                  <a:srgbClr val="000066"/>
                </a:solidFill>
                <a:latin typeface="Courier New" charset="0"/>
              </a:rPr>
              <a:t>  int i;</a:t>
            </a:r>
          </a:p>
          <a:p>
            <a:pPr algn="l">
              <a:lnSpc>
                <a:spcPct val="100000"/>
              </a:lnSpc>
              <a:tabLst>
                <a:tab pos="900465" algn="l"/>
                <a:tab pos="2252728" algn="l"/>
              </a:tabLst>
            </a:pPr>
            <a:r>
              <a:rPr lang="en-US">
                <a:solidFill>
                  <a:srgbClr val="000066"/>
                </a:solidFill>
                <a:latin typeface="Courier New" charset="0"/>
              </a:rPr>
              <a:t>  int length = vec_length(v);</a:t>
            </a:r>
          </a:p>
          <a:p>
            <a:pPr algn="l">
              <a:lnSpc>
                <a:spcPct val="100000"/>
              </a:lnSpc>
              <a:tabLst>
                <a:tab pos="900465" algn="l"/>
                <a:tab pos="2252728" algn="l"/>
              </a:tabLst>
            </a:pPr>
            <a:r>
              <a:rPr lang="en-US">
                <a:solidFill>
                  <a:srgbClr val="000066"/>
                </a:solidFill>
                <a:latin typeface="Courier New" charset="0"/>
              </a:rPr>
              <a:t>  int *data = get_vec_start(v);</a:t>
            </a:r>
          </a:p>
          <a:p>
            <a:pPr algn="l">
              <a:lnSpc>
                <a:spcPct val="100000"/>
              </a:lnSpc>
              <a:tabLst>
                <a:tab pos="900465" algn="l"/>
                <a:tab pos="2252728" algn="l"/>
              </a:tabLst>
            </a:pPr>
            <a:r>
              <a:rPr lang="en-US">
                <a:solidFill>
                  <a:srgbClr val="000066"/>
                </a:solidFill>
                <a:latin typeface="Courier New" charset="0"/>
              </a:rPr>
              <a:t>  </a:t>
            </a:r>
            <a:r>
              <a:rPr lang="en-US">
                <a:solidFill>
                  <a:srgbClr val="FF3300"/>
                </a:solidFill>
                <a:latin typeface="Courier New" charset="0"/>
              </a:rPr>
              <a:t>int sum = 0;</a:t>
            </a:r>
          </a:p>
          <a:p>
            <a:pPr algn="l">
              <a:lnSpc>
                <a:spcPct val="100000"/>
              </a:lnSpc>
              <a:tabLst>
                <a:tab pos="900465" algn="l"/>
                <a:tab pos="2252728" algn="l"/>
              </a:tabLst>
            </a:pPr>
            <a:r>
              <a:rPr lang="en-US">
                <a:solidFill>
                  <a:srgbClr val="000066"/>
                </a:solidFill>
                <a:latin typeface="Courier New" charset="0"/>
              </a:rPr>
              <a:t>  for (i = 0; i &lt; length; i++)</a:t>
            </a:r>
          </a:p>
          <a:p>
            <a:pPr algn="l">
              <a:lnSpc>
                <a:spcPct val="100000"/>
              </a:lnSpc>
              <a:tabLst>
                <a:tab pos="900465" algn="l"/>
                <a:tab pos="2252728" algn="l"/>
              </a:tabLst>
            </a:pPr>
            <a:r>
              <a:rPr lang="en-US">
                <a:solidFill>
                  <a:srgbClr val="000066"/>
                </a:solidFill>
                <a:latin typeface="Courier New" charset="0"/>
              </a:rPr>
              <a:t>    </a:t>
            </a:r>
            <a:r>
              <a:rPr lang="en-US">
                <a:solidFill>
                  <a:srgbClr val="FF3300"/>
                </a:solidFill>
                <a:latin typeface="Courier New" charset="0"/>
              </a:rPr>
              <a:t>sum </a:t>
            </a:r>
            <a:r>
              <a:rPr lang="en-US">
                <a:solidFill>
                  <a:srgbClr val="000066"/>
                </a:solidFill>
                <a:latin typeface="Courier New" charset="0"/>
              </a:rPr>
              <a:t>+= data[i];</a:t>
            </a:r>
          </a:p>
          <a:p>
            <a:pPr algn="l">
              <a:lnSpc>
                <a:spcPct val="100000"/>
              </a:lnSpc>
              <a:tabLst>
                <a:tab pos="900465" algn="l"/>
                <a:tab pos="2252728" algn="l"/>
              </a:tabLst>
            </a:pPr>
            <a:r>
              <a:rPr lang="en-US">
                <a:solidFill>
                  <a:srgbClr val="000066"/>
                </a:solidFill>
                <a:latin typeface="Courier New" charset="0"/>
              </a:rPr>
              <a:t>  *dest = </a:t>
            </a:r>
            <a:r>
              <a:rPr lang="en-US">
                <a:solidFill>
                  <a:srgbClr val="FF3300"/>
                </a:solidFill>
                <a:latin typeface="Courier New" charset="0"/>
              </a:rPr>
              <a:t>sum</a:t>
            </a:r>
            <a:r>
              <a:rPr lang="en-US">
                <a:solidFill>
                  <a:srgbClr val="000066"/>
                </a:solidFill>
                <a:latin typeface="Courier New" charset="0"/>
              </a:rPr>
              <a:t>;</a:t>
            </a:r>
          </a:p>
          <a:p>
            <a:pPr algn="l">
              <a:lnSpc>
                <a:spcPct val="100000"/>
              </a:lnSpc>
              <a:tabLst>
                <a:tab pos="900465" algn="l"/>
                <a:tab pos="2252728" algn="l"/>
              </a:tabLst>
            </a:pPr>
            <a:r>
              <a:rPr lang="en-US">
                <a:solidFill>
                  <a:srgbClr val="000066"/>
                </a:solidFill>
                <a:latin typeface="Courier New" charset="0"/>
              </a:rPr>
              <a:t>}</a:t>
            </a:r>
          </a:p>
        </p:txBody>
      </p:sp>
      <p:sp>
        <p:nvSpPr>
          <p:cNvPr id="6" name="Rectangle 3"/>
          <p:cNvSpPr txBox="1">
            <a:spLocks noChangeArrowheads="1"/>
          </p:cNvSpPr>
          <p:nvPr/>
        </p:nvSpPr>
        <p:spPr bwMode="auto">
          <a:xfrm>
            <a:off x="304822" y="5591244"/>
            <a:ext cx="826928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74" tIns="43804" rIns="89174" bIns="43804"/>
          <a:lstStyle>
            <a:lvl1pPr marL="342900" indent="-342900" defTabSz="895350">
              <a:tabLst>
                <a:tab pos="2971800" algn="l"/>
              </a:tabLst>
              <a:defRPr sz="2400" b="1">
                <a:solidFill>
                  <a:schemeClr val="tx1"/>
                </a:solidFill>
                <a:latin typeface="Helvetica" charset="0"/>
                <a:ea typeface="ＭＳ Ｐゴシック" charset="0"/>
                <a:cs typeface="ＭＳ Ｐゴシック" charset="0"/>
              </a:defRPr>
            </a:lvl1pPr>
            <a:lvl2pPr marL="560388" indent="-222250" defTabSz="895350">
              <a:tabLst>
                <a:tab pos="2971800" algn="l"/>
              </a:tabLst>
              <a:defRPr sz="2400" b="1">
                <a:solidFill>
                  <a:schemeClr val="tx1"/>
                </a:solidFill>
                <a:latin typeface="Helvetica" charset="0"/>
                <a:ea typeface="ＭＳ Ｐゴシック" charset="0"/>
              </a:defRPr>
            </a:lvl2pPr>
            <a:lvl3pPr marL="839788" indent="-165100" defTabSz="895350">
              <a:tabLst>
                <a:tab pos="2971800" algn="l"/>
              </a:tabLst>
              <a:defRPr sz="2400" b="1">
                <a:solidFill>
                  <a:schemeClr val="tx1"/>
                </a:solidFill>
                <a:latin typeface="Helvetica" charset="0"/>
                <a:ea typeface="ＭＳ Ｐゴシック" charset="0"/>
              </a:defRPr>
            </a:lvl3pPr>
            <a:lvl4pPr marL="1600200" indent="-228600" defTabSz="895350">
              <a:tabLst>
                <a:tab pos="2971800" algn="l"/>
              </a:tabLst>
              <a:defRPr sz="2400" b="1">
                <a:solidFill>
                  <a:schemeClr val="tx1"/>
                </a:solidFill>
                <a:latin typeface="Helvetica" charset="0"/>
                <a:ea typeface="ＭＳ Ｐゴシック" charset="0"/>
              </a:defRPr>
            </a:lvl4pPr>
            <a:lvl5pPr marL="2057400" indent="-228600" defTabSz="895350">
              <a:tabLst>
                <a:tab pos="2971800" algn="l"/>
              </a:tabLst>
              <a:defRPr sz="2400" b="1">
                <a:solidFill>
                  <a:schemeClr val="tx1"/>
                </a:solidFill>
                <a:latin typeface="Helvetica" charset="0"/>
                <a:ea typeface="ＭＳ Ｐゴシック" charset="0"/>
              </a:defRPr>
            </a:lvl5pPr>
            <a:lvl6pPr marL="25146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6pPr>
            <a:lvl7pPr marL="29718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7pPr>
            <a:lvl8pPr marL="34290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8pPr>
            <a:lvl9pPr marL="3886200" indent="-228600" algn="ctr" defTabSz="895350" eaLnBrk="0" fontAlgn="base" hangingPunct="0">
              <a:lnSpc>
                <a:spcPct val="90000"/>
              </a:lnSpc>
              <a:spcBef>
                <a:spcPct val="0"/>
              </a:spcBef>
              <a:spcAft>
                <a:spcPct val="0"/>
              </a:spcAft>
              <a:tabLst>
                <a:tab pos="2971800" algn="l"/>
              </a:tabLst>
              <a:defRPr sz="2400" b="1">
                <a:solidFill>
                  <a:schemeClr val="tx1"/>
                </a:solidFill>
                <a:latin typeface="Helvetica" charset="0"/>
                <a:ea typeface="ＭＳ Ｐゴシック" charset="0"/>
              </a:defRPr>
            </a:lvl9pPr>
          </a:lstStyle>
          <a:p>
            <a:pPr lvl="1" algn="l" eaLnBrk="1" hangingPunct="1">
              <a:spcBef>
                <a:spcPct val="25000"/>
              </a:spcBef>
              <a:buClr>
                <a:srgbClr val="660033"/>
              </a:buClr>
              <a:buSzPct val="75000"/>
              <a:buFont typeface="Wingdings" charset="0"/>
              <a:buChar char="n"/>
            </a:pPr>
            <a:r>
              <a:rPr lang="en-US" sz="2000">
                <a:solidFill>
                  <a:srgbClr val="000066"/>
                </a:solidFill>
              </a:rPr>
              <a:t>CPE:   2.00 (Compiled -O2)</a:t>
            </a:r>
          </a:p>
          <a:p>
            <a:pPr lvl="2" algn="l" eaLnBrk="1" hangingPunct="1">
              <a:lnSpc>
                <a:spcPct val="107000"/>
              </a:lnSpc>
              <a:spcBef>
                <a:spcPct val="10000"/>
              </a:spcBef>
              <a:buClr>
                <a:srgbClr val="005400"/>
              </a:buClr>
              <a:buSzPct val="90000"/>
              <a:buFont typeface="Wingdings" charset="0"/>
              <a:buChar char="l"/>
            </a:pPr>
            <a:r>
              <a:rPr lang="en-US" sz="1800">
                <a:solidFill>
                  <a:srgbClr val="000099"/>
                </a:solidFill>
              </a:rPr>
              <a:t>Memory references are expensive!</a:t>
            </a:r>
          </a:p>
          <a:p>
            <a:pPr lvl="1" algn="l" eaLnBrk="1" hangingPunct="1">
              <a:spcBef>
                <a:spcPct val="25000"/>
              </a:spcBef>
              <a:buClr>
                <a:srgbClr val="660033"/>
              </a:buClr>
              <a:buSzPct val="75000"/>
              <a:buFont typeface="Wingdings" charset="0"/>
              <a:buChar char="n"/>
            </a:pPr>
            <a:endParaRPr lang="en-US" sz="2000">
              <a:solidFill>
                <a:srgbClr val="000066"/>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dissolve">
                                      <p:cBhvr>
                                        <p:cTn id="7" dur="500"/>
                                        <p:tgtEl>
                                          <p:spTgt spid="40448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4483">
                                            <p:txEl>
                                              <p:pRg st="1" end="1"/>
                                            </p:txEl>
                                          </p:spTgt>
                                        </p:tgtEl>
                                        <p:attrNameLst>
                                          <p:attrName>style.visibility</p:attrName>
                                        </p:attrNameLst>
                                      </p:cBhvr>
                                      <p:to>
                                        <p:strVal val="visible"/>
                                      </p:to>
                                    </p:set>
                                    <p:animEffect transition="in" filter="dissolve">
                                      <p:cBhvr>
                                        <p:cTn id="10" dur="500"/>
                                        <p:tgtEl>
                                          <p:spTgt spid="40448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04483">
                                            <p:txEl>
                                              <p:pRg st="2" end="2"/>
                                            </p:txEl>
                                          </p:spTgt>
                                        </p:tgtEl>
                                        <p:attrNameLst>
                                          <p:attrName>style.visibility</p:attrName>
                                        </p:attrNameLst>
                                      </p:cBhvr>
                                      <p:to>
                                        <p:strVal val="visible"/>
                                      </p:to>
                                    </p:set>
                                    <p:animEffect transition="in" filter="dissolve">
                                      <p:cBhvr>
                                        <p:cTn id="13" dur="500"/>
                                        <p:tgtEl>
                                          <p:spTgt spid="40448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4483">
                                            <p:txEl>
                                              <p:pRg st="3" end="3"/>
                                            </p:txEl>
                                          </p:spTgt>
                                        </p:tgtEl>
                                        <p:attrNameLst>
                                          <p:attrName>style.visibility</p:attrName>
                                        </p:attrNameLst>
                                      </p:cBhvr>
                                      <p:to>
                                        <p:strVal val="visible"/>
                                      </p:to>
                                    </p:set>
                                    <p:animEffect transition="in" filter="dissolve">
                                      <p:cBhvr>
                                        <p:cTn id="16" dur="500"/>
                                        <p:tgtEl>
                                          <p:spTgt spid="4044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04484"/>
                                        </p:tgtEl>
                                        <p:attrNameLst>
                                          <p:attrName>style.visibility</p:attrName>
                                        </p:attrNameLst>
                                      </p:cBhvr>
                                      <p:to>
                                        <p:strVal val="visible"/>
                                      </p:to>
                                    </p:set>
                                    <p:animEffect transition="in" filter="dissolve">
                                      <p:cBhvr>
                                        <p:cTn id="21" dur="500"/>
                                        <p:tgtEl>
                                          <p:spTgt spid="4044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p:bldP spid="404484"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760412" y="334963"/>
            <a:ext cx="7615237" cy="571500"/>
          </a:xfrm>
        </p:spPr>
        <p:txBody>
          <a:bodyPr/>
          <a:lstStyle/>
          <a:p>
            <a:pPr eaLnBrk="1" hangingPunct="1">
              <a:defRPr/>
            </a:pPr>
            <a:r>
              <a:rPr lang="en-US" dirty="0" smtClean="0">
                <a:cs typeface="+mj-cs"/>
              </a:rPr>
              <a:t>Memory </a:t>
            </a:r>
            <a:r>
              <a:rPr lang="en-US" dirty="0">
                <a:cs typeface="+mj-cs"/>
              </a:rPr>
              <a:t>A</a:t>
            </a:r>
            <a:r>
              <a:rPr lang="en-US" dirty="0" smtClean="0">
                <a:cs typeface="+mj-cs"/>
              </a:rPr>
              <a:t>ccesses are Expensive</a:t>
            </a:r>
          </a:p>
        </p:txBody>
      </p:sp>
      <p:sp>
        <p:nvSpPr>
          <p:cNvPr id="388099" name="Rectangle 3"/>
          <p:cNvSpPr>
            <a:spLocks noGrp="1" noChangeArrowheads="1"/>
          </p:cNvSpPr>
          <p:nvPr>
            <p:ph type="body" idx="1"/>
          </p:nvPr>
        </p:nvSpPr>
        <p:spPr/>
        <p:txBody>
          <a:bodyPr/>
          <a:lstStyle/>
          <a:p>
            <a:pPr marL="379936" indent="-379936" eaLnBrk="1" hangingPunct="1">
              <a:defRPr/>
            </a:pPr>
            <a:r>
              <a:rPr lang="en-US" dirty="0" smtClean="0">
                <a:cs typeface="+mn-cs"/>
              </a:rPr>
              <a:t>The computer’s main memory is 1000x more expensive to access in terms of latency than CPU registers</a:t>
            </a:r>
          </a:p>
          <a:p>
            <a:pPr marL="943025" lvl="1" indent="-452079" eaLnBrk="1" hangingPunct="1">
              <a:defRPr/>
            </a:pPr>
            <a:r>
              <a:rPr lang="en-US" dirty="0" smtClean="0"/>
              <a:t>Speed of main memory is on the order of microseconds</a:t>
            </a:r>
          </a:p>
          <a:p>
            <a:pPr marL="943025" lvl="1" indent="-452079" eaLnBrk="1" hangingPunct="1">
              <a:defRPr/>
            </a:pPr>
            <a:r>
              <a:rPr lang="en-US" dirty="0" smtClean="0"/>
              <a:t>Speed of CPU registers is on the order of nanoseconds</a:t>
            </a:r>
            <a:endParaRPr lang="en-US" i="1" dirty="0" smtClean="0"/>
          </a:p>
          <a:p>
            <a:pPr marL="379936" indent="-379936" eaLnBrk="1" hangingPunct="1">
              <a:buClr>
                <a:srgbClr val="660033"/>
              </a:buClr>
              <a:defRPr/>
            </a:pPr>
            <a:r>
              <a:rPr lang="en-US" dirty="0" smtClean="0">
                <a:solidFill>
                  <a:srgbClr val="003300"/>
                </a:solidFill>
              </a:rPr>
              <a:t>Hence, each memory access (read or write) means the CPU is sitting around wasting cycles waiting for the memory to respond</a:t>
            </a:r>
            <a:endParaRPr lang="en-US" dirty="0">
              <a:solidFill>
                <a:srgbClr val="003300"/>
              </a:solidFill>
            </a:endParaRPr>
          </a:p>
          <a:p>
            <a:pPr marL="943025" lvl="1" indent="-452079" eaLnBrk="1" hangingPunct="1">
              <a:defRPr/>
            </a:pPr>
            <a:r>
              <a:rPr lang="en-US" dirty="0" smtClean="0"/>
              <a:t>Global variables are stored in main memory, so accessing them is expensive</a:t>
            </a:r>
          </a:p>
          <a:p>
            <a:pPr marL="943025" lvl="1" indent="-452079" eaLnBrk="1" hangingPunct="1">
              <a:defRPr/>
            </a:pPr>
            <a:r>
              <a:rPr lang="en-US" dirty="0" smtClean="0"/>
              <a:t>Since the call stack is located in main memory, then every access of the stack is expensive</a:t>
            </a:r>
          </a:p>
          <a:p>
            <a:pPr marL="1339918" lvl="2" indent="-452079" eaLnBrk="1" hangingPunct="1">
              <a:defRPr/>
            </a:pPr>
            <a:r>
              <a:rPr lang="en-US" dirty="0" smtClean="0"/>
              <a:t>Local variables</a:t>
            </a:r>
          </a:p>
          <a:p>
            <a:pPr marL="1339918" lvl="2" indent="-452079" eaLnBrk="1" hangingPunct="1">
              <a:defRPr/>
            </a:pPr>
            <a:r>
              <a:rPr lang="en-US" dirty="0" smtClean="0"/>
              <a:t>Parameters</a:t>
            </a:r>
          </a:p>
          <a:p>
            <a:pPr marL="1339918" lvl="2" indent="-452079" eaLnBrk="1" hangingPunct="1">
              <a:defRPr/>
            </a:pPr>
            <a:r>
              <a:rPr lang="en-US" dirty="0" smtClean="0"/>
              <a:t>Return addresses</a:t>
            </a:r>
          </a:p>
          <a:p>
            <a:pPr marL="943025" lvl="1" indent="-452079" eaLnBrk="1" hangingPunct="1">
              <a:buFont typeface="+mj-lt"/>
              <a:buAutoNum type="arabicPeriod"/>
              <a:defRPr/>
            </a:pPr>
            <a:endParaRPr lang="en-US" dirty="0" smtClean="0"/>
          </a:p>
        </p:txBody>
      </p:sp>
    </p:spTree>
    <p:extLst>
      <p:ext uri="{BB962C8B-B14F-4D97-AF65-F5344CB8AC3E}">
        <p14:creationId xmlns:p14="http://schemas.microsoft.com/office/powerpoint/2010/main" val="81259827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84138" y="334963"/>
            <a:ext cx="9004300" cy="571500"/>
          </a:xfrm>
        </p:spPr>
        <p:txBody>
          <a:bodyPr/>
          <a:lstStyle/>
          <a:p>
            <a:pPr eaLnBrk="1" hangingPunct="1">
              <a:defRPr/>
            </a:pPr>
            <a:r>
              <a:rPr lang="en-US" smtClean="0">
                <a:cs typeface="+mj-cs"/>
              </a:rPr>
              <a:t>Detecting Unneeded Memory Refs.</a:t>
            </a:r>
          </a:p>
        </p:txBody>
      </p:sp>
      <p:sp>
        <p:nvSpPr>
          <p:cNvPr id="405507" name="Rectangle 3"/>
          <p:cNvSpPr>
            <a:spLocks noGrp="1" noChangeArrowheads="1"/>
          </p:cNvSpPr>
          <p:nvPr>
            <p:ph type="body" idx="1"/>
          </p:nvPr>
        </p:nvSpPr>
        <p:spPr>
          <a:xfrm>
            <a:off x="303213" y="4010025"/>
            <a:ext cx="8269287" cy="2339975"/>
          </a:xfrm>
        </p:spPr>
        <p:txBody>
          <a:bodyPr/>
          <a:lstStyle/>
          <a:p>
            <a:pPr marL="220613" indent="-220613" defTabSz="882458" eaLnBrk="1" hangingPunct="1">
              <a:tabLst>
                <a:tab pos="2929006" algn="l"/>
              </a:tabLst>
              <a:defRPr/>
            </a:pPr>
            <a:r>
              <a:rPr lang="en-US" dirty="0" smtClean="0">
                <a:cs typeface="+mn-cs"/>
              </a:rPr>
              <a:t>Performance</a:t>
            </a:r>
          </a:p>
          <a:p>
            <a:pPr marL="552322" lvl="1" indent="-219055" defTabSz="882458" eaLnBrk="1" hangingPunct="1">
              <a:tabLst>
                <a:tab pos="2929006" algn="l"/>
              </a:tabLst>
              <a:defRPr/>
            </a:pPr>
            <a:r>
              <a:rPr lang="en-US" dirty="0" smtClean="0"/>
              <a:t>Combine3</a:t>
            </a:r>
          </a:p>
          <a:p>
            <a:pPr marL="827696" lvl="2" indent="-162721" defTabSz="882458" eaLnBrk="1" hangingPunct="1">
              <a:tabLst>
                <a:tab pos="2929006" algn="l"/>
              </a:tabLst>
              <a:defRPr/>
            </a:pPr>
            <a:r>
              <a:rPr lang="en-US" dirty="0" smtClean="0"/>
              <a:t>5 instructions in 6 clock cycles</a:t>
            </a:r>
          </a:p>
          <a:p>
            <a:pPr marL="827696" lvl="2" indent="-162721" defTabSz="882458" eaLnBrk="1" hangingPunct="1">
              <a:tabLst>
                <a:tab pos="2929006" algn="l"/>
              </a:tabLst>
              <a:defRPr/>
            </a:pPr>
            <a:r>
              <a:rPr lang="en-US" dirty="0" smtClean="0"/>
              <a:t> </a:t>
            </a:r>
            <a:r>
              <a:rPr lang="en-US" dirty="0" err="1" smtClean="0">
                <a:solidFill>
                  <a:srgbClr val="FF0000"/>
                </a:solidFill>
                <a:latin typeface="Courier New" charset="0"/>
              </a:rPr>
              <a:t>addl</a:t>
            </a:r>
            <a:r>
              <a:rPr lang="en-US" dirty="0" smtClean="0">
                <a:solidFill>
                  <a:srgbClr val="FF0000"/>
                </a:solidFill>
              </a:rPr>
              <a:t> must read and write memory</a:t>
            </a:r>
          </a:p>
          <a:p>
            <a:pPr marL="552322" lvl="1" indent="-219055" defTabSz="882458" eaLnBrk="1" hangingPunct="1">
              <a:tabLst>
                <a:tab pos="2929006" algn="l"/>
              </a:tabLst>
              <a:defRPr/>
            </a:pPr>
            <a:r>
              <a:rPr lang="en-US" dirty="0" smtClean="0"/>
              <a:t>Combine4</a:t>
            </a:r>
          </a:p>
          <a:p>
            <a:pPr marL="827696" lvl="2" indent="-162721" defTabSz="882458" eaLnBrk="1" hangingPunct="1">
              <a:tabLst>
                <a:tab pos="2929006" algn="l"/>
              </a:tabLst>
              <a:defRPr/>
            </a:pPr>
            <a:r>
              <a:rPr lang="en-US" dirty="0" smtClean="0"/>
              <a:t>4 instructions in  2 clock cycles (we’ll see an example of how this is derived later in the class)</a:t>
            </a:r>
          </a:p>
        </p:txBody>
      </p:sp>
      <p:sp>
        <p:nvSpPr>
          <p:cNvPr id="92163" name="Rectangle 4"/>
          <p:cNvSpPr>
            <a:spLocks noChangeArrowheads="1"/>
          </p:cNvSpPr>
          <p:nvPr/>
        </p:nvSpPr>
        <p:spPr bwMode="auto">
          <a:xfrm>
            <a:off x="298450" y="1498600"/>
            <a:ext cx="4267200" cy="1771650"/>
          </a:xfrm>
          <a:prstGeom prst="rect">
            <a:avLst/>
          </a:prstGeom>
          <a:solidFill>
            <a:srgbClr val="CCECFF"/>
          </a:solidFill>
          <a:ln w="38100" cmpd="dbl">
            <a:solidFill>
              <a:schemeClr val="tx1"/>
            </a:solidFill>
            <a:miter lim="800000"/>
            <a:headEnd/>
            <a:tailEnd/>
          </a:ln>
        </p:spPr>
        <p:txBody>
          <a:bodyPr wrap="none" lIns="89181" tIns="43808" rIns="89181" bIns="43808">
            <a:spAutoFit/>
          </a:bodyPr>
          <a:lstStyle/>
          <a:p>
            <a:pPr algn="l">
              <a:lnSpc>
                <a:spcPct val="100000"/>
              </a:lnSpc>
              <a:tabLst>
                <a:tab pos="900465" algn="l"/>
                <a:tab pos="2252728" algn="l"/>
              </a:tabLst>
            </a:pPr>
            <a:r>
              <a:rPr lang="en-US">
                <a:solidFill>
                  <a:srgbClr val="000066"/>
                </a:solidFill>
                <a:latin typeface="Courier New" charset="0"/>
              </a:rPr>
              <a:t>.L18:</a:t>
            </a:r>
          </a:p>
          <a:p>
            <a:pPr algn="l">
              <a:lnSpc>
                <a:spcPct val="100000"/>
              </a:lnSpc>
              <a:tabLst>
                <a:tab pos="900465" algn="l"/>
                <a:tab pos="2252728" algn="l"/>
              </a:tabLst>
            </a:pPr>
            <a:r>
              <a:rPr lang="en-US">
                <a:solidFill>
                  <a:srgbClr val="000066"/>
                </a:solidFill>
                <a:latin typeface="Courier New" charset="0"/>
              </a:rPr>
              <a:t>	movl (%ecx,%edx,4),%eax</a:t>
            </a:r>
          </a:p>
          <a:p>
            <a:pPr algn="l">
              <a:lnSpc>
                <a:spcPct val="100000"/>
              </a:lnSpc>
              <a:tabLst>
                <a:tab pos="900465" algn="l"/>
                <a:tab pos="2252728" algn="l"/>
              </a:tabLst>
            </a:pPr>
            <a:r>
              <a:rPr lang="en-US">
                <a:solidFill>
                  <a:srgbClr val="000066"/>
                </a:solidFill>
                <a:latin typeface="Courier New" charset="0"/>
              </a:rPr>
              <a:t>	</a:t>
            </a:r>
            <a:r>
              <a:rPr lang="en-US">
                <a:solidFill>
                  <a:srgbClr val="FF0000"/>
                </a:solidFill>
                <a:latin typeface="Courier New" charset="0"/>
              </a:rPr>
              <a:t>addl %eax,</a:t>
            </a:r>
            <a:r>
              <a:rPr lang="en-US" u="sng">
                <a:solidFill>
                  <a:srgbClr val="FF0000"/>
                </a:solidFill>
                <a:latin typeface="Courier New" charset="0"/>
              </a:rPr>
              <a:t>(%edi)</a:t>
            </a:r>
            <a:endParaRPr lang="en-US">
              <a:solidFill>
                <a:srgbClr val="FF0000"/>
              </a:solidFill>
              <a:latin typeface="Courier New" charset="0"/>
            </a:endParaRPr>
          </a:p>
          <a:p>
            <a:pPr algn="l">
              <a:lnSpc>
                <a:spcPct val="100000"/>
              </a:lnSpc>
              <a:tabLst>
                <a:tab pos="900465" algn="l"/>
                <a:tab pos="2252728" algn="l"/>
              </a:tabLst>
            </a:pPr>
            <a:r>
              <a:rPr lang="en-US">
                <a:solidFill>
                  <a:srgbClr val="000066"/>
                </a:solidFill>
                <a:latin typeface="Courier New" charset="0"/>
              </a:rPr>
              <a:t>	incl %edx</a:t>
            </a:r>
          </a:p>
          <a:p>
            <a:pPr algn="l">
              <a:lnSpc>
                <a:spcPct val="100000"/>
              </a:lnSpc>
              <a:tabLst>
                <a:tab pos="900465" algn="l"/>
                <a:tab pos="2252728" algn="l"/>
              </a:tabLst>
            </a:pPr>
            <a:r>
              <a:rPr lang="en-US">
                <a:solidFill>
                  <a:srgbClr val="000066"/>
                </a:solidFill>
                <a:latin typeface="Courier New" charset="0"/>
              </a:rPr>
              <a:t>	cmpl %esi,%edx</a:t>
            </a:r>
          </a:p>
          <a:p>
            <a:pPr algn="l">
              <a:lnSpc>
                <a:spcPct val="100000"/>
              </a:lnSpc>
              <a:tabLst>
                <a:tab pos="900465" algn="l"/>
                <a:tab pos="2252728" algn="l"/>
              </a:tabLst>
            </a:pPr>
            <a:r>
              <a:rPr lang="en-US">
                <a:solidFill>
                  <a:srgbClr val="000066"/>
                </a:solidFill>
                <a:latin typeface="Courier New" charset="0"/>
              </a:rPr>
              <a:t>	jl .L18</a:t>
            </a:r>
          </a:p>
        </p:txBody>
      </p:sp>
      <p:sp>
        <p:nvSpPr>
          <p:cNvPr id="92164" name="Text Box 5"/>
          <p:cNvSpPr txBox="1">
            <a:spLocks noChangeArrowheads="1"/>
          </p:cNvSpPr>
          <p:nvPr/>
        </p:nvSpPr>
        <p:spPr bwMode="auto">
          <a:xfrm>
            <a:off x="684213" y="1065213"/>
            <a:ext cx="1300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24" tIns="45062" rIns="90124" bIns="45062">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Combine3</a:t>
            </a:r>
          </a:p>
        </p:txBody>
      </p:sp>
      <p:sp>
        <p:nvSpPr>
          <p:cNvPr id="92165" name="Rectangle 6"/>
          <p:cNvSpPr>
            <a:spLocks noChangeArrowheads="1"/>
          </p:cNvSpPr>
          <p:nvPr/>
        </p:nvSpPr>
        <p:spPr bwMode="auto">
          <a:xfrm>
            <a:off x="4794325" y="1498600"/>
            <a:ext cx="4267200" cy="1771650"/>
          </a:xfrm>
          <a:prstGeom prst="rect">
            <a:avLst/>
          </a:prstGeom>
          <a:solidFill>
            <a:srgbClr val="CCECFF"/>
          </a:solidFill>
          <a:ln w="38100" cmpd="dbl">
            <a:solidFill>
              <a:schemeClr val="tx1"/>
            </a:solidFill>
            <a:miter lim="800000"/>
            <a:headEnd/>
            <a:tailEnd/>
          </a:ln>
        </p:spPr>
        <p:txBody>
          <a:bodyPr wrap="none" lIns="89181" tIns="43808" rIns="89181" bIns="43808">
            <a:spAutoFit/>
          </a:bodyPr>
          <a:lstStyle/>
          <a:p>
            <a:pPr algn="l">
              <a:lnSpc>
                <a:spcPct val="100000"/>
              </a:lnSpc>
              <a:tabLst>
                <a:tab pos="900465" algn="l"/>
                <a:tab pos="2252728" algn="l"/>
              </a:tabLst>
            </a:pPr>
            <a:r>
              <a:rPr lang="en-US">
                <a:solidFill>
                  <a:srgbClr val="000066"/>
                </a:solidFill>
                <a:latin typeface="Courier New" charset="0"/>
              </a:rPr>
              <a:t>.L24:</a:t>
            </a:r>
          </a:p>
          <a:p>
            <a:pPr algn="l">
              <a:lnSpc>
                <a:spcPct val="100000"/>
              </a:lnSpc>
              <a:tabLst>
                <a:tab pos="900465" algn="l"/>
                <a:tab pos="2252728" algn="l"/>
              </a:tabLst>
            </a:pPr>
            <a:r>
              <a:rPr lang="en-US">
                <a:solidFill>
                  <a:srgbClr val="000066"/>
                </a:solidFill>
                <a:latin typeface="Courier New" charset="0"/>
              </a:rPr>
              <a:t>	addl (%eax,%edx,4),%ecx</a:t>
            </a:r>
          </a:p>
          <a:p>
            <a:pPr algn="l">
              <a:lnSpc>
                <a:spcPct val="100000"/>
              </a:lnSpc>
              <a:tabLst>
                <a:tab pos="900465" algn="l"/>
                <a:tab pos="2252728" algn="l"/>
              </a:tabLst>
            </a:pPr>
            <a:endParaRPr lang="en-US">
              <a:solidFill>
                <a:srgbClr val="000066"/>
              </a:solidFill>
              <a:latin typeface="Courier New" charset="0"/>
            </a:endParaRPr>
          </a:p>
          <a:p>
            <a:pPr algn="l">
              <a:lnSpc>
                <a:spcPct val="100000"/>
              </a:lnSpc>
              <a:tabLst>
                <a:tab pos="900465" algn="l"/>
                <a:tab pos="2252728" algn="l"/>
              </a:tabLst>
            </a:pPr>
            <a:r>
              <a:rPr lang="en-US">
                <a:solidFill>
                  <a:srgbClr val="000066"/>
                </a:solidFill>
                <a:latin typeface="Courier New" charset="0"/>
              </a:rPr>
              <a:t>	incl %edx</a:t>
            </a:r>
          </a:p>
          <a:p>
            <a:pPr algn="l">
              <a:lnSpc>
                <a:spcPct val="100000"/>
              </a:lnSpc>
              <a:tabLst>
                <a:tab pos="900465" algn="l"/>
                <a:tab pos="2252728" algn="l"/>
              </a:tabLst>
            </a:pPr>
            <a:r>
              <a:rPr lang="en-US">
                <a:solidFill>
                  <a:srgbClr val="000066"/>
                </a:solidFill>
                <a:latin typeface="Courier New" charset="0"/>
              </a:rPr>
              <a:t>	cmpl %esi,%edx</a:t>
            </a:r>
          </a:p>
          <a:p>
            <a:pPr algn="l">
              <a:lnSpc>
                <a:spcPct val="100000"/>
              </a:lnSpc>
              <a:tabLst>
                <a:tab pos="900465" algn="l"/>
                <a:tab pos="2252728" algn="l"/>
              </a:tabLst>
            </a:pPr>
            <a:r>
              <a:rPr lang="en-US">
                <a:solidFill>
                  <a:srgbClr val="000066"/>
                </a:solidFill>
                <a:latin typeface="Courier New" charset="0"/>
              </a:rPr>
              <a:t>	jl .L24</a:t>
            </a:r>
          </a:p>
        </p:txBody>
      </p:sp>
      <p:sp>
        <p:nvSpPr>
          <p:cNvPr id="92166" name="Text Box 7"/>
          <p:cNvSpPr txBox="1">
            <a:spLocks noChangeArrowheads="1"/>
          </p:cNvSpPr>
          <p:nvPr/>
        </p:nvSpPr>
        <p:spPr bwMode="auto">
          <a:xfrm>
            <a:off x="4794366" y="1065213"/>
            <a:ext cx="1300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24" tIns="45062" rIns="90124" bIns="45062">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Combine4</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76200" y="304800"/>
            <a:ext cx="9131300" cy="571500"/>
          </a:xfrm>
          <a:effectLst>
            <a:outerShdw blurRad="63500" dist="53882" dir="2700000" algn="ctr" rotWithShape="0">
              <a:srgbClr val="969696"/>
            </a:outerShdw>
          </a:effectLst>
        </p:spPr>
        <p:txBody>
          <a:bodyPr/>
          <a:lstStyle/>
          <a:p>
            <a:pPr eaLnBrk="1" hangingPunct="1">
              <a:defRPr/>
            </a:pPr>
            <a:r>
              <a:rPr lang="en-US" smtClean="0">
                <a:cs typeface="+mj-cs"/>
              </a:rPr>
              <a:t>Optimization Blocker: Memory Aliasing</a:t>
            </a:r>
          </a:p>
        </p:txBody>
      </p:sp>
      <p:sp>
        <p:nvSpPr>
          <p:cNvPr id="406531" name="Rectangle 3"/>
          <p:cNvSpPr>
            <a:spLocks noGrp="1" noChangeArrowheads="1"/>
          </p:cNvSpPr>
          <p:nvPr>
            <p:ph type="body" idx="1"/>
          </p:nvPr>
        </p:nvSpPr>
        <p:spPr>
          <a:xfrm>
            <a:off x="4718050" y="1065329"/>
            <a:ext cx="4260850" cy="5367337"/>
          </a:xfrm>
        </p:spPr>
        <p:txBody>
          <a:bodyPr lIns="89181" rIns="89181"/>
          <a:lstStyle/>
          <a:p>
            <a:pPr marL="220613" indent="-220613" defTabSz="882458" eaLnBrk="1" hangingPunct="1">
              <a:tabLst>
                <a:tab pos="4956780" algn="l"/>
                <a:tab pos="5632708" algn="l"/>
              </a:tabLst>
              <a:defRPr/>
            </a:pPr>
            <a:r>
              <a:rPr lang="en-US" dirty="0" smtClean="0">
                <a:cs typeface="+mn-cs"/>
              </a:rPr>
              <a:t>Example</a:t>
            </a:r>
          </a:p>
          <a:p>
            <a:pPr marL="552322" lvl="1" indent="-219055" defTabSz="882458" eaLnBrk="1" hangingPunct="1">
              <a:tabLst>
                <a:tab pos="4956780" algn="l"/>
                <a:tab pos="5632708" algn="l"/>
              </a:tabLst>
              <a:defRPr/>
            </a:pPr>
            <a:r>
              <a:rPr lang="en-US" sz="1800" dirty="0" err="1">
                <a:latin typeface="Courier New" charset="0"/>
              </a:rPr>
              <a:t>combine(v</a:t>
            </a:r>
            <a:r>
              <a:rPr lang="en-US" sz="1800" dirty="0">
                <a:latin typeface="Courier New" charset="0"/>
              </a:rPr>
              <a:t>, </a:t>
            </a:r>
            <a:r>
              <a:rPr lang="en-US" sz="1800" dirty="0" err="1">
                <a:latin typeface="Courier New" charset="0"/>
              </a:rPr>
              <a:t>dest</a:t>
            </a:r>
            <a:r>
              <a:rPr lang="en-US" sz="1800" dirty="0">
                <a:latin typeface="Courier New" charset="0"/>
              </a:rPr>
              <a:t>)</a:t>
            </a:r>
          </a:p>
          <a:p>
            <a:pPr marL="948172" lvl="2" indent="-219055" defTabSz="882458" eaLnBrk="1" hangingPunct="1">
              <a:buFont typeface="Wingdings" charset="0"/>
              <a:buChar char="n"/>
              <a:tabLst>
                <a:tab pos="4956780" algn="l"/>
                <a:tab pos="5632708" algn="l"/>
              </a:tabLst>
              <a:defRPr/>
            </a:pPr>
            <a:r>
              <a:rPr lang="en-US" sz="1600" dirty="0"/>
              <a:t>Normally expect </a:t>
            </a:r>
            <a:r>
              <a:rPr lang="en-US" sz="1600" b="0" dirty="0" err="1">
                <a:latin typeface="Courier"/>
                <a:cs typeface="Courier"/>
              </a:rPr>
              <a:t>dest</a:t>
            </a:r>
            <a:r>
              <a:rPr lang="en-US" sz="1600" b="0" dirty="0">
                <a:latin typeface="Courier"/>
                <a:cs typeface="Courier"/>
              </a:rPr>
              <a:t> </a:t>
            </a:r>
            <a:r>
              <a:rPr lang="en-US" sz="1600" dirty="0"/>
              <a:t>to be any pointer unrelated to </a:t>
            </a:r>
            <a:r>
              <a:rPr lang="en-US" sz="1600" dirty="0" err="1"/>
              <a:t>v</a:t>
            </a:r>
            <a:r>
              <a:rPr lang="en-US" sz="1600" dirty="0"/>
              <a:t>, but what if aliased?</a:t>
            </a:r>
          </a:p>
          <a:p>
            <a:pPr marL="552322" lvl="1" indent="-219055" defTabSz="882458" eaLnBrk="1" hangingPunct="1">
              <a:tabLst>
                <a:tab pos="4956780" algn="l"/>
                <a:tab pos="5632708" algn="l"/>
              </a:tabLst>
              <a:defRPr/>
            </a:pPr>
            <a:r>
              <a:rPr lang="en-US" sz="1800" dirty="0" err="1">
                <a:latin typeface="Courier New" charset="0"/>
              </a:rPr>
              <a:t>v</a:t>
            </a:r>
            <a:r>
              <a:rPr lang="en-US" sz="1800" dirty="0">
                <a:latin typeface="Courier New" charset="0"/>
              </a:rPr>
              <a:t>: [3, 2, 17]</a:t>
            </a:r>
          </a:p>
          <a:p>
            <a:pPr marL="552322" lvl="1" indent="-219055" defTabSz="882458" eaLnBrk="1" hangingPunct="1">
              <a:tabLst>
                <a:tab pos="4956780" algn="l"/>
                <a:tab pos="5632708" algn="l"/>
              </a:tabLst>
              <a:defRPr/>
            </a:pPr>
            <a:r>
              <a:rPr lang="en-US" sz="1800" dirty="0">
                <a:latin typeface="Courier New" charset="0"/>
              </a:rPr>
              <a:t>combine3(v, get_vec_start(v)+2)</a:t>
            </a:r>
            <a:r>
              <a:rPr lang="en-US" sz="1800" dirty="0">
                <a:latin typeface="Courier New" charset="0"/>
                <a:sym typeface="Wingdings"/>
              </a:rPr>
              <a:t> </a:t>
            </a:r>
            <a:r>
              <a:rPr lang="en-US" sz="1800" dirty="0">
                <a:latin typeface="Courier New" charset="0"/>
              </a:rPr>
              <a:t>?</a:t>
            </a:r>
          </a:p>
          <a:p>
            <a:pPr marL="948172" lvl="2" indent="-219055" defTabSz="882458" eaLnBrk="1" hangingPunct="1">
              <a:buFont typeface="Wingdings" charset="0"/>
              <a:buChar char="n"/>
              <a:tabLst>
                <a:tab pos="4956780" algn="l"/>
                <a:tab pos="5632708" algn="l"/>
              </a:tabLst>
              <a:defRPr/>
            </a:pPr>
            <a:r>
              <a:rPr lang="en-US" sz="1600" dirty="0">
                <a:latin typeface="Courier New" charset="0"/>
              </a:rPr>
              <a:t>[3,2,0] before loop</a:t>
            </a:r>
          </a:p>
          <a:p>
            <a:pPr marL="948172" lvl="2" indent="-219055" defTabSz="882458" eaLnBrk="1" hangingPunct="1">
              <a:buFont typeface="Wingdings" charset="0"/>
              <a:buChar char="n"/>
              <a:tabLst>
                <a:tab pos="4956780" algn="l"/>
                <a:tab pos="5632708" algn="l"/>
              </a:tabLst>
              <a:defRPr/>
            </a:pPr>
            <a:r>
              <a:rPr lang="en-US" sz="1600" dirty="0">
                <a:latin typeface="Courier New" charset="0"/>
              </a:rPr>
              <a:t>[3,2,3] </a:t>
            </a:r>
            <a:r>
              <a:rPr lang="en-US" sz="1600" dirty="0" err="1">
                <a:latin typeface="Courier New" charset="0"/>
              </a:rPr>
              <a:t>i</a:t>
            </a:r>
            <a:r>
              <a:rPr lang="en-US" sz="1600" dirty="0">
                <a:latin typeface="Courier New" charset="0"/>
              </a:rPr>
              <a:t>=0</a:t>
            </a:r>
          </a:p>
          <a:p>
            <a:pPr marL="948172" lvl="2" indent="-219055" defTabSz="882458" eaLnBrk="1" hangingPunct="1">
              <a:buFont typeface="Wingdings" charset="0"/>
              <a:buChar char="n"/>
              <a:tabLst>
                <a:tab pos="4956780" algn="l"/>
                <a:tab pos="5632708" algn="l"/>
              </a:tabLst>
              <a:defRPr/>
            </a:pPr>
            <a:r>
              <a:rPr lang="en-US" sz="1600" dirty="0">
                <a:latin typeface="Courier New" charset="0"/>
              </a:rPr>
              <a:t>[3,2,5] </a:t>
            </a:r>
            <a:r>
              <a:rPr lang="en-US" sz="1600" dirty="0" err="1">
                <a:latin typeface="Courier New" charset="0"/>
              </a:rPr>
              <a:t>i</a:t>
            </a:r>
            <a:r>
              <a:rPr lang="en-US" sz="1600" dirty="0">
                <a:latin typeface="Courier New" charset="0"/>
              </a:rPr>
              <a:t>=1</a:t>
            </a:r>
          </a:p>
          <a:p>
            <a:pPr marL="948172" lvl="2" indent="-219055" defTabSz="882458" eaLnBrk="1" hangingPunct="1">
              <a:buFont typeface="Wingdings" charset="0"/>
              <a:buChar char="n"/>
              <a:tabLst>
                <a:tab pos="4956780" algn="l"/>
                <a:tab pos="5632708" algn="l"/>
              </a:tabLst>
              <a:defRPr/>
            </a:pPr>
            <a:r>
              <a:rPr lang="en-US" sz="1600" dirty="0">
                <a:latin typeface="Courier New" charset="0"/>
              </a:rPr>
              <a:t>[3,2,10] </a:t>
            </a:r>
            <a:r>
              <a:rPr lang="en-US" sz="1600" dirty="0" err="1">
                <a:latin typeface="Courier New" charset="0"/>
              </a:rPr>
              <a:t>i</a:t>
            </a:r>
            <a:r>
              <a:rPr lang="en-US" sz="1600" dirty="0">
                <a:latin typeface="Courier New" charset="0"/>
              </a:rPr>
              <a:t>=2, final</a:t>
            </a:r>
          </a:p>
          <a:p>
            <a:pPr marL="552322" lvl="1" indent="-219055" defTabSz="882458" eaLnBrk="1" hangingPunct="1">
              <a:tabLst>
                <a:tab pos="4956780" algn="l"/>
                <a:tab pos="5632708" algn="l"/>
              </a:tabLst>
              <a:defRPr/>
            </a:pPr>
            <a:endParaRPr lang="en-US" sz="1800" dirty="0">
              <a:latin typeface="Courier New" charset="0"/>
            </a:endParaRPr>
          </a:p>
          <a:p>
            <a:pPr marL="552322" lvl="1" indent="-219055" defTabSz="882458" eaLnBrk="1" hangingPunct="1">
              <a:tabLst>
                <a:tab pos="4956780" algn="l"/>
                <a:tab pos="5632708" algn="l"/>
              </a:tabLst>
              <a:defRPr/>
            </a:pPr>
            <a:r>
              <a:rPr lang="en-US" sz="1800" dirty="0">
                <a:latin typeface="Courier New" charset="0"/>
              </a:rPr>
              <a:t>combine4(v, get_vec_start(v)+2)</a:t>
            </a:r>
            <a:r>
              <a:rPr lang="en-US" sz="1800" dirty="0">
                <a:latin typeface="Courier New" charset="0"/>
                <a:sym typeface="Wingdings"/>
              </a:rPr>
              <a:t> </a:t>
            </a:r>
            <a:r>
              <a:rPr lang="en-US" sz="1800" dirty="0">
                <a:latin typeface="Courier New" charset="0"/>
              </a:rPr>
              <a:t>?</a:t>
            </a:r>
          </a:p>
          <a:p>
            <a:pPr marL="948172" lvl="2" indent="-219055" defTabSz="882458" eaLnBrk="1" hangingPunct="1">
              <a:buFont typeface="Wingdings" charset="0"/>
              <a:buChar char="n"/>
              <a:tabLst>
                <a:tab pos="4956780" algn="l"/>
                <a:tab pos="5632708" algn="l"/>
              </a:tabLst>
              <a:defRPr/>
            </a:pPr>
            <a:r>
              <a:rPr lang="en-US" sz="1600" dirty="0">
                <a:latin typeface="Courier New" charset="0"/>
              </a:rPr>
              <a:t>[3,2,17] before loop</a:t>
            </a:r>
          </a:p>
          <a:p>
            <a:pPr marL="948172" lvl="2" indent="-219055" defTabSz="882458" eaLnBrk="1" hangingPunct="1">
              <a:buFont typeface="Wingdings" charset="0"/>
              <a:buChar char="n"/>
              <a:tabLst>
                <a:tab pos="4956780" algn="l"/>
                <a:tab pos="5632708" algn="l"/>
              </a:tabLst>
              <a:defRPr/>
            </a:pPr>
            <a:r>
              <a:rPr lang="en-US" sz="1600" dirty="0">
                <a:latin typeface="Courier New" charset="0"/>
              </a:rPr>
              <a:t>Sum updated to 22</a:t>
            </a:r>
          </a:p>
          <a:p>
            <a:pPr marL="948172" lvl="2" indent="-219055" defTabSz="882458" eaLnBrk="1" hangingPunct="1">
              <a:buFont typeface="Wingdings" charset="0"/>
              <a:buChar char="n"/>
              <a:tabLst>
                <a:tab pos="4956780" algn="l"/>
                <a:tab pos="5632708" algn="l"/>
              </a:tabLst>
              <a:defRPr/>
            </a:pPr>
            <a:r>
              <a:rPr lang="en-US" sz="1600" dirty="0">
                <a:latin typeface="Courier New" charset="0"/>
              </a:rPr>
              <a:t>[3,2,22] final</a:t>
            </a:r>
            <a:r>
              <a:rPr lang="en-US" sz="1600" dirty="0"/>
              <a:t> </a:t>
            </a:r>
          </a:p>
        </p:txBody>
      </p:sp>
      <p:sp>
        <p:nvSpPr>
          <p:cNvPr id="93187" name="Rectangle 4"/>
          <p:cNvSpPr>
            <a:spLocks noChangeArrowheads="1"/>
          </p:cNvSpPr>
          <p:nvPr/>
        </p:nvSpPr>
        <p:spPr bwMode="auto">
          <a:xfrm>
            <a:off x="152516" y="3659240"/>
            <a:ext cx="4486275" cy="2578100"/>
          </a:xfrm>
          <a:prstGeom prst="rect">
            <a:avLst/>
          </a:prstGeom>
          <a:solidFill>
            <a:srgbClr val="FFFF66"/>
          </a:solidFill>
          <a:ln w="38100" cmpd="dbl">
            <a:solidFill>
              <a:schemeClr val="tx1"/>
            </a:solidFill>
            <a:miter lim="800000"/>
            <a:headEnd/>
            <a:tailEnd/>
          </a:ln>
        </p:spPr>
        <p:txBody>
          <a:bodyPr wrap="none" lIns="89181" tIns="43808" rIns="89181" bIns="43808">
            <a:spAutoFit/>
          </a:bodyPr>
          <a:lstStyle/>
          <a:p>
            <a:pPr algn="l">
              <a:lnSpc>
                <a:spcPct val="100000"/>
              </a:lnSpc>
              <a:tabLst>
                <a:tab pos="900465" algn="l"/>
                <a:tab pos="2252728" algn="l"/>
              </a:tabLst>
            </a:pPr>
            <a:r>
              <a:rPr lang="en-US" sz="1600">
                <a:solidFill>
                  <a:srgbClr val="000066"/>
                </a:solidFill>
                <a:latin typeface="Courier New" charset="0"/>
              </a:rPr>
              <a:t>void combine4(vec_ptr v, int *dest)</a:t>
            </a:r>
          </a:p>
          <a:p>
            <a:pPr algn="l">
              <a:lnSpc>
                <a:spcPct val="100000"/>
              </a:lnSpc>
              <a:tabLst>
                <a:tab pos="900465" algn="l"/>
                <a:tab pos="2252728" algn="l"/>
              </a:tabLst>
            </a:pPr>
            <a:r>
              <a:rPr lang="en-US" sz="1600">
                <a:solidFill>
                  <a:srgbClr val="000066"/>
                </a:solidFill>
                <a:latin typeface="Courier New" charset="0"/>
              </a:rPr>
              <a:t>{</a:t>
            </a:r>
          </a:p>
          <a:p>
            <a:pPr algn="l">
              <a:lnSpc>
                <a:spcPct val="100000"/>
              </a:lnSpc>
              <a:tabLst>
                <a:tab pos="900465" algn="l"/>
                <a:tab pos="2252728" algn="l"/>
              </a:tabLst>
            </a:pPr>
            <a:r>
              <a:rPr lang="en-US" sz="1600">
                <a:solidFill>
                  <a:srgbClr val="000066"/>
                </a:solidFill>
                <a:latin typeface="Courier New" charset="0"/>
              </a:rPr>
              <a:t>  int i;</a:t>
            </a:r>
          </a:p>
          <a:p>
            <a:pPr algn="l">
              <a:lnSpc>
                <a:spcPct val="100000"/>
              </a:lnSpc>
              <a:tabLst>
                <a:tab pos="900465" algn="l"/>
                <a:tab pos="2252728" algn="l"/>
              </a:tabLst>
            </a:pPr>
            <a:r>
              <a:rPr lang="en-US" sz="1600">
                <a:solidFill>
                  <a:srgbClr val="000066"/>
                </a:solidFill>
                <a:latin typeface="Courier New" charset="0"/>
              </a:rPr>
              <a:t>  int length = vec_length(v);</a:t>
            </a:r>
          </a:p>
          <a:p>
            <a:pPr algn="l">
              <a:lnSpc>
                <a:spcPct val="100000"/>
              </a:lnSpc>
              <a:tabLst>
                <a:tab pos="900465" algn="l"/>
                <a:tab pos="2252728" algn="l"/>
              </a:tabLst>
            </a:pPr>
            <a:r>
              <a:rPr lang="en-US" sz="1600">
                <a:solidFill>
                  <a:srgbClr val="000066"/>
                </a:solidFill>
                <a:latin typeface="Courier New" charset="0"/>
              </a:rPr>
              <a:t>  int *data = get_vec_start(v);</a:t>
            </a:r>
          </a:p>
          <a:p>
            <a:pPr algn="l">
              <a:lnSpc>
                <a:spcPct val="100000"/>
              </a:lnSpc>
              <a:tabLst>
                <a:tab pos="900465" algn="l"/>
                <a:tab pos="2252728" algn="l"/>
              </a:tabLst>
            </a:pPr>
            <a:r>
              <a:rPr lang="en-US" sz="1600">
                <a:solidFill>
                  <a:srgbClr val="000066"/>
                </a:solidFill>
                <a:latin typeface="Courier New" charset="0"/>
              </a:rPr>
              <a:t>  </a:t>
            </a:r>
            <a:r>
              <a:rPr lang="en-US" sz="1600">
                <a:solidFill>
                  <a:srgbClr val="000033"/>
                </a:solidFill>
                <a:latin typeface="Courier New" charset="0"/>
              </a:rPr>
              <a:t>int sum = 0;</a:t>
            </a:r>
          </a:p>
          <a:p>
            <a:pPr algn="l">
              <a:lnSpc>
                <a:spcPct val="100000"/>
              </a:lnSpc>
              <a:tabLst>
                <a:tab pos="900465" algn="l"/>
                <a:tab pos="2252728" algn="l"/>
              </a:tabLst>
            </a:pPr>
            <a:r>
              <a:rPr lang="en-US" sz="1600">
                <a:solidFill>
                  <a:srgbClr val="000066"/>
                </a:solidFill>
                <a:latin typeface="Courier New" charset="0"/>
              </a:rPr>
              <a:t>  for (i = 0; i &lt; length; i++)</a:t>
            </a:r>
          </a:p>
          <a:p>
            <a:pPr algn="l">
              <a:lnSpc>
                <a:spcPct val="100000"/>
              </a:lnSpc>
              <a:tabLst>
                <a:tab pos="900465" algn="l"/>
                <a:tab pos="2252728" algn="l"/>
              </a:tabLst>
            </a:pPr>
            <a:r>
              <a:rPr lang="en-US" sz="1600">
                <a:solidFill>
                  <a:srgbClr val="000066"/>
                </a:solidFill>
                <a:latin typeface="Courier New" charset="0"/>
              </a:rPr>
              <a:t>    </a:t>
            </a:r>
            <a:r>
              <a:rPr lang="en-US" sz="1600">
                <a:solidFill>
                  <a:srgbClr val="000033"/>
                </a:solidFill>
                <a:latin typeface="Courier New" charset="0"/>
              </a:rPr>
              <a:t>sum </a:t>
            </a:r>
            <a:r>
              <a:rPr lang="en-US" sz="1600">
                <a:solidFill>
                  <a:srgbClr val="000066"/>
                </a:solidFill>
                <a:latin typeface="Courier New" charset="0"/>
              </a:rPr>
              <a:t>+= data[i];</a:t>
            </a:r>
          </a:p>
          <a:p>
            <a:pPr algn="l">
              <a:lnSpc>
                <a:spcPct val="100000"/>
              </a:lnSpc>
              <a:tabLst>
                <a:tab pos="900465" algn="l"/>
                <a:tab pos="2252728" algn="l"/>
              </a:tabLst>
            </a:pPr>
            <a:r>
              <a:rPr lang="en-US" sz="1600">
                <a:solidFill>
                  <a:srgbClr val="000066"/>
                </a:solidFill>
                <a:latin typeface="Courier New" charset="0"/>
              </a:rPr>
              <a:t>  *dest = </a:t>
            </a:r>
            <a:r>
              <a:rPr lang="en-US" sz="1600">
                <a:solidFill>
                  <a:srgbClr val="000033"/>
                </a:solidFill>
                <a:latin typeface="Courier New" charset="0"/>
              </a:rPr>
              <a:t>sum</a:t>
            </a:r>
            <a:r>
              <a:rPr lang="en-US" sz="1600">
                <a:solidFill>
                  <a:srgbClr val="000066"/>
                </a:solidFill>
                <a:latin typeface="Courier New" charset="0"/>
              </a:rPr>
              <a:t>;</a:t>
            </a:r>
          </a:p>
          <a:p>
            <a:pPr algn="l">
              <a:lnSpc>
                <a:spcPct val="100000"/>
              </a:lnSpc>
              <a:tabLst>
                <a:tab pos="900465" algn="l"/>
                <a:tab pos="2252728" algn="l"/>
              </a:tabLst>
            </a:pPr>
            <a:r>
              <a:rPr lang="en-US" sz="1600">
                <a:solidFill>
                  <a:srgbClr val="000066"/>
                </a:solidFill>
                <a:latin typeface="Courier New" charset="0"/>
              </a:rPr>
              <a:t>}</a:t>
            </a:r>
          </a:p>
        </p:txBody>
      </p:sp>
      <p:sp>
        <p:nvSpPr>
          <p:cNvPr id="93188" name="Rectangle 4"/>
          <p:cNvSpPr>
            <a:spLocks noChangeArrowheads="1"/>
          </p:cNvSpPr>
          <p:nvPr/>
        </p:nvSpPr>
        <p:spPr bwMode="auto">
          <a:xfrm>
            <a:off x="152516" y="1122479"/>
            <a:ext cx="4486275" cy="2300287"/>
          </a:xfrm>
          <a:prstGeom prst="rect">
            <a:avLst/>
          </a:prstGeom>
          <a:solidFill>
            <a:srgbClr val="FFFF66"/>
          </a:solidFill>
          <a:ln w="38100" cmpd="dbl">
            <a:solidFill>
              <a:schemeClr val="tx1"/>
            </a:solidFill>
            <a:miter lim="800000"/>
            <a:headEnd/>
            <a:tailEnd/>
          </a:ln>
        </p:spPr>
        <p:txBody>
          <a:bodyPr wrap="none" lIns="89181" tIns="43808" rIns="89181" bIns="43808">
            <a:spAutoFit/>
          </a:bodyPr>
          <a:lstStyle/>
          <a:p>
            <a:pPr algn="l">
              <a:lnSpc>
                <a:spcPct val="100000"/>
              </a:lnSpc>
              <a:tabLst>
                <a:tab pos="900465" algn="l"/>
                <a:tab pos="2252728" algn="l"/>
              </a:tabLst>
            </a:pPr>
            <a:r>
              <a:rPr lang="en-US" sz="1600">
                <a:solidFill>
                  <a:srgbClr val="000066"/>
                </a:solidFill>
                <a:latin typeface="Courier New" charset="0"/>
              </a:rPr>
              <a:t>void combine3(vec_ptr v, int *dest)</a:t>
            </a:r>
          </a:p>
          <a:p>
            <a:pPr algn="l">
              <a:lnSpc>
                <a:spcPct val="100000"/>
              </a:lnSpc>
              <a:tabLst>
                <a:tab pos="900465" algn="l"/>
                <a:tab pos="2252728" algn="l"/>
              </a:tabLst>
            </a:pPr>
            <a:r>
              <a:rPr lang="en-US" sz="1600">
                <a:solidFill>
                  <a:srgbClr val="000066"/>
                </a:solidFill>
                <a:latin typeface="Courier New" charset="0"/>
              </a:rPr>
              <a:t>{</a:t>
            </a:r>
          </a:p>
          <a:p>
            <a:pPr algn="l">
              <a:lnSpc>
                <a:spcPct val="100000"/>
              </a:lnSpc>
              <a:tabLst>
                <a:tab pos="900465" algn="l"/>
                <a:tab pos="2252728" algn="l"/>
              </a:tabLst>
            </a:pPr>
            <a:r>
              <a:rPr lang="en-US" sz="1600">
                <a:solidFill>
                  <a:srgbClr val="000066"/>
                </a:solidFill>
                <a:latin typeface="Courier New" charset="0"/>
              </a:rPr>
              <a:t>  int i;</a:t>
            </a:r>
          </a:p>
          <a:p>
            <a:pPr algn="l">
              <a:lnSpc>
                <a:spcPct val="100000"/>
              </a:lnSpc>
              <a:tabLst>
                <a:tab pos="900465" algn="l"/>
                <a:tab pos="2252728" algn="l"/>
              </a:tabLst>
            </a:pPr>
            <a:r>
              <a:rPr lang="en-US" sz="1600">
                <a:solidFill>
                  <a:srgbClr val="000066"/>
                </a:solidFill>
                <a:latin typeface="Courier New" charset="0"/>
              </a:rPr>
              <a:t>  int length = vec_length(v);</a:t>
            </a:r>
          </a:p>
          <a:p>
            <a:pPr algn="l">
              <a:lnSpc>
                <a:spcPct val="100000"/>
              </a:lnSpc>
              <a:tabLst>
                <a:tab pos="900465" algn="l"/>
                <a:tab pos="2252728" algn="l"/>
              </a:tabLst>
            </a:pPr>
            <a:r>
              <a:rPr lang="en-US" sz="1600">
                <a:solidFill>
                  <a:srgbClr val="000066"/>
                </a:solidFill>
                <a:latin typeface="Courier New" charset="0"/>
              </a:rPr>
              <a:t>  </a:t>
            </a:r>
            <a:r>
              <a:rPr lang="en-US" sz="1600">
                <a:solidFill>
                  <a:srgbClr val="000033"/>
                </a:solidFill>
                <a:latin typeface="Courier New" charset="0"/>
              </a:rPr>
              <a:t>int *data = get_vec_start(v);</a:t>
            </a:r>
          </a:p>
          <a:p>
            <a:pPr algn="l">
              <a:lnSpc>
                <a:spcPct val="100000"/>
              </a:lnSpc>
              <a:tabLst>
                <a:tab pos="900465" algn="l"/>
                <a:tab pos="2252728" algn="l"/>
              </a:tabLst>
            </a:pPr>
            <a:r>
              <a:rPr lang="en-US" sz="1600">
                <a:solidFill>
                  <a:srgbClr val="000066"/>
                </a:solidFill>
                <a:latin typeface="Courier New" charset="0"/>
              </a:rPr>
              <a:t>  *dest = 0;</a:t>
            </a:r>
          </a:p>
          <a:p>
            <a:pPr algn="l">
              <a:lnSpc>
                <a:spcPct val="100000"/>
              </a:lnSpc>
              <a:tabLst>
                <a:tab pos="900465" algn="l"/>
                <a:tab pos="2252728" algn="l"/>
              </a:tabLst>
            </a:pPr>
            <a:r>
              <a:rPr lang="en-US" sz="1600">
                <a:solidFill>
                  <a:srgbClr val="000066"/>
                </a:solidFill>
                <a:latin typeface="Courier New" charset="0"/>
              </a:rPr>
              <a:t>  for (i = 0; i &lt; length; i++) {</a:t>
            </a:r>
          </a:p>
          <a:p>
            <a:pPr algn="l">
              <a:lnSpc>
                <a:spcPct val="100000"/>
              </a:lnSpc>
              <a:tabLst>
                <a:tab pos="900465" algn="l"/>
                <a:tab pos="2252728" algn="l"/>
              </a:tabLst>
            </a:pPr>
            <a:r>
              <a:rPr lang="en-US" sz="1600">
                <a:solidFill>
                  <a:srgbClr val="000066"/>
                </a:solidFill>
                <a:latin typeface="Courier New" charset="0"/>
              </a:rPr>
              <a:t>    *dest += </a:t>
            </a:r>
            <a:r>
              <a:rPr lang="en-US" sz="1600">
                <a:solidFill>
                  <a:srgbClr val="000033"/>
                </a:solidFill>
                <a:latin typeface="Courier New" charset="0"/>
              </a:rPr>
              <a:t>data[i];</a:t>
            </a:r>
          </a:p>
          <a:p>
            <a:pPr algn="l">
              <a:lnSpc>
                <a:spcPct val="100000"/>
              </a:lnSpc>
              <a:tabLst>
                <a:tab pos="900465" algn="l"/>
                <a:tab pos="2252728" algn="l"/>
              </a:tabLst>
            </a:pPr>
            <a:r>
              <a:rPr lang="en-US" sz="1600">
                <a:solidFill>
                  <a:srgbClr val="000066"/>
                </a:solidFill>
                <a:latin typeface="Courier New"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Effect transition="in" filter="fade">
                                      <p:cBhvr>
                                        <p:cTn id="7" dur="500"/>
                                        <p:tgtEl>
                                          <p:spTgt spid="406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6531">
                                            <p:txEl>
                                              <p:pRg st="1" end="1"/>
                                            </p:txEl>
                                          </p:spTgt>
                                        </p:tgtEl>
                                        <p:attrNameLst>
                                          <p:attrName>style.visibility</p:attrName>
                                        </p:attrNameLst>
                                      </p:cBhvr>
                                      <p:to>
                                        <p:strVal val="visible"/>
                                      </p:to>
                                    </p:set>
                                    <p:animEffect transition="in" filter="fade">
                                      <p:cBhvr>
                                        <p:cTn id="12" dur="500"/>
                                        <p:tgtEl>
                                          <p:spTgt spid="4065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6531">
                                            <p:txEl>
                                              <p:pRg st="2" end="2"/>
                                            </p:txEl>
                                          </p:spTgt>
                                        </p:tgtEl>
                                        <p:attrNameLst>
                                          <p:attrName>style.visibility</p:attrName>
                                        </p:attrNameLst>
                                      </p:cBhvr>
                                      <p:to>
                                        <p:strVal val="visible"/>
                                      </p:to>
                                    </p:set>
                                    <p:animEffect transition="in" filter="fade">
                                      <p:cBhvr>
                                        <p:cTn id="15" dur="500"/>
                                        <p:tgtEl>
                                          <p:spTgt spid="4065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06531">
                                            <p:txEl>
                                              <p:pRg st="3" end="3"/>
                                            </p:txEl>
                                          </p:spTgt>
                                        </p:tgtEl>
                                        <p:attrNameLst>
                                          <p:attrName>style.visibility</p:attrName>
                                        </p:attrNameLst>
                                      </p:cBhvr>
                                      <p:to>
                                        <p:strVal val="visible"/>
                                      </p:to>
                                    </p:set>
                                    <p:animEffect transition="in" filter="fade">
                                      <p:cBhvr>
                                        <p:cTn id="20" dur="500"/>
                                        <p:tgtEl>
                                          <p:spTgt spid="40653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06531">
                                            <p:txEl>
                                              <p:pRg st="4" end="4"/>
                                            </p:txEl>
                                          </p:spTgt>
                                        </p:tgtEl>
                                        <p:attrNameLst>
                                          <p:attrName>style.visibility</p:attrName>
                                        </p:attrNameLst>
                                      </p:cBhvr>
                                      <p:to>
                                        <p:strVal val="visible"/>
                                      </p:to>
                                    </p:set>
                                    <p:animEffect transition="in" filter="fade">
                                      <p:cBhvr>
                                        <p:cTn id="25" dur="500"/>
                                        <p:tgtEl>
                                          <p:spTgt spid="406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6531">
                                            <p:txEl>
                                              <p:pRg st="5" end="5"/>
                                            </p:txEl>
                                          </p:spTgt>
                                        </p:tgtEl>
                                        <p:attrNameLst>
                                          <p:attrName>style.visibility</p:attrName>
                                        </p:attrNameLst>
                                      </p:cBhvr>
                                      <p:to>
                                        <p:strVal val="visible"/>
                                      </p:to>
                                    </p:set>
                                    <p:animEffect transition="in" filter="fade">
                                      <p:cBhvr>
                                        <p:cTn id="28" dur="500"/>
                                        <p:tgtEl>
                                          <p:spTgt spid="406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6531">
                                            <p:txEl>
                                              <p:pRg st="6" end="6"/>
                                            </p:txEl>
                                          </p:spTgt>
                                        </p:tgtEl>
                                        <p:attrNameLst>
                                          <p:attrName>style.visibility</p:attrName>
                                        </p:attrNameLst>
                                      </p:cBhvr>
                                      <p:to>
                                        <p:strVal val="visible"/>
                                      </p:to>
                                    </p:set>
                                    <p:animEffect transition="in" filter="fade">
                                      <p:cBhvr>
                                        <p:cTn id="31" dur="500"/>
                                        <p:tgtEl>
                                          <p:spTgt spid="406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6531">
                                            <p:txEl>
                                              <p:pRg st="7" end="7"/>
                                            </p:txEl>
                                          </p:spTgt>
                                        </p:tgtEl>
                                        <p:attrNameLst>
                                          <p:attrName>style.visibility</p:attrName>
                                        </p:attrNameLst>
                                      </p:cBhvr>
                                      <p:to>
                                        <p:strVal val="visible"/>
                                      </p:to>
                                    </p:set>
                                    <p:animEffect transition="in" filter="fade">
                                      <p:cBhvr>
                                        <p:cTn id="34" dur="500"/>
                                        <p:tgtEl>
                                          <p:spTgt spid="406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6531">
                                            <p:txEl>
                                              <p:pRg st="8" end="8"/>
                                            </p:txEl>
                                          </p:spTgt>
                                        </p:tgtEl>
                                        <p:attrNameLst>
                                          <p:attrName>style.visibility</p:attrName>
                                        </p:attrNameLst>
                                      </p:cBhvr>
                                      <p:to>
                                        <p:strVal val="visible"/>
                                      </p:to>
                                    </p:set>
                                    <p:animEffect transition="in" filter="fade">
                                      <p:cBhvr>
                                        <p:cTn id="37" dur="500"/>
                                        <p:tgtEl>
                                          <p:spTgt spid="40653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6531">
                                            <p:txEl>
                                              <p:pRg st="10" end="10"/>
                                            </p:txEl>
                                          </p:spTgt>
                                        </p:tgtEl>
                                        <p:attrNameLst>
                                          <p:attrName>style.visibility</p:attrName>
                                        </p:attrNameLst>
                                      </p:cBhvr>
                                      <p:to>
                                        <p:strVal val="visible"/>
                                      </p:to>
                                    </p:set>
                                    <p:animEffect transition="in" filter="fade">
                                      <p:cBhvr>
                                        <p:cTn id="42" dur="500"/>
                                        <p:tgtEl>
                                          <p:spTgt spid="406531">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6531">
                                            <p:txEl>
                                              <p:pRg st="11" end="11"/>
                                            </p:txEl>
                                          </p:spTgt>
                                        </p:tgtEl>
                                        <p:attrNameLst>
                                          <p:attrName>style.visibility</p:attrName>
                                        </p:attrNameLst>
                                      </p:cBhvr>
                                      <p:to>
                                        <p:strVal val="visible"/>
                                      </p:to>
                                    </p:set>
                                    <p:animEffect transition="in" filter="fade">
                                      <p:cBhvr>
                                        <p:cTn id="45" dur="500"/>
                                        <p:tgtEl>
                                          <p:spTgt spid="406531">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06531">
                                            <p:txEl>
                                              <p:pRg st="12" end="12"/>
                                            </p:txEl>
                                          </p:spTgt>
                                        </p:tgtEl>
                                        <p:attrNameLst>
                                          <p:attrName>style.visibility</p:attrName>
                                        </p:attrNameLst>
                                      </p:cBhvr>
                                      <p:to>
                                        <p:strVal val="visible"/>
                                      </p:to>
                                    </p:set>
                                    <p:animEffect transition="in" filter="fade">
                                      <p:cBhvr>
                                        <p:cTn id="48" dur="500"/>
                                        <p:tgtEl>
                                          <p:spTgt spid="406531">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06531">
                                            <p:txEl>
                                              <p:pRg st="13" end="13"/>
                                            </p:txEl>
                                          </p:spTgt>
                                        </p:tgtEl>
                                        <p:attrNameLst>
                                          <p:attrName>style.visibility</p:attrName>
                                        </p:attrNameLst>
                                      </p:cBhvr>
                                      <p:to>
                                        <p:strVal val="visible"/>
                                      </p:to>
                                    </p:set>
                                    <p:animEffect transition="in" filter="fade">
                                      <p:cBhvr>
                                        <p:cTn id="51" dur="500"/>
                                        <p:tgtEl>
                                          <p:spTgt spid="4065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76200" y="304800"/>
            <a:ext cx="9131300" cy="571500"/>
          </a:xfrm>
          <a:effectLst>
            <a:outerShdw blurRad="63500" dist="53882" dir="2700000" algn="ctr" rotWithShape="0">
              <a:srgbClr val="969696"/>
            </a:outerShdw>
          </a:effectLst>
        </p:spPr>
        <p:txBody>
          <a:bodyPr/>
          <a:lstStyle/>
          <a:p>
            <a:pPr eaLnBrk="1" hangingPunct="1">
              <a:defRPr/>
            </a:pPr>
            <a:r>
              <a:rPr lang="en-US" smtClean="0">
                <a:cs typeface="+mj-cs"/>
              </a:rPr>
              <a:t>Optimization Blocker: Memory Aliasing</a:t>
            </a:r>
          </a:p>
        </p:txBody>
      </p:sp>
      <p:sp>
        <p:nvSpPr>
          <p:cNvPr id="406531" name="Rectangle 3"/>
          <p:cNvSpPr>
            <a:spLocks noGrp="1" noChangeArrowheads="1"/>
          </p:cNvSpPr>
          <p:nvPr>
            <p:ph type="body" idx="1"/>
          </p:nvPr>
        </p:nvSpPr>
        <p:spPr/>
        <p:txBody>
          <a:bodyPr lIns="89262" rIns="89262"/>
          <a:lstStyle/>
          <a:p>
            <a:pPr marL="220820" indent="-220820" defTabSz="883270" eaLnBrk="1" hangingPunct="1">
              <a:tabLst>
                <a:tab pos="4961350" algn="l"/>
                <a:tab pos="5637901" algn="l"/>
              </a:tabLst>
              <a:defRPr/>
            </a:pPr>
            <a:r>
              <a:rPr lang="en-US" dirty="0" smtClean="0"/>
              <a:t>Observations</a:t>
            </a:r>
          </a:p>
          <a:p>
            <a:pPr marL="552830" lvl="1" indent="-219253" defTabSz="883270" eaLnBrk="1" hangingPunct="1">
              <a:tabLst>
                <a:tab pos="4961350" algn="l"/>
                <a:tab pos="5637901" algn="l"/>
              </a:tabLst>
              <a:defRPr/>
            </a:pPr>
            <a:r>
              <a:rPr lang="en-US" dirty="0" smtClean="0"/>
              <a:t>Easy to have happen in C</a:t>
            </a:r>
          </a:p>
          <a:p>
            <a:pPr marL="828459" lvl="2" indent="-162874" defTabSz="883270" eaLnBrk="1" hangingPunct="1">
              <a:tabLst>
                <a:tab pos="4961350" algn="l"/>
                <a:tab pos="5637901" algn="l"/>
              </a:tabLst>
              <a:defRPr/>
            </a:pPr>
            <a:r>
              <a:rPr lang="en-US" dirty="0" smtClean="0"/>
              <a:t>Since allowed to do address arithmetic</a:t>
            </a:r>
          </a:p>
          <a:p>
            <a:pPr marL="828459" lvl="2" indent="-162874" defTabSz="883270" eaLnBrk="1" hangingPunct="1">
              <a:tabLst>
                <a:tab pos="4961350" algn="l"/>
                <a:tab pos="5637901" algn="l"/>
              </a:tabLst>
              <a:defRPr/>
            </a:pPr>
            <a:r>
              <a:rPr lang="en-US" dirty="0" smtClean="0"/>
              <a:t>Direct access to storage structures</a:t>
            </a:r>
          </a:p>
          <a:p>
            <a:pPr marL="552830" lvl="1" indent="-219253" defTabSz="883270" eaLnBrk="1" hangingPunct="1">
              <a:tabLst>
                <a:tab pos="4961350" algn="l"/>
                <a:tab pos="5637901" algn="l"/>
              </a:tabLst>
              <a:defRPr/>
            </a:pPr>
            <a:r>
              <a:rPr lang="en-US" dirty="0" smtClean="0"/>
              <a:t>Get in habit of introducing local variables, e.g. combine4()</a:t>
            </a:r>
          </a:p>
          <a:p>
            <a:pPr marL="828459" lvl="2" indent="-162874" defTabSz="883270" eaLnBrk="1" hangingPunct="1">
              <a:tabLst>
                <a:tab pos="4961350" algn="l"/>
                <a:tab pos="5637901" algn="l"/>
              </a:tabLst>
              <a:defRPr/>
            </a:pPr>
            <a:r>
              <a:rPr lang="en-US" dirty="0" smtClean="0"/>
              <a:t>Accumulating within loops</a:t>
            </a:r>
          </a:p>
          <a:p>
            <a:pPr marL="828459" lvl="2" indent="-162874" defTabSz="883270" eaLnBrk="1" hangingPunct="1">
              <a:tabLst>
                <a:tab pos="4961350" algn="l"/>
                <a:tab pos="5637901" algn="l"/>
              </a:tabLst>
              <a:defRPr/>
            </a:pPr>
            <a:r>
              <a:rPr lang="en-US" dirty="0" smtClean="0"/>
              <a:t>Your way of telling compiler not to check for aliasing</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152516" y="304800"/>
            <a:ext cx="8464550" cy="571500"/>
          </a:xfrm>
          <a:effectLst>
            <a:outerShdw blurRad="63500" dist="53882" dir="2700000" algn="ctr" rotWithShape="0">
              <a:srgbClr val="969696"/>
            </a:outerShdw>
          </a:effectLst>
        </p:spPr>
        <p:txBody>
          <a:bodyPr/>
          <a:lstStyle/>
          <a:p>
            <a:pPr eaLnBrk="1" hangingPunct="1">
              <a:defRPr/>
            </a:pPr>
            <a:r>
              <a:rPr lang="en-US" smtClean="0">
                <a:cs typeface="+mj-cs"/>
              </a:rPr>
              <a:t>Machine-Independent Opt. Summary</a:t>
            </a:r>
          </a:p>
        </p:txBody>
      </p:sp>
      <p:sp>
        <p:nvSpPr>
          <p:cNvPr id="407555" name="Rectangle 3"/>
          <p:cNvSpPr>
            <a:spLocks noGrp="1" noChangeArrowheads="1"/>
          </p:cNvSpPr>
          <p:nvPr>
            <p:ph type="body" idx="1"/>
          </p:nvPr>
        </p:nvSpPr>
        <p:spPr/>
        <p:txBody>
          <a:bodyPr lIns="89262" rIns="89262"/>
          <a:lstStyle/>
          <a:p>
            <a:pPr marL="380598" indent="-380598" eaLnBrk="1" hangingPunct="1">
              <a:defRPr/>
            </a:pPr>
            <a:r>
              <a:rPr lang="en-US" smtClean="0">
                <a:cs typeface="+mn-cs"/>
              </a:rPr>
              <a:t>Code Motion</a:t>
            </a:r>
          </a:p>
          <a:p>
            <a:pPr marL="734569" lvl="1" indent="-242768" eaLnBrk="1" hangingPunct="1">
              <a:defRPr/>
            </a:pPr>
            <a:r>
              <a:rPr lang="en-US" b="0" i="1" smtClean="0"/>
              <a:t>Compilers are good at this for simple loop/array structures</a:t>
            </a:r>
          </a:p>
          <a:p>
            <a:pPr marL="734569" lvl="1" indent="-242768" eaLnBrk="1" hangingPunct="1">
              <a:defRPr/>
            </a:pPr>
            <a:r>
              <a:rPr lang="en-US" b="0" i="1" smtClean="0"/>
              <a:t>Don</a:t>
            </a:r>
            <a:r>
              <a:rPr lang="ja-JP" altLang="en-US" b="0" i="1" smtClean="0">
                <a:latin typeface="Arial"/>
              </a:rPr>
              <a:t>’</a:t>
            </a:r>
            <a:r>
              <a:rPr lang="en-US" b="0" i="1" smtClean="0"/>
              <a:t>t do well in presence of procedure calls and memory aliasing</a:t>
            </a:r>
          </a:p>
          <a:p>
            <a:pPr marL="380598" indent="-380598" eaLnBrk="1" hangingPunct="1">
              <a:defRPr/>
            </a:pPr>
            <a:r>
              <a:rPr lang="en-US" smtClean="0">
                <a:cs typeface="+mn-cs"/>
              </a:rPr>
              <a:t>Reduction in Strength</a:t>
            </a:r>
          </a:p>
          <a:p>
            <a:pPr marL="734569" lvl="1" indent="-242768" eaLnBrk="1" hangingPunct="1">
              <a:defRPr/>
            </a:pPr>
            <a:r>
              <a:rPr lang="en-US" smtClean="0"/>
              <a:t>Shift, add instead of multiply or divide</a:t>
            </a:r>
          </a:p>
          <a:p>
            <a:pPr marL="1130826" lvl="2" indent="-234935" eaLnBrk="1" hangingPunct="1">
              <a:defRPr/>
            </a:pPr>
            <a:r>
              <a:rPr lang="en-US" i="1" smtClean="0"/>
              <a:t>compilers are (generally) good at this</a:t>
            </a:r>
          </a:p>
          <a:p>
            <a:pPr marL="1130826" lvl="2" indent="-234935" eaLnBrk="1" hangingPunct="1">
              <a:defRPr/>
            </a:pPr>
            <a:r>
              <a:rPr lang="en-US" i="1" smtClean="0"/>
              <a:t>Exact trade-offs machine-dependent</a:t>
            </a:r>
          </a:p>
          <a:p>
            <a:pPr marL="734569" lvl="1" indent="-242768" eaLnBrk="1" hangingPunct="1">
              <a:defRPr/>
            </a:pPr>
            <a:r>
              <a:rPr lang="en-US" smtClean="0"/>
              <a:t>Keep data in registers rather than memory</a:t>
            </a:r>
          </a:p>
          <a:p>
            <a:pPr marL="1130826" lvl="2" indent="-234935" eaLnBrk="1" hangingPunct="1">
              <a:defRPr/>
            </a:pPr>
            <a:r>
              <a:rPr lang="en-US" i="1" smtClean="0"/>
              <a:t>compilers are not good at this, since concerned with aliasing</a:t>
            </a:r>
          </a:p>
          <a:p>
            <a:pPr marL="380598" indent="-380598" eaLnBrk="1" hangingPunct="1">
              <a:defRPr/>
            </a:pPr>
            <a:r>
              <a:rPr lang="en-US" smtClean="0">
                <a:cs typeface="+mn-cs"/>
              </a:rPr>
              <a:t>Share Common Subexpressions</a:t>
            </a:r>
          </a:p>
          <a:p>
            <a:pPr marL="734569" lvl="1" indent="-242768" eaLnBrk="1" hangingPunct="1">
              <a:defRPr/>
            </a:pPr>
            <a:r>
              <a:rPr lang="en-US" b="0" i="1" smtClean="0"/>
              <a:t>compilers have limited algebraic reasoning capabilities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Recap of Machine-independent Optimizations…</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290221" y="1218527"/>
            <a:ext cx="8460720" cy="5214787"/>
          </a:xfrm>
        </p:spPr>
        <p:txBody>
          <a:bodyPr/>
          <a:lstStyle/>
          <a:p>
            <a:pPr marL="380715" indent="-380715">
              <a:defRPr/>
            </a:pPr>
            <a:r>
              <a:rPr lang="en-US" dirty="0" smtClean="0"/>
              <a:t>Improving software performance</a:t>
            </a:r>
          </a:p>
          <a:p>
            <a:pPr marL="734794" lvl="1" indent="-242843">
              <a:buFont typeface="Wingdings" pitchFamily="-1" charset="2"/>
              <a:buChar char="n"/>
              <a:defRPr/>
            </a:pPr>
            <a:r>
              <a:rPr lang="en-US" dirty="0" smtClean="0"/>
              <a:t>Compilers must be cautious in their optimizations</a:t>
            </a:r>
          </a:p>
          <a:p>
            <a:pPr marL="1131173" lvl="2" indent="-235008">
              <a:buFont typeface="Wingdings" pitchFamily="-1" charset="2"/>
              <a:buChar char="l"/>
              <a:defRPr/>
            </a:pPr>
            <a:r>
              <a:rPr lang="en-US" dirty="0" smtClean="0"/>
              <a:t>Memory aliasing</a:t>
            </a:r>
          </a:p>
          <a:p>
            <a:pPr marL="1131173" lvl="2" indent="-235008">
              <a:buFont typeface="Wingdings" pitchFamily="-1" charset="2"/>
              <a:buChar char="l"/>
              <a:defRPr/>
            </a:pPr>
            <a:r>
              <a:rPr lang="en-US" dirty="0" smtClean="0"/>
              <a:t>Functional side effects</a:t>
            </a:r>
          </a:p>
          <a:p>
            <a:pPr marL="734794" lvl="1" indent="-242843">
              <a:buFont typeface="Wingdings" pitchFamily="-1" charset="2"/>
              <a:buChar char="n"/>
              <a:defRPr/>
            </a:pPr>
            <a:r>
              <a:rPr lang="en-US" dirty="0" smtClean="0"/>
              <a:t>Optimizations</a:t>
            </a:r>
          </a:p>
          <a:p>
            <a:pPr marL="1131173" lvl="2" indent="-235008">
              <a:buFont typeface="Wingdings" pitchFamily="-1" charset="2"/>
              <a:buChar char="l"/>
              <a:defRPr/>
            </a:pPr>
            <a:r>
              <a:rPr lang="en-US" dirty="0" smtClean="0"/>
              <a:t>Code motion</a:t>
            </a:r>
          </a:p>
          <a:p>
            <a:pPr marL="1131173" lvl="2" indent="-235008">
              <a:buFont typeface="Wingdings" pitchFamily="-1" charset="2"/>
              <a:buChar char="l"/>
              <a:defRPr/>
            </a:pPr>
            <a:r>
              <a:rPr lang="en-US" dirty="0" smtClean="0"/>
              <a:t>Reduction in strength</a:t>
            </a:r>
          </a:p>
          <a:p>
            <a:pPr marL="1131173" lvl="2" indent="-235008">
              <a:buFont typeface="Wingdings" pitchFamily="-1" charset="2"/>
              <a:buChar char="l"/>
              <a:defRPr/>
            </a:pPr>
            <a:r>
              <a:rPr lang="en-US" dirty="0" smtClean="0"/>
              <a:t>Share common sub-expressions</a:t>
            </a:r>
          </a:p>
          <a:p>
            <a:pPr marL="734794" lvl="1" indent="-242843">
              <a:buFont typeface="Wingdings" pitchFamily="-1" charset="2"/>
              <a:buChar char="n"/>
              <a:defRPr/>
            </a:pPr>
            <a:r>
              <a:rPr lang="en-US" dirty="0" smtClean="0"/>
              <a:t>CPE</a:t>
            </a:r>
            <a:endParaRPr lang="en-US" dirty="0"/>
          </a:p>
          <a:p>
            <a:pPr marL="1131173" lvl="2" indent="-235008">
              <a:buFont typeface="Wingdings" pitchFamily="-1" charset="2"/>
              <a:buChar char="l"/>
              <a:defRPr/>
            </a:pPr>
            <a:r>
              <a:rPr lang="en-US" dirty="0" smtClean="0"/>
              <a:t>Cycles/element</a:t>
            </a:r>
          </a:p>
          <a:p>
            <a:pPr marL="380715" indent="-380715">
              <a:defRPr/>
            </a:pPr>
            <a:r>
              <a:rPr lang="en-US" dirty="0" smtClean="0"/>
              <a:t>Optimization Example:</a:t>
            </a:r>
          </a:p>
          <a:p>
            <a:pPr marL="734794" lvl="1" indent="-242843">
              <a:buFont typeface="Wingdings" pitchFamily="-1" charset="2"/>
              <a:buChar char="n"/>
              <a:defRPr/>
            </a:pPr>
            <a:r>
              <a:rPr lang="en-US" dirty="0" smtClean="0"/>
              <a:t>combine1 CPE=42</a:t>
            </a:r>
          </a:p>
        </p:txBody>
      </p:sp>
      <p:sp>
        <p:nvSpPr>
          <p:cNvPr id="4" name="Rectangle 4"/>
          <p:cNvSpPr>
            <a:spLocks noChangeArrowheads="1"/>
          </p:cNvSpPr>
          <p:nvPr/>
        </p:nvSpPr>
        <p:spPr bwMode="auto">
          <a:xfrm>
            <a:off x="3570196" y="3977264"/>
            <a:ext cx="5561215" cy="2868054"/>
          </a:xfrm>
          <a:prstGeom prst="rect">
            <a:avLst/>
          </a:prstGeom>
          <a:solidFill>
            <a:srgbClr val="FFFF66"/>
          </a:solidFill>
          <a:ln w="38100" cmpd="dbl">
            <a:solidFill>
              <a:schemeClr val="tx1"/>
            </a:solidFill>
            <a:miter lim="800000"/>
            <a:headEnd/>
            <a:tailEnd/>
          </a:ln>
        </p:spPr>
        <p:txBody>
          <a:bodyPr wrap="none" lIns="89298" tIns="43860" rIns="89298" bIns="43860">
            <a:spAutoFit/>
          </a:bodyPr>
          <a:lstStyle/>
          <a:p>
            <a:pPr algn="l">
              <a:lnSpc>
                <a:spcPct val="100000"/>
              </a:lnSpc>
              <a:tabLst>
                <a:tab pos="901052" algn="l"/>
                <a:tab pos="2254981" algn="l"/>
              </a:tabLst>
            </a:pPr>
            <a:r>
              <a:rPr lang="en-US" dirty="0" smtClean="0">
                <a:solidFill>
                  <a:srgbClr val="000066"/>
                </a:solidFill>
                <a:latin typeface="Courier New" charset="0"/>
              </a:rPr>
              <a:t>void combine1(</a:t>
            </a:r>
            <a:r>
              <a:rPr lang="en-US" dirty="0" err="1" smtClean="0">
                <a:solidFill>
                  <a:srgbClr val="000066"/>
                </a:solidFill>
                <a:latin typeface="Courier New" charset="0"/>
              </a:rPr>
              <a:t>vec_ptr</a:t>
            </a:r>
            <a:r>
              <a:rPr lang="en-US" dirty="0" smtClean="0">
                <a:solidFill>
                  <a:srgbClr val="000066"/>
                </a:solidFill>
                <a:latin typeface="Courier New" charset="0"/>
              </a:rPr>
              <a:t> v, </a:t>
            </a:r>
            <a:r>
              <a:rPr lang="en-US" dirty="0" err="1" smtClean="0">
                <a:solidFill>
                  <a:srgbClr val="000066"/>
                </a:solidFill>
                <a:latin typeface="Courier New" charset="0"/>
              </a:rPr>
              <a:t>int</a:t>
            </a:r>
            <a:r>
              <a:rPr lang="en-US" dirty="0" smtClean="0">
                <a:solidFill>
                  <a:srgbClr val="000066"/>
                </a:solidFill>
                <a:latin typeface="Courier New" charset="0"/>
              </a:rPr>
              <a:t> *</a:t>
            </a:r>
            <a:r>
              <a:rPr lang="en-US" dirty="0" err="1" smtClean="0">
                <a:solidFill>
                  <a:srgbClr val="000066"/>
                </a:solidFill>
                <a:latin typeface="Courier New" charset="0"/>
              </a:rPr>
              <a:t>dest</a:t>
            </a:r>
            <a:r>
              <a:rPr lang="en-US" dirty="0" smtClean="0">
                <a:solidFill>
                  <a:srgbClr val="000066"/>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  </a:t>
            </a:r>
            <a:r>
              <a:rPr lang="en-US" dirty="0" err="1" smtClean="0">
                <a:solidFill>
                  <a:srgbClr val="000066"/>
                </a:solidFill>
                <a:latin typeface="Courier New" charset="0"/>
              </a:rPr>
              <a:t>int</a:t>
            </a:r>
            <a:r>
              <a:rPr lang="en-US" dirty="0" smtClean="0">
                <a:solidFill>
                  <a:srgbClr val="000066"/>
                </a:solidFill>
                <a:latin typeface="Courier New" charset="0"/>
              </a:rPr>
              <a:t> </a:t>
            </a:r>
            <a:r>
              <a:rPr lang="en-US" dirty="0" err="1" smtClean="0">
                <a:solidFill>
                  <a:srgbClr val="000066"/>
                </a:solidFill>
                <a:latin typeface="Courier New" charset="0"/>
              </a:rPr>
              <a:t>i</a:t>
            </a:r>
            <a:r>
              <a:rPr lang="en-US" dirty="0" smtClean="0">
                <a:solidFill>
                  <a:srgbClr val="000066"/>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  *</a:t>
            </a:r>
            <a:r>
              <a:rPr lang="en-US" dirty="0" err="1" smtClean="0">
                <a:solidFill>
                  <a:srgbClr val="000066"/>
                </a:solidFill>
                <a:latin typeface="Courier New" charset="0"/>
              </a:rPr>
              <a:t>dest</a:t>
            </a:r>
            <a:r>
              <a:rPr lang="en-US" dirty="0" smtClean="0">
                <a:solidFill>
                  <a:srgbClr val="000066"/>
                </a:solidFill>
                <a:latin typeface="Courier New" charset="0"/>
              </a:rPr>
              <a:t> = 0;</a:t>
            </a:r>
          </a:p>
          <a:p>
            <a:pPr algn="l">
              <a:lnSpc>
                <a:spcPct val="100000"/>
              </a:lnSpc>
              <a:tabLst>
                <a:tab pos="901052" algn="l"/>
                <a:tab pos="2254981" algn="l"/>
              </a:tabLst>
            </a:pPr>
            <a:r>
              <a:rPr lang="en-US" dirty="0" smtClean="0">
                <a:solidFill>
                  <a:srgbClr val="000066"/>
                </a:solidFill>
                <a:latin typeface="Courier New" charset="0"/>
              </a:rPr>
              <a:t>  for (</a:t>
            </a:r>
            <a:r>
              <a:rPr lang="en-US" dirty="0" err="1" smtClean="0">
                <a:solidFill>
                  <a:srgbClr val="000066"/>
                </a:solidFill>
                <a:latin typeface="Courier New" charset="0"/>
              </a:rPr>
              <a:t>i</a:t>
            </a:r>
            <a:r>
              <a:rPr lang="en-US" dirty="0" smtClean="0">
                <a:solidFill>
                  <a:srgbClr val="000066"/>
                </a:solidFill>
                <a:latin typeface="Courier New" charset="0"/>
              </a:rPr>
              <a:t> = 0; </a:t>
            </a:r>
            <a:r>
              <a:rPr lang="en-US" dirty="0" err="1" smtClean="0">
                <a:solidFill>
                  <a:srgbClr val="000066"/>
                </a:solidFill>
                <a:latin typeface="Courier New" charset="0"/>
              </a:rPr>
              <a:t>i</a:t>
            </a:r>
            <a:r>
              <a:rPr lang="en-US" dirty="0" smtClean="0">
                <a:solidFill>
                  <a:srgbClr val="000066"/>
                </a:solidFill>
                <a:latin typeface="Courier New" charset="0"/>
              </a:rPr>
              <a:t> &lt; </a:t>
            </a:r>
            <a:r>
              <a:rPr lang="en-US" dirty="0" err="1" smtClean="0">
                <a:solidFill>
                  <a:srgbClr val="FF1A1A"/>
                </a:solidFill>
                <a:latin typeface="Courier New" charset="0"/>
              </a:rPr>
              <a:t>vec_length</a:t>
            </a:r>
            <a:r>
              <a:rPr lang="en-US" dirty="0" smtClean="0">
                <a:solidFill>
                  <a:srgbClr val="FF1A1A"/>
                </a:solidFill>
                <a:latin typeface="Courier New" charset="0"/>
              </a:rPr>
              <a:t>(v)</a:t>
            </a:r>
            <a:r>
              <a:rPr lang="en-US" dirty="0" smtClean="0">
                <a:solidFill>
                  <a:srgbClr val="000066"/>
                </a:solidFill>
                <a:latin typeface="Courier New" charset="0"/>
              </a:rPr>
              <a:t>; </a:t>
            </a:r>
            <a:r>
              <a:rPr lang="en-US" dirty="0" err="1" smtClean="0">
                <a:solidFill>
                  <a:srgbClr val="000066"/>
                </a:solidFill>
                <a:latin typeface="Courier New" charset="0"/>
              </a:rPr>
              <a:t>i</a:t>
            </a:r>
            <a:r>
              <a:rPr lang="en-US" dirty="0" smtClean="0">
                <a:solidFill>
                  <a:srgbClr val="000066"/>
                </a:solidFill>
                <a:latin typeface="Courier New" charset="0"/>
              </a:rPr>
              <a:t>++) {</a:t>
            </a:r>
          </a:p>
          <a:p>
            <a:pPr algn="l">
              <a:lnSpc>
                <a:spcPct val="100000"/>
              </a:lnSpc>
              <a:tabLst>
                <a:tab pos="901052" algn="l"/>
                <a:tab pos="2254981" algn="l"/>
              </a:tabLst>
            </a:pPr>
            <a:r>
              <a:rPr lang="en-US" dirty="0" smtClean="0">
                <a:solidFill>
                  <a:srgbClr val="000066"/>
                </a:solidFill>
                <a:latin typeface="Courier New" charset="0"/>
              </a:rPr>
              <a:t>    </a:t>
            </a:r>
            <a:r>
              <a:rPr lang="en-US" dirty="0" err="1" smtClean="0">
                <a:solidFill>
                  <a:srgbClr val="000066"/>
                </a:solidFill>
                <a:latin typeface="Courier New" charset="0"/>
              </a:rPr>
              <a:t>int</a:t>
            </a:r>
            <a:r>
              <a:rPr lang="en-US" dirty="0" smtClean="0">
                <a:solidFill>
                  <a:srgbClr val="000066"/>
                </a:solidFill>
                <a:latin typeface="Courier New" charset="0"/>
              </a:rPr>
              <a:t> </a:t>
            </a:r>
            <a:r>
              <a:rPr lang="en-US" dirty="0" err="1" smtClean="0">
                <a:solidFill>
                  <a:srgbClr val="000066"/>
                </a:solidFill>
                <a:latin typeface="Courier New" charset="0"/>
              </a:rPr>
              <a:t>val</a:t>
            </a:r>
            <a:r>
              <a:rPr lang="en-US" dirty="0" smtClean="0">
                <a:solidFill>
                  <a:srgbClr val="000066"/>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    </a:t>
            </a:r>
            <a:r>
              <a:rPr lang="en-US" dirty="0" err="1" smtClean="0">
                <a:solidFill>
                  <a:schemeClr val="tx2">
                    <a:lumMod val="75000"/>
                    <a:lumOff val="25000"/>
                  </a:schemeClr>
                </a:solidFill>
                <a:latin typeface="Courier New" charset="0"/>
              </a:rPr>
              <a:t>get_vec_element</a:t>
            </a:r>
            <a:r>
              <a:rPr lang="en-US" dirty="0" smtClean="0">
                <a:solidFill>
                  <a:schemeClr val="tx2">
                    <a:lumMod val="75000"/>
                    <a:lumOff val="25000"/>
                  </a:schemeClr>
                </a:solidFill>
                <a:latin typeface="Courier New" charset="0"/>
              </a:rPr>
              <a:t>(v, </a:t>
            </a:r>
            <a:r>
              <a:rPr lang="en-US" dirty="0" err="1" smtClean="0">
                <a:solidFill>
                  <a:schemeClr val="tx2">
                    <a:lumMod val="75000"/>
                    <a:lumOff val="25000"/>
                  </a:schemeClr>
                </a:solidFill>
                <a:latin typeface="Courier New" charset="0"/>
              </a:rPr>
              <a:t>i</a:t>
            </a:r>
            <a:r>
              <a:rPr lang="en-US" dirty="0" smtClean="0">
                <a:solidFill>
                  <a:schemeClr val="tx2">
                    <a:lumMod val="75000"/>
                    <a:lumOff val="25000"/>
                  </a:schemeClr>
                </a:solidFill>
                <a:latin typeface="Courier New" charset="0"/>
              </a:rPr>
              <a:t>, &amp;</a:t>
            </a:r>
            <a:r>
              <a:rPr lang="en-US" dirty="0" err="1" smtClean="0">
                <a:solidFill>
                  <a:schemeClr val="tx2">
                    <a:lumMod val="75000"/>
                    <a:lumOff val="25000"/>
                  </a:schemeClr>
                </a:solidFill>
                <a:latin typeface="Courier New" charset="0"/>
              </a:rPr>
              <a:t>val</a:t>
            </a:r>
            <a:r>
              <a:rPr lang="en-US" dirty="0" smtClean="0">
                <a:solidFill>
                  <a:schemeClr val="tx2">
                    <a:lumMod val="75000"/>
                    <a:lumOff val="25000"/>
                  </a:schemeClr>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    </a:t>
            </a:r>
            <a:r>
              <a:rPr lang="en-US" dirty="0" smtClean="0">
                <a:solidFill>
                  <a:schemeClr val="tx1">
                    <a:lumMod val="60000"/>
                    <a:lumOff val="40000"/>
                  </a:schemeClr>
                </a:solidFill>
                <a:latin typeface="Courier New" charset="0"/>
              </a:rPr>
              <a:t>*</a:t>
            </a:r>
            <a:r>
              <a:rPr lang="en-US" dirty="0" err="1" smtClean="0">
                <a:solidFill>
                  <a:schemeClr val="tx1">
                    <a:lumMod val="60000"/>
                    <a:lumOff val="40000"/>
                  </a:schemeClr>
                </a:solidFill>
                <a:latin typeface="Courier New" charset="0"/>
              </a:rPr>
              <a:t>dest</a:t>
            </a:r>
            <a:r>
              <a:rPr lang="en-US" dirty="0" smtClean="0">
                <a:solidFill>
                  <a:schemeClr val="tx1">
                    <a:lumMod val="60000"/>
                    <a:lumOff val="40000"/>
                  </a:schemeClr>
                </a:solidFill>
                <a:latin typeface="Courier New" charset="0"/>
              </a:rPr>
              <a:t> </a:t>
            </a:r>
            <a:r>
              <a:rPr lang="en-US" dirty="0" smtClean="0">
                <a:solidFill>
                  <a:srgbClr val="000066"/>
                </a:solidFill>
                <a:latin typeface="Courier New" charset="0"/>
              </a:rPr>
              <a:t>+= </a:t>
            </a:r>
            <a:r>
              <a:rPr lang="en-US" dirty="0" err="1" smtClean="0">
                <a:solidFill>
                  <a:srgbClr val="000066"/>
                </a:solidFill>
                <a:latin typeface="Courier New" charset="0"/>
              </a:rPr>
              <a:t>val</a:t>
            </a:r>
            <a:r>
              <a:rPr lang="en-US" dirty="0" smtClean="0">
                <a:solidFill>
                  <a:srgbClr val="000066"/>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  }</a:t>
            </a:r>
          </a:p>
          <a:p>
            <a:pPr algn="l">
              <a:lnSpc>
                <a:spcPct val="100000"/>
              </a:lnSpc>
              <a:tabLst>
                <a:tab pos="901052" algn="l"/>
                <a:tab pos="2254981" algn="l"/>
              </a:tabLst>
            </a:pPr>
            <a:r>
              <a:rPr lang="en-US" dirty="0" smtClean="0">
                <a:solidFill>
                  <a:srgbClr val="000066"/>
                </a:solidFill>
                <a:latin typeface="Courier New" charset="0"/>
              </a:rPr>
              <a:t>}</a:t>
            </a:r>
          </a:p>
        </p:txBody>
      </p:sp>
      <p:grpSp>
        <p:nvGrpSpPr>
          <p:cNvPr id="14" name="Group 12"/>
          <p:cNvGrpSpPr>
            <a:grpSpLocks/>
          </p:cNvGrpSpPr>
          <p:nvPr/>
        </p:nvGrpSpPr>
        <p:grpSpPr bwMode="auto">
          <a:xfrm>
            <a:off x="6528247" y="2814177"/>
            <a:ext cx="1292016" cy="2284873"/>
            <a:chOff x="6537662" y="2819400"/>
            <a:chExt cx="1293260" cy="2289113"/>
          </a:xfrm>
        </p:grpSpPr>
        <p:sp>
          <p:nvSpPr>
            <p:cNvPr id="15" name="Up Arrow 4"/>
            <p:cNvSpPr>
              <a:spLocks noChangeArrowheads="1"/>
            </p:cNvSpPr>
            <p:nvPr/>
          </p:nvSpPr>
          <p:spPr bwMode="auto">
            <a:xfrm>
              <a:off x="6553528" y="3429001"/>
              <a:ext cx="841762" cy="1679512"/>
            </a:xfrm>
            <a:prstGeom prst="upArrow">
              <a:avLst>
                <a:gd name="adj1" fmla="val 50000"/>
                <a:gd name="adj2" fmla="val 50001"/>
              </a:avLst>
            </a:prstGeom>
            <a:noFill/>
            <a:ln w="38100">
              <a:solidFill>
                <a:srgbClr val="FF5050"/>
              </a:solidFill>
              <a:round/>
              <a:headEnd/>
              <a:tailEnd type="none" w="sm" len="sm"/>
            </a:ln>
            <a:extLst>
              <a:ext uri="{909E8E84-426E-40dd-AFC4-6F175D3DCCD1}">
                <a14:hiddenFill xmlns:a14="http://schemas.microsoft.com/office/drawing/2010/main">
                  <a:solidFill>
                    <a:srgbClr val="FFFFFF"/>
                  </a:solidFill>
                </a14:hiddenFill>
              </a:ext>
            </a:extLst>
          </p:spPr>
          <p:txBody>
            <a:bodyPr wrap="square" lIns="45720" rIns="45720" anchor="ctr">
              <a:spAutoFit/>
            </a:bodyPr>
            <a:lstStyle/>
            <a:p>
              <a:endParaRPr lang="en-US" smtClean="0">
                <a:solidFill>
                  <a:srgbClr val="000066"/>
                </a:solidFill>
              </a:endParaRPr>
            </a:p>
          </p:txBody>
        </p:sp>
        <p:sp>
          <p:nvSpPr>
            <p:cNvPr id="16" name="TextBox 7"/>
            <p:cNvSpPr txBox="1">
              <a:spLocks noChangeArrowheads="1"/>
            </p:cNvSpPr>
            <p:nvPr/>
          </p:nvSpPr>
          <p:spPr bwMode="auto">
            <a:xfrm>
              <a:off x="6537662" y="2819400"/>
              <a:ext cx="1293260"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combine2</a:t>
              </a:r>
            </a:p>
            <a:p>
              <a:r>
                <a:rPr lang="en-US" sz="1800" b="0">
                  <a:solidFill>
                    <a:srgbClr val="000066"/>
                  </a:solidFill>
                  <a:latin typeface="Courier" charset="0"/>
                  <a:cs typeface="Courier" charset="0"/>
                </a:rPr>
                <a:t>CPE=21</a:t>
              </a:r>
            </a:p>
          </p:txBody>
        </p:sp>
      </p:grpSp>
      <p:grpSp>
        <p:nvGrpSpPr>
          <p:cNvPr id="17" name="Group 11"/>
          <p:cNvGrpSpPr>
            <a:grpSpLocks/>
          </p:cNvGrpSpPr>
          <p:nvPr/>
        </p:nvGrpSpPr>
        <p:grpSpPr bwMode="auto">
          <a:xfrm>
            <a:off x="5174405" y="2814179"/>
            <a:ext cx="1290430" cy="2970671"/>
            <a:chOff x="5181292" y="2819400"/>
            <a:chExt cx="1293459" cy="2976180"/>
          </a:xfrm>
        </p:grpSpPr>
        <p:sp>
          <p:nvSpPr>
            <p:cNvPr id="18" name="Up Arrow 5"/>
            <p:cNvSpPr>
              <a:spLocks noChangeArrowheads="1"/>
            </p:cNvSpPr>
            <p:nvPr/>
          </p:nvSpPr>
          <p:spPr bwMode="auto">
            <a:xfrm>
              <a:off x="5410108" y="3352658"/>
              <a:ext cx="841336" cy="2442922"/>
            </a:xfrm>
            <a:prstGeom prst="upArrow">
              <a:avLst>
                <a:gd name="adj1" fmla="val 50000"/>
                <a:gd name="adj2" fmla="val 50001"/>
              </a:avLst>
            </a:prstGeom>
            <a:noFill/>
            <a:ln w="38100">
              <a:solidFill>
                <a:srgbClr val="FF5050"/>
              </a:solidFill>
              <a:round/>
              <a:headEnd/>
              <a:tailEnd type="none" w="sm" len="sm"/>
            </a:ln>
            <a:extLst>
              <a:ext uri="{909E8E84-426E-40dd-AFC4-6F175D3DCCD1}">
                <a14:hiddenFill xmlns:a14="http://schemas.microsoft.com/office/drawing/2010/main">
                  <a:solidFill>
                    <a:srgbClr val="FFFFFF"/>
                  </a:solidFill>
                </a14:hiddenFill>
              </a:ext>
            </a:extLst>
          </p:spPr>
          <p:txBody>
            <a:bodyPr wrap="square" lIns="45720" rIns="45720" anchor="ctr">
              <a:spAutoFit/>
            </a:bodyPr>
            <a:lstStyle/>
            <a:p>
              <a:endParaRPr lang="en-US" smtClean="0">
                <a:solidFill>
                  <a:srgbClr val="000066"/>
                </a:solidFill>
              </a:endParaRPr>
            </a:p>
          </p:txBody>
        </p:sp>
        <p:sp>
          <p:nvSpPr>
            <p:cNvPr id="19" name="TextBox 8"/>
            <p:cNvSpPr txBox="1">
              <a:spLocks noChangeArrowheads="1"/>
            </p:cNvSpPr>
            <p:nvPr/>
          </p:nvSpPr>
          <p:spPr bwMode="auto">
            <a:xfrm>
              <a:off x="5181292" y="2819400"/>
              <a:ext cx="129345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combine3</a:t>
              </a:r>
            </a:p>
            <a:p>
              <a:r>
                <a:rPr lang="en-US" sz="1800" b="0">
                  <a:solidFill>
                    <a:srgbClr val="000066"/>
                  </a:solidFill>
                  <a:latin typeface="Courier" charset="0"/>
                  <a:cs typeface="Courier" charset="0"/>
                </a:rPr>
                <a:t>CPE=6</a:t>
              </a:r>
            </a:p>
          </p:txBody>
        </p:sp>
      </p:grpSp>
      <p:grpSp>
        <p:nvGrpSpPr>
          <p:cNvPr id="20" name="Group 10"/>
          <p:cNvGrpSpPr>
            <a:grpSpLocks/>
          </p:cNvGrpSpPr>
          <p:nvPr/>
        </p:nvGrpSpPr>
        <p:grpSpPr bwMode="auto">
          <a:xfrm>
            <a:off x="3804710" y="2814179"/>
            <a:ext cx="1290430" cy="3199271"/>
            <a:chOff x="3809692" y="2819400"/>
            <a:chExt cx="1293459" cy="3205206"/>
          </a:xfrm>
        </p:grpSpPr>
        <p:sp>
          <p:nvSpPr>
            <p:cNvPr id="21" name="Up Arrow 6"/>
            <p:cNvSpPr>
              <a:spLocks noChangeArrowheads="1"/>
            </p:cNvSpPr>
            <p:nvPr/>
          </p:nvSpPr>
          <p:spPr bwMode="auto">
            <a:xfrm>
              <a:off x="4114143" y="3276317"/>
              <a:ext cx="916548" cy="2748289"/>
            </a:xfrm>
            <a:prstGeom prst="upArrow">
              <a:avLst>
                <a:gd name="adj1" fmla="val 50000"/>
                <a:gd name="adj2" fmla="val 49992"/>
              </a:avLst>
            </a:prstGeom>
            <a:noFill/>
            <a:ln w="38100">
              <a:solidFill>
                <a:srgbClr val="FF5050"/>
              </a:solidFill>
              <a:round/>
              <a:headEnd/>
              <a:tailEnd type="none" w="sm" len="sm"/>
            </a:ln>
            <a:extLst>
              <a:ext uri="{909E8E84-426E-40dd-AFC4-6F175D3DCCD1}">
                <a14:hiddenFill xmlns:a14="http://schemas.microsoft.com/office/drawing/2010/main">
                  <a:solidFill>
                    <a:srgbClr val="FFFFFF"/>
                  </a:solidFill>
                </a14:hiddenFill>
              </a:ext>
            </a:extLst>
          </p:spPr>
          <p:txBody>
            <a:bodyPr wrap="square" lIns="45720" rIns="45720" anchor="ctr">
              <a:spAutoFit/>
            </a:bodyPr>
            <a:lstStyle/>
            <a:p>
              <a:endParaRPr lang="en-US" smtClean="0">
                <a:solidFill>
                  <a:srgbClr val="000066"/>
                </a:solidFill>
              </a:endParaRPr>
            </a:p>
          </p:txBody>
        </p:sp>
        <p:sp>
          <p:nvSpPr>
            <p:cNvPr id="22" name="TextBox 9"/>
            <p:cNvSpPr txBox="1">
              <a:spLocks noChangeArrowheads="1"/>
            </p:cNvSpPr>
            <p:nvPr/>
          </p:nvSpPr>
          <p:spPr bwMode="auto">
            <a:xfrm>
              <a:off x="3809692" y="2819400"/>
              <a:ext cx="129345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combine4</a:t>
              </a:r>
            </a:p>
            <a:p>
              <a:r>
                <a:rPr lang="en-US" sz="1800" b="0">
                  <a:solidFill>
                    <a:srgbClr val="000066"/>
                  </a:solidFill>
                  <a:latin typeface="Courier" charset="0"/>
                  <a:cs typeface="Courier" charset="0"/>
                </a:rPr>
                <a:t>CPE=2</a:t>
              </a:r>
            </a:p>
          </p:txBody>
        </p:sp>
      </p:grpSp>
    </p:spTree>
    <p:extLst>
      <p:ext uri="{BB962C8B-B14F-4D97-AF65-F5344CB8AC3E}">
        <p14:creationId xmlns:p14="http://schemas.microsoft.com/office/powerpoint/2010/main" val="20187658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57316" y="304800"/>
            <a:ext cx="6551613" cy="571500"/>
          </a:xfrm>
          <a:effectLst>
            <a:outerShdw blurRad="63500" dist="53882" dir="2700000" algn="ctr" rotWithShape="0">
              <a:srgbClr val="969696"/>
            </a:outerShdw>
          </a:effectLst>
        </p:spPr>
        <p:txBody>
          <a:bodyPr/>
          <a:lstStyle/>
          <a:p>
            <a:pPr eaLnBrk="1" hangingPunct="1">
              <a:defRPr/>
            </a:pPr>
            <a:r>
              <a:rPr lang="en-US" smtClean="0">
                <a:cs typeface="+mj-cs"/>
              </a:rPr>
              <a:t>Optimizing Compilers</a:t>
            </a:r>
          </a:p>
        </p:txBody>
      </p:sp>
      <p:sp>
        <p:nvSpPr>
          <p:cNvPr id="382979" name="Rectangle 3"/>
          <p:cNvSpPr>
            <a:spLocks noGrp="1" noChangeArrowheads="1"/>
          </p:cNvSpPr>
          <p:nvPr>
            <p:ph type="body" idx="1"/>
          </p:nvPr>
        </p:nvSpPr>
        <p:spPr/>
        <p:txBody>
          <a:bodyPr lIns="89109" rIns="89109"/>
          <a:lstStyle/>
          <a:p>
            <a:pPr marL="379936" indent="-379936" eaLnBrk="1" hangingPunct="1">
              <a:defRPr/>
            </a:pPr>
            <a:r>
              <a:rPr lang="en-US" dirty="0">
                <a:latin typeface="Helvetica" charset="0"/>
                <a:ea typeface="ＭＳ Ｐゴシック" charset="0"/>
                <a:cs typeface="ＭＳ Ｐゴシック" charset="0"/>
              </a:rPr>
              <a:t>Everyone wants their code to run faster</a:t>
            </a:r>
          </a:p>
          <a:p>
            <a:pPr marL="733292" lvl="1" indent="-242347" eaLnBrk="1" hangingPunct="1">
              <a:defRPr/>
            </a:pPr>
            <a:r>
              <a:rPr lang="en-US" dirty="0">
                <a:latin typeface="Helvetica" charset="0"/>
                <a:ea typeface="ＭＳ Ｐゴシック" charset="0"/>
              </a:rPr>
              <a:t>Web site servers and Web </a:t>
            </a:r>
            <a:r>
              <a:rPr lang="en-US" dirty="0" smtClean="0">
                <a:latin typeface="Helvetica" charset="0"/>
                <a:ea typeface="ＭＳ Ｐゴシック" charset="0"/>
              </a:rPr>
              <a:t>browsers</a:t>
            </a:r>
          </a:p>
          <a:p>
            <a:pPr marL="733292" lvl="1" indent="-242347" eaLnBrk="1" hangingPunct="1">
              <a:defRPr/>
            </a:pPr>
            <a:r>
              <a:rPr lang="en-US" dirty="0" smtClean="0">
                <a:latin typeface="Helvetica" charset="0"/>
                <a:ea typeface="ＭＳ Ｐゴシック" charset="0"/>
              </a:rPr>
              <a:t>“Big Data” mining in cloud computing</a:t>
            </a:r>
            <a:endParaRPr lang="en-US" dirty="0">
              <a:latin typeface="Helvetica" charset="0"/>
              <a:ea typeface="ＭＳ Ｐゴシック" charset="0"/>
            </a:endParaRPr>
          </a:p>
          <a:p>
            <a:pPr marL="733292" lvl="1" indent="-242347" eaLnBrk="1" hangingPunct="1">
              <a:defRPr/>
            </a:pPr>
            <a:r>
              <a:rPr lang="en-US" dirty="0">
                <a:latin typeface="Helvetica" charset="0"/>
                <a:ea typeface="ＭＳ Ｐゴシック" charset="0"/>
              </a:rPr>
              <a:t>Scientists running massive atmospheric simulations</a:t>
            </a:r>
          </a:p>
          <a:p>
            <a:pPr marL="733292" lvl="1" indent="-242347" eaLnBrk="1" hangingPunct="1">
              <a:defRPr/>
            </a:pPr>
            <a:r>
              <a:rPr lang="en-US" dirty="0">
                <a:latin typeface="Helvetica" charset="0"/>
                <a:ea typeface="ＭＳ Ｐゴシック" charset="0"/>
              </a:rPr>
              <a:t>Mobile clients – rendering a pinch-and-zoom UI</a:t>
            </a:r>
          </a:p>
          <a:p>
            <a:pPr marL="379936" indent="-379936" eaLnBrk="1" hangingPunct="1">
              <a:defRPr/>
            </a:pPr>
            <a:r>
              <a:rPr lang="en-US" dirty="0">
                <a:latin typeface="Helvetica" charset="0"/>
                <a:ea typeface="ＭＳ Ｐゴシック" charset="0"/>
                <a:cs typeface="ＭＳ Ｐゴシック" charset="0"/>
              </a:rPr>
              <a:t>Can compile code with different optimization levels</a:t>
            </a:r>
          </a:p>
          <a:p>
            <a:pPr marL="733292" lvl="1" indent="-242347" eaLnBrk="1" hangingPunct="1">
              <a:defRPr/>
            </a:pPr>
            <a:r>
              <a:rPr lang="en-US" dirty="0">
                <a:latin typeface="Helvetica" charset="0"/>
                <a:ea typeface="ＭＳ Ｐゴシック" charset="0"/>
              </a:rPr>
              <a:t>-O1, -O2, -O3</a:t>
            </a:r>
          </a:p>
          <a:p>
            <a:pPr marL="733292" lvl="1" indent="-242347" eaLnBrk="1" hangingPunct="1">
              <a:defRPr/>
            </a:pPr>
            <a:r>
              <a:rPr lang="en-US" dirty="0">
                <a:latin typeface="Helvetica" charset="0"/>
                <a:ea typeface="ＭＳ Ｐゴシック" charset="0"/>
              </a:rPr>
              <a:t>Compiler applies different transformations to source code to try and make the code run faster</a:t>
            </a:r>
          </a:p>
          <a:p>
            <a:pPr marL="1128860" lvl="2" indent="-234527" eaLnBrk="1" hangingPunct="1">
              <a:lnSpc>
                <a:spcPct val="80000"/>
              </a:lnSpc>
              <a:defRPr/>
            </a:pPr>
            <a:r>
              <a:rPr lang="en-US" dirty="0">
                <a:latin typeface="Helvetica" charset="0"/>
                <a:ea typeface="ＭＳ Ｐゴシック" charset="0"/>
              </a:rPr>
              <a:t>Code motion</a:t>
            </a:r>
          </a:p>
          <a:p>
            <a:pPr marL="1128860" lvl="2" indent="-234527" eaLnBrk="1" hangingPunct="1">
              <a:lnSpc>
                <a:spcPct val="80000"/>
              </a:lnSpc>
              <a:defRPr/>
            </a:pPr>
            <a:r>
              <a:rPr lang="en-US" dirty="0">
                <a:latin typeface="Helvetica" charset="0"/>
                <a:ea typeface="ＭＳ Ｐゴシック" charset="0"/>
              </a:rPr>
              <a:t>Reduction in strength</a:t>
            </a:r>
          </a:p>
          <a:p>
            <a:pPr marL="1128860" lvl="2" indent="-234527" eaLnBrk="1" hangingPunct="1">
              <a:lnSpc>
                <a:spcPct val="80000"/>
              </a:lnSpc>
              <a:defRPr/>
            </a:pPr>
            <a:r>
              <a:rPr lang="en-US" dirty="0">
                <a:latin typeface="Helvetica" charset="0"/>
                <a:ea typeface="ＭＳ Ｐゴシック" charset="0"/>
              </a:rPr>
              <a:t>Common </a:t>
            </a:r>
            <a:r>
              <a:rPr lang="en-US" dirty="0" err="1">
                <a:latin typeface="Helvetica" charset="0"/>
                <a:ea typeface="ＭＳ Ｐゴシック" charset="0"/>
              </a:rPr>
              <a:t>subexpression</a:t>
            </a:r>
            <a:r>
              <a:rPr lang="en-US" dirty="0">
                <a:latin typeface="Helvetica" charset="0"/>
                <a:ea typeface="ＭＳ Ｐゴシック" charset="0"/>
              </a:rPr>
              <a:t> sharing</a:t>
            </a:r>
          </a:p>
          <a:p>
            <a:pPr marL="379936" indent="-379936" eaLnBrk="1" hangingPunct="1">
              <a:defRPr/>
            </a:pPr>
            <a:endParaRPr lang="en-US" dirty="0">
              <a:latin typeface="Helvetica" charset="0"/>
              <a:ea typeface="ＭＳ Ｐゴシック" charset="0"/>
              <a:cs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fade">
                                      <p:cBhvr>
                                        <p:cTn id="7" dur="500"/>
                                        <p:tgtEl>
                                          <p:spTgt spid="3829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2979">
                                            <p:txEl>
                                              <p:pRg st="1" end="1"/>
                                            </p:txEl>
                                          </p:spTgt>
                                        </p:tgtEl>
                                        <p:attrNameLst>
                                          <p:attrName>style.visibility</p:attrName>
                                        </p:attrNameLst>
                                      </p:cBhvr>
                                      <p:to>
                                        <p:strVal val="visible"/>
                                      </p:to>
                                    </p:set>
                                    <p:animEffect transition="in" filter="fade">
                                      <p:cBhvr>
                                        <p:cTn id="10" dur="500"/>
                                        <p:tgtEl>
                                          <p:spTgt spid="3829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2979">
                                            <p:txEl>
                                              <p:pRg st="2" end="2"/>
                                            </p:txEl>
                                          </p:spTgt>
                                        </p:tgtEl>
                                        <p:attrNameLst>
                                          <p:attrName>style.visibility</p:attrName>
                                        </p:attrNameLst>
                                      </p:cBhvr>
                                      <p:to>
                                        <p:strVal val="visible"/>
                                      </p:to>
                                    </p:set>
                                    <p:animEffect transition="in" filter="fade">
                                      <p:cBhvr>
                                        <p:cTn id="13" dur="500"/>
                                        <p:tgtEl>
                                          <p:spTgt spid="3829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2979">
                                            <p:txEl>
                                              <p:pRg st="3" end="3"/>
                                            </p:txEl>
                                          </p:spTgt>
                                        </p:tgtEl>
                                        <p:attrNameLst>
                                          <p:attrName>style.visibility</p:attrName>
                                        </p:attrNameLst>
                                      </p:cBhvr>
                                      <p:to>
                                        <p:strVal val="visible"/>
                                      </p:to>
                                    </p:set>
                                    <p:animEffect transition="in" filter="fade">
                                      <p:cBhvr>
                                        <p:cTn id="16" dur="500"/>
                                        <p:tgtEl>
                                          <p:spTgt spid="38297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2979">
                                            <p:txEl>
                                              <p:pRg st="4" end="4"/>
                                            </p:txEl>
                                          </p:spTgt>
                                        </p:tgtEl>
                                        <p:attrNameLst>
                                          <p:attrName>style.visibility</p:attrName>
                                        </p:attrNameLst>
                                      </p:cBhvr>
                                      <p:to>
                                        <p:strVal val="visible"/>
                                      </p:to>
                                    </p:set>
                                    <p:animEffect transition="in" filter="fade">
                                      <p:cBhvr>
                                        <p:cTn id="19" dur="500"/>
                                        <p:tgtEl>
                                          <p:spTgt spid="38297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82979">
                                            <p:txEl>
                                              <p:pRg st="5" end="5"/>
                                            </p:txEl>
                                          </p:spTgt>
                                        </p:tgtEl>
                                        <p:attrNameLst>
                                          <p:attrName>style.visibility</p:attrName>
                                        </p:attrNameLst>
                                      </p:cBhvr>
                                      <p:to>
                                        <p:strVal val="visible"/>
                                      </p:to>
                                    </p:set>
                                    <p:animEffect transition="in" filter="fade">
                                      <p:cBhvr>
                                        <p:cTn id="24" dur="500"/>
                                        <p:tgtEl>
                                          <p:spTgt spid="3829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2979">
                                            <p:txEl>
                                              <p:pRg st="6" end="6"/>
                                            </p:txEl>
                                          </p:spTgt>
                                        </p:tgtEl>
                                        <p:attrNameLst>
                                          <p:attrName>style.visibility</p:attrName>
                                        </p:attrNameLst>
                                      </p:cBhvr>
                                      <p:to>
                                        <p:strVal val="visible"/>
                                      </p:to>
                                    </p:set>
                                    <p:animEffect transition="in" filter="fade">
                                      <p:cBhvr>
                                        <p:cTn id="27" dur="500"/>
                                        <p:tgtEl>
                                          <p:spTgt spid="38297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2979">
                                            <p:txEl>
                                              <p:pRg st="7" end="7"/>
                                            </p:txEl>
                                          </p:spTgt>
                                        </p:tgtEl>
                                        <p:attrNameLst>
                                          <p:attrName>style.visibility</p:attrName>
                                        </p:attrNameLst>
                                      </p:cBhvr>
                                      <p:to>
                                        <p:strVal val="visible"/>
                                      </p:to>
                                    </p:set>
                                    <p:animEffect transition="in" filter="fade">
                                      <p:cBhvr>
                                        <p:cTn id="30" dur="500"/>
                                        <p:tgtEl>
                                          <p:spTgt spid="38297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82979">
                                            <p:txEl>
                                              <p:pRg st="8" end="8"/>
                                            </p:txEl>
                                          </p:spTgt>
                                        </p:tgtEl>
                                        <p:attrNameLst>
                                          <p:attrName>style.visibility</p:attrName>
                                        </p:attrNameLst>
                                      </p:cBhvr>
                                      <p:to>
                                        <p:strVal val="visible"/>
                                      </p:to>
                                    </p:set>
                                    <p:animEffect transition="in" filter="fade">
                                      <p:cBhvr>
                                        <p:cTn id="33" dur="500"/>
                                        <p:tgtEl>
                                          <p:spTgt spid="382979">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2979">
                                            <p:txEl>
                                              <p:pRg st="9" end="9"/>
                                            </p:txEl>
                                          </p:spTgt>
                                        </p:tgtEl>
                                        <p:attrNameLst>
                                          <p:attrName>style.visibility</p:attrName>
                                        </p:attrNameLst>
                                      </p:cBhvr>
                                      <p:to>
                                        <p:strVal val="visible"/>
                                      </p:to>
                                    </p:set>
                                    <p:animEffect transition="in" filter="fade">
                                      <p:cBhvr>
                                        <p:cTn id="36" dur="500"/>
                                        <p:tgtEl>
                                          <p:spTgt spid="38297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2979">
                                            <p:txEl>
                                              <p:pRg st="10" end="10"/>
                                            </p:txEl>
                                          </p:spTgt>
                                        </p:tgtEl>
                                        <p:attrNameLst>
                                          <p:attrName>style.visibility</p:attrName>
                                        </p:attrNameLst>
                                      </p:cBhvr>
                                      <p:to>
                                        <p:strVal val="visible"/>
                                      </p:to>
                                    </p:set>
                                    <p:animEffect transition="in" filter="fade">
                                      <p:cBhvr>
                                        <p:cTn id="39" dur="500"/>
                                        <p:tgtEl>
                                          <p:spTgt spid="3829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109538" y="334963"/>
            <a:ext cx="8953500" cy="571500"/>
          </a:xfrm>
        </p:spPr>
        <p:txBody>
          <a:bodyPr/>
          <a:lstStyle/>
          <a:p>
            <a:pPr eaLnBrk="1" hangingPunct="1">
              <a:defRPr/>
            </a:pPr>
            <a:r>
              <a:rPr lang="en-US" dirty="0" err="1" smtClean="0">
                <a:cs typeface="+mj-cs"/>
              </a:rPr>
              <a:t>Unoptimized</a:t>
            </a:r>
            <a:r>
              <a:rPr lang="en-US" dirty="0" smtClean="0">
                <a:cs typeface="+mj-cs"/>
              </a:rPr>
              <a:t> Baseline </a:t>
            </a:r>
            <a:r>
              <a:rPr lang="en-US" dirty="0" err="1" smtClean="0">
                <a:cs typeface="+mj-cs"/>
              </a:rPr>
              <a:t>vs</a:t>
            </a:r>
            <a:r>
              <a:rPr lang="en-US" dirty="0" smtClean="0">
                <a:cs typeface="+mj-cs"/>
              </a:rPr>
              <a:t> Optimized Code</a:t>
            </a:r>
          </a:p>
        </p:txBody>
      </p:sp>
      <p:sp>
        <p:nvSpPr>
          <p:cNvPr id="404484" name="Rectangle 4"/>
          <p:cNvSpPr>
            <a:spLocks noChangeArrowheads="1"/>
          </p:cNvSpPr>
          <p:nvPr/>
        </p:nvSpPr>
        <p:spPr bwMode="auto">
          <a:xfrm>
            <a:off x="4565704" y="1136650"/>
            <a:ext cx="4495800" cy="4521471"/>
          </a:xfrm>
          <a:prstGeom prst="rect">
            <a:avLst/>
          </a:prstGeom>
          <a:solidFill>
            <a:srgbClr val="FFFF66"/>
          </a:solidFill>
          <a:ln w="38100" cmpd="dbl">
            <a:solidFill>
              <a:schemeClr val="tx1"/>
            </a:solidFill>
            <a:miter lim="800000"/>
            <a:headEnd/>
            <a:tailEnd/>
          </a:ln>
        </p:spPr>
        <p:txBody>
          <a:bodyPr wrap="square" lIns="89181" tIns="43808" rIns="89181" bIns="43808">
            <a:spAutoFit/>
          </a:bodyPr>
          <a:lstStyle/>
          <a:p>
            <a:pPr algn="l">
              <a:lnSpc>
                <a:spcPct val="100000"/>
              </a:lnSpc>
              <a:tabLst>
                <a:tab pos="900465" algn="l"/>
                <a:tab pos="2252728" algn="l"/>
              </a:tabLst>
            </a:pPr>
            <a:r>
              <a:rPr lang="en-US" dirty="0">
                <a:solidFill>
                  <a:srgbClr val="000066"/>
                </a:solidFill>
                <a:latin typeface="Courier New" charset="0"/>
              </a:rPr>
              <a:t>void combine4(</a:t>
            </a:r>
            <a:r>
              <a:rPr lang="en-US" dirty="0" err="1">
                <a:solidFill>
                  <a:srgbClr val="000066"/>
                </a:solidFill>
                <a:latin typeface="Courier New" charset="0"/>
              </a:rPr>
              <a:t>vec_ptr</a:t>
            </a:r>
            <a:r>
              <a:rPr lang="en-US" dirty="0">
                <a:solidFill>
                  <a:srgbClr val="000066"/>
                </a:solidFill>
                <a:latin typeface="Courier New" charset="0"/>
              </a:rPr>
              <a:t> v, </a:t>
            </a:r>
            <a:r>
              <a:rPr lang="en-US" dirty="0" err="1">
                <a:solidFill>
                  <a:srgbClr val="000066"/>
                </a:solidFill>
                <a:latin typeface="Courier New" charset="0"/>
              </a:rPr>
              <a:t>int</a:t>
            </a:r>
            <a:r>
              <a:rPr lang="en-US" dirty="0">
                <a:solidFill>
                  <a:srgbClr val="000066"/>
                </a:solidFill>
                <a:latin typeface="Courier New" charset="0"/>
              </a:rPr>
              <a:t> *</a:t>
            </a:r>
            <a:r>
              <a:rPr lang="en-US" dirty="0" err="1">
                <a:solidFill>
                  <a:srgbClr val="000066"/>
                </a:solidFill>
                <a:latin typeface="Courier New" charset="0"/>
              </a:rPr>
              <a:t>dest</a:t>
            </a:r>
            <a:r>
              <a:rPr lang="en-US" dirty="0">
                <a:solidFill>
                  <a:srgbClr val="000066"/>
                </a:solidFill>
                <a:latin typeface="Courier New" charset="0"/>
              </a:rPr>
              <a:t>)</a:t>
            </a:r>
          </a:p>
          <a:p>
            <a:pPr algn="l">
              <a:lnSpc>
                <a:spcPct val="100000"/>
              </a:lnSpc>
              <a:tabLst>
                <a:tab pos="900465" algn="l"/>
                <a:tab pos="2252728" algn="l"/>
              </a:tabLst>
            </a:pPr>
            <a:r>
              <a:rPr lang="en-US" dirty="0">
                <a:solidFill>
                  <a:srgbClr val="000066"/>
                </a:solidFill>
                <a:latin typeface="Courier New" charset="0"/>
              </a:rPr>
              <a:t>{</a:t>
            </a:r>
          </a:p>
          <a:p>
            <a:pPr algn="l">
              <a:lnSpc>
                <a:spcPct val="100000"/>
              </a:lnSpc>
              <a:tabLst>
                <a:tab pos="900465" algn="l"/>
                <a:tab pos="2252728" algn="l"/>
              </a:tabLst>
            </a:pPr>
            <a:r>
              <a:rPr lang="en-US" dirty="0">
                <a:solidFill>
                  <a:srgbClr val="000066"/>
                </a:solidFill>
                <a:latin typeface="Courier New" charset="0"/>
              </a:rPr>
              <a:t>  </a:t>
            </a:r>
            <a:r>
              <a:rPr lang="en-US" dirty="0" err="1">
                <a:solidFill>
                  <a:srgbClr val="000066"/>
                </a:solidFill>
                <a:latin typeface="Courier New" charset="0"/>
              </a:rPr>
              <a:t>int</a:t>
            </a:r>
            <a:r>
              <a:rPr lang="en-US" dirty="0">
                <a:solidFill>
                  <a:srgbClr val="000066"/>
                </a:solidFill>
                <a:latin typeface="Courier New" charset="0"/>
              </a:rPr>
              <a:t> </a:t>
            </a:r>
            <a:r>
              <a:rPr lang="en-US" dirty="0" err="1">
                <a:solidFill>
                  <a:srgbClr val="000066"/>
                </a:solidFill>
                <a:latin typeface="Courier New" charset="0"/>
              </a:rPr>
              <a:t>i</a:t>
            </a:r>
            <a:r>
              <a:rPr lang="en-US" dirty="0">
                <a:solidFill>
                  <a:srgbClr val="000066"/>
                </a:solidFill>
                <a:latin typeface="Courier New" charset="0"/>
              </a:rPr>
              <a:t>;</a:t>
            </a:r>
          </a:p>
          <a:p>
            <a:pPr algn="l">
              <a:lnSpc>
                <a:spcPct val="100000"/>
              </a:lnSpc>
              <a:tabLst>
                <a:tab pos="900465" algn="l"/>
                <a:tab pos="2252728" algn="l"/>
              </a:tabLst>
            </a:pPr>
            <a:r>
              <a:rPr lang="en-US" dirty="0">
                <a:solidFill>
                  <a:srgbClr val="000066"/>
                </a:solidFill>
                <a:latin typeface="Courier New" charset="0"/>
              </a:rPr>
              <a:t>  </a:t>
            </a:r>
            <a:r>
              <a:rPr lang="en-US" dirty="0" err="1">
                <a:solidFill>
                  <a:schemeClr val="accent1">
                    <a:lumMod val="60000"/>
                    <a:lumOff val="40000"/>
                  </a:schemeClr>
                </a:solidFill>
                <a:latin typeface="Courier New" charset="0"/>
              </a:rPr>
              <a:t>int</a:t>
            </a:r>
            <a:r>
              <a:rPr lang="en-US" dirty="0">
                <a:solidFill>
                  <a:schemeClr val="accent1">
                    <a:lumMod val="60000"/>
                    <a:lumOff val="40000"/>
                  </a:schemeClr>
                </a:solidFill>
                <a:latin typeface="Courier New" charset="0"/>
              </a:rPr>
              <a:t> length = </a:t>
            </a:r>
            <a:r>
              <a:rPr lang="en-US" dirty="0" err="1">
                <a:solidFill>
                  <a:schemeClr val="accent1">
                    <a:lumMod val="60000"/>
                    <a:lumOff val="40000"/>
                  </a:schemeClr>
                </a:solidFill>
                <a:latin typeface="Courier New" charset="0"/>
              </a:rPr>
              <a:t>vec_length</a:t>
            </a:r>
            <a:r>
              <a:rPr lang="en-US" dirty="0">
                <a:solidFill>
                  <a:schemeClr val="accent1">
                    <a:lumMod val="60000"/>
                    <a:lumOff val="40000"/>
                  </a:schemeClr>
                </a:solidFill>
                <a:latin typeface="Courier New" charset="0"/>
              </a:rPr>
              <a:t>(v);</a:t>
            </a:r>
          </a:p>
          <a:p>
            <a:pPr algn="l">
              <a:lnSpc>
                <a:spcPct val="100000"/>
              </a:lnSpc>
              <a:tabLst>
                <a:tab pos="900465" algn="l"/>
                <a:tab pos="2252728" algn="l"/>
              </a:tabLst>
            </a:pPr>
            <a:r>
              <a:rPr lang="en-US" dirty="0">
                <a:solidFill>
                  <a:srgbClr val="000066"/>
                </a:solidFill>
                <a:latin typeface="Courier New" charset="0"/>
              </a:rPr>
              <a:t>  </a:t>
            </a:r>
            <a:r>
              <a:rPr lang="en-US" dirty="0" err="1">
                <a:solidFill>
                  <a:srgbClr val="00A600"/>
                </a:solidFill>
                <a:latin typeface="Courier New" charset="0"/>
              </a:rPr>
              <a:t>int</a:t>
            </a:r>
            <a:r>
              <a:rPr lang="en-US" dirty="0">
                <a:solidFill>
                  <a:srgbClr val="00A600"/>
                </a:solidFill>
                <a:latin typeface="Courier New" charset="0"/>
              </a:rPr>
              <a:t> *data = </a:t>
            </a:r>
            <a:r>
              <a:rPr lang="en-US" dirty="0" err="1">
                <a:solidFill>
                  <a:srgbClr val="00A600"/>
                </a:solidFill>
                <a:latin typeface="Courier New" charset="0"/>
              </a:rPr>
              <a:t>get_vec_start</a:t>
            </a:r>
            <a:r>
              <a:rPr lang="en-US" dirty="0">
                <a:solidFill>
                  <a:srgbClr val="00A600"/>
                </a:solidFill>
                <a:latin typeface="Courier New" charset="0"/>
              </a:rPr>
              <a:t>(v);</a:t>
            </a:r>
          </a:p>
          <a:p>
            <a:pPr algn="l">
              <a:lnSpc>
                <a:spcPct val="100000"/>
              </a:lnSpc>
              <a:tabLst>
                <a:tab pos="900465" algn="l"/>
                <a:tab pos="2252728" algn="l"/>
              </a:tabLst>
            </a:pPr>
            <a:r>
              <a:rPr lang="en-US" dirty="0">
                <a:solidFill>
                  <a:srgbClr val="000066"/>
                </a:solidFill>
                <a:latin typeface="Courier New" charset="0"/>
              </a:rPr>
              <a:t>  </a:t>
            </a:r>
            <a:r>
              <a:rPr lang="en-US" dirty="0" err="1">
                <a:solidFill>
                  <a:srgbClr val="0A0AFF"/>
                </a:solidFill>
                <a:latin typeface="Courier New" charset="0"/>
              </a:rPr>
              <a:t>int</a:t>
            </a:r>
            <a:r>
              <a:rPr lang="en-US" dirty="0">
                <a:solidFill>
                  <a:srgbClr val="0A0AFF"/>
                </a:solidFill>
                <a:latin typeface="Courier New" charset="0"/>
              </a:rPr>
              <a:t> sum = 0</a:t>
            </a:r>
            <a:r>
              <a:rPr lang="en-US" dirty="0" smtClean="0">
                <a:solidFill>
                  <a:srgbClr val="0A0AFF"/>
                </a:solidFill>
                <a:latin typeface="Courier New" charset="0"/>
              </a:rPr>
              <a:t>;</a:t>
            </a:r>
          </a:p>
          <a:p>
            <a:pPr algn="l">
              <a:lnSpc>
                <a:spcPct val="100000"/>
              </a:lnSpc>
              <a:tabLst>
                <a:tab pos="900465" algn="l"/>
                <a:tab pos="2252728" algn="l"/>
              </a:tabLst>
            </a:pPr>
            <a:endParaRPr lang="en-US" dirty="0">
              <a:solidFill>
                <a:srgbClr val="FF3300"/>
              </a:solidFill>
              <a:latin typeface="Courier New" charset="0"/>
            </a:endParaRPr>
          </a:p>
          <a:p>
            <a:pPr algn="l">
              <a:lnSpc>
                <a:spcPct val="100000"/>
              </a:lnSpc>
              <a:tabLst>
                <a:tab pos="900465" algn="l"/>
                <a:tab pos="2252728" algn="l"/>
              </a:tabLst>
            </a:pPr>
            <a:r>
              <a:rPr lang="en-US" dirty="0">
                <a:solidFill>
                  <a:srgbClr val="000066"/>
                </a:solidFill>
                <a:latin typeface="Courier New" charset="0"/>
              </a:rPr>
              <a:t>  for (</a:t>
            </a:r>
            <a:r>
              <a:rPr lang="en-US" dirty="0" err="1" smtClean="0">
                <a:solidFill>
                  <a:srgbClr val="000066"/>
                </a:solidFill>
                <a:latin typeface="Courier New" charset="0"/>
              </a:rPr>
              <a:t>i</a:t>
            </a:r>
            <a:r>
              <a:rPr lang="en-US" dirty="0" smtClean="0">
                <a:solidFill>
                  <a:srgbClr val="000066"/>
                </a:solidFill>
                <a:latin typeface="Courier New" charset="0"/>
              </a:rPr>
              <a:t>=0</a:t>
            </a:r>
            <a:r>
              <a:rPr lang="en-US" dirty="0">
                <a:solidFill>
                  <a:srgbClr val="000066"/>
                </a:solidFill>
                <a:latin typeface="Courier New" charset="0"/>
              </a:rPr>
              <a:t>; </a:t>
            </a:r>
            <a:r>
              <a:rPr lang="en-US" dirty="0" err="1" smtClean="0">
                <a:solidFill>
                  <a:srgbClr val="000066"/>
                </a:solidFill>
                <a:latin typeface="Courier New" charset="0"/>
              </a:rPr>
              <a:t>i</a:t>
            </a:r>
            <a:r>
              <a:rPr lang="en-US" dirty="0" smtClean="0">
                <a:solidFill>
                  <a:srgbClr val="000066"/>
                </a:solidFill>
                <a:latin typeface="Courier New" charset="0"/>
              </a:rPr>
              <a:t>&lt;</a:t>
            </a:r>
            <a:r>
              <a:rPr lang="en-US" dirty="0" smtClean="0">
                <a:solidFill>
                  <a:srgbClr val="FF0000"/>
                </a:solidFill>
                <a:latin typeface="Courier New" charset="0"/>
              </a:rPr>
              <a:t>length</a:t>
            </a:r>
            <a:r>
              <a:rPr lang="en-US" dirty="0">
                <a:solidFill>
                  <a:srgbClr val="000066"/>
                </a:solidFill>
                <a:latin typeface="Courier New" charset="0"/>
              </a:rPr>
              <a:t>; </a:t>
            </a:r>
            <a:r>
              <a:rPr lang="en-US" dirty="0" err="1">
                <a:solidFill>
                  <a:srgbClr val="000066"/>
                </a:solidFill>
                <a:latin typeface="Courier New" charset="0"/>
              </a:rPr>
              <a:t>i</a:t>
            </a:r>
            <a:r>
              <a:rPr lang="en-US" dirty="0">
                <a:solidFill>
                  <a:srgbClr val="000066"/>
                </a:solidFill>
                <a:latin typeface="Courier New" charset="0"/>
              </a:rPr>
              <a:t>++</a:t>
            </a:r>
            <a:r>
              <a:rPr lang="en-US" dirty="0" smtClean="0">
                <a:solidFill>
                  <a:srgbClr val="000066"/>
                </a:solidFill>
                <a:latin typeface="Courier New" charset="0"/>
              </a:rPr>
              <a:t>) {</a:t>
            </a:r>
            <a:endParaRPr lang="en-US" dirty="0">
              <a:solidFill>
                <a:srgbClr val="000066"/>
              </a:solidFill>
              <a:latin typeface="Courier New" charset="0"/>
            </a:endParaRPr>
          </a:p>
          <a:p>
            <a:pPr algn="l">
              <a:lnSpc>
                <a:spcPct val="100000"/>
              </a:lnSpc>
              <a:tabLst>
                <a:tab pos="900465" algn="l"/>
                <a:tab pos="2252728" algn="l"/>
              </a:tabLst>
            </a:pPr>
            <a:r>
              <a:rPr lang="en-US" dirty="0">
                <a:solidFill>
                  <a:srgbClr val="000066"/>
                </a:solidFill>
                <a:latin typeface="Courier New" charset="0"/>
              </a:rPr>
              <a:t>    </a:t>
            </a:r>
            <a:r>
              <a:rPr lang="en-US" dirty="0">
                <a:solidFill>
                  <a:srgbClr val="0A0AFF"/>
                </a:solidFill>
                <a:latin typeface="Courier New" charset="0"/>
              </a:rPr>
              <a:t>sum</a:t>
            </a:r>
            <a:r>
              <a:rPr lang="en-US" dirty="0">
                <a:solidFill>
                  <a:srgbClr val="FF3300"/>
                </a:solidFill>
                <a:latin typeface="Courier New" charset="0"/>
              </a:rPr>
              <a:t> </a:t>
            </a:r>
            <a:r>
              <a:rPr lang="en-US" dirty="0">
                <a:solidFill>
                  <a:srgbClr val="000066"/>
                </a:solidFill>
                <a:latin typeface="Courier New" charset="0"/>
              </a:rPr>
              <a:t>+= </a:t>
            </a:r>
            <a:r>
              <a:rPr lang="en-US" dirty="0">
                <a:solidFill>
                  <a:srgbClr val="00A600"/>
                </a:solidFill>
                <a:latin typeface="Courier New" charset="0"/>
              </a:rPr>
              <a:t>data[</a:t>
            </a:r>
            <a:r>
              <a:rPr lang="en-US" dirty="0" err="1">
                <a:solidFill>
                  <a:srgbClr val="00A600"/>
                </a:solidFill>
                <a:latin typeface="Courier New" charset="0"/>
              </a:rPr>
              <a:t>i</a:t>
            </a:r>
            <a:r>
              <a:rPr lang="en-US" dirty="0">
                <a:solidFill>
                  <a:srgbClr val="00A600"/>
                </a:solidFill>
                <a:latin typeface="Courier New" charset="0"/>
              </a:rPr>
              <a:t>]</a:t>
            </a:r>
            <a:r>
              <a:rPr lang="en-US" dirty="0">
                <a:solidFill>
                  <a:srgbClr val="000066"/>
                </a:solidFill>
                <a:latin typeface="Courier New" charset="0"/>
              </a:rPr>
              <a:t>;</a:t>
            </a:r>
          </a:p>
          <a:p>
            <a:pPr algn="l">
              <a:lnSpc>
                <a:spcPct val="100000"/>
              </a:lnSpc>
              <a:tabLst>
                <a:tab pos="900465" algn="l"/>
                <a:tab pos="2252728" algn="l"/>
              </a:tabLst>
            </a:pPr>
            <a:r>
              <a:rPr lang="en-US" dirty="0">
                <a:solidFill>
                  <a:srgbClr val="000066"/>
                </a:solidFill>
                <a:latin typeface="Courier New" charset="0"/>
              </a:rPr>
              <a:t>  </a:t>
            </a:r>
            <a:endParaRPr lang="en-US" dirty="0" smtClean="0">
              <a:solidFill>
                <a:srgbClr val="000066"/>
              </a:solidFill>
              <a:latin typeface="Courier New" charset="0"/>
            </a:endParaRPr>
          </a:p>
          <a:p>
            <a:pPr algn="l">
              <a:lnSpc>
                <a:spcPct val="100000"/>
              </a:lnSpc>
              <a:tabLst>
                <a:tab pos="900465" algn="l"/>
                <a:tab pos="2252728" algn="l"/>
              </a:tabLst>
            </a:pPr>
            <a:endParaRPr lang="en-US" dirty="0">
              <a:solidFill>
                <a:srgbClr val="000066"/>
              </a:solidFill>
              <a:latin typeface="Courier New" charset="0"/>
            </a:endParaRPr>
          </a:p>
          <a:p>
            <a:pPr algn="l">
              <a:lnSpc>
                <a:spcPct val="100000"/>
              </a:lnSpc>
              <a:tabLst>
                <a:tab pos="900465" algn="l"/>
                <a:tab pos="2252728" algn="l"/>
              </a:tabLst>
            </a:pPr>
            <a:endParaRPr lang="en-US" dirty="0" smtClean="0">
              <a:solidFill>
                <a:srgbClr val="000066"/>
              </a:solidFill>
              <a:latin typeface="Courier New" charset="0"/>
            </a:endParaRPr>
          </a:p>
          <a:p>
            <a:pPr algn="l">
              <a:lnSpc>
                <a:spcPct val="100000"/>
              </a:lnSpc>
              <a:tabLst>
                <a:tab pos="900465" algn="l"/>
                <a:tab pos="2252728" algn="l"/>
              </a:tabLst>
            </a:pPr>
            <a:r>
              <a:rPr lang="en-US" dirty="0" smtClean="0">
                <a:solidFill>
                  <a:srgbClr val="000066"/>
                </a:solidFill>
                <a:latin typeface="Courier New" charset="0"/>
              </a:rPr>
              <a:t>  }  </a:t>
            </a:r>
          </a:p>
          <a:p>
            <a:pPr algn="l">
              <a:lnSpc>
                <a:spcPct val="100000"/>
              </a:lnSpc>
              <a:tabLst>
                <a:tab pos="900465" algn="l"/>
                <a:tab pos="2252728" algn="l"/>
              </a:tabLst>
            </a:pPr>
            <a:r>
              <a:rPr lang="en-US" dirty="0">
                <a:solidFill>
                  <a:srgbClr val="000066"/>
                </a:solidFill>
                <a:latin typeface="Courier New" charset="0"/>
              </a:rPr>
              <a:t> </a:t>
            </a:r>
            <a:r>
              <a:rPr lang="en-US" dirty="0" smtClean="0">
                <a:solidFill>
                  <a:srgbClr val="000066"/>
                </a:solidFill>
                <a:latin typeface="Courier New" charset="0"/>
              </a:rPr>
              <a:t> *</a:t>
            </a:r>
            <a:r>
              <a:rPr lang="en-US" dirty="0" err="1">
                <a:solidFill>
                  <a:srgbClr val="000066"/>
                </a:solidFill>
                <a:latin typeface="Courier New" charset="0"/>
              </a:rPr>
              <a:t>dest</a:t>
            </a:r>
            <a:r>
              <a:rPr lang="en-US" dirty="0">
                <a:solidFill>
                  <a:srgbClr val="000066"/>
                </a:solidFill>
                <a:latin typeface="Courier New" charset="0"/>
              </a:rPr>
              <a:t> = </a:t>
            </a:r>
            <a:r>
              <a:rPr lang="en-US" dirty="0">
                <a:solidFill>
                  <a:srgbClr val="0A0AFF"/>
                </a:solidFill>
                <a:latin typeface="Courier New" charset="0"/>
              </a:rPr>
              <a:t>sum</a:t>
            </a:r>
            <a:r>
              <a:rPr lang="en-US" dirty="0">
                <a:solidFill>
                  <a:srgbClr val="000066"/>
                </a:solidFill>
                <a:latin typeface="Courier New" charset="0"/>
              </a:rPr>
              <a:t>;</a:t>
            </a:r>
          </a:p>
          <a:p>
            <a:pPr algn="l">
              <a:lnSpc>
                <a:spcPct val="100000"/>
              </a:lnSpc>
              <a:tabLst>
                <a:tab pos="900465" algn="l"/>
                <a:tab pos="2252728" algn="l"/>
              </a:tabLst>
            </a:pPr>
            <a:r>
              <a:rPr lang="en-US" dirty="0">
                <a:solidFill>
                  <a:srgbClr val="000066"/>
                </a:solidFill>
                <a:latin typeface="Courier New" charset="0"/>
              </a:rPr>
              <a:t>}</a:t>
            </a:r>
          </a:p>
        </p:txBody>
      </p:sp>
      <p:sp>
        <p:nvSpPr>
          <p:cNvPr id="7" name="Rectangle 4"/>
          <p:cNvSpPr>
            <a:spLocks noChangeArrowheads="1"/>
          </p:cNvSpPr>
          <p:nvPr/>
        </p:nvSpPr>
        <p:spPr bwMode="auto">
          <a:xfrm>
            <a:off x="0" y="1136761"/>
            <a:ext cx="4413250" cy="4521584"/>
          </a:xfrm>
          <a:prstGeom prst="rect">
            <a:avLst/>
          </a:prstGeom>
          <a:solidFill>
            <a:srgbClr val="FFFF66"/>
          </a:solidFill>
          <a:ln w="38100" cmpd="dbl">
            <a:solidFill>
              <a:schemeClr val="tx1"/>
            </a:solidFill>
            <a:miter lim="800000"/>
            <a:headEnd/>
            <a:tailEnd/>
          </a:ln>
        </p:spPr>
        <p:txBody>
          <a:bodyPr wrap="square" lIns="89298" tIns="43860" rIns="89298" bIns="43860">
            <a:spAutoFit/>
          </a:bodyPr>
          <a:lstStyle/>
          <a:p>
            <a:pPr algn="l">
              <a:lnSpc>
                <a:spcPct val="100000"/>
              </a:lnSpc>
              <a:tabLst>
                <a:tab pos="901052" algn="l"/>
                <a:tab pos="2254981" algn="l"/>
              </a:tabLst>
            </a:pPr>
            <a:r>
              <a:rPr lang="en-US" dirty="0" smtClean="0">
                <a:solidFill>
                  <a:srgbClr val="000066"/>
                </a:solidFill>
                <a:latin typeface="Courier New" charset="0"/>
              </a:rPr>
              <a:t>void combine1(</a:t>
            </a:r>
            <a:r>
              <a:rPr lang="en-US" dirty="0" err="1" smtClean="0">
                <a:solidFill>
                  <a:srgbClr val="000066"/>
                </a:solidFill>
                <a:latin typeface="Courier New" charset="0"/>
              </a:rPr>
              <a:t>vec_ptr</a:t>
            </a:r>
            <a:r>
              <a:rPr lang="en-US" dirty="0" smtClean="0">
                <a:solidFill>
                  <a:srgbClr val="000066"/>
                </a:solidFill>
                <a:latin typeface="Courier New" charset="0"/>
              </a:rPr>
              <a:t> v, </a:t>
            </a:r>
            <a:r>
              <a:rPr lang="en-US" dirty="0" err="1" smtClean="0">
                <a:solidFill>
                  <a:srgbClr val="000066"/>
                </a:solidFill>
                <a:latin typeface="Courier New" charset="0"/>
              </a:rPr>
              <a:t>int</a:t>
            </a:r>
            <a:r>
              <a:rPr lang="en-US" dirty="0" smtClean="0">
                <a:solidFill>
                  <a:srgbClr val="000066"/>
                </a:solidFill>
                <a:latin typeface="Courier New" charset="0"/>
              </a:rPr>
              <a:t> *</a:t>
            </a:r>
            <a:r>
              <a:rPr lang="en-US" dirty="0" err="1" smtClean="0">
                <a:solidFill>
                  <a:srgbClr val="000066"/>
                </a:solidFill>
                <a:latin typeface="Courier New" charset="0"/>
              </a:rPr>
              <a:t>dest</a:t>
            </a:r>
            <a:r>
              <a:rPr lang="en-US" dirty="0" smtClean="0">
                <a:solidFill>
                  <a:srgbClr val="000066"/>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  </a:t>
            </a:r>
            <a:r>
              <a:rPr lang="en-US" dirty="0" err="1" smtClean="0">
                <a:solidFill>
                  <a:srgbClr val="000066"/>
                </a:solidFill>
                <a:latin typeface="Courier New" charset="0"/>
              </a:rPr>
              <a:t>int</a:t>
            </a:r>
            <a:r>
              <a:rPr lang="en-US" dirty="0" smtClean="0">
                <a:solidFill>
                  <a:srgbClr val="000066"/>
                </a:solidFill>
                <a:latin typeface="Courier New" charset="0"/>
              </a:rPr>
              <a:t> </a:t>
            </a:r>
            <a:r>
              <a:rPr lang="en-US" dirty="0" err="1" smtClean="0">
                <a:solidFill>
                  <a:srgbClr val="000066"/>
                </a:solidFill>
                <a:latin typeface="Courier New" charset="0"/>
              </a:rPr>
              <a:t>i</a:t>
            </a:r>
            <a:r>
              <a:rPr lang="en-US" dirty="0" smtClean="0">
                <a:solidFill>
                  <a:srgbClr val="000066"/>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  *</a:t>
            </a:r>
            <a:r>
              <a:rPr lang="en-US" dirty="0" err="1" smtClean="0">
                <a:solidFill>
                  <a:srgbClr val="000066"/>
                </a:solidFill>
                <a:latin typeface="Courier New" charset="0"/>
              </a:rPr>
              <a:t>dest</a:t>
            </a:r>
            <a:r>
              <a:rPr lang="en-US" dirty="0" smtClean="0">
                <a:solidFill>
                  <a:srgbClr val="000066"/>
                </a:solidFill>
                <a:latin typeface="Courier New" charset="0"/>
              </a:rPr>
              <a:t> = 0;</a:t>
            </a:r>
          </a:p>
          <a:p>
            <a:pPr algn="l">
              <a:lnSpc>
                <a:spcPct val="100000"/>
              </a:lnSpc>
              <a:tabLst>
                <a:tab pos="901052" algn="l"/>
                <a:tab pos="2254981" algn="l"/>
              </a:tabLst>
            </a:pPr>
            <a:r>
              <a:rPr lang="en-US" dirty="0" smtClean="0">
                <a:solidFill>
                  <a:srgbClr val="000066"/>
                </a:solidFill>
                <a:latin typeface="Courier New" charset="0"/>
              </a:rPr>
              <a:t>  </a:t>
            </a:r>
          </a:p>
          <a:p>
            <a:pPr algn="l">
              <a:lnSpc>
                <a:spcPct val="100000"/>
              </a:lnSpc>
              <a:tabLst>
                <a:tab pos="901052" algn="l"/>
                <a:tab pos="2254981" algn="l"/>
              </a:tabLst>
            </a:pPr>
            <a:endParaRPr lang="en-US" dirty="0" smtClean="0">
              <a:solidFill>
                <a:srgbClr val="000066"/>
              </a:solidFill>
              <a:latin typeface="Courier New" charset="0"/>
            </a:endParaRPr>
          </a:p>
          <a:p>
            <a:pPr algn="l">
              <a:lnSpc>
                <a:spcPct val="100000"/>
              </a:lnSpc>
              <a:tabLst>
                <a:tab pos="901052" algn="l"/>
                <a:tab pos="2254981" algn="l"/>
              </a:tabLst>
            </a:pPr>
            <a:endParaRPr lang="en-US" dirty="0" smtClean="0">
              <a:solidFill>
                <a:srgbClr val="000066"/>
              </a:solidFill>
              <a:latin typeface="Courier New" charset="0"/>
            </a:endParaRPr>
          </a:p>
          <a:p>
            <a:pPr algn="l">
              <a:lnSpc>
                <a:spcPct val="100000"/>
              </a:lnSpc>
              <a:tabLst>
                <a:tab pos="901052" algn="l"/>
                <a:tab pos="2254981" algn="l"/>
              </a:tabLst>
            </a:pPr>
            <a:r>
              <a:rPr lang="en-US" dirty="0">
                <a:solidFill>
                  <a:srgbClr val="000066"/>
                </a:solidFill>
                <a:latin typeface="Courier New" charset="0"/>
              </a:rPr>
              <a:t> </a:t>
            </a:r>
            <a:r>
              <a:rPr lang="en-US" dirty="0" smtClean="0">
                <a:solidFill>
                  <a:srgbClr val="000066"/>
                </a:solidFill>
                <a:latin typeface="Courier New" charset="0"/>
              </a:rPr>
              <a:t> for (</a:t>
            </a:r>
            <a:r>
              <a:rPr lang="en-US" dirty="0" err="1" smtClean="0">
                <a:solidFill>
                  <a:srgbClr val="000066"/>
                </a:solidFill>
                <a:latin typeface="Courier New" charset="0"/>
              </a:rPr>
              <a:t>i</a:t>
            </a:r>
            <a:r>
              <a:rPr lang="en-US" dirty="0" smtClean="0">
                <a:solidFill>
                  <a:srgbClr val="000066"/>
                </a:solidFill>
                <a:latin typeface="Courier New" charset="0"/>
              </a:rPr>
              <a:t>=0; </a:t>
            </a:r>
            <a:r>
              <a:rPr lang="en-US" dirty="0" err="1" smtClean="0">
                <a:solidFill>
                  <a:srgbClr val="000066"/>
                </a:solidFill>
                <a:latin typeface="Courier New" charset="0"/>
              </a:rPr>
              <a:t>i</a:t>
            </a:r>
            <a:r>
              <a:rPr lang="en-US" dirty="0" smtClean="0">
                <a:solidFill>
                  <a:srgbClr val="000066"/>
                </a:solidFill>
                <a:latin typeface="Courier New" charset="0"/>
              </a:rPr>
              <a:t>&lt;</a:t>
            </a:r>
            <a:r>
              <a:rPr lang="en-US" dirty="0" err="1" smtClean="0">
                <a:solidFill>
                  <a:srgbClr val="FF1A1A"/>
                </a:solidFill>
                <a:latin typeface="Courier New" charset="0"/>
              </a:rPr>
              <a:t>vec_length</a:t>
            </a:r>
            <a:r>
              <a:rPr lang="en-US" dirty="0" smtClean="0">
                <a:solidFill>
                  <a:srgbClr val="FF1A1A"/>
                </a:solidFill>
                <a:latin typeface="Courier New" charset="0"/>
              </a:rPr>
              <a:t>(v)</a:t>
            </a:r>
            <a:r>
              <a:rPr lang="en-US" dirty="0" smtClean="0">
                <a:solidFill>
                  <a:srgbClr val="000066"/>
                </a:solidFill>
                <a:latin typeface="Courier New" charset="0"/>
              </a:rPr>
              <a:t>; </a:t>
            </a:r>
          </a:p>
          <a:p>
            <a:pPr algn="l">
              <a:lnSpc>
                <a:spcPct val="100000"/>
              </a:lnSpc>
              <a:tabLst>
                <a:tab pos="901052" algn="l"/>
                <a:tab pos="2254981" algn="l"/>
              </a:tabLst>
            </a:pPr>
            <a:r>
              <a:rPr lang="en-US" dirty="0">
                <a:solidFill>
                  <a:srgbClr val="000066"/>
                </a:solidFill>
                <a:latin typeface="Courier New" charset="0"/>
              </a:rPr>
              <a:t> </a:t>
            </a:r>
            <a:r>
              <a:rPr lang="en-US" dirty="0" smtClean="0">
                <a:solidFill>
                  <a:srgbClr val="000066"/>
                </a:solidFill>
                <a:latin typeface="Courier New" charset="0"/>
              </a:rPr>
              <a:t>   </a:t>
            </a:r>
            <a:r>
              <a:rPr lang="en-US" dirty="0" err="1" smtClean="0">
                <a:solidFill>
                  <a:srgbClr val="000066"/>
                </a:solidFill>
                <a:latin typeface="Courier New" charset="0"/>
              </a:rPr>
              <a:t>i</a:t>
            </a:r>
            <a:r>
              <a:rPr lang="en-US" dirty="0" smtClean="0">
                <a:solidFill>
                  <a:srgbClr val="000066"/>
                </a:solidFill>
                <a:latin typeface="Courier New" charset="0"/>
              </a:rPr>
              <a:t>++) {</a:t>
            </a:r>
          </a:p>
          <a:p>
            <a:pPr algn="l">
              <a:lnSpc>
                <a:spcPct val="100000"/>
              </a:lnSpc>
              <a:tabLst>
                <a:tab pos="901052" algn="l"/>
                <a:tab pos="2254981" algn="l"/>
              </a:tabLst>
            </a:pPr>
            <a:r>
              <a:rPr lang="en-US" dirty="0" smtClean="0">
                <a:solidFill>
                  <a:srgbClr val="000066"/>
                </a:solidFill>
                <a:latin typeface="Courier New" charset="0"/>
              </a:rPr>
              <a:t>    </a:t>
            </a:r>
            <a:r>
              <a:rPr lang="en-US" dirty="0" err="1" smtClean="0">
                <a:solidFill>
                  <a:srgbClr val="000066"/>
                </a:solidFill>
                <a:latin typeface="Courier New" charset="0"/>
              </a:rPr>
              <a:t>int</a:t>
            </a:r>
            <a:r>
              <a:rPr lang="en-US" dirty="0" smtClean="0">
                <a:solidFill>
                  <a:srgbClr val="000066"/>
                </a:solidFill>
                <a:latin typeface="Courier New" charset="0"/>
              </a:rPr>
              <a:t> </a:t>
            </a:r>
            <a:r>
              <a:rPr lang="en-US" dirty="0" err="1" smtClean="0">
                <a:solidFill>
                  <a:srgbClr val="000066"/>
                </a:solidFill>
                <a:latin typeface="Courier New" charset="0"/>
              </a:rPr>
              <a:t>val</a:t>
            </a:r>
            <a:r>
              <a:rPr lang="en-US" dirty="0" smtClean="0">
                <a:solidFill>
                  <a:srgbClr val="000066"/>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    </a:t>
            </a:r>
            <a:r>
              <a:rPr lang="en-US" dirty="0" err="1" smtClean="0">
                <a:solidFill>
                  <a:schemeClr val="tx2">
                    <a:lumMod val="75000"/>
                    <a:lumOff val="25000"/>
                  </a:schemeClr>
                </a:solidFill>
                <a:latin typeface="Courier New" charset="0"/>
              </a:rPr>
              <a:t>get_vec_element</a:t>
            </a:r>
            <a:r>
              <a:rPr lang="en-US" dirty="0" smtClean="0">
                <a:solidFill>
                  <a:schemeClr val="tx2">
                    <a:lumMod val="75000"/>
                    <a:lumOff val="25000"/>
                  </a:schemeClr>
                </a:solidFill>
                <a:latin typeface="Courier New" charset="0"/>
              </a:rPr>
              <a:t>(v,I,&amp;</a:t>
            </a:r>
            <a:r>
              <a:rPr lang="en-US" dirty="0" err="1" smtClean="0">
                <a:solidFill>
                  <a:schemeClr val="tx2">
                    <a:lumMod val="75000"/>
                    <a:lumOff val="25000"/>
                  </a:schemeClr>
                </a:solidFill>
                <a:latin typeface="Courier New" charset="0"/>
              </a:rPr>
              <a:t>val</a:t>
            </a:r>
            <a:r>
              <a:rPr lang="en-US" dirty="0" smtClean="0">
                <a:solidFill>
                  <a:schemeClr val="tx2">
                    <a:lumMod val="75000"/>
                    <a:lumOff val="25000"/>
                  </a:schemeClr>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    </a:t>
            </a:r>
            <a:r>
              <a:rPr lang="en-US" dirty="0" smtClean="0">
                <a:solidFill>
                  <a:schemeClr val="tx1">
                    <a:lumMod val="60000"/>
                    <a:lumOff val="40000"/>
                  </a:schemeClr>
                </a:solidFill>
                <a:latin typeface="Courier New" charset="0"/>
              </a:rPr>
              <a:t>*</a:t>
            </a:r>
            <a:r>
              <a:rPr lang="en-US" dirty="0" err="1" smtClean="0">
                <a:solidFill>
                  <a:schemeClr val="tx1">
                    <a:lumMod val="60000"/>
                    <a:lumOff val="40000"/>
                  </a:schemeClr>
                </a:solidFill>
                <a:latin typeface="Courier New" charset="0"/>
              </a:rPr>
              <a:t>dest</a:t>
            </a:r>
            <a:r>
              <a:rPr lang="en-US" dirty="0" smtClean="0">
                <a:solidFill>
                  <a:schemeClr val="tx1">
                    <a:lumMod val="60000"/>
                    <a:lumOff val="40000"/>
                  </a:schemeClr>
                </a:solidFill>
                <a:latin typeface="Courier New" charset="0"/>
              </a:rPr>
              <a:t> </a:t>
            </a:r>
            <a:r>
              <a:rPr lang="en-US" dirty="0" smtClean="0">
                <a:solidFill>
                  <a:srgbClr val="000066"/>
                </a:solidFill>
                <a:latin typeface="Courier New" charset="0"/>
              </a:rPr>
              <a:t>+= </a:t>
            </a:r>
            <a:r>
              <a:rPr lang="en-US" dirty="0" err="1" smtClean="0">
                <a:solidFill>
                  <a:srgbClr val="000066"/>
                </a:solidFill>
                <a:latin typeface="Courier New" charset="0"/>
              </a:rPr>
              <a:t>val</a:t>
            </a:r>
            <a:r>
              <a:rPr lang="en-US" dirty="0" smtClean="0">
                <a:solidFill>
                  <a:srgbClr val="000066"/>
                </a:solidFill>
                <a:latin typeface="Courier New" charset="0"/>
              </a:rPr>
              <a:t>;</a:t>
            </a:r>
          </a:p>
          <a:p>
            <a:pPr algn="l">
              <a:lnSpc>
                <a:spcPct val="100000"/>
              </a:lnSpc>
              <a:tabLst>
                <a:tab pos="901052" algn="l"/>
                <a:tab pos="2254981" algn="l"/>
              </a:tabLst>
            </a:pPr>
            <a:r>
              <a:rPr lang="en-US" dirty="0" smtClean="0">
                <a:solidFill>
                  <a:srgbClr val="000066"/>
                </a:solidFill>
                <a:latin typeface="Courier New" charset="0"/>
              </a:rPr>
              <a:t>  }</a:t>
            </a:r>
          </a:p>
          <a:p>
            <a:pPr algn="l">
              <a:lnSpc>
                <a:spcPct val="100000"/>
              </a:lnSpc>
              <a:tabLst>
                <a:tab pos="901052" algn="l"/>
                <a:tab pos="2254981" algn="l"/>
              </a:tabLst>
            </a:pPr>
            <a:endParaRPr lang="en-US" dirty="0" smtClean="0">
              <a:solidFill>
                <a:srgbClr val="000066"/>
              </a:solidFill>
              <a:latin typeface="Courier New" charset="0"/>
            </a:endParaRPr>
          </a:p>
          <a:p>
            <a:pPr algn="l">
              <a:lnSpc>
                <a:spcPct val="100000"/>
              </a:lnSpc>
              <a:tabLst>
                <a:tab pos="901052" algn="l"/>
                <a:tab pos="2254981" algn="l"/>
              </a:tabLst>
            </a:pPr>
            <a:r>
              <a:rPr lang="en-US" dirty="0" smtClean="0">
                <a:solidFill>
                  <a:srgbClr val="000066"/>
                </a:solidFill>
                <a:latin typeface="Courier New" charset="0"/>
              </a:rPr>
              <a:t>}</a:t>
            </a:r>
          </a:p>
        </p:txBody>
      </p:sp>
    </p:spTree>
    <p:extLst>
      <p:ext uri="{BB962C8B-B14F-4D97-AF65-F5344CB8AC3E}">
        <p14:creationId xmlns:p14="http://schemas.microsoft.com/office/powerpoint/2010/main" val="42910507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4484"/>
                                        </p:tgtEl>
                                        <p:attrNameLst>
                                          <p:attrName>style.visibility</p:attrName>
                                        </p:attrNameLst>
                                      </p:cBhvr>
                                      <p:to>
                                        <p:strVal val="visible"/>
                                      </p:to>
                                    </p:set>
                                    <p:animEffect transition="in" filter="dissolve">
                                      <p:cBhvr>
                                        <p:cTn id="7" dur="500"/>
                                        <p:tgtEl>
                                          <p:spTgt spid="4044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1377622" y="334343"/>
            <a:ext cx="6992736" cy="572026"/>
          </a:xfrm>
        </p:spPr>
        <p:txBody>
          <a:bodyPr/>
          <a:lstStyle/>
          <a:p>
            <a:pPr eaLnBrk="1" hangingPunct="1">
              <a:defRPr/>
            </a:pPr>
            <a:r>
              <a:rPr lang="en-US">
                <a:ea typeface="ＭＳ Ｐゴシック" pitchFamily="-1" charset="-128"/>
              </a:rPr>
              <a:t>General Forms of Combining</a:t>
            </a:r>
          </a:p>
        </p:txBody>
      </p:sp>
      <p:sp>
        <p:nvSpPr>
          <p:cNvPr id="417795" name="Rectangle 3"/>
          <p:cNvSpPr>
            <a:spLocks noGrp="1" noChangeArrowheads="1"/>
          </p:cNvSpPr>
          <p:nvPr>
            <p:ph type="body" sz="half" idx="1"/>
          </p:nvPr>
        </p:nvSpPr>
        <p:spPr>
          <a:xfrm>
            <a:off x="443994" y="4107180"/>
            <a:ext cx="4045673" cy="2357826"/>
          </a:xfrm>
        </p:spPr>
        <p:txBody>
          <a:bodyPr/>
          <a:lstStyle/>
          <a:p>
            <a:pPr marL="0" indent="0" eaLnBrk="1" hangingPunct="1">
              <a:defRPr/>
            </a:pPr>
            <a:r>
              <a:rPr lang="en-US" sz="2400">
                <a:ea typeface="ＭＳ Ｐゴシック" pitchFamily="-1" charset="-128"/>
              </a:rPr>
              <a:t>Data Types</a:t>
            </a:r>
          </a:p>
          <a:p>
            <a:pPr marL="734794" lvl="1" indent="-242843" eaLnBrk="1" hangingPunct="1">
              <a:buFont typeface="Wingdings" pitchFamily="-1" charset="2"/>
              <a:buChar char="n"/>
              <a:defRPr/>
            </a:pPr>
            <a:r>
              <a:rPr lang="en-US" sz="2000"/>
              <a:t>Use different declarations for </a:t>
            </a:r>
            <a:r>
              <a:rPr lang="en-US" sz="2000">
                <a:latin typeface="Courier New" pitchFamily="-1" charset="0"/>
              </a:rPr>
              <a:t>data_t</a:t>
            </a:r>
          </a:p>
          <a:p>
            <a:pPr marL="734794" lvl="1" indent="-242843" eaLnBrk="1" hangingPunct="1">
              <a:buFont typeface="Wingdings" pitchFamily="-1" charset="2"/>
              <a:buChar char="n"/>
              <a:defRPr/>
            </a:pPr>
            <a:r>
              <a:rPr lang="en-US" sz="2000">
                <a:latin typeface="Courier New" pitchFamily="-1" charset="0"/>
              </a:rPr>
              <a:t>int</a:t>
            </a:r>
          </a:p>
          <a:p>
            <a:pPr marL="734794" lvl="1" indent="-242843" eaLnBrk="1" hangingPunct="1">
              <a:buFont typeface="Wingdings" pitchFamily="-1" charset="2"/>
              <a:buChar char="n"/>
              <a:defRPr/>
            </a:pPr>
            <a:r>
              <a:rPr lang="en-US" sz="2000">
                <a:latin typeface="Courier New" pitchFamily="-1" charset="0"/>
              </a:rPr>
              <a:t>float</a:t>
            </a:r>
          </a:p>
          <a:p>
            <a:pPr marL="734794" lvl="1" indent="-242843" eaLnBrk="1" hangingPunct="1">
              <a:buFont typeface="Wingdings" pitchFamily="-1" charset="2"/>
              <a:buChar char="n"/>
              <a:defRPr/>
            </a:pPr>
            <a:r>
              <a:rPr lang="en-US" sz="2000">
                <a:latin typeface="Courier New" pitchFamily="-1" charset="0"/>
              </a:rPr>
              <a:t>double</a:t>
            </a:r>
          </a:p>
        </p:txBody>
      </p:sp>
      <p:sp>
        <p:nvSpPr>
          <p:cNvPr id="13315" name="Rectangle 4"/>
          <p:cNvSpPr>
            <a:spLocks noChangeArrowheads="1"/>
          </p:cNvSpPr>
          <p:nvPr/>
        </p:nvSpPr>
        <p:spPr bwMode="auto">
          <a:xfrm>
            <a:off x="1293601" y="988765"/>
            <a:ext cx="6693116" cy="2860132"/>
          </a:xfrm>
          <a:prstGeom prst="rect">
            <a:avLst/>
          </a:prstGeom>
          <a:solidFill>
            <a:srgbClr val="FFFF99"/>
          </a:solidFill>
          <a:ln w="38100" cmpd="dbl">
            <a:solidFill>
              <a:schemeClr val="tx1"/>
            </a:solidFill>
            <a:miter lim="800000"/>
            <a:headEnd/>
            <a:tailEnd/>
          </a:ln>
        </p:spPr>
        <p:txBody>
          <a:bodyPr wrap="none" lIns="89298" tIns="43860" rIns="89298" bIns="43860">
            <a:spAutoFit/>
          </a:bodyPr>
          <a:lstStyle/>
          <a:p>
            <a:pPr algn="l">
              <a:lnSpc>
                <a:spcPct val="100000"/>
              </a:lnSpc>
              <a:tabLst>
                <a:tab pos="901052" algn="l"/>
                <a:tab pos="2254981" algn="l"/>
              </a:tabLst>
            </a:pPr>
            <a:r>
              <a:rPr lang="en-US" smtClean="0">
                <a:solidFill>
                  <a:srgbClr val="000066"/>
                </a:solidFill>
                <a:latin typeface="Courier New" charset="0"/>
              </a:rPr>
              <a:t>void abstract_combine4(vec_ptr v, data_t *dest)</a:t>
            </a:r>
          </a:p>
          <a:p>
            <a:pPr algn="l">
              <a:lnSpc>
                <a:spcPct val="100000"/>
              </a:lnSpc>
              <a:tabLst>
                <a:tab pos="901052" algn="l"/>
                <a:tab pos="2254981" algn="l"/>
              </a:tabLst>
            </a:pPr>
            <a:r>
              <a:rPr lang="en-US" smtClean="0">
                <a:solidFill>
                  <a:srgbClr val="000066"/>
                </a:solidFill>
                <a:latin typeface="Courier New" charset="0"/>
              </a:rPr>
              <a:t>{</a:t>
            </a:r>
          </a:p>
          <a:p>
            <a:pPr algn="l">
              <a:lnSpc>
                <a:spcPct val="100000"/>
              </a:lnSpc>
              <a:tabLst>
                <a:tab pos="901052" algn="l"/>
                <a:tab pos="2254981" algn="l"/>
              </a:tabLst>
            </a:pPr>
            <a:r>
              <a:rPr lang="en-US" smtClean="0">
                <a:solidFill>
                  <a:srgbClr val="000066"/>
                </a:solidFill>
                <a:latin typeface="Courier New" charset="0"/>
              </a:rPr>
              <a:t>  int i;</a:t>
            </a:r>
          </a:p>
          <a:p>
            <a:pPr algn="l">
              <a:lnSpc>
                <a:spcPct val="100000"/>
              </a:lnSpc>
              <a:tabLst>
                <a:tab pos="901052" algn="l"/>
                <a:tab pos="2254981" algn="l"/>
              </a:tabLst>
            </a:pPr>
            <a:r>
              <a:rPr lang="en-US" smtClean="0">
                <a:solidFill>
                  <a:srgbClr val="000066"/>
                </a:solidFill>
                <a:latin typeface="Courier New" charset="0"/>
              </a:rPr>
              <a:t>  int length = vec_length(v);</a:t>
            </a:r>
          </a:p>
          <a:p>
            <a:pPr algn="l">
              <a:lnSpc>
                <a:spcPct val="100000"/>
              </a:lnSpc>
              <a:tabLst>
                <a:tab pos="901052" algn="l"/>
                <a:tab pos="2254981" algn="l"/>
              </a:tabLst>
            </a:pPr>
            <a:r>
              <a:rPr lang="en-US" smtClean="0">
                <a:solidFill>
                  <a:srgbClr val="000066"/>
                </a:solidFill>
                <a:latin typeface="Courier New" charset="0"/>
              </a:rPr>
              <a:t>  data_t *data = get_vec_start(v);</a:t>
            </a:r>
          </a:p>
          <a:p>
            <a:pPr algn="l">
              <a:lnSpc>
                <a:spcPct val="100000"/>
              </a:lnSpc>
              <a:tabLst>
                <a:tab pos="901052" algn="l"/>
                <a:tab pos="2254981" algn="l"/>
              </a:tabLst>
            </a:pPr>
            <a:r>
              <a:rPr lang="en-US" smtClean="0">
                <a:solidFill>
                  <a:srgbClr val="000066"/>
                </a:solidFill>
                <a:latin typeface="Courier New" charset="0"/>
              </a:rPr>
              <a:t>  data_t t = IDENT;</a:t>
            </a:r>
          </a:p>
          <a:p>
            <a:pPr algn="l">
              <a:lnSpc>
                <a:spcPct val="100000"/>
              </a:lnSpc>
              <a:tabLst>
                <a:tab pos="901052" algn="l"/>
                <a:tab pos="2254981" algn="l"/>
              </a:tabLst>
            </a:pPr>
            <a:r>
              <a:rPr lang="en-US" smtClean="0">
                <a:solidFill>
                  <a:srgbClr val="000066"/>
                </a:solidFill>
                <a:latin typeface="Courier New" charset="0"/>
              </a:rPr>
              <a:t>  for (i = 0; i &lt; length; i++)</a:t>
            </a:r>
          </a:p>
          <a:p>
            <a:pPr algn="l">
              <a:lnSpc>
                <a:spcPct val="100000"/>
              </a:lnSpc>
              <a:tabLst>
                <a:tab pos="901052" algn="l"/>
                <a:tab pos="2254981" algn="l"/>
              </a:tabLst>
            </a:pPr>
            <a:r>
              <a:rPr lang="en-US" smtClean="0">
                <a:solidFill>
                  <a:srgbClr val="000066"/>
                </a:solidFill>
                <a:latin typeface="Courier New" charset="0"/>
              </a:rPr>
              <a:t>    </a:t>
            </a:r>
            <a:r>
              <a:rPr lang="en-US" smtClean="0">
                <a:solidFill>
                  <a:srgbClr val="FF0000"/>
                </a:solidFill>
                <a:latin typeface="Courier New" charset="0"/>
              </a:rPr>
              <a:t>t = t OP data[i];</a:t>
            </a:r>
          </a:p>
          <a:p>
            <a:pPr algn="l">
              <a:lnSpc>
                <a:spcPct val="100000"/>
              </a:lnSpc>
              <a:tabLst>
                <a:tab pos="901052" algn="l"/>
                <a:tab pos="2254981" algn="l"/>
              </a:tabLst>
            </a:pPr>
            <a:r>
              <a:rPr lang="en-US" smtClean="0">
                <a:solidFill>
                  <a:srgbClr val="000066"/>
                </a:solidFill>
                <a:latin typeface="Courier New" charset="0"/>
              </a:rPr>
              <a:t>  *dest = t;</a:t>
            </a:r>
          </a:p>
          <a:p>
            <a:pPr algn="l">
              <a:lnSpc>
                <a:spcPct val="100000"/>
              </a:lnSpc>
              <a:tabLst>
                <a:tab pos="901052" algn="l"/>
                <a:tab pos="2254981" algn="l"/>
              </a:tabLst>
            </a:pPr>
            <a:r>
              <a:rPr lang="en-US" smtClean="0">
                <a:solidFill>
                  <a:srgbClr val="000066"/>
                </a:solidFill>
                <a:latin typeface="Courier New" charset="0"/>
              </a:rPr>
              <a:t>}</a:t>
            </a:r>
          </a:p>
        </p:txBody>
      </p:sp>
      <p:sp>
        <p:nvSpPr>
          <p:cNvPr id="417797" name="Rectangle 5"/>
          <p:cNvSpPr>
            <a:spLocks noGrp="1" noChangeArrowheads="1"/>
          </p:cNvSpPr>
          <p:nvPr>
            <p:ph type="body" sz="half" idx="2"/>
          </p:nvPr>
        </p:nvSpPr>
        <p:spPr>
          <a:xfrm>
            <a:off x="4514921" y="4237192"/>
            <a:ext cx="4071038" cy="2196200"/>
          </a:xfrm>
        </p:spPr>
        <p:txBody>
          <a:bodyPr/>
          <a:lstStyle/>
          <a:p>
            <a:pPr marL="0" indent="0" eaLnBrk="1" hangingPunct="1">
              <a:defRPr/>
            </a:pPr>
            <a:r>
              <a:rPr lang="en-US" sz="2400">
                <a:ea typeface="ＭＳ Ｐゴシック" pitchFamily="-1" charset="-128"/>
              </a:rPr>
              <a:t>Operations</a:t>
            </a:r>
          </a:p>
          <a:p>
            <a:pPr marL="734794" lvl="1" indent="-242843" eaLnBrk="1" hangingPunct="1">
              <a:buFont typeface="Wingdings" pitchFamily="-1" charset="2"/>
              <a:buChar char="n"/>
              <a:defRPr/>
            </a:pPr>
            <a:r>
              <a:rPr lang="en-US" sz="2000"/>
              <a:t>Use different definitions of </a:t>
            </a:r>
            <a:r>
              <a:rPr lang="en-US" sz="2000">
                <a:latin typeface="Courier New" pitchFamily="-1" charset="0"/>
              </a:rPr>
              <a:t>OP</a:t>
            </a:r>
            <a:r>
              <a:rPr lang="en-US" sz="2000"/>
              <a:t> and </a:t>
            </a:r>
            <a:r>
              <a:rPr lang="en-US" sz="2000">
                <a:latin typeface="Courier New" pitchFamily="-1" charset="0"/>
              </a:rPr>
              <a:t>IDENT</a:t>
            </a:r>
          </a:p>
          <a:p>
            <a:pPr marL="734794" lvl="1" indent="-242843" eaLnBrk="1" hangingPunct="1">
              <a:buFont typeface="Wingdings" pitchFamily="-1" charset="2"/>
              <a:buChar char="n"/>
              <a:defRPr/>
            </a:pPr>
            <a:r>
              <a:rPr lang="en-US" sz="2000"/>
              <a:t> </a:t>
            </a:r>
            <a:r>
              <a:rPr lang="en-US" sz="2000">
                <a:latin typeface="Courier New" pitchFamily="-1" charset="0"/>
              </a:rPr>
              <a:t>+ </a:t>
            </a:r>
            <a:r>
              <a:rPr lang="en-US" sz="2000"/>
              <a:t>/</a:t>
            </a:r>
            <a:r>
              <a:rPr lang="en-US" sz="2000">
                <a:latin typeface="Courier New" pitchFamily="-1" charset="0"/>
              </a:rPr>
              <a:t> 0</a:t>
            </a:r>
          </a:p>
          <a:p>
            <a:pPr marL="734794" lvl="1" indent="-242843" eaLnBrk="1" hangingPunct="1">
              <a:buFont typeface="Wingdings" pitchFamily="-1" charset="2"/>
              <a:buChar char="n"/>
              <a:defRPr/>
            </a:pPr>
            <a:r>
              <a:rPr lang="en-US" sz="2000"/>
              <a:t> </a:t>
            </a:r>
            <a:r>
              <a:rPr lang="en-US" sz="2000">
                <a:latin typeface="Courier New" pitchFamily="-1" charset="0"/>
              </a:rPr>
              <a:t>* </a:t>
            </a:r>
            <a:r>
              <a:rPr lang="en-US" sz="2000"/>
              <a:t>/</a:t>
            </a:r>
            <a:r>
              <a:rPr lang="en-US" sz="2000">
                <a:latin typeface="Courier New" pitchFamily="-1" charset="0"/>
              </a:rPr>
              <a:t> 1</a:t>
            </a:r>
          </a:p>
        </p:txBody>
      </p:sp>
    </p:spTree>
    <p:extLst>
      <p:ext uri="{BB962C8B-B14F-4D97-AF65-F5344CB8AC3E}">
        <p14:creationId xmlns:p14="http://schemas.microsoft.com/office/powerpoint/2010/main" val="24196442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2"/>
          <p:cNvGraphicFramePr>
            <a:graphicFrameLocks noGrp="1" noChangeAspect="1"/>
          </p:cNvGraphicFramePr>
          <p:nvPr>
            <p:ph type="tbl" idx="4294967295"/>
            <p:extLst>
              <p:ext uri="{D42A27DB-BD31-4B8C-83A1-F6EECF244321}">
                <p14:modId xmlns:p14="http://schemas.microsoft.com/office/powerpoint/2010/main" val="654912664"/>
              </p:ext>
            </p:extLst>
          </p:nvPr>
        </p:nvGraphicFramePr>
        <p:xfrm>
          <a:off x="304377" y="2053590"/>
          <a:ext cx="8218170" cy="2376840"/>
        </p:xfrm>
        <a:graphic>
          <a:graphicData uri="http://schemas.openxmlformats.org/presentationml/2006/ole">
            <mc:AlternateContent xmlns:mc="http://schemas.openxmlformats.org/markup-compatibility/2006">
              <mc:Choice xmlns:v="urn:schemas-microsoft-com:vml" Requires="v">
                <p:oleObj spid="_x0000_s91216" name="Document" r:id="rId3" imgW="8238744" imgH="2388108" progId="Word.Document.8">
                  <p:embed/>
                </p:oleObj>
              </mc:Choice>
              <mc:Fallback>
                <p:oleObj name="Document" r:id="rId3" imgW="8238744" imgH="238810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77" y="2053590"/>
                        <a:ext cx="8218170" cy="237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p:cNvSpPr/>
          <p:nvPr/>
        </p:nvSpPr>
        <p:spPr bwMode="auto">
          <a:xfrm>
            <a:off x="4337050" y="2508250"/>
            <a:ext cx="1219200" cy="1600200"/>
          </a:xfrm>
          <a:prstGeom prst="rect">
            <a:avLst/>
          </a:prstGeom>
          <a:solidFill>
            <a:schemeClr val="bg1"/>
          </a:solidFill>
          <a:ln w="19050" cap="flat" cmpd="sng" algn="ctr">
            <a:noFill/>
            <a:prstDash val="solid"/>
            <a:round/>
            <a:headEnd type="none" w="med" len="med"/>
            <a:tailEnd type="none" w="sm" len="sm"/>
          </a:ln>
          <a:effectLst/>
          <a:ex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a:ln>
                <a:noFill/>
              </a:ln>
              <a:solidFill>
                <a:srgbClr val="000066"/>
              </a:solidFill>
              <a:effectLst/>
              <a:latin typeface="Helvetica" charset="0"/>
              <a:ea typeface="ＭＳ Ｐゴシック" charset="0"/>
            </a:endParaRPr>
          </a:p>
        </p:txBody>
      </p:sp>
      <p:sp>
        <p:nvSpPr>
          <p:cNvPr id="21" name="Rectangle 20"/>
          <p:cNvSpPr/>
          <p:nvPr/>
        </p:nvSpPr>
        <p:spPr bwMode="auto">
          <a:xfrm>
            <a:off x="5784850" y="2508250"/>
            <a:ext cx="1219200" cy="1600200"/>
          </a:xfrm>
          <a:prstGeom prst="rect">
            <a:avLst/>
          </a:prstGeom>
          <a:solidFill>
            <a:schemeClr val="bg1"/>
          </a:solidFill>
          <a:ln w="19050" cap="flat" cmpd="sng" algn="ctr">
            <a:noFill/>
            <a:prstDash val="solid"/>
            <a:round/>
            <a:headEnd type="none" w="med" len="med"/>
            <a:tailEnd type="none" w="sm" len="sm"/>
          </a:ln>
          <a:effectLst/>
          <a:ex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a:ln>
                <a:noFill/>
              </a:ln>
              <a:solidFill>
                <a:srgbClr val="000066"/>
              </a:solidFill>
              <a:effectLst/>
              <a:latin typeface="Helvetica" charset="0"/>
              <a:ea typeface="ＭＳ Ｐゴシック" charset="0"/>
            </a:endParaRPr>
          </a:p>
        </p:txBody>
      </p:sp>
      <p:sp>
        <p:nvSpPr>
          <p:cNvPr id="22" name="Rectangle 21"/>
          <p:cNvSpPr/>
          <p:nvPr/>
        </p:nvSpPr>
        <p:spPr bwMode="auto">
          <a:xfrm>
            <a:off x="7232650" y="2508250"/>
            <a:ext cx="1219200" cy="1600200"/>
          </a:xfrm>
          <a:prstGeom prst="rect">
            <a:avLst/>
          </a:prstGeom>
          <a:solidFill>
            <a:schemeClr val="bg1"/>
          </a:solidFill>
          <a:ln w="19050" cap="flat" cmpd="sng" algn="ctr">
            <a:noFill/>
            <a:prstDash val="solid"/>
            <a:round/>
            <a:headEnd type="none" w="med" len="med"/>
            <a:tailEnd type="none" w="sm" len="sm"/>
          </a:ln>
          <a:effectLst/>
          <a:ex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a:ln>
                <a:noFill/>
              </a:ln>
              <a:solidFill>
                <a:srgbClr val="000066"/>
              </a:solidFill>
              <a:effectLst/>
              <a:latin typeface="Helvetica" charset="0"/>
              <a:ea typeface="ＭＳ Ｐゴシック" charset="0"/>
            </a:endParaRPr>
          </a:p>
        </p:txBody>
      </p:sp>
      <p:sp>
        <p:nvSpPr>
          <p:cNvPr id="418818" name="Rectangle 2"/>
          <p:cNvSpPr>
            <a:spLocks noGrp="1" noChangeArrowheads="1"/>
          </p:cNvSpPr>
          <p:nvPr>
            <p:ph type="title"/>
          </p:nvPr>
        </p:nvSpPr>
        <p:spPr>
          <a:xfrm>
            <a:off x="781551" y="334343"/>
            <a:ext cx="8121466" cy="572026"/>
          </a:xfrm>
        </p:spPr>
        <p:txBody>
          <a:bodyPr/>
          <a:lstStyle/>
          <a:p>
            <a:pPr eaLnBrk="1" hangingPunct="1">
              <a:defRPr/>
            </a:pPr>
            <a:r>
              <a:rPr lang="en-US">
                <a:ea typeface="ＭＳ Ｐゴシック" pitchFamily="-1" charset="-128"/>
              </a:rPr>
              <a:t>Machine Independent Opt. Results</a:t>
            </a:r>
          </a:p>
        </p:txBody>
      </p:sp>
      <p:sp>
        <p:nvSpPr>
          <p:cNvPr id="418819" name="Rectangle 3"/>
          <p:cNvSpPr>
            <a:spLocks noGrp="1" noChangeArrowheads="1"/>
          </p:cNvSpPr>
          <p:nvPr>
            <p:ph type="body" idx="1"/>
          </p:nvPr>
        </p:nvSpPr>
        <p:spPr>
          <a:xfrm>
            <a:off x="290221" y="1218527"/>
            <a:ext cx="8295849" cy="1660619"/>
          </a:xfrm>
        </p:spPr>
        <p:txBody>
          <a:bodyPr/>
          <a:lstStyle/>
          <a:p>
            <a:pPr marL="380715" indent="-380715" eaLnBrk="1" hangingPunct="1">
              <a:defRPr/>
            </a:pPr>
            <a:r>
              <a:rPr lang="en-US" dirty="0">
                <a:latin typeface="Helvetica" charset="0"/>
                <a:ea typeface="ＭＳ Ｐゴシック" charset="0"/>
                <a:cs typeface="ＭＳ Ｐゴシック" charset="0"/>
              </a:rPr>
              <a:t>Optimizations</a:t>
            </a:r>
          </a:p>
          <a:p>
            <a:pPr marL="734794" lvl="1" indent="-242843" eaLnBrk="1" hangingPunct="1">
              <a:defRPr/>
            </a:pPr>
            <a:r>
              <a:rPr lang="en-US" dirty="0">
                <a:latin typeface="Helvetica" charset="0"/>
                <a:ea typeface="ＭＳ Ｐゴシック" charset="0"/>
              </a:rPr>
              <a:t>Reduce function calls and memory references within loop</a:t>
            </a:r>
          </a:p>
          <a:p>
            <a:pPr marL="380715" indent="-380715" eaLnBrk="1" hangingPunct="1">
              <a:defRPr/>
            </a:pPr>
            <a:endParaRPr lang="en-US" dirty="0">
              <a:latin typeface="Helvetica" charset="0"/>
              <a:ea typeface="ＭＳ Ｐゴシック" charset="0"/>
              <a:cs typeface="ＭＳ Ｐゴシック" charset="0"/>
            </a:endParaRPr>
          </a:p>
          <a:p>
            <a:pPr marL="380715" indent="-380715" eaLnBrk="1" hangingPunct="1">
              <a:defRPr/>
            </a:pPr>
            <a:endParaRPr lang="en-US" dirty="0">
              <a:latin typeface="Helvetica" charset="0"/>
              <a:ea typeface="ＭＳ Ｐゴシック" charset="0"/>
              <a:cs typeface="ＭＳ Ｐゴシック" charset="0"/>
            </a:endParaRPr>
          </a:p>
          <a:p>
            <a:pPr marL="380715" indent="-380715" eaLnBrk="1" hangingPunct="1">
              <a:defRPr/>
            </a:pPr>
            <a:endParaRPr lang="en-US" dirty="0">
              <a:latin typeface="Helvetica" charset="0"/>
              <a:ea typeface="ＭＳ Ｐゴシック" charset="0"/>
              <a:cs typeface="ＭＳ Ｐゴシック" charset="0"/>
            </a:endParaRPr>
          </a:p>
        </p:txBody>
      </p:sp>
      <p:sp>
        <p:nvSpPr>
          <p:cNvPr id="5" name="Rectangle 4"/>
          <p:cNvSpPr/>
          <p:nvPr/>
        </p:nvSpPr>
        <p:spPr bwMode="auto">
          <a:xfrm>
            <a:off x="4862378" y="3091520"/>
            <a:ext cx="92344" cy="345747"/>
          </a:xfrm>
          <a:prstGeom prst="rect">
            <a:avLst/>
          </a:prstGeom>
          <a:solidFill>
            <a:schemeClr val="bg1"/>
          </a:solidFill>
          <a:ln w="19050" cap="flat" cmpd="sng" algn="ctr">
            <a:solidFill>
              <a:schemeClr val="bg1"/>
            </a:solidFill>
            <a:prstDash val="solid"/>
            <a:round/>
            <a:headEnd type="none" w="med" len="med"/>
            <a:tailEnd type="none" w="sm" len="sm"/>
          </a:ln>
          <a:effectLst/>
          <a:extLst/>
        </p:spPr>
        <p:txBody>
          <a:bodyPr vert="horz" wrap="none" lIns="45196" tIns="45196" rIns="45196" bIns="45196" numCol="1" rtlCol="0" anchor="ctr" anchorCtr="0" compatLnSpc="1">
            <a:prstTxWarp prst="textNoShape">
              <a:avLst/>
            </a:prstTxWarp>
            <a:spAutoFit/>
          </a:bodyPr>
          <a:lstStyle/>
          <a:p>
            <a:pPr defTabSz="904159"/>
            <a:endParaRPr lang="en-US">
              <a:solidFill>
                <a:srgbClr val="000066"/>
              </a:solidFill>
            </a:endParaRPr>
          </a:p>
        </p:txBody>
      </p:sp>
      <p:sp>
        <p:nvSpPr>
          <p:cNvPr id="16" name="Rectangle 15"/>
          <p:cNvSpPr/>
          <p:nvPr/>
        </p:nvSpPr>
        <p:spPr bwMode="auto">
          <a:xfrm>
            <a:off x="6310178" y="3135509"/>
            <a:ext cx="92344" cy="345747"/>
          </a:xfrm>
          <a:prstGeom prst="rect">
            <a:avLst/>
          </a:prstGeom>
          <a:solidFill>
            <a:schemeClr val="bg1"/>
          </a:solidFill>
          <a:ln w="19050" cap="flat" cmpd="sng" algn="ctr">
            <a:solidFill>
              <a:schemeClr val="bg1"/>
            </a:solidFill>
            <a:prstDash val="solid"/>
            <a:round/>
            <a:headEnd type="none" w="med" len="med"/>
            <a:tailEnd type="none" w="sm" len="sm"/>
          </a:ln>
          <a:effectLst/>
          <a:extLst/>
        </p:spPr>
        <p:txBody>
          <a:bodyPr vert="horz" wrap="none" lIns="45196" tIns="45196" rIns="45196" bIns="45196" numCol="1" rtlCol="0" anchor="ctr" anchorCtr="0" compatLnSpc="1">
            <a:prstTxWarp prst="textNoShape">
              <a:avLst/>
            </a:prstTxWarp>
            <a:spAutoFit/>
          </a:bodyPr>
          <a:lstStyle/>
          <a:p>
            <a:pPr defTabSz="904159"/>
            <a:endParaRPr lang="en-US">
              <a:solidFill>
                <a:srgbClr val="000066"/>
              </a:solidFill>
            </a:endParaRPr>
          </a:p>
        </p:txBody>
      </p:sp>
      <p:sp>
        <p:nvSpPr>
          <p:cNvPr id="17" name="Rectangle 16"/>
          <p:cNvSpPr/>
          <p:nvPr/>
        </p:nvSpPr>
        <p:spPr bwMode="auto">
          <a:xfrm>
            <a:off x="7757978" y="3126346"/>
            <a:ext cx="92344" cy="345747"/>
          </a:xfrm>
          <a:prstGeom prst="rect">
            <a:avLst/>
          </a:prstGeom>
          <a:solidFill>
            <a:schemeClr val="bg1"/>
          </a:solidFill>
          <a:ln w="19050" cap="flat" cmpd="sng" algn="ctr">
            <a:solidFill>
              <a:schemeClr val="bg1"/>
            </a:solidFill>
            <a:prstDash val="solid"/>
            <a:round/>
            <a:headEnd type="none" w="med" len="med"/>
            <a:tailEnd type="none" w="sm" len="sm"/>
          </a:ln>
          <a:effectLst/>
          <a:extLst/>
        </p:spPr>
        <p:txBody>
          <a:bodyPr vert="horz" wrap="none" lIns="45196" tIns="45196" rIns="45196" bIns="45196" numCol="1" rtlCol="0" anchor="ctr" anchorCtr="0" compatLnSpc="1">
            <a:prstTxWarp prst="textNoShape">
              <a:avLst/>
            </a:prstTxWarp>
            <a:spAutoFit/>
          </a:bodyPr>
          <a:lstStyle/>
          <a:p>
            <a:pPr defTabSz="904159"/>
            <a:endParaRPr lang="en-US">
              <a:solidFill>
                <a:srgbClr val="000066"/>
              </a:solidFill>
            </a:endParaRPr>
          </a:p>
        </p:txBody>
      </p:sp>
      <p:sp>
        <p:nvSpPr>
          <p:cNvPr id="18" name="Rectangle 17"/>
          <p:cNvSpPr/>
          <p:nvPr/>
        </p:nvSpPr>
        <p:spPr bwMode="auto">
          <a:xfrm>
            <a:off x="6013545" y="2087074"/>
            <a:ext cx="2057400" cy="345747"/>
          </a:xfrm>
          <a:prstGeom prst="rect">
            <a:avLst/>
          </a:prstGeom>
          <a:solidFill>
            <a:schemeClr val="bg1"/>
          </a:solidFill>
          <a:ln w="19050" cap="flat" cmpd="sng" algn="ctr">
            <a:solidFill>
              <a:schemeClr val="bg1"/>
            </a:solidFill>
            <a:prstDash val="solid"/>
            <a:round/>
            <a:headEnd type="none" w="med" len="med"/>
            <a:tailEnd type="none" w="sm" len="sm"/>
          </a:ln>
          <a:effectLst/>
          <a:extLst/>
        </p:spPr>
        <p:txBody>
          <a:bodyPr vert="horz" wrap="square" lIns="45196" tIns="45196" rIns="45196" bIns="45196" numCol="1" rtlCol="0" anchor="ctr" anchorCtr="0" compatLnSpc="1">
            <a:prstTxWarp prst="textNoShape">
              <a:avLst/>
            </a:prstTxWarp>
            <a:spAutoFit/>
          </a:bodyPr>
          <a:lstStyle/>
          <a:p>
            <a:pPr defTabSz="904159"/>
            <a:endParaRPr lang="en-US">
              <a:solidFill>
                <a:srgbClr val="000066"/>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80833279"/>
              </p:ext>
            </p:extLst>
          </p:nvPr>
        </p:nvGraphicFramePr>
        <p:xfrm>
          <a:off x="4413250" y="2432050"/>
          <a:ext cx="1143000" cy="1700784"/>
        </p:xfrm>
        <a:graphic>
          <a:graphicData uri="http://schemas.openxmlformats.org/drawingml/2006/table">
            <a:tbl>
              <a:tblPr firstRow="1" bandRow="1">
                <a:effectLst/>
                <a:tableStyleId>{306799F8-075E-4A3A-A7F6-7FBC6576F1A4}</a:tableStyleId>
              </a:tblPr>
              <a:tblGrid>
                <a:gridCol w="1143000"/>
              </a:tblGrid>
              <a:tr h="329184">
                <a:tc>
                  <a:txBody>
                    <a:bodyPr/>
                    <a:lstStyle/>
                    <a:p>
                      <a:pPr algn="ctr"/>
                      <a:r>
                        <a:rPr lang="en-US" sz="1800" b="1" i="0" dirty="0" smtClean="0">
                          <a:solidFill>
                            <a:schemeClr val="tx1"/>
                          </a:solidFill>
                          <a:latin typeface="Arial"/>
                          <a:cs typeface="Arial"/>
                        </a:rPr>
                        <a:t>X</a:t>
                      </a:r>
                    </a:p>
                  </a:txBody>
                  <a:tcPr marL="0" marR="0" marT="0" marB="0" anchor="b"/>
                </a:tc>
              </a:tr>
              <a:tr h="274320">
                <a:tc>
                  <a:txBody>
                    <a:bodyPr/>
                    <a:lstStyle/>
                    <a:p>
                      <a:pPr algn="r"/>
                      <a:r>
                        <a:rPr lang="en-US" sz="1800" b="1" i="0" dirty="0" smtClean="0">
                          <a:solidFill>
                            <a:schemeClr val="tx1"/>
                          </a:solidFill>
                          <a:latin typeface="Arial"/>
                          <a:cs typeface="Arial"/>
                        </a:rPr>
                        <a:t>41.86</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33.25</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21.25</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9.00</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4.00</a:t>
                      </a:r>
                      <a:endParaRPr lang="en-US" sz="1800" b="1" i="0" dirty="0">
                        <a:solidFill>
                          <a:schemeClr val="tx1"/>
                        </a:solidFill>
                        <a:latin typeface="Arial"/>
                        <a:cs typeface="Arial"/>
                      </a:endParaRPr>
                    </a:p>
                  </a:txBody>
                  <a:tcPr marL="0" marR="0" marT="0" marB="0" anchor="b"/>
                </a:tc>
              </a:tr>
            </a:tbl>
          </a:graphicData>
        </a:graphic>
      </p:graphicFrame>
      <p:sp>
        <p:nvSpPr>
          <p:cNvPr id="4" name="TextBox 3"/>
          <p:cNvSpPr txBox="1"/>
          <p:nvPr/>
        </p:nvSpPr>
        <p:spPr>
          <a:xfrm>
            <a:off x="5861160" y="2051052"/>
            <a:ext cx="2236159" cy="430887"/>
          </a:xfrm>
          <a:prstGeom prst="rect">
            <a:avLst/>
          </a:prstGeom>
          <a:noFill/>
        </p:spPr>
        <p:txBody>
          <a:bodyPr wrap="none" lIns="90428" tIns="45196" rIns="90428" bIns="45196" rtlCol="0">
            <a:spAutoFit/>
          </a:bodyPr>
          <a:lstStyle/>
          <a:p>
            <a:r>
              <a:rPr lang="en-US" sz="2400" dirty="0">
                <a:latin typeface="Arial"/>
                <a:cs typeface="Arial"/>
              </a:rPr>
              <a:t>Floating Point</a:t>
            </a:r>
          </a:p>
        </p:txBody>
      </p:sp>
      <p:graphicFrame>
        <p:nvGraphicFramePr>
          <p:cNvPr id="19" name="Table 18"/>
          <p:cNvGraphicFramePr>
            <a:graphicFrameLocks noGrp="1"/>
          </p:cNvGraphicFramePr>
          <p:nvPr>
            <p:extLst>
              <p:ext uri="{D42A27DB-BD31-4B8C-83A1-F6EECF244321}">
                <p14:modId xmlns:p14="http://schemas.microsoft.com/office/powerpoint/2010/main" val="699838140"/>
              </p:ext>
            </p:extLst>
          </p:nvPr>
        </p:nvGraphicFramePr>
        <p:xfrm>
          <a:off x="5861050" y="2407666"/>
          <a:ext cx="1143000" cy="1700784"/>
        </p:xfrm>
        <a:graphic>
          <a:graphicData uri="http://schemas.openxmlformats.org/drawingml/2006/table">
            <a:tbl>
              <a:tblPr firstRow="1" bandRow="1">
                <a:effectLst/>
                <a:tableStyleId>{306799F8-075E-4A3A-A7F6-7FBC6576F1A4}</a:tableStyleId>
              </a:tblPr>
              <a:tblGrid>
                <a:gridCol w="1143000"/>
              </a:tblGrid>
              <a:tr h="329184">
                <a:tc>
                  <a:txBody>
                    <a:bodyPr/>
                    <a:lstStyle/>
                    <a:p>
                      <a:pPr algn="ctr"/>
                      <a:r>
                        <a:rPr lang="en-US" sz="2000" b="1" i="0" dirty="0" smtClean="0">
                          <a:solidFill>
                            <a:schemeClr val="tx1"/>
                          </a:solidFill>
                          <a:latin typeface="Arial"/>
                          <a:cs typeface="Arial"/>
                        </a:rPr>
                        <a:t>+</a:t>
                      </a:r>
                    </a:p>
                  </a:txBody>
                  <a:tcPr marL="0" marR="0" marT="0" marB="0" anchor="b"/>
                </a:tc>
              </a:tr>
              <a:tr h="274320">
                <a:tc>
                  <a:txBody>
                    <a:bodyPr/>
                    <a:lstStyle/>
                    <a:p>
                      <a:pPr algn="r"/>
                      <a:r>
                        <a:rPr lang="en-US" sz="1800" b="1" i="0" dirty="0" smtClean="0">
                          <a:solidFill>
                            <a:schemeClr val="tx1"/>
                          </a:solidFill>
                          <a:latin typeface="Arial"/>
                          <a:cs typeface="Arial"/>
                        </a:rPr>
                        <a:t>41.44</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31.25</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21.15</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8.00</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3.00</a:t>
                      </a:r>
                      <a:endParaRPr lang="en-US" sz="1800" b="1" i="0" dirty="0">
                        <a:solidFill>
                          <a:schemeClr val="tx1"/>
                        </a:solidFill>
                        <a:latin typeface="Arial"/>
                        <a:cs typeface="Arial"/>
                      </a:endParaRPr>
                    </a:p>
                  </a:txBody>
                  <a:tcPr marL="0" marR="0" marT="0" marB="0" anchor="b"/>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860814324"/>
              </p:ext>
            </p:extLst>
          </p:nvPr>
        </p:nvGraphicFramePr>
        <p:xfrm>
          <a:off x="7308850" y="2407666"/>
          <a:ext cx="1143000" cy="1700784"/>
        </p:xfrm>
        <a:graphic>
          <a:graphicData uri="http://schemas.openxmlformats.org/drawingml/2006/table">
            <a:tbl>
              <a:tblPr firstRow="1" bandRow="1">
                <a:effectLst/>
                <a:tableStyleId>{306799F8-075E-4A3A-A7F6-7FBC6576F1A4}</a:tableStyleId>
              </a:tblPr>
              <a:tblGrid>
                <a:gridCol w="1143000"/>
              </a:tblGrid>
              <a:tr h="329184">
                <a:tc>
                  <a:txBody>
                    <a:bodyPr/>
                    <a:lstStyle/>
                    <a:p>
                      <a:pPr algn="ctr"/>
                      <a:r>
                        <a:rPr lang="en-US" sz="1800" b="1" i="0" dirty="0" smtClean="0">
                          <a:solidFill>
                            <a:schemeClr val="tx1"/>
                          </a:solidFill>
                          <a:latin typeface="Arial"/>
                          <a:cs typeface="Arial"/>
                        </a:rPr>
                        <a:t>X</a:t>
                      </a:r>
                    </a:p>
                  </a:txBody>
                  <a:tcPr marL="0" marR="0" marT="0" marB="0" anchor="b"/>
                </a:tc>
              </a:tr>
              <a:tr h="274320">
                <a:tc>
                  <a:txBody>
                    <a:bodyPr/>
                    <a:lstStyle/>
                    <a:p>
                      <a:pPr algn="r"/>
                      <a:r>
                        <a:rPr lang="en-US" sz="1800" b="1" i="0" dirty="0" smtClean="0">
                          <a:solidFill>
                            <a:schemeClr val="tx1"/>
                          </a:solidFill>
                          <a:latin typeface="Arial"/>
                          <a:cs typeface="Arial"/>
                        </a:rPr>
                        <a:t>160.00</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143.00</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135.00</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117.00</a:t>
                      </a:r>
                      <a:endParaRPr lang="en-US" sz="1800" b="1" i="0" dirty="0">
                        <a:solidFill>
                          <a:schemeClr val="tx1"/>
                        </a:solidFill>
                        <a:latin typeface="Arial"/>
                        <a:cs typeface="Arial"/>
                      </a:endParaRPr>
                    </a:p>
                  </a:txBody>
                  <a:tcPr marL="0" marR="0" marT="0" marB="0" anchor="b"/>
                </a:tc>
              </a:tr>
              <a:tr h="274320">
                <a:tc>
                  <a:txBody>
                    <a:bodyPr/>
                    <a:lstStyle/>
                    <a:p>
                      <a:pPr algn="r"/>
                      <a:r>
                        <a:rPr lang="en-US" sz="1800" b="1" i="0" dirty="0" smtClean="0">
                          <a:solidFill>
                            <a:schemeClr val="tx1"/>
                          </a:solidFill>
                          <a:latin typeface="Arial"/>
                          <a:cs typeface="Arial"/>
                        </a:rPr>
                        <a:t>5.00</a:t>
                      </a:r>
                      <a:endParaRPr lang="en-US" sz="1800" b="1" i="0" dirty="0">
                        <a:solidFill>
                          <a:schemeClr val="tx1"/>
                        </a:solidFill>
                        <a:latin typeface="Arial"/>
                        <a:cs typeface="Arial"/>
                      </a:endParaRPr>
                    </a:p>
                  </a:txBody>
                  <a:tcPr marL="0" marR="0" marT="0" marB="0" anchor="b"/>
                </a:tc>
              </a:tr>
            </a:tbl>
          </a:graphicData>
        </a:graphic>
      </p:graphicFrame>
      <p:grpSp>
        <p:nvGrpSpPr>
          <p:cNvPr id="6" name="Group 5"/>
          <p:cNvGrpSpPr/>
          <p:nvPr/>
        </p:nvGrpSpPr>
        <p:grpSpPr>
          <a:xfrm>
            <a:off x="304377" y="2814179"/>
            <a:ext cx="8295850" cy="3118414"/>
            <a:chOff x="304377" y="2814179"/>
            <a:chExt cx="8295850" cy="3118414"/>
          </a:xfrm>
        </p:grpSpPr>
        <p:sp>
          <p:nvSpPr>
            <p:cNvPr id="8" name="Rectangle 3"/>
            <p:cNvSpPr txBox="1">
              <a:spLocks noChangeArrowheads="1"/>
            </p:cNvSpPr>
            <p:nvPr/>
          </p:nvSpPr>
          <p:spPr bwMode="auto">
            <a:xfrm>
              <a:off x="304377" y="4271974"/>
              <a:ext cx="8295850" cy="1660619"/>
            </a:xfrm>
            <a:prstGeom prst="rect">
              <a:avLst/>
            </a:prstGeom>
            <a:noFill/>
            <a:ln>
              <a:noFill/>
            </a:ln>
            <a:effectLst/>
            <a:ex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908300" indent="-228600" algn="l" rtl="0" fontAlgn="base">
                <a:spcBef>
                  <a:spcPct val="20000"/>
                </a:spcBef>
                <a:spcAft>
                  <a:spcPct val="0"/>
                </a:spcAft>
                <a:buChar char="•"/>
                <a:defRPr sz="2000">
                  <a:solidFill>
                    <a:schemeClr val="tx1"/>
                  </a:solidFill>
                  <a:latin typeface="Times New Roman" charset="0"/>
                  <a:ea typeface="+mn-ea"/>
                </a:defRPr>
              </a:lvl6pPr>
              <a:lvl7pPr marL="3365500" indent="-228600" algn="l" rtl="0" fontAlgn="base">
                <a:spcBef>
                  <a:spcPct val="20000"/>
                </a:spcBef>
                <a:spcAft>
                  <a:spcPct val="0"/>
                </a:spcAft>
                <a:buChar char="•"/>
                <a:defRPr sz="2000">
                  <a:solidFill>
                    <a:schemeClr val="tx1"/>
                  </a:solidFill>
                  <a:latin typeface="Times New Roman" charset="0"/>
                  <a:ea typeface="+mn-ea"/>
                </a:defRPr>
              </a:lvl7pPr>
              <a:lvl8pPr marL="3822700" indent="-228600" algn="l" rtl="0" fontAlgn="base">
                <a:spcBef>
                  <a:spcPct val="20000"/>
                </a:spcBef>
                <a:spcAft>
                  <a:spcPct val="0"/>
                </a:spcAft>
                <a:buChar char="•"/>
                <a:defRPr sz="2000">
                  <a:solidFill>
                    <a:schemeClr val="tx1"/>
                  </a:solidFill>
                  <a:latin typeface="Times New Roman" charset="0"/>
                  <a:ea typeface="+mn-ea"/>
                </a:defRPr>
              </a:lvl8pPr>
              <a:lvl9pPr marL="4279900" indent="-228600" algn="l" rtl="0" fontAlgn="base">
                <a:spcBef>
                  <a:spcPct val="20000"/>
                </a:spcBef>
                <a:spcAft>
                  <a:spcPct val="0"/>
                </a:spcAft>
                <a:buChar char="•"/>
                <a:defRPr sz="2000">
                  <a:solidFill>
                    <a:schemeClr val="tx1"/>
                  </a:solidFill>
                  <a:latin typeface="Times New Roman" charset="0"/>
                  <a:ea typeface="+mn-ea"/>
                </a:defRPr>
              </a:lvl9pPr>
            </a:lstStyle>
            <a:p>
              <a:pPr eaLnBrk="1" hangingPunct="1">
                <a:buClr>
                  <a:srgbClr val="660033"/>
                </a:buClr>
                <a:defRPr/>
              </a:pPr>
              <a:r>
                <a:rPr lang="en-US" dirty="0" smtClean="0">
                  <a:solidFill>
                    <a:srgbClr val="003300"/>
                  </a:solidFill>
                  <a:latin typeface="Helvetica" charset="0"/>
                  <a:ea typeface="ＭＳ Ｐゴシック" charset="0"/>
                  <a:cs typeface="ＭＳ Ｐゴシック" charset="0"/>
                </a:rPr>
                <a:t>Performance Anomaly</a:t>
              </a:r>
            </a:p>
            <a:p>
              <a:pPr lvl="1" eaLnBrk="1" hangingPunct="1">
                <a:buClr>
                  <a:srgbClr val="660033"/>
                </a:buClr>
                <a:defRPr/>
              </a:pPr>
              <a:r>
                <a:rPr lang="en-US" dirty="0" smtClean="0">
                  <a:solidFill>
                    <a:srgbClr val="000066"/>
                  </a:solidFill>
                  <a:latin typeface="Helvetica" charset="0"/>
                  <a:ea typeface="ＭＳ Ｐゴシック" charset="0"/>
                </a:rPr>
                <a:t>Computing FP product of all elements exceptionally slow.</a:t>
              </a:r>
            </a:p>
            <a:p>
              <a:pPr lvl="1" eaLnBrk="1" hangingPunct="1">
                <a:buClr>
                  <a:srgbClr val="660033"/>
                </a:buClr>
                <a:defRPr/>
              </a:pPr>
              <a:r>
                <a:rPr lang="en-US" dirty="0" smtClean="0">
                  <a:solidFill>
                    <a:srgbClr val="000066"/>
                  </a:solidFill>
                  <a:latin typeface="Helvetica" charset="0"/>
                  <a:ea typeface="ＭＳ Ｐゴシック" charset="0"/>
                </a:rPr>
                <a:t>Very large speedup when accumulate in temporary</a:t>
              </a:r>
            </a:p>
            <a:p>
              <a:pPr lvl="1" eaLnBrk="1" hangingPunct="1">
                <a:buClr>
                  <a:srgbClr val="660033"/>
                </a:buClr>
                <a:defRPr/>
              </a:pPr>
              <a:r>
                <a:rPr lang="en-US" dirty="0" smtClean="0">
                  <a:solidFill>
                    <a:srgbClr val="000066"/>
                  </a:solidFill>
                  <a:latin typeface="Helvetica" charset="0"/>
                  <a:ea typeface="ＭＳ Ｐゴシック" charset="0"/>
                </a:rPr>
                <a:t>Caused by quirk of IA32 floating point</a:t>
              </a:r>
            </a:p>
            <a:p>
              <a:pPr lvl="2" eaLnBrk="1" hangingPunct="1">
                <a:defRPr/>
              </a:pPr>
              <a:r>
                <a:rPr lang="en-US" dirty="0" smtClean="0">
                  <a:solidFill>
                    <a:srgbClr val="000099"/>
                  </a:solidFill>
                  <a:latin typeface="Helvetica" charset="0"/>
                  <a:ea typeface="ＭＳ Ｐゴシック" charset="0"/>
                </a:rPr>
                <a:t>Memory uses 64-bit format, register use 80</a:t>
              </a:r>
            </a:p>
            <a:p>
              <a:pPr lvl="2" eaLnBrk="1" hangingPunct="1">
                <a:defRPr/>
              </a:pPr>
              <a:r>
                <a:rPr lang="en-US" dirty="0" smtClean="0">
                  <a:solidFill>
                    <a:srgbClr val="000099"/>
                  </a:solidFill>
                  <a:latin typeface="Helvetica" charset="0"/>
                  <a:ea typeface="ＭＳ Ｐゴシック" charset="0"/>
                </a:rPr>
                <a:t>Benchmark data caused overflow of 64 bits, but not 80</a:t>
              </a:r>
            </a:p>
            <a:p>
              <a:pPr lvl="1" eaLnBrk="1" hangingPunct="1">
                <a:buClr>
                  <a:srgbClr val="660033"/>
                </a:buClr>
                <a:defRPr/>
              </a:pPr>
              <a:endParaRPr lang="en-US" dirty="0">
                <a:solidFill>
                  <a:srgbClr val="000066"/>
                </a:solidFill>
                <a:latin typeface="Helvetica" charset="0"/>
                <a:ea typeface="ＭＳ Ｐゴシック" charset="0"/>
              </a:endParaRPr>
            </a:p>
          </p:txBody>
        </p:sp>
        <p:grpSp>
          <p:nvGrpSpPr>
            <p:cNvPr id="14341" name="Group 1"/>
            <p:cNvGrpSpPr>
              <a:grpSpLocks/>
            </p:cNvGrpSpPr>
            <p:nvPr/>
          </p:nvGrpSpPr>
          <p:grpSpPr bwMode="auto">
            <a:xfrm>
              <a:off x="3652521" y="2814179"/>
              <a:ext cx="4032991" cy="1647942"/>
              <a:chOff x="3657600" y="2819400"/>
              <a:chExt cx="4038600" cy="1651000"/>
            </a:xfrm>
          </p:grpSpPr>
          <p:sp>
            <p:nvSpPr>
              <p:cNvPr id="14343" name="AutoShape 5"/>
              <p:cNvSpPr>
                <a:spLocks/>
              </p:cNvSpPr>
              <p:nvPr/>
            </p:nvSpPr>
            <p:spPr bwMode="auto">
              <a:xfrm>
                <a:off x="7467600" y="2819400"/>
                <a:ext cx="228600" cy="990600"/>
              </a:xfrm>
              <a:prstGeom prst="leftBrace">
                <a:avLst>
                  <a:gd name="adj1" fmla="val 3611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66"/>
                  </a:solidFill>
                </a:endParaRPr>
              </a:p>
            </p:txBody>
          </p:sp>
          <p:sp>
            <p:nvSpPr>
              <p:cNvPr id="14344" name="Freeform 6"/>
              <p:cNvSpPr>
                <a:spLocks/>
              </p:cNvSpPr>
              <p:nvPr/>
            </p:nvSpPr>
            <p:spPr bwMode="auto">
              <a:xfrm>
                <a:off x="3657600" y="3275013"/>
                <a:ext cx="3800475" cy="1195387"/>
              </a:xfrm>
              <a:custGeom>
                <a:avLst/>
                <a:gdLst>
                  <a:gd name="T0" fmla="*/ 0 w 2394"/>
                  <a:gd name="T1" fmla="*/ 2147483647 h 753"/>
                  <a:gd name="T2" fmla="*/ 2147483647 w 2394"/>
                  <a:gd name="T3" fmla="*/ 2147483647 h 753"/>
                  <a:gd name="T4" fmla="*/ 2147483647 w 2394"/>
                  <a:gd name="T5" fmla="*/ 2147483647 h 753"/>
                  <a:gd name="T6" fmla="*/ 2147483647 w 2394"/>
                  <a:gd name="T7" fmla="*/ 2147483647 h 753"/>
                  <a:gd name="T8" fmla="*/ 2147483647 w 2394"/>
                  <a:gd name="T9" fmla="*/ 2147483647 h 753"/>
                  <a:gd name="T10" fmla="*/ 2147483647 w 2394"/>
                  <a:gd name="T11" fmla="*/ 2147483647 h 753"/>
                  <a:gd name="T12" fmla="*/ 0 60000 65536"/>
                  <a:gd name="T13" fmla="*/ 0 60000 65536"/>
                  <a:gd name="T14" fmla="*/ 0 60000 65536"/>
                  <a:gd name="T15" fmla="*/ 0 60000 65536"/>
                  <a:gd name="T16" fmla="*/ 0 60000 65536"/>
                  <a:gd name="T17" fmla="*/ 0 60000 65536"/>
                  <a:gd name="T18" fmla="*/ 0 w 2394"/>
                  <a:gd name="T19" fmla="*/ 0 h 753"/>
                  <a:gd name="T20" fmla="*/ 2394 w 2394"/>
                  <a:gd name="T21" fmla="*/ 753 h 753"/>
                </a:gdLst>
                <a:ahLst/>
                <a:cxnLst>
                  <a:cxn ang="T12">
                    <a:pos x="T0" y="T1"/>
                  </a:cxn>
                  <a:cxn ang="T13">
                    <a:pos x="T2" y="T3"/>
                  </a:cxn>
                  <a:cxn ang="T14">
                    <a:pos x="T4" y="T5"/>
                  </a:cxn>
                  <a:cxn ang="T15">
                    <a:pos x="T6" y="T7"/>
                  </a:cxn>
                  <a:cxn ang="T16">
                    <a:pos x="T8" y="T9"/>
                  </a:cxn>
                  <a:cxn ang="T17">
                    <a:pos x="T10" y="T11"/>
                  </a:cxn>
                </a:cxnLst>
                <a:rect l="T18" t="T19" r="T20" b="T21"/>
                <a:pathLst>
                  <a:path w="2394" h="753">
                    <a:moveTo>
                      <a:pt x="0" y="753"/>
                    </a:moveTo>
                    <a:cubicBezTo>
                      <a:pt x="243" y="749"/>
                      <a:pt x="1109" y="744"/>
                      <a:pt x="1456" y="729"/>
                    </a:cubicBezTo>
                    <a:cubicBezTo>
                      <a:pt x="1803" y="714"/>
                      <a:pt x="1956" y="747"/>
                      <a:pt x="2082" y="661"/>
                    </a:cubicBezTo>
                    <a:cubicBezTo>
                      <a:pt x="2208" y="575"/>
                      <a:pt x="2184" y="316"/>
                      <a:pt x="2214" y="211"/>
                    </a:cubicBezTo>
                    <a:cubicBezTo>
                      <a:pt x="2244" y="106"/>
                      <a:pt x="2232" y="62"/>
                      <a:pt x="2262" y="31"/>
                    </a:cubicBezTo>
                    <a:cubicBezTo>
                      <a:pt x="2292" y="0"/>
                      <a:pt x="2367" y="26"/>
                      <a:pt x="2394" y="25"/>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66"/>
                  </a:solidFill>
                </a:endParaRPr>
              </a:p>
            </p:txBody>
          </p:sp>
        </p:grpSp>
      </p:grpSp>
    </p:spTree>
    <p:extLst>
      <p:ext uri="{BB962C8B-B14F-4D97-AF65-F5344CB8AC3E}">
        <p14:creationId xmlns:p14="http://schemas.microsoft.com/office/powerpoint/2010/main" val="7115732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par>
                                <p:cTn id="13" presetID="9"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989224" y="334343"/>
            <a:ext cx="5080871" cy="572026"/>
          </a:xfrm>
        </p:spPr>
        <p:txBody>
          <a:bodyPr/>
          <a:lstStyle/>
          <a:p>
            <a:pPr eaLnBrk="1" hangingPunct="1">
              <a:defRPr/>
            </a:pPr>
            <a:r>
              <a:rPr lang="en-US">
                <a:ea typeface="ＭＳ Ｐゴシック" pitchFamily="-1" charset="-128"/>
              </a:rPr>
              <a:t>Pointer Code</a:t>
            </a:r>
          </a:p>
        </p:txBody>
      </p:sp>
      <p:sp>
        <p:nvSpPr>
          <p:cNvPr id="419843" name="Rectangle 3"/>
          <p:cNvSpPr>
            <a:spLocks noGrp="1" noChangeArrowheads="1"/>
          </p:cNvSpPr>
          <p:nvPr>
            <p:ph type="body" idx="1"/>
          </p:nvPr>
        </p:nvSpPr>
        <p:spPr>
          <a:xfrm>
            <a:off x="456565" y="4335468"/>
            <a:ext cx="8294264" cy="1977531"/>
          </a:xfrm>
        </p:spPr>
        <p:txBody>
          <a:bodyPr/>
          <a:lstStyle/>
          <a:p>
            <a:pPr marL="220912" indent="-220912" defTabSz="883633" eaLnBrk="1" hangingPunct="1">
              <a:tabLst>
                <a:tab pos="2932908" algn="l"/>
              </a:tabLst>
              <a:defRPr/>
            </a:pPr>
            <a:r>
              <a:rPr lang="en-US" dirty="0">
                <a:latin typeface="Helvetica" charset="0"/>
                <a:ea typeface="ＭＳ Ｐゴシック" charset="0"/>
                <a:cs typeface="ＭＳ Ｐゴシック" charset="0"/>
              </a:rPr>
              <a:t>Optimization</a:t>
            </a:r>
          </a:p>
          <a:p>
            <a:pPr marL="553056" lvl="1" indent="-219341" defTabSz="883633" eaLnBrk="1" hangingPunct="1">
              <a:tabLst>
                <a:tab pos="2932908" algn="l"/>
              </a:tabLst>
              <a:defRPr/>
            </a:pPr>
            <a:r>
              <a:rPr lang="en-US" dirty="0">
                <a:latin typeface="Helvetica" charset="0"/>
                <a:ea typeface="ＭＳ Ｐゴシック" charset="0"/>
              </a:rPr>
              <a:t>Use pointers rather than array references</a:t>
            </a:r>
          </a:p>
          <a:p>
            <a:pPr marL="553056" lvl="1" indent="-219341" defTabSz="883633" eaLnBrk="1" hangingPunct="1">
              <a:tabLst>
                <a:tab pos="2932908" algn="l"/>
              </a:tabLst>
              <a:defRPr/>
            </a:pPr>
            <a:r>
              <a:rPr lang="en-US" dirty="0">
                <a:latin typeface="Helvetica" charset="0"/>
                <a:ea typeface="ＭＳ Ｐゴシック" charset="0"/>
              </a:rPr>
              <a:t>CPE:   3.00 (Compiled -O2)</a:t>
            </a:r>
          </a:p>
          <a:p>
            <a:pPr marL="828799" lvl="2" indent="-162942" defTabSz="883633" eaLnBrk="1" hangingPunct="1">
              <a:tabLst>
                <a:tab pos="2932908" algn="l"/>
              </a:tabLst>
              <a:defRPr/>
            </a:pPr>
            <a:r>
              <a:rPr lang="en-US" dirty="0">
                <a:latin typeface="Helvetica" charset="0"/>
                <a:ea typeface="ＭＳ Ｐゴシック" charset="0"/>
              </a:rPr>
              <a:t>Oops!  We</a:t>
            </a:r>
            <a:r>
              <a:rPr lang="ja-JP" altLang="en-US" dirty="0">
                <a:latin typeface="Helvetica" charset="0"/>
                <a:ea typeface="ＭＳ Ｐゴシック" charset="0"/>
              </a:rPr>
              <a:t>’</a:t>
            </a:r>
            <a:r>
              <a:rPr lang="en-US" dirty="0">
                <a:latin typeface="Helvetica" charset="0"/>
                <a:ea typeface="ＭＳ Ｐゴシック" charset="0"/>
              </a:rPr>
              <a:t>re not making progress here!</a:t>
            </a:r>
          </a:p>
          <a:p>
            <a:pPr marL="553056" lvl="1" indent="-219341" defTabSz="883633" eaLnBrk="1" hangingPunct="1">
              <a:buNone/>
              <a:tabLst>
                <a:tab pos="2932908" algn="l"/>
              </a:tabLst>
              <a:defRPr/>
            </a:pPr>
            <a:r>
              <a:rPr lang="en-US" i="1" dirty="0">
                <a:latin typeface="Helvetica" charset="0"/>
                <a:ea typeface="ＭＳ Ｐゴシック" charset="0"/>
              </a:rPr>
              <a:t>Warning</a:t>
            </a:r>
            <a:r>
              <a:rPr lang="en-US" dirty="0">
                <a:latin typeface="Helvetica" charset="0"/>
                <a:ea typeface="ＭＳ Ｐゴシック" charset="0"/>
              </a:rPr>
              <a:t>: Some compilers do better job optimizing array code</a:t>
            </a:r>
          </a:p>
          <a:p>
            <a:pPr marL="553056" lvl="1" indent="-219341" defTabSz="883633" eaLnBrk="1" hangingPunct="1">
              <a:tabLst>
                <a:tab pos="2932908" algn="l"/>
              </a:tabLst>
              <a:defRPr/>
            </a:pPr>
            <a:endParaRPr lang="en-US" dirty="0">
              <a:latin typeface="Helvetica" charset="0"/>
              <a:ea typeface="ＭＳ Ｐゴシック" charset="0"/>
            </a:endParaRPr>
          </a:p>
        </p:txBody>
      </p:sp>
      <p:sp>
        <p:nvSpPr>
          <p:cNvPr id="15363" name="Rectangle 4"/>
          <p:cNvSpPr>
            <a:spLocks noChangeArrowheads="1"/>
          </p:cNvSpPr>
          <p:nvPr/>
        </p:nvSpPr>
        <p:spPr bwMode="auto">
          <a:xfrm>
            <a:off x="4413462" y="1037999"/>
            <a:ext cx="4565650" cy="3069293"/>
          </a:xfrm>
          <a:prstGeom prst="rect">
            <a:avLst/>
          </a:prstGeom>
          <a:solidFill>
            <a:srgbClr val="FFFF99"/>
          </a:solidFill>
          <a:ln w="38100" cmpd="dbl">
            <a:solidFill>
              <a:schemeClr val="tx1"/>
            </a:solidFill>
            <a:miter lim="800000"/>
            <a:headEnd/>
            <a:tailEnd/>
          </a:ln>
        </p:spPr>
        <p:txBody>
          <a:bodyPr lIns="89298" tIns="43860" rIns="89298" bIns="43860">
            <a:spAutoFit/>
          </a:bodyPr>
          <a:lstStyle/>
          <a:p>
            <a:pPr algn="l">
              <a:lnSpc>
                <a:spcPct val="100000"/>
              </a:lnSpc>
              <a:tabLst>
                <a:tab pos="901052" algn="l"/>
                <a:tab pos="2254981" algn="l"/>
              </a:tabLst>
            </a:pPr>
            <a:r>
              <a:rPr lang="en-US" sz="1600">
                <a:solidFill>
                  <a:srgbClr val="000066"/>
                </a:solidFill>
                <a:latin typeface="Courier New" charset="0"/>
              </a:rPr>
              <a:t>void combine4p(vec_ptr v, int *dest)</a:t>
            </a:r>
          </a:p>
          <a:p>
            <a:pPr algn="l">
              <a:lnSpc>
                <a:spcPct val="100000"/>
              </a:lnSpc>
              <a:tabLst>
                <a:tab pos="901052" algn="l"/>
                <a:tab pos="2254981" algn="l"/>
              </a:tabLst>
            </a:pPr>
            <a:r>
              <a:rPr lang="en-US" sz="1600">
                <a:solidFill>
                  <a:srgbClr val="000066"/>
                </a:solidFill>
                <a:latin typeface="Courier New" charset="0"/>
              </a:rPr>
              <a:t>{</a:t>
            </a:r>
          </a:p>
          <a:p>
            <a:pPr algn="l">
              <a:lnSpc>
                <a:spcPct val="100000"/>
              </a:lnSpc>
              <a:tabLst>
                <a:tab pos="901052" algn="l"/>
                <a:tab pos="2254981" algn="l"/>
              </a:tabLst>
            </a:pPr>
            <a:r>
              <a:rPr lang="en-US" sz="1600">
                <a:solidFill>
                  <a:srgbClr val="000066"/>
                </a:solidFill>
                <a:latin typeface="Courier New" charset="0"/>
              </a:rPr>
              <a:t>  int length = vec_length(v);</a:t>
            </a:r>
          </a:p>
          <a:p>
            <a:pPr algn="l">
              <a:lnSpc>
                <a:spcPct val="100000"/>
              </a:lnSpc>
              <a:tabLst>
                <a:tab pos="901052" algn="l"/>
                <a:tab pos="2254981" algn="l"/>
              </a:tabLst>
            </a:pPr>
            <a:r>
              <a:rPr lang="en-US" sz="1600">
                <a:solidFill>
                  <a:srgbClr val="000066"/>
                </a:solidFill>
                <a:latin typeface="Courier New" charset="0"/>
              </a:rPr>
              <a:t>  int *data = get_vec_start(v);</a:t>
            </a:r>
          </a:p>
          <a:p>
            <a:pPr algn="l">
              <a:lnSpc>
                <a:spcPct val="100000"/>
              </a:lnSpc>
              <a:tabLst>
                <a:tab pos="901052" algn="l"/>
                <a:tab pos="2254981" algn="l"/>
              </a:tabLst>
            </a:pPr>
            <a:r>
              <a:rPr lang="en-US" sz="1600">
                <a:solidFill>
                  <a:srgbClr val="000066"/>
                </a:solidFill>
                <a:latin typeface="Courier New" charset="0"/>
              </a:rPr>
              <a:t>  int *dend = data+length;</a:t>
            </a:r>
          </a:p>
          <a:p>
            <a:pPr algn="l">
              <a:lnSpc>
                <a:spcPct val="100000"/>
              </a:lnSpc>
              <a:tabLst>
                <a:tab pos="901052" algn="l"/>
                <a:tab pos="2254981" algn="l"/>
              </a:tabLst>
            </a:pPr>
            <a:r>
              <a:rPr lang="en-US" sz="1600">
                <a:solidFill>
                  <a:srgbClr val="000066"/>
                </a:solidFill>
                <a:latin typeface="Courier New" charset="0"/>
              </a:rPr>
              <a:t>  int sum = 0;</a:t>
            </a:r>
          </a:p>
          <a:p>
            <a:pPr algn="l">
              <a:lnSpc>
                <a:spcPct val="100000"/>
              </a:lnSpc>
              <a:tabLst>
                <a:tab pos="901052" algn="l"/>
                <a:tab pos="2254981" algn="l"/>
              </a:tabLst>
            </a:pPr>
            <a:r>
              <a:rPr lang="en-US" sz="1600">
                <a:solidFill>
                  <a:srgbClr val="000066"/>
                </a:solidFill>
                <a:latin typeface="Courier New" charset="0"/>
              </a:rPr>
              <a:t>  while (data &lt; dend) {</a:t>
            </a:r>
          </a:p>
          <a:p>
            <a:pPr algn="l">
              <a:lnSpc>
                <a:spcPct val="100000"/>
              </a:lnSpc>
              <a:tabLst>
                <a:tab pos="901052" algn="l"/>
                <a:tab pos="2254981" algn="l"/>
              </a:tabLst>
            </a:pPr>
            <a:r>
              <a:rPr lang="en-US" sz="1600">
                <a:solidFill>
                  <a:srgbClr val="000066"/>
                </a:solidFill>
                <a:latin typeface="Courier New" charset="0"/>
              </a:rPr>
              <a:t>    sum += *data;</a:t>
            </a:r>
          </a:p>
          <a:p>
            <a:pPr algn="l">
              <a:lnSpc>
                <a:spcPct val="100000"/>
              </a:lnSpc>
              <a:tabLst>
                <a:tab pos="901052" algn="l"/>
                <a:tab pos="2254981" algn="l"/>
              </a:tabLst>
            </a:pPr>
            <a:r>
              <a:rPr lang="en-US" sz="1600">
                <a:solidFill>
                  <a:srgbClr val="000066"/>
                </a:solidFill>
                <a:latin typeface="Courier New" charset="0"/>
              </a:rPr>
              <a:t>    data++;</a:t>
            </a:r>
          </a:p>
          <a:p>
            <a:pPr algn="l">
              <a:lnSpc>
                <a:spcPct val="100000"/>
              </a:lnSpc>
              <a:tabLst>
                <a:tab pos="901052" algn="l"/>
                <a:tab pos="2254981" algn="l"/>
              </a:tabLst>
            </a:pPr>
            <a:r>
              <a:rPr lang="en-US" sz="1600">
                <a:solidFill>
                  <a:srgbClr val="000066"/>
                </a:solidFill>
                <a:latin typeface="Courier New" charset="0"/>
              </a:rPr>
              <a:t>  }</a:t>
            </a:r>
          </a:p>
          <a:p>
            <a:pPr algn="l">
              <a:lnSpc>
                <a:spcPct val="100000"/>
              </a:lnSpc>
              <a:tabLst>
                <a:tab pos="901052" algn="l"/>
                <a:tab pos="2254981" algn="l"/>
              </a:tabLst>
            </a:pPr>
            <a:r>
              <a:rPr lang="en-US" sz="1600">
                <a:solidFill>
                  <a:srgbClr val="000066"/>
                </a:solidFill>
                <a:latin typeface="Courier New" charset="0"/>
              </a:rPr>
              <a:t>  *dest = sum;</a:t>
            </a:r>
          </a:p>
          <a:p>
            <a:pPr algn="l">
              <a:lnSpc>
                <a:spcPct val="100000"/>
              </a:lnSpc>
              <a:tabLst>
                <a:tab pos="901052" algn="l"/>
                <a:tab pos="2254981" algn="l"/>
              </a:tabLst>
            </a:pPr>
            <a:r>
              <a:rPr lang="en-US" sz="1600">
                <a:solidFill>
                  <a:srgbClr val="000066"/>
                </a:solidFill>
                <a:latin typeface="Courier New" charset="0"/>
              </a:rPr>
              <a:t>}</a:t>
            </a:r>
          </a:p>
        </p:txBody>
      </p:sp>
      <p:sp>
        <p:nvSpPr>
          <p:cNvPr id="5" name="Rectangle 4"/>
          <p:cNvSpPr>
            <a:spLocks noChangeArrowheads="1"/>
          </p:cNvSpPr>
          <p:nvPr/>
        </p:nvSpPr>
        <p:spPr bwMode="auto">
          <a:xfrm>
            <a:off x="228282" y="1064936"/>
            <a:ext cx="3956897" cy="2793580"/>
          </a:xfrm>
          <a:prstGeom prst="rect">
            <a:avLst/>
          </a:prstGeom>
          <a:solidFill>
            <a:srgbClr val="FFFF66"/>
          </a:solidFill>
          <a:ln w="38100" cmpd="dbl">
            <a:solidFill>
              <a:schemeClr val="tx1"/>
            </a:solidFill>
            <a:miter lim="800000"/>
            <a:headEnd/>
            <a:tailEnd/>
          </a:ln>
          <a:effectLst/>
          <a:extLst/>
        </p:spPr>
        <p:txBody>
          <a:bodyPr lIns="89298" tIns="43860" rIns="89298" bIns="43860">
            <a:spAutoFit/>
          </a:bodyPr>
          <a:lstStyle/>
          <a:p>
            <a:pPr algn="l">
              <a:lnSpc>
                <a:spcPct val="100000"/>
              </a:lnSpc>
              <a:tabLst>
                <a:tab pos="902432" algn="l"/>
                <a:tab pos="2256083" algn="l"/>
              </a:tabLst>
              <a:defRPr/>
            </a:pPr>
            <a:r>
              <a:rPr lang="en-US" sz="1600" dirty="0">
                <a:solidFill>
                  <a:srgbClr val="000066"/>
                </a:solidFill>
                <a:latin typeface="Courier New" charset="0"/>
              </a:rPr>
              <a:t>void combine4(vec_ptr </a:t>
            </a:r>
            <a:r>
              <a:rPr lang="en-US" sz="1600" dirty="0" err="1">
                <a:solidFill>
                  <a:srgbClr val="000066"/>
                </a:solidFill>
                <a:latin typeface="Courier New" charset="0"/>
              </a:rPr>
              <a:t>v</a:t>
            </a:r>
            <a:r>
              <a:rPr lang="en-US" sz="1600" dirty="0">
                <a:solidFill>
                  <a:srgbClr val="000066"/>
                </a:solidFill>
                <a:latin typeface="Courier New" charset="0"/>
              </a:rPr>
              <a:t>, </a:t>
            </a:r>
            <a:r>
              <a:rPr lang="en-US" sz="1600" dirty="0" err="1">
                <a:solidFill>
                  <a:srgbClr val="000066"/>
                </a:solidFill>
                <a:latin typeface="Courier New" charset="0"/>
              </a:rPr>
              <a:t>int</a:t>
            </a:r>
            <a:r>
              <a:rPr lang="en-US" sz="1600" dirty="0">
                <a:solidFill>
                  <a:srgbClr val="000066"/>
                </a:solidFill>
                <a:latin typeface="Courier New" charset="0"/>
              </a:rPr>
              <a:t> *</a:t>
            </a:r>
            <a:r>
              <a:rPr lang="en-US" sz="1600" dirty="0" err="1">
                <a:solidFill>
                  <a:srgbClr val="000066"/>
                </a:solidFill>
                <a:latin typeface="Courier New" charset="0"/>
              </a:rPr>
              <a:t>dest</a:t>
            </a:r>
            <a:r>
              <a:rPr lang="en-US" sz="1600" dirty="0">
                <a:solidFill>
                  <a:srgbClr val="000066"/>
                </a:solidFill>
                <a:latin typeface="Courier New" charset="0"/>
              </a:rPr>
              <a:t>)</a:t>
            </a:r>
          </a:p>
          <a:p>
            <a:pPr algn="l">
              <a:lnSpc>
                <a:spcPct val="100000"/>
              </a:lnSpc>
              <a:tabLst>
                <a:tab pos="902432" algn="l"/>
                <a:tab pos="2256083" algn="l"/>
              </a:tabLst>
              <a:defRPr/>
            </a:pPr>
            <a:r>
              <a:rPr lang="en-US" sz="1600" dirty="0">
                <a:solidFill>
                  <a:srgbClr val="000066"/>
                </a:solidFill>
                <a:latin typeface="Courier New" charset="0"/>
              </a:rPr>
              <a:t>{</a:t>
            </a:r>
          </a:p>
          <a:p>
            <a:pPr algn="l">
              <a:lnSpc>
                <a:spcPct val="100000"/>
              </a:lnSpc>
              <a:tabLst>
                <a:tab pos="902432" algn="l"/>
                <a:tab pos="2256083" algn="l"/>
              </a:tabLst>
              <a:defRPr/>
            </a:pPr>
            <a:r>
              <a:rPr lang="en-US" sz="1600" dirty="0">
                <a:solidFill>
                  <a:srgbClr val="000066"/>
                </a:solidFill>
                <a:latin typeface="Courier New" charset="0"/>
              </a:rPr>
              <a:t>  </a:t>
            </a:r>
            <a:r>
              <a:rPr lang="en-US" sz="1600" dirty="0" err="1">
                <a:solidFill>
                  <a:srgbClr val="000066"/>
                </a:solidFill>
                <a:latin typeface="Courier New" charset="0"/>
              </a:rPr>
              <a:t>int</a:t>
            </a:r>
            <a:r>
              <a:rPr lang="en-US" sz="1600" dirty="0">
                <a:solidFill>
                  <a:srgbClr val="000066"/>
                </a:solidFill>
                <a:latin typeface="Courier New" charset="0"/>
              </a:rPr>
              <a:t> </a:t>
            </a:r>
            <a:r>
              <a:rPr lang="en-US" sz="1600" dirty="0" err="1">
                <a:solidFill>
                  <a:srgbClr val="000066"/>
                </a:solidFill>
                <a:latin typeface="Courier New" charset="0"/>
              </a:rPr>
              <a:t>i</a:t>
            </a:r>
            <a:r>
              <a:rPr lang="en-US" sz="1600" dirty="0">
                <a:solidFill>
                  <a:srgbClr val="000066"/>
                </a:solidFill>
                <a:latin typeface="Courier New" charset="0"/>
              </a:rPr>
              <a:t>;</a:t>
            </a:r>
          </a:p>
          <a:p>
            <a:pPr algn="l">
              <a:lnSpc>
                <a:spcPct val="100000"/>
              </a:lnSpc>
              <a:tabLst>
                <a:tab pos="902432" algn="l"/>
                <a:tab pos="2256083" algn="l"/>
              </a:tabLst>
              <a:defRPr/>
            </a:pPr>
            <a:r>
              <a:rPr lang="en-US" sz="1600" dirty="0">
                <a:solidFill>
                  <a:srgbClr val="000066"/>
                </a:solidFill>
                <a:latin typeface="Courier New" charset="0"/>
              </a:rPr>
              <a:t>  </a:t>
            </a:r>
            <a:r>
              <a:rPr lang="en-US" sz="1600" dirty="0" err="1">
                <a:solidFill>
                  <a:srgbClr val="000066"/>
                </a:solidFill>
                <a:latin typeface="Courier New" charset="0"/>
              </a:rPr>
              <a:t>int</a:t>
            </a:r>
            <a:r>
              <a:rPr lang="en-US" sz="1600" dirty="0">
                <a:solidFill>
                  <a:srgbClr val="000066"/>
                </a:solidFill>
                <a:latin typeface="Courier New" charset="0"/>
              </a:rPr>
              <a:t> length = </a:t>
            </a:r>
            <a:r>
              <a:rPr lang="en-US" sz="1600" dirty="0" err="1">
                <a:solidFill>
                  <a:srgbClr val="000066"/>
                </a:solidFill>
                <a:latin typeface="Courier New" charset="0"/>
              </a:rPr>
              <a:t>vec_length(v</a:t>
            </a:r>
            <a:r>
              <a:rPr lang="en-US" sz="1600" dirty="0">
                <a:solidFill>
                  <a:srgbClr val="000066"/>
                </a:solidFill>
                <a:latin typeface="Courier New" charset="0"/>
              </a:rPr>
              <a:t>);</a:t>
            </a:r>
          </a:p>
          <a:p>
            <a:pPr algn="l">
              <a:lnSpc>
                <a:spcPct val="100000"/>
              </a:lnSpc>
              <a:tabLst>
                <a:tab pos="902432" algn="l"/>
                <a:tab pos="2256083" algn="l"/>
              </a:tabLst>
              <a:defRPr/>
            </a:pPr>
            <a:r>
              <a:rPr lang="en-US" sz="1600" dirty="0">
                <a:solidFill>
                  <a:srgbClr val="000066"/>
                </a:solidFill>
                <a:latin typeface="Courier New" charset="0"/>
              </a:rPr>
              <a:t>  </a:t>
            </a:r>
            <a:r>
              <a:rPr lang="en-US" sz="1600" dirty="0" err="1">
                <a:solidFill>
                  <a:srgbClr val="000066"/>
                </a:solidFill>
                <a:latin typeface="Courier New" charset="0"/>
              </a:rPr>
              <a:t>int</a:t>
            </a:r>
            <a:r>
              <a:rPr lang="en-US" sz="1600" dirty="0">
                <a:solidFill>
                  <a:srgbClr val="000066"/>
                </a:solidFill>
                <a:latin typeface="Courier New" charset="0"/>
              </a:rPr>
              <a:t> *data = </a:t>
            </a:r>
            <a:r>
              <a:rPr lang="en-US" sz="1600" dirty="0" err="1">
                <a:solidFill>
                  <a:srgbClr val="000066"/>
                </a:solidFill>
                <a:latin typeface="Courier New" charset="0"/>
              </a:rPr>
              <a:t>get_vec_start(v</a:t>
            </a:r>
            <a:r>
              <a:rPr lang="en-US" sz="1600" dirty="0">
                <a:solidFill>
                  <a:srgbClr val="000066"/>
                </a:solidFill>
                <a:latin typeface="Courier New" charset="0"/>
              </a:rPr>
              <a:t>);</a:t>
            </a:r>
          </a:p>
          <a:p>
            <a:pPr algn="l">
              <a:lnSpc>
                <a:spcPct val="100000"/>
              </a:lnSpc>
              <a:tabLst>
                <a:tab pos="902432" algn="l"/>
                <a:tab pos="2256083" algn="l"/>
              </a:tabLst>
              <a:defRPr/>
            </a:pPr>
            <a:r>
              <a:rPr lang="en-US" sz="1600" dirty="0">
                <a:solidFill>
                  <a:srgbClr val="000066"/>
                </a:solidFill>
                <a:latin typeface="Courier New" charset="0"/>
              </a:rPr>
              <a:t>  </a:t>
            </a:r>
            <a:r>
              <a:rPr lang="en-US" sz="1600" dirty="0" err="1">
                <a:solidFill>
                  <a:srgbClr val="000033"/>
                </a:solidFill>
                <a:latin typeface="Courier New" charset="0"/>
              </a:rPr>
              <a:t>int</a:t>
            </a:r>
            <a:r>
              <a:rPr lang="en-US" sz="1600" dirty="0">
                <a:solidFill>
                  <a:srgbClr val="000033"/>
                </a:solidFill>
                <a:latin typeface="Courier New" charset="0"/>
              </a:rPr>
              <a:t> sum = 0;</a:t>
            </a:r>
          </a:p>
          <a:p>
            <a:pPr algn="l">
              <a:lnSpc>
                <a:spcPct val="100000"/>
              </a:lnSpc>
              <a:tabLst>
                <a:tab pos="902432" algn="l"/>
                <a:tab pos="2256083" algn="l"/>
              </a:tabLst>
              <a:defRPr/>
            </a:pPr>
            <a:r>
              <a:rPr lang="en-US" sz="1600" dirty="0">
                <a:solidFill>
                  <a:srgbClr val="000066"/>
                </a:solidFill>
                <a:latin typeface="Courier New" charset="0"/>
              </a:rPr>
              <a:t>  for (</a:t>
            </a:r>
            <a:r>
              <a:rPr lang="en-US" sz="1600" dirty="0" err="1">
                <a:solidFill>
                  <a:srgbClr val="000066"/>
                </a:solidFill>
                <a:latin typeface="Courier New" charset="0"/>
              </a:rPr>
              <a:t>i</a:t>
            </a:r>
            <a:r>
              <a:rPr lang="en-US" sz="1600" dirty="0">
                <a:solidFill>
                  <a:srgbClr val="000066"/>
                </a:solidFill>
                <a:latin typeface="Courier New" charset="0"/>
              </a:rPr>
              <a:t> = 0; </a:t>
            </a:r>
            <a:r>
              <a:rPr lang="en-US" sz="1600" dirty="0" err="1">
                <a:solidFill>
                  <a:srgbClr val="000066"/>
                </a:solidFill>
                <a:latin typeface="Courier New" charset="0"/>
              </a:rPr>
              <a:t>i</a:t>
            </a:r>
            <a:r>
              <a:rPr lang="en-US" sz="1600" dirty="0">
                <a:solidFill>
                  <a:srgbClr val="000066"/>
                </a:solidFill>
                <a:latin typeface="Courier New" charset="0"/>
              </a:rPr>
              <a:t> &lt; length; </a:t>
            </a:r>
            <a:r>
              <a:rPr lang="en-US" sz="1600" dirty="0" err="1">
                <a:solidFill>
                  <a:srgbClr val="000066"/>
                </a:solidFill>
                <a:latin typeface="Courier New" charset="0"/>
              </a:rPr>
              <a:t>i</a:t>
            </a:r>
            <a:r>
              <a:rPr lang="en-US" sz="1600" dirty="0">
                <a:solidFill>
                  <a:srgbClr val="000066"/>
                </a:solidFill>
                <a:latin typeface="Courier New" charset="0"/>
              </a:rPr>
              <a:t>++)</a:t>
            </a:r>
          </a:p>
          <a:p>
            <a:pPr algn="l">
              <a:lnSpc>
                <a:spcPct val="100000"/>
              </a:lnSpc>
              <a:tabLst>
                <a:tab pos="902432" algn="l"/>
                <a:tab pos="2256083" algn="l"/>
              </a:tabLst>
              <a:defRPr/>
            </a:pPr>
            <a:r>
              <a:rPr lang="en-US" sz="1600" dirty="0">
                <a:solidFill>
                  <a:srgbClr val="000066"/>
                </a:solidFill>
                <a:latin typeface="Courier New" charset="0"/>
              </a:rPr>
              <a:t>    </a:t>
            </a:r>
            <a:r>
              <a:rPr lang="en-US" sz="1600" dirty="0">
                <a:solidFill>
                  <a:srgbClr val="000033"/>
                </a:solidFill>
                <a:latin typeface="Courier New" charset="0"/>
              </a:rPr>
              <a:t>sum </a:t>
            </a:r>
            <a:r>
              <a:rPr lang="en-US" sz="1600" dirty="0">
                <a:solidFill>
                  <a:srgbClr val="000066"/>
                </a:solidFill>
                <a:latin typeface="Courier New" charset="0"/>
              </a:rPr>
              <a:t>+= </a:t>
            </a:r>
            <a:r>
              <a:rPr lang="en-US" sz="1600" dirty="0" err="1">
                <a:solidFill>
                  <a:srgbClr val="000066"/>
                </a:solidFill>
                <a:latin typeface="Courier New" charset="0"/>
              </a:rPr>
              <a:t>data[i</a:t>
            </a:r>
            <a:r>
              <a:rPr lang="en-US" sz="1600" dirty="0">
                <a:solidFill>
                  <a:srgbClr val="000066"/>
                </a:solidFill>
                <a:latin typeface="Courier New" charset="0"/>
              </a:rPr>
              <a:t>];</a:t>
            </a:r>
          </a:p>
          <a:p>
            <a:pPr algn="l">
              <a:lnSpc>
                <a:spcPct val="100000"/>
              </a:lnSpc>
              <a:tabLst>
                <a:tab pos="902432" algn="l"/>
                <a:tab pos="2256083" algn="l"/>
              </a:tabLst>
              <a:defRPr/>
            </a:pPr>
            <a:r>
              <a:rPr lang="en-US" sz="1600" dirty="0">
                <a:solidFill>
                  <a:srgbClr val="000066"/>
                </a:solidFill>
                <a:latin typeface="Courier New" charset="0"/>
              </a:rPr>
              <a:t>  *</a:t>
            </a:r>
            <a:r>
              <a:rPr lang="en-US" sz="1600" dirty="0" err="1">
                <a:solidFill>
                  <a:srgbClr val="000066"/>
                </a:solidFill>
                <a:latin typeface="Courier New" charset="0"/>
              </a:rPr>
              <a:t>dest</a:t>
            </a:r>
            <a:r>
              <a:rPr lang="en-US" sz="1600" dirty="0">
                <a:solidFill>
                  <a:srgbClr val="000066"/>
                </a:solidFill>
                <a:latin typeface="Courier New" charset="0"/>
              </a:rPr>
              <a:t> = </a:t>
            </a:r>
            <a:r>
              <a:rPr lang="en-US" sz="1600" dirty="0">
                <a:solidFill>
                  <a:srgbClr val="000033"/>
                </a:solidFill>
                <a:latin typeface="Courier New" charset="0"/>
              </a:rPr>
              <a:t>sum</a:t>
            </a:r>
            <a:r>
              <a:rPr lang="en-US" sz="1600" dirty="0">
                <a:solidFill>
                  <a:srgbClr val="000066"/>
                </a:solidFill>
                <a:latin typeface="Courier New" charset="0"/>
              </a:rPr>
              <a:t>;</a:t>
            </a:r>
          </a:p>
          <a:p>
            <a:pPr algn="l">
              <a:lnSpc>
                <a:spcPct val="100000"/>
              </a:lnSpc>
              <a:tabLst>
                <a:tab pos="902432" algn="l"/>
                <a:tab pos="2256083" algn="l"/>
              </a:tabLst>
              <a:defRPr/>
            </a:pPr>
            <a:r>
              <a:rPr lang="en-US" sz="1600" dirty="0">
                <a:solidFill>
                  <a:srgbClr val="000066"/>
                </a:solidFill>
                <a:latin typeface="Courier New" charset="0"/>
              </a:rPr>
              <a:t>}</a:t>
            </a:r>
          </a:p>
        </p:txBody>
      </p:sp>
    </p:spTree>
    <p:extLst>
      <p:ext uri="{BB962C8B-B14F-4D97-AF65-F5344CB8AC3E}">
        <p14:creationId xmlns:p14="http://schemas.microsoft.com/office/powerpoint/2010/main" val="8945192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dissolve">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9843">
                                            <p:txEl>
                                              <p:pRg st="0" end="0"/>
                                            </p:txEl>
                                          </p:spTgt>
                                        </p:tgtEl>
                                        <p:attrNameLst>
                                          <p:attrName>style.visibility</p:attrName>
                                        </p:attrNameLst>
                                      </p:cBhvr>
                                      <p:to>
                                        <p:strVal val="visible"/>
                                      </p:to>
                                    </p:set>
                                    <p:animEffect transition="in" filter="dissolve">
                                      <p:cBhvr>
                                        <p:cTn id="12" dur="500"/>
                                        <p:tgtEl>
                                          <p:spTgt spid="419843">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19843">
                                            <p:txEl>
                                              <p:pRg st="1" end="1"/>
                                            </p:txEl>
                                          </p:spTgt>
                                        </p:tgtEl>
                                        <p:attrNameLst>
                                          <p:attrName>style.visibility</p:attrName>
                                        </p:attrNameLst>
                                      </p:cBhvr>
                                      <p:to>
                                        <p:strVal val="visible"/>
                                      </p:to>
                                    </p:set>
                                    <p:animEffect transition="in" filter="dissolve">
                                      <p:cBhvr>
                                        <p:cTn id="15" dur="500"/>
                                        <p:tgtEl>
                                          <p:spTgt spid="41984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19843">
                                            <p:txEl>
                                              <p:pRg st="2" end="2"/>
                                            </p:txEl>
                                          </p:spTgt>
                                        </p:tgtEl>
                                        <p:attrNameLst>
                                          <p:attrName>style.visibility</p:attrName>
                                        </p:attrNameLst>
                                      </p:cBhvr>
                                      <p:to>
                                        <p:strVal val="visible"/>
                                      </p:to>
                                    </p:set>
                                    <p:animEffect transition="in" filter="dissolve">
                                      <p:cBhvr>
                                        <p:cTn id="18" dur="500"/>
                                        <p:tgtEl>
                                          <p:spTgt spid="41984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19843">
                                            <p:txEl>
                                              <p:pRg st="3" end="3"/>
                                            </p:txEl>
                                          </p:spTgt>
                                        </p:tgtEl>
                                        <p:attrNameLst>
                                          <p:attrName>style.visibility</p:attrName>
                                        </p:attrNameLst>
                                      </p:cBhvr>
                                      <p:to>
                                        <p:strVal val="visible"/>
                                      </p:to>
                                    </p:set>
                                    <p:animEffect transition="in" filter="dissolve">
                                      <p:cBhvr>
                                        <p:cTn id="21" dur="500"/>
                                        <p:tgtEl>
                                          <p:spTgt spid="419843">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19843">
                                            <p:txEl>
                                              <p:pRg st="4" end="4"/>
                                            </p:txEl>
                                          </p:spTgt>
                                        </p:tgtEl>
                                        <p:attrNameLst>
                                          <p:attrName>style.visibility</p:attrName>
                                        </p:attrNameLst>
                                      </p:cBhvr>
                                      <p:to>
                                        <p:strVal val="visible"/>
                                      </p:to>
                                    </p:set>
                                    <p:animEffect transition="in" filter="dissolve">
                                      <p:cBhvr>
                                        <p:cTn id="24" dur="500"/>
                                        <p:tgtEl>
                                          <p:spTgt spid="419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p:bldP spid="1536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eaLnBrk="1" hangingPunct="1">
              <a:defRPr/>
            </a:pPr>
            <a:r>
              <a:rPr lang="en-US">
                <a:ea typeface="ＭＳ Ｐゴシック" pitchFamily="-1" charset="-128"/>
              </a:rPr>
              <a:t>Pointer vs. Array Code Inner Loops</a:t>
            </a:r>
          </a:p>
        </p:txBody>
      </p:sp>
      <p:sp>
        <p:nvSpPr>
          <p:cNvPr id="420867" name="Rectangle 3"/>
          <p:cNvSpPr>
            <a:spLocks noGrp="1" noChangeArrowheads="1"/>
          </p:cNvSpPr>
          <p:nvPr>
            <p:ph type="body" idx="1"/>
          </p:nvPr>
        </p:nvSpPr>
        <p:spPr>
          <a:xfrm>
            <a:off x="443883" y="1064824"/>
            <a:ext cx="8243535" cy="5476240"/>
          </a:xfrm>
        </p:spPr>
        <p:txBody>
          <a:bodyPr/>
          <a:lstStyle/>
          <a:p>
            <a:pPr marL="380715" indent="-380715" eaLnBrk="1" hangingPunct="1">
              <a:defRPr/>
            </a:pPr>
            <a:r>
              <a:rPr lang="en-US" dirty="0">
                <a:ea typeface="ＭＳ Ｐゴシック" pitchFamily="-1" charset="-128"/>
              </a:rPr>
              <a:t>Array Code</a:t>
            </a:r>
          </a:p>
          <a:p>
            <a:pPr marL="734794" lvl="1" indent="-242843" eaLnBrk="1" hangingPunct="1">
              <a:buFont typeface="Wingdings" pitchFamily="-1" charset="2"/>
              <a:buChar char="n"/>
              <a:defRPr/>
            </a:pPr>
            <a:endParaRPr lang="en-US" dirty="0"/>
          </a:p>
          <a:p>
            <a:pPr marL="380715" indent="-380715" eaLnBrk="1" hangingPunct="1">
              <a:defRPr/>
            </a:pPr>
            <a:endParaRPr lang="en-US" sz="1800" dirty="0">
              <a:solidFill>
                <a:schemeClr val="tx1"/>
              </a:solidFill>
              <a:ea typeface="ＭＳ Ｐゴシック" pitchFamily="-1" charset="-128"/>
            </a:endParaRPr>
          </a:p>
          <a:p>
            <a:pPr marL="380715" indent="-380715" eaLnBrk="1" hangingPunct="1">
              <a:defRPr/>
            </a:pPr>
            <a:endParaRPr lang="en-US" sz="1800" dirty="0">
              <a:solidFill>
                <a:schemeClr val="tx1"/>
              </a:solidFill>
              <a:ea typeface="ＭＳ Ｐゴシック" pitchFamily="-1" charset="-128"/>
            </a:endParaRPr>
          </a:p>
          <a:p>
            <a:pPr marL="380715" indent="-380715" eaLnBrk="1" hangingPunct="1">
              <a:defRPr/>
            </a:pPr>
            <a:endParaRPr lang="en-US" sz="1800" dirty="0">
              <a:solidFill>
                <a:schemeClr val="tx1"/>
              </a:solidFill>
              <a:ea typeface="ＭＳ Ｐゴシック" pitchFamily="-1" charset="-128"/>
            </a:endParaRPr>
          </a:p>
          <a:p>
            <a:pPr marL="380715" indent="-380715" eaLnBrk="1" hangingPunct="1">
              <a:defRPr/>
            </a:pPr>
            <a:r>
              <a:rPr lang="en-US" dirty="0">
                <a:ea typeface="ＭＳ Ｐゴシック" pitchFamily="-1" charset="-128"/>
              </a:rPr>
              <a:t>Pointer Code</a:t>
            </a:r>
          </a:p>
          <a:p>
            <a:pPr marL="380715" indent="-380715" eaLnBrk="1" hangingPunct="1">
              <a:defRPr/>
            </a:pPr>
            <a:endParaRPr lang="en-US" dirty="0">
              <a:ea typeface="ＭＳ Ｐゴシック" pitchFamily="-1" charset="-128"/>
            </a:endParaRPr>
          </a:p>
          <a:p>
            <a:pPr marL="734794" lvl="1" indent="-242843" eaLnBrk="1" hangingPunct="1">
              <a:buFont typeface="Wingdings" pitchFamily="-1" charset="2"/>
              <a:buChar char="n"/>
              <a:defRPr/>
            </a:pPr>
            <a:endParaRPr lang="en-US" dirty="0"/>
          </a:p>
          <a:p>
            <a:pPr marL="380715" indent="-380715" eaLnBrk="1" hangingPunct="1">
              <a:defRPr/>
            </a:pPr>
            <a:endParaRPr lang="en-US" dirty="0">
              <a:ea typeface="ＭＳ Ｐゴシック" pitchFamily="-1" charset="-128"/>
            </a:endParaRPr>
          </a:p>
          <a:p>
            <a:pPr marL="380715" indent="-380715" eaLnBrk="1" hangingPunct="1">
              <a:defRPr/>
            </a:pPr>
            <a:r>
              <a:rPr lang="en-US" dirty="0">
                <a:ea typeface="ＭＳ Ｐゴシック" pitchFamily="-1" charset="-128"/>
              </a:rPr>
              <a:t>Performance</a:t>
            </a:r>
          </a:p>
          <a:p>
            <a:pPr marL="734794" lvl="1" indent="-242843" eaLnBrk="1" hangingPunct="1">
              <a:buFont typeface="Wingdings" pitchFamily="-1" charset="2"/>
              <a:buChar char="n"/>
              <a:defRPr/>
            </a:pPr>
            <a:r>
              <a:rPr lang="en-US" dirty="0"/>
              <a:t>Array Code: 4 instructions in 2 clock cycles</a:t>
            </a:r>
          </a:p>
          <a:p>
            <a:pPr marL="734794" lvl="1" indent="-242843" eaLnBrk="1" hangingPunct="1">
              <a:buFont typeface="Wingdings" pitchFamily="-1" charset="2"/>
              <a:buChar char="n"/>
              <a:defRPr/>
            </a:pPr>
            <a:r>
              <a:rPr lang="en-US" dirty="0"/>
              <a:t>Pointer Code: Almost same 4 instructions in 3 clock cycles</a:t>
            </a:r>
          </a:p>
        </p:txBody>
      </p:sp>
      <p:sp>
        <p:nvSpPr>
          <p:cNvPr id="16387" name="Rectangle 4"/>
          <p:cNvSpPr>
            <a:spLocks noChangeArrowheads="1"/>
          </p:cNvSpPr>
          <p:nvPr/>
        </p:nvSpPr>
        <p:spPr bwMode="auto">
          <a:xfrm>
            <a:off x="760942" y="1521178"/>
            <a:ext cx="6468004" cy="1497410"/>
          </a:xfrm>
          <a:prstGeom prst="rect">
            <a:avLst/>
          </a:prstGeom>
          <a:solidFill>
            <a:srgbClr val="CCECFF"/>
          </a:solidFill>
          <a:ln w="38100" cmpd="dbl">
            <a:solidFill>
              <a:schemeClr val="tx1"/>
            </a:solidFill>
            <a:miter lim="800000"/>
            <a:headEnd/>
            <a:tailEnd/>
          </a:ln>
        </p:spPr>
        <p:txBody>
          <a:bodyPr lIns="89298" tIns="43860" rIns="89298" bIns="43860">
            <a:spAutoFit/>
          </a:bodyPr>
          <a:lstStyle/>
          <a:p>
            <a:pPr algn="l">
              <a:lnSpc>
                <a:spcPct val="100000"/>
              </a:lnSpc>
              <a:tabLst>
                <a:tab pos="224089" algn="l"/>
                <a:tab pos="3445936" algn="l"/>
              </a:tabLst>
            </a:pPr>
            <a:r>
              <a:rPr lang="en-US" smtClean="0">
                <a:solidFill>
                  <a:srgbClr val="000066"/>
                </a:solidFill>
                <a:latin typeface="Courier New" charset="0"/>
              </a:rPr>
              <a:t>.L24:	# Loop:</a:t>
            </a:r>
          </a:p>
          <a:p>
            <a:pPr algn="l">
              <a:lnSpc>
                <a:spcPct val="100000"/>
              </a:lnSpc>
              <a:tabLst>
                <a:tab pos="224089" algn="l"/>
                <a:tab pos="3445936" algn="l"/>
              </a:tabLst>
            </a:pPr>
            <a:r>
              <a:rPr lang="en-US" smtClean="0">
                <a:solidFill>
                  <a:srgbClr val="000066"/>
                </a:solidFill>
                <a:latin typeface="Courier New" charset="0"/>
              </a:rPr>
              <a:t>	addl (%eax,%edx,4),%ecx	# sum += data[i]</a:t>
            </a:r>
          </a:p>
          <a:p>
            <a:pPr algn="l">
              <a:lnSpc>
                <a:spcPct val="100000"/>
              </a:lnSpc>
              <a:tabLst>
                <a:tab pos="224089" algn="l"/>
                <a:tab pos="3445936" algn="l"/>
              </a:tabLst>
            </a:pPr>
            <a:r>
              <a:rPr lang="en-US" smtClean="0">
                <a:solidFill>
                  <a:srgbClr val="000066"/>
                </a:solidFill>
                <a:latin typeface="Courier New" charset="0"/>
              </a:rPr>
              <a:t>	incl %edx	# i++</a:t>
            </a:r>
          </a:p>
          <a:p>
            <a:pPr algn="l">
              <a:lnSpc>
                <a:spcPct val="100000"/>
              </a:lnSpc>
              <a:tabLst>
                <a:tab pos="224089" algn="l"/>
                <a:tab pos="3445936" algn="l"/>
              </a:tabLst>
            </a:pPr>
            <a:r>
              <a:rPr lang="en-US" smtClean="0">
                <a:solidFill>
                  <a:srgbClr val="000066"/>
                </a:solidFill>
                <a:latin typeface="Courier New" charset="0"/>
              </a:rPr>
              <a:t>	cmpl %esi,%edx	# i:length</a:t>
            </a:r>
          </a:p>
          <a:p>
            <a:pPr algn="l">
              <a:lnSpc>
                <a:spcPct val="100000"/>
              </a:lnSpc>
              <a:tabLst>
                <a:tab pos="224089" algn="l"/>
                <a:tab pos="3445936" algn="l"/>
              </a:tabLst>
            </a:pPr>
            <a:r>
              <a:rPr lang="en-US" smtClean="0">
                <a:solidFill>
                  <a:srgbClr val="000066"/>
                </a:solidFill>
                <a:latin typeface="Courier New" charset="0"/>
              </a:rPr>
              <a:t>	jl .L24	# if &lt; goto Loop</a:t>
            </a:r>
          </a:p>
        </p:txBody>
      </p:sp>
      <p:sp>
        <p:nvSpPr>
          <p:cNvPr id="16388" name="Rectangle 5"/>
          <p:cNvSpPr>
            <a:spLocks noChangeArrowheads="1"/>
          </p:cNvSpPr>
          <p:nvPr/>
        </p:nvSpPr>
        <p:spPr bwMode="auto">
          <a:xfrm>
            <a:off x="760942" y="3574768"/>
            <a:ext cx="6544098" cy="1497410"/>
          </a:xfrm>
          <a:prstGeom prst="rect">
            <a:avLst/>
          </a:prstGeom>
          <a:solidFill>
            <a:srgbClr val="CCECFF"/>
          </a:solidFill>
          <a:ln w="38100" cmpd="dbl">
            <a:solidFill>
              <a:schemeClr val="tx1"/>
            </a:solidFill>
            <a:miter lim="800000"/>
            <a:headEnd/>
            <a:tailEnd/>
          </a:ln>
        </p:spPr>
        <p:txBody>
          <a:bodyPr lIns="89298" tIns="43860" rIns="89298" bIns="43860">
            <a:spAutoFit/>
          </a:bodyPr>
          <a:lstStyle/>
          <a:p>
            <a:pPr algn="l">
              <a:lnSpc>
                <a:spcPct val="100000"/>
              </a:lnSpc>
              <a:tabLst>
                <a:tab pos="286770" algn="l"/>
                <a:tab pos="2593460" algn="l"/>
              </a:tabLst>
            </a:pPr>
            <a:r>
              <a:rPr lang="en-US" smtClean="0">
                <a:solidFill>
                  <a:srgbClr val="000066"/>
                </a:solidFill>
                <a:latin typeface="Courier New" charset="0"/>
              </a:rPr>
              <a:t>.L30:	# Loop:</a:t>
            </a:r>
          </a:p>
          <a:p>
            <a:pPr algn="l">
              <a:lnSpc>
                <a:spcPct val="100000"/>
              </a:lnSpc>
              <a:tabLst>
                <a:tab pos="286770" algn="l"/>
                <a:tab pos="2593460" algn="l"/>
              </a:tabLst>
            </a:pPr>
            <a:r>
              <a:rPr lang="en-US" smtClean="0">
                <a:solidFill>
                  <a:srgbClr val="000066"/>
                </a:solidFill>
                <a:latin typeface="Courier New" charset="0"/>
              </a:rPr>
              <a:t>	addl (%eax),%ecx	#  sum += *data</a:t>
            </a:r>
          </a:p>
          <a:p>
            <a:pPr algn="l">
              <a:lnSpc>
                <a:spcPct val="100000"/>
              </a:lnSpc>
              <a:tabLst>
                <a:tab pos="286770" algn="l"/>
                <a:tab pos="2593460" algn="l"/>
              </a:tabLst>
            </a:pPr>
            <a:r>
              <a:rPr lang="en-US" smtClean="0">
                <a:solidFill>
                  <a:srgbClr val="000066"/>
                </a:solidFill>
                <a:latin typeface="Courier New" charset="0"/>
              </a:rPr>
              <a:t>	addl $4,%eax	#  data++</a:t>
            </a:r>
          </a:p>
          <a:p>
            <a:pPr algn="l">
              <a:lnSpc>
                <a:spcPct val="100000"/>
              </a:lnSpc>
              <a:tabLst>
                <a:tab pos="286770" algn="l"/>
                <a:tab pos="2593460" algn="l"/>
              </a:tabLst>
            </a:pPr>
            <a:r>
              <a:rPr lang="en-US" smtClean="0">
                <a:solidFill>
                  <a:srgbClr val="000066"/>
                </a:solidFill>
                <a:latin typeface="Courier New" charset="0"/>
              </a:rPr>
              <a:t>	cmpl %edx,%eax	#  data:dend</a:t>
            </a:r>
          </a:p>
          <a:p>
            <a:pPr algn="l">
              <a:lnSpc>
                <a:spcPct val="100000"/>
              </a:lnSpc>
              <a:tabLst>
                <a:tab pos="286770" algn="l"/>
                <a:tab pos="2593460" algn="l"/>
              </a:tabLst>
            </a:pPr>
            <a:r>
              <a:rPr lang="en-US" smtClean="0">
                <a:solidFill>
                  <a:srgbClr val="000066"/>
                </a:solidFill>
                <a:latin typeface="Courier New" charset="0"/>
              </a:rPr>
              <a:t>	jb .L30	#  if &lt; goto Loop</a:t>
            </a:r>
          </a:p>
        </p:txBody>
      </p:sp>
    </p:spTree>
    <p:extLst>
      <p:ext uri="{BB962C8B-B14F-4D97-AF65-F5344CB8AC3E}">
        <p14:creationId xmlns:p14="http://schemas.microsoft.com/office/powerpoint/2010/main" val="88376881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38438"/>
            <a:ext cx="8704262" cy="779462"/>
          </a:xfrm>
        </p:spPr>
        <p:txBody>
          <a:bodyPr/>
          <a:lstStyle/>
          <a:p>
            <a:pPr algn="ctr" defTabSz="896231">
              <a:defRPr/>
            </a:pPr>
            <a:r>
              <a:rPr lang="en-US" dirty="0" smtClean="0"/>
              <a:t>Supplementary Slides</a:t>
            </a:r>
            <a:endParaRPr lang="en-US" dirty="0"/>
          </a:p>
        </p:txBody>
      </p:sp>
    </p:spTree>
    <p:extLst>
      <p:ext uri="{BB962C8B-B14F-4D97-AF65-F5344CB8AC3E}">
        <p14:creationId xmlns:p14="http://schemas.microsoft.com/office/powerpoint/2010/main" val="353590109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357265" y="304236"/>
            <a:ext cx="8064538" cy="760589"/>
          </a:xfrm>
        </p:spPr>
        <p:txBody>
          <a:bodyPr/>
          <a:lstStyle/>
          <a:p>
            <a:pPr eaLnBrk="1" hangingPunct="1">
              <a:defRPr/>
            </a:pPr>
            <a:r>
              <a:rPr lang="en-US" dirty="0" smtClean="0"/>
              <a:t>Compiler-Generated Code Motion (-O1)</a:t>
            </a:r>
          </a:p>
        </p:txBody>
      </p:sp>
      <p:sp>
        <p:nvSpPr>
          <p:cNvPr id="10243" name="Rectangle 5"/>
          <p:cNvSpPr>
            <a:spLocks noChangeArrowheads="1"/>
          </p:cNvSpPr>
          <p:nvPr/>
        </p:nvSpPr>
        <p:spPr bwMode="auto">
          <a:xfrm>
            <a:off x="1364938" y="3494758"/>
            <a:ext cx="7061623" cy="2807805"/>
          </a:xfrm>
          <a:prstGeom prst="rect">
            <a:avLst/>
          </a:prstGeom>
          <a:solidFill>
            <a:srgbClr val="F1C7C7"/>
          </a:solidFill>
          <a:ln w="57150" cmpd="thickThin">
            <a:solidFill>
              <a:schemeClr val="tx1"/>
            </a:solidFill>
            <a:miter lim="800000"/>
            <a:headEnd/>
            <a:tailEnd/>
          </a:ln>
        </p:spPr>
        <p:txBody>
          <a:bodyPr wrap="none" lIns="89271" tIns="43848" rIns="89271" bIns="43848">
            <a:spAutoFit/>
          </a:bodyPr>
          <a:lstStyle/>
          <a:p>
            <a:pPr algn="l"/>
            <a:r>
              <a:rPr lang="en-US" sz="1400" dirty="0" err="1">
                <a:latin typeface="Courier New" pitchFamily="49" charset="0"/>
              </a:rPr>
              <a:t>set_row</a:t>
            </a:r>
            <a:r>
              <a:rPr lang="en-US" sz="1400" dirty="0">
                <a:latin typeface="Courier New" pitchFamily="49" charset="0"/>
              </a:rPr>
              <a:t>:</a:t>
            </a:r>
          </a:p>
          <a:p>
            <a:pPr algn="l"/>
            <a:r>
              <a:rPr lang="en-US" sz="1400" dirty="0">
                <a:latin typeface="Courier New" pitchFamily="49" charset="0"/>
              </a:rPr>
              <a:t>	</a:t>
            </a:r>
            <a:r>
              <a:rPr lang="en-US" sz="1400" dirty="0" err="1">
                <a:latin typeface="Courier New" pitchFamily="49" charset="0"/>
              </a:rPr>
              <a:t>testq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 Test n</a:t>
            </a:r>
          </a:p>
          <a:p>
            <a:pPr algn="l"/>
            <a:r>
              <a:rPr lang="en-US" sz="1400" dirty="0">
                <a:latin typeface="Courier New" pitchFamily="49" charset="0"/>
              </a:rPr>
              <a:t>	</a:t>
            </a:r>
            <a:r>
              <a:rPr lang="en-US" sz="1400" dirty="0" err="1">
                <a:latin typeface="Courier New" pitchFamily="49" charset="0"/>
              </a:rPr>
              <a:t>jle</a:t>
            </a:r>
            <a:r>
              <a:rPr lang="en-US" sz="1400" dirty="0">
                <a:latin typeface="Courier New" pitchFamily="49" charset="0"/>
              </a:rPr>
              <a:t>	.L1			# If 0, </a:t>
            </a:r>
            <a:r>
              <a:rPr lang="en-US" sz="1400" dirty="0" err="1">
                <a:latin typeface="Courier New" pitchFamily="49" charset="0"/>
              </a:rPr>
              <a:t>goto</a:t>
            </a:r>
            <a:r>
              <a:rPr lang="en-US" sz="1400" dirty="0">
                <a:latin typeface="Courier New" pitchFamily="49" charset="0"/>
              </a:rPr>
              <a:t> done</a:t>
            </a:r>
          </a:p>
          <a:p>
            <a:pPr algn="l"/>
            <a:r>
              <a:rPr lang="en-US" sz="1400" dirty="0">
                <a:latin typeface="Courier New" pitchFamily="49" charset="0"/>
              </a:rPr>
              <a:t>	</a:t>
            </a:r>
            <a:r>
              <a:rPr lang="en-US" sz="1400" dirty="0" err="1">
                <a:solidFill>
                  <a:srgbClr val="C00000"/>
                </a:solidFill>
                <a:latin typeface="Courier New" pitchFamily="49" charset="0"/>
              </a:rPr>
              <a:t>imulq</a:t>
            </a:r>
            <a:r>
              <a:rPr lang="en-US" sz="1400" dirty="0">
                <a:solidFill>
                  <a:srgbClr val="C00000"/>
                </a:solidFill>
                <a:latin typeface="Courier New" pitchFamily="49" charset="0"/>
              </a:rPr>
              <a:t>	%</a:t>
            </a:r>
            <a:r>
              <a:rPr lang="en-US" sz="1400" dirty="0" err="1">
                <a:solidFill>
                  <a:srgbClr val="C00000"/>
                </a:solidFill>
                <a:latin typeface="Courier New" pitchFamily="49" charset="0"/>
              </a:rPr>
              <a:t>rcx</a:t>
            </a:r>
            <a:r>
              <a:rPr lang="en-US" sz="1400" dirty="0">
                <a:solidFill>
                  <a:srgbClr val="C00000"/>
                </a:solidFill>
                <a:latin typeface="Courier New" pitchFamily="49" charset="0"/>
              </a:rPr>
              <a:t>, %</a:t>
            </a:r>
            <a:r>
              <a:rPr lang="en-US" sz="1400" dirty="0" err="1">
                <a:solidFill>
                  <a:srgbClr val="C00000"/>
                </a:solidFill>
                <a:latin typeface="Courier New" pitchFamily="49" charset="0"/>
              </a:rPr>
              <a:t>rdx</a:t>
            </a:r>
            <a:r>
              <a:rPr lang="en-US" sz="1400" dirty="0">
                <a:solidFill>
                  <a:srgbClr val="C00000"/>
                </a:solidFill>
                <a:latin typeface="Courier New" pitchFamily="49" charset="0"/>
              </a:rPr>
              <a:t>		# </a:t>
            </a:r>
            <a:r>
              <a:rPr lang="en-US" sz="1400" dirty="0" err="1">
                <a:solidFill>
                  <a:srgbClr val="C00000"/>
                </a:solidFill>
                <a:latin typeface="Courier New" pitchFamily="49" charset="0"/>
              </a:rPr>
              <a:t>ni</a:t>
            </a:r>
            <a:r>
              <a:rPr lang="en-US" sz="1400" dirty="0">
                <a:solidFill>
                  <a:srgbClr val="C00000"/>
                </a:solidFill>
                <a:latin typeface="Courier New" pitchFamily="49" charset="0"/>
              </a:rPr>
              <a:t> = n*</a:t>
            </a:r>
            <a:r>
              <a:rPr lang="en-US" sz="1400" dirty="0" err="1">
                <a:solidFill>
                  <a:srgbClr val="C00000"/>
                </a:solidFill>
                <a:latin typeface="Courier New" pitchFamily="49" charset="0"/>
              </a:rPr>
              <a:t>i</a:t>
            </a:r>
            <a:endParaRPr lang="en-US" sz="1400" dirty="0">
              <a:solidFill>
                <a:srgbClr val="C00000"/>
              </a:solidFill>
              <a:latin typeface="Courier New" pitchFamily="49" charset="0"/>
            </a:endParaRPr>
          </a:p>
          <a:p>
            <a:pPr algn="l"/>
            <a:r>
              <a:rPr lang="en-US" sz="1400" dirty="0">
                <a:latin typeface="Courier New" pitchFamily="49" charset="0"/>
              </a:rPr>
              <a:t>	</a:t>
            </a:r>
            <a:r>
              <a:rPr lang="en-US" sz="1400" dirty="0" err="1">
                <a:latin typeface="Courier New" pitchFamily="49" charset="0"/>
              </a:rPr>
              <a:t>leaq</a:t>
            </a:r>
            <a:r>
              <a:rPr lang="en-US" sz="1400" dirty="0">
                <a:latin typeface="Courier New" pitchFamily="49" charset="0"/>
              </a:rPr>
              <a:t>	(%rdi,%rdx,8), %</a:t>
            </a:r>
            <a:r>
              <a:rPr lang="en-US" sz="1400" dirty="0" err="1">
                <a:latin typeface="Courier New" pitchFamily="49" charset="0"/>
              </a:rPr>
              <a:t>rdx</a:t>
            </a:r>
            <a:r>
              <a:rPr lang="en-US" sz="1400" dirty="0">
                <a:latin typeface="Courier New" pitchFamily="49" charset="0"/>
              </a:rPr>
              <a:t>	# </a:t>
            </a:r>
            <a:r>
              <a:rPr lang="en-US" sz="1400" dirty="0" err="1">
                <a:latin typeface="Courier New" pitchFamily="49" charset="0"/>
              </a:rPr>
              <a:t>rowp</a:t>
            </a:r>
            <a:r>
              <a:rPr lang="en-US" sz="1400" dirty="0">
                <a:latin typeface="Courier New" pitchFamily="49" charset="0"/>
              </a:rPr>
              <a:t> = A + </a:t>
            </a:r>
            <a:r>
              <a:rPr lang="en-US" sz="1400" dirty="0" err="1">
                <a:latin typeface="Courier New" pitchFamily="49" charset="0"/>
              </a:rPr>
              <a:t>ni</a:t>
            </a:r>
            <a:r>
              <a:rPr lang="en-US" sz="1400" dirty="0">
                <a:latin typeface="Courier New" pitchFamily="49" charset="0"/>
              </a:rPr>
              <a:t>*8</a:t>
            </a:r>
          </a:p>
          <a:p>
            <a:pPr algn="l"/>
            <a:r>
              <a:rPr lang="en-US" sz="1400" dirty="0">
                <a:latin typeface="Courier New" pitchFamily="49" charset="0"/>
              </a:rPr>
              <a:t>	</a:t>
            </a:r>
            <a:r>
              <a:rPr lang="en-US" sz="1400" dirty="0" err="1">
                <a:latin typeface="Courier New" pitchFamily="49" charset="0"/>
              </a:rPr>
              <a:t>movl</a:t>
            </a:r>
            <a:r>
              <a:rPr lang="en-US" sz="1400" dirty="0">
                <a:latin typeface="Courier New" pitchFamily="49" charset="0"/>
              </a:rPr>
              <a:t>	$0, %</a:t>
            </a:r>
            <a:r>
              <a:rPr lang="en-US" sz="1400" dirty="0" err="1">
                <a:latin typeface="Courier New" pitchFamily="49" charset="0"/>
              </a:rPr>
              <a:t>eax</a:t>
            </a:r>
            <a:r>
              <a:rPr lang="en-US" sz="1400" dirty="0">
                <a:latin typeface="Courier New" pitchFamily="49" charset="0"/>
              </a:rPr>
              <a:t>	               	# j = 0</a:t>
            </a:r>
          </a:p>
          <a:p>
            <a:pPr algn="l"/>
            <a:r>
              <a:rPr lang="en-US" sz="1400" dirty="0">
                <a:latin typeface="Courier New" pitchFamily="49" charset="0"/>
              </a:rPr>
              <a:t>.L3:				      	# loop:</a:t>
            </a:r>
          </a:p>
          <a:p>
            <a:pPr algn="l"/>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(%rsi,%rax,8), %xmm0    	# t = b[j]</a:t>
            </a:r>
          </a:p>
          <a:p>
            <a:pPr algn="l"/>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%xmm0, (%rdx,%rax,8)   	# M[</a:t>
            </a:r>
            <a:r>
              <a:rPr lang="en-US" sz="1400" dirty="0" err="1">
                <a:latin typeface="Courier New" pitchFamily="49" charset="0"/>
              </a:rPr>
              <a:t>A+ni</a:t>
            </a:r>
            <a:r>
              <a:rPr lang="en-US" sz="1400" dirty="0">
                <a:latin typeface="Courier New" pitchFamily="49" charset="0"/>
              </a:rPr>
              <a:t>*8 + j*8] = t</a:t>
            </a:r>
          </a:p>
          <a:p>
            <a:pPr algn="l"/>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$1, %</a:t>
            </a:r>
            <a:r>
              <a:rPr lang="en-US" sz="1400" dirty="0" err="1">
                <a:latin typeface="Courier New" pitchFamily="49" charset="0"/>
              </a:rPr>
              <a:t>rax</a:t>
            </a:r>
            <a:r>
              <a:rPr lang="en-US" sz="1400" dirty="0">
                <a:latin typeface="Courier New" pitchFamily="49" charset="0"/>
              </a:rPr>
              <a:t>			# j++</a:t>
            </a:r>
          </a:p>
          <a:p>
            <a:pPr algn="l"/>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 </a:t>
            </a:r>
            <a:r>
              <a:rPr lang="en-US" sz="1400" dirty="0" err="1">
                <a:latin typeface="Courier New" pitchFamily="49" charset="0"/>
              </a:rPr>
              <a:t>j:n</a:t>
            </a:r>
            <a:endParaRPr lang="en-US" sz="1400" dirty="0">
              <a:latin typeface="Courier New" pitchFamily="49" charset="0"/>
            </a:endParaRPr>
          </a:p>
          <a:p>
            <a:pPr algn="l"/>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.L3			# if !=, </a:t>
            </a:r>
            <a:r>
              <a:rPr lang="en-US" sz="1400" dirty="0" err="1">
                <a:latin typeface="Courier New" pitchFamily="49" charset="0"/>
              </a:rPr>
              <a:t>goto</a:t>
            </a:r>
            <a:r>
              <a:rPr lang="en-US" sz="1400" dirty="0">
                <a:latin typeface="Courier New" pitchFamily="49" charset="0"/>
              </a:rPr>
              <a:t> loop</a:t>
            </a:r>
          </a:p>
          <a:p>
            <a:pPr algn="l"/>
            <a:r>
              <a:rPr lang="en-US" sz="1400" dirty="0">
                <a:latin typeface="Courier New" pitchFamily="49" charset="0"/>
              </a:rPr>
              <a:t>.L1:				      	# done:</a:t>
            </a:r>
          </a:p>
          <a:p>
            <a:pPr algn="l"/>
            <a:r>
              <a:rPr lang="en-US" sz="1400" dirty="0">
                <a:latin typeface="Courier New" pitchFamily="49" charset="0"/>
              </a:rPr>
              <a:t>	rep ; ret</a:t>
            </a:r>
          </a:p>
        </p:txBody>
      </p:sp>
      <p:sp>
        <p:nvSpPr>
          <p:cNvPr id="10244" name="Line 6"/>
          <p:cNvSpPr>
            <a:spLocks noChangeShapeType="1"/>
          </p:cNvSpPr>
          <p:nvPr/>
        </p:nvSpPr>
        <p:spPr bwMode="auto">
          <a:xfrm>
            <a:off x="2282825" y="2962345"/>
            <a:ext cx="608753" cy="456353"/>
          </a:xfrm>
          <a:prstGeom prst="line">
            <a:avLst/>
          </a:prstGeom>
          <a:noFill/>
          <a:ln w="25400">
            <a:solidFill>
              <a:schemeClr val="tx1"/>
            </a:solidFill>
            <a:round/>
            <a:headEnd/>
            <a:tailEnd type="triangle" w="med" len="med"/>
          </a:ln>
        </p:spPr>
        <p:txBody>
          <a:bodyPr wrap="none" lIns="90219" tIns="45102" rIns="90219" bIns="45102" anchor="ctr"/>
          <a:lstStyle/>
          <a:p>
            <a:endParaRPr lang="en-US"/>
          </a:p>
        </p:txBody>
      </p:sp>
      <p:sp>
        <p:nvSpPr>
          <p:cNvPr id="10245" name="Line 8"/>
          <p:cNvSpPr>
            <a:spLocks noChangeShapeType="1"/>
          </p:cNvSpPr>
          <p:nvPr/>
        </p:nvSpPr>
        <p:spPr bwMode="auto">
          <a:xfrm rot="5400000" flipH="1" flipV="1">
            <a:off x="5250755" y="2810121"/>
            <a:ext cx="608471" cy="456565"/>
          </a:xfrm>
          <a:prstGeom prst="line">
            <a:avLst/>
          </a:prstGeom>
          <a:noFill/>
          <a:ln w="25400">
            <a:solidFill>
              <a:schemeClr val="tx1"/>
            </a:solidFill>
            <a:round/>
            <a:headEnd/>
            <a:tailEnd type="triangle" w="med" len="med"/>
          </a:ln>
        </p:spPr>
        <p:txBody>
          <a:bodyPr wrap="none" lIns="90219" tIns="45102" rIns="90219" bIns="45102" anchor="ctr"/>
          <a:lstStyle/>
          <a:p>
            <a:endParaRPr lang="en-US"/>
          </a:p>
        </p:txBody>
      </p:sp>
      <p:sp>
        <p:nvSpPr>
          <p:cNvPr id="10246" name="Rectangle 9"/>
          <p:cNvSpPr>
            <a:spLocks noChangeArrowheads="1"/>
          </p:cNvSpPr>
          <p:nvPr/>
        </p:nvSpPr>
        <p:spPr bwMode="auto">
          <a:xfrm>
            <a:off x="5250497" y="1441284"/>
            <a:ext cx="3119861" cy="1207435"/>
          </a:xfrm>
          <a:prstGeom prst="rect">
            <a:avLst/>
          </a:prstGeom>
          <a:solidFill>
            <a:srgbClr val="F6F5BD"/>
          </a:solidFill>
          <a:ln w="57150" cmpd="thickThin">
            <a:solidFill>
              <a:schemeClr val="tx1"/>
            </a:solidFill>
            <a:miter lim="800000"/>
            <a:headEnd/>
            <a:tailEnd/>
          </a:ln>
        </p:spPr>
        <p:txBody>
          <a:bodyPr lIns="89271" tIns="43848" rIns="89271" bIns="43848">
            <a:spAutoFit/>
          </a:bodyPr>
          <a:lstStyle/>
          <a:p>
            <a:pPr algn="l">
              <a:lnSpc>
                <a:spcPct val="100000"/>
              </a:lnSpc>
            </a:pPr>
            <a:r>
              <a:rPr lang="en-US" sz="1400">
                <a:latin typeface="Courier New" pitchFamily="49" charset="0"/>
              </a:rPr>
              <a:t>    long j;</a:t>
            </a:r>
          </a:p>
          <a:p>
            <a:pPr algn="l">
              <a:lnSpc>
                <a:spcPct val="100000"/>
              </a:lnSpc>
            </a:pPr>
            <a:r>
              <a:rPr lang="en-US" sz="1400">
                <a:latin typeface="Courier New" pitchFamily="49" charset="0"/>
              </a:rPr>
              <a:t>    long ni = n*i;</a:t>
            </a:r>
          </a:p>
          <a:p>
            <a:pPr algn="l">
              <a:lnSpc>
                <a:spcPct val="100000"/>
              </a:lnSpc>
            </a:pPr>
            <a:r>
              <a:rPr lang="en-US" sz="1400">
                <a:latin typeface="Courier New" pitchFamily="49" charset="0"/>
              </a:rPr>
              <a:t>    double *rowp = a+ni;</a:t>
            </a:r>
          </a:p>
          <a:p>
            <a:pPr algn="l">
              <a:lnSpc>
                <a:spcPct val="100000"/>
              </a:lnSpc>
            </a:pPr>
            <a:r>
              <a:rPr lang="en-US" sz="1400">
                <a:latin typeface="Courier New" pitchFamily="49" charset="0"/>
              </a:rPr>
              <a:t>    for (j = 0; j &lt; n; j++)</a:t>
            </a:r>
          </a:p>
          <a:p>
            <a:pPr algn="l">
              <a:lnSpc>
                <a:spcPct val="100000"/>
              </a:lnSpc>
            </a:pPr>
            <a:r>
              <a:rPr lang="en-US" sz="1400">
                <a:latin typeface="Courier New" pitchFamily="49" charset="0"/>
              </a:rPr>
              <a:t>	*rowp++ = b[j];	</a:t>
            </a:r>
          </a:p>
        </p:txBody>
      </p:sp>
      <p:sp>
        <p:nvSpPr>
          <p:cNvPr id="10247" name="Rectangle 10"/>
          <p:cNvSpPr>
            <a:spLocks noChangeArrowheads="1"/>
          </p:cNvSpPr>
          <p:nvPr/>
        </p:nvSpPr>
        <p:spPr bwMode="auto">
          <a:xfrm>
            <a:off x="304376" y="1289166"/>
            <a:ext cx="3849097" cy="1632097"/>
          </a:xfrm>
          <a:prstGeom prst="rect">
            <a:avLst/>
          </a:prstGeom>
          <a:solidFill>
            <a:srgbClr val="F6F5BD"/>
          </a:solidFill>
          <a:ln w="57150" cmpd="thickThin">
            <a:solidFill>
              <a:schemeClr val="tx1"/>
            </a:solidFill>
            <a:miter lim="800000"/>
            <a:headEnd/>
            <a:tailEnd/>
          </a:ln>
        </p:spPr>
        <p:txBody>
          <a:bodyPr wrap="none" lIns="89271" tIns="43848" rIns="89271" bIns="43848">
            <a:spAutoFit/>
          </a:bodyPr>
          <a:lstStyle/>
          <a:p>
            <a:pPr algn="l">
              <a:lnSpc>
                <a:spcPct val="100000"/>
              </a:lnSpc>
            </a:pPr>
            <a:r>
              <a:rPr lang="en-US" sz="1400" dirty="0">
                <a:latin typeface="Courier New" pitchFamily="49" charset="0"/>
              </a:rPr>
              <a:t>void </a:t>
            </a:r>
            <a:r>
              <a:rPr lang="en-US" sz="1400" dirty="0" err="1">
                <a:latin typeface="Courier New" pitchFamily="49" charset="0"/>
              </a:rPr>
              <a:t>set_row</a:t>
            </a:r>
            <a:r>
              <a:rPr lang="en-US" sz="1400" dirty="0">
                <a:latin typeface="Courier New" pitchFamily="49" charset="0"/>
              </a:rPr>
              <a:t>(double *a, double *b,</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long n)</a:t>
            </a:r>
          </a:p>
          <a:p>
            <a:pPr algn="l">
              <a:lnSpc>
                <a:spcPct val="100000"/>
              </a:lnSpc>
            </a:pPr>
            <a:r>
              <a:rPr lang="en-US" sz="1400" dirty="0">
                <a:latin typeface="Courier New" pitchFamily="49" charset="0"/>
              </a:rPr>
              <a:t>{</a:t>
            </a:r>
          </a:p>
          <a:p>
            <a:pPr algn="l">
              <a:lnSpc>
                <a:spcPct val="100000"/>
              </a:lnSpc>
            </a:pPr>
            <a:r>
              <a:rPr lang="en-US" sz="1400" dirty="0">
                <a:latin typeface="Courier New" pitchFamily="49" charset="0"/>
              </a:rPr>
              <a:t>    long j;</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a:t>
            </a:r>
            <a:r>
              <a:rPr lang="en-US" sz="1400" dirty="0">
                <a:solidFill>
                  <a:srgbClr val="FF0000"/>
                </a:solidFill>
                <a:latin typeface="Courier New" pitchFamily="49" charset="0"/>
              </a:rPr>
              <a:t>n*</a:t>
            </a:r>
            <a:r>
              <a:rPr lang="en-US" sz="1400" dirty="0" err="1">
                <a:solidFill>
                  <a:srgbClr val="FF0000"/>
                </a:solidFill>
                <a:latin typeface="Courier New" pitchFamily="49" charset="0"/>
              </a:rPr>
              <a:t>i</a:t>
            </a:r>
            <a:r>
              <a:rPr lang="en-US" sz="1400" dirty="0" err="1">
                <a:latin typeface="Courier New" pitchFamily="49" charset="0"/>
              </a:rPr>
              <a:t>+j</a:t>
            </a:r>
            <a:r>
              <a:rPr lang="en-US" sz="1400" dirty="0">
                <a:latin typeface="Courier New" pitchFamily="49" charset="0"/>
              </a:rPr>
              <a:t>] = b[j];</a:t>
            </a:r>
          </a:p>
          <a:p>
            <a:pPr algn="l">
              <a:lnSpc>
                <a:spcPct val="100000"/>
              </a:lnSpc>
            </a:pPr>
            <a:r>
              <a:rPr lang="en-US" sz="1400" dirty="0">
                <a:latin typeface="Courier New" pitchFamily="49" charset="0"/>
              </a:rPr>
              <a:t>}</a:t>
            </a:r>
          </a:p>
        </p:txBody>
      </p:sp>
    </p:spTree>
    <p:extLst>
      <p:ext uri="{BB962C8B-B14F-4D97-AF65-F5344CB8AC3E}">
        <p14:creationId xmlns:p14="http://schemas.microsoft.com/office/powerpoint/2010/main" val="39410868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xfrm>
            <a:off x="684847" y="334343"/>
            <a:ext cx="7021273" cy="572026"/>
          </a:xfrm>
        </p:spPr>
        <p:txBody>
          <a:bodyPr/>
          <a:lstStyle/>
          <a:p>
            <a:pPr eaLnBrk="1" hangingPunct="1">
              <a:defRPr/>
            </a:pPr>
            <a:r>
              <a:rPr lang="en-US" smtClean="0"/>
              <a:t>Calling Strlen</a:t>
            </a:r>
          </a:p>
        </p:txBody>
      </p:sp>
      <p:sp>
        <p:nvSpPr>
          <p:cNvPr id="772099" name="Rectangle 3"/>
          <p:cNvSpPr>
            <a:spLocks noGrp="1" noChangeArrowheads="1"/>
          </p:cNvSpPr>
          <p:nvPr>
            <p:ph idx="1"/>
          </p:nvPr>
        </p:nvSpPr>
        <p:spPr>
          <a:xfrm>
            <a:off x="302792" y="3955179"/>
            <a:ext cx="8270484" cy="1942671"/>
          </a:xfrm>
        </p:spPr>
        <p:txBody>
          <a:bodyPr/>
          <a:lstStyle/>
          <a:p>
            <a:pPr eaLnBrk="1" hangingPunct="1">
              <a:lnSpc>
                <a:spcPct val="90000"/>
              </a:lnSpc>
              <a:defRPr/>
            </a:pPr>
            <a:r>
              <a:rPr lang="en-US" sz="2000"/>
              <a:t>Strlen performance</a:t>
            </a:r>
          </a:p>
          <a:p>
            <a:pPr lvl="1" eaLnBrk="1" hangingPunct="1">
              <a:lnSpc>
                <a:spcPct val="90000"/>
              </a:lnSpc>
              <a:defRPr/>
            </a:pPr>
            <a:r>
              <a:rPr lang="en-US" sz="1800"/>
              <a:t>Only way to determine length of string is to scan its entire length, looking for null character.</a:t>
            </a:r>
          </a:p>
          <a:p>
            <a:pPr eaLnBrk="1" hangingPunct="1">
              <a:lnSpc>
                <a:spcPct val="90000"/>
              </a:lnSpc>
              <a:defRPr/>
            </a:pPr>
            <a:r>
              <a:rPr lang="en-US" sz="2000"/>
              <a:t>Overall performance, string of length N</a:t>
            </a:r>
          </a:p>
          <a:p>
            <a:pPr lvl="1" eaLnBrk="1" hangingPunct="1">
              <a:lnSpc>
                <a:spcPct val="90000"/>
              </a:lnSpc>
              <a:defRPr/>
            </a:pPr>
            <a:r>
              <a:rPr lang="en-US" sz="1800"/>
              <a:t>N calls to strlen</a:t>
            </a:r>
          </a:p>
          <a:p>
            <a:pPr lvl="1" eaLnBrk="1" hangingPunct="1">
              <a:lnSpc>
                <a:spcPct val="90000"/>
              </a:lnSpc>
              <a:defRPr/>
            </a:pPr>
            <a:r>
              <a:rPr lang="en-US" sz="1800"/>
              <a:t>Require times N, N-1, N-2, …, 1</a:t>
            </a:r>
          </a:p>
          <a:p>
            <a:pPr lvl="1" eaLnBrk="1" hangingPunct="1">
              <a:lnSpc>
                <a:spcPct val="90000"/>
              </a:lnSpc>
              <a:defRPr/>
            </a:pPr>
            <a:r>
              <a:rPr lang="en-US" sz="1800"/>
              <a:t>Overall O(N</a:t>
            </a:r>
            <a:r>
              <a:rPr lang="en-US" sz="1800" baseline="30000"/>
              <a:t>2</a:t>
            </a:r>
            <a:r>
              <a:rPr lang="en-US" sz="1800"/>
              <a:t>) performance</a:t>
            </a:r>
          </a:p>
        </p:txBody>
      </p:sp>
      <p:sp>
        <p:nvSpPr>
          <p:cNvPr id="15364" name="Rectangle 4"/>
          <p:cNvSpPr>
            <a:spLocks noChangeArrowheads="1"/>
          </p:cNvSpPr>
          <p:nvPr/>
        </p:nvSpPr>
        <p:spPr bwMode="auto">
          <a:xfrm>
            <a:off x="2206847" y="988882"/>
            <a:ext cx="4955633" cy="2857021"/>
          </a:xfrm>
          <a:prstGeom prst="rect">
            <a:avLst/>
          </a:prstGeom>
          <a:solidFill>
            <a:srgbClr val="F6F5BD"/>
          </a:solidFill>
          <a:ln w="25400">
            <a:solidFill>
              <a:schemeClr val="tx1"/>
            </a:solidFill>
            <a:miter lim="800000"/>
            <a:headEnd/>
            <a:tailEnd/>
          </a:ln>
        </p:spPr>
        <p:txBody>
          <a:bodyPr lIns="90219" tIns="45102" rIns="90219" bIns="45102">
            <a:spAutoFit/>
          </a:bodyPr>
          <a:lstStyle/>
          <a:p>
            <a:pPr algn="l">
              <a:lnSpc>
                <a:spcPct val="100000"/>
              </a:lnSpc>
            </a:pPr>
            <a:r>
              <a:rPr lang="en-US">
                <a:latin typeface="Courier New" pitchFamily="49" charset="0"/>
              </a:rPr>
              <a:t>/* My version of strlen */</a:t>
            </a:r>
          </a:p>
          <a:p>
            <a:pPr algn="l">
              <a:lnSpc>
                <a:spcPct val="100000"/>
              </a:lnSpc>
            </a:pPr>
            <a:r>
              <a:rPr lang="en-US">
                <a:latin typeface="Courier New" pitchFamily="49" charset="0"/>
              </a:rPr>
              <a:t>size_t strlen(const char *s)</a:t>
            </a:r>
          </a:p>
          <a:p>
            <a:pPr algn="l">
              <a:lnSpc>
                <a:spcPct val="100000"/>
              </a:lnSpc>
            </a:pPr>
            <a:r>
              <a:rPr lang="en-US">
                <a:latin typeface="Courier New" pitchFamily="49" charset="0"/>
              </a:rPr>
              <a:t>{</a:t>
            </a:r>
          </a:p>
          <a:p>
            <a:pPr algn="l">
              <a:lnSpc>
                <a:spcPct val="100000"/>
              </a:lnSpc>
            </a:pPr>
            <a:r>
              <a:rPr lang="en-US">
                <a:latin typeface="Courier New" pitchFamily="49" charset="0"/>
              </a:rPr>
              <a:t>    size_t length = 0;</a:t>
            </a:r>
          </a:p>
          <a:p>
            <a:pPr algn="l">
              <a:lnSpc>
                <a:spcPct val="100000"/>
              </a:lnSpc>
            </a:pPr>
            <a:r>
              <a:rPr lang="en-US">
                <a:latin typeface="Courier New" pitchFamily="49" charset="0"/>
              </a:rPr>
              <a:t>    while (*s != '\0') {</a:t>
            </a:r>
          </a:p>
          <a:p>
            <a:pPr algn="l">
              <a:lnSpc>
                <a:spcPct val="100000"/>
              </a:lnSpc>
            </a:pPr>
            <a:r>
              <a:rPr lang="en-US">
                <a:latin typeface="Courier New" pitchFamily="49" charset="0"/>
              </a:rPr>
              <a:t>	s++; </a:t>
            </a:r>
          </a:p>
          <a:p>
            <a:pPr algn="l">
              <a:lnSpc>
                <a:spcPct val="100000"/>
              </a:lnSpc>
            </a:pPr>
            <a:r>
              <a:rPr lang="en-US">
                <a:latin typeface="Courier New" pitchFamily="49" charset="0"/>
              </a:rPr>
              <a:t>	length++;</a:t>
            </a:r>
          </a:p>
          <a:p>
            <a:pPr algn="l">
              <a:lnSpc>
                <a:spcPct val="100000"/>
              </a:lnSpc>
            </a:pPr>
            <a:r>
              <a:rPr lang="en-US">
                <a:latin typeface="Courier New" pitchFamily="49" charset="0"/>
              </a:rPr>
              <a:t>    }</a:t>
            </a:r>
          </a:p>
          <a:p>
            <a:pPr algn="l">
              <a:lnSpc>
                <a:spcPct val="100000"/>
              </a:lnSpc>
            </a:pPr>
            <a:r>
              <a:rPr lang="en-US">
                <a:latin typeface="Courier New" pitchFamily="49" charset="0"/>
              </a:rPr>
              <a:t>    return length;</a:t>
            </a:r>
          </a:p>
          <a:p>
            <a:pPr algn="l">
              <a:lnSpc>
                <a:spcPct val="100000"/>
              </a:lnSpc>
            </a:pPr>
            <a:r>
              <a:rPr lang="en-US">
                <a:latin typeface="Courier New" pitchFamily="49" charset="0"/>
              </a:rPr>
              <a:t>}</a:t>
            </a:r>
          </a:p>
        </p:txBody>
      </p:sp>
    </p:spTree>
    <p:extLst>
      <p:ext uri="{BB962C8B-B14F-4D97-AF65-F5344CB8AC3E}">
        <p14:creationId xmlns:p14="http://schemas.microsoft.com/office/powerpoint/2010/main" val="21469215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pPr eaLnBrk="1" hangingPunct="1">
              <a:defRPr/>
            </a:pPr>
            <a:r>
              <a:rPr lang="en-US" smtClean="0"/>
              <a:t>Memory Matters</a:t>
            </a:r>
          </a:p>
        </p:txBody>
      </p:sp>
      <p:sp>
        <p:nvSpPr>
          <p:cNvPr id="18435" name="Rectangle 9"/>
          <p:cNvSpPr>
            <a:spLocks noGrp="1" noChangeArrowheads="1"/>
          </p:cNvSpPr>
          <p:nvPr>
            <p:ph idx="1"/>
          </p:nvPr>
        </p:nvSpPr>
        <p:spPr>
          <a:xfrm>
            <a:off x="290226" y="5628393"/>
            <a:ext cx="8295849" cy="804957"/>
          </a:xfrm>
        </p:spPr>
        <p:txBody>
          <a:bodyPr/>
          <a:lstStyle/>
          <a:p>
            <a:pPr lvl="1" eaLnBrk="1" hangingPunct="1"/>
            <a:r>
              <a:rPr lang="en-US" smtClean="0"/>
              <a:t>Code updates </a:t>
            </a:r>
            <a:r>
              <a:rPr lang="en-US" smtClean="0">
                <a:latin typeface="Courier New" pitchFamily="49" charset="0"/>
              </a:rPr>
              <a:t>b[i]</a:t>
            </a:r>
            <a:r>
              <a:rPr lang="en-US" smtClean="0"/>
              <a:t> on every iteration</a:t>
            </a:r>
          </a:p>
          <a:p>
            <a:pPr lvl="1" eaLnBrk="1" hangingPunct="1"/>
            <a:r>
              <a:rPr lang="en-US" smtClean="0"/>
              <a:t>Why couldn’t compiler optimize this away?</a:t>
            </a:r>
          </a:p>
        </p:txBody>
      </p:sp>
      <p:sp>
        <p:nvSpPr>
          <p:cNvPr id="18436" name="Rectangle 3"/>
          <p:cNvSpPr>
            <a:spLocks noChangeArrowheads="1"/>
          </p:cNvSpPr>
          <p:nvPr/>
        </p:nvSpPr>
        <p:spPr bwMode="auto">
          <a:xfrm>
            <a:off x="1750166" y="3650943"/>
            <a:ext cx="5876490" cy="1665953"/>
          </a:xfrm>
          <a:prstGeom prst="rect">
            <a:avLst/>
          </a:prstGeom>
          <a:solidFill>
            <a:srgbClr val="F1C7C7"/>
          </a:solidFill>
          <a:ln w="57150" cmpd="thickThin">
            <a:solidFill>
              <a:schemeClr val="tx1"/>
            </a:solidFill>
            <a:miter lim="800000"/>
            <a:headEnd/>
            <a:tailEnd/>
          </a:ln>
        </p:spPr>
        <p:txBody>
          <a:bodyPr wrap="none" lIns="89271" tIns="43848" rIns="89271" bIns="43848">
            <a:spAutoFit/>
          </a:bodyPr>
          <a:lstStyle/>
          <a:p>
            <a:pPr algn="l">
              <a:lnSpc>
                <a:spcPct val="100000"/>
              </a:lnSpc>
            </a:pPr>
            <a:r>
              <a:rPr lang="en-US" sz="1400" dirty="0">
                <a:latin typeface="Courier New" pitchFamily="49" charset="0"/>
              </a:rPr>
              <a:t># sum_rows1 inner loop</a:t>
            </a:r>
          </a:p>
          <a:p>
            <a:r>
              <a:rPr lang="en-US" sz="1400" dirty="0">
                <a:latin typeface="Courier New" pitchFamily="49" charset="0"/>
              </a:rPr>
              <a:t>.L4:</a:t>
            </a:r>
          </a:p>
          <a:p>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(%rsi,%rax,8), %xmm0	# FP load</a:t>
            </a:r>
          </a:p>
          <a:p>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%xmm0		# FP add</a:t>
            </a:r>
          </a:p>
          <a:p>
            <a:r>
              <a:rPr lang="en-US" sz="1400" dirty="0">
                <a:latin typeface="Courier New" pitchFamily="49" charset="0"/>
              </a:rPr>
              <a:t>        </a:t>
            </a:r>
            <a:r>
              <a:rPr lang="en-US" sz="1400" dirty="0" err="1">
                <a:latin typeface="Courier New" pitchFamily="49" charset="0"/>
              </a:rPr>
              <a:t>movsd</a:t>
            </a:r>
            <a:r>
              <a:rPr lang="en-US" sz="1400" dirty="0">
                <a:latin typeface="Courier New" pitchFamily="49" charset="0"/>
              </a:rPr>
              <a:t>   %xmm0, (%rsi,%rax,8)	# FP store</a:t>
            </a: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.L4</a:t>
            </a:r>
          </a:p>
        </p:txBody>
      </p:sp>
      <p:sp>
        <p:nvSpPr>
          <p:cNvPr id="18437" name="Line 4"/>
          <p:cNvSpPr>
            <a:spLocks noChangeShapeType="1"/>
          </p:cNvSpPr>
          <p:nvPr/>
        </p:nvSpPr>
        <p:spPr bwMode="auto">
          <a:xfrm>
            <a:off x="2282825" y="2738120"/>
            <a:ext cx="608753" cy="456353"/>
          </a:xfrm>
          <a:prstGeom prst="line">
            <a:avLst/>
          </a:prstGeom>
          <a:noFill/>
          <a:ln w="25400">
            <a:solidFill>
              <a:schemeClr val="tx1"/>
            </a:solidFill>
            <a:round/>
            <a:headEnd/>
            <a:tailEnd type="triangle" w="med" len="med"/>
          </a:ln>
        </p:spPr>
        <p:txBody>
          <a:bodyPr wrap="none" lIns="90219" tIns="45102" rIns="90219" bIns="45102" anchor="ctr"/>
          <a:lstStyle/>
          <a:p>
            <a:endParaRPr lang="en-US"/>
          </a:p>
        </p:txBody>
      </p:sp>
      <p:sp>
        <p:nvSpPr>
          <p:cNvPr id="18438" name="Rectangle 7"/>
          <p:cNvSpPr>
            <a:spLocks noChangeArrowheads="1"/>
          </p:cNvSpPr>
          <p:nvPr/>
        </p:nvSpPr>
        <p:spPr bwMode="auto">
          <a:xfrm>
            <a:off x="532659" y="1140883"/>
            <a:ext cx="5123674" cy="2269090"/>
          </a:xfrm>
          <a:prstGeom prst="rect">
            <a:avLst/>
          </a:prstGeom>
          <a:solidFill>
            <a:srgbClr val="F6F5BD"/>
          </a:solidFill>
          <a:ln w="57150" cmpd="thickThin">
            <a:solidFill>
              <a:schemeClr val="tx1"/>
            </a:solidFill>
            <a:miter lim="800000"/>
            <a:headEnd/>
            <a:tailEnd/>
          </a:ln>
        </p:spPr>
        <p:txBody>
          <a:bodyPr wrap="none" lIns="89271" tIns="43848" rIns="89271" bIns="43848">
            <a:spAutoFit/>
          </a:bodyPr>
          <a:lstStyle/>
          <a:p>
            <a:pPr algn="l">
              <a:lnSpc>
                <a:spcPct val="100000"/>
              </a:lnSpc>
            </a:pPr>
            <a:r>
              <a:rPr lang="en-US" sz="1400" dirty="0">
                <a:latin typeface="Courier New" pitchFamily="49" charset="0"/>
              </a:rPr>
              <a:t>/* Sum rows is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sum_rows1(double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Tree>
    <p:extLst>
      <p:ext uri="{BB962C8B-B14F-4D97-AF65-F5344CB8AC3E}">
        <p14:creationId xmlns:p14="http://schemas.microsoft.com/office/powerpoint/2010/main" val="30541606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pPr eaLnBrk="1" hangingPunct="1">
              <a:defRPr/>
            </a:pPr>
            <a:r>
              <a:rPr lang="en-US" smtClean="0"/>
              <a:t>Memory Aliasing</a:t>
            </a:r>
          </a:p>
        </p:txBody>
      </p:sp>
      <p:sp>
        <p:nvSpPr>
          <p:cNvPr id="19459" name="Rectangle 3"/>
          <p:cNvSpPr>
            <a:spLocks noGrp="1" noChangeArrowheads="1"/>
          </p:cNvSpPr>
          <p:nvPr>
            <p:ph idx="1"/>
          </p:nvPr>
        </p:nvSpPr>
        <p:spPr>
          <a:xfrm>
            <a:off x="290226" y="5628393"/>
            <a:ext cx="8295849" cy="804957"/>
          </a:xfrm>
        </p:spPr>
        <p:txBody>
          <a:bodyPr/>
          <a:lstStyle/>
          <a:p>
            <a:pPr lvl="1" eaLnBrk="1" hangingPunct="1"/>
            <a:r>
              <a:rPr lang="en-US" smtClean="0"/>
              <a:t>Code updates </a:t>
            </a:r>
            <a:r>
              <a:rPr lang="en-US" smtClean="0">
                <a:latin typeface="Courier New" pitchFamily="49" charset="0"/>
              </a:rPr>
              <a:t>b[i]</a:t>
            </a:r>
            <a:r>
              <a:rPr lang="en-US" smtClean="0"/>
              <a:t> on every iteration</a:t>
            </a:r>
          </a:p>
          <a:p>
            <a:pPr lvl="1" eaLnBrk="1" hangingPunct="1"/>
            <a:r>
              <a:rPr lang="en-US" smtClean="0"/>
              <a:t>Must consider possibility that these updates will affect program behavior</a:t>
            </a:r>
          </a:p>
        </p:txBody>
      </p:sp>
      <p:sp>
        <p:nvSpPr>
          <p:cNvPr id="19460" name="Line 5"/>
          <p:cNvSpPr>
            <a:spLocks noChangeShapeType="1"/>
          </p:cNvSpPr>
          <p:nvPr/>
        </p:nvSpPr>
        <p:spPr bwMode="auto">
          <a:xfrm>
            <a:off x="2282825" y="2738120"/>
            <a:ext cx="608753" cy="456353"/>
          </a:xfrm>
          <a:prstGeom prst="line">
            <a:avLst/>
          </a:prstGeom>
          <a:noFill/>
          <a:ln w="25400">
            <a:solidFill>
              <a:schemeClr val="tx1"/>
            </a:solidFill>
            <a:round/>
            <a:headEnd/>
            <a:tailEnd type="triangle" w="med" len="med"/>
          </a:ln>
        </p:spPr>
        <p:txBody>
          <a:bodyPr wrap="none" lIns="90219" tIns="45102" rIns="90219" bIns="45102" anchor="ctr"/>
          <a:lstStyle/>
          <a:p>
            <a:endParaRPr lang="en-US"/>
          </a:p>
        </p:txBody>
      </p:sp>
      <p:sp>
        <p:nvSpPr>
          <p:cNvPr id="19461" name="Rectangle 6"/>
          <p:cNvSpPr>
            <a:spLocks noChangeArrowheads="1"/>
          </p:cNvSpPr>
          <p:nvPr/>
        </p:nvSpPr>
        <p:spPr bwMode="auto">
          <a:xfrm>
            <a:off x="532659" y="1140883"/>
            <a:ext cx="5123674" cy="2269090"/>
          </a:xfrm>
          <a:prstGeom prst="rect">
            <a:avLst/>
          </a:prstGeom>
          <a:solidFill>
            <a:srgbClr val="F6F5BD"/>
          </a:solidFill>
          <a:ln w="57150" cmpd="thickThin">
            <a:solidFill>
              <a:schemeClr val="tx1"/>
            </a:solidFill>
            <a:miter lim="800000"/>
            <a:headEnd/>
            <a:tailEnd/>
          </a:ln>
        </p:spPr>
        <p:txBody>
          <a:bodyPr wrap="none" lIns="89271" tIns="43848" rIns="89271" bIns="43848">
            <a:spAutoFit/>
          </a:bodyPr>
          <a:lstStyle/>
          <a:p>
            <a:pPr algn="l">
              <a:lnSpc>
                <a:spcPct val="100000"/>
              </a:lnSpc>
            </a:pPr>
            <a:r>
              <a:rPr lang="en-US" sz="1400">
                <a:latin typeface="Courier New" pitchFamily="49" charset="0"/>
              </a:rPr>
              <a:t>/* Sum rows is of n X n matrix a</a:t>
            </a:r>
          </a:p>
          <a:p>
            <a:pPr algn="l">
              <a:lnSpc>
                <a:spcPct val="100000"/>
              </a:lnSpc>
            </a:pPr>
            <a:r>
              <a:rPr lang="en-US" sz="1400">
                <a:latin typeface="Courier New" pitchFamily="49" charset="0"/>
              </a:rPr>
              <a:t>   and store in vector b  */</a:t>
            </a:r>
          </a:p>
          <a:p>
            <a:pPr algn="l">
              <a:lnSpc>
                <a:spcPct val="100000"/>
              </a:lnSpc>
            </a:pPr>
            <a:r>
              <a:rPr lang="en-US" sz="1400">
                <a:latin typeface="Courier New" pitchFamily="49" charset="0"/>
              </a:rPr>
              <a:t>void sum_rows1(double *a, double *b, long n) {</a:t>
            </a:r>
          </a:p>
          <a:p>
            <a:pPr algn="l">
              <a:lnSpc>
                <a:spcPct val="100000"/>
              </a:lnSpc>
            </a:pPr>
            <a:r>
              <a:rPr lang="en-US" sz="1400">
                <a:latin typeface="Courier New" pitchFamily="49" charset="0"/>
              </a:rPr>
              <a:t>    long i, j;</a:t>
            </a:r>
          </a:p>
          <a:p>
            <a:pPr algn="l">
              <a:lnSpc>
                <a:spcPct val="100000"/>
              </a:lnSpc>
            </a:pPr>
            <a:r>
              <a:rPr lang="en-US" sz="1400">
                <a:latin typeface="Courier New" pitchFamily="49" charset="0"/>
              </a:rPr>
              <a:t>    for (i = 0; i &lt; n; i++) {</a:t>
            </a:r>
          </a:p>
          <a:p>
            <a:pPr algn="l">
              <a:lnSpc>
                <a:spcPct val="100000"/>
              </a:lnSpc>
            </a:pPr>
            <a:r>
              <a:rPr lang="en-US" sz="1400">
                <a:latin typeface="Courier New" pitchFamily="49" charset="0"/>
              </a:rPr>
              <a:t>	b[i] = 0;</a:t>
            </a:r>
          </a:p>
          <a:p>
            <a:pPr algn="l">
              <a:lnSpc>
                <a:spcPct val="100000"/>
              </a:lnSpc>
            </a:pPr>
            <a:r>
              <a:rPr lang="en-US" sz="1400">
                <a:latin typeface="Courier New" pitchFamily="49" charset="0"/>
              </a:rPr>
              <a:t>	for (j = 0; j &lt; n; j++)</a:t>
            </a:r>
          </a:p>
          <a:p>
            <a:pPr algn="l">
              <a:lnSpc>
                <a:spcPct val="100000"/>
              </a:lnSpc>
            </a:pPr>
            <a:r>
              <a:rPr lang="en-US" sz="1400">
                <a:latin typeface="Courier New" pitchFamily="49" charset="0"/>
              </a:rPr>
              <a:t>	    b[i] += a[i*n + j];</a:t>
            </a:r>
          </a:p>
          <a:p>
            <a:pPr algn="l">
              <a:lnSpc>
                <a:spcPct val="100000"/>
              </a:lnSpc>
            </a:pPr>
            <a:r>
              <a:rPr lang="en-US" sz="1400">
                <a:latin typeface="Courier New" pitchFamily="49" charset="0"/>
              </a:rPr>
              <a:t>    }</a:t>
            </a:r>
          </a:p>
          <a:p>
            <a:pPr algn="l">
              <a:lnSpc>
                <a:spcPct val="100000"/>
              </a:lnSpc>
            </a:pPr>
            <a:r>
              <a:rPr lang="en-US" sz="1400">
                <a:latin typeface="Courier New" pitchFamily="49" charset="0"/>
              </a:rPr>
              <a:t>}</a:t>
            </a:r>
          </a:p>
        </p:txBody>
      </p:sp>
      <p:sp>
        <p:nvSpPr>
          <p:cNvPr id="19462" name="Rectangle 7"/>
          <p:cNvSpPr>
            <a:spLocks noChangeArrowheads="1"/>
          </p:cNvSpPr>
          <p:nvPr/>
        </p:nvSpPr>
        <p:spPr bwMode="auto">
          <a:xfrm>
            <a:off x="532659" y="3726886"/>
            <a:ext cx="2308190" cy="1844428"/>
          </a:xfrm>
          <a:prstGeom prst="rect">
            <a:avLst/>
          </a:prstGeom>
          <a:solidFill>
            <a:srgbClr val="D5F1CF"/>
          </a:solidFill>
          <a:ln w="57150" cmpd="thickThin">
            <a:solidFill>
              <a:schemeClr val="tx1"/>
            </a:solidFill>
            <a:miter lim="800000"/>
            <a:headEnd/>
            <a:tailEnd/>
          </a:ln>
        </p:spPr>
        <p:txBody>
          <a:bodyPr lIns="89271" tIns="43848" rIns="89271" bIns="43848">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4,   8,  16,</a:t>
            </a:r>
          </a:p>
          <a:p>
            <a:pPr algn="l">
              <a:lnSpc>
                <a:spcPct val="100000"/>
              </a:lnSpc>
            </a:pPr>
            <a:r>
              <a:rPr lang="en-US" sz="1400" dirty="0">
                <a:latin typeface="Courier New" pitchFamily="49" charset="0"/>
              </a:rPr>
              <a:t>   32,  64, 128};</a:t>
            </a:r>
          </a:p>
          <a:p>
            <a:pPr algn="l">
              <a:lnSpc>
                <a:spcPct val="100000"/>
              </a:lnSpc>
            </a:pPr>
            <a:endParaRPr lang="en-US" sz="1400" dirty="0">
              <a:latin typeface="Courier New" pitchFamily="49" charset="0"/>
            </a:endParaRPr>
          </a:p>
          <a:p>
            <a:pPr algn="l">
              <a:lnSpc>
                <a:spcPct val="100000"/>
              </a:lnSpc>
            </a:pPr>
            <a:r>
              <a:rPr lang="en-US" sz="1400" dirty="0">
                <a:latin typeface="Courier New" pitchFamily="49" charset="0"/>
              </a:rPr>
              <a:t>double B[3] = A+3;</a:t>
            </a:r>
          </a:p>
          <a:p>
            <a:pPr algn="l">
              <a:lnSpc>
                <a:spcPct val="100000"/>
              </a:lnSpc>
            </a:pPr>
            <a:endParaRPr lang="en-US" sz="1400" dirty="0">
              <a:latin typeface="Courier New" pitchFamily="49" charset="0"/>
            </a:endParaRPr>
          </a:p>
          <a:p>
            <a:pPr algn="l">
              <a:lnSpc>
                <a:spcPct val="100000"/>
              </a:lnSpc>
            </a:pPr>
            <a:r>
              <a:rPr lang="en-US" sz="1400" dirty="0">
                <a:latin typeface="Courier New" pitchFamily="49" charset="0"/>
              </a:rPr>
              <a:t>sum_rows1(A, B, 3);</a:t>
            </a:r>
          </a:p>
        </p:txBody>
      </p:sp>
      <p:sp>
        <p:nvSpPr>
          <p:cNvPr id="777224" name="Rectangle 8"/>
          <p:cNvSpPr>
            <a:spLocks noChangeArrowheads="1"/>
          </p:cNvSpPr>
          <p:nvPr/>
        </p:nvSpPr>
        <p:spPr bwMode="auto">
          <a:xfrm>
            <a:off x="5909980" y="4259298"/>
            <a:ext cx="2308190" cy="305068"/>
          </a:xfrm>
          <a:prstGeom prst="rect">
            <a:avLst/>
          </a:prstGeom>
          <a:solidFill>
            <a:schemeClr val="accent6">
              <a:lumMod val="20000"/>
              <a:lumOff val="80000"/>
            </a:schemeClr>
          </a:solidFill>
          <a:ln w="57150" cmpd="thickThin">
            <a:solidFill>
              <a:schemeClr val="tx1"/>
            </a:solidFill>
            <a:miter lim="800000"/>
            <a:headEnd/>
            <a:tailEnd/>
          </a:ln>
        </p:spPr>
        <p:txBody>
          <a:bodyPr lIns="89271" tIns="43848" rIns="89271" bIns="43848">
            <a:spAutoFit/>
          </a:bodyPr>
          <a:lstStyle/>
          <a:p>
            <a:pPr algn="l">
              <a:lnSpc>
                <a:spcPct val="100000"/>
              </a:lnSpc>
            </a:pPr>
            <a:r>
              <a:rPr lang="en-US" sz="1400">
                <a:latin typeface="Courier New" pitchFamily="49" charset="0"/>
              </a:rPr>
              <a:t>i = 0: [3, 8, 16]</a:t>
            </a:r>
          </a:p>
        </p:txBody>
      </p:sp>
      <p:sp>
        <p:nvSpPr>
          <p:cNvPr id="19464" name="Rectangle 9"/>
          <p:cNvSpPr>
            <a:spLocks noChangeArrowheads="1"/>
          </p:cNvSpPr>
          <p:nvPr/>
        </p:nvSpPr>
        <p:spPr bwMode="auto">
          <a:xfrm>
            <a:off x="5909980" y="3802945"/>
            <a:ext cx="2308190" cy="305068"/>
          </a:xfrm>
          <a:prstGeom prst="rect">
            <a:avLst/>
          </a:prstGeom>
          <a:solidFill>
            <a:schemeClr val="accent6">
              <a:lumMod val="20000"/>
              <a:lumOff val="80000"/>
            </a:schemeClr>
          </a:solidFill>
          <a:ln w="57150" cmpd="thickThin">
            <a:solidFill>
              <a:schemeClr val="tx1"/>
            </a:solidFill>
            <a:miter lim="800000"/>
            <a:headEnd/>
            <a:tailEnd/>
          </a:ln>
        </p:spPr>
        <p:txBody>
          <a:bodyPr lIns="89271" tIns="43848" rIns="89271" bIns="43848">
            <a:spAutoFit/>
          </a:bodyPr>
          <a:lstStyle/>
          <a:p>
            <a:pPr algn="l">
              <a:lnSpc>
                <a:spcPct val="100000"/>
              </a:lnSpc>
            </a:pPr>
            <a:r>
              <a:rPr lang="en-US" sz="1400">
                <a:latin typeface="Courier New" pitchFamily="49" charset="0"/>
              </a:rPr>
              <a:t>init:  [4, 8, 16]</a:t>
            </a:r>
          </a:p>
        </p:txBody>
      </p:sp>
      <p:sp>
        <p:nvSpPr>
          <p:cNvPr id="777226" name="Rectangle 10"/>
          <p:cNvSpPr>
            <a:spLocks noChangeArrowheads="1"/>
          </p:cNvSpPr>
          <p:nvPr/>
        </p:nvSpPr>
        <p:spPr bwMode="auto">
          <a:xfrm>
            <a:off x="5909980" y="4715651"/>
            <a:ext cx="2308190" cy="305068"/>
          </a:xfrm>
          <a:prstGeom prst="rect">
            <a:avLst/>
          </a:prstGeom>
          <a:solidFill>
            <a:schemeClr val="accent6">
              <a:lumMod val="20000"/>
              <a:lumOff val="80000"/>
            </a:schemeClr>
          </a:solidFill>
          <a:ln w="57150" cmpd="thickThin">
            <a:solidFill>
              <a:schemeClr val="tx1"/>
            </a:solidFill>
            <a:miter lim="800000"/>
            <a:headEnd/>
            <a:tailEnd/>
          </a:ln>
        </p:spPr>
        <p:txBody>
          <a:bodyPr lIns="89271" tIns="43848" rIns="89271" bIns="43848">
            <a:spAutoFit/>
          </a:bodyPr>
          <a:lstStyle/>
          <a:p>
            <a:pPr algn="l">
              <a:lnSpc>
                <a:spcPct val="100000"/>
              </a:lnSpc>
            </a:pPr>
            <a:r>
              <a:rPr lang="en-US" sz="1400">
                <a:latin typeface="Courier New" pitchFamily="49" charset="0"/>
              </a:rPr>
              <a:t>i = 1: [3, 22, 16]</a:t>
            </a:r>
          </a:p>
        </p:txBody>
      </p:sp>
      <p:sp>
        <p:nvSpPr>
          <p:cNvPr id="777227" name="Rectangle 11"/>
          <p:cNvSpPr>
            <a:spLocks noChangeArrowheads="1"/>
          </p:cNvSpPr>
          <p:nvPr/>
        </p:nvSpPr>
        <p:spPr bwMode="auto">
          <a:xfrm>
            <a:off x="5909980" y="5194189"/>
            <a:ext cx="2308190" cy="305068"/>
          </a:xfrm>
          <a:prstGeom prst="rect">
            <a:avLst/>
          </a:prstGeom>
          <a:solidFill>
            <a:schemeClr val="accent6">
              <a:lumMod val="20000"/>
              <a:lumOff val="80000"/>
            </a:schemeClr>
          </a:solidFill>
          <a:ln w="57150" cmpd="thickThin">
            <a:solidFill>
              <a:schemeClr val="tx1"/>
            </a:solidFill>
            <a:miter lim="800000"/>
            <a:headEnd/>
            <a:tailEnd/>
          </a:ln>
        </p:spPr>
        <p:txBody>
          <a:bodyPr lIns="89271" tIns="43848" rIns="89271" bIns="43848">
            <a:spAutoFit/>
          </a:bodyPr>
          <a:lstStyle/>
          <a:p>
            <a:pPr algn="l">
              <a:lnSpc>
                <a:spcPct val="100000"/>
              </a:lnSpc>
            </a:pPr>
            <a:r>
              <a:rPr lang="en-US" sz="1400">
                <a:latin typeface="Courier New" pitchFamily="49" charset="0"/>
              </a:rPr>
              <a:t>i = 2: [3, 22, 224]</a:t>
            </a:r>
          </a:p>
        </p:txBody>
      </p:sp>
      <p:sp>
        <p:nvSpPr>
          <p:cNvPr id="19467" name="Text Box 12"/>
          <p:cNvSpPr txBox="1">
            <a:spLocks noChangeArrowheads="1"/>
          </p:cNvSpPr>
          <p:nvPr/>
        </p:nvSpPr>
        <p:spPr bwMode="auto">
          <a:xfrm>
            <a:off x="5783157" y="3346708"/>
            <a:ext cx="1256942" cy="346101"/>
          </a:xfrm>
          <a:prstGeom prst="rect">
            <a:avLst/>
          </a:prstGeom>
          <a:noFill/>
          <a:ln w="19050">
            <a:noFill/>
            <a:miter lim="800000"/>
            <a:headEnd/>
            <a:tailEnd type="none" w="sm" len="sm"/>
          </a:ln>
        </p:spPr>
        <p:txBody>
          <a:bodyPr wrap="none" lIns="45102" tIns="45102" rIns="45102" bIns="45102">
            <a:spAutoFit/>
          </a:bodyPr>
          <a:lstStyle/>
          <a:p>
            <a:pPr algn="l"/>
            <a:r>
              <a:rPr lang="en-US"/>
              <a:t>Value of </a:t>
            </a:r>
            <a:r>
              <a:rPr lang="en-US">
                <a:latin typeface="Courier New" pitchFamily="49" charset="0"/>
              </a:rPr>
              <a:t>B</a:t>
            </a:r>
            <a:r>
              <a:rPr lang="en-US"/>
              <a:t>:</a:t>
            </a:r>
          </a:p>
        </p:txBody>
      </p:sp>
    </p:spTree>
    <p:extLst>
      <p:ext uri="{BB962C8B-B14F-4D97-AF65-F5344CB8AC3E}">
        <p14:creationId xmlns:p14="http://schemas.microsoft.com/office/powerpoint/2010/main" val="41872245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7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72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7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381000" y="304800"/>
            <a:ext cx="8521700" cy="571500"/>
          </a:xfrm>
          <a:effectLst>
            <a:outerShdw blurRad="63500" dist="53882" dir="2700000" algn="ctr" rotWithShape="0">
              <a:srgbClr val="969696"/>
            </a:outerShdw>
          </a:effectLst>
        </p:spPr>
        <p:txBody>
          <a:bodyPr/>
          <a:lstStyle/>
          <a:p>
            <a:pPr eaLnBrk="1" hangingPunct="1">
              <a:defRPr/>
            </a:pPr>
            <a:r>
              <a:rPr lang="en-US" smtClean="0">
                <a:cs typeface="+mj-cs"/>
              </a:rPr>
              <a:t>Limitations of Optimizing Compilers</a:t>
            </a:r>
          </a:p>
        </p:txBody>
      </p:sp>
      <p:sp>
        <p:nvSpPr>
          <p:cNvPr id="384003" name="Rectangle 3"/>
          <p:cNvSpPr>
            <a:spLocks noGrp="1" noChangeArrowheads="1"/>
          </p:cNvSpPr>
          <p:nvPr>
            <p:ph type="body" idx="1"/>
          </p:nvPr>
        </p:nvSpPr>
        <p:spPr>
          <a:xfrm>
            <a:off x="290629" y="1065329"/>
            <a:ext cx="8294687" cy="5210175"/>
          </a:xfrm>
        </p:spPr>
        <p:txBody>
          <a:bodyPr lIns="89109" rIns="89109"/>
          <a:lstStyle/>
          <a:p>
            <a:pPr marL="379936" indent="-379936" eaLnBrk="1" hangingPunct="1">
              <a:defRPr/>
            </a:pPr>
            <a:r>
              <a:rPr lang="en-US" sz="2000">
                <a:latin typeface="Helvetica" charset="0"/>
                <a:ea typeface="ＭＳ Ｐゴシック" charset="0"/>
                <a:cs typeface="ＭＳ Ｐゴシック" charset="0"/>
              </a:rPr>
              <a:t>Operate Under Fundamental Constraint</a:t>
            </a:r>
          </a:p>
          <a:p>
            <a:pPr marL="733292" lvl="1" indent="-242347" eaLnBrk="1" hangingPunct="1">
              <a:defRPr/>
            </a:pPr>
            <a:r>
              <a:rPr lang="en-US" sz="1800">
                <a:latin typeface="Helvetica" charset="0"/>
                <a:ea typeface="ＭＳ Ｐゴシック" charset="0"/>
              </a:rPr>
              <a:t>Must not cause any change in program behavior under any possible condition</a:t>
            </a:r>
          </a:p>
          <a:p>
            <a:pPr marL="733292" lvl="1" indent="-242347" eaLnBrk="1" hangingPunct="1">
              <a:defRPr/>
            </a:pPr>
            <a:r>
              <a:rPr lang="en-US" sz="1800">
                <a:latin typeface="Helvetica" charset="0"/>
                <a:ea typeface="ＭＳ Ｐゴシック" charset="0"/>
              </a:rPr>
              <a:t>Often prevents it from making optimizations when would only affect behavior under pathological conditions.</a:t>
            </a:r>
          </a:p>
          <a:p>
            <a:pPr marL="379936" indent="-379936" eaLnBrk="1" hangingPunct="1">
              <a:defRPr/>
            </a:pPr>
            <a:r>
              <a:rPr lang="en-US" sz="2000">
                <a:latin typeface="Helvetica" charset="0"/>
                <a:ea typeface="ＭＳ Ｐゴシック" charset="0"/>
                <a:cs typeface="ＭＳ Ｐゴシック" charset="0"/>
              </a:rPr>
              <a:t>Behavior that may be obvious to the programmer can  be obfuscated by languages and coding styles</a:t>
            </a:r>
          </a:p>
          <a:p>
            <a:pPr marL="733292" lvl="1" indent="-242347" eaLnBrk="1" hangingPunct="1">
              <a:defRPr/>
            </a:pPr>
            <a:r>
              <a:rPr lang="en-US" sz="1800">
                <a:latin typeface="Helvetica" charset="0"/>
                <a:ea typeface="ＭＳ Ｐゴシック" charset="0"/>
              </a:rPr>
              <a:t>e.g., data ranges may be more limited than variable types suggest</a:t>
            </a:r>
          </a:p>
          <a:p>
            <a:pPr marL="379936" indent="-379936" eaLnBrk="1" hangingPunct="1">
              <a:defRPr/>
            </a:pPr>
            <a:r>
              <a:rPr lang="en-US" sz="2000">
                <a:latin typeface="Helvetica" charset="0"/>
                <a:ea typeface="ＭＳ Ｐゴシック" charset="0"/>
                <a:cs typeface="ＭＳ Ｐゴシック" charset="0"/>
              </a:rPr>
              <a:t>Most analysis is performed only within procedures</a:t>
            </a:r>
          </a:p>
          <a:p>
            <a:pPr marL="733292" lvl="1" indent="-242347" eaLnBrk="1" hangingPunct="1">
              <a:defRPr/>
            </a:pPr>
            <a:r>
              <a:rPr lang="en-US" sz="1800">
                <a:latin typeface="Helvetica" charset="0"/>
                <a:ea typeface="ＭＳ Ｐゴシック" charset="0"/>
              </a:rPr>
              <a:t>whole-program analysis is too expensive in most cases</a:t>
            </a:r>
          </a:p>
          <a:p>
            <a:pPr marL="379936" indent="-379936" eaLnBrk="1" hangingPunct="1">
              <a:defRPr/>
            </a:pPr>
            <a:r>
              <a:rPr lang="en-US" sz="2000">
                <a:latin typeface="Helvetica" charset="0"/>
                <a:ea typeface="ＭＳ Ｐゴシック" charset="0"/>
                <a:cs typeface="ＭＳ Ｐゴシック" charset="0"/>
              </a:rPr>
              <a:t>Most analysis is based only on </a:t>
            </a:r>
            <a:r>
              <a:rPr lang="en-US" sz="2000" i="1">
                <a:latin typeface="Helvetica" charset="0"/>
                <a:ea typeface="ＭＳ Ｐゴシック" charset="0"/>
                <a:cs typeface="ＭＳ Ｐゴシック" charset="0"/>
              </a:rPr>
              <a:t>static</a:t>
            </a:r>
            <a:r>
              <a:rPr lang="en-US" sz="2000">
                <a:latin typeface="Helvetica" charset="0"/>
                <a:ea typeface="ＭＳ Ｐゴシック" charset="0"/>
                <a:cs typeface="ＭＳ Ｐゴシック" charset="0"/>
              </a:rPr>
              <a:t> information</a:t>
            </a:r>
          </a:p>
          <a:p>
            <a:pPr marL="733292" lvl="1" indent="-242347" eaLnBrk="1" hangingPunct="1">
              <a:defRPr/>
            </a:pPr>
            <a:r>
              <a:rPr lang="en-US" sz="1800">
                <a:latin typeface="Helvetica" charset="0"/>
                <a:ea typeface="ＭＳ Ｐゴシック" charset="0"/>
              </a:rPr>
              <a:t>compiler has difficulty anticipating run-time inputs</a:t>
            </a:r>
          </a:p>
          <a:p>
            <a:pPr marL="379936" indent="-379936" eaLnBrk="1" hangingPunct="1">
              <a:defRPr/>
            </a:pPr>
            <a:r>
              <a:rPr lang="en-US" sz="2000">
                <a:latin typeface="Helvetica" charset="0"/>
                <a:ea typeface="ＭＳ Ｐゴシック" charset="0"/>
                <a:cs typeface="ＭＳ Ｐゴシック" charset="0"/>
              </a:rPr>
              <a:t>When in doubt, the compiler must be conservative</a:t>
            </a:r>
          </a:p>
          <a:p>
            <a:pPr marL="733292" lvl="1" indent="-242347" eaLnBrk="1" hangingPunct="1">
              <a:defRPr/>
            </a:pPr>
            <a:r>
              <a:rPr lang="en-US" sz="1800">
                <a:latin typeface="Helvetica" charset="0"/>
                <a:ea typeface="ＭＳ Ｐゴシック" charset="0"/>
              </a:rPr>
              <a:t>potential memory aliasing</a:t>
            </a:r>
          </a:p>
          <a:p>
            <a:pPr marL="733292" lvl="1" indent="-242347" eaLnBrk="1" hangingPunct="1">
              <a:defRPr/>
            </a:pPr>
            <a:r>
              <a:rPr lang="en-US" sz="1800">
                <a:latin typeface="Helvetica" charset="0"/>
                <a:ea typeface="ＭＳ Ｐゴシック" charset="0"/>
              </a:rPr>
              <a:t>potential procedure side-effects</a:t>
            </a:r>
          </a:p>
          <a:p>
            <a:pPr marL="379936" indent="-379936" eaLnBrk="1" hangingPunct="1">
              <a:defRPr/>
            </a:pPr>
            <a:endParaRPr lang="en-US" sz="2000">
              <a:latin typeface="Helvetica" charset="0"/>
              <a:ea typeface="ＭＳ Ｐゴシック" charset="0"/>
              <a:cs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animEffect transition="in" filter="fade">
                                      <p:cBhvr>
                                        <p:cTn id="7" dur="500"/>
                                        <p:tgtEl>
                                          <p:spTgt spid="3840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4003">
                                            <p:txEl>
                                              <p:pRg st="1" end="1"/>
                                            </p:txEl>
                                          </p:spTgt>
                                        </p:tgtEl>
                                        <p:attrNameLst>
                                          <p:attrName>style.visibility</p:attrName>
                                        </p:attrNameLst>
                                      </p:cBhvr>
                                      <p:to>
                                        <p:strVal val="visible"/>
                                      </p:to>
                                    </p:set>
                                    <p:animEffect transition="in" filter="fade">
                                      <p:cBhvr>
                                        <p:cTn id="10" dur="500"/>
                                        <p:tgtEl>
                                          <p:spTgt spid="3840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4003">
                                            <p:txEl>
                                              <p:pRg st="2" end="2"/>
                                            </p:txEl>
                                          </p:spTgt>
                                        </p:tgtEl>
                                        <p:attrNameLst>
                                          <p:attrName>style.visibility</p:attrName>
                                        </p:attrNameLst>
                                      </p:cBhvr>
                                      <p:to>
                                        <p:strVal val="visible"/>
                                      </p:to>
                                    </p:set>
                                    <p:animEffect transition="in" filter="fade">
                                      <p:cBhvr>
                                        <p:cTn id="13" dur="500"/>
                                        <p:tgtEl>
                                          <p:spTgt spid="3840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4003">
                                            <p:txEl>
                                              <p:pRg st="3" end="3"/>
                                            </p:txEl>
                                          </p:spTgt>
                                        </p:tgtEl>
                                        <p:attrNameLst>
                                          <p:attrName>style.visibility</p:attrName>
                                        </p:attrNameLst>
                                      </p:cBhvr>
                                      <p:to>
                                        <p:strVal val="visible"/>
                                      </p:to>
                                    </p:set>
                                    <p:animEffect transition="in" filter="fade">
                                      <p:cBhvr>
                                        <p:cTn id="18" dur="500"/>
                                        <p:tgtEl>
                                          <p:spTgt spid="38400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4003">
                                            <p:txEl>
                                              <p:pRg st="4" end="4"/>
                                            </p:txEl>
                                          </p:spTgt>
                                        </p:tgtEl>
                                        <p:attrNameLst>
                                          <p:attrName>style.visibility</p:attrName>
                                        </p:attrNameLst>
                                      </p:cBhvr>
                                      <p:to>
                                        <p:strVal val="visible"/>
                                      </p:to>
                                    </p:set>
                                    <p:animEffect transition="in" filter="fade">
                                      <p:cBhvr>
                                        <p:cTn id="21" dur="500"/>
                                        <p:tgtEl>
                                          <p:spTgt spid="38400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84003">
                                            <p:txEl>
                                              <p:pRg st="5" end="5"/>
                                            </p:txEl>
                                          </p:spTgt>
                                        </p:tgtEl>
                                        <p:attrNameLst>
                                          <p:attrName>style.visibility</p:attrName>
                                        </p:attrNameLst>
                                      </p:cBhvr>
                                      <p:to>
                                        <p:strVal val="visible"/>
                                      </p:to>
                                    </p:set>
                                    <p:animEffect transition="in" filter="fade">
                                      <p:cBhvr>
                                        <p:cTn id="26" dur="500"/>
                                        <p:tgtEl>
                                          <p:spTgt spid="38400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4003">
                                            <p:txEl>
                                              <p:pRg st="6" end="6"/>
                                            </p:txEl>
                                          </p:spTgt>
                                        </p:tgtEl>
                                        <p:attrNameLst>
                                          <p:attrName>style.visibility</p:attrName>
                                        </p:attrNameLst>
                                      </p:cBhvr>
                                      <p:to>
                                        <p:strVal val="visible"/>
                                      </p:to>
                                    </p:set>
                                    <p:animEffect transition="in" filter="fade">
                                      <p:cBhvr>
                                        <p:cTn id="29" dur="500"/>
                                        <p:tgtEl>
                                          <p:spTgt spid="38400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84003">
                                            <p:txEl>
                                              <p:pRg st="7" end="7"/>
                                            </p:txEl>
                                          </p:spTgt>
                                        </p:tgtEl>
                                        <p:attrNameLst>
                                          <p:attrName>style.visibility</p:attrName>
                                        </p:attrNameLst>
                                      </p:cBhvr>
                                      <p:to>
                                        <p:strVal val="visible"/>
                                      </p:to>
                                    </p:set>
                                    <p:animEffect transition="in" filter="fade">
                                      <p:cBhvr>
                                        <p:cTn id="34" dur="500"/>
                                        <p:tgtEl>
                                          <p:spTgt spid="38400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4003">
                                            <p:txEl>
                                              <p:pRg st="8" end="8"/>
                                            </p:txEl>
                                          </p:spTgt>
                                        </p:tgtEl>
                                        <p:attrNameLst>
                                          <p:attrName>style.visibility</p:attrName>
                                        </p:attrNameLst>
                                      </p:cBhvr>
                                      <p:to>
                                        <p:strVal val="visible"/>
                                      </p:to>
                                    </p:set>
                                    <p:animEffect transition="in" filter="fade">
                                      <p:cBhvr>
                                        <p:cTn id="37" dur="500"/>
                                        <p:tgtEl>
                                          <p:spTgt spid="38400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4003">
                                            <p:txEl>
                                              <p:pRg st="9" end="9"/>
                                            </p:txEl>
                                          </p:spTgt>
                                        </p:tgtEl>
                                        <p:attrNameLst>
                                          <p:attrName>style.visibility</p:attrName>
                                        </p:attrNameLst>
                                      </p:cBhvr>
                                      <p:to>
                                        <p:strVal val="visible"/>
                                      </p:to>
                                    </p:set>
                                    <p:animEffect transition="in" filter="fade">
                                      <p:cBhvr>
                                        <p:cTn id="42" dur="500"/>
                                        <p:tgtEl>
                                          <p:spTgt spid="38400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4003">
                                            <p:txEl>
                                              <p:pRg st="10" end="10"/>
                                            </p:txEl>
                                          </p:spTgt>
                                        </p:tgtEl>
                                        <p:attrNameLst>
                                          <p:attrName>style.visibility</p:attrName>
                                        </p:attrNameLst>
                                      </p:cBhvr>
                                      <p:to>
                                        <p:strVal val="visible"/>
                                      </p:to>
                                    </p:set>
                                    <p:animEffect transition="in" filter="fade">
                                      <p:cBhvr>
                                        <p:cTn id="45" dur="500"/>
                                        <p:tgtEl>
                                          <p:spTgt spid="38400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4003">
                                            <p:txEl>
                                              <p:pRg st="11" end="11"/>
                                            </p:txEl>
                                          </p:spTgt>
                                        </p:tgtEl>
                                        <p:attrNameLst>
                                          <p:attrName>style.visibility</p:attrName>
                                        </p:attrNameLst>
                                      </p:cBhvr>
                                      <p:to>
                                        <p:strVal val="visible"/>
                                      </p:to>
                                    </p:set>
                                    <p:animEffect transition="in" filter="fade">
                                      <p:cBhvr>
                                        <p:cTn id="48" dur="500"/>
                                        <p:tgtEl>
                                          <p:spTgt spid="3840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eaLnBrk="1" hangingPunct="1">
              <a:defRPr/>
            </a:pPr>
            <a:r>
              <a:rPr lang="en-US" smtClean="0"/>
              <a:t>Removing Aliasing</a:t>
            </a:r>
          </a:p>
        </p:txBody>
      </p:sp>
      <p:sp>
        <p:nvSpPr>
          <p:cNvPr id="20483" name="Rectangle 3"/>
          <p:cNvSpPr>
            <a:spLocks noGrp="1" noChangeArrowheads="1"/>
          </p:cNvSpPr>
          <p:nvPr>
            <p:ph idx="1"/>
          </p:nvPr>
        </p:nvSpPr>
        <p:spPr>
          <a:xfrm>
            <a:off x="290226" y="5628393"/>
            <a:ext cx="8295849" cy="804957"/>
          </a:xfrm>
        </p:spPr>
        <p:txBody>
          <a:bodyPr/>
          <a:lstStyle/>
          <a:p>
            <a:pPr lvl="1" eaLnBrk="1" hangingPunct="1"/>
            <a:r>
              <a:rPr lang="en-US" smtClean="0"/>
              <a:t>No need to store intermediate results</a:t>
            </a:r>
          </a:p>
        </p:txBody>
      </p:sp>
      <p:sp>
        <p:nvSpPr>
          <p:cNvPr id="20484" name="Rectangle 4"/>
          <p:cNvSpPr>
            <a:spLocks noChangeArrowheads="1"/>
          </p:cNvSpPr>
          <p:nvPr/>
        </p:nvSpPr>
        <p:spPr bwMode="auto">
          <a:xfrm>
            <a:off x="608754" y="3802944"/>
            <a:ext cx="5630968" cy="1278155"/>
          </a:xfrm>
          <a:prstGeom prst="rect">
            <a:avLst/>
          </a:prstGeom>
          <a:solidFill>
            <a:srgbClr val="F1C7C7"/>
          </a:solidFill>
          <a:ln w="57150" cmpd="thickThin">
            <a:solidFill>
              <a:schemeClr val="tx1"/>
            </a:solidFill>
            <a:miter lim="800000"/>
            <a:headEnd/>
            <a:tailEnd/>
          </a:ln>
        </p:spPr>
        <p:txBody>
          <a:bodyPr wrap="square" lIns="89271" tIns="43848" rIns="89271" bIns="43848">
            <a:spAutoFit/>
          </a:bodyPr>
          <a:lstStyle/>
          <a:p>
            <a:pPr algn="l">
              <a:lnSpc>
                <a:spcPct val="100000"/>
              </a:lnSpc>
            </a:pPr>
            <a:r>
              <a:rPr lang="en-US" sz="1400" dirty="0">
                <a:latin typeface="Courier New" pitchFamily="49" charset="0"/>
              </a:rPr>
              <a:t># sum_rows2 inner loop</a:t>
            </a:r>
          </a:p>
          <a:p>
            <a:pPr algn="l"/>
            <a:r>
              <a:rPr lang="en-US" sz="1400" dirty="0">
                <a:latin typeface="Courier New" pitchFamily="49" charset="0"/>
              </a:rPr>
              <a:t>.L10:</a:t>
            </a:r>
          </a:p>
          <a:p>
            <a:pPr algn="l"/>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%xmm0	# FP load + add</a:t>
            </a:r>
          </a:p>
          <a:p>
            <a:pPr algn="l"/>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pPr algn="l"/>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pPr algn="l"/>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.L10</a:t>
            </a:r>
          </a:p>
        </p:txBody>
      </p:sp>
      <p:sp>
        <p:nvSpPr>
          <p:cNvPr id="20485" name="Line 5"/>
          <p:cNvSpPr>
            <a:spLocks noChangeShapeType="1"/>
          </p:cNvSpPr>
          <p:nvPr/>
        </p:nvSpPr>
        <p:spPr bwMode="auto">
          <a:xfrm>
            <a:off x="2282825" y="2738120"/>
            <a:ext cx="608753" cy="456353"/>
          </a:xfrm>
          <a:prstGeom prst="line">
            <a:avLst/>
          </a:prstGeom>
          <a:noFill/>
          <a:ln w="25400">
            <a:solidFill>
              <a:schemeClr val="tx1"/>
            </a:solidFill>
            <a:round/>
            <a:headEnd/>
            <a:tailEnd type="triangle" w="med" len="med"/>
          </a:ln>
        </p:spPr>
        <p:txBody>
          <a:bodyPr wrap="none" lIns="90219" tIns="45102" rIns="90219" bIns="45102" anchor="ctr"/>
          <a:lstStyle/>
          <a:p>
            <a:endParaRPr lang="en-US"/>
          </a:p>
        </p:txBody>
      </p:sp>
      <p:sp>
        <p:nvSpPr>
          <p:cNvPr id="20486" name="Rectangle 6"/>
          <p:cNvSpPr>
            <a:spLocks noChangeArrowheads="1"/>
          </p:cNvSpPr>
          <p:nvPr/>
        </p:nvSpPr>
        <p:spPr bwMode="auto">
          <a:xfrm>
            <a:off x="532659" y="1141000"/>
            <a:ext cx="5123674" cy="2481421"/>
          </a:xfrm>
          <a:prstGeom prst="rect">
            <a:avLst/>
          </a:prstGeom>
          <a:solidFill>
            <a:srgbClr val="F6F5BD"/>
          </a:solidFill>
          <a:ln w="57150" cmpd="thickThin">
            <a:solidFill>
              <a:schemeClr val="tx1"/>
            </a:solidFill>
            <a:miter lim="800000"/>
            <a:headEnd/>
            <a:tailEnd/>
          </a:ln>
        </p:spPr>
        <p:txBody>
          <a:bodyPr wrap="none" lIns="89271" tIns="43848" rIns="89271" bIns="43848">
            <a:spAutoFit/>
          </a:bodyPr>
          <a:lstStyle/>
          <a:p>
            <a:pPr algn="l">
              <a:lnSpc>
                <a:spcPct val="100000"/>
              </a:lnSpc>
            </a:pPr>
            <a:r>
              <a:rPr lang="en-US" sz="1400" dirty="0">
                <a:latin typeface="Courier New" pitchFamily="49" charset="0"/>
              </a:rPr>
              <a:t>/* Sum rows is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sum_rows2(double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double </a:t>
            </a:r>
            <a:r>
              <a:rPr lang="en-US" sz="1400" dirty="0" err="1">
                <a:latin typeface="Courier New" pitchFamily="49" charset="0"/>
              </a:rPr>
              <a:t>val</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t>
            </a:r>
            <a:r>
              <a:rPr lang="en-US" sz="1400" dirty="0" err="1">
                <a:latin typeface="Courier New" pitchFamily="49" charset="0"/>
              </a:rPr>
              <a:t>val</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t>
            </a:r>
            <a:r>
              <a:rPr lang="en-US" sz="1400" dirty="0" err="1">
                <a:latin typeface="Courier New" pitchFamily="49" charset="0"/>
              </a:rPr>
              <a:t>val</a:t>
            </a:r>
            <a:r>
              <a:rPr lang="en-US" sz="1400" dirty="0">
                <a:latin typeface="Courier New" pitchFamily="49" charset="0"/>
              </a:rPr>
              <a:t>;</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Tree>
    <p:extLst>
      <p:ext uri="{BB962C8B-B14F-4D97-AF65-F5344CB8AC3E}">
        <p14:creationId xmlns:p14="http://schemas.microsoft.com/office/powerpoint/2010/main" val="4673101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76094" y="304235"/>
            <a:ext cx="9131300" cy="572027"/>
          </a:xfrm>
        </p:spPr>
        <p:txBody>
          <a:bodyPr/>
          <a:lstStyle/>
          <a:p>
            <a:pPr eaLnBrk="1" hangingPunct="1">
              <a:defRPr/>
            </a:pPr>
            <a:r>
              <a:rPr lang="en-US" smtClean="0"/>
              <a:t>Optimization Blocker: Memory Aliasing</a:t>
            </a:r>
          </a:p>
        </p:txBody>
      </p:sp>
      <p:sp>
        <p:nvSpPr>
          <p:cNvPr id="406531" name="Rectangle 3"/>
          <p:cNvSpPr>
            <a:spLocks noGrp="1" noChangeArrowheads="1"/>
          </p:cNvSpPr>
          <p:nvPr>
            <p:ph idx="1"/>
          </p:nvPr>
        </p:nvSpPr>
        <p:spPr/>
        <p:txBody>
          <a:bodyPr lIns="89271" tIns="43848" rIns="89271" bIns="43848"/>
          <a:lstStyle/>
          <a:p>
            <a:pPr marL="220843" indent="-220843" defTabSz="883360" eaLnBrk="1" hangingPunct="1">
              <a:tabLst>
                <a:tab pos="4961858" algn="l"/>
                <a:tab pos="5638478" algn="l"/>
              </a:tabLst>
              <a:defRPr/>
            </a:pPr>
            <a:r>
              <a:rPr lang="en-US" smtClean="0"/>
              <a:t>Aliasing</a:t>
            </a:r>
          </a:p>
          <a:p>
            <a:pPr marL="552887" lvl="1" indent="-219275" defTabSz="883360" eaLnBrk="1" hangingPunct="1">
              <a:tabLst>
                <a:tab pos="4961858" algn="l"/>
                <a:tab pos="5638478" algn="l"/>
              </a:tabLst>
              <a:defRPr/>
            </a:pPr>
            <a:r>
              <a:rPr lang="en-US" smtClean="0"/>
              <a:t>Two different memory references specify single location</a:t>
            </a:r>
          </a:p>
          <a:p>
            <a:pPr marL="552887" lvl="1" indent="-219275" defTabSz="883360" eaLnBrk="1" hangingPunct="1">
              <a:tabLst>
                <a:tab pos="4961858" algn="l"/>
                <a:tab pos="5638478" algn="l"/>
              </a:tabLst>
              <a:defRPr/>
            </a:pPr>
            <a:r>
              <a:rPr lang="en-US" smtClean="0"/>
              <a:t>Easy to have happen in C</a:t>
            </a:r>
          </a:p>
          <a:p>
            <a:pPr marL="828544" lvl="2" indent="-162891" defTabSz="883360" eaLnBrk="1" hangingPunct="1">
              <a:tabLst>
                <a:tab pos="4961858" algn="l"/>
                <a:tab pos="5638478" algn="l"/>
              </a:tabLst>
              <a:defRPr/>
            </a:pPr>
            <a:r>
              <a:rPr lang="en-US" smtClean="0"/>
              <a:t> Since allowed to do address arithmetic</a:t>
            </a:r>
          </a:p>
          <a:p>
            <a:pPr marL="828544" lvl="2" indent="-162891" defTabSz="883360" eaLnBrk="1" hangingPunct="1">
              <a:tabLst>
                <a:tab pos="4961858" algn="l"/>
                <a:tab pos="5638478" algn="l"/>
              </a:tabLst>
              <a:defRPr/>
            </a:pPr>
            <a:r>
              <a:rPr lang="en-US" smtClean="0"/>
              <a:t> Direct access to storage structures</a:t>
            </a:r>
          </a:p>
          <a:p>
            <a:pPr marL="552887" lvl="1" indent="-219275" defTabSz="883360" eaLnBrk="1" hangingPunct="1">
              <a:tabLst>
                <a:tab pos="4961858" algn="l"/>
                <a:tab pos="5638478" algn="l"/>
              </a:tabLst>
              <a:defRPr/>
            </a:pPr>
            <a:r>
              <a:rPr lang="en-US" smtClean="0"/>
              <a:t>Get in habit of introducing local variables</a:t>
            </a:r>
          </a:p>
          <a:p>
            <a:pPr marL="828544" lvl="2" indent="-162891" defTabSz="883360" eaLnBrk="1" hangingPunct="1">
              <a:tabLst>
                <a:tab pos="4961858" algn="l"/>
                <a:tab pos="5638478" algn="l"/>
              </a:tabLst>
              <a:defRPr/>
            </a:pPr>
            <a:r>
              <a:rPr lang="en-US" smtClean="0"/>
              <a:t> Accumulating within loops</a:t>
            </a:r>
          </a:p>
          <a:p>
            <a:pPr marL="828544" lvl="2" indent="-162891" defTabSz="883360" eaLnBrk="1" hangingPunct="1">
              <a:tabLst>
                <a:tab pos="4961858" algn="l"/>
                <a:tab pos="5638478" algn="l"/>
              </a:tabLst>
              <a:defRPr/>
            </a:pPr>
            <a:r>
              <a:rPr lang="en-US" smtClean="0"/>
              <a:t> </a:t>
            </a:r>
            <a:r>
              <a:rPr lang="en-US" smtClean="0">
                <a:solidFill>
                  <a:srgbClr val="FF0000"/>
                </a:solidFill>
              </a:rPr>
              <a:t>Your way of telling compiler not to check for aliasing</a:t>
            </a:r>
          </a:p>
        </p:txBody>
      </p:sp>
    </p:spTree>
    <p:extLst>
      <p:ext uri="{BB962C8B-B14F-4D97-AF65-F5344CB8AC3E}">
        <p14:creationId xmlns:p14="http://schemas.microsoft.com/office/powerpoint/2010/main" val="22009423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Exploiting Instruction-Level Parallelism</a:t>
            </a:r>
            <a:endParaRPr lang="en-US" dirty="0"/>
          </a:p>
        </p:txBody>
      </p:sp>
      <p:sp>
        <p:nvSpPr>
          <p:cNvPr id="3" name="Content Placeholder 2"/>
          <p:cNvSpPr>
            <a:spLocks noGrp="1"/>
          </p:cNvSpPr>
          <p:nvPr>
            <p:ph idx="1"/>
          </p:nvPr>
        </p:nvSpPr>
        <p:spPr/>
        <p:txBody>
          <a:bodyPr/>
          <a:lstStyle/>
          <a:p>
            <a:r>
              <a:rPr lang="en-US" dirty="0" smtClean="0"/>
              <a:t>Need general understanding of modern processor design</a:t>
            </a:r>
          </a:p>
          <a:p>
            <a:pPr lvl="1"/>
            <a:r>
              <a:rPr lang="en-US" dirty="0" smtClean="0"/>
              <a:t>Hardware can execute multiple instructions in parallel</a:t>
            </a:r>
          </a:p>
          <a:p>
            <a:r>
              <a:rPr lang="en-US" dirty="0" smtClean="0"/>
              <a:t>Performance limited by data dependencies</a:t>
            </a:r>
          </a:p>
          <a:p>
            <a:r>
              <a:rPr lang="en-US" dirty="0" smtClean="0"/>
              <a:t>Simple transformations can yield dramatic performance improvement</a:t>
            </a:r>
          </a:p>
          <a:p>
            <a:pPr lvl="1"/>
            <a:r>
              <a:rPr lang="en-US" dirty="0" smtClean="0"/>
              <a:t>Compilers often cannot make these transformations</a:t>
            </a:r>
          </a:p>
          <a:p>
            <a:pPr lvl="1"/>
            <a:r>
              <a:rPr lang="en-US" dirty="0" smtClean="0"/>
              <a:t>Lack of </a:t>
            </a:r>
            <a:r>
              <a:rPr lang="en-US" dirty="0" err="1" smtClean="0"/>
              <a:t>associativity</a:t>
            </a:r>
            <a:r>
              <a:rPr lang="en-US" dirty="0" smtClean="0"/>
              <a:t> and </a:t>
            </a:r>
            <a:r>
              <a:rPr lang="en-US" dirty="0" err="1" smtClean="0"/>
              <a:t>distributivity</a:t>
            </a:r>
            <a:r>
              <a:rPr lang="en-US" dirty="0" smtClean="0"/>
              <a:t> in floating-point arithmetic</a:t>
            </a:r>
          </a:p>
          <a:p>
            <a:endParaRPr lang="en-US" dirty="0"/>
          </a:p>
        </p:txBody>
      </p:sp>
    </p:spTree>
    <p:extLst>
      <p:ext uri="{BB962C8B-B14F-4D97-AF65-F5344CB8AC3E}">
        <p14:creationId xmlns:p14="http://schemas.microsoft.com/office/powerpoint/2010/main" val="408700903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Benchmark </a:t>
            </a:r>
            <a:r>
              <a:rPr lang="en-US" dirty="0"/>
              <a:t>Computation</a:t>
            </a:r>
          </a:p>
        </p:txBody>
      </p:sp>
      <p:sp>
        <p:nvSpPr>
          <p:cNvPr id="775171" name="Rectangle 3"/>
          <p:cNvSpPr>
            <a:spLocks noGrp="1" noChangeArrowheads="1"/>
          </p:cNvSpPr>
          <p:nvPr>
            <p:ph sz="half" idx="1"/>
          </p:nvPr>
        </p:nvSpPr>
        <p:spPr>
          <a:xfrm>
            <a:off x="637399" y="4183349"/>
            <a:ext cx="3866535" cy="2215215"/>
          </a:xfrm>
        </p:spPr>
        <p:txBody>
          <a:bodyPr/>
          <a:lstStyle/>
          <a:p>
            <a:pPr marL="0" indent="0"/>
            <a:r>
              <a:rPr lang="en-US" sz="2400" dirty="0"/>
              <a:t>Data Types</a:t>
            </a:r>
          </a:p>
          <a:p>
            <a:pPr lvl="1"/>
            <a:r>
              <a:rPr lang="en-US" sz="2000" dirty="0"/>
              <a:t>Use different declarations for </a:t>
            </a:r>
            <a:r>
              <a:rPr lang="en-US" sz="2000" dirty="0" err="1">
                <a:latin typeface="Courier New" pitchFamily="49" charset="0"/>
              </a:rPr>
              <a:t>data_t</a:t>
            </a:r>
            <a:endParaRPr lang="en-US" sz="2000" dirty="0">
              <a:latin typeface="Courier New" pitchFamily="49" charset="0"/>
            </a:endParaRPr>
          </a:p>
          <a:p>
            <a:pPr lvl="1"/>
            <a:r>
              <a:rPr lang="en-US" sz="2000" dirty="0" err="1">
                <a:latin typeface="Courier New" pitchFamily="49" charset="0"/>
              </a:rPr>
              <a:t>int</a:t>
            </a:r>
            <a:endParaRPr lang="en-US" sz="2000" dirty="0">
              <a:latin typeface="Courier New" pitchFamily="49" charset="0"/>
            </a:endParaRPr>
          </a:p>
          <a:p>
            <a:pPr lvl="1"/>
            <a:r>
              <a:rPr lang="en-US" sz="2000" dirty="0">
                <a:latin typeface="Courier New" pitchFamily="49" charset="0"/>
              </a:rPr>
              <a:t>long</a:t>
            </a:r>
          </a:p>
          <a:p>
            <a:pPr lvl="1"/>
            <a:r>
              <a:rPr lang="en-US" sz="2000" dirty="0">
                <a:latin typeface="Courier New" pitchFamily="49" charset="0"/>
              </a:rPr>
              <a:t>float</a:t>
            </a:r>
          </a:p>
          <a:p>
            <a:pPr lvl="1"/>
            <a:r>
              <a:rPr lang="en-US" sz="2000" dirty="0">
                <a:latin typeface="Courier New" pitchFamily="49" charset="0"/>
              </a:rPr>
              <a:t>double</a:t>
            </a:r>
          </a:p>
        </p:txBody>
      </p:sp>
      <p:sp>
        <p:nvSpPr>
          <p:cNvPr id="775173" name="Rectangle 5"/>
          <p:cNvSpPr>
            <a:spLocks noGrp="1" noChangeArrowheads="1"/>
          </p:cNvSpPr>
          <p:nvPr>
            <p:ph sz="half" idx="2"/>
          </p:nvPr>
        </p:nvSpPr>
        <p:spPr>
          <a:xfrm>
            <a:off x="4656012" y="4183349"/>
            <a:ext cx="3866534" cy="2215215"/>
          </a:xfrm>
        </p:spPr>
        <p:txBody>
          <a:bodyPr/>
          <a:lstStyle/>
          <a:p>
            <a:pPr marL="0" indent="0"/>
            <a:r>
              <a:rPr lang="en-US" sz="2400" dirty="0"/>
              <a:t>Operations</a:t>
            </a:r>
          </a:p>
          <a:p>
            <a:pPr lvl="1"/>
            <a:r>
              <a:rPr lang="en-US" sz="2000" dirty="0"/>
              <a:t>Use different definitions of </a:t>
            </a:r>
            <a:r>
              <a:rPr lang="en-US" sz="2000" dirty="0">
                <a:latin typeface="Courier New" pitchFamily="49" charset="0"/>
              </a:rPr>
              <a:t>OP</a:t>
            </a:r>
            <a:r>
              <a:rPr lang="en-US" sz="2000" dirty="0"/>
              <a:t> and </a:t>
            </a:r>
            <a:r>
              <a:rPr lang="en-US" sz="2000" dirty="0">
                <a:latin typeface="Courier New" pitchFamily="49" charset="0"/>
              </a:rPr>
              <a:t>IDENT</a:t>
            </a:r>
          </a:p>
          <a:p>
            <a:pPr lvl="1"/>
            <a:r>
              <a:rPr lang="en-US" sz="2000" dirty="0"/>
              <a:t> </a:t>
            </a:r>
            <a:r>
              <a:rPr lang="en-US" sz="2000" dirty="0">
                <a:latin typeface="Courier New" pitchFamily="49" charset="0"/>
              </a:rPr>
              <a:t>+ </a:t>
            </a:r>
            <a:r>
              <a:rPr lang="en-US" sz="2000" dirty="0"/>
              <a:t>/</a:t>
            </a:r>
            <a:r>
              <a:rPr lang="en-US" sz="2000" dirty="0">
                <a:latin typeface="Courier New" pitchFamily="49" charset="0"/>
              </a:rPr>
              <a:t> 0</a:t>
            </a:r>
          </a:p>
          <a:p>
            <a:pPr lvl="1"/>
            <a:r>
              <a:rPr lang="en-US" sz="2000" dirty="0"/>
              <a:t> </a:t>
            </a:r>
            <a:r>
              <a:rPr lang="en-US" sz="2000" dirty="0">
                <a:latin typeface="Courier New" pitchFamily="49" charset="0"/>
              </a:rPr>
              <a:t>* </a:t>
            </a:r>
            <a:r>
              <a:rPr lang="en-US" sz="2000" dirty="0"/>
              <a:t>/</a:t>
            </a:r>
            <a:r>
              <a:rPr lang="en-US" sz="2000" dirty="0">
                <a:latin typeface="Courier New" pitchFamily="49" charset="0"/>
              </a:rPr>
              <a:t> 1</a:t>
            </a:r>
          </a:p>
        </p:txBody>
      </p:sp>
      <p:sp>
        <p:nvSpPr>
          <p:cNvPr id="775172" name="Rectangle 4"/>
          <p:cNvSpPr>
            <a:spLocks noChangeArrowheads="1"/>
          </p:cNvSpPr>
          <p:nvPr/>
        </p:nvSpPr>
        <p:spPr bwMode="auto">
          <a:xfrm>
            <a:off x="637289" y="1131194"/>
            <a:ext cx="5826826" cy="2854461"/>
          </a:xfrm>
          <a:prstGeom prst="rect">
            <a:avLst/>
          </a:prstGeom>
          <a:solidFill>
            <a:srgbClr val="F6F5BD"/>
          </a:solidFill>
          <a:ln w="38100" cmpd="dbl">
            <a:solidFill>
              <a:schemeClr val="tx1"/>
            </a:solidFill>
            <a:miter lim="800000"/>
            <a:headEnd/>
            <a:tailEnd/>
          </a:ln>
          <a:effectLst/>
        </p:spPr>
        <p:txBody>
          <a:bodyPr wrap="none" lIns="89325" tIns="43872" rIns="89325" bIns="43872">
            <a:spAutoFit/>
          </a:bodyPr>
          <a:lstStyle/>
          <a:p>
            <a:pPr algn="l">
              <a:lnSpc>
                <a:spcPct val="100000"/>
              </a:lnSpc>
              <a:tabLst>
                <a:tab pos="902709" algn="l"/>
                <a:tab pos="2256777" algn="l"/>
              </a:tabLst>
            </a:pPr>
            <a:r>
              <a:rPr lang="en-US" dirty="0">
                <a:latin typeface="Courier New" pitchFamily="49" charset="0"/>
              </a:rPr>
              <a:t>void combine1(</a:t>
            </a:r>
            <a:r>
              <a:rPr lang="en-US" dirty="0" err="1">
                <a:latin typeface="Courier New" pitchFamily="49" charset="0"/>
              </a:rPr>
              <a:t>vec_ptr</a:t>
            </a:r>
            <a:r>
              <a:rPr lang="en-US" dirty="0">
                <a:latin typeface="Courier New" pitchFamily="49" charset="0"/>
              </a:rPr>
              <a:t> v, </a:t>
            </a:r>
            <a:r>
              <a:rPr lang="en-US" dirty="0" err="1">
                <a:latin typeface="Courier New" pitchFamily="49" charset="0"/>
              </a:rPr>
              <a:t>data_t</a:t>
            </a:r>
            <a:r>
              <a:rPr lang="en-US" dirty="0">
                <a:latin typeface="Courier New" pitchFamily="49" charset="0"/>
              </a:rPr>
              <a:t> *</a:t>
            </a:r>
            <a:r>
              <a:rPr lang="en-US" dirty="0" err="1">
                <a:latin typeface="Courier New" pitchFamily="49" charset="0"/>
              </a:rPr>
              <a:t>dest</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long </a:t>
            </a:r>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IDENT;</a:t>
            </a:r>
          </a:p>
          <a:p>
            <a:pPr algn="l">
              <a:lnSpc>
                <a:spcPct val="100000"/>
              </a:lnSpc>
              <a:tabLst>
                <a:tab pos="902709" algn="l"/>
                <a:tab pos="2256777" algn="l"/>
              </a:tabLst>
            </a:pPr>
            <a:r>
              <a:rPr lang="en-US" dirty="0">
                <a:latin typeface="Courier New" pitchFamily="49" charset="0"/>
              </a:rPr>
              <a:t>    for (</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 </a:t>
            </a:r>
            <a:r>
              <a:rPr lang="en-US" dirty="0" err="1">
                <a:latin typeface="Courier New" pitchFamily="49" charset="0"/>
              </a:rPr>
              <a:t>vec_length</a:t>
            </a:r>
            <a:r>
              <a:rPr lang="en-US" dirty="0">
                <a:latin typeface="Courier New" pitchFamily="49" charset="0"/>
              </a:rPr>
              <a:t>(v); </a:t>
            </a:r>
            <a:r>
              <a:rPr lang="en-US" dirty="0" err="1">
                <a:latin typeface="Courier New" pitchFamily="49" charset="0"/>
              </a:rPr>
              <a:t>i</a:t>
            </a:r>
            <a:r>
              <a:rPr lang="en-US" dirty="0">
                <a:latin typeface="Courier New" pitchFamily="49" charset="0"/>
              </a:rPr>
              <a:t>++) {</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a:t>
            </a:r>
            <a:r>
              <a:rPr lang="en-US" dirty="0" err="1">
                <a:latin typeface="Courier New" pitchFamily="49" charset="0"/>
              </a:rPr>
              <a:t>val</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get_vec_element</a:t>
            </a:r>
            <a:r>
              <a:rPr lang="en-US" dirty="0">
                <a:latin typeface="Courier New" pitchFamily="49" charset="0"/>
              </a:rPr>
              <a:t>(v, </a:t>
            </a:r>
            <a:r>
              <a:rPr lang="en-US" dirty="0" err="1">
                <a:latin typeface="Courier New" pitchFamily="49" charset="0"/>
              </a:rPr>
              <a:t>i</a:t>
            </a:r>
            <a:r>
              <a:rPr lang="en-US" dirty="0">
                <a:latin typeface="Courier New" pitchFamily="49" charset="0"/>
              </a:rPr>
              <a:t>, &amp;</a:t>
            </a:r>
            <a:r>
              <a:rPr lang="en-US" dirty="0" err="1">
                <a:latin typeface="Courier New" pitchFamily="49" charset="0"/>
              </a:rPr>
              <a:t>val</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a:t>
            </a:r>
            <a:r>
              <a:rPr lang="en-US" dirty="0" err="1">
                <a:latin typeface="Courier New" pitchFamily="49" charset="0"/>
              </a:rPr>
              <a:t>dest</a:t>
            </a:r>
            <a:r>
              <a:rPr lang="en-US" dirty="0">
                <a:latin typeface="Courier New" pitchFamily="49" charset="0"/>
              </a:rPr>
              <a:t> OP </a:t>
            </a:r>
            <a:r>
              <a:rPr lang="en-US" dirty="0" err="1">
                <a:latin typeface="Courier New" pitchFamily="49" charset="0"/>
              </a:rPr>
              <a:t>val</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a:t>
            </a:r>
          </a:p>
          <a:p>
            <a:pPr algn="l">
              <a:lnSpc>
                <a:spcPct val="100000"/>
              </a:lnSpc>
              <a:tabLst>
                <a:tab pos="902709" algn="l"/>
                <a:tab pos="2256777" algn="l"/>
              </a:tabLst>
            </a:pPr>
            <a:r>
              <a:rPr lang="en-US" dirty="0">
                <a:latin typeface="Courier New" pitchFamily="49" charset="0"/>
              </a:rPr>
              <a:t>}</a:t>
            </a:r>
          </a:p>
        </p:txBody>
      </p:sp>
      <p:sp>
        <p:nvSpPr>
          <p:cNvPr id="6" name="TextBox 5"/>
          <p:cNvSpPr txBox="1"/>
          <p:nvPr/>
        </p:nvSpPr>
        <p:spPr>
          <a:xfrm>
            <a:off x="6696397" y="1597284"/>
            <a:ext cx="2435013" cy="844699"/>
          </a:xfrm>
          <a:prstGeom prst="rect">
            <a:avLst/>
          </a:prstGeom>
          <a:noFill/>
        </p:spPr>
        <p:txBody>
          <a:bodyPr wrap="square" lIns="90279" tIns="45126" rIns="90279" bIns="45126" rtlCol="0">
            <a:spAutoFit/>
          </a:bodyPr>
          <a:lstStyle/>
          <a:p>
            <a:r>
              <a:rPr lang="en-US" dirty="0">
                <a:latin typeface="Calibri" pitchFamily="34" charset="0"/>
              </a:rPr>
              <a:t>Compute sum or product of vector elements</a:t>
            </a:r>
          </a:p>
        </p:txBody>
      </p:sp>
    </p:spTree>
    <p:extLst>
      <p:ext uri="{BB962C8B-B14F-4D97-AF65-F5344CB8AC3E}">
        <p14:creationId xmlns:p14="http://schemas.microsoft.com/office/powerpoint/2010/main" val="39971025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Example: Data Type for Vectors</a:t>
            </a:r>
            <a:endParaRPr lang="en-US" dirty="0"/>
          </a:p>
        </p:txBody>
      </p:sp>
      <p:sp>
        <p:nvSpPr>
          <p:cNvPr id="20" name="Rectangle 3"/>
          <p:cNvSpPr>
            <a:spLocks noGrp="1" noChangeArrowheads="1"/>
          </p:cNvSpPr>
          <p:nvPr>
            <p:ph idx="1"/>
          </p:nvPr>
        </p:nvSpPr>
        <p:spPr>
          <a:xfrm>
            <a:off x="514217" y="3721864"/>
            <a:ext cx="3866535" cy="2215215"/>
          </a:xfrm>
        </p:spPr>
        <p:txBody>
          <a:bodyPr/>
          <a:lstStyle/>
          <a:p>
            <a:pPr marL="0" indent="0"/>
            <a:r>
              <a:rPr lang="en-US" dirty="0"/>
              <a:t>Data Types</a:t>
            </a:r>
          </a:p>
          <a:p>
            <a:pPr lvl="1"/>
            <a:r>
              <a:rPr lang="en-US" dirty="0"/>
              <a:t>Use different declarations for </a:t>
            </a:r>
            <a:r>
              <a:rPr lang="en-US" dirty="0" err="1">
                <a:latin typeface="Courier New" pitchFamily="49" charset="0"/>
              </a:rPr>
              <a:t>data_t</a:t>
            </a:r>
            <a:endParaRPr lang="en-US" dirty="0">
              <a:latin typeface="Courier New" pitchFamily="49" charset="0"/>
            </a:endParaRPr>
          </a:p>
          <a:p>
            <a:pPr lvl="1"/>
            <a:r>
              <a:rPr lang="en-US" dirty="0" err="1">
                <a:latin typeface="Courier New" pitchFamily="49" charset="0"/>
              </a:rPr>
              <a:t>int</a:t>
            </a:r>
            <a:endParaRPr lang="en-US" dirty="0">
              <a:latin typeface="Courier New" pitchFamily="49" charset="0"/>
            </a:endParaRPr>
          </a:p>
          <a:p>
            <a:pPr lvl="1"/>
            <a:r>
              <a:rPr lang="en-US" dirty="0">
                <a:latin typeface="Courier New" pitchFamily="49" charset="0"/>
              </a:rPr>
              <a:t>long</a:t>
            </a:r>
          </a:p>
          <a:p>
            <a:pPr lvl="1"/>
            <a:r>
              <a:rPr lang="en-US" dirty="0">
                <a:latin typeface="Courier New" pitchFamily="49" charset="0"/>
              </a:rPr>
              <a:t>float</a:t>
            </a:r>
          </a:p>
          <a:p>
            <a:pPr lvl="1"/>
            <a:r>
              <a:rPr lang="en-US" dirty="0">
                <a:latin typeface="Courier New" pitchFamily="49" charset="0"/>
              </a:rPr>
              <a:t>double</a:t>
            </a:r>
          </a:p>
        </p:txBody>
      </p:sp>
      <p:sp>
        <p:nvSpPr>
          <p:cNvPr id="4" name="Rectangle 7"/>
          <p:cNvSpPr>
            <a:spLocks noChangeArrowheads="1"/>
          </p:cNvSpPr>
          <p:nvPr/>
        </p:nvSpPr>
        <p:spPr bwMode="auto">
          <a:xfrm>
            <a:off x="514217" y="1495751"/>
            <a:ext cx="4126801" cy="1318428"/>
          </a:xfrm>
          <a:prstGeom prst="rect">
            <a:avLst/>
          </a:prstGeom>
          <a:solidFill>
            <a:srgbClr val="F6F5BD"/>
          </a:solidFill>
          <a:ln w="12700" cmpd="thickThin">
            <a:solidFill>
              <a:schemeClr val="tx1"/>
            </a:solidFill>
            <a:miter lim="800000"/>
            <a:headEnd/>
            <a:tailEnd/>
          </a:ln>
          <a:effectLst/>
        </p:spPr>
        <p:txBody>
          <a:bodyPr wrap="none" lIns="89325" tIns="43872" rIns="89325" bIns="43872">
            <a:spAutoFit/>
          </a:bodyPr>
          <a:lstStyle/>
          <a:p>
            <a:pPr algn="l">
              <a:lnSpc>
                <a:spcPct val="100000"/>
              </a:lnSpc>
            </a:pPr>
            <a:r>
              <a:rPr lang="en-US" sz="1600" dirty="0">
                <a:latin typeface="Courier New" pitchFamily="49" charset="0"/>
              </a:rPr>
              <a:t>/* data structure for vectors */</a:t>
            </a:r>
          </a:p>
          <a:p>
            <a:pPr algn="l">
              <a:lnSpc>
                <a:spcPct val="100000"/>
              </a:lnSpc>
            </a:pPr>
            <a:r>
              <a:rPr lang="en-US" sz="1600" dirty="0" err="1">
                <a:latin typeface="Courier New" pitchFamily="49" charset="0"/>
              </a:rPr>
              <a:t>typedef</a:t>
            </a:r>
            <a:r>
              <a:rPr lang="en-US" sz="1600" dirty="0">
                <a:latin typeface="Courier New" pitchFamily="49" charset="0"/>
              </a:rPr>
              <a:t> </a:t>
            </a:r>
            <a:r>
              <a:rPr lang="en-US" sz="1600" dirty="0" err="1">
                <a:latin typeface="Courier New" pitchFamily="49" charset="0"/>
              </a:rPr>
              <a:t>struct</a:t>
            </a:r>
            <a:r>
              <a:rPr lang="en-US" sz="1600" dirty="0">
                <a:latin typeface="Courier New" pitchFamily="49" charset="0"/>
              </a:rPr>
              <a:t>{</a:t>
            </a:r>
          </a:p>
          <a:p>
            <a:pPr algn="l" defTabSz="451356">
              <a:lnSpc>
                <a:spcPct val="100000"/>
              </a:lnSpc>
            </a:pPr>
            <a:r>
              <a:rPr lang="en-US" sz="1600" dirty="0">
                <a:latin typeface="Courier New" pitchFamily="49" charset="0"/>
              </a:rPr>
              <a:t>	</a:t>
            </a:r>
            <a:r>
              <a:rPr lang="en-US" sz="1600" dirty="0" err="1">
                <a:latin typeface="Courier New" pitchFamily="49" charset="0"/>
              </a:rPr>
              <a:t>size_t</a:t>
            </a:r>
            <a:r>
              <a:rPr lang="en-US" sz="1600" dirty="0">
                <a:latin typeface="Courier New" pitchFamily="49" charset="0"/>
              </a:rPr>
              <a:t> </a:t>
            </a:r>
            <a:r>
              <a:rPr lang="en-US" sz="1600" dirty="0" err="1">
                <a:latin typeface="Courier New" pitchFamily="49" charset="0"/>
              </a:rPr>
              <a:t>len</a:t>
            </a:r>
            <a:r>
              <a:rPr lang="en-US" sz="1600" dirty="0">
                <a:latin typeface="Courier New" pitchFamily="49" charset="0"/>
              </a:rPr>
              <a:t>;</a:t>
            </a:r>
          </a:p>
          <a:p>
            <a:pPr algn="l" defTabSz="451356">
              <a:lnSpc>
                <a:spcPct val="100000"/>
              </a:lnSpc>
            </a:pP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*data;</a:t>
            </a:r>
          </a:p>
          <a:p>
            <a:pPr algn="l">
              <a:lnSpc>
                <a:spcPct val="100000"/>
              </a:lnSpc>
            </a:pPr>
            <a:r>
              <a:rPr lang="en-US" sz="1600" dirty="0">
                <a:latin typeface="Courier New" pitchFamily="49" charset="0"/>
              </a:rPr>
              <a:t>} </a:t>
            </a:r>
            <a:r>
              <a:rPr lang="en-US" sz="1600" dirty="0" err="1">
                <a:latin typeface="Courier New" pitchFamily="49" charset="0"/>
              </a:rPr>
              <a:t>vec</a:t>
            </a:r>
            <a:r>
              <a:rPr lang="en-US" sz="1600" dirty="0">
                <a:latin typeface="Courier New" pitchFamily="49" charset="0"/>
              </a:rPr>
              <a:t>;</a:t>
            </a:r>
          </a:p>
        </p:txBody>
      </p:sp>
      <p:sp>
        <p:nvSpPr>
          <p:cNvPr id="5" name="Rectangle 7"/>
          <p:cNvSpPr>
            <a:spLocks noChangeArrowheads="1"/>
          </p:cNvSpPr>
          <p:nvPr/>
        </p:nvSpPr>
        <p:spPr bwMode="auto">
          <a:xfrm>
            <a:off x="4640907" y="3726886"/>
            <a:ext cx="4486075" cy="2547254"/>
          </a:xfrm>
          <a:prstGeom prst="rect">
            <a:avLst/>
          </a:prstGeom>
          <a:solidFill>
            <a:srgbClr val="F6F5BD"/>
          </a:solidFill>
          <a:ln w="12700" cmpd="thickThin">
            <a:solidFill>
              <a:schemeClr val="tx1"/>
            </a:solidFill>
            <a:miter lim="800000"/>
            <a:headEnd/>
            <a:tailEnd/>
          </a:ln>
          <a:effectLst/>
        </p:spPr>
        <p:txBody>
          <a:bodyPr wrap="none" lIns="89325" tIns="43872" rIns="89325" bIns="43872">
            <a:spAutoFit/>
          </a:bodyPr>
          <a:lstStyle/>
          <a:p>
            <a:pPr algn="l">
              <a:lnSpc>
                <a:spcPct val="100000"/>
              </a:lnSpc>
            </a:pPr>
            <a:r>
              <a:rPr lang="en-US" sz="1600" dirty="0">
                <a:latin typeface="Courier New" pitchFamily="49" charset="0"/>
              </a:rPr>
              <a:t>/* retrieve vector element</a:t>
            </a:r>
          </a:p>
          <a:p>
            <a:pPr algn="l">
              <a:lnSpc>
                <a:spcPct val="100000"/>
              </a:lnSpc>
            </a:pPr>
            <a:r>
              <a:rPr lang="en-US" sz="1600" dirty="0">
                <a:latin typeface="Courier New" pitchFamily="49" charset="0"/>
              </a:rPr>
              <a:t>   and store at </a:t>
            </a:r>
            <a:r>
              <a:rPr lang="en-US" sz="1600" dirty="0" err="1">
                <a:latin typeface="Courier New" pitchFamily="49" charset="0"/>
              </a:rPr>
              <a:t>val</a:t>
            </a:r>
            <a:r>
              <a:rPr lang="en-US" sz="1600" dirty="0">
                <a:latin typeface="Courier New" pitchFamily="49" charset="0"/>
              </a:rPr>
              <a:t> */</a:t>
            </a:r>
          </a:p>
          <a:p>
            <a:pPr algn="l">
              <a:lnSpc>
                <a:spcPct val="100000"/>
              </a:lnSpc>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get_vec_element</a:t>
            </a:r>
            <a:endParaRPr lang="en-US" sz="1600" dirty="0">
              <a:latin typeface="Courier New" pitchFamily="49" charset="0"/>
            </a:endParaRPr>
          </a:p>
          <a:p>
            <a:pPr algn="l">
              <a:lnSpc>
                <a:spcPct val="100000"/>
              </a:lnSpc>
            </a:pPr>
            <a:r>
              <a:rPr lang="en-US" sz="1600" dirty="0">
                <a:latin typeface="Courier New" pitchFamily="49" charset="0"/>
              </a:rPr>
              <a:t>  (*</a:t>
            </a:r>
            <a:r>
              <a:rPr lang="en-US" sz="1600" dirty="0" err="1">
                <a:latin typeface="Courier New" pitchFamily="49" charset="0"/>
              </a:rPr>
              <a:t>vec</a:t>
            </a:r>
            <a:r>
              <a:rPr lang="en-US" sz="1600" dirty="0">
                <a:latin typeface="Courier New" pitchFamily="49" charset="0"/>
              </a:rPr>
              <a:t> v, </a:t>
            </a:r>
            <a:r>
              <a:rPr lang="en-US" sz="1600" dirty="0" err="1">
                <a:latin typeface="Courier New" pitchFamily="49" charset="0"/>
              </a:rPr>
              <a:t>size_t</a:t>
            </a:r>
            <a:r>
              <a:rPr lang="en-US" sz="1600" dirty="0">
                <a:latin typeface="Courier New" pitchFamily="49" charset="0"/>
              </a:rPr>
              <a:t> </a:t>
            </a:r>
            <a:r>
              <a:rPr lang="en-US" sz="1600" dirty="0" err="1">
                <a:latin typeface="Courier New" pitchFamily="49" charset="0"/>
              </a:rPr>
              <a:t>idx</a:t>
            </a:r>
            <a:r>
              <a:rPr lang="en-US" sz="1600" dirty="0">
                <a:latin typeface="Courier New" pitchFamily="49" charset="0"/>
              </a:rPr>
              <a:t>, </a:t>
            </a:r>
            <a:r>
              <a:rPr lang="en-US" sz="1600" dirty="0" err="1">
                <a:latin typeface="Courier New" pitchFamily="49" charset="0"/>
              </a:rPr>
              <a:t>data_t</a:t>
            </a:r>
            <a:r>
              <a:rPr lang="en-US" sz="1600" dirty="0">
                <a:latin typeface="Courier New" pitchFamily="49" charset="0"/>
              </a:rPr>
              <a:t> *</a:t>
            </a:r>
            <a:r>
              <a:rPr lang="en-US" sz="1600" dirty="0" err="1">
                <a:latin typeface="Courier New" pitchFamily="49" charset="0"/>
              </a:rPr>
              <a:t>val</a:t>
            </a:r>
            <a:r>
              <a:rPr lang="en-US" sz="1600" dirty="0">
                <a:latin typeface="Courier New" pitchFamily="49" charset="0"/>
              </a:rPr>
              <a:t>)</a:t>
            </a:r>
          </a:p>
          <a:p>
            <a:pPr algn="l">
              <a:lnSpc>
                <a:spcPct val="100000"/>
              </a:lnSpc>
            </a:pPr>
            <a:r>
              <a:rPr lang="en-US" sz="1600" dirty="0">
                <a:latin typeface="Courier New" pitchFamily="49" charset="0"/>
              </a:rPr>
              <a:t>{</a:t>
            </a:r>
          </a:p>
          <a:p>
            <a:pPr algn="l" defTabSz="509342">
              <a:lnSpc>
                <a:spcPct val="100000"/>
              </a:lnSpc>
            </a:pPr>
            <a:r>
              <a:rPr lang="en-US" sz="1600" dirty="0">
                <a:latin typeface="Courier New" pitchFamily="49" charset="0"/>
              </a:rPr>
              <a:t>	if (</a:t>
            </a:r>
            <a:r>
              <a:rPr lang="en-US" sz="1600" dirty="0" err="1">
                <a:latin typeface="Courier New" pitchFamily="49" charset="0"/>
              </a:rPr>
              <a:t>idx</a:t>
            </a:r>
            <a:r>
              <a:rPr lang="en-US" sz="1600" dirty="0">
                <a:latin typeface="Courier New" pitchFamily="49" charset="0"/>
              </a:rPr>
              <a:t> &gt;= v-&gt;</a:t>
            </a:r>
            <a:r>
              <a:rPr lang="en-US" sz="1600" dirty="0" err="1">
                <a:latin typeface="Courier New" pitchFamily="49" charset="0"/>
              </a:rPr>
              <a:t>len</a:t>
            </a:r>
            <a:r>
              <a:rPr lang="en-US" sz="1600" dirty="0">
                <a:latin typeface="Courier New" pitchFamily="49" charset="0"/>
              </a:rPr>
              <a:t>)</a:t>
            </a:r>
          </a:p>
          <a:p>
            <a:pPr algn="l" defTabSz="509342">
              <a:lnSpc>
                <a:spcPct val="100000"/>
              </a:lnSpc>
            </a:pPr>
            <a:r>
              <a:rPr lang="en-US" sz="1600" dirty="0">
                <a:latin typeface="Courier New" pitchFamily="49" charset="0"/>
              </a:rPr>
              <a:t>		return 0;</a:t>
            </a:r>
          </a:p>
          <a:p>
            <a:pPr algn="l" defTabSz="509342">
              <a:lnSpc>
                <a:spcPct val="100000"/>
              </a:lnSpc>
            </a:pPr>
            <a:r>
              <a:rPr lang="en-US" sz="1600" dirty="0">
                <a:latin typeface="Courier New" pitchFamily="49" charset="0"/>
              </a:rPr>
              <a:t>	*</a:t>
            </a:r>
            <a:r>
              <a:rPr lang="en-US" sz="1600" dirty="0" err="1">
                <a:latin typeface="Courier New" pitchFamily="49" charset="0"/>
              </a:rPr>
              <a:t>val</a:t>
            </a:r>
            <a:r>
              <a:rPr lang="en-US" sz="1600" dirty="0">
                <a:latin typeface="Courier New" pitchFamily="49" charset="0"/>
              </a:rPr>
              <a:t> = v-&gt;data[</a:t>
            </a:r>
            <a:r>
              <a:rPr lang="en-US" sz="1600" dirty="0" err="1">
                <a:latin typeface="Courier New" pitchFamily="49" charset="0"/>
              </a:rPr>
              <a:t>idx</a:t>
            </a:r>
            <a:r>
              <a:rPr lang="en-US" sz="1600" dirty="0">
                <a:latin typeface="Courier New" pitchFamily="49" charset="0"/>
              </a:rPr>
              <a:t>];</a:t>
            </a:r>
          </a:p>
          <a:p>
            <a:pPr algn="l" defTabSz="509342">
              <a:lnSpc>
                <a:spcPct val="100000"/>
              </a:lnSpc>
            </a:pPr>
            <a:r>
              <a:rPr lang="en-US" sz="1600" dirty="0">
                <a:latin typeface="Courier New" pitchFamily="49" charset="0"/>
              </a:rPr>
              <a:t>	return 1;</a:t>
            </a:r>
          </a:p>
          <a:p>
            <a:pPr algn="l">
              <a:lnSpc>
                <a:spcPct val="100000"/>
              </a:lnSpc>
            </a:pPr>
            <a:r>
              <a:rPr lang="en-US" sz="1600" dirty="0">
                <a:latin typeface="Courier New" pitchFamily="49" charset="0"/>
              </a:rPr>
              <a:t>}</a:t>
            </a:r>
          </a:p>
        </p:txBody>
      </p:sp>
      <p:sp>
        <p:nvSpPr>
          <p:cNvPr id="7" name="Rectangle 10"/>
          <p:cNvSpPr>
            <a:spLocks noChangeArrowheads="1"/>
          </p:cNvSpPr>
          <p:nvPr/>
        </p:nvSpPr>
        <p:spPr bwMode="auto">
          <a:xfrm>
            <a:off x="6494427" y="2129759"/>
            <a:ext cx="353208" cy="291559"/>
          </a:xfrm>
          <a:prstGeom prst="rect">
            <a:avLst/>
          </a:prstGeom>
          <a:solidFill>
            <a:schemeClr val="bg1">
              <a:lumMod val="95000"/>
            </a:schemeClr>
          </a:solidFill>
          <a:ln w="25400">
            <a:solidFill>
              <a:schemeClr val="tx1"/>
            </a:solidFill>
            <a:miter lim="800000"/>
            <a:headEnd/>
            <a:tailEnd/>
          </a:ln>
          <a:effectLst/>
        </p:spPr>
        <p:txBody>
          <a:bodyPr wrap="none" lIns="89325" tIns="43872" rIns="89325" bIns="43872" anchor="ctr"/>
          <a:lstStyle/>
          <a:p>
            <a:pPr algn="ctr">
              <a:lnSpc>
                <a:spcPct val="100000"/>
              </a:lnSpc>
            </a:pPr>
            <a:endParaRPr lang="en-US" sz="2000" dirty="0">
              <a:latin typeface="Courier New" pitchFamily="49" charset="0"/>
            </a:endParaRPr>
          </a:p>
        </p:txBody>
      </p:sp>
      <p:sp>
        <p:nvSpPr>
          <p:cNvPr id="8" name="Rectangle 11"/>
          <p:cNvSpPr>
            <a:spLocks noChangeArrowheads="1"/>
          </p:cNvSpPr>
          <p:nvPr/>
        </p:nvSpPr>
        <p:spPr bwMode="auto">
          <a:xfrm>
            <a:off x="4794043" y="1838200"/>
            <a:ext cx="775457" cy="291559"/>
          </a:xfrm>
          <a:prstGeom prst="rect">
            <a:avLst/>
          </a:prstGeom>
          <a:solidFill>
            <a:schemeClr val="accent2">
              <a:lumMod val="20000"/>
              <a:lumOff val="80000"/>
            </a:schemeClr>
          </a:solidFill>
          <a:ln w="25400">
            <a:solidFill>
              <a:schemeClr val="tx1"/>
            </a:solidFill>
            <a:miter lim="800000"/>
            <a:headEnd/>
            <a:tailEnd/>
          </a:ln>
          <a:effectLst/>
        </p:spPr>
        <p:txBody>
          <a:bodyPr wrap="none" lIns="89325" tIns="43872" rIns="89325" bIns="43872" anchor="ctr"/>
          <a:lstStyle/>
          <a:p>
            <a:pPr algn="ctr">
              <a:lnSpc>
                <a:spcPct val="100000"/>
              </a:lnSpc>
            </a:pPr>
            <a:r>
              <a:rPr lang="en-US" dirty="0" err="1">
                <a:latin typeface="Courier New" pitchFamily="49" charset="0"/>
              </a:rPr>
              <a:t>len</a:t>
            </a:r>
            <a:endParaRPr lang="en-US" dirty="0">
              <a:latin typeface="Courier New" pitchFamily="49" charset="0"/>
            </a:endParaRPr>
          </a:p>
        </p:txBody>
      </p:sp>
      <p:sp>
        <p:nvSpPr>
          <p:cNvPr id="11" name="Rectangle 11"/>
          <p:cNvSpPr>
            <a:spLocks noChangeArrowheads="1"/>
          </p:cNvSpPr>
          <p:nvPr/>
        </p:nvSpPr>
        <p:spPr bwMode="auto">
          <a:xfrm>
            <a:off x="4794043" y="2129759"/>
            <a:ext cx="775457" cy="291559"/>
          </a:xfrm>
          <a:prstGeom prst="rect">
            <a:avLst/>
          </a:prstGeom>
          <a:solidFill>
            <a:schemeClr val="accent2">
              <a:lumMod val="20000"/>
              <a:lumOff val="80000"/>
            </a:schemeClr>
          </a:solidFill>
          <a:ln w="25400">
            <a:solidFill>
              <a:schemeClr val="tx1"/>
            </a:solidFill>
            <a:miter lim="800000"/>
            <a:headEnd/>
            <a:tailEnd/>
          </a:ln>
          <a:effectLst/>
        </p:spPr>
        <p:txBody>
          <a:bodyPr wrap="none" lIns="89325" tIns="43872" rIns="89325" bIns="43872" anchor="ctr"/>
          <a:lstStyle/>
          <a:p>
            <a:pPr algn="ctr">
              <a:lnSpc>
                <a:spcPct val="100000"/>
              </a:lnSpc>
            </a:pPr>
            <a:r>
              <a:rPr lang="en-US" dirty="0">
                <a:latin typeface="Courier New" pitchFamily="49" charset="0"/>
              </a:rPr>
              <a:t>data</a:t>
            </a:r>
          </a:p>
        </p:txBody>
      </p:sp>
      <p:sp>
        <p:nvSpPr>
          <p:cNvPr id="12" name="Rectangle 10"/>
          <p:cNvSpPr>
            <a:spLocks noChangeArrowheads="1"/>
          </p:cNvSpPr>
          <p:nvPr/>
        </p:nvSpPr>
        <p:spPr bwMode="auto">
          <a:xfrm>
            <a:off x="6848475" y="2129759"/>
            <a:ext cx="353208" cy="291559"/>
          </a:xfrm>
          <a:prstGeom prst="rect">
            <a:avLst/>
          </a:prstGeom>
          <a:solidFill>
            <a:schemeClr val="bg1">
              <a:lumMod val="95000"/>
            </a:schemeClr>
          </a:solidFill>
          <a:ln w="25400">
            <a:solidFill>
              <a:schemeClr val="tx1"/>
            </a:solidFill>
            <a:miter lim="800000"/>
            <a:headEnd/>
            <a:tailEnd/>
          </a:ln>
          <a:effectLst/>
        </p:spPr>
        <p:txBody>
          <a:bodyPr wrap="none" lIns="89325" tIns="43872" rIns="89325" bIns="43872" anchor="ctr"/>
          <a:lstStyle/>
          <a:p>
            <a:pPr algn="ctr">
              <a:lnSpc>
                <a:spcPct val="100000"/>
              </a:lnSpc>
            </a:pPr>
            <a:endParaRPr lang="en-US" sz="2000" dirty="0">
              <a:latin typeface="Courier New" pitchFamily="49" charset="0"/>
            </a:endParaRPr>
          </a:p>
        </p:txBody>
      </p:sp>
      <p:sp>
        <p:nvSpPr>
          <p:cNvPr id="13" name="Rectangle 10"/>
          <p:cNvSpPr>
            <a:spLocks noChangeArrowheads="1"/>
          </p:cNvSpPr>
          <p:nvPr/>
        </p:nvSpPr>
        <p:spPr bwMode="auto">
          <a:xfrm>
            <a:off x="8245433" y="2129759"/>
            <a:ext cx="353208" cy="291559"/>
          </a:xfrm>
          <a:prstGeom prst="rect">
            <a:avLst/>
          </a:prstGeom>
          <a:solidFill>
            <a:schemeClr val="bg1">
              <a:lumMod val="95000"/>
            </a:schemeClr>
          </a:solidFill>
          <a:ln w="25400">
            <a:solidFill>
              <a:schemeClr val="tx1"/>
            </a:solidFill>
            <a:miter lim="800000"/>
            <a:headEnd/>
            <a:tailEnd/>
          </a:ln>
          <a:effectLst/>
        </p:spPr>
        <p:txBody>
          <a:bodyPr wrap="none" lIns="89325" tIns="43872" rIns="89325" bIns="43872" anchor="ctr"/>
          <a:lstStyle/>
          <a:p>
            <a:pPr algn="ctr">
              <a:lnSpc>
                <a:spcPct val="100000"/>
              </a:lnSpc>
            </a:pPr>
            <a:endParaRPr lang="en-US" sz="2000" dirty="0">
              <a:latin typeface="Courier New" pitchFamily="49" charset="0"/>
            </a:endParaRPr>
          </a:p>
        </p:txBody>
      </p:sp>
      <p:cxnSp>
        <p:nvCxnSpPr>
          <p:cNvPr id="15" name="Straight Arrow Connector 14"/>
          <p:cNvCxnSpPr>
            <a:stCxn id="11" idx="3"/>
            <a:endCxn id="7" idx="1"/>
          </p:cNvCxnSpPr>
          <p:nvPr/>
        </p:nvCxnSpPr>
        <p:spPr bwMode="auto">
          <a:xfrm>
            <a:off x="5569500" y="2275428"/>
            <a:ext cx="924927" cy="1585"/>
          </a:xfrm>
          <a:prstGeom prst="straightConnector1">
            <a:avLst/>
          </a:prstGeom>
          <a:noFill/>
          <a:ln w="25400" cap="flat" cmpd="sng" algn="ctr">
            <a:solidFill>
              <a:schemeClr val="tx1"/>
            </a:solidFill>
            <a:prstDash val="solid"/>
            <a:round/>
            <a:headEnd type="none" w="med" len="med"/>
            <a:tailEnd type="arrow"/>
          </a:ln>
          <a:effectLst/>
        </p:spPr>
      </p:cxnSp>
      <p:sp>
        <p:nvSpPr>
          <p:cNvPr id="16" name="Rectangle 10"/>
          <p:cNvSpPr>
            <a:spLocks noChangeArrowheads="1"/>
          </p:cNvSpPr>
          <p:nvPr/>
        </p:nvSpPr>
        <p:spPr bwMode="auto">
          <a:xfrm>
            <a:off x="7205477" y="2129759"/>
            <a:ext cx="1039956" cy="291559"/>
          </a:xfrm>
          <a:prstGeom prst="rect">
            <a:avLst/>
          </a:prstGeom>
          <a:solidFill>
            <a:schemeClr val="bg1">
              <a:lumMod val="95000"/>
            </a:schemeClr>
          </a:solidFill>
          <a:ln w="25400">
            <a:solidFill>
              <a:schemeClr val="tx1"/>
            </a:solidFill>
            <a:miter lim="800000"/>
            <a:headEnd/>
            <a:tailEnd/>
          </a:ln>
          <a:effectLst/>
        </p:spPr>
        <p:txBody>
          <a:bodyPr wrap="none" lIns="89325" tIns="43872" rIns="89325" bIns="43872" anchor="ctr"/>
          <a:lstStyle/>
          <a:p>
            <a:pPr algn="ctr">
              <a:lnSpc>
                <a:spcPct val="100000"/>
              </a:lnSpc>
            </a:pPr>
            <a:endParaRPr lang="en-US" sz="2000" dirty="0">
              <a:latin typeface="Courier New" pitchFamily="49" charset="0"/>
            </a:endParaRPr>
          </a:p>
        </p:txBody>
      </p:sp>
      <p:sp>
        <p:nvSpPr>
          <p:cNvPr id="17" name="Rectangle 16"/>
          <p:cNvSpPr/>
          <p:nvPr/>
        </p:nvSpPr>
        <p:spPr>
          <a:xfrm>
            <a:off x="6506984" y="1833978"/>
            <a:ext cx="307670" cy="337927"/>
          </a:xfrm>
          <a:prstGeom prst="rect">
            <a:avLst/>
          </a:prstGeom>
        </p:spPr>
        <p:txBody>
          <a:bodyPr wrap="none" lIns="90279" tIns="45126" rIns="90279" bIns="45126">
            <a:spAutoFit/>
          </a:bodyPr>
          <a:lstStyle/>
          <a:p>
            <a:pPr algn="ctr">
              <a:lnSpc>
                <a:spcPct val="100000"/>
              </a:lnSpc>
            </a:pPr>
            <a:r>
              <a:rPr lang="en-US" sz="1600" dirty="0">
                <a:latin typeface="Courier New" pitchFamily="49" charset="0"/>
              </a:rPr>
              <a:t>0</a:t>
            </a:r>
          </a:p>
        </p:txBody>
      </p:sp>
      <p:sp>
        <p:nvSpPr>
          <p:cNvPr id="18" name="Rectangle 17"/>
          <p:cNvSpPr/>
          <p:nvPr/>
        </p:nvSpPr>
        <p:spPr>
          <a:xfrm>
            <a:off x="6882296" y="1833961"/>
            <a:ext cx="307670" cy="337927"/>
          </a:xfrm>
          <a:prstGeom prst="rect">
            <a:avLst/>
          </a:prstGeom>
        </p:spPr>
        <p:txBody>
          <a:bodyPr wrap="none" lIns="90279" tIns="45126" rIns="90279" bIns="45126">
            <a:spAutoFit/>
          </a:bodyPr>
          <a:lstStyle/>
          <a:p>
            <a:pPr algn="ctr">
              <a:lnSpc>
                <a:spcPct val="100000"/>
              </a:lnSpc>
            </a:pPr>
            <a:r>
              <a:rPr lang="en-US" sz="1600" dirty="0">
                <a:latin typeface="Courier New" pitchFamily="49" charset="0"/>
              </a:rPr>
              <a:t>1</a:t>
            </a:r>
          </a:p>
        </p:txBody>
      </p:sp>
      <p:sp>
        <p:nvSpPr>
          <p:cNvPr id="19" name="Rectangle 18"/>
          <p:cNvSpPr/>
          <p:nvPr/>
        </p:nvSpPr>
        <p:spPr>
          <a:xfrm>
            <a:off x="8026325" y="1833961"/>
            <a:ext cx="800709" cy="337927"/>
          </a:xfrm>
          <a:prstGeom prst="rect">
            <a:avLst/>
          </a:prstGeom>
        </p:spPr>
        <p:txBody>
          <a:bodyPr wrap="none" lIns="90279" tIns="45126" rIns="90279" bIns="45126">
            <a:spAutoFit/>
          </a:bodyPr>
          <a:lstStyle/>
          <a:p>
            <a:pPr algn="ctr">
              <a:lnSpc>
                <a:spcPct val="100000"/>
              </a:lnSpc>
            </a:pPr>
            <a:r>
              <a:rPr lang="en-US" sz="1600" dirty="0">
                <a:latin typeface="Courier New" pitchFamily="49" charset="0"/>
              </a:rPr>
              <a:t>len-1</a:t>
            </a:r>
          </a:p>
        </p:txBody>
      </p:sp>
      <p:cxnSp>
        <p:nvCxnSpPr>
          <p:cNvPr id="21" name="Straight Connector 20"/>
          <p:cNvCxnSpPr/>
          <p:nvPr/>
        </p:nvCxnSpPr>
        <p:spPr bwMode="auto">
          <a:xfrm>
            <a:off x="7358754" y="2281877"/>
            <a:ext cx="732593" cy="1387"/>
          </a:xfrm>
          <a:prstGeom prst="line">
            <a:avLst/>
          </a:prstGeom>
          <a:noFill/>
          <a:ln w="63500" cap="rnd" cmpd="sng" algn="ctr">
            <a:solidFill>
              <a:schemeClr val="tx1"/>
            </a:solidFill>
            <a:prstDash val="sysDot"/>
            <a:round/>
            <a:headEnd type="none" w="med" len="med"/>
            <a:tailEnd type="none" w="med" len="med"/>
          </a:ln>
          <a:effectLst/>
        </p:spPr>
      </p:cxnSp>
    </p:spTree>
    <p:extLst>
      <p:ext uri="{BB962C8B-B14F-4D97-AF65-F5344CB8AC3E}">
        <p14:creationId xmlns:p14="http://schemas.microsoft.com/office/powerpoint/2010/main" val="165451804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456565" y="380405"/>
            <a:ext cx="8129393" cy="572026"/>
          </a:xfrm>
        </p:spPr>
        <p:txBody>
          <a:bodyPr/>
          <a:lstStyle/>
          <a:p>
            <a:pPr eaLnBrk="1" hangingPunct="1">
              <a:defRPr/>
            </a:pPr>
            <a:r>
              <a:rPr lang="en-US" dirty="0" smtClean="0"/>
              <a:t>Cycles Per Element (CPE)</a:t>
            </a:r>
          </a:p>
        </p:txBody>
      </p:sp>
      <p:sp>
        <p:nvSpPr>
          <p:cNvPr id="1028" name="Rectangle 3"/>
          <p:cNvSpPr>
            <a:spLocks noGrp="1" noChangeArrowheads="1"/>
          </p:cNvSpPr>
          <p:nvPr>
            <p:ph idx="1"/>
          </p:nvPr>
        </p:nvSpPr>
        <p:spPr>
          <a:xfrm>
            <a:off x="290220" y="988876"/>
            <a:ext cx="8295849" cy="1513255"/>
          </a:xfrm>
        </p:spPr>
        <p:txBody>
          <a:bodyPr/>
          <a:lstStyle/>
          <a:p>
            <a:r>
              <a:rPr lang="en-US" sz="2000" dirty="0"/>
              <a:t>Convenient way to express performance of program that operates on vectors or lists</a:t>
            </a:r>
          </a:p>
          <a:p>
            <a:r>
              <a:rPr lang="en-US" sz="2000" dirty="0"/>
              <a:t>Length = n</a:t>
            </a:r>
          </a:p>
          <a:p>
            <a:r>
              <a:rPr lang="en-US" sz="2000" dirty="0"/>
              <a:t>In our case: </a:t>
            </a:r>
            <a:r>
              <a:rPr lang="en-US" sz="2000" dirty="0">
                <a:solidFill>
                  <a:srgbClr val="C00000"/>
                </a:solidFill>
              </a:rPr>
              <a:t>CPE = cycles per OP</a:t>
            </a:r>
            <a:endParaRPr lang="en-US" sz="2000" dirty="0"/>
          </a:p>
          <a:p>
            <a:r>
              <a:rPr lang="en-US" sz="2000" dirty="0"/>
              <a:t>T = CPE*n + Overhead</a:t>
            </a:r>
          </a:p>
          <a:p>
            <a:pPr lvl="1"/>
            <a:r>
              <a:rPr lang="en-US" sz="1600" dirty="0"/>
              <a:t>CPE is slope of line</a:t>
            </a:r>
          </a:p>
        </p:txBody>
      </p:sp>
      <p:graphicFrame>
        <p:nvGraphicFramePr>
          <p:cNvPr id="7" name="Chart 6"/>
          <p:cNvGraphicFramePr>
            <a:graphicFrameLocks/>
          </p:cNvGraphicFramePr>
          <p:nvPr>
            <p:extLst>
              <p:ext uri="{D42A27DB-BD31-4B8C-83A1-F6EECF244321}">
                <p14:modId xmlns:p14="http://schemas.microsoft.com/office/powerpoint/2010/main" val="2396967298"/>
              </p:ext>
            </p:extLst>
          </p:nvPr>
        </p:nvGraphicFramePr>
        <p:xfrm>
          <a:off x="1750166" y="3270532"/>
          <a:ext cx="5746984" cy="327053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2"/>
          <p:cNvSpPr txBox="1">
            <a:spLocks noChangeArrowheads="1"/>
          </p:cNvSpPr>
          <p:nvPr/>
        </p:nvSpPr>
        <p:spPr bwMode="auto">
          <a:xfrm>
            <a:off x="4141465" y="4161499"/>
            <a:ext cx="838203" cy="363132"/>
          </a:xfrm>
          <a:prstGeom prst="rect">
            <a:avLst/>
          </a:prstGeom>
          <a:solidFill>
            <a:srgbClr val="FFFFFF"/>
          </a:solidFill>
          <a:ln w="9525">
            <a:noFill/>
            <a:miter lim="800000"/>
            <a:headEnd/>
            <a:tailEnd/>
          </a:ln>
        </p:spPr>
        <p:txBody>
          <a:bodyPr wrap="none" lIns="27087" tIns="27087" rIns="27087"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00" b="0">
                <a:solidFill>
                  <a:srgbClr val="000000"/>
                </a:solidFill>
                <a:latin typeface="Courier New"/>
                <a:cs typeface="Courier New"/>
              </a:rPr>
              <a:t>psum1</a:t>
            </a:r>
            <a:endParaRPr lang="en-US" sz="1200" b="0">
              <a:solidFill>
                <a:srgbClr val="000000"/>
              </a:solidFill>
              <a:latin typeface="Arial"/>
              <a:cs typeface="Arial"/>
            </a:endParaRPr>
          </a:p>
          <a:p>
            <a:pPr algn="ctr" rtl="0">
              <a:defRPr sz="1000"/>
            </a:pPr>
            <a:r>
              <a:rPr lang="en-US" sz="1200" b="0">
                <a:solidFill>
                  <a:srgbClr val="000000"/>
                </a:solidFill>
                <a:latin typeface="Arial"/>
                <a:cs typeface="Arial"/>
              </a:rPr>
              <a:t>Slope = 9.0</a:t>
            </a:r>
          </a:p>
        </p:txBody>
      </p:sp>
      <p:sp>
        <p:nvSpPr>
          <p:cNvPr id="9" name="Text Box 3"/>
          <p:cNvSpPr txBox="1">
            <a:spLocks noChangeArrowheads="1"/>
          </p:cNvSpPr>
          <p:nvPr/>
        </p:nvSpPr>
        <p:spPr bwMode="auto">
          <a:xfrm>
            <a:off x="4519293" y="5215447"/>
            <a:ext cx="838203" cy="358522"/>
          </a:xfrm>
          <a:prstGeom prst="rect">
            <a:avLst/>
          </a:prstGeom>
          <a:solidFill>
            <a:srgbClr val="FFFFFF"/>
          </a:solidFill>
          <a:ln w="9525">
            <a:noFill/>
            <a:miter lim="800000"/>
            <a:headEnd/>
            <a:tailEnd/>
          </a:ln>
        </p:spPr>
        <p:txBody>
          <a:bodyPr wrap="none" lIns="27087" tIns="22588" rIns="27087"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00" b="0" dirty="0">
                <a:solidFill>
                  <a:srgbClr val="000000"/>
                </a:solidFill>
                <a:latin typeface="Arial"/>
                <a:cs typeface="Arial"/>
              </a:rPr>
              <a:t> </a:t>
            </a:r>
            <a:r>
              <a:rPr lang="en-US" sz="1200" b="0" dirty="0">
                <a:solidFill>
                  <a:srgbClr val="000000"/>
                </a:solidFill>
                <a:latin typeface="Courier New"/>
                <a:cs typeface="Courier New"/>
              </a:rPr>
              <a:t>psum2</a:t>
            </a:r>
            <a:endParaRPr lang="en-US" sz="1200" b="0" dirty="0">
              <a:solidFill>
                <a:srgbClr val="000000"/>
              </a:solidFill>
              <a:latin typeface="Arial"/>
              <a:cs typeface="Arial"/>
            </a:endParaRPr>
          </a:p>
          <a:p>
            <a:pPr algn="ctr" rtl="0">
              <a:defRPr sz="1000"/>
            </a:pPr>
            <a:r>
              <a:rPr lang="en-US" sz="1200" b="0" dirty="0">
                <a:solidFill>
                  <a:srgbClr val="000000"/>
                </a:solidFill>
                <a:latin typeface="Arial"/>
                <a:cs typeface="Arial"/>
              </a:rPr>
              <a:t>Slope = 6.0</a:t>
            </a:r>
          </a:p>
        </p:txBody>
      </p:sp>
    </p:spTree>
    <p:extLst>
      <p:ext uri="{BB962C8B-B14F-4D97-AF65-F5344CB8AC3E}">
        <p14:creationId xmlns:p14="http://schemas.microsoft.com/office/powerpoint/2010/main" val="372913305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Benchmark Performance</a:t>
            </a:r>
            <a:endParaRPr lang="en-US" dirty="0"/>
          </a:p>
        </p:txBody>
      </p:sp>
      <p:sp>
        <p:nvSpPr>
          <p:cNvPr id="775172" name="Rectangle 4"/>
          <p:cNvSpPr>
            <a:spLocks noChangeArrowheads="1"/>
          </p:cNvSpPr>
          <p:nvPr/>
        </p:nvSpPr>
        <p:spPr bwMode="auto">
          <a:xfrm>
            <a:off x="637289" y="1131194"/>
            <a:ext cx="5826826" cy="2854461"/>
          </a:xfrm>
          <a:prstGeom prst="rect">
            <a:avLst/>
          </a:prstGeom>
          <a:solidFill>
            <a:srgbClr val="F6F5BD"/>
          </a:solidFill>
          <a:ln w="38100" cmpd="dbl">
            <a:solidFill>
              <a:schemeClr val="tx1"/>
            </a:solidFill>
            <a:miter lim="800000"/>
            <a:headEnd/>
            <a:tailEnd/>
          </a:ln>
          <a:effectLst/>
        </p:spPr>
        <p:txBody>
          <a:bodyPr wrap="none" lIns="89325" tIns="43872" rIns="89325" bIns="43872">
            <a:spAutoFit/>
          </a:bodyPr>
          <a:lstStyle/>
          <a:p>
            <a:pPr algn="l">
              <a:lnSpc>
                <a:spcPct val="100000"/>
              </a:lnSpc>
              <a:tabLst>
                <a:tab pos="902709" algn="l"/>
                <a:tab pos="2256777" algn="l"/>
              </a:tabLst>
            </a:pPr>
            <a:r>
              <a:rPr lang="en-US" dirty="0">
                <a:latin typeface="Courier New" pitchFamily="49" charset="0"/>
              </a:rPr>
              <a:t>void combine1(</a:t>
            </a:r>
            <a:r>
              <a:rPr lang="en-US" dirty="0" err="1">
                <a:latin typeface="Courier New" pitchFamily="49" charset="0"/>
              </a:rPr>
              <a:t>vec_ptr</a:t>
            </a:r>
            <a:r>
              <a:rPr lang="en-US" dirty="0">
                <a:latin typeface="Courier New" pitchFamily="49" charset="0"/>
              </a:rPr>
              <a:t> v, </a:t>
            </a:r>
            <a:r>
              <a:rPr lang="en-US" dirty="0" err="1">
                <a:latin typeface="Courier New" pitchFamily="49" charset="0"/>
              </a:rPr>
              <a:t>data_t</a:t>
            </a:r>
            <a:r>
              <a:rPr lang="en-US" dirty="0">
                <a:latin typeface="Courier New" pitchFamily="49" charset="0"/>
              </a:rPr>
              <a:t> *</a:t>
            </a:r>
            <a:r>
              <a:rPr lang="en-US" dirty="0" err="1">
                <a:latin typeface="Courier New" pitchFamily="49" charset="0"/>
              </a:rPr>
              <a:t>dest</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long </a:t>
            </a:r>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IDENT;</a:t>
            </a:r>
          </a:p>
          <a:p>
            <a:pPr algn="l">
              <a:lnSpc>
                <a:spcPct val="100000"/>
              </a:lnSpc>
              <a:tabLst>
                <a:tab pos="902709" algn="l"/>
                <a:tab pos="2256777" algn="l"/>
              </a:tabLst>
            </a:pPr>
            <a:r>
              <a:rPr lang="en-US" dirty="0">
                <a:latin typeface="Courier New" pitchFamily="49" charset="0"/>
              </a:rPr>
              <a:t>    for (</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 </a:t>
            </a:r>
            <a:r>
              <a:rPr lang="en-US" dirty="0" err="1">
                <a:latin typeface="Courier New" pitchFamily="49" charset="0"/>
              </a:rPr>
              <a:t>vec_length</a:t>
            </a:r>
            <a:r>
              <a:rPr lang="en-US" dirty="0">
                <a:latin typeface="Courier New" pitchFamily="49" charset="0"/>
              </a:rPr>
              <a:t>(v); </a:t>
            </a:r>
            <a:r>
              <a:rPr lang="en-US" dirty="0" err="1">
                <a:latin typeface="Courier New" pitchFamily="49" charset="0"/>
              </a:rPr>
              <a:t>i</a:t>
            </a:r>
            <a:r>
              <a:rPr lang="en-US" dirty="0">
                <a:latin typeface="Courier New" pitchFamily="49" charset="0"/>
              </a:rPr>
              <a:t>++) {</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a:t>
            </a:r>
            <a:r>
              <a:rPr lang="en-US" dirty="0" err="1">
                <a:latin typeface="Courier New" pitchFamily="49" charset="0"/>
              </a:rPr>
              <a:t>val</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get_vec_element</a:t>
            </a:r>
            <a:r>
              <a:rPr lang="en-US" dirty="0">
                <a:latin typeface="Courier New" pitchFamily="49" charset="0"/>
              </a:rPr>
              <a:t>(v, </a:t>
            </a:r>
            <a:r>
              <a:rPr lang="en-US" dirty="0" err="1">
                <a:latin typeface="Courier New" pitchFamily="49" charset="0"/>
              </a:rPr>
              <a:t>i</a:t>
            </a:r>
            <a:r>
              <a:rPr lang="en-US" dirty="0">
                <a:latin typeface="Courier New" pitchFamily="49" charset="0"/>
              </a:rPr>
              <a:t>, &amp;</a:t>
            </a:r>
            <a:r>
              <a:rPr lang="en-US" dirty="0" err="1">
                <a:latin typeface="Courier New" pitchFamily="49" charset="0"/>
              </a:rPr>
              <a:t>val</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a:t>
            </a:r>
            <a:r>
              <a:rPr lang="en-US" dirty="0" err="1">
                <a:latin typeface="Courier New" pitchFamily="49" charset="0"/>
              </a:rPr>
              <a:t>dest</a:t>
            </a:r>
            <a:r>
              <a:rPr lang="en-US" dirty="0">
                <a:latin typeface="Courier New" pitchFamily="49" charset="0"/>
              </a:rPr>
              <a:t> OP </a:t>
            </a:r>
            <a:r>
              <a:rPr lang="en-US" dirty="0" err="1">
                <a:latin typeface="Courier New" pitchFamily="49" charset="0"/>
              </a:rPr>
              <a:t>val</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a:t>
            </a:r>
          </a:p>
          <a:p>
            <a:pPr algn="l">
              <a:lnSpc>
                <a:spcPct val="100000"/>
              </a:lnSpc>
              <a:tabLst>
                <a:tab pos="902709" algn="l"/>
                <a:tab pos="2256777" algn="l"/>
              </a:tabLst>
            </a:pPr>
            <a:r>
              <a:rPr lang="en-US" dirty="0">
                <a:latin typeface="Courier New" pitchFamily="49" charset="0"/>
              </a:rPr>
              <a:t>}</a:t>
            </a:r>
          </a:p>
        </p:txBody>
      </p:sp>
      <p:sp>
        <p:nvSpPr>
          <p:cNvPr id="6" name="TextBox 5"/>
          <p:cNvSpPr txBox="1"/>
          <p:nvPr/>
        </p:nvSpPr>
        <p:spPr>
          <a:xfrm>
            <a:off x="6696397" y="1597284"/>
            <a:ext cx="2435013" cy="844699"/>
          </a:xfrm>
          <a:prstGeom prst="rect">
            <a:avLst/>
          </a:prstGeom>
          <a:noFill/>
        </p:spPr>
        <p:txBody>
          <a:bodyPr wrap="square" lIns="90279" tIns="45126" rIns="90279" bIns="45126" rtlCol="0">
            <a:spAutoFit/>
          </a:bodyPr>
          <a:lstStyle/>
          <a:p>
            <a:r>
              <a:rPr lang="en-US" dirty="0">
                <a:latin typeface="Calibri" pitchFamily="34" charset="0"/>
              </a:rPr>
              <a:t>Compute sum or product of vector elements</a:t>
            </a:r>
          </a:p>
        </p:txBody>
      </p:sp>
      <p:graphicFrame>
        <p:nvGraphicFramePr>
          <p:cNvPr id="10" name="Group 49"/>
          <p:cNvGraphicFramePr>
            <a:graphicFrameLocks noGrp="1"/>
          </p:cNvGraphicFramePr>
          <p:nvPr>
            <p:extLst>
              <p:ext uri="{D42A27DB-BD31-4B8C-83A1-F6EECF244321}">
                <p14:modId xmlns:p14="http://schemas.microsoft.com/office/powerpoint/2010/main" val="2068994894"/>
              </p:ext>
            </p:extLst>
          </p:nvPr>
        </p:nvGraphicFramePr>
        <p:xfrm>
          <a:off x="396434" y="4259298"/>
          <a:ext cx="8218171" cy="1775546"/>
        </p:xfrm>
        <a:graphic>
          <a:graphicData uri="http://schemas.openxmlformats.org/drawingml/2006/table">
            <a:tbl>
              <a:tblPr/>
              <a:tblGrid>
                <a:gridCol w="2358919">
                  <a:extLst>
                    <a:ext uri="{9D8B030D-6E8A-4147-A177-3AD203B41FA5}">
                      <a16:colId xmlns:a16="http://schemas.microsoft.com/office/drawing/2014/main" xmlns="" val="20000"/>
                    </a:ext>
                  </a:extLst>
                </a:gridCol>
                <a:gridCol w="1464813">
                  <a:extLst>
                    <a:ext uri="{9D8B030D-6E8A-4147-A177-3AD203B41FA5}">
                      <a16:colId xmlns:a16="http://schemas.microsoft.com/office/drawing/2014/main" xmlns="" val="20001"/>
                    </a:ext>
                  </a:extLst>
                </a:gridCol>
                <a:gridCol w="1464813">
                  <a:extLst>
                    <a:ext uri="{9D8B030D-6E8A-4147-A177-3AD203B41FA5}">
                      <a16:colId xmlns:a16="http://schemas.microsoft.com/office/drawing/2014/main" xmlns="" val="20002"/>
                    </a:ext>
                  </a:extLst>
                </a:gridCol>
                <a:gridCol w="1464813">
                  <a:extLst>
                    <a:ext uri="{9D8B030D-6E8A-4147-A177-3AD203B41FA5}">
                      <a16:colId xmlns:a16="http://schemas.microsoft.com/office/drawing/2014/main" xmlns="" val="20003"/>
                    </a:ext>
                  </a:extLst>
                </a:gridCol>
                <a:gridCol w="1464813">
                  <a:extLst>
                    <a:ext uri="{9D8B030D-6E8A-4147-A177-3AD203B41FA5}">
                      <a16:colId xmlns:a16="http://schemas.microsoft.com/office/drawing/2014/main" xmlns="" val="20004"/>
                    </a:ext>
                  </a:extLst>
                </a:gridCol>
              </a:tblGrid>
              <a:tr h="389802">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extLst>
                  <a:ext uri="{0D108BD9-81ED-4DB2-BD59-A6C34878D82A}">
                    <a16:rowId xmlns:a16="http://schemas.microsoft.com/office/drawing/2014/main" xmlns="" val="10000"/>
                  </a:ext>
                </a:extLst>
              </a:tr>
              <a:tr h="386633">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xmlns="" val="10001"/>
                  </a:ext>
                </a:extLst>
              </a:tr>
              <a:tr h="612478">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Combine1 </a:t>
                      </a:r>
                      <a:r>
                        <a:rPr kumimoji="0" lang="en-US" sz="1800" b="1" i="0" u="none" strike="noStrike" cap="none" normalizeH="0" baseline="0" dirty="0" err="1" smtClean="0">
                          <a:ln>
                            <a:noFill/>
                          </a:ln>
                          <a:solidFill>
                            <a:schemeClr val="tx1"/>
                          </a:solidFill>
                          <a:effectLst/>
                          <a:latin typeface="Helvetica" pitchFamily="34" charset="0"/>
                        </a:rPr>
                        <a:t>unoptimized</a:t>
                      </a:r>
                      <a:endParaRPr kumimoji="0" lang="en-US" sz="1800" b="1" i="0" u="none" strike="noStrike" cap="none" normalizeH="0" baseline="0" dirty="0" smtClean="0">
                        <a:ln>
                          <a:noFill/>
                        </a:ln>
                        <a:solidFill>
                          <a:schemeClr val="tx1"/>
                        </a:solidFill>
                        <a:effectLst/>
                        <a:latin typeface="Helvetica" pitchFamily="34" charset="0"/>
                      </a:endParaRP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22.68</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20.02</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19.98</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20.18</a:t>
                      </a: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xmlns="" val="10002"/>
                  </a:ext>
                </a:extLst>
              </a:tr>
              <a:tr h="386633">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Combine1 –O1</a:t>
                      </a: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10.17</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11.14</a:t>
                      </a: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25412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Basic Optimizations</a:t>
            </a:r>
            <a:endParaRPr lang="en-US" dirty="0"/>
          </a:p>
        </p:txBody>
      </p:sp>
      <p:sp>
        <p:nvSpPr>
          <p:cNvPr id="6" name="Content Placeholder 5"/>
          <p:cNvSpPr>
            <a:spLocks noGrp="1"/>
          </p:cNvSpPr>
          <p:nvPr>
            <p:ph idx="1"/>
          </p:nvPr>
        </p:nvSpPr>
        <p:spPr>
          <a:xfrm>
            <a:off x="396324" y="4487474"/>
            <a:ext cx="7885258" cy="1834920"/>
          </a:xfrm>
        </p:spPr>
        <p:txBody>
          <a:bodyPr/>
          <a:lstStyle/>
          <a:p>
            <a:r>
              <a:rPr lang="en-US" dirty="0" smtClean="0"/>
              <a:t>Move </a:t>
            </a:r>
            <a:r>
              <a:rPr lang="en-US" dirty="0" err="1" smtClean="0"/>
              <a:t>vec_length</a:t>
            </a:r>
            <a:r>
              <a:rPr lang="en-US" dirty="0" smtClean="0"/>
              <a:t> out of loop</a:t>
            </a:r>
          </a:p>
          <a:p>
            <a:r>
              <a:rPr lang="en-US" dirty="0" smtClean="0"/>
              <a:t>Avoid bounds check on each cycle</a:t>
            </a:r>
          </a:p>
          <a:p>
            <a:r>
              <a:rPr lang="en-US" dirty="0" smtClean="0"/>
              <a:t>Accumulate in temporary</a:t>
            </a:r>
            <a:endParaRPr lang="en-US" dirty="0"/>
          </a:p>
        </p:txBody>
      </p:sp>
      <p:sp>
        <p:nvSpPr>
          <p:cNvPr id="775172" name="Rectangle 4"/>
          <p:cNvSpPr>
            <a:spLocks noChangeArrowheads="1"/>
          </p:cNvSpPr>
          <p:nvPr/>
        </p:nvSpPr>
        <p:spPr bwMode="auto">
          <a:xfrm>
            <a:off x="1293712" y="1328888"/>
            <a:ext cx="5413825" cy="2854461"/>
          </a:xfrm>
          <a:prstGeom prst="rect">
            <a:avLst/>
          </a:prstGeom>
          <a:solidFill>
            <a:srgbClr val="F6F5BD"/>
          </a:solidFill>
          <a:ln w="38100" cmpd="dbl">
            <a:solidFill>
              <a:schemeClr val="tx1"/>
            </a:solidFill>
            <a:miter lim="800000"/>
            <a:headEnd/>
            <a:tailEnd/>
          </a:ln>
          <a:effectLst/>
        </p:spPr>
        <p:txBody>
          <a:bodyPr wrap="none" lIns="89325" tIns="43872" rIns="89325" bIns="43872">
            <a:spAutoFit/>
          </a:bodyPr>
          <a:lstStyle/>
          <a:p>
            <a:pPr algn="l">
              <a:lnSpc>
                <a:spcPct val="100000"/>
              </a:lnSpc>
              <a:tabLst>
                <a:tab pos="902709" algn="l"/>
                <a:tab pos="2256777" algn="l"/>
              </a:tabLst>
            </a:pPr>
            <a:r>
              <a:rPr lang="en-US" dirty="0">
                <a:latin typeface="Courier New" pitchFamily="49" charset="0"/>
              </a:rPr>
              <a:t>void combine4(</a:t>
            </a:r>
            <a:r>
              <a:rPr lang="en-US" dirty="0" err="1">
                <a:latin typeface="Courier New" pitchFamily="49" charset="0"/>
              </a:rPr>
              <a:t>vec_ptr</a:t>
            </a:r>
            <a:r>
              <a:rPr lang="en-US" dirty="0">
                <a:latin typeface="Courier New" pitchFamily="49" charset="0"/>
              </a:rPr>
              <a:t> v, </a:t>
            </a:r>
            <a:r>
              <a:rPr lang="en-US" dirty="0" err="1">
                <a:latin typeface="Courier New" pitchFamily="49" charset="0"/>
              </a:rPr>
              <a:t>data_t</a:t>
            </a:r>
            <a:r>
              <a:rPr lang="en-US" dirty="0">
                <a:latin typeface="Courier New" pitchFamily="49" charset="0"/>
              </a:rPr>
              <a:t> *</a:t>
            </a:r>
            <a:r>
              <a:rPr lang="en-US" dirty="0" err="1">
                <a:latin typeface="Courier New" pitchFamily="49" charset="0"/>
              </a:rPr>
              <a:t>dest</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long </a:t>
            </a:r>
            <a:r>
              <a:rPr lang="en-US" dirty="0" err="1">
                <a:latin typeface="Courier New" pitchFamily="49" charset="0"/>
              </a:rPr>
              <a:t>i</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long length = </a:t>
            </a:r>
            <a:r>
              <a:rPr lang="en-US" dirty="0" err="1">
                <a:latin typeface="Courier New" pitchFamily="49" charset="0"/>
              </a:rPr>
              <a:t>vec_length</a:t>
            </a:r>
            <a:r>
              <a:rPr lang="en-US" dirty="0">
                <a:latin typeface="Courier New" pitchFamily="49" charset="0"/>
              </a:rPr>
              <a:t>(v);</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*d = </a:t>
            </a:r>
            <a:r>
              <a:rPr lang="en-US" dirty="0" err="1">
                <a:latin typeface="Courier New" pitchFamily="49" charset="0"/>
              </a:rPr>
              <a:t>get_vec_start</a:t>
            </a:r>
            <a:r>
              <a:rPr lang="en-US" dirty="0">
                <a:latin typeface="Courier New" pitchFamily="49" charset="0"/>
              </a:rPr>
              <a:t>(v);</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t = IDENT;</a:t>
            </a:r>
          </a:p>
          <a:p>
            <a:pPr algn="l">
              <a:lnSpc>
                <a:spcPct val="100000"/>
              </a:lnSpc>
              <a:tabLst>
                <a:tab pos="902709" algn="l"/>
                <a:tab pos="2256777" algn="l"/>
              </a:tabLst>
            </a:pPr>
            <a:r>
              <a:rPr lang="en-US" dirty="0">
                <a:latin typeface="Courier New" pitchFamily="49" charset="0"/>
              </a:rPr>
              <a:t>  for (</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 length; </a:t>
            </a:r>
            <a:r>
              <a:rPr lang="en-US" dirty="0" err="1">
                <a:latin typeface="Courier New" pitchFamily="49" charset="0"/>
              </a:rPr>
              <a:t>i</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t = t OP d[</a:t>
            </a:r>
            <a:r>
              <a:rPr lang="en-US" dirty="0" err="1">
                <a:latin typeface="Courier New" pitchFamily="49" charset="0"/>
              </a:rPr>
              <a:t>i</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t;</a:t>
            </a:r>
          </a:p>
          <a:p>
            <a:pPr algn="l">
              <a:lnSpc>
                <a:spcPct val="100000"/>
              </a:lnSpc>
              <a:tabLst>
                <a:tab pos="902709" algn="l"/>
                <a:tab pos="2256777" algn="l"/>
              </a:tabLst>
            </a:pPr>
            <a:r>
              <a:rPr lang="en-US" dirty="0">
                <a:latin typeface="Courier New" pitchFamily="49" charset="0"/>
              </a:rPr>
              <a:t>}</a:t>
            </a:r>
          </a:p>
        </p:txBody>
      </p:sp>
    </p:spTree>
    <p:extLst>
      <p:ext uri="{BB962C8B-B14F-4D97-AF65-F5344CB8AC3E}">
        <p14:creationId xmlns:p14="http://schemas.microsoft.com/office/powerpoint/2010/main" val="10960028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smtClean="0"/>
              <a:t>Effect of Basic Optimizations</a:t>
            </a:r>
            <a:endParaRPr lang="en-US" dirty="0"/>
          </a:p>
        </p:txBody>
      </p:sp>
      <p:sp>
        <p:nvSpPr>
          <p:cNvPr id="6" name="Content Placeholder 5"/>
          <p:cNvSpPr>
            <a:spLocks noGrp="1"/>
          </p:cNvSpPr>
          <p:nvPr>
            <p:ph idx="1"/>
          </p:nvPr>
        </p:nvSpPr>
        <p:spPr>
          <a:xfrm>
            <a:off x="396324" y="5923197"/>
            <a:ext cx="7885258" cy="541919"/>
          </a:xfrm>
        </p:spPr>
        <p:txBody>
          <a:bodyPr/>
          <a:lstStyle/>
          <a:p>
            <a:r>
              <a:rPr lang="en-US" dirty="0" smtClean="0"/>
              <a:t>Eliminates sources of overhead in loop</a:t>
            </a:r>
            <a:endParaRPr lang="en-US" dirty="0"/>
          </a:p>
        </p:txBody>
      </p:sp>
      <p:sp>
        <p:nvSpPr>
          <p:cNvPr id="775172" name="Rectangle 4"/>
          <p:cNvSpPr>
            <a:spLocks noChangeArrowheads="1"/>
          </p:cNvSpPr>
          <p:nvPr/>
        </p:nvSpPr>
        <p:spPr bwMode="auto">
          <a:xfrm>
            <a:off x="1293712" y="1328888"/>
            <a:ext cx="5413825" cy="2854461"/>
          </a:xfrm>
          <a:prstGeom prst="rect">
            <a:avLst/>
          </a:prstGeom>
          <a:solidFill>
            <a:srgbClr val="F6F5BD"/>
          </a:solidFill>
          <a:ln w="38100" cmpd="dbl">
            <a:solidFill>
              <a:schemeClr val="tx1"/>
            </a:solidFill>
            <a:miter lim="800000"/>
            <a:headEnd/>
            <a:tailEnd/>
          </a:ln>
          <a:effectLst/>
        </p:spPr>
        <p:txBody>
          <a:bodyPr wrap="none" lIns="89325" tIns="43872" rIns="89325" bIns="43872">
            <a:spAutoFit/>
          </a:bodyPr>
          <a:lstStyle/>
          <a:p>
            <a:pPr algn="l">
              <a:lnSpc>
                <a:spcPct val="100000"/>
              </a:lnSpc>
              <a:tabLst>
                <a:tab pos="902709" algn="l"/>
                <a:tab pos="2256777" algn="l"/>
              </a:tabLst>
            </a:pPr>
            <a:r>
              <a:rPr lang="en-US" dirty="0">
                <a:latin typeface="Courier New" pitchFamily="49" charset="0"/>
              </a:rPr>
              <a:t>void combine4(</a:t>
            </a:r>
            <a:r>
              <a:rPr lang="en-US" dirty="0" err="1">
                <a:latin typeface="Courier New" pitchFamily="49" charset="0"/>
              </a:rPr>
              <a:t>vec_ptr</a:t>
            </a:r>
            <a:r>
              <a:rPr lang="en-US" dirty="0">
                <a:latin typeface="Courier New" pitchFamily="49" charset="0"/>
              </a:rPr>
              <a:t> v, </a:t>
            </a:r>
            <a:r>
              <a:rPr lang="en-US" dirty="0" err="1">
                <a:latin typeface="Courier New" pitchFamily="49" charset="0"/>
              </a:rPr>
              <a:t>data_t</a:t>
            </a:r>
            <a:r>
              <a:rPr lang="en-US" dirty="0">
                <a:latin typeface="Courier New" pitchFamily="49" charset="0"/>
              </a:rPr>
              <a:t> *</a:t>
            </a:r>
            <a:r>
              <a:rPr lang="en-US" dirty="0" err="1">
                <a:latin typeface="Courier New" pitchFamily="49" charset="0"/>
              </a:rPr>
              <a:t>dest</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long </a:t>
            </a:r>
            <a:r>
              <a:rPr lang="en-US" dirty="0" err="1">
                <a:latin typeface="Courier New" pitchFamily="49" charset="0"/>
              </a:rPr>
              <a:t>i</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long length = </a:t>
            </a:r>
            <a:r>
              <a:rPr lang="en-US" dirty="0" err="1">
                <a:latin typeface="Courier New" pitchFamily="49" charset="0"/>
              </a:rPr>
              <a:t>vec_length</a:t>
            </a:r>
            <a:r>
              <a:rPr lang="en-US" dirty="0">
                <a:latin typeface="Courier New" pitchFamily="49" charset="0"/>
              </a:rPr>
              <a:t>(v);</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*d = </a:t>
            </a:r>
            <a:r>
              <a:rPr lang="en-US" dirty="0" err="1">
                <a:latin typeface="Courier New" pitchFamily="49" charset="0"/>
              </a:rPr>
              <a:t>get_vec_start</a:t>
            </a:r>
            <a:r>
              <a:rPr lang="en-US" dirty="0">
                <a:latin typeface="Courier New" pitchFamily="49" charset="0"/>
              </a:rPr>
              <a:t>(v);</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data_t</a:t>
            </a:r>
            <a:r>
              <a:rPr lang="en-US" dirty="0">
                <a:latin typeface="Courier New" pitchFamily="49" charset="0"/>
              </a:rPr>
              <a:t> t = IDENT;</a:t>
            </a:r>
          </a:p>
          <a:p>
            <a:pPr algn="l">
              <a:lnSpc>
                <a:spcPct val="100000"/>
              </a:lnSpc>
              <a:tabLst>
                <a:tab pos="902709" algn="l"/>
                <a:tab pos="2256777" algn="l"/>
              </a:tabLst>
            </a:pPr>
            <a:r>
              <a:rPr lang="en-US" dirty="0">
                <a:latin typeface="Courier New" pitchFamily="49" charset="0"/>
              </a:rPr>
              <a:t>  for (</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 length; </a:t>
            </a:r>
            <a:r>
              <a:rPr lang="en-US" dirty="0" err="1">
                <a:latin typeface="Courier New" pitchFamily="49" charset="0"/>
              </a:rPr>
              <a:t>i</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t = t OP d[</a:t>
            </a:r>
            <a:r>
              <a:rPr lang="en-US" dirty="0" err="1">
                <a:latin typeface="Courier New" pitchFamily="49" charset="0"/>
              </a:rPr>
              <a:t>i</a:t>
            </a:r>
            <a:r>
              <a:rPr lang="en-US" dirty="0">
                <a:latin typeface="Courier New" pitchFamily="49" charset="0"/>
              </a:rPr>
              <a:t>];</a:t>
            </a:r>
          </a:p>
          <a:p>
            <a:pPr algn="l">
              <a:lnSpc>
                <a:spcPct val="100000"/>
              </a:lnSpc>
              <a:tabLst>
                <a:tab pos="902709" algn="l"/>
                <a:tab pos="2256777" algn="l"/>
              </a:tabLst>
            </a:pPr>
            <a:r>
              <a:rPr lang="en-US" dirty="0">
                <a:latin typeface="Courier New" pitchFamily="49" charset="0"/>
              </a:rPr>
              <a:t>  *</a:t>
            </a:r>
            <a:r>
              <a:rPr lang="en-US" dirty="0" err="1">
                <a:latin typeface="Courier New" pitchFamily="49" charset="0"/>
              </a:rPr>
              <a:t>dest</a:t>
            </a:r>
            <a:r>
              <a:rPr lang="en-US" dirty="0">
                <a:latin typeface="Courier New" pitchFamily="49" charset="0"/>
              </a:rPr>
              <a:t> = t;</a:t>
            </a:r>
          </a:p>
          <a:p>
            <a:pPr algn="l">
              <a:lnSpc>
                <a:spcPct val="100000"/>
              </a:lnSpc>
              <a:tabLst>
                <a:tab pos="902709" algn="l"/>
                <a:tab pos="2256777" algn="l"/>
              </a:tabLst>
            </a:pPr>
            <a:r>
              <a:rPr lang="en-US" dirty="0">
                <a:latin typeface="Courier New" pitchFamily="49" charset="0"/>
              </a:rPr>
              <a:t>}</a:t>
            </a:r>
          </a:p>
        </p:txBody>
      </p:sp>
      <p:graphicFrame>
        <p:nvGraphicFramePr>
          <p:cNvPr id="5" name="Group 49"/>
          <p:cNvGraphicFramePr>
            <a:graphicFrameLocks noGrp="1"/>
          </p:cNvGraphicFramePr>
          <p:nvPr>
            <p:extLst>
              <p:ext uri="{D42A27DB-BD31-4B8C-83A1-F6EECF244321}">
                <p14:modId xmlns:p14="http://schemas.microsoft.com/office/powerpoint/2010/main" val="429784648"/>
              </p:ext>
            </p:extLst>
          </p:nvPr>
        </p:nvGraphicFramePr>
        <p:xfrm>
          <a:off x="396433" y="4259408"/>
          <a:ext cx="5995587" cy="1549701"/>
        </p:xfrm>
        <a:graphic>
          <a:graphicData uri="http://schemas.openxmlformats.org/drawingml/2006/table">
            <a:tbl>
              <a:tblPr/>
              <a:tblGrid>
                <a:gridCol w="1720955">
                  <a:extLst>
                    <a:ext uri="{9D8B030D-6E8A-4147-A177-3AD203B41FA5}">
                      <a16:colId xmlns:a16="http://schemas.microsoft.com/office/drawing/2014/main" xmlns="" val="20000"/>
                    </a:ext>
                  </a:extLst>
                </a:gridCol>
                <a:gridCol w="1068658">
                  <a:extLst>
                    <a:ext uri="{9D8B030D-6E8A-4147-A177-3AD203B41FA5}">
                      <a16:colId xmlns:a16="http://schemas.microsoft.com/office/drawing/2014/main" xmlns="" val="20001"/>
                    </a:ext>
                  </a:extLst>
                </a:gridCol>
                <a:gridCol w="1068658">
                  <a:extLst>
                    <a:ext uri="{9D8B030D-6E8A-4147-A177-3AD203B41FA5}">
                      <a16:colId xmlns:a16="http://schemas.microsoft.com/office/drawing/2014/main" xmlns="" val="20002"/>
                    </a:ext>
                  </a:extLst>
                </a:gridCol>
                <a:gridCol w="1068658">
                  <a:extLst>
                    <a:ext uri="{9D8B030D-6E8A-4147-A177-3AD203B41FA5}">
                      <a16:colId xmlns:a16="http://schemas.microsoft.com/office/drawing/2014/main" xmlns="" val="20003"/>
                    </a:ext>
                  </a:extLst>
                </a:gridCol>
                <a:gridCol w="1068658">
                  <a:extLst>
                    <a:ext uri="{9D8B030D-6E8A-4147-A177-3AD203B41FA5}">
                      <a16:colId xmlns:a16="http://schemas.microsoft.com/office/drawing/2014/main" xmlns="" val="20004"/>
                    </a:ext>
                  </a:extLst>
                </a:gridCol>
              </a:tblGrid>
              <a:tr h="389802">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extLst>
                  <a:ext uri="{0D108BD9-81ED-4DB2-BD59-A6C34878D82A}">
                    <a16:rowId xmlns:a16="http://schemas.microsoft.com/office/drawing/2014/main" xmlns="" val="10000"/>
                  </a:ext>
                </a:extLst>
              </a:tr>
              <a:tr h="386633">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xmlns="" val="10001"/>
                  </a:ext>
                </a:extLst>
              </a:tr>
              <a:tr h="386633">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Combine1 –O1</a:t>
                      </a: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10.12</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10.17</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11.14</a:t>
                      </a: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xmlns="" val="10002"/>
                  </a:ext>
                </a:extLst>
              </a:tr>
              <a:tr h="386633">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1.27</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1291076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532659" y="456460"/>
            <a:ext cx="5854495" cy="572026"/>
          </a:xfrm>
        </p:spPr>
        <p:txBody>
          <a:bodyPr/>
          <a:lstStyle/>
          <a:p>
            <a:pPr eaLnBrk="1" hangingPunct="1">
              <a:defRPr/>
            </a:pPr>
            <a:r>
              <a:rPr lang="en-US" smtClean="0"/>
              <a:t>Modern CPU Design</a:t>
            </a:r>
          </a:p>
        </p:txBody>
      </p:sp>
      <p:sp>
        <p:nvSpPr>
          <p:cNvPr id="421891" name="Rectangle 3"/>
          <p:cNvSpPr>
            <a:spLocks noChangeArrowheads="1"/>
          </p:cNvSpPr>
          <p:nvPr/>
        </p:nvSpPr>
        <p:spPr bwMode="auto">
          <a:xfrm>
            <a:off x="1540009" y="3498709"/>
            <a:ext cx="6501295" cy="3042356"/>
          </a:xfrm>
          <a:prstGeom prst="rect">
            <a:avLst/>
          </a:prstGeom>
          <a:solidFill>
            <a:schemeClr val="bg1">
              <a:lumMod val="95000"/>
            </a:schemeClr>
          </a:solidFill>
          <a:ln w="19050">
            <a:solidFill>
              <a:schemeClr val="tx1"/>
            </a:solidFill>
            <a:miter lim="800000"/>
            <a:headEnd/>
            <a:tailEnd/>
          </a:ln>
          <a:effectLst/>
        </p:spPr>
        <p:txBody>
          <a:bodyPr wrap="none" lIns="90279" tIns="45126" rIns="90279" bIns="45126" anchor="b" anchorCtr="0"/>
          <a:lstStyle/>
          <a:p>
            <a:pPr eaLnBrk="1" hangingPunct="1">
              <a:lnSpc>
                <a:spcPct val="100000"/>
              </a:lnSpc>
              <a:defRPr/>
            </a:pPr>
            <a:r>
              <a:rPr lang="en-US" i="1" dirty="0">
                <a:solidFill>
                  <a:schemeClr val="tx1">
                    <a:lumMod val="50000"/>
                    <a:lumOff val="50000"/>
                  </a:schemeClr>
                </a:solidFill>
                <a:latin typeface="Calibri" pitchFamily="34" charset="0"/>
              </a:rPr>
              <a:t>Execution</a:t>
            </a:r>
          </a:p>
        </p:txBody>
      </p:sp>
      <p:sp>
        <p:nvSpPr>
          <p:cNvPr id="11268" name="Rectangle 4"/>
          <p:cNvSpPr>
            <a:spLocks noChangeArrowheads="1"/>
          </p:cNvSpPr>
          <p:nvPr/>
        </p:nvSpPr>
        <p:spPr bwMode="auto">
          <a:xfrm>
            <a:off x="2054542" y="3892937"/>
            <a:ext cx="5698127" cy="760589"/>
          </a:xfrm>
          <a:prstGeom prst="rect">
            <a:avLst/>
          </a:prstGeom>
          <a:solidFill>
            <a:schemeClr val="bg1">
              <a:lumMod val="75000"/>
            </a:schemeClr>
          </a:solidFill>
          <a:ln w="9525">
            <a:solidFill>
              <a:schemeClr val="tx1"/>
            </a:solidFill>
            <a:miter lim="800000"/>
            <a:headEnd/>
            <a:tailEnd/>
          </a:ln>
        </p:spPr>
        <p:txBody>
          <a:bodyPr wrap="none" lIns="90279" tIns="45126" rIns="90279" bIns="45126" anchor="ctr"/>
          <a:lstStyle/>
          <a:p>
            <a:pPr algn="r" eaLnBrk="1" hangingPunct="1">
              <a:lnSpc>
                <a:spcPct val="100000"/>
              </a:lnSpc>
            </a:pPr>
            <a:r>
              <a:rPr lang="en-US" sz="1400" dirty="0">
                <a:latin typeface="Calibri" pitchFamily="34" charset="0"/>
              </a:rPr>
              <a:t>Functional</a:t>
            </a:r>
          </a:p>
          <a:p>
            <a:pPr algn="r" eaLnBrk="1" hangingPunct="1">
              <a:lnSpc>
                <a:spcPct val="100000"/>
              </a:lnSpc>
            </a:pPr>
            <a:r>
              <a:rPr lang="en-US" sz="1400" dirty="0">
                <a:latin typeface="Calibri" pitchFamily="34" charset="0"/>
              </a:rPr>
              <a:t>Units</a:t>
            </a:r>
          </a:p>
        </p:txBody>
      </p:sp>
      <p:sp>
        <p:nvSpPr>
          <p:cNvPr id="421893" name="Rectangle 5"/>
          <p:cNvSpPr>
            <a:spLocks noChangeArrowheads="1"/>
          </p:cNvSpPr>
          <p:nvPr/>
        </p:nvSpPr>
        <p:spPr bwMode="auto">
          <a:xfrm>
            <a:off x="1540009" y="1216942"/>
            <a:ext cx="6501295" cy="1901472"/>
          </a:xfrm>
          <a:prstGeom prst="rect">
            <a:avLst/>
          </a:prstGeom>
          <a:solidFill>
            <a:schemeClr val="bg1">
              <a:lumMod val="95000"/>
            </a:schemeClr>
          </a:solidFill>
          <a:ln w="19050">
            <a:solidFill>
              <a:schemeClr val="tx1"/>
            </a:solidFill>
            <a:miter lim="800000"/>
            <a:headEnd/>
            <a:tailEnd/>
          </a:ln>
          <a:effectLst/>
        </p:spPr>
        <p:txBody>
          <a:bodyPr wrap="none" lIns="90279" tIns="45126" rIns="90279" bIns="45126" anchor="t" anchorCtr="0"/>
          <a:lstStyle/>
          <a:p>
            <a:pPr eaLnBrk="1" hangingPunct="1">
              <a:lnSpc>
                <a:spcPct val="100000"/>
              </a:lnSpc>
              <a:defRPr/>
            </a:pPr>
            <a:r>
              <a:rPr lang="en-US" i="1" dirty="0">
                <a:solidFill>
                  <a:schemeClr val="tx1">
                    <a:lumMod val="50000"/>
                    <a:lumOff val="50000"/>
                  </a:schemeClr>
                </a:solidFill>
                <a:latin typeface="Calibri" pitchFamily="34" charset="0"/>
              </a:rPr>
              <a:t>Instruction Control</a:t>
            </a:r>
          </a:p>
        </p:txBody>
      </p:sp>
      <p:sp>
        <p:nvSpPr>
          <p:cNvPr id="11270" name="Rectangle 6"/>
          <p:cNvSpPr>
            <a:spLocks noChangeArrowheads="1"/>
          </p:cNvSpPr>
          <p:nvPr/>
        </p:nvSpPr>
        <p:spPr bwMode="auto">
          <a:xfrm>
            <a:off x="2213704" y="4031121"/>
            <a:ext cx="675336" cy="456353"/>
          </a:xfrm>
          <a:prstGeom prst="rect">
            <a:avLst/>
          </a:prstGeom>
          <a:solidFill>
            <a:srgbClr val="8C4040"/>
          </a:solidFill>
          <a:ln w="9525">
            <a:solidFill>
              <a:schemeClr val="tx1"/>
            </a:solidFill>
            <a:miter lim="800000"/>
            <a:headEnd/>
            <a:tailEnd/>
          </a:ln>
        </p:spPr>
        <p:txBody>
          <a:bodyPr wrap="none" lIns="90279" tIns="45126" rIns="90279" bIns="45126" anchor="ctr"/>
          <a:lstStyle/>
          <a:p>
            <a:pPr algn="ctr" eaLnBrk="1" hangingPunct="1">
              <a:lnSpc>
                <a:spcPct val="100000"/>
              </a:lnSpc>
            </a:pPr>
            <a:r>
              <a:rPr lang="en-US" sz="1400" dirty="0">
                <a:solidFill>
                  <a:schemeClr val="bg1"/>
                </a:solidFill>
                <a:latin typeface="Calibri" pitchFamily="34" charset="0"/>
              </a:rPr>
              <a:t>Branch</a:t>
            </a:r>
          </a:p>
        </p:txBody>
      </p:sp>
      <p:sp>
        <p:nvSpPr>
          <p:cNvPr id="11271" name="Rectangle 7"/>
          <p:cNvSpPr>
            <a:spLocks noChangeArrowheads="1"/>
          </p:cNvSpPr>
          <p:nvPr/>
        </p:nvSpPr>
        <p:spPr bwMode="auto">
          <a:xfrm>
            <a:off x="3754555" y="4031121"/>
            <a:ext cx="675336" cy="456353"/>
          </a:xfrm>
          <a:prstGeom prst="rect">
            <a:avLst/>
          </a:prstGeom>
          <a:solidFill>
            <a:srgbClr val="8C4040"/>
          </a:solidFill>
          <a:ln w="9525">
            <a:solidFill>
              <a:schemeClr val="tx1"/>
            </a:solidFill>
            <a:miter lim="800000"/>
            <a:headEnd/>
            <a:tailEnd/>
          </a:ln>
        </p:spPr>
        <p:txBody>
          <a:bodyPr wrap="none" lIns="90279" tIns="45126" rIns="90279" bIns="45126"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272" name="Rectangle 8"/>
          <p:cNvSpPr>
            <a:spLocks noChangeArrowheads="1"/>
          </p:cNvSpPr>
          <p:nvPr/>
        </p:nvSpPr>
        <p:spPr bwMode="auto">
          <a:xfrm>
            <a:off x="4526705" y="4031121"/>
            <a:ext cx="673750" cy="456353"/>
          </a:xfrm>
          <a:prstGeom prst="rect">
            <a:avLst/>
          </a:prstGeom>
          <a:solidFill>
            <a:srgbClr val="8C4040"/>
          </a:solidFill>
          <a:ln w="9525">
            <a:solidFill>
              <a:schemeClr val="tx1"/>
            </a:solidFill>
            <a:miter lim="800000"/>
            <a:headEnd/>
            <a:tailEnd/>
          </a:ln>
        </p:spPr>
        <p:txBody>
          <a:bodyPr wrap="none" lIns="90279" tIns="45126" rIns="90279" bIns="45126"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273" name="Rectangle 9"/>
          <p:cNvSpPr>
            <a:spLocks noChangeArrowheads="1"/>
          </p:cNvSpPr>
          <p:nvPr/>
        </p:nvSpPr>
        <p:spPr bwMode="auto">
          <a:xfrm>
            <a:off x="5295462" y="4031121"/>
            <a:ext cx="675336" cy="456353"/>
          </a:xfrm>
          <a:prstGeom prst="rect">
            <a:avLst/>
          </a:prstGeom>
          <a:solidFill>
            <a:srgbClr val="8C4040"/>
          </a:solidFill>
          <a:ln w="9525">
            <a:solidFill>
              <a:schemeClr val="tx1"/>
            </a:solidFill>
            <a:miter lim="800000"/>
            <a:headEnd/>
            <a:tailEnd/>
          </a:ln>
        </p:spPr>
        <p:txBody>
          <a:bodyPr wrap="none" lIns="90279" tIns="45126" rIns="90279" bIns="45126" anchor="ctr"/>
          <a:lstStyle/>
          <a:p>
            <a:pPr algn="ctr" eaLnBrk="1" hangingPunct="1">
              <a:lnSpc>
                <a:spcPct val="100000"/>
              </a:lnSpc>
            </a:pPr>
            <a:r>
              <a:rPr lang="en-US" sz="1400" dirty="0">
                <a:solidFill>
                  <a:schemeClr val="bg1"/>
                </a:solidFill>
                <a:latin typeface="Calibri" pitchFamily="34" charset="0"/>
              </a:rPr>
              <a:t>Load</a:t>
            </a:r>
          </a:p>
        </p:txBody>
      </p:sp>
      <p:sp>
        <p:nvSpPr>
          <p:cNvPr id="11274" name="Rectangle 10"/>
          <p:cNvSpPr>
            <a:spLocks noChangeArrowheads="1"/>
          </p:cNvSpPr>
          <p:nvPr/>
        </p:nvSpPr>
        <p:spPr bwMode="auto">
          <a:xfrm>
            <a:off x="6066026" y="4031121"/>
            <a:ext cx="675336" cy="456353"/>
          </a:xfrm>
          <a:prstGeom prst="rect">
            <a:avLst/>
          </a:prstGeom>
          <a:solidFill>
            <a:srgbClr val="8C4040"/>
          </a:solidFill>
          <a:ln w="9525">
            <a:solidFill>
              <a:schemeClr val="tx1"/>
            </a:solidFill>
            <a:miter lim="800000"/>
            <a:headEnd/>
            <a:tailEnd/>
          </a:ln>
        </p:spPr>
        <p:txBody>
          <a:bodyPr wrap="none" lIns="90279" tIns="45126" rIns="90279" bIns="45126" anchor="ctr"/>
          <a:lstStyle/>
          <a:p>
            <a:pPr algn="ctr" eaLnBrk="1" hangingPunct="1"/>
            <a:r>
              <a:rPr lang="en-US" sz="1400" dirty="0">
                <a:solidFill>
                  <a:schemeClr val="bg1"/>
                </a:solidFill>
                <a:latin typeface="Calibri" pitchFamily="34" charset="0"/>
              </a:rPr>
              <a:t>Store</a:t>
            </a:r>
          </a:p>
        </p:txBody>
      </p:sp>
      <p:sp>
        <p:nvSpPr>
          <p:cNvPr id="11275" name="Rectangle 11"/>
          <p:cNvSpPr>
            <a:spLocks noChangeArrowheads="1"/>
          </p:cNvSpPr>
          <p:nvPr/>
        </p:nvSpPr>
        <p:spPr bwMode="auto">
          <a:xfrm>
            <a:off x="6451253" y="1673406"/>
            <a:ext cx="1301527" cy="1140883"/>
          </a:xfrm>
          <a:prstGeom prst="rect">
            <a:avLst/>
          </a:prstGeom>
          <a:solidFill>
            <a:srgbClr val="8C4040"/>
          </a:solidFill>
          <a:ln w="9525">
            <a:solidFill>
              <a:schemeClr val="tx1"/>
            </a:solidFill>
            <a:miter lim="800000"/>
            <a:headEnd/>
            <a:tailEnd/>
          </a:ln>
        </p:spPr>
        <p:txBody>
          <a:bodyPr wrap="none" lIns="90279" tIns="45126" rIns="90279" bIns="45126"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Cache</a:t>
            </a:r>
          </a:p>
        </p:txBody>
      </p:sp>
      <p:sp>
        <p:nvSpPr>
          <p:cNvPr id="11276" name="Rectangle 12"/>
          <p:cNvSpPr>
            <a:spLocks noChangeArrowheads="1"/>
          </p:cNvSpPr>
          <p:nvPr/>
        </p:nvSpPr>
        <p:spPr bwMode="auto">
          <a:xfrm>
            <a:off x="5295462" y="5552409"/>
            <a:ext cx="1445789" cy="608471"/>
          </a:xfrm>
          <a:prstGeom prst="rect">
            <a:avLst/>
          </a:prstGeom>
          <a:solidFill>
            <a:srgbClr val="8C4040"/>
          </a:solidFill>
          <a:ln w="9525">
            <a:solidFill>
              <a:schemeClr val="tx1"/>
            </a:solidFill>
            <a:miter lim="800000"/>
            <a:headEnd/>
            <a:tailEnd/>
          </a:ln>
        </p:spPr>
        <p:txBody>
          <a:bodyPr wrap="none" lIns="90279" tIns="45126" rIns="90279" bIns="45126" anchor="ctr"/>
          <a:lstStyle/>
          <a:p>
            <a:pPr algn="ctr" eaLnBrk="1" hangingPunct="1">
              <a:lnSpc>
                <a:spcPct val="100000"/>
              </a:lnSpc>
            </a:pPr>
            <a:r>
              <a:rPr lang="en-US" sz="1400" dirty="0">
                <a:solidFill>
                  <a:schemeClr val="bg1"/>
                </a:solidFill>
                <a:latin typeface="Calibri" pitchFamily="34" charset="0"/>
              </a:rPr>
              <a:t>Data</a:t>
            </a:r>
          </a:p>
          <a:p>
            <a:pPr algn="ctr" eaLnBrk="1" hangingPunct="1">
              <a:lnSpc>
                <a:spcPct val="100000"/>
              </a:lnSpc>
            </a:pPr>
            <a:r>
              <a:rPr lang="en-US" sz="1400" dirty="0">
                <a:solidFill>
                  <a:schemeClr val="bg1"/>
                </a:solidFill>
                <a:latin typeface="Calibri" pitchFamily="34" charset="0"/>
              </a:rPr>
              <a:t>Cache</a:t>
            </a:r>
          </a:p>
        </p:txBody>
      </p:sp>
      <p:sp>
        <p:nvSpPr>
          <p:cNvPr id="11277" name="Rectangle 13"/>
          <p:cNvSpPr>
            <a:spLocks noChangeArrowheads="1"/>
          </p:cNvSpPr>
          <p:nvPr/>
        </p:nvSpPr>
        <p:spPr bwMode="auto">
          <a:xfrm>
            <a:off x="4236584" y="1673296"/>
            <a:ext cx="1155681" cy="532412"/>
          </a:xfrm>
          <a:prstGeom prst="rect">
            <a:avLst/>
          </a:prstGeom>
          <a:solidFill>
            <a:srgbClr val="8C4040"/>
          </a:solidFill>
          <a:ln w="9525">
            <a:solidFill>
              <a:schemeClr val="tx1"/>
            </a:solidFill>
            <a:miter lim="800000"/>
            <a:headEnd/>
            <a:tailEnd/>
          </a:ln>
        </p:spPr>
        <p:txBody>
          <a:bodyPr wrap="none" lIns="90279" tIns="45126" rIns="90279" bIns="45126" anchor="ctr"/>
          <a:lstStyle/>
          <a:p>
            <a:pPr algn="ctr" eaLnBrk="1" hangingPunct="1">
              <a:lnSpc>
                <a:spcPct val="100000"/>
              </a:lnSpc>
            </a:pPr>
            <a:r>
              <a:rPr lang="en-US" sz="1400" dirty="0">
                <a:solidFill>
                  <a:schemeClr val="bg1"/>
                </a:solidFill>
                <a:latin typeface="Calibri" pitchFamily="34" charset="0"/>
              </a:rPr>
              <a:t>Fetch</a:t>
            </a:r>
          </a:p>
          <a:p>
            <a:pPr algn="ctr" eaLnBrk="1" hangingPunct="1">
              <a:lnSpc>
                <a:spcPct val="100000"/>
              </a:lnSpc>
            </a:pPr>
            <a:r>
              <a:rPr lang="en-US" sz="1400" dirty="0">
                <a:solidFill>
                  <a:schemeClr val="bg1"/>
                </a:solidFill>
                <a:latin typeface="Calibri" pitchFamily="34" charset="0"/>
              </a:rPr>
              <a:t>Control</a:t>
            </a:r>
          </a:p>
        </p:txBody>
      </p:sp>
      <p:sp>
        <p:nvSpPr>
          <p:cNvPr id="11278" name="Rectangle 14"/>
          <p:cNvSpPr>
            <a:spLocks noChangeArrowheads="1"/>
          </p:cNvSpPr>
          <p:nvPr/>
        </p:nvSpPr>
        <p:spPr bwMode="auto">
          <a:xfrm>
            <a:off x="4236584" y="2281767"/>
            <a:ext cx="1155681" cy="532412"/>
          </a:xfrm>
          <a:prstGeom prst="rect">
            <a:avLst/>
          </a:prstGeom>
          <a:solidFill>
            <a:srgbClr val="8C4040"/>
          </a:solidFill>
          <a:ln w="9525">
            <a:solidFill>
              <a:schemeClr val="tx1"/>
            </a:solidFill>
            <a:miter lim="800000"/>
            <a:headEnd/>
            <a:tailEnd/>
          </a:ln>
        </p:spPr>
        <p:txBody>
          <a:bodyPr wrap="none" lIns="90279" tIns="45126" rIns="90279" bIns="45126"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Decode</a:t>
            </a:r>
          </a:p>
        </p:txBody>
      </p:sp>
      <p:sp>
        <p:nvSpPr>
          <p:cNvPr id="11279" name="Line 15"/>
          <p:cNvSpPr>
            <a:spLocks noChangeShapeType="1"/>
          </p:cNvSpPr>
          <p:nvPr/>
        </p:nvSpPr>
        <p:spPr bwMode="auto">
          <a:xfrm>
            <a:off x="5392196" y="1944522"/>
            <a:ext cx="1058977" cy="0"/>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280" name="Line 16"/>
          <p:cNvSpPr>
            <a:spLocks noChangeShapeType="1"/>
          </p:cNvSpPr>
          <p:nvPr/>
        </p:nvSpPr>
        <p:spPr bwMode="auto">
          <a:xfrm flipH="1">
            <a:off x="5392196" y="2558134"/>
            <a:ext cx="1058977" cy="0"/>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281" name="Line 17"/>
          <p:cNvSpPr>
            <a:spLocks noChangeShapeType="1"/>
          </p:cNvSpPr>
          <p:nvPr/>
        </p:nvSpPr>
        <p:spPr bwMode="auto">
          <a:xfrm>
            <a:off x="4813532" y="2814179"/>
            <a:ext cx="0" cy="988766"/>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282" name="Freeform 18"/>
          <p:cNvSpPr>
            <a:spLocks/>
          </p:cNvSpPr>
          <p:nvPr/>
        </p:nvSpPr>
        <p:spPr bwMode="auto">
          <a:xfrm flipH="1">
            <a:off x="2310462" y="1749354"/>
            <a:ext cx="1926133" cy="2281767"/>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28575">
            <a:solidFill>
              <a:schemeClr val="tx1"/>
            </a:solidFill>
            <a:prstDash val="sysDot"/>
            <a:round/>
            <a:headEnd type="triangle" w="med" len="med"/>
            <a:tailEnd/>
          </a:ln>
        </p:spPr>
        <p:txBody>
          <a:bodyPr lIns="90279" tIns="45126" rIns="90279" bIns="45126"/>
          <a:lstStyle/>
          <a:p>
            <a:endParaRPr lang="en-US" dirty="0">
              <a:latin typeface="Calibri" pitchFamily="34" charset="0"/>
            </a:endParaRPr>
          </a:p>
        </p:txBody>
      </p:sp>
      <p:sp>
        <p:nvSpPr>
          <p:cNvPr id="11283" name="Line 19"/>
          <p:cNvSpPr>
            <a:spLocks noChangeShapeType="1"/>
          </p:cNvSpPr>
          <p:nvPr/>
        </p:nvSpPr>
        <p:spPr bwMode="auto">
          <a:xfrm rot="5400000">
            <a:off x="4956456" y="5019887"/>
            <a:ext cx="1064824" cy="0"/>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284" name="Line 20"/>
          <p:cNvSpPr>
            <a:spLocks noChangeShapeType="1"/>
          </p:cNvSpPr>
          <p:nvPr/>
        </p:nvSpPr>
        <p:spPr bwMode="auto">
          <a:xfrm rot="16200000" flipV="1">
            <a:off x="5246565" y="5019887"/>
            <a:ext cx="1064824" cy="0"/>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285" name="Line 21"/>
          <p:cNvSpPr>
            <a:spLocks noChangeShapeType="1"/>
          </p:cNvSpPr>
          <p:nvPr/>
        </p:nvSpPr>
        <p:spPr bwMode="auto">
          <a:xfrm rot="5400000">
            <a:off x="5726909" y="5019887"/>
            <a:ext cx="1064824" cy="0"/>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286" name="Line 22"/>
          <p:cNvSpPr>
            <a:spLocks noChangeShapeType="1"/>
          </p:cNvSpPr>
          <p:nvPr/>
        </p:nvSpPr>
        <p:spPr bwMode="auto">
          <a:xfrm rot="5400000">
            <a:off x="6015433" y="5019887"/>
            <a:ext cx="1064824" cy="0"/>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287" name="Text Box 23"/>
          <p:cNvSpPr txBox="1">
            <a:spLocks noChangeArrowheads="1"/>
          </p:cNvSpPr>
          <p:nvPr/>
        </p:nvSpPr>
        <p:spPr bwMode="auto">
          <a:xfrm>
            <a:off x="5497257" y="1670325"/>
            <a:ext cx="799924" cy="307629"/>
          </a:xfrm>
          <a:prstGeom prst="rect">
            <a:avLst/>
          </a:prstGeom>
          <a:noFill/>
          <a:ln w="9525">
            <a:noFill/>
            <a:miter lim="800000"/>
            <a:headEnd/>
            <a:tailEnd/>
          </a:ln>
        </p:spPr>
        <p:txBody>
          <a:bodyPr wrap="none" lIns="90279" tIns="45126" rIns="90279" bIns="45126">
            <a:spAutoFit/>
          </a:bodyPr>
          <a:lstStyle/>
          <a:p>
            <a:pPr algn="ctr" eaLnBrk="1" hangingPunct="1">
              <a:lnSpc>
                <a:spcPct val="100000"/>
              </a:lnSpc>
            </a:pPr>
            <a:r>
              <a:rPr lang="en-US" sz="1400" dirty="0">
                <a:latin typeface="Calibri" pitchFamily="34" charset="0"/>
              </a:rPr>
              <a:t>Address</a:t>
            </a:r>
          </a:p>
        </p:txBody>
      </p:sp>
      <p:sp>
        <p:nvSpPr>
          <p:cNvPr id="11288" name="Text Box 24"/>
          <p:cNvSpPr txBox="1">
            <a:spLocks noChangeArrowheads="1"/>
          </p:cNvSpPr>
          <p:nvPr/>
        </p:nvSpPr>
        <p:spPr bwMode="auto">
          <a:xfrm>
            <a:off x="5402796" y="2281877"/>
            <a:ext cx="1067655" cy="307207"/>
          </a:xfrm>
          <a:prstGeom prst="rect">
            <a:avLst/>
          </a:prstGeom>
          <a:noFill/>
          <a:ln w="9525">
            <a:noFill/>
            <a:miter lim="800000"/>
            <a:headEnd/>
            <a:tailEnd/>
          </a:ln>
        </p:spPr>
        <p:txBody>
          <a:bodyPr wrap="none" lIns="90279" tIns="45126" rIns="90279" bIns="45126">
            <a:spAutoFit/>
          </a:bodyPr>
          <a:lstStyle/>
          <a:p>
            <a:pPr algn="ctr" eaLnBrk="1" hangingPunct="1">
              <a:lnSpc>
                <a:spcPct val="100000"/>
              </a:lnSpc>
            </a:pPr>
            <a:r>
              <a:rPr lang="en-US" sz="1400" dirty="0">
                <a:latin typeface="Calibri" pitchFamily="34" charset="0"/>
              </a:rPr>
              <a:t>Instructions</a:t>
            </a:r>
          </a:p>
        </p:txBody>
      </p:sp>
      <p:sp>
        <p:nvSpPr>
          <p:cNvPr id="11289" name="Text Box 25"/>
          <p:cNvSpPr txBox="1">
            <a:spLocks noChangeArrowheads="1"/>
          </p:cNvSpPr>
          <p:nvPr/>
        </p:nvSpPr>
        <p:spPr bwMode="auto">
          <a:xfrm>
            <a:off x="4794043" y="2811318"/>
            <a:ext cx="1009577" cy="307207"/>
          </a:xfrm>
          <a:prstGeom prst="rect">
            <a:avLst/>
          </a:prstGeom>
          <a:noFill/>
          <a:ln w="9525">
            <a:noFill/>
            <a:miter lim="800000"/>
            <a:headEnd/>
            <a:tailEnd/>
          </a:ln>
        </p:spPr>
        <p:txBody>
          <a:bodyPr wrap="none" lIns="90279" tIns="45126" rIns="90279" bIns="45126">
            <a:spAutoFit/>
          </a:bodyPr>
          <a:lstStyle/>
          <a:p>
            <a:pPr algn="ctr" eaLnBrk="1" hangingPunct="1">
              <a:lnSpc>
                <a:spcPct val="100000"/>
              </a:lnSpc>
            </a:pPr>
            <a:r>
              <a:rPr lang="en-US" sz="1400" dirty="0">
                <a:latin typeface="Calibri" pitchFamily="34" charset="0"/>
              </a:rPr>
              <a:t>Operations</a:t>
            </a:r>
          </a:p>
        </p:txBody>
      </p:sp>
      <p:sp>
        <p:nvSpPr>
          <p:cNvPr id="11290" name="Text Box 26"/>
          <p:cNvSpPr txBox="1">
            <a:spLocks noChangeArrowheads="1"/>
          </p:cNvSpPr>
          <p:nvPr/>
        </p:nvSpPr>
        <p:spPr bwMode="auto">
          <a:xfrm>
            <a:off x="2282935" y="3160327"/>
            <a:ext cx="1290163" cy="307207"/>
          </a:xfrm>
          <a:prstGeom prst="rect">
            <a:avLst/>
          </a:prstGeom>
          <a:noFill/>
          <a:ln w="9525">
            <a:noFill/>
            <a:miter lim="800000"/>
            <a:headEnd/>
            <a:tailEnd/>
          </a:ln>
        </p:spPr>
        <p:txBody>
          <a:bodyPr wrap="none" lIns="90279" tIns="45126" rIns="90279" bIns="45126">
            <a:spAutoFit/>
          </a:bodyPr>
          <a:lstStyle/>
          <a:p>
            <a:pPr eaLnBrk="1" hangingPunct="1">
              <a:lnSpc>
                <a:spcPct val="100000"/>
              </a:lnSpc>
            </a:pPr>
            <a:r>
              <a:rPr lang="en-US" sz="1400" dirty="0">
                <a:latin typeface="Calibri" pitchFamily="34" charset="0"/>
              </a:rPr>
              <a:t>Prediction OK?</a:t>
            </a:r>
          </a:p>
        </p:txBody>
      </p:sp>
      <p:sp>
        <p:nvSpPr>
          <p:cNvPr id="11291" name="Text Box 27"/>
          <p:cNvSpPr txBox="1">
            <a:spLocks noChangeArrowheads="1"/>
          </p:cNvSpPr>
          <p:nvPr/>
        </p:nvSpPr>
        <p:spPr bwMode="auto">
          <a:xfrm>
            <a:off x="6506628" y="5230585"/>
            <a:ext cx="434130" cy="245765"/>
          </a:xfrm>
          <a:prstGeom prst="rect">
            <a:avLst/>
          </a:prstGeom>
          <a:noFill/>
          <a:ln w="9525">
            <a:noFill/>
            <a:miter lim="800000"/>
            <a:headEnd/>
            <a:tailEnd/>
          </a:ln>
        </p:spPr>
        <p:txBody>
          <a:bodyPr wrap="none" lIns="90279" tIns="45126" rIns="90279" bIns="45126">
            <a:spAutoFit/>
          </a:bodyPr>
          <a:lstStyle/>
          <a:p>
            <a:pPr algn="ctr" eaLnBrk="1" hangingPunct="1">
              <a:lnSpc>
                <a:spcPct val="100000"/>
              </a:lnSpc>
            </a:pPr>
            <a:r>
              <a:rPr lang="en-US" sz="1000" dirty="0">
                <a:latin typeface="Calibri" pitchFamily="34" charset="0"/>
              </a:rPr>
              <a:t>Data</a:t>
            </a:r>
          </a:p>
        </p:txBody>
      </p:sp>
      <p:sp>
        <p:nvSpPr>
          <p:cNvPr id="11292" name="Text Box 28"/>
          <p:cNvSpPr txBox="1">
            <a:spLocks noChangeArrowheads="1"/>
          </p:cNvSpPr>
          <p:nvPr/>
        </p:nvSpPr>
        <p:spPr bwMode="auto">
          <a:xfrm>
            <a:off x="5727974" y="5248174"/>
            <a:ext cx="434130" cy="245765"/>
          </a:xfrm>
          <a:prstGeom prst="rect">
            <a:avLst/>
          </a:prstGeom>
          <a:noFill/>
          <a:ln w="9525">
            <a:noFill/>
            <a:miter lim="800000"/>
            <a:headEnd/>
            <a:tailEnd/>
          </a:ln>
        </p:spPr>
        <p:txBody>
          <a:bodyPr wrap="none" lIns="90279" tIns="45126" rIns="90279" bIns="45126">
            <a:spAutoFit/>
          </a:bodyPr>
          <a:lstStyle/>
          <a:p>
            <a:pPr algn="ctr" eaLnBrk="1" hangingPunct="1">
              <a:lnSpc>
                <a:spcPct val="100000"/>
              </a:lnSpc>
            </a:pPr>
            <a:r>
              <a:rPr lang="en-US" sz="1000" dirty="0">
                <a:latin typeface="Calibri" pitchFamily="34" charset="0"/>
              </a:rPr>
              <a:t>Data</a:t>
            </a:r>
          </a:p>
        </p:txBody>
      </p:sp>
      <p:sp>
        <p:nvSpPr>
          <p:cNvPr id="11293" name="Text Box 29"/>
          <p:cNvSpPr txBox="1">
            <a:spLocks noChangeArrowheads="1"/>
          </p:cNvSpPr>
          <p:nvPr/>
        </p:nvSpPr>
        <p:spPr bwMode="auto">
          <a:xfrm>
            <a:off x="5070100" y="5002299"/>
            <a:ext cx="492373" cy="246074"/>
          </a:xfrm>
          <a:prstGeom prst="rect">
            <a:avLst/>
          </a:prstGeom>
          <a:noFill/>
          <a:ln w="9525">
            <a:noFill/>
            <a:miter lim="800000"/>
            <a:headEnd/>
            <a:tailEnd/>
          </a:ln>
        </p:spPr>
        <p:txBody>
          <a:bodyPr wrap="none" lIns="90279" tIns="45126" rIns="90279" bIns="45126">
            <a:spAutoFit/>
          </a:bodyPr>
          <a:lstStyle/>
          <a:p>
            <a:pPr algn="ctr" eaLnBrk="1" hangingPunct="1">
              <a:lnSpc>
                <a:spcPct val="100000"/>
              </a:lnSpc>
            </a:pPr>
            <a:r>
              <a:rPr lang="en-US" sz="1000" dirty="0" err="1">
                <a:latin typeface="Calibri" pitchFamily="34" charset="0"/>
              </a:rPr>
              <a:t>Addr</a:t>
            </a:r>
            <a:r>
              <a:rPr lang="en-US" sz="1000" dirty="0">
                <a:latin typeface="Calibri" pitchFamily="34" charset="0"/>
              </a:rPr>
              <a:t>.</a:t>
            </a:r>
          </a:p>
        </p:txBody>
      </p:sp>
      <p:sp>
        <p:nvSpPr>
          <p:cNvPr id="11294" name="Text Box 30"/>
          <p:cNvSpPr txBox="1">
            <a:spLocks noChangeArrowheads="1"/>
          </p:cNvSpPr>
          <p:nvPr/>
        </p:nvSpPr>
        <p:spPr bwMode="auto">
          <a:xfrm>
            <a:off x="5837910" y="5002299"/>
            <a:ext cx="492373" cy="246074"/>
          </a:xfrm>
          <a:prstGeom prst="rect">
            <a:avLst/>
          </a:prstGeom>
          <a:noFill/>
          <a:ln w="9525">
            <a:noFill/>
            <a:miter lim="800000"/>
            <a:headEnd/>
            <a:tailEnd/>
          </a:ln>
        </p:spPr>
        <p:txBody>
          <a:bodyPr wrap="none" lIns="90279" tIns="45126" rIns="90279" bIns="45126">
            <a:spAutoFit/>
          </a:bodyPr>
          <a:lstStyle/>
          <a:p>
            <a:pPr algn="ctr" eaLnBrk="1" hangingPunct="1">
              <a:lnSpc>
                <a:spcPct val="100000"/>
              </a:lnSpc>
            </a:pPr>
            <a:r>
              <a:rPr lang="en-US" sz="1000" dirty="0" err="1">
                <a:latin typeface="Calibri" pitchFamily="34" charset="0"/>
              </a:rPr>
              <a:t>Addr</a:t>
            </a:r>
            <a:r>
              <a:rPr lang="en-US" sz="1000" dirty="0">
                <a:latin typeface="Calibri" pitchFamily="34" charset="0"/>
              </a:rPr>
              <a:t>.</a:t>
            </a:r>
          </a:p>
        </p:txBody>
      </p:sp>
      <p:sp>
        <p:nvSpPr>
          <p:cNvPr id="11295" name="Line 31"/>
          <p:cNvSpPr>
            <a:spLocks noChangeShapeType="1"/>
          </p:cNvSpPr>
          <p:nvPr/>
        </p:nvSpPr>
        <p:spPr bwMode="auto">
          <a:xfrm>
            <a:off x="2539643" y="3802944"/>
            <a:ext cx="0" cy="228177"/>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296" name="Line 32"/>
          <p:cNvSpPr>
            <a:spLocks noChangeShapeType="1"/>
          </p:cNvSpPr>
          <p:nvPr/>
        </p:nvSpPr>
        <p:spPr bwMode="auto">
          <a:xfrm>
            <a:off x="4082134" y="3802944"/>
            <a:ext cx="0" cy="228177"/>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297" name="Line 33"/>
          <p:cNvSpPr>
            <a:spLocks noChangeShapeType="1"/>
          </p:cNvSpPr>
          <p:nvPr/>
        </p:nvSpPr>
        <p:spPr bwMode="auto">
          <a:xfrm>
            <a:off x="4851003" y="3802944"/>
            <a:ext cx="0" cy="228177"/>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298" name="Line 34"/>
          <p:cNvSpPr>
            <a:spLocks noChangeShapeType="1"/>
          </p:cNvSpPr>
          <p:nvPr/>
        </p:nvSpPr>
        <p:spPr bwMode="auto">
          <a:xfrm>
            <a:off x="5623041" y="3802944"/>
            <a:ext cx="0" cy="228177"/>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299" name="Line 35"/>
          <p:cNvSpPr>
            <a:spLocks noChangeShapeType="1"/>
          </p:cNvSpPr>
          <p:nvPr/>
        </p:nvSpPr>
        <p:spPr bwMode="auto">
          <a:xfrm>
            <a:off x="6391910" y="3802944"/>
            <a:ext cx="0" cy="228177"/>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300" name="Line 36"/>
          <p:cNvSpPr>
            <a:spLocks noChangeShapeType="1"/>
          </p:cNvSpPr>
          <p:nvPr/>
        </p:nvSpPr>
        <p:spPr bwMode="auto">
          <a:xfrm>
            <a:off x="2539753" y="3802944"/>
            <a:ext cx="3852267" cy="0"/>
          </a:xfrm>
          <a:prstGeom prst="line">
            <a:avLst/>
          </a:prstGeom>
          <a:noFill/>
          <a:ln w="28575">
            <a:solidFill>
              <a:schemeClr val="tx1"/>
            </a:solidFill>
            <a:round/>
            <a:headEnd/>
            <a:tailEnd/>
          </a:ln>
        </p:spPr>
        <p:txBody>
          <a:bodyPr lIns="90279" tIns="45126" rIns="90279" bIns="45126"/>
          <a:lstStyle/>
          <a:p>
            <a:endParaRPr lang="en-US" dirty="0">
              <a:latin typeface="Calibri" pitchFamily="34" charset="0"/>
            </a:endParaRPr>
          </a:p>
        </p:txBody>
      </p:sp>
      <p:sp>
        <p:nvSpPr>
          <p:cNvPr id="11301" name="Rectangle 37"/>
          <p:cNvSpPr>
            <a:spLocks noChangeArrowheads="1"/>
          </p:cNvSpPr>
          <p:nvPr/>
        </p:nvSpPr>
        <p:spPr bwMode="auto">
          <a:xfrm>
            <a:off x="2985698" y="4031121"/>
            <a:ext cx="672165" cy="456353"/>
          </a:xfrm>
          <a:prstGeom prst="rect">
            <a:avLst/>
          </a:prstGeom>
          <a:solidFill>
            <a:srgbClr val="8C4040"/>
          </a:solidFill>
          <a:ln w="9525">
            <a:solidFill>
              <a:schemeClr val="tx1"/>
            </a:solidFill>
            <a:miter lim="800000"/>
            <a:headEnd/>
            <a:tailEnd/>
          </a:ln>
        </p:spPr>
        <p:txBody>
          <a:bodyPr wrap="none" lIns="90279" tIns="45126" rIns="90279" bIns="45126"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302" name="Line 38"/>
          <p:cNvSpPr>
            <a:spLocks noChangeShapeType="1"/>
          </p:cNvSpPr>
          <p:nvPr/>
        </p:nvSpPr>
        <p:spPr bwMode="auto">
          <a:xfrm>
            <a:off x="3310096" y="3802944"/>
            <a:ext cx="0" cy="228177"/>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303" name="Line 39"/>
          <p:cNvSpPr>
            <a:spLocks noChangeShapeType="1"/>
          </p:cNvSpPr>
          <p:nvPr/>
        </p:nvSpPr>
        <p:spPr bwMode="auto">
          <a:xfrm>
            <a:off x="1733304" y="4867769"/>
            <a:ext cx="5207453" cy="0"/>
          </a:xfrm>
          <a:prstGeom prst="line">
            <a:avLst/>
          </a:prstGeom>
          <a:noFill/>
          <a:ln w="28575">
            <a:solidFill>
              <a:schemeClr val="tx1"/>
            </a:solidFill>
            <a:round/>
            <a:headEnd/>
            <a:tailEnd/>
          </a:ln>
        </p:spPr>
        <p:txBody>
          <a:bodyPr lIns="90279" tIns="45126" rIns="90279" bIns="45126"/>
          <a:lstStyle/>
          <a:p>
            <a:endParaRPr lang="en-US" dirty="0">
              <a:latin typeface="Calibri" pitchFamily="34" charset="0"/>
            </a:endParaRPr>
          </a:p>
        </p:txBody>
      </p:sp>
      <p:grpSp>
        <p:nvGrpSpPr>
          <p:cNvPr id="2" name="Group 40"/>
          <p:cNvGrpSpPr>
            <a:grpSpLocks/>
          </p:cNvGrpSpPr>
          <p:nvPr/>
        </p:nvGrpSpPr>
        <p:grpSpPr bwMode="auto">
          <a:xfrm>
            <a:off x="2503868" y="4487475"/>
            <a:ext cx="3852267" cy="380294"/>
            <a:chOff x="768" y="2016"/>
            <a:chExt cx="1920" cy="144"/>
          </a:xfrm>
        </p:grpSpPr>
        <p:sp>
          <p:nvSpPr>
            <p:cNvPr id="11313" name="Line 41"/>
            <p:cNvSpPr>
              <a:spLocks noChangeShapeType="1"/>
            </p:cNvSpPr>
            <p:nvPr/>
          </p:nvSpPr>
          <p:spPr bwMode="auto">
            <a:xfrm>
              <a:off x="76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4" name="Line 42"/>
            <p:cNvSpPr>
              <a:spLocks noChangeShapeType="1"/>
            </p:cNvSpPr>
            <p:nvPr/>
          </p:nvSpPr>
          <p:spPr bwMode="auto">
            <a:xfrm>
              <a:off x="1536"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5" name="Line 43"/>
            <p:cNvSpPr>
              <a:spLocks noChangeShapeType="1"/>
            </p:cNvSpPr>
            <p:nvPr/>
          </p:nvSpPr>
          <p:spPr bwMode="auto">
            <a:xfrm>
              <a:off x="1920"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6" name="Line 44"/>
            <p:cNvSpPr>
              <a:spLocks noChangeShapeType="1"/>
            </p:cNvSpPr>
            <p:nvPr/>
          </p:nvSpPr>
          <p:spPr bwMode="auto">
            <a:xfrm>
              <a:off x="2304"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7" name="Line 45"/>
            <p:cNvSpPr>
              <a:spLocks noChangeShapeType="1"/>
            </p:cNvSpPr>
            <p:nvPr/>
          </p:nvSpPr>
          <p:spPr bwMode="auto">
            <a:xfrm>
              <a:off x="268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8" name="Line 46"/>
            <p:cNvSpPr>
              <a:spLocks noChangeShapeType="1"/>
            </p:cNvSpPr>
            <p:nvPr/>
          </p:nvSpPr>
          <p:spPr bwMode="auto">
            <a:xfrm>
              <a:off x="1152"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grpSp>
      <p:sp>
        <p:nvSpPr>
          <p:cNvPr id="11305" name="Rectangle 47"/>
          <p:cNvSpPr>
            <a:spLocks noChangeArrowheads="1"/>
          </p:cNvSpPr>
          <p:nvPr/>
        </p:nvSpPr>
        <p:spPr bwMode="auto">
          <a:xfrm>
            <a:off x="2783233" y="4820233"/>
            <a:ext cx="1530894" cy="307629"/>
          </a:xfrm>
          <a:prstGeom prst="rect">
            <a:avLst/>
          </a:prstGeom>
          <a:noFill/>
          <a:ln w="9525">
            <a:noFill/>
            <a:miter lim="800000"/>
            <a:headEnd/>
            <a:tailEnd/>
          </a:ln>
        </p:spPr>
        <p:txBody>
          <a:bodyPr wrap="none" lIns="90279" tIns="45126" rIns="90279" bIns="45126">
            <a:spAutoFit/>
          </a:bodyPr>
          <a:lstStyle/>
          <a:p>
            <a:pPr eaLnBrk="1" hangingPunct="1">
              <a:lnSpc>
                <a:spcPct val="100000"/>
              </a:lnSpc>
            </a:pPr>
            <a:r>
              <a:rPr lang="en-US" sz="1400" dirty="0">
                <a:latin typeface="Calibri" pitchFamily="34" charset="0"/>
              </a:rPr>
              <a:t>Operation Results</a:t>
            </a:r>
          </a:p>
        </p:txBody>
      </p:sp>
      <p:sp>
        <p:nvSpPr>
          <p:cNvPr id="11306" name="Rectangle 48"/>
          <p:cNvSpPr>
            <a:spLocks noChangeArrowheads="1"/>
          </p:cNvSpPr>
          <p:nvPr/>
        </p:nvSpPr>
        <p:spPr bwMode="auto">
          <a:xfrm>
            <a:off x="2792392" y="1825413"/>
            <a:ext cx="1155680" cy="988766"/>
          </a:xfrm>
          <a:prstGeom prst="rect">
            <a:avLst/>
          </a:prstGeom>
          <a:solidFill>
            <a:srgbClr val="8C4040"/>
          </a:solidFill>
          <a:ln w="9525">
            <a:solidFill>
              <a:schemeClr val="tx1"/>
            </a:solidFill>
            <a:miter lim="800000"/>
            <a:headEnd/>
            <a:tailEnd/>
          </a:ln>
        </p:spPr>
        <p:txBody>
          <a:bodyPr wrap="none" lIns="90279" tIns="45126" rIns="90279" bIns="45126"/>
          <a:lstStyle/>
          <a:p>
            <a:pPr algn="ctr" eaLnBrk="1" hangingPunct="1">
              <a:lnSpc>
                <a:spcPct val="100000"/>
              </a:lnSpc>
            </a:pPr>
            <a:r>
              <a:rPr lang="en-US" sz="1400" dirty="0">
                <a:solidFill>
                  <a:schemeClr val="bg1"/>
                </a:solidFill>
                <a:latin typeface="Calibri" pitchFamily="34" charset="0"/>
              </a:rPr>
              <a:t>Retirement</a:t>
            </a:r>
          </a:p>
          <a:p>
            <a:pPr algn="ctr" eaLnBrk="1" hangingPunct="1">
              <a:lnSpc>
                <a:spcPct val="100000"/>
              </a:lnSpc>
            </a:pPr>
            <a:r>
              <a:rPr lang="en-US" sz="1400" dirty="0">
                <a:solidFill>
                  <a:schemeClr val="bg1"/>
                </a:solidFill>
                <a:latin typeface="Calibri" pitchFamily="34" charset="0"/>
              </a:rPr>
              <a:t>Unit</a:t>
            </a:r>
          </a:p>
        </p:txBody>
      </p:sp>
      <p:sp>
        <p:nvSpPr>
          <p:cNvPr id="11307" name="Rectangle 49"/>
          <p:cNvSpPr>
            <a:spLocks noChangeArrowheads="1"/>
          </p:cNvSpPr>
          <p:nvPr/>
        </p:nvSpPr>
        <p:spPr bwMode="auto">
          <a:xfrm>
            <a:off x="2985798" y="2281877"/>
            <a:ext cx="768868" cy="456353"/>
          </a:xfrm>
          <a:prstGeom prst="rect">
            <a:avLst/>
          </a:prstGeom>
          <a:solidFill>
            <a:schemeClr val="bg1">
              <a:lumMod val="50000"/>
            </a:schemeClr>
          </a:solidFill>
          <a:ln w="9525">
            <a:solidFill>
              <a:schemeClr val="tx1"/>
            </a:solidFill>
            <a:miter lim="800000"/>
            <a:headEnd/>
            <a:tailEnd/>
          </a:ln>
        </p:spPr>
        <p:txBody>
          <a:bodyPr wrap="none" lIns="90279" tIns="45126" rIns="90279" bIns="45126" anchor="ctr"/>
          <a:lstStyle/>
          <a:p>
            <a:pPr algn="ctr" eaLnBrk="1" hangingPunct="1">
              <a:lnSpc>
                <a:spcPct val="100000"/>
              </a:lnSpc>
            </a:pPr>
            <a:r>
              <a:rPr lang="en-US" sz="1400" dirty="0">
                <a:solidFill>
                  <a:schemeClr val="bg1"/>
                </a:solidFill>
                <a:latin typeface="Calibri" pitchFamily="34" charset="0"/>
              </a:rPr>
              <a:t>Register</a:t>
            </a:r>
          </a:p>
          <a:p>
            <a:pPr algn="ctr" eaLnBrk="1" hangingPunct="1">
              <a:lnSpc>
                <a:spcPct val="100000"/>
              </a:lnSpc>
            </a:pPr>
            <a:r>
              <a:rPr lang="en-US" sz="1400" dirty="0">
                <a:solidFill>
                  <a:schemeClr val="bg1"/>
                </a:solidFill>
                <a:latin typeface="Calibri" pitchFamily="34" charset="0"/>
              </a:rPr>
              <a:t>File</a:t>
            </a:r>
          </a:p>
        </p:txBody>
      </p:sp>
      <p:sp>
        <p:nvSpPr>
          <p:cNvPr id="11308" name="Line 50"/>
          <p:cNvSpPr>
            <a:spLocks noChangeShapeType="1"/>
          </p:cNvSpPr>
          <p:nvPr/>
        </p:nvSpPr>
        <p:spPr bwMode="auto">
          <a:xfrm>
            <a:off x="2310352" y="2205708"/>
            <a:ext cx="481930" cy="0"/>
          </a:xfrm>
          <a:prstGeom prst="line">
            <a:avLst/>
          </a:prstGeom>
          <a:noFill/>
          <a:ln w="28575">
            <a:solidFill>
              <a:schemeClr val="tx1"/>
            </a:solidFill>
            <a:prstDash val="sysDot"/>
            <a:round/>
            <a:headEnd/>
            <a:tailEnd type="triangle" w="med" len="med"/>
          </a:ln>
        </p:spPr>
        <p:txBody>
          <a:bodyPr lIns="90279" tIns="45126" rIns="90279" bIns="45126"/>
          <a:lstStyle/>
          <a:p>
            <a:endParaRPr lang="en-US" dirty="0">
              <a:latin typeface="Calibri" pitchFamily="34" charset="0"/>
            </a:endParaRPr>
          </a:p>
        </p:txBody>
      </p:sp>
      <p:sp>
        <p:nvSpPr>
          <p:cNvPr id="11309" name="Freeform 51"/>
          <p:cNvSpPr>
            <a:spLocks/>
          </p:cNvSpPr>
          <p:nvPr/>
        </p:nvSpPr>
        <p:spPr bwMode="auto">
          <a:xfrm flipH="1">
            <a:off x="1902353" y="2662061"/>
            <a:ext cx="889928" cy="2205708"/>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19050">
            <a:solidFill>
              <a:schemeClr val="tx1"/>
            </a:solidFill>
            <a:round/>
            <a:headEnd type="triangle" w="med" len="med"/>
            <a:tailEnd/>
          </a:ln>
        </p:spPr>
        <p:txBody>
          <a:bodyPr lIns="90279" tIns="45126" rIns="90279" bIns="45126"/>
          <a:lstStyle/>
          <a:p>
            <a:endParaRPr lang="en-US" dirty="0">
              <a:latin typeface="Calibri" pitchFamily="34" charset="0"/>
            </a:endParaRPr>
          </a:p>
        </p:txBody>
      </p:sp>
      <p:sp>
        <p:nvSpPr>
          <p:cNvPr id="11310" name="Text Box 52"/>
          <p:cNvSpPr txBox="1">
            <a:spLocks noChangeArrowheads="1"/>
          </p:cNvSpPr>
          <p:nvPr/>
        </p:nvSpPr>
        <p:spPr bwMode="auto">
          <a:xfrm>
            <a:off x="433098" y="3153360"/>
            <a:ext cx="1466773" cy="307629"/>
          </a:xfrm>
          <a:prstGeom prst="rect">
            <a:avLst/>
          </a:prstGeom>
          <a:noFill/>
          <a:ln w="9525">
            <a:noFill/>
            <a:miter lim="800000"/>
            <a:headEnd/>
            <a:tailEnd/>
          </a:ln>
        </p:spPr>
        <p:txBody>
          <a:bodyPr wrap="none" lIns="90279" tIns="45126" rIns="90279" bIns="45126">
            <a:spAutoFit/>
          </a:bodyPr>
          <a:lstStyle/>
          <a:p>
            <a:pPr algn="r" eaLnBrk="1" hangingPunct="1">
              <a:lnSpc>
                <a:spcPct val="100000"/>
              </a:lnSpc>
            </a:pPr>
            <a:r>
              <a:rPr lang="en-US" sz="1400" dirty="0">
                <a:latin typeface="Calibri" pitchFamily="34" charset="0"/>
              </a:rPr>
              <a:t>Register Updates</a:t>
            </a:r>
          </a:p>
        </p:txBody>
      </p:sp>
      <p:sp>
        <p:nvSpPr>
          <p:cNvPr id="11311" name="Line 53"/>
          <p:cNvSpPr>
            <a:spLocks noChangeShapeType="1"/>
          </p:cNvSpPr>
          <p:nvPr/>
        </p:nvSpPr>
        <p:spPr bwMode="auto">
          <a:xfrm>
            <a:off x="3754555" y="2509943"/>
            <a:ext cx="481930" cy="0"/>
          </a:xfrm>
          <a:prstGeom prst="line">
            <a:avLst/>
          </a:pr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11312" name="Freeform 54"/>
          <p:cNvSpPr>
            <a:spLocks/>
          </p:cNvSpPr>
          <p:nvPr/>
        </p:nvSpPr>
        <p:spPr bwMode="auto">
          <a:xfrm>
            <a:off x="3851258" y="2814289"/>
            <a:ext cx="962274" cy="228177"/>
          </a:xfrm>
          <a:custGeom>
            <a:avLst/>
            <a:gdLst>
              <a:gd name="T0" fmla="*/ 480 w 480"/>
              <a:gd name="T1" fmla="*/ 144 h 144"/>
              <a:gd name="T2" fmla="*/ 0 w 480"/>
              <a:gd name="T3" fmla="*/ 144 h 144"/>
              <a:gd name="T4" fmla="*/ 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480" y="144"/>
                </a:moveTo>
                <a:lnTo>
                  <a:pt x="0" y="144"/>
                </a:lnTo>
                <a:lnTo>
                  <a:pt x="0" y="0"/>
                </a:lnTo>
              </a:path>
            </a:pathLst>
          </a:custGeom>
          <a:noFill/>
          <a:ln w="28575">
            <a:solidFill>
              <a:schemeClr val="tx1"/>
            </a:solidFill>
            <a:round/>
            <a:headEnd/>
            <a:tailEnd type="triangle" w="med" len="med"/>
          </a:ln>
        </p:spPr>
        <p:txBody>
          <a:bodyPr lIns="90279" tIns="45126" rIns="90279" bIns="45126"/>
          <a:lstStyle/>
          <a:p>
            <a:endParaRPr lang="en-US" dirty="0">
              <a:latin typeface="Calibri" pitchFamily="34" charset="0"/>
            </a:endParaRPr>
          </a:p>
        </p:txBody>
      </p:sp>
    </p:spTree>
    <p:extLst>
      <p:ext uri="{BB962C8B-B14F-4D97-AF65-F5344CB8AC3E}">
        <p14:creationId xmlns:p14="http://schemas.microsoft.com/office/powerpoint/2010/main" val="21596062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381000" y="304800"/>
            <a:ext cx="8521700" cy="571500"/>
          </a:xfrm>
          <a:effectLst>
            <a:outerShdw blurRad="63500" dist="53882" dir="2700000" algn="ctr" rotWithShape="0">
              <a:srgbClr val="969696"/>
            </a:outerShdw>
          </a:effectLst>
        </p:spPr>
        <p:txBody>
          <a:bodyPr/>
          <a:lstStyle/>
          <a:p>
            <a:pPr eaLnBrk="1" hangingPunct="1">
              <a:defRPr/>
            </a:pPr>
            <a:r>
              <a:rPr lang="en-US" dirty="0" smtClean="0">
                <a:cs typeface="+mj-cs"/>
              </a:rPr>
              <a:t>Optimization Blocker: Memory Aliasing</a:t>
            </a:r>
          </a:p>
        </p:txBody>
      </p:sp>
      <p:sp>
        <p:nvSpPr>
          <p:cNvPr id="384003" name="Rectangle 3"/>
          <p:cNvSpPr>
            <a:spLocks noGrp="1" noChangeArrowheads="1"/>
          </p:cNvSpPr>
          <p:nvPr>
            <p:ph type="body" idx="1"/>
          </p:nvPr>
        </p:nvSpPr>
        <p:spPr>
          <a:xfrm>
            <a:off x="290629" y="1368425"/>
            <a:ext cx="8294687" cy="1446213"/>
          </a:xfrm>
        </p:spPr>
        <p:txBody>
          <a:bodyPr lIns="89109" rIns="89109"/>
          <a:lstStyle/>
          <a:p>
            <a:pPr marL="379936" indent="-379936" eaLnBrk="1" hangingPunct="1">
              <a:defRPr/>
            </a:pPr>
            <a:r>
              <a:rPr lang="en-US" sz="2000" dirty="0">
                <a:latin typeface="Helvetica" charset="0"/>
                <a:ea typeface="ＭＳ Ｐゴシック" charset="0"/>
                <a:cs typeface="ＭＳ Ｐゴシック" charset="0"/>
              </a:rPr>
              <a:t>Memory Aliasing – two pointers point to or alias the same memory location</a:t>
            </a:r>
            <a:endParaRPr lang="en-US" sz="1800" dirty="0">
              <a:latin typeface="Helvetica" charset="0"/>
              <a:ea typeface="ＭＳ Ｐゴシック" charset="0"/>
              <a:cs typeface="ＭＳ Ｐゴシック" charset="0"/>
            </a:endParaRPr>
          </a:p>
        </p:txBody>
      </p:sp>
      <p:sp>
        <p:nvSpPr>
          <p:cNvPr id="73731" name="Rectangle 4"/>
          <p:cNvSpPr>
            <a:spLocks noChangeArrowheads="1"/>
          </p:cNvSpPr>
          <p:nvPr/>
        </p:nvSpPr>
        <p:spPr bwMode="auto">
          <a:xfrm>
            <a:off x="228676" y="2738505"/>
            <a:ext cx="3625850" cy="1317625"/>
          </a:xfrm>
          <a:prstGeom prst="rect">
            <a:avLst/>
          </a:prstGeom>
          <a:solidFill>
            <a:srgbClr val="FFFF66"/>
          </a:solidFill>
          <a:ln w="57150" cmpd="thickThin">
            <a:solidFill>
              <a:schemeClr val="tx1"/>
            </a:solidFill>
            <a:miter lim="800000"/>
            <a:headEnd/>
            <a:tailEnd/>
          </a:ln>
        </p:spPr>
        <p:txBody>
          <a:bodyPr wrap="none" lIns="89109" tIns="43776" rIns="89109" bIns="43776">
            <a:spAutoFit/>
          </a:bodyPr>
          <a:lstStyle/>
          <a:p>
            <a:pPr algn="l">
              <a:lnSpc>
                <a:spcPct val="100000"/>
              </a:lnSpc>
            </a:pPr>
            <a:r>
              <a:rPr lang="en-US" sz="1600">
                <a:solidFill>
                  <a:srgbClr val="000066"/>
                </a:solidFill>
                <a:latin typeface="Courier New" charset="0"/>
              </a:rPr>
              <a:t>void  fun1(int *xp, int *yp)</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*xp += *yp;   // line 1</a:t>
            </a:r>
          </a:p>
          <a:p>
            <a:pPr algn="l">
              <a:lnSpc>
                <a:spcPct val="100000"/>
              </a:lnSpc>
            </a:pPr>
            <a:r>
              <a:rPr lang="en-US" sz="1600">
                <a:solidFill>
                  <a:srgbClr val="000066"/>
                </a:solidFill>
                <a:latin typeface="Courier New" charset="0"/>
              </a:rPr>
              <a:t>  *xp += *yp;   // line 2</a:t>
            </a:r>
          </a:p>
          <a:p>
            <a:pPr algn="l">
              <a:lnSpc>
                <a:spcPct val="100000"/>
              </a:lnSpc>
            </a:pPr>
            <a:r>
              <a:rPr lang="en-US" sz="1600">
                <a:solidFill>
                  <a:srgbClr val="000066"/>
                </a:solidFill>
                <a:latin typeface="Courier New" charset="0"/>
              </a:rPr>
              <a:t>}</a:t>
            </a:r>
          </a:p>
        </p:txBody>
      </p:sp>
      <p:grpSp>
        <p:nvGrpSpPr>
          <p:cNvPr id="2" name="Group 10"/>
          <p:cNvGrpSpPr>
            <a:grpSpLocks/>
          </p:cNvGrpSpPr>
          <p:nvPr/>
        </p:nvGrpSpPr>
        <p:grpSpPr bwMode="auto">
          <a:xfrm>
            <a:off x="4032250" y="2738554"/>
            <a:ext cx="4718050" cy="1073150"/>
            <a:chOff x="4037856" y="2743200"/>
            <a:chExt cx="4725144" cy="1074653"/>
          </a:xfrm>
        </p:grpSpPr>
        <p:sp>
          <p:nvSpPr>
            <p:cNvPr id="73736" name="Rectangle 4"/>
            <p:cNvSpPr>
              <a:spLocks noChangeArrowheads="1"/>
            </p:cNvSpPr>
            <p:nvPr/>
          </p:nvSpPr>
          <p:spPr bwMode="auto">
            <a:xfrm>
              <a:off x="5132388" y="2743200"/>
              <a:ext cx="3630612" cy="1074653"/>
            </a:xfrm>
            <a:prstGeom prst="rect">
              <a:avLst/>
            </a:prstGeom>
            <a:solidFill>
              <a:srgbClr val="FFFF66"/>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600">
                  <a:solidFill>
                    <a:srgbClr val="000066"/>
                  </a:solidFill>
                  <a:latin typeface="Courier New" charset="0"/>
                </a:rPr>
                <a:t>void  fun1(int *xp, int *yp)</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a:t>
              </a:r>
              <a:r>
                <a:rPr lang="en-US" sz="1600">
                  <a:solidFill>
                    <a:srgbClr val="FF3300"/>
                  </a:solidFill>
                  <a:latin typeface="Courier New" charset="0"/>
                </a:rPr>
                <a:t>*xp += 2* *yp;</a:t>
              </a:r>
            </a:p>
            <a:p>
              <a:pPr algn="l">
                <a:lnSpc>
                  <a:spcPct val="100000"/>
                </a:lnSpc>
              </a:pPr>
              <a:r>
                <a:rPr lang="en-US" sz="1600">
                  <a:solidFill>
                    <a:srgbClr val="000066"/>
                  </a:solidFill>
                  <a:latin typeface="Courier New" charset="0"/>
                </a:rPr>
                <a:t>}</a:t>
              </a:r>
            </a:p>
          </p:txBody>
        </p:sp>
        <p:sp>
          <p:nvSpPr>
            <p:cNvPr id="73737" name="Left-Right Arrow 5"/>
            <p:cNvSpPr>
              <a:spLocks noChangeArrowheads="1"/>
            </p:cNvSpPr>
            <p:nvPr/>
          </p:nvSpPr>
          <p:spPr bwMode="auto">
            <a:xfrm>
              <a:off x="4037856" y="3084485"/>
              <a:ext cx="991977" cy="689030"/>
            </a:xfrm>
            <a:prstGeom prst="leftRigh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73738" name="TextBox 6"/>
            <p:cNvSpPr txBox="1">
              <a:spLocks noChangeArrowheads="1"/>
            </p:cNvSpPr>
            <p:nvPr/>
          </p:nvSpPr>
          <p:spPr bwMode="auto">
            <a:xfrm>
              <a:off x="4266774" y="3123604"/>
              <a:ext cx="498003" cy="65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4000">
                  <a:solidFill>
                    <a:srgbClr val="000066"/>
                  </a:solidFill>
                </a:rPr>
                <a:t>?</a:t>
              </a:r>
            </a:p>
          </p:txBody>
        </p:sp>
      </p:grpSp>
      <p:sp>
        <p:nvSpPr>
          <p:cNvPr id="8" name="TextBox 7"/>
          <p:cNvSpPr txBox="1">
            <a:spLocks noChangeArrowheads="1"/>
          </p:cNvSpPr>
          <p:nvPr/>
        </p:nvSpPr>
        <p:spPr bwMode="auto">
          <a:xfrm>
            <a:off x="457316" y="4411663"/>
            <a:ext cx="3213100"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52" tIns="45030" rIns="90052" bIns="4503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rPr>
              <a:t>If xp==yp,</a:t>
            </a:r>
          </a:p>
          <a:p>
            <a:pPr algn="l"/>
            <a:r>
              <a:rPr lang="en-US" sz="1800">
                <a:solidFill>
                  <a:srgbClr val="000066"/>
                </a:solidFill>
              </a:rPr>
              <a:t>then *xp = 2* *xp after line 1</a:t>
            </a:r>
          </a:p>
          <a:p>
            <a:pPr algn="l"/>
            <a:r>
              <a:rPr lang="en-US" sz="1800">
                <a:solidFill>
                  <a:srgbClr val="000066"/>
                </a:solidFill>
              </a:rPr>
              <a:t>and *xp = 4* *xp after line 2  </a:t>
            </a:r>
          </a:p>
        </p:txBody>
      </p:sp>
      <p:sp>
        <p:nvSpPr>
          <p:cNvPr id="9" name="TextBox 8"/>
          <p:cNvSpPr txBox="1">
            <a:spLocks noChangeArrowheads="1"/>
          </p:cNvSpPr>
          <p:nvPr/>
        </p:nvSpPr>
        <p:spPr bwMode="auto">
          <a:xfrm>
            <a:off x="5249863" y="4411779"/>
            <a:ext cx="199866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52" tIns="45030" rIns="90052" bIns="4503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rPr>
              <a:t>If xp==yp,</a:t>
            </a:r>
          </a:p>
          <a:p>
            <a:pPr algn="l"/>
            <a:r>
              <a:rPr lang="en-US" sz="1800">
                <a:solidFill>
                  <a:srgbClr val="000066"/>
                </a:solidFill>
              </a:rPr>
              <a:t>then *xp = 3* *xp  </a:t>
            </a:r>
          </a:p>
        </p:txBody>
      </p:sp>
      <p:sp>
        <p:nvSpPr>
          <p:cNvPr id="10" name="Rectangle 3"/>
          <p:cNvSpPr txBox="1">
            <a:spLocks noChangeArrowheads="1"/>
          </p:cNvSpPr>
          <p:nvPr/>
        </p:nvSpPr>
        <p:spPr bwMode="auto">
          <a:xfrm>
            <a:off x="150813" y="5627688"/>
            <a:ext cx="8296275" cy="912812"/>
          </a:xfrm>
          <a:prstGeom prst="rect">
            <a:avLst/>
          </a:prstGeom>
          <a:noFill/>
          <a:ln>
            <a:noFill/>
          </a:ln>
          <a:effectLst/>
          <a:extLst/>
        </p:spPr>
        <p:txBody>
          <a:bodyPr lIns="89109" tIns="43776" rIns="89109" bIns="43776"/>
          <a:lstStyle>
            <a:lvl1pPr marL="385763" indent="-385763">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defRPr/>
            </a:pPr>
            <a:r>
              <a:rPr lang="en-US" sz="1800">
                <a:solidFill>
                  <a:srgbClr val="000066"/>
                </a:solidFill>
              </a:rPr>
              <a:t>Compiler must be conservative and not blindly apply optimizations, in this case withholding optimization in case the pointers are aliased</a:t>
            </a:r>
          </a:p>
          <a:p>
            <a:pPr algn="l" eaLnBrk="1" hangingPunct="1">
              <a:lnSpc>
                <a:spcPct val="95000"/>
              </a:lnSpc>
              <a:spcBef>
                <a:spcPct val="50000"/>
              </a:spcBef>
              <a:buClr>
                <a:srgbClr val="660033"/>
              </a:buClr>
              <a:buFont typeface="Wingdings" charset="0"/>
              <a:buNone/>
              <a:defRPr/>
            </a:pPr>
            <a:endParaRPr lang="en-US" sz="2000">
              <a:solidFill>
                <a:srgbClr val="003300"/>
              </a:solidFill>
              <a:effectLst>
                <a:outerShdw blurRad="38100" dist="38100" dir="2700000" algn="tl">
                  <a:srgbClr val="DDDDDD"/>
                </a:outerShdw>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Superscalar Processor</a:t>
            </a:r>
            <a:endParaRPr lang="en-US" dirty="0"/>
          </a:p>
        </p:txBody>
      </p:sp>
      <p:sp>
        <p:nvSpPr>
          <p:cNvPr id="3" name="Content Placeholder 2"/>
          <p:cNvSpPr>
            <a:spLocks noGrp="1"/>
          </p:cNvSpPr>
          <p:nvPr>
            <p:ph idx="1"/>
          </p:nvPr>
        </p:nvSpPr>
        <p:spPr/>
        <p:txBody>
          <a:bodyPr/>
          <a:lstStyle/>
          <a:p>
            <a:r>
              <a:rPr lang="en-US" dirty="0" smtClean="0">
                <a:solidFill>
                  <a:srgbClr val="990000"/>
                </a:solidFill>
              </a:rPr>
              <a:t>Definition:</a:t>
            </a:r>
            <a:r>
              <a:rPr lang="en-US" dirty="0" smtClean="0"/>
              <a:t> A superscalar processor can issue and execute </a:t>
            </a:r>
            <a:r>
              <a:rPr lang="en-US" i="1" dirty="0" smtClean="0">
                <a:solidFill>
                  <a:srgbClr val="990000"/>
                </a:solidFill>
              </a:rPr>
              <a:t>multiple instructions in one cycle</a:t>
            </a:r>
            <a:r>
              <a:rPr lang="en-US" dirty="0" smtClean="0"/>
              <a:t>. The instructions are retrieved from a sequential instruction stream and are usually scheduled dynamically.</a:t>
            </a:r>
          </a:p>
          <a:p>
            <a:endParaRPr lang="en-US" dirty="0" smtClean="0"/>
          </a:p>
          <a:p>
            <a:r>
              <a:rPr lang="en-US" dirty="0" smtClean="0"/>
              <a:t>Benefit: without programming effort, superscalar processor can take advantage of the </a:t>
            </a:r>
            <a:r>
              <a:rPr lang="en-US" i="1" dirty="0" smtClean="0">
                <a:solidFill>
                  <a:srgbClr val="990000"/>
                </a:solidFill>
              </a:rPr>
              <a:t>instruction level parallelism</a:t>
            </a:r>
            <a:r>
              <a:rPr lang="en-US" dirty="0" smtClean="0">
                <a:solidFill>
                  <a:srgbClr val="990000"/>
                </a:solidFill>
              </a:rPr>
              <a:t> </a:t>
            </a:r>
            <a:r>
              <a:rPr lang="en-US" dirty="0" smtClean="0"/>
              <a:t>that most programs have</a:t>
            </a:r>
          </a:p>
          <a:p>
            <a:endParaRPr lang="en-US" dirty="0" smtClean="0"/>
          </a:p>
          <a:p>
            <a:r>
              <a:rPr lang="en-US" dirty="0" smtClean="0"/>
              <a:t>Most modern CPUs are superscalar.</a:t>
            </a:r>
          </a:p>
          <a:p>
            <a:r>
              <a:rPr lang="en-US" dirty="0" smtClean="0"/>
              <a:t>Intel: since Pentium (1993)</a:t>
            </a:r>
            <a:endParaRPr lang="en-US" dirty="0"/>
          </a:p>
        </p:txBody>
      </p:sp>
    </p:spTree>
    <p:extLst>
      <p:ext uri="{BB962C8B-B14F-4D97-AF65-F5344CB8AC3E}">
        <p14:creationId xmlns:p14="http://schemas.microsoft.com/office/powerpoint/2010/main" val="131892814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33" y="228237"/>
            <a:ext cx="7581548" cy="760589"/>
          </a:xfrm>
        </p:spPr>
        <p:txBody>
          <a:bodyPr/>
          <a:lstStyle/>
          <a:p>
            <a:r>
              <a:rPr lang="en-US" dirty="0" smtClean="0"/>
              <a:t>Pipelined Functional Units</a:t>
            </a:r>
            <a:endParaRPr lang="en-US" dirty="0"/>
          </a:p>
        </p:txBody>
      </p:sp>
      <p:sp>
        <p:nvSpPr>
          <p:cNvPr id="19" name="Content Placeholder 18"/>
          <p:cNvSpPr>
            <a:spLocks noGrp="1"/>
          </p:cNvSpPr>
          <p:nvPr>
            <p:ph idx="1"/>
          </p:nvPr>
        </p:nvSpPr>
        <p:spPr>
          <a:xfrm>
            <a:off x="396324" y="4791711"/>
            <a:ext cx="7885258" cy="1530684"/>
          </a:xfrm>
        </p:spPr>
        <p:txBody>
          <a:bodyPr/>
          <a:lstStyle/>
          <a:p>
            <a:pPr lvl="1"/>
            <a:r>
              <a:rPr lang="en-US" dirty="0" smtClean="0"/>
              <a:t>Divide computation into stages</a:t>
            </a:r>
          </a:p>
          <a:p>
            <a:pPr lvl="1"/>
            <a:r>
              <a:rPr lang="en-US" dirty="0" smtClean="0"/>
              <a:t>Pass partial computations from stage to stage</a:t>
            </a:r>
          </a:p>
          <a:p>
            <a:pPr lvl="1"/>
            <a:r>
              <a:rPr lang="en-US" dirty="0" smtClean="0"/>
              <a:t>Stage </a:t>
            </a:r>
            <a:r>
              <a:rPr lang="en-US" dirty="0" err="1" smtClean="0"/>
              <a:t>i</a:t>
            </a:r>
            <a:r>
              <a:rPr lang="en-US" dirty="0" smtClean="0"/>
              <a:t> can start on new computation once values passed to i+1</a:t>
            </a:r>
          </a:p>
          <a:p>
            <a:pPr lvl="1"/>
            <a:r>
              <a:rPr lang="en-US" dirty="0" smtClean="0"/>
              <a:t>E.g., complete 3 multiplications in 7 cycles, even though each requires 3 cycles</a:t>
            </a:r>
            <a:endParaRPr lang="en-US" dirty="0"/>
          </a:p>
        </p:txBody>
      </p:sp>
      <p:grpSp>
        <p:nvGrpSpPr>
          <p:cNvPr id="18" name="Group 17"/>
          <p:cNvGrpSpPr/>
          <p:nvPr/>
        </p:nvGrpSpPr>
        <p:grpSpPr>
          <a:xfrm>
            <a:off x="6418753" y="356525"/>
            <a:ext cx="1862939" cy="2053590"/>
            <a:chOff x="4553635" y="1828800"/>
            <a:chExt cx="1865530" cy="2057400"/>
          </a:xfrm>
        </p:grpSpPr>
        <p:sp>
          <p:nvSpPr>
            <p:cNvPr id="4" name="AutoShape 5"/>
            <p:cNvSpPr>
              <a:spLocks noChangeArrowheads="1"/>
            </p:cNvSpPr>
            <p:nvPr/>
          </p:nvSpPr>
          <p:spPr bwMode="auto">
            <a:xfrm>
              <a:off x="4571999" y="20574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b="0" dirty="0">
                  <a:latin typeface="Calibri"/>
                  <a:cs typeface="Calibri"/>
                </a:rPr>
                <a:t>Stage 1</a:t>
              </a:r>
            </a:p>
          </p:txBody>
        </p:sp>
        <p:sp>
          <p:nvSpPr>
            <p:cNvPr id="5" name="Line 6"/>
            <p:cNvSpPr>
              <a:spLocks noChangeShapeType="1"/>
            </p:cNvSpPr>
            <p:nvPr/>
          </p:nvSpPr>
          <p:spPr bwMode="auto">
            <a:xfrm>
              <a:off x="5029200" y="18288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6" name="Line 7"/>
            <p:cNvSpPr>
              <a:spLocks noChangeShapeType="1"/>
            </p:cNvSpPr>
            <p:nvPr/>
          </p:nvSpPr>
          <p:spPr bwMode="auto">
            <a:xfrm>
              <a:off x="5943600" y="18288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11" name="Line 7"/>
            <p:cNvSpPr>
              <a:spLocks noChangeShapeType="1"/>
            </p:cNvSpPr>
            <p:nvPr/>
          </p:nvSpPr>
          <p:spPr bwMode="auto">
            <a:xfrm>
              <a:off x="5486400" y="24384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12" name="AutoShape 5"/>
            <p:cNvSpPr>
              <a:spLocks noChangeArrowheads="1"/>
            </p:cNvSpPr>
            <p:nvPr/>
          </p:nvSpPr>
          <p:spPr bwMode="auto">
            <a:xfrm>
              <a:off x="4572000" y="26670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b="0" dirty="0">
                  <a:latin typeface="Calibri"/>
                  <a:cs typeface="Calibri"/>
                </a:rPr>
                <a:t>Stage 2</a:t>
              </a:r>
            </a:p>
          </p:txBody>
        </p:sp>
        <p:sp>
          <p:nvSpPr>
            <p:cNvPr id="13" name="Line 7"/>
            <p:cNvSpPr>
              <a:spLocks noChangeShapeType="1"/>
            </p:cNvSpPr>
            <p:nvPr/>
          </p:nvSpPr>
          <p:spPr bwMode="auto">
            <a:xfrm>
              <a:off x="5486401" y="30480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sp>
          <p:nvSpPr>
            <p:cNvPr id="14" name="AutoShape 5"/>
            <p:cNvSpPr>
              <a:spLocks noChangeArrowheads="1"/>
            </p:cNvSpPr>
            <p:nvPr/>
          </p:nvSpPr>
          <p:spPr bwMode="auto">
            <a:xfrm>
              <a:off x="4553635" y="32766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b="0" dirty="0">
                  <a:latin typeface="Calibri"/>
                  <a:cs typeface="Calibri"/>
                </a:rPr>
                <a:t>Stage 3</a:t>
              </a:r>
            </a:p>
          </p:txBody>
        </p:sp>
        <p:sp>
          <p:nvSpPr>
            <p:cNvPr id="15" name="Line 7"/>
            <p:cNvSpPr>
              <a:spLocks noChangeShapeType="1"/>
            </p:cNvSpPr>
            <p:nvPr/>
          </p:nvSpPr>
          <p:spPr bwMode="auto">
            <a:xfrm>
              <a:off x="5468036" y="3657600"/>
              <a:ext cx="0" cy="228600"/>
            </a:xfrm>
            <a:prstGeom prst="line">
              <a:avLst/>
            </a:prstGeom>
            <a:noFill/>
            <a:ln w="19050">
              <a:solidFill>
                <a:schemeClr val="tx1"/>
              </a:solidFill>
              <a:round/>
              <a:headEnd/>
              <a:tailEnd type="triangle" w="med" len="med"/>
            </a:ln>
          </p:spPr>
          <p:txBody>
            <a:bodyPr/>
            <a:lstStyle/>
            <a:p>
              <a:endParaRPr lang="en-US" dirty="0">
                <a:latin typeface="Calibri" pitchFamily="34" charset="0"/>
              </a:endParaRPr>
            </a:p>
          </p:txBody>
        </p:sp>
      </p:grpSp>
      <p:sp>
        <p:nvSpPr>
          <p:cNvPr id="16" name="Rectangle 4"/>
          <p:cNvSpPr>
            <a:spLocks noChangeArrowheads="1"/>
          </p:cNvSpPr>
          <p:nvPr/>
        </p:nvSpPr>
        <p:spPr bwMode="auto">
          <a:xfrm>
            <a:off x="119606" y="1043316"/>
            <a:ext cx="4854954" cy="1564194"/>
          </a:xfrm>
          <a:prstGeom prst="rect">
            <a:avLst/>
          </a:prstGeom>
          <a:solidFill>
            <a:srgbClr val="F6F5BD"/>
          </a:solidFill>
          <a:ln w="12700" cmpd="dbl">
            <a:solidFill>
              <a:schemeClr val="tx1"/>
            </a:solidFill>
            <a:miter lim="800000"/>
            <a:headEnd/>
            <a:tailEnd/>
          </a:ln>
        </p:spPr>
        <p:txBody>
          <a:bodyPr wrap="none" lIns="89325" tIns="43872" rIns="89325" bIns="43872">
            <a:spAutoFit/>
          </a:bodyPr>
          <a:lstStyle/>
          <a:p>
            <a:pPr algn="l">
              <a:lnSpc>
                <a:spcPct val="100000"/>
              </a:lnSpc>
              <a:tabLst>
                <a:tab pos="902709" algn="l"/>
                <a:tab pos="2256777" algn="l"/>
              </a:tabLst>
            </a:pPr>
            <a:r>
              <a:rPr lang="en-US" sz="1600" dirty="0">
                <a:latin typeface="Courier New" pitchFamily="49" charset="0"/>
              </a:rPr>
              <a:t>long </a:t>
            </a:r>
            <a:r>
              <a:rPr lang="en-US" sz="1600" dirty="0" err="1">
                <a:latin typeface="Courier New" pitchFamily="49" charset="0"/>
              </a:rPr>
              <a:t>mult_eg</a:t>
            </a:r>
            <a:r>
              <a:rPr lang="en-US" sz="1600" dirty="0">
                <a:latin typeface="Courier New" pitchFamily="49" charset="0"/>
              </a:rPr>
              <a:t>(long a, long b, long c) {</a:t>
            </a:r>
          </a:p>
          <a:p>
            <a:pPr algn="l">
              <a:lnSpc>
                <a:spcPct val="100000"/>
              </a:lnSpc>
              <a:tabLst>
                <a:tab pos="902709" algn="l"/>
                <a:tab pos="2256777" algn="l"/>
              </a:tabLst>
            </a:pPr>
            <a:r>
              <a:rPr lang="en-US" sz="1600" dirty="0">
                <a:latin typeface="Courier New" pitchFamily="49" charset="0"/>
              </a:rPr>
              <a:t>    long p1 = a*b;
    long p2 = a*c;
    long p3 = p1 * p2;</a:t>
            </a:r>
          </a:p>
          <a:p>
            <a:pPr algn="l">
              <a:lnSpc>
                <a:spcPct val="100000"/>
              </a:lnSpc>
              <a:tabLst>
                <a:tab pos="902709" algn="l"/>
                <a:tab pos="2256777" algn="l"/>
              </a:tabLst>
            </a:pPr>
            <a:r>
              <a:rPr lang="en-US" sz="1600" dirty="0">
                <a:latin typeface="Courier New" pitchFamily="49" charset="0"/>
              </a:rPr>
              <a:t>    return p3;
}</a:t>
            </a:r>
          </a:p>
        </p:txBody>
      </p:sp>
      <p:graphicFrame>
        <p:nvGraphicFramePr>
          <p:cNvPr id="17" name="Content Placeholder 16"/>
          <p:cNvGraphicFramePr>
            <a:graphicFrameLocks/>
          </p:cNvGraphicFramePr>
          <p:nvPr>
            <p:extLst>
              <p:ext uri="{D42A27DB-BD31-4B8C-83A1-F6EECF244321}">
                <p14:modId xmlns:p14="http://schemas.microsoft.com/office/powerpoint/2010/main" val="2636675535"/>
              </p:ext>
            </p:extLst>
          </p:nvPr>
        </p:nvGraphicFramePr>
        <p:xfrm>
          <a:off x="1217617" y="2738230"/>
          <a:ext cx="6924573" cy="1850765"/>
        </p:xfrm>
        <a:graphic>
          <a:graphicData uri="http://schemas.openxmlformats.org/drawingml/2006/table">
            <a:tbl>
              <a:tblPr firstRow="1" bandRow="1">
                <a:tableStyleId>{10A1B5D5-9B99-4C35-A422-299274C87663}</a:tableStyleId>
              </a:tblPr>
              <a:tblGrid>
                <a:gridCol w="1141413">
                  <a:extLst>
                    <a:ext uri="{9D8B030D-6E8A-4147-A177-3AD203B41FA5}">
                      <a16:colId xmlns:a16="http://schemas.microsoft.com/office/drawing/2014/main" xmlns="" val="20000"/>
                    </a:ext>
                  </a:extLst>
                </a:gridCol>
                <a:gridCol w="837036">
                  <a:extLst>
                    <a:ext uri="{9D8B030D-6E8A-4147-A177-3AD203B41FA5}">
                      <a16:colId xmlns:a16="http://schemas.microsoft.com/office/drawing/2014/main" xmlns="" val="20001"/>
                    </a:ext>
                  </a:extLst>
                </a:gridCol>
                <a:gridCol w="837036">
                  <a:extLst>
                    <a:ext uri="{9D8B030D-6E8A-4147-A177-3AD203B41FA5}">
                      <a16:colId xmlns:a16="http://schemas.microsoft.com/office/drawing/2014/main" xmlns="" val="20002"/>
                    </a:ext>
                  </a:extLst>
                </a:gridCol>
                <a:gridCol w="684848">
                  <a:extLst>
                    <a:ext uri="{9D8B030D-6E8A-4147-A177-3AD203B41FA5}">
                      <a16:colId xmlns:a16="http://schemas.microsoft.com/office/drawing/2014/main" xmlns="" val="20003"/>
                    </a:ext>
                  </a:extLst>
                </a:gridCol>
                <a:gridCol w="760942">
                  <a:extLst>
                    <a:ext uri="{9D8B030D-6E8A-4147-A177-3AD203B41FA5}">
                      <a16:colId xmlns:a16="http://schemas.microsoft.com/office/drawing/2014/main" xmlns="" val="20004"/>
                    </a:ext>
                  </a:extLst>
                </a:gridCol>
                <a:gridCol w="837036">
                  <a:extLst>
                    <a:ext uri="{9D8B030D-6E8A-4147-A177-3AD203B41FA5}">
                      <a16:colId xmlns:a16="http://schemas.microsoft.com/office/drawing/2014/main" xmlns="" val="20005"/>
                    </a:ext>
                  </a:extLst>
                </a:gridCol>
                <a:gridCol w="913130">
                  <a:extLst>
                    <a:ext uri="{9D8B030D-6E8A-4147-A177-3AD203B41FA5}">
                      <a16:colId xmlns:a16="http://schemas.microsoft.com/office/drawing/2014/main" xmlns="" val="20006"/>
                    </a:ext>
                  </a:extLst>
                </a:gridCol>
                <a:gridCol w="913132">
                  <a:extLst>
                    <a:ext uri="{9D8B030D-6E8A-4147-A177-3AD203B41FA5}">
                      <a16:colId xmlns:a16="http://schemas.microsoft.com/office/drawing/2014/main" xmlns="" val="20007"/>
                    </a:ext>
                  </a:extLst>
                </a:gridCol>
              </a:tblGrid>
              <a:tr h="370153">
                <a:tc>
                  <a:txBody>
                    <a:bodyPr/>
                    <a:lstStyle/>
                    <a:p>
                      <a:pPr algn="ctr"/>
                      <a:endParaRPr lang="en-US" sz="1800" dirty="0">
                        <a:latin typeface="Calibri"/>
                        <a:cs typeface="Calibri"/>
                      </a:endParaRPr>
                    </a:p>
                  </a:txBody>
                  <a:tcPr marL="124504" marR="124504" marT="45635" marB="45635">
                    <a:lnB w="12700" cap="flat" cmpd="sng" algn="ctr">
                      <a:solidFill>
                        <a:scrgbClr r="0" g="0" b="0"/>
                      </a:solidFill>
                      <a:prstDash val="solid"/>
                      <a:round/>
                      <a:headEnd type="none" w="med" len="med"/>
                      <a:tailEnd type="none" w="med" len="med"/>
                    </a:lnB>
                  </a:tcPr>
                </a:tc>
                <a:tc gridSpan="7">
                  <a:txBody>
                    <a:bodyPr/>
                    <a:lstStyle/>
                    <a:p>
                      <a:pPr algn="ctr"/>
                      <a:r>
                        <a:rPr lang="en-US" sz="1800" dirty="0" smtClean="0">
                          <a:latin typeface="Calibri"/>
                          <a:cs typeface="Calibri"/>
                        </a:rPr>
                        <a:t>Time</a:t>
                      </a:r>
                      <a:endParaRPr lang="en-US" sz="1800" dirty="0">
                        <a:latin typeface="Calibri"/>
                        <a:cs typeface="Calibri"/>
                      </a:endParaRPr>
                    </a:p>
                  </a:txBody>
                  <a:tcPr marL="124504" marR="124504" marT="45635" marB="45635">
                    <a:lnB w="12700" cap="flat" cmpd="sng" algn="ctr">
                      <a:solidFill>
                        <a:scrgbClr r="0" g="0" b="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370153">
                <a:tc>
                  <a:txBody>
                    <a:bodyPr/>
                    <a:lstStyle/>
                    <a:p>
                      <a:pPr algn="ctr"/>
                      <a:endParaRPr lang="en-US" sz="1800" b="0" i="0" dirty="0" smtClean="0">
                        <a:latin typeface="Calibri"/>
                        <a:cs typeface="Calibri"/>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latin typeface="Calibri"/>
                          <a:cs typeface="Calibri"/>
                        </a:rPr>
                        <a:t>1</a:t>
                      </a:r>
                      <a:endParaRPr lang="en-US" sz="1800" b="0" i="0" dirty="0">
                        <a:latin typeface="Calibri"/>
                        <a:cs typeface="Calibri"/>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latin typeface="Calibri"/>
                          <a:cs typeface="Calibri"/>
                        </a:rPr>
                        <a:t>2</a:t>
                      </a:r>
                      <a:endParaRPr lang="en-US" sz="1800" b="0" i="0" dirty="0">
                        <a:latin typeface="Calibri"/>
                        <a:cs typeface="Calibri"/>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latin typeface="Calibri"/>
                          <a:cs typeface="Calibri"/>
                        </a:rPr>
                        <a:t>3</a:t>
                      </a:r>
                      <a:endParaRPr lang="en-US" sz="1800" b="0" i="0" dirty="0">
                        <a:latin typeface="Calibri"/>
                        <a:cs typeface="Calibri"/>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latin typeface="Calibri"/>
                          <a:cs typeface="Calibri"/>
                        </a:rPr>
                        <a:t>4</a:t>
                      </a:r>
                      <a:endParaRPr lang="en-US" sz="1800" b="0" i="0" dirty="0">
                        <a:latin typeface="Calibri"/>
                        <a:cs typeface="Calibri"/>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latin typeface="Calibri"/>
                          <a:cs typeface="Calibri"/>
                        </a:rPr>
                        <a:t>5</a:t>
                      </a:r>
                      <a:endParaRPr lang="en-US" sz="1800" b="0" i="0" dirty="0">
                        <a:latin typeface="Calibri"/>
                        <a:cs typeface="Calibri"/>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latin typeface="Calibri"/>
                          <a:cs typeface="Calibri"/>
                        </a:rPr>
                        <a:t>6</a:t>
                      </a:r>
                      <a:endParaRPr lang="en-US" sz="1800" b="0" i="0" dirty="0">
                        <a:latin typeface="Calibri"/>
                        <a:cs typeface="Calibri"/>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latin typeface="Calibri"/>
                          <a:cs typeface="Calibri"/>
                        </a:rPr>
                        <a:t>7</a:t>
                      </a:r>
                      <a:endParaRPr lang="en-US" sz="1800" b="0" i="0" dirty="0">
                        <a:latin typeface="Calibri"/>
                        <a:cs typeface="Calibri"/>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r h="370153">
                <a:tc>
                  <a:txBody>
                    <a:bodyPr/>
                    <a:lstStyle/>
                    <a:p>
                      <a:pPr algn="ctr"/>
                      <a:r>
                        <a:rPr lang="en-US" sz="1800" dirty="0" smtClean="0">
                          <a:latin typeface="Calibri"/>
                          <a:cs typeface="Calibri"/>
                        </a:rPr>
                        <a:t>Stage 1</a:t>
                      </a:r>
                      <a:endParaRPr lang="en-US" sz="1800" dirty="0">
                        <a:latin typeface="Calibri"/>
                        <a:cs typeface="Calibri"/>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a*b</a:t>
                      </a: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a*c</a:t>
                      </a: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p1*p2</a:t>
                      </a: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2"/>
                  </a:ext>
                </a:extLst>
              </a:tr>
              <a:tr h="370153">
                <a:tc>
                  <a:txBody>
                    <a:bodyPr/>
                    <a:lstStyle/>
                    <a:p>
                      <a:pPr algn="ctr"/>
                      <a:r>
                        <a:rPr lang="en-US" sz="1800" dirty="0" smtClean="0">
                          <a:latin typeface="Calibri"/>
                          <a:cs typeface="Calibri"/>
                        </a:rPr>
                        <a:t>Stage 2</a:t>
                      </a:r>
                      <a:endParaRPr lang="en-US" sz="1800" dirty="0">
                        <a:latin typeface="Calibri"/>
                        <a:cs typeface="Calibri"/>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a*b</a:t>
                      </a: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a*c</a:t>
                      </a: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p1*p2</a:t>
                      </a: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3"/>
                  </a:ext>
                </a:extLst>
              </a:tr>
              <a:tr h="370153">
                <a:tc>
                  <a:txBody>
                    <a:bodyPr/>
                    <a:lstStyle/>
                    <a:p>
                      <a:pPr algn="ctr"/>
                      <a:r>
                        <a:rPr lang="en-US" sz="1800" dirty="0" smtClean="0">
                          <a:latin typeface="Calibri"/>
                          <a:cs typeface="Calibri"/>
                        </a:rPr>
                        <a:t>Stage 3</a:t>
                      </a:r>
                      <a:endParaRPr lang="en-US" sz="1800" dirty="0">
                        <a:latin typeface="Calibri"/>
                        <a:cs typeface="Calibri"/>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a*b</a:t>
                      </a: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a*c</a:t>
                      </a: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400" b="1" i="0" dirty="0" smtClean="0">
                          <a:latin typeface="Courier New"/>
                          <a:cs typeface="Courier New"/>
                        </a:rPr>
                        <a:t>p1*p2</a:t>
                      </a:r>
                      <a:endParaRPr lang="en-US" sz="1400" b="1" i="0" dirty="0">
                        <a:latin typeface="Courier New"/>
                        <a:cs typeface="Courier New"/>
                      </a:endParaRPr>
                    </a:p>
                  </a:txBody>
                  <a:tcPr marL="124504" marR="124504" marT="45635" marB="4563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82573980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373501" y="492799"/>
            <a:ext cx="7363696" cy="572026"/>
          </a:xfrm>
        </p:spPr>
        <p:txBody>
          <a:bodyPr/>
          <a:lstStyle/>
          <a:p>
            <a:pPr eaLnBrk="1" hangingPunct="1">
              <a:defRPr/>
            </a:pPr>
            <a:r>
              <a:rPr lang="en-US" dirty="0" err="1" smtClean="0"/>
              <a:t>Haswell</a:t>
            </a:r>
            <a:r>
              <a:rPr lang="en-US" dirty="0" smtClean="0"/>
              <a:t> CPU</a:t>
            </a:r>
          </a:p>
        </p:txBody>
      </p:sp>
      <p:sp>
        <p:nvSpPr>
          <p:cNvPr id="422915" name="Rectangle 3"/>
          <p:cNvSpPr>
            <a:spLocks noGrp="1" noChangeArrowheads="1"/>
          </p:cNvSpPr>
          <p:nvPr>
            <p:ph idx="1"/>
          </p:nvPr>
        </p:nvSpPr>
        <p:spPr>
          <a:xfrm>
            <a:off x="380581" y="1216942"/>
            <a:ext cx="8295849" cy="5019887"/>
          </a:xfrm>
        </p:spPr>
        <p:txBody>
          <a:bodyPr/>
          <a:lstStyle/>
          <a:p>
            <a:pPr marL="731887" lvl="1" indent="-336953" defTabSz="883903">
              <a:lnSpc>
                <a:spcPct val="85000"/>
              </a:lnSpc>
              <a:tabLst>
                <a:tab pos="112842" algn="l"/>
                <a:tab pos="5247008" algn="r"/>
                <a:tab pos="7165268" algn="r"/>
              </a:tabLst>
              <a:defRPr/>
            </a:pPr>
            <a:r>
              <a:rPr lang="en-US" dirty="0" smtClean="0"/>
              <a:t>8 Total Functional Units</a:t>
            </a:r>
          </a:p>
          <a:p>
            <a:pPr marL="336953" indent="-336953" defTabSz="883903" eaLnBrk="1" hangingPunct="1">
              <a:lnSpc>
                <a:spcPct val="85000"/>
              </a:lnSpc>
              <a:tabLst>
                <a:tab pos="112842" algn="l"/>
                <a:tab pos="5247008" algn="r"/>
                <a:tab pos="7165268" algn="r"/>
              </a:tabLst>
              <a:defRPr/>
            </a:pPr>
            <a:r>
              <a:rPr lang="en-US" dirty="0" smtClean="0"/>
              <a:t>Multiple instructions can execute in parallel</a:t>
            </a:r>
          </a:p>
          <a:p>
            <a:pPr marL="553224" lvl="1" indent="-219410" defTabSz="883903" eaLnBrk="1" hangingPunct="1">
              <a:lnSpc>
                <a:spcPct val="90000"/>
              </a:lnSpc>
              <a:buNone/>
              <a:tabLst>
                <a:tab pos="112842" algn="l"/>
                <a:tab pos="5247008" algn="r"/>
                <a:tab pos="7165268" algn="r"/>
              </a:tabLst>
              <a:defRPr/>
            </a:pPr>
            <a:r>
              <a:rPr lang="en-US" sz="1800" dirty="0"/>
              <a:t>2 load, with address computation</a:t>
            </a:r>
          </a:p>
          <a:p>
            <a:pPr marL="553224" lvl="1" indent="-219410" defTabSz="883903" eaLnBrk="1" hangingPunct="1">
              <a:lnSpc>
                <a:spcPct val="90000"/>
              </a:lnSpc>
              <a:buNone/>
              <a:tabLst>
                <a:tab pos="112842" algn="l"/>
                <a:tab pos="5247008" algn="r"/>
                <a:tab pos="7165268" algn="r"/>
              </a:tabLst>
              <a:defRPr/>
            </a:pPr>
            <a:r>
              <a:rPr lang="en-US" sz="1800" dirty="0"/>
              <a:t>1 store, with address computation</a:t>
            </a:r>
          </a:p>
          <a:p>
            <a:pPr marL="553224" lvl="1" indent="-219410" defTabSz="883903" eaLnBrk="1" hangingPunct="1">
              <a:lnSpc>
                <a:spcPct val="90000"/>
              </a:lnSpc>
              <a:buNone/>
              <a:tabLst>
                <a:tab pos="112842" algn="l"/>
                <a:tab pos="5247008" algn="r"/>
                <a:tab pos="7165268" algn="r"/>
              </a:tabLst>
              <a:defRPr/>
            </a:pPr>
            <a:r>
              <a:rPr lang="en-US" sz="1800" dirty="0"/>
              <a:t>4 integer</a:t>
            </a:r>
          </a:p>
          <a:p>
            <a:pPr marL="553224" lvl="1" indent="-219410" defTabSz="883903" eaLnBrk="1" hangingPunct="1">
              <a:lnSpc>
                <a:spcPct val="90000"/>
              </a:lnSpc>
              <a:buNone/>
              <a:tabLst>
                <a:tab pos="112842" algn="l"/>
                <a:tab pos="5247008" algn="r"/>
                <a:tab pos="7165268" algn="r"/>
              </a:tabLst>
              <a:defRPr/>
            </a:pPr>
            <a:r>
              <a:rPr lang="en-US" sz="1800" dirty="0"/>
              <a:t>2 FP multiply</a:t>
            </a:r>
          </a:p>
          <a:p>
            <a:pPr marL="553224" lvl="1" indent="-219410" defTabSz="883903" eaLnBrk="1" hangingPunct="1">
              <a:lnSpc>
                <a:spcPct val="90000"/>
              </a:lnSpc>
              <a:buNone/>
              <a:tabLst>
                <a:tab pos="112842" algn="l"/>
                <a:tab pos="5247008" algn="r"/>
                <a:tab pos="7165268" algn="r"/>
              </a:tabLst>
              <a:defRPr/>
            </a:pPr>
            <a:r>
              <a:rPr lang="en-US" sz="1800" dirty="0"/>
              <a:t>1 FP add</a:t>
            </a:r>
          </a:p>
          <a:p>
            <a:pPr marL="553224" lvl="1" indent="-219410" defTabSz="883903" eaLnBrk="1" hangingPunct="1">
              <a:lnSpc>
                <a:spcPct val="90000"/>
              </a:lnSpc>
              <a:buNone/>
              <a:tabLst>
                <a:tab pos="112842" algn="l"/>
                <a:tab pos="5247008" algn="r"/>
                <a:tab pos="7165268" algn="r"/>
              </a:tabLst>
              <a:defRPr/>
            </a:pPr>
            <a:r>
              <a:rPr lang="en-US" sz="1800" dirty="0"/>
              <a:t>1 FP divide</a:t>
            </a:r>
            <a:endParaRPr lang="en-US" dirty="0" smtClean="0"/>
          </a:p>
          <a:p>
            <a:pPr marL="336953" indent="-336953" defTabSz="883903" eaLnBrk="1" hangingPunct="1">
              <a:lnSpc>
                <a:spcPct val="85000"/>
              </a:lnSpc>
              <a:tabLst>
                <a:tab pos="112842" algn="l"/>
                <a:tab pos="5247008" algn="r"/>
                <a:tab pos="7165268" algn="r"/>
              </a:tabLst>
              <a:defRPr/>
            </a:pPr>
            <a:r>
              <a:rPr lang="en-US" dirty="0" smtClean="0"/>
              <a:t>Some instructions take &gt; 1 cycle, but can be pipelined</a:t>
            </a:r>
          </a:p>
          <a:p>
            <a:pPr marL="553224" lvl="1" indent="-219410" defTabSz="883903" eaLnBrk="1" hangingPunct="1">
              <a:lnSpc>
                <a:spcPct val="90000"/>
              </a:lnSpc>
              <a:buNone/>
              <a:tabLst>
                <a:tab pos="112842" algn="l"/>
                <a:tab pos="5247008" algn="r"/>
                <a:tab pos="7165268" algn="r"/>
              </a:tabLst>
              <a:defRPr/>
            </a:pPr>
            <a:r>
              <a:rPr lang="en-US" sz="1800" i="1" dirty="0">
                <a:solidFill>
                  <a:srgbClr val="C00000"/>
                </a:solidFill>
              </a:rPr>
              <a:t>Instruction	Latency	Cycles/Issue</a:t>
            </a:r>
          </a:p>
          <a:p>
            <a:pPr marL="553224" lvl="1" indent="-219410" defTabSz="883903" eaLnBrk="1" hangingPunct="1">
              <a:lnSpc>
                <a:spcPct val="90000"/>
              </a:lnSpc>
              <a:buNone/>
              <a:tabLst>
                <a:tab pos="112842" algn="l"/>
                <a:tab pos="5247008" algn="r"/>
                <a:tab pos="7165268" algn="r"/>
              </a:tabLst>
              <a:defRPr/>
            </a:pPr>
            <a:r>
              <a:rPr lang="en-US" sz="1800" dirty="0"/>
              <a:t>Load / Store	4	1</a:t>
            </a:r>
          </a:p>
          <a:p>
            <a:pPr marL="553224" lvl="1" indent="-219410" defTabSz="883903" eaLnBrk="1" hangingPunct="1">
              <a:lnSpc>
                <a:spcPct val="90000"/>
              </a:lnSpc>
              <a:buNone/>
              <a:tabLst>
                <a:tab pos="112842" algn="l"/>
                <a:tab pos="5247008" algn="r"/>
                <a:tab pos="7165268" algn="r"/>
              </a:tabLst>
              <a:defRPr/>
            </a:pPr>
            <a:r>
              <a:rPr lang="en-US" sz="1800" dirty="0"/>
              <a:t>Integer Multiply	3	1</a:t>
            </a:r>
          </a:p>
          <a:p>
            <a:pPr marL="553224" lvl="1" indent="-219410" defTabSz="883903" eaLnBrk="1" hangingPunct="1">
              <a:lnSpc>
                <a:spcPct val="90000"/>
              </a:lnSpc>
              <a:buNone/>
              <a:tabLst>
                <a:tab pos="112842" algn="l"/>
                <a:tab pos="5247008" algn="r"/>
                <a:tab pos="7165268" algn="r"/>
              </a:tabLst>
              <a:defRPr/>
            </a:pPr>
            <a:r>
              <a:rPr lang="en-US" sz="1800" dirty="0"/>
              <a:t>Integer/Long Divide	3-30	3-30</a:t>
            </a:r>
          </a:p>
          <a:p>
            <a:pPr marL="553224" lvl="1" indent="-219410" defTabSz="883903" eaLnBrk="1" hangingPunct="1">
              <a:lnSpc>
                <a:spcPct val="90000"/>
              </a:lnSpc>
              <a:buNone/>
              <a:tabLst>
                <a:tab pos="112842" algn="l"/>
                <a:tab pos="5247008" algn="r"/>
                <a:tab pos="7165268" algn="r"/>
              </a:tabLst>
              <a:defRPr/>
            </a:pPr>
            <a:r>
              <a:rPr lang="en-US" sz="1800" dirty="0"/>
              <a:t>Single/Double FP Multiply	5	1</a:t>
            </a:r>
          </a:p>
          <a:p>
            <a:pPr marL="553224" lvl="1" indent="-219410" defTabSz="883903" eaLnBrk="1" hangingPunct="1">
              <a:lnSpc>
                <a:spcPct val="90000"/>
              </a:lnSpc>
              <a:buNone/>
              <a:tabLst>
                <a:tab pos="112842" algn="l"/>
                <a:tab pos="5247008" algn="r"/>
                <a:tab pos="7165268" algn="r"/>
              </a:tabLst>
              <a:defRPr/>
            </a:pPr>
            <a:r>
              <a:rPr lang="en-US" sz="1800" dirty="0"/>
              <a:t>Single/Double FP Add	3	1</a:t>
            </a:r>
          </a:p>
          <a:p>
            <a:pPr marL="553224" lvl="1" indent="-219410" defTabSz="883903" eaLnBrk="1" hangingPunct="1">
              <a:lnSpc>
                <a:spcPct val="90000"/>
              </a:lnSpc>
              <a:buNone/>
              <a:tabLst>
                <a:tab pos="112842" algn="l"/>
                <a:tab pos="5247008" algn="r"/>
                <a:tab pos="7165268" algn="r"/>
              </a:tabLst>
              <a:defRPr/>
            </a:pPr>
            <a:r>
              <a:rPr lang="en-US" sz="1800" dirty="0"/>
              <a:t>Single/Double FP Divide	3-15	3-15</a:t>
            </a:r>
          </a:p>
        </p:txBody>
      </p:sp>
    </p:spTree>
    <p:extLst>
      <p:ext uri="{BB962C8B-B14F-4D97-AF65-F5344CB8AC3E}">
        <p14:creationId xmlns:p14="http://schemas.microsoft.com/office/powerpoint/2010/main" val="41851331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291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291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2915">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2915">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2915">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2915">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2915">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29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08450" y="380294"/>
            <a:ext cx="7581548" cy="760589"/>
          </a:xfrm>
        </p:spPr>
        <p:txBody>
          <a:bodyPr/>
          <a:lstStyle/>
          <a:p>
            <a:pPr eaLnBrk="1" hangingPunct="1">
              <a:defRPr/>
            </a:pPr>
            <a:r>
              <a:rPr lang="en-US" dirty="0" smtClean="0"/>
              <a:t>x86-64 Compilation of Combine4</a:t>
            </a:r>
          </a:p>
        </p:txBody>
      </p:sp>
      <p:sp>
        <p:nvSpPr>
          <p:cNvPr id="777219" name="Rectangle 3"/>
          <p:cNvSpPr>
            <a:spLocks noGrp="1" noChangeArrowheads="1"/>
          </p:cNvSpPr>
          <p:nvPr>
            <p:ph idx="1"/>
          </p:nvPr>
        </p:nvSpPr>
        <p:spPr>
          <a:xfrm>
            <a:off x="349138" y="1369060"/>
            <a:ext cx="8243535" cy="684530"/>
          </a:xfrm>
        </p:spPr>
        <p:txBody>
          <a:bodyPr/>
          <a:lstStyle/>
          <a:p>
            <a:pPr marL="283665" indent="-283665" eaLnBrk="1" hangingPunct="1">
              <a:defRPr/>
            </a:pPr>
            <a:r>
              <a:rPr lang="en-US" dirty="0" smtClean="0"/>
              <a:t>Inner Loop (Case: Integer Multiply)</a:t>
            </a:r>
          </a:p>
        </p:txBody>
      </p:sp>
      <p:sp>
        <p:nvSpPr>
          <p:cNvPr id="19460" name="Rectangle 4"/>
          <p:cNvSpPr>
            <a:spLocks noChangeArrowheads="1"/>
          </p:cNvSpPr>
          <p:nvPr/>
        </p:nvSpPr>
        <p:spPr bwMode="auto">
          <a:xfrm>
            <a:off x="1489913" y="2053590"/>
            <a:ext cx="5707063" cy="1166843"/>
          </a:xfrm>
          <a:prstGeom prst="rect">
            <a:avLst/>
          </a:prstGeom>
          <a:solidFill>
            <a:schemeClr val="bg1">
              <a:lumMod val="95000"/>
            </a:schemeClr>
          </a:solidFill>
          <a:ln w="12700" cmpd="dbl">
            <a:solidFill>
              <a:schemeClr val="tx1"/>
            </a:solidFill>
            <a:miter lim="800000"/>
            <a:headEnd/>
            <a:tailEnd/>
          </a:ln>
        </p:spPr>
        <p:txBody>
          <a:bodyPr wrap="square" lIns="89325" tIns="43872" rIns="89325" bIns="43872">
            <a:spAutoFit/>
          </a:bodyPr>
          <a:lstStyle/>
          <a:p>
            <a:pPr algn="l">
              <a:lnSpc>
                <a:spcPct val="100000"/>
              </a:lnSpc>
              <a:tabLst>
                <a:tab pos="225679" algn="l"/>
                <a:tab pos="902709" algn="l"/>
                <a:tab pos="3109335" algn="l"/>
              </a:tabLst>
            </a:pPr>
            <a:r>
              <a:rPr lang="en-US" sz="1400" dirty="0">
                <a:latin typeface="Courier New" pitchFamily="49" charset="0"/>
              </a:rPr>
              <a:t>.L519:		# Loop:</a:t>
            </a:r>
          </a:p>
          <a:p>
            <a:pPr algn="l">
              <a:lnSpc>
                <a:spcPct val="100000"/>
              </a:lnSpc>
              <a:tabLst>
                <a:tab pos="225679" algn="l"/>
                <a:tab pos="902709" algn="l"/>
                <a:tab pos="3109335" algn="l"/>
              </a:tabLst>
            </a:pPr>
            <a:r>
              <a:rPr lang="en-US" sz="1400" dirty="0">
                <a:latin typeface="Courier New" pitchFamily="49" charset="0"/>
              </a:rPr>
              <a:t>	</a:t>
            </a:r>
            <a:r>
              <a:rPr lang="en-US" sz="1400" dirty="0" err="1">
                <a:solidFill>
                  <a:srgbClr val="C00000"/>
                </a:solidFill>
                <a:latin typeface="Courier New" pitchFamily="49" charset="0"/>
              </a:rPr>
              <a:t>imull</a:t>
            </a:r>
            <a:r>
              <a:rPr lang="en-US" sz="1400" dirty="0">
                <a:solidFill>
                  <a:srgbClr val="C00000"/>
                </a:solidFill>
                <a:latin typeface="Courier New" pitchFamily="49" charset="0"/>
              </a:rPr>
              <a:t>	(%rax,%rdx,4), %</a:t>
            </a:r>
            <a:r>
              <a:rPr lang="en-US" sz="1400" dirty="0" err="1">
                <a:solidFill>
                  <a:srgbClr val="C00000"/>
                </a:solidFill>
                <a:latin typeface="Courier New" pitchFamily="49" charset="0"/>
              </a:rPr>
              <a:t>ecx</a:t>
            </a:r>
            <a:r>
              <a:rPr lang="en-US" sz="1400" dirty="0">
                <a:solidFill>
                  <a:srgbClr val="C00000"/>
                </a:solidFill>
                <a:latin typeface="Courier New" pitchFamily="49" charset="0"/>
              </a:rPr>
              <a:t>	# t = t * d[</a:t>
            </a:r>
            <a:r>
              <a:rPr lang="en-US" sz="1400" dirty="0" err="1">
                <a:solidFill>
                  <a:srgbClr val="C00000"/>
                </a:solidFill>
                <a:latin typeface="Courier New" pitchFamily="49" charset="0"/>
              </a:rPr>
              <a:t>i</a:t>
            </a:r>
            <a:r>
              <a:rPr lang="en-US" sz="1400" dirty="0">
                <a:solidFill>
                  <a:srgbClr val="C00000"/>
                </a:solidFill>
                <a:latin typeface="Courier New" pitchFamily="49" charset="0"/>
              </a:rPr>
              <a:t>]</a:t>
            </a:r>
          </a:p>
          <a:p>
            <a:pPr algn="l">
              <a:lnSpc>
                <a:spcPct val="100000"/>
              </a:lnSpc>
              <a:tabLst>
                <a:tab pos="225679" algn="l"/>
                <a:tab pos="902709" algn="l"/>
                <a:tab pos="3109335" algn="l"/>
              </a:tabLst>
            </a:pPr>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$1, %</a:t>
            </a:r>
            <a:r>
              <a:rPr lang="en-US" sz="1400" dirty="0" err="1">
                <a:latin typeface="Courier New" pitchFamily="49" charset="0"/>
              </a:rPr>
              <a:t>rdx</a:t>
            </a:r>
            <a:r>
              <a:rPr lang="en-US" sz="1400" dirty="0">
                <a:latin typeface="Courier New" pitchFamily="49" charset="0"/>
              </a:rPr>
              <a:t>	# </a:t>
            </a:r>
            <a:r>
              <a:rPr lang="en-US" sz="1400" dirty="0" err="1">
                <a:latin typeface="Courier New" pitchFamily="49" charset="0"/>
              </a:rPr>
              <a:t>i</a:t>
            </a:r>
            <a:r>
              <a:rPr lang="en-US" sz="1400" dirty="0">
                <a:latin typeface="Courier New" pitchFamily="49" charset="0"/>
              </a:rPr>
              <a:t>++</a:t>
            </a:r>
          </a:p>
          <a:p>
            <a:pPr algn="l">
              <a:lnSpc>
                <a:spcPct val="100000"/>
              </a:lnSpc>
              <a:tabLst>
                <a:tab pos="225679" algn="l"/>
                <a:tab pos="902709" algn="l"/>
                <a:tab pos="3109335" algn="l"/>
              </a:tabLst>
            </a:pPr>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rdx</a:t>
            </a:r>
            <a:r>
              <a:rPr lang="en-US" sz="1400" dirty="0">
                <a:latin typeface="Courier New" pitchFamily="49" charset="0"/>
              </a:rPr>
              <a:t>, %</a:t>
            </a:r>
            <a:r>
              <a:rPr lang="en-US" sz="1400" dirty="0" err="1">
                <a:latin typeface="Courier New" pitchFamily="49" charset="0"/>
              </a:rPr>
              <a:t>rbp</a:t>
            </a:r>
            <a:r>
              <a:rPr lang="en-US" sz="1400" dirty="0">
                <a:latin typeface="Courier New" pitchFamily="49" charset="0"/>
              </a:rPr>
              <a:t>	# Compare </a:t>
            </a:r>
            <a:r>
              <a:rPr lang="en-US" sz="1400" dirty="0" err="1">
                <a:latin typeface="Courier New" pitchFamily="49" charset="0"/>
              </a:rPr>
              <a:t>length:i</a:t>
            </a:r>
            <a:endParaRPr lang="en-US" sz="1400" dirty="0">
              <a:latin typeface="Courier New" pitchFamily="49" charset="0"/>
            </a:endParaRPr>
          </a:p>
          <a:p>
            <a:pPr algn="l">
              <a:lnSpc>
                <a:spcPct val="100000"/>
              </a:lnSpc>
              <a:tabLst>
                <a:tab pos="225679" algn="l"/>
                <a:tab pos="902709" algn="l"/>
                <a:tab pos="3109335" algn="l"/>
              </a:tabLst>
            </a:pPr>
            <a:r>
              <a:rPr lang="en-US" sz="1400" dirty="0">
                <a:latin typeface="Courier New" pitchFamily="49" charset="0"/>
              </a:rPr>
              <a:t>	</a:t>
            </a:r>
            <a:r>
              <a:rPr lang="en-US" sz="1400" dirty="0" err="1">
                <a:latin typeface="Courier New" pitchFamily="49" charset="0"/>
              </a:rPr>
              <a:t>jg</a:t>
            </a:r>
            <a:r>
              <a:rPr lang="en-US" sz="1400" dirty="0">
                <a:latin typeface="Courier New" pitchFamily="49" charset="0"/>
              </a:rPr>
              <a:t>	.L519	# If &gt;, </a:t>
            </a:r>
            <a:r>
              <a:rPr lang="en-US" sz="1400" dirty="0" err="1">
                <a:latin typeface="Courier New" pitchFamily="49" charset="0"/>
              </a:rPr>
              <a:t>goto</a:t>
            </a:r>
            <a:r>
              <a:rPr lang="en-US" sz="1400" dirty="0">
                <a:latin typeface="Courier New" pitchFamily="49" charset="0"/>
              </a:rPr>
              <a:t> Loop</a:t>
            </a:r>
          </a:p>
        </p:txBody>
      </p:sp>
      <p:graphicFrame>
        <p:nvGraphicFramePr>
          <p:cNvPr id="9" name="Group 49"/>
          <p:cNvGraphicFramePr>
            <a:graphicFrameLocks noGrp="1"/>
          </p:cNvGraphicFramePr>
          <p:nvPr>
            <p:extLst>
              <p:ext uri="{D42A27DB-BD31-4B8C-83A1-F6EECF244321}">
                <p14:modId xmlns:p14="http://schemas.microsoft.com/office/powerpoint/2010/main" val="3932677738"/>
              </p:ext>
            </p:extLst>
          </p:nvPr>
        </p:nvGraphicFramePr>
        <p:xfrm>
          <a:off x="1567857" y="4005895"/>
          <a:ext cx="5995587" cy="1775546"/>
        </p:xfrm>
        <a:graphic>
          <a:graphicData uri="http://schemas.openxmlformats.org/drawingml/2006/table">
            <a:tbl>
              <a:tblPr/>
              <a:tblGrid>
                <a:gridCol w="1720955">
                  <a:extLst>
                    <a:ext uri="{9D8B030D-6E8A-4147-A177-3AD203B41FA5}">
                      <a16:colId xmlns:a16="http://schemas.microsoft.com/office/drawing/2014/main" xmlns="" val="20000"/>
                    </a:ext>
                  </a:extLst>
                </a:gridCol>
                <a:gridCol w="1068658">
                  <a:extLst>
                    <a:ext uri="{9D8B030D-6E8A-4147-A177-3AD203B41FA5}">
                      <a16:colId xmlns:a16="http://schemas.microsoft.com/office/drawing/2014/main" xmlns="" val="20001"/>
                    </a:ext>
                  </a:extLst>
                </a:gridCol>
                <a:gridCol w="1068658">
                  <a:extLst>
                    <a:ext uri="{9D8B030D-6E8A-4147-A177-3AD203B41FA5}">
                      <a16:colId xmlns:a16="http://schemas.microsoft.com/office/drawing/2014/main" xmlns="" val="20002"/>
                    </a:ext>
                  </a:extLst>
                </a:gridCol>
                <a:gridCol w="1068658">
                  <a:extLst>
                    <a:ext uri="{9D8B030D-6E8A-4147-A177-3AD203B41FA5}">
                      <a16:colId xmlns:a16="http://schemas.microsoft.com/office/drawing/2014/main" xmlns="" val="20003"/>
                    </a:ext>
                  </a:extLst>
                </a:gridCol>
                <a:gridCol w="1068658">
                  <a:extLst>
                    <a:ext uri="{9D8B030D-6E8A-4147-A177-3AD203B41FA5}">
                      <a16:colId xmlns:a16="http://schemas.microsoft.com/office/drawing/2014/main" xmlns="" val="20004"/>
                    </a:ext>
                  </a:extLst>
                </a:gridCol>
              </a:tblGrid>
              <a:tr h="389802">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Method</a:t>
                      </a: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Integer</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Double FP</a:t>
                      </a: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xBody>
                    <a:bodyPr/>
                    <a:lstStyle/>
                    <a:p>
                      <a:endParaRPr lang="en-US"/>
                    </a:p>
                  </a:txBody>
                  <a:tcPr/>
                </a:tc>
                <a:extLst>
                  <a:ext uri="{0D108BD9-81ED-4DB2-BD59-A6C34878D82A}">
                    <a16:rowId xmlns:a16="http://schemas.microsoft.com/office/drawing/2014/main" xmlns="" val="10000"/>
                  </a:ext>
                </a:extLst>
              </a:tr>
              <a:tr h="386633">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Operation</a:t>
                      </a: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rgbClr val="C00000"/>
                          </a:solidFill>
                          <a:effectLst/>
                          <a:latin typeface="Helvetica" pitchFamily="34" charset="0"/>
                        </a:rPr>
                        <a:t>Add</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rgbClr val="C00000"/>
                          </a:solidFill>
                          <a:effectLst/>
                          <a:latin typeface="Helvetica" pitchFamily="34" charset="0"/>
                        </a:rPr>
                        <a:t>Mult</a:t>
                      </a:r>
                      <a:endParaRPr kumimoji="0" lang="en-US" sz="1800" b="1" i="0" u="none" strike="noStrike" cap="none" normalizeH="0" baseline="0" dirty="0" smtClean="0">
                        <a:ln>
                          <a:noFill/>
                        </a:ln>
                        <a:solidFill>
                          <a:srgbClr val="C00000"/>
                        </a:solidFill>
                        <a:effectLst/>
                        <a:latin typeface="Helvetica" pitchFamily="34" charset="0"/>
                      </a:endParaRP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xmlns="" val="10001"/>
                  </a:ext>
                </a:extLst>
              </a:tr>
              <a:tr h="386633">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Combine4</a:t>
                      </a: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1.27</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3.01</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5.01</a:t>
                      </a: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xmlns="" val="10002"/>
                  </a:ext>
                </a:extLst>
              </a:tr>
              <a:tr h="612478">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Latency Bound</a:t>
                      </a:r>
                    </a:p>
                  </a:txBody>
                  <a:tcPr marL="45657" marR="45657" marT="45635" marB="45635"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1.00</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3.00</a:t>
                      </a:r>
                    </a:p>
                  </a:txBody>
                  <a:tcPr marL="45657" marR="45657" marT="45635" marB="45635"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800" b="1" i="0" u="none" strike="noStrike" cap="none" normalizeH="0" baseline="0" dirty="0" smtClean="0">
                          <a:ln>
                            <a:noFill/>
                          </a:ln>
                          <a:solidFill>
                            <a:schemeClr val="tx1"/>
                          </a:solidFill>
                          <a:effectLst/>
                          <a:latin typeface="Helvetica" pitchFamily="34" charset="0"/>
                        </a:rPr>
                        <a:t>5.00</a:t>
                      </a:r>
                    </a:p>
                  </a:txBody>
                  <a:tcPr marL="45657" marR="45657" marT="45635" marB="45635"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1933697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326681" y="285221"/>
            <a:ext cx="8652541" cy="779604"/>
          </a:xfrm>
        </p:spPr>
        <p:txBody>
          <a:bodyPr/>
          <a:lstStyle/>
          <a:p>
            <a:pPr eaLnBrk="1" hangingPunct="1">
              <a:defRPr/>
            </a:pPr>
            <a:r>
              <a:rPr lang="en-US" dirty="0" smtClean="0"/>
              <a:t>Combine4 = Serial Computation (OP = *)</a:t>
            </a:r>
          </a:p>
        </p:txBody>
      </p:sp>
      <p:sp>
        <p:nvSpPr>
          <p:cNvPr id="783363" name="Rectangle 3"/>
          <p:cNvSpPr>
            <a:spLocks noGrp="1" noChangeArrowheads="1"/>
          </p:cNvSpPr>
          <p:nvPr>
            <p:ph idx="1"/>
          </p:nvPr>
        </p:nvSpPr>
        <p:spPr>
          <a:xfrm>
            <a:off x="2622499" y="1140883"/>
            <a:ext cx="6356723" cy="1673296"/>
          </a:xfrm>
        </p:spPr>
        <p:txBody>
          <a:bodyPr/>
          <a:lstStyle/>
          <a:p>
            <a:pPr marL="283665" indent="-283665" eaLnBrk="1" hangingPunct="1">
              <a:defRPr/>
            </a:pPr>
            <a:r>
              <a:rPr lang="en-US" dirty="0" smtClean="0"/>
              <a:t>Computation (length=8)</a:t>
            </a:r>
          </a:p>
          <a:p>
            <a:pPr marL="282098" lvl="1" indent="-169260" eaLnBrk="1" hangingPunct="1">
              <a:buNone/>
              <a:defRPr/>
            </a:pPr>
            <a:r>
              <a:rPr lang="en-US" sz="1400" dirty="0"/>
              <a:t> </a:t>
            </a:r>
            <a:r>
              <a:rPr lang="en-US" sz="1600" dirty="0">
                <a:latin typeface="Courier New" pitchFamily="49" charset="0"/>
              </a:rPr>
              <a:t>((((((((1 * d[0]) * d[1]) * d[2]) * d[3]) </a:t>
            </a:r>
            <a:br>
              <a:rPr lang="en-US" sz="1600" dirty="0">
                <a:latin typeface="Courier New" pitchFamily="49" charset="0"/>
              </a:rPr>
            </a:br>
            <a:r>
              <a:rPr lang="en-US" sz="1600" dirty="0">
                <a:latin typeface="Courier New" pitchFamily="49" charset="0"/>
              </a:rPr>
              <a:t>* d[4]) * d[5]) * d[6]) * d[7])</a:t>
            </a:r>
          </a:p>
          <a:p>
            <a:pPr marL="283665" indent="-283665" eaLnBrk="1" hangingPunct="1">
              <a:defRPr/>
            </a:pPr>
            <a:r>
              <a:rPr lang="en-US" dirty="0" smtClean="0"/>
              <a:t>Sequential dependence</a:t>
            </a:r>
          </a:p>
          <a:p>
            <a:pPr marL="678598" lvl="1" indent="-283665">
              <a:defRPr/>
            </a:pPr>
            <a:r>
              <a:rPr lang="en-US" dirty="0" smtClean="0"/>
              <a:t>Performance: determined by latency of OP</a:t>
            </a:r>
          </a:p>
        </p:txBody>
      </p:sp>
      <p:sp>
        <p:nvSpPr>
          <p:cNvPr id="20503" name="AutoShape 5"/>
          <p:cNvSpPr>
            <a:spLocks noChangeArrowheads="1"/>
          </p:cNvSpPr>
          <p:nvPr/>
        </p:nvSpPr>
        <p:spPr bwMode="auto">
          <a:xfrm>
            <a:off x="598868" y="1901472"/>
            <a:ext cx="532659" cy="304236"/>
          </a:xfrm>
          <a:prstGeom prst="roundRect">
            <a:avLst>
              <a:gd name="adj" fmla="val 19644"/>
            </a:avLst>
          </a:prstGeom>
          <a:solidFill>
            <a:srgbClr val="F1C7C7"/>
          </a:solidFill>
          <a:ln w="19050">
            <a:solidFill>
              <a:schemeClr val="tx1"/>
            </a:solidFill>
            <a:round/>
            <a:headEnd/>
            <a:tailEnd/>
          </a:ln>
        </p:spPr>
        <p:txBody>
          <a:bodyPr wrap="none" lIns="90279" tIns="45126" rIns="90279" bIns="45126" anchor="ctr"/>
          <a:lstStyle/>
          <a:p>
            <a:pPr algn="ctr" eaLnBrk="1" hangingPunct="1">
              <a:lnSpc>
                <a:spcPct val="100000"/>
              </a:lnSpc>
            </a:pPr>
            <a:r>
              <a:rPr lang="en-US">
                <a:latin typeface="Courier New" pitchFamily="49" charset="0"/>
              </a:rPr>
              <a:t>*</a:t>
            </a:r>
          </a:p>
        </p:txBody>
      </p:sp>
      <p:sp>
        <p:nvSpPr>
          <p:cNvPr id="20504" name="Line 6"/>
          <p:cNvSpPr>
            <a:spLocks noChangeShapeType="1"/>
          </p:cNvSpPr>
          <p:nvPr/>
        </p:nvSpPr>
        <p:spPr bwMode="auto">
          <a:xfrm>
            <a:off x="751056" y="1673295"/>
            <a:ext cx="0" cy="228177"/>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05" name="Line 7"/>
          <p:cNvSpPr>
            <a:spLocks noChangeShapeType="1"/>
          </p:cNvSpPr>
          <p:nvPr/>
        </p:nvSpPr>
        <p:spPr bwMode="auto">
          <a:xfrm>
            <a:off x="979339" y="1673295"/>
            <a:ext cx="0" cy="228177"/>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06" name="AutoShape 8"/>
          <p:cNvSpPr>
            <a:spLocks noChangeArrowheads="1"/>
          </p:cNvSpPr>
          <p:nvPr/>
        </p:nvSpPr>
        <p:spPr bwMode="auto">
          <a:xfrm>
            <a:off x="995986" y="2433884"/>
            <a:ext cx="532659" cy="304236"/>
          </a:xfrm>
          <a:prstGeom prst="roundRect">
            <a:avLst>
              <a:gd name="adj" fmla="val 19644"/>
            </a:avLst>
          </a:prstGeom>
          <a:solidFill>
            <a:srgbClr val="F1C7C7"/>
          </a:solidFill>
          <a:ln w="19050">
            <a:solidFill>
              <a:schemeClr val="tx1"/>
            </a:solidFill>
            <a:round/>
            <a:headEnd/>
            <a:tailEnd/>
          </a:ln>
        </p:spPr>
        <p:txBody>
          <a:bodyPr wrap="none" lIns="90279" tIns="45126" rIns="90279" bIns="45126" anchor="ctr"/>
          <a:lstStyle/>
          <a:p>
            <a:pPr algn="ctr" eaLnBrk="1" hangingPunct="1">
              <a:lnSpc>
                <a:spcPct val="100000"/>
              </a:lnSpc>
            </a:pPr>
            <a:r>
              <a:rPr lang="en-US">
                <a:latin typeface="Courier New" pitchFamily="49" charset="0"/>
              </a:rPr>
              <a:t>*</a:t>
            </a:r>
          </a:p>
        </p:txBody>
      </p:sp>
      <p:sp>
        <p:nvSpPr>
          <p:cNvPr id="20507" name="Line 9"/>
          <p:cNvSpPr>
            <a:spLocks noChangeShapeType="1"/>
          </p:cNvSpPr>
          <p:nvPr/>
        </p:nvSpPr>
        <p:spPr bwMode="auto">
          <a:xfrm>
            <a:off x="1148064" y="2281767"/>
            <a:ext cx="0" cy="152118"/>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08" name="Line 10"/>
          <p:cNvSpPr>
            <a:spLocks noChangeShapeType="1"/>
          </p:cNvSpPr>
          <p:nvPr/>
        </p:nvSpPr>
        <p:spPr bwMode="auto">
          <a:xfrm>
            <a:off x="1376347" y="2205768"/>
            <a:ext cx="0" cy="228177"/>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09" name="Freeform 11"/>
          <p:cNvSpPr>
            <a:spLocks/>
          </p:cNvSpPr>
          <p:nvPr/>
        </p:nvSpPr>
        <p:spPr bwMode="auto">
          <a:xfrm>
            <a:off x="903245" y="2217091"/>
            <a:ext cx="92270" cy="346101"/>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126" tIns="45126" rIns="45126" bIns="45126" anchor="ctr">
            <a:spAutoFit/>
          </a:bodyPr>
          <a:lstStyle/>
          <a:p>
            <a:endParaRPr lang="en-US" dirty="0">
              <a:latin typeface="Calibri" pitchFamily="34" charset="0"/>
            </a:endParaRPr>
          </a:p>
        </p:txBody>
      </p:sp>
      <p:sp>
        <p:nvSpPr>
          <p:cNvPr id="783372" name="Rectangle 12"/>
          <p:cNvSpPr>
            <a:spLocks noChangeArrowheads="1"/>
          </p:cNvSpPr>
          <p:nvPr/>
        </p:nvSpPr>
        <p:spPr bwMode="auto">
          <a:xfrm>
            <a:off x="644953" y="1369170"/>
            <a:ext cx="229871" cy="346101"/>
          </a:xfrm>
          <a:prstGeom prst="rect">
            <a:avLst/>
          </a:prstGeom>
          <a:noFill/>
          <a:ln w="19050">
            <a:noFill/>
            <a:miter lim="800000"/>
            <a:headEnd/>
            <a:tailEnd type="none" w="sm" len="sm"/>
          </a:ln>
          <a:effectLst/>
        </p:spPr>
        <p:txBody>
          <a:bodyPr wrap="square" lIns="45126" tIns="45126" rIns="45126" bIns="45126">
            <a:spAutoFit/>
          </a:bodyPr>
          <a:lstStyle/>
          <a:p>
            <a:pPr algn="ctr">
              <a:defRPr/>
            </a:pPr>
            <a:r>
              <a:rPr lang="en-US">
                <a:solidFill>
                  <a:schemeClr val="tx2"/>
                </a:solidFill>
                <a:latin typeface="Courier New" pitchFamily="49" charset="0"/>
              </a:rPr>
              <a:t>1</a:t>
            </a:r>
            <a:endParaRPr lang="en-US" baseline="-25000">
              <a:solidFill>
                <a:schemeClr val="tx2"/>
              </a:solidFill>
              <a:latin typeface="Courier New" pitchFamily="49" charset="0"/>
            </a:endParaRPr>
          </a:p>
        </p:txBody>
      </p:sp>
      <p:sp>
        <p:nvSpPr>
          <p:cNvPr id="783373" name="Rectangle 13"/>
          <p:cNvSpPr>
            <a:spLocks noChangeArrowheads="1"/>
          </p:cNvSpPr>
          <p:nvPr/>
        </p:nvSpPr>
        <p:spPr bwMode="auto">
          <a:xfrm>
            <a:off x="827151" y="1369170"/>
            <a:ext cx="322716" cy="346101"/>
          </a:xfrm>
          <a:prstGeom prst="rect">
            <a:avLst/>
          </a:prstGeom>
          <a:noFill/>
          <a:ln w="19050">
            <a:noFill/>
            <a:miter lim="800000"/>
            <a:headEnd/>
            <a:tailEnd type="none" w="sm" len="sm"/>
          </a:ln>
          <a:effectLst/>
        </p:spPr>
        <p:txBody>
          <a:bodyPr wrap="square" lIns="45126" tIns="45126" rIns="45126" bIns="45126">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0</a:t>
            </a:r>
          </a:p>
        </p:txBody>
      </p:sp>
      <p:sp>
        <p:nvSpPr>
          <p:cNvPr id="783374" name="Rectangle 14"/>
          <p:cNvSpPr>
            <a:spLocks noChangeArrowheads="1"/>
          </p:cNvSpPr>
          <p:nvPr/>
        </p:nvSpPr>
        <p:spPr bwMode="auto">
          <a:xfrm>
            <a:off x="1224269" y="1901582"/>
            <a:ext cx="322716" cy="346101"/>
          </a:xfrm>
          <a:prstGeom prst="rect">
            <a:avLst/>
          </a:prstGeom>
          <a:noFill/>
          <a:ln w="19050">
            <a:noFill/>
            <a:miter lim="800000"/>
            <a:headEnd/>
            <a:tailEnd type="none" w="sm" len="sm"/>
          </a:ln>
          <a:effectLst/>
        </p:spPr>
        <p:txBody>
          <a:bodyPr wrap="square" lIns="45126" tIns="45126" rIns="45126" bIns="45126">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1</a:t>
            </a:r>
          </a:p>
        </p:txBody>
      </p:sp>
      <p:sp>
        <p:nvSpPr>
          <p:cNvPr id="20513" name="AutoShape 15"/>
          <p:cNvSpPr>
            <a:spLocks noChangeArrowheads="1"/>
          </p:cNvSpPr>
          <p:nvPr/>
        </p:nvSpPr>
        <p:spPr bwMode="auto">
          <a:xfrm>
            <a:off x="1383545" y="2966296"/>
            <a:ext cx="532659" cy="304236"/>
          </a:xfrm>
          <a:prstGeom prst="roundRect">
            <a:avLst>
              <a:gd name="adj" fmla="val 19644"/>
            </a:avLst>
          </a:prstGeom>
          <a:solidFill>
            <a:srgbClr val="F1C7C7"/>
          </a:solidFill>
          <a:ln w="19050">
            <a:solidFill>
              <a:schemeClr val="tx1"/>
            </a:solidFill>
            <a:round/>
            <a:headEnd/>
            <a:tailEnd/>
          </a:ln>
        </p:spPr>
        <p:txBody>
          <a:bodyPr wrap="none" lIns="90279" tIns="45126" rIns="90279" bIns="45126" anchor="ctr"/>
          <a:lstStyle/>
          <a:p>
            <a:pPr algn="ctr" eaLnBrk="1" hangingPunct="1">
              <a:lnSpc>
                <a:spcPct val="100000"/>
              </a:lnSpc>
            </a:pPr>
            <a:r>
              <a:rPr lang="en-US">
                <a:latin typeface="Courier New" pitchFamily="49" charset="0"/>
              </a:rPr>
              <a:t>*</a:t>
            </a:r>
          </a:p>
        </p:txBody>
      </p:sp>
      <p:sp>
        <p:nvSpPr>
          <p:cNvPr id="20514" name="Line 16"/>
          <p:cNvSpPr>
            <a:spLocks noChangeShapeType="1"/>
          </p:cNvSpPr>
          <p:nvPr/>
        </p:nvSpPr>
        <p:spPr bwMode="auto">
          <a:xfrm>
            <a:off x="1535623" y="2814179"/>
            <a:ext cx="0" cy="152118"/>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15" name="Line 17"/>
          <p:cNvSpPr>
            <a:spLocks noChangeShapeType="1"/>
          </p:cNvSpPr>
          <p:nvPr/>
        </p:nvSpPr>
        <p:spPr bwMode="auto">
          <a:xfrm>
            <a:off x="1763906" y="2738230"/>
            <a:ext cx="0" cy="228177"/>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16" name="Freeform 18"/>
          <p:cNvSpPr>
            <a:spLocks/>
          </p:cNvSpPr>
          <p:nvPr/>
        </p:nvSpPr>
        <p:spPr bwMode="auto">
          <a:xfrm>
            <a:off x="1284399" y="2749503"/>
            <a:ext cx="92270" cy="346101"/>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126" tIns="45126" rIns="45126" bIns="45126" anchor="ctr">
            <a:spAutoFit/>
          </a:bodyPr>
          <a:lstStyle/>
          <a:p>
            <a:endParaRPr lang="en-US" dirty="0">
              <a:latin typeface="Calibri" pitchFamily="34" charset="0"/>
            </a:endParaRPr>
          </a:p>
        </p:txBody>
      </p:sp>
      <p:sp>
        <p:nvSpPr>
          <p:cNvPr id="783379" name="Rectangle 19"/>
          <p:cNvSpPr>
            <a:spLocks noChangeArrowheads="1"/>
          </p:cNvSpPr>
          <p:nvPr/>
        </p:nvSpPr>
        <p:spPr bwMode="auto">
          <a:xfrm>
            <a:off x="1611828" y="2433994"/>
            <a:ext cx="322716" cy="346101"/>
          </a:xfrm>
          <a:prstGeom prst="rect">
            <a:avLst/>
          </a:prstGeom>
          <a:noFill/>
          <a:ln w="19050">
            <a:noFill/>
            <a:miter lim="800000"/>
            <a:headEnd/>
            <a:tailEnd type="none" w="sm" len="sm"/>
          </a:ln>
          <a:effectLst/>
        </p:spPr>
        <p:txBody>
          <a:bodyPr wrap="square" lIns="45126" tIns="45126" rIns="45126" bIns="45126">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2</a:t>
            </a:r>
          </a:p>
        </p:txBody>
      </p:sp>
      <p:sp>
        <p:nvSpPr>
          <p:cNvPr id="20518" name="AutoShape 20"/>
          <p:cNvSpPr>
            <a:spLocks noChangeArrowheads="1"/>
          </p:cNvSpPr>
          <p:nvPr/>
        </p:nvSpPr>
        <p:spPr bwMode="auto">
          <a:xfrm>
            <a:off x="1767076" y="3498709"/>
            <a:ext cx="532659" cy="304236"/>
          </a:xfrm>
          <a:prstGeom prst="roundRect">
            <a:avLst>
              <a:gd name="adj" fmla="val 19644"/>
            </a:avLst>
          </a:prstGeom>
          <a:solidFill>
            <a:srgbClr val="F1C7C7"/>
          </a:solidFill>
          <a:ln w="19050">
            <a:solidFill>
              <a:schemeClr val="tx1"/>
            </a:solidFill>
            <a:round/>
            <a:headEnd/>
            <a:tailEnd/>
          </a:ln>
        </p:spPr>
        <p:txBody>
          <a:bodyPr wrap="none" lIns="90279" tIns="45126" rIns="90279" bIns="45126" anchor="ctr"/>
          <a:lstStyle/>
          <a:p>
            <a:pPr algn="ctr" eaLnBrk="1" hangingPunct="1">
              <a:lnSpc>
                <a:spcPct val="100000"/>
              </a:lnSpc>
            </a:pPr>
            <a:r>
              <a:rPr lang="en-US">
                <a:latin typeface="Courier New" pitchFamily="49" charset="0"/>
              </a:rPr>
              <a:t>*</a:t>
            </a:r>
          </a:p>
        </p:txBody>
      </p:sp>
      <p:sp>
        <p:nvSpPr>
          <p:cNvPr id="20519" name="Line 21"/>
          <p:cNvSpPr>
            <a:spLocks noChangeShapeType="1"/>
          </p:cNvSpPr>
          <p:nvPr/>
        </p:nvSpPr>
        <p:spPr bwMode="auto">
          <a:xfrm>
            <a:off x="1919265" y="3346591"/>
            <a:ext cx="0" cy="152118"/>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20" name="Line 22"/>
          <p:cNvSpPr>
            <a:spLocks noChangeShapeType="1"/>
          </p:cNvSpPr>
          <p:nvPr/>
        </p:nvSpPr>
        <p:spPr bwMode="auto">
          <a:xfrm>
            <a:off x="2147547" y="3270532"/>
            <a:ext cx="0" cy="228177"/>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21" name="Freeform 23"/>
          <p:cNvSpPr>
            <a:spLocks/>
          </p:cNvSpPr>
          <p:nvPr/>
        </p:nvSpPr>
        <p:spPr bwMode="auto">
          <a:xfrm>
            <a:off x="1671958" y="3281915"/>
            <a:ext cx="92270" cy="346101"/>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126" tIns="45126" rIns="45126" bIns="45126" anchor="ctr">
            <a:spAutoFit/>
          </a:bodyPr>
          <a:lstStyle/>
          <a:p>
            <a:endParaRPr lang="en-US" dirty="0">
              <a:latin typeface="Calibri" pitchFamily="34" charset="0"/>
            </a:endParaRPr>
          </a:p>
        </p:txBody>
      </p:sp>
      <p:sp>
        <p:nvSpPr>
          <p:cNvPr id="783384" name="Rectangle 24"/>
          <p:cNvSpPr>
            <a:spLocks noChangeArrowheads="1"/>
          </p:cNvSpPr>
          <p:nvPr/>
        </p:nvSpPr>
        <p:spPr bwMode="auto">
          <a:xfrm>
            <a:off x="1995359" y="2966407"/>
            <a:ext cx="322716" cy="346101"/>
          </a:xfrm>
          <a:prstGeom prst="rect">
            <a:avLst/>
          </a:prstGeom>
          <a:noFill/>
          <a:ln w="19050">
            <a:noFill/>
            <a:miter lim="800000"/>
            <a:headEnd/>
            <a:tailEnd type="none" w="sm" len="sm"/>
          </a:ln>
          <a:effectLst/>
        </p:spPr>
        <p:txBody>
          <a:bodyPr wrap="square" lIns="45126" tIns="45126" rIns="45126" bIns="45126">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3</a:t>
            </a:r>
          </a:p>
        </p:txBody>
      </p:sp>
      <p:sp>
        <p:nvSpPr>
          <p:cNvPr id="20523" name="AutoShape 25"/>
          <p:cNvSpPr>
            <a:spLocks noChangeArrowheads="1"/>
          </p:cNvSpPr>
          <p:nvPr/>
        </p:nvSpPr>
        <p:spPr bwMode="auto">
          <a:xfrm>
            <a:off x="2165934" y="4031121"/>
            <a:ext cx="532659" cy="304236"/>
          </a:xfrm>
          <a:prstGeom prst="roundRect">
            <a:avLst>
              <a:gd name="adj" fmla="val 19644"/>
            </a:avLst>
          </a:prstGeom>
          <a:solidFill>
            <a:srgbClr val="F1C7C7"/>
          </a:solidFill>
          <a:ln w="19050">
            <a:solidFill>
              <a:schemeClr val="tx1"/>
            </a:solidFill>
            <a:round/>
            <a:headEnd/>
            <a:tailEnd/>
          </a:ln>
        </p:spPr>
        <p:txBody>
          <a:bodyPr wrap="none" lIns="90279" tIns="45126" rIns="90279" bIns="45126" anchor="ctr"/>
          <a:lstStyle/>
          <a:p>
            <a:pPr algn="ctr" eaLnBrk="1" hangingPunct="1">
              <a:lnSpc>
                <a:spcPct val="100000"/>
              </a:lnSpc>
            </a:pPr>
            <a:r>
              <a:rPr lang="en-US">
                <a:latin typeface="Courier New" pitchFamily="49" charset="0"/>
              </a:rPr>
              <a:t>*</a:t>
            </a:r>
          </a:p>
        </p:txBody>
      </p:sp>
      <p:sp>
        <p:nvSpPr>
          <p:cNvPr id="20524" name="Line 26"/>
          <p:cNvSpPr>
            <a:spLocks noChangeShapeType="1"/>
          </p:cNvSpPr>
          <p:nvPr/>
        </p:nvSpPr>
        <p:spPr bwMode="auto">
          <a:xfrm>
            <a:off x="2318012" y="3879003"/>
            <a:ext cx="0" cy="152118"/>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25" name="Line 27"/>
          <p:cNvSpPr>
            <a:spLocks noChangeShapeType="1"/>
          </p:cNvSpPr>
          <p:nvPr/>
        </p:nvSpPr>
        <p:spPr bwMode="auto">
          <a:xfrm>
            <a:off x="2546295" y="3802944"/>
            <a:ext cx="0" cy="228177"/>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26" name="Freeform 28"/>
          <p:cNvSpPr>
            <a:spLocks/>
          </p:cNvSpPr>
          <p:nvPr/>
        </p:nvSpPr>
        <p:spPr bwMode="auto">
          <a:xfrm>
            <a:off x="2055600" y="3814327"/>
            <a:ext cx="92270" cy="346101"/>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126" tIns="45126" rIns="45126" bIns="45126" anchor="ctr">
            <a:spAutoFit/>
          </a:bodyPr>
          <a:lstStyle/>
          <a:p>
            <a:endParaRPr lang="en-US" dirty="0">
              <a:latin typeface="Calibri" pitchFamily="34" charset="0"/>
            </a:endParaRPr>
          </a:p>
        </p:txBody>
      </p:sp>
      <p:sp>
        <p:nvSpPr>
          <p:cNvPr id="783389" name="Rectangle 29"/>
          <p:cNvSpPr>
            <a:spLocks noChangeArrowheads="1"/>
          </p:cNvSpPr>
          <p:nvPr/>
        </p:nvSpPr>
        <p:spPr bwMode="auto">
          <a:xfrm>
            <a:off x="2394217" y="3498819"/>
            <a:ext cx="322716" cy="346101"/>
          </a:xfrm>
          <a:prstGeom prst="rect">
            <a:avLst/>
          </a:prstGeom>
          <a:noFill/>
          <a:ln w="19050">
            <a:noFill/>
            <a:miter lim="800000"/>
            <a:headEnd/>
            <a:tailEnd type="none" w="sm" len="sm"/>
          </a:ln>
          <a:effectLst/>
        </p:spPr>
        <p:txBody>
          <a:bodyPr wrap="square" lIns="45126" tIns="45126" rIns="45126" bIns="45126">
            <a:spAutoFit/>
          </a:bodyPr>
          <a:lstStyle/>
          <a:p>
            <a:pPr algn="ctr">
              <a:defRPr/>
            </a:pPr>
            <a:r>
              <a:rPr lang="en-US" dirty="0">
                <a:solidFill>
                  <a:schemeClr val="tx2"/>
                </a:solidFill>
                <a:latin typeface="Courier New" pitchFamily="49" charset="0"/>
              </a:rPr>
              <a:t>d</a:t>
            </a:r>
            <a:r>
              <a:rPr lang="en-US" baseline="-25000" dirty="0">
                <a:solidFill>
                  <a:schemeClr val="tx2"/>
                </a:solidFill>
                <a:latin typeface="Courier New" pitchFamily="49" charset="0"/>
              </a:rPr>
              <a:t>4</a:t>
            </a:r>
          </a:p>
        </p:txBody>
      </p:sp>
      <p:sp>
        <p:nvSpPr>
          <p:cNvPr id="20528" name="AutoShape 30"/>
          <p:cNvSpPr>
            <a:spLocks noChangeArrowheads="1"/>
          </p:cNvSpPr>
          <p:nvPr/>
        </p:nvSpPr>
        <p:spPr bwMode="auto">
          <a:xfrm>
            <a:off x="2547708" y="4563533"/>
            <a:ext cx="532659" cy="304236"/>
          </a:xfrm>
          <a:prstGeom prst="roundRect">
            <a:avLst>
              <a:gd name="adj" fmla="val 19644"/>
            </a:avLst>
          </a:prstGeom>
          <a:solidFill>
            <a:srgbClr val="F1C7C7"/>
          </a:solidFill>
          <a:ln w="19050">
            <a:solidFill>
              <a:schemeClr val="tx1"/>
            </a:solidFill>
            <a:round/>
            <a:headEnd/>
            <a:tailEnd/>
          </a:ln>
        </p:spPr>
        <p:txBody>
          <a:bodyPr wrap="none" lIns="90279" tIns="45126" rIns="90279" bIns="45126" anchor="ctr"/>
          <a:lstStyle/>
          <a:p>
            <a:pPr algn="ctr" eaLnBrk="1" hangingPunct="1">
              <a:lnSpc>
                <a:spcPct val="100000"/>
              </a:lnSpc>
            </a:pPr>
            <a:r>
              <a:rPr lang="en-US">
                <a:latin typeface="Courier New" pitchFamily="49" charset="0"/>
              </a:rPr>
              <a:t>*</a:t>
            </a:r>
          </a:p>
        </p:txBody>
      </p:sp>
      <p:sp>
        <p:nvSpPr>
          <p:cNvPr id="20529" name="Line 31"/>
          <p:cNvSpPr>
            <a:spLocks noChangeShapeType="1"/>
          </p:cNvSpPr>
          <p:nvPr/>
        </p:nvSpPr>
        <p:spPr bwMode="auto">
          <a:xfrm>
            <a:off x="2699786" y="4411415"/>
            <a:ext cx="0" cy="152118"/>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30" name="Line 32"/>
          <p:cNvSpPr>
            <a:spLocks noChangeShapeType="1"/>
          </p:cNvSpPr>
          <p:nvPr/>
        </p:nvSpPr>
        <p:spPr bwMode="auto">
          <a:xfrm>
            <a:off x="2928069" y="4335357"/>
            <a:ext cx="0" cy="228177"/>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31" name="Freeform 33"/>
          <p:cNvSpPr>
            <a:spLocks/>
          </p:cNvSpPr>
          <p:nvPr/>
        </p:nvSpPr>
        <p:spPr bwMode="auto">
          <a:xfrm>
            <a:off x="2454347" y="4346740"/>
            <a:ext cx="92270" cy="346101"/>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126" tIns="45126" rIns="45126" bIns="45126" anchor="ctr">
            <a:spAutoFit/>
          </a:bodyPr>
          <a:lstStyle/>
          <a:p>
            <a:endParaRPr lang="en-US" dirty="0">
              <a:latin typeface="Calibri" pitchFamily="34" charset="0"/>
            </a:endParaRPr>
          </a:p>
        </p:txBody>
      </p:sp>
      <p:sp>
        <p:nvSpPr>
          <p:cNvPr id="783394" name="Rectangle 34"/>
          <p:cNvSpPr>
            <a:spLocks noChangeArrowheads="1"/>
          </p:cNvSpPr>
          <p:nvPr/>
        </p:nvSpPr>
        <p:spPr bwMode="auto">
          <a:xfrm>
            <a:off x="2775991" y="4031231"/>
            <a:ext cx="322716" cy="346101"/>
          </a:xfrm>
          <a:prstGeom prst="rect">
            <a:avLst/>
          </a:prstGeom>
          <a:noFill/>
          <a:ln w="19050">
            <a:noFill/>
            <a:miter lim="800000"/>
            <a:headEnd/>
            <a:tailEnd type="none" w="sm" len="sm"/>
          </a:ln>
          <a:effectLst/>
        </p:spPr>
        <p:txBody>
          <a:bodyPr wrap="square" lIns="45126" tIns="45126" rIns="45126" bIns="45126">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5</a:t>
            </a:r>
          </a:p>
        </p:txBody>
      </p:sp>
      <p:sp>
        <p:nvSpPr>
          <p:cNvPr id="20533" name="AutoShape 35"/>
          <p:cNvSpPr>
            <a:spLocks noChangeArrowheads="1"/>
          </p:cNvSpPr>
          <p:nvPr/>
        </p:nvSpPr>
        <p:spPr bwMode="auto">
          <a:xfrm>
            <a:off x="2936014" y="5095945"/>
            <a:ext cx="532659" cy="304236"/>
          </a:xfrm>
          <a:prstGeom prst="roundRect">
            <a:avLst>
              <a:gd name="adj" fmla="val 19644"/>
            </a:avLst>
          </a:prstGeom>
          <a:solidFill>
            <a:srgbClr val="F1C7C7"/>
          </a:solidFill>
          <a:ln w="19050">
            <a:solidFill>
              <a:schemeClr val="tx1"/>
            </a:solidFill>
            <a:round/>
            <a:headEnd/>
            <a:tailEnd/>
          </a:ln>
        </p:spPr>
        <p:txBody>
          <a:bodyPr wrap="none" lIns="90279" tIns="45126" rIns="90279" bIns="45126" anchor="ctr"/>
          <a:lstStyle/>
          <a:p>
            <a:pPr algn="ctr" eaLnBrk="1" hangingPunct="1">
              <a:lnSpc>
                <a:spcPct val="100000"/>
              </a:lnSpc>
            </a:pPr>
            <a:r>
              <a:rPr lang="en-US">
                <a:latin typeface="Courier New" pitchFamily="49" charset="0"/>
              </a:rPr>
              <a:t>*</a:t>
            </a:r>
          </a:p>
        </p:txBody>
      </p:sp>
      <p:sp>
        <p:nvSpPr>
          <p:cNvPr id="20534" name="Line 36"/>
          <p:cNvSpPr>
            <a:spLocks noChangeShapeType="1"/>
          </p:cNvSpPr>
          <p:nvPr/>
        </p:nvSpPr>
        <p:spPr bwMode="auto">
          <a:xfrm>
            <a:off x="3088092" y="4943828"/>
            <a:ext cx="0" cy="152118"/>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35" name="Line 37"/>
          <p:cNvSpPr>
            <a:spLocks noChangeShapeType="1"/>
          </p:cNvSpPr>
          <p:nvPr/>
        </p:nvSpPr>
        <p:spPr bwMode="auto">
          <a:xfrm>
            <a:off x="3316375" y="4867879"/>
            <a:ext cx="0" cy="228177"/>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36" name="Freeform 38"/>
          <p:cNvSpPr>
            <a:spLocks/>
          </p:cNvSpPr>
          <p:nvPr/>
        </p:nvSpPr>
        <p:spPr bwMode="auto">
          <a:xfrm>
            <a:off x="2836121" y="4879152"/>
            <a:ext cx="92270" cy="346101"/>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126" tIns="45126" rIns="45126" bIns="45126" anchor="ctr">
            <a:spAutoFit/>
          </a:bodyPr>
          <a:lstStyle/>
          <a:p>
            <a:endParaRPr lang="en-US" dirty="0">
              <a:latin typeface="Calibri" pitchFamily="34" charset="0"/>
            </a:endParaRPr>
          </a:p>
        </p:txBody>
      </p:sp>
      <p:sp>
        <p:nvSpPr>
          <p:cNvPr id="783399" name="Rectangle 39"/>
          <p:cNvSpPr>
            <a:spLocks noChangeArrowheads="1"/>
          </p:cNvSpPr>
          <p:nvPr/>
        </p:nvSpPr>
        <p:spPr bwMode="auto">
          <a:xfrm>
            <a:off x="3164297" y="4563643"/>
            <a:ext cx="322716" cy="346101"/>
          </a:xfrm>
          <a:prstGeom prst="rect">
            <a:avLst/>
          </a:prstGeom>
          <a:noFill/>
          <a:ln w="19050">
            <a:noFill/>
            <a:miter lim="800000"/>
            <a:headEnd/>
            <a:tailEnd type="none" w="sm" len="sm"/>
          </a:ln>
          <a:effectLst/>
        </p:spPr>
        <p:txBody>
          <a:bodyPr wrap="square" lIns="45126" tIns="45126" rIns="45126" bIns="45126">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6</a:t>
            </a:r>
          </a:p>
        </p:txBody>
      </p:sp>
      <p:sp>
        <p:nvSpPr>
          <p:cNvPr id="20538" name="AutoShape 40"/>
          <p:cNvSpPr>
            <a:spLocks noChangeArrowheads="1"/>
          </p:cNvSpPr>
          <p:nvPr/>
        </p:nvSpPr>
        <p:spPr bwMode="auto">
          <a:xfrm>
            <a:off x="3329914" y="5628358"/>
            <a:ext cx="532659" cy="304236"/>
          </a:xfrm>
          <a:prstGeom prst="roundRect">
            <a:avLst>
              <a:gd name="adj" fmla="val 19644"/>
            </a:avLst>
          </a:prstGeom>
          <a:solidFill>
            <a:srgbClr val="F1C7C7"/>
          </a:solidFill>
          <a:ln w="19050">
            <a:solidFill>
              <a:schemeClr val="tx1"/>
            </a:solidFill>
            <a:round/>
            <a:headEnd/>
            <a:tailEnd/>
          </a:ln>
        </p:spPr>
        <p:txBody>
          <a:bodyPr wrap="none" lIns="90279" tIns="45126" rIns="90279" bIns="45126" anchor="ctr"/>
          <a:lstStyle/>
          <a:p>
            <a:pPr algn="ctr" eaLnBrk="1" hangingPunct="1">
              <a:lnSpc>
                <a:spcPct val="100000"/>
              </a:lnSpc>
            </a:pPr>
            <a:r>
              <a:rPr lang="en-US">
                <a:latin typeface="Courier New" pitchFamily="49" charset="0"/>
              </a:rPr>
              <a:t>*</a:t>
            </a:r>
          </a:p>
        </p:txBody>
      </p:sp>
      <p:sp>
        <p:nvSpPr>
          <p:cNvPr id="20539" name="Line 41"/>
          <p:cNvSpPr>
            <a:spLocks noChangeShapeType="1"/>
          </p:cNvSpPr>
          <p:nvPr/>
        </p:nvSpPr>
        <p:spPr bwMode="auto">
          <a:xfrm>
            <a:off x="3487960" y="5476240"/>
            <a:ext cx="0" cy="152118"/>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40" name="Line 42"/>
          <p:cNvSpPr>
            <a:spLocks noChangeShapeType="1"/>
          </p:cNvSpPr>
          <p:nvPr/>
        </p:nvSpPr>
        <p:spPr bwMode="auto">
          <a:xfrm>
            <a:off x="3710275" y="5400291"/>
            <a:ext cx="0" cy="228177"/>
          </a:xfrm>
          <a:prstGeom prst="line">
            <a:avLst/>
          </a:prstGeom>
          <a:noFill/>
          <a:ln w="19050">
            <a:solidFill>
              <a:schemeClr val="tx1"/>
            </a:solidFill>
            <a:round/>
            <a:headEnd/>
            <a:tailEnd type="triangle" w="med" len="med"/>
          </a:ln>
        </p:spPr>
        <p:txBody>
          <a:bodyPr lIns="90279" tIns="45126" rIns="90279" bIns="45126"/>
          <a:lstStyle/>
          <a:p>
            <a:endParaRPr lang="en-US" dirty="0">
              <a:latin typeface="Calibri" pitchFamily="34" charset="0"/>
            </a:endParaRPr>
          </a:p>
        </p:txBody>
      </p:sp>
      <p:sp>
        <p:nvSpPr>
          <p:cNvPr id="20541" name="Freeform 43"/>
          <p:cNvSpPr>
            <a:spLocks/>
          </p:cNvSpPr>
          <p:nvPr/>
        </p:nvSpPr>
        <p:spPr bwMode="auto">
          <a:xfrm>
            <a:off x="3224427" y="5411564"/>
            <a:ext cx="92270" cy="346101"/>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chemeClr val="tx2"/>
            </a:solidFill>
            <a:round/>
            <a:headEnd/>
            <a:tailEnd type="none" w="sm" len="sm"/>
          </a:ln>
        </p:spPr>
        <p:txBody>
          <a:bodyPr wrap="square" lIns="45126" tIns="45126" rIns="45126" bIns="45126" anchor="ctr">
            <a:spAutoFit/>
          </a:bodyPr>
          <a:lstStyle/>
          <a:p>
            <a:endParaRPr lang="en-US" dirty="0">
              <a:latin typeface="Calibri" pitchFamily="34" charset="0"/>
            </a:endParaRPr>
          </a:p>
        </p:txBody>
      </p:sp>
      <p:sp>
        <p:nvSpPr>
          <p:cNvPr id="783404" name="Rectangle 44"/>
          <p:cNvSpPr>
            <a:spLocks noChangeArrowheads="1"/>
          </p:cNvSpPr>
          <p:nvPr/>
        </p:nvSpPr>
        <p:spPr bwMode="auto">
          <a:xfrm>
            <a:off x="3558197" y="5096056"/>
            <a:ext cx="322716" cy="346101"/>
          </a:xfrm>
          <a:prstGeom prst="rect">
            <a:avLst/>
          </a:prstGeom>
          <a:noFill/>
          <a:ln w="19050">
            <a:noFill/>
            <a:miter lim="800000"/>
            <a:headEnd/>
            <a:tailEnd type="none" w="sm" len="sm"/>
          </a:ln>
          <a:effectLst/>
        </p:spPr>
        <p:txBody>
          <a:bodyPr wrap="square" lIns="45126" tIns="45126" rIns="45126" bIns="45126">
            <a:spAutoFit/>
          </a:bodyPr>
          <a:lstStyle/>
          <a:p>
            <a:pPr algn="ctr">
              <a:defRPr/>
            </a:pPr>
            <a:r>
              <a:rPr lang="en-US">
                <a:solidFill>
                  <a:schemeClr val="tx2"/>
                </a:solidFill>
                <a:latin typeface="Courier New" pitchFamily="49" charset="0"/>
              </a:rPr>
              <a:t>d</a:t>
            </a:r>
            <a:r>
              <a:rPr lang="en-US" baseline="-25000">
                <a:solidFill>
                  <a:schemeClr val="tx2"/>
                </a:solidFill>
                <a:latin typeface="Courier New" pitchFamily="49" charset="0"/>
              </a:rPr>
              <a:t>7</a:t>
            </a:r>
          </a:p>
        </p:txBody>
      </p:sp>
    </p:spTree>
    <p:extLst>
      <p:ext uri="{BB962C8B-B14F-4D97-AF65-F5344CB8AC3E}">
        <p14:creationId xmlns:p14="http://schemas.microsoft.com/office/powerpoint/2010/main" val="39958784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381000" y="304800"/>
            <a:ext cx="8521700" cy="571500"/>
          </a:xfrm>
          <a:effectLst>
            <a:outerShdw blurRad="63500" dist="53882" dir="2700000" algn="ctr" rotWithShape="0">
              <a:srgbClr val="969696"/>
            </a:outerShdw>
          </a:effectLst>
        </p:spPr>
        <p:txBody>
          <a:bodyPr/>
          <a:lstStyle/>
          <a:p>
            <a:pPr eaLnBrk="1" hangingPunct="1">
              <a:defRPr/>
            </a:pPr>
            <a:r>
              <a:rPr lang="en-US" dirty="0" smtClean="0">
                <a:cs typeface="+mj-cs"/>
              </a:rPr>
              <a:t>Optimization Blocker: Procedure Side-Effects</a:t>
            </a:r>
          </a:p>
        </p:txBody>
      </p:sp>
      <p:sp>
        <p:nvSpPr>
          <p:cNvPr id="384003" name="Rectangle 3"/>
          <p:cNvSpPr>
            <a:spLocks noGrp="1" noChangeArrowheads="1"/>
          </p:cNvSpPr>
          <p:nvPr>
            <p:ph type="body" idx="1"/>
          </p:nvPr>
        </p:nvSpPr>
        <p:spPr>
          <a:xfrm>
            <a:off x="290629" y="1368425"/>
            <a:ext cx="8294687" cy="1446213"/>
          </a:xfrm>
        </p:spPr>
        <p:txBody>
          <a:bodyPr lIns="89109" rIns="89109"/>
          <a:lstStyle/>
          <a:p>
            <a:pPr marL="379936" indent="-379936" eaLnBrk="1" hangingPunct="1">
              <a:defRPr/>
            </a:pPr>
            <a:r>
              <a:rPr lang="en-US" sz="2000">
                <a:latin typeface="Helvetica" charset="0"/>
                <a:ea typeface="ＭＳ Ｐゴシック" charset="0"/>
                <a:cs typeface="ＭＳ Ｐゴシック" charset="0"/>
              </a:rPr>
              <a:t>Function modifies some part of the global program state</a:t>
            </a:r>
            <a:endParaRPr lang="en-US" sz="1800">
              <a:latin typeface="Helvetica" charset="0"/>
              <a:ea typeface="ＭＳ Ｐゴシック" charset="0"/>
              <a:cs typeface="ＭＳ Ｐゴシック" charset="0"/>
            </a:endParaRPr>
          </a:p>
        </p:txBody>
      </p:sp>
      <p:sp>
        <p:nvSpPr>
          <p:cNvPr id="74755" name="Rectangle 4"/>
          <p:cNvSpPr>
            <a:spLocks noChangeArrowheads="1"/>
          </p:cNvSpPr>
          <p:nvPr/>
        </p:nvSpPr>
        <p:spPr bwMode="auto">
          <a:xfrm>
            <a:off x="228676" y="2054225"/>
            <a:ext cx="3625850" cy="1563688"/>
          </a:xfrm>
          <a:prstGeom prst="rect">
            <a:avLst/>
          </a:prstGeom>
          <a:solidFill>
            <a:srgbClr val="FFFF66"/>
          </a:solidFill>
          <a:ln w="57150" cmpd="thickThin">
            <a:solidFill>
              <a:schemeClr val="tx1"/>
            </a:solidFill>
            <a:miter lim="800000"/>
            <a:headEnd/>
            <a:tailEnd/>
          </a:ln>
        </p:spPr>
        <p:txBody>
          <a:bodyPr wrap="none" lIns="89109" tIns="43776" rIns="89109" bIns="43776">
            <a:spAutoFit/>
          </a:bodyPr>
          <a:lstStyle/>
          <a:p>
            <a:pPr algn="l">
              <a:lnSpc>
                <a:spcPct val="100000"/>
              </a:lnSpc>
            </a:pPr>
            <a:r>
              <a:rPr lang="en-US" sz="1600">
                <a:solidFill>
                  <a:srgbClr val="000066"/>
                </a:solidFill>
                <a:latin typeface="Courier New" charset="0"/>
              </a:rPr>
              <a:t>int f();</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void  fun1(int *xp, int *yp)</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return f()+f()+f()+f()</a:t>
            </a:r>
          </a:p>
          <a:p>
            <a:pPr algn="l">
              <a:lnSpc>
                <a:spcPct val="100000"/>
              </a:lnSpc>
            </a:pPr>
            <a:r>
              <a:rPr lang="en-US" sz="1600">
                <a:solidFill>
                  <a:srgbClr val="000066"/>
                </a:solidFill>
                <a:latin typeface="Courier New" charset="0"/>
              </a:rPr>
              <a:t>}</a:t>
            </a:r>
          </a:p>
        </p:txBody>
      </p:sp>
      <p:grpSp>
        <p:nvGrpSpPr>
          <p:cNvPr id="2" name="Group 10"/>
          <p:cNvGrpSpPr>
            <a:grpSpLocks/>
          </p:cNvGrpSpPr>
          <p:nvPr/>
        </p:nvGrpSpPr>
        <p:grpSpPr bwMode="auto">
          <a:xfrm>
            <a:off x="4032250" y="2054225"/>
            <a:ext cx="4718050" cy="1563688"/>
            <a:chOff x="4037856" y="2743200"/>
            <a:chExt cx="4725144" cy="1567096"/>
          </a:xfrm>
        </p:grpSpPr>
        <p:sp>
          <p:nvSpPr>
            <p:cNvPr id="74760" name="Rectangle 4"/>
            <p:cNvSpPr>
              <a:spLocks noChangeArrowheads="1"/>
            </p:cNvSpPr>
            <p:nvPr/>
          </p:nvSpPr>
          <p:spPr bwMode="auto">
            <a:xfrm>
              <a:off x="5132388" y="2743200"/>
              <a:ext cx="3630612" cy="1567096"/>
            </a:xfrm>
            <a:prstGeom prst="rect">
              <a:avLst/>
            </a:prstGeom>
            <a:solidFill>
              <a:srgbClr val="FFFF66"/>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600">
                  <a:solidFill>
                    <a:srgbClr val="000066"/>
                  </a:solidFill>
                  <a:latin typeface="Courier New" charset="0"/>
                </a:rPr>
                <a:t>int f();</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void  fun1(int *xp, int *yp)</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return </a:t>
              </a:r>
              <a:r>
                <a:rPr lang="en-US" sz="1600">
                  <a:solidFill>
                    <a:srgbClr val="FF3300"/>
                  </a:solidFill>
                  <a:latin typeface="Courier New" charset="0"/>
                </a:rPr>
                <a:t>4*f();</a:t>
              </a:r>
            </a:p>
            <a:p>
              <a:pPr algn="l">
                <a:lnSpc>
                  <a:spcPct val="100000"/>
                </a:lnSpc>
              </a:pPr>
              <a:r>
                <a:rPr lang="en-US" sz="1600">
                  <a:solidFill>
                    <a:srgbClr val="000066"/>
                  </a:solidFill>
                  <a:latin typeface="Courier New" charset="0"/>
                </a:rPr>
                <a:t>}</a:t>
              </a:r>
            </a:p>
          </p:txBody>
        </p:sp>
        <p:sp>
          <p:nvSpPr>
            <p:cNvPr id="74761" name="Left-Right Arrow 5"/>
            <p:cNvSpPr>
              <a:spLocks noChangeArrowheads="1"/>
            </p:cNvSpPr>
            <p:nvPr/>
          </p:nvSpPr>
          <p:spPr bwMode="auto">
            <a:xfrm>
              <a:off x="4037856" y="3084407"/>
              <a:ext cx="991977" cy="689188"/>
            </a:xfrm>
            <a:prstGeom prst="leftRightArrow">
              <a:avLst>
                <a:gd name="adj1" fmla="val 50000"/>
                <a:gd name="adj2" fmla="val 4999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74762" name="TextBox 6"/>
            <p:cNvSpPr txBox="1">
              <a:spLocks noChangeArrowheads="1"/>
            </p:cNvSpPr>
            <p:nvPr/>
          </p:nvSpPr>
          <p:spPr bwMode="auto">
            <a:xfrm>
              <a:off x="4266774" y="3122417"/>
              <a:ext cx="498003" cy="65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4000">
                  <a:solidFill>
                    <a:srgbClr val="000066"/>
                  </a:solidFill>
                </a:rPr>
                <a:t>?</a:t>
              </a:r>
            </a:p>
          </p:txBody>
        </p:sp>
      </p:grpSp>
      <p:sp>
        <p:nvSpPr>
          <p:cNvPr id="8" name="TextBox 7"/>
          <p:cNvSpPr txBox="1">
            <a:spLocks noChangeArrowheads="1"/>
          </p:cNvSpPr>
          <p:nvPr/>
        </p:nvSpPr>
        <p:spPr bwMode="auto">
          <a:xfrm>
            <a:off x="457316" y="3878379"/>
            <a:ext cx="321310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2" tIns="45030" rIns="90052" bIns="4503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rPr>
              <a:t>Suppose f() increments a global counter</a:t>
            </a:r>
          </a:p>
          <a:p>
            <a:pPr algn="l"/>
            <a:endParaRPr lang="en-US" sz="1800">
              <a:solidFill>
                <a:srgbClr val="000066"/>
              </a:solidFill>
            </a:endParaRPr>
          </a:p>
          <a:p>
            <a:pPr algn="l"/>
            <a:r>
              <a:rPr lang="en-US" sz="1800">
                <a:solidFill>
                  <a:srgbClr val="000066"/>
                </a:solidFill>
              </a:rPr>
              <a:t>then above fun1() will increment counter 4 times</a:t>
            </a:r>
          </a:p>
        </p:txBody>
      </p:sp>
      <p:sp>
        <p:nvSpPr>
          <p:cNvPr id="9" name="TextBox 8"/>
          <p:cNvSpPr txBox="1">
            <a:spLocks noChangeArrowheads="1"/>
          </p:cNvSpPr>
          <p:nvPr/>
        </p:nvSpPr>
        <p:spPr bwMode="auto">
          <a:xfrm>
            <a:off x="5249863" y="4411779"/>
            <a:ext cx="38481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52" tIns="45030" rIns="90052" bIns="4503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rPr>
              <a:t>But above </a:t>
            </a:r>
            <a:r>
              <a:rPr lang="ja-JP" altLang="en-US" sz="1800">
                <a:solidFill>
                  <a:srgbClr val="000066"/>
                </a:solidFill>
              </a:rPr>
              <a:t>“</a:t>
            </a:r>
            <a:r>
              <a:rPr lang="en-US" altLang="ja-JP" sz="1800">
                <a:solidFill>
                  <a:srgbClr val="000066"/>
                </a:solidFill>
              </a:rPr>
              <a:t>optimized</a:t>
            </a:r>
            <a:r>
              <a:rPr lang="ja-JP" altLang="en-US" sz="1800">
                <a:solidFill>
                  <a:srgbClr val="000066"/>
                </a:solidFill>
              </a:rPr>
              <a:t>”</a:t>
            </a:r>
            <a:r>
              <a:rPr lang="en-US" altLang="ja-JP" sz="1800">
                <a:solidFill>
                  <a:srgbClr val="000066"/>
                </a:solidFill>
              </a:rPr>
              <a:t> fun1()</a:t>
            </a:r>
          </a:p>
          <a:p>
            <a:pPr algn="l"/>
            <a:r>
              <a:rPr lang="en-US" sz="1800">
                <a:solidFill>
                  <a:srgbClr val="000066"/>
                </a:solidFill>
              </a:rPr>
              <a:t>will increment counter only once!  </a:t>
            </a:r>
          </a:p>
        </p:txBody>
      </p:sp>
      <p:sp>
        <p:nvSpPr>
          <p:cNvPr id="10" name="Rectangle 3"/>
          <p:cNvSpPr txBox="1">
            <a:spLocks noChangeArrowheads="1"/>
          </p:cNvSpPr>
          <p:nvPr/>
        </p:nvSpPr>
        <p:spPr bwMode="auto">
          <a:xfrm>
            <a:off x="150813" y="5476991"/>
            <a:ext cx="8296275" cy="912813"/>
          </a:xfrm>
          <a:prstGeom prst="rect">
            <a:avLst/>
          </a:prstGeom>
          <a:noFill/>
          <a:ln>
            <a:noFill/>
          </a:ln>
          <a:effectLst/>
          <a:extLst/>
        </p:spPr>
        <p:txBody>
          <a:bodyPr lIns="89109" tIns="43776" rIns="89109" bIns="43776"/>
          <a:lstStyle>
            <a:lvl1pPr marL="385763" indent="-385763">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defRPr/>
            </a:pPr>
            <a:r>
              <a:rPr lang="en-US" sz="1800">
                <a:solidFill>
                  <a:srgbClr val="000066"/>
                </a:solidFill>
              </a:rPr>
              <a:t>Compiler must be conservative and not blindly apply optimizations, in this case because of functional side effects</a:t>
            </a:r>
          </a:p>
          <a:p>
            <a:pPr lvl="1" algn="l" eaLnBrk="1" hangingPunct="1">
              <a:lnSpc>
                <a:spcPct val="100000"/>
              </a:lnSpc>
              <a:spcBef>
                <a:spcPct val="25000"/>
              </a:spcBef>
              <a:buClr>
                <a:srgbClr val="660033"/>
              </a:buClr>
              <a:buSzPct val="75000"/>
              <a:buFont typeface="Wingdings" charset="0"/>
              <a:buChar char="n"/>
              <a:defRPr/>
            </a:pPr>
            <a:r>
              <a:rPr lang="en-US" sz="1800">
                <a:solidFill>
                  <a:srgbClr val="000066"/>
                </a:solidFill>
              </a:rPr>
              <a:t>Most compilers don</a:t>
            </a:r>
            <a:r>
              <a:rPr lang="ja-JP" altLang="en-US" sz="1800">
                <a:solidFill>
                  <a:srgbClr val="000066"/>
                </a:solidFill>
              </a:rPr>
              <a:t>’</a:t>
            </a:r>
            <a:r>
              <a:rPr lang="en-US" sz="1800">
                <a:solidFill>
                  <a:srgbClr val="000066"/>
                </a:solidFill>
              </a:rPr>
              <a:t>t try to determine whether a function is free from side effects</a:t>
            </a:r>
          </a:p>
          <a:p>
            <a:pPr algn="l" eaLnBrk="1" hangingPunct="1">
              <a:lnSpc>
                <a:spcPct val="95000"/>
              </a:lnSpc>
              <a:spcBef>
                <a:spcPct val="50000"/>
              </a:spcBef>
              <a:buClr>
                <a:srgbClr val="660033"/>
              </a:buClr>
              <a:buFont typeface="Wingdings" charset="0"/>
              <a:buNone/>
              <a:defRPr/>
            </a:pPr>
            <a:endParaRPr lang="en-US" sz="2000">
              <a:solidFill>
                <a:srgbClr val="003300"/>
              </a:solidFill>
              <a:effectLst>
                <a:outerShdw blurRad="38100" dist="38100" dir="2700000" algn="tl">
                  <a:srgbClr val="DDDDDD"/>
                </a:outerShdw>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fade">
                                      <p:cBhvr>
                                        <p:cTn id="25"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228600" y="304916"/>
            <a:ext cx="8337550" cy="1057275"/>
          </a:xfrm>
          <a:effectLst>
            <a:outerShdw blurRad="63500" dist="53882" dir="2700000" algn="ctr" rotWithShape="0">
              <a:srgbClr val="969696"/>
            </a:outerShdw>
          </a:effectLst>
        </p:spPr>
        <p:txBody>
          <a:bodyPr/>
          <a:lstStyle/>
          <a:p>
            <a:pPr eaLnBrk="1" hangingPunct="1">
              <a:defRPr/>
            </a:pPr>
            <a:r>
              <a:rPr lang="en-US" smtClean="0">
                <a:cs typeface="+mj-cs"/>
              </a:rPr>
              <a:t>Machine-Independent Optimizations</a:t>
            </a:r>
          </a:p>
        </p:txBody>
      </p:sp>
      <p:sp>
        <p:nvSpPr>
          <p:cNvPr id="385027" name="Rectangle 3"/>
          <p:cNvSpPr>
            <a:spLocks noGrp="1" noChangeArrowheads="1"/>
          </p:cNvSpPr>
          <p:nvPr>
            <p:ph type="body" idx="1"/>
          </p:nvPr>
        </p:nvSpPr>
        <p:spPr>
          <a:xfrm>
            <a:off x="290629" y="1219200"/>
            <a:ext cx="8294687" cy="1660525"/>
          </a:xfrm>
        </p:spPr>
        <p:txBody>
          <a:bodyPr lIns="89109" rIns="89109"/>
          <a:lstStyle/>
          <a:p>
            <a:pPr marL="733292" lvl="1" indent="-242347" eaLnBrk="1" hangingPunct="1">
              <a:lnSpc>
                <a:spcPct val="90000"/>
              </a:lnSpc>
              <a:defRPr/>
            </a:pPr>
            <a:r>
              <a:rPr lang="en-US" dirty="0" smtClean="0"/>
              <a:t>Optimizations you should do regardless of processor / compiler</a:t>
            </a:r>
          </a:p>
          <a:p>
            <a:pPr marL="733292" lvl="1" indent="-242347" eaLnBrk="1" hangingPunct="1">
              <a:lnSpc>
                <a:spcPct val="90000"/>
              </a:lnSpc>
              <a:defRPr/>
            </a:pPr>
            <a:r>
              <a:rPr lang="en-US" dirty="0" smtClean="0"/>
              <a:t>Usually handled by compiler</a:t>
            </a:r>
          </a:p>
          <a:p>
            <a:pPr marL="379936" indent="-379936" eaLnBrk="1" hangingPunct="1">
              <a:lnSpc>
                <a:spcPct val="85000"/>
              </a:lnSpc>
              <a:defRPr/>
            </a:pPr>
            <a:r>
              <a:rPr lang="en-US" dirty="0" smtClean="0">
                <a:cs typeface="+mn-cs"/>
              </a:rPr>
              <a:t>Code Motion</a:t>
            </a:r>
          </a:p>
          <a:p>
            <a:pPr marL="733292" lvl="1" indent="-242347" eaLnBrk="1" hangingPunct="1">
              <a:lnSpc>
                <a:spcPct val="90000"/>
              </a:lnSpc>
              <a:defRPr/>
            </a:pPr>
            <a:r>
              <a:rPr lang="en-US" dirty="0" smtClean="0"/>
              <a:t>Reduce frequency with which computation performed</a:t>
            </a:r>
          </a:p>
          <a:p>
            <a:pPr marL="1128860" lvl="2" indent="-234527" eaLnBrk="1" hangingPunct="1">
              <a:lnSpc>
                <a:spcPct val="97000"/>
              </a:lnSpc>
              <a:defRPr/>
            </a:pPr>
            <a:r>
              <a:rPr lang="en-US" dirty="0" smtClean="0"/>
              <a:t>If it will always produce same result</a:t>
            </a:r>
          </a:p>
          <a:p>
            <a:pPr marL="1128860" lvl="2" indent="-234527" eaLnBrk="1" hangingPunct="1">
              <a:lnSpc>
                <a:spcPct val="97000"/>
              </a:lnSpc>
              <a:defRPr/>
            </a:pPr>
            <a:r>
              <a:rPr lang="en-US" dirty="0" smtClean="0"/>
              <a:t>Especially moving code out of loop</a:t>
            </a:r>
          </a:p>
        </p:txBody>
      </p:sp>
      <p:sp>
        <p:nvSpPr>
          <p:cNvPr id="385028" name="Rectangle 4"/>
          <p:cNvSpPr>
            <a:spLocks noChangeArrowheads="1"/>
          </p:cNvSpPr>
          <p:nvPr/>
        </p:nvSpPr>
        <p:spPr bwMode="auto">
          <a:xfrm>
            <a:off x="304800" y="4183096"/>
            <a:ext cx="3641725" cy="919162"/>
          </a:xfrm>
          <a:prstGeom prst="rect">
            <a:avLst/>
          </a:prstGeom>
          <a:solidFill>
            <a:srgbClr val="FFFF66"/>
          </a:solidFill>
          <a:ln w="57150" cmpd="thickThin">
            <a:solidFill>
              <a:schemeClr val="tx1"/>
            </a:solidFill>
            <a:miter lim="800000"/>
            <a:headEnd/>
            <a:tailEnd/>
          </a:ln>
        </p:spPr>
        <p:txBody>
          <a:bodyPr wrap="none" lIns="89109" tIns="43776" rIns="89109" bIns="43776">
            <a:spAutoFit/>
          </a:bodyPr>
          <a:lstStyle/>
          <a:p>
            <a:pPr algn="l">
              <a:lnSpc>
                <a:spcPct val="100000"/>
              </a:lnSpc>
            </a:pPr>
            <a:r>
              <a:rPr lang="en-US">
                <a:solidFill>
                  <a:srgbClr val="000066"/>
                </a:solidFill>
                <a:latin typeface="Courier New" charset="0"/>
              </a:rPr>
              <a:t>for (i = 0; i &lt; n; i++)</a:t>
            </a:r>
          </a:p>
          <a:p>
            <a:pPr algn="l">
              <a:lnSpc>
                <a:spcPct val="100000"/>
              </a:lnSpc>
            </a:pPr>
            <a:r>
              <a:rPr lang="en-US">
                <a:solidFill>
                  <a:srgbClr val="000066"/>
                </a:solidFill>
                <a:latin typeface="Courier New" charset="0"/>
              </a:rPr>
              <a:t>  for (j = 0; j &lt; n; j++)</a:t>
            </a:r>
          </a:p>
          <a:p>
            <a:pPr algn="l">
              <a:lnSpc>
                <a:spcPct val="100000"/>
              </a:lnSpc>
            </a:pPr>
            <a:r>
              <a:rPr lang="en-US">
                <a:solidFill>
                  <a:srgbClr val="000066"/>
                </a:solidFill>
                <a:latin typeface="Courier New" charset="0"/>
              </a:rPr>
              <a:t>    a[</a:t>
            </a:r>
            <a:r>
              <a:rPr lang="en-US">
                <a:solidFill>
                  <a:srgbClr val="FF0000"/>
                </a:solidFill>
                <a:latin typeface="Courier New" charset="0"/>
              </a:rPr>
              <a:t>n*i</a:t>
            </a:r>
            <a:r>
              <a:rPr lang="en-US">
                <a:solidFill>
                  <a:srgbClr val="000066"/>
                </a:solidFill>
                <a:latin typeface="Courier New" charset="0"/>
              </a:rPr>
              <a:t> + j] = b[j];</a:t>
            </a:r>
          </a:p>
        </p:txBody>
      </p:sp>
      <p:grpSp>
        <p:nvGrpSpPr>
          <p:cNvPr id="2" name="Group 6"/>
          <p:cNvGrpSpPr>
            <a:grpSpLocks/>
          </p:cNvGrpSpPr>
          <p:nvPr/>
        </p:nvGrpSpPr>
        <p:grpSpPr bwMode="auto">
          <a:xfrm>
            <a:off x="4184650" y="3954579"/>
            <a:ext cx="4567238" cy="1473200"/>
            <a:chOff x="4191000" y="3962400"/>
            <a:chExt cx="4573792" cy="1474763"/>
          </a:xfrm>
        </p:grpSpPr>
        <p:sp>
          <p:nvSpPr>
            <p:cNvPr id="75781" name="Rectangle 5"/>
            <p:cNvSpPr>
              <a:spLocks noChangeArrowheads="1"/>
            </p:cNvSpPr>
            <p:nvPr/>
          </p:nvSpPr>
          <p:spPr bwMode="auto">
            <a:xfrm>
              <a:off x="5105441" y="3962400"/>
              <a:ext cx="3659351" cy="1474763"/>
            </a:xfrm>
            <a:prstGeom prst="rect">
              <a:avLst/>
            </a:prstGeom>
            <a:solidFill>
              <a:srgbClr val="FFFF66"/>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a:solidFill>
                    <a:srgbClr val="000066"/>
                  </a:solidFill>
                  <a:latin typeface="Courier New" charset="0"/>
                </a:rPr>
                <a:t>for (i = 0; i &lt; n; i++) {</a:t>
              </a:r>
            </a:p>
            <a:p>
              <a:pPr algn="l">
                <a:lnSpc>
                  <a:spcPct val="100000"/>
                </a:lnSpc>
              </a:pPr>
              <a:r>
                <a:rPr lang="en-US" i="1">
                  <a:solidFill>
                    <a:srgbClr val="000066"/>
                  </a:solidFill>
                  <a:latin typeface="Courier New" charset="0"/>
                </a:rPr>
                <a:t>  </a:t>
              </a:r>
              <a:r>
                <a:rPr lang="en-US" i="1">
                  <a:solidFill>
                    <a:srgbClr val="FF0000"/>
                  </a:solidFill>
                  <a:latin typeface="Courier New" charset="0"/>
                </a:rPr>
                <a:t>int ni = n*i;</a:t>
              </a:r>
            </a:p>
            <a:p>
              <a:pPr algn="l">
                <a:lnSpc>
                  <a:spcPct val="100000"/>
                </a:lnSpc>
              </a:pPr>
              <a:r>
                <a:rPr lang="en-US">
                  <a:solidFill>
                    <a:srgbClr val="000066"/>
                  </a:solidFill>
                  <a:latin typeface="Courier New" charset="0"/>
                </a:rPr>
                <a:t>  for (j = 0; j &lt; n; j++)</a:t>
              </a:r>
            </a:p>
            <a:p>
              <a:pPr algn="l">
                <a:lnSpc>
                  <a:spcPct val="100000"/>
                </a:lnSpc>
              </a:pPr>
              <a:r>
                <a:rPr lang="en-US">
                  <a:solidFill>
                    <a:srgbClr val="000066"/>
                  </a:solidFill>
                  <a:latin typeface="Courier New" charset="0"/>
                </a:rPr>
                <a:t>    a[</a:t>
              </a:r>
              <a:r>
                <a:rPr lang="en-US">
                  <a:solidFill>
                    <a:srgbClr val="FF0000"/>
                  </a:solidFill>
                  <a:latin typeface="Courier New" charset="0"/>
                </a:rPr>
                <a:t>ni </a:t>
              </a:r>
              <a:r>
                <a:rPr lang="en-US">
                  <a:solidFill>
                    <a:srgbClr val="000066"/>
                  </a:solidFill>
                  <a:latin typeface="Courier New" charset="0"/>
                </a:rPr>
                <a:t>+ j] = b[j];</a:t>
              </a:r>
            </a:p>
            <a:p>
              <a:pPr algn="l">
                <a:lnSpc>
                  <a:spcPct val="100000"/>
                </a:lnSpc>
              </a:pPr>
              <a:r>
                <a:rPr lang="en-US">
                  <a:solidFill>
                    <a:srgbClr val="000066"/>
                  </a:solidFill>
                  <a:latin typeface="Courier New" charset="0"/>
                </a:rPr>
                <a:t>}</a:t>
              </a:r>
            </a:p>
          </p:txBody>
        </p:sp>
        <p:sp>
          <p:nvSpPr>
            <p:cNvPr id="75782" name="Line 6"/>
            <p:cNvSpPr>
              <a:spLocks noChangeShapeType="1"/>
            </p:cNvSpPr>
            <p:nvPr/>
          </p:nvSpPr>
          <p:spPr bwMode="auto">
            <a:xfrm>
              <a:off x="4191000" y="4571990"/>
              <a:ext cx="584226"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fade">
                                      <p:cBhvr>
                                        <p:cTn id="7" dur="500"/>
                                        <p:tgtEl>
                                          <p:spTgt spid="3850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5027">
                                            <p:txEl>
                                              <p:pRg st="1" end="1"/>
                                            </p:txEl>
                                          </p:spTgt>
                                        </p:tgtEl>
                                        <p:attrNameLst>
                                          <p:attrName>style.visibility</p:attrName>
                                        </p:attrNameLst>
                                      </p:cBhvr>
                                      <p:to>
                                        <p:strVal val="visible"/>
                                      </p:to>
                                    </p:set>
                                    <p:animEffect transition="in" filter="fade">
                                      <p:cBhvr>
                                        <p:cTn id="10" dur="500"/>
                                        <p:tgtEl>
                                          <p:spTgt spid="3850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85027">
                                            <p:txEl>
                                              <p:pRg st="2" end="2"/>
                                            </p:txEl>
                                          </p:spTgt>
                                        </p:tgtEl>
                                        <p:attrNameLst>
                                          <p:attrName>style.visibility</p:attrName>
                                        </p:attrNameLst>
                                      </p:cBhvr>
                                      <p:to>
                                        <p:strVal val="visible"/>
                                      </p:to>
                                    </p:set>
                                    <p:animEffect transition="in" filter="fade">
                                      <p:cBhvr>
                                        <p:cTn id="15" dur="500"/>
                                        <p:tgtEl>
                                          <p:spTgt spid="38502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5027">
                                            <p:txEl>
                                              <p:pRg st="3" end="3"/>
                                            </p:txEl>
                                          </p:spTgt>
                                        </p:tgtEl>
                                        <p:attrNameLst>
                                          <p:attrName>style.visibility</p:attrName>
                                        </p:attrNameLst>
                                      </p:cBhvr>
                                      <p:to>
                                        <p:strVal val="visible"/>
                                      </p:to>
                                    </p:set>
                                    <p:animEffect transition="in" filter="fade">
                                      <p:cBhvr>
                                        <p:cTn id="18" dur="500"/>
                                        <p:tgtEl>
                                          <p:spTgt spid="38502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5027">
                                            <p:txEl>
                                              <p:pRg st="4" end="4"/>
                                            </p:txEl>
                                          </p:spTgt>
                                        </p:tgtEl>
                                        <p:attrNameLst>
                                          <p:attrName>style.visibility</p:attrName>
                                        </p:attrNameLst>
                                      </p:cBhvr>
                                      <p:to>
                                        <p:strVal val="visible"/>
                                      </p:to>
                                    </p:set>
                                    <p:animEffect transition="in" filter="fade">
                                      <p:cBhvr>
                                        <p:cTn id="21" dur="500"/>
                                        <p:tgtEl>
                                          <p:spTgt spid="3850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5027">
                                            <p:txEl>
                                              <p:pRg st="5" end="5"/>
                                            </p:txEl>
                                          </p:spTgt>
                                        </p:tgtEl>
                                        <p:attrNameLst>
                                          <p:attrName>style.visibility</p:attrName>
                                        </p:attrNameLst>
                                      </p:cBhvr>
                                      <p:to>
                                        <p:strVal val="visible"/>
                                      </p:to>
                                    </p:set>
                                    <p:animEffect transition="in" filter="fade">
                                      <p:cBhvr>
                                        <p:cTn id="24" dur="500"/>
                                        <p:tgtEl>
                                          <p:spTgt spid="38502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85028"/>
                                        </p:tgtEl>
                                        <p:attrNameLst>
                                          <p:attrName>style.visibility</p:attrName>
                                        </p:attrNameLst>
                                      </p:cBhvr>
                                      <p:to>
                                        <p:strVal val="visible"/>
                                      </p:to>
                                    </p:set>
                                    <p:animEffect transition="in" filter="fade">
                                      <p:cBhvr>
                                        <p:cTn id="29" dur="500"/>
                                        <p:tgtEl>
                                          <p:spTgt spid="3850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P spid="3850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304800" y="304800"/>
            <a:ext cx="7983538" cy="571500"/>
          </a:xfrm>
          <a:effectLst>
            <a:outerShdw blurRad="63500" dist="53882" dir="2700000" algn="ctr" rotWithShape="0">
              <a:srgbClr val="969696"/>
            </a:outerShdw>
          </a:effectLst>
        </p:spPr>
        <p:txBody>
          <a:bodyPr/>
          <a:lstStyle/>
          <a:p>
            <a:pPr eaLnBrk="1" hangingPunct="1">
              <a:defRPr/>
            </a:pPr>
            <a:r>
              <a:rPr lang="en-US" dirty="0" smtClean="0">
                <a:cs typeface="+mj-cs"/>
              </a:rPr>
              <a:t>Compiler-Generated Code Motion</a:t>
            </a:r>
          </a:p>
        </p:txBody>
      </p:sp>
      <p:sp>
        <p:nvSpPr>
          <p:cNvPr id="386051" name="Rectangle 3"/>
          <p:cNvSpPr>
            <a:spLocks noGrp="1" noChangeArrowheads="1"/>
          </p:cNvSpPr>
          <p:nvPr>
            <p:ph type="body" idx="1"/>
          </p:nvPr>
        </p:nvSpPr>
        <p:spPr>
          <a:xfrm>
            <a:off x="290629" y="912929"/>
            <a:ext cx="8294687" cy="1966912"/>
          </a:xfrm>
        </p:spPr>
        <p:txBody>
          <a:bodyPr lIns="89109" rIns="89109"/>
          <a:lstStyle/>
          <a:p>
            <a:pPr marL="733292" lvl="1" indent="-242347" eaLnBrk="1" hangingPunct="1">
              <a:defRPr/>
            </a:pPr>
            <a:r>
              <a:rPr lang="en-US" dirty="0">
                <a:latin typeface="Helvetica" charset="0"/>
                <a:ea typeface="ＭＳ Ｐゴシック" charset="0"/>
              </a:rPr>
              <a:t>Most compilers do a good job with array code + simple loop structures</a:t>
            </a:r>
          </a:p>
          <a:p>
            <a:pPr marL="379936" indent="-379936" eaLnBrk="1" hangingPunct="1">
              <a:defRPr/>
            </a:pPr>
            <a:r>
              <a:rPr lang="en-US" dirty="0">
                <a:latin typeface="Helvetica" charset="0"/>
                <a:ea typeface="ＭＳ Ｐゴシック" charset="0"/>
                <a:cs typeface="ＭＳ Ｐゴシック" charset="0"/>
              </a:rPr>
              <a:t>Code Generated by GCC</a:t>
            </a:r>
          </a:p>
          <a:p>
            <a:pPr marL="379936" indent="-379936" eaLnBrk="1" hangingPunct="1">
              <a:defRPr/>
            </a:pPr>
            <a:endParaRPr lang="en-US" dirty="0">
              <a:latin typeface="Helvetica" charset="0"/>
              <a:ea typeface="ＭＳ Ｐゴシック" charset="0"/>
              <a:cs typeface="ＭＳ Ｐゴシック" charset="0"/>
            </a:endParaRPr>
          </a:p>
        </p:txBody>
      </p:sp>
      <p:sp>
        <p:nvSpPr>
          <p:cNvPr id="76803" name="Rectangle 4"/>
          <p:cNvSpPr>
            <a:spLocks noChangeArrowheads="1"/>
          </p:cNvSpPr>
          <p:nvPr/>
        </p:nvSpPr>
        <p:spPr bwMode="auto">
          <a:xfrm>
            <a:off x="608129" y="2205154"/>
            <a:ext cx="2873375" cy="736600"/>
          </a:xfrm>
          <a:prstGeom prst="rect">
            <a:avLst/>
          </a:prstGeom>
          <a:solidFill>
            <a:srgbClr val="FFFF66"/>
          </a:solidFill>
          <a:ln w="57150" cmpd="thickThin">
            <a:solidFill>
              <a:schemeClr val="tx1"/>
            </a:solidFill>
            <a:miter lim="800000"/>
            <a:headEnd/>
            <a:tailEnd/>
          </a:ln>
        </p:spPr>
        <p:txBody>
          <a:bodyPr wrap="none" lIns="89109" tIns="43776" rIns="89109" bIns="43776">
            <a:spAutoFit/>
          </a:bodyPr>
          <a:lstStyle/>
          <a:p>
            <a:pPr algn="l">
              <a:lnSpc>
                <a:spcPct val="100000"/>
              </a:lnSpc>
            </a:pPr>
            <a:r>
              <a:rPr lang="en-US" sz="1400">
                <a:solidFill>
                  <a:srgbClr val="000066"/>
                </a:solidFill>
                <a:latin typeface="Courier New" charset="0"/>
              </a:rPr>
              <a:t>for (i = 0; i &lt; n; i++)</a:t>
            </a:r>
          </a:p>
          <a:p>
            <a:pPr algn="l">
              <a:lnSpc>
                <a:spcPct val="100000"/>
              </a:lnSpc>
            </a:pPr>
            <a:r>
              <a:rPr lang="en-US" sz="1400">
                <a:solidFill>
                  <a:srgbClr val="000066"/>
                </a:solidFill>
                <a:latin typeface="Courier New" charset="0"/>
              </a:rPr>
              <a:t>  for (j = 0; j &lt; n; j++)</a:t>
            </a:r>
          </a:p>
          <a:p>
            <a:pPr algn="l">
              <a:lnSpc>
                <a:spcPct val="100000"/>
              </a:lnSpc>
            </a:pPr>
            <a:r>
              <a:rPr lang="en-US" sz="1400">
                <a:solidFill>
                  <a:srgbClr val="000066"/>
                </a:solidFill>
                <a:latin typeface="Courier New" charset="0"/>
              </a:rPr>
              <a:t>    a[</a:t>
            </a:r>
            <a:r>
              <a:rPr lang="en-US" sz="1400">
                <a:solidFill>
                  <a:srgbClr val="FF0000"/>
                </a:solidFill>
                <a:latin typeface="Courier New" charset="0"/>
              </a:rPr>
              <a:t>n*i</a:t>
            </a:r>
            <a:r>
              <a:rPr lang="en-US" sz="1400">
                <a:solidFill>
                  <a:srgbClr val="000066"/>
                </a:solidFill>
                <a:latin typeface="Courier New" charset="0"/>
              </a:rPr>
              <a:t> + j] = b[j];</a:t>
            </a:r>
          </a:p>
        </p:txBody>
      </p:sp>
      <p:sp>
        <p:nvSpPr>
          <p:cNvPr id="76804" name="Rectangle 5"/>
          <p:cNvSpPr>
            <a:spLocks noChangeArrowheads="1"/>
          </p:cNvSpPr>
          <p:nvPr/>
        </p:nvSpPr>
        <p:spPr bwMode="auto">
          <a:xfrm>
            <a:off x="1217613" y="3803766"/>
            <a:ext cx="6069012" cy="2454275"/>
          </a:xfrm>
          <a:prstGeom prst="rect">
            <a:avLst/>
          </a:prstGeom>
          <a:solidFill>
            <a:srgbClr val="CCECFF"/>
          </a:solidFill>
          <a:ln w="57150" cmpd="thickThin">
            <a:solidFill>
              <a:schemeClr val="tx1"/>
            </a:solidFill>
            <a:miter lim="800000"/>
            <a:headEnd/>
            <a:tailEnd/>
          </a:ln>
        </p:spPr>
        <p:txBody>
          <a:bodyPr wrap="none" lIns="89109" tIns="43776" rIns="89109" bIns="43776">
            <a:spAutoFit/>
          </a:bodyPr>
          <a:lstStyle/>
          <a:p>
            <a:pPr algn="l">
              <a:lnSpc>
                <a:spcPct val="100000"/>
              </a:lnSpc>
            </a:pPr>
            <a:r>
              <a:rPr lang="en-US" sz="1400">
                <a:solidFill>
                  <a:srgbClr val="000066"/>
                </a:solidFill>
                <a:latin typeface="Courier New" charset="0"/>
              </a:rPr>
              <a:t>  </a:t>
            </a:r>
            <a:r>
              <a:rPr lang="en-US" sz="1400">
                <a:solidFill>
                  <a:srgbClr val="FF0000"/>
                </a:solidFill>
                <a:latin typeface="Courier New" charset="0"/>
              </a:rPr>
              <a:t>imull %ebx,%eax		# i*n outside of inner j loop</a:t>
            </a:r>
          </a:p>
          <a:p>
            <a:pPr algn="l">
              <a:lnSpc>
                <a:spcPct val="100000"/>
              </a:lnSpc>
            </a:pPr>
            <a:r>
              <a:rPr lang="en-US" sz="1400">
                <a:solidFill>
                  <a:srgbClr val="000066"/>
                </a:solidFill>
                <a:latin typeface="Courier New" charset="0"/>
              </a:rPr>
              <a:t>  movl 8(%ebp),%edi	# a	</a:t>
            </a:r>
          </a:p>
          <a:p>
            <a:pPr algn="l">
              <a:lnSpc>
                <a:spcPct val="100000"/>
              </a:lnSpc>
            </a:pPr>
            <a:r>
              <a:rPr lang="en-US" sz="1400">
                <a:solidFill>
                  <a:srgbClr val="000066"/>
                </a:solidFill>
                <a:latin typeface="Courier New" charset="0"/>
              </a:rPr>
              <a:t>  leal (%edi,%eax,4),%edx	# p = a+i*n (scaled by 4)</a:t>
            </a:r>
          </a:p>
          <a:p>
            <a:pPr algn="l">
              <a:lnSpc>
                <a:spcPct val="100000"/>
              </a:lnSpc>
            </a:pPr>
            <a:r>
              <a:rPr lang="en-US" sz="1400">
                <a:solidFill>
                  <a:srgbClr val="000066"/>
                </a:solidFill>
                <a:latin typeface="Courier New" charset="0"/>
              </a:rPr>
              <a:t># Inner Loop</a:t>
            </a:r>
          </a:p>
          <a:p>
            <a:pPr algn="l">
              <a:lnSpc>
                <a:spcPct val="100000"/>
              </a:lnSpc>
            </a:pPr>
            <a:r>
              <a:rPr lang="en-US" sz="1400">
                <a:solidFill>
                  <a:srgbClr val="000066"/>
                </a:solidFill>
                <a:latin typeface="Courier New" charset="0"/>
              </a:rPr>
              <a:t>.L40:</a:t>
            </a:r>
          </a:p>
          <a:p>
            <a:pPr algn="l">
              <a:lnSpc>
                <a:spcPct val="100000"/>
              </a:lnSpc>
            </a:pPr>
            <a:r>
              <a:rPr lang="en-US" sz="1400">
                <a:solidFill>
                  <a:srgbClr val="000066"/>
                </a:solidFill>
                <a:latin typeface="Courier New" charset="0"/>
              </a:rPr>
              <a:t>  movl 12(%ebp),%edi	# b</a:t>
            </a:r>
          </a:p>
          <a:p>
            <a:pPr algn="l">
              <a:lnSpc>
                <a:spcPct val="100000"/>
              </a:lnSpc>
            </a:pPr>
            <a:r>
              <a:rPr lang="en-US" sz="1400">
                <a:solidFill>
                  <a:srgbClr val="000066"/>
                </a:solidFill>
                <a:latin typeface="Courier New" charset="0"/>
              </a:rPr>
              <a:t>  movl (%edi,%ecx,4),%eax # b+j  (scaled by 4)</a:t>
            </a:r>
          </a:p>
          <a:p>
            <a:pPr algn="l">
              <a:lnSpc>
                <a:spcPct val="100000"/>
              </a:lnSpc>
            </a:pPr>
            <a:r>
              <a:rPr lang="en-US" sz="1400">
                <a:solidFill>
                  <a:srgbClr val="000066"/>
                </a:solidFill>
                <a:latin typeface="Courier New" charset="0"/>
              </a:rPr>
              <a:t>  movl %eax,(%edx)	# *p = b[j]</a:t>
            </a:r>
          </a:p>
          <a:p>
            <a:pPr algn="l">
              <a:lnSpc>
                <a:spcPct val="100000"/>
              </a:lnSpc>
            </a:pPr>
            <a:r>
              <a:rPr lang="en-US" sz="1400">
                <a:solidFill>
                  <a:srgbClr val="000066"/>
                </a:solidFill>
                <a:latin typeface="Courier New" charset="0"/>
              </a:rPr>
              <a:t>  addl $4,%edx		# p++  (scaled by 4)</a:t>
            </a:r>
          </a:p>
          <a:p>
            <a:pPr algn="l">
              <a:lnSpc>
                <a:spcPct val="100000"/>
              </a:lnSpc>
            </a:pPr>
            <a:r>
              <a:rPr lang="en-US" sz="1400">
                <a:solidFill>
                  <a:srgbClr val="000066"/>
                </a:solidFill>
                <a:latin typeface="Courier New" charset="0"/>
              </a:rPr>
              <a:t>  incl %ecx		# j++</a:t>
            </a:r>
          </a:p>
          <a:p>
            <a:pPr algn="l">
              <a:lnSpc>
                <a:spcPct val="100000"/>
              </a:lnSpc>
            </a:pPr>
            <a:r>
              <a:rPr lang="en-US" sz="1400">
                <a:solidFill>
                  <a:srgbClr val="000066"/>
                </a:solidFill>
                <a:latin typeface="Courier New" charset="0"/>
              </a:rPr>
              <a:t>  jl .L40                 # loop if j&lt;n</a:t>
            </a:r>
          </a:p>
        </p:txBody>
      </p:sp>
      <p:sp>
        <p:nvSpPr>
          <p:cNvPr id="76805" name="Line 6"/>
          <p:cNvSpPr>
            <a:spLocks noChangeShapeType="1"/>
          </p:cNvSpPr>
          <p:nvPr/>
        </p:nvSpPr>
        <p:spPr bwMode="auto">
          <a:xfrm>
            <a:off x="2663941" y="3194050"/>
            <a:ext cx="608013" cy="45720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52" tIns="45030" rIns="90052" bIns="45030" anchor="ctr"/>
          <a:lstStyle/>
          <a:p>
            <a:endParaRPr lang="en-US"/>
          </a:p>
        </p:txBody>
      </p:sp>
      <p:sp>
        <p:nvSpPr>
          <p:cNvPr id="76806" name="Rectangle 7"/>
          <p:cNvSpPr>
            <a:spLocks noChangeArrowheads="1"/>
          </p:cNvSpPr>
          <p:nvPr/>
        </p:nvSpPr>
        <p:spPr bwMode="auto">
          <a:xfrm>
            <a:off x="5402373" y="1825741"/>
            <a:ext cx="3271837" cy="1419225"/>
          </a:xfrm>
          <a:prstGeom prst="rect">
            <a:avLst/>
          </a:prstGeom>
          <a:solidFill>
            <a:srgbClr val="FFFF66"/>
          </a:solidFill>
          <a:ln w="57150" cmpd="thickThin">
            <a:solidFill>
              <a:schemeClr val="tx1"/>
            </a:solidFill>
            <a:miter lim="800000"/>
            <a:headEnd/>
            <a:tailEnd/>
          </a:ln>
        </p:spPr>
        <p:txBody>
          <a:bodyPr lIns="89109" tIns="43776" rIns="89109" bIns="43776">
            <a:spAutoFit/>
          </a:bodyPr>
          <a:lstStyle/>
          <a:p>
            <a:pPr algn="l">
              <a:lnSpc>
                <a:spcPct val="100000"/>
              </a:lnSpc>
            </a:pPr>
            <a:r>
              <a:rPr lang="en-US" sz="1400">
                <a:solidFill>
                  <a:srgbClr val="000066"/>
                </a:solidFill>
                <a:latin typeface="Courier New" charset="0"/>
              </a:rPr>
              <a:t>for (i = 0; i &lt; n; i++) {</a:t>
            </a:r>
          </a:p>
          <a:p>
            <a:pPr algn="l">
              <a:lnSpc>
                <a:spcPct val="100000"/>
              </a:lnSpc>
            </a:pPr>
            <a:r>
              <a:rPr lang="en-US" sz="1400">
                <a:solidFill>
                  <a:srgbClr val="000066"/>
                </a:solidFill>
                <a:latin typeface="Courier New" charset="0"/>
              </a:rPr>
              <a:t>  </a:t>
            </a:r>
            <a:r>
              <a:rPr lang="en-US" sz="1400">
                <a:solidFill>
                  <a:srgbClr val="FF0000"/>
                </a:solidFill>
                <a:latin typeface="Courier New" charset="0"/>
              </a:rPr>
              <a:t>int ni = n*i;</a:t>
            </a:r>
          </a:p>
          <a:p>
            <a:pPr algn="l">
              <a:lnSpc>
                <a:spcPct val="100000"/>
              </a:lnSpc>
            </a:pPr>
            <a:r>
              <a:rPr lang="en-US" sz="1400" i="1">
                <a:solidFill>
                  <a:srgbClr val="000066"/>
                </a:solidFill>
                <a:latin typeface="Courier New" charset="0"/>
              </a:rPr>
              <a:t>  int *p = a+</a:t>
            </a:r>
            <a:r>
              <a:rPr lang="en-US" sz="1400" i="1">
                <a:solidFill>
                  <a:srgbClr val="FF0000"/>
                </a:solidFill>
                <a:latin typeface="Courier New" charset="0"/>
              </a:rPr>
              <a:t>ni</a:t>
            </a:r>
            <a:r>
              <a:rPr lang="en-US" sz="1400" i="1">
                <a:solidFill>
                  <a:srgbClr val="000066"/>
                </a:solidFill>
                <a:latin typeface="Courier New" charset="0"/>
              </a:rPr>
              <a:t>;</a:t>
            </a:r>
          </a:p>
          <a:p>
            <a:pPr algn="l">
              <a:lnSpc>
                <a:spcPct val="100000"/>
              </a:lnSpc>
            </a:pPr>
            <a:r>
              <a:rPr lang="en-US" sz="1400">
                <a:solidFill>
                  <a:srgbClr val="000066"/>
                </a:solidFill>
                <a:latin typeface="Courier New" charset="0"/>
              </a:rPr>
              <a:t>  for (j = 0; j &lt; n; j++)</a:t>
            </a:r>
          </a:p>
          <a:p>
            <a:pPr algn="l">
              <a:lnSpc>
                <a:spcPct val="100000"/>
              </a:lnSpc>
            </a:pPr>
            <a:r>
              <a:rPr lang="en-US" sz="1400">
                <a:solidFill>
                  <a:srgbClr val="000066"/>
                </a:solidFill>
                <a:latin typeface="Courier New" charset="0"/>
              </a:rPr>
              <a:t>    *p++ = b[j];</a:t>
            </a:r>
          </a:p>
          <a:p>
            <a:pPr algn="l">
              <a:lnSpc>
                <a:spcPct val="100000"/>
              </a:lnSpc>
            </a:pPr>
            <a:r>
              <a:rPr lang="en-US" sz="1400">
                <a:solidFill>
                  <a:srgbClr val="000066"/>
                </a:solidFill>
                <a:latin typeface="Courier New" charset="0"/>
              </a:rPr>
              <a:t>}</a:t>
            </a:r>
          </a:p>
        </p:txBody>
      </p:sp>
      <p:sp>
        <p:nvSpPr>
          <p:cNvPr id="76807" name="Line 8"/>
          <p:cNvSpPr>
            <a:spLocks noChangeShapeType="1"/>
          </p:cNvSpPr>
          <p:nvPr/>
        </p:nvSpPr>
        <p:spPr bwMode="auto">
          <a:xfrm rot="5400000" flipH="1" flipV="1">
            <a:off x="4717257" y="3118759"/>
            <a:ext cx="609600" cy="455613"/>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52" tIns="45030" rIns="90052" bIns="45030"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p:cNvGrpSpPr>
          <p:nvPr/>
        </p:nvGrpSpPr>
        <p:grpSpPr bwMode="auto">
          <a:xfrm>
            <a:off x="4413250" y="3422693"/>
            <a:ext cx="4187740" cy="1320874"/>
            <a:chOff x="4191000" y="3962400"/>
            <a:chExt cx="4193750" cy="1322275"/>
          </a:xfrm>
        </p:grpSpPr>
        <p:sp>
          <p:nvSpPr>
            <p:cNvPr id="8" name="Rectangle 5"/>
            <p:cNvSpPr>
              <a:spLocks noChangeArrowheads="1"/>
            </p:cNvSpPr>
            <p:nvPr/>
          </p:nvSpPr>
          <p:spPr bwMode="auto">
            <a:xfrm>
              <a:off x="5105441" y="3962400"/>
              <a:ext cx="3279309" cy="1322275"/>
            </a:xfrm>
            <a:prstGeom prst="rect">
              <a:avLst/>
            </a:prstGeom>
            <a:solidFill>
              <a:srgbClr val="FFFF66"/>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600" dirty="0">
                  <a:solidFill>
                    <a:srgbClr val="000066"/>
                  </a:solidFill>
                  <a:latin typeface="Courier New" charset="0"/>
                </a:rPr>
                <a:t>for (</a:t>
              </a:r>
              <a:r>
                <a:rPr lang="en-US" sz="1600" dirty="0" err="1">
                  <a:solidFill>
                    <a:srgbClr val="000066"/>
                  </a:solidFill>
                  <a:latin typeface="Courier New" charset="0"/>
                </a:rPr>
                <a:t>i</a:t>
              </a:r>
              <a:r>
                <a:rPr lang="en-US" sz="1600" dirty="0">
                  <a:solidFill>
                    <a:srgbClr val="000066"/>
                  </a:solidFill>
                  <a:latin typeface="Courier New" charset="0"/>
                </a:rPr>
                <a:t> = 0; </a:t>
              </a:r>
              <a:r>
                <a:rPr lang="en-US" sz="1600" dirty="0" err="1">
                  <a:solidFill>
                    <a:srgbClr val="000066"/>
                  </a:solidFill>
                  <a:latin typeface="Courier New" charset="0"/>
                </a:rPr>
                <a:t>i</a:t>
              </a:r>
              <a:r>
                <a:rPr lang="en-US" sz="1600" dirty="0">
                  <a:solidFill>
                    <a:srgbClr val="000066"/>
                  </a:solidFill>
                  <a:latin typeface="Courier New" charset="0"/>
                </a:rPr>
                <a:t> &lt; n; </a:t>
              </a:r>
              <a:r>
                <a:rPr lang="en-US" sz="1600" dirty="0" err="1">
                  <a:solidFill>
                    <a:srgbClr val="000066"/>
                  </a:solidFill>
                  <a:latin typeface="Courier New" charset="0"/>
                </a:rPr>
                <a:t>i</a:t>
              </a:r>
              <a:r>
                <a:rPr lang="en-US" sz="1600" dirty="0">
                  <a:solidFill>
                    <a:srgbClr val="000066"/>
                  </a:solidFill>
                  <a:latin typeface="Courier New" charset="0"/>
                </a:rPr>
                <a:t>++) {</a:t>
              </a:r>
            </a:p>
            <a:p>
              <a:pPr algn="l">
                <a:lnSpc>
                  <a:spcPct val="100000"/>
                </a:lnSpc>
              </a:pPr>
              <a:r>
                <a:rPr lang="en-US" sz="1600" i="1" dirty="0">
                  <a:solidFill>
                    <a:srgbClr val="000066"/>
                  </a:solidFill>
                  <a:latin typeface="Courier New" charset="0"/>
                </a:rPr>
                <a:t>  </a:t>
              </a:r>
              <a:r>
                <a:rPr lang="en-US" sz="1600" i="1" dirty="0" err="1">
                  <a:solidFill>
                    <a:srgbClr val="FF0000"/>
                  </a:solidFill>
                  <a:latin typeface="Courier New" charset="0"/>
                </a:rPr>
                <a:t>int</a:t>
              </a:r>
              <a:r>
                <a:rPr lang="en-US" sz="1600" i="1" dirty="0">
                  <a:solidFill>
                    <a:srgbClr val="FF0000"/>
                  </a:solidFill>
                  <a:latin typeface="Courier New" charset="0"/>
                </a:rPr>
                <a:t> </a:t>
              </a:r>
              <a:r>
                <a:rPr lang="en-US" sz="1600" i="1" dirty="0" err="1">
                  <a:solidFill>
                    <a:srgbClr val="FF0000"/>
                  </a:solidFill>
                  <a:latin typeface="Courier New" charset="0"/>
                </a:rPr>
                <a:t>ni</a:t>
              </a:r>
              <a:r>
                <a:rPr lang="en-US" sz="1600" i="1" dirty="0">
                  <a:solidFill>
                    <a:srgbClr val="FF0000"/>
                  </a:solidFill>
                  <a:latin typeface="Courier New" charset="0"/>
                </a:rPr>
                <a:t> = n*</a:t>
              </a:r>
              <a:r>
                <a:rPr lang="en-US" sz="1600" i="1" dirty="0" err="1">
                  <a:solidFill>
                    <a:srgbClr val="FF0000"/>
                  </a:solidFill>
                  <a:latin typeface="Courier New" charset="0"/>
                </a:rPr>
                <a:t>i</a:t>
              </a:r>
              <a:r>
                <a:rPr lang="en-US" sz="1600" i="1" dirty="0">
                  <a:solidFill>
                    <a:srgbClr val="FF0000"/>
                  </a:solidFill>
                  <a:latin typeface="Courier New" charset="0"/>
                </a:rPr>
                <a:t>;</a:t>
              </a:r>
            </a:p>
            <a:p>
              <a:pPr algn="l">
                <a:lnSpc>
                  <a:spcPct val="100000"/>
                </a:lnSpc>
              </a:pPr>
              <a:r>
                <a:rPr lang="en-US" sz="1600" dirty="0">
                  <a:solidFill>
                    <a:srgbClr val="000066"/>
                  </a:solidFill>
                  <a:latin typeface="Courier New" charset="0"/>
                </a:rPr>
                <a:t>  for (j = 0; j &lt; n; j++)</a:t>
              </a:r>
            </a:p>
            <a:p>
              <a:pPr algn="l">
                <a:lnSpc>
                  <a:spcPct val="100000"/>
                </a:lnSpc>
              </a:pPr>
              <a:r>
                <a:rPr lang="en-US" sz="1600" dirty="0">
                  <a:solidFill>
                    <a:srgbClr val="000066"/>
                  </a:solidFill>
                  <a:latin typeface="Courier New" charset="0"/>
                </a:rPr>
                <a:t>    a[</a:t>
              </a:r>
              <a:r>
                <a:rPr lang="en-US" sz="1600" dirty="0" err="1">
                  <a:solidFill>
                    <a:srgbClr val="FF0000"/>
                  </a:solidFill>
                  <a:latin typeface="Courier New" charset="0"/>
                </a:rPr>
                <a:t>ni</a:t>
              </a:r>
              <a:r>
                <a:rPr lang="en-US" sz="1600" dirty="0">
                  <a:solidFill>
                    <a:srgbClr val="FF0000"/>
                  </a:solidFill>
                  <a:latin typeface="Courier New" charset="0"/>
                </a:rPr>
                <a:t> </a:t>
              </a:r>
              <a:r>
                <a:rPr lang="en-US" sz="1600" dirty="0">
                  <a:solidFill>
                    <a:srgbClr val="000066"/>
                  </a:solidFill>
                  <a:latin typeface="Courier New" charset="0"/>
                </a:rPr>
                <a:t>+ j] = b[j];</a:t>
              </a:r>
            </a:p>
            <a:p>
              <a:pPr algn="l">
                <a:lnSpc>
                  <a:spcPct val="100000"/>
                </a:lnSpc>
              </a:pPr>
              <a:r>
                <a:rPr lang="en-US" sz="1600" dirty="0">
                  <a:solidFill>
                    <a:srgbClr val="000066"/>
                  </a:solidFill>
                  <a:latin typeface="Courier New" charset="0"/>
                </a:rPr>
                <a:t>}</a:t>
              </a:r>
            </a:p>
          </p:txBody>
        </p:sp>
        <p:sp>
          <p:nvSpPr>
            <p:cNvPr id="9" name="Line 6"/>
            <p:cNvSpPr>
              <a:spLocks noChangeShapeType="1"/>
            </p:cNvSpPr>
            <p:nvPr/>
          </p:nvSpPr>
          <p:spPr bwMode="auto">
            <a:xfrm>
              <a:off x="4191000" y="4826916"/>
              <a:ext cx="584226"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87074" name="Rectangle 2"/>
          <p:cNvSpPr>
            <a:spLocks noGrp="1" noChangeArrowheads="1"/>
          </p:cNvSpPr>
          <p:nvPr>
            <p:ph type="title"/>
          </p:nvPr>
        </p:nvSpPr>
        <p:spPr>
          <a:xfrm>
            <a:off x="836613" y="304800"/>
            <a:ext cx="6196012" cy="554038"/>
          </a:xfrm>
          <a:effectLst>
            <a:outerShdw blurRad="63500" dist="53882" dir="2700000" algn="ctr" rotWithShape="0">
              <a:srgbClr val="969696"/>
            </a:outerShdw>
          </a:effectLst>
        </p:spPr>
        <p:txBody>
          <a:bodyPr/>
          <a:lstStyle/>
          <a:p>
            <a:pPr eaLnBrk="1" hangingPunct="1">
              <a:defRPr/>
            </a:pPr>
            <a:r>
              <a:rPr lang="en-US" smtClean="0">
                <a:cs typeface="+mj-cs"/>
              </a:rPr>
              <a:t>Reduction in Strength</a:t>
            </a:r>
          </a:p>
        </p:txBody>
      </p:sp>
      <p:sp>
        <p:nvSpPr>
          <p:cNvPr id="77826" name="Rectangle 3"/>
          <p:cNvSpPr>
            <a:spLocks noGrp="1" noChangeArrowheads="1"/>
          </p:cNvSpPr>
          <p:nvPr>
            <p:ph type="body" idx="1"/>
          </p:nvPr>
        </p:nvSpPr>
        <p:spPr>
          <a:xfrm>
            <a:off x="290629" y="1219200"/>
            <a:ext cx="8294687" cy="2508250"/>
          </a:xfrm>
        </p:spPr>
        <p:txBody>
          <a:bodyPr lIns="89109" rIns="89109"/>
          <a:lstStyle/>
          <a:p>
            <a:pPr lvl="1" eaLnBrk="1" hangingPunct="1"/>
            <a:r>
              <a:rPr lang="en-US" dirty="0">
                <a:latin typeface="Helvetica" charset="0"/>
                <a:ea typeface="ＭＳ Ｐゴシック" charset="0"/>
              </a:rPr>
              <a:t>Replace costly operation with simpler one</a:t>
            </a:r>
          </a:p>
          <a:p>
            <a:pPr lvl="1" eaLnBrk="1" hangingPunct="1"/>
            <a:r>
              <a:rPr lang="en-US" dirty="0">
                <a:latin typeface="Helvetica" charset="0"/>
                <a:ea typeface="ＭＳ Ｐゴシック" charset="0"/>
              </a:rPr>
              <a:t>Shift, add instead of multiply or divide</a:t>
            </a:r>
          </a:p>
          <a:p>
            <a:pPr lvl="2" eaLnBrk="1" hangingPunct="1">
              <a:buFont typeface="Wingdings" charset="0"/>
              <a:buNone/>
            </a:pPr>
            <a:r>
              <a:rPr lang="en-US" dirty="0">
                <a:latin typeface="Courier New" charset="0"/>
                <a:ea typeface="ＭＳ Ｐゴシック" charset="0"/>
              </a:rPr>
              <a:t>16*x	--&gt;	x &lt;&lt; 4</a:t>
            </a:r>
          </a:p>
          <a:p>
            <a:pPr lvl="2" eaLnBrk="1" hangingPunct="1"/>
            <a:r>
              <a:rPr lang="en-US" dirty="0">
                <a:latin typeface="Helvetica" charset="0"/>
                <a:ea typeface="ＭＳ Ｐゴシック" charset="0"/>
              </a:rPr>
              <a:t>Utility is machine dependent</a:t>
            </a:r>
          </a:p>
          <a:p>
            <a:pPr lvl="2" eaLnBrk="1" hangingPunct="1"/>
            <a:r>
              <a:rPr lang="en-US" dirty="0">
                <a:latin typeface="Helvetica" charset="0"/>
                <a:ea typeface="ＭＳ Ｐゴシック" charset="0"/>
              </a:rPr>
              <a:t>Depends on cost of multiply or divide instruction</a:t>
            </a:r>
          </a:p>
          <a:p>
            <a:pPr lvl="2" eaLnBrk="1" hangingPunct="1"/>
            <a:r>
              <a:rPr lang="en-US" dirty="0">
                <a:latin typeface="Helvetica" charset="0"/>
                <a:ea typeface="ＭＳ Ｐゴシック" charset="0"/>
              </a:rPr>
              <a:t>On Intel Nehalem, integer multiply requires 3 CPU cycles</a:t>
            </a:r>
          </a:p>
          <a:p>
            <a:pPr lvl="1" eaLnBrk="1" hangingPunct="1"/>
            <a:r>
              <a:rPr lang="en-US" dirty="0" smtClean="0">
                <a:latin typeface="Helvetica" charset="0"/>
                <a:ea typeface="ＭＳ Ｐゴシック" charset="0"/>
              </a:rPr>
              <a:t>Recognize </a:t>
            </a:r>
            <a:r>
              <a:rPr lang="en-US" dirty="0">
                <a:latin typeface="Helvetica" charset="0"/>
                <a:ea typeface="ＭＳ Ｐゴシック" charset="0"/>
              </a:rPr>
              <a:t>sequence of </a:t>
            </a:r>
            <a:r>
              <a:rPr lang="en-US" dirty="0" smtClean="0">
                <a:latin typeface="Helvetica" charset="0"/>
                <a:ea typeface="ＭＳ Ｐゴシック" charset="0"/>
              </a:rPr>
              <a:t>products</a:t>
            </a:r>
            <a:endParaRPr lang="en-US" dirty="0">
              <a:latin typeface="Helvetica" charset="0"/>
              <a:ea typeface="ＭＳ Ｐゴシック" charset="0"/>
            </a:endParaRPr>
          </a:p>
          <a:p>
            <a:pPr lvl="1" eaLnBrk="1" hangingPunct="1"/>
            <a:endParaRPr lang="en-US" dirty="0">
              <a:latin typeface="Helvetica" charset="0"/>
              <a:ea typeface="ＭＳ Ｐゴシック" charset="0"/>
            </a:endParaRPr>
          </a:p>
        </p:txBody>
      </p:sp>
      <p:sp>
        <p:nvSpPr>
          <p:cNvPr id="77827" name="Rectangle 4"/>
          <p:cNvSpPr>
            <a:spLocks noChangeArrowheads="1"/>
          </p:cNvSpPr>
          <p:nvPr/>
        </p:nvSpPr>
        <p:spPr bwMode="auto">
          <a:xfrm>
            <a:off x="925662" y="3890640"/>
            <a:ext cx="3258988" cy="827410"/>
          </a:xfrm>
          <a:prstGeom prst="rect">
            <a:avLst/>
          </a:prstGeom>
          <a:solidFill>
            <a:srgbClr val="FFFF66"/>
          </a:solidFill>
          <a:ln w="57150" cmpd="thickThin">
            <a:solidFill>
              <a:schemeClr val="tx1"/>
            </a:solidFill>
            <a:miter lim="800000"/>
            <a:headEnd/>
            <a:tailEnd/>
          </a:ln>
        </p:spPr>
        <p:txBody>
          <a:bodyPr wrap="none" lIns="89109" tIns="43776" rIns="89109" bIns="43776">
            <a:spAutoFit/>
          </a:bodyPr>
          <a:lstStyle/>
          <a:p>
            <a:pPr algn="l">
              <a:lnSpc>
                <a:spcPct val="100000"/>
              </a:lnSpc>
            </a:pPr>
            <a:r>
              <a:rPr lang="en-US" sz="1600" dirty="0">
                <a:solidFill>
                  <a:srgbClr val="000066"/>
                </a:solidFill>
                <a:latin typeface="Courier New" charset="0"/>
              </a:rPr>
              <a:t>for (</a:t>
            </a:r>
            <a:r>
              <a:rPr lang="en-US" sz="1600" dirty="0" err="1">
                <a:solidFill>
                  <a:srgbClr val="000066"/>
                </a:solidFill>
                <a:latin typeface="Courier New" charset="0"/>
              </a:rPr>
              <a:t>i</a:t>
            </a:r>
            <a:r>
              <a:rPr lang="en-US" sz="1600" dirty="0">
                <a:solidFill>
                  <a:srgbClr val="000066"/>
                </a:solidFill>
                <a:latin typeface="Courier New" charset="0"/>
              </a:rPr>
              <a:t> = 0; </a:t>
            </a:r>
            <a:r>
              <a:rPr lang="en-US" sz="1600" dirty="0" err="1">
                <a:solidFill>
                  <a:srgbClr val="000066"/>
                </a:solidFill>
                <a:latin typeface="Courier New" charset="0"/>
              </a:rPr>
              <a:t>i</a:t>
            </a:r>
            <a:r>
              <a:rPr lang="en-US" sz="1600" dirty="0">
                <a:solidFill>
                  <a:srgbClr val="000066"/>
                </a:solidFill>
                <a:latin typeface="Courier New" charset="0"/>
              </a:rPr>
              <a:t> &lt; n; </a:t>
            </a:r>
            <a:r>
              <a:rPr lang="en-US" sz="1600" dirty="0" err="1">
                <a:solidFill>
                  <a:srgbClr val="000066"/>
                </a:solidFill>
                <a:latin typeface="Courier New" charset="0"/>
              </a:rPr>
              <a:t>i</a:t>
            </a:r>
            <a:r>
              <a:rPr lang="en-US" sz="1600" dirty="0">
                <a:solidFill>
                  <a:srgbClr val="000066"/>
                </a:solidFill>
                <a:latin typeface="Courier New" charset="0"/>
              </a:rPr>
              <a:t>++)</a:t>
            </a:r>
          </a:p>
          <a:p>
            <a:pPr algn="l">
              <a:lnSpc>
                <a:spcPct val="100000"/>
              </a:lnSpc>
            </a:pPr>
            <a:r>
              <a:rPr lang="en-US" sz="1600" dirty="0">
                <a:solidFill>
                  <a:srgbClr val="000066"/>
                </a:solidFill>
                <a:latin typeface="Courier New" charset="0"/>
              </a:rPr>
              <a:t>  for (j = 0; j &lt; n; j++)</a:t>
            </a:r>
          </a:p>
          <a:p>
            <a:pPr algn="l">
              <a:lnSpc>
                <a:spcPct val="100000"/>
              </a:lnSpc>
            </a:pPr>
            <a:r>
              <a:rPr lang="en-US" sz="1600" dirty="0">
                <a:solidFill>
                  <a:srgbClr val="000066"/>
                </a:solidFill>
                <a:latin typeface="Courier New" charset="0"/>
              </a:rPr>
              <a:t>    a[</a:t>
            </a:r>
            <a:r>
              <a:rPr lang="en-US" sz="1600" dirty="0">
                <a:solidFill>
                  <a:srgbClr val="FF0000"/>
                </a:solidFill>
                <a:latin typeface="Courier New" charset="0"/>
              </a:rPr>
              <a:t>n*</a:t>
            </a:r>
            <a:r>
              <a:rPr lang="en-US" sz="1600" dirty="0" err="1">
                <a:solidFill>
                  <a:srgbClr val="FF0000"/>
                </a:solidFill>
                <a:latin typeface="Courier New" charset="0"/>
              </a:rPr>
              <a:t>i</a:t>
            </a:r>
            <a:r>
              <a:rPr lang="en-US" sz="1600" dirty="0">
                <a:solidFill>
                  <a:srgbClr val="000066"/>
                </a:solidFill>
                <a:latin typeface="Courier New" charset="0"/>
              </a:rPr>
              <a:t> + j] = b[j];</a:t>
            </a:r>
          </a:p>
        </p:txBody>
      </p:sp>
      <p:grpSp>
        <p:nvGrpSpPr>
          <p:cNvPr id="2" name="Group 1"/>
          <p:cNvGrpSpPr/>
          <p:nvPr/>
        </p:nvGrpSpPr>
        <p:grpSpPr>
          <a:xfrm>
            <a:off x="5175292" y="4565650"/>
            <a:ext cx="3272589" cy="2251874"/>
            <a:chOff x="5175250" y="4565650"/>
            <a:chExt cx="3272589" cy="2251874"/>
          </a:xfrm>
        </p:grpSpPr>
        <p:sp>
          <p:nvSpPr>
            <p:cNvPr id="77828" name="Rectangle 5"/>
            <p:cNvSpPr>
              <a:spLocks noChangeArrowheads="1"/>
            </p:cNvSpPr>
            <p:nvPr/>
          </p:nvSpPr>
          <p:spPr bwMode="auto">
            <a:xfrm>
              <a:off x="5175250" y="5251450"/>
              <a:ext cx="3272589" cy="1566074"/>
            </a:xfrm>
            <a:prstGeom prst="rect">
              <a:avLst/>
            </a:prstGeom>
            <a:solidFill>
              <a:srgbClr val="FFFF66"/>
            </a:solidFill>
            <a:ln w="57150" cmpd="thickThin">
              <a:solidFill>
                <a:schemeClr val="tx1"/>
              </a:solidFill>
              <a:miter lim="800000"/>
              <a:headEnd/>
              <a:tailEnd/>
            </a:ln>
          </p:spPr>
          <p:txBody>
            <a:bodyPr wrap="none" lIns="89487" tIns="43944" rIns="89487" bIns="43944">
              <a:spAutoFit/>
            </a:bodyPr>
            <a:lstStyle/>
            <a:p>
              <a:pPr algn="l">
                <a:lnSpc>
                  <a:spcPct val="100000"/>
                </a:lnSpc>
              </a:pPr>
              <a:r>
                <a:rPr lang="en-US" sz="1600" i="1" dirty="0" err="1">
                  <a:solidFill>
                    <a:srgbClr val="FF0000"/>
                  </a:solidFill>
                  <a:latin typeface="Courier New" charset="0"/>
                </a:rPr>
                <a:t>int</a:t>
              </a:r>
              <a:r>
                <a:rPr lang="en-US" sz="1600" i="1" dirty="0">
                  <a:solidFill>
                    <a:srgbClr val="FF0000"/>
                  </a:solidFill>
                  <a:latin typeface="Courier New" charset="0"/>
                </a:rPr>
                <a:t> </a:t>
              </a:r>
              <a:r>
                <a:rPr lang="en-US" sz="1600" i="1" dirty="0" err="1">
                  <a:solidFill>
                    <a:srgbClr val="FF0000"/>
                  </a:solidFill>
                  <a:latin typeface="Courier New" charset="0"/>
                </a:rPr>
                <a:t>ni</a:t>
              </a:r>
              <a:r>
                <a:rPr lang="en-US" sz="1600" i="1" dirty="0">
                  <a:solidFill>
                    <a:srgbClr val="FF0000"/>
                  </a:solidFill>
                  <a:latin typeface="Courier New" charset="0"/>
                </a:rPr>
                <a:t> = 0;</a:t>
              </a:r>
              <a:endParaRPr lang="en-US" sz="1600" dirty="0">
                <a:solidFill>
                  <a:srgbClr val="FF0000"/>
                </a:solidFill>
                <a:latin typeface="Courier New" charset="0"/>
              </a:endParaRPr>
            </a:p>
            <a:p>
              <a:pPr algn="l">
                <a:lnSpc>
                  <a:spcPct val="100000"/>
                </a:lnSpc>
              </a:pPr>
              <a:r>
                <a:rPr lang="en-US" sz="1600" dirty="0">
                  <a:solidFill>
                    <a:srgbClr val="000066"/>
                  </a:solidFill>
                  <a:latin typeface="Courier New" charset="0"/>
                </a:rPr>
                <a:t>for (</a:t>
              </a:r>
              <a:r>
                <a:rPr lang="en-US" sz="1600" dirty="0" err="1">
                  <a:solidFill>
                    <a:srgbClr val="000066"/>
                  </a:solidFill>
                  <a:latin typeface="Courier New" charset="0"/>
                </a:rPr>
                <a:t>i</a:t>
              </a:r>
              <a:r>
                <a:rPr lang="en-US" sz="1600" dirty="0">
                  <a:solidFill>
                    <a:srgbClr val="000066"/>
                  </a:solidFill>
                  <a:latin typeface="Courier New" charset="0"/>
                </a:rPr>
                <a:t> = 0; </a:t>
              </a:r>
              <a:r>
                <a:rPr lang="en-US" sz="1600" dirty="0" err="1">
                  <a:solidFill>
                    <a:srgbClr val="000066"/>
                  </a:solidFill>
                  <a:latin typeface="Courier New" charset="0"/>
                </a:rPr>
                <a:t>i</a:t>
              </a:r>
              <a:r>
                <a:rPr lang="en-US" sz="1600" dirty="0">
                  <a:solidFill>
                    <a:srgbClr val="000066"/>
                  </a:solidFill>
                  <a:latin typeface="Courier New" charset="0"/>
                </a:rPr>
                <a:t> &lt; n; </a:t>
              </a:r>
              <a:r>
                <a:rPr lang="en-US" sz="1600" dirty="0" err="1">
                  <a:solidFill>
                    <a:srgbClr val="000066"/>
                  </a:solidFill>
                  <a:latin typeface="Courier New" charset="0"/>
                </a:rPr>
                <a:t>i</a:t>
              </a:r>
              <a:r>
                <a:rPr lang="en-US" sz="1600" dirty="0">
                  <a:solidFill>
                    <a:srgbClr val="000066"/>
                  </a:solidFill>
                  <a:latin typeface="Courier New" charset="0"/>
                </a:rPr>
                <a:t>++) {</a:t>
              </a:r>
            </a:p>
            <a:p>
              <a:pPr algn="l">
                <a:lnSpc>
                  <a:spcPct val="100000"/>
                </a:lnSpc>
              </a:pPr>
              <a:r>
                <a:rPr lang="en-US" sz="1600" dirty="0">
                  <a:solidFill>
                    <a:srgbClr val="000066"/>
                  </a:solidFill>
                  <a:latin typeface="Courier New" charset="0"/>
                </a:rPr>
                <a:t>  for (j = 0; j &lt; n; j++)</a:t>
              </a:r>
            </a:p>
            <a:p>
              <a:pPr algn="l">
                <a:lnSpc>
                  <a:spcPct val="100000"/>
                </a:lnSpc>
              </a:pPr>
              <a:r>
                <a:rPr lang="en-US" sz="1600" dirty="0">
                  <a:solidFill>
                    <a:srgbClr val="000066"/>
                  </a:solidFill>
                  <a:latin typeface="Courier New" charset="0"/>
                </a:rPr>
                <a:t>    a[</a:t>
              </a:r>
              <a:r>
                <a:rPr lang="en-US" sz="1600" dirty="0" err="1">
                  <a:solidFill>
                    <a:srgbClr val="FF0000"/>
                  </a:solidFill>
                  <a:latin typeface="Courier New" charset="0"/>
                </a:rPr>
                <a:t>ni</a:t>
              </a:r>
              <a:r>
                <a:rPr lang="en-US" sz="1600" dirty="0">
                  <a:solidFill>
                    <a:srgbClr val="FF0000"/>
                  </a:solidFill>
                  <a:latin typeface="Courier New" charset="0"/>
                </a:rPr>
                <a:t> </a:t>
              </a:r>
              <a:r>
                <a:rPr lang="en-US" sz="1600" dirty="0">
                  <a:solidFill>
                    <a:srgbClr val="000066"/>
                  </a:solidFill>
                  <a:latin typeface="Courier New" charset="0"/>
                </a:rPr>
                <a:t>+ j] = b[j];</a:t>
              </a:r>
            </a:p>
            <a:p>
              <a:pPr algn="l">
                <a:lnSpc>
                  <a:spcPct val="100000"/>
                </a:lnSpc>
              </a:pPr>
              <a:r>
                <a:rPr lang="en-US" sz="1600" i="1" dirty="0">
                  <a:solidFill>
                    <a:srgbClr val="000066"/>
                  </a:solidFill>
                  <a:latin typeface="Courier New" charset="0"/>
                </a:rPr>
                <a:t>  </a:t>
              </a:r>
              <a:r>
                <a:rPr lang="en-US" sz="1600" i="1" dirty="0" err="1">
                  <a:solidFill>
                    <a:srgbClr val="FF0000"/>
                  </a:solidFill>
                  <a:latin typeface="Courier New" charset="0"/>
                </a:rPr>
                <a:t>ni</a:t>
              </a:r>
              <a:r>
                <a:rPr lang="en-US" sz="1600" i="1" dirty="0">
                  <a:solidFill>
                    <a:srgbClr val="FF0000"/>
                  </a:solidFill>
                  <a:latin typeface="Courier New" charset="0"/>
                </a:rPr>
                <a:t> += n;</a:t>
              </a:r>
            </a:p>
            <a:p>
              <a:pPr algn="l">
                <a:lnSpc>
                  <a:spcPct val="100000"/>
                </a:lnSpc>
              </a:pPr>
              <a:r>
                <a:rPr lang="en-US" sz="1600" dirty="0">
                  <a:solidFill>
                    <a:srgbClr val="000066"/>
                  </a:solidFill>
                  <a:latin typeface="Courier New" charset="0"/>
                </a:rPr>
                <a:t>}</a:t>
              </a:r>
            </a:p>
          </p:txBody>
        </p:sp>
        <p:sp>
          <p:nvSpPr>
            <p:cNvPr id="77829" name="Line 6"/>
            <p:cNvSpPr>
              <a:spLocks noChangeShapeType="1"/>
            </p:cNvSpPr>
            <p:nvPr/>
          </p:nvSpPr>
          <p:spPr bwMode="auto">
            <a:xfrm>
              <a:off x="6623050" y="4565650"/>
              <a:ext cx="20637" cy="657225"/>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46" tIns="45198" rIns="90446" bIns="45198"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ujitsu-99-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fujitsu-99-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 charset="0"/>
          </a:defRPr>
        </a:defPPr>
      </a:lstStyle>
    </a:lnDef>
  </a:objectDefaults>
  <a:extraClrSchemeLst>
    <a:extraClrScheme>
      <a:clrScheme name="fujitsu-99-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ujitsu-99-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ujitsu-99-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ujitsu-99-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ujitsu-99-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ujitsu-99-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ujitsu-99-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ujitsu-99-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ss6-wrapup">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6-wrapu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lnDef>
  </a:objectDefaults>
  <a:extraClrSchemeLst>
    <a:extraClrScheme>
      <a:clrScheme name="class6-wrapu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6-wrap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6-wrapu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6-wrapu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6-wrapu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6-wrapu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6-wrapu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6-wrapup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rgbClr val="000066"/>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rgbClr val="000066"/>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HD:Shared Files:Presentations:1999 Presentations:fujitsu-99-02.ppt</Template>
  <TotalTime>50628</TotalTime>
  <Pages>8</Pages>
  <Words>5618</Words>
  <Application>Microsoft Macintosh PowerPoint</Application>
  <PresentationFormat>Custom</PresentationFormat>
  <Paragraphs>1071</Paragraphs>
  <Slides>54</Slides>
  <Notes>24</Notes>
  <HiddenSlides>0</HiddenSlides>
  <MMClips>0</MMClips>
  <ScaleCrop>false</ScaleCrop>
  <HeadingPairs>
    <vt:vector size="6" baseType="variant">
      <vt:variant>
        <vt:lpstr>Theme</vt:lpstr>
      </vt:variant>
      <vt:variant>
        <vt:i4>6</vt:i4>
      </vt:variant>
      <vt:variant>
        <vt:lpstr>Embedded OLE Servers</vt:lpstr>
      </vt:variant>
      <vt:variant>
        <vt:i4>2</vt:i4>
      </vt:variant>
      <vt:variant>
        <vt:lpstr>Slide Titles</vt:lpstr>
      </vt:variant>
      <vt:variant>
        <vt:i4>54</vt:i4>
      </vt:variant>
    </vt:vector>
  </HeadingPairs>
  <TitlesOfParts>
    <vt:vector size="62" baseType="lpstr">
      <vt:lpstr>fujitsu-99-02</vt:lpstr>
      <vt:lpstr>class6-wrapup</vt:lpstr>
      <vt:lpstr>4_class02</vt:lpstr>
      <vt:lpstr>5_class02</vt:lpstr>
      <vt:lpstr>6_class02</vt:lpstr>
      <vt:lpstr>class02</vt:lpstr>
      <vt:lpstr>Chart</vt:lpstr>
      <vt:lpstr>Document</vt:lpstr>
      <vt:lpstr>Chapter 5: Optimizing Code Performance</vt:lpstr>
      <vt:lpstr>Chapter Mapping</vt:lpstr>
      <vt:lpstr>Optimizing Compilers</vt:lpstr>
      <vt:lpstr>Limitations of Optimizing Compilers</vt:lpstr>
      <vt:lpstr>Optimization Blocker: Memory Aliasing</vt:lpstr>
      <vt:lpstr>Optimization Blocker: Procedure Side-Effects</vt:lpstr>
      <vt:lpstr>Machine-Independent Optimizations</vt:lpstr>
      <vt:lpstr>Compiler-Generated Code Motion</vt:lpstr>
      <vt:lpstr>Reduction in Strength</vt:lpstr>
      <vt:lpstr>Make Use of Registers</vt:lpstr>
      <vt:lpstr>Share Common Subexpressions</vt:lpstr>
      <vt:lpstr>Optimization Example:  Vector ADT</vt:lpstr>
      <vt:lpstr>Optimization Example</vt:lpstr>
      <vt:lpstr>Cycles Per Element (CPE)</vt:lpstr>
      <vt:lpstr>Understanding Loop</vt:lpstr>
      <vt:lpstr>Procedure Calls are Expensive</vt:lpstr>
      <vt:lpstr>Move vec_length Call Out of Loop</vt:lpstr>
      <vt:lpstr>Code Motion Example #2</vt:lpstr>
      <vt:lpstr>Lower Case Conversion Performance</vt:lpstr>
      <vt:lpstr>Optimization Blocker: Procedure Calls</vt:lpstr>
      <vt:lpstr>Optimization Blocker: Procedure Calls</vt:lpstr>
      <vt:lpstr>Reduction in Strength</vt:lpstr>
      <vt:lpstr>Eliminate Unneeded Memory Refs</vt:lpstr>
      <vt:lpstr>Memory Accesses are Expensive</vt:lpstr>
      <vt:lpstr>Detecting Unneeded Memory Refs.</vt:lpstr>
      <vt:lpstr>Optimization Blocker: Memory Aliasing</vt:lpstr>
      <vt:lpstr>Optimization Blocker: Memory Aliasing</vt:lpstr>
      <vt:lpstr>Machine-Independent Opt. Summary</vt:lpstr>
      <vt:lpstr>Recap of Machine-independent Optimizations…</vt:lpstr>
      <vt:lpstr>Unoptimized Baseline vs Optimized Code</vt:lpstr>
      <vt:lpstr>General Forms of Combining</vt:lpstr>
      <vt:lpstr>Machine Independent Opt. Results</vt:lpstr>
      <vt:lpstr>Pointer Code</vt:lpstr>
      <vt:lpstr>Pointer vs. Array Code Inner Loops</vt:lpstr>
      <vt:lpstr>Supplementary Slides</vt:lpstr>
      <vt:lpstr>Compiler-Generated Code Motion (-O1)</vt:lpstr>
      <vt:lpstr>Calling Strlen</vt:lpstr>
      <vt:lpstr>Memory Matters</vt:lpstr>
      <vt:lpstr>Memory Aliasing</vt:lpstr>
      <vt:lpstr>Removing Aliasing</vt:lpstr>
      <vt:lpstr>Optimization Blocker: Memory Aliasing</vt:lpstr>
      <vt:lpstr>Exploiting Instruction-Level Parallelism</vt:lpstr>
      <vt:lpstr>Benchmark Computation</vt:lpstr>
      <vt:lpstr>Benchmark Example: Data Type for Vectors</vt:lpstr>
      <vt:lpstr>Cycles Per Element (CPE)</vt:lpstr>
      <vt:lpstr>Benchmark Performance</vt:lpstr>
      <vt:lpstr>Basic Optimizations</vt:lpstr>
      <vt:lpstr>Effect of Basic Optimizations</vt:lpstr>
      <vt:lpstr>Modern CPU Design</vt:lpstr>
      <vt:lpstr>Superscalar Processor</vt:lpstr>
      <vt:lpstr>Pipelined Functional Units</vt:lpstr>
      <vt:lpstr>Haswell CPU</vt:lpstr>
      <vt:lpstr>x86-64 Compilation of Combine4</vt:lpstr>
      <vt:lpstr>Combine4 = Serial Computation (OP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Processor Verification</dc:title>
  <dc:subject>SRC Review Slides</dc:subject>
  <dc:creator>Randal E. Bryant</dc:creator>
  <cp:keywords/>
  <dc:description/>
  <cp:lastModifiedBy>Richard Han</cp:lastModifiedBy>
  <cp:revision>433</cp:revision>
  <cp:lastPrinted>2008-01-08T01:40:44Z</cp:lastPrinted>
  <dcterms:created xsi:type="dcterms:W3CDTF">2012-10-11T05:56:39Z</dcterms:created>
  <dcterms:modified xsi:type="dcterms:W3CDTF">2019-10-21T06:51:42Z</dcterms:modified>
</cp:coreProperties>
</file>