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9" r:id="rId32"/>
    <p:sldId id="290" r:id="rId33"/>
    <p:sldId id="291" r:id="rId34"/>
    <p:sldId id="292" r:id="rId35"/>
    <p:sldId id="293" r:id="rId3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370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84152" y="960197"/>
            <a:ext cx="3117273" cy="3117273"/>
          </a:xfrm>
          <a:custGeom>
            <a:avLst/>
            <a:gdLst/>
            <a:ahLst/>
            <a:cxnLst/>
            <a:rect l="l" t="t" r="r" b="b"/>
            <a:pathLst>
              <a:path w="3117273" h="3117273">
                <a:moveTo>
                  <a:pt x="1558636" y="0"/>
                </a:moveTo>
                <a:cubicBezTo>
                  <a:pt x="2418871" y="0"/>
                  <a:pt x="3117273" y="698402"/>
                  <a:pt x="3117273" y="1558636"/>
                </a:cubicBezTo>
                <a:cubicBezTo>
                  <a:pt x="3117273" y="2418871"/>
                  <a:pt x="2418871" y="3117273"/>
                  <a:pt x="1558636" y="3117273"/>
                </a:cubicBezTo>
                <a:cubicBezTo>
                  <a:pt x="698402" y="3117273"/>
                  <a:pt x="0" y="2418871"/>
                  <a:pt x="0" y="1558636"/>
                </a:cubicBezTo>
                <a:cubicBezTo>
                  <a:pt x="0" y="698402"/>
                  <a:pt x="698402" y="0"/>
                  <a:pt x="1558636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pic>
        <p:nvPicPr>
          <p:cNvPr id="3" name="Image 0" descr="/uploadFile/template/20240531160925A542.jpg"/>
          <p:cNvPicPr>
            <a:picLocks noChangeAspect="1"/>
          </p:cNvPicPr>
          <p:nvPr/>
        </p:nvPicPr>
        <p:blipFill>
          <a:blip r:embed="rId4"/>
          <a:srcRect t="10989" b="34066"/>
          <a:stretch/>
        </p:blipFill>
        <p:spPr>
          <a:xfrm>
            <a:off x="5747912" y="996773"/>
            <a:ext cx="2926080" cy="2926080"/>
          </a:xfrm>
          <a:prstGeom prst="ellipse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151091" y="3865803"/>
            <a:ext cx="423333" cy="423333"/>
          </a:xfrm>
          <a:custGeom>
            <a:avLst/>
            <a:gdLst/>
            <a:ahLst/>
            <a:cxnLst/>
            <a:rect l="l" t="t" r="r" b="b"/>
            <a:pathLst>
              <a:path w="423333" h="423333">
                <a:moveTo>
                  <a:pt x="211667" y="0"/>
                </a:moveTo>
                <a:cubicBezTo>
                  <a:pt x="328489" y="0"/>
                  <a:pt x="423333" y="94845"/>
                  <a:pt x="423333" y="211667"/>
                </a:cubicBezTo>
                <a:cubicBezTo>
                  <a:pt x="423333" y="328489"/>
                  <a:pt x="328489" y="423333"/>
                  <a:pt x="211667" y="423333"/>
                </a:cubicBezTo>
                <a:cubicBezTo>
                  <a:pt x="94845" y="423333"/>
                  <a:pt x="0" y="328489"/>
                  <a:pt x="0" y="211667"/>
                </a:cubicBezTo>
                <a:cubicBezTo>
                  <a:pt x="0" y="94845"/>
                  <a:pt x="94845" y="0"/>
                  <a:pt x="211667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5" name="Shape 2"/>
          <p:cNvSpPr/>
          <p:nvPr/>
        </p:nvSpPr>
        <p:spPr>
          <a:xfrm>
            <a:off x="5247409" y="2518833"/>
            <a:ext cx="211667" cy="211667"/>
          </a:xfrm>
          <a:custGeom>
            <a:avLst/>
            <a:gdLst/>
            <a:ahLst/>
            <a:cxnLst/>
            <a:rect l="l" t="t" r="r" b="b"/>
            <a:pathLst>
              <a:path w="211667" h="211667">
                <a:moveTo>
                  <a:pt x="105833" y="0"/>
                </a:moveTo>
                <a:cubicBezTo>
                  <a:pt x="164244" y="0"/>
                  <a:pt x="211667" y="47422"/>
                  <a:pt x="211667" y="105833"/>
                </a:cubicBezTo>
                <a:cubicBezTo>
                  <a:pt x="211667" y="164244"/>
                  <a:pt x="164244" y="211667"/>
                  <a:pt x="105833" y="211667"/>
                </a:cubicBezTo>
                <a:cubicBezTo>
                  <a:pt x="47422" y="211667"/>
                  <a:pt x="0" y="164244"/>
                  <a:pt x="0" y="105833"/>
                </a:cubicBezTo>
                <a:cubicBezTo>
                  <a:pt x="0" y="47422"/>
                  <a:pt x="47422" y="0"/>
                  <a:pt x="105833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6" name="Shape 3"/>
          <p:cNvSpPr/>
          <p:nvPr/>
        </p:nvSpPr>
        <p:spPr>
          <a:xfrm>
            <a:off x="8151091" y="854364"/>
            <a:ext cx="211667" cy="211667"/>
          </a:xfrm>
          <a:custGeom>
            <a:avLst/>
            <a:gdLst/>
            <a:ahLst/>
            <a:cxnLst/>
            <a:rect l="l" t="t" r="r" b="b"/>
            <a:pathLst>
              <a:path w="211667" h="211667">
                <a:moveTo>
                  <a:pt x="105833" y="0"/>
                </a:moveTo>
                <a:cubicBezTo>
                  <a:pt x="164244" y="0"/>
                  <a:pt x="211667" y="47422"/>
                  <a:pt x="211667" y="105833"/>
                </a:cubicBezTo>
                <a:cubicBezTo>
                  <a:pt x="211667" y="164244"/>
                  <a:pt x="164244" y="211667"/>
                  <a:pt x="105833" y="211667"/>
                </a:cubicBezTo>
                <a:cubicBezTo>
                  <a:pt x="47422" y="211667"/>
                  <a:pt x="0" y="164244"/>
                  <a:pt x="0" y="105833"/>
                </a:cubicBezTo>
                <a:cubicBezTo>
                  <a:pt x="0" y="47422"/>
                  <a:pt x="47422" y="0"/>
                  <a:pt x="105833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7" name="Shape 4"/>
          <p:cNvSpPr/>
          <p:nvPr/>
        </p:nvSpPr>
        <p:spPr>
          <a:xfrm flipH="1">
            <a:off x="966823" y="274320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 flipH="1">
            <a:off x="735989" y="274320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 flipH="1">
            <a:off x="505154" y="274320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 flipH="1">
            <a:off x="274320" y="274320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1" name="Text 8"/>
          <p:cNvSpPr/>
          <p:nvPr/>
        </p:nvSpPr>
        <p:spPr>
          <a:xfrm>
            <a:off x="505154" y="1246593"/>
            <a:ext cx="5178808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Faculté des Sciences et Technologie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2229657" y="1773920"/>
            <a:ext cx="1295421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SYSTEMES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552401" y="2814243"/>
            <a:ext cx="4906675" cy="1084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Soumis au chargé de cours : Ismael SAINT AMOUR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80000"/>
              </a:lnSpc>
              <a:spcBef>
                <a:spcPts val="375"/>
              </a:spcBef>
            </a:pPr>
            <a:endParaRPr lang="en-US" sz="1500" dirty="0"/>
          </a:p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Préparé par Jameson DOMINIQUE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3691047" y="4289136"/>
            <a:ext cx="398583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 : 23 Février 2025</a:t>
            </a:r>
            <a:endParaRPr lang="en-US" sz="1500" dirty="0"/>
          </a:p>
        </p:txBody>
      </p:sp>
      <p:pic>
        <p:nvPicPr>
          <p:cNvPr id="15" name="Image 1" descr="/pptUploadFile/1740336465880707459/39cdcc39a9314b45a55f2bb578bbb612_20250224032830A35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136" y="220875"/>
            <a:ext cx="2029968" cy="969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8288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Installer les outils réseau essentiels comme nettools et dnsutils.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22960" y="921296"/>
            <a:ext cx="29260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Installation d'outils réseau essentiels pour la configuration de Ubuntu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98578" y="1532582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L'installation de nettools et dnsutils est cruciale pour gérer la connectivité réseau sur Ubuntu, facilitant ainsi des diagnostics précis.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598578" y="102366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7" name="Text 4"/>
          <p:cNvSpPr/>
          <p:nvPr/>
        </p:nvSpPr>
        <p:spPr>
          <a:xfrm>
            <a:off x="5182770" y="923544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Mise à jour et vérification de l'installation des paquets requis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958388" y="1356740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recommandé d'exécuter des commandes d'update avant l'installation des paquets pour assurer que la dernière version soit utilisée.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4958388" y="102595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822960" y="3042812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Optimisation de l'espace disque après l'installation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598578" y="3476008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Après l'installation de nouveaux paquets, il est important de vérifier et d'optimiser l'espace disque pour maintenir la performance du système.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598578" y="3145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3" name="Text 10"/>
          <p:cNvSpPr/>
          <p:nvPr/>
        </p:nvSpPr>
        <p:spPr>
          <a:xfrm>
            <a:off x="5182770" y="3045060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 l'installation des outils réseau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4958388" y="3476008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des commandes comme 'apt list' pour s'assurer que les paquets requis sont installés et à jour est une bonne pratique.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4958388" y="314743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Exécuter des mises à jour pour un système Ubuntu sécurisé.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0732"/>
            <a:ext cx="2854757" cy="341278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040642" y="103993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60104" y="1094801"/>
            <a:ext cx="509716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3651704" y="1030047"/>
            <a:ext cx="457200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des mises à jour régulières pour la sécurité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651704" y="1372514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mises à jour régulières de votre système Ubuntu garantissent que vous bénéficiez des dernières fonctionnalités et corrections de sécurité.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3040642" y="238374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060104" y="2438609"/>
            <a:ext cx="509716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3651704" y="2326475"/>
            <a:ext cx="457200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des paquets pouvant être mis à niveau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3651704" y="2668219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la commande 'apt list --upgradable' pour visualiser les paquets qui nécessitent des mises à jour est essentiel dans le cadre de la maintenance.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3040642" y="362285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3060301" y="3677717"/>
            <a:ext cx="509321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3651704" y="3678135"/>
            <a:ext cx="457200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Procédure d'exécution des mises à jour sur Ubuntu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3651704" y="4020617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Pour exécuter les mises à jour, la commande 'sudo apt upgrade' doit être utilisée pour appliquer toutes les mises à jour disponibles.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8594982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7" name="Shape 14"/>
          <p:cNvSpPr/>
          <p:nvPr/>
        </p:nvSpPr>
        <p:spPr>
          <a:xfrm>
            <a:off x="8364148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18" name="Shape 15"/>
          <p:cNvSpPr/>
          <p:nvPr/>
        </p:nvSpPr>
        <p:spPr>
          <a:xfrm>
            <a:off x="8133313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7902479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Vérifier l'installation des paquets requis pour la configuration réseau.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81799" y="942128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7499" y="1082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91322" y="942128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823DCD"/>
          </a:solidFill>
          <a:ln/>
        </p:spPr>
      </p:sp>
      <p:sp>
        <p:nvSpPr>
          <p:cNvPr id="6" name="Shape 4"/>
          <p:cNvSpPr/>
          <p:nvPr/>
        </p:nvSpPr>
        <p:spPr>
          <a:xfrm>
            <a:off x="4477022" y="10716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77022" y="144847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14125" y="2981221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823DCD"/>
          </a:solidFill>
          <a:ln/>
        </p:spPr>
      </p:sp>
      <p:sp>
        <p:nvSpPr>
          <p:cNvPr id="9" name="Shape 7"/>
          <p:cNvSpPr/>
          <p:nvPr/>
        </p:nvSpPr>
        <p:spPr>
          <a:xfrm>
            <a:off x="1118113" y="31385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18113" y="389224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1118113" y="351540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272518" y="2981221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154830" y="3138156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154830" y="3891843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5154830" y="3515000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5154830" y="4268687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41578" y="941832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Révision des paquets installés pour la configuration réseau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41819" y="1343666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Une vérification systématique des paquets afin de s'assurer qu'ils répondent aux exigences de votre configuration réseau est nécessaire.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751342" y="942128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 commandes pour vérifier l'état des paquets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751342" y="1343666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À l'aide de commandes comme 'dpkg -l', vous pouvez voir tous les paquets installés et leur statut.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374145" y="2981327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vérifier les dépendances des paquets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374145" y="3323231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Vérifier les dépendances peut prévenir des problèmes futurs lors de la configuration ou de l'utilisation des outils réseau.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5478019" y="2981221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Diagnostic des problèmes d'installation de paquets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5478258" y="3323207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cas de problème d'installation, utiliser 'apt error logs' peut aider à identifier les causes sous-jacentes.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Configuration de l'Adresse IP Statique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3b3cef09f3a347168254b31f9b3dec1f_20250224022410A94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2772781"/>
          </a:xfrm>
          <a:prstGeom prst="rect">
            <a:avLst/>
          </a:prstGeom>
        </p:spPr>
      </p:pic>
      <p:pic>
        <p:nvPicPr>
          <p:cNvPr id="3" name="Image 1" descr="/pptUploadFile/1740336465880707459/95171805276b486e8ef1452548e6d68b_20250224022444A96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0"/>
            <a:ext cx="4572000" cy="2772781"/>
          </a:xfrm>
          <a:prstGeom prst="rect">
            <a:avLst/>
          </a:prstGeom>
        </p:spPr>
      </p:pic>
      <p:pic>
        <p:nvPicPr>
          <p:cNvPr id="4" name="Image 2" descr="/pptUploadFile/1740336465880707459/07840e63d4924a7bbbbc11214c13ea55_20250224022509A96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72781"/>
            <a:ext cx="9144000" cy="23707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925A5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42880" y="0"/>
            <a:ext cx="320112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942880" y="0"/>
            <a:ext cx="3201120" cy="5143500"/>
          </a:xfrm>
          <a:custGeom>
            <a:avLst/>
            <a:gdLst/>
            <a:ahLst/>
            <a:cxnLst/>
            <a:rect l="l" t="t" r="r" b="b"/>
            <a:pathLst>
              <a:path w="3201120" h="5143500">
                <a:moveTo>
                  <a:pt x="0" y="0"/>
                </a:moveTo>
                <a:lnTo>
                  <a:pt x="3201120" y="0"/>
                </a:lnTo>
                <a:lnTo>
                  <a:pt x="320112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Modifier correctement le fichier de configuration réseau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35665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332817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464955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823DCD"/>
            </a:solidFill>
            <a:prstDash val="solid"/>
            <a:headEnd type="none"/>
            <a:tailEnd type="arrow"/>
          </a:ln>
        </p:spPr>
      </p:sp>
      <p:sp>
        <p:nvSpPr>
          <p:cNvPr id="8" name="Shape 5"/>
          <p:cNvSpPr/>
          <p:nvPr/>
        </p:nvSpPr>
        <p:spPr>
          <a:xfrm>
            <a:off x="2063788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4230551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10" name="Shape 7"/>
          <p:cNvSpPr/>
          <p:nvPr/>
        </p:nvSpPr>
        <p:spPr>
          <a:xfrm>
            <a:off x="3794760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5928579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72349D"/>
            </a:solidFill>
            <a:prstDash val="solid"/>
            <a:headEnd type="none"/>
            <a:tailEnd type="arrow"/>
          </a:ln>
        </p:spPr>
      </p:sp>
      <p:sp>
        <p:nvSpPr>
          <p:cNvPr id="12" name="Shape 9"/>
          <p:cNvSpPr/>
          <p:nvPr/>
        </p:nvSpPr>
        <p:spPr>
          <a:xfrm>
            <a:off x="5525732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72349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33200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2664171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4428086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126114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735665" y="3261029"/>
            <a:ext cx="29260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 des fichiers de configuration réseau sur Ubuntu pour assurer la sécurité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35665" y="3952199"/>
            <a:ext cx="29260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essentiel de gérer les fichiers de configuration réseau avec soin afin d'éviter les accès non autorisés et de garantir l'intégrité du système.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2481657" y="842735"/>
            <a:ext cx="29260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des outils de configuration et de gestion du réseau sur Ubuntu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2481657" y="1398661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outils comme netplan et systemd facilitent la gestion du réseau, permettant une configuration efficace des interfaces réseau.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4230551" y="3261029"/>
            <a:ext cx="29260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Précautions à prendre lors de la modification des fichiers de configuration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4230551" y="3883954"/>
            <a:ext cx="29260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Toujours sauvegarder les fichiers de configuration avant toute modification pour éviter des erreurs susceptibles de bloquer l'accès au réseau.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5928970" y="842735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Normes de sécurité pour les fichiers de configuration réseau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5928970" y="1307221"/>
            <a:ext cx="292608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Respecter les bonnes pratiques de sécurité, comme restreindre les permissions d'accès aux fichiers de configuration, est crucial pour la protection des données.</a:t>
            </a: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Vérifier et appliquer les changements de configuration IP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4864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8328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5" name="Shape 3"/>
          <p:cNvSpPr/>
          <p:nvPr/>
        </p:nvSpPr>
        <p:spPr>
          <a:xfrm>
            <a:off x="630936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15530" y="1046730"/>
            <a:ext cx="1152221" cy="1152221"/>
          </a:xfrm>
          <a:custGeom>
            <a:avLst/>
            <a:gdLst/>
            <a:ahLst/>
            <a:cxnLst/>
            <a:rect l="l" t="t" r="r" b="b"/>
            <a:pathLst>
              <a:path w="1152221" h="1152221">
                <a:moveTo>
                  <a:pt x="576110" y="0"/>
                </a:moveTo>
                <a:cubicBezTo>
                  <a:pt x="894075" y="0"/>
                  <a:pt x="1152221" y="258146"/>
                  <a:pt x="1152221" y="576110"/>
                </a:cubicBezTo>
                <a:cubicBezTo>
                  <a:pt x="1152221" y="894075"/>
                  <a:pt x="894075" y="1152221"/>
                  <a:pt x="576110" y="1152221"/>
                </a:cubicBezTo>
                <a:cubicBezTo>
                  <a:pt x="258146" y="1152221"/>
                  <a:pt x="0" y="894075"/>
                  <a:pt x="0" y="576110"/>
                </a:cubicBezTo>
                <a:cubicBezTo>
                  <a:pt x="0" y="258146"/>
                  <a:pt x="258146" y="0"/>
                  <a:pt x="57611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7" name="Image 0" descr="/uploadFile/template/20240531160925A542.jpg"/>
          <p:cNvPicPr>
            <a:picLocks noChangeAspect="1"/>
          </p:cNvPicPr>
          <p:nvPr/>
        </p:nvPicPr>
        <p:blipFill>
          <a:blip r:embed="rId4"/>
          <a:srcRect t="10989" b="34066"/>
          <a:stretch/>
        </p:blipFill>
        <p:spPr>
          <a:xfrm>
            <a:off x="1139205" y="1070405"/>
            <a:ext cx="1104869" cy="1104869"/>
          </a:xfrm>
          <a:prstGeom prst="ellipse">
            <a:avLst/>
          </a:prstGeom>
        </p:spPr>
      </p:pic>
      <p:sp>
        <p:nvSpPr>
          <p:cNvPr id="8" name="Text 5"/>
          <p:cNvSpPr/>
          <p:nvPr/>
        </p:nvSpPr>
        <p:spPr>
          <a:xfrm>
            <a:off x="548640" y="2234346"/>
            <a:ext cx="2286000" cy="9289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des configurations réseau après modification sur Ubuntu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548640" y="2976335"/>
            <a:ext cx="228600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la commande 'netplan apply' pour appliquer les changements de configuration réseau sans redémarrer le système.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3895344" y="946184"/>
            <a:ext cx="1353312" cy="1353312"/>
          </a:xfrm>
          <a:custGeom>
            <a:avLst/>
            <a:gdLst/>
            <a:ahLst/>
            <a:cxnLst/>
            <a:rect l="l" t="t" r="r" b="b"/>
            <a:pathLst>
              <a:path w="1353312" h="1353312">
                <a:moveTo>
                  <a:pt x="676656" y="0"/>
                </a:moveTo>
                <a:cubicBezTo>
                  <a:pt x="1050113" y="0"/>
                  <a:pt x="1353312" y="303199"/>
                  <a:pt x="1353312" y="676656"/>
                </a:cubicBezTo>
                <a:cubicBezTo>
                  <a:pt x="1353312" y="1050113"/>
                  <a:pt x="1050113" y="1353312"/>
                  <a:pt x="676656" y="1353312"/>
                </a:cubicBezTo>
                <a:cubicBezTo>
                  <a:pt x="303199" y="1353312"/>
                  <a:pt x="0" y="1050113"/>
                  <a:pt x="0" y="676656"/>
                </a:cubicBezTo>
                <a:cubicBezTo>
                  <a:pt x="0" y="303199"/>
                  <a:pt x="303199" y="0"/>
                  <a:pt x="676656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pic>
        <p:nvPicPr>
          <p:cNvPr id="11" name="Image 1" descr="/uploadFile/template/20240531160925A542.jpg"/>
          <p:cNvPicPr>
            <a:picLocks noChangeAspect="1"/>
          </p:cNvPicPr>
          <p:nvPr/>
        </p:nvPicPr>
        <p:blipFill>
          <a:blip r:embed="rId4"/>
          <a:srcRect t="44751"/>
          <a:stretch/>
        </p:blipFill>
        <p:spPr>
          <a:xfrm>
            <a:off x="3931920" y="982760"/>
            <a:ext cx="1280160" cy="1280160"/>
          </a:xfrm>
          <a:prstGeom prst="ellipse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383280" y="2233956"/>
            <a:ext cx="228600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vérifier les changements de configuration IP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3383280" y="2766853"/>
            <a:ext cx="2286000" cy="10972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Après toute modification, il est impératif de vérifier que les paramètres IP sont appliqués correctement pour maintenir la connectivité.</a:t>
            </a:r>
            <a:endParaRPr lang="en-US" sz="1500" dirty="0"/>
          </a:p>
        </p:txBody>
      </p:sp>
      <p:sp>
        <p:nvSpPr>
          <p:cNvPr id="14" name="Shape 10"/>
          <p:cNvSpPr/>
          <p:nvPr/>
        </p:nvSpPr>
        <p:spPr>
          <a:xfrm>
            <a:off x="6881060" y="1051540"/>
            <a:ext cx="1142600" cy="1142600"/>
          </a:xfrm>
          <a:custGeom>
            <a:avLst/>
            <a:gdLst/>
            <a:ahLst/>
            <a:cxnLst/>
            <a:rect l="l" t="t" r="r" b="b"/>
            <a:pathLst>
              <a:path w="1142600" h="1142600">
                <a:moveTo>
                  <a:pt x="571300" y="0"/>
                </a:moveTo>
                <a:cubicBezTo>
                  <a:pt x="886609" y="0"/>
                  <a:pt x="1142600" y="255991"/>
                  <a:pt x="1142600" y="571300"/>
                </a:cubicBezTo>
                <a:cubicBezTo>
                  <a:pt x="1142600" y="886609"/>
                  <a:pt x="886609" y="1142600"/>
                  <a:pt x="571300" y="1142600"/>
                </a:cubicBezTo>
                <a:cubicBezTo>
                  <a:pt x="255991" y="1142600"/>
                  <a:pt x="0" y="886609"/>
                  <a:pt x="0" y="571300"/>
                </a:cubicBezTo>
                <a:cubicBezTo>
                  <a:pt x="0" y="255991"/>
                  <a:pt x="255991" y="0"/>
                  <a:pt x="57130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5" name="Image 2" descr="/uploadFile/template/20240531160058A513.jpg"/>
          <p:cNvPicPr>
            <a:picLocks noChangeAspect="1"/>
          </p:cNvPicPr>
          <p:nvPr/>
        </p:nvPicPr>
        <p:blipFill>
          <a:blip r:embed="rId5"/>
          <a:srcRect l="8466" r="38624" b="5660"/>
          <a:stretch/>
        </p:blipFill>
        <p:spPr>
          <a:xfrm>
            <a:off x="6904538" y="1075018"/>
            <a:ext cx="1095644" cy="1095644"/>
          </a:xfrm>
          <a:prstGeom prst="ellipse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309360" y="2234346"/>
            <a:ext cx="228600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Dépannage des problèmes de configuration IP sur Ubuntu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6309360" y="2767051"/>
            <a:ext cx="228600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des outils comme 'ip a' et 'ip route' permet de diagnostiquer les problèmes de configuration IP rapidement.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8288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Assurer la sécurité des permissions des fichiers de configuration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22960" y="921296"/>
            <a:ext cx="2926080" cy="74237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Stratégies de sécurité pour la gestion des permissions des fichiers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98578" y="1479471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crucial de configurer les permissions des fichiers de manière restrictive pour protéger les informations sensibles contre les accès non autorisés.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598578" y="102366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7" name="Text 4"/>
          <p:cNvSpPr/>
          <p:nvPr/>
        </p:nvSpPr>
        <p:spPr>
          <a:xfrm>
            <a:off x="5182770" y="923544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Meilleures pratiques de gestion des permissions sur Ubuntu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958388" y="1267695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des commandes comme 'chmod' pour modifier les permissions et 'chown' pour assigner les propriétaires des fichiers de configuration.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4958388" y="102595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822960" y="3042812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 régulier des permissions des fichiers de configuration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598578" y="3386963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 audit régulier permet de s'assurer que les permissions restent conformes aux politiques de sécurité établies.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598578" y="3145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3" name="Text 10"/>
          <p:cNvSpPr/>
          <p:nvPr/>
        </p:nvSpPr>
        <p:spPr>
          <a:xfrm>
            <a:off x="5182770" y="3045060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Sensibilisation à la sécurité des fichiers de configuration réseau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4958388" y="3389211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Former les utilisateurs à l'importance de la sécurité des fichiers de configuration est essentiel pour prévenir les incidents de sécurité.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4958388" y="314743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Configuration DHCP et Vérification</a:t>
            </a: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0e8972b3dbb54464be09fa36bf5de891_20250224023349A13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" y="0"/>
            <a:ext cx="9144000" cy="2524823"/>
          </a:xfrm>
          <a:prstGeom prst="rect">
            <a:avLst/>
          </a:prstGeom>
        </p:spPr>
      </p:pic>
      <p:pic>
        <p:nvPicPr>
          <p:cNvPr id="3" name="Image 1" descr="/pptUploadFile/1740336465880707459/6b9f9b9beb964f41b972a24791304d13_20250224023407A14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" y="2524823"/>
            <a:ext cx="4357121" cy="2524840"/>
          </a:xfrm>
          <a:prstGeom prst="rect">
            <a:avLst/>
          </a:prstGeom>
        </p:spPr>
      </p:pic>
      <p:pic>
        <p:nvPicPr>
          <p:cNvPr id="4" name="Image 2" descr="/pptUploadFile/1740336465880707459/acd327b109484ada8b9ab95949e44e24_20250224023452A15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636" y="2524823"/>
            <a:ext cx="4762478" cy="2524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71715" y="1566367"/>
            <a:ext cx="6400800" cy="2011680"/>
          </a:xfrm>
          <a:custGeom>
            <a:avLst/>
            <a:gdLst/>
            <a:ahLst/>
            <a:cxnLst/>
            <a:rect l="l" t="t" r="r" b="b"/>
            <a:pathLst>
              <a:path w="6400800" h="2011680">
                <a:moveTo>
                  <a:pt x="70409" y="0"/>
                </a:moveTo>
                <a:lnTo>
                  <a:pt x="6330391" y="0"/>
                </a:lnTo>
                <a:quadBezTo>
                  <a:pt x="6400800" y="0"/>
                  <a:pt x="6400800" y="70409"/>
                </a:quadBezTo>
                <a:lnTo>
                  <a:pt x="6400800" y="1941271"/>
                </a:lnTo>
                <a:quadBezTo>
                  <a:pt x="6400800" y="2011680"/>
                  <a:pt x="6330391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561E3B">
              <a:alpha val="9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1309261" y="1951870"/>
            <a:ext cx="6525479" cy="10607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Réseau sur Ubuntu et Dépannage des Problèmes Réseau</a:t>
            </a:r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Configurer l'acquisition d'adresse IP via DHCP.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81799" y="942128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7499" y="108265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91322" y="942128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823DCD"/>
          </a:solidFill>
          <a:ln/>
        </p:spPr>
      </p:sp>
      <p:sp>
        <p:nvSpPr>
          <p:cNvPr id="6" name="Shape 4"/>
          <p:cNvSpPr/>
          <p:nvPr/>
        </p:nvSpPr>
        <p:spPr>
          <a:xfrm>
            <a:off x="4477022" y="107163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77022" y="144847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14125" y="2981221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823DCD"/>
          </a:solidFill>
          <a:ln/>
        </p:spPr>
      </p:sp>
      <p:sp>
        <p:nvSpPr>
          <p:cNvPr id="9" name="Shape 7"/>
          <p:cNvSpPr/>
          <p:nvPr/>
        </p:nvSpPr>
        <p:spPr>
          <a:xfrm>
            <a:off x="1118113" y="313856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18113" y="389224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1118113" y="351540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114300" y="0"/>
                </a:moveTo>
                <a:cubicBezTo>
                  <a:pt x="177384" y="0"/>
                  <a:pt x="228600" y="51216"/>
                  <a:pt x="228600" y="114300"/>
                </a:cubicBezTo>
                <a:cubicBezTo>
                  <a:pt x="228600" y="177384"/>
                  <a:pt x="177384" y="228600"/>
                  <a:pt x="114300" y="228600"/>
                </a:cubicBezTo>
                <a:cubicBezTo>
                  <a:pt x="51216" y="228600"/>
                  <a:pt x="0" y="177384"/>
                  <a:pt x="0" y="114300"/>
                </a:cubicBezTo>
                <a:cubicBezTo>
                  <a:pt x="0" y="51216"/>
                  <a:pt x="51216" y="0"/>
                  <a:pt x="114300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272518" y="2981221"/>
            <a:ext cx="3131820" cy="1645920"/>
          </a:xfrm>
          <a:custGeom>
            <a:avLst/>
            <a:gdLst/>
            <a:ahLst/>
            <a:cxnLst/>
            <a:rect l="l" t="t" r="r" b="b"/>
            <a:pathLst>
              <a:path w="3131820" h="1645920">
                <a:moveTo>
                  <a:pt x="80149" y="0"/>
                </a:moveTo>
                <a:lnTo>
                  <a:pt x="3051671" y="0"/>
                </a:lnTo>
                <a:quadBezTo>
                  <a:pt x="3131820" y="0"/>
                  <a:pt x="3131820" y="80149"/>
                </a:quadBezTo>
                <a:lnTo>
                  <a:pt x="3131820" y="1565771"/>
                </a:lnTo>
                <a:quadBezTo>
                  <a:pt x="3131820" y="1645920"/>
                  <a:pt x="3051671" y="1645920"/>
                </a:quadBezTo>
                <a:lnTo>
                  <a:pt x="80149" y="1645920"/>
                </a:lnTo>
                <a:quadBezTo>
                  <a:pt x="0" y="1645920"/>
                  <a:pt x="0" y="1565771"/>
                </a:quadBezTo>
                <a:lnTo>
                  <a:pt x="0" y="80149"/>
                </a:lnTo>
                <a:quadBezTo>
                  <a:pt x="0" y="0"/>
                  <a:pt x="80149" y="0"/>
                </a:quad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5154830" y="3138156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154830" y="3891843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5154830" y="3515000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5154830" y="4268687"/>
            <a:ext cx="235376" cy="228600"/>
          </a:xfrm>
          <a:custGeom>
            <a:avLst/>
            <a:gdLst/>
            <a:ahLst/>
            <a:cxnLst/>
            <a:rect l="l" t="t" r="r" b="b"/>
            <a:pathLst>
              <a:path w="235376" h="228600">
                <a:moveTo>
                  <a:pt x="117688" y="0"/>
                </a:moveTo>
                <a:cubicBezTo>
                  <a:pt x="182641" y="0"/>
                  <a:pt x="235376" y="51216"/>
                  <a:pt x="235376" y="114300"/>
                </a:cubicBezTo>
                <a:cubicBezTo>
                  <a:pt x="235376" y="177384"/>
                  <a:pt x="182641" y="228600"/>
                  <a:pt x="117688" y="228600"/>
                </a:cubicBezTo>
                <a:cubicBezTo>
                  <a:pt x="52734" y="228600"/>
                  <a:pt x="0" y="177384"/>
                  <a:pt x="0" y="114300"/>
                </a:cubicBezTo>
                <a:cubicBezTo>
                  <a:pt x="0" y="51216"/>
                  <a:pt x="52734" y="0"/>
                  <a:pt x="117688" y="0"/>
                </a:cubicBez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41578" y="941832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de DHCP sur Ubuntu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41819" y="1284032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Configurer le système pour obtenir une adresse IP automatiquement via DHCP, facilitant la gestion des réseaux.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751342" y="942128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Analyser les configurations de dhclient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751342" y="1284032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dhclient pour gérer les paramètres de réseau et résoudre les erreurs potentielles lors de l'acquisition d'adresses IP.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374145" y="2981327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des permissions des fichiers de configuration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374145" y="3323231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Assurer que les fichiers de configuration de DHCP ont des permissions appropriées pour éviter les risques de sécurité.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5478019" y="2981221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Résolution des problèmes d'acquisition d'adresse IP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5478258" y="3323207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Identifier et corriger les problèmes pouvant empêcher l'acquisition d'une adresse IP par le système.</a:t>
            </a: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925A5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0"/>
            <a:ext cx="2854757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854757" cy="5143500"/>
          </a:xfrm>
          <a:custGeom>
            <a:avLst/>
            <a:gdLst/>
            <a:ahLst/>
            <a:cxnLst/>
            <a:rect l="l" t="t" r="r" b="b"/>
            <a:pathLst>
              <a:path w="2854757" h="5143500">
                <a:moveTo>
                  <a:pt x="0" y="0"/>
                </a:moveTo>
                <a:lnTo>
                  <a:pt x="2854757" y="0"/>
                </a:lnTo>
                <a:lnTo>
                  <a:pt x="285475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3266588" y="499403"/>
            <a:ext cx="1005840" cy="1005840"/>
          </a:xfrm>
          <a:custGeom>
            <a:avLst/>
            <a:gdLst/>
            <a:ahLst/>
            <a:cxnLst/>
            <a:rect l="l" t="t" r="r" b="b"/>
            <a:pathLst>
              <a:path w="1005840" h="1005840">
                <a:moveTo>
                  <a:pt x="502920" y="0"/>
                </a:moveTo>
                <a:cubicBezTo>
                  <a:pt x="780489" y="0"/>
                  <a:pt x="1005840" y="225351"/>
                  <a:pt x="1005840" y="502920"/>
                </a:cubicBezTo>
                <a:cubicBezTo>
                  <a:pt x="1005840" y="780489"/>
                  <a:pt x="780489" y="1005840"/>
                  <a:pt x="502920" y="1005840"/>
                </a:cubicBezTo>
                <a:cubicBezTo>
                  <a:pt x="225351" y="1005840"/>
                  <a:pt x="0" y="780489"/>
                  <a:pt x="0" y="502920"/>
                </a:cubicBezTo>
                <a:cubicBezTo>
                  <a:pt x="0" y="225351"/>
                  <a:pt x="225351" y="0"/>
                  <a:pt x="50292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5" name="Image 1" descr="/uploadFile/template/20240531160058A513.jpg"/>
          <p:cNvPicPr>
            <a:picLocks noChangeAspect="1"/>
          </p:cNvPicPr>
          <p:nvPr/>
        </p:nvPicPr>
        <p:blipFill>
          <a:blip r:embed="rId4"/>
          <a:srcRect l="10510" r="59459" b="46809"/>
          <a:stretch/>
        </p:blipFill>
        <p:spPr>
          <a:xfrm>
            <a:off x="3330245" y="563130"/>
            <a:ext cx="877824" cy="877824"/>
          </a:xfrm>
          <a:prstGeom prst="ellipse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47956" y="294451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Comprendre les messages d'erreur de dhclient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4447956" y="791885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447956" y="792151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Interpréter les avertissements et erreurs générés par dhclient pour améliorer la configuration réseau.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3175148" y="1977390"/>
            <a:ext cx="1188720" cy="1188720"/>
          </a:xfrm>
          <a:custGeom>
            <a:avLst/>
            <a:gdLst/>
            <a:ahLst/>
            <a:cxnLst/>
            <a:rect l="l" t="t" r="r" b="b"/>
            <a:pathLst>
              <a:path w="1188720" h="1188720">
                <a:moveTo>
                  <a:pt x="594360" y="0"/>
                </a:moveTo>
                <a:cubicBezTo>
                  <a:pt x="922396" y="0"/>
                  <a:pt x="1188720" y="266324"/>
                  <a:pt x="1188720" y="594360"/>
                </a:cubicBezTo>
                <a:cubicBezTo>
                  <a:pt x="1188720" y="922396"/>
                  <a:pt x="922396" y="1188720"/>
                  <a:pt x="594360" y="1188720"/>
                </a:cubicBezTo>
                <a:cubicBezTo>
                  <a:pt x="266324" y="1188720"/>
                  <a:pt x="0" y="922396"/>
                  <a:pt x="0" y="594360"/>
                </a:cubicBezTo>
                <a:cubicBezTo>
                  <a:pt x="0" y="266324"/>
                  <a:pt x="266324" y="0"/>
                  <a:pt x="59436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0" name="Image 2" descr="/uploadFile/template/20240531160058A513.jpg"/>
          <p:cNvPicPr>
            <a:picLocks noChangeAspect="1"/>
          </p:cNvPicPr>
          <p:nvPr/>
        </p:nvPicPr>
        <p:blipFill>
          <a:blip r:embed="rId4"/>
          <a:srcRect l="62462" t="46809" r="7508"/>
          <a:stretch/>
        </p:blipFill>
        <p:spPr>
          <a:xfrm flipV="1">
            <a:off x="3239156" y="2041398"/>
            <a:ext cx="1060704" cy="1060704"/>
          </a:xfrm>
          <a:prstGeom prst="ellipse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4447956" y="2360967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2" name="Text 7"/>
          <p:cNvSpPr/>
          <p:nvPr/>
        </p:nvSpPr>
        <p:spPr>
          <a:xfrm>
            <a:off x="4447956" y="2370111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Appliquer des outils comme 'ip' et 'ifconfig' pour analyser l'état des connexions réseau et des interfaces.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4447956" y="1872357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des outils de diagnostic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4447956" y="3433255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 l'état des interfaces réseau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4447956" y="3934649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4447956" y="3934649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'systemctl' pour vérifier que les services réseau sont actifs et fonctionner correctement.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3266588" y="3638257"/>
            <a:ext cx="1005840" cy="1005840"/>
          </a:xfrm>
          <a:custGeom>
            <a:avLst/>
            <a:gdLst/>
            <a:ahLst/>
            <a:cxnLst/>
            <a:rect l="l" t="t" r="r" b="b"/>
            <a:pathLst>
              <a:path w="1005840" h="1005840">
                <a:moveTo>
                  <a:pt x="502920" y="0"/>
                </a:moveTo>
                <a:cubicBezTo>
                  <a:pt x="780489" y="0"/>
                  <a:pt x="1005840" y="225351"/>
                  <a:pt x="1005840" y="502920"/>
                </a:cubicBezTo>
                <a:cubicBezTo>
                  <a:pt x="1005840" y="780489"/>
                  <a:pt x="780489" y="1005840"/>
                  <a:pt x="502920" y="1005840"/>
                </a:cubicBezTo>
                <a:cubicBezTo>
                  <a:pt x="225351" y="1005840"/>
                  <a:pt x="0" y="780489"/>
                  <a:pt x="0" y="502920"/>
                </a:cubicBezTo>
                <a:cubicBezTo>
                  <a:pt x="0" y="225351"/>
                  <a:pt x="225351" y="0"/>
                  <a:pt x="50292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8" name="Image 3" descr="/uploadFile/template/20240531160058A513.jpg"/>
          <p:cNvPicPr>
            <a:picLocks noChangeAspect="1"/>
          </p:cNvPicPr>
          <p:nvPr/>
        </p:nvPicPr>
        <p:blipFill>
          <a:blip r:embed="rId4"/>
          <a:srcRect l="57658" t="3723" r="12312" b="43085"/>
          <a:stretch/>
        </p:blipFill>
        <p:spPr>
          <a:xfrm>
            <a:off x="3330596" y="3702265"/>
            <a:ext cx="877824" cy="877824"/>
          </a:xfrm>
          <a:prstGeom prst="ellipse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294437" y="1602486"/>
            <a:ext cx="2560320" cy="14630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Analyser les configurations de dhclient pour identifier les problèmes.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925A54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42880" y="0"/>
            <a:ext cx="320112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942880" y="0"/>
            <a:ext cx="3201120" cy="5143500"/>
          </a:xfrm>
          <a:custGeom>
            <a:avLst/>
            <a:gdLst/>
            <a:ahLst/>
            <a:cxnLst/>
            <a:rect l="l" t="t" r="r" b="b"/>
            <a:pathLst>
              <a:path w="3201120" h="5143500">
                <a:moveTo>
                  <a:pt x="0" y="0"/>
                </a:moveTo>
                <a:lnTo>
                  <a:pt x="3201120" y="0"/>
                </a:lnTo>
                <a:lnTo>
                  <a:pt x="320112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Vérifier la connectivité et l'état de l'interface réseau.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35665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332817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2464955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823DCD"/>
            </a:solidFill>
            <a:prstDash val="solid"/>
            <a:headEnd type="none"/>
            <a:tailEnd type="arrow"/>
          </a:ln>
        </p:spPr>
      </p:sp>
      <p:sp>
        <p:nvSpPr>
          <p:cNvPr id="8" name="Shape 5"/>
          <p:cNvSpPr/>
          <p:nvPr/>
        </p:nvSpPr>
        <p:spPr>
          <a:xfrm>
            <a:off x="2063788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4230551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10" name="Shape 7"/>
          <p:cNvSpPr/>
          <p:nvPr/>
        </p:nvSpPr>
        <p:spPr>
          <a:xfrm>
            <a:off x="3794760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5928579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72349D"/>
            </a:solidFill>
            <a:prstDash val="solid"/>
            <a:headEnd type="none"/>
            <a:tailEnd type="arrow"/>
          </a:ln>
        </p:spPr>
      </p:sp>
      <p:sp>
        <p:nvSpPr>
          <p:cNvPr id="12" name="Shape 9"/>
          <p:cNvSpPr/>
          <p:nvPr/>
        </p:nvSpPr>
        <p:spPr>
          <a:xfrm>
            <a:off x="5525732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72349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33200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2664171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4428086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126114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735665" y="3261029"/>
            <a:ext cx="29260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Tester la connectivité avec ping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35665" y="3602442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la commande ping pour vérifier que le système peut communiquer avec d'autres hôtes sur le réseau.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2481657" y="842735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Analyser le chemin des paquets avec traceroute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2481682" y="1184148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traceroute pour déterminer le chemin emprunté par les paquets et identifier les points de défaillance.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4230551" y="3261029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Évaluer l'état des interfaces avec 'ip a show'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4230551" y="3602442"/>
            <a:ext cx="29260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Obtenir des détails sur les interfaces réseau, leur état et les adresses IP assignées.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5928970" y="842735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Examiner les connexions réseau avec netstat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5928579" y="1184148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netstat pour surveiller les connexions réseau et diagnostiquer des problèmes de connectivité.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 Configuration et Vérification DNS</a:t>
            </a:r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203f52fc7cad409dbdd1b88ba7367336_20250224023707A19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742186" cy="2649315"/>
          </a:xfrm>
          <a:prstGeom prst="rect">
            <a:avLst/>
          </a:prstGeom>
        </p:spPr>
      </p:pic>
      <p:pic>
        <p:nvPicPr>
          <p:cNvPr id="3" name="Image 1" descr="/pptUploadFile/1740336465880707459/2368e7c3c89c4e709586a7f1e4adf193_20250224023735A20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86" y="0"/>
            <a:ext cx="4401814" cy="2649315"/>
          </a:xfrm>
          <a:prstGeom prst="rect">
            <a:avLst/>
          </a:prstGeom>
        </p:spPr>
      </p:pic>
      <p:pic>
        <p:nvPicPr>
          <p:cNvPr id="4" name="Image 2" descr="/pptUploadFile/1740336465880707459/9992a93efd8f4c24bf45e3976245e71d_20250224023806A216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968" y="2649315"/>
            <a:ext cx="5441699" cy="22335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3"/>
          <a:srcRect t="29592" b="19388"/>
          <a:stretch/>
        </p:blipFill>
        <p:spPr>
          <a:xfrm>
            <a:off x="0" y="0"/>
            <a:ext cx="9144000" cy="2021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3412" y="2132838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Modifier le fichier de configuration des serveurs DNS.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4572000" y="2860386"/>
            <a:ext cx="0" cy="1818409"/>
          </a:xfrm>
          <a:custGeom>
            <a:avLst/>
            <a:gdLst/>
            <a:ahLst/>
            <a:cxnLst/>
            <a:rect l="l" t="t" r="r" b="b"/>
            <a:pathLst>
              <a:path h="1818409">
                <a:moveTo>
                  <a:pt x="0" y="0"/>
                </a:moveTo>
                <a:lnTo>
                  <a:pt x="0" y="1818409"/>
                </a:lnTo>
              </a:path>
            </a:pathLst>
          </a:custGeom>
          <a:noFill/>
          <a:ln w="19050">
            <a:solidFill>
              <a:srgbClr val="72349D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 flipV="1">
            <a:off x="502920" y="290756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0" y="274320"/>
                </a:lnTo>
                <a:lnTo>
                  <a:pt x="274320" y="274320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6" name="Text 3"/>
          <p:cNvSpPr/>
          <p:nvPr/>
        </p:nvSpPr>
        <p:spPr>
          <a:xfrm>
            <a:off x="777240" y="2812549"/>
            <a:ext cx="356616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Modification des fichiers de configuration DNS pour un fonctionnement optimal.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4381" y="3368476"/>
            <a:ext cx="3566160" cy="9144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essentiel de modifier correctement les fichiers de configuration pour garantir que le DNS fonctionne sans interruption et que les requêtes réseau soient acheminées correctement.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 flipV="1">
            <a:off x="4800600" y="290756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0" y="274320"/>
                </a:lnTo>
                <a:lnTo>
                  <a:pt x="274320" y="274320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9" name="Text 6"/>
          <p:cNvSpPr/>
          <p:nvPr/>
        </p:nvSpPr>
        <p:spPr>
          <a:xfrm>
            <a:off x="5074920" y="2812549"/>
            <a:ext cx="356616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Sécurisation des configurations DNS après modification.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5074920" y="3174601"/>
            <a:ext cx="356616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crucial de s'assurer que les permissions des fichiers de configuration DNS sont correctement définies pour éviter tout accès non autorisé.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8594982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2" name="Shape 9"/>
          <p:cNvSpPr/>
          <p:nvPr/>
        </p:nvSpPr>
        <p:spPr>
          <a:xfrm>
            <a:off x="8364148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8133313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7902479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3"/>
          <a:srcRect t="29592" b="19388"/>
          <a:stretch/>
        </p:blipFill>
        <p:spPr>
          <a:xfrm>
            <a:off x="0" y="0"/>
            <a:ext cx="9144000" cy="2021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3412" y="2132838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Vérifier la résolution DNS à l'aide de nslookup et dig.</a:t>
            </a:r>
            <a:endParaRPr lang="en-US" sz="1500" dirty="0"/>
          </a:p>
        </p:txBody>
      </p:sp>
      <p:sp>
        <p:nvSpPr>
          <p:cNvPr id="4" name="Shape 1"/>
          <p:cNvSpPr/>
          <p:nvPr/>
        </p:nvSpPr>
        <p:spPr>
          <a:xfrm>
            <a:off x="4572000" y="2860386"/>
            <a:ext cx="0" cy="1818409"/>
          </a:xfrm>
          <a:custGeom>
            <a:avLst/>
            <a:gdLst/>
            <a:ahLst/>
            <a:cxnLst/>
            <a:rect l="l" t="t" r="r" b="b"/>
            <a:pathLst>
              <a:path h="1818409">
                <a:moveTo>
                  <a:pt x="0" y="0"/>
                </a:moveTo>
                <a:lnTo>
                  <a:pt x="0" y="1818409"/>
                </a:lnTo>
              </a:path>
            </a:pathLst>
          </a:custGeom>
          <a:noFill/>
          <a:ln w="19050">
            <a:solidFill>
              <a:srgbClr val="72349D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 flipV="1">
            <a:off x="502920" y="290756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0" y="274320"/>
                </a:lnTo>
                <a:lnTo>
                  <a:pt x="274320" y="274320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6" name="Text 3"/>
          <p:cNvSpPr/>
          <p:nvPr/>
        </p:nvSpPr>
        <p:spPr>
          <a:xfrm>
            <a:off x="777240" y="2812549"/>
            <a:ext cx="356616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d'nslookup pour le diagnostic DNS.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77240" y="3174601"/>
            <a:ext cx="356616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L'outil nslookup permet de vérifier spécifiquement la résolution des noms de domaine en interrogeant directement un serveur DNS.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 flipV="1">
            <a:off x="4800600" y="2907561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0" y="274320"/>
                </a:lnTo>
                <a:lnTo>
                  <a:pt x="274320" y="274320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9" name="Text 6"/>
          <p:cNvSpPr/>
          <p:nvPr/>
        </p:nvSpPr>
        <p:spPr>
          <a:xfrm>
            <a:off x="5074920" y="2812549"/>
            <a:ext cx="356616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Fonctionnalités de l'outil dig pour l'analyse DNS avancée.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5074920" y="3174601"/>
            <a:ext cx="3566160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 fournit des informations détaillées sur les enregistrements DNS, ce qui est utile pour le dépannage avancé et la vérification des configurations.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8594982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2" name="Shape 9"/>
          <p:cNvSpPr/>
          <p:nvPr/>
        </p:nvSpPr>
        <p:spPr>
          <a:xfrm>
            <a:off x="8364148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8133313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7902479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S'assurer que les informations DNS sont à jour et correctes.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0732"/>
            <a:ext cx="2854757" cy="341278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040642" y="1039937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60104" y="1094801"/>
            <a:ext cx="509716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3651704" y="1030047"/>
            <a:ext cx="457200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Procédures de vérification des enregistrements DNS.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651704" y="1372514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Il est nécessaire de régulièrement auditer les enregistrements DNS pour s'assurer qu'ils reflètent les changements dans l'infrastructure réseau.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3040642" y="238374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060104" y="2438609"/>
            <a:ext cx="509716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3651704" y="2326475"/>
            <a:ext cx="45720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 des informations DNS obsolètes sur les services.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3651704" y="2668219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 informations DNS incorrectes peuvent entraîner des interruptions de service, affectant ainsi la disponibilité des applications web.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3040642" y="362285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274320" y="0"/>
                </a:moveTo>
                <a:lnTo>
                  <a:pt x="0" y="274320"/>
                </a:lnTo>
                <a:lnTo>
                  <a:pt x="274320" y="548640"/>
                </a:lnTo>
                <a:lnTo>
                  <a:pt x="548640" y="274320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3060301" y="3677717"/>
            <a:ext cx="509321" cy="438912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3651704" y="3678135"/>
            <a:ext cx="45720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d'outils pour automatiser la vérification des enregistrements.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3651704" y="4020617"/>
            <a:ext cx="493776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L'intégration d'outils d'automatisation peut aider à maintenir les informations DNS à jour sans intervention manuelle fréquente.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8594982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7" name="Shape 14"/>
          <p:cNvSpPr/>
          <p:nvPr/>
        </p:nvSpPr>
        <p:spPr>
          <a:xfrm>
            <a:off x="8364148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18" name="Shape 15"/>
          <p:cNvSpPr/>
          <p:nvPr/>
        </p:nvSpPr>
        <p:spPr>
          <a:xfrm>
            <a:off x="8133313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7902479" y="4646938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6949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Utilisation des Commandes de Diagnostic Réseau</a:t>
            </a:r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8aee67f916634fe3ad473df5ac160e0c_20250224024008A26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73941" cy="2399931"/>
          </a:xfrm>
          <a:prstGeom prst="rect">
            <a:avLst/>
          </a:prstGeom>
        </p:spPr>
      </p:pic>
      <p:pic>
        <p:nvPicPr>
          <p:cNvPr id="3" name="Image 1" descr="/pptUploadFile/1740336465880707459/ce67eb1bae4d4591a1a52108bc2cbe15_20250224024035A27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941" y="0"/>
            <a:ext cx="4470059" cy="2399931"/>
          </a:xfrm>
          <a:prstGeom prst="rect">
            <a:avLst/>
          </a:prstGeom>
        </p:spPr>
      </p:pic>
      <p:pic>
        <p:nvPicPr>
          <p:cNvPr id="4" name="Image 2" descr="/pptUploadFile/1740336465880707459/ec75c5cf44444b339bf803e91cd3a2cc_20250224024107A28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99931"/>
            <a:ext cx="4673941" cy="2743569"/>
          </a:xfrm>
          <a:prstGeom prst="rect">
            <a:avLst/>
          </a:prstGeom>
        </p:spPr>
      </p:pic>
      <p:pic>
        <p:nvPicPr>
          <p:cNvPr id="5" name="Image 3" descr="/pptUploadFile/1740336465880707459/9bc8b9619e1f4269ab859929ca0f1fcf_20250224024135A293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941" y="2340426"/>
            <a:ext cx="4470059" cy="2803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19143abdb98e4aa4bf6706b45e576b23_20250224033037A4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86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 flipH="1">
            <a:off x="901461" y="204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4C1834">
              <a:alpha val="60000"/>
            </a:srgbClr>
          </a:solidFill>
          <a:ln w="19050">
            <a:solidFill>
              <a:srgbClr val="390E1F"/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 flipH="1">
            <a:off x="670626" y="204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4C1834">
              <a:alpha val="70000"/>
            </a:srgbClr>
          </a:solidFill>
          <a:ln w="19050">
            <a:solidFill>
              <a:srgbClr val="390E1F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 flipH="1">
            <a:off x="439792" y="204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4C1834">
              <a:alpha val="80000"/>
            </a:srgbClr>
          </a:solidFill>
          <a:ln w="19050">
            <a:solidFill>
              <a:srgbClr val="390E1F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 flipH="1">
            <a:off x="208957" y="204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4C1834"/>
          </a:solidFill>
          <a:ln w="19050">
            <a:solidFill>
              <a:srgbClr val="390E1F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5939635" y="4675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8" name="Shape 5"/>
          <p:cNvSpPr/>
          <p:nvPr/>
        </p:nvSpPr>
        <p:spPr>
          <a:xfrm>
            <a:off x="5708801" y="4675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8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5477966" y="4675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7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5247132" y="4675801"/>
            <a:ext cx="188030" cy="250707"/>
          </a:xfrm>
          <a:custGeom>
            <a:avLst/>
            <a:gdLst/>
            <a:ahLst/>
            <a:cxnLst/>
            <a:rect l="l" t="t" r="r" b="b"/>
            <a:pathLst>
              <a:path w="188030" h="250707">
                <a:moveTo>
                  <a:pt x="47008" y="0"/>
                </a:moveTo>
                <a:lnTo>
                  <a:pt x="188030" y="0"/>
                </a:lnTo>
                <a:lnTo>
                  <a:pt x="141023" y="250707"/>
                </a:lnTo>
                <a:lnTo>
                  <a:pt x="0" y="250707"/>
                </a:lnTo>
                <a:close/>
              </a:path>
            </a:pathLst>
          </a:custGeom>
          <a:solidFill>
            <a:srgbClr val="72349D">
              <a:alpha val="60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804672" y="696086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Objectifs du Projet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539496" y="78934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04672" y="1349667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Installation de l'Environnement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539496" y="144330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823DCD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4672" y="2003247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de l'Adresse IP Statique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539496" y="209633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04672" y="2656827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DHCP et Vérification</a:t>
            </a:r>
            <a:endParaRPr lang="en-US" sz="1500" dirty="0"/>
          </a:p>
        </p:txBody>
      </p:sp>
      <p:sp>
        <p:nvSpPr>
          <p:cNvPr id="18" name="Shape 15"/>
          <p:cNvSpPr/>
          <p:nvPr/>
        </p:nvSpPr>
        <p:spPr>
          <a:xfrm>
            <a:off x="539496" y="275028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823DCD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04672" y="3310408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et Vérification DNS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539496" y="340332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804672" y="3963988"/>
            <a:ext cx="47548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B42D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des Commandes de Diagnostic Réseau</a:t>
            </a:r>
            <a:endParaRPr lang="en-US" sz="1500" dirty="0"/>
          </a:p>
        </p:txBody>
      </p:sp>
      <p:sp>
        <p:nvSpPr>
          <p:cNvPr id="22" name="Shape 19"/>
          <p:cNvSpPr/>
          <p:nvPr/>
        </p:nvSpPr>
        <p:spPr>
          <a:xfrm>
            <a:off x="539496" y="405721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823DCD"/>
          </a:solidFill>
          <a:ln w="19050">
            <a:solidFill>
              <a:srgbClr val="823DCD"/>
            </a:solidFill>
            <a:prstDash val="soli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8288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Tester la connectivité avec la commande ping.</a:t>
            </a:r>
            <a:endParaRPr lang="en-US" sz="1500" dirty="0"/>
          </a:p>
        </p:txBody>
      </p:sp>
      <p:sp>
        <p:nvSpPr>
          <p:cNvPr id="4" name="Text 1"/>
          <p:cNvSpPr/>
          <p:nvPr/>
        </p:nvSpPr>
        <p:spPr>
          <a:xfrm>
            <a:off x="822960" y="921296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la commande ping dans le diagnostic des réseaux.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598578" y="1265448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commande ping est essentielle pour tester la connectivité entre l'ordinateur et un autre appareil sur un réseau.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598578" y="102366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7" name="Text 4"/>
          <p:cNvSpPr/>
          <p:nvPr/>
        </p:nvSpPr>
        <p:spPr>
          <a:xfrm>
            <a:off x="5182770" y="923544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Interprétation des résultats de la commande ping.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958388" y="1267695"/>
            <a:ext cx="36576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résultats de ping fournissent des informations sur la latence et la perte de paquets, importants pour le dépannage.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4958388" y="1025957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822960" y="3042812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Options avancées de la commande ping.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598578" y="3386963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 options comme '-c' pour le nombre de paquets ou '-t' pour le temps d'attente améliorent les tests de connectivité.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598578" y="3145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3" name="Text 10"/>
          <p:cNvSpPr/>
          <p:nvPr/>
        </p:nvSpPr>
        <p:spPr>
          <a:xfrm>
            <a:off x="5182770" y="3045060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 ping pour le dépannage réseau.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4958388" y="3389211"/>
            <a:ext cx="365760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Ping aide à identifier les défaillances de réseau, en permettant de vérifier si un hôte est accessible.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4958388" y="314743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FFFF"/>
          </a:solidFill>
          <a:ln/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Résolution des problèmes courants.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ffa5fb43f2c84dc5b01c178f09d09075_20250224025201A50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885825"/>
          </a:xfrm>
          <a:prstGeom prst="rect">
            <a:avLst/>
          </a:prstGeom>
        </p:spPr>
      </p:pic>
      <p:pic>
        <p:nvPicPr>
          <p:cNvPr id="3" name="Image 1" descr="/pptUploadFile/1740336465880707459/bae4badd82ab44a9b1428bf1a8613177_20250224025223A51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27991"/>
            <a:ext cx="4256793" cy="2888876"/>
          </a:xfrm>
          <a:prstGeom prst="rect">
            <a:avLst/>
          </a:prstGeom>
        </p:spPr>
      </p:pic>
      <p:pic>
        <p:nvPicPr>
          <p:cNvPr id="4" name="Image 2" descr="/pptUploadFile/1740336465880707459/a6e45d9b972c44d4ba0497ac36d75ab6_20250224025252A5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07622"/>
            <a:ext cx="9144000" cy="264319"/>
          </a:xfrm>
          <a:prstGeom prst="rect">
            <a:avLst/>
          </a:prstGeom>
        </p:spPr>
      </p:pic>
      <p:pic>
        <p:nvPicPr>
          <p:cNvPr id="5" name="Image 3" descr="/pptUploadFile/1740336465880707459/14d56312f32e4ac88093c83a53503a9d_20250224025315A528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772" y="1593738"/>
            <a:ext cx="5032228" cy="292312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6367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3674875" y="2133295"/>
            <a:ext cx="2042296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.</a:t>
            </a:r>
            <a:endParaRPr lang="en-US" sz="1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68407" y="580084"/>
            <a:ext cx="7262395" cy="4169934"/>
          </a:xfrm>
          <a:custGeom>
            <a:avLst/>
            <a:gdLst/>
            <a:ahLst/>
            <a:cxnLst/>
            <a:rect l="l" t="t" r="r" b="b"/>
            <a:pathLst>
              <a:path w="7262395" h="4169934">
                <a:moveTo>
                  <a:pt x="145948" y="0"/>
                </a:moveTo>
                <a:lnTo>
                  <a:pt x="7116448" y="0"/>
                </a:lnTo>
                <a:quadBezTo>
                  <a:pt x="7262395" y="0"/>
                  <a:pt x="7262395" y="145948"/>
                </a:quadBezTo>
                <a:lnTo>
                  <a:pt x="7262395" y="4023986"/>
                </a:lnTo>
                <a:quadBezTo>
                  <a:pt x="7262395" y="4169934"/>
                  <a:pt x="7116448" y="4169934"/>
                </a:quadBezTo>
                <a:lnTo>
                  <a:pt x="145948" y="4169934"/>
                </a:lnTo>
                <a:quadBezTo>
                  <a:pt x="0" y="4169934"/>
                  <a:pt x="0" y="4023986"/>
                </a:quadBezTo>
                <a:lnTo>
                  <a:pt x="0" y="145948"/>
                </a:lnTo>
                <a:quadBezTo>
                  <a:pt x="0" y="0"/>
                  <a:pt x="145948" y="0"/>
                </a:quadBezTo>
                <a:close/>
              </a:path>
            </a:pathLst>
          </a:custGeom>
          <a:solidFill>
            <a:srgbClr val="58203B">
              <a:alpha val="9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1177263" y="767315"/>
            <a:ext cx="6789473" cy="3922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 projet a permis de maîtriser les fondamentaux de la configuration et du dépannage réseau surUbuntu, en couvrant des compétences essentielles pour tout administrateur système.Points clés réalisés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Configuration IP statique et DHCP :- Utilisation de netplan pour définir des adresses IP fixes ou activer l’acquisition dynamiquevia DHCP.- Validation des paramètres avec des outils comme ip a, ip route, et systemd-networkd.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Gestion DNS :- Configuration temporaire ou permanente des serveurs DNS via /etc/resolv.conf ou Netplan.- Tests de résolution avec nslookup, dig, et host.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Diagnostic réseau :- Utilisation de commandes comme ping, traceroute, ss, et netstat pour analyser laconnectivité, les ports ouverts, et le routage.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Dépannage efficace :- Identification des problèmes de passerelle (ip route), de pare-feu (ufw), ou de DNS(systemctl restart NetworkManager).- Vérification des adresses IP et comparaison avec les configurations attendues (ip -4 addrshow eth0).</a:t>
            </a:r>
            <a:endParaRPr lang="en-US" sz="1500" dirty="0"/>
          </a:p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 résumé, ce projet renforce les bases nécessaires pour aborder des défis réseau complexesavec confiance.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rcRect b="47644"/>
          <a:stretch/>
        </p:blipFill>
        <p:spPr>
          <a:xfrm>
            <a:off x="0" y="-1432714"/>
            <a:ext cx="9144000" cy="26659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56612" y="3823476"/>
            <a:ext cx="4830775" cy="66565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96000"/>
              </a:lnSpc>
              <a:spcBef>
                <a:spcPts val="375"/>
              </a:spcBef>
            </a:pPr>
            <a:r>
              <a:rPr lang="en-US" sz="33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Merci !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b2f6da8322aa4a29a7946b1fee94002a_20250224033040A4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pptUploadFile/1740336465880707459/aebe91911cc24b36bdeb971b372e3112_20250224033040A4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6367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C21401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Objectifs du Projet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Comprendre les bases de la configuration réseau sur Ubuntu.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735665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4" name="Shape 2"/>
          <p:cNvSpPr/>
          <p:nvPr/>
        </p:nvSpPr>
        <p:spPr>
          <a:xfrm>
            <a:off x="332817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64955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823DCD"/>
            </a:solidFill>
            <a:prstDash val="solid"/>
            <a:headEnd type="none"/>
            <a:tailEnd type="arrow"/>
          </a:ln>
        </p:spPr>
      </p:sp>
      <p:sp>
        <p:nvSpPr>
          <p:cNvPr id="6" name="Shape 4"/>
          <p:cNvSpPr/>
          <p:nvPr/>
        </p:nvSpPr>
        <p:spPr>
          <a:xfrm>
            <a:off x="2063788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30551" y="2849549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8" name="Shape 6"/>
          <p:cNvSpPr/>
          <p:nvPr/>
        </p:nvSpPr>
        <p:spPr>
          <a:xfrm>
            <a:off x="3794760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72349D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28579" y="934928"/>
            <a:ext cx="0" cy="1914621"/>
          </a:xfrm>
          <a:custGeom>
            <a:avLst/>
            <a:gdLst/>
            <a:ahLst/>
            <a:cxnLst/>
            <a:rect l="l" t="t" r="r" b="b"/>
            <a:pathLst>
              <a:path h="1914621">
                <a:moveTo>
                  <a:pt x="0" y="1914621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72349D"/>
            </a:solidFill>
            <a:prstDash val="solid"/>
            <a:headEnd type="none"/>
            <a:tailEnd type="arrow"/>
          </a:ln>
        </p:spPr>
      </p:sp>
      <p:sp>
        <p:nvSpPr>
          <p:cNvPr id="10" name="Shape 8"/>
          <p:cNvSpPr/>
          <p:nvPr/>
        </p:nvSpPr>
        <p:spPr>
          <a:xfrm>
            <a:off x="5525732" y="2438069"/>
            <a:ext cx="1554480" cy="822960"/>
          </a:xfrm>
          <a:custGeom>
            <a:avLst/>
            <a:gdLst/>
            <a:ahLst/>
            <a:cxnLst/>
            <a:rect l="l" t="t" r="r" b="b"/>
            <a:pathLst>
              <a:path w="1554480" h="822960">
                <a:moveTo>
                  <a:pt x="1554480" y="411480"/>
                </a:moveTo>
                <a:lnTo>
                  <a:pt x="777240" y="0"/>
                </a:lnTo>
                <a:lnTo>
                  <a:pt x="777240" y="205740"/>
                </a:lnTo>
                <a:lnTo>
                  <a:pt x="0" y="205740"/>
                </a:lnTo>
                <a:lnTo>
                  <a:pt x="0" y="617220"/>
                </a:lnTo>
                <a:lnTo>
                  <a:pt x="777240" y="617220"/>
                </a:lnTo>
                <a:lnTo>
                  <a:pt x="777240" y="822960"/>
                </a:lnTo>
                <a:lnTo>
                  <a:pt x="1554480" y="411480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72349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33200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664171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428086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126114" y="2575229"/>
            <a:ext cx="682898" cy="548640"/>
          </a:xfrm>
          <a:prstGeom prst="rect">
            <a:avLst/>
          </a:prstGeom>
          <a:solidFill>
            <a:srgbClr val="FFFFFF">
              <a:alpha val="0"/>
            </a:srgbClr>
          </a:solidFill>
          <a:ln w="19050">
            <a:solidFill>
              <a:srgbClr val="FFFFFF">
                <a:alpha val="0"/>
              </a:srgbClr>
            </a:solidFill>
            <a:prstDash val="solid"/>
          </a:ln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80000"/>
              </a:lnSpc>
              <a:spcBef>
                <a:spcPts val="375"/>
              </a:spcBef>
            </a:pPr>
            <a:r>
              <a:rPr lang="en-US" sz="30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735665" y="3261029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à la configuration réseau sur Ubuntu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735665" y="3602442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Acquérir une compréhension approfondie des principes de base de la configuration réseau sur Ubuntu.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2481657" y="842735"/>
            <a:ext cx="29260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Outils requis pour la configuration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2481682" y="1184148"/>
            <a:ext cx="29260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Identifier et installer les outils réseau essentiels tels que net-tools, iproute2 et dnsutils.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230551" y="3261029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Principes de fonctionnement des interfaces réseau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4230551" y="3602442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Comprendre le rôle des interfaces réseau et comment elles interagissent avec le système Ubuntu.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5928970" y="842735"/>
            <a:ext cx="292608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de la bonne configuration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5928970" y="1264288"/>
            <a:ext cx="292608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Reconnaître l'importance d'une configuration correcte pour assurer une connectivité réseau stable et sécurisée.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Configurer avec succès une adresse IP statique et dynamique.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4864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8328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5" name="Shape 3"/>
          <p:cNvSpPr/>
          <p:nvPr/>
        </p:nvSpPr>
        <p:spPr>
          <a:xfrm>
            <a:off x="6309360" y="1622840"/>
            <a:ext cx="2286000" cy="2926080"/>
          </a:xfrm>
          <a:custGeom>
            <a:avLst/>
            <a:gdLst/>
            <a:ahLst/>
            <a:cxnLst/>
            <a:rect l="l" t="t" r="r" b="b"/>
            <a:pathLst>
              <a:path w="2286000" h="2926080">
                <a:moveTo>
                  <a:pt x="147659" y="0"/>
                </a:moveTo>
                <a:lnTo>
                  <a:pt x="2138341" y="0"/>
                </a:lnTo>
                <a:quadBezTo>
                  <a:pt x="2286000" y="0"/>
                  <a:pt x="2286000" y="147659"/>
                </a:quadBezTo>
                <a:lnTo>
                  <a:pt x="2286000" y="2778421"/>
                </a:lnTo>
                <a:quadBezTo>
                  <a:pt x="2286000" y="2926080"/>
                  <a:pt x="2138341" y="2926080"/>
                </a:quadBezTo>
                <a:lnTo>
                  <a:pt x="147659" y="2926080"/>
                </a:lnTo>
                <a:quadBezTo>
                  <a:pt x="0" y="2926080"/>
                  <a:pt x="0" y="2778421"/>
                </a:quadBezTo>
                <a:lnTo>
                  <a:pt x="0" y="147659"/>
                </a:lnTo>
                <a:quadBezTo>
                  <a:pt x="0" y="0"/>
                  <a:pt x="147659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15530" y="1046730"/>
            <a:ext cx="1152221" cy="1152221"/>
          </a:xfrm>
          <a:custGeom>
            <a:avLst/>
            <a:gdLst/>
            <a:ahLst/>
            <a:cxnLst/>
            <a:rect l="l" t="t" r="r" b="b"/>
            <a:pathLst>
              <a:path w="1152221" h="1152221">
                <a:moveTo>
                  <a:pt x="576110" y="0"/>
                </a:moveTo>
                <a:cubicBezTo>
                  <a:pt x="894075" y="0"/>
                  <a:pt x="1152221" y="258146"/>
                  <a:pt x="1152221" y="576110"/>
                </a:cubicBezTo>
                <a:cubicBezTo>
                  <a:pt x="1152221" y="894075"/>
                  <a:pt x="894075" y="1152221"/>
                  <a:pt x="576110" y="1152221"/>
                </a:cubicBezTo>
                <a:cubicBezTo>
                  <a:pt x="258146" y="1152221"/>
                  <a:pt x="0" y="894075"/>
                  <a:pt x="0" y="576110"/>
                </a:cubicBezTo>
                <a:cubicBezTo>
                  <a:pt x="0" y="258146"/>
                  <a:pt x="258146" y="0"/>
                  <a:pt x="57611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7" name="Image 0" descr="/uploadFile/template/20240531160925A542.jpg"/>
          <p:cNvPicPr>
            <a:picLocks noChangeAspect="1"/>
          </p:cNvPicPr>
          <p:nvPr/>
        </p:nvPicPr>
        <p:blipFill>
          <a:blip r:embed="rId4"/>
          <a:srcRect t="10989" b="34066"/>
          <a:stretch/>
        </p:blipFill>
        <p:spPr>
          <a:xfrm>
            <a:off x="1139205" y="1070405"/>
            <a:ext cx="1104869" cy="1104869"/>
          </a:xfrm>
          <a:prstGeom prst="ellipse">
            <a:avLst/>
          </a:prstGeom>
        </p:spPr>
      </p:pic>
      <p:sp>
        <p:nvSpPr>
          <p:cNvPr id="8" name="Text 5"/>
          <p:cNvSpPr/>
          <p:nvPr/>
        </p:nvSpPr>
        <p:spPr>
          <a:xfrm>
            <a:off x="548640" y="2234346"/>
            <a:ext cx="22860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d'une adresse IP statique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548640" y="2766853"/>
            <a:ext cx="22860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Apprendre à modifier les fichiers de configuration pour définir une adresse IP statique sur Ubuntu.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3895344" y="946184"/>
            <a:ext cx="1353312" cy="1353312"/>
          </a:xfrm>
          <a:custGeom>
            <a:avLst/>
            <a:gdLst/>
            <a:ahLst/>
            <a:cxnLst/>
            <a:rect l="l" t="t" r="r" b="b"/>
            <a:pathLst>
              <a:path w="1353312" h="1353312">
                <a:moveTo>
                  <a:pt x="676656" y="0"/>
                </a:moveTo>
                <a:cubicBezTo>
                  <a:pt x="1050113" y="0"/>
                  <a:pt x="1353312" y="303199"/>
                  <a:pt x="1353312" y="676656"/>
                </a:cubicBezTo>
                <a:cubicBezTo>
                  <a:pt x="1353312" y="1050113"/>
                  <a:pt x="1050113" y="1353312"/>
                  <a:pt x="676656" y="1353312"/>
                </a:cubicBezTo>
                <a:cubicBezTo>
                  <a:pt x="303199" y="1353312"/>
                  <a:pt x="0" y="1050113"/>
                  <a:pt x="0" y="676656"/>
                </a:cubicBezTo>
                <a:cubicBezTo>
                  <a:pt x="0" y="303199"/>
                  <a:pt x="303199" y="0"/>
                  <a:pt x="676656" y="0"/>
                </a:cubicBezTo>
                <a:close/>
              </a:path>
            </a:pathLst>
          </a:custGeom>
          <a:solidFill>
            <a:srgbClr val="72349D"/>
          </a:solidFill>
          <a:ln/>
        </p:spPr>
      </p:sp>
      <p:pic>
        <p:nvPicPr>
          <p:cNvPr id="11" name="Image 1" descr="/uploadFile/template/20240531160925A542.jpg"/>
          <p:cNvPicPr>
            <a:picLocks noChangeAspect="1"/>
          </p:cNvPicPr>
          <p:nvPr/>
        </p:nvPicPr>
        <p:blipFill>
          <a:blip r:embed="rId4"/>
          <a:srcRect t="44751"/>
          <a:stretch/>
        </p:blipFill>
        <p:spPr>
          <a:xfrm>
            <a:off x="3931920" y="982760"/>
            <a:ext cx="1280160" cy="1280160"/>
          </a:xfrm>
          <a:prstGeom prst="ellipse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383280" y="2233956"/>
            <a:ext cx="22860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DHCP pour une adresse IP dynamique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3383280" y="2766853"/>
            <a:ext cx="22860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Configurer le protocole DHCP pour obtenir automatiquement une adresse IP sur le réseau.</a:t>
            </a:r>
            <a:endParaRPr lang="en-US" sz="1500" dirty="0"/>
          </a:p>
        </p:txBody>
      </p:sp>
      <p:sp>
        <p:nvSpPr>
          <p:cNvPr id="14" name="Shape 10"/>
          <p:cNvSpPr/>
          <p:nvPr/>
        </p:nvSpPr>
        <p:spPr>
          <a:xfrm>
            <a:off x="6881060" y="1051540"/>
            <a:ext cx="1142600" cy="1142600"/>
          </a:xfrm>
          <a:custGeom>
            <a:avLst/>
            <a:gdLst/>
            <a:ahLst/>
            <a:cxnLst/>
            <a:rect l="l" t="t" r="r" b="b"/>
            <a:pathLst>
              <a:path w="1142600" h="1142600">
                <a:moveTo>
                  <a:pt x="571300" y="0"/>
                </a:moveTo>
                <a:cubicBezTo>
                  <a:pt x="886609" y="0"/>
                  <a:pt x="1142600" y="255991"/>
                  <a:pt x="1142600" y="571300"/>
                </a:cubicBezTo>
                <a:cubicBezTo>
                  <a:pt x="1142600" y="886609"/>
                  <a:pt x="886609" y="1142600"/>
                  <a:pt x="571300" y="1142600"/>
                </a:cubicBezTo>
                <a:cubicBezTo>
                  <a:pt x="255991" y="1142600"/>
                  <a:pt x="0" y="886609"/>
                  <a:pt x="0" y="571300"/>
                </a:cubicBezTo>
                <a:cubicBezTo>
                  <a:pt x="0" y="255991"/>
                  <a:pt x="255991" y="0"/>
                  <a:pt x="57130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5" name="Image 2" descr="/uploadFile/template/20240531160058A513.jpg"/>
          <p:cNvPicPr>
            <a:picLocks noChangeAspect="1"/>
          </p:cNvPicPr>
          <p:nvPr/>
        </p:nvPicPr>
        <p:blipFill>
          <a:blip r:embed="rId5"/>
          <a:srcRect l="8466" r="38624" b="5660"/>
          <a:stretch/>
        </p:blipFill>
        <p:spPr>
          <a:xfrm>
            <a:off x="6904538" y="1075018"/>
            <a:ext cx="1095644" cy="1095644"/>
          </a:xfrm>
          <a:prstGeom prst="ellipse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309360" y="2234346"/>
            <a:ext cx="2286000" cy="55592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Vérification des configurations IP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6309360" y="2767051"/>
            <a:ext cx="2286000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des commandes pour vérifier et valider les configurations IP appliquées sur Ubuntu.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925A54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0"/>
            <a:ext cx="2854757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2854757" cy="5143500"/>
          </a:xfrm>
          <a:custGeom>
            <a:avLst/>
            <a:gdLst/>
            <a:ahLst/>
            <a:cxnLst/>
            <a:rect l="l" t="t" r="r" b="b"/>
            <a:pathLst>
              <a:path w="2854757" h="5143500">
                <a:moveTo>
                  <a:pt x="0" y="0"/>
                </a:moveTo>
                <a:lnTo>
                  <a:pt x="2854757" y="0"/>
                </a:lnTo>
                <a:lnTo>
                  <a:pt x="285475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>
              <a:alpha val="4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3266588" y="499403"/>
            <a:ext cx="1005840" cy="1005840"/>
          </a:xfrm>
          <a:custGeom>
            <a:avLst/>
            <a:gdLst/>
            <a:ahLst/>
            <a:cxnLst/>
            <a:rect l="l" t="t" r="r" b="b"/>
            <a:pathLst>
              <a:path w="1005840" h="1005840">
                <a:moveTo>
                  <a:pt x="502920" y="0"/>
                </a:moveTo>
                <a:cubicBezTo>
                  <a:pt x="780489" y="0"/>
                  <a:pt x="1005840" y="225351"/>
                  <a:pt x="1005840" y="502920"/>
                </a:cubicBezTo>
                <a:cubicBezTo>
                  <a:pt x="1005840" y="780489"/>
                  <a:pt x="780489" y="1005840"/>
                  <a:pt x="502920" y="1005840"/>
                </a:cubicBezTo>
                <a:cubicBezTo>
                  <a:pt x="225351" y="1005840"/>
                  <a:pt x="0" y="780489"/>
                  <a:pt x="0" y="502920"/>
                </a:cubicBezTo>
                <a:cubicBezTo>
                  <a:pt x="0" y="225351"/>
                  <a:pt x="225351" y="0"/>
                  <a:pt x="50292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5" name="Image 1" descr="/uploadFile/template/20240531160058A513.jpg"/>
          <p:cNvPicPr>
            <a:picLocks noChangeAspect="1"/>
          </p:cNvPicPr>
          <p:nvPr/>
        </p:nvPicPr>
        <p:blipFill>
          <a:blip r:embed="rId5"/>
          <a:srcRect l="10510" r="59459" b="46809"/>
          <a:stretch/>
        </p:blipFill>
        <p:spPr>
          <a:xfrm>
            <a:off x="3330245" y="563130"/>
            <a:ext cx="877824" cy="877824"/>
          </a:xfrm>
          <a:prstGeom prst="ellipse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47956" y="294451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aux outils de dépannage réseau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4447956" y="791885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447956" y="792151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Explorer les outils essentiels pour dépanner les problèmes de connectivité sur Ubuntu.</a:t>
            </a:r>
            <a:endParaRPr lang="en-US" sz="1500" dirty="0"/>
          </a:p>
        </p:txBody>
      </p:sp>
      <p:sp>
        <p:nvSpPr>
          <p:cNvPr id="9" name="Shape 5"/>
          <p:cNvSpPr/>
          <p:nvPr/>
        </p:nvSpPr>
        <p:spPr>
          <a:xfrm>
            <a:off x="3175148" y="1977390"/>
            <a:ext cx="1188720" cy="1188720"/>
          </a:xfrm>
          <a:custGeom>
            <a:avLst/>
            <a:gdLst/>
            <a:ahLst/>
            <a:cxnLst/>
            <a:rect l="l" t="t" r="r" b="b"/>
            <a:pathLst>
              <a:path w="1188720" h="1188720">
                <a:moveTo>
                  <a:pt x="594360" y="0"/>
                </a:moveTo>
                <a:cubicBezTo>
                  <a:pt x="922396" y="0"/>
                  <a:pt x="1188720" y="266324"/>
                  <a:pt x="1188720" y="594360"/>
                </a:cubicBezTo>
                <a:cubicBezTo>
                  <a:pt x="1188720" y="922396"/>
                  <a:pt x="922396" y="1188720"/>
                  <a:pt x="594360" y="1188720"/>
                </a:cubicBezTo>
                <a:cubicBezTo>
                  <a:pt x="266324" y="1188720"/>
                  <a:pt x="0" y="922396"/>
                  <a:pt x="0" y="594360"/>
                </a:cubicBezTo>
                <a:cubicBezTo>
                  <a:pt x="0" y="266324"/>
                  <a:pt x="266324" y="0"/>
                  <a:pt x="59436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0" name="Image 2" descr="/uploadFile/template/20240531160058A513.jpg"/>
          <p:cNvPicPr>
            <a:picLocks noChangeAspect="1"/>
          </p:cNvPicPr>
          <p:nvPr/>
        </p:nvPicPr>
        <p:blipFill>
          <a:blip r:embed="rId5"/>
          <a:srcRect l="62462" t="46809" r="7508"/>
          <a:stretch/>
        </p:blipFill>
        <p:spPr>
          <a:xfrm flipV="1">
            <a:off x="3239156" y="2041398"/>
            <a:ext cx="1060704" cy="1060704"/>
          </a:xfrm>
          <a:prstGeom prst="ellipse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4447956" y="2360967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72349D"/>
          </a:solidFill>
          <a:ln/>
        </p:spPr>
      </p:sp>
      <p:sp>
        <p:nvSpPr>
          <p:cNvPr id="12" name="Text 7"/>
          <p:cNvSpPr/>
          <p:nvPr/>
        </p:nvSpPr>
        <p:spPr>
          <a:xfrm>
            <a:off x="4447956" y="2370111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Apprendre à utiliser la commande ping pour vérifier la disponibilité des hôtes sur le réseau.</a:t>
            </a:r>
            <a:endParaRPr lang="en-US" sz="1500" dirty="0"/>
          </a:p>
        </p:txBody>
      </p:sp>
      <p:sp>
        <p:nvSpPr>
          <p:cNvPr id="13" name="Text 8"/>
          <p:cNvSpPr/>
          <p:nvPr/>
        </p:nvSpPr>
        <p:spPr>
          <a:xfrm>
            <a:off x="4447956" y="1872357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823DC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Utilisation de ping pour tester la connectivité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4447956" y="3433255"/>
            <a:ext cx="4297680" cy="3693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Suivi du chemin d’un paquet avec traceroute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4447956" y="3934649"/>
            <a:ext cx="4297680" cy="914400"/>
          </a:xfrm>
          <a:custGeom>
            <a:avLst/>
            <a:gdLst/>
            <a:ahLst/>
            <a:cxnLst/>
            <a:rect l="l" t="t" r="r" b="b"/>
            <a:pathLst>
              <a:path w="4297680" h="914400">
                <a:moveTo>
                  <a:pt x="114300" y="0"/>
                </a:moveTo>
                <a:lnTo>
                  <a:pt x="4183380" y="0"/>
                </a:lnTo>
                <a:quadBezTo>
                  <a:pt x="4297680" y="0"/>
                  <a:pt x="4297680" y="114300"/>
                </a:quadBezTo>
                <a:lnTo>
                  <a:pt x="4297680" y="800100"/>
                </a:lnTo>
                <a:quadBezTo>
                  <a:pt x="4297680" y="914400"/>
                  <a:pt x="4183380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823DC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4447956" y="3934649"/>
            <a:ext cx="4297680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traceroute pour analyser le chemin emprunté par les paquets à travers le réseau.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3266588" y="3638257"/>
            <a:ext cx="1005840" cy="1005840"/>
          </a:xfrm>
          <a:custGeom>
            <a:avLst/>
            <a:gdLst/>
            <a:ahLst/>
            <a:cxnLst/>
            <a:rect l="l" t="t" r="r" b="b"/>
            <a:pathLst>
              <a:path w="1005840" h="1005840">
                <a:moveTo>
                  <a:pt x="502920" y="0"/>
                </a:moveTo>
                <a:cubicBezTo>
                  <a:pt x="780489" y="0"/>
                  <a:pt x="1005840" y="225351"/>
                  <a:pt x="1005840" y="502920"/>
                </a:cubicBezTo>
                <a:cubicBezTo>
                  <a:pt x="1005840" y="780489"/>
                  <a:pt x="780489" y="1005840"/>
                  <a:pt x="502920" y="1005840"/>
                </a:cubicBezTo>
                <a:cubicBezTo>
                  <a:pt x="225351" y="1005840"/>
                  <a:pt x="0" y="780489"/>
                  <a:pt x="0" y="502920"/>
                </a:cubicBezTo>
                <a:cubicBezTo>
                  <a:pt x="0" y="225351"/>
                  <a:pt x="225351" y="0"/>
                  <a:pt x="502920" y="0"/>
                </a:cubicBezTo>
                <a:close/>
              </a:path>
            </a:pathLst>
          </a:custGeom>
          <a:solidFill>
            <a:srgbClr val="823DCD"/>
          </a:solidFill>
          <a:ln/>
        </p:spPr>
      </p:sp>
      <p:pic>
        <p:nvPicPr>
          <p:cNvPr id="18" name="Image 3" descr="/uploadFile/template/20240531160058A513.jpg"/>
          <p:cNvPicPr>
            <a:picLocks noChangeAspect="1"/>
          </p:cNvPicPr>
          <p:nvPr/>
        </p:nvPicPr>
        <p:blipFill>
          <a:blip r:embed="rId5"/>
          <a:srcRect l="57658" t="3723" r="12312" b="43085"/>
          <a:stretch/>
        </p:blipFill>
        <p:spPr>
          <a:xfrm>
            <a:off x="3330596" y="3702265"/>
            <a:ext cx="877824" cy="877824"/>
          </a:xfrm>
          <a:prstGeom prst="ellipse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294437" y="1602486"/>
            <a:ext cx="2560320" cy="12070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Utiliser efficacement les outils de dépannage réseau.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24" y="1566367"/>
            <a:ext cx="3576320" cy="2011680"/>
          </a:xfrm>
          <a:prstGeom prst="rect">
            <a:avLst/>
          </a:prstGeom>
        </p:spPr>
      </p:pic>
      <p:pic>
        <p:nvPicPr>
          <p:cNvPr id="3" name="Image 1" descr="/uploadFile/template/20240531160058A5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562856" y="1566367"/>
            <a:ext cx="3576320" cy="201168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1004824" y="1565910"/>
            <a:ext cx="7134352" cy="2011680"/>
          </a:xfrm>
          <a:custGeom>
            <a:avLst/>
            <a:gdLst/>
            <a:ahLst/>
            <a:cxnLst/>
            <a:rect l="l" t="t" r="r" b="b"/>
            <a:pathLst>
              <a:path w="7134352" h="2011680">
                <a:moveTo>
                  <a:pt x="70409" y="0"/>
                </a:moveTo>
                <a:lnTo>
                  <a:pt x="7063943" y="0"/>
                </a:lnTo>
                <a:quadBezTo>
                  <a:pt x="7134352" y="0"/>
                  <a:pt x="7134352" y="70409"/>
                </a:quadBezTo>
                <a:lnTo>
                  <a:pt x="7134352" y="1941271"/>
                </a:lnTo>
                <a:quadBezTo>
                  <a:pt x="7134352" y="2011680"/>
                  <a:pt x="7063943" y="2011680"/>
                </a:quadBezTo>
                <a:lnTo>
                  <a:pt x="70409" y="2011680"/>
                </a:lnTo>
                <a:quadBezTo>
                  <a:pt x="0" y="2011680"/>
                  <a:pt x="0" y="1941271"/>
                </a:quadBezTo>
                <a:lnTo>
                  <a:pt x="0" y="70409"/>
                </a:lnTo>
                <a:quadBezTo>
                  <a:pt x="0" y="0"/>
                  <a:pt x="70409" y="0"/>
                </a:quadBezTo>
                <a:close/>
              </a:path>
            </a:pathLst>
          </a:custGeom>
          <a:solidFill>
            <a:srgbClr val="000000">
              <a:alpha val="28000"/>
            </a:srgbClr>
          </a:solidFill>
          <a:ln w="28575">
            <a:solidFill>
              <a:srgbClr val="823DCD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1371600" y="1905770"/>
            <a:ext cx="6400800" cy="43891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80000"/>
              </a:lnSpc>
              <a:spcBef>
                <a:spcPts val="375"/>
              </a:spcBef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Installation de l'Environnement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pptUploadFile/1740336465880707459/a7d20006bba944e7ba7a5bc7ed6d6328_20250224021326A7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49"/>
            <a:ext cx="9144000" cy="1237261"/>
          </a:xfrm>
          <a:prstGeom prst="rect">
            <a:avLst/>
          </a:prstGeom>
        </p:spPr>
      </p:pic>
      <p:pic>
        <p:nvPicPr>
          <p:cNvPr id="3" name="Image 1" descr="/pptUploadFile/1740336465880707459/d00dbc5d63ea404aa1fe1582aceda0db_20250224021407A73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8138"/>
            <a:ext cx="9144000" cy="2725218"/>
          </a:xfrm>
          <a:prstGeom prst="rect">
            <a:avLst/>
          </a:prstGeom>
        </p:spPr>
      </p:pic>
      <p:pic>
        <p:nvPicPr>
          <p:cNvPr id="4" name="Image 2" descr="/pptUploadFile/1740336465880707459/f72ab76dfcac42e69ae6792c1f3558c0_20250224021429A73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5" y="3993356"/>
            <a:ext cx="9054955" cy="1150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1922</Words>
  <Application>Microsoft Office PowerPoint</Application>
  <PresentationFormat>On-screen Show (16:9)</PresentationFormat>
  <Paragraphs>206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Jameson Dominique</cp:lastModifiedBy>
  <cp:revision>2</cp:revision>
  <dcterms:created xsi:type="dcterms:W3CDTF">2025-02-23T20:37:00Z</dcterms:created>
  <dcterms:modified xsi:type="dcterms:W3CDTF">2025-02-23T20:44:21Z</dcterms:modified>
</cp:coreProperties>
</file>