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4.jpg" ContentType="image/jpe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79" r:id="rId8"/>
    <p:sldId id="280" r:id="rId9"/>
    <p:sldId id="262" r:id="rId10"/>
    <p:sldId id="263" r:id="rId11"/>
    <p:sldId id="264" r:id="rId12"/>
    <p:sldId id="281" r:id="rId13"/>
    <p:sldId id="265" r:id="rId14"/>
    <p:sldId id="282" r:id="rId15"/>
    <p:sldId id="266" r:id="rId16"/>
    <p:sldId id="267" r:id="rId17"/>
    <p:sldId id="268" r:id="rId18"/>
    <p:sldId id="269" r:id="rId19"/>
    <p:sldId id="278" r:id="rId20"/>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15" d="100"/>
          <a:sy n="115" d="100"/>
        </p:scale>
        <p:origin x="5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4778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222843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2892235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857497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767659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PTIST_MASTER">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000000"/>
        </a:solidFill>
        <a:effectLst/>
      </p:bgPr>
    </p:bg>
    <p:spTree>
      <p:nvGrpSpPr>
        <p:cNvPr id="1" name=""/>
        <p:cNvGrpSpPr/>
        <p:nvPr/>
      </p:nvGrpSpPr>
      <p:grpSpPr>
        <a:xfrm>
          <a:off x="0" y="0"/>
          <a:ext cx="0" cy="0"/>
          <a:chOff x="0" y="0"/>
          <a:chExt cx="0" cy="0"/>
        </a:xfrm>
      </p:grpSpPr>
      <p:pic>
        <p:nvPicPr>
          <p:cNvPr id="2" name="Image 0" descr="/uploadFile/20240524164611A486.jpg"/>
          <p:cNvPicPr>
            <a:picLocks noChangeAspect="1"/>
          </p:cNvPicPr>
          <p:nvPr/>
        </p:nvPicPr>
        <p:blipFill>
          <a:blip r:embed="rId3"/>
          <a:srcRect l="5310" r="6195"/>
          <a:stretch/>
        </p:blipFill>
        <p:spPr>
          <a:xfrm rot="5400000">
            <a:off x="2356235" y="-2000179"/>
            <a:ext cx="4431530" cy="9143858"/>
          </a:xfrm>
          <a:prstGeom prst="rect">
            <a:avLst/>
          </a:prstGeom>
        </p:spPr>
      </p:pic>
      <p:sp>
        <p:nvSpPr>
          <p:cNvPr id="3" name="Shape 0"/>
          <p:cNvSpPr/>
          <p:nvPr/>
        </p:nvSpPr>
        <p:spPr>
          <a:xfrm>
            <a:off x="487375" y="208483"/>
            <a:ext cx="8170107" cy="4726845"/>
          </a:xfrm>
          <a:custGeom>
            <a:avLst/>
            <a:gdLst/>
            <a:ahLst/>
            <a:cxnLst/>
            <a:rect l="l" t="t" r="r" b="b"/>
            <a:pathLst>
              <a:path w="8170107" h="4726845">
                <a:moveTo>
                  <a:pt x="42447" y="0"/>
                </a:moveTo>
                <a:lnTo>
                  <a:pt x="8127660" y="0"/>
                </a:lnTo>
                <a:quadBezTo>
                  <a:pt x="8170107" y="0"/>
                  <a:pt x="8170107" y="42447"/>
                </a:quadBezTo>
                <a:lnTo>
                  <a:pt x="8170107" y="4684398"/>
                </a:lnTo>
                <a:quadBezTo>
                  <a:pt x="8170107" y="4726845"/>
                  <a:pt x="8127660" y="4726845"/>
                </a:quadBezTo>
                <a:lnTo>
                  <a:pt x="42447" y="4726845"/>
                </a:lnTo>
                <a:quadBezTo>
                  <a:pt x="0" y="4726845"/>
                  <a:pt x="0" y="4684398"/>
                </a:quadBezTo>
                <a:lnTo>
                  <a:pt x="0" y="42447"/>
                </a:lnTo>
                <a:quadBezTo>
                  <a:pt x="0" y="0"/>
                  <a:pt x="42447" y="0"/>
                </a:quadBezTo>
                <a:close/>
              </a:path>
            </a:pathLst>
          </a:custGeom>
          <a:solidFill>
            <a:srgbClr val="FFFFFF">
              <a:alpha val="0"/>
            </a:srgbClr>
          </a:solidFill>
          <a:ln w="38100">
            <a:solidFill>
              <a:srgbClr val="21FCFD"/>
            </a:solidFill>
            <a:prstDash val="solid"/>
          </a:ln>
        </p:spPr>
      </p:sp>
      <p:sp>
        <p:nvSpPr>
          <p:cNvPr id="4" name="Shape 1"/>
          <p:cNvSpPr/>
          <p:nvPr/>
        </p:nvSpPr>
        <p:spPr>
          <a:xfrm>
            <a:off x="952486" y="0"/>
            <a:ext cx="182880" cy="5143500"/>
          </a:xfrm>
          <a:custGeom>
            <a:avLst/>
            <a:gdLst/>
            <a:ahLst/>
            <a:cxnLst/>
            <a:rect l="l" t="t" r="r" b="b"/>
            <a:pathLst>
              <a:path w="182880" h="5143500">
                <a:moveTo>
                  <a:pt x="0" y="0"/>
                </a:moveTo>
                <a:lnTo>
                  <a:pt x="182880" y="0"/>
                </a:lnTo>
                <a:lnTo>
                  <a:pt x="182880" y="5143500"/>
                </a:lnTo>
                <a:lnTo>
                  <a:pt x="0" y="5143500"/>
                </a:lnTo>
                <a:close/>
              </a:path>
            </a:pathLst>
          </a:custGeom>
          <a:solidFill>
            <a:srgbClr val="0F9FFB">
              <a:alpha val="50000"/>
            </a:srgbClr>
          </a:solidFill>
          <a:ln/>
        </p:spPr>
      </p:sp>
      <p:sp>
        <p:nvSpPr>
          <p:cNvPr id="5" name="Shape 2"/>
          <p:cNvSpPr/>
          <p:nvPr/>
        </p:nvSpPr>
        <p:spPr>
          <a:xfrm>
            <a:off x="1223177" y="0"/>
            <a:ext cx="3657600" cy="5143500"/>
          </a:xfrm>
          <a:custGeom>
            <a:avLst/>
            <a:gdLst/>
            <a:ahLst/>
            <a:cxnLst/>
            <a:rect l="l" t="t" r="r" b="b"/>
            <a:pathLst>
              <a:path w="3657600" h="5143500">
                <a:moveTo>
                  <a:pt x="0" y="0"/>
                </a:moveTo>
                <a:lnTo>
                  <a:pt x="3657600" y="0"/>
                </a:lnTo>
                <a:lnTo>
                  <a:pt x="3657600" y="5143500"/>
                </a:lnTo>
                <a:lnTo>
                  <a:pt x="0" y="5143500"/>
                </a:lnTo>
                <a:close/>
              </a:path>
            </a:pathLst>
          </a:custGeom>
          <a:solidFill>
            <a:srgbClr val="0F9FFB">
              <a:alpha val="50000"/>
            </a:srgbClr>
          </a:solidFill>
          <a:ln/>
        </p:spPr>
      </p:sp>
      <p:sp>
        <p:nvSpPr>
          <p:cNvPr id="6" name="Shape 3"/>
          <p:cNvSpPr/>
          <p:nvPr/>
        </p:nvSpPr>
        <p:spPr>
          <a:xfrm>
            <a:off x="4968588" y="0"/>
            <a:ext cx="182880" cy="5143500"/>
          </a:xfrm>
          <a:custGeom>
            <a:avLst/>
            <a:gdLst/>
            <a:ahLst/>
            <a:cxnLst/>
            <a:rect l="l" t="t" r="r" b="b"/>
            <a:pathLst>
              <a:path w="182880" h="5143500">
                <a:moveTo>
                  <a:pt x="0" y="0"/>
                </a:moveTo>
                <a:lnTo>
                  <a:pt x="182880" y="0"/>
                </a:lnTo>
                <a:lnTo>
                  <a:pt x="182880" y="5143500"/>
                </a:lnTo>
                <a:lnTo>
                  <a:pt x="0" y="5143500"/>
                </a:lnTo>
                <a:close/>
              </a:path>
            </a:pathLst>
          </a:custGeom>
          <a:solidFill>
            <a:srgbClr val="0F9FFB">
              <a:alpha val="50000"/>
            </a:srgbClr>
          </a:solidFill>
          <a:ln/>
        </p:spPr>
      </p:sp>
      <p:sp>
        <p:nvSpPr>
          <p:cNvPr id="7" name="Text 4"/>
          <p:cNvSpPr/>
          <p:nvPr/>
        </p:nvSpPr>
        <p:spPr>
          <a:xfrm>
            <a:off x="1783448" y="1903576"/>
            <a:ext cx="5992282" cy="834587"/>
          </a:xfrm>
          <a:prstGeom prst="rect">
            <a:avLst/>
          </a:prstGeom>
          <a:noFill/>
          <a:ln/>
        </p:spPr>
        <p:txBody>
          <a:bodyPr wrap="square" lIns="95250" tIns="95250" rIns="95250" bIns="95250" rtlCol="0" anchor="t">
            <a:spAutoFit/>
          </a:bodyPr>
          <a:lstStyle/>
          <a:p>
            <a:pPr>
              <a:lnSpc>
                <a:spcPct val="96000"/>
              </a:lnSpc>
              <a:spcBef>
                <a:spcPts val="375"/>
              </a:spcBef>
            </a:pPr>
            <a:r>
              <a:rPr lang="en-US" sz="2000" b="1" dirty="0" smtClean="0">
                <a:solidFill>
                  <a:srgbClr val="FFFFFF"/>
                </a:solidFill>
                <a:latin typeface="Arial" pitchFamily="34" charset="0"/>
                <a:cs typeface="Arial" pitchFamily="34" charset="-120"/>
              </a:rPr>
              <a:t>FACULTE DES SCIENCES ET TECHNOLOGIE</a:t>
            </a:r>
          </a:p>
          <a:p>
            <a:pPr algn="ctr">
              <a:lnSpc>
                <a:spcPct val="96000"/>
              </a:lnSpc>
              <a:spcBef>
                <a:spcPts val="375"/>
              </a:spcBef>
            </a:pPr>
            <a:r>
              <a:rPr lang="en-US" sz="2000" b="1" dirty="0" smtClean="0">
                <a:solidFill>
                  <a:srgbClr val="FFFFFF"/>
                </a:solidFill>
                <a:latin typeface="Arial" pitchFamily="34" charset="0"/>
                <a:cs typeface="Arial" pitchFamily="34" charset="-120"/>
              </a:rPr>
              <a:t>(FST)</a:t>
            </a:r>
            <a:endParaRPr lang="en-US" sz="1100" dirty="0"/>
          </a:p>
        </p:txBody>
      </p:sp>
      <p:sp>
        <p:nvSpPr>
          <p:cNvPr id="8" name="Text 5"/>
          <p:cNvSpPr/>
          <p:nvPr/>
        </p:nvSpPr>
        <p:spPr>
          <a:xfrm>
            <a:off x="1463339" y="2650397"/>
            <a:ext cx="6882932" cy="2059538"/>
          </a:xfrm>
          <a:prstGeom prst="rect">
            <a:avLst/>
          </a:prstGeom>
          <a:noFill/>
          <a:ln/>
        </p:spPr>
        <p:txBody>
          <a:bodyPr wrap="square" lIns="95250" tIns="95250" rIns="95250" bIns="95250" rtlCol="0" anchor="t">
            <a:spAutoFit/>
          </a:bodyPr>
          <a:lstStyle/>
          <a:p>
            <a:pPr>
              <a:lnSpc>
                <a:spcPct val="120000"/>
              </a:lnSpc>
              <a:spcBef>
                <a:spcPts val="375"/>
              </a:spcBef>
            </a:pPr>
            <a:r>
              <a:rPr lang="fr-HT" sz="1600" b="1" u="sng" dirty="0">
                <a:solidFill>
                  <a:schemeClr val="bg1"/>
                </a:solidFill>
                <a:latin typeface="Times New Roman" panose="02020603050405020304" pitchFamily="18" charset="0"/>
                <a:cs typeface="Times New Roman" panose="02020603050405020304" pitchFamily="18" charset="0"/>
              </a:rPr>
              <a:t>Projet : « Rapport Comparatif : Succès et Échec dans les Projets IT </a:t>
            </a:r>
            <a:r>
              <a:rPr lang="fr-HT" sz="1600" b="1" u="sng" dirty="0" smtClean="0">
                <a:solidFill>
                  <a:schemeClr val="bg1"/>
                </a:solidFill>
                <a:latin typeface="Times New Roman" panose="02020603050405020304" pitchFamily="18" charset="0"/>
                <a:cs typeface="Times New Roman" panose="02020603050405020304" pitchFamily="18" charset="0"/>
              </a:rPr>
              <a:t>»</a:t>
            </a:r>
          </a:p>
          <a:p>
            <a:pPr>
              <a:lnSpc>
                <a:spcPct val="120000"/>
              </a:lnSpc>
              <a:spcBef>
                <a:spcPts val="375"/>
              </a:spcBef>
            </a:pPr>
            <a:endParaRPr lang="en-US" sz="1600" dirty="0">
              <a:solidFill>
                <a:schemeClr val="bg1"/>
              </a:solidFill>
              <a:latin typeface="Times New Roman" panose="02020603050405020304" pitchFamily="18" charset="0"/>
              <a:cs typeface="Times New Roman" panose="02020603050405020304" pitchFamily="18" charset="0"/>
            </a:endParaRPr>
          </a:p>
          <a:p>
            <a:pPr>
              <a:lnSpc>
                <a:spcPct val="120000"/>
              </a:lnSpc>
              <a:spcBef>
                <a:spcPts val="375"/>
              </a:spcBef>
            </a:pPr>
            <a:r>
              <a:rPr lang="fr-HT" sz="1600" b="1" dirty="0">
                <a:solidFill>
                  <a:schemeClr val="bg1"/>
                </a:solidFill>
                <a:latin typeface="Times New Roman" panose="02020603050405020304" pitchFamily="18" charset="0"/>
                <a:cs typeface="Times New Roman" panose="02020603050405020304" pitchFamily="18" charset="0"/>
              </a:rPr>
              <a:t>Soumis au chargé de cours : Ismaël SAINT AMOUR</a:t>
            </a:r>
            <a:endParaRPr lang="en-US" sz="1600" dirty="0">
              <a:solidFill>
                <a:schemeClr val="bg1"/>
              </a:solidFill>
              <a:latin typeface="Times New Roman" panose="02020603050405020304" pitchFamily="18" charset="0"/>
              <a:cs typeface="Times New Roman" panose="02020603050405020304" pitchFamily="18" charset="0"/>
            </a:endParaRPr>
          </a:p>
          <a:p>
            <a:pPr>
              <a:lnSpc>
                <a:spcPct val="120000"/>
              </a:lnSpc>
              <a:spcBef>
                <a:spcPts val="375"/>
              </a:spcBef>
            </a:pPr>
            <a:endParaRPr lang="en-US" sz="1400" dirty="0" smtClean="0">
              <a:solidFill>
                <a:schemeClr val="bg1"/>
              </a:solidFill>
              <a:latin typeface="Times New Roman" panose="02020603050405020304" pitchFamily="18" charset="0"/>
              <a:ea typeface="Microsoft Yahei" pitchFamily="34" charset="-122"/>
              <a:cs typeface="Times New Roman" panose="02020603050405020304" pitchFamily="18" charset="0"/>
            </a:endParaRPr>
          </a:p>
          <a:p>
            <a:pPr>
              <a:lnSpc>
                <a:spcPct val="120000"/>
              </a:lnSpc>
              <a:spcBef>
                <a:spcPts val="375"/>
              </a:spcBef>
            </a:pPr>
            <a:r>
              <a:rPr lang="en-US" sz="1400" dirty="0" smtClean="0">
                <a:solidFill>
                  <a:schemeClr val="bg1"/>
                </a:solidFill>
                <a:latin typeface="Times New Roman" panose="02020603050405020304" pitchFamily="18" charset="0"/>
                <a:ea typeface="Microsoft Yahei" pitchFamily="34" charset="-122"/>
                <a:cs typeface="Times New Roman" panose="02020603050405020304" pitchFamily="18" charset="0"/>
              </a:rPr>
              <a:t>Préparé </a:t>
            </a:r>
            <a:r>
              <a:rPr lang="en-US" sz="1400" dirty="0">
                <a:solidFill>
                  <a:schemeClr val="bg1"/>
                </a:solidFill>
                <a:latin typeface="Times New Roman" panose="02020603050405020304" pitchFamily="18" charset="0"/>
                <a:ea typeface="Microsoft Yahei" pitchFamily="34" charset="-122"/>
                <a:cs typeface="Times New Roman" panose="02020603050405020304" pitchFamily="18" charset="0"/>
              </a:rPr>
              <a:t>par Jameson DOMINIQUE, étudiant en 3ème Année en Sciences Informatiques à l’Institut Universitaire des Sciences.</a:t>
            </a:r>
            <a:endParaRPr lang="en-US" sz="1400" dirty="0">
              <a:solidFill>
                <a:schemeClr val="bg1"/>
              </a:solidFill>
              <a:latin typeface="Times New Roman" panose="02020603050405020304" pitchFamily="18" charset="0"/>
              <a:cs typeface="Times New Roman" panose="02020603050405020304" pitchFamily="18" charset="0"/>
            </a:endParaRPr>
          </a:p>
        </p:txBody>
      </p:sp>
      <p:pic>
        <p:nvPicPr>
          <p:cNvPr id="9" name="Image 1" descr="/pptUploadFile/1736779974935572830/299fd6fabe1146e3b18f3a157974d11b_20250113221339A999.png"/>
          <p:cNvPicPr>
            <a:picLocks noChangeAspect="1"/>
          </p:cNvPicPr>
          <p:nvPr/>
        </p:nvPicPr>
        <p:blipFill>
          <a:blip r:embed="rId4"/>
          <a:stretch>
            <a:fillRect/>
          </a:stretch>
        </p:blipFill>
        <p:spPr>
          <a:xfrm>
            <a:off x="3764605" y="726140"/>
            <a:ext cx="2029968" cy="9692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1660550"/>
            <a:ext cx="9144000" cy="1822967"/>
          </a:xfrm>
          <a:custGeom>
            <a:avLst/>
            <a:gdLst/>
            <a:ahLst/>
            <a:cxnLst/>
            <a:rect l="l" t="t" r="r" b="b"/>
            <a:pathLst>
              <a:path w="9144000" h="1822967">
                <a:moveTo>
                  <a:pt x="0" y="0"/>
                </a:moveTo>
                <a:lnTo>
                  <a:pt x="9144000" y="0"/>
                </a:lnTo>
                <a:lnTo>
                  <a:pt x="9144000" y="1822967"/>
                </a:lnTo>
                <a:lnTo>
                  <a:pt x="0" y="1822967"/>
                </a:lnTo>
                <a:close/>
              </a:path>
            </a:pathLst>
          </a:custGeom>
          <a:solidFill>
            <a:srgbClr val="0F9FFB"/>
          </a:solidFill>
          <a:ln/>
        </p:spPr>
      </p:sp>
      <p:pic>
        <p:nvPicPr>
          <p:cNvPr id="3" name="Image 0" descr="preencoded.png"/>
          <p:cNvPicPr>
            <a:picLocks noChangeAspect="1"/>
          </p:cNvPicPr>
          <p:nvPr/>
        </p:nvPicPr>
        <p:blipFill>
          <a:blip r:embed="rId3"/>
          <a:stretch>
            <a:fillRect/>
          </a:stretch>
        </p:blipFill>
        <p:spPr>
          <a:xfrm rot="5400000">
            <a:off x="3216859" y="-643965"/>
            <a:ext cx="2709840" cy="6431430"/>
          </a:xfrm>
          <a:prstGeom prst="rect">
            <a:avLst/>
          </a:prstGeom>
        </p:spPr>
      </p:pic>
      <p:sp>
        <p:nvSpPr>
          <p:cNvPr id="4" name="Shape 1"/>
          <p:cNvSpPr/>
          <p:nvPr/>
        </p:nvSpPr>
        <p:spPr>
          <a:xfrm>
            <a:off x="1344168" y="1200607"/>
            <a:ext cx="6455664" cy="2743200"/>
          </a:xfrm>
          <a:custGeom>
            <a:avLst/>
            <a:gdLst/>
            <a:ahLst/>
            <a:cxnLst/>
            <a:rect l="l" t="t" r="r" b="b"/>
            <a:pathLst>
              <a:path w="6455664" h="2743200">
                <a:moveTo>
                  <a:pt x="79732" y="0"/>
                </a:moveTo>
                <a:lnTo>
                  <a:pt x="6375932" y="0"/>
                </a:lnTo>
                <a:quadBezTo>
                  <a:pt x="6455664" y="0"/>
                  <a:pt x="6455664" y="79732"/>
                </a:quadBezTo>
                <a:lnTo>
                  <a:pt x="6455664" y="2663468"/>
                </a:lnTo>
                <a:quadBezTo>
                  <a:pt x="6455664" y="2743200"/>
                  <a:pt x="6375932" y="2743200"/>
                </a:quadBezTo>
                <a:lnTo>
                  <a:pt x="79732" y="2743200"/>
                </a:lnTo>
                <a:quadBezTo>
                  <a:pt x="0" y="2743200"/>
                  <a:pt x="0" y="2663468"/>
                </a:quadBezTo>
                <a:lnTo>
                  <a:pt x="0" y="79732"/>
                </a:lnTo>
                <a:quadBezTo>
                  <a:pt x="0" y="0"/>
                  <a:pt x="79732" y="0"/>
                </a:quadBezTo>
                <a:close/>
              </a:path>
            </a:pathLst>
          </a:custGeom>
          <a:solidFill>
            <a:srgbClr val="FFFFFF">
              <a:alpha val="0"/>
            </a:srgbClr>
          </a:solidFill>
          <a:ln w="38100">
            <a:solidFill>
              <a:srgbClr val="21FCFD"/>
            </a:solidFill>
            <a:prstDash val="solid"/>
          </a:ln>
        </p:spPr>
      </p:sp>
      <p:sp>
        <p:nvSpPr>
          <p:cNvPr id="5" name="Text 2"/>
          <p:cNvSpPr/>
          <p:nvPr/>
        </p:nvSpPr>
        <p:spPr>
          <a:xfrm>
            <a:off x="1463040" y="1828800"/>
            <a:ext cx="6217920" cy="561692"/>
          </a:xfrm>
          <a:prstGeom prst="rect">
            <a:avLst/>
          </a:prstGeom>
          <a:noFill/>
          <a:ln/>
        </p:spPr>
        <p:txBody>
          <a:bodyPr wrap="square" lIns="95250" tIns="95250" rIns="95250" bIns="95250" rtlCol="0" anchor="t">
            <a:spAutoFit/>
          </a:bodyPr>
          <a:lstStyle/>
          <a:p>
            <a:pPr algn="ctr"/>
            <a:r>
              <a:rPr lang="fr-HT" sz="2400" b="1" dirty="0">
                <a:solidFill>
                  <a:schemeClr val="bg1"/>
                </a:solidFill>
                <a:latin typeface="Times New Roman" panose="02020603050405020304" pitchFamily="18" charset="0"/>
                <a:cs typeface="Times New Roman" panose="02020603050405020304" pitchFamily="18" charset="0"/>
              </a:rPr>
              <a:t>PROJET ÉCHOUÉ : WORDPERFECT</a:t>
            </a:r>
            <a:endParaRPr lang="en-US" sz="24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9">
    <p:bg>
      <p:bgPr>
        <a:solidFill>
          <a:srgbClr val="000000"/>
        </a:solidFill>
        <a:effectLst/>
      </p:bgPr>
    </p:bg>
    <p:spTree>
      <p:nvGrpSpPr>
        <p:cNvPr id="1" name=""/>
        <p:cNvGrpSpPr/>
        <p:nvPr/>
      </p:nvGrpSpPr>
      <p:grpSpPr>
        <a:xfrm>
          <a:off x="0" y="0"/>
          <a:ext cx="0" cy="0"/>
          <a:chOff x="0" y="0"/>
          <a:chExt cx="0" cy="0"/>
        </a:xfrm>
      </p:grpSpPr>
      <p:sp>
        <p:nvSpPr>
          <p:cNvPr id="3" name="Shape 0"/>
          <p:cNvSpPr/>
          <p:nvPr/>
        </p:nvSpPr>
        <p:spPr>
          <a:xfrm flipV="1">
            <a:off x="0" y="0"/>
            <a:ext cx="1005840" cy="4355287"/>
          </a:xfrm>
          <a:custGeom>
            <a:avLst/>
            <a:gdLst/>
            <a:ahLst/>
            <a:cxnLst/>
            <a:rect l="l" t="t" r="r" b="b"/>
            <a:pathLst>
              <a:path w="1005840" h="4355287">
                <a:moveTo>
                  <a:pt x="0" y="39139"/>
                </a:moveTo>
                <a:quadBezTo>
                  <a:pt x="0" y="0"/>
                  <a:pt x="39139" y="0"/>
                </a:quadBezTo>
                <a:lnTo>
                  <a:pt x="966701" y="0"/>
                </a:lnTo>
                <a:quadBezTo>
                  <a:pt x="1005840" y="0"/>
                  <a:pt x="1005840" y="39139"/>
                </a:quadBezTo>
                <a:lnTo>
                  <a:pt x="1005840" y="4355287"/>
                </a:lnTo>
                <a:lnTo>
                  <a:pt x="0" y="4355287"/>
                </a:lnTo>
                <a:close/>
              </a:path>
            </a:pathLst>
          </a:custGeom>
          <a:solidFill>
            <a:srgbClr val="0F9FFB"/>
          </a:solidFill>
          <a:ln/>
        </p:spPr>
      </p:sp>
      <p:sp>
        <p:nvSpPr>
          <p:cNvPr id="4" name="Shape 1"/>
          <p:cNvSpPr/>
          <p:nvPr/>
        </p:nvSpPr>
        <p:spPr>
          <a:xfrm>
            <a:off x="8138160" y="1188869"/>
            <a:ext cx="1005840" cy="3954631"/>
          </a:xfrm>
          <a:custGeom>
            <a:avLst/>
            <a:gdLst/>
            <a:ahLst/>
            <a:cxnLst/>
            <a:rect l="l" t="t" r="r" b="b"/>
            <a:pathLst>
              <a:path w="1005840" h="3954631">
                <a:moveTo>
                  <a:pt x="0" y="29518"/>
                </a:moveTo>
                <a:quadBezTo>
                  <a:pt x="0" y="0"/>
                  <a:pt x="29518" y="0"/>
                </a:quadBezTo>
                <a:lnTo>
                  <a:pt x="976322" y="0"/>
                </a:lnTo>
                <a:quadBezTo>
                  <a:pt x="1005840" y="0"/>
                  <a:pt x="1005840" y="29518"/>
                </a:quadBezTo>
                <a:lnTo>
                  <a:pt x="1005840" y="3954631"/>
                </a:lnTo>
                <a:lnTo>
                  <a:pt x="0" y="3954631"/>
                </a:lnTo>
                <a:close/>
              </a:path>
            </a:pathLst>
          </a:custGeom>
          <a:solidFill>
            <a:srgbClr val="0F9FFB"/>
          </a:solidFill>
          <a:ln/>
        </p:spPr>
      </p:sp>
      <p:sp>
        <p:nvSpPr>
          <p:cNvPr id="6" name="Text 3"/>
          <p:cNvSpPr/>
          <p:nvPr/>
        </p:nvSpPr>
        <p:spPr>
          <a:xfrm>
            <a:off x="1005840" y="1505853"/>
            <a:ext cx="7170955" cy="2131353"/>
          </a:xfrm>
          <a:prstGeom prst="rect">
            <a:avLst/>
          </a:prstGeom>
          <a:noFill/>
          <a:ln/>
        </p:spPr>
        <p:txBody>
          <a:bodyPr wrap="square" lIns="95250" tIns="95250" rIns="95250" bIns="95250" rtlCol="0" anchor="t">
            <a:spAutoFit/>
          </a:bodyPr>
          <a:lstStyle/>
          <a:p>
            <a:r>
              <a:rPr lang="fr-HT" dirty="0">
                <a:solidFill>
                  <a:schemeClr val="bg1"/>
                </a:solidFill>
                <a:latin typeface="Times New Roman" panose="02020603050405020304" pitchFamily="18" charset="0"/>
                <a:cs typeface="Times New Roman" panose="02020603050405020304" pitchFamily="18" charset="0"/>
              </a:rPr>
              <a:t>Lancé dans les années 1980 par la société Corel, WordPerfect était l'un des premiers traitements de texte à gagner en popularité, en particulier dans les environnements professionnels. À son apogée, WordPerfect était le choix privilégié des avocats et des entreprises en raison de ses fonctionnalités avancées. Cependant, il a rapidement perdu sa position de leader face à la montée de Microsoft Word, qui a su s'adapter aux besoins changeants des utilisateurs.</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2677" y="97909"/>
            <a:ext cx="2417279" cy="13797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Image 0" descr="/uploadFile/20240524164150A472.jpg"/>
          <p:cNvPicPr>
            <a:picLocks noChangeAspect="1"/>
          </p:cNvPicPr>
          <p:nvPr/>
        </p:nvPicPr>
        <p:blipFill>
          <a:blip r:embed="rId3"/>
          <a:stretch>
            <a:fillRect/>
          </a:stretch>
        </p:blipFill>
        <p:spPr>
          <a:xfrm rot="5400000" flipH="1">
            <a:off x="2000707" y="-2000011"/>
            <a:ext cx="5143500" cy="9143086"/>
          </a:xfrm>
          <a:prstGeom prst="rect">
            <a:avLst/>
          </a:prstGeom>
        </p:spPr>
      </p:pic>
      <p:sp>
        <p:nvSpPr>
          <p:cNvPr id="3" name="Shape 0"/>
          <p:cNvSpPr/>
          <p:nvPr/>
        </p:nvSpPr>
        <p:spPr>
          <a:xfrm flipV="1">
            <a:off x="384048" y="0"/>
            <a:ext cx="1005840" cy="4355287"/>
          </a:xfrm>
          <a:custGeom>
            <a:avLst/>
            <a:gdLst/>
            <a:ahLst/>
            <a:cxnLst/>
            <a:rect l="l" t="t" r="r" b="b"/>
            <a:pathLst>
              <a:path w="1005840" h="4355287">
                <a:moveTo>
                  <a:pt x="0" y="39139"/>
                </a:moveTo>
                <a:quadBezTo>
                  <a:pt x="0" y="0"/>
                  <a:pt x="39139" y="0"/>
                </a:quadBezTo>
                <a:lnTo>
                  <a:pt x="966701" y="0"/>
                </a:lnTo>
                <a:quadBezTo>
                  <a:pt x="1005840" y="0"/>
                  <a:pt x="1005840" y="39139"/>
                </a:quadBezTo>
                <a:lnTo>
                  <a:pt x="1005840" y="4355287"/>
                </a:lnTo>
                <a:lnTo>
                  <a:pt x="0" y="4355287"/>
                </a:lnTo>
                <a:close/>
              </a:path>
            </a:pathLst>
          </a:custGeom>
          <a:solidFill>
            <a:srgbClr val="0F9FFB"/>
          </a:solidFill>
          <a:ln/>
        </p:spPr>
      </p:sp>
      <p:sp>
        <p:nvSpPr>
          <p:cNvPr id="4" name="Shape 1"/>
          <p:cNvSpPr/>
          <p:nvPr/>
        </p:nvSpPr>
        <p:spPr>
          <a:xfrm>
            <a:off x="7726680" y="1188869"/>
            <a:ext cx="1005840" cy="3954631"/>
          </a:xfrm>
          <a:custGeom>
            <a:avLst/>
            <a:gdLst/>
            <a:ahLst/>
            <a:cxnLst/>
            <a:rect l="l" t="t" r="r" b="b"/>
            <a:pathLst>
              <a:path w="1005840" h="3954631">
                <a:moveTo>
                  <a:pt x="0" y="29518"/>
                </a:moveTo>
                <a:quadBezTo>
                  <a:pt x="0" y="0"/>
                  <a:pt x="29518" y="0"/>
                </a:quadBezTo>
                <a:lnTo>
                  <a:pt x="976322" y="0"/>
                </a:lnTo>
                <a:quadBezTo>
                  <a:pt x="1005840" y="0"/>
                  <a:pt x="1005840" y="29518"/>
                </a:quadBezTo>
                <a:lnTo>
                  <a:pt x="1005840" y="3954631"/>
                </a:lnTo>
                <a:lnTo>
                  <a:pt x="0" y="3954631"/>
                </a:lnTo>
                <a:close/>
              </a:path>
            </a:pathLst>
          </a:custGeom>
          <a:solidFill>
            <a:srgbClr val="0F9FFB"/>
          </a:solidFill>
          <a:ln/>
        </p:spPr>
      </p:sp>
      <p:sp>
        <p:nvSpPr>
          <p:cNvPr id="5" name="Shape 2"/>
          <p:cNvSpPr/>
          <p:nvPr/>
        </p:nvSpPr>
        <p:spPr>
          <a:xfrm>
            <a:off x="1911096" y="1477914"/>
            <a:ext cx="5293468" cy="2743200"/>
          </a:xfrm>
          <a:custGeom>
            <a:avLst/>
            <a:gdLst/>
            <a:ahLst/>
            <a:cxnLst/>
            <a:rect l="l" t="t" r="r" b="b"/>
            <a:pathLst>
              <a:path w="7839825" h="2743200">
                <a:moveTo>
                  <a:pt x="44642" y="0"/>
                </a:moveTo>
                <a:lnTo>
                  <a:pt x="7795183" y="0"/>
                </a:lnTo>
                <a:quadBezTo>
                  <a:pt x="7839825" y="0"/>
                  <a:pt x="7839825" y="44642"/>
                </a:quadBezTo>
                <a:lnTo>
                  <a:pt x="7839825" y="2698558"/>
                </a:lnTo>
                <a:quadBezTo>
                  <a:pt x="7839825" y="2743200"/>
                  <a:pt x="7795183" y="2743200"/>
                </a:quadBezTo>
                <a:lnTo>
                  <a:pt x="44642" y="2743200"/>
                </a:lnTo>
                <a:quadBezTo>
                  <a:pt x="0" y="2743200"/>
                  <a:pt x="0" y="2698558"/>
                </a:quadBezTo>
                <a:lnTo>
                  <a:pt x="0" y="44642"/>
                </a:lnTo>
                <a:quadBezTo>
                  <a:pt x="0" y="0"/>
                  <a:pt x="44642" y="0"/>
                </a:quadBezTo>
                <a:close/>
              </a:path>
            </a:pathLst>
          </a:custGeom>
          <a:solidFill>
            <a:srgbClr val="000000">
              <a:alpha val="40000"/>
            </a:srgbClr>
          </a:solidFill>
          <a:ln/>
        </p:spPr>
      </p:sp>
      <p:sp>
        <p:nvSpPr>
          <p:cNvPr id="6" name="Text 3"/>
          <p:cNvSpPr/>
          <p:nvPr/>
        </p:nvSpPr>
        <p:spPr>
          <a:xfrm>
            <a:off x="1417320" y="182880"/>
            <a:ext cx="7170955" cy="561692"/>
          </a:xfrm>
          <a:prstGeom prst="rect">
            <a:avLst/>
          </a:prstGeom>
          <a:noFill/>
          <a:ln/>
        </p:spPr>
        <p:txBody>
          <a:bodyPr wrap="square" lIns="95250" tIns="95250" rIns="95250" bIns="95250" rtlCol="0" anchor="t">
            <a:spAutoFit/>
          </a:bodyPr>
          <a:lstStyle/>
          <a:p>
            <a:pPr algn="ctr"/>
            <a:r>
              <a:rPr lang="fr-HT" sz="2400" b="1" u="sng" dirty="0" smtClean="0">
                <a:solidFill>
                  <a:schemeClr val="bg1"/>
                </a:solidFill>
                <a:latin typeface="Times New Roman" panose="02020603050405020304" pitchFamily="18" charset="0"/>
                <a:cs typeface="Times New Roman" panose="02020603050405020304" pitchFamily="18" charset="0"/>
              </a:rPr>
              <a:t>FACTEURS D'ÉCHEC</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7" name="Text 4"/>
          <p:cNvSpPr/>
          <p:nvPr/>
        </p:nvSpPr>
        <p:spPr>
          <a:xfrm>
            <a:off x="1889438" y="1543040"/>
            <a:ext cx="2286000" cy="635559"/>
          </a:xfrm>
          <a:prstGeom prst="rect">
            <a:avLst/>
          </a:prstGeom>
          <a:noFill/>
          <a:ln/>
        </p:spPr>
        <p:txBody>
          <a:bodyPr wrap="square" lIns="95250" tIns="95250" rIns="95250" bIns="95250" rtlCol="0" anchor="t">
            <a:spAutoFit/>
          </a:bodyPr>
          <a:lstStyle/>
          <a:p>
            <a:pPr>
              <a:lnSpc>
                <a:spcPct val="80000"/>
              </a:lnSpc>
              <a:spcBef>
                <a:spcPts val="375"/>
              </a:spcBef>
            </a:pPr>
            <a:r>
              <a:rPr lang="fr-HT" b="1" dirty="0">
                <a:solidFill>
                  <a:schemeClr val="bg1"/>
                </a:solidFill>
                <a:latin typeface="Times New Roman" panose="02020603050405020304" pitchFamily="18" charset="0"/>
                <a:cs typeface="Times New Roman" panose="02020603050405020304" pitchFamily="18" charset="0"/>
              </a:rPr>
              <a:t>Manque d'Intégration </a:t>
            </a:r>
            <a:endParaRPr lang="en-US" sz="1500" dirty="0">
              <a:solidFill>
                <a:schemeClr val="bg1"/>
              </a:solidFill>
              <a:latin typeface="Times New Roman" panose="02020603050405020304" pitchFamily="18" charset="0"/>
              <a:cs typeface="Times New Roman" panose="02020603050405020304" pitchFamily="18" charset="0"/>
            </a:endParaRPr>
          </a:p>
        </p:txBody>
      </p:sp>
      <p:sp>
        <p:nvSpPr>
          <p:cNvPr id="8" name="Text 5"/>
          <p:cNvSpPr/>
          <p:nvPr/>
        </p:nvSpPr>
        <p:spPr>
          <a:xfrm>
            <a:off x="1889438" y="2108606"/>
            <a:ext cx="2286000" cy="2039020"/>
          </a:xfrm>
          <a:prstGeom prst="rect">
            <a:avLst/>
          </a:prstGeom>
          <a:noFill/>
          <a:ln/>
        </p:spPr>
        <p:txBody>
          <a:bodyPr wrap="square" lIns="95250" tIns="95250" rIns="95250" bIns="95250" rtlCol="0" anchor="t">
            <a:spAutoFit/>
          </a:bodyPr>
          <a:lstStyle/>
          <a:p>
            <a:r>
              <a:rPr lang="fr-HT" sz="1200" dirty="0">
                <a:solidFill>
                  <a:schemeClr val="bg1"/>
                </a:solidFill>
                <a:latin typeface="Times New Roman" panose="02020603050405020304" pitchFamily="18" charset="0"/>
                <a:cs typeface="Times New Roman" panose="02020603050405020304" pitchFamily="18" charset="0"/>
              </a:rPr>
              <a:t>WordPerfect avait une interface moins intuitive que celle de Microsoft Word. Les utilisateurs débutants trouvaient souvent la navigation difficile, ce qui a freiné son adoption. En comparaison, Microsoft Word a mis l'accent sur une interface conviviale qui a facilité l'apprentissage.</a:t>
            </a:r>
            <a:endParaRPr lang="en-US" sz="1200" dirty="0">
              <a:solidFill>
                <a:schemeClr val="bg1"/>
              </a:solidFill>
              <a:latin typeface="Times New Roman" panose="02020603050405020304" pitchFamily="18" charset="0"/>
              <a:cs typeface="Times New Roman" panose="02020603050405020304" pitchFamily="18" charset="0"/>
            </a:endParaRPr>
          </a:p>
        </p:txBody>
      </p:sp>
      <p:sp>
        <p:nvSpPr>
          <p:cNvPr id="9" name="Text 6"/>
          <p:cNvSpPr/>
          <p:nvPr/>
        </p:nvSpPr>
        <p:spPr>
          <a:xfrm>
            <a:off x="4458157" y="1543040"/>
            <a:ext cx="2286000" cy="641073"/>
          </a:xfrm>
          <a:prstGeom prst="rect">
            <a:avLst/>
          </a:prstGeom>
          <a:noFill/>
          <a:ln/>
        </p:spPr>
        <p:txBody>
          <a:bodyPr wrap="square" lIns="95250" tIns="95250" rIns="95250" bIns="95250" rtlCol="0" anchor="t">
            <a:spAutoFit/>
          </a:bodyPr>
          <a:lstStyle/>
          <a:p>
            <a:pPr>
              <a:lnSpc>
                <a:spcPct val="80000"/>
              </a:lnSpc>
              <a:spcBef>
                <a:spcPts val="375"/>
              </a:spcBef>
            </a:pPr>
            <a:r>
              <a:rPr lang="fr-HT" b="1" dirty="0">
                <a:solidFill>
                  <a:schemeClr val="bg1"/>
                </a:solidFill>
                <a:latin typeface="Times New Roman" panose="02020603050405020304" pitchFamily="18" charset="0"/>
                <a:cs typeface="Times New Roman" panose="02020603050405020304" pitchFamily="18" charset="0"/>
              </a:rPr>
              <a:t>Interface Utilisateur Complexe </a:t>
            </a:r>
            <a:endParaRPr lang="en-US" sz="1500" dirty="0">
              <a:solidFill>
                <a:schemeClr val="bg1"/>
              </a:solidFill>
              <a:latin typeface="Times New Roman" panose="02020603050405020304" pitchFamily="18" charset="0"/>
              <a:cs typeface="Times New Roman" panose="02020603050405020304" pitchFamily="18" charset="0"/>
            </a:endParaRPr>
          </a:p>
        </p:txBody>
      </p:sp>
      <p:sp>
        <p:nvSpPr>
          <p:cNvPr id="10" name="Text 7"/>
          <p:cNvSpPr/>
          <p:nvPr/>
        </p:nvSpPr>
        <p:spPr>
          <a:xfrm>
            <a:off x="4458157" y="2108408"/>
            <a:ext cx="2286000" cy="1669688"/>
          </a:xfrm>
          <a:prstGeom prst="rect">
            <a:avLst/>
          </a:prstGeom>
          <a:noFill/>
          <a:ln/>
        </p:spPr>
        <p:txBody>
          <a:bodyPr wrap="square" lIns="95250" tIns="95250" rIns="95250" bIns="95250" rtlCol="0" anchor="t">
            <a:spAutoFit/>
          </a:bodyPr>
          <a:lstStyle/>
          <a:p>
            <a:r>
              <a:rPr lang="fr-HT" sz="1200" dirty="0">
                <a:solidFill>
                  <a:schemeClr val="bg1"/>
                </a:solidFill>
                <a:latin typeface="Times New Roman" panose="02020603050405020304" pitchFamily="18" charset="0"/>
                <a:cs typeface="Times New Roman" panose="02020603050405020304" pitchFamily="18" charset="0"/>
              </a:rPr>
              <a:t>Contrairement à Microsoft Office, WordPerfect n'a pas réussi à offrir une intégration fluide avec d'autres applications. Cela a limité son attrait, car les utilisateurs recherchaient des solutions qui pouvaient interagir facilement avec d'autres outils.</a:t>
            </a:r>
            <a:endParaRPr lang="en-US" sz="1200" dirty="0">
              <a:solidFill>
                <a:schemeClr val="bg1"/>
              </a:solidFill>
              <a:latin typeface="Times New Roman" panose="02020603050405020304" pitchFamily="18" charset="0"/>
              <a:cs typeface="Times New Roman" panose="02020603050405020304" pitchFamily="18" charset="0"/>
            </a:endParaRPr>
          </a:p>
        </p:txBody>
      </p:sp>
      <p:sp>
        <p:nvSpPr>
          <p:cNvPr id="13" name="Shape 10"/>
          <p:cNvSpPr/>
          <p:nvPr/>
        </p:nvSpPr>
        <p:spPr>
          <a:xfrm>
            <a:off x="4205918" y="1574732"/>
            <a:ext cx="0" cy="2467841"/>
          </a:xfrm>
          <a:custGeom>
            <a:avLst/>
            <a:gdLst/>
            <a:ahLst/>
            <a:cxnLst/>
            <a:rect l="l" t="t" r="r" b="b"/>
            <a:pathLst>
              <a:path h="2467841">
                <a:moveTo>
                  <a:pt x="0" y="0"/>
                </a:moveTo>
                <a:lnTo>
                  <a:pt x="0" y="2467841"/>
                </a:lnTo>
              </a:path>
            </a:pathLst>
          </a:custGeom>
          <a:noFill/>
          <a:ln w="19050">
            <a:solidFill>
              <a:srgbClr val="0F9FFB"/>
            </a:solidFill>
            <a:prstDash val="solid"/>
            <a:headEnd type="none"/>
            <a:tailEnd type="none"/>
          </a:ln>
        </p:spPr>
      </p:sp>
      <p:sp>
        <p:nvSpPr>
          <p:cNvPr id="15" name="Text 2"/>
          <p:cNvSpPr/>
          <p:nvPr/>
        </p:nvSpPr>
        <p:spPr>
          <a:xfrm>
            <a:off x="1775057" y="941140"/>
            <a:ext cx="2322668" cy="500137"/>
          </a:xfrm>
          <a:prstGeom prst="rect">
            <a:avLst/>
          </a:prstGeom>
          <a:noFill/>
          <a:ln/>
        </p:spPr>
        <p:txBody>
          <a:bodyPr wrap="square" lIns="95250" tIns="95250" rIns="95250" bIns="95250" rtlCol="0" anchor="t">
            <a:spAutoFit/>
          </a:bodyPr>
          <a:lstStyle/>
          <a:p>
            <a:r>
              <a:rPr lang="fr-HT" sz="2000" b="1" dirty="0">
                <a:solidFill>
                  <a:schemeClr val="bg1"/>
                </a:solidFill>
                <a:latin typeface="Times New Roman" panose="02020603050405020304" pitchFamily="18" charset="0"/>
                <a:cs typeface="Times New Roman" panose="02020603050405020304" pitchFamily="18" charset="0"/>
              </a:rPr>
              <a:t>1</a:t>
            </a:r>
            <a:r>
              <a:rPr lang="fr-HT" sz="2000" b="1" dirty="0" smtClean="0">
                <a:solidFill>
                  <a:schemeClr val="bg1"/>
                </a:solidFill>
                <a:latin typeface="Times New Roman" panose="02020603050405020304" pitchFamily="18" charset="0"/>
                <a:cs typeface="Times New Roman" panose="02020603050405020304" pitchFamily="18" charset="0"/>
              </a:rPr>
              <a:t>) Technologie</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2398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0">
    <p:bg>
      <p:bgPr>
        <a:solidFill>
          <a:srgbClr val="000000"/>
        </a:solidFill>
        <a:effectLst/>
      </p:bgPr>
    </p:bg>
    <p:spTree>
      <p:nvGrpSpPr>
        <p:cNvPr id="1" name=""/>
        <p:cNvGrpSpPr/>
        <p:nvPr/>
      </p:nvGrpSpPr>
      <p:grpSpPr>
        <a:xfrm>
          <a:off x="0" y="0"/>
          <a:ext cx="0" cy="0"/>
          <a:chOff x="0" y="0"/>
          <a:chExt cx="0" cy="0"/>
        </a:xfrm>
      </p:grpSpPr>
      <p:pic>
        <p:nvPicPr>
          <p:cNvPr id="2" name="Image 0" descr="/uploadFile/20240524164150A472.jpg"/>
          <p:cNvPicPr>
            <a:picLocks noChangeAspect="1"/>
          </p:cNvPicPr>
          <p:nvPr/>
        </p:nvPicPr>
        <p:blipFill>
          <a:blip r:embed="rId3"/>
          <a:stretch>
            <a:fillRect/>
          </a:stretch>
        </p:blipFill>
        <p:spPr>
          <a:xfrm>
            <a:off x="6253582" y="0"/>
            <a:ext cx="2890647" cy="5143500"/>
          </a:xfrm>
          <a:prstGeom prst="rect">
            <a:avLst/>
          </a:prstGeom>
        </p:spPr>
      </p:pic>
      <p:sp>
        <p:nvSpPr>
          <p:cNvPr id="4" name="Text 1"/>
          <p:cNvSpPr/>
          <p:nvPr/>
        </p:nvSpPr>
        <p:spPr>
          <a:xfrm>
            <a:off x="515672" y="1460986"/>
            <a:ext cx="5486400" cy="369332"/>
          </a:xfrm>
          <a:prstGeom prst="rect">
            <a:avLst/>
          </a:prstGeom>
          <a:noFill/>
          <a:ln/>
        </p:spPr>
        <p:txBody>
          <a:bodyPr wrap="square" lIns="95250" tIns="95250" rIns="95250" bIns="95250" rtlCol="0" anchor="t">
            <a:spAutoFit/>
          </a:bodyPr>
          <a:lstStyle/>
          <a:p>
            <a:pPr>
              <a:lnSpc>
                <a:spcPct val="80000"/>
              </a:lnSpc>
              <a:spcBef>
                <a:spcPts val="375"/>
              </a:spcBef>
            </a:pPr>
            <a:r>
              <a:rPr lang="en-US" sz="1400" b="1" dirty="0">
                <a:solidFill>
                  <a:srgbClr val="FFFFFF"/>
                </a:solidFill>
                <a:latin typeface="Arial" pitchFamily="34" charset="0"/>
                <a:ea typeface="Arial" pitchFamily="34" charset="-122"/>
                <a:cs typeface="Arial" pitchFamily="34" charset="-120"/>
              </a:rPr>
              <a:t>Les outils professionnels intégrés à MacOS</a:t>
            </a:r>
            <a:endParaRPr lang="en-US" sz="1500" dirty="0"/>
          </a:p>
        </p:txBody>
      </p:sp>
      <p:sp>
        <p:nvSpPr>
          <p:cNvPr id="5" name="Text 2"/>
          <p:cNvSpPr/>
          <p:nvPr/>
        </p:nvSpPr>
        <p:spPr>
          <a:xfrm>
            <a:off x="521287" y="1854702"/>
            <a:ext cx="5486400" cy="881780"/>
          </a:xfrm>
          <a:prstGeom prst="rect">
            <a:avLst/>
          </a:prstGeom>
          <a:noFill/>
          <a:ln/>
        </p:spPr>
        <p:txBody>
          <a:bodyPr wrap="square" lIns="95250" tIns="95250" rIns="95250" bIns="95250" rtlCol="0" anchor="t">
            <a:spAutoFit/>
          </a:bodyPr>
          <a:lstStyle/>
          <a:p>
            <a:pPr>
              <a:lnSpc>
                <a:spcPct val="80000"/>
              </a:lnSpc>
              <a:spcBef>
                <a:spcPts val="375"/>
              </a:spcBef>
            </a:pPr>
            <a:r>
              <a:rPr lang="fr-HT" sz="1400" dirty="0">
                <a:solidFill>
                  <a:schemeClr val="bg1"/>
                </a:solidFill>
                <a:latin typeface="Times New Roman" panose="02020603050405020304" pitchFamily="18" charset="0"/>
                <a:cs typeface="Times New Roman" panose="02020603050405020304" pitchFamily="18" charset="0"/>
              </a:rPr>
              <a:t>WordPerfect n'a pas su s'adapter aux évolutions du marché et aux nouvelles attentes des utilisateurs, notamment en matière de collaboration et de fonctionnalités modernes. Alors que Microsoft a rapidement intégré des fonctionnalités de collaboration, WordPerfect est resté immobile.</a:t>
            </a:r>
            <a:endParaRPr lang="en-US" sz="1200" dirty="0">
              <a:solidFill>
                <a:schemeClr val="bg1"/>
              </a:solidFill>
              <a:latin typeface="Times New Roman" panose="02020603050405020304" pitchFamily="18" charset="0"/>
              <a:cs typeface="Times New Roman" panose="02020603050405020304" pitchFamily="18" charset="0"/>
            </a:endParaRPr>
          </a:p>
        </p:txBody>
      </p:sp>
      <p:sp>
        <p:nvSpPr>
          <p:cNvPr id="6" name="Shape 3"/>
          <p:cNvSpPr/>
          <p:nvPr/>
        </p:nvSpPr>
        <p:spPr>
          <a:xfrm>
            <a:off x="332792" y="1517636"/>
            <a:ext cx="182880" cy="182880"/>
          </a:xfrm>
          <a:custGeom>
            <a:avLst/>
            <a:gdLst/>
            <a:ahLst/>
            <a:cxnLst/>
            <a:rect l="l" t="t" r="r" b="b"/>
            <a:pathLst>
              <a:path w="182880" h="182880">
                <a:moveTo>
                  <a:pt x="91440" y="0"/>
                </a:moveTo>
                <a:lnTo>
                  <a:pt x="0" y="91440"/>
                </a:lnTo>
                <a:lnTo>
                  <a:pt x="91440" y="182880"/>
                </a:lnTo>
                <a:lnTo>
                  <a:pt x="182880" y="91440"/>
                </a:lnTo>
                <a:lnTo>
                  <a:pt x="91440" y="0"/>
                </a:lnTo>
                <a:close/>
              </a:path>
            </a:pathLst>
          </a:custGeom>
          <a:solidFill>
            <a:srgbClr val="21FCFD"/>
          </a:solidFill>
          <a:ln/>
        </p:spPr>
      </p:sp>
      <p:sp>
        <p:nvSpPr>
          <p:cNvPr id="16" name="Text 2"/>
          <p:cNvSpPr/>
          <p:nvPr/>
        </p:nvSpPr>
        <p:spPr>
          <a:xfrm>
            <a:off x="332792" y="894728"/>
            <a:ext cx="2322668" cy="500137"/>
          </a:xfrm>
          <a:prstGeom prst="rect">
            <a:avLst/>
          </a:prstGeom>
          <a:noFill/>
          <a:ln/>
        </p:spPr>
        <p:txBody>
          <a:bodyPr wrap="square" lIns="95250" tIns="95250" rIns="95250" bIns="95250" rtlCol="0" anchor="t">
            <a:spAutoFit/>
          </a:bodyPr>
          <a:lstStyle/>
          <a:p>
            <a:r>
              <a:rPr lang="fr-HT" sz="2000" b="1" dirty="0" smtClean="0">
                <a:solidFill>
                  <a:schemeClr val="bg1"/>
                </a:solidFill>
                <a:latin typeface="Times New Roman" panose="02020603050405020304" pitchFamily="18" charset="0"/>
                <a:cs typeface="Times New Roman" panose="02020603050405020304" pitchFamily="18" charset="0"/>
              </a:rPr>
              <a:t>2) Gestion </a:t>
            </a:r>
            <a:endParaRPr lang="en-US" sz="20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Image 0" descr="/uploadFile/20240524164150A472.jpg"/>
          <p:cNvPicPr>
            <a:picLocks noChangeAspect="1"/>
          </p:cNvPicPr>
          <p:nvPr/>
        </p:nvPicPr>
        <p:blipFill>
          <a:blip r:embed="rId3"/>
          <a:stretch>
            <a:fillRect/>
          </a:stretch>
        </p:blipFill>
        <p:spPr>
          <a:xfrm>
            <a:off x="6253582" y="0"/>
            <a:ext cx="2890647" cy="5143500"/>
          </a:xfrm>
          <a:prstGeom prst="rect">
            <a:avLst/>
          </a:prstGeom>
        </p:spPr>
      </p:pic>
      <p:sp>
        <p:nvSpPr>
          <p:cNvPr id="4" name="Text 1"/>
          <p:cNvSpPr/>
          <p:nvPr/>
        </p:nvSpPr>
        <p:spPr>
          <a:xfrm>
            <a:off x="515672" y="1460986"/>
            <a:ext cx="5486400" cy="419474"/>
          </a:xfrm>
          <a:prstGeom prst="rect">
            <a:avLst/>
          </a:prstGeom>
          <a:noFill/>
          <a:ln/>
        </p:spPr>
        <p:txBody>
          <a:bodyPr wrap="square" lIns="95250" tIns="95250" rIns="95250" bIns="95250" rtlCol="0" anchor="t">
            <a:spAutoFit/>
          </a:bodyPr>
          <a:lstStyle/>
          <a:p>
            <a:pPr>
              <a:lnSpc>
                <a:spcPct val="80000"/>
              </a:lnSpc>
              <a:spcBef>
                <a:spcPts val="375"/>
              </a:spcBef>
            </a:pPr>
            <a:r>
              <a:rPr lang="fr-HT" b="1" dirty="0">
                <a:solidFill>
                  <a:schemeClr val="bg1"/>
                </a:solidFill>
                <a:latin typeface="Times New Roman" panose="02020603050405020304" pitchFamily="18" charset="0"/>
                <a:cs typeface="Times New Roman" panose="02020603050405020304" pitchFamily="18" charset="0"/>
              </a:rPr>
              <a:t>Concentration sur le Traitement de Texte</a:t>
            </a:r>
            <a:r>
              <a:rPr lang="fr-HT" dirty="0">
                <a:solidFill>
                  <a:schemeClr val="bg1"/>
                </a:solidFill>
                <a:latin typeface="Times New Roman" panose="02020603050405020304" pitchFamily="18" charset="0"/>
                <a:cs typeface="Times New Roman" panose="02020603050405020304" pitchFamily="18" charset="0"/>
              </a:rPr>
              <a:t> </a:t>
            </a:r>
            <a:endParaRPr lang="en-US" sz="1500" dirty="0">
              <a:solidFill>
                <a:schemeClr val="bg1"/>
              </a:solidFill>
              <a:latin typeface="Times New Roman" panose="02020603050405020304" pitchFamily="18" charset="0"/>
              <a:cs typeface="Times New Roman" panose="02020603050405020304" pitchFamily="18" charset="0"/>
            </a:endParaRPr>
          </a:p>
        </p:txBody>
      </p:sp>
      <p:sp>
        <p:nvSpPr>
          <p:cNvPr id="5" name="Text 2"/>
          <p:cNvSpPr/>
          <p:nvPr/>
        </p:nvSpPr>
        <p:spPr>
          <a:xfrm>
            <a:off x="521287" y="1854702"/>
            <a:ext cx="5486400" cy="1269578"/>
          </a:xfrm>
          <a:prstGeom prst="rect">
            <a:avLst/>
          </a:prstGeom>
          <a:noFill/>
          <a:ln/>
        </p:spPr>
        <p:txBody>
          <a:bodyPr wrap="square" lIns="95250" tIns="95250" rIns="95250" bIns="95250" rtlCol="0" anchor="t">
            <a:spAutoFit/>
          </a:bodyPr>
          <a:lstStyle/>
          <a:p>
            <a:r>
              <a:rPr lang="fr-HT" sz="1400" dirty="0">
                <a:solidFill>
                  <a:schemeClr val="bg1"/>
                </a:solidFill>
                <a:latin typeface="Times New Roman" panose="02020603050405020304" pitchFamily="18" charset="0"/>
                <a:cs typeface="Times New Roman" panose="02020603050405020304" pitchFamily="18" charset="0"/>
              </a:rPr>
              <a:t>WordPerfect s'est concentré principalement sur le traitement de texte, négligeant le développement d'une suite de productivité complète qui pourrait rivaliser avec Microsoft Office. Cela a limité son attrait pour les utilisateurs qui recherchaient une solution tout-en-un, c’est-à-dire s’avoir plusieurs composantes ou fonctions différentes.</a:t>
            </a:r>
            <a:endParaRPr lang="en-US" sz="1400" dirty="0">
              <a:solidFill>
                <a:schemeClr val="bg1"/>
              </a:solidFill>
              <a:latin typeface="Times New Roman" panose="02020603050405020304" pitchFamily="18" charset="0"/>
              <a:cs typeface="Times New Roman" panose="02020603050405020304" pitchFamily="18" charset="0"/>
            </a:endParaRPr>
          </a:p>
        </p:txBody>
      </p:sp>
      <p:sp>
        <p:nvSpPr>
          <p:cNvPr id="6" name="Shape 3"/>
          <p:cNvSpPr/>
          <p:nvPr/>
        </p:nvSpPr>
        <p:spPr>
          <a:xfrm>
            <a:off x="344984" y="1554212"/>
            <a:ext cx="182880" cy="182880"/>
          </a:xfrm>
          <a:custGeom>
            <a:avLst/>
            <a:gdLst/>
            <a:ahLst/>
            <a:cxnLst/>
            <a:rect l="l" t="t" r="r" b="b"/>
            <a:pathLst>
              <a:path w="182880" h="182880">
                <a:moveTo>
                  <a:pt x="91440" y="0"/>
                </a:moveTo>
                <a:lnTo>
                  <a:pt x="0" y="91440"/>
                </a:lnTo>
                <a:lnTo>
                  <a:pt x="91440" y="182880"/>
                </a:lnTo>
                <a:lnTo>
                  <a:pt x="182880" y="91440"/>
                </a:lnTo>
                <a:lnTo>
                  <a:pt x="91440" y="0"/>
                </a:lnTo>
                <a:close/>
              </a:path>
            </a:pathLst>
          </a:custGeom>
          <a:solidFill>
            <a:srgbClr val="21FCFD"/>
          </a:solidFill>
          <a:ln/>
        </p:spPr>
      </p:sp>
      <p:sp>
        <p:nvSpPr>
          <p:cNvPr id="7" name="Text 2"/>
          <p:cNvSpPr/>
          <p:nvPr/>
        </p:nvSpPr>
        <p:spPr>
          <a:xfrm>
            <a:off x="515672" y="3555486"/>
            <a:ext cx="5486400" cy="1054135"/>
          </a:xfrm>
          <a:prstGeom prst="rect">
            <a:avLst/>
          </a:prstGeom>
          <a:noFill/>
          <a:ln/>
        </p:spPr>
        <p:txBody>
          <a:bodyPr wrap="square" lIns="95250" tIns="95250" rIns="95250" bIns="95250" rtlCol="0" anchor="t">
            <a:spAutoFit/>
          </a:bodyPr>
          <a:lstStyle/>
          <a:p>
            <a:r>
              <a:rPr lang="fr-HT" sz="1400" dirty="0">
                <a:solidFill>
                  <a:schemeClr val="bg1"/>
                </a:solidFill>
                <a:latin typeface="Times New Roman" panose="02020603050405020304" pitchFamily="18" charset="0"/>
                <a:cs typeface="Times New Roman" panose="02020603050405020304" pitchFamily="18" charset="0"/>
              </a:rPr>
              <a:t>Alors qu'Office a su séduire un large public, WordPerfect est resté enfermé dans une image de produit destiné aux professionnels, ce qui a limité sa croissance. Le manque de marketing ciblé pour attirer un public plus large a également contribué à son déclin.</a:t>
            </a:r>
            <a:endParaRPr lang="en-US" sz="1100" dirty="0">
              <a:solidFill>
                <a:schemeClr val="bg1"/>
              </a:solidFill>
              <a:latin typeface="Times New Roman" panose="02020603050405020304" pitchFamily="18" charset="0"/>
              <a:cs typeface="Times New Roman" panose="02020603050405020304" pitchFamily="18" charset="0"/>
            </a:endParaRPr>
          </a:p>
        </p:txBody>
      </p:sp>
      <p:sp>
        <p:nvSpPr>
          <p:cNvPr id="8" name="Text 1"/>
          <p:cNvSpPr/>
          <p:nvPr/>
        </p:nvSpPr>
        <p:spPr>
          <a:xfrm>
            <a:off x="515672" y="3165805"/>
            <a:ext cx="5486400" cy="418000"/>
          </a:xfrm>
          <a:prstGeom prst="rect">
            <a:avLst/>
          </a:prstGeom>
          <a:noFill/>
          <a:ln/>
        </p:spPr>
        <p:txBody>
          <a:bodyPr wrap="square" lIns="95250" tIns="95250" rIns="95250" bIns="95250" rtlCol="0" anchor="t">
            <a:spAutoFit/>
          </a:bodyPr>
          <a:lstStyle/>
          <a:p>
            <a:pPr>
              <a:lnSpc>
                <a:spcPct val="80000"/>
              </a:lnSpc>
              <a:spcBef>
                <a:spcPts val="375"/>
              </a:spcBef>
            </a:pPr>
            <a:r>
              <a:rPr lang="fr-HT" b="1" dirty="0">
                <a:solidFill>
                  <a:schemeClr val="bg1"/>
                </a:solidFill>
                <a:latin typeface="Times New Roman" panose="02020603050405020304" pitchFamily="18" charset="0"/>
                <a:cs typeface="Times New Roman" panose="02020603050405020304" pitchFamily="18" charset="0"/>
              </a:rPr>
              <a:t>Positionnement Inadapté </a:t>
            </a:r>
            <a:endParaRPr lang="en-US" sz="1500" dirty="0">
              <a:solidFill>
                <a:schemeClr val="bg1"/>
              </a:solidFill>
              <a:latin typeface="Times New Roman" panose="02020603050405020304" pitchFamily="18" charset="0"/>
              <a:cs typeface="Times New Roman" panose="02020603050405020304" pitchFamily="18" charset="0"/>
            </a:endParaRPr>
          </a:p>
        </p:txBody>
      </p:sp>
      <p:sp>
        <p:nvSpPr>
          <p:cNvPr id="9" name="Shape 3"/>
          <p:cNvSpPr/>
          <p:nvPr/>
        </p:nvSpPr>
        <p:spPr>
          <a:xfrm>
            <a:off x="326696" y="3267188"/>
            <a:ext cx="182880" cy="182880"/>
          </a:xfrm>
          <a:custGeom>
            <a:avLst/>
            <a:gdLst/>
            <a:ahLst/>
            <a:cxnLst/>
            <a:rect l="l" t="t" r="r" b="b"/>
            <a:pathLst>
              <a:path w="182880" h="182880">
                <a:moveTo>
                  <a:pt x="91440" y="0"/>
                </a:moveTo>
                <a:lnTo>
                  <a:pt x="0" y="91440"/>
                </a:lnTo>
                <a:lnTo>
                  <a:pt x="91440" y="182880"/>
                </a:lnTo>
                <a:lnTo>
                  <a:pt x="182880" y="91440"/>
                </a:lnTo>
                <a:lnTo>
                  <a:pt x="91440" y="0"/>
                </a:lnTo>
                <a:close/>
              </a:path>
            </a:pathLst>
          </a:custGeom>
          <a:solidFill>
            <a:srgbClr val="21FCFD"/>
          </a:solidFill>
          <a:ln/>
        </p:spPr>
      </p:sp>
      <p:sp>
        <p:nvSpPr>
          <p:cNvPr id="10" name="Text 2"/>
          <p:cNvSpPr/>
          <p:nvPr/>
        </p:nvSpPr>
        <p:spPr>
          <a:xfrm>
            <a:off x="344984" y="843239"/>
            <a:ext cx="2322668" cy="500137"/>
          </a:xfrm>
          <a:prstGeom prst="rect">
            <a:avLst/>
          </a:prstGeom>
          <a:noFill/>
          <a:ln/>
        </p:spPr>
        <p:txBody>
          <a:bodyPr wrap="square" lIns="95250" tIns="95250" rIns="95250" bIns="95250" rtlCol="0" anchor="t">
            <a:spAutoFit/>
          </a:bodyPr>
          <a:lstStyle/>
          <a:p>
            <a:r>
              <a:rPr lang="fr-HT" sz="2000" b="1" dirty="0" smtClean="0">
                <a:solidFill>
                  <a:schemeClr val="bg1"/>
                </a:solidFill>
                <a:latin typeface="Times New Roman" panose="02020603050405020304" pitchFamily="18" charset="0"/>
                <a:cs typeface="Times New Roman" panose="02020603050405020304" pitchFamily="18" charset="0"/>
              </a:rPr>
              <a:t>3) Stratégie</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7970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1">
    <p:bg>
      <p:bgPr>
        <a:solidFill>
          <a:srgbClr val="000000"/>
        </a:solidFill>
        <a:effectLst/>
      </p:bgPr>
    </p:bg>
    <p:spTree>
      <p:nvGrpSpPr>
        <p:cNvPr id="1" name=""/>
        <p:cNvGrpSpPr/>
        <p:nvPr/>
      </p:nvGrpSpPr>
      <p:grpSpPr>
        <a:xfrm>
          <a:off x="0" y="0"/>
          <a:ext cx="0" cy="0"/>
          <a:chOff x="0" y="0"/>
          <a:chExt cx="0" cy="0"/>
        </a:xfrm>
      </p:grpSpPr>
      <p:sp>
        <p:nvSpPr>
          <p:cNvPr id="5" name="Text 3"/>
          <p:cNvSpPr/>
          <p:nvPr/>
        </p:nvSpPr>
        <p:spPr>
          <a:xfrm>
            <a:off x="341828" y="2188464"/>
            <a:ext cx="8460029" cy="1792798"/>
          </a:xfrm>
          <a:prstGeom prst="rect">
            <a:avLst/>
          </a:prstGeom>
          <a:noFill/>
          <a:ln/>
        </p:spPr>
        <p:txBody>
          <a:bodyPr wrap="square" lIns="95250" tIns="95250" rIns="95250" bIns="95250" rtlCol="0" anchor="t">
            <a:spAutoFit/>
          </a:bodyPr>
          <a:lstStyle/>
          <a:p>
            <a:pPr algn="ctr"/>
            <a:r>
              <a:rPr lang="fr-HT" sz="2400" b="1" dirty="0" smtClean="0">
                <a:solidFill>
                  <a:schemeClr val="bg1"/>
                </a:solidFill>
                <a:latin typeface="Times New Roman" panose="02020603050405020304" pitchFamily="18" charset="0"/>
                <a:cs typeface="Times New Roman" panose="02020603050405020304" pitchFamily="18" charset="0"/>
              </a:rPr>
              <a:t>RÉSULTATS</a:t>
            </a:r>
            <a:endParaRPr lang="en-US" sz="2400" dirty="0" smtClean="0">
              <a:solidFill>
                <a:schemeClr val="bg1"/>
              </a:solidFill>
              <a:latin typeface="Times New Roman" panose="02020603050405020304" pitchFamily="18" charset="0"/>
              <a:cs typeface="Times New Roman" panose="02020603050405020304" pitchFamily="18" charset="0"/>
            </a:endParaRPr>
          </a:p>
          <a:p>
            <a:endParaRPr lang="en-US" sz="1600" dirty="0">
              <a:solidFill>
                <a:schemeClr val="bg1"/>
              </a:solidFill>
              <a:latin typeface="Times New Roman" panose="02020603050405020304" pitchFamily="18" charset="0"/>
              <a:cs typeface="Times New Roman" panose="02020603050405020304" pitchFamily="18" charset="0"/>
            </a:endParaRPr>
          </a:p>
          <a:p>
            <a:r>
              <a:rPr lang="fr-HT" sz="1600" dirty="0" smtClean="0">
                <a:solidFill>
                  <a:schemeClr val="bg1"/>
                </a:solidFill>
                <a:latin typeface="Times New Roman" panose="02020603050405020304" pitchFamily="18" charset="0"/>
                <a:cs typeface="Times New Roman" panose="02020603050405020304" pitchFamily="18" charset="0"/>
              </a:rPr>
              <a:t>En </a:t>
            </a:r>
            <a:r>
              <a:rPr lang="fr-HT" sz="1600" dirty="0">
                <a:solidFill>
                  <a:schemeClr val="bg1"/>
                </a:solidFill>
                <a:latin typeface="Times New Roman" panose="02020603050405020304" pitchFamily="18" charset="0"/>
                <a:cs typeface="Times New Roman" panose="02020603050405020304" pitchFamily="18" charset="0"/>
              </a:rPr>
              <a:t>raison de ces problèmes, WordPerfect a connu un déclin rapide et a perdu sa position de leader sur le marché des traitements de texte. Aujourd'hui, il est largement considéré comme un exemple d'échec dans l'innovation technologique. Bien qu'il existe encore des utilisateurs fidèles, WordPerfect n'est plus un acteur majeur dans le domaine des logiciels de productivité.</a:t>
            </a:r>
            <a:endParaRPr lang="en-US" sz="1600" dirty="0">
              <a:solidFill>
                <a:schemeClr val="bg1"/>
              </a:solidFill>
              <a:latin typeface="Times New Roman" panose="02020603050405020304" pitchFamily="18" charset="0"/>
              <a:cs typeface="Times New Roman" panose="02020603050405020304" pitchFamily="18" charset="0"/>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1168" y="451341"/>
            <a:ext cx="2741608" cy="15648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2">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1660550"/>
            <a:ext cx="9144000" cy="1822967"/>
          </a:xfrm>
          <a:custGeom>
            <a:avLst/>
            <a:gdLst/>
            <a:ahLst/>
            <a:cxnLst/>
            <a:rect l="l" t="t" r="r" b="b"/>
            <a:pathLst>
              <a:path w="9144000" h="1822967">
                <a:moveTo>
                  <a:pt x="0" y="0"/>
                </a:moveTo>
                <a:lnTo>
                  <a:pt x="9144000" y="0"/>
                </a:lnTo>
                <a:lnTo>
                  <a:pt x="9144000" y="1822967"/>
                </a:lnTo>
                <a:lnTo>
                  <a:pt x="0" y="1822967"/>
                </a:lnTo>
                <a:close/>
              </a:path>
            </a:pathLst>
          </a:custGeom>
          <a:solidFill>
            <a:srgbClr val="0F9FFB"/>
          </a:solidFill>
          <a:ln/>
        </p:spPr>
      </p:sp>
      <p:pic>
        <p:nvPicPr>
          <p:cNvPr id="3" name="Image 0" descr="preencoded.png"/>
          <p:cNvPicPr>
            <a:picLocks noChangeAspect="1"/>
          </p:cNvPicPr>
          <p:nvPr/>
        </p:nvPicPr>
        <p:blipFill>
          <a:blip r:embed="rId3"/>
          <a:stretch>
            <a:fillRect/>
          </a:stretch>
        </p:blipFill>
        <p:spPr>
          <a:xfrm rot="5400000">
            <a:off x="3216859" y="-643965"/>
            <a:ext cx="2709840" cy="6431430"/>
          </a:xfrm>
          <a:prstGeom prst="rect">
            <a:avLst/>
          </a:prstGeom>
        </p:spPr>
      </p:pic>
      <p:sp>
        <p:nvSpPr>
          <p:cNvPr id="4" name="Shape 1"/>
          <p:cNvSpPr/>
          <p:nvPr/>
        </p:nvSpPr>
        <p:spPr>
          <a:xfrm>
            <a:off x="1344168" y="1200607"/>
            <a:ext cx="6455664" cy="2743200"/>
          </a:xfrm>
          <a:custGeom>
            <a:avLst/>
            <a:gdLst/>
            <a:ahLst/>
            <a:cxnLst/>
            <a:rect l="l" t="t" r="r" b="b"/>
            <a:pathLst>
              <a:path w="6455664" h="2743200">
                <a:moveTo>
                  <a:pt x="79732" y="0"/>
                </a:moveTo>
                <a:lnTo>
                  <a:pt x="6375932" y="0"/>
                </a:lnTo>
                <a:quadBezTo>
                  <a:pt x="6455664" y="0"/>
                  <a:pt x="6455664" y="79732"/>
                </a:quadBezTo>
                <a:lnTo>
                  <a:pt x="6455664" y="2663468"/>
                </a:lnTo>
                <a:quadBezTo>
                  <a:pt x="6455664" y="2743200"/>
                  <a:pt x="6375932" y="2743200"/>
                </a:quadBezTo>
                <a:lnTo>
                  <a:pt x="79732" y="2743200"/>
                </a:lnTo>
                <a:quadBezTo>
                  <a:pt x="0" y="2743200"/>
                  <a:pt x="0" y="2663468"/>
                </a:quadBezTo>
                <a:lnTo>
                  <a:pt x="0" y="79732"/>
                </a:lnTo>
                <a:quadBezTo>
                  <a:pt x="0" y="0"/>
                  <a:pt x="79732" y="0"/>
                </a:quadBezTo>
                <a:close/>
              </a:path>
            </a:pathLst>
          </a:custGeom>
          <a:solidFill>
            <a:srgbClr val="FFFFFF">
              <a:alpha val="0"/>
            </a:srgbClr>
          </a:solidFill>
          <a:ln w="38100">
            <a:solidFill>
              <a:srgbClr val="21FCFD"/>
            </a:solidFill>
            <a:prstDash val="solid"/>
          </a:ln>
        </p:spPr>
      </p:sp>
      <p:sp>
        <p:nvSpPr>
          <p:cNvPr id="5" name="Text 2"/>
          <p:cNvSpPr/>
          <p:nvPr/>
        </p:nvSpPr>
        <p:spPr>
          <a:xfrm>
            <a:off x="1463040" y="1828800"/>
            <a:ext cx="6217920" cy="586314"/>
          </a:xfrm>
          <a:prstGeom prst="rect">
            <a:avLst/>
          </a:prstGeom>
          <a:noFill/>
          <a:ln/>
        </p:spPr>
        <p:txBody>
          <a:bodyPr wrap="square" lIns="95250" tIns="95250" rIns="95250" bIns="95250" rtlCol="0" anchor="t">
            <a:spAutoFit/>
          </a:bodyPr>
          <a:lstStyle/>
          <a:p>
            <a:pPr algn="ctr">
              <a:lnSpc>
                <a:spcPct val="80000"/>
              </a:lnSpc>
              <a:spcBef>
                <a:spcPts val="375"/>
              </a:spcBef>
            </a:pPr>
            <a:r>
              <a:rPr lang="fr-HT" sz="3200" b="1" dirty="0">
                <a:solidFill>
                  <a:schemeClr val="bg1"/>
                </a:solidFill>
                <a:latin typeface="Times New Roman" panose="02020603050405020304" pitchFamily="18" charset="0"/>
                <a:cs typeface="Times New Roman" panose="02020603050405020304" pitchFamily="18" charset="0"/>
              </a:rPr>
              <a:t>CONCLUSION</a:t>
            </a:r>
            <a:endParaRPr lang="en-US" sz="24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3">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507367" y="429768"/>
            <a:ext cx="6855972" cy="2743200"/>
          </a:xfrm>
          <a:custGeom>
            <a:avLst/>
            <a:gdLst/>
            <a:ahLst/>
            <a:cxnLst/>
            <a:rect l="l" t="t" r="r" b="b"/>
            <a:pathLst>
              <a:path w="6855972" h="2743200">
                <a:moveTo>
                  <a:pt x="54264" y="0"/>
                </a:moveTo>
                <a:lnTo>
                  <a:pt x="6801708" y="0"/>
                </a:lnTo>
                <a:quadBezTo>
                  <a:pt x="6855972" y="0"/>
                  <a:pt x="6855972" y="54264"/>
                </a:quadBezTo>
                <a:lnTo>
                  <a:pt x="6855972" y="2688936"/>
                </a:lnTo>
                <a:quadBezTo>
                  <a:pt x="6855972" y="2743200"/>
                  <a:pt x="6801708" y="2743200"/>
                </a:quadBezTo>
                <a:lnTo>
                  <a:pt x="54264" y="2743200"/>
                </a:lnTo>
                <a:quadBezTo>
                  <a:pt x="0" y="2743200"/>
                  <a:pt x="0" y="2688936"/>
                </a:quadBezTo>
                <a:lnTo>
                  <a:pt x="0" y="54264"/>
                </a:lnTo>
                <a:quadBezTo>
                  <a:pt x="0" y="0"/>
                  <a:pt x="54264" y="0"/>
                </a:quadBezTo>
                <a:close/>
              </a:path>
            </a:pathLst>
          </a:custGeom>
          <a:solidFill>
            <a:srgbClr val="000000"/>
          </a:solidFill>
          <a:ln w="38100">
            <a:solidFill>
              <a:srgbClr val="21FCFD"/>
            </a:solidFill>
            <a:prstDash val="solid"/>
          </a:ln>
        </p:spPr>
      </p:sp>
      <p:sp>
        <p:nvSpPr>
          <p:cNvPr id="3" name="Shape 1"/>
          <p:cNvSpPr/>
          <p:nvPr/>
        </p:nvSpPr>
        <p:spPr>
          <a:xfrm>
            <a:off x="7028428" y="0"/>
            <a:ext cx="2005847" cy="5143500"/>
          </a:xfrm>
          <a:custGeom>
            <a:avLst/>
            <a:gdLst/>
            <a:ahLst/>
            <a:cxnLst/>
            <a:rect l="l" t="t" r="r" b="b"/>
            <a:pathLst>
              <a:path w="2005847" h="5143500">
                <a:moveTo>
                  <a:pt x="0" y="0"/>
                </a:moveTo>
                <a:lnTo>
                  <a:pt x="2005847" y="0"/>
                </a:lnTo>
                <a:lnTo>
                  <a:pt x="2005847" y="5143500"/>
                </a:lnTo>
                <a:lnTo>
                  <a:pt x="0" y="5143500"/>
                </a:lnTo>
                <a:close/>
              </a:path>
            </a:pathLst>
          </a:custGeom>
          <a:solidFill>
            <a:srgbClr val="21FCFD"/>
          </a:solidFill>
          <a:ln/>
        </p:spPr>
      </p:sp>
      <p:pic>
        <p:nvPicPr>
          <p:cNvPr id="4" name="Image 0" descr="/uploadFile/20240524164150A472.jpg"/>
          <p:cNvPicPr>
            <a:picLocks noChangeAspect="1"/>
          </p:cNvPicPr>
          <p:nvPr/>
        </p:nvPicPr>
        <p:blipFill>
          <a:blip r:embed="rId3"/>
          <a:srcRect l="28571"/>
          <a:stretch/>
        </p:blipFill>
        <p:spPr>
          <a:xfrm>
            <a:off x="7101261" y="0"/>
            <a:ext cx="2042968" cy="5143500"/>
          </a:xfrm>
          <a:prstGeom prst="rect">
            <a:avLst/>
          </a:prstGeom>
        </p:spPr>
      </p:pic>
      <p:sp>
        <p:nvSpPr>
          <p:cNvPr id="5" name="Shape 2"/>
          <p:cNvSpPr/>
          <p:nvPr/>
        </p:nvSpPr>
        <p:spPr>
          <a:xfrm>
            <a:off x="5903397" y="2342693"/>
            <a:ext cx="2340864" cy="2340864"/>
          </a:xfrm>
          <a:custGeom>
            <a:avLst/>
            <a:gdLst/>
            <a:ahLst/>
            <a:cxnLst/>
            <a:rect l="l" t="t" r="r" b="b"/>
            <a:pathLst>
              <a:path w="2340864" h="2340864">
                <a:moveTo>
                  <a:pt x="1170432" y="0"/>
                </a:moveTo>
                <a:cubicBezTo>
                  <a:pt x="1816411" y="0"/>
                  <a:pt x="2340864" y="524453"/>
                  <a:pt x="2340864" y="1170432"/>
                </a:cubicBezTo>
                <a:cubicBezTo>
                  <a:pt x="2340864" y="1816411"/>
                  <a:pt x="1816411" y="2340864"/>
                  <a:pt x="1170432" y="2340864"/>
                </a:cubicBezTo>
                <a:cubicBezTo>
                  <a:pt x="524453" y="2340864"/>
                  <a:pt x="0" y="1816411"/>
                  <a:pt x="0" y="1170432"/>
                </a:cubicBezTo>
                <a:cubicBezTo>
                  <a:pt x="0" y="524453"/>
                  <a:pt x="524453" y="0"/>
                  <a:pt x="1170432" y="0"/>
                </a:cubicBezTo>
                <a:close/>
              </a:path>
            </a:pathLst>
          </a:custGeom>
          <a:solidFill>
            <a:srgbClr val="21FCFD"/>
          </a:solidFill>
          <a:ln/>
        </p:spPr>
      </p:sp>
      <p:pic>
        <p:nvPicPr>
          <p:cNvPr id="6" name="Image 1" descr="/uploadFile/20240524164150A472.jpg"/>
          <p:cNvPicPr>
            <a:picLocks noChangeAspect="1"/>
          </p:cNvPicPr>
          <p:nvPr/>
        </p:nvPicPr>
        <p:blipFill>
          <a:blip r:embed="rId3"/>
          <a:srcRect t="42857"/>
          <a:stretch/>
        </p:blipFill>
        <p:spPr>
          <a:xfrm>
            <a:off x="5976549" y="2415845"/>
            <a:ext cx="2194560" cy="2194560"/>
          </a:xfrm>
          <a:prstGeom prst="ellipse">
            <a:avLst/>
          </a:prstGeom>
        </p:spPr>
      </p:pic>
      <p:sp>
        <p:nvSpPr>
          <p:cNvPr id="7" name="Text 3"/>
          <p:cNvSpPr/>
          <p:nvPr/>
        </p:nvSpPr>
        <p:spPr>
          <a:xfrm>
            <a:off x="606366" y="493144"/>
            <a:ext cx="6066945" cy="2408352"/>
          </a:xfrm>
          <a:prstGeom prst="rect">
            <a:avLst/>
          </a:prstGeom>
          <a:noFill/>
          <a:ln/>
        </p:spPr>
        <p:txBody>
          <a:bodyPr wrap="square" lIns="95250" tIns="95250" rIns="95250" bIns="95250" rtlCol="0" anchor="t">
            <a:spAutoFit/>
          </a:bodyPr>
          <a:lstStyle/>
          <a:p>
            <a:r>
              <a:rPr lang="fr-HT" sz="1600" dirty="0">
                <a:solidFill>
                  <a:schemeClr val="bg1"/>
                </a:solidFill>
                <a:latin typeface="Times New Roman" panose="02020603050405020304" pitchFamily="18" charset="0"/>
                <a:cs typeface="Times New Roman" panose="02020603050405020304" pitchFamily="18" charset="0"/>
              </a:rPr>
              <a:t>La comparaison entre Microsoft Office et WordPerfect met en lumière l'importance de l'innovation technologique, d'une gestion efficace et d'une stratégie bien définie dans le succès d'un projet IT. Alors que Microsoft a su s'adapter et innover en permanence, WordPerfect a souffert d'une paralysie et d'une incapacité à répondre aux besoins changeants des utilisateurs, ce qui a conduit à son échec. </a:t>
            </a:r>
            <a:endParaRPr lang="fr-HT" sz="1600" dirty="0" smtClean="0">
              <a:solidFill>
                <a:schemeClr val="bg1"/>
              </a:solidFill>
              <a:latin typeface="Times New Roman" panose="02020603050405020304" pitchFamily="18" charset="0"/>
              <a:cs typeface="Times New Roman" panose="02020603050405020304" pitchFamily="18" charset="0"/>
            </a:endParaRPr>
          </a:p>
          <a:p>
            <a:endParaRPr lang="en-US" sz="1600" dirty="0">
              <a:solidFill>
                <a:schemeClr val="bg1"/>
              </a:solidFill>
              <a:latin typeface="Times New Roman" panose="02020603050405020304" pitchFamily="18" charset="0"/>
              <a:cs typeface="Times New Roman" panose="02020603050405020304" pitchFamily="18" charset="0"/>
            </a:endParaRPr>
          </a:p>
          <a:p>
            <a:r>
              <a:rPr lang="fr-HT" sz="1600" dirty="0">
                <a:solidFill>
                  <a:schemeClr val="bg1"/>
                </a:solidFill>
                <a:latin typeface="Times New Roman" panose="02020603050405020304" pitchFamily="18" charset="0"/>
                <a:cs typeface="Times New Roman" panose="02020603050405020304" pitchFamily="18" charset="0"/>
              </a:rPr>
              <a:t>Ces leçons sont essentielles pour toute entreprise cherchant à naviguer dans le paysage complexe des technologies de l'information.</a:t>
            </a:r>
            <a:endParaRPr lang="en-US" sz="16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4">
    <p:bg>
      <p:bgPr>
        <a:solidFill>
          <a:srgbClr val="000000"/>
        </a:solidFill>
        <a:effectLst/>
      </p:bgPr>
    </p:bg>
    <p:spTree>
      <p:nvGrpSpPr>
        <p:cNvPr id="1" name=""/>
        <p:cNvGrpSpPr/>
        <p:nvPr/>
      </p:nvGrpSpPr>
      <p:grpSpPr>
        <a:xfrm>
          <a:off x="0" y="0"/>
          <a:ext cx="0" cy="0"/>
          <a:chOff x="0" y="0"/>
          <a:chExt cx="0" cy="0"/>
        </a:xfrm>
      </p:grpSpPr>
      <p:pic>
        <p:nvPicPr>
          <p:cNvPr id="4" name="Image 0" descr="/uploadFile/20240524164150A472.jpg"/>
          <p:cNvPicPr>
            <a:picLocks noChangeAspect="1"/>
          </p:cNvPicPr>
          <p:nvPr/>
        </p:nvPicPr>
        <p:blipFill>
          <a:blip r:embed="rId3"/>
          <a:srcRect l="43478" r="13043"/>
          <a:stretch/>
        </p:blipFill>
        <p:spPr>
          <a:xfrm rot="5400000" flipV="1">
            <a:off x="3466883" y="-3452822"/>
            <a:ext cx="2210233" cy="9144000"/>
          </a:xfrm>
          <a:prstGeom prst="rect">
            <a:avLst/>
          </a:prstGeom>
        </p:spPr>
      </p:pic>
      <p:sp>
        <p:nvSpPr>
          <p:cNvPr id="5" name="Text 2"/>
          <p:cNvSpPr/>
          <p:nvPr/>
        </p:nvSpPr>
        <p:spPr>
          <a:xfrm>
            <a:off x="685800" y="534889"/>
            <a:ext cx="7772400" cy="500137"/>
          </a:xfrm>
          <a:prstGeom prst="rect">
            <a:avLst/>
          </a:prstGeom>
          <a:noFill/>
          <a:ln/>
        </p:spPr>
        <p:txBody>
          <a:bodyPr wrap="square" lIns="95250" tIns="95250" rIns="95250" bIns="95250" rtlCol="0" anchor="t">
            <a:spAutoFit/>
          </a:bodyPr>
          <a:lstStyle/>
          <a:p>
            <a:pPr algn="ctr"/>
            <a:r>
              <a:rPr lang="fr-HT" sz="2000" b="1" u="sng" dirty="0">
                <a:solidFill>
                  <a:schemeClr val="bg1"/>
                </a:solidFill>
                <a:latin typeface="Times New Roman" panose="02020603050405020304" pitchFamily="18" charset="0"/>
                <a:cs typeface="Times New Roman" panose="02020603050405020304" pitchFamily="18" charset="0"/>
              </a:rPr>
              <a:t>LEÇONS À TIRER</a:t>
            </a:r>
            <a:endParaRPr lang="en-US" sz="2000" u="sng" dirty="0">
              <a:solidFill>
                <a:schemeClr val="bg1"/>
              </a:solidFill>
              <a:latin typeface="Times New Roman" panose="02020603050405020304" pitchFamily="18" charset="0"/>
              <a:cs typeface="Times New Roman" panose="02020603050405020304" pitchFamily="18" charset="0"/>
            </a:endParaRPr>
          </a:p>
        </p:txBody>
      </p:sp>
      <p:sp>
        <p:nvSpPr>
          <p:cNvPr id="7" name="Text 4"/>
          <p:cNvSpPr/>
          <p:nvPr/>
        </p:nvSpPr>
        <p:spPr>
          <a:xfrm>
            <a:off x="255940" y="2282366"/>
            <a:ext cx="2286000" cy="1115690"/>
          </a:xfrm>
          <a:prstGeom prst="rect">
            <a:avLst/>
          </a:prstGeom>
          <a:noFill/>
          <a:ln/>
        </p:spPr>
        <p:txBody>
          <a:bodyPr wrap="square" lIns="95250" tIns="95250" rIns="95250" bIns="95250" rtlCol="0" anchor="t">
            <a:spAutoFit/>
          </a:bodyPr>
          <a:lstStyle/>
          <a:p>
            <a:r>
              <a:rPr lang="fr-HT" sz="1200" dirty="0">
                <a:solidFill>
                  <a:schemeClr val="bg1"/>
                </a:solidFill>
                <a:latin typeface="Times New Roman" panose="02020603050405020304" pitchFamily="18" charset="0"/>
                <a:cs typeface="Times New Roman" panose="02020603050405020304" pitchFamily="18" charset="0"/>
              </a:rPr>
              <a:t>Les entreprises doivent constamment innover et s'adapter aux besoins changeants des utilisateurs pour rester compétitives.</a:t>
            </a:r>
            <a:endParaRPr lang="en-US" sz="1200" dirty="0">
              <a:solidFill>
                <a:schemeClr val="bg1"/>
              </a:solidFill>
              <a:latin typeface="Times New Roman" panose="02020603050405020304" pitchFamily="18" charset="0"/>
              <a:cs typeface="Times New Roman" panose="02020603050405020304" pitchFamily="18" charset="0"/>
            </a:endParaRPr>
          </a:p>
        </p:txBody>
      </p:sp>
      <p:sp>
        <p:nvSpPr>
          <p:cNvPr id="8" name="Text 5"/>
          <p:cNvSpPr/>
          <p:nvPr/>
        </p:nvSpPr>
        <p:spPr>
          <a:xfrm>
            <a:off x="269861" y="1687844"/>
            <a:ext cx="2286000" cy="641073"/>
          </a:xfrm>
          <a:prstGeom prst="rect">
            <a:avLst/>
          </a:prstGeom>
          <a:noFill/>
          <a:ln/>
        </p:spPr>
        <p:txBody>
          <a:bodyPr wrap="square" lIns="95250" tIns="95250" rIns="95250" bIns="95250" rtlCol="0" anchor="t">
            <a:spAutoFit/>
          </a:bodyPr>
          <a:lstStyle/>
          <a:p>
            <a:pPr>
              <a:lnSpc>
                <a:spcPct val="80000"/>
              </a:lnSpc>
              <a:spcBef>
                <a:spcPts val="375"/>
              </a:spcBef>
            </a:pPr>
            <a:r>
              <a:rPr lang="fr-HT" b="1" dirty="0">
                <a:solidFill>
                  <a:schemeClr val="bg1"/>
                </a:solidFill>
              </a:rPr>
              <a:t>Importance de l'Innovation</a:t>
            </a:r>
            <a:r>
              <a:rPr lang="fr-HT" dirty="0">
                <a:solidFill>
                  <a:schemeClr val="bg1"/>
                </a:solidFill>
              </a:rPr>
              <a:t> </a:t>
            </a:r>
            <a:endParaRPr lang="en-US" sz="1500" dirty="0">
              <a:solidFill>
                <a:schemeClr val="bg1"/>
              </a:solidFill>
            </a:endParaRPr>
          </a:p>
        </p:txBody>
      </p:sp>
      <p:sp>
        <p:nvSpPr>
          <p:cNvPr id="10" name="Text 7"/>
          <p:cNvSpPr/>
          <p:nvPr/>
        </p:nvSpPr>
        <p:spPr>
          <a:xfrm>
            <a:off x="2370025" y="1819834"/>
            <a:ext cx="2286000" cy="641073"/>
          </a:xfrm>
          <a:prstGeom prst="rect">
            <a:avLst/>
          </a:prstGeom>
          <a:noFill/>
          <a:ln/>
        </p:spPr>
        <p:txBody>
          <a:bodyPr wrap="square" lIns="95250" tIns="95250" rIns="95250" bIns="95250" rtlCol="0" anchor="t">
            <a:spAutoFit/>
          </a:bodyPr>
          <a:lstStyle/>
          <a:p>
            <a:pPr>
              <a:lnSpc>
                <a:spcPct val="80000"/>
              </a:lnSpc>
              <a:spcBef>
                <a:spcPts val="375"/>
              </a:spcBef>
            </a:pPr>
            <a:r>
              <a:rPr lang="fr-HT" b="1" dirty="0">
                <a:solidFill>
                  <a:schemeClr val="bg1"/>
                </a:solidFill>
              </a:rPr>
              <a:t>Intégration des Produits </a:t>
            </a:r>
            <a:endParaRPr lang="en-US" sz="1500" dirty="0">
              <a:solidFill>
                <a:schemeClr val="bg1"/>
              </a:solidFill>
            </a:endParaRPr>
          </a:p>
        </p:txBody>
      </p:sp>
      <p:sp>
        <p:nvSpPr>
          <p:cNvPr id="11" name="Text 8"/>
          <p:cNvSpPr/>
          <p:nvPr/>
        </p:nvSpPr>
        <p:spPr>
          <a:xfrm>
            <a:off x="2362245" y="2327467"/>
            <a:ext cx="2286000" cy="1115690"/>
          </a:xfrm>
          <a:prstGeom prst="rect">
            <a:avLst/>
          </a:prstGeom>
          <a:noFill/>
          <a:ln/>
        </p:spPr>
        <p:txBody>
          <a:bodyPr wrap="square" lIns="95250" tIns="95250" rIns="95250" bIns="95250" rtlCol="0" anchor="t">
            <a:spAutoFit/>
          </a:bodyPr>
          <a:lstStyle/>
          <a:p>
            <a:r>
              <a:rPr lang="fr-HT" sz="1200" dirty="0">
                <a:solidFill>
                  <a:schemeClr val="bg1"/>
                </a:solidFill>
                <a:latin typeface="Times New Roman" panose="02020603050405020304" pitchFamily="18" charset="0"/>
                <a:cs typeface="Times New Roman" panose="02020603050405020304" pitchFamily="18" charset="0"/>
              </a:rPr>
              <a:t>Offrir une intégration fluide entre les différentes applications peut améliorer l'expérience utilisateur et renforcer la fidélité à la marque.</a:t>
            </a:r>
            <a:endParaRPr lang="en-US" sz="1200" dirty="0">
              <a:solidFill>
                <a:schemeClr val="bg1"/>
              </a:solidFill>
              <a:latin typeface="Times New Roman" panose="02020603050405020304" pitchFamily="18" charset="0"/>
              <a:cs typeface="Times New Roman" panose="02020603050405020304" pitchFamily="18" charset="0"/>
            </a:endParaRPr>
          </a:p>
        </p:txBody>
      </p:sp>
      <p:sp>
        <p:nvSpPr>
          <p:cNvPr id="13" name="Text 10"/>
          <p:cNvSpPr/>
          <p:nvPr/>
        </p:nvSpPr>
        <p:spPr>
          <a:xfrm>
            <a:off x="4617902" y="1845577"/>
            <a:ext cx="2060403" cy="641073"/>
          </a:xfrm>
          <a:prstGeom prst="rect">
            <a:avLst/>
          </a:prstGeom>
          <a:noFill/>
          <a:ln/>
        </p:spPr>
        <p:txBody>
          <a:bodyPr wrap="square" lIns="95250" tIns="95250" rIns="95250" bIns="95250" rtlCol="0" anchor="t">
            <a:spAutoFit/>
          </a:bodyPr>
          <a:lstStyle/>
          <a:p>
            <a:pPr>
              <a:lnSpc>
                <a:spcPct val="80000"/>
              </a:lnSpc>
              <a:spcBef>
                <a:spcPts val="375"/>
              </a:spcBef>
            </a:pPr>
            <a:r>
              <a:rPr lang="fr-HT" b="1" dirty="0">
                <a:solidFill>
                  <a:schemeClr val="bg1"/>
                </a:solidFill>
                <a:latin typeface="Times New Roman" panose="02020603050405020304" pitchFamily="18" charset="0"/>
                <a:cs typeface="Times New Roman" panose="02020603050405020304" pitchFamily="18" charset="0"/>
              </a:rPr>
              <a:t>Écoute des Utilisateurs </a:t>
            </a:r>
            <a:endParaRPr lang="en-US" sz="1500" dirty="0">
              <a:solidFill>
                <a:schemeClr val="bg1"/>
              </a:solidFill>
              <a:latin typeface="Times New Roman" panose="02020603050405020304" pitchFamily="18" charset="0"/>
              <a:cs typeface="Times New Roman" panose="02020603050405020304" pitchFamily="18" charset="0"/>
            </a:endParaRPr>
          </a:p>
        </p:txBody>
      </p:sp>
      <p:sp>
        <p:nvSpPr>
          <p:cNvPr id="14" name="Text 11"/>
          <p:cNvSpPr/>
          <p:nvPr/>
        </p:nvSpPr>
        <p:spPr>
          <a:xfrm>
            <a:off x="4572000" y="2401504"/>
            <a:ext cx="2286000" cy="931024"/>
          </a:xfrm>
          <a:prstGeom prst="rect">
            <a:avLst/>
          </a:prstGeom>
          <a:noFill/>
          <a:ln/>
        </p:spPr>
        <p:txBody>
          <a:bodyPr wrap="square" lIns="95250" tIns="95250" rIns="95250" bIns="95250" rtlCol="0" anchor="t">
            <a:spAutoFit/>
          </a:bodyPr>
          <a:lstStyle/>
          <a:p>
            <a:r>
              <a:rPr lang="fr-HT" sz="1200" dirty="0">
                <a:solidFill>
                  <a:schemeClr val="bg1"/>
                </a:solidFill>
              </a:rPr>
              <a:t>Comprendre les attentes et les besoins des utilisateurs est crucial pour le développement de produits pertinents et attractifs.</a:t>
            </a:r>
            <a:endParaRPr lang="en-US" sz="1200" dirty="0">
              <a:solidFill>
                <a:schemeClr val="bg1"/>
              </a:solidFill>
            </a:endParaRPr>
          </a:p>
        </p:txBody>
      </p:sp>
      <p:sp>
        <p:nvSpPr>
          <p:cNvPr id="16" name="Text 11"/>
          <p:cNvSpPr/>
          <p:nvPr/>
        </p:nvSpPr>
        <p:spPr>
          <a:xfrm>
            <a:off x="6754550" y="2255200"/>
            <a:ext cx="2286000" cy="1300356"/>
          </a:xfrm>
          <a:prstGeom prst="rect">
            <a:avLst/>
          </a:prstGeom>
          <a:noFill/>
          <a:ln/>
        </p:spPr>
        <p:txBody>
          <a:bodyPr wrap="square" lIns="95250" tIns="95250" rIns="95250" bIns="95250" rtlCol="0" anchor="t">
            <a:spAutoFit/>
          </a:bodyPr>
          <a:lstStyle/>
          <a:p>
            <a:r>
              <a:rPr lang="fr-HT" sz="1200" dirty="0">
                <a:solidFill>
                  <a:schemeClr val="bg1"/>
                </a:solidFill>
                <a:latin typeface="Times New Roman" panose="02020603050405020304" pitchFamily="18" charset="0"/>
                <a:cs typeface="Times New Roman" panose="02020603050405020304" pitchFamily="18" charset="0"/>
              </a:rPr>
              <a:t>Les entreprises doivent soigneusement positionner leurs produits pour attirer un large public, plutôt que de se concentrer uniquement sur un segment de marché spécifique.</a:t>
            </a:r>
            <a:endParaRPr lang="en-US" sz="1200" dirty="0">
              <a:solidFill>
                <a:schemeClr val="bg1"/>
              </a:solidFill>
              <a:latin typeface="Times New Roman" panose="02020603050405020304" pitchFamily="18" charset="0"/>
              <a:cs typeface="Times New Roman" panose="02020603050405020304" pitchFamily="18" charset="0"/>
            </a:endParaRPr>
          </a:p>
        </p:txBody>
      </p:sp>
      <p:sp>
        <p:nvSpPr>
          <p:cNvPr id="17" name="Text 10"/>
          <p:cNvSpPr/>
          <p:nvPr/>
        </p:nvSpPr>
        <p:spPr>
          <a:xfrm>
            <a:off x="6800407" y="1771540"/>
            <a:ext cx="2060403" cy="639599"/>
          </a:xfrm>
          <a:prstGeom prst="rect">
            <a:avLst/>
          </a:prstGeom>
          <a:noFill/>
          <a:ln/>
        </p:spPr>
        <p:txBody>
          <a:bodyPr wrap="square" lIns="95250" tIns="95250" rIns="95250" bIns="95250" rtlCol="0" anchor="t">
            <a:spAutoFit/>
          </a:bodyPr>
          <a:lstStyle/>
          <a:p>
            <a:pPr>
              <a:lnSpc>
                <a:spcPct val="80000"/>
              </a:lnSpc>
              <a:spcBef>
                <a:spcPts val="375"/>
              </a:spcBef>
            </a:pPr>
            <a:r>
              <a:rPr lang="fr-HT" b="1" dirty="0">
                <a:solidFill>
                  <a:schemeClr val="bg1"/>
                </a:solidFill>
              </a:rPr>
              <a:t>Stratégie de Positionnement</a:t>
            </a:r>
            <a:r>
              <a:rPr lang="fr-HT" dirty="0">
                <a:solidFill>
                  <a:schemeClr val="bg1"/>
                </a:solidFill>
              </a:rPr>
              <a:t> </a:t>
            </a:r>
            <a:endParaRPr lang="en-US" sz="15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23">
    <p:bg>
      <p:bgPr>
        <a:solidFill>
          <a:srgbClr val="000000"/>
        </a:solidFill>
        <a:effectLst/>
      </p:bgPr>
    </p:bg>
    <p:spTree>
      <p:nvGrpSpPr>
        <p:cNvPr id="1" name=""/>
        <p:cNvGrpSpPr/>
        <p:nvPr/>
      </p:nvGrpSpPr>
      <p:grpSpPr>
        <a:xfrm>
          <a:off x="0" y="0"/>
          <a:ext cx="0" cy="0"/>
          <a:chOff x="0" y="0"/>
          <a:chExt cx="0" cy="0"/>
        </a:xfrm>
      </p:grpSpPr>
      <p:pic>
        <p:nvPicPr>
          <p:cNvPr id="2" name="Image 0" descr="/uploadFile/20240524160035A308.jpg"/>
          <p:cNvPicPr>
            <a:picLocks noChangeAspect="1"/>
          </p:cNvPicPr>
          <p:nvPr/>
        </p:nvPicPr>
        <p:blipFill>
          <a:blip r:embed="rId3"/>
          <a:srcRect l="5310" r="6195"/>
          <a:stretch/>
        </p:blipFill>
        <p:spPr>
          <a:xfrm rot="5400000">
            <a:off x="2356409" y="-1994862"/>
            <a:ext cx="4431530" cy="9133224"/>
          </a:xfrm>
          <a:prstGeom prst="rect">
            <a:avLst/>
          </a:prstGeom>
        </p:spPr>
      </p:pic>
      <p:sp>
        <p:nvSpPr>
          <p:cNvPr id="3" name="Shape 0"/>
          <p:cNvSpPr/>
          <p:nvPr/>
        </p:nvSpPr>
        <p:spPr>
          <a:xfrm>
            <a:off x="421042" y="160506"/>
            <a:ext cx="8170107" cy="4726845"/>
          </a:xfrm>
          <a:custGeom>
            <a:avLst/>
            <a:gdLst/>
            <a:ahLst/>
            <a:cxnLst/>
            <a:rect l="l" t="t" r="r" b="b"/>
            <a:pathLst>
              <a:path w="8170107" h="4726845">
                <a:moveTo>
                  <a:pt x="80931" y="0"/>
                </a:moveTo>
                <a:lnTo>
                  <a:pt x="8089176" y="0"/>
                </a:lnTo>
                <a:quadBezTo>
                  <a:pt x="8170107" y="0"/>
                  <a:pt x="8170107" y="80931"/>
                </a:quadBezTo>
                <a:lnTo>
                  <a:pt x="8170107" y="4645914"/>
                </a:lnTo>
                <a:quadBezTo>
                  <a:pt x="8170107" y="4726845"/>
                  <a:pt x="8089176" y="4726845"/>
                </a:quadBezTo>
                <a:lnTo>
                  <a:pt x="80931" y="4726845"/>
                </a:lnTo>
                <a:quadBezTo>
                  <a:pt x="0" y="4726845"/>
                  <a:pt x="0" y="4645914"/>
                </a:quadBezTo>
                <a:lnTo>
                  <a:pt x="0" y="80931"/>
                </a:lnTo>
                <a:quadBezTo>
                  <a:pt x="0" y="0"/>
                  <a:pt x="80931" y="0"/>
                </a:quadBezTo>
                <a:close/>
              </a:path>
            </a:pathLst>
          </a:custGeom>
          <a:solidFill>
            <a:srgbClr val="FFFFFF">
              <a:alpha val="0"/>
            </a:srgbClr>
          </a:solidFill>
          <a:ln w="38100">
            <a:solidFill>
              <a:srgbClr val="21FCFD"/>
            </a:solidFill>
            <a:prstDash val="solid"/>
          </a:ln>
        </p:spPr>
      </p:sp>
      <p:sp>
        <p:nvSpPr>
          <p:cNvPr id="4" name="Text 1"/>
          <p:cNvSpPr/>
          <p:nvPr/>
        </p:nvSpPr>
        <p:spPr>
          <a:xfrm>
            <a:off x="1056159" y="2000279"/>
            <a:ext cx="7534990" cy="665655"/>
          </a:xfrm>
          <a:prstGeom prst="rect">
            <a:avLst/>
          </a:prstGeom>
          <a:noFill/>
          <a:ln/>
        </p:spPr>
        <p:txBody>
          <a:bodyPr wrap="square" lIns="95250" tIns="95250" rIns="95250" bIns="95250" rtlCol="0" anchor="t">
            <a:spAutoFit/>
          </a:bodyPr>
          <a:lstStyle/>
          <a:p>
            <a:pPr algn="ctr">
              <a:lnSpc>
                <a:spcPct val="96000"/>
              </a:lnSpc>
              <a:spcBef>
                <a:spcPts val="375"/>
              </a:spcBef>
            </a:pPr>
            <a:r>
              <a:rPr lang="en-US" sz="3300" b="1" dirty="0">
                <a:solidFill>
                  <a:srgbClr val="FFFFFF"/>
                </a:solidFill>
                <a:latin typeface="Arial" pitchFamily="34" charset="0"/>
                <a:ea typeface="Arial" pitchFamily="34" charset="-122"/>
                <a:cs typeface="Arial" pitchFamily="34" charset="-120"/>
              </a:rPr>
              <a:t>Merci pour votre compréhension !</a:t>
            </a:r>
            <a:endParaRPr lang="en-US" sz="1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1660550"/>
            <a:ext cx="9144000" cy="1822967"/>
          </a:xfrm>
          <a:custGeom>
            <a:avLst/>
            <a:gdLst/>
            <a:ahLst/>
            <a:cxnLst/>
            <a:rect l="l" t="t" r="r" b="b"/>
            <a:pathLst>
              <a:path w="9144000" h="1822967">
                <a:moveTo>
                  <a:pt x="0" y="0"/>
                </a:moveTo>
                <a:lnTo>
                  <a:pt x="9144000" y="0"/>
                </a:lnTo>
                <a:lnTo>
                  <a:pt x="9144000" y="1822967"/>
                </a:lnTo>
                <a:lnTo>
                  <a:pt x="0" y="1822967"/>
                </a:lnTo>
                <a:close/>
              </a:path>
            </a:pathLst>
          </a:custGeom>
          <a:solidFill>
            <a:srgbClr val="0F9FFB"/>
          </a:solidFill>
          <a:ln/>
        </p:spPr>
      </p:sp>
      <p:pic>
        <p:nvPicPr>
          <p:cNvPr id="3" name="Image 0" descr="preencoded.png"/>
          <p:cNvPicPr>
            <a:picLocks noChangeAspect="1"/>
          </p:cNvPicPr>
          <p:nvPr/>
        </p:nvPicPr>
        <p:blipFill>
          <a:blip r:embed="rId3"/>
          <a:stretch>
            <a:fillRect/>
          </a:stretch>
        </p:blipFill>
        <p:spPr>
          <a:xfrm rot="5400000">
            <a:off x="3216859" y="-643965"/>
            <a:ext cx="2709840" cy="6431430"/>
          </a:xfrm>
          <a:prstGeom prst="rect">
            <a:avLst/>
          </a:prstGeom>
        </p:spPr>
      </p:pic>
      <p:sp>
        <p:nvSpPr>
          <p:cNvPr id="4" name="Shape 1"/>
          <p:cNvSpPr/>
          <p:nvPr/>
        </p:nvSpPr>
        <p:spPr>
          <a:xfrm>
            <a:off x="1344168" y="1200607"/>
            <a:ext cx="6455664" cy="2743200"/>
          </a:xfrm>
          <a:custGeom>
            <a:avLst/>
            <a:gdLst/>
            <a:ahLst/>
            <a:cxnLst/>
            <a:rect l="l" t="t" r="r" b="b"/>
            <a:pathLst>
              <a:path w="6455664" h="2743200">
                <a:moveTo>
                  <a:pt x="79732" y="0"/>
                </a:moveTo>
                <a:lnTo>
                  <a:pt x="6375932" y="0"/>
                </a:lnTo>
                <a:quadBezTo>
                  <a:pt x="6455664" y="0"/>
                  <a:pt x="6455664" y="79732"/>
                </a:quadBezTo>
                <a:lnTo>
                  <a:pt x="6455664" y="2663468"/>
                </a:lnTo>
                <a:quadBezTo>
                  <a:pt x="6455664" y="2743200"/>
                  <a:pt x="6375932" y="2743200"/>
                </a:quadBezTo>
                <a:lnTo>
                  <a:pt x="79732" y="2743200"/>
                </a:lnTo>
                <a:quadBezTo>
                  <a:pt x="0" y="2743200"/>
                  <a:pt x="0" y="2663468"/>
                </a:quadBezTo>
                <a:lnTo>
                  <a:pt x="0" y="79732"/>
                </a:lnTo>
                <a:quadBezTo>
                  <a:pt x="0" y="0"/>
                  <a:pt x="79732" y="0"/>
                </a:quadBezTo>
                <a:close/>
              </a:path>
            </a:pathLst>
          </a:custGeom>
          <a:solidFill>
            <a:srgbClr val="FFFFFF">
              <a:alpha val="0"/>
            </a:srgbClr>
          </a:solidFill>
          <a:ln w="38100">
            <a:solidFill>
              <a:srgbClr val="21FCFD"/>
            </a:solidFill>
            <a:prstDash val="solid"/>
          </a:ln>
        </p:spPr>
      </p:sp>
      <p:sp>
        <p:nvSpPr>
          <p:cNvPr id="5" name="Text 2"/>
          <p:cNvSpPr/>
          <p:nvPr/>
        </p:nvSpPr>
        <p:spPr>
          <a:xfrm>
            <a:off x="1463040" y="1828800"/>
            <a:ext cx="6516493" cy="798039"/>
          </a:xfrm>
          <a:prstGeom prst="rect">
            <a:avLst/>
          </a:prstGeom>
          <a:noFill/>
          <a:ln/>
        </p:spPr>
        <p:txBody>
          <a:bodyPr wrap="square" lIns="95250" tIns="95250" rIns="95250" bIns="95250" rtlCol="0" anchor="t">
            <a:spAutoFit/>
          </a:bodyPr>
          <a:lstStyle/>
          <a:p>
            <a:pPr algn="ctr">
              <a:lnSpc>
                <a:spcPct val="80000"/>
              </a:lnSpc>
              <a:spcBef>
                <a:spcPts val="375"/>
              </a:spcBef>
            </a:pPr>
            <a:r>
              <a:rPr lang="fr-HT" sz="4800" b="1" dirty="0" smtClean="0">
                <a:solidFill>
                  <a:schemeClr val="bg1"/>
                </a:solidFill>
                <a:latin typeface="Times New Roman" panose="02020603050405020304" pitchFamily="18" charset="0"/>
                <a:cs typeface="Times New Roman" panose="02020603050405020304" pitchFamily="18" charset="0"/>
              </a:rPr>
              <a:t>INTRODUCTION</a:t>
            </a:r>
            <a:endParaRPr lang="en-US" sz="4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000000"/>
        </a:solidFill>
        <a:effectLst/>
      </p:bgPr>
    </p:bg>
    <p:spTree>
      <p:nvGrpSpPr>
        <p:cNvPr id="1" name=""/>
        <p:cNvGrpSpPr/>
        <p:nvPr/>
      </p:nvGrpSpPr>
      <p:grpSpPr>
        <a:xfrm>
          <a:off x="0" y="0"/>
          <a:ext cx="0" cy="0"/>
          <a:chOff x="0" y="0"/>
          <a:chExt cx="0" cy="0"/>
        </a:xfrm>
      </p:grpSpPr>
      <p:pic>
        <p:nvPicPr>
          <p:cNvPr id="2" name="Image 0" descr="/uploadFile/20240524164150A472.jpg"/>
          <p:cNvPicPr>
            <a:picLocks noChangeAspect="1"/>
          </p:cNvPicPr>
          <p:nvPr/>
        </p:nvPicPr>
        <p:blipFill>
          <a:blip r:embed="rId3"/>
          <a:stretch>
            <a:fillRect/>
          </a:stretch>
        </p:blipFill>
        <p:spPr>
          <a:xfrm>
            <a:off x="0" y="0"/>
            <a:ext cx="2890647" cy="5143500"/>
          </a:xfrm>
          <a:prstGeom prst="rect">
            <a:avLst/>
          </a:prstGeom>
        </p:spPr>
      </p:pic>
      <p:sp>
        <p:nvSpPr>
          <p:cNvPr id="3" name="Text 0"/>
          <p:cNvSpPr/>
          <p:nvPr/>
        </p:nvSpPr>
        <p:spPr>
          <a:xfrm>
            <a:off x="3107131" y="497434"/>
            <a:ext cx="5669280" cy="3475310"/>
          </a:xfrm>
          <a:prstGeom prst="rect">
            <a:avLst/>
          </a:prstGeom>
          <a:noFill/>
          <a:ln/>
        </p:spPr>
        <p:txBody>
          <a:bodyPr wrap="square" lIns="95250" tIns="95250" rIns="95250" bIns="95250" rtlCol="0" anchor="t">
            <a:spAutoFit/>
          </a:bodyPr>
          <a:lstStyle/>
          <a:p>
            <a:pPr algn="just"/>
            <a:r>
              <a:rPr lang="fr-HT" dirty="0">
                <a:solidFill>
                  <a:schemeClr val="bg1"/>
                </a:solidFill>
                <a:latin typeface="Times New Roman" panose="02020603050405020304" pitchFamily="18" charset="0"/>
                <a:cs typeface="Times New Roman" panose="02020603050405020304" pitchFamily="18" charset="0"/>
              </a:rPr>
              <a:t>Dans le domaine des logiciels de productivité, Microsoft Office et WordPerfect représentent deux approches distinctes qui ont conduit à des résultats opposés. Microsoft Office est devenu la suite de productivité la plus utilisée au monde, tandis que WordPerfect, qui était autrefois un leader dans le traitement de texte, a perdu sa position face à la montée de Microsoft Word. </a:t>
            </a:r>
            <a:endParaRPr lang="fr-HT" dirty="0" smtClean="0">
              <a:solidFill>
                <a:schemeClr val="bg1"/>
              </a:solidFill>
              <a:latin typeface="Times New Roman" panose="02020603050405020304" pitchFamily="18" charset="0"/>
              <a:cs typeface="Times New Roman" panose="02020603050405020304" pitchFamily="18" charset="0"/>
            </a:endParaRP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r>
              <a:rPr lang="fr-HT" dirty="0">
                <a:solidFill>
                  <a:schemeClr val="bg1"/>
                </a:solidFill>
                <a:latin typeface="Times New Roman" panose="02020603050405020304" pitchFamily="18" charset="0"/>
                <a:cs typeface="Times New Roman" panose="02020603050405020304" pitchFamily="18" charset="0"/>
              </a:rPr>
              <a:t>Ce rapport se concentre sur les facteurs clés qui ont contribué à leur succès ou à leur échec, en analysant les dimensions technologiques, de gestion et stratégiques.</a:t>
            </a:r>
            <a:endParaRPr lang="en-US" dirty="0">
              <a:solidFill>
                <a:schemeClr val="bg1"/>
              </a:solidFill>
              <a:latin typeface="Times New Roman" panose="02020603050405020304" pitchFamily="18" charset="0"/>
              <a:cs typeface="Times New Roman" panose="02020603050405020304" pitchFamily="18" charset="0"/>
            </a:endParaRPr>
          </a:p>
          <a:p>
            <a:pPr algn="just">
              <a:lnSpc>
                <a:spcPct val="80000"/>
              </a:lnSpc>
              <a:spcBef>
                <a:spcPts val="375"/>
              </a:spcBef>
            </a:pPr>
            <a:endParaRPr lang="en-US" sz="15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1660550"/>
            <a:ext cx="9144000" cy="1822967"/>
          </a:xfrm>
          <a:custGeom>
            <a:avLst/>
            <a:gdLst/>
            <a:ahLst/>
            <a:cxnLst/>
            <a:rect l="l" t="t" r="r" b="b"/>
            <a:pathLst>
              <a:path w="9144000" h="1822967">
                <a:moveTo>
                  <a:pt x="0" y="0"/>
                </a:moveTo>
                <a:lnTo>
                  <a:pt x="9144000" y="0"/>
                </a:lnTo>
                <a:lnTo>
                  <a:pt x="9144000" y="1822967"/>
                </a:lnTo>
                <a:lnTo>
                  <a:pt x="0" y="1822967"/>
                </a:lnTo>
                <a:close/>
              </a:path>
            </a:pathLst>
          </a:custGeom>
          <a:solidFill>
            <a:srgbClr val="0F9FFB"/>
          </a:solidFill>
          <a:ln/>
        </p:spPr>
      </p:sp>
      <p:pic>
        <p:nvPicPr>
          <p:cNvPr id="3" name="Image 0" descr="preencoded.png"/>
          <p:cNvPicPr>
            <a:picLocks noChangeAspect="1"/>
          </p:cNvPicPr>
          <p:nvPr/>
        </p:nvPicPr>
        <p:blipFill>
          <a:blip r:embed="rId3"/>
          <a:stretch>
            <a:fillRect/>
          </a:stretch>
        </p:blipFill>
        <p:spPr>
          <a:xfrm rot="5400000">
            <a:off x="3216859" y="-643965"/>
            <a:ext cx="2709840" cy="6431430"/>
          </a:xfrm>
          <a:prstGeom prst="rect">
            <a:avLst/>
          </a:prstGeom>
        </p:spPr>
      </p:pic>
      <p:sp>
        <p:nvSpPr>
          <p:cNvPr id="4" name="Shape 1"/>
          <p:cNvSpPr/>
          <p:nvPr/>
        </p:nvSpPr>
        <p:spPr>
          <a:xfrm>
            <a:off x="1344168" y="1200607"/>
            <a:ext cx="6455664" cy="2743200"/>
          </a:xfrm>
          <a:custGeom>
            <a:avLst/>
            <a:gdLst/>
            <a:ahLst/>
            <a:cxnLst/>
            <a:rect l="l" t="t" r="r" b="b"/>
            <a:pathLst>
              <a:path w="6455664" h="2743200">
                <a:moveTo>
                  <a:pt x="79732" y="0"/>
                </a:moveTo>
                <a:lnTo>
                  <a:pt x="6375932" y="0"/>
                </a:lnTo>
                <a:quadBezTo>
                  <a:pt x="6455664" y="0"/>
                  <a:pt x="6455664" y="79732"/>
                </a:quadBezTo>
                <a:lnTo>
                  <a:pt x="6455664" y="2663468"/>
                </a:lnTo>
                <a:quadBezTo>
                  <a:pt x="6455664" y="2743200"/>
                  <a:pt x="6375932" y="2743200"/>
                </a:quadBezTo>
                <a:lnTo>
                  <a:pt x="79732" y="2743200"/>
                </a:lnTo>
                <a:quadBezTo>
                  <a:pt x="0" y="2743200"/>
                  <a:pt x="0" y="2663468"/>
                </a:quadBezTo>
                <a:lnTo>
                  <a:pt x="0" y="79732"/>
                </a:lnTo>
                <a:quadBezTo>
                  <a:pt x="0" y="0"/>
                  <a:pt x="79732" y="0"/>
                </a:quadBezTo>
                <a:close/>
              </a:path>
            </a:pathLst>
          </a:custGeom>
          <a:solidFill>
            <a:srgbClr val="FFFFFF">
              <a:alpha val="0"/>
            </a:srgbClr>
          </a:solidFill>
          <a:ln w="38100">
            <a:solidFill>
              <a:srgbClr val="21FCFD"/>
            </a:solidFill>
            <a:prstDash val="solid"/>
          </a:ln>
        </p:spPr>
      </p:sp>
      <p:sp>
        <p:nvSpPr>
          <p:cNvPr id="5" name="Text 2"/>
          <p:cNvSpPr/>
          <p:nvPr/>
        </p:nvSpPr>
        <p:spPr>
          <a:xfrm>
            <a:off x="1463040" y="1828800"/>
            <a:ext cx="6217920" cy="561692"/>
          </a:xfrm>
          <a:prstGeom prst="rect">
            <a:avLst/>
          </a:prstGeom>
          <a:noFill/>
          <a:ln/>
        </p:spPr>
        <p:txBody>
          <a:bodyPr wrap="square" lIns="95250" tIns="95250" rIns="95250" bIns="95250" rtlCol="0" anchor="t">
            <a:spAutoFit/>
          </a:bodyPr>
          <a:lstStyle/>
          <a:p>
            <a:r>
              <a:rPr lang="fr-HT" sz="2400" b="1" dirty="0">
                <a:solidFill>
                  <a:schemeClr val="bg1"/>
                </a:solidFill>
                <a:latin typeface="Times New Roman" panose="02020603050405020304" pitchFamily="18" charset="0"/>
                <a:cs typeface="Times New Roman" panose="02020603050405020304" pitchFamily="18" charset="0"/>
              </a:rPr>
              <a:t>PROJET RÉUSSI : MICROSOFT OFFICE</a:t>
            </a:r>
            <a:endParaRPr lang="en-US" sz="24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000000"/>
        </a:solidFill>
        <a:effectLst/>
      </p:bgPr>
    </p:bg>
    <p:spTree>
      <p:nvGrpSpPr>
        <p:cNvPr id="1" name=""/>
        <p:cNvGrpSpPr/>
        <p:nvPr/>
      </p:nvGrpSpPr>
      <p:grpSpPr>
        <a:xfrm>
          <a:off x="0" y="0"/>
          <a:ext cx="0" cy="0"/>
          <a:chOff x="0" y="0"/>
          <a:chExt cx="0" cy="0"/>
        </a:xfrm>
      </p:grpSpPr>
      <p:sp>
        <p:nvSpPr>
          <p:cNvPr id="5" name="Text 3"/>
          <p:cNvSpPr/>
          <p:nvPr/>
        </p:nvSpPr>
        <p:spPr>
          <a:xfrm>
            <a:off x="341828" y="1883664"/>
            <a:ext cx="8460029" cy="2654573"/>
          </a:xfrm>
          <a:prstGeom prst="rect">
            <a:avLst/>
          </a:prstGeom>
          <a:noFill/>
          <a:ln/>
        </p:spPr>
        <p:txBody>
          <a:bodyPr wrap="square" lIns="95250" tIns="95250" rIns="95250" bIns="95250" rtlCol="0" anchor="t">
            <a:spAutoFit/>
          </a:bodyPr>
          <a:lstStyle/>
          <a:p>
            <a:pPr algn="just"/>
            <a:r>
              <a:rPr lang="fr-HT" sz="2000" dirty="0">
                <a:solidFill>
                  <a:schemeClr val="bg1"/>
                </a:solidFill>
                <a:latin typeface="Times New Roman" panose="02020603050405020304" pitchFamily="18" charset="0"/>
                <a:cs typeface="Times New Roman" panose="02020603050405020304" pitchFamily="18" charset="0"/>
              </a:rPr>
              <a:t>Lancé dans les années 1980, Microsoft Office a été conçu pour répondre aux besoins croissants des entreprises et des particuliers en matière de productivité. La suite comprend des applications emblématiques telles que Word (traitement de texte), Excel (tableur), PowerPoint (présentations) et Outlook (gestion des emails). </a:t>
            </a:r>
            <a:endParaRPr lang="fr-HT" sz="2000" dirty="0" smtClean="0">
              <a:solidFill>
                <a:schemeClr val="bg1"/>
              </a:solidFill>
              <a:latin typeface="Times New Roman" panose="02020603050405020304" pitchFamily="18" charset="0"/>
              <a:cs typeface="Times New Roman" panose="02020603050405020304" pitchFamily="18" charset="0"/>
            </a:endParaRPr>
          </a:p>
          <a:p>
            <a:pPr algn="just"/>
            <a:endParaRPr lang="fr-HT" sz="2000" dirty="0" smtClean="0">
              <a:solidFill>
                <a:schemeClr val="bg1"/>
              </a:solidFill>
              <a:latin typeface="Times New Roman" panose="02020603050405020304" pitchFamily="18" charset="0"/>
              <a:cs typeface="Times New Roman" panose="02020603050405020304" pitchFamily="18" charset="0"/>
            </a:endParaRPr>
          </a:p>
          <a:p>
            <a:pPr algn="just"/>
            <a:r>
              <a:rPr lang="fr-HT" sz="2000" dirty="0" smtClean="0">
                <a:solidFill>
                  <a:schemeClr val="bg1"/>
                </a:solidFill>
                <a:latin typeface="Times New Roman" panose="02020603050405020304" pitchFamily="18" charset="0"/>
                <a:cs typeface="Times New Roman" panose="02020603050405020304" pitchFamily="18" charset="0"/>
              </a:rPr>
              <a:t>Microsoft </a:t>
            </a:r>
            <a:r>
              <a:rPr lang="fr-HT" sz="2000" dirty="0">
                <a:solidFill>
                  <a:schemeClr val="bg1"/>
                </a:solidFill>
                <a:latin typeface="Times New Roman" panose="02020603050405020304" pitchFamily="18" charset="0"/>
                <a:cs typeface="Times New Roman" panose="02020603050405020304" pitchFamily="18" charset="0"/>
              </a:rPr>
              <a:t>Office a su évoluer avec le temps, intégrant de nouvelles fonctionnalités et s'adaptant aux changements technologiques. </a:t>
            </a:r>
            <a:endParaRPr lang="en-US" sz="2000" dirty="0">
              <a:solidFill>
                <a:schemeClr val="bg1"/>
              </a:solidFill>
              <a:latin typeface="Times New Roman" panose="02020603050405020304" pitchFamily="18" charset="0"/>
              <a:cs typeface="Times New Roman" panose="02020603050405020304" pitchFamily="18" charset="0"/>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7947" y="187373"/>
            <a:ext cx="4850295" cy="162340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5443820" y="3974367"/>
            <a:ext cx="914400" cy="683491"/>
          </a:xfrm>
          <a:custGeom>
            <a:avLst/>
            <a:gdLst/>
            <a:ahLst/>
            <a:cxnLst/>
            <a:rect l="l" t="t" r="r" b="b"/>
            <a:pathLst>
              <a:path w="914400" h="683491">
                <a:moveTo>
                  <a:pt x="914400" y="341745"/>
                </a:moveTo>
                <a:lnTo>
                  <a:pt x="457200" y="0"/>
                </a:lnTo>
                <a:lnTo>
                  <a:pt x="457200" y="170873"/>
                </a:lnTo>
                <a:lnTo>
                  <a:pt x="0" y="170873"/>
                </a:lnTo>
                <a:lnTo>
                  <a:pt x="0" y="512618"/>
                </a:lnTo>
                <a:lnTo>
                  <a:pt x="457200" y="512618"/>
                </a:lnTo>
                <a:lnTo>
                  <a:pt x="457200" y="683491"/>
                </a:lnTo>
                <a:lnTo>
                  <a:pt x="914400" y="341745"/>
                </a:lnTo>
                <a:close/>
              </a:path>
            </a:pathLst>
          </a:custGeom>
          <a:solidFill>
            <a:srgbClr val="0F9FFB"/>
          </a:solidFill>
          <a:ln/>
        </p:spPr>
      </p:sp>
      <p:sp>
        <p:nvSpPr>
          <p:cNvPr id="3" name="Shape 1"/>
          <p:cNvSpPr/>
          <p:nvPr/>
        </p:nvSpPr>
        <p:spPr>
          <a:xfrm>
            <a:off x="2444496" y="3653336"/>
            <a:ext cx="914400" cy="683491"/>
          </a:xfrm>
          <a:custGeom>
            <a:avLst/>
            <a:gdLst/>
            <a:ahLst/>
            <a:cxnLst/>
            <a:rect l="l" t="t" r="r" b="b"/>
            <a:pathLst>
              <a:path w="914400" h="683491">
                <a:moveTo>
                  <a:pt x="914400" y="341745"/>
                </a:moveTo>
                <a:lnTo>
                  <a:pt x="457200" y="0"/>
                </a:lnTo>
                <a:lnTo>
                  <a:pt x="457200" y="170873"/>
                </a:lnTo>
                <a:lnTo>
                  <a:pt x="0" y="170873"/>
                </a:lnTo>
                <a:lnTo>
                  <a:pt x="0" y="512618"/>
                </a:lnTo>
                <a:lnTo>
                  <a:pt x="457200" y="512618"/>
                </a:lnTo>
                <a:lnTo>
                  <a:pt x="457200" y="683491"/>
                </a:lnTo>
                <a:lnTo>
                  <a:pt x="914400" y="341745"/>
                </a:lnTo>
                <a:close/>
              </a:path>
            </a:pathLst>
          </a:custGeom>
          <a:solidFill>
            <a:srgbClr val="0F9FFB"/>
          </a:solidFill>
          <a:ln/>
        </p:spPr>
      </p:sp>
      <p:pic>
        <p:nvPicPr>
          <p:cNvPr id="4" name="Image 0" descr="/uploadFile/20240524164150A472.jpg"/>
          <p:cNvPicPr>
            <a:picLocks noChangeAspect="1"/>
          </p:cNvPicPr>
          <p:nvPr/>
        </p:nvPicPr>
        <p:blipFill>
          <a:blip r:embed="rId3"/>
          <a:srcRect l="43478" r="13043"/>
          <a:stretch/>
        </p:blipFill>
        <p:spPr>
          <a:xfrm rot="5400000" flipV="1">
            <a:off x="3466884" y="-3456060"/>
            <a:ext cx="2210233" cy="9144000"/>
          </a:xfrm>
          <a:prstGeom prst="rect">
            <a:avLst/>
          </a:prstGeom>
        </p:spPr>
      </p:pic>
      <p:sp>
        <p:nvSpPr>
          <p:cNvPr id="5" name="Text 2"/>
          <p:cNvSpPr/>
          <p:nvPr/>
        </p:nvSpPr>
        <p:spPr>
          <a:xfrm>
            <a:off x="499780" y="221589"/>
            <a:ext cx="7772400" cy="561692"/>
          </a:xfrm>
          <a:prstGeom prst="rect">
            <a:avLst/>
          </a:prstGeom>
          <a:noFill/>
          <a:ln/>
        </p:spPr>
        <p:txBody>
          <a:bodyPr wrap="square" lIns="95250" tIns="95250" rIns="95250" bIns="95250" rtlCol="0" anchor="t">
            <a:spAutoFit/>
          </a:bodyPr>
          <a:lstStyle/>
          <a:p>
            <a:pPr algn="ctr"/>
            <a:r>
              <a:rPr lang="fr-HT" sz="2400" b="1" dirty="0">
                <a:solidFill>
                  <a:schemeClr val="bg1"/>
                </a:solidFill>
                <a:latin typeface="Times New Roman" panose="02020603050405020304" pitchFamily="18" charset="0"/>
                <a:cs typeface="Times New Roman" panose="02020603050405020304" pitchFamily="18" charset="0"/>
              </a:rPr>
              <a:t>FACTEURS DE RÉUSSITE</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6" name="Shape 3"/>
          <p:cNvSpPr/>
          <p:nvPr/>
        </p:nvSpPr>
        <p:spPr>
          <a:xfrm>
            <a:off x="499780" y="1115940"/>
            <a:ext cx="2286000" cy="2560320"/>
          </a:xfrm>
          <a:custGeom>
            <a:avLst/>
            <a:gdLst/>
            <a:ahLst/>
            <a:cxnLst/>
            <a:rect l="l" t="t" r="r" b="b"/>
            <a:pathLst>
              <a:path w="2286000" h="2560320">
                <a:moveTo>
                  <a:pt x="54841" y="0"/>
                </a:moveTo>
                <a:lnTo>
                  <a:pt x="2231159" y="0"/>
                </a:lnTo>
                <a:quadBezTo>
                  <a:pt x="2286000" y="0"/>
                  <a:pt x="2286000" y="54841"/>
                </a:quadBezTo>
                <a:lnTo>
                  <a:pt x="2286000" y="2505479"/>
                </a:lnTo>
                <a:quadBezTo>
                  <a:pt x="2286000" y="2560320"/>
                  <a:pt x="2231159" y="2560320"/>
                </a:quadBezTo>
                <a:lnTo>
                  <a:pt x="54841" y="2560320"/>
                </a:lnTo>
                <a:quadBezTo>
                  <a:pt x="0" y="2560320"/>
                  <a:pt x="0" y="2505479"/>
                </a:quadBezTo>
                <a:lnTo>
                  <a:pt x="0" y="54841"/>
                </a:lnTo>
                <a:quadBezTo>
                  <a:pt x="0" y="0"/>
                  <a:pt x="54841" y="0"/>
                </a:quadBezTo>
                <a:close/>
              </a:path>
            </a:pathLst>
          </a:custGeom>
          <a:solidFill>
            <a:srgbClr val="000000"/>
          </a:solidFill>
          <a:ln w="19050">
            <a:solidFill>
              <a:srgbClr val="21FCFD"/>
            </a:solidFill>
            <a:prstDash val="solid"/>
          </a:ln>
        </p:spPr>
      </p:sp>
      <p:sp>
        <p:nvSpPr>
          <p:cNvPr id="7" name="Text 4"/>
          <p:cNvSpPr/>
          <p:nvPr/>
        </p:nvSpPr>
        <p:spPr>
          <a:xfrm>
            <a:off x="499780" y="1667036"/>
            <a:ext cx="2286000" cy="1817421"/>
          </a:xfrm>
          <a:prstGeom prst="rect">
            <a:avLst/>
          </a:prstGeom>
          <a:noFill/>
          <a:ln/>
        </p:spPr>
        <p:txBody>
          <a:bodyPr wrap="square" lIns="95250" tIns="95250" rIns="95250" bIns="95250" rtlCol="0" anchor="t">
            <a:spAutoFit/>
          </a:bodyPr>
          <a:lstStyle/>
          <a:p>
            <a:pPr>
              <a:lnSpc>
                <a:spcPct val="80000"/>
              </a:lnSpc>
              <a:spcBef>
                <a:spcPts val="375"/>
              </a:spcBef>
            </a:pPr>
            <a:r>
              <a:rPr lang="fr-HT" sz="1200" dirty="0">
                <a:solidFill>
                  <a:schemeClr val="bg1"/>
                </a:solidFill>
                <a:latin typeface="Times New Roman" panose="02020603050405020304" pitchFamily="18" charset="0"/>
                <a:cs typeface="Times New Roman" panose="02020603050405020304" pitchFamily="18" charset="0"/>
              </a:rPr>
              <a:t>Microsoft Office offre une intégration fluide entre ses différentes applications. Par exemple, les utilisateurs peuvent facilement importer des graphiques d'Excel dans PowerPoint ou créer des documents Word à partir de données Excel. Cette inter connectivité améliore l'efficacité et la productivité.</a:t>
            </a:r>
            <a:endParaRPr lang="en-US" sz="1100" dirty="0">
              <a:solidFill>
                <a:schemeClr val="bg1"/>
              </a:solidFill>
              <a:latin typeface="Times New Roman" panose="02020603050405020304" pitchFamily="18" charset="0"/>
              <a:cs typeface="Times New Roman" panose="02020603050405020304" pitchFamily="18" charset="0"/>
            </a:endParaRPr>
          </a:p>
        </p:txBody>
      </p:sp>
      <p:sp>
        <p:nvSpPr>
          <p:cNvPr id="8" name="Text 5"/>
          <p:cNvSpPr/>
          <p:nvPr/>
        </p:nvSpPr>
        <p:spPr>
          <a:xfrm>
            <a:off x="499780" y="1116398"/>
            <a:ext cx="2286000" cy="641073"/>
          </a:xfrm>
          <a:prstGeom prst="rect">
            <a:avLst/>
          </a:prstGeom>
          <a:noFill/>
          <a:ln/>
        </p:spPr>
        <p:txBody>
          <a:bodyPr wrap="square" lIns="95250" tIns="95250" rIns="95250" bIns="95250" rtlCol="0" anchor="t">
            <a:spAutoFit/>
          </a:bodyPr>
          <a:lstStyle/>
          <a:p>
            <a:pPr>
              <a:lnSpc>
                <a:spcPct val="80000"/>
              </a:lnSpc>
              <a:spcBef>
                <a:spcPts val="375"/>
              </a:spcBef>
            </a:pPr>
            <a:r>
              <a:rPr lang="fr-HT" b="1" dirty="0">
                <a:solidFill>
                  <a:schemeClr val="bg1"/>
                </a:solidFill>
                <a:latin typeface="Times New Roman" panose="02020603050405020304" pitchFamily="18" charset="0"/>
                <a:cs typeface="Times New Roman" panose="02020603050405020304" pitchFamily="18" charset="0"/>
              </a:rPr>
              <a:t>Intégration des Applications </a:t>
            </a:r>
            <a:endParaRPr lang="en-US" sz="1500" dirty="0">
              <a:solidFill>
                <a:schemeClr val="bg1"/>
              </a:solidFill>
              <a:latin typeface="Times New Roman" panose="02020603050405020304" pitchFamily="18" charset="0"/>
              <a:cs typeface="Times New Roman" panose="02020603050405020304" pitchFamily="18" charset="0"/>
            </a:endParaRPr>
          </a:p>
        </p:txBody>
      </p:sp>
      <p:sp>
        <p:nvSpPr>
          <p:cNvPr id="9" name="Shape 6"/>
          <p:cNvSpPr/>
          <p:nvPr/>
        </p:nvSpPr>
        <p:spPr>
          <a:xfrm>
            <a:off x="3429000" y="1482928"/>
            <a:ext cx="2286000" cy="2560320"/>
          </a:xfrm>
          <a:custGeom>
            <a:avLst/>
            <a:gdLst/>
            <a:ahLst/>
            <a:cxnLst/>
            <a:rect l="l" t="t" r="r" b="b"/>
            <a:pathLst>
              <a:path w="2286000" h="2560320">
                <a:moveTo>
                  <a:pt x="64462" y="0"/>
                </a:moveTo>
                <a:lnTo>
                  <a:pt x="2221538" y="0"/>
                </a:lnTo>
                <a:quadBezTo>
                  <a:pt x="2286000" y="0"/>
                  <a:pt x="2286000" y="64462"/>
                </a:quadBezTo>
                <a:lnTo>
                  <a:pt x="2286000" y="2495858"/>
                </a:lnTo>
                <a:quadBezTo>
                  <a:pt x="2286000" y="2560320"/>
                  <a:pt x="2221538" y="2560320"/>
                </a:quadBezTo>
                <a:lnTo>
                  <a:pt x="64462" y="2560320"/>
                </a:lnTo>
                <a:quadBezTo>
                  <a:pt x="0" y="2560320"/>
                  <a:pt x="0" y="2495858"/>
                </a:quadBezTo>
                <a:lnTo>
                  <a:pt x="0" y="64462"/>
                </a:lnTo>
                <a:quadBezTo>
                  <a:pt x="0" y="0"/>
                  <a:pt x="64462" y="0"/>
                </a:quadBezTo>
                <a:close/>
              </a:path>
            </a:pathLst>
          </a:custGeom>
          <a:solidFill>
            <a:srgbClr val="0F9FFB"/>
          </a:solidFill>
          <a:ln/>
        </p:spPr>
      </p:sp>
      <p:sp>
        <p:nvSpPr>
          <p:cNvPr id="10" name="Text 7"/>
          <p:cNvSpPr/>
          <p:nvPr/>
        </p:nvSpPr>
        <p:spPr>
          <a:xfrm>
            <a:off x="3429000" y="1483271"/>
            <a:ext cx="2286000" cy="635559"/>
          </a:xfrm>
          <a:prstGeom prst="rect">
            <a:avLst/>
          </a:prstGeom>
          <a:noFill/>
          <a:ln/>
        </p:spPr>
        <p:txBody>
          <a:bodyPr wrap="square" lIns="95250" tIns="95250" rIns="95250" bIns="95250" rtlCol="0" anchor="t">
            <a:spAutoFit/>
          </a:bodyPr>
          <a:lstStyle/>
          <a:p>
            <a:pPr>
              <a:lnSpc>
                <a:spcPct val="80000"/>
              </a:lnSpc>
              <a:spcBef>
                <a:spcPts val="375"/>
              </a:spcBef>
            </a:pPr>
            <a:r>
              <a:rPr lang="fr-HT" b="1" dirty="0">
                <a:solidFill>
                  <a:schemeClr val="bg1"/>
                </a:solidFill>
                <a:latin typeface="Times New Roman" panose="02020603050405020304" pitchFamily="18" charset="0"/>
                <a:cs typeface="Times New Roman" panose="02020603050405020304" pitchFamily="18" charset="0"/>
              </a:rPr>
              <a:t>Fonctionnalités Avancées </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11" name="Text 8"/>
          <p:cNvSpPr/>
          <p:nvPr/>
        </p:nvSpPr>
        <p:spPr>
          <a:xfrm>
            <a:off x="3429000" y="2034568"/>
            <a:ext cx="2286000" cy="2039020"/>
          </a:xfrm>
          <a:prstGeom prst="rect">
            <a:avLst/>
          </a:prstGeom>
          <a:noFill/>
          <a:ln/>
        </p:spPr>
        <p:txBody>
          <a:bodyPr wrap="square" lIns="95250" tIns="95250" rIns="95250" bIns="95250" rtlCol="0" anchor="t">
            <a:spAutoFit/>
          </a:bodyPr>
          <a:lstStyle/>
          <a:p>
            <a:r>
              <a:rPr lang="fr-HT" sz="1200" dirty="0">
                <a:solidFill>
                  <a:schemeClr val="bg1"/>
                </a:solidFill>
                <a:latin typeface="Times New Roman" panose="02020603050405020304" pitchFamily="18" charset="0"/>
                <a:cs typeface="Times New Roman" panose="02020603050405020304" pitchFamily="18" charset="0"/>
              </a:rPr>
              <a:t>Chaque application de la suite propose des fonctionnalités avancées qui répondent aux besoins variés des utilisateurs. Par exemple, Excel offre des outils d'analyse de données puissants, tandis que Word propose des fonctionnalités de mise en forme avancées et de collaboration en temps réel.</a:t>
            </a:r>
            <a:endParaRPr lang="en-US" sz="1200" dirty="0">
              <a:solidFill>
                <a:schemeClr val="bg1"/>
              </a:solidFill>
              <a:latin typeface="Times New Roman" panose="02020603050405020304" pitchFamily="18" charset="0"/>
              <a:cs typeface="Times New Roman" panose="02020603050405020304" pitchFamily="18" charset="0"/>
            </a:endParaRPr>
          </a:p>
        </p:txBody>
      </p:sp>
      <p:sp>
        <p:nvSpPr>
          <p:cNvPr id="12" name="Shape 9"/>
          <p:cNvSpPr/>
          <p:nvPr/>
        </p:nvSpPr>
        <p:spPr>
          <a:xfrm>
            <a:off x="6358220" y="1849916"/>
            <a:ext cx="2286000" cy="2560320"/>
          </a:xfrm>
          <a:custGeom>
            <a:avLst/>
            <a:gdLst/>
            <a:ahLst/>
            <a:cxnLst/>
            <a:rect l="l" t="t" r="r" b="b"/>
            <a:pathLst>
              <a:path w="2286000" h="2560320">
                <a:moveTo>
                  <a:pt x="45220" y="0"/>
                </a:moveTo>
                <a:lnTo>
                  <a:pt x="2240780" y="0"/>
                </a:lnTo>
                <a:quadBezTo>
                  <a:pt x="2286000" y="0"/>
                  <a:pt x="2286000" y="45220"/>
                </a:quadBezTo>
                <a:lnTo>
                  <a:pt x="2286000" y="2515100"/>
                </a:lnTo>
                <a:quadBezTo>
                  <a:pt x="2286000" y="2560320"/>
                  <a:pt x="2240780" y="2560320"/>
                </a:quadBezTo>
                <a:lnTo>
                  <a:pt x="45220" y="2560320"/>
                </a:lnTo>
                <a:quadBezTo>
                  <a:pt x="0" y="2560320"/>
                  <a:pt x="0" y="2515100"/>
                </a:quadBezTo>
                <a:lnTo>
                  <a:pt x="0" y="45220"/>
                </a:lnTo>
                <a:quadBezTo>
                  <a:pt x="0" y="0"/>
                  <a:pt x="45220" y="0"/>
                </a:quadBezTo>
                <a:close/>
              </a:path>
            </a:pathLst>
          </a:custGeom>
          <a:solidFill>
            <a:srgbClr val="000000"/>
          </a:solidFill>
          <a:ln w="19050">
            <a:solidFill>
              <a:srgbClr val="21FCFD"/>
            </a:solidFill>
            <a:prstDash val="solid"/>
          </a:ln>
        </p:spPr>
      </p:sp>
      <p:sp>
        <p:nvSpPr>
          <p:cNvPr id="13" name="Text 10"/>
          <p:cNvSpPr/>
          <p:nvPr/>
        </p:nvSpPr>
        <p:spPr>
          <a:xfrm>
            <a:off x="6358220" y="1849916"/>
            <a:ext cx="2286000" cy="641073"/>
          </a:xfrm>
          <a:prstGeom prst="rect">
            <a:avLst/>
          </a:prstGeom>
          <a:noFill/>
          <a:ln/>
        </p:spPr>
        <p:txBody>
          <a:bodyPr wrap="square" lIns="95250" tIns="95250" rIns="95250" bIns="95250" rtlCol="0" anchor="t">
            <a:spAutoFit/>
          </a:bodyPr>
          <a:lstStyle/>
          <a:p>
            <a:pPr>
              <a:lnSpc>
                <a:spcPct val="80000"/>
              </a:lnSpc>
              <a:spcBef>
                <a:spcPts val="375"/>
              </a:spcBef>
            </a:pPr>
            <a:r>
              <a:rPr lang="fr-HT" b="1" dirty="0">
                <a:solidFill>
                  <a:schemeClr val="bg1"/>
                </a:solidFill>
              </a:rPr>
              <a:t>Accessibilité Multiplateforme</a:t>
            </a:r>
            <a:r>
              <a:rPr lang="fr-HT" dirty="0">
                <a:solidFill>
                  <a:schemeClr val="bg1"/>
                </a:solidFill>
              </a:rPr>
              <a:t> </a:t>
            </a:r>
            <a:endParaRPr lang="en-US" sz="1500" dirty="0">
              <a:solidFill>
                <a:schemeClr val="bg1"/>
              </a:solidFill>
            </a:endParaRPr>
          </a:p>
        </p:txBody>
      </p:sp>
      <p:sp>
        <p:nvSpPr>
          <p:cNvPr id="14" name="Text 11"/>
          <p:cNvSpPr/>
          <p:nvPr/>
        </p:nvSpPr>
        <p:spPr>
          <a:xfrm>
            <a:off x="6358220" y="2400384"/>
            <a:ext cx="2286000" cy="2039020"/>
          </a:xfrm>
          <a:prstGeom prst="rect">
            <a:avLst/>
          </a:prstGeom>
          <a:noFill/>
          <a:ln/>
        </p:spPr>
        <p:txBody>
          <a:bodyPr wrap="square" lIns="95250" tIns="95250" rIns="95250" bIns="95250" rtlCol="0" anchor="t">
            <a:spAutoFit/>
          </a:bodyPr>
          <a:lstStyle/>
          <a:p>
            <a:r>
              <a:rPr lang="fr-HT" sz="1200" dirty="0">
                <a:solidFill>
                  <a:schemeClr val="bg1"/>
                </a:solidFill>
                <a:latin typeface="Times New Roman" panose="02020603050405020304" pitchFamily="18" charset="0"/>
                <a:cs typeface="Times New Roman" panose="02020603050405020304" pitchFamily="18" charset="0"/>
              </a:rPr>
              <a:t>Avec l'introduction de Microsoft 365, les utilisateurs peuvent accéder à leurs documents depuis n'importe quel appareil (PC, Mac, tablette, smartphone), renforçant ainsi la flexibilité et la collaboration. Cette accessibilité a été cruciale, surtout avec l'augmentation du travail à distance.</a:t>
            </a:r>
            <a:endParaRPr lang="en-US" sz="1200" dirty="0">
              <a:solidFill>
                <a:schemeClr val="bg1"/>
              </a:solidFill>
              <a:latin typeface="Times New Roman" panose="02020603050405020304" pitchFamily="18" charset="0"/>
              <a:cs typeface="Times New Roman" panose="02020603050405020304" pitchFamily="18" charset="0"/>
            </a:endParaRPr>
          </a:p>
        </p:txBody>
      </p:sp>
      <p:sp>
        <p:nvSpPr>
          <p:cNvPr id="15" name="Text 2"/>
          <p:cNvSpPr/>
          <p:nvPr/>
        </p:nvSpPr>
        <p:spPr>
          <a:xfrm>
            <a:off x="579028" y="569061"/>
            <a:ext cx="2322668" cy="500137"/>
          </a:xfrm>
          <a:prstGeom prst="rect">
            <a:avLst/>
          </a:prstGeom>
          <a:noFill/>
          <a:ln/>
        </p:spPr>
        <p:txBody>
          <a:bodyPr wrap="square" lIns="95250" tIns="95250" rIns="95250" bIns="95250" rtlCol="0" anchor="t">
            <a:spAutoFit/>
          </a:bodyPr>
          <a:lstStyle/>
          <a:p>
            <a:r>
              <a:rPr lang="fr-HT" sz="2000" b="1" dirty="0" smtClean="0">
                <a:solidFill>
                  <a:schemeClr val="bg1"/>
                </a:solidFill>
                <a:latin typeface="Times New Roman" panose="02020603050405020304" pitchFamily="18" charset="0"/>
                <a:cs typeface="Times New Roman" panose="02020603050405020304" pitchFamily="18" charset="0"/>
              </a:rPr>
              <a:t>1) Technologie</a:t>
            </a:r>
            <a:endParaRPr lang="en-US" sz="20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Shape 1"/>
          <p:cNvSpPr/>
          <p:nvPr/>
        </p:nvSpPr>
        <p:spPr>
          <a:xfrm>
            <a:off x="4447615" y="3601476"/>
            <a:ext cx="914400" cy="683491"/>
          </a:xfrm>
          <a:custGeom>
            <a:avLst/>
            <a:gdLst/>
            <a:ahLst/>
            <a:cxnLst/>
            <a:rect l="l" t="t" r="r" b="b"/>
            <a:pathLst>
              <a:path w="914400" h="683491">
                <a:moveTo>
                  <a:pt x="914400" y="341745"/>
                </a:moveTo>
                <a:lnTo>
                  <a:pt x="457200" y="0"/>
                </a:lnTo>
                <a:lnTo>
                  <a:pt x="457200" y="170873"/>
                </a:lnTo>
                <a:lnTo>
                  <a:pt x="0" y="170873"/>
                </a:lnTo>
                <a:lnTo>
                  <a:pt x="0" y="512618"/>
                </a:lnTo>
                <a:lnTo>
                  <a:pt x="457200" y="512618"/>
                </a:lnTo>
                <a:lnTo>
                  <a:pt x="457200" y="683491"/>
                </a:lnTo>
                <a:lnTo>
                  <a:pt x="914400" y="341745"/>
                </a:lnTo>
                <a:close/>
              </a:path>
            </a:pathLst>
          </a:custGeom>
          <a:solidFill>
            <a:srgbClr val="0F9FFB"/>
          </a:solidFill>
          <a:ln/>
        </p:spPr>
      </p:sp>
      <p:pic>
        <p:nvPicPr>
          <p:cNvPr id="4" name="Image 0" descr="/uploadFile/20240524164150A472.jpg"/>
          <p:cNvPicPr>
            <a:picLocks noChangeAspect="1"/>
          </p:cNvPicPr>
          <p:nvPr/>
        </p:nvPicPr>
        <p:blipFill>
          <a:blip r:embed="rId3"/>
          <a:srcRect l="43478" r="13043"/>
          <a:stretch/>
        </p:blipFill>
        <p:spPr>
          <a:xfrm rot="5400000" flipV="1">
            <a:off x="3466882" y="-3441842"/>
            <a:ext cx="2210233" cy="9144000"/>
          </a:xfrm>
          <a:prstGeom prst="rect">
            <a:avLst/>
          </a:prstGeom>
        </p:spPr>
      </p:pic>
      <p:sp>
        <p:nvSpPr>
          <p:cNvPr id="5" name="Text 2"/>
          <p:cNvSpPr/>
          <p:nvPr/>
        </p:nvSpPr>
        <p:spPr>
          <a:xfrm>
            <a:off x="499780" y="221589"/>
            <a:ext cx="7772400" cy="561692"/>
          </a:xfrm>
          <a:prstGeom prst="rect">
            <a:avLst/>
          </a:prstGeom>
          <a:noFill/>
          <a:ln/>
        </p:spPr>
        <p:txBody>
          <a:bodyPr wrap="square" lIns="95250" tIns="95250" rIns="95250" bIns="95250" rtlCol="0" anchor="t">
            <a:spAutoFit/>
          </a:bodyPr>
          <a:lstStyle/>
          <a:p>
            <a:pPr algn="ctr"/>
            <a:r>
              <a:rPr lang="fr-HT" sz="2400" b="1" dirty="0">
                <a:solidFill>
                  <a:schemeClr val="bg1"/>
                </a:solidFill>
                <a:latin typeface="Times New Roman" panose="02020603050405020304" pitchFamily="18" charset="0"/>
                <a:cs typeface="Times New Roman" panose="02020603050405020304" pitchFamily="18" charset="0"/>
              </a:rPr>
              <a:t>FACTEURS DE RÉUSSITE</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6" name="Shape 3"/>
          <p:cNvSpPr/>
          <p:nvPr/>
        </p:nvSpPr>
        <p:spPr>
          <a:xfrm>
            <a:off x="2009799" y="1489510"/>
            <a:ext cx="2286000" cy="2560320"/>
          </a:xfrm>
          <a:custGeom>
            <a:avLst/>
            <a:gdLst/>
            <a:ahLst/>
            <a:cxnLst/>
            <a:rect l="l" t="t" r="r" b="b"/>
            <a:pathLst>
              <a:path w="2286000" h="2560320">
                <a:moveTo>
                  <a:pt x="54841" y="0"/>
                </a:moveTo>
                <a:lnTo>
                  <a:pt x="2231159" y="0"/>
                </a:lnTo>
                <a:quadBezTo>
                  <a:pt x="2286000" y="0"/>
                  <a:pt x="2286000" y="54841"/>
                </a:quadBezTo>
                <a:lnTo>
                  <a:pt x="2286000" y="2505479"/>
                </a:lnTo>
                <a:quadBezTo>
                  <a:pt x="2286000" y="2560320"/>
                  <a:pt x="2231159" y="2560320"/>
                </a:quadBezTo>
                <a:lnTo>
                  <a:pt x="54841" y="2560320"/>
                </a:lnTo>
                <a:quadBezTo>
                  <a:pt x="0" y="2560320"/>
                  <a:pt x="0" y="2505479"/>
                </a:quadBezTo>
                <a:lnTo>
                  <a:pt x="0" y="54841"/>
                </a:lnTo>
                <a:quadBezTo>
                  <a:pt x="0" y="0"/>
                  <a:pt x="54841" y="0"/>
                </a:quadBezTo>
                <a:close/>
              </a:path>
            </a:pathLst>
          </a:custGeom>
          <a:solidFill>
            <a:srgbClr val="000000"/>
          </a:solidFill>
          <a:ln w="19050">
            <a:solidFill>
              <a:srgbClr val="21FCFD"/>
            </a:solidFill>
            <a:prstDash val="solid"/>
          </a:ln>
        </p:spPr>
      </p:sp>
      <p:sp>
        <p:nvSpPr>
          <p:cNvPr id="7" name="Text 4"/>
          <p:cNvSpPr/>
          <p:nvPr/>
        </p:nvSpPr>
        <p:spPr>
          <a:xfrm>
            <a:off x="2009799" y="1904202"/>
            <a:ext cx="2286000" cy="2039020"/>
          </a:xfrm>
          <a:prstGeom prst="rect">
            <a:avLst/>
          </a:prstGeom>
          <a:noFill/>
          <a:ln/>
        </p:spPr>
        <p:txBody>
          <a:bodyPr wrap="square" lIns="95250" tIns="95250" rIns="95250" bIns="95250" rtlCol="0" anchor="t">
            <a:spAutoFit/>
          </a:bodyPr>
          <a:lstStyle/>
          <a:p>
            <a:r>
              <a:rPr lang="fr-HT" sz="1200" dirty="0">
                <a:solidFill>
                  <a:schemeClr val="bg1"/>
                </a:solidFill>
                <a:latin typeface="Times New Roman" panose="02020603050405020304" pitchFamily="18" charset="0"/>
                <a:cs typeface="Times New Roman" panose="02020603050405020304" pitchFamily="18" charset="0"/>
              </a:rPr>
              <a:t>La direction de Microsoft a su anticiper les besoins du marché et a constamment mis à jour ses produits pour rester compétitif. Par exemple, l'intégration de fonctionnalités de cloud </a:t>
            </a:r>
            <a:r>
              <a:rPr lang="fr-HT" sz="1200" dirty="0" err="1">
                <a:solidFill>
                  <a:schemeClr val="bg1"/>
                </a:solidFill>
                <a:latin typeface="Times New Roman" panose="02020603050405020304" pitchFamily="18" charset="0"/>
                <a:cs typeface="Times New Roman" panose="02020603050405020304" pitchFamily="18" charset="0"/>
              </a:rPr>
              <a:t>computing</a:t>
            </a:r>
            <a:r>
              <a:rPr lang="fr-HT" sz="1200" dirty="0">
                <a:solidFill>
                  <a:schemeClr val="bg1"/>
                </a:solidFill>
                <a:latin typeface="Times New Roman" panose="02020603050405020304" pitchFamily="18" charset="0"/>
                <a:cs typeface="Times New Roman" panose="02020603050405020304" pitchFamily="18" charset="0"/>
              </a:rPr>
              <a:t> et de collaboration en temps réel a été une réponse directe aux demandes des utilisateurs.</a:t>
            </a:r>
            <a:endParaRPr lang="en-US" sz="1200" dirty="0">
              <a:solidFill>
                <a:schemeClr val="bg1"/>
              </a:solidFill>
              <a:latin typeface="Times New Roman" panose="02020603050405020304" pitchFamily="18" charset="0"/>
              <a:cs typeface="Times New Roman" panose="02020603050405020304" pitchFamily="18" charset="0"/>
            </a:endParaRPr>
          </a:p>
        </p:txBody>
      </p:sp>
      <p:sp>
        <p:nvSpPr>
          <p:cNvPr id="8" name="Text 5"/>
          <p:cNvSpPr/>
          <p:nvPr/>
        </p:nvSpPr>
        <p:spPr>
          <a:xfrm>
            <a:off x="2009799" y="1562235"/>
            <a:ext cx="2286000" cy="418000"/>
          </a:xfrm>
          <a:prstGeom prst="rect">
            <a:avLst/>
          </a:prstGeom>
          <a:noFill/>
          <a:ln/>
        </p:spPr>
        <p:txBody>
          <a:bodyPr wrap="square" lIns="95250" tIns="95250" rIns="95250" bIns="95250" rtlCol="0" anchor="t">
            <a:spAutoFit/>
          </a:bodyPr>
          <a:lstStyle/>
          <a:p>
            <a:pPr>
              <a:lnSpc>
                <a:spcPct val="80000"/>
              </a:lnSpc>
              <a:spcBef>
                <a:spcPts val="375"/>
              </a:spcBef>
            </a:pPr>
            <a:r>
              <a:rPr lang="fr-HT" b="1" dirty="0">
                <a:solidFill>
                  <a:schemeClr val="bg1"/>
                </a:solidFill>
                <a:latin typeface="Times New Roman" panose="02020603050405020304" pitchFamily="18" charset="0"/>
                <a:cs typeface="Times New Roman" panose="02020603050405020304" pitchFamily="18" charset="0"/>
              </a:rPr>
              <a:t>Vision Stratégique </a:t>
            </a:r>
            <a:endParaRPr lang="en-US" sz="1500" dirty="0">
              <a:solidFill>
                <a:schemeClr val="bg1"/>
              </a:solidFill>
              <a:latin typeface="Times New Roman" panose="02020603050405020304" pitchFamily="18" charset="0"/>
              <a:cs typeface="Times New Roman" panose="02020603050405020304" pitchFamily="18" charset="0"/>
            </a:endParaRPr>
          </a:p>
        </p:txBody>
      </p:sp>
      <p:sp>
        <p:nvSpPr>
          <p:cNvPr id="9" name="Shape 6"/>
          <p:cNvSpPr/>
          <p:nvPr/>
        </p:nvSpPr>
        <p:spPr>
          <a:xfrm>
            <a:off x="5440680" y="1483271"/>
            <a:ext cx="2286000" cy="2560320"/>
          </a:xfrm>
          <a:custGeom>
            <a:avLst/>
            <a:gdLst/>
            <a:ahLst/>
            <a:cxnLst/>
            <a:rect l="l" t="t" r="r" b="b"/>
            <a:pathLst>
              <a:path w="2286000" h="2560320">
                <a:moveTo>
                  <a:pt x="64462" y="0"/>
                </a:moveTo>
                <a:lnTo>
                  <a:pt x="2221538" y="0"/>
                </a:lnTo>
                <a:quadBezTo>
                  <a:pt x="2286000" y="0"/>
                  <a:pt x="2286000" y="64462"/>
                </a:quadBezTo>
                <a:lnTo>
                  <a:pt x="2286000" y="2495858"/>
                </a:lnTo>
                <a:quadBezTo>
                  <a:pt x="2286000" y="2560320"/>
                  <a:pt x="2221538" y="2560320"/>
                </a:quadBezTo>
                <a:lnTo>
                  <a:pt x="64462" y="2560320"/>
                </a:lnTo>
                <a:quadBezTo>
                  <a:pt x="0" y="2560320"/>
                  <a:pt x="0" y="2495858"/>
                </a:quadBezTo>
                <a:lnTo>
                  <a:pt x="0" y="64462"/>
                </a:lnTo>
                <a:quadBezTo>
                  <a:pt x="0" y="0"/>
                  <a:pt x="64462" y="0"/>
                </a:quadBezTo>
                <a:close/>
              </a:path>
            </a:pathLst>
          </a:custGeom>
          <a:solidFill>
            <a:srgbClr val="0F9FFB"/>
          </a:solidFill>
          <a:ln/>
        </p:spPr>
      </p:sp>
      <p:sp>
        <p:nvSpPr>
          <p:cNvPr id="10" name="Text 7"/>
          <p:cNvSpPr/>
          <p:nvPr/>
        </p:nvSpPr>
        <p:spPr>
          <a:xfrm>
            <a:off x="5526024" y="1500044"/>
            <a:ext cx="2286000" cy="635559"/>
          </a:xfrm>
          <a:prstGeom prst="rect">
            <a:avLst/>
          </a:prstGeom>
          <a:noFill/>
          <a:ln/>
        </p:spPr>
        <p:txBody>
          <a:bodyPr wrap="square" lIns="95250" tIns="95250" rIns="95250" bIns="95250" rtlCol="0" anchor="t">
            <a:spAutoFit/>
          </a:bodyPr>
          <a:lstStyle/>
          <a:p>
            <a:pPr>
              <a:lnSpc>
                <a:spcPct val="80000"/>
              </a:lnSpc>
              <a:spcBef>
                <a:spcPts val="375"/>
              </a:spcBef>
            </a:pPr>
            <a:r>
              <a:rPr lang="fr-HT" b="1" dirty="0">
                <a:solidFill>
                  <a:schemeClr val="bg1"/>
                </a:solidFill>
                <a:latin typeface="Times New Roman" panose="02020603050405020304" pitchFamily="18" charset="0"/>
                <a:cs typeface="Times New Roman" panose="02020603050405020304" pitchFamily="18" charset="0"/>
              </a:rPr>
              <a:t>Support et Formation </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11" name="Text 8"/>
          <p:cNvSpPr/>
          <p:nvPr/>
        </p:nvSpPr>
        <p:spPr>
          <a:xfrm>
            <a:off x="5440680" y="2122318"/>
            <a:ext cx="2286000" cy="1854354"/>
          </a:xfrm>
          <a:prstGeom prst="rect">
            <a:avLst/>
          </a:prstGeom>
          <a:noFill/>
          <a:ln/>
        </p:spPr>
        <p:txBody>
          <a:bodyPr wrap="square" lIns="95250" tIns="95250" rIns="95250" bIns="95250" rtlCol="0" anchor="t">
            <a:spAutoFit/>
          </a:bodyPr>
          <a:lstStyle/>
          <a:p>
            <a:r>
              <a:rPr lang="fr-HT" sz="1200" dirty="0">
                <a:solidFill>
                  <a:schemeClr val="bg1"/>
                </a:solidFill>
                <a:latin typeface="Times New Roman" panose="02020603050405020304" pitchFamily="18" charset="0"/>
                <a:cs typeface="Times New Roman" panose="02020603050405020304" pitchFamily="18" charset="0"/>
              </a:rPr>
              <a:t>Microsoft offre un support client solide et des ressources de formation, ce qui facilite l'adoption de ses produits par les utilisateurs. Des tutoriels, des forums et des webinaires sont disponibles pour aider les utilisateurs à tirer le meilleur parti de la suite.</a:t>
            </a:r>
            <a:endParaRPr lang="en-US" sz="1200" dirty="0">
              <a:solidFill>
                <a:schemeClr val="bg1"/>
              </a:solidFill>
              <a:latin typeface="Times New Roman" panose="02020603050405020304" pitchFamily="18" charset="0"/>
              <a:cs typeface="Times New Roman" panose="02020603050405020304" pitchFamily="18" charset="0"/>
            </a:endParaRPr>
          </a:p>
        </p:txBody>
      </p:sp>
      <p:sp>
        <p:nvSpPr>
          <p:cNvPr id="15" name="Text 2"/>
          <p:cNvSpPr/>
          <p:nvPr/>
        </p:nvSpPr>
        <p:spPr>
          <a:xfrm>
            <a:off x="848465" y="843604"/>
            <a:ext cx="2322668" cy="500137"/>
          </a:xfrm>
          <a:prstGeom prst="rect">
            <a:avLst/>
          </a:prstGeom>
          <a:noFill/>
          <a:ln/>
        </p:spPr>
        <p:txBody>
          <a:bodyPr wrap="square" lIns="95250" tIns="95250" rIns="95250" bIns="95250" rtlCol="0" anchor="t">
            <a:spAutoFit/>
          </a:bodyPr>
          <a:lstStyle/>
          <a:p>
            <a:r>
              <a:rPr lang="fr-HT" sz="2000" b="1" dirty="0">
                <a:solidFill>
                  <a:schemeClr val="bg1"/>
                </a:solidFill>
                <a:latin typeface="Times New Roman" panose="02020603050405020304" pitchFamily="18" charset="0"/>
                <a:cs typeface="Times New Roman" panose="02020603050405020304" pitchFamily="18" charset="0"/>
              </a:rPr>
              <a:t>2</a:t>
            </a:r>
            <a:r>
              <a:rPr lang="fr-HT" sz="2000" b="1" dirty="0" smtClean="0">
                <a:solidFill>
                  <a:schemeClr val="bg1"/>
                </a:solidFill>
                <a:latin typeface="Times New Roman" panose="02020603050405020304" pitchFamily="18" charset="0"/>
                <a:cs typeface="Times New Roman" panose="02020603050405020304" pitchFamily="18" charset="0"/>
              </a:rPr>
              <a:t>) Gestion</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394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Shape 1"/>
          <p:cNvSpPr/>
          <p:nvPr/>
        </p:nvSpPr>
        <p:spPr>
          <a:xfrm>
            <a:off x="4447615" y="3601476"/>
            <a:ext cx="914400" cy="683491"/>
          </a:xfrm>
          <a:custGeom>
            <a:avLst/>
            <a:gdLst/>
            <a:ahLst/>
            <a:cxnLst/>
            <a:rect l="l" t="t" r="r" b="b"/>
            <a:pathLst>
              <a:path w="914400" h="683491">
                <a:moveTo>
                  <a:pt x="914400" y="341745"/>
                </a:moveTo>
                <a:lnTo>
                  <a:pt x="457200" y="0"/>
                </a:lnTo>
                <a:lnTo>
                  <a:pt x="457200" y="170873"/>
                </a:lnTo>
                <a:lnTo>
                  <a:pt x="0" y="170873"/>
                </a:lnTo>
                <a:lnTo>
                  <a:pt x="0" y="512618"/>
                </a:lnTo>
                <a:lnTo>
                  <a:pt x="457200" y="512618"/>
                </a:lnTo>
                <a:lnTo>
                  <a:pt x="457200" y="683491"/>
                </a:lnTo>
                <a:lnTo>
                  <a:pt x="914400" y="341745"/>
                </a:lnTo>
                <a:close/>
              </a:path>
            </a:pathLst>
          </a:custGeom>
          <a:solidFill>
            <a:srgbClr val="0F9FFB"/>
          </a:solidFill>
          <a:ln/>
        </p:spPr>
      </p:sp>
      <p:pic>
        <p:nvPicPr>
          <p:cNvPr id="4" name="Image 0" descr="/uploadFile/20240524164150A472.jpg"/>
          <p:cNvPicPr>
            <a:picLocks noChangeAspect="1"/>
          </p:cNvPicPr>
          <p:nvPr/>
        </p:nvPicPr>
        <p:blipFill>
          <a:blip r:embed="rId3"/>
          <a:srcRect l="43478" r="13043"/>
          <a:stretch/>
        </p:blipFill>
        <p:spPr>
          <a:xfrm rot="5400000" flipV="1">
            <a:off x="3466882" y="-3441842"/>
            <a:ext cx="2210233" cy="9144000"/>
          </a:xfrm>
          <a:prstGeom prst="rect">
            <a:avLst/>
          </a:prstGeom>
        </p:spPr>
      </p:pic>
      <p:sp>
        <p:nvSpPr>
          <p:cNvPr id="5" name="Text 2"/>
          <p:cNvSpPr/>
          <p:nvPr/>
        </p:nvSpPr>
        <p:spPr>
          <a:xfrm>
            <a:off x="499780" y="221589"/>
            <a:ext cx="7772400" cy="561692"/>
          </a:xfrm>
          <a:prstGeom prst="rect">
            <a:avLst/>
          </a:prstGeom>
          <a:noFill/>
          <a:ln/>
        </p:spPr>
        <p:txBody>
          <a:bodyPr wrap="square" lIns="95250" tIns="95250" rIns="95250" bIns="95250" rtlCol="0" anchor="t">
            <a:spAutoFit/>
          </a:bodyPr>
          <a:lstStyle/>
          <a:p>
            <a:pPr algn="ctr"/>
            <a:r>
              <a:rPr lang="fr-HT" sz="2400" b="1" dirty="0">
                <a:solidFill>
                  <a:schemeClr val="bg1"/>
                </a:solidFill>
                <a:latin typeface="Times New Roman" panose="02020603050405020304" pitchFamily="18" charset="0"/>
                <a:cs typeface="Times New Roman" panose="02020603050405020304" pitchFamily="18" charset="0"/>
              </a:rPr>
              <a:t>FACTEURS DE RÉUSSITE</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6" name="Shape 3"/>
          <p:cNvSpPr/>
          <p:nvPr/>
        </p:nvSpPr>
        <p:spPr>
          <a:xfrm>
            <a:off x="2009799" y="1489510"/>
            <a:ext cx="2286000" cy="2560320"/>
          </a:xfrm>
          <a:custGeom>
            <a:avLst/>
            <a:gdLst/>
            <a:ahLst/>
            <a:cxnLst/>
            <a:rect l="l" t="t" r="r" b="b"/>
            <a:pathLst>
              <a:path w="2286000" h="2560320">
                <a:moveTo>
                  <a:pt x="54841" y="0"/>
                </a:moveTo>
                <a:lnTo>
                  <a:pt x="2231159" y="0"/>
                </a:lnTo>
                <a:quadBezTo>
                  <a:pt x="2286000" y="0"/>
                  <a:pt x="2286000" y="54841"/>
                </a:quadBezTo>
                <a:lnTo>
                  <a:pt x="2286000" y="2505479"/>
                </a:lnTo>
                <a:quadBezTo>
                  <a:pt x="2286000" y="2560320"/>
                  <a:pt x="2231159" y="2560320"/>
                </a:quadBezTo>
                <a:lnTo>
                  <a:pt x="54841" y="2560320"/>
                </a:lnTo>
                <a:quadBezTo>
                  <a:pt x="0" y="2560320"/>
                  <a:pt x="0" y="2505479"/>
                </a:quadBezTo>
                <a:lnTo>
                  <a:pt x="0" y="54841"/>
                </a:lnTo>
                <a:quadBezTo>
                  <a:pt x="0" y="0"/>
                  <a:pt x="54841" y="0"/>
                </a:quadBezTo>
                <a:close/>
              </a:path>
            </a:pathLst>
          </a:custGeom>
          <a:solidFill>
            <a:srgbClr val="000000"/>
          </a:solidFill>
          <a:ln w="19050">
            <a:solidFill>
              <a:srgbClr val="21FCFD"/>
            </a:solidFill>
            <a:prstDash val="solid"/>
          </a:ln>
        </p:spPr>
      </p:sp>
      <p:sp>
        <p:nvSpPr>
          <p:cNvPr id="7" name="Text 4"/>
          <p:cNvSpPr/>
          <p:nvPr/>
        </p:nvSpPr>
        <p:spPr>
          <a:xfrm>
            <a:off x="2009799" y="1904202"/>
            <a:ext cx="2286000" cy="1854354"/>
          </a:xfrm>
          <a:prstGeom prst="rect">
            <a:avLst/>
          </a:prstGeom>
          <a:noFill/>
          <a:ln/>
        </p:spPr>
        <p:txBody>
          <a:bodyPr wrap="square" lIns="95250" tIns="95250" rIns="95250" bIns="95250" rtlCol="0" anchor="t">
            <a:spAutoFit/>
          </a:bodyPr>
          <a:lstStyle/>
          <a:p>
            <a:r>
              <a:rPr lang="fr-HT" sz="1200" dirty="0">
                <a:solidFill>
                  <a:schemeClr val="bg1"/>
                </a:solidFill>
                <a:latin typeface="Times New Roman" panose="02020603050405020304" pitchFamily="18" charset="0"/>
                <a:cs typeface="Times New Roman" panose="02020603050405020304" pitchFamily="18" charset="0"/>
              </a:rPr>
              <a:t>Avec l'introduction de Microsoft 365, Microsoft a adopté un modèle d'abonnement qui assure des revenus récurrents et permet des mises à jour continues. Ce modèle a également permis aux utilisateurs d'accéder à la dernière version des logiciels sans avoir à acheter de nouvelles licences.</a:t>
            </a:r>
            <a:endParaRPr lang="en-US" sz="1200" dirty="0">
              <a:solidFill>
                <a:schemeClr val="bg1"/>
              </a:solidFill>
              <a:latin typeface="Times New Roman" panose="02020603050405020304" pitchFamily="18" charset="0"/>
              <a:cs typeface="Times New Roman" panose="02020603050405020304" pitchFamily="18" charset="0"/>
            </a:endParaRPr>
          </a:p>
        </p:txBody>
      </p:sp>
      <p:sp>
        <p:nvSpPr>
          <p:cNvPr id="8" name="Text 5"/>
          <p:cNvSpPr/>
          <p:nvPr/>
        </p:nvSpPr>
        <p:spPr>
          <a:xfrm>
            <a:off x="2021991" y="1476891"/>
            <a:ext cx="2286000" cy="639599"/>
          </a:xfrm>
          <a:prstGeom prst="rect">
            <a:avLst/>
          </a:prstGeom>
          <a:noFill/>
          <a:ln/>
        </p:spPr>
        <p:txBody>
          <a:bodyPr wrap="square" lIns="95250" tIns="95250" rIns="95250" bIns="95250" rtlCol="0" anchor="t">
            <a:spAutoFit/>
          </a:bodyPr>
          <a:lstStyle/>
          <a:p>
            <a:pPr>
              <a:lnSpc>
                <a:spcPct val="80000"/>
              </a:lnSpc>
              <a:spcBef>
                <a:spcPts val="375"/>
              </a:spcBef>
            </a:pPr>
            <a:r>
              <a:rPr lang="fr-HT" b="1" dirty="0">
                <a:solidFill>
                  <a:schemeClr val="bg1"/>
                </a:solidFill>
                <a:latin typeface="Times New Roman" panose="02020603050405020304" pitchFamily="18" charset="0"/>
                <a:cs typeface="Times New Roman" panose="02020603050405020304" pitchFamily="18" charset="0"/>
              </a:rPr>
              <a:t>Modèle d'Abonnement </a:t>
            </a:r>
            <a:endParaRPr lang="en-US" sz="1500" dirty="0">
              <a:solidFill>
                <a:schemeClr val="bg1"/>
              </a:solidFill>
              <a:latin typeface="Times New Roman" panose="02020603050405020304" pitchFamily="18" charset="0"/>
              <a:cs typeface="Times New Roman" panose="02020603050405020304" pitchFamily="18" charset="0"/>
            </a:endParaRPr>
          </a:p>
        </p:txBody>
      </p:sp>
      <p:sp>
        <p:nvSpPr>
          <p:cNvPr id="9" name="Shape 6"/>
          <p:cNvSpPr/>
          <p:nvPr/>
        </p:nvSpPr>
        <p:spPr>
          <a:xfrm>
            <a:off x="5440680" y="1483271"/>
            <a:ext cx="2286000" cy="2560320"/>
          </a:xfrm>
          <a:custGeom>
            <a:avLst/>
            <a:gdLst/>
            <a:ahLst/>
            <a:cxnLst/>
            <a:rect l="l" t="t" r="r" b="b"/>
            <a:pathLst>
              <a:path w="2286000" h="2560320">
                <a:moveTo>
                  <a:pt x="64462" y="0"/>
                </a:moveTo>
                <a:lnTo>
                  <a:pt x="2221538" y="0"/>
                </a:lnTo>
                <a:quadBezTo>
                  <a:pt x="2286000" y="0"/>
                  <a:pt x="2286000" y="64462"/>
                </a:quadBezTo>
                <a:lnTo>
                  <a:pt x="2286000" y="2495858"/>
                </a:lnTo>
                <a:quadBezTo>
                  <a:pt x="2286000" y="2560320"/>
                  <a:pt x="2221538" y="2560320"/>
                </a:quadBezTo>
                <a:lnTo>
                  <a:pt x="64462" y="2560320"/>
                </a:lnTo>
                <a:quadBezTo>
                  <a:pt x="0" y="2560320"/>
                  <a:pt x="0" y="2495858"/>
                </a:quadBezTo>
                <a:lnTo>
                  <a:pt x="0" y="64462"/>
                </a:lnTo>
                <a:quadBezTo>
                  <a:pt x="0" y="0"/>
                  <a:pt x="64462" y="0"/>
                </a:quadBezTo>
                <a:close/>
              </a:path>
            </a:pathLst>
          </a:custGeom>
          <a:solidFill>
            <a:srgbClr val="0F9FFB"/>
          </a:solidFill>
          <a:ln/>
        </p:spPr>
      </p:sp>
      <p:sp>
        <p:nvSpPr>
          <p:cNvPr id="10" name="Text 7"/>
          <p:cNvSpPr/>
          <p:nvPr/>
        </p:nvSpPr>
        <p:spPr>
          <a:xfrm>
            <a:off x="5526024" y="1500044"/>
            <a:ext cx="2286000" cy="639599"/>
          </a:xfrm>
          <a:prstGeom prst="rect">
            <a:avLst/>
          </a:prstGeom>
          <a:noFill/>
          <a:ln/>
        </p:spPr>
        <p:txBody>
          <a:bodyPr wrap="square" lIns="95250" tIns="95250" rIns="95250" bIns="95250" rtlCol="0" anchor="t">
            <a:spAutoFit/>
          </a:bodyPr>
          <a:lstStyle/>
          <a:p>
            <a:pPr>
              <a:lnSpc>
                <a:spcPct val="80000"/>
              </a:lnSpc>
              <a:spcBef>
                <a:spcPts val="375"/>
              </a:spcBef>
            </a:pPr>
            <a:r>
              <a:rPr lang="fr-HT" b="1" dirty="0">
                <a:solidFill>
                  <a:schemeClr val="bg1"/>
                </a:solidFill>
                <a:latin typeface="Times New Roman" panose="02020603050405020304" pitchFamily="18" charset="0"/>
                <a:cs typeface="Times New Roman" panose="02020603050405020304" pitchFamily="18" charset="0"/>
              </a:rPr>
              <a:t>Partenariats Stratégiques </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11" name="Text 8"/>
          <p:cNvSpPr/>
          <p:nvPr/>
        </p:nvSpPr>
        <p:spPr>
          <a:xfrm>
            <a:off x="5440680" y="2122318"/>
            <a:ext cx="2286000" cy="1669688"/>
          </a:xfrm>
          <a:prstGeom prst="rect">
            <a:avLst/>
          </a:prstGeom>
          <a:noFill/>
          <a:ln/>
        </p:spPr>
        <p:txBody>
          <a:bodyPr wrap="square" lIns="95250" tIns="95250" rIns="95250" bIns="95250" rtlCol="0" anchor="t">
            <a:spAutoFit/>
          </a:bodyPr>
          <a:lstStyle/>
          <a:p>
            <a:r>
              <a:rPr lang="fr-HT" sz="1200" dirty="0">
                <a:solidFill>
                  <a:schemeClr val="bg1"/>
                </a:solidFill>
                <a:latin typeface="Times New Roman" panose="02020603050405020304" pitchFamily="18" charset="0"/>
                <a:cs typeface="Times New Roman" panose="02020603050405020304" pitchFamily="18" charset="0"/>
              </a:rPr>
              <a:t>Microsoft a établi des partenariats avec des entreprises et des institutions éducatives, renforçant son adoption dans divers secteurs. Par exemple, de nombreuses écoles et universités utilisent Microsoft Office comme standard pour l'enseignement.</a:t>
            </a:r>
            <a:endParaRPr lang="en-US" sz="1000" dirty="0">
              <a:solidFill>
                <a:schemeClr val="bg1"/>
              </a:solidFill>
              <a:latin typeface="Times New Roman" panose="02020603050405020304" pitchFamily="18" charset="0"/>
              <a:cs typeface="Times New Roman" panose="02020603050405020304" pitchFamily="18" charset="0"/>
            </a:endParaRPr>
          </a:p>
        </p:txBody>
      </p:sp>
      <p:sp>
        <p:nvSpPr>
          <p:cNvPr id="15" name="Text 2"/>
          <p:cNvSpPr/>
          <p:nvPr/>
        </p:nvSpPr>
        <p:spPr>
          <a:xfrm>
            <a:off x="848465" y="843604"/>
            <a:ext cx="2322668" cy="500137"/>
          </a:xfrm>
          <a:prstGeom prst="rect">
            <a:avLst/>
          </a:prstGeom>
          <a:noFill/>
          <a:ln/>
        </p:spPr>
        <p:txBody>
          <a:bodyPr wrap="square" lIns="95250" tIns="95250" rIns="95250" bIns="95250" rtlCol="0" anchor="t">
            <a:spAutoFit/>
          </a:bodyPr>
          <a:lstStyle/>
          <a:p>
            <a:r>
              <a:rPr lang="fr-HT" sz="2000" b="1" dirty="0" smtClean="0">
                <a:solidFill>
                  <a:schemeClr val="bg1"/>
                </a:solidFill>
                <a:latin typeface="Times New Roman" panose="02020603050405020304" pitchFamily="18" charset="0"/>
                <a:cs typeface="Times New Roman" panose="02020603050405020304" pitchFamily="18" charset="0"/>
              </a:rPr>
              <a:t>3) Stratégie</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0341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bg>
      <p:bgPr>
        <a:solidFill>
          <a:srgbClr val="000000"/>
        </a:solidFill>
        <a:effectLst/>
      </p:bgPr>
    </p:bg>
    <p:spTree>
      <p:nvGrpSpPr>
        <p:cNvPr id="1" name=""/>
        <p:cNvGrpSpPr/>
        <p:nvPr/>
      </p:nvGrpSpPr>
      <p:grpSpPr>
        <a:xfrm>
          <a:off x="0" y="0"/>
          <a:ext cx="0" cy="0"/>
          <a:chOff x="0" y="0"/>
          <a:chExt cx="0" cy="0"/>
        </a:xfrm>
      </p:grpSpPr>
      <p:sp>
        <p:nvSpPr>
          <p:cNvPr id="3" name="Text 0"/>
          <p:cNvSpPr/>
          <p:nvPr/>
        </p:nvSpPr>
        <p:spPr>
          <a:xfrm>
            <a:off x="294536" y="1520498"/>
            <a:ext cx="8678776" cy="2316019"/>
          </a:xfrm>
          <a:prstGeom prst="rect">
            <a:avLst/>
          </a:prstGeom>
          <a:noFill/>
          <a:ln/>
        </p:spPr>
        <p:txBody>
          <a:bodyPr wrap="square" lIns="95250" tIns="95250" rIns="95250" bIns="95250" rtlCol="0" anchor="t">
            <a:spAutoFit/>
          </a:bodyPr>
          <a:lstStyle/>
          <a:p>
            <a:pPr algn="ctr">
              <a:lnSpc>
                <a:spcPct val="80000"/>
              </a:lnSpc>
              <a:spcBef>
                <a:spcPts val="375"/>
              </a:spcBef>
            </a:pPr>
            <a:r>
              <a:rPr lang="fr-HT" sz="2800" b="1" u="sng" dirty="0">
                <a:solidFill>
                  <a:schemeClr val="bg1"/>
                </a:solidFill>
                <a:latin typeface="Times New Roman" panose="02020603050405020304" pitchFamily="18" charset="0"/>
                <a:cs typeface="Times New Roman" panose="02020603050405020304" pitchFamily="18" charset="0"/>
              </a:rPr>
              <a:t>RÉSULTATS</a:t>
            </a:r>
            <a:endParaRPr lang="en-US" sz="2800" dirty="0">
              <a:solidFill>
                <a:schemeClr val="bg1"/>
              </a:solidFill>
              <a:latin typeface="Times New Roman" panose="02020603050405020304" pitchFamily="18" charset="0"/>
              <a:cs typeface="Times New Roman" panose="02020603050405020304" pitchFamily="18" charset="0"/>
            </a:endParaRPr>
          </a:p>
          <a:p>
            <a:pPr algn="just">
              <a:lnSpc>
                <a:spcPct val="80000"/>
              </a:lnSpc>
              <a:spcBef>
                <a:spcPts val="375"/>
              </a:spcBef>
            </a:pPr>
            <a:endParaRPr lang="fr-HT" dirty="0" smtClean="0">
              <a:solidFill>
                <a:schemeClr val="bg1"/>
              </a:solidFill>
              <a:latin typeface="Times New Roman" panose="02020603050405020304" pitchFamily="18" charset="0"/>
              <a:cs typeface="Times New Roman" panose="02020603050405020304" pitchFamily="18" charset="0"/>
            </a:endParaRPr>
          </a:p>
          <a:p>
            <a:pPr algn="just">
              <a:lnSpc>
                <a:spcPct val="80000"/>
              </a:lnSpc>
              <a:spcBef>
                <a:spcPts val="375"/>
              </a:spcBef>
            </a:pPr>
            <a:r>
              <a:rPr lang="fr-HT" dirty="0" smtClean="0">
                <a:solidFill>
                  <a:schemeClr val="bg1"/>
                </a:solidFill>
                <a:latin typeface="Times New Roman" panose="02020603050405020304" pitchFamily="18" charset="0"/>
                <a:cs typeface="Times New Roman" panose="02020603050405020304" pitchFamily="18" charset="0"/>
              </a:rPr>
              <a:t>Aujourd'hui</a:t>
            </a:r>
            <a:r>
              <a:rPr lang="fr-HT" dirty="0">
                <a:solidFill>
                  <a:schemeClr val="bg1"/>
                </a:solidFill>
                <a:latin typeface="Times New Roman" panose="02020603050405020304" pitchFamily="18" charset="0"/>
                <a:cs typeface="Times New Roman" panose="02020603050405020304" pitchFamily="18" charset="0"/>
              </a:rPr>
              <a:t>, Microsoft Office est utilisé par des millions d'utilisateurs dans le monde entier et est devenu la norme en matière de logiciels de productivité. Son succès repose sur une combinaison de technologie innovante, d'une gestion efficace et d'une stratégie bien pensée. Microsoft Office est actuellement la suite bureautique la plus connue et la plus utilisée dans le monde.</a:t>
            </a:r>
            <a:endParaRPr lang="en-US" dirty="0">
              <a:solidFill>
                <a:schemeClr val="bg1"/>
              </a:solidFill>
              <a:latin typeface="Times New Roman" panose="02020603050405020304" pitchFamily="18" charset="0"/>
              <a:cs typeface="Times New Roman" panose="02020603050405020304" pitchFamily="18" charset="0"/>
            </a:endParaRPr>
          </a:p>
          <a:p>
            <a:pPr algn="just">
              <a:lnSpc>
                <a:spcPct val="80000"/>
              </a:lnSpc>
              <a:spcBef>
                <a:spcPts val="375"/>
              </a:spcBef>
            </a:pPr>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1714" y="252267"/>
            <a:ext cx="3464419" cy="115954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1242</Words>
  <Application>Microsoft Office PowerPoint</Application>
  <PresentationFormat>On-screen Show (16:9)</PresentationFormat>
  <Paragraphs>90</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Microsoft Yahei</vt: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Jameson Dominique</cp:lastModifiedBy>
  <cp:revision>13</cp:revision>
  <dcterms:created xsi:type="dcterms:W3CDTF">2025-01-15T22:23:05Z</dcterms:created>
  <dcterms:modified xsi:type="dcterms:W3CDTF">2025-04-06T20:57:48Z</dcterms:modified>
</cp:coreProperties>
</file>