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77" r:id="rId6"/>
    <p:sldId id="260" r:id="rId7"/>
    <p:sldId id="261" r:id="rId8"/>
    <p:sldId id="262" r:id="rId9"/>
    <p:sldId id="280" r:id="rId10"/>
    <p:sldId id="265" r:id="rId11"/>
    <p:sldId id="278" r:id="rId12"/>
    <p:sldId id="279" r:id="rId13"/>
    <p:sldId id="266" r:id="rId14"/>
    <p:sldId id="271" r:id="rId15"/>
    <p:sldId id="273" r:id="rId16"/>
    <p:sldId id="276" r:id="rId17"/>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73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418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948461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183131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423184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4132588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7.jpg"/><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hape 1"/>
          <p:cNvSpPr/>
          <p:nvPr/>
        </p:nvSpPr>
        <p:spPr>
          <a:xfrm>
            <a:off x="719053" y="468660"/>
            <a:ext cx="1214461" cy="0"/>
          </a:xfrm>
          <a:custGeom>
            <a:avLst/>
            <a:gdLst/>
            <a:ahLst/>
            <a:cxnLst/>
            <a:rect l="l" t="t" r="r" b="b"/>
            <a:pathLst>
              <a:path w="1214461">
                <a:moveTo>
                  <a:pt x="0" y="0"/>
                </a:moveTo>
                <a:lnTo>
                  <a:pt x="1214461" y="0"/>
                </a:lnTo>
              </a:path>
            </a:pathLst>
          </a:custGeom>
          <a:noFill/>
          <a:ln w="76200">
            <a:solidFill>
              <a:srgbClr val="2598C2"/>
            </a:solidFill>
            <a:prstDash val="solid"/>
            <a:headEnd type="none"/>
            <a:tailEnd type="none"/>
          </a:ln>
        </p:spPr>
      </p:sp>
      <p:sp>
        <p:nvSpPr>
          <p:cNvPr id="4" name="Shape 2"/>
          <p:cNvSpPr/>
          <p:nvPr/>
        </p:nvSpPr>
        <p:spPr>
          <a:xfrm>
            <a:off x="719053" y="708205"/>
            <a:ext cx="2184548" cy="7405"/>
          </a:xfrm>
          <a:custGeom>
            <a:avLst/>
            <a:gdLst/>
            <a:ahLst/>
            <a:cxnLst/>
            <a:rect l="l" t="t" r="r" b="b"/>
            <a:pathLst>
              <a:path w="2184548" h="7405">
                <a:moveTo>
                  <a:pt x="0" y="0"/>
                </a:moveTo>
                <a:lnTo>
                  <a:pt x="2184548" y="7405"/>
                </a:lnTo>
              </a:path>
            </a:pathLst>
          </a:custGeom>
          <a:noFill/>
          <a:ln w="76200">
            <a:solidFill>
              <a:srgbClr val="FFFFFF"/>
            </a:solidFill>
            <a:prstDash val="solid"/>
            <a:headEnd type="none"/>
            <a:tailEnd type="none"/>
          </a:ln>
        </p:spPr>
      </p:sp>
      <p:sp>
        <p:nvSpPr>
          <p:cNvPr id="5" name="Shape 3"/>
          <p:cNvSpPr/>
          <p:nvPr/>
        </p:nvSpPr>
        <p:spPr>
          <a:xfrm>
            <a:off x="719053" y="945172"/>
            <a:ext cx="3865539" cy="0"/>
          </a:xfrm>
          <a:custGeom>
            <a:avLst/>
            <a:gdLst/>
            <a:ahLst/>
            <a:cxnLst/>
            <a:rect l="l" t="t" r="r" b="b"/>
            <a:pathLst>
              <a:path w="3865539">
                <a:moveTo>
                  <a:pt x="0" y="0"/>
                </a:moveTo>
                <a:lnTo>
                  <a:pt x="3865539" y="0"/>
                </a:lnTo>
              </a:path>
            </a:pathLst>
          </a:custGeom>
          <a:noFill/>
          <a:ln w="76200">
            <a:solidFill>
              <a:srgbClr val="000000"/>
            </a:solidFill>
            <a:prstDash val="solid"/>
            <a:headEnd type="none"/>
            <a:tailEnd type="none"/>
          </a:ln>
        </p:spPr>
      </p:sp>
      <p:pic>
        <p:nvPicPr>
          <p:cNvPr id="6" name="Image 0" descr="/uploadFile/139_2.png"/>
          <p:cNvPicPr>
            <a:picLocks noChangeAspect="1"/>
          </p:cNvPicPr>
          <p:nvPr/>
        </p:nvPicPr>
        <p:blipFill>
          <a:blip r:embed="rId4"/>
          <a:stretch>
            <a:fillRect/>
          </a:stretch>
        </p:blipFill>
        <p:spPr>
          <a:xfrm>
            <a:off x="7412552" y="473239"/>
            <a:ext cx="873828" cy="758500"/>
          </a:xfrm>
          <a:prstGeom prst="rect">
            <a:avLst/>
          </a:prstGeom>
        </p:spPr>
      </p:pic>
      <p:pic>
        <p:nvPicPr>
          <p:cNvPr id="7" name="Image 1" descr="/uploadFile/139_1.png"/>
          <p:cNvPicPr>
            <a:picLocks noChangeAspect="1"/>
          </p:cNvPicPr>
          <p:nvPr/>
        </p:nvPicPr>
        <p:blipFill>
          <a:blip r:embed="rId5"/>
          <a:stretch>
            <a:fillRect/>
          </a:stretch>
        </p:blipFill>
        <p:spPr>
          <a:xfrm>
            <a:off x="99392" y="4181061"/>
            <a:ext cx="1428920" cy="847479"/>
          </a:xfrm>
          <a:prstGeom prst="rect">
            <a:avLst/>
          </a:prstGeom>
        </p:spPr>
      </p:pic>
      <p:sp>
        <p:nvSpPr>
          <p:cNvPr id="8" name="Text 4"/>
          <p:cNvSpPr/>
          <p:nvPr/>
        </p:nvSpPr>
        <p:spPr>
          <a:xfrm>
            <a:off x="267519" y="1232223"/>
            <a:ext cx="8634146" cy="3871316"/>
          </a:xfrm>
          <a:prstGeom prst="rect">
            <a:avLst/>
          </a:prstGeom>
          <a:noFill/>
          <a:ln/>
        </p:spPr>
        <p:txBody>
          <a:bodyPr wrap="square" lIns="95250" tIns="95250" rIns="95250" bIns="95250" rtlCol="0" anchor="t">
            <a:spAutoFit/>
          </a:bodyPr>
          <a:lstStyle/>
          <a:p>
            <a:pPr algn="ctr">
              <a:lnSpc>
                <a:spcPct val="120000"/>
              </a:lnSpc>
              <a:spcBef>
                <a:spcPts val="375"/>
              </a:spcBef>
            </a:pPr>
            <a:r>
              <a:rPr lang="en-US" sz="2400" b="1" dirty="0" smtClean="0">
                <a:solidFill>
                  <a:srgbClr val="FFFF00"/>
                </a:solidFill>
                <a:latin typeface="Arial" pitchFamily="34" charset="0"/>
                <a:ea typeface="Arial" pitchFamily="34" charset="-122"/>
                <a:cs typeface="Arial" pitchFamily="34" charset="-120"/>
              </a:rPr>
              <a:t>FACULTÉ DES SCIENCES ET TECHNOLOGIE</a:t>
            </a:r>
          </a:p>
          <a:p>
            <a:pPr algn="ctr">
              <a:lnSpc>
                <a:spcPct val="120000"/>
              </a:lnSpc>
              <a:spcBef>
                <a:spcPts val="375"/>
              </a:spcBef>
            </a:pPr>
            <a:r>
              <a:rPr lang="en-US" sz="1700" dirty="0" smtClean="0">
                <a:solidFill>
                  <a:srgbClr val="FFFF00"/>
                </a:solidFill>
                <a:latin typeface="Arial" pitchFamily="34" charset="0"/>
                <a:ea typeface="Arial" pitchFamily="34" charset="-122"/>
                <a:cs typeface="Arial" pitchFamily="34" charset="-120"/>
              </a:rPr>
              <a:t>(FST)</a:t>
            </a:r>
          </a:p>
          <a:p>
            <a:pPr algn="ctr">
              <a:lnSpc>
                <a:spcPct val="120000"/>
              </a:lnSpc>
              <a:spcBef>
                <a:spcPts val="375"/>
              </a:spcBef>
            </a:pPr>
            <a:r>
              <a:rPr lang="en-US" sz="1700" b="1" u="sng" dirty="0" err="1" smtClean="0">
                <a:solidFill>
                  <a:srgbClr val="FFFFFF"/>
                </a:solidFill>
                <a:latin typeface="Arial" pitchFamily="34" charset="0"/>
                <a:ea typeface="Arial" pitchFamily="34" charset="-122"/>
                <a:cs typeface="Arial" pitchFamily="34" charset="-120"/>
              </a:rPr>
              <a:t>Cours</a:t>
            </a:r>
            <a:r>
              <a:rPr lang="en-US" sz="1700" b="1" u="sng" dirty="0" smtClean="0">
                <a:solidFill>
                  <a:srgbClr val="FFFFFF"/>
                </a:solidFill>
                <a:latin typeface="Arial" pitchFamily="34" charset="0"/>
                <a:ea typeface="Arial" pitchFamily="34" charset="-122"/>
                <a:cs typeface="Arial" pitchFamily="34" charset="-120"/>
              </a:rPr>
              <a:t> : </a:t>
            </a:r>
            <a:r>
              <a:rPr lang="en-US" sz="1700" b="1" u="sng" dirty="0" err="1" smtClean="0">
                <a:solidFill>
                  <a:srgbClr val="FFFFFF"/>
                </a:solidFill>
                <a:latin typeface="Arial" pitchFamily="34" charset="0"/>
                <a:ea typeface="Arial" pitchFamily="34" charset="-122"/>
                <a:cs typeface="Arial" pitchFamily="34" charset="-120"/>
              </a:rPr>
              <a:t>Réseaux</a:t>
            </a:r>
            <a:r>
              <a:rPr lang="en-US" sz="1700" b="1" u="sng" dirty="0" smtClean="0">
                <a:solidFill>
                  <a:srgbClr val="FFFFFF"/>
                </a:solidFill>
                <a:latin typeface="Arial" pitchFamily="34" charset="0"/>
                <a:ea typeface="Arial" pitchFamily="34" charset="-122"/>
                <a:cs typeface="Arial" pitchFamily="34" charset="-120"/>
              </a:rPr>
              <a:t> 2</a:t>
            </a:r>
          </a:p>
          <a:p>
            <a:pPr algn="ctr">
              <a:lnSpc>
                <a:spcPct val="120000"/>
              </a:lnSpc>
              <a:spcBef>
                <a:spcPts val="375"/>
              </a:spcBef>
            </a:pPr>
            <a:r>
              <a:rPr lang="en-US" sz="1700" dirty="0" err="1">
                <a:solidFill>
                  <a:srgbClr val="FFFFFF"/>
                </a:solidFill>
                <a:latin typeface="Arial" pitchFamily="34" charset="0"/>
                <a:ea typeface="Arial" pitchFamily="34" charset="-122"/>
                <a:cs typeface="Arial" pitchFamily="34" charset="-120"/>
              </a:rPr>
              <a:t>Projet</a:t>
            </a:r>
            <a:r>
              <a:rPr lang="en-US" sz="1700" dirty="0">
                <a:solidFill>
                  <a:srgbClr val="FFFFFF"/>
                </a:solidFill>
                <a:latin typeface="Arial" pitchFamily="34" charset="0"/>
                <a:ea typeface="Arial" pitchFamily="34" charset="-122"/>
                <a:cs typeface="Arial" pitchFamily="34" charset="-120"/>
              </a:rPr>
              <a:t> 1 : </a:t>
            </a:r>
            <a:r>
              <a:rPr lang="en-US" sz="1700" dirty="0" smtClean="0">
                <a:solidFill>
                  <a:srgbClr val="FFFFFF"/>
                </a:solidFill>
                <a:latin typeface="Arial" pitchFamily="34" charset="0"/>
                <a:ea typeface="Arial" pitchFamily="34" charset="-122"/>
                <a:cs typeface="Arial" pitchFamily="34" charset="-120"/>
              </a:rPr>
              <a:t>“</a:t>
            </a:r>
            <a:r>
              <a:rPr lang="en-US" sz="1700" dirty="0" err="1" smtClean="0">
                <a:solidFill>
                  <a:srgbClr val="FFFFFF"/>
                </a:solidFill>
                <a:latin typeface="Arial" pitchFamily="34" charset="0"/>
                <a:ea typeface="Arial" pitchFamily="34" charset="-122"/>
                <a:cs typeface="Arial" pitchFamily="34" charset="-120"/>
              </a:rPr>
              <a:t>Étude</a:t>
            </a:r>
            <a:r>
              <a:rPr lang="en-US" sz="1700" dirty="0" smtClean="0">
                <a:solidFill>
                  <a:srgbClr val="FFFFFF"/>
                </a:solidFill>
                <a:latin typeface="Arial" pitchFamily="34" charset="0"/>
                <a:ea typeface="Arial" pitchFamily="34" charset="-122"/>
                <a:cs typeface="Arial" pitchFamily="34" charset="-120"/>
              </a:rPr>
              <a:t> </a:t>
            </a:r>
            <a:r>
              <a:rPr lang="en-US" sz="1700" dirty="0">
                <a:solidFill>
                  <a:srgbClr val="FFFFFF"/>
                </a:solidFill>
                <a:latin typeface="Arial" pitchFamily="34" charset="0"/>
                <a:ea typeface="Arial" pitchFamily="34" charset="-122"/>
                <a:cs typeface="Arial" pitchFamily="34" charset="-120"/>
              </a:rPr>
              <a:t>et </a:t>
            </a:r>
            <a:r>
              <a:rPr lang="en-US" sz="1700" dirty="0" err="1">
                <a:solidFill>
                  <a:srgbClr val="FFFFFF"/>
                </a:solidFill>
                <a:latin typeface="Arial" pitchFamily="34" charset="0"/>
                <a:ea typeface="Arial" pitchFamily="34" charset="-122"/>
                <a:cs typeface="Arial" pitchFamily="34" charset="-120"/>
              </a:rPr>
              <a:t>Mise</a:t>
            </a:r>
            <a:r>
              <a:rPr lang="en-US" sz="1700" dirty="0">
                <a:solidFill>
                  <a:srgbClr val="FFFFFF"/>
                </a:solidFill>
                <a:latin typeface="Arial" pitchFamily="34" charset="0"/>
                <a:ea typeface="Arial" pitchFamily="34" charset="-122"/>
                <a:cs typeface="Arial" pitchFamily="34" charset="-120"/>
              </a:rPr>
              <a:t> </a:t>
            </a:r>
            <a:r>
              <a:rPr lang="en-US" sz="1700" dirty="0" err="1">
                <a:solidFill>
                  <a:srgbClr val="FFFFFF"/>
                </a:solidFill>
                <a:latin typeface="Arial" pitchFamily="34" charset="0"/>
                <a:ea typeface="Arial" pitchFamily="34" charset="-122"/>
                <a:cs typeface="Arial" pitchFamily="34" charset="-120"/>
              </a:rPr>
              <a:t>en</a:t>
            </a:r>
            <a:r>
              <a:rPr lang="en-US" sz="1700" dirty="0">
                <a:solidFill>
                  <a:srgbClr val="FFFFFF"/>
                </a:solidFill>
                <a:latin typeface="Arial" pitchFamily="34" charset="0"/>
                <a:ea typeface="Arial" pitchFamily="34" charset="-122"/>
                <a:cs typeface="Arial" pitchFamily="34" charset="-120"/>
              </a:rPr>
              <a:t> oeuvre des </a:t>
            </a:r>
            <a:r>
              <a:rPr lang="en-US" sz="1700" dirty="0" err="1" smtClean="0">
                <a:solidFill>
                  <a:srgbClr val="FFFFFF"/>
                </a:solidFill>
                <a:latin typeface="Arial" pitchFamily="34" charset="0"/>
                <a:ea typeface="Arial" pitchFamily="34" charset="-122"/>
                <a:cs typeface="Arial" pitchFamily="34" charset="-120"/>
              </a:rPr>
              <a:t>protocoles</a:t>
            </a:r>
            <a:r>
              <a:rPr lang="en-US" sz="1700" dirty="0" smtClean="0">
                <a:solidFill>
                  <a:srgbClr val="FFFFFF"/>
                </a:solidFill>
                <a:latin typeface="Arial" pitchFamily="34" charset="0"/>
                <a:ea typeface="Arial" pitchFamily="34" charset="-122"/>
                <a:cs typeface="Arial" pitchFamily="34" charset="-120"/>
              </a:rPr>
              <a:t> </a:t>
            </a:r>
            <a:r>
              <a:rPr lang="en-US" sz="1700" dirty="0">
                <a:solidFill>
                  <a:srgbClr val="FFFFFF"/>
                </a:solidFill>
                <a:latin typeface="Arial" pitchFamily="34" charset="0"/>
                <a:ea typeface="Arial" pitchFamily="34" charset="-122"/>
                <a:cs typeface="Arial" pitchFamily="34" charset="-120"/>
              </a:rPr>
              <a:t>Telnet et SSH avec GNS3 et Cisco Packet </a:t>
            </a:r>
            <a:r>
              <a:rPr lang="en-US" sz="1700" dirty="0" smtClean="0">
                <a:solidFill>
                  <a:srgbClr val="FFFFFF"/>
                </a:solidFill>
                <a:latin typeface="Arial" pitchFamily="34" charset="0"/>
                <a:ea typeface="Arial" pitchFamily="34" charset="-122"/>
                <a:cs typeface="Arial" pitchFamily="34" charset="-120"/>
              </a:rPr>
              <a:t>Tracer”</a:t>
            </a:r>
            <a:endParaRPr lang="en-US" sz="1700" dirty="0">
              <a:solidFill>
                <a:srgbClr val="FFFFFF"/>
              </a:solidFill>
              <a:latin typeface="Arial" pitchFamily="34" charset="0"/>
              <a:ea typeface="Arial" pitchFamily="34" charset="-122"/>
              <a:cs typeface="Arial" pitchFamily="34" charset="-120"/>
            </a:endParaRPr>
          </a:p>
          <a:p>
            <a:pPr algn="ctr">
              <a:lnSpc>
                <a:spcPct val="120000"/>
              </a:lnSpc>
              <a:spcBef>
                <a:spcPts val="375"/>
              </a:spcBef>
            </a:pPr>
            <a:endParaRPr lang="en-US" sz="1700" dirty="0" smtClean="0">
              <a:solidFill>
                <a:srgbClr val="FFFFFF"/>
              </a:solidFill>
              <a:latin typeface="Arial" pitchFamily="34" charset="0"/>
              <a:ea typeface="Arial" pitchFamily="34" charset="-122"/>
              <a:cs typeface="Arial" pitchFamily="34" charset="-120"/>
            </a:endParaRPr>
          </a:p>
          <a:p>
            <a:pPr algn="ctr">
              <a:lnSpc>
                <a:spcPct val="120000"/>
              </a:lnSpc>
              <a:spcBef>
                <a:spcPts val="375"/>
              </a:spcBef>
            </a:pPr>
            <a:r>
              <a:rPr lang="en-US" sz="1700" dirty="0" err="1" smtClean="0">
                <a:solidFill>
                  <a:srgbClr val="FFFFFF"/>
                </a:solidFill>
                <a:latin typeface="Arial" pitchFamily="34" charset="0"/>
                <a:ea typeface="Arial" pitchFamily="34" charset="-122"/>
                <a:cs typeface="Arial" pitchFamily="34" charset="-120"/>
              </a:rPr>
              <a:t>Soumis</a:t>
            </a:r>
            <a:r>
              <a:rPr lang="en-US" sz="1700" dirty="0" smtClean="0">
                <a:solidFill>
                  <a:srgbClr val="FFFFFF"/>
                </a:solidFill>
                <a:latin typeface="Arial" pitchFamily="34" charset="0"/>
                <a:ea typeface="Arial" pitchFamily="34" charset="-122"/>
                <a:cs typeface="Arial" pitchFamily="34" charset="-120"/>
              </a:rPr>
              <a:t> au chargé de </a:t>
            </a:r>
            <a:r>
              <a:rPr lang="en-US" sz="1700" dirty="0" err="1" smtClean="0">
                <a:solidFill>
                  <a:srgbClr val="FFFFFF"/>
                </a:solidFill>
                <a:latin typeface="Arial" pitchFamily="34" charset="0"/>
                <a:ea typeface="Arial" pitchFamily="34" charset="-122"/>
                <a:cs typeface="Arial" pitchFamily="34" charset="-120"/>
              </a:rPr>
              <a:t>cours</a:t>
            </a:r>
            <a:r>
              <a:rPr lang="en-US" sz="1700" dirty="0" smtClean="0">
                <a:solidFill>
                  <a:srgbClr val="FFFFFF"/>
                </a:solidFill>
                <a:latin typeface="Arial" pitchFamily="34" charset="0"/>
                <a:ea typeface="Arial" pitchFamily="34" charset="-122"/>
                <a:cs typeface="Arial" pitchFamily="34" charset="-120"/>
              </a:rPr>
              <a:t> </a:t>
            </a:r>
            <a:r>
              <a:rPr lang="en-US" sz="1700" dirty="0">
                <a:solidFill>
                  <a:srgbClr val="FFFFFF"/>
                </a:solidFill>
                <a:latin typeface="Arial" pitchFamily="34" charset="0"/>
                <a:ea typeface="Arial" pitchFamily="34" charset="-122"/>
                <a:cs typeface="Arial" pitchFamily="34" charset="-120"/>
              </a:rPr>
              <a:t>: </a:t>
            </a:r>
            <a:r>
              <a:rPr lang="en-US" sz="1700" dirty="0" err="1">
                <a:solidFill>
                  <a:srgbClr val="FFFFFF"/>
                </a:solidFill>
                <a:latin typeface="Arial" pitchFamily="34" charset="0"/>
                <a:ea typeface="Arial" pitchFamily="34" charset="-122"/>
                <a:cs typeface="Arial" pitchFamily="34" charset="-120"/>
              </a:rPr>
              <a:t>Ismaël</a:t>
            </a:r>
            <a:r>
              <a:rPr lang="en-US" sz="1700" dirty="0">
                <a:solidFill>
                  <a:srgbClr val="FFFFFF"/>
                </a:solidFill>
                <a:latin typeface="Arial" pitchFamily="34" charset="0"/>
                <a:ea typeface="Arial" pitchFamily="34" charset="-122"/>
                <a:cs typeface="Arial" pitchFamily="34" charset="-120"/>
              </a:rPr>
              <a:t> </a:t>
            </a:r>
            <a:r>
              <a:rPr lang="en-US" sz="1700" dirty="0" smtClean="0">
                <a:solidFill>
                  <a:srgbClr val="FFFFFF"/>
                </a:solidFill>
                <a:latin typeface="Arial" pitchFamily="34" charset="0"/>
                <a:ea typeface="Arial" pitchFamily="34" charset="-122"/>
                <a:cs typeface="Arial" pitchFamily="34" charset="-120"/>
              </a:rPr>
              <a:t>SAINT AMOUR</a:t>
            </a:r>
          </a:p>
          <a:p>
            <a:pPr algn="ctr">
              <a:lnSpc>
                <a:spcPct val="120000"/>
              </a:lnSpc>
              <a:spcBef>
                <a:spcPts val="375"/>
              </a:spcBef>
            </a:pPr>
            <a:r>
              <a:rPr lang="en-US" sz="1700" dirty="0" err="1" smtClean="0">
                <a:solidFill>
                  <a:srgbClr val="FFFFFF"/>
                </a:solidFill>
                <a:latin typeface="Arial" pitchFamily="34" charset="0"/>
                <a:ea typeface="Arial" pitchFamily="34" charset="-122"/>
                <a:cs typeface="Arial" pitchFamily="34" charset="-120"/>
              </a:rPr>
              <a:t>Préparé</a:t>
            </a:r>
            <a:r>
              <a:rPr lang="en-US" sz="1700" dirty="0" smtClean="0">
                <a:solidFill>
                  <a:srgbClr val="FFFFFF"/>
                </a:solidFill>
                <a:latin typeface="Arial" pitchFamily="34" charset="0"/>
                <a:ea typeface="Arial" pitchFamily="34" charset="-122"/>
                <a:cs typeface="Arial" pitchFamily="34" charset="-120"/>
              </a:rPr>
              <a:t> par : Jameson DOMINIQUE</a:t>
            </a:r>
          </a:p>
          <a:p>
            <a:pPr algn="ctr">
              <a:lnSpc>
                <a:spcPct val="120000"/>
              </a:lnSpc>
              <a:spcBef>
                <a:spcPts val="375"/>
              </a:spcBef>
            </a:pPr>
            <a:endParaRPr lang="en-US" sz="1700" dirty="0">
              <a:solidFill>
                <a:srgbClr val="FFFFFF"/>
              </a:solidFill>
              <a:latin typeface="Arial" pitchFamily="34" charset="0"/>
              <a:ea typeface="Arial" pitchFamily="34" charset="-122"/>
              <a:cs typeface="Arial" pitchFamily="34" charset="-120"/>
            </a:endParaRPr>
          </a:p>
          <a:p>
            <a:pPr algn="ctr">
              <a:lnSpc>
                <a:spcPct val="120000"/>
              </a:lnSpc>
              <a:spcBef>
                <a:spcPts val="375"/>
              </a:spcBef>
            </a:pPr>
            <a:r>
              <a:rPr lang="en-US" sz="1700" dirty="0" smtClean="0">
                <a:solidFill>
                  <a:srgbClr val="FFFFFF"/>
                </a:solidFill>
                <a:latin typeface="Arial" pitchFamily="34" charset="0"/>
                <a:ea typeface="Arial" pitchFamily="34" charset="-122"/>
                <a:cs typeface="Arial" pitchFamily="34" charset="-120"/>
              </a:rPr>
              <a:t>							Date : 28 Mai 2025</a:t>
            </a:r>
          </a:p>
        </p:txBody>
      </p:sp>
      <p:pic>
        <p:nvPicPr>
          <p:cNvPr id="9" name="Image 2" descr="/pptUploadFile/1736996519564292564/9031cabe57744aa5b4f639277f3ff270_20250116101139A670.png"/>
          <p:cNvPicPr>
            <a:picLocks noChangeAspect="1"/>
          </p:cNvPicPr>
          <p:nvPr/>
        </p:nvPicPr>
        <p:blipFill>
          <a:blip r:embed="rId6"/>
          <a:stretch>
            <a:fillRect/>
          </a:stretch>
        </p:blipFill>
        <p:spPr>
          <a:xfrm>
            <a:off x="3906264" y="76153"/>
            <a:ext cx="1533538" cy="73223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Text 6"/>
          <p:cNvSpPr/>
          <p:nvPr/>
        </p:nvSpPr>
        <p:spPr>
          <a:xfrm>
            <a:off x="507455" y="253527"/>
            <a:ext cx="8129091" cy="746358"/>
          </a:xfrm>
          <a:prstGeom prst="rect">
            <a:avLst/>
          </a:prstGeom>
          <a:noFill/>
          <a:ln/>
          <a:effectLst>
            <a:outerShdw blurRad="19050" dist="38100" dir="2700000" algn="bl" rotWithShape="0">
              <a:srgbClr val="000000">
                <a:alpha val="100000"/>
              </a:srgbClr>
            </a:outerShdw>
          </a:effectLst>
        </p:spPr>
        <p:txBody>
          <a:bodyPr wrap="square" lIns="95250" tIns="95250" rIns="95250" bIns="95250" rtlCol="0" anchor="t">
            <a:spAutoFit/>
          </a:bodyPr>
          <a:lstStyle/>
          <a:p>
            <a:pPr algn="ctr">
              <a:lnSpc>
                <a:spcPct val="150000"/>
              </a:lnSpc>
              <a:spcBef>
                <a:spcPts val="375"/>
              </a:spcBef>
            </a:pPr>
            <a:r>
              <a:rPr lang="en-US" sz="2400" b="1" dirty="0">
                <a:solidFill>
                  <a:srgbClr val="58BDE9"/>
                </a:solidFill>
                <a:latin typeface="Arial" pitchFamily="34" charset="0"/>
                <a:cs typeface="Arial" pitchFamily="34" charset="-120"/>
              </a:rPr>
              <a:t>PLANNING DU </a:t>
            </a:r>
            <a:r>
              <a:rPr lang="en-US" sz="2400" b="1" dirty="0" smtClean="0">
                <a:solidFill>
                  <a:srgbClr val="58BDE9"/>
                </a:solidFill>
                <a:latin typeface="Arial" pitchFamily="34" charset="0"/>
                <a:cs typeface="Arial" pitchFamily="34" charset="-120"/>
              </a:rPr>
              <a:t>PROJET (Gantt)</a:t>
            </a:r>
            <a:endParaRPr lang="en-US" sz="2400" b="1" dirty="0">
              <a:solidFill>
                <a:srgbClr val="58BDE9"/>
              </a:solidFill>
              <a:latin typeface="Arial" pitchFamily="34" charset="0"/>
              <a:cs typeface="Arial" pitchFamily="34" charset="-120"/>
            </a:endParaRPr>
          </a:p>
        </p:txBody>
      </p:sp>
      <p:sp>
        <p:nvSpPr>
          <p:cNvPr id="9" name="Shape 7"/>
          <p:cNvSpPr/>
          <p:nvPr/>
        </p:nvSpPr>
        <p:spPr>
          <a:xfrm>
            <a:off x="507455" y="870454"/>
            <a:ext cx="8278725" cy="0"/>
          </a:xfrm>
          <a:custGeom>
            <a:avLst/>
            <a:gdLst/>
            <a:ahLst/>
            <a:cxnLst/>
            <a:rect l="l" t="t" r="r" b="b"/>
            <a:pathLst>
              <a:path w="8278725">
                <a:moveTo>
                  <a:pt x="0" y="0"/>
                </a:moveTo>
                <a:lnTo>
                  <a:pt x="8278725" y="0"/>
                </a:lnTo>
              </a:path>
            </a:pathLst>
          </a:custGeom>
          <a:noFill/>
          <a:ln w="19050">
            <a:solidFill>
              <a:srgbClr val="FFFFFF"/>
            </a:solidFill>
            <a:prstDash val="solid"/>
            <a:headEnd type="none"/>
            <a:tailEnd type="none"/>
          </a:ln>
        </p:spPr>
      </p:sp>
      <p:sp>
        <p:nvSpPr>
          <p:cNvPr id="13" name="Text 8"/>
          <p:cNvSpPr/>
          <p:nvPr/>
        </p:nvSpPr>
        <p:spPr>
          <a:xfrm>
            <a:off x="1276141" y="4181606"/>
            <a:ext cx="1004835" cy="457200"/>
          </a:xfrm>
          <a:prstGeom prst="rect">
            <a:avLst/>
          </a:prstGeom>
          <a:noFill/>
          <a:ln/>
        </p:spPr>
        <p:txBody>
          <a:bodyPr wrap="square" lIns="95250" tIns="95250" rIns="95250" bIns="95250" rtlCol="0" anchor="t">
            <a:spAutoFit/>
          </a:bodyPr>
          <a:lstStyle/>
          <a:p>
            <a:pPr>
              <a:lnSpc>
                <a:spcPct val="120000"/>
              </a:lnSpc>
              <a:spcBef>
                <a:spcPts val="375"/>
              </a:spcBef>
            </a:pPr>
            <a:endParaRPr lang="en-US" sz="1500" dirty="0"/>
          </a:p>
        </p:txBody>
      </p:sp>
      <p:graphicFrame>
        <p:nvGraphicFramePr>
          <p:cNvPr id="14" name="Table 13"/>
          <p:cNvGraphicFramePr>
            <a:graphicFrameLocks noGrp="1"/>
          </p:cNvGraphicFramePr>
          <p:nvPr>
            <p:extLst>
              <p:ext uri="{D42A27DB-BD31-4B8C-83A1-F6EECF244321}">
                <p14:modId xmlns:p14="http://schemas.microsoft.com/office/powerpoint/2010/main" val="1639882591"/>
              </p:ext>
            </p:extLst>
          </p:nvPr>
        </p:nvGraphicFramePr>
        <p:xfrm>
          <a:off x="1099927" y="1214886"/>
          <a:ext cx="7283064" cy="3291840"/>
        </p:xfrm>
        <a:graphic>
          <a:graphicData uri="http://schemas.openxmlformats.org/drawingml/2006/table">
            <a:tbl>
              <a:tblPr firstRow="1" bandRow="1">
                <a:tableStyleId>{D7AC3CCA-C797-4891-BE02-D94E43425B78}</a:tableStyleId>
              </a:tblPr>
              <a:tblGrid>
                <a:gridCol w="1351725">
                  <a:extLst>
                    <a:ext uri="{9D8B030D-6E8A-4147-A177-3AD203B41FA5}">
                      <a16:colId xmlns:a16="http://schemas.microsoft.com/office/drawing/2014/main" val="455456916"/>
                    </a:ext>
                  </a:extLst>
                </a:gridCol>
                <a:gridCol w="1075963">
                  <a:extLst>
                    <a:ext uri="{9D8B030D-6E8A-4147-A177-3AD203B41FA5}">
                      <a16:colId xmlns:a16="http://schemas.microsoft.com/office/drawing/2014/main" val="3943461747"/>
                    </a:ext>
                  </a:extLst>
                </a:gridCol>
                <a:gridCol w="1213844">
                  <a:extLst>
                    <a:ext uri="{9D8B030D-6E8A-4147-A177-3AD203B41FA5}">
                      <a16:colId xmlns:a16="http://schemas.microsoft.com/office/drawing/2014/main" val="2419802020"/>
                    </a:ext>
                  </a:extLst>
                </a:gridCol>
                <a:gridCol w="1213844">
                  <a:extLst>
                    <a:ext uri="{9D8B030D-6E8A-4147-A177-3AD203B41FA5}">
                      <a16:colId xmlns:a16="http://schemas.microsoft.com/office/drawing/2014/main" val="1214124369"/>
                    </a:ext>
                  </a:extLst>
                </a:gridCol>
                <a:gridCol w="1213844">
                  <a:extLst>
                    <a:ext uri="{9D8B030D-6E8A-4147-A177-3AD203B41FA5}">
                      <a16:colId xmlns:a16="http://schemas.microsoft.com/office/drawing/2014/main" val="1967220602"/>
                    </a:ext>
                  </a:extLst>
                </a:gridCol>
                <a:gridCol w="1213844">
                  <a:extLst>
                    <a:ext uri="{9D8B030D-6E8A-4147-A177-3AD203B41FA5}">
                      <a16:colId xmlns:a16="http://schemas.microsoft.com/office/drawing/2014/main" val="1805070832"/>
                    </a:ext>
                  </a:extLst>
                </a:gridCol>
              </a:tblGrid>
              <a:tr h="0">
                <a:tc>
                  <a:txBody>
                    <a:bodyPr/>
                    <a:lstStyle/>
                    <a:p>
                      <a:pPr algn="ctr"/>
                      <a:r>
                        <a:rPr lang="fr-HT" sz="1200" noProof="0" dirty="0" smtClean="0"/>
                        <a:t>Tâches</a:t>
                      </a:r>
                      <a:endParaRPr lang="fr-HT" sz="1200" b="1" noProof="0"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fr-HT" sz="1200" noProof="0" dirty="0" smtClean="0"/>
                        <a:t>Semaine 1</a:t>
                      </a:r>
                      <a:endParaRPr lang="fr-HT" sz="1200" b="1" noProof="0"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fr-HT" sz="1200" noProof="0" dirty="0" smtClean="0"/>
                        <a:t>Semaine 2</a:t>
                      </a:r>
                      <a:endParaRPr lang="fr-HT" sz="1200" b="1" noProof="0"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fr-HT" sz="1200" noProof="0" dirty="0" smtClean="0"/>
                        <a:t>Semaine 3</a:t>
                      </a:r>
                      <a:endParaRPr lang="fr-HT" sz="1200" b="1" noProof="0"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fr-HT" sz="1200" noProof="0" dirty="0" smtClean="0"/>
                        <a:t>Semaine 4</a:t>
                      </a:r>
                      <a:endParaRPr lang="fr-HT" sz="1200" b="1" noProof="0" dirty="0">
                        <a:latin typeface="Times New Roman" panose="02020603050405020304" pitchFamily="18" charset="0"/>
                        <a:cs typeface="Times New Roman" panose="02020603050405020304" pitchFamily="18" charset="0"/>
                      </a:endParaRPr>
                    </a:p>
                  </a:txBody>
                  <a:tcPr>
                    <a:solidFill>
                      <a:srgbClr val="00B0F0"/>
                    </a:solidFill>
                  </a:tcPr>
                </a:tc>
                <a:tc>
                  <a:txBody>
                    <a:bodyPr/>
                    <a:lstStyle/>
                    <a:p>
                      <a:pPr algn="ctr"/>
                      <a:r>
                        <a:rPr lang="fr-HT" sz="1200" noProof="0" dirty="0" smtClean="0"/>
                        <a:t>Semaine 5</a:t>
                      </a:r>
                      <a:endParaRPr lang="fr-HT" sz="1200" b="1" noProof="0" dirty="0">
                        <a:latin typeface="Times New Roman" panose="02020603050405020304" pitchFamily="18" charset="0"/>
                        <a:cs typeface="Times New Roman" panose="02020603050405020304" pitchFamily="18" charset="0"/>
                      </a:endParaRPr>
                    </a:p>
                  </a:txBody>
                  <a:tcPr>
                    <a:solidFill>
                      <a:srgbClr val="00B0F0"/>
                    </a:solidFill>
                  </a:tcPr>
                </a:tc>
                <a:extLst>
                  <a:ext uri="{0D108BD9-81ED-4DB2-BD59-A6C34878D82A}">
                    <a16:rowId xmlns:a16="http://schemas.microsoft.com/office/drawing/2014/main" val="551409148"/>
                  </a:ext>
                </a:extLst>
              </a:tr>
              <a:tr h="0">
                <a:tc>
                  <a:txBody>
                    <a:bodyPr/>
                    <a:lstStyle/>
                    <a:p>
                      <a:pPr algn="ctr"/>
                      <a:r>
                        <a:rPr lang="fr-HT" sz="1200" noProof="0" dirty="0" smtClean="0"/>
                        <a:t>Recherche sur Telnet et</a:t>
                      </a:r>
                      <a:r>
                        <a:rPr lang="fr-HT" sz="1200" baseline="0" noProof="0" dirty="0" smtClean="0"/>
                        <a:t> SSH</a:t>
                      </a:r>
                      <a:endParaRPr lang="fr-HT" sz="1200" b="1" noProof="0" dirty="0">
                        <a:latin typeface="Times New Roman" panose="02020603050405020304" pitchFamily="18" charset="0"/>
                        <a:cs typeface="Times New Roman" panose="02020603050405020304" pitchFamily="18" charset="0"/>
                      </a:endParaRPr>
                    </a:p>
                  </a:txBody>
                  <a:tcPr/>
                </a:tc>
                <a:tc>
                  <a:txBody>
                    <a:bodyPr/>
                    <a:lstStyle/>
                    <a:p>
                      <a:pPr algn="ctr"/>
                      <a:r>
                        <a:rPr lang="fr-HT" sz="1200" noProof="0" dirty="0" smtClean="0"/>
                        <a:t>X</a:t>
                      </a: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2608720"/>
                  </a:ext>
                </a:extLst>
              </a:tr>
              <a:tr h="0">
                <a:tc>
                  <a:txBody>
                    <a:bodyPr/>
                    <a:lstStyle/>
                    <a:p>
                      <a:pPr algn="ctr"/>
                      <a:r>
                        <a:rPr lang="fr-HT" sz="1200" noProof="0" dirty="0" smtClean="0"/>
                        <a:t>Installation de GNS3 et Cisco </a:t>
                      </a:r>
                      <a:r>
                        <a:rPr lang="fr-HT" sz="1200" noProof="0" dirty="0" err="1" smtClean="0"/>
                        <a:t>Packet</a:t>
                      </a:r>
                      <a:r>
                        <a:rPr lang="fr-HT" sz="1200" noProof="0" dirty="0" smtClean="0"/>
                        <a:t> Tracer</a:t>
                      </a:r>
                      <a:endParaRPr lang="fr-HT" sz="1200" b="1" noProof="0" dirty="0">
                        <a:latin typeface="Times New Roman" panose="02020603050405020304" pitchFamily="18" charset="0"/>
                        <a:cs typeface="Times New Roman" panose="02020603050405020304" pitchFamily="18" charset="0"/>
                      </a:endParaRPr>
                    </a:p>
                  </a:txBody>
                  <a:tcPr/>
                </a:tc>
                <a:tc>
                  <a:txBody>
                    <a:bodyPr/>
                    <a:lstStyle/>
                    <a:p>
                      <a:pPr algn="ctr"/>
                      <a:r>
                        <a:rPr lang="fr-HT" sz="1200" noProof="0" dirty="0" smtClean="0"/>
                        <a:t>X</a:t>
                      </a: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77037068"/>
                  </a:ext>
                </a:extLst>
              </a:tr>
              <a:tr h="0">
                <a:tc>
                  <a:txBody>
                    <a:bodyPr/>
                    <a:lstStyle/>
                    <a:p>
                      <a:pPr algn="ctr"/>
                      <a:r>
                        <a:rPr lang="fr-HT" sz="1200" noProof="0" dirty="0" smtClean="0"/>
                        <a:t>Configuration des équipements</a:t>
                      </a:r>
                      <a:endParaRPr lang="fr-HT" sz="1200" b="1" noProof="0" dirty="0">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lang="fr-HT" sz="1200" noProof="0" dirty="0" smtClean="0"/>
                        <a:t>X</a:t>
                      </a: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5363807"/>
                  </a:ext>
                </a:extLst>
              </a:tr>
              <a:tr h="0">
                <a:tc>
                  <a:txBody>
                    <a:bodyPr/>
                    <a:lstStyle/>
                    <a:p>
                      <a:pPr algn="ctr"/>
                      <a:r>
                        <a:rPr lang="fr-HT" sz="1200" noProof="0" dirty="0" smtClean="0"/>
                        <a:t>Test de Telnet</a:t>
                      </a:r>
                      <a:endParaRPr lang="fr-HT" sz="1200" b="1" noProof="0" dirty="0">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lang="fr-HT" sz="1200" noProof="0" dirty="0" smtClean="0"/>
                        <a:t>X</a:t>
                      </a: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6714819"/>
                  </a:ext>
                </a:extLst>
              </a:tr>
              <a:tr h="0">
                <a:tc>
                  <a:txBody>
                    <a:bodyPr/>
                    <a:lstStyle/>
                    <a:p>
                      <a:pPr algn="ctr"/>
                      <a:r>
                        <a:rPr lang="fr-HT" sz="1200" noProof="0" dirty="0" smtClean="0"/>
                        <a:t>Test de SSH</a:t>
                      </a:r>
                      <a:endParaRPr lang="fr-HT" sz="1200" b="1" noProof="0" dirty="0">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lang="fr-HT" sz="1200" noProof="0" dirty="0" smtClean="0"/>
                        <a:t>X</a:t>
                      </a: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81585224"/>
                  </a:ext>
                </a:extLst>
              </a:tr>
              <a:tr h="0">
                <a:tc>
                  <a:txBody>
                    <a:bodyPr/>
                    <a:lstStyle/>
                    <a:p>
                      <a:pPr algn="ctr"/>
                      <a:r>
                        <a:rPr lang="fr-HT" sz="1200" noProof="0" dirty="0" smtClean="0"/>
                        <a:t>Analyse des résultats</a:t>
                      </a:r>
                      <a:endParaRPr lang="fr-HT" sz="1200" b="1" noProof="0" dirty="0">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lang="fr-HT" sz="1200" noProof="0" dirty="0" smtClean="0"/>
                        <a:t>X</a:t>
                      </a: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67754835"/>
                  </a:ext>
                </a:extLst>
              </a:tr>
              <a:tr h="0">
                <a:tc>
                  <a:txBody>
                    <a:bodyPr/>
                    <a:lstStyle/>
                    <a:p>
                      <a:pPr algn="ctr"/>
                      <a:r>
                        <a:rPr lang="fr-HT" sz="1200" noProof="0" dirty="0" smtClean="0"/>
                        <a:t>Rédaction du rapport final</a:t>
                      </a:r>
                      <a:endParaRPr lang="fr-HT" sz="1200" b="1" noProof="0" dirty="0">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tc>
                  <a:txBody>
                    <a:bodyPr/>
                    <a:lstStyle/>
                    <a:p>
                      <a:pPr algn="ctr"/>
                      <a:r>
                        <a:rPr lang="fr-HT" sz="1200" noProof="0" dirty="0" smtClean="0"/>
                        <a:t>X</a:t>
                      </a:r>
                      <a:endParaRPr lang="fr-HT" sz="1200" b="1" noProof="0" dirty="0">
                        <a:solidFill>
                          <a:srgbClr val="0070C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6339808"/>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Text 6"/>
          <p:cNvSpPr/>
          <p:nvPr/>
        </p:nvSpPr>
        <p:spPr>
          <a:xfrm>
            <a:off x="507455" y="253527"/>
            <a:ext cx="8129091" cy="677878"/>
          </a:xfrm>
          <a:prstGeom prst="rect">
            <a:avLst/>
          </a:prstGeom>
          <a:noFill/>
          <a:ln/>
          <a:effectLst>
            <a:outerShdw blurRad="19050" dist="38100" dir="2700000" algn="bl" rotWithShape="0">
              <a:srgbClr val="000000">
                <a:alpha val="100000"/>
              </a:srgbClr>
            </a:outerShdw>
          </a:effectLst>
        </p:spPr>
        <p:txBody>
          <a:bodyPr wrap="square" lIns="95250" tIns="95250" rIns="95250" bIns="95250" rtlCol="0" anchor="t">
            <a:spAutoFit/>
          </a:bodyPr>
          <a:lstStyle/>
          <a:p>
            <a:pPr algn="ctr">
              <a:lnSpc>
                <a:spcPct val="150000"/>
              </a:lnSpc>
              <a:spcBef>
                <a:spcPts val="375"/>
              </a:spcBef>
            </a:pPr>
            <a:r>
              <a:rPr lang="en-US" sz="2400" b="1" dirty="0" smtClean="0">
                <a:solidFill>
                  <a:srgbClr val="58BDE9"/>
                </a:solidFill>
                <a:latin typeface="Arial" pitchFamily="34" charset="0"/>
                <a:cs typeface="Arial" pitchFamily="34" charset="-120"/>
              </a:rPr>
              <a:t>Pour GNS3</a:t>
            </a:r>
            <a:endParaRPr lang="en-US" sz="2400" b="1" dirty="0">
              <a:solidFill>
                <a:srgbClr val="58BDE9"/>
              </a:solidFill>
              <a:latin typeface="Arial" pitchFamily="34" charset="0"/>
              <a:cs typeface="Arial" pitchFamily="34" charset="-120"/>
            </a:endParaRPr>
          </a:p>
        </p:txBody>
      </p:sp>
      <p:sp>
        <p:nvSpPr>
          <p:cNvPr id="9" name="Shape 7"/>
          <p:cNvSpPr/>
          <p:nvPr/>
        </p:nvSpPr>
        <p:spPr>
          <a:xfrm>
            <a:off x="507455" y="870454"/>
            <a:ext cx="8278725" cy="0"/>
          </a:xfrm>
          <a:custGeom>
            <a:avLst/>
            <a:gdLst/>
            <a:ahLst/>
            <a:cxnLst/>
            <a:rect l="l" t="t" r="r" b="b"/>
            <a:pathLst>
              <a:path w="8278725">
                <a:moveTo>
                  <a:pt x="0" y="0"/>
                </a:moveTo>
                <a:lnTo>
                  <a:pt x="8278725" y="0"/>
                </a:lnTo>
              </a:path>
            </a:pathLst>
          </a:custGeom>
          <a:noFill/>
          <a:ln w="19050">
            <a:solidFill>
              <a:srgbClr val="FFFFFF"/>
            </a:solidFill>
            <a:prstDash val="solid"/>
            <a:headEnd type="none"/>
            <a:tailEnd type="none"/>
          </a:ln>
        </p:spPr>
      </p:sp>
      <p:sp>
        <p:nvSpPr>
          <p:cNvPr id="13" name="Text 8"/>
          <p:cNvSpPr/>
          <p:nvPr/>
        </p:nvSpPr>
        <p:spPr>
          <a:xfrm>
            <a:off x="1276141" y="4181606"/>
            <a:ext cx="1004835" cy="457200"/>
          </a:xfrm>
          <a:prstGeom prst="rect">
            <a:avLst/>
          </a:prstGeom>
          <a:noFill/>
          <a:ln/>
        </p:spPr>
        <p:txBody>
          <a:bodyPr wrap="square" lIns="95250" tIns="95250" rIns="95250" bIns="95250" rtlCol="0" anchor="t">
            <a:spAutoFit/>
          </a:bodyPr>
          <a:lstStyle/>
          <a:p>
            <a:pPr>
              <a:lnSpc>
                <a:spcPct val="120000"/>
              </a:lnSpc>
              <a:spcBef>
                <a:spcPts val="375"/>
              </a:spcBef>
            </a:pPr>
            <a:endParaRPr lang="en-US" sz="1500" dirty="0"/>
          </a:p>
        </p:txBody>
      </p:sp>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t="3949" r="45294" b="18636"/>
          <a:stretch/>
        </p:blipFill>
        <p:spPr>
          <a:xfrm>
            <a:off x="428251" y="1139686"/>
            <a:ext cx="3705450" cy="2339009"/>
          </a:xfrm>
          <a:prstGeom prst="rect">
            <a:avLst/>
          </a:prstGeom>
        </p:spPr>
      </p:pic>
      <p:pic>
        <p:nvPicPr>
          <p:cNvPr id="16" name="Picture 15"/>
          <p:cNvPicPr>
            <a:picLocks noChangeAspect="1"/>
          </p:cNvPicPr>
          <p:nvPr/>
        </p:nvPicPr>
        <p:blipFill rotWithShape="1">
          <a:blip r:embed="rId5">
            <a:extLst>
              <a:ext uri="{28A0092B-C50C-407E-A947-70E740481C1C}">
                <a14:useLocalDpi xmlns:a14="http://schemas.microsoft.com/office/drawing/2010/main" val="0"/>
              </a:ext>
            </a:extLst>
          </a:blip>
          <a:srcRect t="12391" r="46061" b="25507"/>
          <a:stretch/>
        </p:blipFill>
        <p:spPr>
          <a:xfrm>
            <a:off x="4465984" y="1203179"/>
            <a:ext cx="4069442" cy="2275516"/>
          </a:xfrm>
          <a:prstGeom prst="rect">
            <a:avLst/>
          </a:prstGeom>
        </p:spPr>
      </p:pic>
    </p:spTree>
    <p:extLst>
      <p:ext uri="{BB962C8B-B14F-4D97-AF65-F5344CB8AC3E}">
        <p14:creationId xmlns:p14="http://schemas.microsoft.com/office/powerpoint/2010/main" val="3651357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Text 6"/>
          <p:cNvSpPr/>
          <p:nvPr/>
        </p:nvSpPr>
        <p:spPr>
          <a:xfrm>
            <a:off x="507455" y="253527"/>
            <a:ext cx="8129091" cy="677878"/>
          </a:xfrm>
          <a:prstGeom prst="rect">
            <a:avLst/>
          </a:prstGeom>
          <a:noFill/>
          <a:ln/>
          <a:effectLst>
            <a:outerShdw blurRad="19050" dist="38100" dir="2700000" algn="bl" rotWithShape="0">
              <a:srgbClr val="000000">
                <a:alpha val="100000"/>
              </a:srgbClr>
            </a:outerShdw>
          </a:effectLst>
        </p:spPr>
        <p:txBody>
          <a:bodyPr wrap="square" lIns="95250" tIns="95250" rIns="95250" bIns="95250" rtlCol="0" anchor="t">
            <a:spAutoFit/>
          </a:bodyPr>
          <a:lstStyle/>
          <a:p>
            <a:pPr algn="ctr">
              <a:lnSpc>
                <a:spcPct val="150000"/>
              </a:lnSpc>
              <a:spcBef>
                <a:spcPts val="375"/>
              </a:spcBef>
            </a:pPr>
            <a:r>
              <a:rPr lang="en-US" sz="2400" b="1" dirty="0" smtClean="0">
                <a:solidFill>
                  <a:srgbClr val="58BDE9"/>
                </a:solidFill>
                <a:latin typeface="Arial" pitchFamily="34" charset="0"/>
                <a:cs typeface="Arial" pitchFamily="34" charset="-120"/>
              </a:rPr>
              <a:t>Pour Cisco Packet Tracer</a:t>
            </a:r>
            <a:endParaRPr lang="en-US" sz="2400" b="1" dirty="0">
              <a:solidFill>
                <a:srgbClr val="58BDE9"/>
              </a:solidFill>
              <a:latin typeface="Arial" pitchFamily="34" charset="0"/>
              <a:cs typeface="Arial" pitchFamily="34" charset="-120"/>
            </a:endParaRPr>
          </a:p>
        </p:txBody>
      </p:sp>
      <p:sp>
        <p:nvSpPr>
          <p:cNvPr id="9" name="Shape 7"/>
          <p:cNvSpPr/>
          <p:nvPr/>
        </p:nvSpPr>
        <p:spPr>
          <a:xfrm>
            <a:off x="507455" y="870454"/>
            <a:ext cx="8278725" cy="0"/>
          </a:xfrm>
          <a:custGeom>
            <a:avLst/>
            <a:gdLst/>
            <a:ahLst/>
            <a:cxnLst/>
            <a:rect l="l" t="t" r="r" b="b"/>
            <a:pathLst>
              <a:path w="8278725">
                <a:moveTo>
                  <a:pt x="0" y="0"/>
                </a:moveTo>
                <a:lnTo>
                  <a:pt x="8278725" y="0"/>
                </a:lnTo>
              </a:path>
            </a:pathLst>
          </a:custGeom>
          <a:noFill/>
          <a:ln w="19050">
            <a:solidFill>
              <a:srgbClr val="FFFFFF"/>
            </a:solidFill>
            <a:prstDash val="solid"/>
            <a:headEnd type="none"/>
            <a:tailEnd type="none"/>
          </a:ln>
        </p:spPr>
      </p:sp>
      <p:sp>
        <p:nvSpPr>
          <p:cNvPr id="13" name="Text 8"/>
          <p:cNvSpPr/>
          <p:nvPr/>
        </p:nvSpPr>
        <p:spPr>
          <a:xfrm>
            <a:off x="1276141" y="4181606"/>
            <a:ext cx="1004835" cy="457200"/>
          </a:xfrm>
          <a:prstGeom prst="rect">
            <a:avLst/>
          </a:prstGeom>
          <a:noFill/>
          <a:ln/>
        </p:spPr>
        <p:txBody>
          <a:bodyPr wrap="square" lIns="95250" tIns="95250" rIns="95250" bIns="95250" rtlCol="0" anchor="t">
            <a:spAutoFit/>
          </a:bodyPr>
          <a:lstStyle/>
          <a:p>
            <a:pPr>
              <a:lnSpc>
                <a:spcPct val="120000"/>
              </a:lnSpc>
              <a:spcBef>
                <a:spcPts val="375"/>
              </a:spcBef>
            </a:pPr>
            <a:endParaRPr lang="en-US" sz="1500" dirty="0"/>
          </a:p>
        </p:txBody>
      </p:sp>
      <p:pic>
        <p:nvPicPr>
          <p:cNvPr id="2" name="Picture 1"/>
          <p:cNvPicPr>
            <a:picLocks noChangeAspect="1"/>
          </p:cNvPicPr>
          <p:nvPr/>
        </p:nvPicPr>
        <p:blipFill rotWithShape="1">
          <a:blip r:embed="rId4">
            <a:extLst>
              <a:ext uri="{28A0092B-C50C-407E-A947-70E740481C1C}">
                <a14:useLocalDpi xmlns:a14="http://schemas.microsoft.com/office/drawing/2010/main" val="0"/>
              </a:ext>
            </a:extLst>
          </a:blip>
          <a:srcRect l="35856" t="10469" r="7203" b="-3005"/>
          <a:stretch/>
        </p:blipFill>
        <p:spPr>
          <a:xfrm>
            <a:off x="311425" y="1146313"/>
            <a:ext cx="4121427" cy="3624470"/>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16204" t="4528" r="10728" b="17932"/>
          <a:stretch/>
        </p:blipFill>
        <p:spPr>
          <a:xfrm>
            <a:off x="4724401" y="1353457"/>
            <a:ext cx="4134678" cy="2893864"/>
          </a:xfrm>
          <a:prstGeom prst="rect">
            <a:avLst/>
          </a:prstGeom>
        </p:spPr>
      </p:pic>
    </p:spTree>
    <p:extLst>
      <p:ext uri="{BB962C8B-B14F-4D97-AF65-F5344CB8AC3E}">
        <p14:creationId xmlns:p14="http://schemas.microsoft.com/office/powerpoint/2010/main" val="33190796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6" name="Image 0" descr="/uploadFile/139_8.png"/>
          <p:cNvPicPr>
            <a:picLocks noChangeAspect="1"/>
          </p:cNvPicPr>
          <p:nvPr/>
        </p:nvPicPr>
        <p:blipFill>
          <a:blip r:embed="rId4"/>
          <a:srcRect l="23118" r="23118"/>
          <a:stretch/>
        </p:blipFill>
        <p:spPr>
          <a:xfrm>
            <a:off x="7120732" y="1746713"/>
            <a:ext cx="1666367" cy="2319038"/>
          </a:xfrm>
          <a:prstGeom prst="rect">
            <a:avLst/>
          </a:prstGeom>
        </p:spPr>
      </p:pic>
      <p:sp>
        <p:nvSpPr>
          <p:cNvPr id="15" name="Text 12"/>
          <p:cNvSpPr/>
          <p:nvPr/>
        </p:nvSpPr>
        <p:spPr>
          <a:xfrm>
            <a:off x="685591" y="184682"/>
            <a:ext cx="7772819" cy="677878"/>
          </a:xfrm>
          <a:prstGeom prst="rect">
            <a:avLst/>
          </a:prstGeom>
          <a:noFill/>
          <a:ln/>
          <a:effectLst>
            <a:outerShdw blurRad="19050" dist="38100" dir="2700000" algn="bl" rotWithShape="0">
              <a:srgbClr val="000000">
                <a:alpha val="100000"/>
              </a:srgbClr>
            </a:outerShdw>
          </a:effectLst>
        </p:spPr>
        <p:txBody>
          <a:bodyPr wrap="square" lIns="95250" tIns="95250" rIns="95250" bIns="95250" rtlCol="0" anchor="t">
            <a:spAutoFit/>
          </a:bodyPr>
          <a:lstStyle/>
          <a:p>
            <a:pPr algn="ctr">
              <a:lnSpc>
                <a:spcPct val="150000"/>
              </a:lnSpc>
              <a:spcBef>
                <a:spcPts val="375"/>
              </a:spcBef>
            </a:pPr>
            <a:r>
              <a:rPr lang="en-US" sz="2400" b="1" dirty="0">
                <a:solidFill>
                  <a:srgbClr val="58BDE9"/>
                </a:solidFill>
                <a:latin typeface="Arial" pitchFamily="34" charset="0"/>
                <a:cs typeface="Arial" pitchFamily="34" charset="-120"/>
              </a:rPr>
              <a:t>RÉSULTATS ATTENDUS</a:t>
            </a:r>
          </a:p>
        </p:txBody>
      </p:sp>
      <p:sp>
        <p:nvSpPr>
          <p:cNvPr id="16" name="Shape 13"/>
          <p:cNvSpPr/>
          <p:nvPr/>
        </p:nvSpPr>
        <p:spPr>
          <a:xfrm>
            <a:off x="522347" y="847987"/>
            <a:ext cx="8261978" cy="0"/>
          </a:xfrm>
          <a:custGeom>
            <a:avLst/>
            <a:gdLst/>
            <a:ahLst/>
            <a:cxnLst/>
            <a:rect l="l" t="t" r="r" b="b"/>
            <a:pathLst>
              <a:path w="8261978">
                <a:moveTo>
                  <a:pt x="0" y="0"/>
                </a:moveTo>
                <a:lnTo>
                  <a:pt x="8261978" y="0"/>
                </a:lnTo>
              </a:path>
            </a:pathLst>
          </a:custGeom>
          <a:noFill/>
          <a:ln w="19050">
            <a:solidFill>
              <a:srgbClr val="FFFFFF"/>
            </a:solidFill>
            <a:prstDash val="solid"/>
            <a:headEnd type="none"/>
            <a:tailEnd type="none"/>
          </a:ln>
        </p:spPr>
      </p:sp>
      <p:sp>
        <p:nvSpPr>
          <p:cNvPr id="17" name="Shape 14"/>
          <p:cNvSpPr/>
          <p:nvPr/>
        </p:nvSpPr>
        <p:spPr>
          <a:xfrm>
            <a:off x="7006785" y="4073641"/>
            <a:ext cx="1894262" cy="0"/>
          </a:xfrm>
          <a:custGeom>
            <a:avLst/>
            <a:gdLst/>
            <a:ahLst/>
            <a:cxnLst/>
            <a:rect l="l" t="t" r="r" b="b"/>
            <a:pathLst>
              <a:path w="1894262">
                <a:moveTo>
                  <a:pt x="0" y="0"/>
                </a:moveTo>
                <a:lnTo>
                  <a:pt x="1894262" y="0"/>
                </a:lnTo>
              </a:path>
            </a:pathLst>
          </a:custGeom>
          <a:noFill/>
          <a:ln w="19050">
            <a:solidFill>
              <a:srgbClr val="FFFFFF"/>
            </a:solidFill>
            <a:prstDash val="solid"/>
            <a:headEnd type="none"/>
            <a:tailEnd type="none"/>
          </a:ln>
        </p:spPr>
      </p:sp>
      <p:graphicFrame>
        <p:nvGraphicFramePr>
          <p:cNvPr id="18" name="Table 17"/>
          <p:cNvGraphicFramePr>
            <a:graphicFrameLocks noGrp="1"/>
          </p:cNvGraphicFramePr>
          <p:nvPr>
            <p:extLst>
              <p:ext uri="{D42A27DB-BD31-4B8C-83A1-F6EECF244321}">
                <p14:modId xmlns:p14="http://schemas.microsoft.com/office/powerpoint/2010/main" val="442383395"/>
              </p:ext>
            </p:extLst>
          </p:nvPr>
        </p:nvGraphicFramePr>
        <p:xfrm>
          <a:off x="568338" y="1761285"/>
          <a:ext cx="6254750" cy="2194560"/>
        </p:xfrm>
        <a:graphic>
          <a:graphicData uri="http://schemas.openxmlformats.org/drawingml/2006/table">
            <a:tbl>
              <a:tblPr firstRow="1" firstCol="1" bandRow="1">
                <a:tableStyleId>{5C22544A-7EE6-4342-B048-85BDC9FD1C3A}</a:tableStyleId>
              </a:tblPr>
              <a:tblGrid>
                <a:gridCol w="2107565">
                  <a:extLst>
                    <a:ext uri="{9D8B030D-6E8A-4147-A177-3AD203B41FA5}">
                      <a16:colId xmlns:a16="http://schemas.microsoft.com/office/drawing/2014/main" val="2358140825"/>
                    </a:ext>
                  </a:extLst>
                </a:gridCol>
                <a:gridCol w="2106295">
                  <a:extLst>
                    <a:ext uri="{9D8B030D-6E8A-4147-A177-3AD203B41FA5}">
                      <a16:colId xmlns:a16="http://schemas.microsoft.com/office/drawing/2014/main" val="3973553788"/>
                    </a:ext>
                  </a:extLst>
                </a:gridCol>
                <a:gridCol w="2040890">
                  <a:extLst>
                    <a:ext uri="{9D8B030D-6E8A-4147-A177-3AD203B41FA5}">
                      <a16:colId xmlns:a16="http://schemas.microsoft.com/office/drawing/2014/main" val="2879532459"/>
                    </a:ext>
                  </a:extLst>
                </a:gridCol>
              </a:tblGrid>
              <a:tr h="162933">
                <a:tc>
                  <a:txBody>
                    <a:bodyPr/>
                    <a:lstStyle/>
                    <a:p>
                      <a:pPr algn="just">
                        <a:lnSpc>
                          <a:spcPct val="150000"/>
                        </a:lnSpc>
                        <a:spcAft>
                          <a:spcPts val="0"/>
                        </a:spcAft>
                      </a:pPr>
                      <a:r>
                        <a:rPr lang="fr-FR" sz="1200" dirty="0">
                          <a:effectLst/>
                        </a:rPr>
                        <a:t>Caractéristique</a:t>
                      </a:r>
                      <a:endParaRPr lang="en-US" sz="12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FR" sz="1200">
                          <a:effectLst/>
                        </a:rPr>
                        <a:t>Telnet</a:t>
                      </a:r>
                      <a:endParaRPr lang="en-US"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FR" sz="1200">
                          <a:effectLst/>
                        </a:rPr>
                        <a:t>SSH</a:t>
                      </a:r>
                      <a:endParaRPr lang="en-US"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48753405"/>
                  </a:ext>
                </a:extLst>
              </a:tr>
              <a:tr h="0">
                <a:tc>
                  <a:txBody>
                    <a:bodyPr/>
                    <a:lstStyle/>
                    <a:p>
                      <a:pPr algn="just">
                        <a:lnSpc>
                          <a:spcPct val="150000"/>
                        </a:lnSpc>
                        <a:spcAft>
                          <a:spcPts val="0"/>
                        </a:spcAft>
                      </a:pPr>
                      <a:r>
                        <a:rPr lang="fr-FR" sz="1200">
                          <a:effectLst/>
                        </a:rPr>
                        <a:t>Chiffrement</a:t>
                      </a:r>
                      <a:endParaRPr lang="en-US"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FR" sz="1200">
                          <a:effectLst/>
                        </a:rPr>
                        <a:t>Extrêmement faible</a:t>
                      </a:r>
                      <a:endParaRPr lang="en-US"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FR" sz="1200">
                          <a:effectLst/>
                        </a:rPr>
                        <a:t>Très élevée</a:t>
                      </a:r>
                      <a:endParaRPr lang="en-US"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2891171"/>
                  </a:ext>
                </a:extLst>
              </a:tr>
              <a:tr h="0">
                <a:tc>
                  <a:txBody>
                    <a:bodyPr/>
                    <a:lstStyle/>
                    <a:p>
                      <a:pPr algn="just">
                        <a:lnSpc>
                          <a:spcPct val="150000"/>
                        </a:lnSpc>
                        <a:spcAft>
                          <a:spcPts val="0"/>
                        </a:spcAft>
                      </a:pPr>
                      <a:r>
                        <a:rPr lang="fr-FR" sz="1200">
                          <a:effectLst/>
                        </a:rPr>
                        <a:t>Authentification</a:t>
                      </a:r>
                      <a:endParaRPr lang="en-US"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FR" sz="1200">
                          <a:effectLst/>
                        </a:rPr>
                        <a:t>Non</a:t>
                      </a:r>
                      <a:endParaRPr lang="en-US"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FR" sz="1200">
                          <a:effectLst/>
                        </a:rPr>
                        <a:t>Oui</a:t>
                      </a:r>
                      <a:endParaRPr lang="en-US"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84548478"/>
                  </a:ext>
                </a:extLst>
              </a:tr>
              <a:tr h="0">
                <a:tc>
                  <a:txBody>
                    <a:bodyPr/>
                    <a:lstStyle/>
                    <a:p>
                      <a:pPr algn="just">
                        <a:lnSpc>
                          <a:spcPct val="150000"/>
                        </a:lnSpc>
                        <a:spcAft>
                          <a:spcPts val="0"/>
                        </a:spcAft>
                      </a:pPr>
                      <a:r>
                        <a:rPr lang="fr-FR" sz="1200">
                          <a:effectLst/>
                        </a:rPr>
                        <a:t>Vitesse</a:t>
                      </a:r>
                      <a:endParaRPr lang="en-US"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FR" sz="1200">
                          <a:effectLst/>
                        </a:rPr>
                        <a:t>Simple (risqué)</a:t>
                      </a:r>
                      <a:endParaRPr lang="en-US"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FR" sz="1200">
                          <a:effectLst/>
                        </a:rPr>
                        <a:t>Multiple (sécurisé)</a:t>
                      </a:r>
                      <a:endParaRPr lang="en-US"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00789623"/>
                  </a:ext>
                </a:extLst>
              </a:tr>
              <a:tr h="0">
                <a:tc>
                  <a:txBody>
                    <a:bodyPr/>
                    <a:lstStyle/>
                    <a:p>
                      <a:pPr algn="just">
                        <a:lnSpc>
                          <a:spcPct val="150000"/>
                        </a:lnSpc>
                        <a:spcAft>
                          <a:spcPts val="0"/>
                        </a:spcAft>
                      </a:pPr>
                      <a:r>
                        <a:rPr lang="fr-FR" sz="1200">
                          <a:effectLst/>
                        </a:rPr>
                        <a:t>Configuration</a:t>
                      </a:r>
                      <a:endParaRPr lang="en-US"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FR" sz="1200">
                          <a:effectLst/>
                        </a:rPr>
                        <a:t>Rapide</a:t>
                      </a:r>
                      <a:endParaRPr lang="en-US"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FR" sz="1200">
                          <a:effectLst/>
                        </a:rPr>
                        <a:t>Légèrement plus lent</a:t>
                      </a:r>
                      <a:endParaRPr lang="en-US"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83743328"/>
                  </a:ext>
                </a:extLst>
              </a:tr>
              <a:tr h="0">
                <a:tc>
                  <a:txBody>
                    <a:bodyPr/>
                    <a:lstStyle/>
                    <a:p>
                      <a:pPr algn="just">
                        <a:lnSpc>
                          <a:spcPct val="150000"/>
                        </a:lnSpc>
                        <a:spcAft>
                          <a:spcPts val="0"/>
                        </a:spcAft>
                      </a:pPr>
                      <a:r>
                        <a:rPr lang="fr-FR" sz="1200">
                          <a:effectLst/>
                        </a:rPr>
                        <a:t> </a:t>
                      </a:r>
                      <a:endParaRPr lang="en-US"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FR" sz="1200">
                          <a:effectLst/>
                        </a:rPr>
                        <a:t>Simple</a:t>
                      </a:r>
                      <a:endParaRPr lang="en-US"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FR" sz="1200">
                          <a:effectLst/>
                        </a:rPr>
                        <a:t>Plus complexe</a:t>
                      </a:r>
                      <a:endParaRPr lang="en-US"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6462548"/>
                  </a:ext>
                </a:extLst>
              </a:tr>
              <a:tr h="0">
                <a:tc>
                  <a:txBody>
                    <a:bodyPr/>
                    <a:lstStyle/>
                    <a:p>
                      <a:pPr algn="just">
                        <a:lnSpc>
                          <a:spcPct val="150000"/>
                        </a:lnSpc>
                        <a:spcAft>
                          <a:spcPts val="0"/>
                        </a:spcAft>
                      </a:pPr>
                      <a:r>
                        <a:rPr lang="fr-FR" sz="1200">
                          <a:effectLst/>
                        </a:rPr>
                        <a:t>Cas d’utilisation</a:t>
                      </a:r>
                      <a:endParaRPr lang="en-US"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FR" sz="1200">
                          <a:effectLst/>
                        </a:rPr>
                        <a:t>Environnements non sensibles</a:t>
                      </a:r>
                      <a:endParaRPr lang="en-US" sz="12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fr-FR" sz="1200" dirty="0">
                          <a:effectLst/>
                        </a:rPr>
                        <a:t>Environnements sensibles et critiques</a:t>
                      </a:r>
                      <a:endParaRPr lang="en-US" sz="12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4503568"/>
                  </a:ext>
                </a:extLst>
              </a:tr>
            </a:tbl>
          </a:graphicData>
        </a:graphic>
      </p:graphicFrame>
      <p:sp>
        <p:nvSpPr>
          <p:cNvPr id="19" name="Rectangle 1"/>
          <p:cNvSpPr>
            <a:spLocks noChangeArrowheads="1"/>
          </p:cNvSpPr>
          <p:nvPr/>
        </p:nvSpPr>
        <p:spPr bwMode="auto">
          <a:xfrm>
            <a:off x="693325" y="1225235"/>
            <a:ext cx="792002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en-US" sz="1200" b="1" i="0" u="none" strike="noStrike" cap="none" normalizeH="0" baseline="0" dirty="0" smtClean="0">
                <a:ln>
                  <a:noFill/>
                </a:ln>
                <a:solidFill>
                  <a:schemeClr val="bg1"/>
                </a:solidFill>
                <a:effectLst/>
                <a:latin typeface="Arial" panose="020B0604020202020204" pitchFamily="34" charset="0"/>
                <a:ea typeface="Arial" panose="020B0604020202020204" pitchFamily="34" charset="0"/>
              </a:rPr>
              <a:t>Comparaison des protocoles Telnet et SSH, avec une analyse de la sécurité.</a:t>
            </a:r>
            <a:endParaRPr kumimoji="0" lang="en-US" altLang="en-US" sz="600" b="0" i="0" u="none" strike="noStrike" cap="none" normalizeH="0" baseline="0" dirty="0" smtClean="0">
              <a:ln>
                <a:noFill/>
              </a:ln>
              <a:solidFill>
                <a:schemeClr val="bg1"/>
              </a:solidFill>
              <a:effectLst/>
              <a:latin typeface="Arial" panose="020B0604020202020204" pitchFamily="34" charset="0"/>
            </a:endParaRPr>
          </a:p>
        </p:txBody>
      </p:sp>
      <p:sp>
        <p:nvSpPr>
          <p:cNvPr id="20" name="Rectangle 1"/>
          <p:cNvSpPr>
            <a:spLocks noChangeArrowheads="1"/>
          </p:cNvSpPr>
          <p:nvPr/>
        </p:nvSpPr>
        <p:spPr bwMode="auto">
          <a:xfrm>
            <a:off x="441507" y="4073641"/>
            <a:ext cx="79200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fr-FR" altLang="en-US" sz="1200" dirty="0">
                <a:solidFill>
                  <a:schemeClr val="bg1"/>
                </a:solidFill>
                <a:latin typeface="Arial" panose="020B0604020202020204" pitchFamily="34" charset="0"/>
                <a:ea typeface="Arial" panose="020B0604020202020204" pitchFamily="34" charset="0"/>
              </a:rPr>
              <a:t>SSH est le standard pour l’administration à distance sécurisée. C’est plus complexe, mais la sécurité est primordiale, surtout dans le monde actuel. On ne prend pas de risques inutiles avec des données sensibles.</a:t>
            </a:r>
            <a:endParaRPr lang="fr-FR" altLang="en-US" dirty="0">
              <a:solidFill>
                <a:schemeClr val="bg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Image 0" descr="/uploadFile/139_3.png"/>
          <p:cNvPicPr>
            <a:picLocks noChangeAspect="1"/>
          </p:cNvPicPr>
          <p:nvPr/>
        </p:nvPicPr>
        <p:blipFill>
          <a:blip r:embed="rId4"/>
          <a:stretch>
            <a:fillRect/>
          </a:stretch>
        </p:blipFill>
        <p:spPr>
          <a:xfrm>
            <a:off x="2345260" y="899644"/>
            <a:ext cx="2320768" cy="2320768"/>
          </a:xfrm>
          <a:prstGeom prst="rect">
            <a:avLst/>
          </a:prstGeom>
        </p:spPr>
      </p:pic>
      <p:pic>
        <p:nvPicPr>
          <p:cNvPr id="3" name="Image 1" descr="/uploadFile/139_1.png"/>
          <p:cNvPicPr>
            <a:picLocks noChangeAspect="1"/>
          </p:cNvPicPr>
          <p:nvPr/>
        </p:nvPicPr>
        <p:blipFill>
          <a:blip r:embed="rId5"/>
          <a:stretch>
            <a:fillRect/>
          </a:stretch>
        </p:blipFill>
        <p:spPr>
          <a:xfrm>
            <a:off x="4666028" y="1506113"/>
            <a:ext cx="3390066" cy="2010615"/>
          </a:xfrm>
          <a:prstGeom prst="rect">
            <a:avLst/>
          </a:prstGeom>
        </p:spPr>
      </p:pic>
      <p:sp>
        <p:nvSpPr>
          <p:cNvPr id="5" name="Shape 1"/>
          <p:cNvSpPr/>
          <p:nvPr/>
        </p:nvSpPr>
        <p:spPr>
          <a:xfrm>
            <a:off x="5298267" y="2704851"/>
            <a:ext cx="2184548" cy="7405"/>
          </a:xfrm>
          <a:custGeom>
            <a:avLst/>
            <a:gdLst/>
            <a:ahLst/>
            <a:cxnLst/>
            <a:rect l="l" t="t" r="r" b="b"/>
            <a:pathLst>
              <a:path w="2184548" h="7405">
                <a:moveTo>
                  <a:pt x="0" y="0"/>
                </a:moveTo>
                <a:lnTo>
                  <a:pt x="2184548" y="7405"/>
                </a:lnTo>
              </a:path>
            </a:pathLst>
          </a:custGeom>
          <a:noFill/>
          <a:ln w="76200">
            <a:solidFill>
              <a:srgbClr val="FFFFFF"/>
            </a:solidFill>
            <a:prstDash val="solid"/>
            <a:headEnd type="none"/>
            <a:tailEnd type="none"/>
          </a:ln>
        </p:spPr>
      </p:sp>
      <p:sp>
        <p:nvSpPr>
          <p:cNvPr id="6" name="Text 2"/>
          <p:cNvSpPr/>
          <p:nvPr/>
        </p:nvSpPr>
        <p:spPr>
          <a:xfrm>
            <a:off x="5262100" y="2048501"/>
            <a:ext cx="4182885" cy="677878"/>
          </a:xfrm>
          <a:prstGeom prst="rect">
            <a:avLst/>
          </a:prstGeom>
          <a:noFill/>
          <a:ln/>
          <a:effectLst>
            <a:outerShdw blurRad="19050" dist="38100" dir="2700000" algn="bl" rotWithShape="0">
              <a:srgbClr val="000000">
                <a:alpha val="100000"/>
              </a:srgbClr>
            </a:outerShdw>
          </a:effectLst>
        </p:spPr>
        <p:txBody>
          <a:bodyPr wrap="square" lIns="95250" tIns="95250" rIns="95250" bIns="95250" rtlCol="0" anchor="t">
            <a:spAutoFit/>
          </a:bodyPr>
          <a:lstStyle/>
          <a:p>
            <a:pPr>
              <a:lnSpc>
                <a:spcPct val="150000"/>
              </a:lnSpc>
              <a:spcBef>
                <a:spcPts val="375"/>
              </a:spcBef>
            </a:pPr>
            <a:r>
              <a:rPr lang="en-US" sz="2400" b="1" dirty="0">
                <a:solidFill>
                  <a:srgbClr val="58BDE9"/>
                </a:solidFill>
                <a:latin typeface="Arial" pitchFamily="34" charset="0"/>
                <a:cs typeface="Arial" pitchFamily="34" charset="-120"/>
              </a:rPr>
              <a:t>CONCLUSION</a:t>
            </a:r>
            <a:endParaRPr lang="en-US" sz="2000" b="1" dirty="0">
              <a:solidFill>
                <a:srgbClr val="58BDE9"/>
              </a:solidFill>
              <a:latin typeface="Arial" pitchFamily="34" charset="0"/>
              <a:cs typeface="Arial" pitchFamily="34" charset="-12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 1"/>
          <p:cNvSpPr/>
          <p:nvPr/>
        </p:nvSpPr>
        <p:spPr>
          <a:xfrm>
            <a:off x="3218218" y="1382477"/>
            <a:ext cx="5490677" cy="2777683"/>
          </a:xfrm>
          <a:prstGeom prst="rect">
            <a:avLst/>
          </a:prstGeom>
          <a:noFill/>
          <a:ln/>
        </p:spPr>
        <p:txBody>
          <a:bodyPr wrap="square" lIns="95250" tIns="95250" rIns="95250" bIns="95250" rtlCol="0" anchor="t">
            <a:spAutoFit/>
          </a:bodyPr>
          <a:lstStyle/>
          <a:p>
            <a:pPr algn="just">
              <a:lnSpc>
                <a:spcPct val="150000"/>
              </a:lnSpc>
              <a:spcBef>
                <a:spcPts val="375"/>
              </a:spcBef>
            </a:pPr>
            <a:r>
              <a:rPr lang="fr-FR" sz="1400" dirty="0">
                <a:solidFill>
                  <a:srgbClr val="FFFFFF"/>
                </a:solidFill>
                <a:latin typeface="Times New Roman" panose="02020603050405020304" pitchFamily="18" charset="0"/>
                <a:ea typeface="Arial" pitchFamily="34" charset="-122"/>
                <a:cs typeface="Times New Roman" panose="02020603050405020304" pitchFamily="18" charset="0"/>
              </a:rPr>
              <a:t>Ce projet permettra non seulement de comprendre </a:t>
            </a:r>
            <a:r>
              <a:rPr lang="fr-FR" sz="1400" dirty="0" smtClean="0">
                <a:solidFill>
                  <a:srgbClr val="FFFFFF"/>
                </a:solidFill>
                <a:latin typeface="Times New Roman" panose="02020603050405020304" pitchFamily="18" charset="0"/>
                <a:ea typeface="Arial" pitchFamily="34" charset="-122"/>
                <a:cs typeface="Times New Roman" panose="02020603050405020304" pitchFamily="18" charset="0"/>
              </a:rPr>
              <a:t>le </a:t>
            </a:r>
            <a:r>
              <a:rPr lang="fr-FR" sz="1400" dirty="0">
                <a:solidFill>
                  <a:srgbClr val="FFFFFF"/>
                </a:solidFill>
                <a:latin typeface="Times New Roman" panose="02020603050405020304" pitchFamily="18" charset="0"/>
                <a:ea typeface="Arial" pitchFamily="34" charset="-122"/>
                <a:cs typeface="Times New Roman" panose="02020603050405020304" pitchFamily="18" charset="0"/>
              </a:rPr>
              <a:t>fonctionnement des protocoles Telnet et SSH, mais aussi d'appréhender les enjeux de sécurité liés à l'accès à distance aux équipements réseau. En mettant en œuvre ces protocoles dans des environnements simulés, nous serons en mesure de fournir des recommandations éclairées sur leur utilisation dans un contexte professionnel. La sécurité des réseaux étant primordiale, ce projet contribuera à sensibiliser les futurs professionnels aux meilleures pratiques en matière de gestion des accès à distance.</a:t>
            </a:r>
            <a:endParaRPr lang="en-US" dirty="0">
              <a:latin typeface="Times New Roman" panose="02020603050405020304" pitchFamily="18" charset="0"/>
              <a:cs typeface="Times New Roman" panose="02020603050405020304" pitchFamily="18" charset="0"/>
            </a:endParaRPr>
          </a:p>
        </p:txBody>
      </p:sp>
      <p:pic>
        <p:nvPicPr>
          <p:cNvPr id="9" name="Image 0" descr="/uploadFile/139_7.png"/>
          <p:cNvPicPr>
            <a:picLocks noChangeAspect="1"/>
          </p:cNvPicPr>
          <p:nvPr/>
        </p:nvPicPr>
        <p:blipFill>
          <a:blip r:embed="rId4"/>
          <a:stretch>
            <a:fillRect/>
          </a:stretch>
        </p:blipFill>
        <p:spPr>
          <a:xfrm>
            <a:off x="484578" y="1869521"/>
            <a:ext cx="2528813" cy="1636291"/>
          </a:xfrm>
          <a:prstGeom prst="rect">
            <a:avLst/>
          </a:prstGeom>
        </p:spPr>
      </p:pic>
      <p:sp>
        <p:nvSpPr>
          <p:cNvPr id="10" name="Shape 7"/>
          <p:cNvSpPr/>
          <p:nvPr/>
        </p:nvSpPr>
        <p:spPr>
          <a:xfrm>
            <a:off x="364545" y="3551531"/>
            <a:ext cx="2768879" cy="182880"/>
          </a:xfrm>
          <a:custGeom>
            <a:avLst/>
            <a:gdLst/>
            <a:ahLst/>
            <a:cxnLst/>
            <a:rect l="l" t="t" r="r" b="b"/>
            <a:pathLst>
              <a:path w="2768879" h="182880">
                <a:moveTo>
                  <a:pt x="22860" y="0"/>
                </a:moveTo>
                <a:lnTo>
                  <a:pt x="2746019" y="0"/>
                </a:lnTo>
                <a:quadBezTo>
                  <a:pt x="2768879" y="0"/>
                  <a:pt x="2768879" y="22860"/>
                </a:quadBezTo>
                <a:lnTo>
                  <a:pt x="2768879" y="160020"/>
                </a:lnTo>
                <a:quadBezTo>
                  <a:pt x="2768879" y="182880"/>
                  <a:pt x="2746019" y="182880"/>
                </a:quadBezTo>
                <a:lnTo>
                  <a:pt x="22860" y="182880"/>
                </a:lnTo>
                <a:quadBezTo>
                  <a:pt x="0" y="182880"/>
                  <a:pt x="0" y="160020"/>
                </a:quadBezTo>
                <a:lnTo>
                  <a:pt x="0" y="22860"/>
                </a:lnTo>
                <a:quadBezTo>
                  <a:pt x="0" y="0"/>
                  <a:pt x="22860" y="0"/>
                </a:quadBezTo>
                <a:close/>
              </a:path>
            </a:pathLst>
          </a:custGeom>
          <a:solidFill>
            <a:srgbClr val="000EC6"/>
          </a:solidFill>
          <a:ln w="19050">
            <a:solidFill>
              <a:srgbClr val="00AFEF"/>
            </a:solidFill>
            <a:prstDash val="solid"/>
          </a:ln>
        </p:spPr>
      </p:sp>
      <p:sp>
        <p:nvSpPr>
          <p:cNvPr id="11" name="Shape 8"/>
          <p:cNvSpPr/>
          <p:nvPr/>
        </p:nvSpPr>
        <p:spPr>
          <a:xfrm>
            <a:off x="430170" y="1370165"/>
            <a:ext cx="8278725" cy="0"/>
          </a:xfrm>
          <a:custGeom>
            <a:avLst/>
            <a:gdLst/>
            <a:ahLst/>
            <a:cxnLst/>
            <a:rect l="l" t="t" r="r" b="b"/>
            <a:pathLst>
              <a:path w="8278725">
                <a:moveTo>
                  <a:pt x="0" y="0"/>
                </a:moveTo>
                <a:lnTo>
                  <a:pt x="8278725" y="0"/>
                </a:lnTo>
              </a:path>
            </a:pathLst>
          </a:custGeom>
          <a:noFill/>
          <a:ln w="19050">
            <a:solidFill>
              <a:srgbClr val="FFFFFF"/>
            </a:solidFill>
            <a:prstDash val="solid"/>
            <a:headEnd type="none"/>
            <a:tailEnd type="none"/>
          </a:ln>
        </p:spPr>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Image 0" descr="/uploadFile/139_3.png"/>
          <p:cNvPicPr>
            <a:picLocks noChangeAspect="1"/>
          </p:cNvPicPr>
          <p:nvPr/>
        </p:nvPicPr>
        <p:blipFill>
          <a:blip r:embed="rId4"/>
          <a:stretch>
            <a:fillRect/>
          </a:stretch>
        </p:blipFill>
        <p:spPr>
          <a:xfrm>
            <a:off x="769176" y="692674"/>
            <a:ext cx="1666137" cy="1666137"/>
          </a:xfrm>
          <a:prstGeom prst="rect">
            <a:avLst/>
          </a:prstGeom>
        </p:spPr>
      </p:pic>
      <p:sp>
        <p:nvSpPr>
          <p:cNvPr id="3" name="Text 0"/>
          <p:cNvSpPr/>
          <p:nvPr/>
        </p:nvSpPr>
        <p:spPr>
          <a:xfrm>
            <a:off x="2353611" y="1938372"/>
            <a:ext cx="6094650" cy="990143"/>
          </a:xfrm>
          <a:prstGeom prst="rect">
            <a:avLst/>
          </a:prstGeom>
          <a:noFill/>
          <a:ln/>
          <a:effectLst>
            <a:outerShdw blurRad="19050" dist="38100" dir="2700000" algn="bl" rotWithShape="0">
              <a:srgbClr val="2B0A68">
                <a:alpha val="100000"/>
              </a:srgbClr>
            </a:outerShdw>
          </a:effectLst>
        </p:spPr>
        <p:txBody>
          <a:bodyPr wrap="square" lIns="95250" tIns="95250" rIns="95250" bIns="95250" rtlCol="0" anchor="t">
            <a:spAutoFit/>
          </a:bodyPr>
          <a:lstStyle/>
          <a:p>
            <a:pPr algn="ctr">
              <a:lnSpc>
                <a:spcPct val="96000"/>
              </a:lnSpc>
              <a:spcBef>
                <a:spcPts val="375"/>
              </a:spcBef>
            </a:pPr>
            <a:r>
              <a:rPr lang="en-US" sz="5400" b="1" dirty="0">
                <a:solidFill>
                  <a:srgbClr val="FFFFFF"/>
                </a:solidFill>
                <a:latin typeface="Arial" pitchFamily="34" charset="0"/>
                <a:ea typeface="Arial" pitchFamily="34" charset="-122"/>
                <a:cs typeface="Arial" pitchFamily="34" charset="-120"/>
              </a:rPr>
              <a:t>Merci beaucoup !</a:t>
            </a:r>
            <a:endParaRPr lang="en-US" sz="1500" dirty="0"/>
          </a:p>
        </p:txBody>
      </p:sp>
      <p:pic>
        <p:nvPicPr>
          <p:cNvPr id="4" name="Image 1" descr="/uploadFile/139_2.png"/>
          <p:cNvPicPr>
            <a:picLocks noChangeAspect="1"/>
          </p:cNvPicPr>
          <p:nvPr/>
        </p:nvPicPr>
        <p:blipFill>
          <a:blip r:embed="rId5"/>
          <a:stretch>
            <a:fillRect/>
          </a:stretch>
        </p:blipFill>
        <p:spPr>
          <a:xfrm>
            <a:off x="6518612" y="3206629"/>
            <a:ext cx="1283491" cy="1114097"/>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Shape 1"/>
          <p:cNvSpPr/>
          <p:nvPr/>
        </p:nvSpPr>
        <p:spPr>
          <a:xfrm>
            <a:off x="719053" y="468660"/>
            <a:ext cx="1214461" cy="0"/>
          </a:xfrm>
          <a:custGeom>
            <a:avLst/>
            <a:gdLst/>
            <a:ahLst/>
            <a:cxnLst/>
            <a:rect l="l" t="t" r="r" b="b"/>
            <a:pathLst>
              <a:path w="1214461">
                <a:moveTo>
                  <a:pt x="0" y="0"/>
                </a:moveTo>
                <a:lnTo>
                  <a:pt x="1214461" y="0"/>
                </a:lnTo>
              </a:path>
            </a:pathLst>
          </a:custGeom>
          <a:noFill/>
          <a:ln w="76200">
            <a:solidFill>
              <a:srgbClr val="2598C2"/>
            </a:solidFill>
            <a:prstDash val="solid"/>
            <a:headEnd type="none"/>
            <a:tailEnd type="none"/>
          </a:ln>
        </p:spPr>
      </p:sp>
      <p:sp>
        <p:nvSpPr>
          <p:cNvPr id="4" name="Shape 2"/>
          <p:cNvSpPr/>
          <p:nvPr/>
        </p:nvSpPr>
        <p:spPr>
          <a:xfrm>
            <a:off x="719053" y="708205"/>
            <a:ext cx="2184548" cy="7405"/>
          </a:xfrm>
          <a:custGeom>
            <a:avLst/>
            <a:gdLst/>
            <a:ahLst/>
            <a:cxnLst/>
            <a:rect l="l" t="t" r="r" b="b"/>
            <a:pathLst>
              <a:path w="2184548" h="7405">
                <a:moveTo>
                  <a:pt x="0" y="0"/>
                </a:moveTo>
                <a:lnTo>
                  <a:pt x="2184548" y="7405"/>
                </a:lnTo>
              </a:path>
            </a:pathLst>
          </a:custGeom>
          <a:noFill/>
          <a:ln w="76200">
            <a:solidFill>
              <a:srgbClr val="FFFFFF"/>
            </a:solidFill>
            <a:prstDash val="solid"/>
            <a:headEnd type="none"/>
            <a:tailEnd type="none"/>
          </a:ln>
        </p:spPr>
      </p:sp>
      <p:sp>
        <p:nvSpPr>
          <p:cNvPr id="5" name="Shape 3"/>
          <p:cNvSpPr/>
          <p:nvPr/>
        </p:nvSpPr>
        <p:spPr>
          <a:xfrm>
            <a:off x="719053" y="945172"/>
            <a:ext cx="3865539" cy="0"/>
          </a:xfrm>
          <a:custGeom>
            <a:avLst/>
            <a:gdLst/>
            <a:ahLst/>
            <a:cxnLst/>
            <a:rect l="l" t="t" r="r" b="b"/>
            <a:pathLst>
              <a:path w="3865539">
                <a:moveTo>
                  <a:pt x="0" y="0"/>
                </a:moveTo>
                <a:lnTo>
                  <a:pt x="3865539" y="0"/>
                </a:lnTo>
              </a:path>
            </a:pathLst>
          </a:custGeom>
          <a:noFill/>
          <a:ln w="76200">
            <a:solidFill>
              <a:srgbClr val="000000"/>
            </a:solidFill>
            <a:prstDash val="solid"/>
            <a:headEnd type="none"/>
            <a:tailEnd type="none"/>
          </a:ln>
        </p:spPr>
      </p:sp>
      <p:pic>
        <p:nvPicPr>
          <p:cNvPr id="6" name="Image 0" descr="/uploadFile/139_2.png"/>
          <p:cNvPicPr>
            <a:picLocks noChangeAspect="1"/>
          </p:cNvPicPr>
          <p:nvPr/>
        </p:nvPicPr>
        <p:blipFill>
          <a:blip r:embed="rId4"/>
          <a:stretch>
            <a:fillRect/>
          </a:stretch>
        </p:blipFill>
        <p:spPr>
          <a:xfrm>
            <a:off x="7412552" y="473239"/>
            <a:ext cx="873828" cy="758500"/>
          </a:xfrm>
          <a:prstGeom prst="rect">
            <a:avLst/>
          </a:prstGeom>
        </p:spPr>
      </p:pic>
      <p:pic>
        <p:nvPicPr>
          <p:cNvPr id="7" name="Image 1" descr="/uploadFile/139_1.png"/>
          <p:cNvPicPr>
            <a:picLocks noChangeAspect="1"/>
          </p:cNvPicPr>
          <p:nvPr/>
        </p:nvPicPr>
        <p:blipFill>
          <a:blip r:embed="rId5"/>
          <a:stretch>
            <a:fillRect/>
          </a:stretch>
        </p:blipFill>
        <p:spPr>
          <a:xfrm>
            <a:off x="2598813" y="1325679"/>
            <a:ext cx="4093308" cy="2427701"/>
          </a:xfrm>
          <a:prstGeom prst="rect">
            <a:avLst/>
          </a:prstGeom>
        </p:spPr>
      </p:pic>
      <p:sp>
        <p:nvSpPr>
          <p:cNvPr id="2" name="Text 0"/>
          <p:cNvSpPr/>
          <p:nvPr/>
        </p:nvSpPr>
        <p:spPr>
          <a:xfrm>
            <a:off x="2598813" y="2084013"/>
            <a:ext cx="4252303" cy="868379"/>
          </a:xfrm>
          <a:prstGeom prst="rect">
            <a:avLst/>
          </a:prstGeom>
          <a:noFill/>
          <a:ln/>
        </p:spPr>
        <p:txBody>
          <a:bodyPr wrap="square" lIns="95250" tIns="95250" rIns="95250" bIns="95250" rtlCol="0" anchor="t">
            <a:spAutoFit/>
          </a:bodyPr>
          <a:lstStyle/>
          <a:p>
            <a:pPr algn="ctr">
              <a:lnSpc>
                <a:spcPct val="80000"/>
              </a:lnSpc>
              <a:spcBef>
                <a:spcPts val="375"/>
              </a:spcBef>
            </a:pPr>
            <a:r>
              <a:rPr lang="en-US" sz="5400" b="1" dirty="0" smtClean="0">
                <a:solidFill>
                  <a:srgbClr val="58CAE9"/>
                </a:solidFill>
                <a:latin typeface="Arial" pitchFamily="34" charset="0"/>
                <a:ea typeface="Arial" pitchFamily="34" charset="-122"/>
                <a:cs typeface="Arial" pitchFamily="34" charset="-120"/>
              </a:rPr>
              <a:t>PLAN</a:t>
            </a:r>
            <a:endParaRPr lang="en-US" sz="15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Image 0" descr="/uploadFile/139_4.png"/>
          <p:cNvPicPr>
            <a:picLocks noChangeAspect="1"/>
          </p:cNvPicPr>
          <p:nvPr/>
        </p:nvPicPr>
        <p:blipFill>
          <a:blip r:embed="rId4"/>
          <a:stretch>
            <a:fillRect/>
          </a:stretch>
        </p:blipFill>
        <p:spPr>
          <a:xfrm>
            <a:off x="6769981" y="510887"/>
            <a:ext cx="1951686" cy="1377962"/>
          </a:xfrm>
          <a:prstGeom prst="rect">
            <a:avLst/>
          </a:prstGeom>
        </p:spPr>
      </p:pic>
      <p:sp>
        <p:nvSpPr>
          <p:cNvPr id="3" name="Text 0"/>
          <p:cNvSpPr/>
          <p:nvPr/>
        </p:nvSpPr>
        <p:spPr>
          <a:xfrm>
            <a:off x="1047959" y="928059"/>
            <a:ext cx="4686592" cy="3229089"/>
          </a:xfrm>
          <a:prstGeom prst="rect">
            <a:avLst/>
          </a:prstGeom>
          <a:noFill/>
          <a:ln/>
        </p:spPr>
        <p:txBody>
          <a:bodyPr wrap="square" lIns="95250" tIns="95250" rIns="95250" bIns="95250" rtlCol="0" anchor="t">
            <a:spAutoFit/>
          </a:bodyPr>
          <a:lstStyle/>
          <a:p>
            <a:pPr marL="285750" indent="-285750">
              <a:lnSpc>
                <a:spcPct val="150000"/>
              </a:lnSpc>
              <a:spcBef>
                <a:spcPts val="375"/>
              </a:spcBef>
              <a:buFontTx/>
              <a:buChar char="-"/>
            </a:pPr>
            <a:r>
              <a:rPr lang="en-US" sz="1400" b="1" dirty="0" smtClean="0">
                <a:solidFill>
                  <a:srgbClr val="58BDE9"/>
                </a:solidFill>
                <a:latin typeface="Arial" pitchFamily="34" charset="0"/>
                <a:ea typeface="Arial" pitchFamily="34" charset="-122"/>
                <a:cs typeface="Arial" pitchFamily="34" charset="-120"/>
              </a:rPr>
              <a:t>INTRODUCTION</a:t>
            </a:r>
            <a:endParaRPr lang="en-US" sz="1400" b="1" dirty="0" smtClean="0">
              <a:solidFill>
                <a:srgbClr val="58BDE9"/>
              </a:solidFill>
              <a:latin typeface="Arial" pitchFamily="34" charset="0"/>
              <a:ea typeface="Arial" pitchFamily="34" charset="-122"/>
              <a:cs typeface="Arial" pitchFamily="34" charset="-120"/>
            </a:endParaRPr>
          </a:p>
          <a:p>
            <a:pPr marL="285750" indent="-285750">
              <a:lnSpc>
                <a:spcPct val="150000"/>
              </a:lnSpc>
              <a:spcBef>
                <a:spcPts val="375"/>
              </a:spcBef>
              <a:buFontTx/>
              <a:buChar char="-"/>
            </a:pPr>
            <a:r>
              <a:rPr lang="en-US" sz="1400" b="1" dirty="0" smtClean="0">
                <a:solidFill>
                  <a:srgbClr val="58BDE9"/>
                </a:solidFill>
                <a:latin typeface="Arial" pitchFamily="34" charset="0"/>
                <a:cs typeface="Arial" pitchFamily="34" charset="-120"/>
              </a:rPr>
              <a:t>OBJECTIFS</a:t>
            </a:r>
          </a:p>
          <a:p>
            <a:pPr marL="285750" indent="-285750">
              <a:lnSpc>
                <a:spcPct val="150000"/>
              </a:lnSpc>
              <a:spcBef>
                <a:spcPts val="375"/>
              </a:spcBef>
              <a:buFontTx/>
              <a:buChar char="-"/>
            </a:pPr>
            <a:r>
              <a:rPr lang="en-US" sz="1400" b="1" dirty="0" smtClean="0">
                <a:solidFill>
                  <a:srgbClr val="58BDE9"/>
                </a:solidFill>
                <a:latin typeface="Arial" pitchFamily="34" charset="0"/>
                <a:cs typeface="Arial" pitchFamily="34" charset="-120"/>
              </a:rPr>
              <a:t>TECHNOLOGIES UTILISÉS</a:t>
            </a:r>
          </a:p>
          <a:p>
            <a:pPr marL="285750" indent="-285750">
              <a:lnSpc>
                <a:spcPct val="150000"/>
              </a:lnSpc>
              <a:spcBef>
                <a:spcPts val="375"/>
              </a:spcBef>
              <a:buFontTx/>
              <a:buChar char="-"/>
            </a:pPr>
            <a:r>
              <a:rPr lang="en-US" sz="1400" b="1" dirty="0" smtClean="0">
                <a:solidFill>
                  <a:srgbClr val="58BDE9"/>
                </a:solidFill>
                <a:latin typeface="Arial" pitchFamily="34" charset="0"/>
                <a:cs typeface="Arial" pitchFamily="34" charset="-120"/>
              </a:rPr>
              <a:t>FONCTIONNALITÉ DES SERVICES DNS ET DHCP</a:t>
            </a:r>
            <a:endParaRPr lang="en-US" sz="1500" dirty="0"/>
          </a:p>
          <a:p>
            <a:pPr marL="285750" indent="-285750">
              <a:lnSpc>
                <a:spcPct val="150000"/>
              </a:lnSpc>
              <a:spcBef>
                <a:spcPts val="375"/>
              </a:spcBef>
              <a:buFontTx/>
              <a:buChar char="-"/>
            </a:pPr>
            <a:r>
              <a:rPr lang="en-US" sz="1500" b="1" dirty="0" smtClean="0">
                <a:solidFill>
                  <a:srgbClr val="58BDE9"/>
                </a:solidFill>
                <a:latin typeface="Arial" pitchFamily="34" charset="0"/>
                <a:cs typeface="Arial" pitchFamily="34" charset="-120"/>
              </a:rPr>
              <a:t>ARCHITECTURE LOGIQUE DU PROJET</a:t>
            </a:r>
          </a:p>
          <a:p>
            <a:pPr marL="285750" indent="-285750">
              <a:lnSpc>
                <a:spcPct val="150000"/>
              </a:lnSpc>
              <a:spcBef>
                <a:spcPts val="375"/>
              </a:spcBef>
              <a:buFontTx/>
              <a:buChar char="-"/>
            </a:pPr>
            <a:r>
              <a:rPr lang="en-US" sz="1500" b="1" dirty="0" smtClean="0">
                <a:solidFill>
                  <a:srgbClr val="58BDE9"/>
                </a:solidFill>
                <a:latin typeface="Arial" pitchFamily="34" charset="0"/>
                <a:cs typeface="Arial" pitchFamily="34" charset="-120"/>
              </a:rPr>
              <a:t>PLANNING DU PROJET</a:t>
            </a:r>
          </a:p>
          <a:p>
            <a:pPr marL="285750" indent="-285750">
              <a:lnSpc>
                <a:spcPct val="150000"/>
              </a:lnSpc>
              <a:spcBef>
                <a:spcPts val="375"/>
              </a:spcBef>
              <a:buFontTx/>
              <a:buChar char="-"/>
            </a:pPr>
            <a:r>
              <a:rPr lang="en-US" sz="1500" b="1" dirty="0" smtClean="0">
                <a:solidFill>
                  <a:srgbClr val="58BDE9"/>
                </a:solidFill>
                <a:latin typeface="Arial" pitchFamily="34" charset="0"/>
                <a:cs typeface="Arial" pitchFamily="34" charset="-120"/>
              </a:rPr>
              <a:t>RÉSULTATS ATTENDUS</a:t>
            </a:r>
          </a:p>
          <a:p>
            <a:pPr marL="285750" indent="-285750">
              <a:lnSpc>
                <a:spcPct val="150000"/>
              </a:lnSpc>
              <a:spcBef>
                <a:spcPts val="375"/>
              </a:spcBef>
              <a:buFontTx/>
              <a:buChar char="-"/>
            </a:pPr>
            <a:r>
              <a:rPr lang="en-US" sz="1500" b="1" dirty="0" smtClean="0">
                <a:solidFill>
                  <a:srgbClr val="58BDE9"/>
                </a:solidFill>
                <a:latin typeface="Arial" pitchFamily="34" charset="0"/>
                <a:cs typeface="Arial" pitchFamily="34" charset="-120"/>
              </a:rPr>
              <a:t>CONCLUSION</a:t>
            </a:r>
            <a:endParaRPr lang="en-US" sz="1400" b="1" dirty="0" smtClean="0">
              <a:solidFill>
                <a:srgbClr val="58BDE9"/>
              </a:solidFill>
              <a:latin typeface="Arial" pitchFamily="34" charset="0"/>
              <a:cs typeface="Arial" pitchFamily="34" charset="-12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Image 0" descr="/uploadFile/139_3.png"/>
          <p:cNvPicPr>
            <a:picLocks noChangeAspect="1"/>
          </p:cNvPicPr>
          <p:nvPr/>
        </p:nvPicPr>
        <p:blipFill>
          <a:blip r:embed="rId4"/>
          <a:stretch>
            <a:fillRect/>
          </a:stretch>
        </p:blipFill>
        <p:spPr>
          <a:xfrm>
            <a:off x="581459" y="819034"/>
            <a:ext cx="2320768" cy="2320768"/>
          </a:xfrm>
          <a:prstGeom prst="rect">
            <a:avLst/>
          </a:prstGeom>
        </p:spPr>
      </p:pic>
      <p:pic>
        <p:nvPicPr>
          <p:cNvPr id="3" name="Image 1" descr="/uploadFile/139_1.png"/>
          <p:cNvPicPr>
            <a:picLocks noChangeAspect="1"/>
          </p:cNvPicPr>
          <p:nvPr/>
        </p:nvPicPr>
        <p:blipFill>
          <a:blip r:embed="rId5"/>
          <a:stretch>
            <a:fillRect/>
          </a:stretch>
        </p:blipFill>
        <p:spPr>
          <a:xfrm>
            <a:off x="2233869" y="1665848"/>
            <a:ext cx="3829001" cy="2270943"/>
          </a:xfrm>
          <a:prstGeom prst="rect">
            <a:avLst/>
          </a:prstGeom>
        </p:spPr>
      </p:pic>
      <p:sp>
        <p:nvSpPr>
          <p:cNvPr id="5" name="Shape 1"/>
          <p:cNvSpPr/>
          <p:nvPr/>
        </p:nvSpPr>
        <p:spPr>
          <a:xfrm>
            <a:off x="3283937" y="4106337"/>
            <a:ext cx="2184548" cy="7405"/>
          </a:xfrm>
          <a:custGeom>
            <a:avLst/>
            <a:gdLst/>
            <a:ahLst/>
            <a:cxnLst/>
            <a:rect l="l" t="t" r="r" b="b"/>
            <a:pathLst>
              <a:path w="2184548" h="7405">
                <a:moveTo>
                  <a:pt x="0" y="0"/>
                </a:moveTo>
                <a:lnTo>
                  <a:pt x="2184548" y="7405"/>
                </a:lnTo>
              </a:path>
            </a:pathLst>
          </a:custGeom>
          <a:noFill/>
          <a:ln w="76200">
            <a:solidFill>
              <a:srgbClr val="FFFFFF"/>
            </a:solidFill>
            <a:prstDash val="solid"/>
            <a:headEnd type="none"/>
            <a:tailEnd type="none"/>
          </a:ln>
        </p:spPr>
      </p:sp>
      <p:sp>
        <p:nvSpPr>
          <p:cNvPr id="6" name="Text 2"/>
          <p:cNvSpPr/>
          <p:nvPr/>
        </p:nvSpPr>
        <p:spPr>
          <a:xfrm>
            <a:off x="2902227" y="2123442"/>
            <a:ext cx="3160643" cy="677878"/>
          </a:xfrm>
          <a:prstGeom prst="rect">
            <a:avLst/>
          </a:prstGeom>
          <a:noFill/>
          <a:ln/>
          <a:effectLst>
            <a:outerShdw blurRad="19050" dist="38100" dir="2700000" algn="bl" rotWithShape="0">
              <a:srgbClr val="000000">
                <a:alpha val="100000"/>
              </a:srgbClr>
            </a:outerShdw>
          </a:effectLst>
        </p:spPr>
        <p:txBody>
          <a:bodyPr wrap="square" lIns="95250" tIns="95250" rIns="95250" bIns="95250" rtlCol="0" anchor="t">
            <a:spAutoFit/>
          </a:bodyPr>
          <a:lstStyle/>
          <a:p>
            <a:pPr>
              <a:lnSpc>
                <a:spcPct val="150000"/>
              </a:lnSpc>
              <a:spcBef>
                <a:spcPts val="375"/>
              </a:spcBef>
            </a:pPr>
            <a:r>
              <a:rPr lang="en-US" sz="2400" b="1" dirty="0" smtClean="0">
                <a:solidFill>
                  <a:srgbClr val="58BDE9"/>
                </a:solidFill>
                <a:latin typeface="Arial" pitchFamily="34" charset="0"/>
                <a:ea typeface="Arial" pitchFamily="34" charset="-122"/>
                <a:cs typeface="Arial" pitchFamily="34" charset="-120"/>
              </a:rPr>
              <a:t>INTRODUCTION</a:t>
            </a:r>
            <a:endParaRPr lang="en-US" sz="2400" b="1" dirty="0">
              <a:solidFill>
                <a:srgbClr val="58BDE9"/>
              </a:solidFill>
              <a:latin typeface="Arial" pitchFamily="34" charset="0"/>
              <a:ea typeface="Arial" pitchFamily="34" charset="-122"/>
              <a:cs typeface="Arial" pitchFamily="34" charset="-12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Image 0" descr="/uploadFile/139_4.png"/>
          <p:cNvPicPr>
            <a:picLocks noChangeAspect="1"/>
          </p:cNvPicPr>
          <p:nvPr/>
        </p:nvPicPr>
        <p:blipFill>
          <a:blip r:embed="rId4"/>
          <a:stretch>
            <a:fillRect/>
          </a:stretch>
        </p:blipFill>
        <p:spPr>
          <a:xfrm>
            <a:off x="143894" y="100070"/>
            <a:ext cx="1951686" cy="1377962"/>
          </a:xfrm>
          <a:prstGeom prst="rect">
            <a:avLst/>
          </a:prstGeom>
        </p:spPr>
      </p:pic>
      <p:sp>
        <p:nvSpPr>
          <p:cNvPr id="4" name="Text 1"/>
          <p:cNvSpPr/>
          <p:nvPr/>
        </p:nvSpPr>
        <p:spPr>
          <a:xfrm>
            <a:off x="1119737" y="1573252"/>
            <a:ext cx="7554280" cy="3113481"/>
          </a:xfrm>
          <a:prstGeom prst="rect">
            <a:avLst/>
          </a:prstGeom>
          <a:noFill/>
          <a:ln/>
        </p:spPr>
        <p:txBody>
          <a:bodyPr wrap="square" lIns="95250" tIns="95250" rIns="95250" bIns="95250" rtlCol="0" anchor="t">
            <a:spAutoFit/>
          </a:bodyPr>
          <a:lstStyle/>
          <a:p>
            <a:pPr algn="just">
              <a:lnSpc>
                <a:spcPct val="150000"/>
              </a:lnSpc>
              <a:spcBef>
                <a:spcPts val="375"/>
              </a:spcBef>
            </a:pPr>
            <a:r>
              <a:rPr lang="fr-FR" sz="1400" b="1" dirty="0" smtClean="0">
                <a:solidFill>
                  <a:srgbClr val="FFFFFF"/>
                </a:solidFill>
                <a:latin typeface="Times New Roman" panose="02020603050405020304" pitchFamily="18" charset="0"/>
                <a:ea typeface="Arial" pitchFamily="34" charset="-122"/>
                <a:cs typeface="Times New Roman" panose="02020603050405020304" pitchFamily="18" charset="0"/>
              </a:rPr>
              <a:t>	Dans </a:t>
            </a:r>
            <a:r>
              <a:rPr lang="fr-FR" sz="1400" b="1" dirty="0">
                <a:solidFill>
                  <a:srgbClr val="FFFFFF"/>
                </a:solidFill>
                <a:latin typeface="Times New Roman" panose="02020603050405020304" pitchFamily="18" charset="0"/>
                <a:ea typeface="Arial" pitchFamily="34" charset="-122"/>
                <a:cs typeface="Times New Roman" panose="02020603050405020304" pitchFamily="18" charset="0"/>
              </a:rPr>
              <a:t>un monde de plus en plus connecté, la gestion et la sécurisation des réseaux informatiques sont devenues des enjeux cruciaux. Les protocoles Telnet et SSH sont deux des méthodes les plus courantes pour accéder à distance aux équipements réseau. Cependant, alors que Telnet offre une interface simple, il présente des failles de sécurité majeures, car il transmet les données en clair. En revanche, SSH (Secure Shell) offre une connexion sécurisée grâce à un chiffrement robuste. </a:t>
            </a:r>
            <a:endParaRPr lang="fr-FR" sz="1400" b="1" dirty="0" smtClean="0">
              <a:solidFill>
                <a:srgbClr val="FFFFFF"/>
              </a:solidFill>
              <a:latin typeface="Times New Roman" panose="02020603050405020304" pitchFamily="18" charset="0"/>
              <a:ea typeface="Arial" pitchFamily="34" charset="-122"/>
              <a:cs typeface="Times New Roman" panose="02020603050405020304" pitchFamily="18" charset="0"/>
            </a:endParaRPr>
          </a:p>
          <a:p>
            <a:pPr algn="just">
              <a:lnSpc>
                <a:spcPct val="150000"/>
              </a:lnSpc>
              <a:spcBef>
                <a:spcPts val="375"/>
              </a:spcBef>
            </a:pPr>
            <a:r>
              <a:rPr lang="fr-FR" sz="1400" b="1" dirty="0" smtClean="0">
                <a:solidFill>
                  <a:srgbClr val="FFFFFF"/>
                </a:solidFill>
                <a:latin typeface="Times New Roman" panose="02020603050405020304" pitchFamily="18" charset="0"/>
                <a:ea typeface="Arial" pitchFamily="34" charset="-122"/>
                <a:cs typeface="Times New Roman" panose="02020603050405020304" pitchFamily="18" charset="0"/>
              </a:rPr>
              <a:t>	Ce </a:t>
            </a:r>
            <a:r>
              <a:rPr lang="fr-FR" sz="1400" b="1" dirty="0">
                <a:solidFill>
                  <a:srgbClr val="FFFFFF"/>
                </a:solidFill>
                <a:latin typeface="Times New Roman" panose="02020603050405020304" pitchFamily="18" charset="0"/>
                <a:ea typeface="Arial" pitchFamily="34" charset="-122"/>
                <a:cs typeface="Times New Roman" panose="02020603050405020304" pitchFamily="18" charset="0"/>
              </a:rPr>
              <a:t>projet vise à étudier et à mettre en œuvre ces deux protocoles à l'aide de GNS3 et Cisco </a:t>
            </a:r>
            <a:r>
              <a:rPr lang="fr-FR" sz="1400" b="1" dirty="0" err="1">
                <a:solidFill>
                  <a:srgbClr val="FFFFFF"/>
                </a:solidFill>
                <a:latin typeface="Times New Roman" panose="02020603050405020304" pitchFamily="18" charset="0"/>
                <a:ea typeface="Arial" pitchFamily="34" charset="-122"/>
                <a:cs typeface="Times New Roman" panose="02020603050405020304" pitchFamily="18" charset="0"/>
              </a:rPr>
              <a:t>Packet</a:t>
            </a:r>
            <a:r>
              <a:rPr lang="fr-FR" sz="1400" b="1" dirty="0">
                <a:solidFill>
                  <a:srgbClr val="FFFFFF"/>
                </a:solidFill>
                <a:latin typeface="Times New Roman" panose="02020603050405020304" pitchFamily="18" charset="0"/>
                <a:ea typeface="Arial" pitchFamily="34" charset="-122"/>
                <a:cs typeface="Times New Roman" panose="02020603050405020304" pitchFamily="18" charset="0"/>
              </a:rPr>
              <a:t> Tracer, afin de comprendre leurs différences, leurs avantages et leurs inconvénients, tout en abordant les enjeux de sécurité associés.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016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275459" y="1143030"/>
            <a:ext cx="182880" cy="182880"/>
          </a:xfrm>
          <a:custGeom>
            <a:avLst/>
            <a:gdLst/>
            <a:ahLst/>
            <a:cxnLst/>
            <a:rect l="l" t="t" r="r" b="b"/>
            <a:pathLst>
              <a:path w="182880" h="182880">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EC236E"/>
          </a:solidFill>
          <a:ln/>
        </p:spPr>
      </p:sp>
      <p:sp>
        <p:nvSpPr>
          <p:cNvPr id="3" name="Shape 1"/>
          <p:cNvSpPr/>
          <p:nvPr/>
        </p:nvSpPr>
        <p:spPr>
          <a:xfrm>
            <a:off x="275459" y="1611182"/>
            <a:ext cx="182880" cy="182880"/>
          </a:xfrm>
          <a:custGeom>
            <a:avLst/>
            <a:gdLst/>
            <a:ahLst/>
            <a:cxnLst/>
            <a:rect l="l" t="t" r="r" b="b"/>
            <a:pathLst>
              <a:path w="182880" h="182880">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57B927"/>
          </a:solidFill>
          <a:ln/>
        </p:spPr>
      </p:sp>
      <p:sp>
        <p:nvSpPr>
          <p:cNvPr id="4" name="Shape 2"/>
          <p:cNvSpPr/>
          <p:nvPr/>
        </p:nvSpPr>
        <p:spPr>
          <a:xfrm>
            <a:off x="275459" y="2591899"/>
            <a:ext cx="182880" cy="182880"/>
          </a:xfrm>
          <a:custGeom>
            <a:avLst/>
            <a:gdLst/>
            <a:ahLst/>
            <a:cxnLst/>
            <a:rect l="l" t="t" r="r" b="b"/>
            <a:pathLst>
              <a:path w="182880" h="182880">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42BACA"/>
          </a:solidFill>
          <a:ln/>
        </p:spPr>
      </p:sp>
      <p:sp>
        <p:nvSpPr>
          <p:cNvPr id="5" name="Shape 3"/>
          <p:cNvSpPr/>
          <p:nvPr/>
        </p:nvSpPr>
        <p:spPr>
          <a:xfrm>
            <a:off x="275459" y="2190409"/>
            <a:ext cx="182880" cy="182880"/>
          </a:xfrm>
          <a:custGeom>
            <a:avLst/>
            <a:gdLst/>
            <a:ahLst/>
            <a:cxnLst/>
            <a:rect l="l" t="t" r="r" b="b"/>
            <a:pathLst>
              <a:path w="182880" h="182880">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FFC000"/>
          </a:solidFill>
          <a:ln/>
        </p:spPr>
      </p:sp>
      <p:pic>
        <p:nvPicPr>
          <p:cNvPr id="6" name="Image 0" descr="/uploadFile/139_8.png"/>
          <p:cNvPicPr>
            <a:picLocks noChangeAspect="1"/>
          </p:cNvPicPr>
          <p:nvPr/>
        </p:nvPicPr>
        <p:blipFill>
          <a:blip r:embed="rId4"/>
          <a:srcRect l="23118" r="23118"/>
          <a:stretch/>
        </p:blipFill>
        <p:spPr>
          <a:xfrm>
            <a:off x="7006785" y="1383241"/>
            <a:ext cx="1845465" cy="2568284"/>
          </a:xfrm>
          <a:prstGeom prst="rect">
            <a:avLst/>
          </a:prstGeom>
        </p:spPr>
      </p:pic>
      <p:sp>
        <p:nvSpPr>
          <p:cNvPr id="7" name="Text 4"/>
          <p:cNvSpPr/>
          <p:nvPr/>
        </p:nvSpPr>
        <p:spPr>
          <a:xfrm>
            <a:off x="522347" y="1017481"/>
            <a:ext cx="6337414" cy="490327"/>
          </a:xfrm>
          <a:prstGeom prst="rect">
            <a:avLst/>
          </a:prstGeom>
          <a:noFill/>
          <a:ln/>
        </p:spPr>
        <p:txBody>
          <a:bodyPr wrap="square" lIns="95250" tIns="95250" rIns="95250" bIns="95250" rtlCol="0" anchor="t">
            <a:spAutoFit/>
          </a:bodyPr>
          <a:lstStyle/>
          <a:p>
            <a:pPr>
              <a:lnSpc>
                <a:spcPct val="80000"/>
              </a:lnSpc>
              <a:spcBef>
                <a:spcPts val="375"/>
              </a:spcBef>
            </a:pPr>
            <a:r>
              <a:rPr lang="fr-FR" sz="1200" b="1" dirty="0">
                <a:solidFill>
                  <a:srgbClr val="EC236E"/>
                </a:solidFill>
                <a:uFill>
                  <a:solidFill>
                    <a:srgbClr val="EC236E"/>
                  </a:solidFill>
                </a:uFill>
                <a:latin typeface="Arial" pitchFamily="34" charset="0"/>
                <a:ea typeface="Arial" pitchFamily="34" charset="-122"/>
                <a:cs typeface="Arial" pitchFamily="34" charset="-120"/>
              </a:rPr>
              <a:t>Comprendre le fonctionnement des protocoles Telnet et SSH au niveau des couches OSI.</a:t>
            </a:r>
            <a:endParaRPr lang="en-US" sz="1500" dirty="0"/>
          </a:p>
        </p:txBody>
      </p:sp>
      <p:sp>
        <p:nvSpPr>
          <p:cNvPr id="9" name="Text 6"/>
          <p:cNvSpPr/>
          <p:nvPr/>
        </p:nvSpPr>
        <p:spPr>
          <a:xfrm>
            <a:off x="522347" y="1485634"/>
            <a:ext cx="6337414" cy="490327"/>
          </a:xfrm>
          <a:prstGeom prst="rect">
            <a:avLst/>
          </a:prstGeom>
          <a:noFill/>
          <a:ln/>
        </p:spPr>
        <p:txBody>
          <a:bodyPr wrap="square" lIns="95250" tIns="95250" rIns="95250" bIns="95250" rtlCol="0" anchor="t">
            <a:spAutoFit/>
          </a:bodyPr>
          <a:lstStyle/>
          <a:p>
            <a:pPr>
              <a:lnSpc>
                <a:spcPct val="80000"/>
              </a:lnSpc>
              <a:spcBef>
                <a:spcPts val="375"/>
              </a:spcBef>
            </a:pPr>
            <a:r>
              <a:rPr lang="fr-FR" sz="1200" b="1" dirty="0">
                <a:solidFill>
                  <a:srgbClr val="57B927"/>
                </a:solidFill>
                <a:uFill>
                  <a:solidFill>
                    <a:srgbClr val="57B927"/>
                  </a:solidFill>
                </a:uFill>
                <a:latin typeface="Arial" pitchFamily="34" charset="0"/>
                <a:ea typeface="Arial" pitchFamily="34" charset="-122"/>
                <a:cs typeface="Arial" pitchFamily="34" charset="-120"/>
              </a:rPr>
              <a:t>Configurer et tester Telnet et SSH sur des routeurs et des commutateurs virtuels dans GNS3 et Cisco </a:t>
            </a:r>
            <a:r>
              <a:rPr lang="fr-FR" sz="1200" b="1" dirty="0" err="1">
                <a:solidFill>
                  <a:srgbClr val="57B927"/>
                </a:solidFill>
                <a:uFill>
                  <a:solidFill>
                    <a:srgbClr val="57B927"/>
                  </a:solidFill>
                </a:uFill>
                <a:latin typeface="Arial" pitchFamily="34" charset="0"/>
                <a:ea typeface="Arial" pitchFamily="34" charset="-122"/>
                <a:cs typeface="Arial" pitchFamily="34" charset="-120"/>
              </a:rPr>
              <a:t>Packet</a:t>
            </a:r>
            <a:r>
              <a:rPr lang="fr-FR" sz="1200" b="1" dirty="0">
                <a:solidFill>
                  <a:srgbClr val="57B927"/>
                </a:solidFill>
                <a:uFill>
                  <a:solidFill>
                    <a:srgbClr val="57B927"/>
                  </a:solidFill>
                </a:uFill>
                <a:latin typeface="Arial" pitchFamily="34" charset="0"/>
                <a:ea typeface="Arial" pitchFamily="34" charset="-122"/>
                <a:cs typeface="Arial" pitchFamily="34" charset="-120"/>
              </a:rPr>
              <a:t> Tracer.</a:t>
            </a:r>
            <a:endParaRPr lang="en-US" sz="1500" dirty="0"/>
          </a:p>
        </p:txBody>
      </p:sp>
      <p:sp>
        <p:nvSpPr>
          <p:cNvPr id="11" name="Text 8"/>
          <p:cNvSpPr/>
          <p:nvPr/>
        </p:nvSpPr>
        <p:spPr>
          <a:xfrm>
            <a:off x="522347" y="2131120"/>
            <a:ext cx="6337414" cy="340093"/>
          </a:xfrm>
          <a:prstGeom prst="rect">
            <a:avLst/>
          </a:prstGeom>
          <a:noFill/>
          <a:ln/>
        </p:spPr>
        <p:txBody>
          <a:bodyPr wrap="square" lIns="95250" tIns="95250" rIns="95250" bIns="95250" rtlCol="0" anchor="t">
            <a:spAutoFit/>
          </a:bodyPr>
          <a:lstStyle/>
          <a:p>
            <a:pPr>
              <a:lnSpc>
                <a:spcPct val="80000"/>
              </a:lnSpc>
              <a:spcBef>
                <a:spcPts val="375"/>
              </a:spcBef>
            </a:pPr>
            <a:r>
              <a:rPr lang="fr-FR" sz="1200" b="1" dirty="0">
                <a:solidFill>
                  <a:srgbClr val="FFC000"/>
                </a:solidFill>
                <a:uFill>
                  <a:solidFill>
                    <a:srgbClr val="881259"/>
                  </a:solidFill>
                </a:uFill>
                <a:latin typeface="Arial" pitchFamily="34" charset="0"/>
                <a:ea typeface="Arial" pitchFamily="34" charset="-122"/>
                <a:cs typeface="Arial" pitchFamily="34" charset="-120"/>
              </a:rPr>
              <a:t>Comparer les performances et la sécurité de Telnet et SSH</a:t>
            </a:r>
            <a:r>
              <a:rPr lang="fr-FR" sz="1200" b="1" dirty="0" smtClean="0">
                <a:solidFill>
                  <a:srgbClr val="FFC000"/>
                </a:solidFill>
                <a:uFill>
                  <a:solidFill>
                    <a:srgbClr val="881259"/>
                  </a:solidFill>
                </a:uFill>
                <a:latin typeface="Arial" pitchFamily="34" charset="0"/>
                <a:ea typeface="Arial" pitchFamily="34" charset="-122"/>
                <a:cs typeface="Arial" pitchFamily="34" charset="-120"/>
              </a:rPr>
              <a:t>.</a:t>
            </a:r>
            <a:endParaRPr lang="en-US" sz="1500" dirty="0">
              <a:solidFill>
                <a:srgbClr val="FFC000"/>
              </a:solidFill>
            </a:endParaRPr>
          </a:p>
        </p:txBody>
      </p:sp>
      <p:sp>
        <p:nvSpPr>
          <p:cNvPr id="13" name="Text 10"/>
          <p:cNvSpPr/>
          <p:nvPr/>
        </p:nvSpPr>
        <p:spPr>
          <a:xfrm>
            <a:off x="522347" y="2533589"/>
            <a:ext cx="6337414" cy="342594"/>
          </a:xfrm>
          <a:prstGeom prst="rect">
            <a:avLst/>
          </a:prstGeom>
          <a:noFill/>
          <a:ln/>
        </p:spPr>
        <p:txBody>
          <a:bodyPr wrap="square" lIns="95250" tIns="95250" rIns="95250" bIns="95250" rtlCol="0" anchor="t">
            <a:spAutoFit/>
          </a:bodyPr>
          <a:lstStyle/>
          <a:p>
            <a:pPr>
              <a:lnSpc>
                <a:spcPct val="80000"/>
              </a:lnSpc>
              <a:spcBef>
                <a:spcPts val="375"/>
              </a:spcBef>
            </a:pPr>
            <a:r>
              <a:rPr lang="fr-FR" sz="1200" b="1" dirty="0">
                <a:solidFill>
                  <a:srgbClr val="42BACA"/>
                </a:solidFill>
                <a:uFill>
                  <a:solidFill>
                    <a:srgbClr val="42BACA"/>
                  </a:solidFill>
                </a:uFill>
                <a:latin typeface="Arial" pitchFamily="34" charset="0"/>
                <a:ea typeface="Arial" pitchFamily="34" charset="-122"/>
                <a:cs typeface="Arial" pitchFamily="34" charset="-120"/>
              </a:rPr>
              <a:t>Intégrer les services DNS et DHCP pour une configuration réseau plus réaliste.</a:t>
            </a:r>
            <a:endParaRPr lang="en-US" sz="1500" dirty="0"/>
          </a:p>
        </p:txBody>
      </p:sp>
      <p:sp>
        <p:nvSpPr>
          <p:cNvPr id="15" name="Text 12"/>
          <p:cNvSpPr/>
          <p:nvPr/>
        </p:nvSpPr>
        <p:spPr>
          <a:xfrm>
            <a:off x="685591" y="184682"/>
            <a:ext cx="7772819" cy="597023"/>
          </a:xfrm>
          <a:prstGeom prst="rect">
            <a:avLst/>
          </a:prstGeom>
          <a:noFill/>
          <a:ln/>
          <a:effectLst>
            <a:outerShdw blurRad="19050" dist="38100" dir="2700000" algn="bl" rotWithShape="0">
              <a:srgbClr val="000000">
                <a:alpha val="100000"/>
              </a:srgbClr>
            </a:outerShdw>
          </a:effectLst>
        </p:spPr>
        <p:txBody>
          <a:bodyPr wrap="square" lIns="95250" tIns="95250" rIns="95250" bIns="95250" rtlCol="0" anchor="t">
            <a:spAutoFit/>
          </a:bodyPr>
          <a:lstStyle/>
          <a:p>
            <a:pPr algn="ctr">
              <a:lnSpc>
                <a:spcPct val="150000"/>
              </a:lnSpc>
              <a:spcBef>
                <a:spcPts val="375"/>
              </a:spcBef>
            </a:pPr>
            <a:r>
              <a:rPr lang="en-US" sz="2000" b="1" dirty="0" smtClean="0">
                <a:solidFill>
                  <a:srgbClr val="58BDE9"/>
                </a:solidFill>
                <a:latin typeface="Arial" pitchFamily="34" charset="0"/>
                <a:cs typeface="Arial" pitchFamily="34" charset="-120"/>
              </a:rPr>
              <a:t>OBJECTIFS</a:t>
            </a:r>
            <a:endParaRPr lang="en-US" sz="2000" b="1" dirty="0">
              <a:solidFill>
                <a:srgbClr val="58BDE9"/>
              </a:solidFill>
              <a:latin typeface="Arial" pitchFamily="34" charset="0"/>
              <a:cs typeface="Arial" pitchFamily="34" charset="-120"/>
            </a:endParaRPr>
          </a:p>
        </p:txBody>
      </p:sp>
      <p:sp>
        <p:nvSpPr>
          <p:cNvPr id="16" name="Shape 13"/>
          <p:cNvSpPr/>
          <p:nvPr/>
        </p:nvSpPr>
        <p:spPr>
          <a:xfrm>
            <a:off x="522347" y="847987"/>
            <a:ext cx="8261978" cy="0"/>
          </a:xfrm>
          <a:custGeom>
            <a:avLst/>
            <a:gdLst/>
            <a:ahLst/>
            <a:cxnLst/>
            <a:rect l="l" t="t" r="r" b="b"/>
            <a:pathLst>
              <a:path w="8261978">
                <a:moveTo>
                  <a:pt x="0" y="0"/>
                </a:moveTo>
                <a:lnTo>
                  <a:pt x="8261978" y="0"/>
                </a:lnTo>
              </a:path>
            </a:pathLst>
          </a:custGeom>
          <a:noFill/>
          <a:ln w="19050">
            <a:solidFill>
              <a:srgbClr val="FFFFFF"/>
            </a:solidFill>
            <a:prstDash val="solid"/>
            <a:headEnd type="none"/>
            <a:tailEnd type="none"/>
          </a:ln>
        </p:spPr>
      </p:sp>
      <p:sp>
        <p:nvSpPr>
          <p:cNvPr id="17" name="Shape 14"/>
          <p:cNvSpPr/>
          <p:nvPr/>
        </p:nvSpPr>
        <p:spPr>
          <a:xfrm>
            <a:off x="7006785" y="4290826"/>
            <a:ext cx="1894262" cy="0"/>
          </a:xfrm>
          <a:custGeom>
            <a:avLst/>
            <a:gdLst/>
            <a:ahLst/>
            <a:cxnLst/>
            <a:rect l="l" t="t" r="r" b="b"/>
            <a:pathLst>
              <a:path w="1894262">
                <a:moveTo>
                  <a:pt x="0" y="0"/>
                </a:moveTo>
                <a:lnTo>
                  <a:pt x="1894262" y="0"/>
                </a:lnTo>
              </a:path>
            </a:pathLst>
          </a:custGeom>
          <a:noFill/>
          <a:ln w="19050">
            <a:solidFill>
              <a:srgbClr val="FFFFFF"/>
            </a:solidFill>
            <a:prstDash val="solid"/>
            <a:headEnd type="none"/>
            <a:tailEnd type="none"/>
          </a:ln>
        </p:spPr>
      </p:sp>
      <p:sp>
        <p:nvSpPr>
          <p:cNvPr id="18" name="Shape 0"/>
          <p:cNvSpPr/>
          <p:nvPr/>
        </p:nvSpPr>
        <p:spPr>
          <a:xfrm>
            <a:off x="268835" y="3064594"/>
            <a:ext cx="182880" cy="182880"/>
          </a:xfrm>
          <a:custGeom>
            <a:avLst/>
            <a:gdLst/>
            <a:ahLst/>
            <a:cxnLst/>
            <a:rect l="l" t="t" r="r" b="b"/>
            <a:pathLst>
              <a:path w="182880" h="182880">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EC236E"/>
          </a:solidFill>
          <a:ln/>
        </p:spPr>
      </p:sp>
      <p:sp>
        <p:nvSpPr>
          <p:cNvPr id="19" name="Text 4"/>
          <p:cNvSpPr/>
          <p:nvPr/>
        </p:nvSpPr>
        <p:spPr>
          <a:xfrm>
            <a:off x="515723" y="2998679"/>
            <a:ext cx="6337414" cy="342594"/>
          </a:xfrm>
          <a:prstGeom prst="rect">
            <a:avLst/>
          </a:prstGeom>
          <a:noFill/>
          <a:ln/>
        </p:spPr>
        <p:txBody>
          <a:bodyPr wrap="square" lIns="95250" tIns="95250" rIns="95250" bIns="95250" rtlCol="0" anchor="t">
            <a:spAutoFit/>
          </a:bodyPr>
          <a:lstStyle/>
          <a:p>
            <a:pPr>
              <a:lnSpc>
                <a:spcPct val="80000"/>
              </a:lnSpc>
              <a:spcBef>
                <a:spcPts val="375"/>
              </a:spcBef>
            </a:pPr>
            <a:r>
              <a:rPr lang="fr-FR" sz="1200" b="1" dirty="0">
                <a:solidFill>
                  <a:srgbClr val="EC236E"/>
                </a:solidFill>
                <a:uFill>
                  <a:solidFill>
                    <a:srgbClr val="EC236E"/>
                  </a:solidFill>
                </a:uFill>
                <a:latin typeface="Arial" pitchFamily="34" charset="0"/>
                <a:ea typeface="Arial" pitchFamily="34" charset="-122"/>
                <a:cs typeface="Arial" pitchFamily="34" charset="-120"/>
              </a:rPr>
              <a:t>Documenter l'ensemble du processus, des configurations aux résultats obtenus.</a:t>
            </a:r>
            <a:endParaRPr lang="en-US" sz="1500" dirty="0"/>
          </a:p>
        </p:txBody>
      </p:sp>
      <p:sp>
        <p:nvSpPr>
          <p:cNvPr id="22" name="Shape 3"/>
          <p:cNvSpPr/>
          <p:nvPr/>
        </p:nvSpPr>
        <p:spPr>
          <a:xfrm>
            <a:off x="268835" y="3469243"/>
            <a:ext cx="182880" cy="182880"/>
          </a:xfrm>
          <a:custGeom>
            <a:avLst/>
            <a:gdLst/>
            <a:ahLst/>
            <a:cxnLst/>
            <a:rect l="l" t="t" r="r" b="b"/>
            <a:pathLst>
              <a:path w="182880" h="182880">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FFC000"/>
          </a:solidFill>
          <a:ln/>
        </p:spPr>
      </p:sp>
      <p:sp>
        <p:nvSpPr>
          <p:cNvPr id="23" name="Text 8"/>
          <p:cNvSpPr/>
          <p:nvPr/>
        </p:nvSpPr>
        <p:spPr>
          <a:xfrm>
            <a:off x="515723" y="3409954"/>
            <a:ext cx="6337414" cy="490327"/>
          </a:xfrm>
          <a:prstGeom prst="rect">
            <a:avLst/>
          </a:prstGeom>
          <a:noFill/>
          <a:ln/>
        </p:spPr>
        <p:txBody>
          <a:bodyPr wrap="square" lIns="95250" tIns="95250" rIns="95250" bIns="95250" rtlCol="0" anchor="t">
            <a:spAutoFit/>
          </a:bodyPr>
          <a:lstStyle/>
          <a:p>
            <a:pPr>
              <a:lnSpc>
                <a:spcPct val="80000"/>
              </a:lnSpc>
              <a:spcBef>
                <a:spcPts val="375"/>
              </a:spcBef>
            </a:pPr>
            <a:r>
              <a:rPr lang="fr-FR" sz="1200" b="1" dirty="0">
                <a:solidFill>
                  <a:srgbClr val="FFC000"/>
                </a:solidFill>
                <a:uFill>
                  <a:solidFill>
                    <a:srgbClr val="881259"/>
                  </a:solidFill>
                </a:uFill>
                <a:latin typeface="Arial" pitchFamily="34" charset="0"/>
                <a:ea typeface="Arial" pitchFamily="34" charset="-122"/>
                <a:cs typeface="Arial" pitchFamily="34" charset="-120"/>
              </a:rPr>
              <a:t>Mettre en évidence les vulnérabilités de Telnet et les mécanismes de sécurité de SSH.</a:t>
            </a:r>
            <a:endParaRPr lang="en-US" sz="1500" dirty="0">
              <a:solidFill>
                <a:srgbClr val="FFC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50398" y="151993"/>
            <a:ext cx="6909224" cy="677878"/>
          </a:xfrm>
          <a:prstGeom prst="rect">
            <a:avLst/>
          </a:prstGeom>
          <a:noFill/>
          <a:ln/>
          <a:effectLst>
            <a:outerShdw blurRad="19050" dist="38100" dir="2700000" algn="bl" rotWithShape="0">
              <a:srgbClr val="000000">
                <a:alpha val="100000"/>
              </a:srgbClr>
            </a:outerShdw>
          </a:effectLst>
        </p:spPr>
        <p:txBody>
          <a:bodyPr wrap="square" lIns="95250" tIns="95250" rIns="95250" bIns="95250" rtlCol="0" anchor="t">
            <a:spAutoFit/>
          </a:bodyPr>
          <a:lstStyle/>
          <a:p>
            <a:pPr algn="ctr">
              <a:lnSpc>
                <a:spcPct val="150000"/>
              </a:lnSpc>
              <a:spcBef>
                <a:spcPts val="375"/>
              </a:spcBef>
            </a:pPr>
            <a:r>
              <a:rPr lang="en-US" sz="2400" b="1" dirty="0" smtClean="0">
                <a:solidFill>
                  <a:srgbClr val="58BDE9"/>
                </a:solidFill>
                <a:latin typeface="Arial" pitchFamily="34" charset="0"/>
                <a:cs typeface="Arial" pitchFamily="34" charset="-120"/>
              </a:rPr>
              <a:t>TECHNOLOGIES UTILISÉS</a:t>
            </a:r>
            <a:endParaRPr lang="en-US" sz="2400" b="1" dirty="0">
              <a:solidFill>
                <a:srgbClr val="58BDE9"/>
              </a:solidFill>
              <a:latin typeface="Arial" pitchFamily="34" charset="0"/>
              <a:cs typeface="Arial" pitchFamily="34" charset="-120"/>
            </a:endParaRPr>
          </a:p>
        </p:txBody>
      </p:sp>
      <p:sp>
        <p:nvSpPr>
          <p:cNvPr id="3" name="Shape 1"/>
          <p:cNvSpPr/>
          <p:nvPr/>
        </p:nvSpPr>
        <p:spPr>
          <a:xfrm>
            <a:off x="522347" y="847987"/>
            <a:ext cx="8261978" cy="0"/>
          </a:xfrm>
          <a:custGeom>
            <a:avLst/>
            <a:gdLst/>
            <a:ahLst/>
            <a:cxnLst/>
            <a:rect l="l" t="t" r="r" b="b"/>
            <a:pathLst>
              <a:path w="8261978">
                <a:moveTo>
                  <a:pt x="0" y="0"/>
                </a:moveTo>
                <a:lnTo>
                  <a:pt x="8261978" y="0"/>
                </a:lnTo>
              </a:path>
            </a:pathLst>
          </a:custGeom>
          <a:noFill/>
          <a:ln w="19050">
            <a:solidFill>
              <a:srgbClr val="FFFFFF"/>
            </a:solidFill>
            <a:prstDash val="solid"/>
            <a:headEnd type="none"/>
            <a:tailEnd type="none"/>
          </a:ln>
        </p:spPr>
      </p:sp>
      <p:pic>
        <p:nvPicPr>
          <p:cNvPr id="4" name="Image 0" descr="/uploadFile/139_9.png"/>
          <p:cNvPicPr>
            <a:picLocks noChangeAspect="1"/>
          </p:cNvPicPr>
          <p:nvPr/>
        </p:nvPicPr>
        <p:blipFill>
          <a:blip r:embed="rId4"/>
          <a:stretch>
            <a:fillRect/>
          </a:stretch>
        </p:blipFill>
        <p:spPr>
          <a:xfrm>
            <a:off x="3225693" y="1473634"/>
            <a:ext cx="2505735" cy="1013669"/>
          </a:xfrm>
          <a:prstGeom prst="rect">
            <a:avLst/>
          </a:prstGeom>
        </p:spPr>
      </p:pic>
      <p:sp>
        <p:nvSpPr>
          <p:cNvPr id="5" name="Text 2"/>
          <p:cNvSpPr/>
          <p:nvPr/>
        </p:nvSpPr>
        <p:spPr>
          <a:xfrm>
            <a:off x="397152" y="1028712"/>
            <a:ext cx="3633354" cy="342594"/>
          </a:xfrm>
          <a:prstGeom prst="rect">
            <a:avLst/>
          </a:prstGeom>
          <a:noFill/>
          <a:ln/>
          <a:effectLst>
            <a:outerShdw blurRad="19050" dist="38100" dir="2700000" algn="bl" rotWithShape="0">
              <a:srgbClr val="000000">
                <a:alpha val="100000"/>
              </a:srgbClr>
            </a:outerShdw>
          </a:effectLst>
        </p:spPr>
        <p:txBody>
          <a:bodyPr wrap="square" lIns="95250" tIns="95250" rIns="95250" bIns="95250" rtlCol="0" anchor="t">
            <a:spAutoFit/>
          </a:bodyPr>
          <a:lstStyle/>
          <a:p>
            <a:pPr>
              <a:lnSpc>
                <a:spcPct val="80000"/>
              </a:lnSpc>
              <a:spcBef>
                <a:spcPts val="375"/>
              </a:spcBef>
            </a:pPr>
            <a:r>
              <a:rPr lang="fr-FR" sz="1200" b="1" dirty="0" smtClean="0">
                <a:solidFill>
                  <a:srgbClr val="00B0F0"/>
                </a:solidFill>
                <a:latin typeface="Arial" pitchFamily="34" charset="0"/>
                <a:ea typeface="Arial" pitchFamily="34" charset="-122"/>
                <a:cs typeface="Arial" pitchFamily="34" charset="-120"/>
              </a:rPr>
              <a:t>GNS3</a:t>
            </a:r>
            <a:endParaRPr lang="en-US" sz="1500" dirty="0"/>
          </a:p>
        </p:txBody>
      </p:sp>
      <p:sp>
        <p:nvSpPr>
          <p:cNvPr id="6" name="Text 3"/>
          <p:cNvSpPr/>
          <p:nvPr/>
        </p:nvSpPr>
        <p:spPr>
          <a:xfrm>
            <a:off x="397152" y="1299169"/>
            <a:ext cx="3264914" cy="600934"/>
          </a:xfrm>
          <a:prstGeom prst="rect">
            <a:avLst/>
          </a:prstGeom>
          <a:noFill/>
          <a:ln/>
        </p:spPr>
        <p:txBody>
          <a:bodyPr wrap="square" lIns="95250" tIns="95250" rIns="95250" bIns="95250" rtlCol="0" anchor="t">
            <a:spAutoFit/>
          </a:bodyPr>
          <a:lstStyle/>
          <a:p>
            <a:pPr>
              <a:lnSpc>
                <a:spcPct val="80000"/>
              </a:lnSpc>
              <a:spcBef>
                <a:spcPts val="375"/>
              </a:spcBef>
            </a:pPr>
            <a:r>
              <a:rPr lang="fr-FR" sz="1100" dirty="0" smtClean="0">
                <a:solidFill>
                  <a:srgbClr val="FFFFFF"/>
                </a:solidFill>
                <a:latin typeface="Arial" pitchFamily="34" charset="0"/>
                <a:ea typeface="Arial" pitchFamily="34" charset="-122"/>
                <a:cs typeface="Arial" pitchFamily="34" charset="-120"/>
              </a:rPr>
              <a:t>Simulateur </a:t>
            </a:r>
            <a:r>
              <a:rPr lang="fr-FR" sz="1100" dirty="0">
                <a:solidFill>
                  <a:srgbClr val="FFFFFF"/>
                </a:solidFill>
                <a:latin typeface="Arial" pitchFamily="34" charset="0"/>
                <a:ea typeface="Arial" pitchFamily="34" charset="-122"/>
                <a:cs typeface="Arial" pitchFamily="34" charset="-120"/>
              </a:rPr>
              <a:t>de réseau permettant de créer des topologies complexes avec des images IOS de Cisco.</a:t>
            </a:r>
            <a:endParaRPr lang="en-US" sz="1500" dirty="0"/>
          </a:p>
        </p:txBody>
      </p:sp>
      <p:sp>
        <p:nvSpPr>
          <p:cNvPr id="7" name="Text 4"/>
          <p:cNvSpPr/>
          <p:nvPr/>
        </p:nvSpPr>
        <p:spPr>
          <a:xfrm>
            <a:off x="4926614" y="1028712"/>
            <a:ext cx="3823156" cy="342594"/>
          </a:xfrm>
          <a:prstGeom prst="rect">
            <a:avLst/>
          </a:prstGeom>
          <a:noFill/>
          <a:ln/>
          <a:effectLst>
            <a:outerShdw blurRad="19050" dist="38100" dir="2700000" algn="bl" rotWithShape="0">
              <a:srgbClr val="000000">
                <a:alpha val="100000"/>
              </a:srgbClr>
            </a:outerShdw>
          </a:effectLst>
        </p:spPr>
        <p:txBody>
          <a:bodyPr wrap="square" lIns="95250" tIns="95250" rIns="95250" bIns="95250" rtlCol="0" anchor="t">
            <a:spAutoFit/>
          </a:bodyPr>
          <a:lstStyle/>
          <a:p>
            <a:pPr>
              <a:lnSpc>
                <a:spcPct val="80000"/>
              </a:lnSpc>
              <a:spcBef>
                <a:spcPts val="375"/>
              </a:spcBef>
            </a:pPr>
            <a:r>
              <a:rPr lang="fr-FR" sz="1200" b="1" dirty="0">
                <a:solidFill>
                  <a:srgbClr val="00B0F0"/>
                </a:solidFill>
                <a:latin typeface="Arial" pitchFamily="34" charset="0"/>
                <a:ea typeface="Arial" pitchFamily="34" charset="-122"/>
                <a:cs typeface="Arial" pitchFamily="34" charset="-120"/>
              </a:rPr>
              <a:t>Cisco </a:t>
            </a:r>
            <a:r>
              <a:rPr lang="fr-FR" sz="1200" b="1" dirty="0" err="1">
                <a:solidFill>
                  <a:srgbClr val="00B0F0"/>
                </a:solidFill>
                <a:latin typeface="Arial" pitchFamily="34" charset="0"/>
                <a:ea typeface="Arial" pitchFamily="34" charset="-122"/>
                <a:cs typeface="Arial" pitchFamily="34" charset="-120"/>
              </a:rPr>
              <a:t>Packet</a:t>
            </a:r>
            <a:r>
              <a:rPr lang="fr-FR" sz="1200" b="1" dirty="0">
                <a:solidFill>
                  <a:srgbClr val="00B0F0"/>
                </a:solidFill>
                <a:latin typeface="Arial" pitchFamily="34" charset="0"/>
                <a:ea typeface="Arial" pitchFamily="34" charset="-122"/>
                <a:cs typeface="Arial" pitchFamily="34" charset="-120"/>
              </a:rPr>
              <a:t> </a:t>
            </a:r>
            <a:r>
              <a:rPr lang="fr-FR" sz="1200" b="1" dirty="0" smtClean="0">
                <a:solidFill>
                  <a:srgbClr val="00B0F0"/>
                </a:solidFill>
                <a:latin typeface="Arial" pitchFamily="34" charset="0"/>
                <a:ea typeface="Arial" pitchFamily="34" charset="-122"/>
                <a:cs typeface="Arial" pitchFamily="34" charset="-120"/>
              </a:rPr>
              <a:t>Tracer</a:t>
            </a:r>
            <a:endParaRPr lang="en-US" sz="1500" dirty="0"/>
          </a:p>
        </p:txBody>
      </p:sp>
      <p:sp>
        <p:nvSpPr>
          <p:cNvPr id="8" name="Text 5"/>
          <p:cNvSpPr/>
          <p:nvPr/>
        </p:nvSpPr>
        <p:spPr>
          <a:xfrm>
            <a:off x="4926614" y="1287069"/>
            <a:ext cx="3823156" cy="465512"/>
          </a:xfrm>
          <a:prstGeom prst="rect">
            <a:avLst/>
          </a:prstGeom>
          <a:noFill/>
          <a:ln/>
        </p:spPr>
        <p:txBody>
          <a:bodyPr wrap="square" lIns="95250" tIns="95250" rIns="95250" bIns="95250" rtlCol="0" anchor="t">
            <a:spAutoFit/>
          </a:bodyPr>
          <a:lstStyle/>
          <a:p>
            <a:pPr>
              <a:lnSpc>
                <a:spcPct val="80000"/>
              </a:lnSpc>
              <a:spcBef>
                <a:spcPts val="375"/>
              </a:spcBef>
            </a:pPr>
            <a:r>
              <a:rPr lang="fr-FR" sz="1100" dirty="0" smtClean="0">
                <a:solidFill>
                  <a:srgbClr val="FFFFFF"/>
                </a:solidFill>
                <a:latin typeface="Arial" pitchFamily="34" charset="0"/>
                <a:ea typeface="Arial" pitchFamily="34" charset="-122"/>
                <a:cs typeface="Arial" pitchFamily="34" charset="-120"/>
              </a:rPr>
              <a:t>Simulateur </a:t>
            </a:r>
            <a:r>
              <a:rPr lang="fr-FR" sz="1100" dirty="0">
                <a:solidFill>
                  <a:srgbClr val="FFFFFF"/>
                </a:solidFill>
                <a:latin typeface="Arial" pitchFamily="34" charset="0"/>
                <a:ea typeface="Arial" pitchFamily="34" charset="-122"/>
                <a:cs typeface="Arial" pitchFamily="34" charset="-120"/>
              </a:rPr>
              <a:t>de réseau plus simple, idéal pour des topologies plus petites et des exercices de base.</a:t>
            </a:r>
            <a:endParaRPr lang="en-US" sz="1500" dirty="0"/>
          </a:p>
        </p:txBody>
      </p:sp>
      <p:sp>
        <p:nvSpPr>
          <p:cNvPr id="9" name="Text 6"/>
          <p:cNvSpPr/>
          <p:nvPr/>
        </p:nvSpPr>
        <p:spPr>
          <a:xfrm>
            <a:off x="397151" y="2288859"/>
            <a:ext cx="3875519" cy="342594"/>
          </a:xfrm>
          <a:prstGeom prst="rect">
            <a:avLst/>
          </a:prstGeom>
          <a:noFill/>
          <a:ln/>
          <a:effectLst>
            <a:outerShdw blurRad="19050" dist="38100" dir="2700000" algn="bl" rotWithShape="0">
              <a:srgbClr val="000000">
                <a:alpha val="100000"/>
              </a:srgbClr>
            </a:outerShdw>
          </a:effectLst>
        </p:spPr>
        <p:txBody>
          <a:bodyPr wrap="square" lIns="95250" tIns="95250" rIns="95250" bIns="95250" rtlCol="0" anchor="t">
            <a:spAutoFit/>
          </a:bodyPr>
          <a:lstStyle/>
          <a:p>
            <a:pPr>
              <a:lnSpc>
                <a:spcPct val="80000"/>
              </a:lnSpc>
              <a:spcBef>
                <a:spcPts val="375"/>
              </a:spcBef>
            </a:pPr>
            <a:r>
              <a:rPr lang="fr-FR" sz="1200" b="1" dirty="0">
                <a:solidFill>
                  <a:srgbClr val="00B0F0"/>
                </a:solidFill>
                <a:latin typeface="Arial" pitchFamily="34" charset="0"/>
                <a:ea typeface="Arial" pitchFamily="34" charset="-122"/>
                <a:cs typeface="Arial" pitchFamily="34" charset="-120"/>
              </a:rPr>
              <a:t>Protocole </a:t>
            </a:r>
            <a:r>
              <a:rPr lang="fr-FR" sz="1200" b="1" dirty="0" smtClean="0">
                <a:solidFill>
                  <a:srgbClr val="00B0F0"/>
                </a:solidFill>
                <a:latin typeface="Arial" pitchFamily="34" charset="0"/>
                <a:ea typeface="Arial" pitchFamily="34" charset="-122"/>
                <a:cs typeface="Arial" pitchFamily="34" charset="-120"/>
              </a:rPr>
              <a:t>Telnet</a:t>
            </a:r>
            <a:endParaRPr lang="en-US" sz="1500" dirty="0"/>
          </a:p>
        </p:txBody>
      </p:sp>
      <p:sp>
        <p:nvSpPr>
          <p:cNvPr id="10" name="Text 7"/>
          <p:cNvSpPr/>
          <p:nvPr/>
        </p:nvSpPr>
        <p:spPr>
          <a:xfrm>
            <a:off x="397150" y="2618228"/>
            <a:ext cx="3875519" cy="330090"/>
          </a:xfrm>
          <a:prstGeom prst="rect">
            <a:avLst/>
          </a:prstGeom>
          <a:noFill/>
          <a:ln/>
        </p:spPr>
        <p:txBody>
          <a:bodyPr wrap="square" lIns="95250" tIns="95250" rIns="95250" bIns="95250" rtlCol="0" anchor="t">
            <a:spAutoFit/>
          </a:bodyPr>
          <a:lstStyle/>
          <a:p>
            <a:pPr>
              <a:lnSpc>
                <a:spcPct val="80000"/>
              </a:lnSpc>
              <a:spcBef>
                <a:spcPts val="375"/>
              </a:spcBef>
            </a:pPr>
            <a:r>
              <a:rPr lang="fr-FR" sz="1100" dirty="0" smtClean="0">
                <a:solidFill>
                  <a:srgbClr val="FFFFFF"/>
                </a:solidFill>
                <a:latin typeface="Arial" pitchFamily="34" charset="0"/>
                <a:ea typeface="Arial" pitchFamily="34" charset="-122"/>
                <a:cs typeface="Arial" pitchFamily="34" charset="-120"/>
              </a:rPr>
              <a:t>Protocole </a:t>
            </a:r>
            <a:r>
              <a:rPr lang="fr-FR" sz="1100" dirty="0">
                <a:solidFill>
                  <a:srgbClr val="FFFFFF"/>
                </a:solidFill>
                <a:latin typeface="Arial" pitchFamily="34" charset="0"/>
                <a:ea typeface="Arial" pitchFamily="34" charset="-122"/>
                <a:cs typeface="Arial" pitchFamily="34" charset="-120"/>
              </a:rPr>
              <a:t>d'accès distant non sécurisé.</a:t>
            </a:r>
            <a:endParaRPr lang="en-US" sz="1500" dirty="0"/>
          </a:p>
        </p:txBody>
      </p:sp>
      <p:sp>
        <p:nvSpPr>
          <p:cNvPr id="11" name="Text 8"/>
          <p:cNvSpPr/>
          <p:nvPr/>
        </p:nvSpPr>
        <p:spPr>
          <a:xfrm>
            <a:off x="4926614" y="2487303"/>
            <a:ext cx="3875519" cy="342594"/>
          </a:xfrm>
          <a:prstGeom prst="rect">
            <a:avLst/>
          </a:prstGeom>
          <a:noFill/>
          <a:ln/>
          <a:effectLst>
            <a:outerShdw blurRad="19050" dist="38100" dir="2700000" algn="bl" rotWithShape="0">
              <a:srgbClr val="000000">
                <a:alpha val="100000"/>
              </a:srgbClr>
            </a:outerShdw>
          </a:effectLst>
        </p:spPr>
        <p:txBody>
          <a:bodyPr wrap="square" lIns="95250" tIns="95250" rIns="95250" bIns="95250" rtlCol="0" anchor="t">
            <a:spAutoFit/>
          </a:bodyPr>
          <a:lstStyle/>
          <a:p>
            <a:pPr>
              <a:lnSpc>
                <a:spcPct val="80000"/>
              </a:lnSpc>
              <a:spcBef>
                <a:spcPts val="375"/>
              </a:spcBef>
            </a:pPr>
            <a:r>
              <a:rPr lang="fr-FR" sz="1200" b="1" dirty="0">
                <a:solidFill>
                  <a:srgbClr val="00B0F0"/>
                </a:solidFill>
                <a:latin typeface="Arial" pitchFamily="34" charset="0"/>
                <a:ea typeface="Arial" pitchFamily="34" charset="-122"/>
                <a:cs typeface="Arial" pitchFamily="34" charset="-120"/>
              </a:rPr>
              <a:t>Protocole </a:t>
            </a:r>
            <a:r>
              <a:rPr lang="fr-FR" sz="1200" b="1" dirty="0" smtClean="0">
                <a:solidFill>
                  <a:srgbClr val="00B0F0"/>
                </a:solidFill>
                <a:latin typeface="Arial" pitchFamily="34" charset="0"/>
                <a:ea typeface="Arial" pitchFamily="34" charset="-122"/>
                <a:cs typeface="Arial" pitchFamily="34" charset="-120"/>
              </a:rPr>
              <a:t>SSH</a:t>
            </a:r>
            <a:endParaRPr lang="en-US" sz="1500" dirty="0"/>
          </a:p>
        </p:txBody>
      </p:sp>
      <p:sp>
        <p:nvSpPr>
          <p:cNvPr id="12" name="Text 9"/>
          <p:cNvSpPr/>
          <p:nvPr/>
        </p:nvSpPr>
        <p:spPr>
          <a:xfrm>
            <a:off x="4926614" y="2819960"/>
            <a:ext cx="3875519" cy="330090"/>
          </a:xfrm>
          <a:prstGeom prst="rect">
            <a:avLst/>
          </a:prstGeom>
          <a:noFill/>
          <a:ln/>
        </p:spPr>
        <p:txBody>
          <a:bodyPr wrap="square" lIns="95250" tIns="95250" rIns="95250" bIns="95250" rtlCol="0" anchor="t">
            <a:spAutoFit/>
          </a:bodyPr>
          <a:lstStyle/>
          <a:p>
            <a:pPr>
              <a:lnSpc>
                <a:spcPct val="80000"/>
              </a:lnSpc>
              <a:spcBef>
                <a:spcPts val="375"/>
              </a:spcBef>
            </a:pPr>
            <a:r>
              <a:rPr lang="fr-FR" sz="1100" dirty="0" smtClean="0">
                <a:solidFill>
                  <a:srgbClr val="FFFFFF"/>
                </a:solidFill>
                <a:latin typeface="Arial" pitchFamily="34" charset="0"/>
                <a:ea typeface="Arial" pitchFamily="34" charset="-122"/>
                <a:cs typeface="Arial" pitchFamily="34" charset="-120"/>
              </a:rPr>
              <a:t>Protocole </a:t>
            </a:r>
            <a:r>
              <a:rPr lang="fr-FR" sz="1100" dirty="0">
                <a:solidFill>
                  <a:srgbClr val="FFFFFF"/>
                </a:solidFill>
                <a:latin typeface="Arial" pitchFamily="34" charset="0"/>
                <a:ea typeface="Arial" pitchFamily="34" charset="-122"/>
                <a:cs typeface="Arial" pitchFamily="34" charset="-120"/>
              </a:rPr>
              <a:t>d'accès distant sécurisé.</a:t>
            </a:r>
            <a:endParaRPr lang="en-US" sz="1500" dirty="0"/>
          </a:p>
        </p:txBody>
      </p:sp>
      <p:pic>
        <p:nvPicPr>
          <p:cNvPr id="13" name="Image 1" descr="/uploadFile/139_1.png"/>
          <p:cNvPicPr>
            <a:picLocks noChangeAspect="1"/>
          </p:cNvPicPr>
          <p:nvPr/>
        </p:nvPicPr>
        <p:blipFill>
          <a:blip r:embed="rId5"/>
          <a:stretch>
            <a:fillRect/>
          </a:stretch>
        </p:blipFill>
        <p:spPr>
          <a:xfrm>
            <a:off x="467490" y="184682"/>
            <a:ext cx="899511" cy="505579"/>
          </a:xfrm>
          <a:prstGeom prst="rect">
            <a:avLst/>
          </a:prstGeom>
        </p:spPr>
      </p:pic>
      <p:sp>
        <p:nvSpPr>
          <p:cNvPr id="14" name="Text 6"/>
          <p:cNvSpPr/>
          <p:nvPr/>
        </p:nvSpPr>
        <p:spPr>
          <a:xfrm>
            <a:off x="496543" y="3574320"/>
            <a:ext cx="3875519" cy="342594"/>
          </a:xfrm>
          <a:prstGeom prst="rect">
            <a:avLst/>
          </a:prstGeom>
          <a:noFill/>
          <a:ln/>
          <a:effectLst>
            <a:outerShdw blurRad="19050" dist="38100" dir="2700000" algn="bl" rotWithShape="0">
              <a:srgbClr val="000000">
                <a:alpha val="100000"/>
              </a:srgbClr>
            </a:outerShdw>
          </a:effectLst>
        </p:spPr>
        <p:txBody>
          <a:bodyPr wrap="square" lIns="95250" tIns="95250" rIns="95250" bIns="95250" rtlCol="0" anchor="t">
            <a:spAutoFit/>
          </a:bodyPr>
          <a:lstStyle/>
          <a:p>
            <a:pPr>
              <a:lnSpc>
                <a:spcPct val="80000"/>
              </a:lnSpc>
              <a:spcBef>
                <a:spcPts val="375"/>
              </a:spcBef>
            </a:pPr>
            <a:r>
              <a:rPr lang="fr-FR" sz="1200" b="1" dirty="0">
                <a:solidFill>
                  <a:srgbClr val="00B0F0"/>
                </a:solidFill>
                <a:latin typeface="Arial" pitchFamily="34" charset="0"/>
                <a:ea typeface="Arial" pitchFamily="34" charset="-122"/>
                <a:cs typeface="Arial" pitchFamily="34" charset="-120"/>
              </a:rPr>
              <a:t>Service DNS (Domain Name System</a:t>
            </a:r>
            <a:r>
              <a:rPr lang="fr-FR" sz="1200" b="1" dirty="0" smtClean="0">
                <a:solidFill>
                  <a:srgbClr val="00B0F0"/>
                </a:solidFill>
                <a:latin typeface="Arial" pitchFamily="34" charset="0"/>
                <a:ea typeface="Arial" pitchFamily="34" charset="-122"/>
                <a:cs typeface="Arial" pitchFamily="34" charset="-120"/>
              </a:rPr>
              <a:t>)</a:t>
            </a:r>
            <a:endParaRPr lang="en-US" sz="1500" dirty="0"/>
          </a:p>
        </p:txBody>
      </p:sp>
      <p:sp>
        <p:nvSpPr>
          <p:cNvPr id="15" name="Text 7"/>
          <p:cNvSpPr/>
          <p:nvPr/>
        </p:nvSpPr>
        <p:spPr>
          <a:xfrm>
            <a:off x="496542" y="3903689"/>
            <a:ext cx="3875519" cy="330090"/>
          </a:xfrm>
          <a:prstGeom prst="rect">
            <a:avLst/>
          </a:prstGeom>
          <a:noFill/>
          <a:ln/>
        </p:spPr>
        <p:txBody>
          <a:bodyPr wrap="square" lIns="95250" tIns="95250" rIns="95250" bIns="95250" rtlCol="0" anchor="t">
            <a:spAutoFit/>
          </a:bodyPr>
          <a:lstStyle/>
          <a:p>
            <a:pPr>
              <a:lnSpc>
                <a:spcPct val="80000"/>
              </a:lnSpc>
              <a:spcBef>
                <a:spcPts val="375"/>
              </a:spcBef>
            </a:pPr>
            <a:r>
              <a:rPr lang="fr-FR" sz="1100" dirty="0" smtClean="0">
                <a:solidFill>
                  <a:srgbClr val="FFFFFF"/>
                </a:solidFill>
                <a:latin typeface="Arial" pitchFamily="34" charset="0"/>
                <a:ea typeface="Arial" pitchFamily="34" charset="-122"/>
                <a:cs typeface="Arial" pitchFamily="34" charset="-120"/>
              </a:rPr>
              <a:t>Pour </a:t>
            </a:r>
            <a:r>
              <a:rPr lang="fr-FR" sz="1100" dirty="0">
                <a:solidFill>
                  <a:srgbClr val="FFFFFF"/>
                </a:solidFill>
                <a:latin typeface="Arial" pitchFamily="34" charset="0"/>
                <a:ea typeface="Arial" pitchFamily="34" charset="-122"/>
                <a:cs typeface="Arial" pitchFamily="34" charset="-120"/>
              </a:rPr>
              <a:t>la résolution des noms de domaine en adresses IP.</a:t>
            </a:r>
            <a:endParaRPr lang="en-US" sz="1500" dirty="0"/>
          </a:p>
        </p:txBody>
      </p:sp>
      <p:sp>
        <p:nvSpPr>
          <p:cNvPr id="16" name="Text 8"/>
          <p:cNvSpPr/>
          <p:nvPr/>
        </p:nvSpPr>
        <p:spPr>
          <a:xfrm>
            <a:off x="5026006" y="3772764"/>
            <a:ext cx="3875519" cy="490327"/>
          </a:xfrm>
          <a:prstGeom prst="rect">
            <a:avLst/>
          </a:prstGeom>
          <a:noFill/>
          <a:ln/>
          <a:effectLst>
            <a:outerShdw blurRad="19050" dist="38100" dir="2700000" algn="bl" rotWithShape="0">
              <a:srgbClr val="000000">
                <a:alpha val="100000"/>
              </a:srgbClr>
            </a:outerShdw>
          </a:effectLst>
        </p:spPr>
        <p:txBody>
          <a:bodyPr wrap="square" lIns="95250" tIns="95250" rIns="95250" bIns="95250" rtlCol="0" anchor="t">
            <a:spAutoFit/>
          </a:bodyPr>
          <a:lstStyle/>
          <a:p>
            <a:pPr>
              <a:lnSpc>
                <a:spcPct val="80000"/>
              </a:lnSpc>
              <a:spcBef>
                <a:spcPts val="375"/>
              </a:spcBef>
            </a:pPr>
            <a:r>
              <a:rPr lang="fr-FR" sz="1200" b="1" dirty="0">
                <a:solidFill>
                  <a:srgbClr val="00B0F0"/>
                </a:solidFill>
                <a:latin typeface="Arial" pitchFamily="34" charset="0"/>
                <a:ea typeface="Arial" pitchFamily="34" charset="-122"/>
                <a:cs typeface="Arial" pitchFamily="34" charset="-120"/>
              </a:rPr>
              <a:t>Service DHCP (</a:t>
            </a:r>
            <a:r>
              <a:rPr lang="fr-FR" sz="1200" b="1" dirty="0" err="1">
                <a:solidFill>
                  <a:srgbClr val="00B0F0"/>
                </a:solidFill>
                <a:latin typeface="Arial" pitchFamily="34" charset="0"/>
                <a:ea typeface="Arial" pitchFamily="34" charset="-122"/>
                <a:cs typeface="Arial" pitchFamily="34" charset="-120"/>
              </a:rPr>
              <a:t>Dynamic</a:t>
            </a:r>
            <a:r>
              <a:rPr lang="fr-FR" sz="1200" b="1" dirty="0">
                <a:solidFill>
                  <a:srgbClr val="00B0F0"/>
                </a:solidFill>
                <a:latin typeface="Arial" pitchFamily="34" charset="0"/>
                <a:ea typeface="Arial" pitchFamily="34" charset="-122"/>
                <a:cs typeface="Arial" pitchFamily="34" charset="-120"/>
              </a:rPr>
              <a:t> Host Configuration Protocol</a:t>
            </a:r>
            <a:r>
              <a:rPr lang="fr-FR" sz="1200" b="1" dirty="0" smtClean="0">
                <a:solidFill>
                  <a:srgbClr val="00B0F0"/>
                </a:solidFill>
                <a:latin typeface="Arial" pitchFamily="34" charset="0"/>
                <a:ea typeface="Arial" pitchFamily="34" charset="-122"/>
                <a:cs typeface="Arial" pitchFamily="34" charset="-120"/>
              </a:rPr>
              <a:t>)</a:t>
            </a:r>
            <a:endParaRPr lang="en-US" sz="1500" dirty="0"/>
          </a:p>
        </p:txBody>
      </p:sp>
      <p:sp>
        <p:nvSpPr>
          <p:cNvPr id="17" name="Text 9"/>
          <p:cNvSpPr/>
          <p:nvPr/>
        </p:nvSpPr>
        <p:spPr>
          <a:xfrm>
            <a:off x="5026006" y="4151803"/>
            <a:ext cx="3875519" cy="465512"/>
          </a:xfrm>
          <a:prstGeom prst="rect">
            <a:avLst/>
          </a:prstGeom>
          <a:noFill/>
          <a:ln/>
        </p:spPr>
        <p:txBody>
          <a:bodyPr wrap="square" lIns="95250" tIns="95250" rIns="95250" bIns="95250" rtlCol="0" anchor="t">
            <a:spAutoFit/>
          </a:bodyPr>
          <a:lstStyle/>
          <a:p>
            <a:pPr>
              <a:lnSpc>
                <a:spcPct val="80000"/>
              </a:lnSpc>
              <a:spcBef>
                <a:spcPts val="375"/>
              </a:spcBef>
            </a:pPr>
            <a:r>
              <a:rPr lang="fr-FR" sz="1100" dirty="0" smtClean="0">
                <a:solidFill>
                  <a:srgbClr val="FFFFFF"/>
                </a:solidFill>
                <a:latin typeface="Arial" pitchFamily="34" charset="0"/>
                <a:ea typeface="Arial" pitchFamily="34" charset="-122"/>
                <a:cs typeface="Arial" pitchFamily="34" charset="-120"/>
              </a:rPr>
              <a:t>Pour </a:t>
            </a:r>
            <a:r>
              <a:rPr lang="fr-FR" sz="1100" dirty="0">
                <a:solidFill>
                  <a:srgbClr val="FFFFFF"/>
                </a:solidFill>
                <a:latin typeface="Arial" pitchFamily="34" charset="0"/>
                <a:ea typeface="Arial" pitchFamily="34" charset="-122"/>
                <a:cs typeface="Arial" pitchFamily="34" charset="-120"/>
              </a:rPr>
              <a:t>l'attribution automatique des adresses IP, des masques de sous-réseau et des autres paramètres réseau.</a:t>
            </a:r>
            <a:endParaRPr lang="en-US" sz="1500" dirty="0"/>
          </a:p>
        </p:txBody>
      </p:sp>
      <p:pic>
        <p:nvPicPr>
          <p:cNvPr id="18" name="Image 0" descr="/uploadFile/139_9.png"/>
          <p:cNvPicPr>
            <a:picLocks noChangeAspect="1"/>
          </p:cNvPicPr>
          <p:nvPr/>
        </p:nvPicPr>
        <p:blipFill>
          <a:blip r:embed="rId4"/>
          <a:stretch>
            <a:fillRect/>
          </a:stretch>
        </p:blipFill>
        <p:spPr>
          <a:xfrm>
            <a:off x="3212443" y="2825358"/>
            <a:ext cx="2505735" cy="1013669"/>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5839551" y="903327"/>
            <a:ext cx="2734606" cy="3529525"/>
          </a:xfrm>
          <a:custGeom>
            <a:avLst/>
            <a:gdLst/>
            <a:ahLst/>
            <a:cxnLst/>
            <a:rect l="l" t="t" r="r" b="b"/>
            <a:pathLst>
              <a:path w="1942681" h="1429099">
                <a:moveTo>
                  <a:pt x="0" y="1143279"/>
                </a:moveTo>
                <a:lnTo>
                  <a:pt x="0" y="0"/>
                </a:lnTo>
                <a:lnTo>
                  <a:pt x="1656862" y="0"/>
                </a:lnTo>
                <a:lnTo>
                  <a:pt x="1942681" y="285820"/>
                </a:lnTo>
                <a:lnTo>
                  <a:pt x="1942681" y="1429099"/>
                </a:lnTo>
                <a:lnTo>
                  <a:pt x="285820" y="1429099"/>
                </a:lnTo>
                <a:close/>
              </a:path>
            </a:pathLst>
          </a:custGeom>
          <a:solidFill>
            <a:srgbClr val="23DBEC"/>
          </a:solidFill>
          <a:ln w="28575">
            <a:solidFill>
              <a:srgbClr val="242424"/>
            </a:solidFill>
            <a:prstDash val="solid"/>
          </a:ln>
        </p:spPr>
      </p:sp>
      <p:sp>
        <p:nvSpPr>
          <p:cNvPr id="3" name="Shape 1"/>
          <p:cNvSpPr/>
          <p:nvPr/>
        </p:nvSpPr>
        <p:spPr>
          <a:xfrm>
            <a:off x="447654" y="3187371"/>
            <a:ext cx="4396447" cy="446216"/>
          </a:xfrm>
          <a:custGeom>
            <a:avLst/>
            <a:gdLst/>
            <a:ahLst/>
            <a:cxnLst/>
            <a:rect l="l" t="t" r="r" b="b"/>
            <a:pathLst>
              <a:path w="4396447" h="446216">
                <a:moveTo>
                  <a:pt x="0" y="356972"/>
                </a:moveTo>
                <a:lnTo>
                  <a:pt x="0" y="0"/>
                </a:lnTo>
                <a:lnTo>
                  <a:pt x="4307204" y="0"/>
                </a:lnTo>
                <a:lnTo>
                  <a:pt x="4396447" y="89243"/>
                </a:lnTo>
                <a:lnTo>
                  <a:pt x="4396447" y="446216"/>
                </a:lnTo>
                <a:lnTo>
                  <a:pt x="89243" y="446216"/>
                </a:lnTo>
                <a:close/>
              </a:path>
            </a:pathLst>
          </a:custGeom>
          <a:solidFill>
            <a:srgbClr val="23DBEC"/>
          </a:solidFill>
          <a:ln/>
        </p:spPr>
      </p:sp>
      <p:sp>
        <p:nvSpPr>
          <p:cNvPr id="4" name="Text 2"/>
          <p:cNvSpPr/>
          <p:nvPr/>
        </p:nvSpPr>
        <p:spPr>
          <a:xfrm>
            <a:off x="447654" y="3187371"/>
            <a:ext cx="4396447" cy="446216"/>
          </a:xfrm>
          <a:prstGeom prst="rect">
            <a:avLst/>
          </a:prstGeom>
          <a:noFill/>
          <a:ln/>
        </p:spPr>
        <p:txBody>
          <a:bodyPr wrap="square" rtlCol="0" anchor="ctr"/>
          <a:lstStyle/>
          <a:p>
            <a:pPr>
              <a:spcBef>
                <a:spcPts val="375"/>
              </a:spcBef>
            </a:pPr>
            <a:r>
              <a:rPr lang="en-US" sz="2100" b="1" dirty="0" smtClean="0">
                <a:solidFill>
                  <a:srgbClr val="000000"/>
                </a:solidFill>
                <a:latin typeface="微软雅黑" pitchFamily="34" charset="0"/>
                <a:ea typeface="微软雅黑" pitchFamily="34" charset="-122"/>
                <a:cs typeface="微软雅黑" pitchFamily="34" charset="-120"/>
              </a:rPr>
              <a:t>02</a:t>
            </a:r>
            <a:endParaRPr lang="en-US" sz="1500" dirty="0"/>
          </a:p>
        </p:txBody>
      </p:sp>
      <p:sp>
        <p:nvSpPr>
          <p:cNvPr id="5" name="Shape 3"/>
          <p:cNvSpPr/>
          <p:nvPr/>
        </p:nvSpPr>
        <p:spPr>
          <a:xfrm>
            <a:off x="447654" y="1598537"/>
            <a:ext cx="4396447" cy="451137"/>
          </a:xfrm>
          <a:custGeom>
            <a:avLst/>
            <a:gdLst/>
            <a:ahLst/>
            <a:cxnLst/>
            <a:rect l="l" t="t" r="r" b="b"/>
            <a:pathLst>
              <a:path w="4396447" h="451137">
                <a:moveTo>
                  <a:pt x="0" y="360910"/>
                </a:moveTo>
                <a:lnTo>
                  <a:pt x="0" y="0"/>
                </a:lnTo>
                <a:lnTo>
                  <a:pt x="4306220" y="0"/>
                </a:lnTo>
                <a:lnTo>
                  <a:pt x="4396447" y="90227"/>
                </a:lnTo>
                <a:lnTo>
                  <a:pt x="4396447" y="451137"/>
                </a:lnTo>
                <a:lnTo>
                  <a:pt x="90227" y="451137"/>
                </a:lnTo>
                <a:close/>
              </a:path>
            </a:pathLst>
          </a:custGeom>
          <a:solidFill>
            <a:srgbClr val="23DBEC"/>
          </a:solidFill>
          <a:ln/>
        </p:spPr>
      </p:sp>
      <p:sp>
        <p:nvSpPr>
          <p:cNvPr id="6" name="Text 4"/>
          <p:cNvSpPr/>
          <p:nvPr/>
        </p:nvSpPr>
        <p:spPr>
          <a:xfrm>
            <a:off x="447654" y="1598537"/>
            <a:ext cx="4396447" cy="451137"/>
          </a:xfrm>
          <a:prstGeom prst="rect">
            <a:avLst/>
          </a:prstGeom>
          <a:noFill/>
          <a:ln/>
        </p:spPr>
        <p:txBody>
          <a:bodyPr wrap="square" rtlCol="0" anchor="ctr"/>
          <a:lstStyle/>
          <a:p>
            <a:pPr>
              <a:spcBef>
                <a:spcPts val="375"/>
              </a:spcBef>
            </a:pPr>
            <a:r>
              <a:rPr lang="en-US" sz="2100" b="1" dirty="0" smtClean="0">
                <a:solidFill>
                  <a:srgbClr val="000000"/>
                </a:solidFill>
                <a:latin typeface="微软雅黑" pitchFamily="34" charset="0"/>
                <a:ea typeface="微软雅黑" pitchFamily="34" charset="-122"/>
                <a:cs typeface="微软雅黑" pitchFamily="34" charset="-120"/>
              </a:rPr>
              <a:t>01</a:t>
            </a:r>
            <a:endParaRPr lang="en-US" sz="1500" dirty="0"/>
          </a:p>
        </p:txBody>
      </p:sp>
      <p:sp>
        <p:nvSpPr>
          <p:cNvPr id="11" name="Text 9"/>
          <p:cNvSpPr/>
          <p:nvPr/>
        </p:nvSpPr>
        <p:spPr>
          <a:xfrm>
            <a:off x="925598" y="3251617"/>
            <a:ext cx="3938808" cy="342594"/>
          </a:xfrm>
          <a:prstGeom prst="rect">
            <a:avLst/>
          </a:prstGeom>
          <a:noFill/>
          <a:ln/>
        </p:spPr>
        <p:txBody>
          <a:bodyPr wrap="square" lIns="95250" tIns="95250" rIns="95250" bIns="95250" rtlCol="0" anchor="t">
            <a:spAutoFit/>
          </a:bodyPr>
          <a:lstStyle/>
          <a:p>
            <a:pPr>
              <a:lnSpc>
                <a:spcPct val="80000"/>
              </a:lnSpc>
              <a:spcBef>
                <a:spcPts val="375"/>
              </a:spcBef>
            </a:pPr>
            <a:r>
              <a:rPr lang="en-US" sz="1200" b="1" dirty="0" smtClean="0">
                <a:solidFill>
                  <a:srgbClr val="000000"/>
                </a:solidFill>
                <a:latin typeface="Arial" pitchFamily="34" charset="0"/>
                <a:ea typeface="Arial" pitchFamily="34" charset="-122"/>
                <a:cs typeface="Arial" pitchFamily="34" charset="-120"/>
              </a:rPr>
              <a:t>DHCP </a:t>
            </a:r>
            <a:r>
              <a:rPr lang="en-US" sz="1200" b="1" dirty="0">
                <a:solidFill>
                  <a:srgbClr val="000000"/>
                </a:solidFill>
                <a:latin typeface="Arial" pitchFamily="34" charset="0"/>
                <a:ea typeface="Arial" pitchFamily="34" charset="-122"/>
                <a:cs typeface="Arial" pitchFamily="34" charset="-120"/>
              </a:rPr>
              <a:t>(Dynamic Host Configuration Protocol</a:t>
            </a:r>
            <a:r>
              <a:rPr lang="en-US" sz="1200" b="1" dirty="0" smtClean="0">
                <a:solidFill>
                  <a:srgbClr val="000000"/>
                </a:solidFill>
                <a:latin typeface="Arial" pitchFamily="34" charset="0"/>
                <a:ea typeface="Arial" pitchFamily="34" charset="-122"/>
                <a:cs typeface="Arial" pitchFamily="34" charset="-120"/>
              </a:rPr>
              <a:t>)</a:t>
            </a:r>
            <a:endParaRPr lang="en-US" sz="1500" dirty="0"/>
          </a:p>
        </p:txBody>
      </p:sp>
      <p:sp>
        <p:nvSpPr>
          <p:cNvPr id="12" name="Text 10"/>
          <p:cNvSpPr/>
          <p:nvPr/>
        </p:nvSpPr>
        <p:spPr>
          <a:xfrm>
            <a:off x="905294" y="1647685"/>
            <a:ext cx="3938808" cy="342594"/>
          </a:xfrm>
          <a:prstGeom prst="rect">
            <a:avLst/>
          </a:prstGeom>
          <a:noFill/>
          <a:ln/>
        </p:spPr>
        <p:txBody>
          <a:bodyPr wrap="square" lIns="95250" tIns="95250" rIns="95250" bIns="95250" rtlCol="0" anchor="t">
            <a:spAutoFit/>
          </a:bodyPr>
          <a:lstStyle/>
          <a:p>
            <a:pPr>
              <a:lnSpc>
                <a:spcPct val="80000"/>
              </a:lnSpc>
              <a:spcBef>
                <a:spcPts val="375"/>
              </a:spcBef>
            </a:pPr>
            <a:r>
              <a:rPr lang="en-US" sz="1200" b="1" dirty="0" smtClean="0">
                <a:solidFill>
                  <a:srgbClr val="000000"/>
                </a:solidFill>
                <a:latin typeface="Arial" pitchFamily="34" charset="0"/>
                <a:ea typeface="Arial" pitchFamily="34" charset="-122"/>
                <a:cs typeface="Arial" pitchFamily="34" charset="-120"/>
              </a:rPr>
              <a:t>DNS </a:t>
            </a:r>
            <a:r>
              <a:rPr lang="en-US" sz="1200" b="1" dirty="0">
                <a:solidFill>
                  <a:srgbClr val="000000"/>
                </a:solidFill>
                <a:latin typeface="Arial" pitchFamily="34" charset="0"/>
                <a:ea typeface="Arial" pitchFamily="34" charset="-122"/>
                <a:cs typeface="Arial" pitchFamily="34" charset="-120"/>
              </a:rPr>
              <a:t>(Domain Name System</a:t>
            </a:r>
            <a:r>
              <a:rPr lang="en-US" sz="1200" b="1" dirty="0" smtClean="0">
                <a:solidFill>
                  <a:srgbClr val="000000"/>
                </a:solidFill>
                <a:latin typeface="Arial" pitchFamily="34" charset="0"/>
                <a:ea typeface="Arial" pitchFamily="34" charset="-122"/>
                <a:cs typeface="Arial" pitchFamily="34" charset="-120"/>
              </a:rPr>
              <a:t>) </a:t>
            </a:r>
            <a:endParaRPr lang="en-US" sz="1500" dirty="0"/>
          </a:p>
        </p:txBody>
      </p:sp>
      <p:sp>
        <p:nvSpPr>
          <p:cNvPr id="13" name="Text 11"/>
          <p:cNvSpPr/>
          <p:nvPr/>
        </p:nvSpPr>
        <p:spPr>
          <a:xfrm>
            <a:off x="447654" y="3683828"/>
            <a:ext cx="4180877" cy="1434624"/>
          </a:xfrm>
          <a:prstGeom prst="rect">
            <a:avLst/>
          </a:prstGeom>
          <a:noFill/>
          <a:ln/>
        </p:spPr>
        <p:txBody>
          <a:bodyPr wrap="square" lIns="95250" tIns="95250" rIns="95250" bIns="95250" rtlCol="0" anchor="t">
            <a:spAutoFit/>
          </a:bodyPr>
          <a:lstStyle/>
          <a:p>
            <a:pPr algn="just">
              <a:lnSpc>
                <a:spcPct val="150000"/>
              </a:lnSpc>
              <a:spcBef>
                <a:spcPts val="375"/>
              </a:spcBef>
            </a:pPr>
            <a:r>
              <a:rPr lang="fr-FR" sz="1100" dirty="0">
                <a:solidFill>
                  <a:srgbClr val="FFFFFF"/>
                </a:solidFill>
                <a:latin typeface="Arial" pitchFamily="34" charset="0"/>
                <a:ea typeface="Arial" pitchFamily="34" charset="-122"/>
                <a:cs typeface="Arial" pitchFamily="34" charset="-120"/>
              </a:rPr>
              <a:t>Le service DHCP attribuera automatiquement des adresses IP aux équipements clients du réseau, simplifiant la configuration et évitant les conflits d'adresses.  L'intégration de ces deux services rendra l'environnement de test plus réaliste et représentatif d'un réseau réel.</a:t>
            </a:r>
            <a:endParaRPr lang="en-US" sz="1500" dirty="0"/>
          </a:p>
        </p:txBody>
      </p:sp>
      <p:sp>
        <p:nvSpPr>
          <p:cNvPr id="14" name="Text 12"/>
          <p:cNvSpPr/>
          <p:nvPr/>
        </p:nvSpPr>
        <p:spPr>
          <a:xfrm>
            <a:off x="431288" y="1976788"/>
            <a:ext cx="4416752" cy="1180708"/>
          </a:xfrm>
          <a:prstGeom prst="rect">
            <a:avLst/>
          </a:prstGeom>
          <a:noFill/>
          <a:ln/>
        </p:spPr>
        <p:txBody>
          <a:bodyPr wrap="square" lIns="95250" tIns="95250" rIns="95250" bIns="95250" rtlCol="0" anchor="t">
            <a:spAutoFit/>
          </a:bodyPr>
          <a:lstStyle/>
          <a:p>
            <a:pPr algn="just">
              <a:lnSpc>
                <a:spcPct val="150000"/>
              </a:lnSpc>
              <a:spcBef>
                <a:spcPts val="375"/>
              </a:spcBef>
            </a:pPr>
            <a:r>
              <a:rPr lang="fr-FR" sz="1100" dirty="0">
                <a:solidFill>
                  <a:srgbClr val="FFFFFF"/>
                </a:solidFill>
                <a:latin typeface="Arial" pitchFamily="34" charset="0"/>
                <a:ea typeface="Arial" pitchFamily="34" charset="-122"/>
                <a:cs typeface="Arial" pitchFamily="34" charset="-120"/>
              </a:rPr>
              <a:t>Le service DNS sera configuré pour résoudre les noms de domaine des équipements du réseau (ex: router1.local, switch1.local).  Cela permettra d'accéder aux équipements via leurs noms de domaine plutôt que leurs adresses IP, facilitant ainsi la gestion. </a:t>
            </a:r>
            <a:endParaRPr lang="en-US" sz="1500" dirty="0"/>
          </a:p>
        </p:txBody>
      </p:sp>
      <p:sp>
        <p:nvSpPr>
          <p:cNvPr id="15" name="Text 13"/>
          <p:cNvSpPr/>
          <p:nvPr/>
        </p:nvSpPr>
        <p:spPr>
          <a:xfrm>
            <a:off x="538775" y="167631"/>
            <a:ext cx="8179511" cy="686726"/>
          </a:xfrm>
          <a:prstGeom prst="rect">
            <a:avLst/>
          </a:prstGeom>
          <a:noFill/>
          <a:ln/>
          <a:effectLst>
            <a:outerShdw blurRad="19050" dist="38100" dir="2700000" algn="bl" rotWithShape="0">
              <a:srgbClr val="000000">
                <a:alpha val="100000"/>
              </a:srgbClr>
            </a:outerShdw>
          </a:effectLst>
        </p:spPr>
        <p:txBody>
          <a:bodyPr wrap="square" lIns="95250" tIns="95250" rIns="95250" bIns="95250" rtlCol="0" anchor="t">
            <a:spAutoFit/>
          </a:bodyPr>
          <a:lstStyle/>
          <a:p>
            <a:pPr algn="ctr">
              <a:lnSpc>
                <a:spcPct val="150000"/>
              </a:lnSpc>
              <a:spcBef>
                <a:spcPts val="375"/>
              </a:spcBef>
            </a:pPr>
            <a:r>
              <a:rPr lang="en-US" sz="2400" b="1" dirty="0">
                <a:solidFill>
                  <a:srgbClr val="58BDE9"/>
                </a:solidFill>
                <a:latin typeface="Arial" pitchFamily="34" charset="0"/>
                <a:cs typeface="Arial" pitchFamily="34" charset="-120"/>
              </a:rPr>
              <a:t>FONCTIONNALITÉ DES SERVICES DNS ET DHCP</a:t>
            </a:r>
            <a:endParaRPr lang="en-US" sz="2800" dirty="0"/>
          </a:p>
        </p:txBody>
      </p:sp>
      <p:pic>
        <p:nvPicPr>
          <p:cNvPr id="16" name="Image 0" descr="/uploadFile/139_6.png"/>
          <p:cNvPicPr>
            <a:picLocks noChangeAspect="1"/>
          </p:cNvPicPr>
          <p:nvPr/>
        </p:nvPicPr>
        <p:blipFill>
          <a:blip r:embed="rId4"/>
          <a:stretch>
            <a:fillRect/>
          </a:stretch>
        </p:blipFill>
        <p:spPr>
          <a:xfrm>
            <a:off x="6128161" y="1710413"/>
            <a:ext cx="2157386" cy="1600167"/>
          </a:xfrm>
          <a:prstGeom prst="rect">
            <a:avLst/>
          </a:prstGeom>
        </p:spPr>
      </p:pic>
      <p:sp>
        <p:nvSpPr>
          <p:cNvPr id="17" name="Shape 14"/>
          <p:cNvSpPr/>
          <p:nvPr/>
        </p:nvSpPr>
        <p:spPr>
          <a:xfrm>
            <a:off x="447654" y="1327316"/>
            <a:ext cx="4384021" cy="0"/>
          </a:xfrm>
          <a:custGeom>
            <a:avLst/>
            <a:gdLst/>
            <a:ahLst/>
            <a:cxnLst/>
            <a:rect l="l" t="t" r="r" b="b"/>
            <a:pathLst>
              <a:path w="4384021">
                <a:moveTo>
                  <a:pt x="0" y="0"/>
                </a:moveTo>
                <a:lnTo>
                  <a:pt x="4384021" y="0"/>
                </a:lnTo>
              </a:path>
            </a:pathLst>
          </a:custGeom>
          <a:noFill/>
          <a:ln w="28575">
            <a:solidFill>
              <a:srgbClr val="FFFFFF"/>
            </a:solidFill>
            <a:prstDash val="solid"/>
            <a:headEnd type="none"/>
            <a:tailEnd type="none"/>
          </a:ln>
        </p:spPr>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388592" y="712782"/>
            <a:ext cx="8258207" cy="4203510"/>
          </a:xfrm>
          <a:custGeom>
            <a:avLst/>
            <a:gdLst/>
            <a:ahLst/>
            <a:cxnLst/>
            <a:rect l="l" t="t" r="r" b="b"/>
            <a:pathLst>
              <a:path w="5808078" h="3955009">
                <a:moveTo>
                  <a:pt x="0" y="0"/>
                </a:moveTo>
                <a:lnTo>
                  <a:pt x="5808078" y="0"/>
                </a:lnTo>
                <a:lnTo>
                  <a:pt x="5808078" y="3955009"/>
                </a:lnTo>
                <a:lnTo>
                  <a:pt x="0" y="3955009"/>
                </a:lnTo>
                <a:close/>
              </a:path>
            </a:pathLst>
          </a:custGeom>
          <a:solidFill>
            <a:srgbClr val="FFFFFF">
              <a:alpha val="0"/>
            </a:srgbClr>
          </a:solidFill>
          <a:ln w="19050">
            <a:solidFill>
              <a:srgbClr val="00B0F0"/>
            </a:solidFill>
            <a:prstDash val="solid"/>
          </a:ln>
        </p:spPr>
      </p:sp>
      <p:sp>
        <p:nvSpPr>
          <p:cNvPr id="12" name="Text 10"/>
          <p:cNvSpPr/>
          <p:nvPr/>
        </p:nvSpPr>
        <p:spPr>
          <a:xfrm>
            <a:off x="326235" y="79662"/>
            <a:ext cx="8453550" cy="654025"/>
          </a:xfrm>
          <a:prstGeom prst="rect">
            <a:avLst/>
          </a:prstGeom>
          <a:noFill/>
          <a:ln/>
        </p:spPr>
        <p:txBody>
          <a:bodyPr wrap="square" lIns="95250" tIns="95250" rIns="95250" bIns="95250" rtlCol="0" anchor="t">
            <a:spAutoFit/>
          </a:bodyPr>
          <a:lstStyle/>
          <a:p>
            <a:pPr algn="ctr">
              <a:lnSpc>
                <a:spcPct val="150000"/>
              </a:lnSpc>
              <a:spcBef>
                <a:spcPts val="375"/>
              </a:spcBef>
            </a:pPr>
            <a:r>
              <a:rPr lang="en-US" sz="2000" b="1" dirty="0" smtClean="0">
                <a:solidFill>
                  <a:srgbClr val="58BDE9"/>
                </a:solidFill>
                <a:latin typeface="Arial" pitchFamily="34" charset="0"/>
                <a:cs typeface="Arial" pitchFamily="34" charset="-120"/>
              </a:rPr>
              <a:t>ARCHITECTURE LOGIQUE </a:t>
            </a:r>
            <a:r>
              <a:rPr lang="en-US" sz="2000" b="1" dirty="0">
                <a:solidFill>
                  <a:srgbClr val="58BDE9"/>
                </a:solidFill>
                <a:latin typeface="Arial" pitchFamily="34" charset="0"/>
                <a:cs typeface="Arial" pitchFamily="34" charset="-120"/>
              </a:rPr>
              <a:t>DU PROJET</a:t>
            </a:r>
          </a:p>
        </p:txBody>
      </p:sp>
      <p:cxnSp>
        <p:nvCxnSpPr>
          <p:cNvPr id="36" name="Straight Connector 35"/>
          <p:cNvCxnSpPr/>
          <p:nvPr/>
        </p:nvCxnSpPr>
        <p:spPr>
          <a:xfrm>
            <a:off x="3679840" y="1389272"/>
            <a:ext cx="476933" cy="310245"/>
          </a:xfrm>
          <a:prstGeom prst="line">
            <a:avLst/>
          </a:prstGeom>
        </p:spPr>
        <p:style>
          <a:lnRef idx="1">
            <a:schemeClr val="accent1"/>
          </a:lnRef>
          <a:fillRef idx="0">
            <a:schemeClr val="accent1"/>
          </a:fillRef>
          <a:effectRef idx="0">
            <a:schemeClr val="accent1"/>
          </a:effectRef>
          <a:fontRef idx="minor">
            <a:schemeClr val="tx1"/>
          </a:fontRef>
        </p:style>
      </p:cxnSp>
      <p:grpSp>
        <p:nvGrpSpPr>
          <p:cNvPr id="42" name="Group 41"/>
          <p:cNvGrpSpPr/>
          <p:nvPr/>
        </p:nvGrpSpPr>
        <p:grpSpPr>
          <a:xfrm>
            <a:off x="734625" y="784552"/>
            <a:ext cx="7333832" cy="3579998"/>
            <a:chOff x="734625" y="733687"/>
            <a:chExt cx="7333832" cy="3579998"/>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625" y="3173050"/>
              <a:ext cx="600960" cy="46904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6857" y="733687"/>
              <a:ext cx="737001" cy="698211"/>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14523" y="2464339"/>
              <a:ext cx="690469" cy="828562"/>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38421" y="1563607"/>
              <a:ext cx="506315" cy="131501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563" y="3844643"/>
              <a:ext cx="600960" cy="469042"/>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0167" y="3844643"/>
              <a:ext cx="600960" cy="469042"/>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2822" y="3844643"/>
              <a:ext cx="600960" cy="469042"/>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6857" y="3168391"/>
              <a:ext cx="600960" cy="469042"/>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5265" y="3173050"/>
              <a:ext cx="600960" cy="469042"/>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95163" y="2464339"/>
              <a:ext cx="690469" cy="828562"/>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94203" y="3844643"/>
              <a:ext cx="600960" cy="469042"/>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0807" y="3844643"/>
              <a:ext cx="600960" cy="469042"/>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3462" y="3844643"/>
              <a:ext cx="600960" cy="469042"/>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7497" y="3168391"/>
              <a:ext cx="600960" cy="469042"/>
            </a:xfrm>
            <a:prstGeom prst="rect">
              <a:avLst/>
            </a:prstGeom>
          </p:spPr>
        </p:pic>
        <p:cxnSp>
          <p:nvCxnSpPr>
            <p:cNvPr id="8" name="Straight Connector 7"/>
            <p:cNvCxnSpPr/>
            <p:nvPr/>
          </p:nvCxnSpPr>
          <p:spPr>
            <a:xfrm flipH="1">
              <a:off x="1335585" y="3168391"/>
              <a:ext cx="478938" cy="124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1575054" y="3289618"/>
              <a:ext cx="391869" cy="523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5" idx="2"/>
              <a:endCxn id="10" idx="0"/>
            </p:cNvCxnSpPr>
            <p:nvPr/>
          </p:nvCxnSpPr>
          <p:spPr>
            <a:xfrm>
              <a:off x="2159758" y="3292901"/>
              <a:ext cx="160889" cy="551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80733" y="3292901"/>
              <a:ext cx="329492" cy="544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13" idx="1"/>
            </p:cNvCxnSpPr>
            <p:nvPr/>
          </p:nvCxnSpPr>
          <p:spPr>
            <a:xfrm>
              <a:off x="2509924" y="3092667"/>
              <a:ext cx="476933" cy="310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5852168" y="3164926"/>
              <a:ext cx="478938" cy="124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091637" y="3286153"/>
              <a:ext cx="391869" cy="523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676341" y="3289436"/>
              <a:ext cx="160889" cy="551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997316" y="3289436"/>
              <a:ext cx="329492" cy="5447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026507" y="3089202"/>
              <a:ext cx="476933" cy="310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658384" y="1978919"/>
              <a:ext cx="1672722" cy="784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509119" y="2087483"/>
              <a:ext cx="1616792" cy="71747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42263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760</Words>
  <Application>Microsoft Office PowerPoint</Application>
  <PresentationFormat>On-screen Show (16:9)</PresentationFormat>
  <Paragraphs>115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Microsoft YaHei</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Jameson Dominique</cp:lastModifiedBy>
  <cp:revision>20</cp:revision>
  <dcterms:created xsi:type="dcterms:W3CDTF">2025-01-16T03:34:46Z</dcterms:created>
  <dcterms:modified xsi:type="dcterms:W3CDTF">2025-05-28T21:17:48Z</dcterms:modified>
</cp:coreProperties>
</file>