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1" r:id="rId3"/>
    <p:sldId id="265" r:id="rId4"/>
    <p:sldId id="257" r:id="rId5"/>
    <p:sldId id="259" r:id="rId6"/>
    <p:sldId id="263" r:id="rId7"/>
    <p:sldId id="260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FCFD-C226-6F4A-8006-EBB7191DEC93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795B0-8EAF-AF4D-929F-D204A657A4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96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5D3F-3C51-44A9-B7CC-DD9B7BC41B7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7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5D3F-3C51-44A9-B7CC-DD9B7BC41B7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5D3F-3C51-44A9-B7CC-DD9B7BC41B7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7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5D3F-3C51-44A9-B7CC-DD9B7BC41B7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7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80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5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8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2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5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7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3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10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83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00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E3F5-3048-EB42-9F18-D374688A79D7}" type="datetimeFigureOut">
              <a:rPr lang="fr-FR" smtClean="0"/>
              <a:t>29/09/17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15E7-37E7-A04D-A4A4-05D459DD5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5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ei ins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61" y="0"/>
            <a:ext cx="843739" cy="84373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82197" y="195584"/>
            <a:ext cx="769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>
                  <a:lumMod val="75000"/>
                </a:schemeClr>
              </a:buClr>
              <a:buFont typeface="Wingdings" charset="2"/>
              <a:buChar char="²"/>
            </a:pPr>
            <a:r>
              <a:rPr lang="fr-FR" sz="3600" dirty="0" smtClean="0">
                <a:solidFill>
                  <a:srgbClr val="31859C"/>
                </a:solidFill>
              </a:rPr>
              <a:t>Compléments de Formation</a:t>
            </a:r>
            <a:endParaRPr lang="fr-FR" dirty="0">
              <a:solidFill>
                <a:srgbClr val="31859C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4947" y="1210994"/>
            <a:ext cx="7665313" cy="3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 cours de notre journée de formation, nous avons revu un certains nombre de notions importantes sur les base de l’administration dans </a:t>
            </a:r>
            <a:r>
              <a:rPr lang="fr-FR" dirty="0" err="1" smtClean="0"/>
              <a:t>Salesforce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Je vous avais promis quelques fiches de révision sur quelques sujets :</a:t>
            </a:r>
          </a:p>
          <a:p>
            <a:endParaRPr lang="fr-FR" dirty="0" smtClean="0"/>
          </a:p>
          <a:p>
            <a:pPr marL="1082675" indent="-285750">
              <a:lnSpc>
                <a:spcPct val="150000"/>
              </a:lnSpc>
              <a:buFont typeface="Arial"/>
              <a:buChar char="•"/>
            </a:pPr>
            <a:r>
              <a:rPr lang="fr-FR" dirty="0" smtClean="0"/>
              <a:t>La sécurité &amp; le partage</a:t>
            </a:r>
          </a:p>
          <a:p>
            <a:pPr marL="1082675" indent="-285750">
              <a:lnSpc>
                <a:spcPct val="150000"/>
              </a:lnSpc>
              <a:buFont typeface="Arial"/>
              <a:buChar char="•"/>
            </a:pPr>
            <a:r>
              <a:rPr lang="fr-FR" dirty="0" smtClean="0"/>
              <a:t>Les automatismes</a:t>
            </a:r>
          </a:p>
          <a:p>
            <a:pPr marL="1082675" indent="-285750">
              <a:lnSpc>
                <a:spcPct val="150000"/>
              </a:lnSpc>
              <a:buFont typeface="Arial"/>
              <a:buChar char="•"/>
            </a:pPr>
            <a:r>
              <a:rPr lang="fr-FR" dirty="0" smtClean="0"/>
              <a:t>Les relations entre les objets</a:t>
            </a:r>
          </a:p>
          <a:p>
            <a:pPr marL="1082675" indent="-285750">
              <a:lnSpc>
                <a:spcPct val="150000"/>
              </a:lnSpc>
              <a:buFont typeface="Arial"/>
              <a:buChar char="•"/>
            </a:pPr>
            <a:endParaRPr lang="fr-FR" dirty="0" smtClean="0"/>
          </a:p>
          <a:p>
            <a:pPr algn="ctr">
              <a:lnSpc>
                <a:spcPct val="150000"/>
              </a:lnSpc>
            </a:pPr>
            <a:r>
              <a:rPr lang="fr-FR" dirty="0" smtClean="0"/>
              <a:t>Bonne continuation à tous !</a:t>
            </a:r>
            <a:endParaRPr lang="fr-FR" dirty="0"/>
          </a:p>
        </p:txBody>
      </p:sp>
      <p:pic>
        <p:nvPicPr>
          <p:cNvPr id="6" name="Image 5" descr="Salesforc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08" y="4873658"/>
            <a:ext cx="1937741" cy="14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2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ei ins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61" y="0"/>
            <a:ext cx="843739" cy="84373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82197" y="195584"/>
            <a:ext cx="769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>
                  <a:lumMod val="75000"/>
                </a:schemeClr>
              </a:buClr>
              <a:buFont typeface="Wingdings" charset="2"/>
              <a:buChar char="²"/>
            </a:pPr>
            <a:r>
              <a:rPr lang="fr-FR" sz="3600" dirty="0" smtClean="0">
                <a:solidFill>
                  <a:srgbClr val="31859C"/>
                </a:solidFill>
              </a:rPr>
              <a:t>Sécurité &amp; Accès aux données</a:t>
            </a:r>
            <a:endParaRPr lang="fr-FR" dirty="0">
              <a:solidFill>
                <a:srgbClr val="31859C"/>
              </a:solidFill>
            </a:endParaRPr>
          </a:p>
        </p:txBody>
      </p:sp>
      <p:pic>
        <p:nvPicPr>
          <p:cNvPr id="3" name="Image 2" descr="Capture d’écran 2016-05-03 à 10.52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244600"/>
            <a:ext cx="7861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2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ei ins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61" y="0"/>
            <a:ext cx="843739" cy="84373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82197" y="195584"/>
            <a:ext cx="769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>
                  <a:lumMod val="75000"/>
                </a:schemeClr>
              </a:buClr>
              <a:buFont typeface="Wingdings" charset="2"/>
              <a:buChar char="²"/>
            </a:pPr>
            <a:r>
              <a:rPr lang="fr-FR" sz="3600" dirty="0" smtClean="0">
                <a:solidFill>
                  <a:srgbClr val="31859C"/>
                </a:solidFill>
              </a:rPr>
              <a:t>Sécurité &amp; Accès aux données</a:t>
            </a:r>
            <a:endParaRPr lang="fr-FR" dirty="0">
              <a:solidFill>
                <a:srgbClr val="31859C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2197" y="841915"/>
            <a:ext cx="854622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 u="sng" dirty="0" smtClean="0"/>
              <a:t>Pour l’organisation :</a:t>
            </a:r>
          </a:p>
          <a:p>
            <a:endParaRPr lang="fr-FR" sz="1100" b="1" u="sng" dirty="0" smtClean="0"/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Restriction sur L’IP externe par profile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Restriction sur l’horaire par profile</a:t>
            </a:r>
          </a:p>
          <a:p>
            <a:pPr lvl="1"/>
            <a:endParaRPr lang="fr-FR" sz="1100" dirty="0" smtClean="0"/>
          </a:p>
          <a:p>
            <a:pPr marL="285750" indent="-285750">
              <a:buFont typeface="Arial"/>
              <a:buChar char="•"/>
            </a:pPr>
            <a:r>
              <a:rPr lang="fr-FR" b="1" u="sng" dirty="0" smtClean="0"/>
              <a:t>Pour l’Objet :</a:t>
            </a:r>
          </a:p>
          <a:p>
            <a:endParaRPr lang="fr-FR" sz="1100" b="1" u="sng" dirty="0" smtClean="0"/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Les autorisations d’objets (CRED) par profil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Les ensembles d’autorisations par utilisateur</a:t>
            </a:r>
          </a:p>
          <a:p>
            <a:pPr lvl="1"/>
            <a:endParaRPr lang="fr-FR" sz="1100" dirty="0" smtClean="0"/>
          </a:p>
          <a:p>
            <a:pPr marL="285750" indent="-285750">
              <a:buFont typeface="Arial"/>
              <a:buChar char="•"/>
            </a:pPr>
            <a:r>
              <a:rPr lang="fr-FR" b="1" u="sng" dirty="0" smtClean="0"/>
              <a:t>Pour les Enregistrements:</a:t>
            </a:r>
          </a:p>
          <a:p>
            <a:pPr marL="285750" indent="-285750">
              <a:buFont typeface="Arial"/>
              <a:buChar char="•"/>
            </a:pPr>
            <a:endParaRPr lang="fr-FR" sz="1100" b="1" u="sng" dirty="0" smtClean="0"/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Les valeurs par défaut à l’échelle de l’organisation (« OWD »)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La hiérarchie des rôles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Les règles de partage sur propriété sur tous les objets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Les règles de partage sur les critères sur les objets CROCPOC (Compte, Requête, Opportunité, Contact, Piste, Objets Personnalisés et Campagne)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Les équipes de Compte / Opportunité / Requête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Le partage manuel</a:t>
            </a:r>
          </a:p>
          <a:p>
            <a:pPr marL="742950" lvl="1" indent="-285750">
              <a:buFont typeface="Arial"/>
              <a:buChar char="•"/>
            </a:pPr>
            <a:endParaRPr lang="fr-FR" sz="1100" dirty="0" smtClean="0"/>
          </a:p>
          <a:p>
            <a:pPr marL="285750" indent="-285750">
              <a:buFont typeface="Arial"/>
              <a:buChar char="•"/>
            </a:pPr>
            <a:r>
              <a:rPr lang="fr-FR" b="1" u="sng" dirty="0" smtClean="0"/>
              <a:t>Pour les Champs :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La sécurité au niveau du champs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13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2197" y="188392"/>
            <a:ext cx="801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>
                  <a:lumMod val="75000"/>
                </a:schemeClr>
              </a:buClr>
              <a:buFont typeface="Wingdings" charset="2"/>
              <a:buChar char="²"/>
            </a:pPr>
            <a:r>
              <a:rPr lang="fr-FR" sz="3600" dirty="0" smtClean="0">
                <a:solidFill>
                  <a:srgbClr val="31859C"/>
                </a:solidFill>
              </a:rPr>
              <a:t>Sécurité &amp; Partage des données</a:t>
            </a:r>
            <a:endParaRPr lang="fr-FR" sz="3600" dirty="0">
              <a:solidFill>
                <a:srgbClr val="31859C"/>
              </a:solidFill>
            </a:endParaRPr>
          </a:p>
        </p:txBody>
      </p:sp>
      <p:pic>
        <p:nvPicPr>
          <p:cNvPr id="15" name="Image 14" descr="ei ins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61" y="0"/>
            <a:ext cx="843739" cy="843739"/>
          </a:xfrm>
          <a:prstGeom prst="rect">
            <a:avLst/>
          </a:prstGeom>
        </p:spPr>
      </p:pic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757238" y="2971800"/>
            <a:ext cx="7461250" cy="2884488"/>
            <a:chOff x="682625" y="974502"/>
            <a:chExt cx="7461250" cy="3703681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  <a:gs pos="50000">
                <a:schemeClr val="accent3"/>
              </a:gs>
            </a:gsLst>
            <a:lin ang="0" scaled="1"/>
            <a:tileRect/>
          </a:gradFill>
        </p:grpSpPr>
        <p:sp>
          <p:nvSpPr>
            <p:cNvPr id="17" name="Isosceles Triangle 2"/>
            <p:cNvSpPr/>
            <p:nvPr/>
          </p:nvSpPr>
          <p:spPr>
            <a:xfrm>
              <a:off x="682625" y="974502"/>
              <a:ext cx="7461250" cy="370368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MS PGothic" pitchFamily="34" charset="-128"/>
                <a:cs typeface="Arial" pitchFamily="34" charset="0"/>
              </a:endParaRPr>
            </a:p>
          </p:txBody>
        </p:sp>
        <p:cxnSp>
          <p:nvCxnSpPr>
            <p:cNvPr id="18" name="Straight Connector 4"/>
            <p:cNvCxnSpPr/>
            <p:nvPr/>
          </p:nvCxnSpPr>
          <p:spPr>
            <a:xfrm>
              <a:off x="2932112" y="3542823"/>
              <a:ext cx="9526" cy="1125167"/>
            </a:xfrm>
            <a:prstGeom prst="line">
              <a:avLst/>
            </a:prstGeom>
            <a:grpFill/>
            <a:ln>
              <a:solidFill>
                <a:srgbClr val="604A7B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5"/>
            <p:cNvCxnSpPr/>
            <p:nvPr/>
          </p:nvCxnSpPr>
          <p:spPr>
            <a:xfrm>
              <a:off x="4657725" y="2694868"/>
              <a:ext cx="0" cy="1973123"/>
            </a:xfrm>
            <a:prstGeom prst="line">
              <a:avLst/>
            </a:prstGeom>
            <a:grpFill/>
            <a:ln>
              <a:solidFill>
                <a:srgbClr val="604A7B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7"/>
            <p:cNvCxnSpPr/>
            <p:nvPr/>
          </p:nvCxnSpPr>
          <p:spPr>
            <a:xfrm rot="5400000">
              <a:off x="5051302" y="3218951"/>
              <a:ext cx="2872033" cy="1587"/>
            </a:xfrm>
            <a:prstGeom prst="line">
              <a:avLst/>
            </a:prstGeom>
            <a:grpFill/>
            <a:ln>
              <a:solidFill>
                <a:srgbClr val="604A7B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18"/>
            <p:cNvSpPr txBox="1">
              <a:spLocks noChangeArrowheads="1"/>
            </p:cNvSpPr>
            <p:nvPr/>
          </p:nvSpPr>
          <p:spPr bwMode="auto">
            <a:xfrm>
              <a:off x="940447" y="2350179"/>
              <a:ext cx="1524722" cy="13831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92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err="1" smtClean="0">
                  <a:latin typeface="Arial" panose="020B0604020202020204" pitchFamily="34" charset="0"/>
                  <a:ea typeface="宋体" panose="02010600030101010101" pitchFamily="2" charset="-122"/>
                </a:rPr>
                <a:t>Valeurs</a:t>
              </a:r>
              <a:r>
                <a:rPr lang="en-US" altLang="zh-CN" sz="16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par </a:t>
              </a:r>
              <a:b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 err="1">
                  <a:latin typeface="Arial" panose="020B0604020202020204" pitchFamily="34" charset="0"/>
                  <a:ea typeface="宋体" panose="02010600030101010101" pitchFamily="2" charset="-122"/>
                </a:rPr>
                <a:t>défaut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à </a:t>
              </a:r>
              <a:b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 err="1">
                  <a:latin typeface="Arial" panose="020B0604020202020204" pitchFamily="34" charset="0"/>
                  <a:ea typeface="宋体" panose="02010600030101010101" pitchFamily="2" charset="-122"/>
                </a:rPr>
                <a:t>l'échelle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de</a:t>
              </a:r>
              <a:b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 err="1">
                  <a:latin typeface="Arial" panose="020B0604020202020204" pitchFamily="34" charset="0"/>
                  <a:ea typeface="宋体" panose="02010600030101010101" pitchFamily="2" charset="-122"/>
                </a:rPr>
                <a:t>l'organisation</a:t>
              </a:r>
              <a:endParaRPr lang="en-US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3184970" y="3542820"/>
              <a:ext cx="1271263" cy="8298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rgbClr val="FFFFFF"/>
                  </a:solidFill>
                  <a:latin typeface="+mn-lt"/>
                </a:rPr>
                <a:t>Hiérarchie</a:t>
              </a:r>
              <a:r>
                <a:rPr lang="en-US" b="1" dirty="0">
                  <a:solidFill>
                    <a:srgbClr val="FFFFFF"/>
                  </a:solidFill>
                  <a:latin typeface="+mn-lt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FFFFFF"/>
                  </a:solidFill>
                  <a:latin typeface="+mn-lt"/>
                </a:rPr>
                <a:t>des rôles</a:t>
              </a: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5103537" y="3127874"/>
              <a:ext cx="1097514" cy="8298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rgbClr val="FFFFFF"/>
                  </a:solidFill>
                  <a:latin typeface="+mn-lt"/>
                </a:rPr>
                <a:t>Règles</a:t>
              </a:r>
              <a:r>
                <a:rPr lang="en-US" b="1" dirty="0">
                  <a:solidFill>
                    <a:srgbClr val="FFFFFF"/>
                  </a:solidFill>
                  <a:latin typeface="+mn-lt"/>
                </a:rPr>
                <a:t> de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FFFFFF"/>
                  </a:solidFill>
                  <a:latin typeface="+mn-lt"/>
                </a:rPr>
                <a:t>partage</a:t>
              </a:r>
            </a:p>
          </p:txBody>
        </p:sp>
        <p:sp>
          <p:nvSpPr>
            <p:cNvPr id="24" name="TextBox 20"/>
            <p:cNvSpPr txBox="1">
              <a:spLocks noChangeArrowheads="1"/>
            </p:cNvSpPr>
            <p:nvPr/>
          </p:nvSpPr>
          <p:spPr bwMode="auto">
            <a:xfrm>
              <a:off x="6728013" y="2295353"/>
              <a:ext cx="1266825" cy="15409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rgbClr val="FFFFFF"/>
                  </a:solidFill>
                  <a:latin typeface="+mj-lt"/>
                </a:rPr>
                <a:t>Equipes</a:t>
              </a:r>
              <a:endParaRPr lang="en-US" b="1" dirty="0">
                <a:solidFill>
                  <a:srgbClr val="FFFFFF"/>
                </a:solidFill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FFFFFF"/>
                  </a:solidFill>
                  <a:latin typeface="+mj-lt"/>
                </a:rPr>
                <a:t>&amp;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rgbClr val="FFFFFF"/>
                  </a:solidFill>
                  <a:latin typeface="+mj-lt"/>
                </a:rPr>
                <a:t>Partage</a:t>
              </a:r>
              <a:r>
                <a:rPr lang="en-US" b="1" dirty="0">
                  <a:solidFill>
                    <a:srgbClr val="FFFFFF"/>
                  </a:solidFill>
                  <a:latin typeface="+mj-lt"/>
                </a:rPr>
                <a:t> </a:t>
              </a:r>
              <a:r>
                <a:rPr lang="en-US" b="1" dirty="0" err="1">
                  <a:solidFill>
                    <a:srgbClr val="FFFFFF"/>
                  </a:solidFill>
                  <a:latin typeface="+mj-lt"/>
                </a:rPr>
                <a:t>manuel</a:t>
              </a:r>
              <a:endParaRPr lang="en-US" b="1" dirty="0">
                <a:solidFill>
                  <a:srgbClr val="FFFFFF"/>
                </a:solidFill>
                <a:latin typeface="+mj-lt"/>
              </a:endParaRPr>
            </a:p>
          </p:txBody>
        </p:sp>
      </p:grpSp>
      <p:cxnSp>
        <p:nvCxnSpPr>
          <p:cNvPr id="25" name="Straight Connector 27"/>
          <p:cNvCxnSpPr/>
          <p:nvPr/>
        </p:nvCxnSpPr>
        <p:spPr>
          <a:xfrm>
            <a:off x="3006725" y="2388922"/>
            <a:ext cx="0" cy="242755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7"/>
          <p:cNvCxnSpPr/>
          <p:nvPr/>
        </p:nvCxnSpPr>
        <p:spPr>
          <a:xfrm>
            <a:off x="4732338" y="2388922"/>
            <a:ext cx="0" cy="1773503"/>
          </a:xfrm>
          <a:prstGeom prst="line">
            <a:avLst/>
          </a:prstGeom>
          <a:ln>
            <a:solidFill>
              <a:srgbClr val="604A7B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7"/>
          <p:cNvCxnSpPr>
            <a:stCxn id="29" idx="3"/>
          </p:cNvCxnSpPr>
          <p:nvPr/>
        </p:nvCxnSpPr>
        <p:spPr>
          <a:xfrm>
            <a:off x="6545706" y="2388922"/>
            <a:ext cx="5908" cy="1089291"/>
          </a:xfrm>
          <a:prstGeom prst="line">
            <a:avLst/>
          </a:prstGeom>
          <a:ln>
            <a:solidFill>
              <a:srgbClr val="604A7B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3144838" y="2183608"/>
            <a:ext cx="16224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 err="1">
                <a:latin typeface="Arial" panose="020B0604020202020204" pitchFamily="34" charset="0"/>
                <a:ea typeface="宋体" panose="02010600030101010101" pitchFamily="2" charset="-122"/>
              </a:rPr>
              <a:t>Ouvrir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</a:rPr>
              <a:t>l’accès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</a:rPr>
              <a:t>accès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vertical)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fr-FR" altLang="fr-FR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923281" y="1557865"/>
            <a:ext cx="16224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 err="1">
                <a:latin typeface="Arial" panose="020B0604020202020204" pitchFamily="34" charset="0"/>
                <a:ea typeface="宋体" panose="02010600030101010101" pitchFamily="2" charset="-122"/>
              </a:rPr>
              <a:t>Ouvrir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</a:rPr>
              <a:t>l’accès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</a:rPr>
              <a:t>accès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</a:rPr>
              <a:t>latéral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fr-FR" altLang="fr-FR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38"/>
          <p:cNvSpPr txBox="1">
            <a:spLocks noChangeArrowheads="1"/>
          </p:cNvSpPr>
          <p:nvPr/>
        </p:nvSpPr>
        <p:spPr bwMode="auto">
          <a:xfrm>
            <a:off x="6681788" y="2037653"/>
            <a:ext cx="16224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 err="1">
                <a:latin typeface="Arial" panose="020B0604020202020204" pitchFamily="34" charset="0"/>
                <a:ea typeface="宋体" panose="02010600030101010101" pitchFamily="2" charset="-122"/>
              </a:rPr>
              <a:t>Ouvrir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un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</a:rPr>
              <a:t>accès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</a:rPr>
              <a:t>accès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flexible)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fr-FR" altLang="fr-FR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1" name="Straight Connector 27"/>
          <p:cNvCxnSpPr/>
          <p:nvPr/>
        </p:nvCxnSpPr>
        <p:spPr>
          <a:xfrm>
            <a:off x="611560" y="1852755"/>
            <a:ext cx="0" cy="486943"/>
          </a:xfrm>
          <a:prstGeom prst="line">
            <a:avLst/>
          </a:prstGeom>
          <a:ln>
            <a:solidFill>
              <a:srgbClr val="604A7B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27"/>
          <p:cNvCxnSpPr/>
          <p:nvPr/>
        </p:nvCxnSpPr>
        <p:spPr>
          <a:xfrm flipH="1">
            <a:off x="8202477" y="1836929"/>
            <a:ext cx="12837" cy="518597"/>
          </a:xfrm>
          <a:prstGeom prst="line">
            <a:avLst/>
          </a:prstGeom>
          <a:ln>
            <a:solidFill>
              <a:srgbClr val="604A7B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27"/>
          <p:cNvCxnSpPr/>
          <p:nvPr/>
        </p:nvCxnSpPr>
        <p:spPr>
          <a:xfrm flipH="1">
            <a:off x="611560" y="1868583"/>
            <a:ext cx="7606928" cy="0"/>
          </a:xfrm>
          <a:prstGeom prst="line">
            <a:avLst/>
          </a:prstGeom>
          <a:ln>
            <a:solidFill>
              <a:srgbClr val="604A7B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952774" y="1327032"/>
            <a:ext cx="562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solidFill>
                  <a:schemeClr val="accent4"/>
                </a:solidFill>
              </a:rPr>
              <a:t>Le profil et ses autorisations domine le tout</a:t>
            </a:r>
            <a:endParaRPr lang="fr-FR" sz="2400" i="1" dirty="0">
              <a:solidFill>
                <a:schemeClr val="accent4"/>
              </a:solidFill>
            </a:endParaRPr>
          </a:p>
        </p:txBody>
      </p:sp>
      <p:sp>
        <p:nvSpPr>
          <p:cNvPr id="35" name="TextBox 18"/>
          <p:cNvSpPr txBox="1">
            <a:spLocks noChangeArrowheads="1"/>
          </p:cNvSpPr>
          <p:nvPr/>
        </p:nvSpPr>
        <p:spPr bwMode="auto">
          <a:xfrm>
            <a:off x="1825437" y="5492918"/>
            <a:ext cx="949510" cy="25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1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2F2F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OWD</a:t>
            </a:r>
            <a:endParaRPr lang="en-US" altLang="zh-CN" sz="1600" b="1" dirty="0">
              <a:solidFill>
                <a:srgbClr val="F2F2F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83" y="3352232"/>
            <a:ext cx="1134704" cy="1086419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8" y="2665307"/>
            <a:ext cx="1165454" cy="11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78E7-1EF1-4976-AA57-4F98094536E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48859" y="875691"/>
            <a:ext cx="8100000" cy="5090226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Sécurité au niveau des objets et des champs</a:t>
            </a: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34988" lvl="1" indent="0">
              <a:buNone/>
            </a:pP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Sécurité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au niveau des 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enregistrements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534988" lvl="1" indent="0">
              <a:buNone/>
            </a:pPr>
            <a:endParaRPr lang="fr-FR" sz="3200" dirty="0" smtClean="0"/>
          </a:p>
          <a:p>
            <a:pPr lvl="1"/>
            <a:endParaRPr lang="fr-FR" sz="3200" dirty="0" smtClean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84583"/>
              </p:ext>
            </p:extLst>
          </p:nvPr>
        </p:nvGraphicFramePr>
        <p:xfrm>
          <a:off x="84465" y="1302907"/>
          <a:ext cx="8952031" cy="131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22516"/>
                <a:gridCol w="5829515"/>
              </a:tblGrid>
              <a:tr h="25091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Outil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Répond</a:t>
                      </a:r>
                      <a:r>
                        <a:rPr lang="fr-FR" baseline="0" dirty="0" smtClean="0"/>
                        <a:t> à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Le 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Quels</a:t>
                      </a:r>
                      <a:r>
                        <a:rPr lang="fr-FR" sz="1600" baseline="0" dirty="0" smtClean="0"/>
                        <a:t> objets et champs suis-je autorisé à voir de façon générale? Puis-je agir dessus?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Les ensembles d’autorisations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Dois-je avoir</a:t>
                      </a:r>
                      <a:r>
                        <a:rPr lang="fr-FR" sz="1600" baseline="0" dirty="0" smtClean="0"/>
                        <a:t> un complément de droits?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88320"/>
              </p:ext>
            </p:extLst>
          </p:nvPr>
        </p:nvGraphicFramePr>
        <p:xfrm>
          <a:off x="84465" y="2968570"/>
          <a:ext cx="8952031" cy="32233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4955"/>
                <a:gridCol w="6527076"/>
              </a:tblGrid>
              <a:tr h="39087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Outil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Répond</a:t>
                      </a:r>
                      <a:r>
                        <a:rPr lang="fr-FR" sz="1800" baseline="0" dirty="0" smtClean="0"/>
                        <a:t> à</a:t>
                      </a:r>
                      <a:endParaRPr lang="fr-FR" sz="1800" dirty="0"/>
                    </a:p>
                  </a:txBody>
                  <a:tcPr/>
                </a:tc>
              </a:tr>
              <a:tr h="3908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Les OWD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Puis-je</a:t>
                      </a:r>
                      <a:r>
                        <a:rPr lang="fr-FR" sz="1600" baseline="0" dirty="0" smtClean="0"/>
                        <a:t> voir tous les enregistrements contenus dans l’objet?</a:t>
                      </a:r>
                      <a:endParaRPr lang="fr-FR" sz="1600" dirty="0"/>
                    </a:p>
                  </a:txBody>
                  <a:tcPr/>
                </a:tc>
              </a:tr>
              <a:tr h="61040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La hiérarchie des rôles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Puis-je</a:t>
                      </a:r>
                      <a:r>
                        <a:rPr lang="fr-FR" sz="1600" baseline="0" dirty="0" smtClean="0"/>
                        <a:t> accéder à tous les enregistrements dont je ne suis pas propriétaire sur un groupe d’utilisateurs donné?</a:t>
                      </a:r>
                      <a:endParaRPr lang="fr-FR" sz="1600" dirty="0"/>
                    </a:p>
                  </a:txBody>
                  <a:tcPr/>
                </a:tc>
              </a:tr>
              <a:tr h="61040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Les règles de partage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Un</a:t>
                      </a:r>
                      <a:r>
                        <a:rPr lang="fr-FR" sz="1600" baseline="0" dirty="0" smtClean="0"/>
                        <a:t> lot d’utilisateurs doit-il accéder à un lot d’enregistrements dont ils ne sont pas propriétaire sur un objet donné?</a:t>
                      </a:r>
                      <a:endParaRPr lang="fr-FR" sz="1600" dirty="0"/>
                    </a:p>
                  </a:txBody>
                  <a:tcPr/>
                </a:tc>
              </a:tr>
              <a:tr h="61040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Les équipes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Un utilisateur</a:t>
                      </a:r>
                      <a:r>
                        <a:rPr lang="fr-FR" sz="1600" baseline="0" dirty="0" smtClean="0"/>
                        <a:t> peut-il partager lui-même ses enregistrements de compte, opportunité et requête de façon automatique ou manuelle?</a:t>
                      </a:r>
                      <a:endParaRPr lang="fr-FR" sz="1600" dirty="0"/>
                    </a:p>
                  </a:txBody>
                  <a:tcPr/>
                </a:tc>
              </a:tr>
              <a:tr h="61040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Le partage manuel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Un utilisateur</a:t>
                      </a:r>
                      <a:r>
                        <a:rPr lang="fr-FR" sz="1600" baseline="0" dirty="0" smtClean="0"/>
                        <a:t> peut-il partager lui-même ses enregistrements avec une ou plusieurs personnes sur n’importe quel objet? 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82197" y="188392"/>
            <a:ext cx="801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>
                  <a:lumMod val="75000"/>
                </a:schemeClr>
              </a:buClr>
              <a:buFont typeface="Wingdings" charset="2"/>
              <a:buChar char="²"/>
            </a:pPr>
            <a:r>
              <a:rPr lang="fr-FR" sz="3600" dirty="0" smtClean="0">
                <a:solidFill>
                  <a:srgbClr val="31859C"/>
                </a:solidFill>
              </a:rPr>
              <a:t>Sécurité &amp; Partage des données</a:t>
            </a:r>
            <a:endParaRPr lang="fr-FR" sz="3600" dirty="0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78E7-1EF1-4976-AA57-4F98094536E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2197" y="188392"/>
            <a:ext cx="801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>
                  <a:lumMod val="75000"/>
                </a:schemeClr>
              </a:buClr>
              <a:buFont typeface="Wingdings" charset="2"/>
              <a:buChar char="²"/>
            </a:pPr>
            <a:r>
              <a:rPr lang="fr-FR" sz="3600" dirty="0" smtClean="0">
                <a:solidFill>
                  <a:srgbClr val="31859C"/>
                </a:solidFill>
              </a:rPr>
              <a:t>Sécurité &amp; Partage des données</a:t>
            </a:r>
            <a:endParaRPr lang="fr-FR" sz="3600" dirty="0">
              <a:solidFill>
                <a:srgbClr val="31859C"/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40445"/>
              </p:ext>
            </p:extLst>
          </p:nvPr>
        </p:nvGraphicFramePr>
        <p:xfrm>
          <a:off x="128789" y="950186"/>
          <a:ext cx="8899301" cy="52024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5773"/>
                <a:gridCol w="1171353"/>
                <a:gridCol w="1490698"/>
                <a:gridCol w="2108133"/>
                <a:gridCol w="1501672"/>
                <a:gridCol w="1501672"/>
              </a:tblGrid>
              <a:tr h="59173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Outils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Quel Objet?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Qui</a:t>
                      </a:r>
                      <a:r>
                        <a:rPr lang="fr-FR" sz="1600" baseline="0" dirty="0" smtClean="0"/>
                        <a:t> peut l’utiliser?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Pour partager avec qui?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Est-ce Automatique?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</a:t>
                      </a:r>
                      <a:r>
                        <a:rPr lang="fr-FR" sz="1600" baseline="0" dirty="0" smtClean="0"/>
                        <a:t> savoir</a:t>
                      </a:r>
                      <a:endParaRPr lang="fr-FR" sz="1600" dirty="0"/>
                    </a:p>
                  </a:txBody>
                  <a:tcPr anchor="ctr"/>
                </a:tc>
              </a:tr>
              <a:tr h="52598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OWD</a:t>
                      </a:r>
                      <a:endParaRPr lang="fr-F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TOUS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Tous les utilisateurs, c’est l’accès par défaut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Oui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Obligatoire</a:t>
                      </a:r>
                      <a:r>
                        <a:rPr lang="fr-FR" sz="1400" baseline="0" dirty="0" smtClean="0"/>
                        <a:t> à mettre en place</a:t>
                      </a:r>
                      <a:endParaRPr lang="fr-FR" sz="1400" dirty="0"/>
                    </a:p>
                  </a:txBody>
                  <a:tcPr anchor="ctr"/>
                </a:tc>
              </a:tr>
              <a:tr h="71574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Hiérarchie</a:t>
                      </a:r>
                      <a:r>
                        <a:rPr lang="fr-FR" sz="1600" baseline="0" dirty="0" smtClean="0"/>
                        <a:t> des Rôles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TOUS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Rôle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Rôle</a:t>
                      </a:r>
                      <a:r>
                        <a:rPr lang="fr-FR" sz="1400" baseline="0" dirty="0" smtClean="0"/>
                        <a:t> &amp; subordonnés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Oui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 par environnement Salesforce</a:t>
                      </a:r>
                      <a:endParaRPr lang="fr-FR" sz="1400" i="0" dirty="0"/>
                    </a:p>
                  </a:txBody>
                  <a:tcPr anchor="ctr"/>
                </a:tc>
              </a:tr>
              <a:tr h="9245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Règles de partage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TOUS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Admin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Rôle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Rôle</a:t>
                      </a:r>
                      <a:r>
                        <a:rPr lang="fr-FR" sz="1400" baseline="0" dirty="0" smtClean="0"/>
                        <a:t> &amp; subordonnés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/>
                        <a:t>Groupes publics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Oui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Jusqu’à 300 par objet sur la version « Entreprise »</a:t>
                      </a:r>
                      <a:endParaRPr lang="fr-FR" sz="1400" dirty="0"/>
                    </a:p>
                  </a:txBody>
                  <a:tcPr anchor="ctr"/>
                </a:tc>
              </a:tr>
              <a:tr h="125006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Equipes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fr-FR" sz="1400" dirty="0" smtClean="0"/>
                        <a:t>Compte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fr-FR" sz="1400" dirty="0" smtClean="0"/>
                        <a:t>Opportunité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fr-FR" sz="1400" dirty="0" smtClean="0"/>
                        <a:t>Requête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Admin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Propriétaire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Responsable hiérarchique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Admin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User individuel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Responsable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hiérarchique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Oui si des</a:t>
                      </a:r>
                      <a:r>
                        <a:rPr lang="fr-FR" sz="1400" baseline="0" dirty="0" smtClean="0"/>
                        <a:t> équipes par défaut sont configurées,</a:t>
                      </a:r>
                    </a:p>
                    <a:p>
                      <a:pPr algn="ctr"/>
                      <a:r>
                        <a:rPr lang="fr-FR" sz="1400" baseline="0" dirty="0" smtClean="0"/>
                        <a:t>sinon c’est manuel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1400" dirty="0" smtClean="0"/>
                        <a:t>Peut se gérer par Profil</a:t>
                      </a:r>
                      <a:r>
                        <a:rPr lang="fr-FR" sz="1400" baseline="0" dirty="0" smtClean="0"/>
                        <a:t> User</a:t>
                      </a:r>
                      <a:endParaRPr lang="fr-FR" sz="1400" dirty="0"/>
                    </a:p>
                  </a:txBody>
                  <a:tcPr anchor="ctr"/>
                </a:tc>
              </a:tr>
              <a:tr h="113962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Partage manuel</a:t>
                      </a:r>
                      <a:endParaRPr lang="fr-F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TOUS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Admin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Propriétaire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Responsable hiérarchique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Rôle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Rôle</a:t>
                      </a:r>
                      <a:r>
                        <a:rPr lang="fr-FR" sz="1400" baseline="0" dirty="0" smtClean="0"/>
                        <a:t> &amp; subordonnés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/>
                        <a:t>Groupes Publics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/>
                        <a:t>User individuel</a:t>
                      </a:r>
                      <a:endParaRPr lang="fr-F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Non,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 il faut cliquer sur le bouton « Partager »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Permet de</a:t>
                      </a:r>
                      <a:r>
                        <a:rPr lang="fr-FR" sz="1400" baseline="0" dirty="0" smtClean="0"/>
                        <a:t> voir « Qui » et « Pourquoi » a accès à l’enregistrement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4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78E7-1EF1-4976-AA57-4F98094536E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2197" y="188392"/>
            <a:ext cx="801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>
                  <a:lumMod val="75000"/>
                </a:schemeClr>
              </a:buClr>
              <a:buFont typeface="Wingdings" charset="2"/>
              <a:buChar char="²"/>
            </a:pPr>
            <a:r>
              <a:rPr lang="fr-FR" sz="3600" dirty="0" smtClean="0">
                <a:solidFill>
                  <a:srgbClr val="31859C"/>
                </a:solidFill>
              </a:rPr>
              <a:t>Récapitulatif sur les automatismes</a:t>
            </a:r>
          </a:p>
        </p:txBody>
      </p:sp>
      <p:pic>
        <p:nvPicPr>
          <p:cNvPr id="2" name="Image 1" descr="Capture d’écran 2017-09-22 à 10.19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270000"/>
            <a:ext cx="8928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7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78E7-1EF1-4976-AA57-4F98094536E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2197" y="188392"/>
            <a:ext cx="801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>
                  <a:lumMod val="75000"/>
                </a:schemeClr>
              </a:buClr>
              <a:buFont typeface="Wingdings" charset="2"/>
              <a:buChar char="²"/>
            </a:pPr>
            <a:r>
              <a:rPr lang="fr-FR" sz="3600" dirty="0" smtClean="0">
                <a:solidFill>
                  <a:srgbClr val="31859C"/>
                </a:solidFill>
              </a:rPr>
              <a:t>Relation Inter-Objet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28434"/>
              </p:ext>
            </p:extLst>
          </p:nvPr>
        </p:nvGraphicFramePr>
        <p:xfrm>
          <a:off x="282196" y="991189"/>
          <a:ext cx="8621853" cy="574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131"/>
                <a:gridCol w="2805588"/>
                <a:gridCol w="3529134"/>
              </a:tblGrid>
              <a:tr h="4785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Points de distinction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Relation </a:t>
                      </a:r>
                      <a:r>
                        <a:rPr lang="fr-FR" dirty="0" err="1" smtClean="0"/>
                        <a:t>LookUp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Relation Master-</a:t>
                      </a:r>
                      <a:r>
                        <a:rPr lang="fr-FR" dirty="0" err="1" smtClean="0"/>
                        <a:t>Detail</a:t>
                      </a:r>
                      <a:endParaRPr lang="fr-FR" dirty="0"/>
                    </a:p>
                  </a:txBody>
                  <a:tcPr anchor="ctr"/>
                </a:tc>
              </a:tr>
              <a:tr h="791098">
                <a:tc>
                  <a:txBody>
                    <a:bodyPr/>
                    <a:lstStyle/>
                    <a:p>
                      <a:r>
                        <a:rPr lang="fr-FR" dirty="0" smtClean="0"/>
                        <a:t>Partage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 partage est géré de façon distinct dans chaque objet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 Partage</a:t>
                      </a:r>
                      <a:r>
                        <a:rPr lang="fr-FR" sz="1400" baseline="0" dirty="0" smtClean="0"/>
                        <a:t> est contrôlé par l’objet « Master », il est donc impossible de partager uniquement des enregistrements « Détail »</a:t>
                      </a:r>
                      <a:endParaRPr lang="fr-FR" sz="1400" dirty="0"/>
                    </a:p>
                  </a:txBody>
                  <a:tcPr/>
                </a:tc>
              </a:tr>
              <a:tr h="791098"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La suppression de l’enregistrement Parent peut :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sz="1400" dirty="0" smtClean="0"/>
                        <a:t>Être interdite sur les </a:t>
                      </a:r>
                      <a:r>
                        <a:rPr lang="fr-FR" sz="1400" dirty="0" err="1" smtClean="0"/>
                        <a:t>enr</a:t>
                      </a:r>
                      <a:r>
                        <a:rPr lang="fr-FR" sz="1400" dirty="0" smtClean="0"/>
                        <a:t>. Parent ayant des enfants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sz="1400" dirty="0" smtClean="0"/>
                        <a:t>Entraîner la suppression de tous les enfants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sz="1400" dirty="0" smtClean="0"/>
                        <a:t>Être autorisé sans entrainer la suppression des enfants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La suppression</a:t>
                      </a:r>
                      <a:r>
                        <a:rPr lang="fr-FR" sz="1400" baseline="0" dirty="0" smtClean="0"/>
                        <a:t> d’un enregistrement « Détail » entraîne automatiquement la suppression de tous les enregistrements de « détails ».</a:t>
                      </a:r>
                      <a:endParaRPr lang="fr-FR" sz="1400" dirty="0"/>
                    </a:p>
                  </a:txBody>
                  <a:tcPr/>
                </a:tc>
              </a:tr>
              <a:tr h="791098">
                <a:tc>
                  <a:txBody>
                    <a:bodyPr/>
                    <a:lstStyle/>
                    <a:p>
                      <a:r>
                        <a:rPr lang="fr-FR" dirty="0" smtClean="0"/>
                        <a:t>Propriété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On peut avoir des propriétaires différents sur l’enregistrement</a:t>
                      </a:r>
                      <a:r>
                        <a:rPr lang="fr-FR" sz="1400" baseline="0" dirty="0" smtClean="0"/>
                        <a:t> Parent et sur l’Enfant.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Dans l’enregistrement de Détail, le champ Propriétaire est masqué. La propriété revient néanmoins au propriétaire de l’enregistrement Principal</a:t>
                      </a:r>
                      <a:endParaRPr lang="fr-FR" sz="1400" dirty="0"/>
                    </a:p>
                  </a:txBody>
                  <a:tcPr/>
                </a:tc>
              </a:tr>
              <a:tr h="791098">
                <a:tc>
                  <a:txBody>
                    <a:bodyPr/>
                    <a:lstStyle/>
                    <a:p>
                      <a:r>
                        <a:rPr lang="fr-FR" dirty="0" smtClean="0"/>
                        <a:t>Rapports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 types de rapports se créent : un sur l’objet Enfant, et un sur l’Enfant avec son Parent.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 type de rapport est automatiquement</a:t>
                      </a:r>
                      <a:r>
                        <a:rPr lang="fr-FR" sz="1400" baseline="0" dirty="0" smtClean="0"/>
                        <a:t> créé sur l’objet Détail, dépendant du Principal</a:t>
                      </a:r>
                      <a:endParaRPr lang="fr-FR" sz="1400" dirty="0"/>
                    </a:p>
                  </a:txBody>
                  <a:tcPr/>
                </a:tc>
              </a:tr>
              <a:tr h="791098">
                <a:tc>
                  <a:txBody>
                    <a:bodyPr/>
                    <a:lstStyle/>
                    <a:p>
                      <a:r>
                        <a:rPr lang="fr-FR" dirty="0" smtClean="0"/>
                        <a:t>Récapitulatif de Cumul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Indisponible</a:t>
                      </a:r>
                      <a:r>
                        <a:rPr lang="fr-FR" sz="1400" baseline="0" dirty="0" smtClean="0"/>
                        <a:t> lors d’une relation Parent-Enfant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Utiliser pour afficher des sommes/moyenne/comptage</a:t>
                      </a:r>
                      <a:r>
                        <a:rPr lang="fr-FR" sz="1400" baseline="0" dirty="0" smtClean="0"/>
                        <a:t> d’enregistrement des enregistrements </a:t>
                      </a:r>
                      <a:r>
                        <a:rPr lang="fr-FR" sz="1400" baseline="0" dirty="0" err="1" smtClean="0"/>
                        <a:t>Details</a:t>
                      </a:r>
                      <a:r>
                        <a:rPr lang="fr-FR" sz="1400" baseline="0" dirty="0" smtClean="0"/>
                        <a:t> vers l’enregistrement </a:t>
                      </a:r>
                      <a:r>
                        <a:rPr lang="fr-FR" sz="1400" baseline="0" dirty="0" err="1" smtClean="0"/>
                        <a:t>Pincipal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05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637</Words>
  <Application>Microsoft Macintosh PowerPoint</Application>
  <PresentationFormat>Présentation à l'écran (4:3)</PresentationFormat>
  <Paragraphs>166</Paragraphs>
  <Slides>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Slimane</dc:creator>
  <cp:lastModifiedBy>Slimane</cp:lastModifiedBy>
  <cp:revision>9</cp:revision>
  <dcterms:created xsi:type="dcterms:W3CDTF">2017-09-22T08:21:53Z</dcterms:created>
  <dcterms:modified xsi:type="dcterms:W3CDTF">2017-09-29T14:07:45Z</dcterms:modified>
</cp:coreProperties>
</file>