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42B67-6EF8-4757-9BED-A8F3CD08E08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0EDC0-D6D1-49FD-989D-2D0836C11FC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>
              <a:latin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463" y="8685879"/>
            <a:ext cx="2972004" cy="456704"/>
          </a:xfrm>
          <a:prstGeom prst="rect">
            <a:avLst/>
          </a:prstGeom>
          <a:noFill/>
        </p:spPr>
        <p:txBody>
          <a:bodyPr lIns="91422" tIns="45712" rIns="91422" bIns="45712" anchor="b"/>
          <a:lstStyle/>
          <a:p>
            <a:pPr algn="r">
              <a:defRPr/>
            </a:pPr>
            <a:fld id="{D8842268-9B3B-4993-8BF1-E9D038393F39}" type="slidenum">
              <a:rPr lang="en-AU" sz="1200">
                <a:solidFill>
                  <a:prstClr val="black"/>
                </a:solidFill>
              </a:rPr>
              <a:pPr algn="r">
                <a:defRPr/>
              </a:pPr>
              <a:t>1</a:t>
            </a:fld>
            <a:endParaRPr lang="en-AU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36128-E392-4572-A57B-29A07818272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36128-E392-4572-A57B-29A0781827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36128-E392-4572-A57B-29A0781827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36128-E392-4572-A57B-29A0781827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36128-E392-4572-A57B-29A0781827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36128-E392-4572-A57B-29A0781827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36128-E392-4572-A57B-29A0781827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36128-E392-4572-A57B-29A0781827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36128-E392-4572-A57B-29A0781827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B3F-A45D-4F8B-B5E6-073D4214E2FF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2DBA-5326-4BB7-AEC2-BA2992F94A0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B3F-A45D-4F8B-B5E6-073D4214E2FF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2DBA-5326-4BB7-AEC2-BA2992F94A0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B3F-A45D-4F8B-B5E6-073D4214E2FF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2DBA-5326-4BB7-AEC2-BA2992F94A0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B3F-A45D-4F8B-B5E6-073D4214E2FF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2DBA-5326-4BB7-AEC2-BA2992F94A0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B3F-A45D-4F8B-B5E6-073D4214E2FF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2DBA-5326-4BB7-AEC2-BA2992F94A0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B3F-A45D-4F8B-B5E6-073D4214E2FF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2DBA-5326-4BB7-AEC2-BA2992F94A0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B3F-A45D-4F8B-B5E6-073D4214E2FF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2DBA-5326-4BB7-AEC2-BA2992F94A0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B3F-A45D-4F8B-B5E6-073D4214E2FF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2DBA-5326-4BB7-AEC2-BA2992F94A0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B3F-A45D-4F8B-B5E6-073D4214E2FF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2DBA-5326-4BB7-AEC2-BA2992F94A0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B3F-A45D-4F8B-B5E6-073D4214E2FF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2DBA-5326-4BB7-AEC2-BA2992F94A0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B3F-A45D-4F8B-B5E6-073D4214E2FF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2DBA-5326-4BB7-AEC2-BA2992F94A0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B3B3F-A45D-4F8B-B5E6-073D4214E2FF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A2DBA-5326-4BB7-AEC2-BA2992F94A0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Feuille_Microsoft_Office_Excel_97-20032.xls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smith@exampl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bin@example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smith@example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bin@example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Feuille_Microsoft_Office_Excel_97-20031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2"/>
          <p:cNvSpPr>
            <a:spLocks noGrp="1"/>
          </p:cNvSpPr>
          <p:nvPr>
            <p:ph idx="4294967295"/>
          </p:nvPr>
        </p:nvSpPr>
        <p:spPr>
          <a:xfrm>
            <a:off x="509588" y="1268760"/>
            <a:ext cx="8177212" cy="289686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000" dirty="0"/>
              <a:t>Universal Container &amp; Packaging, LLC specializes in packaging, fulfilment and distribution, of virtually any type of retail and promotional merchandise, from customized packaging solutions and fulfilment to direct mail and promotional </a:t>
            </a:r>
            <a:r>
              <a:rPr lang="en-GB" sz="2000" dirty="0" smtClean="0"/>
              <a:t>products</a:t>
            </a:r>
          </a:p>
          <a:p>
            <a:pPr eaLnBrk="1" hangingPunct="1"/>
            <a:endParaRPr lang="en-GB" sz="1600" dirty="0"/>
          </a:p>
          <a:p>
            <a:pPr marL="284163" indent="-284163" eaLnBrk="1" hangingPunct="1"/>
            <a:r>
              <a:rPr lang="en-US" sz="2000" dirty="0"/>
              <a:t>CRM has been upgraded with </a:t>
            </a:r>
            <a:r>
              <a:rPr lang="en-US" sz="2000" dirty="0" err="1"/>
              <a:t>Salesforce</a:t>
            </a:r>
            <a:r>
              <a:rPr lang="en-US" sz="2000" dirty="0"/>
              <a:t> </a:t>
            </a:r>
            <a:r>
              <a:rPr lang="en-US" sz="2000" dirty="0" smtClean="0"/>
              <a:t>Summer15 </a:t>
            </a:r>
            <a:r>
              <a:rPr lang="en-US" sz="2000" dirty="0"/>
              <a:t>version. The platform provides new enhancements which can be leveraged to change CRM configuration with 2 objectives</a:t>
            </a:r>
          </a:p>
          <a:p>
            <a:pPr marL="669925" lvl="1" indent="-195263" eaLnBrk="1" hangingPunct="1"/>
            <a:r>
              <a:rPr lang="en-US" sz="1200" dirty="0"/>
              <a:t>Make the configuration simpler</a:t>
            </a:r>
          </a:p>
          <a:p>
            <a:pPr marL="669925" lvl="1" indent="-195263" eaLnBrk="1" hangingPunct="1"/>
            <a:r>
              <a:rPr lang="en-US" sz="1200" dirty="0"/>
              <a:t>Deploy new functionalities</a:t>
            </a:r>
          </a:p>
          <a:p>
            <a:pPr eaLnBrk="1" hangingPunct="1"/>
            <a:endParaRPr lang="en-GB" sz="1600" dirty="0"/>
          </a:p>
          <a:p>
            <a:pPr eaLnBrk="1" hangingPunct="1"/>
            <a:endParaRPr lang="en-AU" sz="1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04800" y="0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&lt;Context&gt;</a:t>
            </a:r>
            <a:endParaRPr lang="en-AU" dirty="0" smtClean="0"/>
          </a:p>
        </p:txBody>
      </p:sp>
    </p:spTree>
    <p:extLst>
      <p:ext uri="{BB962C8B-B14F-4D97-AF65-F5344CB8AC3E}">
        <p14:creationId xmlns="" xmlns:p14="http://schemas.microsoft.com/office/powerpoint/2010/main" val="2830020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01976" y="-6365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smtClean="0"/>
              <a:t>Unit Tests</a:t>
            </a:r>
            <a:r>
              <a:rPr lang="en-US" dirty="0" smtClean="0"/>
              <a:t>&gt;</a:t>
            </a:r>
            <a:endParaRPr lang="en-AU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66256259"/>
              </p:ext>
            </p:extLst>
          </p:nvPr>
        </p:nvGraphicFramePr>
        <p:xfrm>
          <a:off x="749300" y="1193800"/>
          <a:ext cx="7556500" cy="4837113"/>
        </p:xfrm>
        <a:graphic>
          <a:graphicData uri="http://schemas.openxmlformats.org/presentationml/2006/ole">
            <p:oleObj spid="_x0000_s5122" name="Worksheet" r:id="rId4" imgW="6791442" imgH="3686213" progId="Excel.Shee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75302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04800" y="0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smtClean="0"/>
              <a:t>Planning</a:t>
            </a:r>
            <a:r>
              <a:rPr lang="en-US" dirty="0" smtClean="0"/>
              <a:t>&gt;</a:t>
            </a:r>
            <a:endParaRPr lang="en-AU" dirty="0" smtClean="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26294" y="2060848"/>
            <a:ext cx="6054725" cy="3048000"/>
            <a:chOff x="986" y="1488"/>
            <a:chExt cx="3814" cy="192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986" y="1488"/>
              <a:ext cx="3814" cy="1920"/>
              <a:chOff x="748" y="1025"/>
              <a:chExt cx="4990" cy="2881"/>
            </a:xfrm>
          </p:grpSpPr>
          <p:pic>
            <p:nvPicPr>
              <p:cNvPr id="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48" y="1048"/>
                <a:ext cx="4990" cy="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770" y="1025"/>
                <a:ext cx="4850" cy="273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  <a:buFontTx/>
                  <a:buChar char="»"/>
                </a:pPr>
                <a:endParaRPr lang="en-GB" sz="1400" b="1"/>
              </a:p>
            </p:txBody>
          </p:sp>
        </p:grpSp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8" y="1488"/>
              <a:ext cx="3693" cy="1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822995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8"/>
          <p:cNvSpPr>
            <a:spLocks noChangeArrowheads="1"/>
          </p:cNvSpPr>
          <p:nvPr/>
        </p:nvSpPr>
        <p:spPr bwMode="auto">
          <a:xfrm>
            <a:off x="3275856" y="2709839"/>
            <a:ext cx="792088" cy="287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 smtClean="0"/>
              <a:t>OwnerId</a:t>
            </a:r>
            <a:endParaRPr lang="en-GB" sz="900" b="1" dirty="0"/>
          </a:p>
        </p:txBody>
      </p:sp>
      <p:sp>
        <p:nvSpPr>
          <p:cNvPr id="2" name="Title 1"/>
          <p:cNvSpPr txBox="1">
            <a:spLocks/>
          </p:cNvSpPr>
          <p:nvPr/>
        </p:nvSpPr>
        <p:spPr bwMode="auto">
          <a:xfrm>
            <a:off x="301976" y="-1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smtClean="0"/>
              <a:t>Data Model</a:t>
            </a:r>
            <a:r>
              <a:rPr lang="en-US" dirty="0" smtClean="0"/>
              <a:t>&gt;</a:t>
            </a:r>
            <a:endParaRPr lang="en-AU" dirty="0" smtClean="0"/>
          </a:p>
        </p:txBody>
      </p:sp>
      <p:sp>
        <p:nvSpPr>
          <p:cNvPr id="8" name="Rectangle 127"/>
          <p:cNvSpPr>
            <a:spLocks noChangeArrowheads="1"/>
          </p:cNvSpPr>
          <p:nvPr/>
        </p:nvSpPr>
        <p:spPr bwMode="auto">
          <a:xfrm>
            <a:off x="4427984" y="2492896"/>
            <a:ext cx="1547813" cy="144463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4427984" y="2637359"/>
            <a:ext cx="1547813" cy="7191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/>
              <a:t>- Account Owner</a:t>
            </a:r>
          </a:p>
          <a:p>
            <a:pPr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/>
              <a:t>- </a:t>
            </a:r>
            <a:r>
              <a:rPr lang="en-GB" sz="900" b="1" dirty="0" smtClean="0"/>
              <a:t>Account Name</a:t>
            </a:r>
            <a:endParaRPr lang="en-GB" sz="900" b="1" dirty="0"/>
          </a:p>
        </p:txBody>
      </p:sp>
      <p:cxnSp>
        <p:nvCxnSpPr>
          <p:cNvPr id="11" name="Elbow Connector 10"/>
          <p:cNvCxnSpPr>
            <a:stCxn id="8" idx="0"/>
            <a:endCxn id="9" idx="3"/>
          </p:cNvCxnSpPr>
          <p:nvPr/>
        </p:nvCxnSpPr>
        <p:spPr bwMode="auto">
          <a:xfrm rot="16200000" flipH="1">
            <a:off x="5336828" y="2357959"/>
            <a:ext cx="504032" cy="773906"/>
          </a:xfrm>
          <a:prstGeom prst="bentConnector4">
            <a:avLst>
              <a:gd name="adj1" fmla="val -45354"/>
              <a:gd name="adj2" fmla="val 129538"/>
            </a:avLst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28"/>
          <p:cNvSpPr>
            <a:spLocks noChangeArrowheads="1"/>
          </p:cNvSpPr>
          <p:nvPr/>
        </p:nvSpPr>
        <p:spPr bwMode="auto">
          <a:xfrm>
            <a:off x="6328048" y="2637360"/>
            <a:ext cx="1368152" cy="3595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 smtClean="0"/>
              <a:t>ParentId</a:t>
            </a:r>
            <a:endParaRPr lang="en-GB" sz="900" b="1" dirty="0"/>
          </a:p>
        </p:txBody>
      </p:sp>
      <p:sp>
        <p:nvSpPr>
          <p:cNvPr id="13" name="Rectangle 127"/>
          <p:cNvSpPr>
            <a:spLocks noChangeArrowheads="1"/>
          </p:cNvSpPr>
          <p:nvPr/>
        </p:nvSpPr>
        <p:spPr bwMode="auto">
          <a:xfrm>
            <a:off x="4427984" y="3861049"/>
            <a:ext cx="1547813" cy="144463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 smtClean="0">
                <a:solidFill>
                  <a:schemeClr val="bg1"/>
                </a:solidFill>
              </a:rPr>
              <a:t>Opportunity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4" name="Rectangle 128"/>
          <p:cNvSpPr>
            <a:spLocks noChangeArrowheads="1"/>
          </p:cNvSpPr>
          <p:nvPr/>
        </p:nvSpPr>
        <p:spPr bwMode="auto">
          <a:xfrm>
            <a:off x="4427984" y="4005512"/>
            <a:ext cx="1547813" cy="7191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/>
              <a:t>- </a:t>
            </a:r>
            <a:r>
              <a:rPr lang="en-GB" sz="900" b="1" dirty="0" smtClean="0"/>
              <a:t>Id</a:t>
            </a:r>
            <a:endParaRPr lang="en-GB" sz="900" b="1" dirty="0"/>
          </a:p>
        </p:txBody>
      </p:sp>
      <p:cxnSp>
        <p:nvCxnSpPr>
          <p:cNvPr id="16" name="Elbow Connector 15"/>
          <p:cNvCxnSpPr>
            <a:stCxn id="13" idx="0"/>
            <a:endCxn id="9" idx="2"/>
          </p:cNvCxnSpPr>
          <p:nvPr/>
        </p:nvCxnSpPr>
        <p:spPr bwMode="auto">
          <a:xfrm rot="5400000" flipH="1" flipV="1">
            <a:off x="4949615" y="3608773"/>
            <a:ext cx="504552" cy="1588"/>
          </a:xfrm>
          <a:prstGeom prst="bentConnector3">
            <a:avLst>
              <a:gd name="adj1" fmla="val 50000"/>
            </a:avLst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28"/>
          <p:cNvSpPr>
            <a:spLocks noChangeArrowheads="1"/>
          </p:cNvSpPr>
          <p:nvPr/>
        </p:nvSpPr>
        <p:spPr bwMode="auto">
          <a:xfrm>
            <a:off x="5292080" y="3429000"/>
            <a:ext cx="1368152" cy="3595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 smtClean="0"/>
              <a:t>AccountId</a:t>
            </a:r>
            <a:endParaRPr lang="en-GB" sz="900" b="1" dirty="0"/>
          </a:p>
        </p:txBody>
      </p:sp>
      <p:sp>
        <p:nvSpPr>
          <p:cNvPr id="21" name="Rectangle 127"/>
          <p:cNvSpPr>
            <a:spLocks noChangeArrowheads="1"/>
          </p:cNvSpPr>
          <p:nvPr/>
        </p:nvSpPr>
        <p:spPr bwMode="auto">
          <a:xfrm>
            <a:off x="1475656" y="2492896"/>
            <a:ext cx="1547813" cy="144463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 smtClean="0">
                <a:solidFill>
                  <a:schemeClr val="bg1"/>
                </a:solidFill>
              </a:rPr>
              <a:t>User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22" name="Rectangle 128"/>
          <p:cNvSpPr>
            <a:spLocks noChangeArrowheads="1"/>
          </p:cNvSpPr>
          <p:nvPr/>
        </p:nvSpPr>
        <p:spPr bwMode="auto">
          <a:xfrm>
            <a:off x="1475656" y="2636912"/>
            <a:ext cx="1547813" cy="7191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71450" indent="-171450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  <a:buFontTx/>
              <a:buChar char="-"/>
            </a:pPr>
            <a:r>
              <a:rPr lang="en-GB" sz="900" b="1" dirty="0" smtClean="0"/>
              <a:t>LastName</a:t>
            </a:r>
          </a:p>
          <a:p>
            <a:pPr marL="171450" indent="-171450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  <a:buFontTx/>
              <a:buChar char="-"/>
            </a:pPr>
            <a:r>
              <a:rPr lang="en-GB" sz="900" b="1" dirty="0" smtClean="0"/>
              <a:t>Email</a:t>
            </a:r>
            <a:endParaRPr lang="en-GB" sz="900" b="1" dirty="0"/>
          </a:p>
        </p:txBody>
      </p:sp>
      <p:cxnSp>
        <p:nvCxnSpPr>
          <p:cNvPr id="23" name="Elbow Connector 22"/>
          <p:cNvCxnSpPr>
            <a:stCxn id="9" idx="1"/>
            <a:endCxn id="22" idx="3"/>
          </p:cNvCxnSpPr>
          <p:nvPr/>
        </p:nvCxnSpPr>
        <p:spPr bwMode="auto">
          <a:xfrm rot="10800000">
            <a:off x="3023470" y="2996482"/>
            <a:ext cx="1404515" cy="447"/>
          </a:xfrm>
          <a:prstGeom prst="bentConnector3">
            <a:avLst>
              <a:gd name="adj1" fmla="val 50000"/>
            </a:avLst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4000511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63502113"/>
              </p:ext>
            </p:extLst>
          </p:nvPr>
        </p:nvGraphicFramePr>
        <p:xfrm>
          <a:off x="5360640" y="2139776"/>
          <a:ext cx="1371600" cy="1097280"/>
        </p:xfrm>
        <a:graphic>
          <a:graphicData uri="http://schemas.openxmlformats.org/drawingml/2006/table">
            <a:tbl>
              <a:tblPr/>
              <a:tblGrid>
                <a:gridCol w="646113"/>
                <a:gridCol w="725487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Effort</a:t>
                      </a:r>
                      <a:endParaRPr kumimoji="0" lang="en-GB" sz="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0,75 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</a:t>
                      </a:r>
                      <a:endParaRPr kumimoji="0" lang="en-GB" sz="7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</a:t>
                      </a:r>
                      <a:endParaRPr kumimoji="0" lang="en-GB" sz="7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0.25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 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13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4201507"/>
              </p:ext>
            </p:extLst>
          </p:nvPr>
        </p:nvGraphicFramePr>
        <p:xfrm>
          <a:off x="2336305" y="2132856"/>
          <a:ext cx="2455888" cy="1188720"/>
        </p:xfrm>
        <a:graphic>
          <a:graphicData uri="http://schemas.openxmlformats.org/drawingml/2006/table">
            <a:tbl>
              <a:tblPr/>
              <a:tblGrid>
                <a:gridCol w="1822691"/>
                <a:gridCol w="633197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Deliverables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Visualforce Page VFP87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Visualforce Controller VFC87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301976" y="-1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err="1" smtClean="0"/>
              <a:t>Deliverables</a:t>
            </a:r>
            <a:r>
              <a:rPr lang="fr-FR" dirty="0" smtClean="0"/>
              <a:t>, Effort &amp; Fields&gt;</a:t>
            </a:r>
            <a:endParaRPr lang="en-AU" dirty="0" smtClean="0"/>
          </a:p>
        </p:txBody>
      </p:sp>
      <p:graphicFrame>
        <p:nvGraphicFramePr>
          <p:cNvPr id="5" name="Group 9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712539621"/>
              </p:ext>
            </p:extLst>
          </p:nvPr>
        </p:nvGraphicFramePr>
        <p:xfrm>
          <a:off x="1835696" y="3717032"/>
          <a:ext cx="5486400" cy="1517904"/>
        </p:xfrm>
        <a:graphic>
          <a:graphicData uri="http://schemas.openxmlformats.org/drawingml/2006/table">
            <a:tbl>
              <a:tblPr/>
              <a:tblGrid>
                <a:gridCol w="1084263"/>
                <a:gridCol w="1416050"/>
                <a:gridCol w="1716087"/>
                <a:gridCol w="1270000"/>
              </a:tblGrid>
              <a:tr h="25603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Fields used for this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Objects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Field 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Field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Account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Parent Account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ParentId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Reference (Account)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Account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Account</a:t>
                      </a:r>
                      <a:endParaRPr kumimoji="0" lang="en-GB" sz="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N W3"/>
                        <a:cs typeface="ヒラギノ角ゴ ProN W3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OwnerId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Reference (User)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Last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53932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01976" y="-1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err="1" smtClean="0"/>
              <a:t>Requirements</a:t>
            </a:r>
            <a:r>
              <a:rPr lang="fr-FR" dirty="0" smtClean="0"/>
              <a:t>&gt;</a:t>
            </a:r>
            <a:endParaRPr lang="en-AU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509588" y="908720"/>
            <a:ext cx="8177212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63500" rIns="139489" bIns="63500" numCol="1" anchor="t" anchorCtr="0" compatLnSpc="1">
            <a:prstTxWarp prst="textNoShape">
              <a:avLst/>
            </a:prstTxWarp>
          </a:bodyPr>
          <a:lstStyle>
            <a:lvl1pPr marL="354013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90563" indent="-28575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333333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090613" indent="-228600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charset="0"/>
              <a:buChar char="•"/>
              <a:defRPr>
                <a:solidFill>
                  <a:srgbClr val="6B6B6B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547813" indent="-228600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charset="0"/>
              <a:buChar char="–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005013" indent="-228600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4622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6pPr>
            <a:lvl7pPr marL="29194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7pPr>
            <a:lvl8pPr marL="33766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8pPr>
            <a:lvl9pPr marL="38338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9pPr>
          </a:lstStyle>
          <a:p>
            <a:pPr eaLnBrk="1" hangingPunct="1"/>
            <a:r>
              <a:rPr lang="en-US" sz="1800" dirty="0" smtClean="0"/>
              <a:t>From an omportunity, a button will call VF87 : the user will be able to select one and only one account in the accounts of the account hierarchy (from top to bottom)</a:t>
            </a:r>
          </a:p>
          <a:p>
            <a:pPr eaLnBrk="1" hangingPunct="1"/>
            <a:r>
              <a:rPr lang="en-US" sz="1800" dirty="0" smtClean="0"/>
              <a:t>For each account, the Account Name, Owner Last name and Owner email appears in the table</a:t>
            </a:r>
          </a:p>
          <a:p>
            <a:pPr eaLnBrk="1" hangingPunct="1"/>
            <a:r>
              <a:rPr lang="en-US" sz="1800" dirty="0" smtClean="0"/>
              <a:t>VF87 should take into account the visibility on records</a:t>
            </a:r>
          </a:p>
          <a:p>
            <a:pPr eaLnBrk="1" hangingPunct="1"/>
            <a:r>
              <a:rPr lang="en-US" sz="1800" dirty="0" smtClean="0"/>
              <a:t>On cancel, the user returns on previous page</a:t>
            </a:r>
          </a:p>
          <a:p>
            <a:pPr eaLnBrk="1" hangingPunct="1"/>
            <a:r>
              <a:rPr lang="en-US" sz="1800" dirty="0" smtClean="0"/>
              <a:t>On save, the user goes on the HOME tab</a:t>
            </a:r>
          </a:p>
          <a:p>
            <a:pPr eaLnBrk="1" hangingPunct="1"/>
            <a:r>
              <a:rPr lang="en-US" sz="1800" dirty="0" smtClean="0"/>
              <a:t>If an error occurs, it is displayed properly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Test coverage :</a:t>
            </a:r>
          </a:p>
          <a:p>
            <a:pPr lvl="1" eaLnBrk="1" hangingPunct="1"/>
            <a:r>
              <a:rPr lang="en-US" sz="1600" dirty="0" smtClean="0"/>
              <a:t>the test coverage should be above 95%</a:t>
            </a:r>
          </a:p>
          <a:p>
            <a:pPr lvl="1" eaLnBrk="1" hangingPunct="1"/>
            <a:r>
              <a:rPr lang="en-US" sz="1600" dirty="0" smtClean="0"/>
              <a:t>100% would be appreciated</a:t>
            </a:r>
          </a:p>
          <a:p>
            <a:pPr lvl="1" eaLnBrk="1" hangingPunct="1"/>
            <a:r>
              <a:rPr lang="en-US" sz="1600" dirty="0" smtClean="0"/>
              <a:t>If under 95%, reasons must be documented</a:t>
            </a:r>
          </a:p>
          <a:p>
            <a:pPr eaLnBrk="1" hangingPunct="1"/>
            <a:endParaRPr lang="fr-FR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828158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899592" y="1844824"/>
            <a:ext cx="7488832" cy="33123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301976" y="-1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smtClean="0"/>
              <a:t>UI - </a:t>
            </a:r>
            <a:r>
              <a:rPr lang="fr-FR" dirty="0" err="1" smtClean="0"/>
              <a:t>Screenshot</a:t>
            </a:r>
            <a:r>
              <a:rPr lang="fr-FR" dirty="0" smtClean="0"/>
              <a:t>&gt;</a:t>
            </a:r>
            <a:endParaRPr lang="en-AU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82929042"/>
              </p:ext>
            </p:extLst>
          </p:nvPr>
        </p:nvGraphicFramePr>
        <p:xfrm>
          <a:off x="1187624" y="2627809"/>
          <a:ext cx="6792416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04"/>
                <a:gridCol w="1698104"/>
                <a:gridCol w="1698104"/>
                <a:gridCol w="169810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Account</a:t>
                      </a:r>
                      <a:r>
                        <a:rPr lang="fr-FR" sz="1000" baseline="0" dirty="0" smtClean="0"/>
                        <a:t> Name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Owner Lastname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Owner Email</a:t>
                      </a:r>
                      <a:endParaRPr lang="fr-F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EDF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jsmith@example.com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EDF</a:t>
                      </a:r>
                      <a:r>
                        <a:rPr lang="fr-FR" sz="1200" baseline="0" dirty="0" smtClean="0"/>
                        <a:t> Idf</a:t>
                      </a:r>
                      <a:endParaRPr lang="fr-F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jsmith@example.com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EDF Boulogne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jsmith@example.com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787352" y="3075633"/>
            <a:ext cx="288032" cy="216024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87352" y="3438669"/>
            <a:ext cx="288032" cy="216024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87352" y="3795713"/>
            <a:ext cx="288032" cy="216024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X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60119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NB1 : colors are not important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635896" y="4374207"/>
            <a:ext cx="1080120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SAVE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884828" y="4365104"/>
            <a:ext cx="1080120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CANCEL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2226350"/>
            <a:ext cx="684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Please Choose an account you want the opportunity to be attached</a:t>
            </a:r>
            <a:endParaRPr lang="fr-FR" sz="1600" dirty="0"/>
          </a:p>
        </p:txBody>
      </p:sp>
    </p:spTree>
    <p:extLst>
      <p:ext uri="{BB962C8B-B14F-4D97-AF65-F5344CB8AC3E}">
        <p14:creationId xmlns="" xmlns:p14="http://schemas.microsoft.com/office/powerpoint/2010/main" val="956944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899592" y="1844824"/>
            <a:ext cx="7488832" cy="33123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301976" y="-1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smtClean="0"/>
              <a:t>UI – </a:t>
            </a:r>
            <a:r>
              <a:rPr lang="fr-FR" dirty="0" err="1" smtClean="0"/>
              <a:t>Detail</a:t>
            </a:r>
            <a:r>
              <a:rPr lang="fr-FR" dirty="0" smtClean="0"/>
              <a:t>&gt;</a:t>
            </a:r>
            <a:endParaRPr lang="en-AU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18109883"/>
              </p:ext>
            </p:extLst>
          </p:nvPr>
        </p:nvGraphicFramePr>
        <p:xfrm>
          <a:off x="1187624" y="2627809"/>
          <a:ext cx="67924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04"/>
                <a:gridCol w="1698104"/>
                <a:gridCol w="1698104"/>
                <a:gridCol w="169810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Account</a:t>
                      </a:r>
                      <a:r>
                        <a:rPr lang="fr-FR" sz="1000" baseline="0" dirty="0" smtClean="0"/>
                        <a:t> Name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Owner Lastname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Owner Email</a:t>
                      </a:r>
                      <a:endParaRPr lang="fr-F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EDF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jsmith@example.com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EDF</a:t>
                      </a:r>
                      <a:r>
                        <a:rPr lang="fr-FR" sz="1200" baseline="0" dirty="0" smtClean="0"/>
                        <a:t> Idf</a:t>
                      </a:r>
                      <a:endParaRPr lang="fr-F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jsmith@example.com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EDF Boulogne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jsmith@example.com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787352" y="3075633"/>
            <a:ext cx="288032" cy="216024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87352" y="3438669"/>
            <a:ext cx="288032" cy="216024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87352" y="3795713"/>
            <a:ext cx="288032" cy="216024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X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60119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NB1 : colors are not important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635896" y="4374207"/>
            <a:ext cx="1080120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SAVE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884828" y="4365104"/>
            <a:ext cx="1080120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CANCEL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2226350"/>
            <a:ext cx="684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Please Choose an account you want the opportunity to be attached</a:t>
            </a:r>
            <a:endParaRPr lang="fr-FR" sz="1600" dirty="0"/>
          </a:p>
        </p:txBody>
      </p:sp>
      <p:cxnSp>
        <p:nvCxnSpPr>
          <p:cNvPr id="12" name="Straight Arrow Connector 11"/>
          <p:cNvCxnSpPr>
            <a:endCxn id="14" idx="0"/>
          </p:cNvCxnSpPr>
          <p:nvPr/>
        </p:nvCxnSpPr>
        <p:spPr bwMode="auto">
          <a:xfrm flipH="1">
            <a:off x="3653898" y="4734247"/>
            <a:ext cx="522058" cy="56696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555776" y="5301208"/>
            <a:ext cx="2196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Attach the opportunity to this Account and go back on the Home tab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04420" y="5301208"/>
            <a:ext cx="2196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Do nothing and go back on the opportunity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cxnSp>
        <p:nvCxnSpPr>
          <p:cNvPr id="18" name="Straight Arrow Connector 17"/>
          <p:cNvCxnSpPr>
            <a:stCxn id="10" idx="2"/>
            <a:endCxn id="17" idx="0"/>
          </p:cNvCxnSpPr>
          <p:nvPr/>
        </p:nvCxnSpPr>
        <p:spPr bwMode="auto">
          <a:xfrm>
            <a:off x="5424888" y="4725144"/>
            <a:ext cx="577654" cy="576064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22" idx="0"/>
          </p:cNvCxnSpPr>
          <p:nvPr/>
        </p:nvCxnSpPr>
        <p:spPr bwMode="auto">
          <a:xfrm flipH="1">
            <a:off x="1400098" y="4011600"/>
            <a:ext cx="387254" cy="128960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301976" y="5301208"/>
            <a:ext cx="2196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Checkbox but only one can be selected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7164288" y="1484784"/>
            <a:ext cx="265636" cy="1806873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6329836" y="836712"/>
            <a:ext cx="2196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Limit to 1000 account only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3887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01976" y="-6365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err="1" smtClean="0"/>
              <a:t>Context</a:t>
            </a:r>
            <a:r>
              <a:rPr lang="fr-FR" dirty="0" smtClean="0"/>
              <a:t> and </a:t>
            </a:r>
            <a:r>
              <a:rPr lang="fr-FR" dirty="0" err="1" smtClean="0"/>
              <a:t>parameters</a:t>
            </a:r>
            <a:r>
              <a:rPr lang="fr-FR" dirty="0" smtClean="0"/>
              <a:t>&gt;</a:t>
            </a:r>
            <a:endParaRPr lang="en-AU" dirty="0" smtClean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 bwMode="auto">
          <a:xfrm>
            <a:off x="509588" y="1447800"/>
            <a:ext cx="8177212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63500" rIns="139489" bIns="63500" numCol="1" anchor="t" anchorCtr="0" compatLnSpc="1">
            <a:prstTxWarp prst="textNoShape">
              <a:avLst/>
            </a:prstTxWarp>
          </a:bodyPr>
          <a:lstStyle>
            <a:lvl1pPr marL="354013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90563" indent="-28575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333333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090613" indent="-228600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charset="0"/>
              <a:buChar char="•"/>
              <a:defRPr>
                <a:solidFill>
                  <a:srgbClr val="6B6B6B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547813" indent="-228600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charset="0"/>
              <a:buChar char="–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005013" indent="-228600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4622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6pPr>
            <a:lvl7pPr marL="29194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7pPr>
            <a:lvl8pPr marL="33766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8pPr>
            <a:lvl9pPr marL="38338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The page is accessed from : </a:t>
            </a:r>
          </a:p>
          <a:p>
            <a:pPr lvl="1" eaLnBrk="1" hangingPunct="1"/>
            <a:r>
              <a:rPr lang="en-US" dirty="0" smtClean="0"/>
              <a:t>A button on the Opportunity detail page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parameters provided to the page are :</a:t>
            </a:r>
          </a:p>
          <a:p>
            <a:pPr lvl="1" eaLnBrk="1" hangingPunct="1"/>
            <a:r>
              <a:rPr lang="en-US" dirty="0" smtClean="0"/>
              <a:t>retURL : where to go when the user cancel</a:t>
            </a:r>
          </a:p>
          <a:p>
            <a:pPr lvl="1" eaLnBrk="1" hangingPunct="1"/>
            <a:r>
              <a:rPr lang="en-US" dirty="0" smtClean="0"/>
              <a:t>saveURL : where to go when the user saves</a:t>
            </a:r>
          </a:p>
          <a:p>
            <a:pPr lvl="1" eaLnBrk="1" hangingPunct="1"/>
            <a:r>
              <a:rPr lang="en-US" dirty="0" smtClean="0"/>
              <a:t>Id : id of the current Opportunity</a:t>
            </a:r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397183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301976" y="-6365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smtClean="0"/>
              <a:t>Custom Labels&gt;</a:t>
            </a:r>
            <a:endParaRPr lang="en-AU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16152775"/>
              </p:ext>
            </p:extLst>
          </p:nvPr>
        </p:nvGraphicFramePr>
        <p:xfrm>
          <a:off x="179388" y="1916832"/>
          <a:ext cx="8724900" cy="3344862"/>
        </p:xfrm>
        <a:graphic>
          <a:graphicData uri="http://schemas.openxmlformats.org/presentationml/2006/ole">
            <p:oleObj spid="_x0000_s4098" name="Worksheet" r:id="rId4" imgW="6362603" imgH="2842206" progId="Excel.Shee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7711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471</Words>
  <Application>Microsoft Office PowerPoint</Application>
  <PresentationFormat>Affichage à l'écran (4:3)</PresentationFormat>
  <Paragraphs>135</Paragraphs>
  <Slides>10</Slides>
  <Notes>10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Office Theme</vt:lpstr>
      <vt:lpstr>Worksheet</vt:lpstr>
      <vt:lpstr>Feuille Microsoft Office Excel 97-2003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Company>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SFDC</dc:creator>
  <cp:lastModifiedBy>ANTOINE Jean Luc (jantoine)</cp:lastModifiedBy>
  <cp:revision>2</cp:revision>
  <dcterms:created xsi:type="dcterms:W3CDTF">2010-09-06T14:18:44Z</dcterms:created>
  <dcterms:modified xsi:type="dcterms:W3CDTF">2015-02-11T11:49:33Z</dcterms:modified>
</cp:coreProperties>
</file>