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7e43475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7e43475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7e4347558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7e4347558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78d603b50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78d603b50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78d603b50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78d603b50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7e434755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77e434755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77e4347558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77e4347558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77e434755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77e434755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7e4347558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7e4347558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7e434755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7e434755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78d603b5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78d603b5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77e434755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77e434755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77e434755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77e434755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8d603b50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8d603b50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8d603b50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8d603b50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77e434755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77e434755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7e4347558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7e4347558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77e4347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77e4347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77e43475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77e43475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77e43475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77e43475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77e434755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77e434755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77e4347558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77e4347558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eed2b2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eed2b2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3eed2b26a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3eed2b26a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ivvy-tripdata.s3.amazonaws.com/index.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Cyclistic Bicycles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a:t>How Member and Casual Customer Use Differs</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8/28/2023</a:t>
            </a:r>
            <a:endParaRPr/>
          </a:p>
        </p:txBody>
      </p:sp>
      <p:pic>
        <p:nvPicPr>
          <p:cNvPr id="56" name="Google Shape;56;p13"/>
          <p:cNvPicPr preferRelativeResize="0"/>
          <p:nvPr/>
        </p:nvPicPr>
        <p:blipFill>
          <a:blip r:embed="rId3">
            <a:alphaModFix/>
          </a:blip>
          <a:stretch>
            <a:fillRect/>
          </a:stretch>
        </p:blipFill>
        <p:spPr>
          <a:xfrm>
            <a:off x="3245124" y="57025"/>
            <a:ext cx="2446300" cy="1968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Number of Trips by Day of Week</a:t>
            </a:r>
            <a:endParaRPr/>
          </a:p>
        </p:txBody>
      </p:sp>
      <p:sp>
        <p:nvSpPr>
          <p:cNvPr id="108" name="Google Shape;108;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-Overall, highest total frequency (members + non-members separately) on Saturday and Sunday.</a:t>
            </a:r>
            <a:endParaRPr/>
          </a:p>
          <a:p>
            <a:pPr indent="0" lvl="0" marL="0" rtl="0" algn="l">
              <a:spcBef>
                <a:spcPts val="1200"/>
              </a:spcBef>
              <a:spcAft>
                <a:spcPts val="0"/>
              </a:spcAft>
              <a:buNone/>
            </a:pPr>
            <a:r>
              <a:rPr lang="en"/>
              <a:t>-Trips taken M-Th are dominated by members, while trips taken on Saturday and Sunday are dominated by casual customers.</a:t>
            </a:r>
            <a:endParaRPr/>
          </a:p>
          <a:p>
            <a:pPr indent="0" lvl="0" marL="0" rtl="0" algn="l">
              <a:spcBef>
                <a:spcPts val="1200"/>
              </a:spcBef>
              <a:spcAft>
                <a:spcPts val="1200"/>
              </a:spcAft>
              <a:buNone/>
            </a:pPr>
            <a:r>
              <a:rPr lang="en"/>
              <a:t>-Approximately equal percentages on Friday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76875" y="667075"/>
            <a:ext cx="8839200" cy="380936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Number of Trips by Time of Day</a:t>
            </a:r>
            <a:endParaRPr/>
          </a:p>
        </p:txBody>
      </p:sp>
      <p:sp>
        <p:nvSpPr>
          <p:cNvPr id="119" name="Google Shape;119;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frequency among both members and non-members occurs around 5 PM.</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-Greater proportion of members ride in early morning hours.</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pic>
        <p:nvPicPr>
          <p:cNvPr id="124" name="Google Shape;124;p25"/>
          <p:cNvPicPr preferRelativeResize="0"/>
          <p:nvPr/>
        </p:nvPicPr>
        <p:blipFill>
          <a:blip r:embed="rId3">
            <a:alphaModFix/>
          </a:blip>
          <a:stretch>
            <a:fillRect/>
          </a:stretch>
        </p:blipFill>
        <p:spPr>
          <a:xfrm>
            <a:off x="76875" y="639050"/>
            <a:ext cx="8839199" cy="3937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Distribution of Trip Times by Total Time (Normalized)</a:t>
            </a:r>
            <a:endParaRPr/>
          </a:p>
        </p:txBody>
      </p:sp>
      <p:sp>
        <p:nvSpPr>
          <p:cNvPr id="130" name="Google Shape;13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-Highest proportion in range from ~2 - 20 minutes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-Distribution for non-members shows more frequency of longer trips than for members.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-Short trips are dominated by members.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7"/>
          <p:cNvPicPr preferRelativeResize="0"/>
          <p:nvPr/>
        </p:nvPicPr>
        <p:blipFill>
          <a:blip r:embed="rId3">
            <a:alphaModFix/>
          </a:blip>
          <a:stretch>
            <a:fillRect/>
          </a:stretch>
        </p:blipFill>
        <p:spPr>
          <a:xfrm>
            <a:off x="93675" y="773300"/>
            <a:ext cx="8839200" cy="36771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Trips Taken by Bicycle Type</a:t>
            </a:r>
            <a:endParaRPr/>
          </a:p>
        </p:txBody>
      </p:sp>
      <p:sp>
        <p:nvSpPr>
          <p:cNvPr id="141" name="Google Shape;14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-Most trips taken use the classic bike</a:t>
            </a:r>
            <a:endParaRPr/>
          </a:p>
          <a:p>
            <a:pPr indent="0" lvl="0" marL="0" rtl="0" algn="l">
              <a:spcBef>
                <a:spcPts val="1200"/>
              </a:spcBef>
              <a:spcAft>
                <a:spcPts val="0"/>
              </a:spcAft>
              <a:buNone/>
            </a:pPr>
            <a:r>
              <a:rPr lang="en"/>
              <a:t>-However, proportionately more casual customer trips utilize the electric bike.</a:t>
            </a:r>
            <a:endParaRPr/>
          </a:p>
          <a:p>
            <a:pPr indent="0" lvl="0" marL="0" rtl="0" algn="l">
              <a:spcBef>
                <a:spcPts val="1200"/>
              </a:spcBef>
              <a:spcAft>
                <a:spcPts val="0"/>
              </a:spcAft>
              <a:buNone/>
            </a:pPr>
            <a:r>
              <a:rPr lang="en"/>
              <a:t>-Use of docked bikes is dominated by casual customers, which agrees with the fact that most trip frequency among casual customers occurs along the coast.</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9"/>
          <p:cNvPicPr preferRelativeResize="0"/>
          <p:nvPr/>
        </p:nvPicPr>
        <p:blipFill>
          <a:blip r:embed="rId3">
            <a:alphaModFix/>
          </a:blip>
          <a:stretch>
            <a:fillRect/>
          </a:stretch>
        </p:blipFill>
        <p:spPr>
          <a:xfrm>
            <a:off x="194350" y="924350"/>
            <a:ext cx="8839201" cy="348844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Trips by Duration and Starting Location</a:t>
            </a:r>
            <a:endParaRPr/>
          </a:p>
        </p:txBody>
      </p:sp>
      <p:sp>
        <p:nvSpPr>
          <p:cNvPr id="152" name="Google Shape;15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-This following plot shows data for trips of count &lt; 100,000 (left) and &gt; 100,000 (right).</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31"/>
          <p:cNvPicPr preferRelativeResize="0"/>
          <p:nvPr/>
        </p:nvPicPr>
        <p:blipFill>
          <a:blip r:embed="rId3">
            <a:alphaModFix/>
          </a:blip>
          <a:stretch>
            <a:fillRect/>
          </a:stretch>
        </p:blipFill>
        <p:spPr>
          <a:xfrm>
            <a:off x="152400" y="152400"/>
            <a:ext cx="4372861" cy="4838699"/>
          </a:xfrm>
          <a:prstGeom prst="rect">
            <a:avLst/>
          </a:prstGeom>
          <a:noFill/>
          <a:ln>
            <a:noFill/>
          </a:ln>
        </p:spPr>
      </p:pic>
      <p:pic>
        <p:nvPicPr>
          <p:cNvPr id="158" name="Google Shape;158;p31"/>
          <p:cNvPicPr preferRelativeResize="0"/>
          <p:nvPr/>
        </p:nvPicPr>
        <p:blipFill>
          <a:blip r:embed="rId4">
            <a:alphaModFix/>
          </a:blip>
          <a:stretch>
            <a:fillRect/>
          </a:stretch>
        </p:blipFill>
        <p:spPr>
          <a:xfrm>
            <a:off x="4677650" y="152400"/>
            <a:ext cx="3774325" cy="4838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Goals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Explain</a:t>
            </a:r>
            <a:r>
              <a:rPr lang="en"/>
              <a:t> how bicycle use differs between members and casual customers</a:t>
            </a:r>
            <a:endParaRPr/>
          </a:p>
          <a:p>
            <a:pPr indent="-342900" lvl="0" marL="457200" rtl="0" algn="l">
              <a:spcBef>
                <a:spcPts val="0"/>
              </a:spcBef>
              <a:spcAft>
                <a:spcPts val="0"/>
              </a:spcAft>
              <a:buSzPts val="1800"/>
              <a:buChar char="●"/>
            </a:pPr>
            <a:r>
              <a:rPr lang="en"/>
              <a:t>Day of Week/Time of Day</a:t>
            </a:r>
            <a:endParaRPr/>
          </a:p>
          <a:p>
            <a:pPr indent="-342900" lvl="0" marL="457200" rtl="0" algn="l">
              <a:spcBef>
                <a:spcPts val="0"/>
              </a:spcBef>
              <a:spcAft>
                <a:spcPts val="0"/>
              </a:spcAft>
              <a:buSzPts val="1800"/>
              <a:buChar char="●"/>
            </a:pPr>
            <a:r>
              <a:rPr lang="en"/>
              <a:t>Trip Duration</a:t>
            </a:r>
            <a:endParaRPr/>
          </a:p>
          <a:p>
            <a:pPr indent="-342900" lvl="0" marL="457200" rtl="0" algn="l">
              <a:spcBef>
                <a:spcPts val="0"/>
              </a:spcBef>
              <a:spcAft>
                <a:spcPts val="0"/>
              </a:spcAft>
              <a:buSzPts val="1800"/>
              <a:buChar char="●"/>
            </a:pPr>
            <a:r>
              <a:rPr lang="en"/>
              <a:t>Type of Bicycle</a:t>
            </a:r>
            <a:endParaRPr/>
          </a:p>
          <a:p>
            <a:pPr indent="-342900" lvl="0" marL="457200" rtl="0" algn="l">
              <a:spcBef>
                <a:spcPts val="0"/>
              </a:spcBef>
              <a:spcAft>
                <a:spcPts val="0"/>
              </a:spcAft>
              <a:buSzPts val="1800"/>
              <a:buChar char="●"/>
            </a:pPr>
            <a:r>
              <a:rPr lang="en"/>
              <a:t>Starting Location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Suggest Recommendations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Trips by Duration and Starting Location</a:t>
            </a:r>
            <a:endParaRPr/>
          </a:p>
        </p:txBody>
      </p:sp>
      <p:sp>
        <p:nvSpPr>
          <p:cNvPr id="164" name="Google Shape;16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rPr lang="en"/>
              <a:t>-Data </a:t>
            </a:r>
            <a:r>
              <a:rPr lang="en"/>
              <a:t>suggest</a:t>
            </a:r>
            <a:r>
              <a:rPr lang="en"/>
              <a:t> that highest concentration of member use appears to be slightly inland of the coast and also closer to the South Shore, while high concentrations of casual customer use appears to be at the coast.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Location by Bike Type</a:t>
            </a:r>
            <a:endParaRPr/>
          </a:p>
        </p:txBody>
      </p:sp>
      <p:sp>
        <p:nvSpPr>
          <p:cNvPr id="170" name="Google Shape;17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-Most locations are dominated by use of classic bike.</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id="175" name="Google Shape;175;p34"/>
          <p:cNvPicPr preferRelativeResize="0"/>
          <p:nvPr/>
        </p:nvPicPr>
        <p:blipFill>
          <a:blip r:embed="rId3">
            <a:alphaModFix/>
          </a:blip>
          <a:stretch>
            <a:fillRect/>
          </a:stretch>
        </p:blipFill>
        <p:spPr>
          <a:xfrm>
            <a:off x="152400" y="152400"/>
            <a:ext cx="3857060" cy="4838699"/>
          </a:xfrm>
          <a:prstGeom prst="rect">
            <a:avLst/>
          </a:prstGeom>
          <a:noFill/>
          <a:ln>
            <a:noFill/>
          </a:ln>
        </p:spPr>
      </p:pic>
      <p:pic>
        <p:nvPicPr>
          <p:cNvPr id="176" name="Google Shape;176;p34"/>
          <p:cNvPicPr preferRelativeResize="0"/>
          <p:nvPr/>
        </p:nvPicPr>
        <p:blipFill>
          <a:blip r:embed="rId4">
            <a:alphaModFix/>
          </a:blip>
          <a:stretch>
            <a:fillRect/>
          </a:stretch>
        </p:blipFill>
        <p:spPr>
          <a:xfrm>
            <a:off x="4161860" y="152400"/>
            <a:ext cx="3428125" cy="48387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Recommendations</a:t>
            </a:r>
            <a:endParaRPr/>
          </a:p>
        </p:txBody>
      </p:sp>
      <p:sp>
        <p:nvSpPr>
          <p:cNvPr id="182" name="Google Shape;18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-Make more electric and docked bikes </a:t>
            </a:r>
            <a:r>
              <a:rPr lang="en"/>
              <a:t>available</a:t>
            </a:r>
            <a:r>
              <a:rPr lang="en"/>
              <a:t> and advertise this to casual customers.</a:t>
            </a:r>
            <a:endParaRPr/>
          </a:p>
          <a:p>
            <a:pPr indent="0" lvl="0" marL="0" rtl="0" algn="l">
              <a:spcBef>
                <a:spcPts val="1200"/>
              </a:spcBef>
              <a:spcAft>
                <a:spcPts val="0"/>
              </a:spcAft>
              <a:buNone/>
            </a:pPr>
            <a:r>
              <a:rPr lang="en"/>
              <a:t>- Advertise to casual customers all </a:t>
            </a:r>
            <a:r>
              <a:rPr lang="en"/>
              <a:t>available</a:t>
            </a:r>
            <a:r>
              <a:rPr lang="en"/>
              <a:t> locations they can ride to ensure they are not avoiding membership due to assumption that bikes are unavailable in southern Chicago and further inland.</a:t>
            </a:r>
            <a:endParaRPr/>
          </a:p>
          <a:p>
            <a:pPr indent="0" lvl="0" marL="0" rtl="0" algn="l">
              <a:spcBef>
                <a:spcPts val="1200"/>
              </a:spcBef>
              <a:spcAft>
                <a:spcPts val="1200"/>
              </a:spcAft>
              <a:buNone/>
            </a:pPr>
            <a:r>
              <a:rPr lang="en"/>
              <a:t>-Ensure that </a:t>
            </a:r>
            <a:r>
              <a:rPr lang="en"/>
              <a:t>plenty</a:t>
            </a:r>
            <a:r>
              <a:rPr lang="en"/>
              <a:t> of bikes are stocked and </a:t>
            </a:r>
            <a:r>
              <a:rPr lang="en"/>
              <a:t>available</a:t>
            </a:r>
            <a:r>
              <a:rPr lang="en"/>
              <a:t> in morning hours.  Non-members might be deterred by limited </a:t>
            </a:r>
            <a:r>
              <a:rPr lang="en"/>
              <a:t>availability</a:t>
            </a:r>
            <a:r>
              <a:rPr lang="en"/>
              <a:t> in morning hours (further investigation is needed).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6"/>
          <p:cNvSpPr txBox="1"/>
          <p:nvPr>
            <p:ph type="title"/>
          </p:nvPr>
        </p:nvSpPr>
        <p:spPr>
          <a:xfrm>
            <a:off x="134050" y="23912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Source</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Cyclistic Trip Data</a:t>
            </a:r>
            <a:endParaRPr/>
          </a:p>
          <a:p>
            <a:pPr indent="0" lvl="0" marL="0" rtl="0" algn="l">
              <a:spcBef>
                <a:spcPts val="1200"/>
              </a:spcBef>
              <a:spcAft>
                <a:spcPts val="0"/>
              </a:spcAft>
              <a:buNone/>
            </a:pPr>
            <a:r>
              <a:rPr lang="en"/>
              <a:t>-Made available by Motivate International Inc.</a:t>
            </a:r>
            <a:endParaRPr/>
          </a:p>
          <a:p>
            <a:pPr indent="0" lvl="0" marL="0" rtl="0" algn="l">
              <a:spcBef>
                <a:spcPts val="1200"/>
              </a:spcBef>
              <a:spcAft>
                <a:spcPts val="0"/>
              </a:spcAft>
              <a:buNone/>
            </a:pPr>
            <a:r>
              <a:rPr lang="en"/>
              <a:t>-Data was saved and uploaded to BigQuery for query and addition of calculated columns</a:t>
            </a:r>
            <a:endParaRPr/>
          </a:p>
          <a:p>
            <a:pPr indent="0" lvl="0" marL="0" rtl="0" algn="l">
              <a:spcBef>
                <a:spcPts val="1200"/>
              </a:spcBef>
              <a:spcAft>
                <a:spcPts val="0"/>
              </a:spcAft>
              <a:buNone/>
            </a:pPr>
            <a:r>
              <a:rPr lang="en"/>
              <a:t>-Scope: Only data from files with format DATE-divvy-trip-data.zip were included in this study</a:t>
            </a:r>
            <a:endParaRPr/>
          </a:p>
          <a:p>
            <a:pPr indent="0" lvl="0" marL="0" rtl="0" algn="l">
              <a:spcBef>
                <a:spcPts val="1200"/>
              </a:spcBef>
              <a:spcAft>
                <a:spcPts val="0"/>
              </a:spcAft>
              <a:buNone/>
            </a:pPr>
            <a:r>
              <a:rPr lang="en"/>
              <a:t>-Main table after all loading and cleaning (~16 million records)</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100" u="sng">
                <a:solidFill>
                  <a:schemeClr val="hlink"/>
                </a:solidFill>
                <a:hlinkClick r:id="rId3"/>
              </a:rPr>
              <a:t>Index of bucket "divvy-tripdata"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Computation</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Add column for duration computed by:</a:t>
            </a:r>
            <a:endParaRPr/>
          </a:p>
          <a:p>
            <a:pPr indent="0" lvl="0" marL="0" rtl="0" algn="l">
              <a:spcBef>
                <a:spcPts val="1200"/>
              </a:spcBef>
              <a:spcAft>
                <a:spcPts val="0"/>
              </a:spcAft>
              <a:buNone/>
            </a:pPr>
            <a:r>
              <a:rPr lang="en"/>
              <a:t>	#hours * 60 + #minutes &gt;&gt; round to nearest integer value (stored as integer)</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Add column for day of the week for each record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Delete from table rows where duration is &gt;= 1 day.  Save these records in separate table first to keep this data available.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
              <a:t>Delete from table rows where duration is &lt;= 0.  Save these records in separate table first to keep this data available.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Cleaning: Data where Trip Duration &lt;= 0</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-(~360,000) Total Records (removed from main table)</a:t>
            </a:r>
            <a:endParaRPr/>
          </a:p>
          <a:p>
            <a:pPr indent="0" lvl="0" marL="0" rtl="0" algn="l">
              <a:spcBef>
                <a:spcPts val="1200"/>
              </a:spcBef>
              <a:spcAft>
                <a:spcPts val="0"/>
              </a:spcAft>
              <a:buNone/>
            </a:pPr>
            <a:r>
              <a:rPr lang="en"/>
              <a:t>-Locations for these data all appear in country of Georgia, due to positive sign instead of minus sign for starting longitude.</a:t>
            </a:r>
            <a:endParaRPr/>
          </a:p>
          <a:p>
            <a:pPr indent="0" lvl="0" marL="0" rtl="0" algn="l">
              <a:spcBef>
                <a:spcPts val="1200"/>
              </a:spcBef>
              <a:spcAft>
                <a:spcPts val="0"/>
              </a:spcAft>
              <a:buNone/>
            </a:pPr>
            <a:r>
              <a:rPr lang="en"/>
              <a:t>-Implication is that trip duration was computed incorrectly due to diff in timezones.</a:t>
            </a:r>
            <a:endParaRPr/>
          </a:p>
          <a:p>
            <a:pPr indent="0" lvl="0" marL="0" rtl="0" algn="l">
              <a:spcBef>
                <a:spcPts val="1200"/>
              </a:spcBef>
              <a:spcAft>
                <a:spcPts val="0"/>
              </a:spcAft>
              <a:buNone/>
            </a:pPr>
            <a:r>
              <a:rPr lang="en"/>
              <a:t>-Data is added back to main table, sign of longitude data is changed where lon &lt; 0 in data, and duration and </a:t>
            </a:r>
            <a:r>
              <a:rPr lang="en"/>
              <a:t>weekday</a:t>
            </a:r>
            <a:r>
              <a:rPr lang="en"/>
              <a:t> are re-calculated.</a:t>
            </a:r>
            <a:endParaRPr/>
          </a:p>
          <a:p>
            <a:pPr indent="0" lvl="0" marL="0" rtl="0" algn="l">
              <a:spcBef>
                <a:spcPts val="1200"/>
              </a:spcBef>
              <a:spcAft>
                <a:spcPts val="1200"/>
              </a:spcAft>
              <a:buNone/>
            </a:pPr>
            <a:r>
              <a:rPr lang="en"/>
              <a:t>-Only two records with duration = 0 remain (problem fixed).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pic>
        <p:nvPicPr>
          <p:cNvPr id="91" name="Google Shape;91;p19"/>
          <p:cNvPicPr preferRelativeResize="0"/>
          <p:nvPr/>
        </p:nvPicPr>
        <p:blipFill>
          <a:blip r:embed="rId3">
            <a:alphaModFix/>
          </a:blip>
          <a:stretch>
            <a:fillRect/>
          </a:stretch>
        </p:blipFill>
        <p:spPr>
          <a:xfrm>
            <a:off x="57925" y="362325"/>
            <a:ext cx="9393025" cy="4522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Data Cleaning: </a:t>
            </a:r>
            <a:r>
              <a:rPr lang="en"/>
              <a:t>Data where Trip Duration &gt;= 1 Day</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-Not significant (only ~14,000 records)</a:t>
            </a:r>
            <a:endParaRPr/>
          </a:p>
          <a:p>
            <a:pPr indent="0" lvl="0" marL="0" rtl="0" algn="l">
              <a:spcBef>
                <a:spcPts val="1200"/>
              </a:spcBef>
              <a:spcAft>
                <a:spcPts val="0"/>
              </a:spcAft>
              <a:buNone/>
            </a:pPr>
            <a:r>
              <a:rPr lang="en"/>
              <a:t>-Records have no incorrect lat/lon data as with records where duration was found to be negative.</a:t>
            </a:r>
            <a:endParaRPr/>
          </a:p>
          <a:p>
            <a:pPr indent="0" lvl="0" marL="0" rtl="0" algn="l">
              <a:spcBef>
                <a:spcPts val="1200"/>
              </a:spcBef>
              <a:spcAft>
                <a:spcPts val="1200"/>
              </a:spcAft>
              <a:buNone/>
            </a:pPr>
            <a:r>
              <a:rPr lang="en"/>
              <a:t>-These data were not added back in to the main table.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236175" y="24084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