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678"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77e4347558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77e434755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77e4347558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77e434755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78d603b502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78d603b50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78d603b502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78d603b50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77e4347558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77e4347558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77e4347558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77e4347558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77e4347558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77e434755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77e4347558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77e4347558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3eff4836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3eff4836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3eff48366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3eff48366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77e4347558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77e4347558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3eff48366e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3eff48366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77e4347558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77e434755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78d603b50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78d603b50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77e4347558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77e4347558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78d603b50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78d603b50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78d603b502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78d603b50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77e4347558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77e434755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77e4347558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77e4347558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77e434755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77e43475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77e434755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77e434755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77e434755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77e434755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77e4347558_3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77e4347558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77e4347558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77e4347558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eed2b26a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eed2b26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eed2b26a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3eed2b26a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divvy-tripdata.s3.amazonaws.com/index.html"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Cyclistic Bicycles</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55000" lnSpcReduction="20000"/>
          </a:bodyPr>
          <a:lstStyle/>
          <a:p>
            <a:pPr marL="0" lvl="0" indent="0" algn="ctr" rtl="0">
              <a:spcBef>
                <a:spcPts val="0"/>
              </a:spcBef>
              <a:spcAft>
                <a:spcPts val="0"/>
              </a:spcAft>
              <a:buNone/>
            </a:pPr>
            <a:r>
              <a:rPr lang="en"/>
              <a:t>How Member and Casual Customer Use Differs</a:t>
            </a:r>
            <a:endParaRPr/>
          </a:p>
          <a:p>
            <a:pPr marL="0" lvl="0" indent="0" algn="ctr" rtl="0">
              <a:spcBef>
                <a:spcPts val="0"/>
              </a:spcBef>
              <a:spcAft>
                <a:spcPts val="0"/>
              </a:spcAft>
              <a:buNone/>
            </a:pPr>
            <a:endParaRPr/>
          </a:p>
          <a:p>
            <a:pPr marL="0" lvl="0" indent="0" algn="ctr" rtl="0">
              <a:spcBef>
                <a:spcPts val="0"/>
              </a:spcBef>
              <a:spcAft>
                <a:spcPts val="0"/>
              </a:spcAft>
              <a:buNone/>
            </a:pPr>
            <a:r>
              <a:rPr lang="en"/>
              <a:t>8/28/2023</a:t>
            </a:r>
            <a:endParaRPr/>
          </a:p>
        </p:txBody>
      </p:sp>
      <p:pic>
        <p:nvPicPr>
          <p:cNvPr id="56" name="Google Shape;56;p13"/>
          <p:cNvPicPr preferRelativeResize="0"/>
          <p:nvPr/>
        </p:nvPicPr>
        <p:blipFill>
          <a:blip r:embed="rId3">
            <a:alphaModFix/>
          </a:blip>
          <a:stretch>
            <a:fillRect/>
          </a:stretch>
        </p:blipFill>
        <p:spPr>
          <a:xfrm>
            <a:off x="3245124" y="57025"/>
            <a:ext cx="2446300" cy="1968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Number of Trips by Day of Week</a:t>
            </a:r>
            <a:endParaRPr/>
          </a:p>
        </p:txBody>
      </p:sp>
      <p:sp>
        <p:nvSpPr>
          <p:cNvPr id="108" name="Google Shape;108;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-Overall, highest total frequency (members + non-members separately) on Saturday and Sunday.</a:t>
            </a:r>
            <a:endParaRPr/>
          </a:p>
          <a:p>
            <a:pPr marL="0" lvl="0" indent="0" algn="l" rtl="0">
              <a:spcBef>
                <a:spcPts val="1200"/>
              </a:spcBef>
              <a:spcAft>
                <a:spcPts val="0"/>
              </a:spcAft>
              <a:buNone/>
            </a:pPr>
            <a:r>
              <a:rPr lang="en"/>
              <a:t>-Trips taken M-Th are dominated by members, while trips taken on Saturday and Sunday are dominated by casual customers.</a:t>
            </a:r>
            <a:endParaRPr/>
          </a:p>
          <a:p>
            <a:pPr marL="0" lvl="0" indent="0" algn="l" rtl="0">
              <a:spcBef>
                <a:spcPts val="1200"/>
              </a:spcBef>
              <a:spcAft>
                <a:spcPts val="1200"/>
              </a:spcAft>
              <a:buNone/>
            </a:pPr>
            <a:r>
              <a:rPr lang="en"/>
              <a:t>-Approximately equal percentages on Friday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3"/>
          <p:cNvPicPr preferRelativeResize="0"/>
          <p:nvPr/>
        </p:nvPicPr>
        <p:blipFill>
          <a:blip r:embed="rId3">
            <a:alphaModFix/>
          </a:blip>
          <a:stretch>
            <a:fillRect/>
          </a:stretch>
        </p:blipFill>
        <p:spPr>
          <a:xfrm>
            <a:off x="76875" y="667075"/>
            <a:ext cx="8839200" cy="38093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Number of Trips by Time of Day</a:t>
            </a:r>
            <a:endParaRPr/>
          </a:p>
        </p:txBody>
      </p:sp>
      <p:sp>
        <p:nvSpPr>
          <p:cNvPr id="119" name="Google Shape;119;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-Most frequency among both members and non-members occurs around 5 PM.</a:t>
            </a:r>
            <a:endParaRPr/>
          </a:p>
          <a:p>
            <a:pPr marL="0" lvl="0" indent="0" algn="l" rtl="0">
              <a:spcBef>
                <a:spcPts val="1200"/>
              </a:spcBef>
              <a:spcAft>
                <a:spcPts val="0"/>
              </a:spcAft>
              <a:buNone/>
            </a:pPr>
            <a:endParaRPr/>
          </a:p>
          <a:p>
            <a:pPr marL="0" lvl="0" indent="0" algn="l" rtl="0">
              <a:spcBef>
                <a:spcPts val="1200"/>
              </a:spcBef>
              <a:spcAft>
                <a:spcPts val="0"/>
              </a:spcAft>
              <a:buNone/>
            </a:pPr>
            <a:r>
              <a:rPr lang="en"/>
              <a:t>-Greater proportion of members ride in early morning hours.</a:t>
            </a:r>
            <a:endParaRPr/>
          </a:p>
          <a:p>
            <a:pPr marL="0" lvl="0" indent="0" algn="l" rtl="0">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25"/>
          <p:cNvPicPr preferRelativeResize="0"/>
          <p:nvPr/>
        </p:nvPicPr>
        <p:blipFill>
          <a:blip r:embed="rId3">
            <a:alphaModFix/>
          </a:blip>
          <a:stretch>
            <a:fillRect/>
          </a:stretch>
        </p:blipFill>
        <p:spPr>
          <a:xfrm>
            <a:off x="76875" y="639050"/>
            <a:ext cx="8839199" cy="39378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Distribution of Trip Times by Total Time (Normalized)</a:t>
            </a:r>
            <a:endParaRPr/>
          </a:p>
        </p:txBody>
      </p:sp>
      <p:sp>
        <p:nvSpPr>
          <p:cNvPr id="130" name="Google Shape;130;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-Highest proportion in range from ~2 - 20 minutes</a:t>
            </a:r>
            <a:endParaRPr/>
          </a:p>
          <a:p>
            <a:pPr marL="0" lvl="0" indent="0" algn="l" rtl="0">
              <a:spcBef>
                <a:spcPts val="1200"/>
              </a:spcBef>
              <a:spcAft>
                <a:spcPts val="0"/>
              </a:spcAft>
              <a:buNone/>
            </a:pPr>
            <a:endParaRPr/>
          </a:p>
          <a:p>
            <a:pPr marL="0" lvl="0" indent="0" algn="l" rtl="0">
              <a:spcBef>
                <a:spcPts val="1200"/>
              </a:spcBef>
              <a:spcAft>
                <a:spcPts val="0"/>
              </a:spcAft>
              <a:buNone/>
            </a:pPr>
            <a:r>
              <a:rPr lang="en"/>
              <a:t>-Distribution for non-members shows more frequency of longer trips than for members.</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-Short trips are dominated by members.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27"/>
          <p:cNvPicPr preferRelativeResize="0"/>
          <p:nvPr/>
        </p:nvPicPr>
        <p:blipFill>
          <a:blip r:embed="rId3">
            <a:alphaModFix/>
          </a:blip>
          <a:stretch>
            <a:fillRect/>
          </a:stretch>
        </p:blipFill>
        <p:spPr>
          <a:xfrm>
            <a:off x="93675" y="773300"/>
            <a:ext cx="8839200" cy="367710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Trips Taken by Bicycle Type</a:t>
            </a:r>
            <a:endParaRPr/>
          </a:p>
        </p:txBody>
      </p:sp>
      <p:sp>
        <p:nvSpPr>
          <p:cNvPr id="141" name="Google Shape;141;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-Most trips taken use the classic bike</a:t>
            </a:r>
            <a:endParaRPr dirty="0"/>
          </a:p>
          <a:p>
            <a:pPr marL="0" lvl="0" indent="0" algn="l" rtl="0">
              <a:spcBef>
                <a:spcPts val="1200"/>
              </a:spcBef>
              <a:spcAft>
                <a:spcPts val="0"/>
              </a:spcAft>
              <a:buNone/>
            </a:pPr>
            <a:r>
              <a:rPr lang="en" dirty="0"/>
              <a:t>-However, proportionately more casual customer trips utilize the electric bike.</a:t>
            </a:r>
            <a:endParaRPr dirty="0"/>
          </a:p>
          <a:p>
            <a:pPr marL="0" lvl="0" indent="0" algn="l" rtl="0">
              <a:spcBef>
                <a:spcPts val="1200"/>
              </a:spcBef>
              <a:spcAft>
                <a:spcPts val="0"/>
              </a:spcAft>
              <a:buNone/>
            </a:pPr>
            <a:r>
              <a:rPr lang="en" dirty="0"/>
              <a:t>-Use of docked bikes (bikes that are retrieved and returned &amp; locked up at stations) is dominated by casual customers.</a:t>
            </a:r>
            <a:endParaRPr dirty="0"/>
          </a:p>
          <a:p>
            <a:pPr marL="0" lvl="0" indent="0" algn="l" rtl="0">
              <a:spcBef>
                <a:spcPts val="1200"/>
              </a:spcBef>
              <a:spcAft>
                <a:spcPts val="120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9"/>
          <p:cNvPicPr preferRelativeResize="0"/>
          <p:nvPr/>
        </p:nvPicPr>
        <p:blipFill>
          <a:blip r:embed="rId3">
            <a:alphaModFix/>
          </a:blip>
          <a:stretch>
            <a:fillRect/>
          </a:stretch>
        </p:blipFill>
        <p:spPr>
          <a:xfrm>
            <a:off x="194350" y="924350"/>
            <a:ext cx="8839201" cy="348844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Trends in type of bikes used</a:t>
            </a:r>
            <a:endParaRPr/>
          </a:p>
        </p:txBody>
      </p:sp>
      <p:sp>
        <p:nvSpPr>
          <p:cNvPr id="152" name="Google Shape;152;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-Both members and non-members are increasing their use of electric bikes over time.</a:t>
            </a:r>
            <a:endParaRPr dirty="0"/>
          </a:p>
          <a:p>
            <a:pPr marL="0" lvl="0" indent="0" algn="l" rtl="0">
              <a:spcBef>
                <a:spcPts val="1200"/>
              </a:spcBef>
              <a:spcAft>
                <a:spcPts val="1200"/>
              </a:spcAft>
              <a:buNone/>
            </a:pPr>
            <a:r>
              <a:rPr lang="en" dirty="0"/>
              <a:t>-Demand for docked bikes is dying off.  Customers might prefer the convenience of being able to retrieve and return bikes at any location in the city (similar to electric scooter brands like Bird and Lime).</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31"/>
          <p:cNvPicPr preferRelativeResize="0"/>
          <p:nvPr/>
        </p:nvPicPr>
        <p:blipFill>
          <a:blip r:embed="rId3">
            <a:alphaModFix/>
          </a:blip>
          <a:stretch>
            <a:fillRect/>
          </a:stretch>
        </p:blipFill>
        <p:spPr>
          <a:xfrm>
            <a:off x="93675" y="748150"/>
            <a:ext cx="8839200" cy="32157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Goals</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Explain how bicycle use differs between members and casual customers</a:t>
            </a:r>
            <a:endParaRPr/>
          </a:p>
          <a:p>
            <a:pPr marL="457200" lvl="0" indent="-342900" algn="l" rtl="0">
              <a:spcBef>
                <a:spcPts val="0"/>
              </a:spcBef>
              <a:spcAft>
                <a:spcPts val="0"/>
              </a:spcAft>
              <a:buSzPts val="1800"/>
              <a:buChar char="●"/>
            </a:pPr>
            <a:r>
              <a:rPr lang="en"/>
              <a:t>Day of Week/Time of Day</a:t>
            </a:r>
            <a:endParaRPr/>
          </a:p>
          <a:p>
            <a:pPr marL="457200" lvl="0" indent="-342900" algn="l" rtl="0">
              <a:spcBef>
                <a:spcPts val="0"/>
              </a:spcBef>
              <a:spcAft>
                <a:spcPts val="0"/>
              </a:spcAft>
              <a:buSzPts val="1800"/>
              <a:buChar char="●"/>
            </a:pPr>
            <a:r>
              <a:rPr lang="en"/>
              <a:t>Trip Duration</a:t>
            </a:r>
            <a:endParaRPr/>
          </a:p>
          <a:p>
            <a:pPr marL="457200" lvl="0" indent="-342900" algn="l" rtl="0">
              <a:spcBef>
                <a:spcPts val="0"/>
              </a:spcBef>
              <a:spcAft>
                <a:spcPts val="0"/>
              </a:spcAft>
              <a:buSzPts val="1800"/>
              <a:buChar char="●"/>
            </a:pPr>
            <a:r>
              <a:rPr lang="en"/>
              <a:t>Type of Bicycle</a:t>
            </a:r>
            <a:endParaRPr/>
          </a:p>
          <a:p>
            <a:pPr marL="457200" lvl="0" indent="-342900" algn="l" rtl="0">
              <a:spcBef>
                <a:spcPts val="0"/>
              </a:spcBef>
              <a:spcAft>
                <a:spcPts val="0"/>
              </a:spcAft>
              <a:buSzPts val="1800"/>
              <a:buChar char="●"/>
            </a:pPr>
            <a:r>
              <a:rPr lang="en"/>
              <a:t>Starting Location</a:t>
            </a:r>
            <a:endParaRPr/>
          </a:p>
          <a:p>
            <a:pPr marL="0" lvl="0" indent="0" algn="l" rtl="0">
              <a:spcBef>
                <a:spcPts val="1200"/>
              </a:spcBef>
              <a:spcAft>
                <a:spcPts val="0"/>
              </a:spcAft>
              <a:buNone/>
            </a:pPr>
            <a:endParaRPr/>
          </a:p>
          <a:p>
            <a:pPr marL="457200" lvl="0" indent="-342900" algn="l" rtl="0">
              <a:spcBef>
                <a:spcPts val="1200"/>
              </a:spcBef>
              <a:spcAft>
                <a:spcPts val="0"/>
              </a:spcAft>
              <a:buSzPts val="1800"/>
              <a:buAutoNum type="arabicPeriod"/>
            </a:pPr>
            <a:r>
              <a:rPr lang="en"/>
              <a:t>Suggest Recommendations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32"/>
          <p:cNvPicPr preferRelativeResize="0"/>
          <p:nvPr/>
        </p:nvPicPr>
        <p:blipFill>
          <a:blip r:embed="rId3">
            <a:alphaModFix/>
          </a:blip>
          <a:stretch>
            <a:fillRect/>
          </a:stretch>
        </p:blipFill>
        <p:spPr>
          <a:xfrm>
            <a:off x="118825" y="923763"/>
            <a:ext cx="8839201" cy="329597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Trips by Duration and Starting Location</a:t>
            </a:r>
            <a:endParaRPr/>
          </a:p>
        </p:txBody>
      </p:sp>
      <p:sp>
        <p:nvSpPr>
          <p:cNvPr id="168" name="Google Shape;168;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following plot shows data for trips of count &lt; 100,000 (left) and &gt; 100,000 (right).</a:t>
            </a:r>
            <a:endParaRPr/>
          </a:p>
          <a:p>
            <a:pPr marL="0" lvl="0" indent="0" algn="l" rtl="0">
              <a:spcBef>
                <a:spcPts val="1200"/>
              </a:spcBef>
              <a:spcAft>
                <a:spcPts val="12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34"/>
          <p:cNvPicPr preferRelativeResize="0"/>
          <p:nvPr/>
        </p:nvPicPr>
        <p:blipFill>
          <a:blip r:embed="rId3">
            <a:alphaModFix/>
          </a:blip>
          <a:stretch>
            <a:fillRect/>
          </a:stretch>
        </p:blipFill>
        <p:spPr>
          <a:xfrm>
            <a:off x="152400" y="152400"/>
            <a:ext cx="4372861" cy="4838699"/>
          </a:xfrm>
          <a:prstGeom prst="rect">
            <a:avLst/>
          </a:prstGeom>
          <a:noFill/>
          <a:ln>
            <a:noFill/>
          </a:ln>
        </p:spPr>
      </p:pic>
      <p:pic>
        <p:nvPicPr>
          <p:cNvPr id="174" name="Google Shape;174;p34"/>
          <p:cNvPicPr preferRelativeResize="0"/>
          <p:nvPr/>
        </p:nvPicPr>
        <p:blipFill>
          <a:blip r:embed="rId4">
            <a:alphaModFix/>
          </a:blip>
          <a:stretch>
            <a:fillRect/>
          </a:stretch>
        </p:blipFill>
        <p:spPr>
          <a:xfrm>
            <a:off x="4677650" y="152400"/>
            <a:ext cx="3774325" cy="4838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Trips by Duration and Starting Location</a:t>
            </a:r>
            <a:endParaRPr/>
          </a:p>
        </p:txBody>
      </p:sp>
      <p:sp>
        <p:nvSpPr>
          <p:cNvPr id="180" name="Google Shape;180;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r>
              <a:rPr lang="en"/>
              <a:t>-Data suggest that highest concentration of member use appears to be slightly inland of the coast and also closer to the South Shore, while high concentrations of casual customer use appears to be at the coast.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Location by Bike Type</a:t>
            </a:r>
            <a:endParaRPr/>
          </a:p>
        </p:txBody>
      </p:sp>
      <p:sp>
        <p:nvSpPr>
          <p:cNvPr id="186" name="Google Shape;186;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-Most locations are dominated by use of classic and electric bikes.</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37"/>
          <p:cNvPicPr preferRelativeResize="0"/>
          <p:nvPr/>
        </p:nvPicPr>
        <p:blipFill>
          <a:blip r:embed="rId3">
            <a:alphaModFix/>
          </a:blip>
          <a:stretch>
            <a:fillRect/>
          </a:stretch>
        </p:blipFill>
        <p:spPr>
          <a:xfrm>
            <a:off x="152400" y="152400"/>
            <a:ext cx="3857060" cy="4838699"/>
          </a:xfrm>
          <a:prstGeom prst="rect">
            <a:avLst/>
          </a:prstGeom>
          <a:noFill/>
          <a:ln>
            <a:noFill/>
          </a:ln>
        </p:spPr>
      </p:pic>
      <p:pic>
        <p:nvPicPr>
          <p:cNvPr id="192" name="Google Shape;192;p37"/>
          <p:cNvPicPr preferRelativeResize="0"/>
          <p:nvPr/>
        </p:nvPicPr>
        <p:blipFill>
          <a:blip r:embed="rId4">
            <a:alphaModFix/>
          </a:blip>
          <a:stretch>
            <a:fillRect/>
          </a:stretch>
        </p:blipFill>
        <p:spPr>
          <a:xfrm>
            <a:off x="4161860" y="152400"/>
            <a:ext cx="3428125" cy="4838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Recommendations</a:t>
            </a:r>
            <a:endParaRPr/>
          </a:p>
        </p:txBody>
      </p:sp>
      <p:sp>
        <p:nvSpPr>
          <p:cNvPr id="198" name="Google Shape;198;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-Make more electric bikes available and advertise this to casual customers.</a:t>
            </a:r>
            <a:endParaRPr/>
          </a:p>
          <a:p>
            <a:pPr marL="0" lvl="0" indent="0" algn="l" rtl="0">
              <a:spcBef>
                <a:spcPts val="1200"/>
              </a:spcBef>
              <a:spcAft>
                <a:spcPts val="0"/>
              </a:spcAft>
              <a:buNone/>
            </a:pPr>
            <a:r>
              <a:rPr lang="en"/>
              <a:t>- Advertise to casual customers all available locations they can ride to ensure they are not avoiding membership due to assumption that bikes are unavailable in southern Chicago and further inland.</a:t>
            </a:r>
            <a:endParaRPr/>
          </a:p>
          <a:p>
            <a:pPr marL="0" lvl="0" indent="0" algn="l" rtl="0">
              <a:spcBef>
                <a:spcPts val="1200"/>
              </a:spcBef>
              <a:spcAft>
                <a:spcPts val="1200"/>
              </a:spcAft>
              <a:buNone/>
            </a:pPr>
            <a:r>
              <a:rPr lang="en"/>
              <a:t>-Ensure that plenty of bikes are stocked and available in morning hours.  Non-members might be deterred by limited availability in morning hours (further investigation is needed).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9"/>
          <p:cNvSpPr txBox="1">
            <a:spLocks noGrp="1"/>
          </p:cNvSpPr>
          <p:nvPr>
            <p:ph type="title"/>
          </p:nvPr>
        </p:nvSpPr>
        <p:spPr>
          <a:xfrm>
            <a:off x="134050" y="23912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Source</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Cyclistic Trip Data</a:t>
            </a:r>
            <a:endParaRPr/>
          </a:p>
          <a:p>
            <a:pPr marL="0" lvl="0" indent="0" algn="l" rtl="0">
              <a:spcBef>
                <a:spcPts val="1200"/>
              </a:spcBef>
              <a:spcAft>
                <a:spcPts val="0"/>
              </a:spcAft>
              <a:buNone/>
            </a:pPr>
            <a:r>
              <a:rPr lang="en"/>
              <a:t>-Made available by Motivate International Inc.</a:t>
            </a:r>
            <a:endParaRPr/>
          </a:p>
          <a:p>
            <a:pPr marL="0" lvl="0" indent="0" algn="l" rtl="0">
              <a:spcBef>
                <a:spcPts val="1200"/>
              </a:spcBef>
              <a:spcAft>
                <a:spcPts val="0"/>
              </a:spcAft>
              <a:buNone/>
            </a:pPr>
            <a:r>
              <a:rPr lang="en"/>
              <a:t>-Data was saved and uploaded to BigQuery for query and addition of calculated columns</a:t>
            </a:r>
            <a:endParaRPr/>
          </a:p>
          <a:p>
            <a:pPr marL="0" lvl="0" indent="0" algn="l" rtl="0">
              <a:spcBef>
                <a:spcPts val="1200"/>
              </a:spcBef>
              <a:spcAft>
                <a:spcPts val="0"/>
              </a:spcAft>
              <a:buNone/>
            </a:pPr>
            <a:r>
              <a:rPr lang="en"/>
              <a:t>-Scope: Only data from files with format DATE-divvy-trip-data.zip were included in this study</a:t>
            </a:r>
            <a:endParaRPr/>
          </a:p>
          <a:p>
            <a:pPr marL="0" lvl="0" indent="0" algn="l" rtl="0">
              <a:spcBef>
                <a:spcPts val="1200"/>
              </a:spcBef>
              <a:spcAft>
                <a:spcPts val="0"/>
              </a:spcAft>
              <a:buNone/>
            </a:pPr>
            <a:r>
              <a:rPr lang="en"/>
              <a:t>-Main table after all loading and cleaning (~16 million records)</a:t>
            </a:r>
            <a:endParaRPr/>
          </a:p>
          <a:p>
            <a:pPr marL="0" lvl="0" indent="0" algn="l" rtl="0">
              <a:spcBef>
                <a:spcPts val="1200"/>
              </a:spcBef>
              <a:spcAft>
                <a:spcPts val="0"/>
              </a:spcAft>
              <a:buNone/>
            </a:pPr>
            <a:endParaRPr/>
          </a:p>
          <a:p>
            <a:pPr marL="0" lvl="0" indent="0" algn="l" rtl="0">
              <a:spcBef>
                <a:spcPts val="1200"/>
              </a:spcBef>
              <a:spcAft>
                <a:spcPts val="1200"/>
              </a:spcAft>
              <a:buNone/>
            </a:pPr>
            <a:r>
              <a:rPr lang="en" sz="1100" u="sng">
                <a:solidFill>
                  <a:schemeClr val="hlink"/>
                </a:solidFill>
                <a:hlinkClick r:id="rId3"/>
              </a:rPr>
              <a:t>Index of bucket "divvy-tripdata"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Computation</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Add column for duration computed by:</a:t>
            </a:r>
            <a:endParaRPr/>
          </a:p>
          <a:p>
            <a:pPr marL="0" lvl="0" indent="0" algn="l" rtl="0">
              <a:spcBef>
                <a:spcPts val="1200"/>
              </a:spcBef>
              <a:spcAft>
                <a:spcPts val="0"/>
              </a:spcAft>
              <a:buNone/>
            </a:pPr>
            <a:r>
              <a:rPr lang="en"/>
              <a:t>	#hours * 60 + #minutes &gt;&gt; round to nearest integer value (stored as integer)</a:t>
            </a:r>
            <a:endParaRPr/>
          </a:p>
          <a:p>
            <a:pPr marL="0" lvl="0" indent="0" algn="l" rtl="0">
              <a:spcBef>
                <a:spcPts val="1200"/>
              </a:spcBef>
              <a:spcAft>
                <a:spcPts val="0"/>
              </a:spcAft>
              <a:buNone/>
            </a:pPr>
            <a:endParaRPr/>
          </a:p>
          <a:p>
            <a:pPr marL="457200" lvl="0" indent="-342900" algn="l" rtl="0">
              <a:spcBef>
                <a:spcPts val="1200"/>
              </a:spcBef>
              <a:spcAft>
                <a:spcPts val="0"/>
              </a:spcAft>
              <a:buSzPts val="1800"/>
              <a:buAutoNum type="arabicPeriod"/>
            </a:pPr>
            <a:r>
              <a:rPr lang="en"/>
              <a:t>Add column for day of the week for each record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Delete from table rows where duration is &gt;= 1 day.  Save these records in separate table first to keep this data available.</a:t>
            </a:r>
            <a:endParaRPr/>
          </a:p>
          <a:p>
            <a:pPr marL="0" lvl="0" indent="0" algn="l" rtl="0">
              <a:spcBef>
                <a:spcPts val="1200"/>
              </a:spcBef>
              <a:spcAft>
                <a:spcPts val="0"/>
              </a:spcAft>
              <a:buNone/>
            </a:pPr>
            <a:endParaRPr/>
          </a:p>
          <a:p>
            <a:pPr marL="457200" lvl="0" indent="-342900" algn="l" rtl="0">
              <a:spcBef>
                <a:spcPts val="1200"/>
              </a:spcBef>
              <a:spcAft>
                <a:spcPts val="0"/>
              </a:spcAft>
              <a:buSzPts val="1800"/>
              <a:buAutoNum type="arabicPeriod"/>
            </a:pPr>
            <a:r>
              <a:rPr lang="en"/>
              <a:t>Delete from table rows where duration is &lt;= 0.  Save these records in separate table first to keep this data available.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 Data where Trip Duration &lt;= 0</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-(~360,000) Total Records (removed from main table)</a:t>
            </a:r>
            <a:endParaRPr/>
          </a:p>
          <a:p>
            <a:pPr marL="0" lvl="0" indent="0" algn="l" rtl="0">
              <a:spcBef>
                <a:spcPts val="1200"/>
              </a:spcBef>
              <a:spcAft>
                <a:spcPts val="0"/>
              </a:spcAft>
              <a:buNone/>
            </a:pPr>
            <a:r>
              <a:rPr lang="en"/>
              <a:t>-Locations for these data all appear in country of Georgia, due to positive sign instead of minus sign for starting longitude.</a:t>
            </a:r>
            <a:endParaRPr/>
          </a:p>
          <a:p>
            <a:pPr marL="0" lvl="0" indent="0" algn="l" rtl="0">
              <a:spcBef>
                <a:spcPts val="1200"/>
              </a:spcBef>
              <a:spcAft>
                <a:spcPts val="0"/>
              </a:spcAft>
              <a:buNone/>
            </a:pPr>
            <a:r>
              <a:rPr lang="en"/>
              <a:t>-Implication is that trip duration was computed incorrectly due to diff in timezones.</a:t>
            </a:r>
            <a:endParaRPr/>
          </a:p>
          <a:p>
            <a:pPr marL="0" lvl="0" indent="0" algn="l" rtl="0">
              <a:spcBef>
                <a:spcPts val="1200"/>
              </a:spcBef>
              <a:spcAft>
                <a:spcPts val="0"/>
              </a:spcAft>
              <a:buNone/>
            </a:pPr>
            <a:r>
              <a:rPr lang="en"/>
              <a:t>-Data is added back to main table, sign of longitude data is changed where lon &lt; 0 in data, and duration and weekday are re-calculated.</a:t>
            </a:r>
            <a:endParaRPr/>
          </a:p>
          <a:p>
            <a:pPr marL="0" lvl="0" indent="0" algn="l" rtl="0">
              <a:spcBef>
                <a:spcPts val="1200"/>
              </a:spcBef>
              <a:spcAft>
                <a:spcPts val="1200"/>
              </a:spcAft>
              <a:buNone/>
            </a:pPr>
            <a:r>
              <a:rPr lang="en"/>
              <a:t>-Only two records with duration = 0 remain (problem fixed).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9"/>
          <p:cNvPicPr preferRelativeResize="0"/>
          <p:nvPr/>
        </p:nvPicPr>
        <p:blipFill>
          <a:blip r:embed="rId3">
            <a:alphaModFix/>
          </a:blip>
          <a:stretch>
            <a:fillRect/>
          </a:stretch>
        </p:blipFill>
        <p:spPr>
          <a:xfrm>
            <a:off x="57925" y="362325"/>
            <a:ext cx="9393025" cy="4522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Data Cleaning: Data where Trip Duration &gt;= 1 Day</a:t>
            </a:r>
            <a:endParaRPr/>
          </a:p>
          <a:p>
            <a:pPr marL="0" lvl="0" indent="0" algn="l" rtl="0">
              <a:spcBef>
                <a:spcPts val="0"/>
              </a:spcBef>
              <a:spcAft>
                <a:spcPts val="0"/>
              </a:spcAft>
              <a:buNone/>
            </a:pP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-Not significant (only ~14,000 records)</a:t>
            </a:r>
            <a:endParaRPr/>
          </a:p>
          <a:p>
            <a:pPr marL="0" lvl="0" indent="0" algn="l" rtl="0">
              <a:spcBef>
                <a:spcPts val="1200"/>
              </a:spcBef>
              <a:spcAft>
                <a:spcPts val="0"/>
              </a:spcAft>
              <a:buNone/>
            </a:pPr>
            <a:r>
              <a:rPr lang="en"/>
              <a:t>-Records have no incorrect lat/lon data as with records where duration was found to be negative.</a:t>
            </a:r>
            <a:endParaRPr/>
          </a:p>
          <a:p>
            <a:pPr marL="0" lvl="0" indent="0" algn="l" rtl="0">
              <a:spcBef>
                <a:spcPts val="1200"/>
              </a:spcBef>
              <a:spcAft>
                <a:spcPts val="1200"/>
              </a:spcAft>
              <a:buNone/>
            </a:pPr>
            <a:r>
              <a:rPr lang="en"/>
              <a:t>-These data were not added back in to the main table.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236175" y="24084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Analysis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745</Words>
  <Application>Microsoft Office PowerPoint</Application>
  <PresentationFormat>On-screen Show (16:9)</PresentationFormat>
  <Paragraphs>73</Paragraphs>
  <Slides>27</Slides>
  <Notes>27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27</vt:i4>
      </vt:variant>
    </vt:vector>
  </HeadingPairs>
  <TitlesOfParts>
    <vt:vector size="29" baseType="lpstr">
      <vt:lpstr>Arial</vt:lpstr>
      <vt:lpstr>Simple Light</vt:lpstr>
      <vt:lpstr>Cyclistic Bicycles</vt:lpstr>
      <vt:lpstr>Goals</vt:lpstr>
      <vt:lpstr>Data Source</vt:lpstr>
      <vt:lpstr>Data Computation</vt:lpstr>
      <vt:lpstr>Data Cleaning</vt:lpstr>
      <vt:lpstr>Data Cleaning: Data where Trip Duration &lt;= 0</vt:lpstr>
      <vt:lpstr>PowerPoint Presentation</vt:lpstr>
      <vt:lpstr>Data Cleaning: Data where Trip Duration &gt;= 1 Day </vt:lpstr>
      <vt:lpstr>Analysis</vt:lpstr>
      <vt:lpstr>Number of Trips by Day of Week</vt:lpstr>
      <vt:lpstr>PowerPoint Presentation</vt:lpstr>
      <vt:lpstr>Number of Trips by Time of Day</vt:lpstr>
      <vt:lpstr>PowerPoint Presentation</vt:lpstr>
      <vt:lpstr>Distribution of Trip Times by Total Time (Normalized)</vt:lpstr>
      <vt:lpstr>PowerPoint Presentation</vt:lpstr>
      <vt:lpstr>Trips Taken by Bicycle Type</vt:lpstr>
      <vt:lpstr>PowerPoint Presentation</vt:lpstr>
      <vt:lpstr>Trends in type of bikes used</vt:lpstr>
      <vt:lpstr>PowerPoint Presentation</vt:lpstr>
      <vt:lpstr>PowerPoint Presentation</vt:lpstr>
      <vt:lpstr>Trips by Duration and Starting Location</vt:lpstr>
      <vt:lpstr>PowerPoint Presentation</vt:lpstr>
      <vt:lpstr>Trips by Duration and Starting Location</vt:lpstr>
      <vt:lpstr>Location by Bike Type</vt:lpstr>
      <vt:lpstr>PowerPoint Presentation</vt:lpstr>
      <vt:lpstr>Key Recommendations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Bicycles</dc:title>
  <cp:lastModifiedBy>Doug, Brunson</cp:lastModifiedBy>
  <cp:revision>7</cp:revision>
  <dcterms:modified xsi:type="dcterms:W3CDTF">2023-10-10T15:04:26Z</dcterms:modified>
</cp:coreProperties>
</file>