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3ae7e70b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43ae7e70b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43ae7e70b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43ae7e70b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3ae7e70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3ae7e70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3ae7e71c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3ae7e71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d9f4fde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d9f4fde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43ae7e70b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43ae7e70b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43ae7e70b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43ae7e70b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3ae7e70b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43ae7e70b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43ae7e70b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43ae7e70b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7d9f4fde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7d9f4fde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3ae7e70b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3ae7e70b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3ae7e7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3ae7e7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3ae7e70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43ae7e70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43ae7e70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43ae7e70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3ae7e70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3ae7e70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3ae7e70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3ae7e70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3ae7e70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3ae7e70b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43ae7e70b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43ae7e70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arashnic/fitb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62275"/>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Bellabeat Case Study</a:t>
            </a:r>
            <a:endParaRPr/>
          </a:p>
        </p:txBody>
      </p:sp>
      <p:sp>
        <p:nvSpPr>
          <p:cNvPr id="278" name="Google Shape;278;p13"/>
          <p:cNvSpPr txBox="1"/>
          <p:nvPr>
            <p:ph idx="1" type="subTitle"/>
          </p:nvPr>
        </p:nvSpPr>
        <p:spPr>
          <a:xfrm>
            <a:off x="269700" y="2114875"/>
            <a:ext cx="8520600" cy="24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analysis of Fitbit users’ data to motivate consumer engagement with Bellabeat devices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9/9/2023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daily steps/distance</a:t>
            </a:r>
            <a:endParaRPr/>
          </a:p>
        </p:txBody>
      </p:sp>
      <p:pic>
        <p:nvPicPr>
          <p:cNvPr id="333" name="Google Shape;333;p22"/>
          <p:cNvPicPr preferRelativeResize="0"/>
          <p:nvPr/>
        </p:nvPicPr>
        <p:blipFill>
          <a:blip r:embed="rId3">
            <a:alphaModFix/>
          </a:blip>
          <a:stretch>
            <a:fillRect/>
          </a:stretch>
        </p:blipFill>
        <p:spPr>
          <a:xfrm>
            <a:off x="1303800" y="1132175"/>
            <a:ext cx="6777349" cy="381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daily activity intensity</a:t>
            </a:r>
            <a:endParaRPr/>
          </a:p>
        </p:txBody>
      </p:sp>
      <p:pic>
        <p:nvPicPr>
          <p:cNvPr id="339" name="Google Shape;339;p23"/>
          <p:cNvPicPr preferRelativeResize="0"/>
          <p:nvPr/>
        </p:nvPicPr>
        <p:blipFill>
          <a:blip r:embed="rId3">
            <a:alphaModFix/>
          </a:blip>
          <a:stretch>
            <a:fillRect/>
          </a:stretch>
        </p:blipFill>
        <p:spPr>
          <a:xfrm>
            <a:off x="1265000" y="1188844"/>
            <a:ext cx="7030502" cy="39546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Calories and Sleep</a:t>
            </a:r>
            <a:endParaRPr/>
          </a:p>
        </p:txBody>
      </p:sp>
      <p:pic>
        <p:nvPicPr>
          <p:cNvPr id="345" name="Google Shape;345;p24"/>
          <p:cNvPicPr preferRelativeResize="0"/>
          <p:nvPr/>
        </p:nvPicPr>
        <p:blipFill>
          <a:blip r:embed="rId3">
            <a:alphaModFix/>
          </a:blip>
          <a:stretch>
            <a:fillRect/>
          </a:stretch>
        </p:blipFill>
        <p:spPr>
          <a:xfrm>
            <a:off x="1409850" y="1207450"/>
            <a:ext cx="6818401" cy="3835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Calories and Active Distance</a:t>
            </a:r>
            <a:endParaRPr/>
          </a:p>
        </p:txBody>
      </p:sp>
      <p:pic>
        <p:nvPicPr>
          <p:cNvPr id="351" name="Google Shape;351;p25"/>
          <p:cNvPicPr preferRelativeResize="0"/>
          <p:nvPr/>
        </p:nvPicPr>
        <p:blipFill>
          <a:blip r:embed="rId3">
            <a:alphaModFix/>
          </a:blip>
          <a:stretch>
            <a:fillRect/>
          </a:stretch>
        </p:blipFill>
        <p:spPr>
          <a:xfrm>
            <a:off x="1376075" y="1141125"/>
            <a:ext cx="7115325" cy="4002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Percentages of Active Distance</a:t>
            </a:r>
            <a:endParaRPr/>
          </a:p>
        </p:txBody>
      </p:sp>
      <p:pic>
        <p:nvPicPr>
          <p:cNvPr id="357" name="Google Shape;357;p26"/>
          <p:cNvPicPr preferRelativeResize="0"/>
          <p:nvPr/>
        </p:nvPicPr>
        <p:blipFill>
          <a:blip r:embed="rId3">
            <a:alphaModFix/>
          </a:blip>
          <a:stretch>
            <a:fillRect/>
          </a:stretch>
        </p:blipFill>
        <p:spPr>
          <a:xfrm>
            <a:off x="1766500" y="1169475"/>
            <a:ext cx="5006551" cy="3829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Activity by Time of Day</a:t>
            </a:r>
            <a:endParaRPr/>
          </a:p>
        </p:txBody>
      </p:sp>
      <p:pic>
        <p:nvPicPr>
          <p:cNvPr id="363" name="Google Shape;363;p27"/>
          <p:cNvPicPr preferRelativeResize="0"/>
          <p:nvPr/>
        </p:nvPicPr>
        <p:blipFill>
          <a:blip r:embed="rId3">
            <a:alphaModFix/>
          </a:blip>
          <a:stretch>
            <a:fillRect/>
          </a:stretch>
        </p:blipFill>
        <p:spPr>
          <a:xfrm>
            <a:off x="1303800" y="1276950"/>
            <a:ext cx="6717699" cy="377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Trends</a:t>
            </a:r>
            <a:endParaRPr/>
          </a:p>
        </p:txBody>
      </p:sp>
      <p:pic>
        <p:nvPicPr>
          <p:cNvPr id="369" name="Google Shape;369;p28"/>
          <p:cNvPicPr preferRelativeResize="0"/>
          <p:nvPr/>
        </p:nvPicPr>
        <p:blipFill>
          <a:blip r:embed="rId3">
            <a:alphaModFix/>
          </a:blip>
          <a:stretch>
            <a:fillRect/>
          </a:stretch>
        </p:blipFill>
        <p:spPr>
          <a:xfrm>
            <a:off x="3893300" y="1055475"/>
            <a:ext cx="5026025" cy="4088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29"/>
          <p:cNvPicPr preferRelativeResize="0"/>
          <p:nvPr/>
        </p:nvPicPr>
        <p:blipFill>
          <a:blip r:embed="rId3">
            <a:alphaModFix/>
          </a:blip>
          <a:stretch>
            <a:fillRect/>
          </a:stretch>
        </p:blipFill>
        <p:spPr>
          <a:xfrm>
            <a:off x="0" y="0"/>
            <a:ext cx="61206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 and Recommendations</a:t>
            </a:r>
            <a:endParaRPr/>
          </a:p>
        </p:txBody>
      </p:sp>
      <p:sp>
        <p:nvSpPr>
          <p:cNvPr id="380" name="Google Shape;380;p30"/>
          <p:cNvSpPr txBox="1"/>
          <p:nvPr>
            <p:ph idx="1" type="body"/>
          </p:nvPr>
        </p:nvSpPr>
        <p:spPr>
          <a:xfrm>
            <a:off x="1303800" y="1248650"/>
            <a:ext cx="7030500" cy="3385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From summary table and plot, it appears that time of rigorous activity for users is small relative to total time of activity.  It might be useful to include notification of app that will encourage users to increase their intense activity time once per day based on current level of rigorous time logged.</a:t>
            </a:r>
            <a:endParaRPr/>
          </a:p>
          <a:p>
            <a:pPr indent="0" lvl="0" marL="0" rtl="0" algn="l">
              <a:spcBef>
                <a:spcPts val="1200"/>
              </a:spcBef>
              <a:spcAft>
                <a:spcPts val="0"/>
              </a:spcAft>
              <a:buNone/>
            </a:pPr>
            <a:r>
              <a:rPr lang="en"/>
              <a:t>Users appears to do most of their rigorous exercise around 6 PM.  We can add a notifications that reminds users around this time to add a rigorous workout.</a:t>
            </a:r>
            <a:endParaRPr/>
          </a:p>
          <a:p>
            <a:pPr indent="0" lvl="0" marL="0" rtl="0" algn="l">
              <a:spcBef>
                <a:spcPts val="1200"/>
              </a:spcBef>
              <a:spcAft>
                <a:spcPts val="0"/>
              </a:spcAft>
              <a:buNone/>
            </a:pPr>
            <a:r>
              <a:rPr lang="en"/>
              <a:t>Interestingly, total calories burned on average per day does not appear to influence time asleep.  Nor does the total distance travelled and percentage of distance travelled under intense exertion appear to relate to total calories burned.  This suggests that some users burning high calories might be doing more intense exercise with relatively little distance covered.  It would be interesting to add functionality to the app that could give users more motivation for non-running or walking forms (such as weightlifting). (see circled points in combo plot of calories and active distance).</a:t>
            </a:r>
            <a:endParaRPr/>
          </a:p>
          <a:p>
            <a:pPr indent="0" lvl="0" marL="0" rtl="0" algn="l">
              <a:spcBef>
                <a:spcPts val="1200"/>
              </a:spcBef>
              <a:spcAft>
                <a:spcPts val="0"/>
              </a:spcAft>
              <a:buNone/>
            </a:pPr>
            <a:r>
              <a:rPr lang="en"/>
              <a:t>Overall trends indicate a positive correlation between lightly active minutes and calories and a stronger positive correlations between high</a:t>
            </a:r>
            <a:r>
              <a:rPr lang="en"/>
              <a:t>ly active minutes and calories.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386" name="Google Shape;386;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4"/>
          <p:cNvPicPr preferRelativeResize="0"/>
          <p:nvPr/>
        </p:nvPicPr>
        <p:blipFill>
          <a:blip r:embed="rId3">
            <a:alphaModFix amt="37000"/>
          </a:blip>
          <a:stretch>
            <a:fillRect/>
          </a:stretch>
        </p:blipFill>
        <p:spPr>
          <a:xfrm>
            <a:off x="-78525" y="1034150"/>
            <a:ext cx="8839200" cy="2149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Task</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some trends in Fitbit device usage, and how might these trends apply to Bellabeat customers?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 can these trends influence our marketing strategy?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Discuss data management, integrity checks, and cleaning process</a:t>
            </a:r>
            <a:endParaRPr/>
          </a:p>
          <a:p>
            <a:pPr indent="-311150" lvl="0" marL="457200" rtl="0" algn="l">
              <a:spcBef>
                <a:spcPts val="0"/>
              </a:spcBef>
              <a:spcAft>
                <a:spcPts val="0"/>
              </a:spcAft>
              <a:buSzPts val="1300"/>
              <a:buChar char="●"/>
            </a:pPr>
            <a:r>
              <a:rPr lang="en"/>
              <a:t>Discuss key findings from analysis with visualizations</a:t>
            </a:r>
            <a:endParaRPr/>
          </a:p>
          <a:p>
            <a:pPr indent="-311150" lvl="0" marL="457200" rtl="0" algn="l">
              <a:spcBef>
                <a:spcPts val="0"/>
              </a:spcBef>
              <a:spcAft>
                <a:spcPts val="0"/>
              </a:spcAft>
              <a:buSzPts val="1300"/>
              <a:buChar char="●"/>
            </a:pPr>
            <a:r>
              <a:rPr lang="en"/>
              <a:t>Suggest key recommendations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301" name="Google Shape;301;p17"/>
          <p:cNvSpPr txBox="1"/>
          <p:nvPr>
            <p:ph idx="1" type="body"/>
          </p:nvPr>
        </p:nvSpPr>
        <p:spPr>
          <a:xfrm>
            <a:off x="1245050" y="1597875"/>
            <a:ext cx="7030500" cy="213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Source link:  </a:t>
            </a:r>
            <a:r>
              <a:rPr lang="en" sz="1100" u="sng">
                <a:solidFill>
                  <a:schemeClr val="hlink"/>
                </a:solidFill>
                <a:hlinkClick r:id="rId3"/>
              </a:rPr>
              <a:t>FitBit Fitness Tracker Data | Kaggle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226550" y="606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management/checking/cleaning</a:t>
            </a:r>
            <a:endParaRPr/>
          </a:p>
        </p:txBody>
      </p:sp>
      <p:sp>
        <p:nvSpPr>
          <p:cNvPr id="307" name="Google Shape;307;p18"/>
          <p:cNvSpPr txBox="1"/>
          <p:nvPr>
            <p:ph idx="1" type="body"/>
          </p:nvPr>
        </p:nvSpPr>
        <p:spPr>
          <a:xfrm>
            <a:off x="84925" y="1461075"/>
            <a:ext cx="50523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Manually update data using python to include times/dates in proper </a:t>
            </a:r>
            <a:r>
              <a:rPr lang="en"/>
              <a:t>timestamp</a:t>
            </a:r>
            <a:r>
              <a:rPr lang="en"/>
              <a:t> form.  This was necessary for clean and </a:t>
            </a:r>
            <a:r>
              <a:rPr lang="en"/>
              <a:t>streamlined</a:t>
            </a:r>
            <a:r>
              <a:rPr lang="en"/>
              <a:t> uploading of all data tables to BigQuery.</a:t>
            </a:r>
            <a:endParaRPr/>
          </a:p>
          <a:p>
            <a:pPr indent="-311150" lvl="0" marL="457200" rtl="0" algn="l">
              <a:spcBef>
                <a:spcPts val="0"/>
              </a:spcBef>
              <a:spcAft>
                <a:spcPts val="0"/>
              </a:spcAft>
              <a:buSzPts val="1300"/>
              <a:buAutoNum type="arabicPeriod"/>
            </a:pPr>
            <a:r>
              <a:rPr lang="en"/>
              <a:t>Check number of unique user ids in each table.</a:t>
            </a:r>
            <a:endParaRPr/>
          </a:p>
          <a:p>
            <a:pPr indent="0" lvl="0" marL="457200" rtl="0" algn="l">
              <a:spcBef>
                <a:spcPts val="1200"/>
              </a:spcBef>
              <a:spcAft>
                <a:spcPts val="0"/>
              </a:spcAft>
              <a:buNone/>
            </a:pPr>
            <a:r>
              <a:rPr lang="en"/>
              <a:t>Most table have data from all 33 </a:t>
            </a:r>
            <a:r>
              <a:rPr lang="en"/>
              <a:t>participants</a:t>
            </a:r>
            <a:r>
              <a:rPr lang="en"/>
              <a:t>.  This shows that not all </a:t>
            </a:r>
            <a:r>
              <a:rPr lang="en"/>
              <a:t>participants</a:t>
            </a:r>
            <a:r>
              <a:rPr lang="en"/>
              <a:t> record all available metrics.</a:t>
            </a:r>
            <a:endParaRPr/>
          </a:p>
          <a:p>
            <a:pPr indent="-311150" lvl="0" marL="457200" rtl="0" algn="l">
              <a:spcBef>
                <a:spcPts val="1200"/>
              </a:spcBef>
              <a:spcAft>
                <a:spcPts val="0"/>
              </a:spcAft>
              <a:buSzPts val="1300"/>
              <a:buAutoNum type="arabicPeriod"/>
            </a:pPr>
            <a:r>
              <a:rPr lang="en"/>
              <a:t>Check for records with null Ids (</a:t>
            </a:r>
            <a:r>
              <a:rPr b="1" lang="en"/>
              <a:t>none!)</a:t>
            </a:r>
            <a:endParaRPr b="1"/>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08" name="Google Shape;308;p18"/>
          <p:cNvPicPr preferRelativeResize="0"/>
          <p:nvPr/>
        </p:nvPicPr>
        <p:blipFill>
          <a:blip r:embed="rId3">
            <a:alphaModFix/>
          </a:blip>
          <a:stretch>
            <a:fillRect/>
          </a:stretch>
        </p:blipFill>
        <p:spPr>
          <a:xfrm>
            <a:off x="5319775" y="1567750"/>
            <a:ext cx="3545641" cy="270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to Inform Business Task</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What are some basic statistics for metrics including daily steps, distance, calories, and level of activity?</a:t>
            </a:r>
            <a:endParaRPr/>
          </a:p>
          <a:p>
            <a:pPr indent="-311150" lvl="0" marL="457200" rtl="0" algn="l">
              <a:spcBef>
                <a:spcPts val="0"/>
              </a:spcBef>
              <a:spcAft>
                <a:spcPts val="0"/>
              </a:spcAft>
              <a:buSzPts val="1300"/>
              <a:buAutoNum type="arabicPeriod"/>
            </a:pPr>
            <a:r>
              <a:rPr lang="en"/>
              <a:t>At what time(s) during the day are users most active?</a:t>
            </a:r>
            <a:endParaRPr/>
          </a:p>
          <a:p>
            <a:pPr indent="-311150" lvl="0" marL="457200" rtl="0" algn="l">
              <a:spcBef>
                <a:spcPts val="0"/>
              </a:spcBef>
              <a:spcAft>
                <a:spcPts val="0"/>
              </a:spcAft>
              <a:buSzPts val="1300"/>
              <a:buAutoNum type="arabicPeriod"/>
            </a:pPr>
            <a:r>
              <a:rPr lang="en"/>
              <a:t>What are some important trends and non-trends, including calories v. distance travelled/steps taken, calories v. time asleep, etc?</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Process</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Obtain general statistical information (e.g. five-number summaries).</a:t>
            </a:r>
            <a:endParaRPr/>
          </a:p>
          <a:p>
            <a:pPr indent="-311150" lvl="0" marL="457200" rtl="0" algn="l">
              <a:spcBef>
                <a:spcPts val="0"/>
              </a:spcBef>
              <a:spcAft>
                <a:spcPts val="0"/>
              </a:spcAft>
              <a:buSzPts val="1300"/>
              <a:buAutoNum type="arabicPeriod"/>
            </a:pPr>
            <a:r>
              <a:rPr lang="en"/>
              <a:t>Filter/aggregate large data sets for producing plots.</a:t>
            </a:r>
            <a:endParaRPr/>
          </a:p>
          <a:p>
            <a:pPr indent="-311150" lvl="0" marL="457200" rtl="0" algn="l">
              <a:spcBef>
                <a:spcPts val="0"/>
              </a:spcBef>
              <a:spcAft>
                <a:spcPts val="0"/>
              </a:spcAft>
              <a:buSzPts val="1300"/>
              <a:buAutoNum type="arabicPeriod"/>
            </a:pPr>
            <a:r>
              <a:rPr lang="en"/>
              <a:t>Draw defensible conclusions from plots to answer previous questions and motivate business recommendations.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Stats</a:t>
            </a:r>
            <a:endParaRPr/>
          </a:p>
        </p:txBody>
      </p:sp>
      <p:sp>
        <p:nvSpPr>
          <p:cNvPr id="326" name="Google Shape;326;p21"/>
          <p:cNvSpPr txBox="1"/>
          <p:nvPr>
            <p:ph idx="1" type="body"/>
          </p:nvPr>
        </p:nvSpPr>
        <p:spPr>
          <a:xfrm>
            <a:off x="1056750" y="15421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BigQuery used to obtain 1st, 2nd, 3rd quartiles and means for daily steps, calories, distance, and activity levels.  Values are from total data records, and is not grouped by </a:t>
            </a:r>
            <a:r>
              <a:rPr lang="en"/>
              <a:t>participant</a:t>
            </a:r>
            <a:r>
              <a:rPr lang="en"/>
              <a:t> Id or day.</a:t>
            </a:r>
            <a:endParaRPr/>
          </a:p>
          <a:p>
            <a:pPr indent="0" lvl="0" marL="0" rtl="0" algn="l">
              <a:spcBef>
                <a:spcPts val="1200"/>
              </a:spcBef>
              <a:spcAft>
                <a:spcPts val="1200"/>
              </a:spcAft>
              <a:buNone/>
            </a:pPr>
            <a:r>
              <a:t/>
            </a:r>
            <a:endParaRPr/>
          </a:p>
        </p:txBody>
      </p:sp>
      <p:pic>
        <p:nvPicPr>
          <p:cNvPr id="327" name="Google Shape;327;p21"/>
          <p:cNvPicPr preferRelativeResize="0"/>
          <p:nvPr/>
        </p:nvPicPr>
        <p:blipFill>
          <a:blip r:embed="rId3">
            <a:alphaModFix/>
          </a:blip>
          <a:stretch>
            <a:fillRect/>
          </a:stretch>
        </p:blipFill>
        <p:spPr>
          <a:xfrm>
            <a:off x="1166388" y="2571750"/>
            <a:ext cx="5972175" cy="137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