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7" r:id="rId2"/>
    <p:sldId id="330" r:id="rId3"/>
    <p:sldId id="331" r:id="rId4"/>
    <p:sldId id="450" r:id="rId5"/>
    <p:sldId id="492" r:id="rId6"/>
    <p:sldId id="495" r:id="rId7"/>
    <p:sldId id="496" r:id="rId8"/>
    <p:sldId id="498" r:id="rId9"/>
    <p:sldId id="499" r:id="rId10"/>
    <p:sldId id="500" r:id="rId11"/>
    <p:sldId id="493" r:id="rId12"/>
    <p:sldId id="501" r:id="rId13"/>
    <p:sldId id="502" r:id="rId14"/>
    <p:sldId id="504" r:id="rId15"/>
    <p:sldId id="505" r:id="rId16"/>
    <p:sldId id="507" r:id="rId17"/>
    <p:sldId id="508" r:id="rId18"/>
    <p:sldId id="494" r:id="rId19"/>
    <p:sldId id="509" r:id="rId20"/>
    <p:sldId id="510" r:id="rId21"/>
    <p:sldId id="511" r:id="rId22"/>
    <p:sldId id="512" r:id="rId23"/>
    <p:sldId id="513" r:id="rId24"/>
    <p:sldId id="51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0"/>
            <p14:sldId id="331"/>
            <p14:sldId id="450"/>
            <p14:sldId id="492"/>
            <p14:sldId id="495"/>
            <p14:sldId id="496"/>
            <p14:sldId id="498"/>
            <p14:sldId id="499"/>
            <p14:sldId id="500"/>
            <p14:sldId id="493"/>
            <p14:sldId id="501"/>
            <p14:sldId id="502"/>
            <p14:sldId id="504"/>
            <p14:sldId id="505"/>
            <p14:sldId id="507"/>
            <p14:sldId id="508"/>
            <p14:sldId id="494"/>
            <p14:sldId id="509"/>
            <p14:sldId id="510"/>
            <p14:sldId id="511"/>
            <p14:sldId id="512"/>
            <p14:sldId id="513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90"/>
    <p:restoredTop sz="91400"/>
  </p:normalViewPr>
  <p:slideViewPr>
    <p:cSldViewPr snapToGrid="0" snapToObjects="1">
      <p:cViewPr>
        <p:scale>
          <a:sx n="157" d="100"/>
          <a:sy n="157" d="100"/>
        </p:scale>
        <p:origin x="992" y="-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2/19/19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7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42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1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1345F-47DA-8D41-A25D-7C1673F2722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22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2/19/19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2/19/19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2/19/19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2/19/19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2/19/19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tif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CS639: </a:t>
            </a: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9: The MapReduce Programming Model </a:t>
            </a:r>
          </a:p>
          <a:p>
            <a:r>
              <a:rPr lang="en-US" dirty="0" smtClean="0"/>
              <a:t>and Algorithms in MapReduce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Theodoros Rekatsinas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7" y="354834"/>
            <a:ext cx="4379089" cy="18246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MapReduce’s Data Model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Files! 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File is a bag of  </a:t>
            </a:r>
            <a:r>
              <a:rPr lang="en-US" sz="3600" b="1" dirty="0" smtClean="0">
                <a:solidFill>
                  <a:srgbClr val="0432FF"/>
                </a:solidFill>
              </a:rPr>
              <a:t>(key, value)</a:t>
            </a:r>
            <a:r>
              <a:rPr lang="en-US" sz="3600" dirty="0" smtClean="0">
                <a:solidFill>
                  <a:schemeClr val="tx1"/>
                </a:solidFill>
              </a:rPr>
              <a:t> 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A bag is a </a:t>
            </a:r>
            <a:r>
              <a:rPr lang="en-US" sz="3200" b="1" dirty="0" smtClean="0">
                <a:solidFill>
                  <a:schemeClr val="tx1"/>
                </a:solidFill>
              </a:rPr>
              <a:t>multiset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 map-reduce program: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Input: a bag of </a:t>
            </a:r>
            <a:r>
              <a:rPr lang="en-US" sz="2400" b="1" dirty="0" smtClean="0">
                <a:solidFill>
                  <a:srgbClr val="0432FF"/>
                </a:solidFill>
              </a:rPr>
              <a:t>(</a:t>
            </a:r>
            <a:r>
              <a:rPr lang="en-US" sz="2400" b="1" dirty="0" err="1" smtClean="0">
                <a:solidFill>
                  <a:srgbClr val="0432FF"/>
                </a:solidFill>
              </a:rPr>
              <a:t>inputkey</a:t>
            </a:r>
            <a:r>
              <a:rPr lang="en-US" sz="2400" b="1" dirty="0" smtClean="0">
                <a:solidFill>
                  <a:srgbClr val="0432FF"/>
                </a:solidFill>
              </a:rPr>
              <a:t>, value) </a:t>
            </a:r>
            <a:r>
              <a:rPr lang="en-US" sz="2400" dirty="0" smtClean="0">
                <a:solidFill>
                  <a:schemeClr val="tx1"/>
                </a:solidFill>
              </a:rPr>
              <a:t>pairs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Output: a bag of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 smtClean="0">
                <a:solidFill>
                  <a:srgbClr val="0432FF"/>
                </a:solidFill>
              </a:rPr>
              <a:t>(</a:t>
            </a:r>
            <a:r>
              <a:rPr lang="en-US" sz="2400" b="1" dirty="0" err="1" smtClean="0">
                <a:solidFill>
                  <a:srgbClr val="0432FF"/>
                </a:solidFill>
              </a:rPr>
              <a:t>outputkey</a:t>
            </a:r>
            <a:r>
              <a:rPr lang="en-US" sz="2400" b="1" dirty="0">
                <a:solidFill>
                  <a:srgbClr val="0432FF"/>
                </a:solidFill>
              </a:rPr>
              <a:t>, value) </a:t>
            </a:r>
            <a:r>
              <a:rPr lang="en-US" sz="2400" dirty="0" smtClean="0">
                <a:solidFill>
                  <a:schemeClr val="tx1"/>
                </a:solidFill>
              </a:rPr>
              <a:t>pairs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846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2. </a:t>
            </a:r>
            <a:r>
              <a:rPr lang="en-US" sz="4800" dirty="0" smtClean="0"/>
              <a:t>The MapReduce Programming Model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969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User input	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All the user needs to define are the MAP and REDUCE functions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</a:rPr>
              <a:t>Execute proceeds in multiple MAP </a:t>
            </a:r>
            <a:r>
              <a:rPr lang="mr-IN" sz="3600" dirty="0" smtClean="0">
                <a:solidFill>
                  <a:schemeClr val="tx1"/>
                </a:solidFill>
              </a:rPr>
              <a:t>–</a:t>
            </a:r>
            <a:r>
              <a:rPr lang="en-US" sz="3600" dirty="0" smtClean="0">
                <a:solidFill>
                  <a:schemeClr val="tx1"/>
                </a:solidFill>
              </a:rPr>
              <a:t> REDUCE rounds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MAP </a:t>
            </a:r>
            <a:r>
              <a:rPr lang="mr-IN" sz="2000" dirty="0" smtClean="0">
                <a:solidFill>
                  <a:schemeClr val="tx1"/>
                </a:solidFill>
              </a:rPr>
              <a:t>–</a:t>
            </a:r>
            <a:r>
              <a:rPr lang="en-US" sz="2000" dirty="0" smtClean="0">
                <a:solidFill>
                  <a:schemeClr val="tx1"/>
                </a:solidFill>
              </a:rPr>
              <a:t> REDUCE = MAP phase followed REDUCE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7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 Phase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Step 1: the MAP phase</a:t>
            </a: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 provides a MAP-function: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Input: </a:t>
            </a:r>
            <a:r>
              <a:rPr lang="en-US" sz="2800" b="1" dirty="0" smtClean="0">
                <a:solidFill>
                  <a:srgbClr val="0432FF"/>
                </a:solidFill>
              </a:rPr>
              <a:t>(input key, value)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Output: bag of </a:t>
            </a:r>
            <a:r>
              <a:rPr lang="en-US" sz="2800" b="1" dirty="0" smtClean="0">
                <a:solidFill>
                  <a:srgbClr val="0432FF"/>
                </a:solidFill>
              </a:rPr>
              <a:t>(intermediate key, value)</a:t>
            </a:r>
          </a:p>
          <a:p>
            <a:pPr marL="1028700" lvl="1" indent="-571500">
              <a:buFont typeface="Arial" charset="0"/>
              <a:buChar char="•"/>
            </a:pPr>
            <a:endParaRPr lang="en-US" sz="2800" b="1" dirty="0">
              <a:solidFill>
                <a:srgbClr val="0432FF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System applies the map function in parallel to all </a:t>
            </a:r>
            <a:r>
              <a:rPr lang="en-US" sz="3200" dirty="0" smtClean="0">
                <a:solidFill>
                  <a:srgbClr val="0432FF"/>
                </a:solidFill>
              </a:rPr>
              <a:t>(input key, value) </a:t>
            </a:r>
            <a:r>
              <a:rPr lang="en-US" sz="3200" dirty="0" smtClean="0">
                <a:solidFill>
                  <a:schemeClr val="tx1"/>
                </a:solidFill>
              </a:rPr>
              <a:t>pairs in the input file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57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REDUCE Phase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Step 2: the REDUCE phase</a:t>
            </a:r>
            <a:endParaRPr lang="en-US" sz="4400" dirty="0">
              <a:solidFill>
                <a:schemeClr val="tx1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User provides a REDUCE-function: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Input: </a:t>
            </a:r>
            <a:r>
              <a:rPr lang="en-US" sz="2800" b="1" dirty="0" smtClean="0">
                <a:solidFill>
                  <a:srgbClr val="0432FF"/>
                </a:solidFill>
              </a:rPr>
              <a:t>(intermediate key, bag of values)</a:t>
            </a:r>
          </a:p>
          <a:p>
            <a:pPr marL="1028700" lvl="1" indent="-571500">
              <a:buFont typeface="Arial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Output: </a:t>
            </a:r>
            <a:r>
              <a:rPr lang="en-US" sz="2800" b="1" dirty="0" smtClean="0">
                <a:solidFill>
                  <a:srgbClr val="0432FF"/>
                </a:solidFill>
              </a:rPr>
              <a:t>(intermediate key, values)</a:t>
            </a:r>
          </a:p>
          <a:p>
            <a:pPr marL="1028700" lvl="1" indent="-571500">
              <a:buFont typeface="Arial" charset="0"/>
              <a:buChar char="•"/>
            </a:pPr>
            <a:endParaRPr lang="en-US" sz="2800" b="1" dirty="0">
              <a:solidFill>
                <a:srgbClr val="0432FF"/>
              </a:solidFill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200" dirty="0" smtClean="0">
                <a:solidFill>
                  <a:schemeClr val="tx1"/>
                </a:solidFill>
              </a:rPr>
              <a:t>The system will group all pairs with the same intermediate key, and passes the bag of values to the REDUCE function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MapReduce Programming Model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</a:rPr>
              <a:t>Input &amp; Output: each a set of key/value pairs</a:t>
            </a:r>
          </a:p>
          <a:p>
            <a:r>
              <a:rPr lang="en-US" sz="3200" dirty="0" smtClean="0">
                <a:solidFill>
                  <a:schemeClr val="tx1"/>
                </a:solidFill>
              </a:rPr>
              <a:t>Programmer specifies two functions:</a:t>
            </a:r>
          </a:p>
          <a:p>
            <a:r>
              <a:rPr lang="en-US" sz="2800" dirty="0" smtClean="0">
                <a:solidFill>
                  <a:srgbClr val="0432FF"/>
                </a:solidFill>
              </a:rPr>
              <a:t>map (</a:t>
            </a:r>
            <a:r>
              <a:rPr lang="en-US" sz="2800" dirty="0" err="1" smtClean="0">
                <a:solidFill>
                  <a:srgbClr val="0432FF"/>
                </a:solidFill>
              </a:rPr>
              <a:t>in_key</a:t>
            </a:r>
            <a:r>
              <a:rPr lang="en-US" sz="2800" dirty="0" smtClean="0">
                <a:solidFill>
                  <a:srgbClr val="0432FF"/>
                </a:solidFill>
              </a:rPr>
              <a:t>, </a:t>
            </a:r>
            <a:r>
              <a:rPr lang="en-US" sz="2800" dirty="0" err="1" smtClean="0">
                <a:solidFill>
                  <a:srgbClr val="0432FF"/>
                </a:solidFill>
              </a:rPr>
              <a:t>in_value</a:t>
            </a:r>
            <a:r>
              <a:rPr lang="en-US" sz="2800" dirty="0" smtClean="0">
                <a:solidFill>
                  <a:srgbClr val="0432FF"/>
                </a:solidFill>
              </a:rPr>
              <a:t>) -&gt; list(</a:t>
            </a:r>
            <a:r>
              <a:rPr lang="en-US" sz="2800" dirty="0" err="1" smtClean="0">
                <a:solidFill>
                  <a:srgbClr val="0432FF"/>
                </a:solidFill>
              </a:rPr>
              <a:t>out_key</a:t>
            </a:r>
            <a:r>
              <a:rPr lang="en-US" sz="2800" dirty="0" smtClean="0">
                <a:solidFill>
                  <a:srgbClr val="0432FF"/>
                </a:solidFill>
              </a:rPr>
              <a:t>, </a:t>
            </a:r>
            <a:r>
              <a:rPr lang="en-US" sz="2800" dirty="0" err="1" smtClean="0">
                <a:solidFill>
                  <a:srgbClr val="0432FF"/>
                </a:solidFill>
              </a:rPr>
              <a:t>intermediate_value</a:t>
            </a:r>
            <a:r>
              <a:rPr lang="en-US" sz="2800" dirty="0" smtClean="0">
                <a:solidFill>
                  <a:srgbClr val="0432FF"/>
                </a:solidFill>
              </a:rPr>
              <a:t>)</a:t>
            </a:r>
          </a:p>
          <a:p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Processes input key/value pair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Produces set of intermediate pairs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rgbClr val="0432FF"/>
                </a:solidFill>
              </a:rPr>
              <a:t>reduce (</a:t>
            </a:r>
            <a:r>
              <a:rPr lang="en-US" sz="2800" dirty="0" err="1" smtClean="0">
                <a:solidFill>
                  <a:srgbClr val="0432FF"/>
                </a:solidFill>
              </a:rPr>
              <a:t>out_key</a:t>
            </a:r>
            <a:r>
              <a:rPr lang="en-US" sz="2800" dirty="0">
                <a:solidFill>
                  <a:srgbClr val="0432FF"/>
                </a:solidFill>
              </a:rPr>
              <a:t>, </a:t>
            </a:r>
            <a:r>
              <a:rPr lang="en-US" sz="2800" dirty="0" smtClean="0">
                <a:solidFill>
                  <a:srgbClr val="0432FF"/>
                </a:solidFill>
              </a:rPr>
              <a:t>list(</a:t>
            </a:r>
            <a:r>
              <a:rPr lang="en-US" sz="2800" dirty="0" err="1" smtClean="0">
                <a:solidFill>
                  <a:srgbClr val="0432FF"/>
                </a:solidFill>
              </a:rPr>
              <a:t>intermediate_value</a:t>
            </a:r>
            <a:r>
              <a:rPr lang="en-US" sz="2800" dirty="0" smtClean="0">
                <a:solidFill>
                  <a:srgbClr val="0432FF"/>
                </a:solidFill>
              </a:rPr>
              <a:t>)) </a:t>
            </a:r>
            <a:r>
              <a:rPr lang="en-US" sz="2800" dirty="0">
                <a:solidFill>
                  <a:srgbClr val="0432FF"/>
                </a:solidFill>
              </a:rPr>
              <a:t>-&gt; </a:t>
            </a:r>
            <a:r>
              <a:rPr lang="en-US" sz="2800" dirty="0" smtClean="0">
                <a:solidFill>
                  <a:srgbClr val="0432FF"/>
                </a:solidFill>
              </a:rPr>
              <a:t>(</a:t>
            </a:r>
            <a:r>
              <a:rPr lang="en-US" sz="2800" dirty="0" err="1" smtClean="0">
                <a:solidFill>
                  <a:srgbClr val="0432FF"/>
                </a:solidFill>
              </a:rPr>
              <a:t>out_key</a:t>
            </a:r>
            <a:r>
              <a:rPr lang="en-US" sz="2800" dirty="0" smtClean="0">
                <a:solidFill>
                  <a:srgbClr val="0432FF"/>
                </a:solidFill>
              </a:rPr>
              <a:t>, list(</a:t>
            </a:r>
            <a:r>
              <a:rPr lang="en-US" sz="2800" dirty="0" err="1" smtClean="0">
                <a:solidFill>
                  <a:srgbClr val="0432FF"/>
                </a:solidFill>
              </a:rPr>
              <a:t>out_values</a:t>
            </a:r>
            <a:r>
              <a:rPr lang="en-US" sz="2800" dirty="0" smtClean="0">
                <a:solidFill>
                  <a:srgbClr val="0432FF"/>
                </a:solidFill>
              </a:rPr>
              <a:t>))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Combines all intermediate values for a particular key</a:t>
            </a:r>
          </a:p>
          <a:p>
            <a:r>
              <a:rPr lang="en-US" dirty="0">
                <a:solidFill>
                  <a:schemeClr val="tx1"/>
                </a:solidFill>
              </a:rPr>
              <a:t>	Produces </a:t>
            </a:r>
            <a:r>
              <a:rPr lang="en-US" dirty="0" smtClean="0">
                <a:solidFill>
                  <a:schemeClr val="tx1"/>
                </a:solidFill>
              </a:rPr>
              <a:t>a set </a:t>
            </a:r>
            <a:r>
              <a:rPr lang="en-US" dirty="0">
                <a:solidFill>
                  <a:schemeClr val="tx1"/>
                </a:solidFill>
              </a:rPr>
              <a:t>of </a:t>
            </a:r>
            <a:r>
              <a:rPr lang="en-US" dirty="0" smtClean="0">
                <a:solidFill>
                  <a:schemeClr val="tx1"/>
                </a:solidFill>
              </a:rPr>
              <a:t>merged output values (usually just one)</a:t>
            </a:r>
            <a:endParaRPr lang="en-US" dirty="0" smtClean="0">
              <a:solidFill>
                <a:srgbClr val="0432FF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34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what does the next program do?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map(String </a:t>
            </a:r>
            <a:r>
              <a:rPr lang="en-US" dirty="0" err="1" smtClean="0">
                <a:solidFill>
                  <a:schemeClr val="tx1"/>
                </a:solidFill>
              </a:rPr>
              <a:t>input_key</a:t>
            </a:r>
            <a:r>
              <a:rPr lang="en-US" dirty="0" smtClean="0">
                <a:solidFill>
                  <a:schemeClr val="tx1"/>
                </a:solidFill>
              </a:rPr>
              <a:t>, String </a:t>
            </a:r>
            <a:r>
              <a:rPr lang="en-US" dirty="0" err="1" smtClean="0">
                <a:solidFill>
                  <a:schemeClr val="tx1"/>
                </a:solidFill>
              </a:rPr>
              <a:t>input_value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//</a:t>
            </a:r>
            <a:r>
              <a:rPr lang="en-US" dirty="0" err="1" smtClean="0">
                <a:solidFill>
                  <a:schemeClr val="tx1"/>
                </a:solidFill>
              </a:rPr>
              <a:t>input_key</a:t>
            </a:r>
            <a:r>
              <a:rPr lang="en-US" dirty="0" smtClean="0">
                <a:solidFill>
                  <a:schemeClr val="tx1"/>
                </a:solidFill>
              </a:rPr>
              <a:t>: document id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input_value</a:t>
            </a:r>
            <a:r>
              <a:rPr lang="en-US" dirty="0" smtClean="0">
                <a:solidFill>
                  <a:schemeClr val="tx1"/>
                </a:solidFill>
              </a:rPr>
              <a:t>: document bag of words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for each word w in </a:t>
            </a:r>
            <a:r>
              <a:rPr lang="en-US" dirty="0" err="1" smtClean="0">
                <a:solidFill>
                  <a:schemeClr val="tx1"/>
                </a:solidFill>
              </a:rPr>
              <a:t>input_value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</a:t>
            </a:r>
            <a:r>
              <a:rPr lang="en-US" dirty="0" err="1" smtClean="0">
                <a:solidFill>
                  <a:schemeClr val="tx1"/>
                </a:solidFill>
              </a:rPr>
              <a:t>EmitIntermediate</a:t>
            </a:r>
            <a:r>
              <a:rPr lang="en-US" dirty="0" smtClean="0">
                <a:solidFill>
                  <a:schemeClr val="tx1"/>
                </a:solidFill>
              </a:rPr>
              <a:t>(w, 1);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reduce(String </a:t>
            </a:r>
            <a:r>
              <a:rPr lang="en-US" dirty="0" err="1" smtClean="0">
                <a:solidFill>
                  <a:schemeClr val="tx1"/>
                </a:solidFill>
              </a:rPr>
              <a:t>intermediate_key</a:t>
            </a:r>
            <a:r>
              <a:rPr lang="en-US" dirty="0" smtClean="0">
                <a:solidFill>
                  <a:schemeClr val="tx1"/>
                </a:solidFill>
              </a:rPr>
              <a:t>, Iterator </a:t>
            </a:r>
            <a:r>
              <a:rPr lang="en-US" dirty="0" err="1" smtClean="0">
                <a:solidFill>
                  <a:schemeClr val="tx1"/>
                </a:solidFill>
              </a:rPr>
              <a:t>intermediate_values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word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intermediate_values</a:t>
            </a:r>
            <a:r>
              <a:rPr lang="en-US" dirty="0" smtClean="0">
                <a:solidFill>
                  <a:schemeClr val="tx1"/>
                </a:solidFill>
              </a:rPr>
              <a:t>: ????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result = 0;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for each v in </a:t>
            </a:r>
            <a:r>
              <a:rPr lang="en-US" dirty="0" err="1" smtClean="0">
                <a:solidFill>
                  <a:schemeClr val="tx1"/>
                </a:solidFill>
              </a:rPr>
              <a:t>intermediate_values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result += v;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EmitFinal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intermediate_key</a:t>
            </a:r>
            <a:r>
              <a:rPr lang="en-US" dirty="0" smtClean="0">
                <a:solidFill>
                  <a:schemeClr val="tx1"/>
                </a:solidFill>
              </a:rPr>
              <a:t>, result);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4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what does the next program do?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/>
                </a:solidFill>
              </a:rPr>
              <a:t>map(String </a:t>
            </a:r>
            <a:r>
              <a:rPr lang="en-US" dirty="0" err="1" smtClean="0">
                <a:solidFill>
                  <a:schemeClr val="tx1"/>
                </a:solidFill>
              </a:rPr>
              <a:t>input_key</a:t>
            </a:r>
            <a:r>
              <a:rPr lang="en-US" dirty="0" smtClean="0">
                <a:solidFill>
                  <a:schemeClr val="tx1"/>
                </a:solidFill>
              </a:rPr>
              <a:t>, String </a:t>
            </a:r>
            <a:r>
              <a:rPr lang="en-US" dirty="0" err="1" smtClean="0">
                <a:solidFill>
                  <a:schemeClr val="tx1"/>
                </a:solidFill>
              </a:rPr>
              <a:t>input_value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//</a:t>
            </a:r>
            <a:r>
              <a:rPr lang="en-US" dirty="0" err="1" smtClean="0">
                <a:solidFill>
                  <a:schemeClr val="tx1"/>
                </a:solidFill>
              </a:rPr>
              <a:t>input_key</a:t>
            </a:r>
            <a:r>
              <a:rPr lang="en-US" dirty="0" smtClean="0">
                <a:solidFill>
                  <a:schemeClr val="tx1"/>
                </a:solidFill>
              </a:rPr>
              <a:t>: document id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input_value</a:t>
            </a:r>
            <a:r>
              <a:rPr lang="en-US" dirty="0" smtClean="0">
                <a:solidFill>
                  <a:schemeClr val="tx1"/>
                </a:solidFill>
              </a:rPr>
              <a:t>: document bag of words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word_count</a:t>
            </a:r>
            <a:r>
              <a:rPr lang="en-US" dirty="0" smtClean="0">
                <a:solidFill>
                  <a:schemeClr val="tx1"/>
                </a:solidFill>
              </a:rPr>
              <a:t> = {}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0432FF"/>
                </a:solidFill>
              </a:rPr>
              <a:t> for each word w in </a:t>
            </a:r>
            <a:r>
              <a:rPr lang="en-US" dirty="0" err="1" smtClean="0">
                <a:solidFill>
                  <a:srgbClr val="0432FF"/>
                </a:solidFill>
              </a:rPr>
              <a:t>input_value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</a:p>
          <a:p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smtClean="0">
                <a:solidFill>
                  <a:srgbClr val="0432FF"/>
                </a:solidFill>
              </a:rPr>
              <a:t>     increase </a:t>
            </a:r>
            <a:r>
              <a:rPr lang="en-US" dirty="0" err="1" smtClean="0">
                <a:solidFill>
                  <a:srgbClr val="0432FF"/>
                </a:solidFill>
              </a:rPr>
              <a:t>word_count</a:t>
            </a:r>
            <a:r>
              <a:rPr lang="en-US" dirty="0" smtClean="0">
                <a:solidFill>
                  <a:srgbClr val="0432FF"/>
                </a:solidFill>
              </a:rPr>
              <a:t>[w] by one</a:t>
            </a:r>
          </a:p>
          <a:p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 smtClean="0">
                <a:solidFill>
                  <a:srgbClr val="0432FF"/>
                </a:solidFill>
              </a:rPr>
              <a:t> for each word w in </a:t>
            </a:r>
            <a:r>
              <a:rPr lang="en-US" dirty="0" err="1" smtClean="0">
                <a:solidFill>
                  <a:srgbClr val="0432FF"/>
                </a:solidFill>
              </a:rPr>
              <a:t>word_count</a:t>
            </a:r>
            <a:r>
              <a:rPr lang="en-US" dirty="0" smtClean="0">
                <a:solidFill>
                  <a:srgbClr val="0432FF"/>
                </a:solidFill>
              </a:rPr>
              <a:t>: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      </a:t>
            </a:r>
            <a:r>
              <a:rPr lang="en-US" dirty="0" err="1" smtClean="0">
                <a:solidFill>
                  <a:srgbClr val="0432FF"/>
                </a:solidFill>
              </a:rPr>
              <a:t>EmitIntermediate</a:t>
            </a:r>
            <a:r>
              <a:rPr lang="en-US" dirty="0" smtClean="0">
                <a:solidFill>
                  <a:srgbClr val="0432FF"/>
                </a:solidFill>
              </a:rPr>
              <a:t>(w, </a:t>
            </a:r>
            <a:r>
              <a:rPr lang="en-US" dirty="0" err="1" smtClean="0">
                <a:solidFill>
                  <a:srgbClr val="0432FF"/>
                </a:solidFill>
              </a:rPr>
              <a:t>word_count</a:t>
            </a:r>
            <a:r>
              <a:rPr lang="en-US" dirty="0" smtClean="0">
                <a:solidFill>
                  <a:srgbClr val="0432FF"/>
                </a:solidFill>
              </a:rPr>
              <a:t>[w]);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reduce(String </a:t>
            </a:r>
            <a:r>
              <a:rPr lang="en-US" dirty="0" err="1" smtClean="0">
                <a:solidFill>
                  <a:schemeClr val="tx1"/>
                </a:solidFill>
              </a:rPr>
              <a:t>intermediate_key</a:t>
            </a:r>
            <a:r>
              <a:rPr lang="en-US" dirty="0" smtClean="0">
                <a:solidFill>
                  <a:schemeClr val="tx1"/>
                </a:solidFill>
              </a:rPr>
              <a:t>, Iterator </a:t>
            </a:r>
            <a:r>
              <a:rPr lang="en-US" dirty="0" err="1" smtClean="0">
                <a:solidFill>
                  <a:schemeClr val="tx1"/>
                </a:solidFill>
              </a:rPr>
              <a:t>intermediate_values</a:t>
            </a:r>
            <a:r>
              <a:rPr lang="en-US" dirty="0" smtClean="0">
                <a:solidFill>
                  <a:schemeClr val="tx1"/>
                </a:solidFill>
              </a:rPr>
              <a:t>):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intermediate_key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word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//</a:t>
            </a:r>
            <a:r>
              <a:rPr lang="en-US" dirty="0" err="1" smtClean="0">
                <a:solidFill>
                  <a:schemeClr val="tx1"/>
                </a:solidFill>
              </a:rPr>
              <a:t>intermediate_values</a:t>
            </a:r>
            <a:r>
              <a:rPr lang="en-US" dirty="0" smtClean="0">
                <a:solidFill>
                  <a:schemeClr val="tx1"/>
                </a:solidFill>
              </a:rPr>
              <a:t>: ????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result = 0;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tx1"/>
                </a:solidFill>
              </a:rPr>
              <a:t>for each v in </a:t>
            </a:r>
            <a:r>
              <a:rPr lang="en-US" dirty="0" err="1" smtClean="0">
                <a:solidFill>
                  <a:schemeClr val="tx1"/>
                </a:solidFill>
              </a:rPr>
              <a:t>intermediate_values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result += v;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EmitFinal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intermediate_key</a:t>
            </a:r>
            <a:r>
              <a:rPr lang="en-US" dirty="0" smtClean="0">
                <a:solidFill>
                  <a:schemeClr val="tx1"/>
                </a:solidFill>
              </a:rPr>
              <a:t>, result);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6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3</a:t>
            </a:r>
            <a:r>
              <a:rPr lang="en-US" sz="4800" dirty="0" smtClean="0"/>
              <a:t>. </a:t>
            </a:r>
            <a:r>
              <a:rPr lang="en-US" sz="4800" dirty="0"/>
              <a:t>MapReduce Examples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950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Word length histogram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50" y="1201789"/>
            <a:ext cx="6759058" cy="5320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469" y="1653988"/>
            <a:ext cx="3672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many big, medium, small, and tiny words are in a document?</a:t>
            </a:r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Big </a:t>
            </a:r>
            <a:r>
              <a:rPr lang="en-US" sz="2400" dirty="0" smtClean="0"/>
              <a:t>= 10+ letters</a:t>
            </a:r>
          </a:p>
          <a:p>
            <a:r>
              <a:rPr lang="en-US" sz="2400" dirty="0" smtClean="0">
                <a:solidFill>
                  <a:srgbClr val="0432FF"/>
                </a:solidFill>
              </a:rPr>
              <a:t>Medium</a:t>
            </a:r>
            <a:r>
              <a:rPr lang="en-US" sz="2400" dirty="0" smtClean="0"/>
              <a:t> = 5..9 letters</a:t>
            </a:r>
          </a:p>
          <a:p>
            <a:r>
              <a:rPr lang="en-US" sz="2400" dirty="0" smtClean="0">
                <a:solidFill>
                  <a:srgbClr val="2B822C"/>
                </a:solidFill>
              </a:rPr>
              <a:t>Small </a:t>
            </a:r>
            <a:r>
              <a:rPr lang="en-US" sz="2400" dirty="0" smtClean="0"/>
              <a:t>= 2..4 letters</a:t>
            </a:r>
          </a:p>
          <a:p>
            <a:r>
              <a:rPr lang="en-US" sz="2400" dirty="0" smtClean="0"/>
              <a:t>Tiny = 1 letter</a:t>
            </a:r>
          </a:p>
        </p:txBody>
      </p:sp>
    </p:spTree>
    <p:extLst>
      <p:ext uri="{BB962C8B-B14F-4D97-AF65-F5344CB8AC3E}">
        <p14:creationId xmlns:p14="http://schemas.microsoft.com/office/powerpoint/2010/main" val="49580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7622"/>
          </a:xfrm>
        </p:spPr>
        <p:txBody>
          <a:bodyPr>
            <a:normAutofit/>
          </a:bodyPr>
          <a:lstStyle/>
          <a:p>
            <a:r>
              <a:rPr lang="en-US" dirty="0"/>
              <a:t>Logistics/Announcements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Minor change on schedule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Friday lecture covered by Paris </a:t>
            </a:r>
            <a:r>
              <a:rPr lang="en-US" sz="3600" dirty="0" err="1" smtClean="0">
                <a:solidFill>
                  <a:schemeClr val="tx1"/>
                </a:solidFill>
                <a:latin typeface="+mj-lt"/>
              </a:rPr>
              <a:t>Koutris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We will skip </a:t>
            </a: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Monday’s lecture (I am in the bay area)</a:t>
            </a:r>
            <a:endParaRPr lang="en-US" sz="32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  <a:sym typeface="Wingdings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514350" indent="-51435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5699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Word length histogram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50" y="1201789"/>
            <a:ext cx="6759058" cy="53200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22469" y="1653988"/>
            <a:ext cx="36722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Split the document into chunks and process each chunk on a different computer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948150" y="3993776"/>
            <a:ext cx="3389026" cy="2528046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37176" y="3469869"/>
            <a:ext cx="3500718" cy="3223589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75877" y="4996189"/>
            <a:ext cx="367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Chunk 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836076" y="2849142"/>
            <a:ext cx="367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Chunk 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9196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Word length histogram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50" y="1201789"/>
            <a:ext cx="6759058" cy="532003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48150" y="3993776"/>
            <a:ext cx="3389026" cy="2528046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337176" y="3469869"/>
            <a:ext cx="3500718" cy="3223589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44965" y="3125697"/>
            <a:ext cx="367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Chunk 1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836076" y="2849142"/>
            <a:ext cx="367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Chunk 2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24434" y="3404605"/>
            <a:ext cx="168396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Chunk </a:t>
            </a:r>
            <a:r>
              <a:rPr lang="en-US" smtClean="0"/>
              <a:t>1 (204words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33107" y="2971799"/>
            <a:ext cx="1683969" cy="16405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</a:t>
            </a:r>
            <a:r>
              <a:rPr lang="en-US" dirty="0">
                <a:solidFill>
                  <a:srgbClr val="FF0000"/>
                </a:solidFill>
              </a:rPr>
              <a:t>Big </a:t>
            </a:r>
            <a:r>
              <a:rPr lang="en-US" dirty="0" smtClean="0">
                <a:solidFill>
                  <a:schemeClr val="tx1"/>
                </a:solidFill>
              </a:rPr>
              <a:t>, 17)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432FF"/>
                </a:solidFill>
              </a:rPr>
              <a:t>Medium</a:t>
            </a:r>
            <a:r>
              <a:rPr lang="en-US" dirty="0" smtClean="0">
                <a:solidFill>
                  <a:schemeClr val="tx1"/>
                </a:solidFill>
              </a:rPr>
              <a:t>, 77)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2B822C"/>
                </a:solidFill>
              </a:rPr>
              <a:t>Small</a:t>
            </a:r>
            <a:r>
              <a:rPr lang="en-US" dirty="0" smtClean="0">
                <a:solidFill>
                  <a:schemeClr val="tx1"/>
                </a:solidFill>
              </a:rPr>
              <a:t>, 107)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chemeClr val="tx1"/>
                </a:solidFill>
              </a:rPr>
              <a:t>Tiny, 3)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8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Word length histogram</a:t>
            </a:r>
            <a:endParaRPr lang="en-US" sz="3600" dirty="0"/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4386" y="1391610"/>
            <a:ext cx="3092853" cy="2528046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4387" y="4163057"/>
            <a:ext cx="3092853" cy="2513968"/>
          </a:xfrm>
          <a:prstGeom prst="rect">
            <a:avLst/>
          </a:prstGeom>
          <a:noFill/>
          <a:ln w="476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0639" y="1024442"/>
            <a:ext cx="2902839" cy="30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task 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693260" y="1758624"/>
            <a:ext cx="1683969" cy="16405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Big</a:t>
            </a:r>
            <a:r>
              <a:rPr lang="en-US" dirty="0" smtClean="0">
                <a:solidFill>
                  <a:schemeClr val="tx1"/>
                </a:solidFill>
              </a:rPr>
              <a:t>, 17)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432FF"/>
                </a:solidFill>
              </a:rPr>
              <a:t>Medium</a:t>
            </a:r>
            <a:r>
              <a:rPr lang="en-US" dirty="0" smtClean="0">
                <a:solidFill>
                  <a:schemeClr val="tx1"/>
                </a:solidFill>
              </a:rPr>
              <a:t>, 77)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2B822C"/>
                </a:solidFill>
              </a:rPr>
              <a:t>Small</a:t>
            </a:r>
            <a:r>
              <a:rPr lang="en-US" dirty="0" smtClean="0">
                <a:solidFill>
                  <a:schemeClr val="tx1"/>
                </a:solidFill>
              </a:rPr>
              <a:t>, 107)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chemeClr val="tx1"/>
                </a:solidFill>
              </a:rPr>
              <a:t>Tiny, 3)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535" y="1563689"/>
            <a:ext cx="2796680" cy="2183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212" y="4380298"/>
            <a:ext cx="2831486" cy="212447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70638" y="3979707"/>
            <a:ext cx="2902839" cy="301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task 2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3260" y="4536422"/>
            <a:ext cx="1683969" cy="164054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Big</a:t>
            </a:r>
            <a:r>
              <a:rPr lang="en-US" dirty="0" smtClean="0">
                <a:solidFill>
                  <a:schemeClr val="tx1"/>
                </a:solidFill>
              </a:rPr>
              <a:t>, 20)</a:t>
            </a: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432FF"/>
                </a:solidFill>
              </a:rPr>
              <a:t>Medium</a:t>
            </a:r>
            <a:r>
              <a:rPr lang="en-US" dirty="0" smtClean="0">
                <a:solidFill>
                  <a:schemeClr val="tx1"/>
                </a:solidFill>
              </a:rPr>
              <a:t>, 71)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2B822C"/>
                </a:solidFill>
              </a:rPr>
              <a:t>Small</a:t>
            </a:r>
            <a:r>
              <a:rPr lang="en-US" dirty="0" smtClean="0">
                <a:solidFill>
                  <a:schemeClr val="tx1"/>
                </a:solidFill>
              </a:rPr>
              <a:t>, 93)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chemeClr val="tx1"/>
                </a:solidFill>
              </a:rPr>
              <a:t>Tiny, 6)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63726" y="1825625"/>
            <a:ext cx="1683969" cy="9065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Big</a:t>
            </a:r>
            <a:r>
              <a:rPr lang="en-US" dirty="0" smtClean="0">
                <a:solidFill>
                  <a:schemeClr val="tx1"/>
                </a:solidFill>
              </a:rPr>
              <a:t>, 17)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FF0000"/>
                </a:solidFill>
              </a:rPr>
              <a:t>Big</a:t>
            </a:r>
            <a:r>
              <a:rPr lang="en-US" dirty="0" smtClean="0">
                <a:solidFill>
                  <a:schemeClr val="tx1"/>
                </a:solidFill>
              </a:rPr>
              <a:t>, 20)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263725" y="2918936"/>
            <a:ext cx="1683969" cy="9065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solidFill>
                  <a:srgbClr val="0432FF"/>
                </a:solidFill>
              </a:rPr>
              <a:t>Medium</a:t>
            </a:r>
            <a:r>
              <a:rPr lang="en-US" dirty="0" smtClean="0">
                <a:solidFill>
                  <a:schemeClr val="tx1"/>
                </a:solidFill>
              </a:rPr>
              <a:t>, 77)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smtClean="0">
                <a:solidFill>
                  <a:srgbClr val="0432FF"/>
                </a:solidFill>
              </a:rPr>
              <a:t>Medium</a:t>
            </a:r>
            <a:r>
              <a:rPr lang="en-US" dirty="0" smtClean="0">
                <a:solidFill>
                  <a:schemeClr val="tx1"/>
                </a:solidFill>
              </a:rPr>
              <a:t>, 71)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263724" y="4012247"/>
            <a:ext cx="1683969" cy="9065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>
                <a:solidFill>
                  <a:srgbClr val="2B822C"/>
                </a:solidFill>
              </a:rPr>
              <a:t>Small</a:t>
            </a:r>
            <a:r>
              <a:rPr lang="en-US" dirty="0" smtClean="0">
                <a:solidFill>
                  <a:schemeClr val="tx1"/>
                </a:solidFill>
              </a:rPr>
              <a:t>, 107)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2B822C"/>
                </a:solidFill>
              </a:rPr>
              <a:t>Small</a:t>
            </a:r>
            <a:r>
              <a:rPr lang="en-US" dirty="0" smtClean="0">
                <a:solidFill>
                  <a:schemeClr val="tx1"/>
                </a:solidFill>
              </a:rPr>
              <a:t>, 93)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63723" y="5105558"/>
            <a:ext cx="1683969" cy="90652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>
                <a:solidFill>
                  <a:schemeClr val="tx1"/>
                </a:solidFill>
              </a:rPr>
              <a:t>Tiny</a:t>
            </a:r>
            <a:r>
              <a:rPr lang="en-US" dirty="0" smtClean="0">
                <a:solidFill>
                  <a:schemeClr val="tx1"/>
                </a:solidFill>
              </a:rPr>
              <a:t>, 3)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tx1"/>
                </a:solidFill>
              </a:rPr>
              <a:t>Tiny</a:t>
            </a:r>
            <a:r>
              <a:rPr lang="en-US" dirty="0" smtClean="0">
                <a:solidFill>
                  <a:schemeClr val="tx1"/>
                </a:solidFill>
              </a:rPr>
              <a:t>, 6)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6377229" y="2278889"/>
            <a:ext cx="1886497" cy="300006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6377229" y="2278889"/>
            <a:ext cx="1886497" cy="307780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6377229" y="2578895"/>
            <a:ext cx="1886496" cy="793305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6377229" y="2578895"/>
            <a:ext cx="1886495" cy="1886616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6377229" y="4465511"/>
            <a:ext cx="1886495" cy="89118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6377229" y="2578895"/>
            <a:ext cx="1886494" cy="297992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6377229" y="5356693"/>
            <a:ext cx="1886494" cy="202129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150222" y="2059560"/>
            <a:ext cx="959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Big</a:t>
            </a:r>
            <a:r>
              <a:rPr lang="en-US" dirty="0"/>
              <a:t>, </a:t>
            </a:r>
            <a:r>
              <a:rPr lang="en-US" dirty="0" smtClean="0"/>
              <a:t>37</a:t>
            </a:r>
            <a:r>
              <a:rPr lang="en-US" dirty="0"/>
              <a:t>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9983587" y="3138226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(</a:t>
            </a:r>
            <a:r>
              <a:rPr lang="en-US">
                <a:solidFill>
                  <a:srgbClr val="0432FF"/>
                </a:solidFill>
              </a:rPr>
              <a:t>Medium</a:t>
            </a:r>
            <a:r>
              <a:rPr lang="en-US"/>
              <a:t>, </a:t>
            </a:r>
            <a:r>
              <a:rPr lang="en-US" smtClean="0"/>
              <a:t>148)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10070711" y="4280828"/>
            <a:ext cx="12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2B822C"/>
                </a:solidFill>
              </a:rPr>
              <a:t>Small</a:t>
            </a:r>
            <a:r>
              <a:rPr lang="en-US" dirty="0"/>
              <a:t>, </a:t>
            </a:r>
            <a:r>
              <a:rPr lang="en-US" dirty="0" smtClean="0"/>
              <a:t>200)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168207" y="5356692"/>
            <a:ext cx="923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(Tiny, </a:t>
            </a:r>
            <a:r>
              <a:rPr lang="en-US" dirty="0" smtClean="0"/>
              <a:t>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7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Build an Inverted Index</a:t>
            </a:r>
            <a:endParaRPr lang="en-US" sz="36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38200" y="1825625"/>
            <a:ext cx="5425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Input:</a:t>
            </a:r>
          </a:p>
          <a:p>
            <a:endParaRPr lang="en-US" sz="3200" dirty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doc1, (“I love medium roast coffee”)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doc2, </a:t>
            </a:r>
            <a:r>
              <a:rPr lang="en-US" dirty="0">
                <a:solidFill>
                  <a:schemeClr val="tx1"/>
                </a:solidFill>
              </a:rPr>
              <a:t>(“I </a:t>
            </a:r>
            <a:r>
              <a:rPr lang="en-US" dirty="0" smtClean="0">
                <a:solidFill>
                  <a:schemeClr val="tx1"/>
                </a:solidFill>
              </a:rPr>
              <a:t>do not like coffee”)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doc3, (“This medium well steak is great”)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doc4, </a:t>
            </a:r>
            <a:r>
              <a:rPr lang="en-US" dirty="0">
                <a:solidFill>
                  <a:schemeClr val="tx1"/>
                </a:solidFill>
              </a:rPr>
              <a:t>(“I love </a:t>
            </a:r>
            <a:r>
              <a:rPr lang="en-US" dirty="0" smtClean="0">
                <a:solidFill>
                  <a:schemeClr val="tx1"/>
                </a:solidFill>
              </a:rPr>
              <a:t>steak”)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3235" y="1825625"/>
            <a:ext cx="5425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Output:</a:t>
            </a:r>
          </a:p>
          <a:p>
            <a:endParaRPr lang="en-US" sz="3200" dirty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“roast”</a:t>
            </a:r>
            <a:r>
              <a:rPr lang="en-US" dirty="0" smtClean="0">
                <a:solidFill>
                  <a:schemeClr val="tx1"/>
                </a:solidFill>
              </a:rPr>
              <a:t>, (doc1)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“coffee”, (doc1, doc2)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“medium”, (doc1, doc3)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“steak”, (doc3, do4)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952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Let’s design the solution!</a:t>
            </a:r>
            <a:endParaRPr lang="en-US" sz="3600" dirty="0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838200" y="903137"/>
            <a:ext cx="5425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Input: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doc1, (“I love medium roast coffee”)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doc2, </a:t>
            </a:r>
            <a:r>
              <a:rPr lang="en-US" dirty="0">
                <a:solidFill>
                  <a:schemeClr val="tx1"/>
                </a:solidFill>
              </a:rPr>
              <a:t>(“I </a:t>
            </a:r>
            <a:r>
              <a:rPr lang="en-US" dirty="0" smtClean="0">
                <a:solidFill>
                  <a:schemeClr val="tx1"/>
                </a:solidFill>
              </a:rPr>
              <a:t>do not like coffee”)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doc3, (“This medium well steak is great”)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doc4, </a:t>
            </a:r>
            <a:r>
              <a:rPr lang="en-US" dirty="0">
                <a:solidFill>
                  <a:schemeClr val="tx1"/>
                </a:solidFill>
              </a:rPr>
              <a:t>(“I love </a:t>
            </a:r>
            <a:r>
              <a:rPr lang="en-US" dirty="0" smtClean="0">
                <a:solidFill>
                  <a:schemeClr val="tx1"/>
                </a:solidFill>
              </a:rPr>
              <a:t>steak”)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6263235" y="903137"/>
            <a:ext cx="54250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chemeClr val="tx1"/>
                </a:solidFill>
                <a:latin typeface="+mj-lt"/>
              </a:rPr>
              <a:t>Output: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“roast”</a:t>
            </a:r>
            <a:r>
              <a:rPr lang="en-US" dirty="0" smtClean="0">
                <a:solidFill>
                  <a:schemeClr val="tx1"/>
                </a:solidFill>
              </a:rPr>
              <a:t>, (doc1)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“coffee”, (doc1, doc2)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“medium”, (doc1, doc3)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“steak”, (doc3, do4)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12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MapReduce Abstraction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The MapReduce Programming Model</a:t>
            </a: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+mj-lt"/>
              </a:rPr>
              <a:t>MapReduce Examples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 </a:t>
            </a:r>
            <a:r>
              <a:rPr lang="en-US" dirty="0"/>
              <a:t>The MapReduce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019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=""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=""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=""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619904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2157D7-D5D2-FA43-A34A-BB0E1A0A4947}"/>
              </a:ext>
            </a:extLst>
          </p:cNvPr>
          <p:cNvSpPr/>
          <p:nvPr/>
        </p:nvSpPr>
        <p:spPr>
          <a:xfrm>
            <a:off x="1128586" y="2910054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AAD6302-7DDB-E948-8AE6-CD2FCFFB6127}"/>
              </a:ext>
            </a:extLst>
          </p:cNvPr>
          <p:cNvSpPr/>
          <p:nvPr/>
        </p:nvSpPr>
        <p:spPr>
          <a:xfrm>
            <a:off x="2625692" y="2910054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8A4B584-59F4-FE47-AFF5-60602DA16472}"/>
              </a:ext>
            </a:extLst>
          </p:cNvPr>
          <p:cNvSpPr/>
          <p:nvPr/>
        </p:nvSpPr>
        <p:spPr>
          <a:xfrm>
            <a:off x="4122798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5CE6E69C-FC23-1E4F-B668-FEFC4DF1F9C7}"/>
              </a:ext>
            </a:extLst>
          </p:cNvPr>
          <p:cNvSpPr/>
          <p:nvPr/>
        </p:nvSpPr>
        <p:spPr>
          <a:xfrm>
            <a:off x="5627247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A87B1690-A6C7-5F44-9709-1381C4F84B43}"/>
              </a:ext>
            </a:extLst>
          </p:cNvPr>
          <p:cNvSpPr/>
          <p:nvPr/>
        </p:nvSpPr>
        <p:spPr>
          <a:xfrm>
            <a:off x="7117010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D33934A-8162-4D47-9440-746BE58918F9}"/>
              </a:ext>
            </a:extLst>
          </p:cNvPr>
          <p:cNvSpPr/>
          <p:nvPr/>
        </p:nvSpPr>
        <p:spPr>
          <a:xfrm>
            <a:off x="8614116" y="2902583"/>
            <a:ext cx="741210" cy="741210"/>
          </a:xfrm>
          <a:prstGeom prst="rect">
            <a:avLst/>
          </a:prstGeom>
          <a:solidFill>
            <a:srgbClr val="2B822C"/>
          </a:solidFill>
          <a:ln>
            <a:solidFill>
              <a:srgbClr val="2B82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741210"/>
          </a:xfrm>
          <a:prstGeom prst="rect">
            <a:avLst/>
          </a:prstGeom>
          <a:solidFill>
            <a:srgbClr val="2B82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77096" y="1148710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10252752" y="301157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10044360" y="4931802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10087825" y="3971690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AD77D5D7-DCBD-B44A-9997-DC34FA8CC7CD}"/>
              </a:ext>
            </a:extLst>
          </p:cNvPr>
          <p:cNvCxnSpPr>
            <a:cxnSpLocks/>
            <a:stCxn id="17" idx="2"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2996297" y="2079313"/>
            <a:ext cx="0" cy="83074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26A4F67A-6B68-CE49-AC8B-F9F46712F6A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493403" y="1867647"/>
            <a:ext cx="0" cy="1034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=""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17" idx="0"/>
          </p:cNvCxnSpPr>
          <p:nvPr/>
        </p:nvCxnSpPr>
        <p:spPr>
          <a:xfrm>
            <a:off x="5990509" y="2079312"/>
            <a:ext cx="7343" cy="82327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18" idx="0"/>
          </p:cNvCxnSpPr>
          <p:nvPr/>
        </p:nvCxnSpPr>
        <p:spPr>
          <a:xfrm>
            <a:off x="7487615" y="2079310"/>
            <a:ext cx="0" cy="82327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57FB35E2-C75F-2147-9FD0-852F9CA3C18D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984721" y="1867647"/>
            <a:ext cx="0" cy="103493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4DA3101-7AA5-E44F-8348-E42DE09908E0}"/>
              </a:ext>
            </a:extLst>
          </p:cNvPr>
          <p:cNvCxnSpPr>
            <a:cxnSpLocks/>
            <a:stCxn id="14" idx="2"/>
            <a:endCxn id="21" idx="2"/>
          </p:cNvCxnSpPr>
          <p:nvPr/>
        </p:nvCxnSpPr>
        <p:spPr>
          <a:xfrm>
            <a:off x="1499191" y="3651264"/>
            <a:ext cx="121434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="" xmlns:a16="http://schemas.microsoft.com/office/drawing/2014/main" id="{61C5E66D-6730-DC47-AC3E-A89519D37D67}"/>
              </a:ext>
            </a:extLst>
          </p:cNvPr>
          <p:cNvCxnSpPr>
            <a:cxnSpLocks/>
            <a:stCxn id="15" idx="2"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="" xmlns:a16="http://schemas.microsoft.com/office/drawing/2014/main" id="{C314C69D-5263-6345-876B-413A792A4D77}"/>
              </a:ext>
            </a:extLst>
          </p:cNvPr>
          <p:cNvCxnSpPr>
            <a:cxnSpLocks/>
            <a:stCxn id="16" idx="2"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1386E6D8-23E9-404C-891B-CDABAEA24C58}"/>
              </a:ext>
            </a:extLst>
          </p:cNvPr>
          <p:cNvCxnSpPr>
            <a:cxnSpLocks/>
            <a:stCxn id="17" idx="2"/>
            <a:endCxn id="21" idx="2"/>
          </p:cNvCxnSpPr>
          <p:nvPr/>
        </p:nvCxnSpPr>
        <p:spPr>
          <a:xfrm flipH="1">
            <a:off x="2713539" y="3643793"/>
            <a:ext cx="3284313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97E25ED0-3895-204D-B897-64517B71C8F9}"/>
              </a:ext>
            </a:extLst>
          </p:cNvPr>
          <p:cNvCxnSpPr>
            <a:cxnSpLocks/>
            <a:stCxn id="18" idx="2"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652F278C-4F28-0C4D-8E68-7A473A64A929}"/>
              </a:ext>
            </a:extLst>
          </p:cNvPr>
          <p:cNvCxnSpPr>
            <a:cxnSpLocks/>
            <a:stCxn id="19" idx="2"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="" xmlns:a16="http://schemas.microsoft.com/office/drawing/2014/main" id="{84AF70AC-2454-0843-B1A7-131FDB141630}"/>
              </a:ext>
            </a:extLst>
          </p:cNvPr>
          <p:cNvCxnSpPr>
            <a:cxnSpLocks/>
            <a:stCxn id="15" idx="2"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="" xmlns:a16="http://schemas.microsoft.com/office/drawing/2014/main" id="{A027F2AD-0388-6C46-9B8C-7468989E4FE1}"/>
              </a:ext>
            </a:extLst>
          </p:cNvPr>
          <p:cNvCxnSpPr>
            <a:cxnSpLocks/>
            <a:stCxn id="15" idx="2"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E9BEA0F4-F1EB-5041-8D2B-88AA44F4DA22}"/>
              </a:ext>
            </a:extLst>
          </p:cNvPr>
          <p:cNvCxnSpPr>
            <a:cxnSpLocks/>
            <a:stCxn id="16" idx="2"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="" xmlns:a16="http://schemas.microsoft.com/office/drawing/2014/main" id="{EB53B201-95DB-0A44-9984-2012E9D6FFE5}"/>
              </a:ext>
            </a:extLst>
          </p:cNvPr>
          <p:cNvCxnSpPr>
            <a:cxnSpLocks/>
            <a:stCxn id="17" idx="2"/>
            <a:endCxn id="22" idx="2"/>
          </p:cNvCxnSpPr>
          <p:nvPr/>
        </p:nvCxnSpPr>
        <p:spPr>
          <a:xfrm flipH="1">
            <a:off x="4493403" y="3643793"/>
            <a:ext cx="1504449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0FC943D7-9289-D248-B3A2-0143ACD007FB}"/>
              </a:ext>
            </a:extLst>
          </p:cNvPr>
          <p:cNvCxnSpPr>
            <a:cxnSpLocks/>
            <a:stCxn id="18" idx="2"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="" xmlns:a16="http://schemas.microsoft.com/office/drawing/2014/main" id="{39EB84A9-72E8-0243-BAC5-BB1C848600E9}"/>
              </a:ext>
            </a:extLst>
          </p:cNvPr>
          <p:cNvCxnSpPr>
            <a:cxnSpLocks/>
            <a:stCxn id="19" idx="2"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="" xmlns:a16="http://schemas.microsoft.com/office/drawing/2014/main" id="{A7BC03F4-4549-5047-ABC5-0B52B25D896A}"/>
              </a:ext>
            </a:extLst>
          </p:cNvPr>
          <p:cNvCxnSpPr>
            <a:cxnSpLocks/>
            <a:stCxn id="14" idx="2"/>
            <a:endCxn id="23" idx="2"/>
          </p:cNvCxnSpPr>
          <p:nvPr/>
        </p:nvCxnSpPr>
        <p:spPr>
          <a:xfrm>
            <a:off x="1499191" y="3651264"/>
            <a:ext cx="4774076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2B7DB035-A1B5-6A42-8A9F-615CB9BF9B03}"/>
              </a:ext>
            </a:extLst>
          </p:cNvPr>
          <p:cNvCxnSpPr>
            <a:cxnSpLocks/>
            <a:stCxn id="15" idx="2"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="" xmlns:a16="http://schemas.microsoft.com/office/drawing/2014/main" id="{2BB407E3-74AC-E94D-8EB9-BC841B01D87F}"/>
              </a:ext>
            </a:extLst>
          </p:cNvPr>
          <p:cNvCxnSpPr>
            <a:cxnSpLocks/>
            <a:stCxn id="16" idx="2"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="" xmlns:a16="http://schemas.microsoft.com/office/drawing/2014/main" id="{D366F576-C077-6444-A731-ED416DAB8E04}"/>
              </a:ext>
            </a:extLst>
          </p:cNvPr>
          <p:cNvCxnSpPr>
            <a:cxnSpLocks/>
            <a:stCxn id="17" idx="2"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="" xmlns:a16="http://schemas.microsoft.com/office/drawing/2014/main" id="{95E6FD51-33A1-BF46-947A-1B820EA12C9D}"/>
              </a:ext>
            </a:extLst>
          </p:cNvPr>
          <p:cNvCxnSpPr>
            <a:cxnSpLocks/>
            <a:stCxn id="18" idx="2"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="" xmlns:a16="http://schemas.microsoft.com/office/drawing/2014/main" id="{3AA28045-1873-1E4C-8B0D-B720754E2AC4}"/>
              </a:ext>
            </a:extLst>
          </p:cNvPr>
          <p:cNvCxnSpPr>
            <a:cxnSpLocks/>
            <a:stCxn id="19" idx="2"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="" xmlns:a16="http://schemas.microsoft.com/office/drawing/2014/main" id="{4FCDD33A-D6A3-744A-8263-9F371EBED9B5}"/>
              </a:ext>
            </a:extLst>
          </p:cNvPr>
          <p:cNvCxnSpPr>
            <a:cxnSpLocks/>
            <a:stCxn id="14" idx="2"/>
            <a:endCxn id="24" idx="2"/>
          </p:cNvCxnSpPr>
          <p:nvPr/>
        </p:nvCxnSpPr>
        <p:spPr>
          <a:xfrm>
            <a:off x="1499191" y="3651264"/>
            <a:ext cx="655394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0E729F9-B1EA-5940-869B-E279C1E00B74}"/>
              </a:ext>
            </a:extLst>
          </p:cNvPr>
          <p:cNvCxnSpPr>
            <a:cxnSpLocks/>
            <a:stCxn id="15" idx="2"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="" xmlns:a16="http://schemas.microsoft.com/office/drawing/2014/main" id="{E862EF5F-D601-EC4A-A9F7-277EE08245C2}"/>
              </a:ext>
            </a:extLst>
          </p:cNvPr>
          <p:cNvCxnSpPr>
            <a:cxnSpLocks/>
            <a:stCxn id="16" idx="2"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14" idx="0"/>
          </p:cNvCxnSpPr>
          <p:nvPr/>
        </p:nvCxnSpPr>
        <p:spPr>
          <a:xfrm>
            <a:off x="1499191" y="2079311"/>
            <a:ext cx="0" cy="83074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="" xmlns:a16="http://schemas.microsoft.com/office/drawing/2014/main" id="{360A864C-C4AC-674F-B84E-97B25EDFBBA4}"/>
              </a:ext>
            </a:extLst>
          </p:cNvPr>
          <p:cNvCxnSpPr>
            <a:cxnSpLocks/>
            <a:stCxn id="18" idx="2"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="" xmlns:a16="http://schemas.microsoft.com/office/drawing/2014/main" id="{3E7F16A2-C962-7540-BA56-4012268BE893}"/>
              </a:ext>
            </a:extLst>
          </p:cNvPr>
          <p:cNvCxnSpPr>
            <a:cxnSpLocks/>
            <a:stCxn id="19" idx="2"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519898"/>
            <a:ext cx="0" cy="65788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=""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539387"/>
            <a:ext cx="0" cy="6383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=""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496621"/>
            <a:ext cx="0" cy="681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=""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496621"/>
            <a:ext cx="0" cy="68115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51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=""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=""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=""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=""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="" xmlns:a16="http://schemas.microsoft.com/office/drawing/2014/main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="" xmlns:a16="http://schemas.microsoft.com/office/drawing/2014/main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="" xmlns:a16="http://schemas.microsoft.com/office/drawing/2014/main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="" xmlns:a16="http://schemas.microsoft.com/office/drawing/2014/main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="" xmlns:a16="http://schemas.microsoft.com/office/drawing/2014/main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="" xmlns:a16="http://schemas.microsoft.com/office/drawing/2014/main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="" xmlns:a16="http://schemas.microsoft.com/office/drawing/2014/main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="" xmlns:a16="http://schemas.microsoft.com/office/drawing/2014/main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="" xmlns:a16="http://schemas.microsoft.com/office/drawing/2014/main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="" xmlns:a16="http://schemas.microsoft.com/office/drawing/2014/main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="" xmlns:a16="http://schemas.microsoft.com/office/drawing/2014/main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="" xmlns:a16="http://schemas.microsoft.com/office/drawing/2014/main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="" xmlns:a16="http://schemas.microsoft.com/office/drawing/2014/main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="" xmlns:a16="http://schemas.microsoft.com/office/drawing/2014/main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="" xmlns:a16="http://schemas.microsoft.com/office/drawing/2014/main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=""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=""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=""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reduce</a:t>
            </a:r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reduce</a:t>
            </a: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reduce</a:t>
            </a: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reduce</a:t>
            </a:r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Cylinder 2">
            <a:extLst>
              <a:ext uri="{FF2B5EF4-FFF2-40B4-BE49-F238E27FC236}">
                <a16:creationId xmlns="" xmlns:a16="http://schemas.microsoft.com/office/drawing/2014/main" id="{CFF98527-8D83-BA4F-A4D1-2605928DE818}"/>
              </a:ext>
            </a:extLst>
          </p:cNvPr>
          <p:cNvSpPr/>
          <p:nvPr/>
        </p:nvSpPr>
        <p:spPr>
          <a:xfrm>
            <a:off x="1128586" y="1093502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ylinder 3">
            <a:extLst>
              <a:ext uri="{FF2B5EF4-FFF2-40B4-BE49-F238E27FC236}">
                <a16:creationId xmlns="" xmlns:a16="http://schemas.microsoft.com/office/drawing/2014/main" id="{6BBFACA6-7454-154E-A141-2FD6357DF9D9}"/>
              </a:ext>
            </a:extLst>
          </p:cNvPr>
          <p:cNvSpPr/>
          <p:nvPr/>
        </p:nvSpPr>
        <p:spPr>
          <a:xfrm>
            <a:off x="2625692" y="1093504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ylinder 4">
            <a:extLst>
              <a:ext uri="{FF2B5EF4-FFF2-40B4-BE49-F238E27FC236}">
                <a16:creationId xmlns="" xmlns:a16="http://schemas.microsoft.com/office/drawing/2014/main" id="{B1E6F373-9643-8C41-B63F-2BF603E7E2A6}"/>
              </a:ext>
            </a:extLst>
          </p:cNvPr>
          <p:cNvSpPr/>
          <p:nvPr/>
        </p:nvSpPr>
        <p:spPr>
          <a:xfrm>
            <a:off x="4122798" y="1093503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="" xmlns:a16="http://schemas.microsoft.com/office/drawing/2014/main" id="{31E00E6B-C6A5-6F43-B030-457A8ED5F84E}"/>
              </a:ext>
            </a:extLst>
          </p:cNvPr>
          <p:cNvSpPr/>
          <p:nvPr/>
        </p:nvSpPr>
        <p:spPr>
          <a:xfrm>
            <a:off x="5529994" y="1092499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ylinder 6">
            <a:extLst>
              <a:ext uri="{FF2B5EF4-FFF2-40B4-BE49-F238E27FC236}">
                <a16:creationId xmlns="" xmlns:a16="http://schemas.microsoft.com/office/drawing/2014/main" id="{E3B6E782-8122-8244-9D34-08671B6EBAEC}"/>
              </a:ext>
            </a:extLst>
          </p:cNvPr>
          <p:cNvSpPr/>
          <p:nvPr/>
        </p:nvSpPr>
        <p:spPr>
          <a:xfrm>
            <a:off x="7117010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="" xmlns:a16="http://schemas.microsoft.com/office/drawing/2014/main" id="{44498428-8269-C941-B34F-F977F46903DF}"/>
              </a:ext>
            </a:extLst>
          </p:cNvPr>
          <p:cNvSpPr/>
          <p:nvPr/>
        </p:nvSpPr>
        <p:spPr>
          <a:xfrm>
            <a:off x="8614116" y="1093501"/>
            <a:ext cx="741210" cy="9858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4778688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FC7B62D-DA4F-404F-90F6-15983EC29421}"/>
              </a:ext>
            </a:extLst>
          </p:cNvPr>
          <p:cNvSpPr/>
          <p:nvPr/>
        </p:nvSpPr>
        <p:spPr>
          <a:xfrm flipV="1">
            <a:off x="4122798" y="4798177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9882780A-BBC7-E14C-AB82-1B2DB61CC903}"/>
              </a:ext>
            </a:extLst>
          </p:cNvPr>
          <p:cNvSpPr/>
          <p:nvPr/>
        </p:nvSpPr>
        <p:spPr>
          <a:xfrm flipV="1">
            <a:off x="5902662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F9A83888-58D6-A645-981E-33AEC6411930}"/>
              </a:ext>
            </a:extLst>
          </p:cNvPr>
          <p:cNvSpPr/>
          <p:nvPr/>
        </p:nvSpPr>
        <p:spPr>
          <a:xfrm flipV="1">
            <a:off x="7682526" y="4755411"/>
            <a:ext cx="741210" cy="261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0B158CAF-8FB7-474B-9710-B819EE5A4EEA}"/>
              </a:ext>
            </a:extLst>
          </p:cNvPr>
          <p:cNvSpPr txBox="1"/>
          <p:nvPr/>
        </p:nvSpPr>
        <p:spPr>
          <a:xfrm>
            <a:off x="9712475" y="1109351"/>
            <a:ext cx="2147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Distributed Data Storage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CF0D223-5BCE-0E41-83A3-366B0005A6A8}"/>
              </a:ext>
            </a:extLst>
          </p:cNvPr>
          <p:cNvSpPr txBox="1"/>
          <p:nvPr/>
        </p:nvSpPr>
        <p:spPr>
          <a:xfrm>
            <a:off x="9712475" y="2574524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Map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67838937-AC0C-7A48-A4AE-D76C9AF77F52}"/>
              </a:ext>
            </a:extLst>
          </p:cNvPr>
          <p:cNvSpPr txBox="1"/>
          <p:nvPr/>
        </p:nvSpPr>
        <p:spPr>
          <a:xfrm>
            <a:off x="9712475" y="5321038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Reduce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7648ECA-844D-6240-AC1D-0AA2B1C31E44}"/>
              </a:ext>
            </a:extLst>
          </p:cNvPr>
          <p:cNvSpPr txBox="1"/>
          <p:nvPr/>
        </p:nvSpPr>
        <p:spPr>
          <a:xfrm>
            <a:off x="9712475" y="4049527"/>
            <a:ext cx="21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(Shuffle)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AD77D5D7-DCBD-B44A-9997-DC34FA8CC7CD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997852" y="3643793"/>
            <a:ext cx="2055279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="" xmlns:a16="http://schemas.microsoft.com/office/drawing/2014/main" id="{2672740D-A7F7-0B40-A9E6-88F4108D3435}"/>
              </a:ext>
            </a:extLst>
          </p:cNvPr>
          <p:cNvCxnSpPr>
            <a:cxnSpLocks/>
            <a:stCxn id="4" idx="3"/>
            <a:endCxn id="74" idx="2"/>
          </p:cNvCxnSpPr>
          <p:nvPr/>
        </p:nvCxnSpPr>
        <p:spPr>
          <a:xfrm>
            <a:off x="2996297" y="2079313"/>
            <a:ext cx="9123" cy="103636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="" xmlns:a16="http://schemas.microsoft.com/office/drawing/2014/main" id="{26A4F67A-6B68-CE49-AC8B-F9F46712F6AE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4493403" y="1867647"/>
            <a:ext cx="819" cy="1240557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="" xmlns:a16="http://schemas.microsoft.com/office/drawing/2014/main" id="{9DF3AF22-E1D9-A745-AE35-064C3BA9DB6E}"/>
              </a:ext>
            </a:extLst>
          </p:cNvPr>
          <p:cNvCxnSpPr>
            <a:cxnSpLocks/>
            <a:stCxn id="6" idx="3"/>
            <a:endCxn id="76" idx="2"/>
          </p:cNvCxnSpPr>
          <p:nvPr/>
        </p:nvCxnSpPr>
        <p:spPr>
          <a:xfrm>
            <a:off x="5900599" y="2078308"/>
            <a:ext cx="15214" cy="104029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="" xmlns:a16="http://schemas.microsoft.com/office/drawing/2014/main" id="{E516717F-8C5D-C143-8E92-DBC1198CE772}"/>
              </a:ext>
            </a:extLst>
          </p:cNvPr>
          <p:cNvCxnSpPr>
            <a:cxnSpLocks/>
            <a:stCxn id="7" idx="3"/>
            <a:endCxn id="77" idx="2"/>
          </p:cNvCxnSpPr>
          <p:nvPr/>
        </p:nvCxnSpPr>
        <p:spPr>
          <a:xfrm flipH="1">
            <a:off x="7484809" y="2079310"/>
            <a:ext cx="2806" cy="10334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="" xmlns:a16="http://schemas.microsoft.com/office/drawing/2014/main" id="{57FB35E2-C75F-2147-9FD0-852F9CA3C18D}"/>
              </a:ext>
            </a:extLst>
          </p:cNvPr>
          <p:cNvCxnSpPr>
            <a:cxnSpLocks/>
            <a:endCxn id="78" idx="2"/>
          </p:cNvCxnSpPr>
          <p:nvPr/>
        </p:nvCxnSpPr>
        <p:spPr>
          <a:xfrm flipH="1">
            <a:off x="8979905" y="1867647"/>
            <a:ext cx="4816" cy="1245123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=""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1" idx="2"/>
          </p:cNvCxnSpPr>
          <p:nvPr/>
        </p:nvCxnSpPr>
        <p:spPr>
          <a:xfrm>
            <a:off x="1499191" y="3632301"/>
            <a:ext cx="1214348" cy="11463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="" xmlns:a16="http://schemas.microsoft.com/office/drawing/2014/main" id="{61C5E66D-6730-DC47-AC3E-A89519D37D6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51264"/>
            <a:ext cx="282758" cy="112742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="" xmlns:a16="http://schemas.microsoft.com/office/drawing/2014/main" id="{C314C69D-5263-6345-876B-413A792A4D77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177986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="" xmlns:a16="http://schemas.microsoft.com/office/drawing/2014/main" id="{1386E6D8-23E9-404C-891B-CDABAEA24C58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3284314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="" xmlns:a16="http://schemas.microsoft.com/office/drawing/2014/main" id="{97E25ED0-3895-204D-B897-64517B71C8F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4774076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="" xmlns:a16="http://schemas.microsoft.com/office/drawing/2014/main" id="{652F278C-4F28-0C4D-8E68-7A473A64A929}"/>
              </a:ext>
            </a:extLst>
          </p:cNvPr>
          <p:cNvCxnSpPr>
            <a:cxnSpLocks/>
            <a:endCxn id="21" idx="2"/>
          </p:cNvCxnSpPr>
          <p:nvPr/>
        </p:nvCxnSpPr>
        <p:spPr>
          <a:xfrm flipH="1">
            <a:off x="2713539" y="3643793"/>
            <a:ext cx="6271182" cy="113489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="" xmlns:a16="http://schemas.microsoft.com/office/drawing/2014/main" id="{84AF70AC-2454-0843-B1A7-131FDB14163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="" xmlns:a16="http://schemas.microsoft.com/office/drawing/2014/main" id="{A027F2AD-0388-6C46-9B8C-7468989E4FE1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996297" y="3651264"/>
            <a:ext cx="1497106" cy="1146913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="" xmlns:a16="http://schemas.microsoft.com/office/drawing/2014/main" id="{E9BEA0F4-F1EB-5041-8D2B-88AA44F4DA22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4493403" y="3643793"/>
            <a:ext cx="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="" xmlns:a16="http://schemas.microsoft.com/office/drawing/2014/main" id="{EB53B201-95DB-0A44-9984-2012E9D6FFE5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1504450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="" xmlns:a16="http://schemas.microsoft.com/office/drawing/2014/main" id="{0FC943D7-9289-D248-B3A2-0143ACD007FB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2994212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="" xmlns:a16="http://schemas.microsoft.com/office/drawing/2014/main" id="{39EB84A9-72E8-0243-BAC5-BB1C848600E9}"/>
              </a:ext>
            </a:extLst>
          </p:cNvPr>
          <p:cNvCxnSpPr>
            <a:cxnSpLocks/>
            <a:endCxn id="22" idx="2"/>
          </p:cNvCxnSpPr>
          <p:nvPr/>
        </p:nvCxnSpPr>
        <p:spPr>
          <a:xfrm flipH="1">
            <a:off x="4493403" y="3643793"/>
            <a:ext cx="4491318" cy="115438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="" xmlns:a16="http://schemas.microsoft.com/office/drawing/2014/main" id="{A7BC03F4-4549-5047-ABC5-0B52B25D896A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4748766" cy="113474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="" xmlns:a16="http://schemas.microsoft.com/office/drawing/2014/main" id="{2B7DB035-A1B5-6A42-8A9F-615CB9BF9B03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996297" y="3651264"/>
            <a:ext cx="3276970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="" xmlns:a16="http://schemas.microsoft.com/office/drawing/2014/main" id="{2BB407E3-74AC-E94D-8EB9-BC841B01D87F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493403" y="3643793"/>
            <a:ext cx="177986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="" xmlns:a16="http://schemas.microsoft.com/office/drawing/2014/main" id="{D366F576-C077-6444-A731-ED416DAB8E04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997852" y="3643793"/>
            <a:ext cx="275415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="" xmlns:a16="http://schemas.microsoft.com/office/drawing/2014/main" id="{95E6FD51-33A1-BF46-947A-1B820EA12C9D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121434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="" xmlns:a16="http://schemas.microsoft.com/office/drawing/2014/main" id="{3AA28045-1873-1E4C-8B0D-B720754E2AC4}"/>
              </a:ext>
            </a:extLst>
          </p:cNvPr>
          <p:cNvCxnSpPr>
            <a:cxnSpLocks/>
            <a:endCxn id="23" idx="2"/>
          </p:cNvCxnSpPr>
          <p:nvPr/>
        </p:nvCxnSpPr>
        <p:spPr>
          <a:xfrm flipH="1">
            <a:off x="6273267" y="3643793"/>
            <a:ext cx="2711454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="" xmlns:a16="http://schemas.microsoft.com/office/drawing/2014/main" id="{4FCDD33A-D6A3-744A-8263-9F371EBED9B5}"/>
              </a:ext>
            </a:extLst>
          </p:cNvPr>
          <p:cNvCxnSpPr>
            <a:cxnSpLocks/>
            <a:stCxn id="66" idx="0"/>
          </p:cNvCxnSpPr>
          <p:nvPr/>
        </p:nvCxnSpPr>
        <p:spPr>
          <a:xfrm>
            <a:off x="1499191" y="3632301"/>
            <a:ext cx="6517701" cy="113664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="" xmlns:a16="http://schemas.microsoft.com/office/drawing/2014/main" id="{D0E729F9-B1EA-5940-869B-E279C1E00B7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996297" y="3651264"/>
            <a:ext cx="5056834" cy="110414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="" xmlns:a16="http://schemas.microsoft.com/office/drawing/2014/main" id="{E862EF5F-D601-EC4A-A9F7-277EE08245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4493403" y="3643793"/>
            <a:ext cx="3559728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3" idx="3"/>
            <a:endCxn id="66" idx="2"/>
          </p:cNvCxnSpPr>
          <p:nvPr/>
        </p:nvCxnSpPr>
        <p:spPr>
          <a:xfrm>
            <a:off x="1499191" y="2079311"/>
            <a:ext cx="0" cy="103636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="" xmlns:a16="http://schemas.microsoft.com/office/drawing/2014/main" id="{360A864C-C4AC-674F-B84E-97B25EDFBBA4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7487615" y="3643793"/>
            <a:ext cx="565516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="" xmlns:a16="http://schemas.microsoft.com/office/drawing/2014/main" id="{3E7F16A2-C962-7540-BA56-4012268BE893}"/>
              </a:ext>
            </a:extLst>
          </p:cNvPr>
          <p:cNvCxnSpPr>
            <a:cxnSpLocks/>
            <a:endCxn id="24" idx="2"/>
          </p:cNvCxnSpPr>
          <p:nvPr/>
        </p:nvCxnSpPr>
        <p:spPr>
          <a:xfrm flipH="1">
            <a:off x="8053131" y="3643793"/>
            <a:ext cx="931590" cy="111161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="" xmlns:a16="http://schemas.microsoft.com/office/drawing/2014/main" id="{9F0AEA07-2A73-2A4C-9A9B-7466F33A735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2713539" y="5040582"/>
            <a:ext cx="0" cy="113719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="" xmlns:a16="http://schemas.microsoft.com/office/drawing/2014/main" id="{FBD16546-93FC-CC4B-80F3-95DAEFA94748}"/>
              </a:ext>
            </a:extLst>
          </p:cNvPr>
          <p:cNvCxnSpPr>
            <a:cxnSpLocks/>
            <a:endCxn id="22" idx="0"/>
          </p:cNvCxnSpPr>
          <p:nvPr/>
        </p:nvCxnSpPr>
        <p:spPr>
          <a:xfrm flipV="1">
            <a:off x="4493403" y="5060071"/>
            <a:ext cx="0" cy="111770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="" xmlns:a16="http://schemas.microsoft.com/office/drawing/2014/main" id="{79FB2961-9E75-5843-8858-D53D25DC539B}"/>
              </a:ext>
            </a:extLst>
          </p:cNvPr>
          <p:cNvCxnSpPr>
            <a:cxnSpLocks/>
            <a:endCxn id="23" idx="0"/>
          </p:cNvCxnSpPr>
          <p:nvPr/>
        </p:nvCxnSpPr>
        <p:spPr>
          <a:xfrm flipV="1">
            <a:off x="6273267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="" xmlns:a16="http://schemas.microsoft.com/office/drawing/2014/main" id="{C0BD350F-5796-1C44-855A-625E1E0D92B4}"/>
              </a:ext>
            </a:extLst>
          </p:cNvPr>
          <p:cNvCxnSpPr>
            <a:cxnSpLocks/>
            <a:endCxn id="24" idx="0"/>
          </p:cNvCxnSpPr>
          <p:nvPr/>
        </p:nvCxnSpPr>
        <p:spPr>
          <a:xfrm flipV="1">
            <a:off x="8053131" y="5017305"/>
            <a:ext cx="0" cy="1160474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84330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67963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174061" y="23383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5590021" y="2326631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59019" y="233228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674540" y="2331945"/>
            <a:ext cx="651581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map</a:t>
            </a:r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1053063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559292" y="3115675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048094" y="3108204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469685" y="3118602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038681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8533777" y="3112770"/>
            <a:ext cx="892255" cy="5166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="" xmlns:a16="http://schemas.microsoft.com/office/drawing/2014/main" id="{A4DA3101-7AA5-E44F-8348-E42DE09908E0}"/>
              </a:ext>
            </a:extLst>
          </p:cNvPr>
          <p:cNvCxnSpPr>
            <a:cxnSpLocks/>
            <a:stCxn id="66" idx="0"/>
            <a:endCxn id="22" idx="2"/>
          </p:cNvCxnSpPr>
          <p:nvPr/>
        </p:nvCxnSpPr>
        <p:spPr>
          <a:xfrm>
            <a:off x="1499191" y="3632301"/>
            <a:ext cx="2994212" cy="116587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220565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reduce</a:t>
            </a:r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01049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reduce</a:t>
            </a:r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781849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reduce</a:t>
            </a:r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563776" y="5404762"/>
            <a:ext cx="978709" cy="35577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reduce</a:t>
            </a:r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2342934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412924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5915556" y="6113792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="" xmlns:a16="http://schemas.microsoft.com/office/drawing/2014/main" id="{4ED2C895-0A5F-1E4D-BEE1-6DD4C22C275B}"/>
              </a:ext>
            </a:extLst>
          </p:cNvPr>
          <p:cNvSpPr/>
          <p:nvPr/>
        </p:nvSpPr>
        <p:spPr>
          <a:xfrm flipV="1">
            <a:off x="7682525" y="6126523"/>
            <a:ext cx="741210" cy="2618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0564"/>
              </p:ext>
            </p:extLst>
          </p:nvPr>
        </p:nvGraphicFramePr>
        <p:xfrm>
          <a:off x="706816" y="1094705"/>
          <a:ext cx="1908935" cy="5602308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908935"/>
              </a:tblGrid>
              <a:tr h="1648495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docID</a:t>
                      </a:r>
                      <a:r>
                        <a:rPr lang="en-US" dirty="0" smtClean="0"/>
                        <a:t>=1,</a:t>
                      </a:r>
                      <a:r>
                        <a:rPr lang="en-US" baseline="0" dirty="0" smtClean="0"/>
                        <a:t> v1)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394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docID</a:t>
                      </a:r>
                      <a:r>
                        <a:rPr lang="en-US" dirty="0" smtClean="0"/>
                        <a:t>=2,</a:t>
                      </a:r>
                      <a:r>
                        <a:rPr lang="en-US" baseline="0" dirty="0" smtClean="0"/>
                        <a:t> v2)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docID</a:t>
                      </a:r>
                      <a:r>
                        <a:rPr lang="en-US" baseline="0" dirty="0" smtClean="0"/>
                        <a:t>=3, v3)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1825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8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65917"/>
              </p:ext>
            </p:extLst>
          </p:nvPr>
        </p:nvGraphicFramePr>
        <p:xfrm>
          <a:off x="3679690" y="1122979"/>
          <a:ext cx="892311" cy="1466211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892311"/>
              </a:tblGrid>
              <a:tr h="581099">
                <a:tc>
                  <a:txBody>
                    <a:bodyPr/>
                    <a:lstStyle/>
                    <a:p>
                      <a:r>
                        <a:rPr lang="en-US" dirty="0" smtClean="0"/>
                        <a:t>(w1, 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352">
                <a:tc>
                  <a:txBody>
                    <a:bodyPr/>
                    <a:lstStyle/>
                    <a:p>
                      <a:r>
                        <a:rPr lang="en-US" dirty="0" smtClean="0"/>
                        <a:t>(w2, </a:t>
                      </a:r>
                      <a:r>
                        <a:rPr lang="en-US" dirty="0" smtClean="0"/>
                        <a:t>1)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(w3, 1)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843674"/>
              </p:ext>
            </p:extLst>
          </p:nvPr>
        </p:nvGraphicFramePr>
        <p:xfrm>
          <a:off x="3679691" y="2915487"/>
          <a:ext cx="892311" cy="960085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892311"/>
              </a:tblGrid>
              <a:tr h="506978">
                <a:tc>
                  <a:txBody>
                    <a:bodyPr/>
                    <a:lstStyle/>
                    <a:p>
                      <a:r>
                        <a:rPr lang="en-US" dirty="0" smtClean="0"/>
                        <a:t>(w1, 1)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107">
                <a:tc>
                  <a:txBody>
                    <a:bodyPr/>
                    <a:lstStyle/>
                    <a:p>
                      <a:r>
                        <a:rPr lang="en-US" dirty="0" smtClean="0"/>
                        <a:t>(w2, 1)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472367"/>
              </p:ext>
            </p:extLst>
          </p:nvPr>
        </p:nvGraphicFramePr>
        <p:xfrm>
          <a:off x="3705449" y="4201624"/>
          <a:ext cx="892311" cy="960085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892311"/>
              </a:tblGrid>
              <a:tr h="506978">
                <a:tc>
                  <a:txBody>
                    <a:bodyPr/>
                    <a:lstStyle/>
                    <a:p>
                      <a:r>
                        <a:rPr lang="mr-IN" dirty="0" smtClean="0"/>
                        <a:t>…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3107">
                <a:tc>
                  <a:txBody>
                    <a:bodyPr/>
                    <a:lstStyle/>
                    <a:p>
                      <a:r>
                        <a:rPr lang="mr-IN" baseline="0" dirty="0" smtClean="0"/>
                        <a:t>…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384136"/>
              </p:ext>
            </p:extLst>
          </p:nvPr>
        </p:nvGraphicFramePr>
        <p:xfrm>
          <a:off x="3705449" y="5314808"/>
          <a:ext cx="892311" cy="872738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892311"/>
              </a:tblGrid>
              <a:tr h="5069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304"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1429555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1955442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2431961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589992" y="3127420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3668332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4479702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2615751" y="4930462"/>
            <a:ext cx="1089698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89992" y="309689"/>
            <a:ext cx="1043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Map</a:t>
            </a:r>
            <a:endParaRPr lang="en-US" sz="2800" b="1" dirty="0"/>
          </a:p>
        </p:txBody>
      </p: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0057"/>
              </p:ext>
            </p:extLst>
          </p:nvPr>
        </p:nvGraphicFramePr>
        <p:xfrm>
          <a:off x="7940450" y="1314016"/>
          <a:ext cx="1628553" cy="4687539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628553"/>
              </a:tblGrid>
              <a:tr h="581099">
                <a:tc>
                  <a:txBody>
                    <a:bodyPr/>
                    <a:lstStyle/>
                    <a:p>
                      <a:r>
                        <a:rPr lang="en-US" dirty="0" smtClean="0"/>
                        <a:t>(w1, </a:t>
                      </a:r>
                      <a:r>
                        <a:rPr lang="en-US" dirty="0" smtClean="0"/>
                        <a:t>[1, 1, </a:t>
                      </a: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])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840">
                <a:tc>
                  <a:txBody>
                    <a:bodyPr/>
                    <a:lstStyle/>
                    <a:p>
                      <a:r>
                        <a:rPr lang="en-US" dirty="0" smtClean="0"/>
                        <a:t>(w2, </a:t>
                      </a:r>
                      <a:r>
                        <a:rPr lang="en-US" dirty="0" smtClean="0"/>
                        <a:t>[1, 1,</a:t>
                      </a:r>
                      <a:r>
                        <a:rPr lang="mr-IN" dirty="0" smtClean="0"/>
                        <a:t>…</a:t>
                      </a:r>
                      <a:r>
                        <a:rPr lang="en-US" dirty="0" smtClean="0"/>
                        <a:t>])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(w3, </a:t>
                      </a:r>
                      <a:r>
                        <a:rPr lang="en-US" baseline="0" dirty="0" smtClean="0"/>
                        <a:t>[1, </a:t>
                      </a:r>
                      <a:r>
                        <a:rPr lang="mr-IN" baseline="0" dirty="0" smtClean="0"/>
                        <a:t>…</a:t>
                      </a:r>
                      <a:r>
                        <a:rPr lang="en-US" baseline="0" dirty="0" smtClean="0"/>
                        <a:t>])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92" name="Straight Arrow Connector 91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4597760" y="1371139"/>
            <a:ext cx="3342690" cy="200084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 flipV="1">
            <a:off x="4572001" y="1571223"/>
            <a:ext cx="3368449" cy="1592689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  <a:stCxn id="79" idx="3"/>
          </p:cNvCxnSpPr>
          <p:nvPr/>
        </p:nvCxnSpPr>
        <p:spPr>
          <a:xfrm>
            <a:off x="4572001" y="1856084"/>
            <a:ext cx="3368449" cy="26893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4572001" y="2409875"/>
            <a:ext cx="3368449" cy="179315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 flipV="1">
            <a:off x="4572001" y="2125014"/>
            <a:ext cx="3368449" cy="1487142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28018"/>
              </p:ext>
            </p:extLst>
          </p:nvPr>
        </p:nvGraphicFramePr>
        <p:xfrm>
          <a:off x="10468864" y="1314015"/>
          <a:ext cx="1019092" cy="4758051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019092"/>
              </a:tblGrid>
              <a:tr h="581099">
                <a:tc>
                  <a:txBody>
                    <a:bodyPr/>
                    <a:lstStyle/>
                    <a:p>
                      <a:r>
                        <a:rPr lang="en-US" dirty="0" smtClean="0"/>
                        <a:t>(w1, </a:t>
                      </a:r>
                      <a:r>
                        <a:rPr lang="en-US" dirty="0" smtClean="0"/>
                        <a:t>73)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9352">
                <a:tc>
                  <a:txBody>
                    <a:bodyPr/>
                    <a:lstStyle/>
                    <a:p>
                      <a:r>
                        <a:rPr lang="en-US" dirty="0" smtClean="0"/>
                        <a:t>(w2, </a:t>
                      </a:r>
                      <a:r>
                        <a:rPr lang="en-US" dirty="0" smtClean="0"/>
                        <a:t>31)</a:t>
                      </a:r>
                      <a:endParaRPr lang="en-US" baseline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(w3, </a:t>
                      </a:r>
                      <a:r>
                        <a:rPr lang="en-US" baseline="0" dirty="0" smtClean="0"/>
                        <a:t>15)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41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7" name="Straight Arrow Connector 116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1571223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2238778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2599923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2915487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3333482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3668332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4093336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4464677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4814553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5161709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5561527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="" xmlns:a16="http://schemas.microsoft.com/office/drawing/2014/main" id="{9E2A8911-3620-5545-94ED-90BA94B4DEBA}"/>
              </a:ext>
            </a:extLst>
          </p:cNvPr>
          <p:cNvCxnSpPr>
            <a:cxnSpLocks/>
          </p:cNvCxnSpPr>
          <p:nvPr/>
        </p:nvCxnSpPr>
        <p:spPr>
          <a:xfrm>
            <a:off x="9569003" y="5896378"/>
            <a:ext cx="899861" cy="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9367720" y="309689"/>
            <a:ext cx="130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Reduce</a:t>
            </a:r>
            <a:endParaRPr lang="en-US" sz="28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5736503" y="885705"/>
            <a:ext cx="13024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B822C"/>
                </a:solidFill>
              </a:rPr>
              <a:t>Shift</a:t>
            </a:r>
            <a:endParaRPr lang="en-US" sz="2800" b="1" dirty="0">
              <a:solidFill>
                <a:srgbClr val="2B82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2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706816" y="-2251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The Map Reduce Abstraction for Distributed Algorithms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MapReduce is a high-level programming model and implementation for large-scale parallel data processing</a:t>
            </a:r>
          </a:p>
          <a:p>
            <a:pPr marL="571500" indent="-571500">
              <a:buFont typeface="Arial" charset="0"/>
              <a:buChar char="•"/>
            </a:pP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+mj-lt"/>
              </a:rPr>
              <a:t>Like RDBMS adopt the the relational data model, MapReduce has a data model as well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508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Words>1009</Words>
  <Application>Microsoft Macintosh PowerPoint</Application>
  <PresentationFormat>Widescreen</PresentationFormat>
  <Paragraphs>239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Mangal</vt:lpstr>
      <vt:lpstr>Wingdings</vt:lpstr>
      <vt:lpstr>Arial</vt:lpstr>
      <vt:lpstr>Office Theme</vt:lpstr>
      <vt:lpstr> CS639:  Data Management for  Data Science</vt:lpstr>
      <vt:lpstr>Logistics/Announcements</vt:lpstr>
      <vt:lpstr>Today’s Lecture</vt:lpstr>
      <vt:lpstr>1. The MapReduce Abstraction</vt:lpstr>
      <vt:lpstr>The Map Reduce Abstraction for Distributed Algorithms</vt:lpstr>
      <vt:lpstr>The Map Reduce Abstraction for Distributed Algorithms</vt:lpstr>
      <vt:lpstr>The Map Reduce Abstraction for Distributed Algorithms</vt:lpstr>
      <vt:lpstr>PowerPoint Presentation</vt:lpstr>
      <vt:lpstr>The Map Reduce Abstraction for Distributed Algorithms</vt:lpstr>
      <vt:lpstr>MapReduce’s Data Model</vt:lpstr>
      <vt:lpstr>2. The MapReduce Programming Model</vt:lpstr>
      <vt:lpstr>User input </vt:lpstr>
      <vt:lpstr>MAP Phase</vt:lpstr>
      <vt:lpstr>REDUCE Phase</vt:lpstr>
      <vt:lpstr>MapReduce Programming Model</vt:lpstr>
      <vt:lpstr>Example: what does the next program do?</vt:lpstr>
      <vt:lpstr>Example: what does the next program do?</vt:lpstr>
      <vt:lpstr>3. MapReduce Examples</vt:lpstr>
      <vt:lpstr>Word length histogram</vt:lpstr>
      <vt:lpstr>Word length histogram</vt:lpstr>
      <vt:lpstr>Word length histogram</vt:lpstr>
      <vt:lpstr>Word length histogram</vt:lpstr>
      <vt:lpstr>Build an Inverted Index</vt:lpstr>
      <vt:lpstr>Let’s design the solution!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Theodoros Rekatsinas</cp:lastModifiedBy>
  <cp:revision>658</cp:revision>
  <cp:lastPrinted>2019-02-15T00:56:14Z</cp:lastPrinted>
  <dcterms:created xsi:type="dcterms:W3CDTF">2015-09-11T05:09:33Z</dcterms:created>
  <dcterms:modified xsi:type="dcterms:W3CDTF">2019-02-20T15:21:56Z</dcterms:modified>
</cp:coreProperties>
</file>